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1"/>
  </p:sldMasterIdLst>
  <p:notesMasterIdLst>
    <p:notesMasterId r:id="rId30"/>
  </p:notesMasterIdLst>
  <p:handoutMasterIdLst>
    <p:handoutMasterId r:id="rId31"/>
  </p:handoutMasterIdLst>
  <p:sldIdLst>
    <p:sldId id="690" r:id="rId2"/>
    <p:sldId id="278" r:id="rId3"/>
    <p:sldId id="259" r:id="rId4"/>
    <p:sldId id="261" r:id="rId5"/>
    <p:sldId id="852" r:id="rId6"/>
    <p:sldId id="854" r:id="rId7"/>
    <p:sldId id="761" r:id="rId8"/>
    <p:sldId id="762" r:id="rId9"/>
    <p:sldId id="855" r:id="rId10"/>
    <p:sldId id="838" r:id="rId11"/>
    <p:sldId id="853" r:id="rId12"/>
    <p:sldId id="847" r:id="rId13"/>
    <p:sldId id="844" r:id="rId14"/>
    <p:sldId id="869" r:id="rId15"/>
    <p:sldId id="870" r:id="rId16"/>
    <p:sldId id="871" r:id="rId17"/>
    <p:sldId id="872" r:id="rId18"/>
    <p:sldId id="863" r:id="rId19"/>
    <p:sldId id="873" r:id="rId20"/>
    <p:sldId id="864" r:id="rId21"/>
    <p:sldId id="518" r:id="rId22"/>
    <p:sldId id="832" r:id="rId23"/>
    <p:sldId id="782" r:id="rId24"/>
    <p:sldId id="875" r:id="rId25"/>
    <p:sldId id="837" r:id="rId26"/>
    <p:sldId id="836" r:id="rId27"/>
    <p:sldId id="839" r:id="rId28"/>
    <p:sldId id="85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276148-3398-2D46-AA84-C93804B597E4}">
          <p14:sldIdLst>
            <p14:sldId id="690"/>
            <p14:sldId id="278"/>
            <p14:sldId id="259"/>
            <p14:sldId id="261"/>
            <p14:sldId id="852"/>
            <p14:sldId id="854"/>
            <p14:sldId id="761"/>
            <p14:sldId id="762"/>
            <p14:sldId id="855"/>
            <p14:sldId id="838"/>
            <p14:sldId id="853"/>
            <p14:sldId id="847"/>
            <p14:sldId id="844"/>
            <p14:sldId id="869"/>
            <p14:sldId id="870"/>
            <p14:sldId id="871"/>
            <p14:sldId id="872"/>
            <p14:sldId id="863"/>
            <p14:sldId id="873"/>
            <p14:sldId id="864"/>
            <p14:sldId id="518"/>
            <p14:sldId id="832"/>
            <p14:sldId id="782"/>
          </p14:sldIdLst>
        </p14:section>
        <p14:section name="Backup" id="{AC928A86-7F00-5B4C-9918-31A3401EFB61}">
          <p14:sldIdLst>
            <p14:sldId id="875"/>
            <p14:sldId id="837"/>
            <p14:sldId id="836"/>
            <p14:sldId id="839"/>
            <p14:sldId id="85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A2E"/>
    <a:srgbClr val="608A32"/>
    <a:srgbClr val="FF9A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75931" autoAdjust="0"/>
  </p:normalViewPr>
  <p:slideViewPr>
    <p:cSldViewPr snapToGrid="0" snapToObjects="1" showGuides="1">
      <p:cViewPr>
        <p:scale>
          <a:sx n="78" d="100"/>
          <a:sy n="78" d="100"/>
        </p:scale>
        <p:origin x="1216" y="680"/>
      </p:cViewPr>
      <p:guideLst>
        <p:guide orient="horz" pos="2160"/>
        <p:guide pos="384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showGuides="1">
      <p:cViewPr>
        <p:scale>
          <a:sx n="176" d="100"/>
          <a:sy n="176" d="100"/>
        </p:scale>
        <p:origin x="480"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3/11/24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dirty="0"/>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3/11/24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dirty="0"/>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charset="0"/>
                <a:ea typeface="+mn-ea"/>
                <a:cs typeface="+mn-cs"/>
              </a:rPr>
              <a:t>Hi, this is Jianping Zeng from Purdue. I am going to present our paper PPA: Persistent Processor Architecture for whole system persistence.</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1</a:t>
            </a:fld>
            <a:endParaRPr lang="zh-CN" altLang="en-US"/>
          </a:p>
        </p:txBody>
      </p:sp>
    </p:spTree>
    <p:extLst>
      <p:ext uri="{BB962C8B-B14F-4D97-AF65-F5344CB8AC3E}">
        <p14:creationId xmlns:p14="http://schemas.microsoft.com/office/powerpoint/2010/main" val="236137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always possible to replay stores. [click] This is because compiler never expects replaying stores, their registers are likely to be reused by following definitions. As you can see here, [click] we have a write-after-read (WAR) dependence on store register r0. Because of the WAR dependence,  [click] in the wake of power failure, [click] replaying the store will write an increased value into memory location, [click] leading to failed program recovery. To address this issue, [click] we come up with a new program property so-called store integrity. The idea is super simple. We just ensure that store registers mustn’t be overwritten. The good news here is that current out of order processors already have an ability to eliminate such false register dependence. Let’s look at how it works.</a:t>
            </a:r>
          </a:p>
        </p:txBody>
      </p:sp>
      <p:sp>
        <p:nvSpPr>
          <p:cNvPr id="4" name="Slide Number Placeholder 3"/>
          <p:cNvSpPr>
            <a:spLocks noGrp="1"/>
          </p:cNvSpPr>
          <p:nvPr>
            <p:ph type="sldNum" sz="quarter" idx="5"/>
          </p:nvPr>
        </p:nvSpPr>
        <p:spPr/>
        <p:txBody>
          <a:bodyPr/>
          <a:lstStyle/>
          <a:p>
            <a:fld id="{9E420758-0572-0948-BC66-823DA4FB7C08}" type="slidenum">
              <a:rPr lang="en-US" smtClean="0"/>
              <a:t>10</a:t>
            </a:fld>
            <a:endParaRPr lang="en-US" dirty="0"/>
          </a:p>
        </p:txBody>
      </p:sp>
    </p:spTree>
    <p:extLst>
      <p:ext uri="{BB962C8B-B14F-4D97-AF65-F5344CB8AC3E}">
        <p14:creationId xmlns:p14="http://schemas.microsoft.com/office/powerpoint/2010/main" val="1432320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Assume the core pipeline already commits the store instruction. [click] with dynamic register renaming, [click] when the core pipeline tries to execute the addition instruction, [click] it will use physical register p2 to replace the architectural register r0 so that it can eliminate the WAR dependence on store register p0 and [click] ensure correct store replaying.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you will see later, we should prevent those store registers such as p0 from being recycled. Because of that,  you might think enforcing store integrity puts more pressure on physical register file, but it is not true.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11</a:t>
            </a:fld>
            <a:endParaRPr lang="en-US" dirty="0"/>
          </a:p>
        </p:txBody>
      </p:sp>
    </p:spTree>
    <p:extLst>
      <p:ext uri="{BB962C8B-B14F-4D97-AF65-F5344CB8AC3E}">
        <p14:creationId xmlns:p14="http://schemas.microsoft.com/office/powerpoint/2010/main" val="3248330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 This is because modern out-of-order processors have a lot of unused physical registers that can minimize the register pressure. As shown in the figure, an Intel Skylake core has 115 free of 180 integer registers and 102 free of 168 floating-point registers.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But it does not mean physical register file never runs out. We must handle this structural hazard of the register file.</a:t>
            </a:r>
          </a:p>
        </p:txBody>
      </p:sp>
      <p:sp>
        <p:nvSpPr>
          <p:cNvPr id="4" name="Slide Number Placeholder 3"/>
          <p:cNvSpPr>
            <a:spLocks noGrp="1"/>
          </p:cNvSpPr>
          <p:nvPr>
            <p:ph type="sldNum" sz="quarter" idx="5"/>
          </p:nvPr>
        </p:nvSpPr>
        <p:spPr/>
        <p:txBody>
          <a:bodyPr/>
          <a:lstStyle/>
          <a:p>
            <a:fld id="{9E420758-0572-0948-BC66-823DA4FB7C08}" type="slidenum">
              <a:rPr lang="en-US" smtClean="0"/>
              <a:t>12</a:t>
            </a:fld>
            <a:endParaRPr lang="en-US" dirty="0"/>
          </a:p>
        </p:txBody>
      </p:sp>
    </p:spTree>
    <p:extLst>
      <p:ext uri="{BB962C8B-B14F-4D97-AF65-F5344CB8AC3E}">
        <p14:creationId xmlns:p14="http://schemas.microsoft.com/office/powerpoint/2010/main" val="5808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Let me walk you through an example to show how PPA handles this problem.  </a:t>
            </a:r>
            <a:r>
              <a:rPr lang="en-US" dirty="0"/>
              <a:t>[click] When power is on, [click] processor keeps executing the following instructions. Here, [click] we assume the core pipeline runs out of physical registers at renaming stage, that indicates, from this point, [click] it is impossible to enforce store integrity anymore. To free the registers, [click] PPA persists prior stores to NVM. here the key insight is that we don’t have to keep the registers of the stores if they are already persisted. Once prior stores are all persisted, [click] we place a region boundary that serves as a natural recovery point in case the following region gets interrupted. [click] In this way, PPA allows each region to have freedom to reuse all physical registers for its execution.</a:t>
            </a:r>
          </a:p>
          <a:p>
            <a:endParaRPr lang="en-US" dirty="0"/>
          </a:p>
          <a:p>
            <a:r>
              <a:rPr lang="en-US" dirty="0"/>
              <a:t>Now, PPA achieves region-level persistence with store integrity enforced without worrying about the lack of free registers. But this requires PPA to wait for the completion of all prior stores at each region boundary. [click]</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13</a:t>
            </a:fld>
            <a:endParaRPr lang="en-US" dirty="0"/>
          </a:p>
        </p:txBody>
      </p:sp>
    </p:spTree>
    <p:extLst>
      <p:ext uri="{BB962C8B-B14F-4D97-AF65-F5344CB8AC3E}">
        <p14:creationId xmlns:p14="http://schemas.microsoft.com/office/powerpoint/2010/main" val="670870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[click] the processor first commits store ST1 and merges it into the data cache. Similarly, [click] Then the processor commits and merges ST2 to the data cache. [click] Once the processor reaches the end of the first region, [click] it must wait here until all prior stores are persisted in NVM, resulting in high run-time overhead.</a:t>
            </a:r>
          </a:p>
        </p:txBody>
      </p:sp>
      <p:sp>
        <p:nvSpPr>
          <p:cNvPr id="4" name="Slide Number Placeholder 3"/>
          <p:cNvSpPr>
            <a:spLocks noGrp="1"/>
          </p:cNvSpPr>
          <p:nvPr>
            <p:ph type="sldNum" sz="quarter" idx="5"/>
          </p:nvPr>
        </p:nvSpPr>
        <p:spPr/>
        <p:txBody>
          <a:bodyPr/>
          <a:lstStyle/>
          <a:p>
            <a:fld id="{75C41863-4C1B-3146-980D-01AD0423B374}" type="slidenum">
              <a:rPr lang="en-US" smtClean="0"/>
              <a:t>14</a:t>
            </a:fld>
            <a:endParaRPr lang="en-US"/>
          </a:p>
        </p:txBody>
      </p:sp>
    </p:spTree>
    <p:extLst>
      <p:ext uri="{BB962C8B-B14F-4D97-AF65-F5344CB8AC3E}">
        <p14:creationId xmlns:p14="http://schemas.microsoft.com/office/powerpoint/2010/main" val="24589841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reduce pipeline stalls, PPA persists the data being stored to NVM in the background. For this purpose, [click] PPA proposes a counter register to track the number of unpersisted stores in each region, and this counter register is initialized to 0. [click] each time once the data being stored is merged to L1D Cache, [click] we increase the register by 1. [click] Then, the processor moves on to the second store ST2. While ST2 is being merged into the data cache, ST1 is on the way to NVM. Then, [click] we increase the register by one. [click] Once ST2 arrives in NVM, the register is cleared. Whenever program control encounters a region boundary, it checks the register to see if it is zero. If so, [click] we can move on to the next region because it turns out all prior stores have already been persisted. Now, PPA works correctly to achieve high-performance region-level persistence, let’s see how PPA prepares processor architecture for power failure recovery with store integrity guaranteed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15</a:t>
            </a:fld>
            <a:endParaRPr lang="en-US" dirty="0"/>
          </a:p>
        </p:txBody>
      </p:sp>
    </p:spTree>
    <p:extLst>
      <p:ext uri="{BB962C8B-B14F-4D97-AF65-F5344CB8AC3E}">
        <p14:creationId xmlns:p14="http://schemas.microsoft.com/office/powerpoint/2010/main" val="1945767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architectural diagram of PPA based on out-of-order processors. [click] In this figure,  bold rounded boxes along with thick data paths are newly proposed by PPA, while [click] blue should be just-in-time checkpointed to NVM at the moment of power failure. Among them, [click] LCPC is used for failure recovery pointing to the last committed instruction before power failure. Note that we just in time checkpoint only a part of physical register file. Let’s go over the remaining structures one by one.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16</a:t>
            </a:fld>
            <a:endParaRPr lang="en-US" dirty="0"/>
          </a:p>
        </p:txBody>
      </p:sp>
    </p:spTree>
    <p:extLst>
      <p:ext uri="{BB962C8B-B14F-4D97-AF65-F5344CB8AC3E}">
        <p14:creationId xmlns:p14="http://schemas.microsoft.com/office/powerpoint/2010/main" val="321829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Just a little background here, out of order cores would reclaim physical registers once they are no longer used. In this example, [click] once the core pipeline commits the addition instruction, [click] store register p0 is reclaimed back to the free list and [click] therefore reused by the multiplication instruction, [click] breaking store integrity.  To address this issue, [click] PPA needs to prevent committed store registers from being reclaimed. For this purpose, [click] PPA proposes a vector register called MaskReg to track source physical registers of committed stores. [click] Here, in this example, [click] Once the store is committed, we [click] mark p0 in MaskReg. [click] When the core pipeline commits the addition instruction, [click] PPA does not reclaim p0 to the free list. In this way, [click] PPA ensures that store registers are never to be overwritten.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So far, we talk about how store integrity is guaranteed when program is running. Let’s see how PPA resumes program execution across power failure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9E420758-0572-0948-BC66-823DA4FB7C08}" type="slidenum">
              <a:rPr lang="en-US" smtClean="0"/>
              <a:t>17</a:t>
            </a:fld>
            <a:endParaRPr lang="en-US" dirty="0"/>
          </a:p>
        </p:txBody>
      </p:sp>
    </p:spTree>
    <p:extLst>
      <p:ext uri="{BB962C8B-B14F-4D97-AF65-F5344CB8AC3E}">
        <p14:creationId xmlns:p14="http://schemas.microsoft.com/office/powerpoint/2010/main" val="4257683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This figure shows the program states where LCPC points to the second store ST2, while the program counter PC points to the last store ST3 because of out of order execution.  [click] When power failure is going to be cut off, PPA just in time checkpoints minimal microarchitectural states, including LCPC, to NVM. Here, PPA only checkpoints the architectural states related to committed instructions, including last committed program counter LCPC, and discards any other states related to inflight instructions. [click] When power is off, [click] all volatile states are lost. []click Once power comes back, [click]PPA first restores those checkpointed architectural states, [click] replays the committed stores of the interrupted regions, [click] and resumes program execution from the last committed point. Let's go over two examples to see how PPA's recovery protocol works in detail.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18</a:t>
            </a:fld>
            <a:endParaRPr lang="en-US" dirty="0"/>
          </a:p>
        </p:txBody>
      </p:sp>
    </p:spTree>
    <p:extLst>
      <p:ext uri="{BB962C8B-B14F-4D97-AF65-F5344CB8AC3E}">
        <p14:creationId xmlns:p14="http://schemas.microsoft.com/office/powerpoint/2010/main" val="2520519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At the moment of power failure, PPA just in time checkpoint 5 structures. [click] In addition to LCPC, [click] we should checkpoint CSQ that maintains metadata for committed stores for their replaying once power comes back. Since LCPC points to the store ST2,  we have those two stores contained in CSQ. Note that CSQ only maintains the source physical register index. Also, [click] we need to checkpoint an existing hardware component, commit rename table that tracks mapping from architectural registers to physical registers of prior committed instructions. Although we don’t show the definitions of architectural registers r0 and r1 in this code, they are ensured to be already committed. This is the reason why we have their mappings in CRT table. [click] PRF is kind of interesting, we consult CSQ and CRT to checkpoint only a part of physical registers such as p0 and p1 since other physical registers are not needed for store replaying and program resumption in the wake of power failure. [click] we also need to checkpoint MaskReg that is required for correct store integrity once power comes back. [click] When the power is going to be cut off, we just in time checkpoint all these 5 structures to NVM. So that they can be recovered in the wake of power failure. Now, let’s see PPA’s failure recovery protocol.</a:t>
            </a:r>
          </a:p>
        </p:txBody>
      </p:sp>
      <p:sp>
        <p:nvSpPr>
          <p:cNvPr id="4" name="Slide Number Placeholder 3"/>
          <p:cNvSpPr>
            <a:spLocks noGrp="1"/>
          </p:cNvSpPr>
          <p:nvPr>
            <p:ph type="sldNum" sz="quarter" idx="5"/>
          </p:nvPr>
        </p:nvSpPr>
        <p:spPr/>
        <p:txBody>
          <a:bodyPr/>
          <a:lstStyle/>
          <a:p>
            <a:fld id="{9E420758-0572-0948-BC66-823DA4FB7C08}" type="slidenum">
              <a:rPr lang="en-US" smtClean="0"/>
              <a:t>19</a:t>
            </a:fld>
            <a:endParaRPr lang="en-US" dirty="0"/>
          </a:p>
        </p:txBody>
      </p:sp>
    </p:spTree>
    <p:extLst>
      <p:ext uri="{BB962C8B-B14F-4D97-AF65-F5344CB8AC3E}">
        <p14:creationId xmlns:p14="http://schemas.microsoft.com/office/powerpoint/2010/main" val="2384318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As you know, nonvolatile memory (NVM) has been commercialized by many vendors, such as [click] Intel PMEM, [click] Samsung memory semantic SSD, [click] </a:t>
            </a:r>
            <a:r>
              <a:rPr lang="en-US" dirty="0" err="1">
                <a:solidFill>
                  <a:schemeClr val="dk1"/>
                </a:solidFill>
              </a:rPr>
              <a:t>Everspin</a:t>
            </a:r>
            <a:r>
              <a:rPr lang="en-US" dirty="0">
                <a:solidFill>
                  <a:schemeClr val="dk1"/>
                </a:solidFill>
              </a:rPr>
              <a:t> STT-MRAM, and [click]  Fujitsu ReRAM. They can be deployed in data centers to achieve high performance thanks to the unique benefits such as [click] high areal density [click] comparable speed as DRAM, byte-addressability with </a:t>
            </a:r>
            <a:r>
              <a:rPr lang="en" dirty="0">
                <a:solidFill>
                  <a:schemeClr val="dk1"/>
                </a:solidFill>
              </a:rPr>
              <a:t>store/load instructions</a:t>
            </a:r>
            <a:r>
              <a:rPr lang="en-US" dirty="0">
                <a:solidFill>
                  <a:schemeClr val="dk1"/>
                </a:solidFill>
              </a:rPr>
              <a:t>, and nonvolatility [click] </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To better utilize the benefits of NVM</a:t>
            </a:r>
            <a:r>
              <a:rPr lang="en-US" dirty="0">
                <a:solidFill>
                  <a:schemeClr val="dk1"/>
                </a:solidFill>
              </a:rPr>
              <a:t> [click]</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361412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the program states after power failure happens. [click] In the wake of power failure, we restore those 5 structures. [click] With restored register p0 and p1 in mind, [click] we replay those two unpersisted stores. Thereafter, [click] we set PC to the instruction following the LCPC to continue program execution. In this way, PPA can correctly recover program from power failure. Now, let’s look at the evaluation and performance numbers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20</a:t>
            </a:fld>
            <a:endParaRPr lang="en-US" dirty="0"/>
          </a:p>
        </p:txBody>
      </p:sp>
    </p:spTree>
    <p:extLst>
      <p:ext uri="{BB962C8B-B14F-4D97-AF65-F5344CB8AC3E}">
        <p14:creationId xmlns:p14="http://schemas.microsoft.com/office/powerpoint/2010/main" val="8101828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ko-KR" baseline="0" dirty="0"/>
              <a:t>We implement PPA’s hardware on top of the gem5 simulator. We compare PPA against our prior work Capri for totally 41 applications.</a:t>
            </a:r>
          </a:p>
        </p:txBody>
      </p:sp>
      <p:sp>
        <p:nvSpPr>
          <p:cNvPr id="4" name="Slide Number Placeholder 3"/>
          <p:cNvSpPr>
            <a:spLocks noGrp="1"/>
          </p:cNvSpPr>
          <p:nvPr>
            <p:ph type="sldNum" sz="quarter" idx="10"/>
          </p:nvPr>
        </p:nvSpPr>
        <p:spPr/>
        <p:txBody>
          <a:bodyPr/>
          <a:lstStyle/>
          <a:p>
            <a:fld id="{BDDDD5A4-3C85-43A2-BC27-CC95023B9CB5}" type="slidenum">
              <a:rPr lang="ko-KR" altLang="en-US" smtClean="0"/>
              <a:t>21</a:t>
            </a:fld>
            <a:endParaRPr lang="ko-KR" altLang="en-US"/>
          </a:p>
        </p:txBody>
      </p:sp>
    </p:spTree>
    <p:extLst>
      <p:ext uri="{BB962C8B-B14F-4D97-AF65-F5344CB8AC3E}">
        <p14:creationId xmlns:p14="http://schemas.microsoft.com/office/powerpoint/2010/main" val="25404559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This figure shows the normalized performance overheads of PPA and Capri to the baseline. Here the baseline is running original program on PMEM’s memory mode. We can see from the figure, PPA outperforms Capri for all benchmarks. In summary, [click] PPA can lower Capri’s overhead from its 26% to only 2% [click]</a:t>
            </a:r>
          </a:p>
        </p:txBody>
      </p:sp>
      <p:sp>
        <p:nvSpPr>
          <p:cNvPr id="4" name="Slide Number Placeholder 3"/>
          <p:cNvSpPr>
            <a:spLocks noGrp="1"/>
          </p:cNvSpPr>
          <p:nvPr>
            <p:ph type="sldNum" sz="quarter" idx="5"/>
          </p:nvPr>
        </p:nvSpPr>
        <p:spPr/>
        <p:txBody>
          <a:bodyPr/>
          <a:lstStyle/>
          <a:p>
            <a:fld id="{9E420758-0572-0948-BC66-823DA4FB7C08}" type="slidenum">
              <a:rPr lang="en-US" smtClean="0"/>
              <a:t>22</a:t>
            </a:fld>
            <a:endParaRPr lang="en-US" dirty="0"/>
          </a:p>
        </p:txBody>
      </p:sp>
    </p:spTree>
    <p:extLst>
      <p:ext uri="{BB962C8B-B14F-4D97-AF65-F5344CB8AC3E}">
        <p14:creationId xmlns:p14="http://schemas.microsoft.com/office/powerpoint/2010/main" val="2873895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PPA is the first lightweight yet high-performance microarchitectural approach to WSP with negligible hardware cost and energy consumption. Because of this, PPA opens the door to significantly improve the performance of many critical applications, such as machine learning, HPC programs, and in-memory databases, especially in the presence of CXL technology.</a:t>
            </a:r>
          </a:p>
        </p:txBody>
      </p:sp>
      <p:sp>
        <p:nvSpPr>
          <p:cNvPr id="4" name="Slide Number Placeholder 3"/>
          <p:cNvSpPr>
            <a:spLocks noGrp="1"/>
          </p:cNvSpPr>
          <p:nvPr>
            <p:ph type="sldNum" sz="quarter" idx="5"/>
          </p:nvPr>
        </p:nvSpPr>
        <p:spPr/>
        <p:txBody>
          <a:bodyPr/>
          <a:lstStyle/>
          <a:p>
            <a:fld id="{9E420758-0572-0948-BC66-823DA4FB7C08}" type="slidenum">
              <a:rPr lang="en-US" smtClean="0"/>
              <a:t>23</a:t>
            </a:fld>
            <a:endParaRPr lang="en-US" dirty="0"/>
          </a:p>
        </p:txBody>
      </p:sp>
    </p:spTree>
    <p:extLst>
      <p:ext uri="{BB962C8B-B14F-4D97-AF65-F5344CB8AC3E}">
        <p14:creationId xmlns:p14="http://schemas.microsoft.com/office/powerpoint/2010/main" val="13594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This figure shows the average region size across 6 benchmark suites. Thanks to the abundant free physical registers, PPA forms sufficiently long regions, [click] 319 instructions in each region on average. In this way, PPA has enough room to keep the core pipeline busy while performing asynchronous store persistence.</a:t>
            </a:r>
          </a:p>
        </p:txBody>
      </p:sp>
      <p:sp>
        <p:nvSpPr>
          <p:cNvPr id="4" name="Slide Number Placeholder 3"/>
          <p:cNvSpPr>
            <a:spLocks noGrp="1"/>
          </p:cNvSpPr>
          <p:nvPr>
            <p:ph type="sldNum" sz="quarter" idx="5"/>
          </p:nvPr>
        </p:nvSpPr>
        <p:spPr/>
        <p:txBody>
          <a:bodyPr/>
          <a:lstStyle/>
          <a:p>
            <a:fld id="{9E420758-0572-0948-BC66-823DA4FB7C08}" type="slidenum">
              <a:rPr lang="en-US" smtClean="0"/>
              <a:t>25</a:t>
            </a:fld>
            <a:endParaRPr lang="en-US" dirty="0"/>
          </a:p>
        </p:txBody>
      </p:sp>
    </p:spTree>
    <p:extLst>
      <p:ext uri="{BB962C8B-B14F-4D97-AF65-F5344CB8AC3E}">
        <p14:creationId xmlns:p14="http://schemas.microsoft.com/office/powerpoint/2010/main" val="26482738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To showcase why PPA incurs such a low overhead. We compute </a:t>
            </a:r>
            <a:r>
              <a:rPr lang="en-US" dirty="0"/>
              <a:t>the average ratio of the stall cycles occurred at the end of each region to the execution cycles of that region. As shown in the figure, PPA increases the stall cycle ratio of the baseline (PMEM’s memory mode) by [click] only 0.2% on average thanks to the long enough regions.</a:t>
            </a:r>
            <a:endParaRPr lang="en-US" sz="1200" dirty="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9E420758-0572-0948-BC66-823DA4FB7C08}" type="slidenum">
              <a:rPr lang="en-US" smtClean="0"/>
              <a:t>26</a:t>
            </a:fld>
            <a:endParaRPr lang="en-US" dirty="0"/>
          </a:p>
        </p:txBody>
      </p:sp>
    </p:spTree>
    <p:extLst>
      <p:ext uri="{BB962C8B-B14F-4D97-AF65-F5344CB8AC3E}">
        <p14:creationId xmlns:p14="http://schemas.microsoft.com/office/powerpoint/2010/main" val="3615443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demonstrate how lightweight PPA is, we evaluate PPA’s hardware costs with CACTI with 22 nm processing node.  This table shows our design PPA incurs negligible hardware cost and energy consumption, [click] only 0.005% area cost for a Skylake core and 21.7 </a:t>
            </a:r>
            <a:r>
              <a:rPr lang="en-US" dirty="0" err="1"/>
              <a:t>uJ</a:t>
            </a:r>
            <a:r>
              <a:rPr lang="en-US" dirty="0"/>
              <a:t>  for JIT checkpointing.</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27</a:t>
            </a:fld>
            <a:endParaRPr lang="en-US" dirty="0"/>
          </a:p>
        </p:txBody>
      </p:sp>
    </p:spTree>
    <p:extLst>
      <p:ext uri="{BB962C8B-B14F-4D97-AF65-F5344CB8AC3E}">
        <p14:creationId xmlns:p14="http://schemas.microsoft.com/office/powerpoint/2010/main" val="26892905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The beauty is that ReplayCache only replays unpersisted stores once power comes back, while prior logging approaches have to synchronously flush dirty cachelines for every single store.</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28</a:t>
            </a:fld>
            <a:endParaRPr lang="en-US" dirty="0"/>
          </a:p>
        </p:txBody>
      </p:sp>
    </p:spTree>
    <p:extLst>
      <p:ext uri="{BB962C8B-B14F-4D97-AF65-F5344CB8AC3E}">
        <p14:creationId xmlns:p14="http://schemas.microsoft.com/office/powerpoint/2010/main" val="3392447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Intel PMEM provides two use modes; [click] memory mode and [click] app-direct mode.</a:t>
            </a:r>
            <a:endParaRPr dirty="0">
              <a:solidFill>
                <a:schemeClr val="dk1"/>
              </a:solidFill>
            </a:endParaRP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When PMEM is used under memory mode, DRAM works as a last-level cache, while PMEM is used as a main memory, which is [click] transparent to user program. Thanks to the high areal density, [click] program sees a huge memory space and achieves high performance. However, [click] data in NVM are dead when power failure happens. Ironically, [click]  Persistent memory is not persistent at all!</a:t>
            </a: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On the other hand, in the app-direct mode, [click] data in NVM are durable and persistent. But [click] this mode is not transparent, meaning that we need to modify program source code, [click] leading to programming burden.</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As a result, both two modes do not fully utilize the potential of NVM technologies.</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Then, there is a natural question coming up, can we have both large memory space and non-volatility with transparency guaranteed? </a:t>
            </a:r>
            <a:r>
              <a:rPr lang="en-US" dirty="0"/>
              <a:t>Yes, WSP can do that; let’s see how that is possible.</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1c623cd4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1c623cd4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With PMEM memory mode, we already achieve [click] high performance with dram as a cache and [click] transparency. Our goal is to equip the entire system with persistence. To achieve that, [click] we extend the persistence domain all the way up to register file including caches along the way.  [click]  This is so-called whole system persistence. In particular, whole system persistence requires correct recovery across power failure, which is so-called crash consistency.</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 </a:t>
            </a:r>
            <a:endParaRPr lang="en" dirty="0">
              <a:solidFill>
                <a:schemeClr val="dk1"/>
              </a:solidFill>
            </a:endParaRPr>
          </a:p>
        </p:txBody>
      </p:sp>
    </p:spTree>
    <p:extLst>
      <p:ext uri="{BB962C8B-B14F-4D97-AF65-F5344CB8AC3E}">
        <p14:creationId xmlns:p14="http://schemas.microsoft.com/office/powerpoint/2010/main" val="408812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achieve crash consistency, [click] prior approaches usually leverage logging involving expensive persist barriers [click] to flush the data being stored all the way down to NVM and [click] wait for their acknowledgements on the way back. [click] Therefore, no matter which logging technique is used, users have to pay for such high persist barrier overhead periodically. Fortunately, we found out our prior work ReplayCache has a potential to achieve high performance crash consistency. </a:t>
            </a:r>
          </a:p>
        </p:txBody>
      </p:sp>
      <p:sp>
        <p:nvSpPr>
          <p:cNvPr id="4" name="Slide Number Placeholder 3"/>
          <p:cNvSpPr>
            <a:spLocks noGrp="1"/>
          </p:cNvSpPr>
          <p:nvPr>
            <p:ph type="sldNum" sz="quarter" idx="5"/>
          </p:nvPr>
        </p:nvSpPr>
        <p:spPr/>
        <p:txBody>
          <a:bodyPr/>
          <a:lstStyle/>
          <a:p>
            <a:fld id="{9E420758-0572-0948-BC66-823DA4FB7C08}" type="slidenum">
              <a:rPr lang="en-US" smtClean="0"/>
              <a:t>5</a:t>
            </a:fld>
            <a:endParaRPr lang="en-US" dirty="0"/>
          </a:p>
        </p:txBody>
      </p:sp>
    </p:spTree>
    <p:extLst>
      <p:ext uri="{BB962C8B-B14F-4D97-AF65-F5344CB8AC3E}">
        <p14:creationId xmlns:p14="http://schemas.microsoft.com/office/powerpoint/2010/main" val="846463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ReplayCache relies on a so-called roll forward recovery that can resume program execution exactly from power failure point. To achieve that, [click] upon impending power failure, [click] this technique just in time checkpoints entire architectural registers to NVM. [click] Once power comes back, [click] it restores architectural registers and [click] resumes program execution from the failure point. [click] The beauty of this approach is that it only does just in time checkpointing at the moment of power failure, meaning that, when program is running, there is no overhead at all compared to prior logging approaches.</a:t>
            </a:r>
          </a:p>
          <a:p>
            <a:endParaRPr lang="en-US" dirty="0"/>
          </a:p>
          <a:p>
            <a:r>
              <a:rPr lang="en-US" dirty="0"/>
              <a:t>However, in the presence of volatile caches, just in time checkpointing architectural registers along is not enough to ensure crash consistency. Let’s visit an example to see what is the fundamental reason for that. [click]</a:t>
            </a:r>
          </a:p>
        </p:txBody>
      </p:sp>
      <p:sp>
        <p:nvSpPr>
          <p:cNvPr id="4" name="Slide Number Placeholder 3"/>
          <p:cNvSpPr>
            <a:spLocks noGrp="1"/>
          </p:cNvSpPr>
          <p:nvPr>
            <p:ph type="sldNum" sz="quarter" idx="5"/>
          </p:nvPr>
        </p:nvSpPr>
        <p:spPr/>
        <p:txBody>
          <a:bodyPr/>
          <a:lstStyle/>
          <a:p>
            <a:fld id="{9E420758-0572-0948-BC66-823DA4FB7C08}" type="slidenum">
              <a:rPr lang="en-US" smtClean="0"/>
              <a:t>6</a:t>
            </a:fld>
            <a:endParaRPr lang="en-US" dirty="0"/>
          </a:p>
        </p:txBody>
      </p:sp>
    </p:spTree>
    <p:extLst>
      <p:ext uri="{BB962C8B-B14F-4D97-AF65-F5344CB8AC3E}">
        <p14:creationId xmlns:p14="http://schemas.microsoft.com/office/powerpoint/2010/main" val="335390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assume the store and load access the same memory location. [click] When power is on, [click] processor executes the store instruction and writes its data to the L1D cache (we assume a cache hit here).  [click] Then processor continues executing following load. [click] When a power failure happens at that load, [click] we detect that and just in time checkpoint entire architectural register file to NVM. [click] then all data in RF and Caches are lost when power is off. [click] Once power comes back, [click] RF content we once just in time checkpointed is now restored from NVM, [click] here, register r2 and r3 are restored, [click] T</a:t>
            </a:r>
            <a:r>
              <a:rPr lang="en-US" sz="1200" b="0" i="0" u="none" strike="noStrike" kern="1200" dirty="0">
                <a:solidFill>
                  <a:schemeClr val="tx1"/>
                </a:solidFill>
                <a:effectLst/>
                <a:latin typeface="+mn-lt"/>
                <a:ea typeface="+mn-ea"/>
                <a:cs typeface="+mn-cs"/>
              </a:rPr>
              <a:t>hen we restart the program from the failure point. </a:t>
            </a:r>
            <a:r>
              <a:rPr lang="en-US" dirty="0"/>
              <a:t>But [click] processor reads an old data instead of the new data just written by the store, [click] causing crash inconsistency issue. [click] We can see the crash inconsistency issue is caused by the store left behind the power failure.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7</a:t>
            </a:fld>
            <a:endParaRPr lang="en-US" dirty="0"/>
          </a:p>
        </p:txBody>
      </p:sp>
    </p:spTree>
    <p:extLst>
      <p:ext uri="{BB962C8B-B14F-4D97-AF65-F5344CB8AC3E}">
        <p14:creationId xmlns:p14="http://schemas.microsoft.com/office/powerpoint/2010/main" val="2657174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deal with unpersisted stores, </a:t>
            </a:r>
            <a:r>
              <a:rPr lang="en-US" sz="1200" b="0" i="0" u="none" strike="noStrike" kern="1200" dirty="0">
                <a:solidFill>
                  <a:schemeClr val="tx1"/>
                </a:solidFill>
                <a:effectLst/>
                <a:latin typeface="+mn-lt"/>
                <a:ea typeface="+mn-ea"/>
                <a:cs typeface="+mn-cs"/>
              </a:rPr>
              <a:t>ReplayCache proposes to replay those stores before resuming from the failure point. Here, the figure</a:t>
            </a:r>
            <a:r>
              <a:rPr lang="en-US" dirty="0"/>
              <a:t> shows the recovery status after power failure happens. [click] When power comes back, [click] RF data is restored from NVM, like register r2 and r3, as with original recovery protocol. [click] Then processor replays that problematic store again with recovered register r2 and r3 [click], ensuring the store is persisted. [click] </a:t>
            </a:r>
            <a:r>
              <a:rPr lang="en-US" sz="1200" b="0" i="0" u="none" strike="noStrike" kern="1200" dirty="0">
                <a:solidFill>
                  <a:schemeClr val="tx1"/>
                </a:solidFill>
                <a:effectLst/>
                <a:latin typeface="+mn-lt"/>
                <a:ea typeface="+mn-ea"/>
                <a:cs typeface="+mn-cs"/>
              </a:rPr>
              <a:t>processor then resumes at the power failure point to execute that load instruction [click] by loading the new data. </a:t>
            </a:r>
            <a:r>
              <a:rPr lang="en-US" dirty="0"/>
              <a:t>[click] As a result, we correctly recover the program states.</a:t>
            </a:r>
          </a:p>
        </p:txBody>
      </p:sp>
      <p:sp>
        <p:nvSpPr>
          <p:cNvPr id="4" name="Slide Number Placeholder 3"/>
          <p:cNvSpPr>
            <a:spLocks noGrp="1"/>
          </p:cNvSpPr>
          <p:nvPr>
            <p:ph type="sldNum" sz="quarter" idx="5"/>
          </p:nvPr>
        </p:nvSpPr>
        <p:spPr/>
        <p:txBody>
          <a:bodyPr/>
          <a:lstStyle/>
          <a:p>
            <a:fld id="{9E420758-0572-0948-BC66-823DA4FB7C08}" type="slidenum">
              <a:rPr lang="en-US" smtClean="0"/>
              <a:t>8</a:t>
            </a:fld>
            <a:endParaRPr lang="en-US" dirty="0"/>
          </a:p>
        </p:txBody>
      </p:sp>
    </p:spTree>
    <p:extLst>
      <p:ext uri="{BB962C8B-B14F-4D97-AF65-F5344CB8AC3E}">
        <p14:creationId xmlns:p14="http://schemas.microsoft.com/office/powerpoint/2010/main" val="972674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However, ReplayCache incurs too much performance overhead on server processors due to its software-oriented design. With that in mind, [click] we come up with high performance processor based whole system persistence, which we call PPA: persistent processor architecture. Before talking about how PPA works, let’s show you a few challenges PPA must deal with.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
        <p:nvSpPr>
          <p:cNvPr id="4" name="Slide Number Placeholder 3"/>
          <p:cNvSpPr>
            <a:spLocks noGrp="1"/>
          </p:cNvSpPr>
          <p:nvPr>
            <p:ph type="sldNum" sz="quarter" idx="5"/>
          </p:nvPr>
        </p:nvSpPr>
        <p:spPr/>
        <p:txBody>
          <a:bodyPr/>
          <a:lstStyle/>
          <a:p>
            <a:fld id="{9E420758-0572-0948-BC66-823DA4FB7C08}" type="slidenum">
              <a:rPr lang="en-US" smtClean="0"/>
              <a:t>9</a:t>
            </a:fld>
            <a:endParaRPr lang="en-US" dirty="0"/>
          </a:p>
        </p:txBody>
      </p:sp>
    </p:spTree>
    <p:extLst>
      <p:ext uri="{BB962C8B-B14F-4D97-AF65-F5344CB8AC3E}">
        <p14:creationId xmlns:p14="http://schemas.microsoft.com/office/powerpoint/2010/main" val="3589688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2E6F-9F4E-4655-931D-9FE0A693D171}"/>
              </a:ext>
            </a:extLst>
          </p:cNvPr>
          <p:cNvSpPr>
            <a:spLocks noGrp="1"/>
          </p:cNvSpPr>
          <p:nvPr>
            <p:ph type="ctrTitle"/>
          </p:nvPr>
        </p:nvSpPr>
        <p:spPr>
          <a:xfrm>
            <a:off x="1524000" y="1122363"/>
            <a:ext cx="9144000" cy="2387600"/>
          </a:xfrm>
        </p:spPr>
        <p:txBody>
          <a:bodyPr anchor="b"/>
          <a:lstStyle>
            <a:lvl1pPr algn="ctr">
              <a:defRPr sz="6000"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Subtitle 2">
            <a:extLst>
              <a:ext uri="{FF2B5EF4-FFF2-40B4-BE49-F238E27FC236}">
                <a16:creationId xmlns:a16="http://schemas.microsoft.com/office/drawing/2014/main" id="{EC40DD0C-1C7A-4EB5-893E-89209A250E42}"/>
              </a:ext>
            </a:extLst>
          </p:cNvPr>
          <p:cNvSpPr>
            <a:spLocks noGrp="1"/>
          </p:cNvSpPr>
          <p:nvPr>
            <p:ph type="subTitle" idx="1"/>
          </p:nvPr>
        </p:nvSpPr>
        <p:spPr>
          <a:xfrm>
            <a:off x="1524000" y="3602038"/>
            <a:ext cx="9144000" cy="1655762"/>
          </a:xfrm>
        </p:spPr>
        <p:txBody>
          <a:bodyPr/>
          <a:lstStyle>
            <a:lvl1pPr marL="0" indent="0" algn="ctr">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83FB8E7A-4070-47EC-AFBF-4BD4AD30D47F}"/>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55010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885-14AD-47E9-A80F-49DAC9637C17}"/>
              </a:ext>
            </a:extLst>
          </p:cNvPr>
          <p:cNvSpPr>
            <a:spLocks noGrp="1"/>
          </p:cNvSpPr>
          <p:nvPr>
            <p:ph type="title"/>
          </p:nvPr>
        </p:nvSpPr>
        <p:spPr/>
        <p:txBody>
          <a:bodyPr/>
          <a:lstStyle>
            <a:lvl1pPr>
              <a:defRPr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09FF32E-FDE7-4A47-881E-ECFC373CC6D7}"/>
              </a:ext>
            </a:extLst>
          </p:cNvPr>
          <p:cNvSpPr>
            <a:spLocks noGrp="1"/>
          </p:cNvSpPr>
          <p:nvPr>
            <p:ph type="body" orient="vert" idx="1"/>
          </p:nvPr>
        </p:nvSpPr>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8C0B729-9526-407D-8F10-99C9E975C87A}"/>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3334010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A55A6-FAF3-4BE9-A37C-59CF4F787AF3}"/>
              </a:ext>
            </a:extLst>
          </p:cNvPr>
          <p:cNvSpPr>
            <a:spLocks noGrp="1"/>
          </p:cNvSpPr>
          <p:nvPr>
            <p:ph type="title" orient="vert"/>
          </p:nvPr>
        </p:nvSpPr>
        <p:spPr>
          <a:xfrm>
            <a:off x="8724900" y="365125"/>
            <a:ext cx="2628900" cy="5811838"/>
          </a:xfrm>
        </p:spPr>
        <p:txBody>
          <a:bodyPr vert="eaVert"/>
          <a:lstStyle>
            <a:lvl1pPr>
              <a:defRPr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2B86473-0AD6-4D39-B2B0-835D14E5C8ED}"/>
              </a:ext>
            </a:extLst>
          </p:cNvPr>
          <p:cNvSpPr>
            <a:spLocks noGrp="1"/>
          </p:cNvSpPr>
          <p:nvPr>
            <p:ph type="body" orient="vert" idx="1"/>
          </p:nvPr>
        </p:nvSpPr>
        <p:spPr>
          <a:xfrm>
            <a:off x="838200" y="365125"/>
            <a:ext cx="7734300" cy="5811838"/>
          </a:xfrm>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EBFDCB1-D22E-48E5-A21B-15DE48B180D4}"/>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221322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9704677"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b="1" i="0">
                <a:latin typeface="Gill Sans" panose="020B0502020104020203" pitchFamily="34" charset="-79"/>
                <a:cs typeface="Gill Sans" panose="020B0502020104020203" pitchFamily="34"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b="0" i="0">
                <a:latin typeface="Gill Sans" panose="020B0502020104020203" pitchFamily="34" charset="-79"/>
                <a:cs typeface="Gill Sans" panose="020B0502020104020203" pitchFamily="34" charset="-79"/>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dirty="0"/>
          </a:p>
        </p:txBody>
      </p:sp>
      <p:sp>
        <p:nvSpPr>
          <p:cNvPr id="8" name="Slide Number Placeholder 5">
            <a:extLst>
              <a:ext uri="{FF2B5EF4-FFF2-40B4-BE49-F238E27FC236}">
                <a16:creationId xmlns:a16="http://schemas.microsoft.com/office/drawing/2014/main" id="{42C0B391-3AD1-C9E0-4BE5-6EAF658A321C}"/>
              </a:ext>
            </a:extLst>
          </p:cNvPr>
          <p:cNvSpPr>
            <a:spLocks noGrp="1"/>
          </p:cNvSpPr>
          <p:nvPr>
            <p:ph type="sldNum" sz="quarter" idx="12"/>
          </p:nvPr>
        </p:nvSpPr>
        <p:spPr>
          <a:xfrm>
            <a:off x="9413030" y="6428920"/>
            <a:ext cx="2743200" cy="365125"/>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35628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C68-6205-4502-A7A8-63F842BBF1FA}"/>
              </a:ext>
            </a:extLst>
          </p:cNvPr>
          <p:cNvSpPr>
            <a:spLocks noGrp="1"/>
          </p:cNvSpPr>
          <p:nvPr>
            <p:ph type="title"/>
          </p:nvPr>
        </p:nvSpPr>
        <p:spPr>
          <a:xfrm>
            <a:off x="0" y="0"/>
            <a:ext cx="9655629" cy="694117"/>
          </a:xfrm>
        </p:spPr>
        <p:txBody>
          <a:bodyPr/>
          <a:lstStyle>
            <a:lvl1pPr>
              <a:defRPr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05D4D970-7EF1-4706-AC83-D2664FCEF923}"/>
              </a:ext>
            </a:extLst>
          </p:cNvPr>
          <p:cNvSpPr>
            <a:spLocks noGrp="1"/>
          </p:cNvSpPr>
          <p:nvPr>
            <p:ph idx="1"/>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58DDE5D-0768-4260-8A7F-333A0F0652A3}"/>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38741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FE50-469A-AB7A-B85714EDEA99}"/>
              </a:ext>
            </a:extLst>
          </p:cNvPr>
          <p:cNvSpPr>
            <a:spLocks noGrp="1"/>
          </p:cNvSpPr>
          <p:nvPr>
            <p:ph type="title"/>
          </p:nvPr>
        </p:nvSpPr>
        <p:spPr>
          <a:xfrm>
            <a:off x="831850" y="1709738"/>
            <a:ext cx="10515600" cy="2852737"/>
          </a:xfrm>
        </p:spPr>
        <p:txBody>
          <a:bodyPr anchor="b"/>
          <a:lstStyle>
            <a:lvl1pPr>
              <a:defRPr sz="6000"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672185DB-C605-409F-BBE6-4AD52BACAAD9}"/>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75000"/>
                  </a:schemeClr>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FF486B77-9E01-43B9-BEB7-9B29FCAF17EA}"/>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53793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A2A-72AE-4BAC-BBAA-33C95D2FAB4C}"/>
              </a:ext>
            </a:extLst>
          </p:cNvPr>
          <p:cNvSpPr>
            <a:spLocks noGrp="1"/>
          </p:cNvSpPr>
          <p:nvPr>
            <p:ph type="title"/>
          </p:nvPr>
        </p:nvSpPr>
        <p:spPr>
          <a:xfrm>
            <a:off x="0" y="0"/>
            <a:ext cx="9655629" cy="694117"/>
          </a:xfrm>
        </p:spPr>
        <p:txBody>
          <a:bodyPr/>
          <a:lstStyle>
            <a:lvl1pPr>
              <a:defRPr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3EBD40DA-F5D5-40E1-B009-3B29D570FE64}"/>
              </a:ext>
            </a:extLst>
          </p:cNvPr>
          <p:cNvSpPr>
            <a:spLocks noGrp="1"/>
          </p:cNvSpPr>
          <p:nvPr>
            <p:ph sz="half" idx="1"/>
          </p:nvPr>
        </p:nvSpPr>
        <p:spPr>
          <a:xfrm>
            <a:off x="838200" y="1825625"/>
            <a:ext cx="5181600" cy="435133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259A82D-08B7-49E6-B49F-F59A9E0897CA}"/>
              </a:ext>
            </a:extLst>
          </p:cNvPr>
          <p:cNvSpPr>
            <a:spLocks noGrp="1"/>
          </p:cNvSpPr>
          <p:nvPr>
            <p:ph sz="half" idx="2"/>
          </p:nvPr>
        </p:nvSpPr>
        <p:spPr>
          <a:xfrm>
            <a:off x="6172200" y="1825625"/>
            <a:ext cx="5181600" cy="435133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BFA94FAB-B093-47EB-87F3-0A82A6A168B6}"/>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130555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0F7B-BE85-4746-AD74-E3F420E20793}"/>
              </a:ext>
            </a:extLst>
          </p:cNvPr>
          <p:cNvSpPr>
            <a:spLocks noGrp="1"/>
          </p:cNvSpPr>
          <p:nvPr>
            <p:ph type="title"/>
          </p:nvPr>
        </p:nvSpPr>
        <p:spPr>
          <a:xfrm>
            <a:off x="0" y="0"/>
            <a:ext cx="8102600" cy="823913"/>
          </a:xfrm>
        </p:spPr>
        <p:txBody>
          <a:bodyPr/>
          <a:lstStyle>
            <a:lvl1pPr>
              <a:defRPr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54AC7080-BCDF-437E-BBDF-F765E34F3903}"/>
              </a:ext>
            </a:extLst>
          </p:cNvPr>
          <p:cNvSpPr>
            <a:spLocks noGrp="1"/>
          </p:cNvSpPr>
          <p:nvPr>
            <p:ph type="body" idx="1"/>
          </p:nvPr>
        </p:nvSpPr>
        <p:spPr>
          <a:xfrm>
            <a:off x="839788" y="1681163"/>
            <a:ext cx="5157787" cy="823912"/>
          </a:xfrm>
        </p:spPr>
        <p:txBody>
          <a:bodyPr anchor="b"/>
          <a:lstStyle>
            <a:lvl1pPr marL="0" indent="0">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74060-5742-42A4-8A1D-B0D210A12A6F}"/>
              </a:ext>
            </a:extLst>
          </p:cNvPr>
          <p:cNvSpPr>
            <a:spLocks noGrp="1"/>
          </p:cNvSpPr>
          <p:nvPr>
            <p:ph sz="half" idx="2"/>
          </p:nvPr>
        </p:nvSpPr>
        <p:spPr>
          <a:xfrm>
            <a:off x="839788" y="2505075"/>
            <a:ext cx="5157787" cy="368458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99FF7-DBAF-4015-9C12-8AA8C947AF49}"/>
              </a:ext>
            </a:extLst>
          </p:cNvPr>
          <p:cNvSpPr>
            <a:spLocks noGrp="1"/>
          </p:cNvSpPr>
          <p:nvPr>
            <p:ph type="body" sz="quarter" idx="3"/>
          </p:nvPr>
        </p:nvSpPr>
        <p:spPr>
          <a:xfrm>
            <a:off x="6172200" y="1681163"/>
            <a:ext cx="5183188" cy="823912"/>
          </a:xfrm>
        </p:spPr>
        <p:txBody>
          <a:bodyPr anchor="b"/>
          <a:lstStyle>
            <a:lvl1pPr marL="0" indent="0">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0EAA7-13B5-44BA-9E10-0566E4B09E7A}"/>
              </a:ext>
            </a:extLst>
          </p:cNvPr>
          <p:cNvSpPr>
            <a:spLocks noGrp="1"/>
          </p:cNvSpPr>
          <p:nvPr>
            <p:ph sz="quarter" idx="4"/>
          </p:nvPr>
        </p:nvSpPr>
        <p:spPr>
          <a:xfrm>
            <a:off x="6172200" y="2505075"/>
            <a:ext cx="5183188" cy="368458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63AEE641-7B6C-450E-BE45-94940B9397DE}"/>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19581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933-F905-4D80-9EE4-49C63987E28B}"/>
              </a:ext>
            </a:extLst>
          </p:cNvPr>
          <p:cNvSpPr>
            <a:spLocks noGrp="1"/>
          </p:cNvSpPr>
          <p:nvPr>
            <p:ph type="title"/>
          </p:nvPr>
        </p:nvSpPr>
        <p:spPr>
          <a:xfrm>
            <a:off x="0" y="0"/>
            <a:ext cx="9655629" cy="694117"/>
          </a:xfrm>
        </p:spPr>
        <p:txBody>
          <a:bodyPr/>
          <a:lstStyle>
            <a:lvl1pPr>
              <a:defRPr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0D961F2-377A-4F39-B67B-E22267490826}"/>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53699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18FB4E3-0397-47A4-BCF7-B53B2E59B77D}"/>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3016805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FEAC-54FA-4FB0-853B-0FA8D69C8509}"/>
              </a:ext>
            </a:extLst>
          </p:cNvPr>
          <p:cNvSpPr>
            <a:spLocks noGrp="1"/>
          </p:cNvSpPr>
          <p:nvPr>
            <p:ph type="title"/>
          </p:nvPr>
        </p:nvSpPr>
        <p:spPr>
          <a:xfrm>
            <a:off x="839788" y="457200"/>
            <a:ext cx="3932237" cy="1600200"/>
          </a:xfrm>
        </p:spPr>
        <p:txBody>
          <a:bodyPr anchor="b"/>
          <a:lstStyle>
            <a:lvl1pPr>
              <a:defRPr sz="3200"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CA523592-3480-42BB-97C3-2F5D2A8086BC}"/>
              </a:ext>
            </a:extLst>
          </p:cNvPr>
          <p:cNvSpPr>
            <a:spLocks noGrp="1"/>
          </p:cNvSpPr>
          <p:nvPr>
            <p:ph idx="1"/>
          </p:nvPr>
        </p:nvSpPr>
        <p:spPr>
          <a:xfrm>
            <a:off x="5183188" y="987425"/>
            <a:ext cx="6172200" cy="4873625"/>
          </a:xfrm>
        </p:spPr>
        <p:txBody>
          <a:bodyPr/>
          <a:lstStyle>
            <a:lvl1pPr>
              <a:defRPr sz="3200" b="0" i="0">
                <a:latin typeface="Gill Sans" panose="020B0502020104020203" pitchFamily="34" charset="-79"/>
                <a:ea typeface="Tahoma" panose="020B0604030504040204" pitchFamily="34" charset="0"/>
                <a:cs typeface="Gill Sans" panose="020B0502020104020203" pitchFamily="34" charset="-79"/>
              </a:defRPr>
            </a:lvl1pPr>
            <a:lvl2pPr>
              <a:defRPr sz="2800" b="0" i="0">
                <a:latin typeface="Gill Sans" panose="020B0502020104020203" pitchFamily="34" charset="-79"/>
                <a:ea typeface="Tahoma" panose="020B0604030504040204" pitchFamily="34" charset="0"/>
                <a:cs typeface="Gill Sans" panose="020B0502020104020203" pitchFamily="34" charset="-79"/>
              </a:defRPr>
            </a:lvl2pPr>
            <a:lvl3pPr>
              <a:defRPr sz="2400" b="0" i="0">
                <a:latin typeface="Gill Sans" panose="020B0502020104020203" pitchFamily="34" charset="-79"/>
                <a:ea typeface="Tahoma" panose="020B0604030504040204" pitchFamily="34" charset="0"/>
                <a:cs typeface="Gill Sans" panose="020B0502020104020203" pitchFamily="34" charset="-79"/>
              </a:defRPr>
            </a:lvl3pPr>
            <a:lvl4pPr>
              <a:defRPr sz="2000" b="0" i="0">
                <a:latin typeface="Gill Sans" panose="020B0502020104020203" pitchFamily="34" charset="-79"/>
                <a:ea typeface="Tahoma" panose="020B0604030504040204" pitchFamily="34" charset="0"/>
                <a:cs typeface="Gill Sans" panose="020B0502020104020203" pitchFamily="34" charset="-79"/>
              </a:defRPr>
            </a:lvl4pPr>
            <a:lvl5pPr>
              <a:defRPr sz="2000" b="0" i="0">
                <a:latin typeface="Gill Sans" panose="020B0502020104020203" pitchFamily="34" charset="-79"/>
                <a:ea typeface="Tahoma" panose="020B0604030504040204" pitchFamily="34" charset="0"/>
                <a:cs typeface="Gill Sans" panose="020B0502020104020203" pitchFamily="34" charset="-79"/>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4EA90-225D-4D54-8CA5-021A0B66118A}"/>
              </a:ext>
            </a:extLst>
          </p:cNvPr>
          <p:cNvSpPr>
            <a:spLocks noGrp="1"/>
          </p:cNvSpPr>
          <p:nvPr>
            <p:ph type="body" sz="half" idx="2"/>
          </p:nvPr>
        </p:nvSpPr>
        <p:spPr>
          <a:xfrm>
            <a:off x="839788" y="2057400"/>
            <a:ext cx="3932237" cy="3811588"/>
          </a:xfrm>
        </p:spPr>
        <p:txBody>
          <a:bodyPr/>
          <a:lstStyle>
            <a:lvl1pPr marL="0" indent="0">
              <a:buNone/>
              <a:defRPr sz="16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E2FDAF4-6D20-4F8D-B184-763FEAD91B30}"/>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987579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723-8061-4138-900A-3E3A07B3CD0E}"/>
              </a:ext>
            </a:extLst>
          </p:cNvPr>
          <p:cNvSpPr>
            <a:spLocks noGrp="1"/>
          </p:cNvSpPr>
          <p:nvPr>
            <p:ph type="title"/>
          </p:nvPr>
        </p:nvSpPr>
        <p:spPr>
          <a:xfrm>
            <a:off x="839788" y="457200"/>
            <a:ext cx="3932237" cy="1600200"/>
          </a:xfrm>
        </p:spPr>
        <p:txBody>
          <a:bodyPr anchor="b"/>
          <a:lstStyle>
            <a:lvl1pPr>
              <a:defRPr sz="3200" b="1"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Picture Placeholder 2">
            <a:extLst>
              <a:ext uri="{FF2B5EF4-FFF2-40B4-BE49-F238E27FC236}">
                <a16:creationId xmlns:a16="http://schemas.microsoft.com/office/drawing/2014/main" id="{2EB06B69-2167-4BD6-96C4-D9B6DEA390E5}"/>
              </a:ext>
            </a:extLst>
          </p:cNvPr>
          <p:cNvSpPr>
            <a:spLocks noGrp="1"/>
          </p:cNvSpPr>
          <p:nvPr>
            <p:ph type="pic" idx="1"/>
          </p:nvPr>
        </p:nvSpPr>
        <p:spPr>
          <a:xfrm>
            <a:off x="5183188" y="987425"/>
            <a:ext cx="6172200" cy="4873625"/>
          </a:xfrm>
        </p:spPr>
        <p:txBody>
          <a:bodyPr/>
          <a:lstStyle>
            <a:lvl1pPr marL="0" indent="0">
              <a:buNone/>
              <a:defRPr sz="32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6404E-3D2A-49E6-9BC7-0318662F2107}"/>
              </a:ext>
            </a:extLst>
          </p:cNvPr>
          <p:cNvSpPr>
            <a:spLocks noGrp="1"/>
          </p:cNvSpPr>
          <p:nvPr>
            <p:ph type="body" sz="half" idx="2"/>
          </p:nvPr>
        </p:nvSpPr>
        <p:spPr>
          <a:xfrm>
            <a:off x="839788" y="2057400"/>
            <a:ext cx="3932237" cy="3811588"/>
          </a:xfrm>
        </p:spPr>
        <p:txBody>
          <a:bodyPr/>
          <a:lstStyle>
            <a:lvl1pPr marL="0" indent="0">
              <a:buNone/>
              <a:defRPr sz="16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19E4C372-88B0-4F92-92FF-2F817BCA2179}"/>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292854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B123-0E00-4ED4-BF7B-7ADCD0F7CE25}"/>
              </a:ext>
            </a:extLst>
          </p:cNvPr>
          <p:cNvSpPr>
            <a:spLocks noGrp="1"/>
          </p:cNvSpPr>
          <p:nvPr>
            <p:ph type="title"/>
          </p:nvPr>
        </p:nvSpPr>
        <p:spPr>
          <a:xfrm>
            <a:off x="0" y="0"/>
            <a:ext cx="9655629" cy="69411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17CB4F-A1FB-432E-8F71-B9CAF85F174C}"/>
              </a:ext>
            </a:extLst>
          </p:cNvPr>
          <p:cNvSpPr>
            <a:spLocks noGrp="1"/>
          </p:cNvSpPr>
          <p:nvPr>
            <p:ph type="body" idx="1"/>
          </p:nvPr>
        </p:nvSpPr>
        <p:spPr>
          <a:xfrm>
            <a:off x="41728" y="960903"/>
            <a:ext cx="12147731" cy="53040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C41B0C6-20AA-4E8A-BBBD-1E089AAF7A01}"/>
              </a:ext>
            </a:extLst>
          </p:cNvPr>
          <p:cNvSpPr>
            <a:spLocks noGrp="1"/>
          </p:cNvSpPr>
          <p:nvPr>
            <p:ph type="sldNum" sz="quarter" idx="4"/>
          </p:nvPr>
        </p:nvSpPr>
        <p:spPr>
          <a:xfrm>
            <a:off x="9413030" y="6428920"/>
            <a:ext cx="2743200" cy="365125"/>
          </a:xfrm>
          <a:prstGeom prst="rect">
            <a:avLst/>
          </a:prstGeom>
        </p:spPr>
        <p:txBody>
          <a:bodyPr vert="horz" lIns="91440" tIns="45720" rIns="91440" bIns="45720" rtlCol="0" anchor="ctr"/>
          <a:lstStyle>
            <a:lvl1pPr algn="r">
              <a:defRPr sz="18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
        <p:nvSpPr>
          <p:cNvPr id="11" name="object 95">
            <a:extLst>
              <a:ext uri="{FF2B5EF4-FFF2-40B4-BE49-F238E27FC236}">
                <a16:creationId xmlns:a16="http://schemas.microsoft.com/office/drawing/2014/main" id="{3A04983A-3BE9-4191-9A56-37CD35078BF5}"/>
              </a:ext>
            </a:extLst>
          </p:cNvPr>
          <p:cNvSpPr/>
          <p:nvPr userDrawn="1"/>
        </p:nvSpPr>
        <p:spPr>
          <a:xfrm>
            <a:off x="-2541" y="6310084"/>
            <a:ext cx="12192000" cy="18288"/>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sz="1800" b="0" i="0">
              <a:latin typeface="Gill Sans" panose="020B0502020104020203" pitchFamily="34" charset="-79"/>
              <a:ea typeface="Tahoma" panose="020B0604030504040204" pitchFamily="34" charset="0"/>
              <a:cs typeface="Gill Sans" panose="020B0502020104020203" pitchFamily="34" charset="-79"/>
            </a:endParaRPr>
          </a:p>
        </p:txBody>
      </p:sp>
      <p:sp>
        <p:nvSpPr>
          <p:cNvPr id="8" name="object 7" descr="Purdue University Logo" title="Purdue University Logo">
            <a:extLst>
              <a:ext uri="{FF2B5EF4-FFF2-40B4-BE49-F238E27FC236}">
                <a16:creationId xmlns:a16="http://schemas.microsoft.com/office/drawing/2014/main" id="{5CB5FF7F-025D-F9DB-070C-10E7DB1BF168}"/>
              </a:ext>
            </a:extLst>
          </p:cNvPr>
          <p:cNvSpPr/>
          <p:nvPr userDrawn="1"/>
        </p:nvSpPr>
        <p:spPr>
          <a:xfrm>
            <a:off x="35770" y="6373547"/>
            <a:ext cx="1575904" cy="470673"/>
          </a:xfrm>
          <a:prstGeom prst="rect">
            <a:avLst/>
          </a:prstGeom>
          <a:blipFill>
            <a:blip r:embed="rId14" cstate="print"/>
            <a:stretch>
              <a:fillRect/>
            </a:stretch>
          </a:blipFill>
        </p:spPr>
        <p:txBody>
          <a:bodyPr wrap="square" lIns="0" tIns="0" rIns="0" bIns="0" rtlCol="0"/>
          <a:lstStyle/>
          <a:p>
            <a:endParaRPr b="0" i="0">
              <a:latin typeface="Gill Sans" panose="020B0502020104020203" pitchFamily="34" charset="-79"/>
              <a:cs typeface="Gill Sans" panose="020B0502020104020203" pitchFamily="34" charset="-79"/>
            </a:endParaRPr>
          </a:p>
        </p:txBody>
      </p:sp>
      <p:sp>
        <p:nvSpPr>
          <p:cNvPr id="4" name="TextBox 3">
            <a:extLst>
              <a:ext uri="{FF2B5EF4-FFF2-40B4-BE49-F238E27FC236}">
                <a16:creationId xmlns:a16="http://schemas.microsoft.com/office/drawing/2014/main" id="{5FBAD981-E110-B6A4-0B12-BA40E02FFED0}"/>
              </a:ext>
            </a:extLst>
          </p:cNvPr>
          <p:cNvSpPr txBox="1"/>
          <p:nvPr userDrawn="1"/>
        </p:nvSpPr>
        <p:spPr>
          <a:xfrm>
            <a:off x="4312104" y="6285717"/>
            <a:ext cx="3562709" cy="646331"/>
          </a:xfrm>
          <a:prstGeom prst="rect">
            <a:avLst/>
          </a:prstGeom>
          <a:noFill/>
        </p:spPr>
        <p:txBody>
          <a:bodyPr wrap="square" rtlCol="0">
            <a:spAutoFit/>
          </a:bodyPr>
          <a:lstStyle/>
          <a:p>
            <a:pPr algn="ctr"/>
            <a:r>
              <a:rPr lang="en-US" b="0" i="0" dirty="0">
                <a:latin typeface="Gill Sans" panose="020B0502020104020203" pitchFamily="34" charset="-79"/>
                <a:cs typeface="Gill Sans" panose="020B0502020104020203" pitchFamily="34" charset="-79"/>
              </a:rPr>
              <a:t>15th Annual Non-Volatile Memories Workshop (NVMW'24)</a:t>
            </a:r>
          </a:p>
        </p:txBody>
      </p:sp>
      <p:pic>
        <p:nvPicPr>
          <p:cNvPr id="9" name="Picture 2" descr="Chayah's logo">
            <a:extLst>
              <a:ext uri="{FF2B5EF4-FFF2-40B4-BE49-F238E27FC236}">
                <a16:creationId xmlns:a16="http://schemas.microsoft.com/office/drawing/2014/main" id="{FB056F25-5D51-B800-DB6E-A71D5C64969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42133" y="0"/>
            <a:ext cx="1049867" cy="947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710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dt="0"/>
  <p:txStyles>
    <p:titleStyle>
      <a:lvl1pPr algn="l" defTabSz="914400" rtl="0" eaLnBrk="1" latinLnBrk="0" hangingPunct="1">
        <a:lnSpc>
          <a:spcPct val="90000"/>
        </a:lnSpc>
        <a:spcBef>
          <a:spcPct val="0"/>
        </a:spcBef>
        <a:buNone/>
        <a:defRPr sz="4000" b="1"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4.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microsoft.com/office/2007/relationships/hdphoto" Target="../media/hdphoto8.wdp"/><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jpeg"/><Relationship Id="rId5" Type="http://schemas.openxmlformats.org/officeDocument/2006/relationships/image" Target="../media/image24.jpeg"/><Relationship Id="rId10" Type="http://schemas.microsoft.com/office/2007/relationships/hdphoto" Target="../media/hdphoto9.wdp"/><Relationship Id="rId4" Type="http://schemas.openxmlformats.org/officeDocument/2006/relationships/image" Target="../media/image1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7"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19.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70.png"/></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41.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7.png"/><Relationship Id="rId7" Type="http://schemas.microsoft.com/office/2007/relationships/hdphoto" Target="../media/hdphoto2.wdp"/><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png"/><Relationship Id="rId11" Type="http://schemas.microsoft.com/office/2007/relationships/hdphoto" Target="../media/hdphoto4.wdp"/><Relationship Id="rId5" Type="http://schemas.microsoft.com/office/2007/relationships/hdphoto" Target="../media/hdphoto1.wdp"/><Relationship Id="rId1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8.png"/><Relationship Id="rId9" Type="http://schemas.microsoft.com/office/2007/relationships/hdphoto" Target="../media/hdphoto3.wdp"/><Relationship Id="rId1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9.png"/><Relationship Id="rId7" Type="http://schemas.microsoft.com/office/2007/relationships/hdphoto" Target="../media/hdphoto6.wdp"/><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7.png"/><Relationship Id="rId5" Type="http://schemas.microsoft.com/office/2007/relationships/hdphoto" Target="../media/hdphoto5.wdp"/><Relationship Id="rId10" Type="http://schemas.openxmlformats.org/officeDocument/2006/relationships/image" Target="../media/image16.png"/><Relationship Id="rId4" Type="http://schemas.openxmlformats.org/officeDocument/2006/relationships/image" Target="../media/image8.png"/><Relationship Id="rId9" Type="http://schemas.microsoft.com/office/2007/relationships/hdphoto" Target="../media/hdphoto7.wdp"/></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8.jpe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jpeg"/><Relationship Id="rId5" Type="http://schemas.openxmlformats.org/officeDocument/2006/relationships/image" Target="../media/image16.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9.png"/><Relationship Id="rId7" Type="http://schemas.openxmlformats.org/officeDocument/2006/relationships/image" Target="../media/image14.sv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8.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FD0C90D-FA58-45E7-A18E-CBAB04F2C036}"/>
              </a:ext>
            </a:extLst>
          </p:cNvPr>
          <p:cNvSpPr txBox="1">
            <a:spLocks/>
          </p:cNvSpPr>
          <p:nvPr/>
        </p:nvSpPr>
        <p:spPr>
          <a:xfrm>
            <a:off x="113306" y="1199836"/>
            <a:ext cx="12042924" cy="18545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00" b="1" dirty="0">
                <a:latin typeface="Gill Sans" panose="020B0502020104020203" pitchFamily="34" charset="-79"/>
                <a:cs typeface="Gill Sans" panose="020B0502020104020203" pitchFamily="34" charset="-79"/>
              </a:rPr>
              <a:t>Persistent Processor Architecture</a:t>
            </a:r>
          </a:p>
        </p:txBody>
      </p:sp>
      <p:sp>
        <p:nvSpPr>
          <p:cNvPr id="7" name="Google Shape;55;p13">
            <a:extLst>
              <a:ext uri="{FF2B5EF4-FFF2-40B4-BE49-F238E27FC236}">
                <a16:creationId xmlns:a16="http://schemas.microsoft.com/office/drawing/2014/main" id="{60B76828-EB94-27D6-0F12-E35ECB5B8340}"/>
              </a:ext>
            </a:extLst>
          </p:cNvPr>
          <p:cNvSpPr txBox="1">
            <a:spLocks/>
          </p:cNvSpPr>
          <p:nvPr/>
        </p:nvSpPr>
        <p:spPr>
          <a:xfrm>
            <a:off x="1233697" y="3202621"/>
            <a:ext cx="9802141" cy="64633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3600" b="1" dirty="0">
                <a:latin typeface="Gill Sans" panose="020B0502020104020203" pitchFamily="34" charset="-79"/>
                <a:cs typeface="Gill Sans" panose="020B0502020104020203" pitchFamily="34" charset="-79"/>
              </a:rPr>
              <a:t>Jianping Zeng</a:t>
            </a:r>
            <a:r>
              <a:rPr lang="en-US" sz="3600" dirty="0">
                <a:latin typeface="Gill Sans" panose="020B0502020104020203" pitchFamily="34" charset="-79"/>
                <a:cs typeface="Gill Sans" panose="020B0502020104020203" pitchFamily="34" charset="-79"/>
              </a:rPr>
              <a:t>, </a:t>
            </a:r>
            <a:r>
              <a:rPr lang="en-US" sz="3600" dirty="0" err="1">
                <a:latin typeface="Gill Sans" panose="020B0502020104020203" pitchFamily="34" charset="-79"/>
                <a:cs typeface="Gill Sans" panose="020B0502020104020203" pitchFamily="34" charset="-79"/>
              </a:rPr>
              <a:t>Jungi</a:t>
            </a:r>
            <a:r>
              <a:rPr lang="en-US" sz="3600" dirty="0">
                <a:latin typeface="Gill Sans" panose="020B0502020104020203" pitchFamily="34" charset="-79"/>
                <a:cs typeface="Gill Sans" panose="020B0502020104020203" pitchFamily="34" charset="-79"/>
              </a:rPr>
              <a:t> </a:t>
            </a:r>
            <a:r>
              <a:rPr lang="en-US" sz="3600" dirty="0" err="1">
                <a:latin typeface="Gill Sans" panose="020B0502020104020203" pitchFamily="34" charset="-79"/>
                <a:cs typeface="Gill Sans" panose="020B0502020104020203" pitchFamily="34" charset="-79"/>
              </a:rPr>
              <a:t>Jeong</a:t>
            </a:r>
            <a:r>
              <a:rPr lang="en-US" sz="3600" dirty="0">
                <a:latin typeface="Gill Sans" panose="020B0502020104020203" pitchFamily="34" charset="-79"/>
                <a:cs typeface="Gill Sans" panose="020B0502020104020203" pitchFamily="34" charset="-79"/>
              </a:rPr>
              <a:t>*, Changhee Jung</a:t>
            </a:r>
          </a:p>
        </p:txBody>
      </p:sp>
      <p:sp>
        <p:nvSpPr>
          <p:cNvPr id="8" name="Google Shape;57;p13">
            <a:extLst>
              <a:ext uri="{FF2B5EF4-FFF2-40B4-BE49-F238E27FC236}">
                <a16:creationId xmlns:a16="http://schemas.microsoft.com/office/drawing/2014/main" id="{69ACA3D7-385E-B0D6-FA77-A0B96C84B28F}"/>
              </a:ext>
            </a:extLst>
          </p:cNvPr>
          <p:cNvSpPr txBox="1"/>
          <p:nvPr/>
        </p:nvSpPr>
        <p:spPr>
          <a:xfrm>
            <a:off x="0" y="6026437"/>
            <a:ext cx="32292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dirty="0">
                <a:latin typeface="Gill Sans" panose="020B0502020104020203" pitchFamily="34" charset="-79"/>
                <a:ea typeface="Tahoma" panose="020B0604030504040204" pitchFamily="34" charset="0"/>
                <a:cs typeface="Gill Sans" panose="020B0502020104020203" pitchFamily="34" charset="-79"/>
              </a:rPr>
              <a:t>* Now at Google</a:t>
            </a:r>
            <a:endParaRPr sz="1000" dirty="0">
              <a:latin typeface="Gill Sans" panose="020B0502020104020203" pitchFamily="34" charset="-79"/>
              <a:ea typeface="Tahoma" panose="020B0604030504040204" pitchFamily="34" charset="0"/>
              <a:cs typeface="Gill Sans" panose="020B0502020104020203" pitchFamily="34" charset="-79"/>
            </a:endParaRPr>
          </a:p>
        </p:txBody>
      </p:sp>
      <p:sp>
        <p:nvSpPr>
          <p:cNvPr id="4" name="TextBox 3">
            <a:extLst>
              <a:ext uri="{FF2B5EF4-FFF2-40B4-BE49-F238E27FC236}">
                <a16:creationId xmlns:a16="http://schemas.microsoft.com/office/drawing/2014/main" id="{B814277C-5F8A-10C0-7E96-6AE52E439AFC}"/>
              </a:ext>
            </a:extLst>
          </p:cNvPr>
          <p:cNvSpPr txBox="1"/>
          <p:nvPr/>
        </p:nvSpPr>
        <p:spPr>
          <a:xfrm>
            <a:off x="3106681" y="4492604"/>
            <a:ext cx="6524094" cy="646331"/>
          </a:xfrm>
          <a:prstGeom prst="rect">
            <a:avLst/>
          </a:prstGeom>
          <a:noFill/>
        </p:spPr>
        <p:txBody>
          <a:bodyPr wrap="none" rtlCol="0">
            <a:spAutoFit/>
          </a:bodyPr>
          <a:lstStyle/>
          <a:p>
            <a:r>
              <a:rPr lang="en-US" sz="3600" dirty="0" err="1">
                <a:latin typeface="Gill Sans" panose="020B0502020104020203" pitchFamily="34" charset="-79"/>
                <a:ea typeface="Tahoma" panose="020B0604030504040204" pitchFamily="34" charset="0"/>
                <a:cs typeface="Gill Sans" panose="020B0502020104020203" pitchFamily="34" charset="-79"/>
              </a:rPr>
              <a:t>CompArch</a:t>
            </a:r>
            <a:r>
              <a:rPr lang="en-US" sz="3600" dirty="0">
                <a:latin typeface="Gill Sans" panose="020B0502020104020203" pitchFamily="34" charset="-79"/>
                <a:ea typeface="Tahoma" panose="020B0604030504040204" pitchFamily="34" charset="0"/>
                <a:cs typeface="Gill Sans" panose="020B0502020104020203" pitchFamily="34" charset="-79"/>
              </a:rPr>
              <a:t> Lab, Purdue University</a:t>
            </a:r>
          </a:p>
        </p:txBody>
      </p:sp>
      <p:sp>
        <p:nvSpPr>
          <p:cNvPr id="2" name="Slide Number Placeholder 1">
            <a:extLst>
              <a:ext uri="{FF2B5EF4-FFF2-40B4-BE49-F238E27FC236}">
                <a16:creationId xmlns:a16="http://schemas.microsoft.com/office/drawing/2014/main" id="{F5A4EC94-AA39-7B3E-B148-D1A8D75888DE}"/>
              </a:ext>
            </a:extLst>
          </p:cNvPr>
          <p:cNvSpPr>
            <a:spLocks noGrp="1"/>
          </p:cNvSpPr>
          <p:nvPr>
            <p:ph type="sldNum" sz="quarter" idx="12"/>
          </p:nvPr>
        </p:nvSpPr>
        <p:spPr/>
        <p:txBody>
          <a:bodyPr/>
          <a:lstStyle/>
          <a:p>
            <a:fld id="{BEF5F9A7-FFD9-4159-A58F-AE73538ED447}" type="slidenum">
              <a:rPr lang="en-US" smtClean="0"/>
              <a:pPr/>
              <a:t>1</a:t>
            </a:fld>
            <a:endParaRPr lang="en-US" dirty="0"/>
          </a:p>
        </p:txBody>
      </p:sp>
    </p:spTree>
    <p:extLst>
      <p:ext uri="{BB962C8B-B14F-4D97-AF65-F5344CB8AC3E}">
        <p14:creationId xmlns:p14="http://schemas.microsoft.com/office/powerpoint/2010/main" val="3839648102"/>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CA284A-9DCF-1948-874B-E753DE05EE56}"/>
              </a:ext>
            </a:extLst>
          </p:cNvPr>
          <p:cNvSpPr txBox="1">
            <a:spLocks/>
          </p:cNvSpPr>
          <p:nvPr/>
        </p:nvSpPr>
        <p:spPr>
          <a:xfrm>
            <a:off x="6948" y="13442"/>
            <a:ext cx="10732878" cy="707887"/>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Register Reuse Prevents Store Replaying</a:t>
            </a:r>
            <a:endParaRPr lang="zh-CN" altLang="en-US" sz="4000" b="1" dirty="0">
              <a:latin typeface="Gill Sans" panose="020B0502020104020203" pitchFamily="34" charset="-79"/>
              <a:ea typeface="+mj-ea"/>
              <a:cs typeface="Gill Sans" panose="020B0502020104020203" pitchFamily="34" charset="-79"/>
            </a:endParaRPr>
          </a:p>
        </p:txBody>
      </p:sp>
      <p:sp>
        <p:nvSpPr>
          <p:cNvPr id="20" name="TextBox 19">
            <a:extLst>
              <a:ext uri="{FF2B5EF4-FFF2-40B4-BE49-F238E27FC236}">
                <a16:creationId xmlns:a16="http://schemas.microsoft.com/office/drawing/2014/main" id="{E47A9CBC-3CB9-0846-853F-19E7D1CBA30C}"/>
              </a:ext>
            </a:extLst>
          </p:cNvPr>
          <p:cNvSpPr txBox="1"/>
          <p:nvPr/>
        </p:nvSpPr>
        <p:spPr>
          <a:xfrm>
            <a:off x="336176" y="825635"/>
            <a:ext cx="10732878" cy="1754326"/>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ll Sans" panose="020B0502020104020203" pitchFamily="34" charset="-79"/>
                <a:ea typeface="Tahoma" panose="020B0604030504040204" pitchFamily="34" charset="0"/>
                <a:cs typeface="Gill Sans" panose="020B0502020104020203" pitchFamily="34" charset="-79"/>
              </a:rPr>
              <a:t>Compiler reuses store registers whenever it can.</a:t>
            </a:r>
          </a:p>
          <a:p>
            <a:pPr marL="571500" indent="-571500">
              <a:buFont typeface="Arial" panose="020B0604020202020204" pitchFamily="34" charset="0"/>
              <a:buChar char="•"/>
            </a:pPr>
            <a:r>
              <a:rPr lang="en-US" sz="3600" dirty="0">
                <a:solidFill>
                  <a:schemeClr val="accent2"/>
                </a:solidFill>
                <a:latin typeface="Gill Sans" panose="020B0502020104020203" pitchFamily="34" charset="-79"/>
                <a:ea typeface="Tahoma" panose="020B0604030504040204" pitchFamily="34" charset="0"/>
                <a:cs typeface="Gill Sans" panose="020B0502020104020203" pitchFamily="34" charset="-79"/>
              </a:rPr>
              <a:t>Store integrity        </a:t>
            </a:r>
            <a:r>
              <a:rPr lang="en-US" sz="3600" dirty="0">
                <a:latin typeface="Gill Sans" panose="020B0502020104020203" pitchFamily="34" charset="-79"/>
                <a:ea typeface="Tahoma" panose="020B0604030504040204" pitchFamily="34" charset="0"/>
                <a:cs typeface="Gill Sans" panose="020B0502020104020203" pitchFamily="34" charset="-79"/>
              </a:rPr>
              <a:t>: register operands of stores must be not overwritten by following definitions.</a:t>
            </a:r>
          </a:p>
        </p:txBody>
      </p:sp>
      <p:sp>
        <p:nvSpPr>
          <p:cNvPr id="11" name="Rectangle 10">
            <a:extLst>
              <a:ext uri="{FF2B5EF4-FFF2-40B4-BE49-F238E27FC236}">
                <a16:creationId xmlns:a16="http://schemas.microsoft.com/office/drawing/2014/main" id="{F8769D97-C7A7-3D48-9A97-D982ECD3F205}"/>
              </a:ext>
            </a:extLst>
          </p:cNvPr>
          <p:cNvSpPr/>
          <p:nvPr/>
        </p:nvSpPr>
        <p:spPr>
          <a:xfrm>
            <a:off x="3827299" y="2790623"/>
            <a:ext cx="3465425"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r0, [10]</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    = r1 + 1</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5" name="TextBox 4">
            <a:extLst>
              <a:ext uri="{FF2B5EF4-FFF2-40B4-BE49-F238E27FC236}">
                <a16:creationId xmlns:a16="http://schemas.microsoft.com/office/drawing/2014/main" id="{36159B30-2759-3245-ADB4-5A3B91A2F37C}"/>
              </a:ext>
            </a:extLst>
          </p:cNvPr>
          <p:cNvSpPr txBox="1"/>
          <p:nvPr/>
        </p:nvSpPr>
        <p:spPr>
          <a:xfrm>
            <a:off x="3906237" y="4622776"/>
            <a:ext cx="644728" cy="707886"/>
          </a:xfrm>
          <a:prstGeom prst="rect">
            <a:avLst/>
          </a:prstGeom>
          <a:noFill/>
        </p:spPr>
        <p:txBody>
          <a:bodyPr wrap="none" rtlCol="0">
            <a:spAutoFit/>
          </a:bodyPr>
          <a:lstStyle/>
          <a:p>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r0</a:t>
            </a:r>
          </a:p>
        </p:txBody>
      </p:sp>
      <p:sp>
        <p:nvSpPr>
          <p:cNvPr id="10" name="Curved Right Arrow 9">
            <a:extLst>
              <a:ext uri="{FF2B5EF4-FFF2-40B4-BE49-F238E27FC236}">
                <a16:creationId xmlns:a16="http://schemas.microsoft.com/office/drawing/2014/main" id="{933A126A-DFED-9E42-8867-80732925A997}"/>
              </a:ext>
            </a:extLst>
          </p:cNvPr>
          <p:cNvSpPr/>
          <p:nvPr/>
        </p:nvSpPr>
        <p:spPr>
          <a:xfrm rot="10800000">
            <a:off x="7340235" y="3577419"/>
            <a:ext cx="554446" cy="2149464"/>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8" name="Oval 7">
            <a:extLst>
              <a:ext uri="{FF2B5EF4-FFF2-40B4-BE49-F238E27FC236}">
                <a16:creationId xmlns:a16="http://schemas.microsoft.com/office/drawing/2014/main" id="{3B4F2062-A709-3845-89D8-4812FCE0053F}"/>
              </a:ext>
            </a:extLst>
          </p:cNvPr>
          <p:cNvSpPr/>
          <p:nvPr/>
        </p:nvSpPr>
        <p:spPr>
          <a:xfrm>
            <a:off x="3827299" y="4668204"/>
            <a:ext cx="813434" cy="70788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16" name="Oval 15">
            <a:extLst>
              <a:ext uri="{FF2B5EF4-FFF2-40B4-BE49-F238E27FC236}">
                <a16:creationId xmlns:a16="http://schemas.microsoft.com/office/drawing/2014/main" id="{55B98A83-C378-0047-83DA-C6CC2C0087A2}"/>
              </a:ext>
            </a:extLst>
          </p:cNvPr>
          <p:cNvSpPr/>
          <p:nvPr/>
        </p:nvSpPr>
        <p:spPr>
          <a:xfrm>
            <a:off x="5217952" y="3393949"/>
            <a:ext cx="844492" cy="76716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cxnSp>
        <p:nvCxnSpPr>
          <p:cNvPr id="17" name="Straight Connector 16">
            <a:extLst>
              <a:ext uri="{FF2B5EF4-FFF2-40B4-BE49-F238E27FC236}">
                <a16:creationId xmlns:a16="http://schemas.microsoft.com/office/drawing/2014/main" id="{65B60F97-2C1C-4F46-9AC3-747CF0C74B5A}"/>
              </a:ext>
            </a:extLst>
          </p:cNvPr>
          <p:cNvCxnSpPr>
            <a:cxnSpLocks/>
            <a:stCxn id="8" idx="7"/>
            <a:endCxn id="16" idx="3"/>
          </p:cNvCxnSpPr>
          <p:nvPr/>
        </p:nvCxnSpPr>
        <p:spPr>
          <a:xfrm flipV="1">
            <a:off x="4521608" y="4048764"/>
            <a:ext cx="820017" cy="72310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0D956A9-1FB1-D849-9D8F-FC85949596C2}"/>
              </a:ext>
            </a:extLst>
          </p:cNvPr>
          <p:cNvSpPr/>
          <p:nvPr/>
        </p:nvSpPr>
        <p:spPr>
          <a:xfrm>
            <a:off x="4340016" y="4074982"/>
            <a:ext cx="2027774" cy="707886"/>
          </a:xfrm>
          <a:prstGeom prst="rect">
            <a:avLst/>
          </a:prstGeom>
        </p:spPr>
        <p:txBody>
          <a:bodyPr wrap="square">
            <a:spAutoFit/>
          </a:bodyPr>
          <a:lstStyle/>
          <a:p>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Write-after-read</a:t>
            </a:r>
          </a:p>
          <a:p>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(WAR) dep</a:t>
            </a:r>
          </a:p>
        </p:txBody>
      </p:sp>
      <p:pic>
        <p:nvPicPr>
          <p:cNvPr id="23" name="Picture 2" descr="Image result for power">
            <a:extLst>
              <a:ext uri="{FF2B5EF4-FFF2-40B4-BE49-F238E27FC236}">
                <a16:creationId xmlns:a16="http://schemas.microsoft.com/office/drawing/2014/main" id="{A81839E4-0789-825D-B500-4B0493F9F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4918" y="3465608"/>
            <a:ext cx="1729726" cy="1737447"/>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Slide Number Placeholder 11">
            <a:extLst>
              <a:ext uri="{FF2B5EF4-FFF2-40B4-BE49-F238E27FC236}">
                <a16:creationId xmlns:a16="http://schemas.microsoft.com/office/drawing/2014/main" id="{DFCD6EA1-65A7-DF68-355C-483716BB73E8}"/>
              </a:ext>
            </a:extLst>
          </p:cNvPr>
          <p:cNvSpPr>
            <a:spLocks noGrp="1"/>
          </p:cNvSpPr>
          <p:nvPr>
            <p:ph type="sldNum" sz="quarter" idx="12"/>
          </p:nvPr>
        </p:nvSpPr>
        <p:spPr/>
        <p:txBody>
          <a:bodyPr/>
          <a:lstStyle/>
          <a:p>
            <a:fld id="{BEF5F9A7-FFD9-4159-A58F-AE73538ED447}" type="slidenum">
              <a:rPr lang="en-US" smtClean="0"/>
              <a:pPr/>
              <a:t>10</a:t>
            </a:fld>
            <a:endParaRPr lang="en-US" dirty="0"/>
          </a:p>
        </p:txBody>
      </p:sp>
      <p:pic>
        <p:nvPicPr>
          <p:cNvPr id="19" name="Picture 14" descr="You can share this smiley to express your frustration. | Emoticons emojis,  Funny emoticons, Emoji pictures">
            <a:extLst>
              <a:ext uri="{FF2B5EF4-FFF2-40B4-BE49-F238E27FC236}">
                <a16:creationId xmlns:a16="http://schemas.microsoft.com/office/drawing/2014/main" id="{B0961C05-2102-FF98-179D-F62C6053C6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7608" y="3203559"/>
            <a:ext cx="1999496" cy="1999496"/>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Data integrity icon vector vectors hi-res stock photography and images -  Alamy">
            <a:extLst>
              <a:ext uri="{FF2B5EF4-FFF2-40B4-BE49-F238E27FC236}">
                <a16:creationId xmlns:a16="http://schemas.microsoft.com/office/drawing/2014/main" id="{9FC6912E-5343-2730-810B-21F730D85CB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068"/>
          <a:stretch/>
        </p:blipFill>
        <p:spPr bwMode="auto">
          <a:xfrm>
            <a:off x="3792465" y="1359507"/>
            <a:ext cx="848268" cy="73717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5CF7CAC-D8E7-C767-C75E-5B58B5B37E0B}"/>
              </a:ext>
            </a:extLst>
          </p:cNvPr>
          <p:cNvSpPr txBox="1"/>
          <p:nvPr/>
        </p:nvSpPr>
        <p:spPr>
          <a:xfrm>
            <a:off x="7689391" y="5330662"/>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22" name="Straight Connector 21">
            <a:extLst>
              <a:ext uri="{FF2B5EF4-FFF2-40B4-BE49-F238E27FC236}">
                <a16:creationId xmlns:a16="http://schemas.microsoft.com/office/drawing/2014/main" id="{C45B84A2-AD5D-43BE-1612-20D85A356A6A}"/>
              </a:ext>
            </a:extLst>
          </p:cNvPr>
          <p:cNvCxnSpPr>
            <a:cxnSpLocks/>
          </p:cNvCxnSpPr>
          <p:nvPr/>
        </p:nvCxnSpPr>
        <p:spPr>
          <a:xfrm>
            <a:off x="7305081" y="578794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435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blinds(horizontal)">
                                      <p:cBhvr>
                                        <p:cTn id="7" dur="5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blinds(horizontal)">
                                      <p:cBhvr>
                                        <p:cTn id="18" dur="500"/>
                                        <p:tgtEl>
                                          <p:spTgt spid="1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blinds(horizontal)">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linds(horizontal)">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linds(horizont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20">
                                            <p:txEl>
                                              <p:pRg st="1" end="1"/>
                                            </p:txEl>
                                          </p:spTgt>
                                        </p:tgtEl>
                                        <p:attrNameLst>
                                          <p:attrName>style.visibility</p:attrName>
                                        </p:attrNameLst>
                                      </p:cBhvr>
                                      <p:to>
                                        <p:strVal val="visible"/>
                                      </p:to>
                                    </p:set>
                                    <p:animEffect transition="in" filter="blinds(horizontal)">
                                      <p:cBhvr>
                                        <p:cTn id="41" dur="500"/>
                                        <p:tgtEl>
                                          <p:spTgt spid="20">
                                            <p:txEl>
                                              <p:pRg st="1" end="1"/>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blinds(horizontal)">
                                      <p:cBhvr>
                                        <p:cTn id="44" dur="500"/>
                                        <p:tgtEl>
                                          <p:spTgt spid="15"/>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linds(horizontal)">
                                      <p:cBhvr>
                                        <p:cTn id="47" dur="500"/>
                                        <p:tgtEl>
                                          <p:spTgt spid="21"/>
                                        </p:tgtEl>
                                      </p:cBhvr>
                                    </p:animEffect>
                                  </p:childTnLst>
                                </p:cTn>
                              </p:par>
                              <p:par>
                                <p:cTn id="48" presetID="3" presetClass="entr" presetSubtype="1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P spid="16" grpId="0" animBg="1"/>
      <p:bldP spid="18"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20CA284A-9DCF-1948-874B-E753DE05EE56}"/>
              </a:ext>
            </a:extLst>
          </p:cNvPr>
          <p:cNvSpPr txBox="1">
            <a:spLocks/>
          </p:cNvSpPr>
          <p:nvPr/>
        </p:nvSpPr>
        <p:spPr>
          <a:xfrm>
            <a:off x="-1" y="0"/>
            <a:ext cx="12010769" cy="1200329"/>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Dynamic Register Renaming for Store Integrity</a:t>
            </a:r>
            <a:endParaRPr lang="zh-CN" altLang="en-US" sz="4000" b="1" dirty="0">
              <a:latin typeface="Gill Sans" panose="020B0502020104020203" pitchFamily="34" charset="-79"/>
              <a:ea typeface="+mj-ea"/>
              <a:cs typeface="Gill Sans" panose="020B0502020104020203" pitchFamily="34" charset="-79"/>
            </a:endParaRPr>
          </a:p>
        </p:txBody>
      </p:sp>
      <p:sp>
        <p:nvSpPr>
          <p:cNvPr id="14" name="Rectangle 13">
            <a:extLst>
              <a:ext uri="{FF2B5EF4-FFF2-40B4-BE49-F238E27FC236}">
                <a16:creationId xmlns:a16="http://schemas.microsoft.com/office/drawing/2014/main" id="{7A41B545-1BF9-3549-8479-D268DA8030CC}"/>
              </a:ext>
            </a:extLst>
          </p:cNvPr>
          <p:cNvSpPr/>
          <p:nvPr/>
        </p:nvSpPr>
        <p:spPr>
          <a:xfrm>
            <a:off x="7560660" y="2130240"/>
            <a:ext cx="3704739"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p0, [10]</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    = p1 + 1</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9" name="TextBox 8">
            <a:extLst>
              <a:ext uri="{FF2B5EF4-FFF2-40B4-BE49-F238E27FC236}">
                <a16:creationId xmlns:a16="http://schemas.microsoft.com/office/drawing/2014/main" id="{3A6FE07A-19ED-A04A-BB4C-75CBBAA3FEFA}"/>
              </a:ext>
            </a:extLst>
          </p:cNvPr>
          <p:cNvSpPr txBox="1"/>
          <p:nvPr/>
        </p:nvSpPr>
        <p:spPr>
          <a:xfrm>
            <a:off x="7948844" y="3948070"/>
            <a:ext cx="697627" cy="707886"/>
          </a:xfrm>
          <a:prstGeom prst="rect">
            <a:avLst/>
          </a:prstGeom>
          <a:noFill/>
        </p:spPr>
        <p:txBody>
          <a:bodyPr wrap="none" rtlCol="0">
            <a:spAutoFit/>
          </a:bodyPr>
          <a:lstStyle/>
          <a:p>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p2</a:t>
            </a:r>
          </a:p>
        </p:txBody>
      </p:sp>
      <p:sp>
        <p:nvSpPr>
          <p:cNvPr id="6" name="TextBox 5">
            <a:extLst>
              <a:ext uri="{FF2B5EF4-FFF2-40B4-BE49-F238E27FC236}">
                <a16:creationId xmlns:a16="http://schemas.microsoft.com/office/drawing/2014/main" id="{3867BA02-09C4-B046-A792-E4325BCA2274}"/>
              </a:ext>
            </a:extLst>
          </p:cNvPr>
          <p:cNvSpPr txBox="1"/>
          <p:nvPr/>
        </p:nvSpPr>
        <p:spPr>
          <a:xfrm>
            <a:off x="7274722" y="5339048"/>
            <a:ext cx="40069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(b) Store integrity by renaming</a:t>
            </a:r>
          </a:p>
        </p:txBody>
      </p:sp>
      <p:sp>
        <p:nvSpPr>
          <p:cNvPr id="19" name="TextBox 18">
            <a:extLst>
              <a:ext uri="{FF2B5EF4-FFF2-40B4-BE49-F238E27FC236}">
                <a16:creationId xmlns:a16="http://schemas.microsoft.com/office/drawing/2014/main" id="{D3D3B17F-4903-CD2F-AD16-0DCD5B208190}"/>
              </a:ext>
            </a:extLst>
          </p:cNvPr>
          <p:cNvSpPr txBox="1"/>
          <p:nvPr/>
        </p:nvSpPr>
        <p:spPr>
          <a:xfrm>
            <a:off x="8009719" y="3948070"/>
            <a:ext cx="644728" cy="707886"/>
          </a:xfrm>
          <a:prstGeom prst="rect">
            <a:avLst/>
          </a:prstGeom>
          <a:noFill/>
        </p:spPr>
        <p:txBody>
          <a:bodyPr wrap="none" rtlCol="0">
            <a:spAutoFit/>
          </a:bodyPr>
          <a:lstStyle/>
          <a:p>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r0</a:t>
            </a:r>
          </a:p>
        </p:txBody>
      </p:sp>
      <p:sp>
        <p:nvSpPr>
          <p:cNvPr id="12" name="Slide Number Placeholder 11">
            <a:extLst>
              <a:ext uri="{FF2B5EF4-FFF2-40B4-BE49-F238E27FC236}">
                <a16:creationId xmlns:a16="http://schemas.microsoft.com/office/drawing/2014/main" id="{DFCD6EA1-65A7-DF68-355C-483716BB73E8}"/>
              </a:ext>
            </a:extLst>
          </p:cNvPr>
          <p:cNvSpPr>
            <a:spLocks noGrp="1"/>
          </p:cNvSpPr>
          <p:nvPr>
            <p:ph type="sldNum" sz="quarter" idx="12"/>
          </p:nvPr>
        </p:nvSpPr>
        <p:spPr/>
        <p:txBody>
          <a:bodyPr/>
          <a:lstStyle/>
          <a:p>
            <a:fld id="{BEF5F9A7-FFD9-4159-A58F-AE73538ED447}" type="slidenum">
              <a:rPr lang="en-US" smtClean="0"/>
              <a:pPr/>
              <a:t>11</a:t>
            </a:fld>
            <a:endParaRPr lang="en-US" dirty="0"/>
          </a:p>
        </p:txBody>
      </p:sp>
      <p:sp>
        <p:nvSpPr>
          <p:cNvPr id="15" name="TextBox 14">
            <a:extLst>
              <a:ext uri="{FF2B5EF4-FFF2-40B4-BE49-F238E27FC236}">
                <a16:creationId xmlns:a16="http://schemas.microsoft.com/office/drawing/2014/main" id="{9A5BA350-6141-A518-5423-AD8113E04C95}"/>
              </a:ext>
            </a:extLst>
          </p:cNvPr>
          <p:cNvSpPr txBox="1"/>
          <p:nvPr/>
        </p:nvSpPr>
        <p:spPr>
          <a:xfrm>
            <a:off x="7875154" y="1677815"/>
            <a:ext cx="2840393"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Assume the store commits</a:t>
            </a:r>
          </a:p>
        </p:txBody>
      </p:sp>
      <p:pic>
        <p:nvPicPr>
          <p:cNvPr id="17" name="Picture 2" descr="Data integrity icon vector vectors hi-res stock photography and images -  Alamy">
            <a:extLst>
              <a:ext uri="{FF2B5EF4-FFF2-40B4-BE49-F238E27FC236}">
                <a16:creationId xmlns:a16="http://schemas.microsoft.com/office/drawing/2014/main" id="{D651DD7D-8E2F-D0BB-43C2-D5AE625011B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068"/>
          <a:stretch/>
        </p:blipFill>
        <p:spPr bwMode="auto">
          <a:xfrm>
            <a:off x="2534823" y="607809"/>
            <a:ext cx="848268" cy="7371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07D3E6A0-4CCF-ED1F-4592-BA1A8E87A4B8}"/>
              </a:ext>
            </a:extLst>
          </p:cNvPr>
          <p:cNvSpPr/>
          <p:nvPr/>
        </p:nvSpPr>
        <p:spPr>
          <a:xfrm>
            <a:off x="933644" y="2130240"/>
            <a:ext cx="3465425" cy="31605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r0, [10]</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    = r1 + 1</a:t>
            </a:r>
          </a:p>
          <a:p>
            <a:pPr algn="ctr"/>
            <a:r>
              <a:rPr lang="en-US" sz="40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20" name="TextBox 19">
            <a:extLst>
              <a:ext uri="{FF2B5EF4-FFF2-40B4-BE49-F238E27FC236}">
                <a16:creationId xmlns:a16="http://schemas.microsoft.com/office/drawing/2014/main" id="{6B1A8CBE-F711-3006-9A74-EE7148E52A51}"/>
              </a:ext>
            </a:extLst>
          </p:cNvPr>
          <p:cNvSpPr txBox="1"/>
          <p:nvPr/>
        </p:nvSpPr>
        <p:spPr>
          <a:xfrm>
            <a:off x="1010758" y="3907021"/>
            <a:ext cx="644728" cy="707886"/>
          </a:xfrm>
          <a:prstGeom prst="rect">
            <a:avLst/>
          </a:prstGeom>
          <a:noFill/>
        </p:spPr>
        <p:txBody>
          <a:bodyPr wrap="none" rtlCol="0">
            <a:spAutoFit/>
          </a:bodyPr>
          <a:lstStyle/>
          <a:p>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r0</a:t>
            </a:r>
          </a:p>
        </p:txBody>
      </p:sp>
      <p:sp>
        <p:nvSpPr>
          <p:cNvPr id="21" name="Oval 20">
            <a:extLst>
              <a:ext uri="{FF2B5EF4-FFF2-40B4-BE49-F238E27FC236}">
                <a16:creationId xmlns:a16="http://schemas.microsoft.com/office/drawing/2014/main" id="{1EC6546E-4D67-9886-7B22-E9F7B71AA527}"/>
              </a:ext>
            </a:extLst>
          </p:cNvPr>
          <p:cNvSpPr/>
          <p:nvPr/>
        </p:nvSpPr>
        <p:spPr>
          <a:xfrm>
            <a:off x="931820" y="3952449"/>
            <a:ext cx="813434" cy="70788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22" name="Oval 21">
            <a:extLst>
              <a:ext uri="{FF2B5EF4-FFF2-40B4-BE49-F238E27FC236}">
                <a16:creationId xmlns:a16="http://schemas.microsoft.com/office/drawing/2014/main" id="{82211404-9148-BCBA-A75B-95705BB36F1A}"/>
              </a:ext>
            </a:extLst>
          </p:cNvPr>
          <p:cNvSpPr/>
          <p:nvPr/>
        </p:nvSpPr>
        <p:spPr>
          <a:xfrm>
            <a:off x="2322473" y="2678194"/>
            <a:ext cx="844492" cy="767164"/>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cxnSp>
        <p:nvCxnSpPr>
          <p:cNvPr id="23" name="Straight Connector 22">
            <a:extLst>
              <a:ext uri="{FF2B5EF4-FFF2-40B4-BE49-F238E27FC236}">
                <a16:creationId xmlns:a16="http://schemas.microsoft.com/office/drawing/2014/main" id="{B5087803-385C-BA15-0A23-AADAC5C57946}"/>
              </a:ext>
            </a:extLst>
          </p:cNvPr>
          <p:cNvCxnSpPr>
            <a:cxnSpLocks/>
            <a:stCxn id="21" idx="7"/>
            <a:endCxn id="22" idx="3"/>
          </p:cNvCxnSpPr>
          <p:nvPr/>
        </p:nvCxnSpPr>
        <p:spPr>
          <a:xfrm flipV="1">
            <a:off x="1626129" y="3333009"/>
            <a:ext cx="820017" cy="72310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DC0B34D-EB9E-1ED2-15D0-C45D35B78C70}"/>
              </a:ext>
            </a:extLst>
          </p:cNvPr>
          <p:cNvSpPr/>
          <p:nvPr/>
        </p:nvSpPr>
        <p:spPr>
          <a:xfrm>
            <a:off x="1444537" y="3359227"/>
            <a:ext cx="2027774" cy="707886"/>
          </a:xfrm>
          <a:prstGeom prst="rect">
            <a:avLst/>
          </a:prstGeom>
        </p:spPr>
        <p:txBody>
          <a:bodyPr wrap="square">
            <a:spAutoFit/>
          </a:bodyPr>
          <a:lstStyle/>
          <a:p>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Write-after-read</a:t>
            </a:r>
          </a:p>
          <a:p>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(WAR) dep</a:t>
            </a:r>
          </a:p>
        </p:txBody>
      </p:sp>
      <p:sp>
        <p:nvSpPr>
          <p:cNvPr id="3" name="TextBox 2">
            <a:extLst>
              <a:ext uri="{FF2B5EF4-FFF2-40B4-BE49-F238E27FC236}">
                <a16:creationId xmlns:a16="http://schemas.microsoft.com/office/drawing/2014/main" id="{EDA343FD-8CB9-E9D6-B325-158798C73C38}"/>
              </a:ext>
            </a:extLst>
          </p:cNvPr>
          <p:cNvSpPr txBox="1"/>
          <p:nvPr/>
        </p:nvSpPr>
        <p:spPr>
          <a:xfrm>
            <a:off x="745792" y="5334661"/>
            <a:ext cx="347902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(a) Original assembly code</a:t>
            </a:r>
          </a:p>
        </p:txBody>
      </p:sp>
      <p:sp>
        <p:nvSpPr>
          <p:cNvPr id="25" name="Rectangle 24">
            <a:extLst>
              <a:ext uri="{FF2B5EF4-FFF2-40B4-BE49-F238E27FC236}">
                <a16:creationId xmlns:a16="http://schemas.microsoft.com/office/drawing/2014/main" id="{6B11CF76-70CF-181B-AFA1-E7B69725BA7B}"/>
              </a:ext>
            </a:extLst>
          </p:cNvPr>
          <p:cNvSpPr/>
          <p:nvPr/>
        </p:nvSpPr>
        <p:spPr>
          <a:xfrm>
            <a:off x="7573623" y="4093731"/>
            <a:ext cx="3704738"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pic>
        <p:nvPicPr>
          <p:cNvPr id="26" name="Picture 6" descr="Crazy Smiling Emoji Sticker">
            <a:extLst>
              <a:ext uri="{FF2B5EF4-FFF2-40B4-BE49-F238E27FC236}">
                <a16:creationId xmlns:a16="http://schemas.microsoft.com/office/drawing/2014/main" id="{9C1A88E2-BFC2-720B-03F1-57FBE567D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3444" y="1700086"/>
            <a:ext cx="1735227" cy="1735227"/>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a:extLst>
              <a:ext uri="{FF2B5EF4-FFF2-40B4-BE49-F238E27FC236}">
                <a16:creationId xmlns:a16="http://schemas.microsoft.com/office/drawing/2014/main" id="{44A5BEB6-975A-35A4-D3EC-2A8F955A2E88}"/>
              </a:ext>
            </a:extLst>
          </p:cNvPr>
          <p:cNvCxnSpPr>
            <a:cxnSpLocks/>
            <a:stCxn id="18" idx="3"/>
            <a:endCxn id="14" idx="1"/>
          </p:cNvCxnSpPr>
          <p:nvPr/>
        </p:nvCxnSpPr>
        <p:spPr>
          <a:xfrm>
            <a:off x="4399069" y="3710493"/>
            <a:ext cx="3161591" cy="0"/>
          </a:xfrm>
          <a:prstGeom prst="straightConnector1">
            <a:avLst/>
          </a:prstGeom>
          <a:ln w="190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7ADE4A-13CB-848B-343A-C9647FA23553}"/>
              </a:ext>
            </a:extLst>
          </p:cNvPr>
          <p:cNvSpPr txBox="1"/>
          <p:nvPr/>
        </p:nvSpPr>
        <p:spPr>
          <a:xfrm>
            <a:off x="4347500" y="3857292"/>
            <a:ext cx="3217100" cy="1077218"/>
          </a:xfrm>
          <a:prstGeom prst="rect">
            <a:avLst/>
          </a:prstGeom>
          <a:noFill/>
        </p:spPr>
        <p:txBody>
          <a:bodyPr wrap="square" rtlCol="0">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Dynamic register renaming</a:t>
            </a:r>
          </a:p>
        </p:txBody>
      </p:sp>
    </p:spTree>
    <p:extLst>
      <p:ext uri="{BB962C8B-B14F-4D97-AF65-F5344CB8AC3E}">
        <p14:creationId xmlns:p14="http://schemas.microsoft.com/office/powerpoint/2010/main" val="151810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2"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 calcmode="lin" valueType="num">
                                      <p:cBhvr additive="base">
                                        <p:cTn id="19" dur="500" fill="hold"/>
                                        <p:tgtEl>
                                          <p:spTgt spid="27"/>
                                        </p:tgtEl>
                                        <p:attrNameLst>
                                          <p:attrName>ppt_x</p:attrName>
                                        </p:attrNameLst>
                                      </p:cBhvr>
                                      <p:tavLst>
                                        <p:tav tm="0">
                                          <p:val>
                                            <p:strVal val="#ppt_x"/>
                                          </p:val>
                                        </p:tav>
                                        <p:tav tm="100000">
                                          <p:val>
                                            <p:strVal val="#ppt_x"/>
                                          </p:val>
                                        </p:tav>
                                      </p:tavLst>
                                    </p:anim>
                                    <p:anim calcmode="lin" valueType="num">
                                      <p:cBhvr additive="base">
                                        <p:cTn id="20" dur="500" fill="hold"/>
                                        <p:tgtEl>
                                          <p:spTgt spid="2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3" presetClass="entr" presetSubtype="1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blinds(horizontal)">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9" grpId="0"/>
      <p:bldP spid="6" grpId="0"/>
      <p:bldP spid="19" grpId="1"/>
      <p:bldP spid="19" grpId="2"/>
      <p:bldP spid="25"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2" y="-11017"/>
            <a:ext cx="11467072" cy="1365083"/>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Abundant Free Physical Registers in Out-of-Order Cores</a:t>
            </a:r>
            <a:endParaRPr lang="zh-CN" altLang="en-US" sz="4000" b="1" dirty="0">
              <a:latin typeface="Gill Sans" panose="020B0502020104020203" pitchFamily="34" charset="-79"/>
              <a:ea typeface="+mj-ea"/>
              <a:cs typeface="Gill Sans" panose="020B0502020104020203" pitchFamily="34" charset="-79"/>
            </a:endParaRPr>
          </a:p>
        </p:txBody>
      </p:sp>
      <p:sp>
        <p:nvSpPr>
          <p:cNvPr id="10" name="Rectangle 9">
            <a:extLst>
              <a:ext uri="{FF2B5EF4-FFF2-40B4-BE49-F238E27FC236}">
                <a16:creationId xmlns:a16="http://schemas.microsoft.com/office/drawing/2014/main" id="{AEB1F117-030D-9EAB-EC0E-14CD7624211B}"/>
              </a:ext>
            </a:extLst>
          </p:cNvPr>
          <p:cNvSpPr/>
          <p:nvPr/>
        </p:nvSpPr>
        <p:spPr>
          <a:xfrm>
            <a:off x="5044627" y="3415726"/>
            <a:ext cx="506466" cy="151333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1" name="Rectangle 10">
            <a:extLst>
              <a:ext uri="{FF2B5EF4-FFF2-40B4-BE49-F238E27FC236}">
                <a16:creationId xmlns:a16="http://schemas.microsoft.com/office/drawing/2014/main" id="{6B370025-B137-E8EB-4CA5-7F126EF36AD7}"/>
              </a:ext>
            </a:extLst>
          </p:cNvPr>
          <p:cNvSpPr/>
          <p:nvPr/>
        </p:nvSpPr>
        <p:spPr>
          <a:xfrm>
            <a:off x="4526797" y="2982635"/>
            <a:ext cx="506466" cy="194642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cxnSp>
        <p:nvCxnSpPr>
          <p:cNvPr id="12" name="Straight Arrow Connector 11">
            <a:extLst>
              <a:ext uri="{FF2B5EF4-FFF2-40B4-BE49-F238E27FC236}">
                <a16:creationId xmlns:a16="http://schemas.microsoft.com/office/drawing/2014/main" id="{3C0E8914-A31A-2B97-B53B-8CDD2B3947AD}"/>
              </a:ext>
            </a:extLst>
          </p:cNvPr>
          <p:cNvCxnSpPr>
            <a:cxnSpLocks/>
          </p:cNvCxnSpPr>
          <p:nvPr/>
        </p:nvCxnSpPr>
        <p:spPr>
          <a:xfrm>
            <a:off x="1394573" y="4929910"/>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F29A7968-7A29-EA1A-37CB-B827F4541DA3}"/>
              </a:ext>
            </a:extLst>
          </p:cNvPr>
          <p:cNvCxnSpPr>
            <a:cxnSpLocks/>
          </p:cNvCxnSpPr>
          <p:nvPr/>
        </p:nvCxnSpPr>
        <p:spPr>
          <a:xfrm flipV="1">
            <a:off x="1508872" y="2331742"/>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5128E99-B887-2B02-9643-7855F15D5A87}"/>
              </a:ext>
            </a:extLst>
          </p:cNvPr>
          <p:cNvSpPr txBox="1"/>
          <p:nvPr/>
        </p:nvSpPr>
        <p:spPr>
          <a:xfrm rot="900000">
            <a:off x="1544394" y="5161845"/>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CPU2006</a:t>
            </a:r>
          </a:p>
        </p:txBody>
      </p:sp>
      <p:sp>
        <p:nvSpPr>
          <p:cNvPr id="15" name="TextBox 14">
            <a:extLst>
              <a:ext uri="{FF2B5EF4-FFF2-40B4-BE49-F238E27FC236}">
                <a16:creationId xmlns:a16="http://schemas.microsoft.com/office/drawing/2014/main" id="{0BE5E366-088C-572D-5507-4CDA59122BD0}"/>
              </a:ext>
            </a:extLst>
          </p:cNvPr>
          <p:cNvSpPr txBox="1"/>
          <p:nvPr/>
        </p:nvSpPr>
        <p:spPr>
          <a:xfrm rot="900000">
            <a:off x="2834786" y="5160025"/>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CPU2017</a:t>
            </a:r>
          </a:p>
        </p:txBody>
      </p:sp>
      <p:sp>
        <p:nvSpPr>
          <p:cNvPr id="16" name="TextBox 15">
            <a:extLst>
              <a:ext uri="{FF2B5EF4-FFF2-40B4-BE49-F238E27FC236}">
                <a16:creationId xmlns:a16="http://schemas.microsoft.com/office/drawing/2014/main" id="{1484D887-E521-C94F-FC86-4A3C88996EFC}"/>
              </a:ext>
            </a:extLst>
          </p:cNvPr>
          <p:cNvSpPr txBox="1"/>
          <p:nvPr/>
        </p:nvSpPr>
        <p:spPr>
          <a:xfrm rot="16200000">
            <a:off x="-348303" y="3149367"/>
            <a:ext cx="2665922" cy="1077218"/>
          </a:xfrm>
          <a:prstGeom prst="rect">
            <a:avLst/>
          </a:prstGeom>
          <a:noFill/>
        </p:spPr>
        <p:txBody>
          <a:bodyPr wrap="none" rtlCol="0">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 Free Physical</a:t>
            </a:r>
          </a:p>
          <a:p>
            <a:pPr algn="ctr"/>
            <a:r>
              <a:rPr lang="en-US" sz="3200" dirty="0">
                <a:latin typeface="Gill Sans" panose="020B0502020104020203" pitchFamily="34" charset="-79"/>
                <a:ea typeface="Tahoma" panose="020B0604030504040204" pitchFamily="34" charset="0"/>
                <a:cs typeface="Gill Sans" panose="020B0502020104020203" pitchFamily="34" charset="-79"/>
              </a:rPr>
              <a:t>Registers </a:t>
            </a:r>
          </a:p>
        </p:txBody>
      </p:sp>
      <p:sp>
        <p:nvSpPr>
          <p:cNvPr id="17" name="Rectangle 16">
            <a:extLst>
              <a:ext uri="{FF2B5EF4-FFF2-40B4-BE49-F238E27FC236}">
                <a16:creationId xmlns:a16="http://schemas.microsoft.com/office/drawing/2014/main" id="{8B1B697B-EC97-E421-CA6C-D5D2BA0F84F7}"/>
              </a:ext>
            </a:extLst>
          </p:cNvPr>
          <p:cNvSpPr/>
          <p:nvPr/>
        </p:nvSpPr>
        <p:spPr>
          <a:xfrm>
            <a:off x="3256576" y="3147153"/>
            <a:ext cx="506466" cy="176525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8" name="TextBox 17">
            <a:extLst>
              <a:ext uri="{FF2B5EF4-FFF2-40B4-BE49-F238E27FC236}">
                <a16:creationId xmlns:a16="http://schemas.microsoft.com/office/drawing/2014/main" id="{F84C4C0E-F902-E820-145E-214E45ECFF16}"/>
              </a:ext>
            </a:extLst>
          </p:cNvPr>
          <p:cNvSpPr txBox="1"/>
          <p:nvPr/>
        </p:nvSpPr>
        <p:spPr>
          <a:xfrm rot="900000">
            <a:off x="4342127" y="5181518"/>
            <a:ext cx="181229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SPLASH3</a:t>
            </a:r>
          </a:p>
        </p:txBody>
      </p:sp>
      <p:sp>
        <p:nvSpPr>
          <p:cNvPr id="19" name="Rectangle 18">
            <a:extLst>
              <a:ext uri="{FF2B5EF4-FFF2-40B4-BE49-F238E27FC236}">
                <a16:creationId xmlns:a16="http://schemas.microsoft.com/office/drawing/2014/main" id="{973F90AB-C139-5147-15CB-3C0B8B5FE0B1}"/>
              </a:ext>
            </a:extLst>
          </p:cNvPr>
          <p:cNvSpPr/>
          <p:nvPr/>
        </p:nvSpPr>
        <p:spPr>
          <a:xfrm>
            <a:off x="10013153" y="3285809"/>
            <a:ext cx="502811" cy="164358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0" name="TextBox 19">
            <a:extLst>
              <a:ext uri="{FF2B5EF4-FFF2-40B4-BE49-F238E27FC236}">
                <a16:creationId xmlns:a16="http://schemas.microsoft.com/office/drawing/2014/main" id="{C9B1EA24-F8D7-2A87-7755-0CB2EEACFB3C}"/>
              </a:ext>
            </a:extLst>
          </p:cNvPr>
          <p:cNvSpPr txBox="1"/>
          <p:nvPr/>
        </p:nvSpPr>
        <p:spPr>
          <a:xfrm>
            <a:off x="9674344" y="2725830"/>
            <a:ext cx="800219"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115</a:t>
            </a:r>
          </a:p>
        </p:txBody>
      </p:sp>
      <p:sp>
        <p:nvSpPr>
          <p:cNvPr id="21" name="Rectangle 20">
            <a:extLst>
              <a:ext uri="{FF2B5EF4-FFF2-40B4-BE49-F238E27FC236}">
                <a16:creationId xmlns:a16="http://schemas.microsoft.com/office/drawing/2014/main" id="{B133D2FD-B991-5890-FE89-0952E9CCE351}"/>
              </a:ext>
            </a:extLst>
          </p:cNvPr>
          <p:cNvSpPr/>
          <p:nvPr/>
        </p:nvSpPr>
        <p:spPr>
          <a:xfrm>
            <a:off x="1927719" y="3551973"/>
            <a:ext cx="506471" cy="137793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2" name="TextBox 21">
            <a:extLst>
              <a:ext uri="{FF2B5EF4-FFF2-40B4-BE49-F238E27FC236}">
                <a16:creationId xmlns:a16="http://schemas.microsoft.com/office/drawing/2014/main" id="{D1DDE3FA-D9D5-056C-6DB7-23B1ECD5BA5F}"/>
              </a:ext>
            </a:extLst>
          </p:cNvPr>
          <p:cNvSpPr txBox="1"/>
          <p:nvPr/>
        </p:nvSpPr>
        <p:spPr>
          <a:xfrm>
            <a:off x="1936843" y="3097037"/>
            <a:ext cx="49244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99</a:t>
            </a:r>
          </a:p>
        </p:txBody>
      </p:sp>
      <p:sp>
        <p:nvSpPr>
          <p:cNvPr id="23" name="TextBox 22">
            <a:extLst>
              <a:ext uri="{FF2B5EF4-FFF2-40B4-BE49-F238E27FC236}">
                <a16:creationId xmlns:a16="http://schemas.microsoft.com/office/drawing/2014/main" id="{6580D407-A3F1-4594-31B7-9F1BEB8ADC62}"/>
              </a:ext>
            </a:extLst>
          </p:cNvPr>
          <p:cNvSpPr txBox="1"/>
          <p:nvPr/>
        </p:nvSpPr>
        <p:spPr>
          <a:xfrm>
            <a:off x="2416716" y="3102894"/>
            <a:ext cx="49244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99</a:t>
            </a:r>
          </a:p>
        </p:txBody>
      </p:sp>
      <p:sp>
        <p:nvSpPr>
          <p:cNvPr id="24" name="TextBox 23">
            <a:extLst>
              <a:ext uri="{FF2B5EF4-FFF2-40B4-BE49-F238E27FC236}">
                <a16:creationId xmlns:a16="http://schemas.microsoft.com/office/drawing/2014/main" id="{AB2C6871-7BEA-26C6-806A-4C4D0005447E}"/>
              </a:ext>
            </a:extLst>
          </p:cNvPr>
          <p:cNvSpPr txBox="1"/>
          <p:nvPr/>
        </p:nvSpPr>
        <p:spPr>
          <a:xfrm>
            <a:off x="3155903" y="2719183"/>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122</a:t>
            </a:r>
          </a:p>
        </p:txBody>
      </p:sp>
      <p:sp>
        <p:nvSpPr>
          <p:cNvPr id="25" name="TextBox 24">
            <a:extLst>
              <a:ext uri="{FF2B5EF4-FFF2-40B4-BE49-F238E27FC236}">
                <a16:creationId xmlns:a16="http://schemas.microsoft.com/office/drawing/2014/main" id="{FA04C766-8CDD-FE68-B811-5D28CBA8FB5A}"/>
              </a:ext>
            </a:extLst>
          </p:cNvPr>
          <p:cNvSpPr txBox="1"/>
          <p:nvPr/>
        </p:nvSpPr>
        <p:spPr>
          <a:xfrm>
            <a:off x="3688075" y="3020922"/>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103</a:t>
            </a:r>
          </a:p>
        </p:txBody>
      </p:sp>
      <p:sp>
        <p:nvSpPr>
          <p:cNvPr id="26" name="TextBox 25">
            <a:extLst>
              <a:ext uri="{FF2B5EF4-FFF2-40B4-BE49-F238E27FC236}">
                <a16:creationId xmlns:a16="http://schemas.microsoft.com/office/drawing/2014/main" id="{C4E868BC-692D-F4BD-B0D9-7250DE207530}"/>
              </a:ext>
            </a:extLst>
          </p:cNvPr>
          <p:cNvSpPr txBox="1"/>
          <p:nvPr/>
        </p:nvSpPr>
        <p:spPr>
          <a:xfrm>
            <a:off x="4423383" y="2565970"/>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127</a:t>
            </a:r>
          </a:p>
        </p:txBody>
      </p:sp>
      <p:sp>
        <p:nvSpPr>
          <p:cNvPr id="27" name="TextBox 26">
            <a:extLst>
              <a:ext uri="{FF2B5EF4-FFF2-40B4-BE49-F238E27FC236}">
                <a16:creationId xmlns:a16="http://schemas.microsoft.com/office/drawing/2014/main" id="{03B5156D-2368-06A7-9E2D-FB4BC269B09E}"/>
              </a:ext>
            </a:extLst>
          </p:cNvPr>
          <p:cNvSpPr txBox="1"/>
          <p:nvPr/>
        </p:nvSpPr>
        <p:spPr>
          <a:xfrm>
            <a:off x="4956612" y="3016993"/>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101</a:t>
            </a:r>
          </a:p>
        </p:txBody>
      </p:sp>
      <p:sp>
        <p:nvSpPr>
          <p:cNvPr id="29" name="Rectangle 28">
            <a:extLst>
              <a:ext uri="{FF2B5EF4-FFF2-40B4-BE49-F238E27FC236}">
                <a16:creationId xmlns:a16="http://schemas.microsoft.com/office/drawing/2014/main" id="{629D9854-0B2C-BF52-0A4C-65F9500653FE}"/>
              </a:ext>
            </a:extLst>
          </p:cNvPr>
          <p:cNvSpPr/>
          <p:nvPr/>
        </p:nvSpPr>
        <p:spPr>
          <a:xfrm>
            <a:off x="2441286" y="3550465"/>
            <a:ext cx="506466" cy="13801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0" name="Rectangle 29">
            <a:extLst>
              <a:ext uri="{FF2B5EF4-FFF2-40B4-BE49-F238E27FC236}">
                <a16:creationId xmlns:a16="http://schemas.microsoft.com/office/drawing/2014/main" id="{073707D3-8846-5A05-07D5-3CEE60FA8BD2}"/>
              </a:ext>
            </a:extLst>
          </p:cNvPr>
          <p:cNvSpPr/>
          <p:nvPr/>
        </p:nvSpPr>
        <p:spPr>
          <a:xfrm>
            <a:off x="5969959" y="3202061"/>
            <a:ext cx="506466" cy="172465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1" name="TextBox 30">
            <a:extLst>
              <a:ext uri="{FF2B5EF4-FFF2-40B4-BE49-F238E27FC236}">
                <a16:creationId xmlns:a16="http://schemas.microsoft.com/office/drawing/2014/main" id="{5CA8DA60-E2FF-24E1-52A4-E3F27722E074}"/>
              </a:ext>
            </a:extLst>
          </p:cNvPr>
          <p:cNvSpPr txBox="1"/>
          <p:nvPr/>
        </p:nvSpPr>
        <p:spPr>
          <a:xfrm>
            <a:off x="6407149" y="2839799"/>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112</a:t>
            </a:r>
          </a:p>
        </p:txBody>
      </p:sp>
      <p:sp>
        <p:nvSpPr>
          <p:cNvPr id="32" name="TextBox 31">
            <a:extLst>
              <a:ext uri="{FF2B5EF4-FFF2-40B4-BE49-F238E27FC236}">
                <a16:creationId xmlns:a16="http://schemas.microsoft.com/office/drawing/2014/main" id="{E7BE901E-38D6-489D-F8EF-45CF989F43C2}"/>
              </a:ext>
            </a:extLst>
          </p:cNvPr>
          <p:cNvSpPr txBox="1"/>
          <p:nvPr/>
        </p:nvSpPr>
        <p:spPr>
          <a:xfrm>
            <a:off x="5862800" y="2775006"/>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116</a:t>
            </a:r>
          </a:p>
        </p:txBody>
      </p:sp>
      <p:sp>
        <p:nvSpPr>
          <p:cNvPr id="33" name="Rectangle 32">
            <a:extLst>
              <a:ext uri="{FF2B5EF4-FFF2-40B4-BE49-F238E27FC236}">
                <a16:creationId xmlns:a16="http://schemas.microsoft.com/office/drawing/2014/main" id="{56846EE6-491F-4D19-0255-A804D27D83EC}"/>
              </a:ext>
            </a:extLst>
          </p:cNvPr>
          <p:cNvSpPr/>
          <p:nvPr/>
        </p:nvSpPr>
        <p:spPr>
          <a:xfrm>
            <a:off x="6486566" y="3291069"/>
            <a:ext cx="506466" cy="164502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4" name="TextBox 33">
            <a:extLst>
              <a:ext uri="{FF2B5EF4-FFF2-40B4-BE49-F238E27FC236}">
                <a16:creationId xmlns:a16="http://schemas.microsoft.com/office/drawing/2014/main" id="{F8D76326-1D5A-FD2D-A9C4-C02304B84547}"/>
              </a:ext>
            </a:extLst>
          </p:cNvPr>
          <p:cNvSpPr txBox="1"/>
          <p:nvPr/>
        </p:nvSpPr>
        <p:spPr>
          <a:xfrm rot="900000">
            <a:off x="5682261" y="5119734"/>
            <a:ext cx="192713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WHISPER</a:t>
            </a:r>
          </a:p>
        </p:txBody>
      </p:sp>
      <p:sp>
        <p:nvSpPr>
          <p:cNvPr id="35" name="Rectangle 34">
            <a:extLst>
              <a:ext uri="{FF2B5EF4-FFF2-40B4-BE49-F238E27FC236}">
                <a16:creationId xmlns:a16="http://schemas.microsoft.com/office/drawing/2014/main" id="{28FC3FC5-C584-1F0B-E662-D1BB36B2BD23}"/>
              </a:ext>
            </a:extLst>
          </p:cNvPr>
          <p:cNvSpPr/>
          <p:nvPr/>
        </p:nvSpPr>
        <p:spPr>
          <a:xfrm>
            <a:off x="7343909" y="3161305"/>
            <a:ext cx="506471" cy="176608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5E966B38-9FCA-8261-2CEA-1336187ED94C}"/>
              </a:ext>
            </a:extLst>
          </p:cNvPr>
          <p:cNvSpPr txBox="1"/>
          <p:nvPr/>
        </p:nvSpPr>
        <p:spPr>
          <a:xfrm>
            <a:off x="7232544" y="2757504"/>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120</a:t>
            </a:r>
          </a:p>
        </p:txBody>
      </p:sp>
      <p:sp>
        <p:nvSpPr>
          <p:cNvPr id="37" name="TextBox 36">
            <a:extLst>
              <a:ext uri="{FF2B5EF4-FFF2-40B4-BE49-F238E27FC236}">
                <a16:creationId xmlns:a16="http://schemas.microsoft.com/office/drawing/2014/main" id="{0A7E49B8-2453-95A2-9F27-0014274EAB1C}"/>
              </a:ext>
            </a:extLst>
          </p:cNvPr>
          <p:cNvSpPr txBox="1"/>
          <p:nvPr/>
        </p:nvSpPr>
        <p:spPr>
          <a:xfrm>
            <a:off x="7759105" y="2928167"/>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110</a:t>
            </a:r>
          </a:p>
        </p:txBody>
      </p:sp>
      <p:sp>
        <p:nvSpPr>
          <p:cNvPr id="38" name="TextBox 37">
            <a:extLst>
              <a:ext uri="{FF2B5EF4-FFF2-40B4-BE49-F238E27FC236}">
                <a16:creationId xmlns:a16="http://schemas.microsoft.com/office/drawing/2014/main" id="{8F655F66-53AB-76C3-6C1B-920EEE5C45D0}"/>
              </a:ext>
            </a:extLst>
          </p:cNvPr>
          <p:cNvSpPr txBox="1"/>
          <p:nvPr/>
        </p:nvSpPr>
        <p:spPr>
          <a:xfrm rot="900000">
            <a:off x="7182808" y="5117648"/>
            <a:ext cx="1420004"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STAMP</a:t>
            </a:r>
          </a:p>
        </p:txBody>
      </p:sp>
      <p:sp>
        <p:nvSpPr>
          <p:cNvPr id="39" name="Rectangle 38">
            <a:extLst>
              <a:ext uri="{FF2B5EF4-FFF2-40B4-BE49-F238E27FC236}">
                <a16:creationId xmlns:a16="http://schemas.microsoft.com/office/drawing/2014/main" id="{FC12586B-DDAE-A4CB-5B57-90B97938B59D}"/>
              </a:ext>
            </a:extLst>
          </p:cNvPr>
          <p:cNvSpPr/>
          <p:nvPr/>
        </p:nvSpPr>
        <p:spPr>
          <a:xfrm>
            <a:off x="10531711" y="3415726"/>
            <a:ext cx="506466" cy="152347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0" name="TextBox 39">
            <a:extLst>
              <a:ext uri="{FF2B5EF4-FFF2-40B4-BE49-F238E27FC236}">
                <a16:creationId xmlns:a16="http://schemas.microsoft.com/office/drawing/2014/main" id="{82E88920-4A7E-A7F4-2A5C-59725FEE54B6}"/>
              </a:ext>
            </a:extLst>
          </p:cNvPr>
          <p:cNvSpPr txBox="1"/>
          <p:nvPr/>
        </p:nvSpPr>
        <p:spPr>
          <a:xfrm>
            <a:off x="10409195" y="2916825"/>
            <a:ext cx="800219"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102</a:t>
            </a:r>
          </a:p>
        </p:txBody>
      </p:sp>
      <p:sp>
        <p:nvSpPr>
          <p:cNvPr id="41" name="Rectangle 40">
            <a:extLst>
              <a:ext uri="{FF2B5EF4-FFF2-40B4-BE49-F238E27FC236}">
                <a16:creationId xmlns:a16="http://schemas.microsoft.com/office/drawing/2014/main" id="{C6DAE98C-5FAD-82A7-8C0E-D18D0B792D01}"/>
              </a:ext>
            </a:extLst>
          </p:cNvPr>
          <p:cNvSpPr/>
          <p:nvPr/>
        </p:nvSpPr>
        <p:spPr>
          <a:xfrm>
            <a:off x="8619741" y="3301464"/>
            <a:ext cx="502811" cy="164358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2" name="TextBox 41">
            <a:extLst>
              <a:ext uri="{FF2B5EF4-FFF2-40B4-BE49-F238E27FC236}">
                <a16:creationId xmlns:a16="http://schemas.microsoft.com/office/drawing/2014/main" id="{816AA1FF-F086-AB01-63A3-CF8000335972}"/>
              </a:ext>
            </a:extLst>
          </p:cNvPr>
          <p:cNvSpPr txBox="1"/>
          <p:nvPr/>
        </p:nvSpPr>
        <p:spPr>
          <a:xfrm>
            <a:off x="8518670" y="2904327"/>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112</a:t>
            </a:r>
          </a:p>
        </p:txBody>
      </p:sp>
      <p:sp>
        <p:nvSpPr>
          <p:cNvPr id="43" name="TextBox 42">
            <a:extLst>
              <a:ext uri="{FF2B5EF4-FFF2-40B4-BE49-F238E27FC236}">
                <a16:creationId xmlns:a16="http://schemas.microsoft.com/office/drawing/2014/main" id="{10913838-35F9-1705-BAA2-4B19763E7CDA}"/>
              </a:ext>
            </a:extLst>
          </p:cNvPr>
          <p:cNvSpPr txBox="1"/>
          <p:nvPr/>
        </p:nvSpPr>
        <p:spPr>
          <a:xfrm>
            <a:off x="9142344" y="3645341"/>
            <a:ext cx="49244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67</a:t>
            </a:r>
          </a:p>
        </p:txBody>
      </p:sp>
      <p:sp>
        <p:nvSpPr>
          <p:cNvPr id="44" name="Rectangle 43">
            <a:extLst>
              <a:ext uri="{FF2B5EF4-FFF2-40B4-BE49-F238E27FC236}">
                <a16:creationId xmlns:a16="http://schemas.microsoft.com/office/drawing/2014/main" id="{BF550240-BC12-652D-BEE9-1FCD9E81DBE3}"/>
              </a:ext>
            </a:extLst>
          </p:cNvPr>
          <p:cNvSpPr/>
          <p:nvPr/>
        </p:nvSpPr>
        <p:spPr>
          <a:xfrm>
            <a:off x="9131987" y="4098478"/>
            <a:ext cx="506466" cy="84010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5" name="Rectangle 44">
            <a:extLst>
              <a:ext uri="{FF2B5EF4-FFF2-40B4-BE49-F238E27FC236}">
                <a16:creationId xmlns:a16="http://schemas.microsoft.com/office/drawing/2014/main" id="{E78677C6-D9D9-95E2-37BC-7A92BACA89A1}"/>
              </a:ext>
            </a:extLst>
          </p:cNvPr>
          <p:cNvSpPr/>
          <p:nvPr/>
        </p:nvSpPr>
        <p:spPr>
          <a:xfrm>
            <a:off x="6711150" y="1800713"/>
            <a:ext cx="506466" cy="5354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6" name="Rectangle 45">
            <a:extLst>
              <a:ext uri="{FF2B5EF4-FFF2-40B4-BE49-F238E27FC236}">
                <a16:creationId xmlns:a16="http://schemas.microsoft.com/office/drawing/2014/main" id="{6E617D6C-C1D8-73B2-860D-5AA1C06B11BB}"/>
              </a:ext>
            </a:extLst>
          </p:cNvPr>
          <p:cNvSpPr/>
          <p:nvPr/>
        </p:nvSpPr>
        <p:spPr>
          <a:xfrm>
            <a:off x="3091109" y="1818348"/>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7" name="TextBox 46">
            <a:extLst>
              <a:ext uri="{FF2B5EF4-FFF2-40B4-BE49-F238E27FC236}">
                <a16:creationId xmlns:a16="http://schemas.microsoft.com/office/drawing/2014/main" id="{64F48A46-3DF6-C01F-A20C-FFFEDCD3BDEE}"/>
              </a:ext>
            </a:extLst>
          </p:cNvPr>
          <p:cNvSpPr txBox="1"/>
          <p:nvPr/>
        </p:nvSpPr>
        <p:spPr>
          <a:xfrm>
            <a:off x="3659461" y="1770715"/>
            <a:ext cx="2082621"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Integer (180)</a:t>
            </a:r>
          </a:p>
        </p:txBody>
      </p:sp>
      <p:sp>
        <p:nvSpPr>
          <p:cNvPr id="48" name="TextBox 47">
            <a:extLst>
              <a:ext uri="{FF2B5EF4-FFF2-40B4-BE49-F238E27FC236}">
                <a16:creationId xmlns:a16="http://schemas.microsoft.com/office/drawing/2014/main" id="{40B88444-2B4B-3A77-F118-E6D63824D9E9}"/>
              </a:ext>
            </a:extLst>
          </p:cNvPr>
          <p:cNvSpPr txBox="1"/>
          <p:nvPr/>
        </p:nvSpPr>
        <p:spPr>
          <a:xfrm>
            <a:off x="7263569" y="1809522"/>
            <a:ext cx="3382488"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Floating-Point (168)</a:t>
            </a:r>
          </a:p>
        </p:txBody>
      </p:sp>
      <p:sp>
        <p:nvSpPr>
          <p:cNvPr id="49" name="Rectangle 48">
            <a:extLst>
              <a:ext uri="{FF2B5EF4-FFF2-40B4-BE49-F238E27FC236}">
                <a16:creationId xmlns:a16="http://schemas.microsoft.com/office/drawing/2014/main" id="{2ABD6103-45DF-244E-5F7F-0C536810E022}"/>
              </a:ext>
            </a:extLst>
          </p:cNvPr>
          <p:cNvSpPr/>
          <p:nvPr/>
        </p:nvSpPr>
        <p:spPr>
          <a:xfrm>
            <a:off x="3770893" y="3415726"/>
            <a:ext cx="506466" cy="149342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50" name="Rectangle 49">
            <a:extLst>
              <a:ext uri="{FF2B5EF4-FFF2-40B4-BE49-F238E27FC236}">
                <a16:creationId xmlns:a16="http://schemas.microsoft.com/office/drawing/2014/main" id="{9782EFE8-EC0E-5713-7448-3B285833890E}"/>
              </a:ext>
            </a:extLst>
          </p:cNvPr>
          <p:cNvSpPr/>
          <p:nvPr/>
        </p:nvSpPr>
        <p:spPr>
          <a:xfrm>
            <a:off x="7847214" y="3335219"/>
            <a:ext cx="506466" cy="15992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51" name="TextBox 50">
            <a:extLst>
              <a:ext uri="{FF2B5EF4-FFF2-40B4-BE49-F238E27FC236}">
                <a16:creationId xmlns:a16="http://schemas.microsoft.com/office/drawing/2014/main" id="{69830B22-AC5D-07AA-3D78-DFF011A5E142}"/>
              </a:ext>
            </a:extLst>
          </p:cNvPr>
          <p:cNvSpPr txBox="1"/>
          <p:nvPr/>
        </p:nvSpPr>
        <p:spPr>
          <a:xfrm rot="900000">
            <a:off x="9962885" y="5090212"/>
            <a:ext cx="1819729"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All </a:t>
            </a:r>
            <a:r>
              <a:rPr lang="en-US" sz="3200" dirty="0" err="1">
                <a:latin typeface="Gill Sans" panose="020B0502020104020203" pitchFamily="34" charset="-79"/>
                <a:ea typeface="Tahoma" panose="020B0604030504040204" pitchFamily="34" charset="0"/>
                <a:cs typeface="Gill Sans" panose="020B0502020104020203" pitchFamily="34" charset="-79"/>
              </a:rPr>
              <a:t>gmean</a:t>
            </a:r>
            <a:endParaRPr lang="en-US" sz="3200" dirty="0">
              <a:latin typeface="Gill Sans" panose="020B0502020104020203" pitchFamily="34" charset="-79"/>
              <a:ea typeface="Tahoma" panose="020B0604030504040204" pitchFamily="34" charset="0"/>
              <a:cs typeface="Gill Sans" panose="020B0502020104020203" pitchFamily="34" charset="-79"/>
            </a:endParaRPr>
          </a:p>
        </p:txBody>
      </p:sp>
      <p:sp>
        <p:nvSpPr>
          <p:cNvPr id="52" name="TextBox 51">
            <a:extLst>
              <a:ext uri="{FF2B5EF4-FFF2-40B4-BE49-F238E27FC236}">
                <a16:creationId xmlns:a16="http://schemas.microsoft.com/office/drawing/2014/main" id="{86F49C2B-C829-B1F3-CF29-C5C544253B69}"/>
              </a:ext>
            </a:extLst>
          </p:cNvPr>
          <p:cNvSpPr txBox="1"/>
          <p:nvPr/>
        </p:nvSpPr>
        <p:spPr>
          <a:xfrm rot="900000">
            <a:off x="8597550" y="5142938"/>
            <a:ext cx="1762790"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Mini-apps</a:t>
            </a:r>
          </a:p>
        </p:txBody>
      </p:sp>
      <p:sp>
        <p:nvSpPr>
          <p:cNvPr id="4" name="TextBox 3">
            <a:extLst>
              <a:ext uri="{FF2B5EF4-FFF2-40B4-BE49-F238E27FC236}">
                <a16:creationId xmlns:a16="http://schemas.microsoft.com/office/drawing/2014/main" id="{B52B5354-6BE3-FE61-F729-4739A68F7178}"/>
              </a:ext>
            </a:extLst>
          </p:cNvPr>
          <p:cNvSpPr txBox="1"/>
          <p:nvPr/>
        </p:nvSpPr>
        <p:spPr>
          <a:xfrm>
            <a:off x="6898517" y="1088942"/>
            <a:ext cx="5479872" cy="369332"/>
          </a:xfrm>
          <a:prstGeom prst="rect">
            <a:avLst/>
          </a:prstGeom>
          <a:noFill/>
        </p:spPr>
        <p:txBody>
          <a:bodyPr wrap="squar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 Numbers collected on a simulated Skylake core</a:t>
            </a:r>
          </a:p>
        </p:txBody>
      </p:sp>
      <p:sp>
        <p:nvSpPr>
          <p:cNvPr id="5" name="Slide Number Placeholder 4">
            <a:extLst>
              <a:ext uri="{FF2B5EF4-FFF2-40B4-BE49-F238E27FC236}">
                <a16:creationId xmlns:a16="http://schemas.microsoft.com/office/drawing/2014/main" id="{5A006F8D-243A-DFED-552A-AA6F578E9847}"/>
              </a:ext>
            </a:extLst>
          </p:cNvPr>
          <p:cNvSpPr>
            <a:spLocks noGrp="1"/>
          </p:cNvSpPr>
          <p:nvPr>
            <p:ph type="sldNum" sz="quarter" idx="12"/>
          </p:nvPr>
        </p:nvSpPr>
        <p:spPr/>
        <p:txBody>
          <a:bodyPr/>
          <a:lstStyle/>
          <a:p>
            <a:fld id="{BEF5F9A7-FFD9-4159-A58F-AE73538ED447}" type="slidenum">
              <a:rPr lang="en-US" smtClean="0"/>
              <a:pPr/>
              <a:t>12</a:t>
            </a:fld>
            <a:endParaRPr lang="en-US" dirty="0"/>
          </a:p>
        </p:txBody>
      </p:sp>
    </p:spTree>
    <p:extLst>
      <p:ext uri="{BB962C8B-B14F-4D97-AF65-F5344CB8AC3E}">
        <p14:creationId xmlns:p14="http://schemas.microsoft.com/office/powerpoint/2010/main" val="302231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par>
                                <p:cTn id="11" presetID="9"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dissolve">
                                      <p:cBhvr>
                                        <p:cTn id="19" dur="500"/>
                                        <p:tgtEl>
                                          <p:spTgt spid="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dissolve">
                                      <p:cBhvr>
                                        <p:cTn id="25" dur="500"/>
                                        <p:tgtEl>
                                          <p:spTgt spid="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dissolve">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dissolve">
                                      <p:cBhvr>
                                        <p:cTn id="43" dur="500"/>
                                        <p:tgtEl>
                                          <p:spTgt spid="2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dissolve">
                                      <p:cBhvr>
                                        <p:cTn id="46" dur="500"/>
                                        <p:tgtEl>
                                          <p:spTgt spid="2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dissolve">
                                      <p:cBhvr>
                                        <p:cTn id="49" dur="500"/>
                                        <p:tgtEl>
                                          <p:spTgt spid="2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ssolve">
                                      <p:cBhvr>
                                        <p:cTn id="52" dur="500"/>
                                        <p:tgtEl>
                                          <p:spTgt spid="2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ssolve">
                                      <p:cBhvr>
                                        <p:cTn id="58" dur="500"/>
                                        <p:tgtEl>
                                          <p:spTgt spid="2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dissolve">
                                      <p:cBhvr>
                                        <p:cTn id="61" dur="500"/>
                                        <p:tgtEl>
                                          <p:spTgt spid="29"/>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dissolve">
                                      <p:cBhvr>
                                        <p:cTn id="64" dur="500"/>
                                        <p:tgtEl>
                                          <p:spTgt spid="3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dissolve">
                                      <p:cBhvr>
                                        <p:cTn id="70" dur="500"/>
                                        <p:tgtEl>
                                          <p:spTgt spid="32"/>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dissolve">
                                      <p:cBhvr>
                                        <p:cTn id="76" dur="500"/>
                                        <p:tgtEl>
                                          <p:spTgt spid="34"/>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6"/>
                                        </p:tgtEl>
                                        <p:attrNameLst>
                                          <p:attrName>style.visibility</p:attrName>
                                        </p:attrNameLst>
                                      </p:cBhvr>
                                      <p:to>
                                        <p:strVal val="visible"/>
                                      </p:to>
                                    </p:set>
                                    <p:animEffect transition="in" filter="dissolve">
                                      <p:cBhvr>
                                        <p:cTn id="82" dur="500"/>
                                        <p:tgtEl>
                                          <p:spTgt spid="36"/>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dissolve">
                                      <p:cBhvr>
                                        <p:cTn id="85" dur="500"/>
                                        <p:tgtEl>
                                          <p:spTgt spid="37"/>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dissolve">
                                      <p:cBhvr>
                                        <p:cTn id="91" dur="500"/>
                                        <p:tgtEl>
                                          <p:spTgt spid="39"/>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dissolve">
                                      <p:cBhvr>
                                        <p:cTn id="94" dur="500"/>
                                        <p:tgtEl>
                                          <p:spTgt spid="40"/>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dissolve">
                                      <p:cBhvr>
                                        <p:cTn id="97" dur="500"/>
                                        <p:tgtEl>
                                          <p:spTgt spid="41"/>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dissolve">
                                      <p:cBhvr>
                                        <p:cTn id="100" dur="500"/>
                                        <p:tgtEl>
                                          <p:spTgt spid="42"/>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dissolve">
                                      <p:cBhvr>
                                        <p:cTn id="103" dur="500"/>
                                        <p:tgtEl>
                                          <p:spTgt spid="43"/>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dissolve">
                                      <p:cBhvr>
                                        <p:cTn id="106" dur="500"/>
                                        <p:tgtEl>
                                          <p:spTgt spid="44"/>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animEffect transition="in" filter="dissolve">
                                      <p:cBhvr>
                                        <p:cTn id="109" dur="500"/>
                                        <p:tgtEl>
                                          <p:spTgt spid="4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6"/>
                                        </p:tgtEl>
                                        <p:attrNameLst>
                                          <p:attrName>style.visibility</p:attrName>
                                        </p:attrNameLst>
                                      </p:cBhvr>
                                      <p:to>
                                        <p:strVal val="visible"/>
                                      </p:to>
                                    </p:set>
                                    <p:animEffect transition="in" filter="dissolve">
                                      <p:cBhvr>
                                        <p:cTn id="112" dur="500"/>
                                        <p:tgtEl>
                                          <p:spTgt spid="4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7"/>
                                        </p:tgtEl>
                                        <p:attrNameLst>
                                          <p:attrName>style.visibility</p:attrName>
                                        </p:attrNameLst>
                                      </p:cBhvr>
                                      <p:to>
                                        <p:strVal val="visible"/>
                                      </p:to>
                                    </p:set>
                                    <p:animEffect transition="in" filter="dissolve">
                                      <p:cBhvr>
                                        <p:cTn id="115" dur="500"/>
                                        <p:tgtEl>
                                          <p:spTgt spid="47"/>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dissolve">
                                      <p:cBhvr>
                                        <p:cTn id="118" dur="500"/>
                                        <p:tgtEl>
                                          <p:spTgt spid="48"/>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9"/>
                                        </p:tgtEl>
                                        <p:attrNameLst>
                                          <p:attrName>style.visibility</p:attrName>
                                        </p:attrNameLst>
                                      </p:cBhvr>
                                      <p:to>
                                        <p:strVal val="visible"/>
                                      </p:to>
                                    </p:set>
                                    <p:animEffect transition="in" filter="dissolve">
                                      <p:cBhvr>
                                        <p:cTn id="121" dur="500"/>
                                        <p:tgtEl>
                                          <p:spTgt spid="49"/>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dissolve">
                                      <p:cBhvr>
                                        <p:cTn id="124" dur="500"/>
                                        <p:tgtEl>
                                          <p:spTgt spid="50"/>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animEffect transition="in" filter="dissolve">
                                      <p:cBhvr>
                                        <p:cTn id="127" dur="500"/>
                                        <p:tgtEl>
                                          <p:spTgt spid="51"/>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4"/>
                                        </p:tgtEl>
                                        <p:attrNameLst>
                                          <p:attrName>style.visibility</p:attrName>
                                        </p:attrNameLst>
                                      </p:cBhvr>
                                      <p:to>
                                        <p:strVal val="visible"/>
                                      </p:to>
                                    </p:set>
                                    <p:animEffect transition="in" filter="dissolve">
                                      <p:cBhvr>
                                        <p:cTn id="1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4" grpId="0"/>
      <p:bldP spid="15" grpId="0"/>
      <p:bldP spid="16" grpId="0"/>
      <p:bldP spid="17" grpId="0" animBg="1"/>
      <p:bldP spid="18" grpId="0"/>
      <p:bldP spid="19" grpId="0" animBg="1"/>
      <p:bldP spid="20" grpId="0"/>
      <p:bldP spid="21" grpId="0" animBg="1"/>
      <p:bldP spid="22" grpId="0"/>
      <p:bldP spid="23" grpId="0"/>
      <p:bldP spid="24" grpId="0"/>
      <p:bldP spid="25" grpId="0"/>
      <p:bldP spid="26" grpId="0"/>
      <p:bldP spid="27" grpId="0"/>
      <p:bldP spid="29" grpId="0" animBg="1"/>
      <p:bldP spid="30" grpId="0" animBg="1"/>
      <p:bldP spid="31" grpId="0"/>
      <p:bldP spid="32" grpId="0"/>
      <p:bldP spid="33" grpId="0" animBg="1"/>
      <p:bldP spid="34" grpId="0"/>
      <p:bldP spid="35" grpId="0" animBg="1"/>
      <p:bldP spid="36" grpId="0"/>
      <p:bldP spid="37" grpId="0"/>
      <p:bldP spid="38" grpId="0"/>
      <p:bldP spid="39" grpId="0" animBg="1"/>
      <p:bldP spid="40" grpId="0"/>
      <p:bldP spid="41" grpId="0" animBg="1"/>
      <p:bldP spid="42" grpId="0"/>
      <p:bldP spid="43" grpId="0"/>
      <p:bldP spid="44" grpId="0" animBg="1"/>
      <p:bldP spid="45" grpId="0" animBg="1"/>
      <p:bldP spid="46" grpId="0" animBg="1"/>
      <p:bldP spid="47" grpId="0"/>
      <p:bldP spid="48" grpId="0"/>
      <p:bldP spid="49" grpId="0" animBg="1"/>
      <p:bldP spid="50" grpId="0" animBg="1"/>
      <p:bldP spid="51" grpId="0"/>
      <p:bldP spid="5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275BE-A736-5FF6-E251-B09E8A60DD93}"/>
              </a:ext>
            </a:extLst>
          </p:cNvPr>
          <p:cNvSpPr>
            <a:spLocks noGrp="1"/>
          </p:cNvSpPr>
          <p:nvPr>
            <p:ph type="title"/>
          </p:nvPr>
        </p:nvSpPr>
        <p:spPr>
          <a:xfrm>
            <a:off x="-32801" y="11014"/>
            <a:ext cx="10455096" cy="801558"/>
          </a:xfrm>
        </p:spPr>
        <p:txBody>
          <a:bodyPr>
            <a:normAutofit/>
          </a:bodyPr>
          <a:lstStyle/>
          <a:p>
            <a:r>
              <a:rPr lang="en-US" sz="4000" dirty="0"/>
              <a:t>Region-Level Persistence for Store</a:t>
            </a:r>
          </a:p>
        </p:txBody>
      </p:sp>
      <p:sp>
        <p:nvSpPr>
          <p:cNvPr id="5" name="Slide Number Placeholder 4">
            <a:extLst>
              <a:ext uri="{FF2B5EF4-FFF2-40B4-BE49-F238E27FC236}">
                <a16:creationId xmlns:a16="http://schemas.microsoft.com/office/drawing/2014/main" id="{DEE06C32-125D-1297-E75B-E2DCABDB75BB}"/>
              </a:ext>
            </a:extLst>
          </p:cNvPr>
          <p:cNvSpPr>
            <a:spLocks noGrp="1"/>
          </p:cNvSpPr>
          <p:nvPr>
            <p:ph type="sldNum" sz="quarter" idx="12"/>
          </p:nvPr>
        </p:nvSpPr>
        <p:spPr/>
        <p:txBody>
          <a:bodyPr/>
          <a:lstStyle/>
          <a:p>
            <a:fld id="{BEF5F9A7-FFD9-4159-A58F-AE73538ED447}" type="slidenum">
              <a:rPr lang="en-US" smtClean="0"/>
              <a:pPr/>
              <a:t>13</a:t>
            </a:fld>
            <a:endParaRPr lang="en-US" dirty="0"/>
          </a:p>
        </p:txBody>
      </p:sp>
      <p:sp>
        <p:nvSpPr>
          <p:cNvPr id="30" name="Rectangle 29">
            <a:extLst>
              <a:ext uri="{FF2B5EF4-FFF2-40B4-BE49-F238E27FC236}">
                <a16:creationId xmlns:a16="http://schemas.microsoft.com/office/drawing/2014/main" id="{F29AFBEC-B713-C9B3-9468-D7BD341B94D1}"/>
              </a:ext>
            </a:extLst>
          </p:cNvPr>
          <p:cNvSpPr/>
          <p:nvPr/>
        </p:nvSpPr>
        <p:spPr>
          <a:xfrm>
            <a:off x="2672271" y="2030027"/>
            <a:ext cx="3277626" cy="3124605"/>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p0, [10]</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p1, [20]</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  r3 = load [p2]</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r3, [30]</a:t>
            </a:r>
          </a:p>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32" name="Rectangle 31">
            <a:extLst>
              <a:ext uri="{FF2B5EF4-FFF2-40B4-BE49-F238E27FC236}">
                <a16:creationId xmlns:a16="http://schemas.microsoft.com/office/drawing/2014/main" id="{12E29B50-CF0A-C8D2-8140-6D1869E1E93E}"/>
              </a:ext>
            </a:extLst>
          </p:cNvPr>
          <p:cNvSpPr/>
          <p:nvPr/>
        </p:nvSpPr>
        <p:spPr>
          <a:xfrm>
            <a:off x="2679371" y="1947721"/>
            <a:ext cx="3252097" cy="144328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p0, [10]</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p1, [20]</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33" name="Rectangle 32">
            <a:extLst>
              <a:ext uri="{FF2B5EF4-FFF2-40B4-BE49-F238E27FC236}">
                <a16:creationId xmlns:a16="http://schemas.microsoft.com/office/drawing/2014/main" id="{E86F7170-49B8-3A8B-44D9-DCE4FD2702A5}"/>
              </a:ext>
            </a:extLst>
          </p:cNvPr>
          <p:cNvSpPr/>
          <p:nvPr/>
        </p:nvSpPr>
        <p:spPr>
          <a:xfrm>
            <a:off x="2679864" y="3564372"/>
            <a:ext cx="3276175" cy="190407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FF0000"/>
                </a:solidFill>
                <a:latin typeface="Gill Sans" panose="020B0502020104020203" pitchFamily="34" charset="-79"/>
                <a:ea typeface="Tahoma" panose="020B0604030504040204" pitchFamily="34" charset="0"/>
                <a:cs typeface="Gill Sans" panose="020B0502020104020203" pitchFamily="34" charset="-79"/>
              </a:rPr>
              <a:t>      </a:t>
            </a: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r3 = load [p2]</a:t>
            </a:r>
          </a:p>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r3, [30]</a:t>
            </a:r>
          </a:p>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34" name="TextBox 33">
            <a:extLst>
              <a:ext uri="{FF2B5EF4-FFF2-40B4-BE49-F238E27FC236}">
                <a16:creationId xmlns:a16="http://schemas.microsoft.com/office/drawing/2014/main" id="{E261340F-F4D5-592B-C491-BFDB8ACBCDB0}"/>
              </a:ext>
            </a:extLst>
          </p:cNvPr>
          <p:cNvSpPr txBox="1"/>
          <p:nvPr/>
        </p:nvSpPr>
        <p:spPr>
          <a:xfrm>
            <a:off x="2120604" y="3583464"/>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Rg2</a:t>
            </a:r>
          </a:p>
        </p:txBody>
      </p:sp>
      <p:sp>
        <p:nvSpPr>
          <p:cNvPr id="41" name="Rectangle 40">
            <a:extLst>
              <a:ext uri="{FF2B5EF4-FFF2-40B4-BE49-F238E27FC236}">
                <a16:creationId xmlns:a16="http://schemas.microsoft.com/office/drawing/2014/main" id="{62EB926E-6DF2-96AA-2381-0886AA8AA554}"/>
              </a:ext>
            </a:extLst>
          </p:cNvPr>
          <p:cNvSpPr/>
          <p:nvPr/>
        </p:nvSpPr>
        <p:spPr>
          <a:xfrm rot="5400000" flipH="1">
            <a:off x="4296807" y="1790228"/>
            <a:ext cx="62311" cy="3405548"/>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5" name="TextBox 44">
            <a:extLst>
              <a:ext uri="{FF2B5EF4-FFF2-40B4-BE49-F238E27FC236}">
                <a16:creationId xmlns:a16="http://schemas.microsoft.com/office/drawing/2014/main" id="{9433D713-28AE-9085-66FE-9D04411CAEA3}"/>
              </a:ext>
            </a:extLst>
          </p:cNvPr>
          <p:cNvSpPr txBox="1"/>
          <p:nvPr/>
        </p:nvSpPr>
        <p:spPr>
          <a:xfrm>
            <a:off x="2120603" y="1840738"/>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Rg1</a:t>
            </a:r>
          </a:p>
        </p:txBody>
      </p:sp>
      <p:sp>
        <p:nvSpPr>
          <p:cNvPr id="54" name="Rectangle 53">
            <a:extLst>
              <a:ext uri="{FF2B5EF4-FFF2-40B4-BE49-F238E27FC236}">
                <a16:creationId xmlns:a16="http://schemas.microsoft.com/office/drawing/2014/main" id="{62DB2F89-976C-3193-4C6B-2F620C641DD3}"/>
              </a:ext>
            </a:extLst>
          </p:cNvPr>
          <p:cNvSpPr/>
          <p:nvPr/>
        </p:nvSpPr>
        <p:spPr>
          <a:xfrm>
            <a:off x="7562188" y="4447771"/>
            <a:ext cx="3141315" cy="662091"/>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29" name="TextBox 28">
            <a:extLst>
              <a:ext uri="{FF2B5EF4-FFF2-40B4-BE49-F238E27FC236}">
                <a16:creationId xmlns:a16="http://schemas.microsoft.com/office/drawing/2014/main" id="{C9942CAF-305A-308D-E362-7127617B0F98}"/>
              </a:ext>
            </a:extLst>
          </p:cNvPr>
          <p:cNvSpPr txBox="1"/>
          <p:nvPr/>
        </p:nvSpPr>
        <p:spPr>
          <a:xfrm>
            <a:off x="7083228" y="5123059"/>
            <a:ext cx="4241236" cy="646331"/>
          </a:xfrm>
          <a:prstGeom prst="rect">
            <a:avLst/>
          </a:prstGeom>
          <a:noFill/>
        </p:spPr>
        <p:txBody>
          <a:bodyPr wrap="square">
            <a:spAutoFit/>
          </a:bodyPr>
          <a:lstStyle/>
          <a:p>
            <a:pPr algn="ctr"/>
            <a:r>
              <a:rPr lang="en-US" sz="3600" dirty="0">
                <a:latin typeface="Gill Sans" panose="020B0502020104020203" pitchFamily="34" charset="-79"/>
                <a:ea typeface="Tahoma" panose="020B0604030504040204" pitchFamily="34" charset="0"/>
                <a:cs typeface="Gill Sans" panose="020B0502020104020203" pitchFamily="34" charset="-79"/>
              </a:rPr>
              <a:t>NVM Main Memory</a:t>
            </a:r>
          </a:p>
        </p:txBody>
      </p:sp>
      <p:sp>
        <p:nvSpPr>
          <p:cNvPr id="31" name="Rectangle 30">
            <a:extLst>
              <a:ext uri="{FF2B5EF4-FFF2-40B4-BE49-F238E27FC236}">
                <a16:creationId xmlns:a16="http://schemas.microsoft.com/office/drawing/2014/main" id="{D19430A3-1412-3FB5-DE21-66BD257ABDE4}"/>
              </a:ext>
            </a:extLst>
          </p:cNvPr>
          <p:cNvSpPr/>
          <p:nvPr/>
        </p:nvSpPr>
        <p:spPr>
          <a:xfrm>
            <a:off x="2669832" y="2026037"/>
            <a:ext cx="3264986"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24" name="TextBox 23">
            <a:extLst>
              <a:ext uri="{FF2B5EF4-FFF2-40B4-BE49-F238E27FC236}">
                <a16:creationId xmlns:a16="http://schemas.microsoft.com/office/drawing/2014/main" id="{A528A8A0-5983-6C31-6AA5-AC4BD28C23DF}"/>
              </a:ext>
            </a:extLst>
          </p:cNvPr>
          <p:cNvSpPr txBox="1"/>
          <p:nvPr/>
        </p:nvSpPr>
        <p:spPr>
          <a:xfrm>
            <a:off x="5959251" y="1988836"/>
            <a:ext cx="745717" cy="523220"/>
          </a:xfrm>
          <a:prstGeom prst="rect">
            <a:avLst/>
          </a:prstGeom>
          <a:solidFill>
            <a:srgbClr val="FFC000"/>
          </a:solidFill>
          <a:ln w="25400">
            <a:solidFill>
              <a:schemeClr val="tx1"/>
            </a:solidFill>
          </a:ln>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ST1</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sp>
        <p:nvSpPr>
          <p:cNvPr id="25" name="Rectangle 24">
            <a:extLst>
              <a:ext uri="{FF2B5EF4-FFF2-40B4-BE49-F238E27FC236}">
                <a16:creationId xmlns:a16="http://schemas.microsoft.com/office/drawing/2014/main" id="{63D23D72-2448-72AB-1BFC-A6A899F75A61}"/>
              </a:ext>
            </a:extLst>
          </p:cNvPr>
          <p:cNvSpPr/>
          <p:nvPr/>
        </p:nvSpPr>
        <p:spPr>
          <a:xfrm>
            <a:off x="2671886" y="2890017"/>
            <a:ext cx="3264986"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pic>
        <p:nvPicPr>
          <p:cNvPr id="39" name="Picture 2" descr="Image result for power">
            <a:extLst>
              <a:ext uri="{FF2B5EF4-FFF2-40B4-BE49-F238E27FC236}">
                <a16:creationId xmlns:a16="http://schemas.microsoft.com/office/drawing/2014/main" id="{FEB991F7-69FC-333A-86FF-111C0FDB9C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66" y="3088715"/>
            <a:ext cx="2084011" cy="1871027"/>
          </a:xfrm>
          <a:prstGeom prst="rect">
            <a:avLst/>
          </a:prstGeom>
          <a:noFill/>
          <a:extLst>
            <a:ext uri="{909E8E84-426E-40dd-AFC4-6F175D3DCCD1}">
              <a14:hiddenFill xmlns:a14="http://schemas.microsoft.com/office/drawing/2010/main" xmlns="">
                <a:solidFill>
                  <a:srgbClr val="FFFFFF"/>
                </a:solidFill>
              </a14:hiddenFill>
            </a:ext>
          </a:extLst>
        </p:spPr>
      </p:pic>
      <p:sp>
        <p:nvSpPr>
          <p:cNvPr id="52" name="TextBox 51">
            <a:extLst>
              <a:ext uri="{FF2B5EF4-FFF2-40B4-BE49-F238E27FC236}">
                <a16:creationId xmlns:a16="http://schemas.microsoft.com/office/drawing/2014/main" id="{E1EAD9E0-9C25-C9FF-3872-B5E201C72063}"/>
              </a:ext>
            </a:extLst>
          </p:cNvPr>
          <p:cNvSpPr txBox="1"/>
          <p:nvPr/>
        </p:nvSpPr>
        <p:spPr>
          <a:xfrm>
            <a:off x="5968335" y="2522216"/>
            <a:ext cx="745717" cy="523220"/>
          </a:xfrm>
          <a:prstGeom prst="rect">
            <a:avLst/>
          </a:prstGeom>
          <a:solidFill>
            <a:srgbClr val="FFC000"/>
          </a:solidFill>
          <a:ln w="25400">
            <a:solidFill>
              <a:schemeClr val="tx1"/>
            </a:solidFill>
          </a:ln>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ST2</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pic>
        <p:nvPicPr>
          <p:cNvPr id="49" name="Picture 6" descr="Crazy Smiling Emoji Sticker">
            <a:extLst>
              <a:ext uri="{FF2B5EF4-FFF2-40B4-BE49-F238E27FC236}">
                <a16:creationId xmlns:a16="http://schemas.microsoft.com/office/drawing/2014/main" id="{54E7869B-A957-720F-07F7-7A913AFE50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8217" y="4412397"/>
            <a:ext cx="1019192" cy="101919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Data integrity icon vector vectors hi-res stock photography and images -  Alamy">
            <a:extLst>
              <a:ext uri="{FF2B5EF4-FFF2-40B4-BE49-F238E27FC236}">
                <a16:creationId xmlns:a16="http://schemas.microsoft.com/office/drawing/2014/main" id="{8CCAC1A7-4F98-CE82-4284-E311B6A4522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8068"/>
          <a:stretch/>
        </p:blipFill>
        <p:spPr bwMode="auto">
          <a:xfrm>
            <a:off x="9122479" y="18724"/>
            <a:ext cx="1091057" cy="94816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3 Things You Should Do If You Run Out of Gas | Hurst Towing and Recovery">
            <a:extLst>
              <a:ext uri="{FF2B5EF4-FFF2-40B4-BE49-F238E27FC236}">
                <a16:creationId xmlns:a16="http://schemas.microsoft.com/office/drawing/2014/main" id="{36140E4F-6023-F05B-AA3A-B546A5BB36C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02395" y="1935729"/>
            <a:ext cx="1939540" cy="12634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Stop Sign vector icon. Stop sign with hand isolated">
            <a:extLst>
              <a:ext uri="{FF2B5EF4-FFF2-40B4-BE49-F238E27FC236}">
                <a16:creationId xmlns:a16="http://schemas.microsoft.com/office/drawing/2014/main" id="{D3C6086E-8C83-364B-1DB1-7BB8DEA49F4C}"/>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backgroundRemoval t="21403" b="80692" l="29437" r="69513"/>
                    </a14:imgEffect>
                  </a14:imgLayer>
                </a14:imgProps>
              </a:ext>
              <a:ext uri="{28A0092B-C50C-407E-A947-70E740481C1C}">
                <a14:useLocalDpi xmlns:a14="http://schemas.microsoft.com/office/drawing/2010/main" val="0"/>
              </a:ext>
            </a:extLst>
          </a:blip>
          <a:srcRect l="24427" t="13992" r="25477" b="11897"/>
          <a:stretch/>
        </p:blipFill>
        <p:spPr bwMode="auto">
          <a:xfrm>
            <a:off x="8548853" y="1997993"/>
            <a:ext cx="1309986" cy="1289613"/>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Webinar-replay Icon - Circle Transparent PNG - 690x545 - Free Download on  NicePNG">
            <a:extLst>
              <a:ext uri="{FF2B5EF4-FFF2-40B4-BE49-F238E27FC236}">
                <a16:creationId xmlns:a16="http://schemas.microsoft.com/office/drawing/2014/main" id="{0A0879E4-6D36-5DD6-FA67-5F50956BE59F}"/>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l="27907" r="28270"/>
          <a:stretch/>
        </p:blipFill>
        <p:spPr bwMode="auto">
          <a:xfrm>
            <a:off x="8033480" y="1472102"/>
            <a:ext cx="2180056" cy="23720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C255084B-A07A-5E8F-9726-788B87D66A89}"/>
              </a:ext>
            </a:extLst>
          </p:cNvPr>
          <p:cNvSpPr/>
          <p:nvPr/>
        </p:nvSpPr>
        <p:spPr>
          <a:xfrm rot="16200000">
            <a:off x="8539798" y="1837553"/>
            <a:ext cx="1289612" cy="1481698"/>
          </a:xfrm>
          <a:prstGeom prst="rect">
            <a:avLst/>
          </a:prstGeom>
          <a:noFill/>
        </p:spPr>
        <p:txBody>
          <a:bodyPr wrap="none" lIns="91440" tIns="45720" rIns="91440" bIns="45720">
            <a:prstTxWarp prst="textCircle">
              <a:avLst/>
            </a:prstTxWarp>
            <a:spAutoFit/>
          </a:bodyPr>
          <a:lstStyle/>
          <a:p>
            <a:pPr algn="ctr"/>
            <a:r>
              <a:rPr lang="en-US" sz="2000" cap="none" spc="0" dirty="0">
                <a:ln w="0"/>
                <a:solidFill>
                  <a:srgbClr val="FF0000"/>
                </a:solidFill>
                <a:effectLst>
                  <a:outerShdw blurRad="38100" dist="19050" dir="2700000" algn="tl" rotWithShape="0">
                    <a:schemeClr val="dk1">
                      <a:alpha val="40000"/>
                    </a:schemeClr>
                  </a:outerShdw>
                </a:effectLst>
                <a:latin typeface="Gill Sans" panose="020B0502020104020203" pitchFamily="34" charset="-79"/>
                <a:ea typeface="Tahoma" panose="020B0604030504040204" pitchFamily="34" charset="0"/>
                <a:cs typeface="Gill Sans" panose="020B0502020104020203" pitchFamily="34" charset="-79"/>
              </a:rPr>
              <a:t>No Store Integrity</a:t>
            </a:r>
          </a:p>
        </p:txBody>
      </p:sp>
      <p:sp>
        <p:nvSpPr>
          <p:cNvPr id="3" name="TextBox 2">
            <a:extLst>
              <a:ext uri="{FF2B5EF4-FFF2-40B4-BE49-F238E27FC236}">
                <a16:creationId xmlns:a16="http://schemas.microsoft.com/office/drawing/2014/main" id="{12F766A9-B94A-1F50-3403-EB1984A9310D}"/>
              </a:ext>
            </a:extLst>
          </p:cNvPr>
          <p:cNvSpPr txBox="1"/>
          <p:nvPr/>
        </p:nvSpPr>
        <p:spPr>
          <a:xfrm>
            <a:off x="2273072" y="5747762"/>
            <a:ext cx="3780715"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Omit caches for the sake of example</a:t>
            </a:r>
          </a:p>
        </p:txBody>
      </p:sp>
    </p:spTree>
    <p:extLst>
      <p:ext uri="{BB962C8B-B14F-4D97-AF65-F5344CB8AC3E}">
        <p14:creationId xmlns:p14="http://schemas.microsoft.com/office/powerpoint/2010/main" val="352496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linds(horizontal)">
                                      <p:cBhvr>
                                        <p:cTn id="12" dur="500"/>
                                        <p:tgtEl>
                                          <p:spTgt spid="31"/>
                                        </p:tgtEl>
                                      </p:cBhvr>
                                    </p:animEffect>
                                  </p:childTnLst>
                                </p:cTn>
                              </p:par>
                              <p:par>
                                <p:cTn id="13" presetID="42" presetClass="path" presetSubtype="0" accel="50000" decel="50000" fill="hold" grpId="1" nodeType="withEffect">
                                  <p:stCondLst>
                                    <p:cond delay="0"/>
                                  </p:stCondLst>
                                  <p:childTnLst>
                                    <p:animMotion origin="layout" path="M -4.58333E-6 -4.44444E-6 L 0.00013 0.12593 " pathEditMode="relative" rAng="0" ptsTypes="AA">
                                      <p:cBhvr>
                                        <p:cTn id="14" dur="2000" fill="hold"/>
                                        <p:tgtEl>
                                          <p:spTgt spid="31"/>
                                        </p:tgtEl>
                                        <p:attrNameLst>
                                          <p:attrName>ppt_x</p:attrName>
                                          <p:attrName>ppt_y</p:attrName>
                                        </p:attrNameLst>
                                      </p:cBhvr>
                                      <p:rCtr x="0" y="6296"/>
                                    </p:animMotion>
                                  </p:childTnLst>
                                  <p:subTnLst>
                                    <p:set>
                                      <p:cBhvr override="childStyle">
                                        <p:cTn dur="1" fill="hold" display="0" masterRel="sameClick" afterEffect="1">
                                          <p:stCondLst>
                                            <p:cond evt="end" delay="0">
                                              <p:tn val="13"/>
                                            </p:cond>
                                          </p:stCondLst>
                                        </p:cTn>
                                        <p:tgtEl>
                                          <p:spTgt spid="31"/>
                                        </p:tgtEl>
                                        <p:attrNameLst>
                                          <p:attrName>style.visibility</p:attrName>
                                        </p:attrNameLst>
                                      </p:cBhvr>
                                      <p:to>
                                        <p:strVal val="hidden"/>
                                      </p:to>
                                    </p:set>
                                  </p:subTnLst>
                                </p:cTn>
                              </p:par>
                              <p:par>
                                <p:cTn id="15" presetID="1" presetClass="entr" presetSubtype="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6148"/>
                                        </p:tgtEl>
                                        <p:attrNameLst>
                                          <p:attrName>style.visibility</p:attrName>
                                        </p:attrNameLst>
                                      </p:cBhvr>
                                      <p:to>
                                        <p:strVal val="visible"/>
                                      </p:to>
                                    </p:set>
                                    <p:animEffect transition="in" filter="blinds(horizontal)">
                                      <p:cBhvr>
                                        <p:cTn id="26" dur="500"/>
                                        <p:tgtEl>
                                          <p:spTgt spid="6148"/>
                                        </p:tgtEl>
                                      </p:cBhvr>
                                    </p:animEffect>
                                  </p:childTnLst>
                                </p:cTn>
                              </p:par>
                              <p:par>
                                <p:cTn id="27" presetID="3" presetClass="entr" presetSubtype="10" fill="hold" nodeType="withEffect">
                                  <p:stCondLst>
                                    <p:cond delay="0"/>
                                  </p:stCondLst>
                                  <p:childTnLst>
                                    <p:set>
                                      <p:cBhvr>
                                        <p:cTn id="28" dur="1" fill="hold">
                                          <p:stCondLst>
                                            <p:cond delay="0"/>
                                          </p:stCondLst>
                                        </p:cTn>
                                        <p:tgtEl>
                                          <p:spTgt spid="6154"/>
                                        </p:tgtEl>
                                        <p:attrNameLst>
                                          <p:attrName>style.visibility</p:attrName>
                                        </p:attrNameLst>
                                      </p:cBhvr>
                                      <p:to>
                                        <p:strVal val="visible"/>
                                      </p:to>
                                    </p:set>
                                    <p:animEffect transition="in" filter="blinds(horizontal)">
                                      <p:cBhvr>
                                        <p:cTn id="29" dur="500"/>
                                        <p:tgtEl>
                                          <p:spTgt spid="6154"/>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blinds(horizontal)">
                                      <p:cBhvr>
                                        <p:cTn id="37" dur="500"/>
                                        <p:tgtEl>
                                          <p:spTgt spid="24"/>
                                        </p:tgtEl>
                                      </p:cBhvr>
                                    </p:animEffect>
                                  </p:childTnLst>
                                </p:cTn>
                              </p:par>
                              <p:par>
                                <p:cTn id="38" presetID="42" presetClass="path" presetSubtype="0" accel="50000" decel="50000" fill="hold" grpId="0" nodeType="withEffect">
                                  <p:stCondLst>
                                    <p:cond delay="0"/>
                                  </p:stCondLst>
                                  <p:childTnLst>
                                    <p:animMotion origin="layout" path="M -1.04167E-6 7.40741E-7 L 0.13633 0.35856 " pathEditMode="relative" rAng="0" ptsTypes="AA">
                                      <p:cBhvr>
                                        <p:cTn id="39" dur="2000" fill="hold"/>
                                        <p:tgtEl>
                                          <p:spTgt spid="24"/>
                                        </p:tgtEl>
                                        <p:attrNameLst>
                                          <p:attrName>ppt_x</p:attrName>
                                          <p:attrName>ppt_y</p:attrName>
                                        </p:attrNameLst>
                                      </p:cBhvr>
                                      <p:rCtr x="6810" y="17917"/>
                                    </p:animMotion>
                                  </p:childTnLst>
                                </p:cTn>
                              </p:par>
                              <p:par>
                                <p:cTn id="40" presetID="3" presetClass="entr" presetSubtype="10" fill="hold" grpId="1" nodeType="with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blinds(horizontal)">
                                      <p:cBhvr>
                                        <p:cTn id="42" dur="500"/>
                                        <p:tgtEl>
                                          <p:spTgt spid="52"/>
                                        </p:tgtEl>
                                      </p:cBhvr>
                                    </p:animEffect>
                                  </p:childTnLst>
                                </p:cTn>
                              </p:par>
                              <p:par>
                                <p:cTn id="43" presetID="42" presetClass="path" presetSubtype="0" accel="50000" decel="50000" fill="hold" grpId="0" nodeType="withEffect">
                                  <p:stCondLst>
                                    <p:cond delay="0"/>
                                  </p:stCondLst>
                                  <p:childTnLst>
                                    <p:animMotion origin="layout" path="M -2.08333E-6 2.96296E-6 L 0.20417 0.28078 " pathEditMode="relative" rAng="0" ptsTypes="AA">
                                      <p:cBhvr>
                                        <p:cTn id="44" dur="2000" fill="hold"/>
                                        <p:tgtEl>
                                          <p:spTgt spid="52"/>
                                        </p:tgtEl>
                                        <p:attrNameLst>
                                          <p:attrName>ppt_x</p:attrName>
                                          <p:attrName>ppt_y</p:attrName>
                                        </p:attrNameLst>
                                      </p:cBhvr>
                                      <p:rCtr x="10208" y="1402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41"/>
                                        </p:tgtEl>
                                        <p:attrNameLst>
                                          <p:attrName>style.visibility</p:attrName>
                                        </p:attrNameLst>
                                      </p:cBhvr>
                                      <p:to>
                                        <p:strVal val="visible"/>
                                      </p:to>
                                    </p:set>
                                    <p:anim calcmode="lin" valueType="num">
                                      <p:cBhvr additive="base">
                                        <p:cTn id="49" dur="500" fill="hold"/>
                                        <p:tgtEl>
                                          <p:spTgt spid="41"/>
                                        </p:tgtEl>
                                        <p:attrNameLst>
                                          <p:attrName>ppt_x</p:attrName>
                                        </p:attrNameLst>
                                      </p:cBhvr>
                                      <p:tavLst>
                                        <p:tav tm="0">
                                          <p:val>
                                            <p:strVal val="0-#ppt_w/2"/>
                                          </p:val>
                                        </p:tav>
                                        <p:tav tm="100000">
                                          <p:val>
                                            <p:strVal val="#ppt_x"/>
                                          </p:val>
                                        </p:tav>
                                      </p:tavLst>
                                    </p:anim>
                                    <p:anim calcmode="lin" valueType="num">
                                      <p:cBhvr additive="base">
                                        <p:cTn id="50" dur="500" fill="hold"/>
                                        <p:tgtEl>
                                          <p:spTgt spid="41"/>
                                        </p:tgtEl>
                                        <p:attrNameLst>
                                          <p:attrName>ppt_y</p:attrName>
                                        </p:attrNameLst>
                                      </p:cBhvr>
                                      <p:tavLst>
                                        <p:tav tm="0">
                                          <p:val>
                                            <p:strVal val="#ppt_y"/>
                                          </p:val>
                                        </p:tav>
                                        <p:tav tm="100000">
                                          <p:val>
                                            <p:strVal val="#ppt_y"/>
                                          </p:val>
                                        </p:tav>
                                      </p:tavLst>
                                    </p:anim>
                                  </p:childTnLst>
                                </p:cTn>
                              </p:par>
                              <p:par>
                                <p:cTn id="51" presetID="3" presetClass="entr" presetSubtype="1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linds(horizontal)">
                                      <p:cBhvr>
                                        <p:cTn id="53" dur="500"/>
                                        <p:tgtEl>
                                          <p:spTgt spid="32"/>
                                        </p:tgtEl>
                                      </p:cBhvr>
                                    </p:animEffect>
                                  </p:childTnLst>
                                </p:cTn>
                              </p:par>
                              <p:par>
                                <p:cTn id="54" presetID="1" presetClass="exit"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3"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blinds(horizontal)">
                                      <p:cBhvr>
                                        <p:cTn id="58" dur="500"/>
                                        <p:tgtEl>
                                          <p:spTgt spid="33"/>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blinds(horizontal)">
                                      <p:cBhvr>
                                        <p:cTn id="61" dur="500"/>
                                        <p:tgtEl>
                                          <p:spTgt spid="45"/>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blinds(horizontal)">
                                      <p:cBhvr>
                                        <p:cTn id="64" dur="500"/>
                                        <p:tgtEl>
                                          <p:spTgt spid="34"/>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blinds(horizontal)">
                                      <p:cBhvr>
                                        <p:cTn id="6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33" grpId="0" animBg="1"/>
      <p:bldP spid="34" grpId="0"/>
      <p:bldP spid="41" grpId="0" animBg="1"/>
      <p:bldP spid="45" grpId="0"/>
      <p:bldP spid="31" grpId="0" animBg="1"/>
      <p:bldP spid="31" grpId="1" animBg="1"/>
      <p:bldP spid="24" grpId="0" animBg="1"/>
      <p:bldP spid="24" grpId="1" animBg="1"/>
      <p:bldP spid="25" grpId="0" animBg="1"/>
      <p:bldP spid="52" grpId="0" animBg="1"/>
      <p:bldP spid="52" grpId="1" animBg="1"/>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DE14-DF71-0D32-58DC-8D2298CEBC6B}"/>
              </a:ext>
            </a:extLst>
          </p:cNvPr>
          <p:cNvSpPr>
            <a:spLocks noGrp="1"/>
          </p:cNvSpPr>
          <p:nvPr>
            <p:ph type="title"/>
          </p:nvPr>
        </p:nvSpPr>
        <p:spPr>
          <a:xfrm>
            <a:off x="0" y="3157"/>
            <a:ext cx="9190300" cy="826696"/>
          </a:xfrm>
        </p:spPr>
        <p:txBody>
          <a:bodyPr/>
          <a:lstStyle/>
          <a:p>
            <a:r>
              <a:rPr lang="en-US" dirty="0"/>
              <a:t>Naïve Region-Level Persistence</a:t>
            </a:r>
          </a:p>
        </p:txBody>
      </p:sp>
      <p:sp>
        <p:nvSpPr>
          <p:cNvPr id="6" name="Slide Number Placeholder 5">
            <a:extLst>
              <a:ext uri="{FF2B5EF4-FFF2-40B4-BE49-F238E27FC236}">
                <a16:creationId xmlns:a16="http://schemas.microsoft.com/office/drawing/2014/main" id="{59CDFEEE-3A46-C0E4-90D4-48A1D49667B2}"/>
              </a:ext>
            </a:extLst>
          </p:cNvPr>
          <p:cNvSpPr>
            <a:spLocks noGrp="1"/>
          </p:cNvSpPr>
          <p:nvPr>
            <p:ph type="sldNum" sz="quarter" idx="12"/>
          </p:nvPr>
        </p:nvSpPr>
        <p:spPr/>
        <p:txBody>
          <a:bodyPr/>
          <a:lstStyle/>
          <a:p>
            <a:fld id="{D615B06F-A071-DA42-9B61-42106019A626}" type="slidenum">
              <a:rPr lang="en-US" smtClean="0"/>
              <a:t>14</a:t>
            </a:fld>
            <a:endParaRPr lang="en-US"/>
          </a:p>
        </p:txBody>
      </p:sp>
      <p:sp>
        <p:nvSpPr>
          <p:cNvPr id="7" name="Rectangle 6">
            <a:extLst>
              <a:ext uri="{FF2B5EF4-FFF2-40B4-BE49-F238E27FC236}">
                <a16:creationId xmlns:a16="http://schemas.microsoft.com/office/drawing/2014/main" id="{52A6405F-C498-9777-4970-4F22091FD77E}"/>
              </a:ext>
            </a:extLst>
          </p:cNvPr>
          <p:cNvSpPr/>
          <p:nvPr/>
        </p:nvSpPr>
        <p:spPr>
          <a:xfrm>
            <a:off x="1658134" y="1503502"/>
            <a:ext cx="3706906" cy="2336714"/>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p0, [10]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p1, [20]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pic>
        <p:nvPicPr>
          <p:cNvPr id="29" name="Picture 8" descr="Image result for timer image">
            <a:extLst>
              <a:ext uri="{FF2B5EF4-FFF2-40B4-BE49-F238E27FC236}">
                <a16:creationId xmlns:a16="http://schemas.microsoft.com/office/drawing/2014/main" id="{4107804B-708C-42D2-400C-9CA98F2D684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066" y="3290708"/>
            <a:ext cx="1259173" cy="125917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14BC1179-65A1-185A-3E20-111FA8845EFC}"/>
              </a:ext>
            </a:extLst>
          </p:cNvPr>
          <p:cNvSpPr/>
          <p:nvPr/>
        </p:nvSpPr>
        <p:spPr>
          <a:xfrm rot="5400000" flipH="1">
            <a:off x="3463636" y="2070370"/>
            <a:ext cx="102956" cy="36998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7" name="Google Shape;148;p18">
            <a:extLst>
              <a:ext uri="{FF2B5EF4-FFF2-40B4-BE49-F238E27FC236}">
                <a16:creationId xmlns:a16="http://schemas.microsoft.com/office/drawing/2014/main" id="{10EBAD70-F536-3119-BB68-B4445A578E1E}"/>
              </a:ext>
            </a:extLst>
          </p:cNvPr>
          <p:cNvSpPr/>
          <p:nvPr/>
        </p:nvSpPr>
        <p:spPr>
          <a:xfrm>
            <a:off x="8964262" y="1844534"/>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38" name="Google Shape;151;p18">
            <a:extLst>
              <a:ext uri="{FF2B5EF4-FFF2-40B4-BE49-F238E27FC236}">
                <a16:creationId xmlns:a16="http://schemas.microsoft.com/office/drawing/2014/main" id="{22C9A7FE-55E9-B2B3-B27D-94CA9E58B79E}"/>
              </a:ext>
            </a:extLst>
          </p:cNvPr>
          <p:cNvSpPr/>
          <p:nvPr/>
        </p:nvSpPr>
        <p:spPr>
          <a:xfrm>
            <a:off x="8117339" y="5319083"/>
            <a:ext cx="2555181" cy="872785"/>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Main Memory</a:t>
            </a:r>
          </a:p>
        </p:txBody>
      </p:sp>
      <p:cxnSp>
        <p:nvCxnSpPr>
          <p:cNvPr id="39" name="Straight Arrow Connector 38">
            <a:extLst>
              <a:ext uri="{FF2B5EF4-FFF2-40B4-BE49-F238E27FC236}">
                <a16:creationId xmlns:a16="http://schemas.microsoft.com/office/drawing/2014/main" id="{D215755D-5273-792D-2757-D9491F54844B}"/>
              </a:ext>
            </a:extLst>
          </p:cNvPr>
          <p:cNvCxnSpPr>
            <a:cxnSpLocks/>
            <a:endCxn id="47" idx="0"/>
          </p:cNvCxnSpPr>
          <p:nvPr/>
        </p:nvCxnSpPr>
        <p:spPr>
          <a:xfrm flipH="1">
            <a:off x="9422662" y="2339768"/>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C5963C7-6E50-A037-BACB-18FE624F162B}"/>
              </a:ext>
            </a:extLst>
          </p:cNvPr>
          <p:cNvCxnSpPr>
            <a:cxnSpLocks/>
            <a:stCxn id="47" idx="2"/>
          </p:cNvCxnSpPr>
          <p:nvPr/>
        </p:nvCxnSpPr>
        <p:spPr>
          <a:xfrm>
            <a:off x="9422662" y="2997881"/>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E6933E9-E5B5-5CA6-B866-100DEBCA086E}"/>
              </a:ext>
            </a:extLst>
          </p:cNvPr>
          <p:cNvCxnSpPr>
            <a:cxnSpLocks/>
            <a:stCxn id="42" idx="2"/>
          </p:cNvCxnSpPr>
          <p:nvPr/>
        </p:nvCxnSpPr>
        <p:spPr>
          <a:xfrm>
            <a:off x="9403071" y="5105056"/>
            <a:ext cx="6849"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Google Shape;150;p18">
            <a:extLst>
              <a:ext uri="{FF2B5EF4-FFF2-40B4-BE49-F238E27FC236}">
                <a16:creationId xmlns:a16="http://schemas.microsoft.com/office/drawing/2014/main" id="{0DA036F1-AE86-F306-21F5-15A03DA7AD4A}"/>
              </a:ext>
            </a:extLst>
          </p:cNvPr>
          <p:cNvSpPr/>
          <p:nvPr/>
        </p:nvSpPr>
        <p:spPr>
          <a:xfrm>
            <a:off x="8281407" y="451152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3" name="Google Shape;149;p18">
            <a:extLst>
              <a:ext uri="{FF2B5EF4-FFF2-40B4-BE49-F238E27FC236}">
                <a16:creationId xmlns:a16="http://schemas.microsoft.com/office/drawing/2014/main" id="{73F5D71E-1AD9-6E09-633E-A29D7EBF7414}"/>
              </a:ext>
            </a:extLst>
          </p:cNvPr>
          <p:cNvSpPr/>
          <p:nvPr/>
        </p:nvSpPr>
        <p:spPr>
          <a:xfrm>
            <a:off x="8804641" y="316739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4" name="Google Shape;149;p18">
            <a:extLst>
              <a:ext uri="{FF2B5EF4-FFF2-40B4-BE49-F238E27FC236}">
                <a16:creationId xmlns:a16="http://schemas.microsoft.com/office/drawing/2014/main" id="{48603B36-A0F8-DB1C-B275-D25347799F26}"/>
              </a:ext>
            </a:extLst>
          </p:cNvPr>
          <p:cNvSpPr/>
          <p:nvPr/>
        </p:nvSpPr>
        <p:spPr>
          <a:xfrm>
            <a:off x="8673286" y="384021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45" name="Straight Arrow Connector 44">
            <a:extLst>
              <a:ext uri="{FF2B5EF4-FFF2-40B4-BE49-F238E27FC236}">
                <a16:creationId xmlns:a16="http://schemas.microsoft.com/office/drawing/2014/main" id="{E1DB0F46-8EA6-849E-2112-0FC96A7CD5F4}"/>
              </a:ext>
            </a:extLst>
          </p:cNvPr>
          <p:cNvCxnSpPr>
            <a:cxnSpLocks/>
            <a:stCxn id="43" idx="2"/>
            <a:endCxn id="44" idx="0"/>
          </p:cNvCxnSpPr>
          <p:nvPr/>
        </p:nvCxnSpPr>
        <p:spPr>
          <a:xfrm>
            <a:off x="9395768" y="3635735"/>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88F9B17-DCAC-31AC-F17B-0E1C3E2C09E6}"/>
              </a:ext>
            </a:extLst>
          </p:cNvPr>
          <p:cNvCxnSpPr>
            <a:cxnSpLocks/>
            <a:stCxn id="44" idx="2"/>
            <a:endCxn id="42" idx="0"/>
          </p:cNvCxnSpPr>
          <p:nvPr/>
        </p:nvCxnSpPr>
        <p:spPr>
          <a:xfrm>
            <a:off x="9395768" y="4308557"/>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Google Shape;149;p18">
            <a:extLst>
              <a:ext uri="{FF2B5EF4-FFF2-40B4-BE49-F238E27FC236}">
                <a16:creationId xmlns:a16="http://schemas.microsoft.com/office/drawing/2014/main" id="{FBF3078B-82FB-2FB6-8E98-3011F6EB92D9}"/>
              </a:ext>
            </a:extLst>
          </p:cNvPr>
          <p:cNvSpPr/>
          <p:nvPr/>
        </p:nvSpPr>
        <p:spPr>
          <a:xfrm>
            <a:off x="8923351" y="2527142"/>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9" name="Rectangle 48">
            <a:extLst>
              <a:ext uri="{FF2B5EF4-FFF2-40B4-BE49-F238E27FC236}">
                <a16:creationId xmlns:a16="http://schemas.microsoft.com/office/drawing/2014/main" id="{EB7E9F4D-9433-6056-B4DA-380619F339D2}"/>
              </a:ext>
            </a:extLst>
          </p:cNvPr>
          <p:cNvSpPr/>
          <p:nvPr/>
        </p:nvSpPr>
        <p:spPr>
          <a:xfrm>
            <a:off x="1658134" y="4031756"/>
            <a:ext cx="3706906" cy="2160112"/>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r3 = load [p2]</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r3, [30]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endPar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14" name="Rectangle 13">
            <a:extLst>
              <a:ext uri="{FF2B5EF4-FFF2-40B4-BE49-F238E27FC236}">
                <a16:creationId xmlns:a16="http://schemas.microsoft.com/office/drawing/2014/main" id="{01E326AD-7E8C-2977-063B-3A2F18A9F7BA}"/>
              </a:ext>
            </a:extLst>
          </p:cNvPr>
          <p:cNvSpPr/>
          <p:nvPr/>
        </p:nvSpPr>
        <p:spPr>
          <a:xfrm>
            <a:off x="5394491" y="2238528"/>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15" name="Rectangle 14">
            <a:extLst>
              <a:ext uri="{FF2B5EF4-FFF2-40B4-BE49-F238E27FC236}">
                <a16:creationId xmlns:a16="http://schemas.microsoft.com/office/drawing/2014/main" id="{23ADE6F2-2C85-315B-F946-4793B65A6F2E}"/>
              </a:ext>
            </a:extLst>
          </p:cNvPr>
          <p:cNvSpPr/>
          <p:nvPr/>
        </p:nvSpPr>
        <p:spPr>
          <a:xfrm>
            <a:off x="5394491" y="2753746"/>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50" name="Rectangle 49">
            <a:extLst>
              <a:ext uri="{FF2B5EF4-FFF2-40B4-BE49-F238E27FC236}">
                <a16:creationId xmlns:a16="http://schemas.microsoft.com/office/drawing/2014/main" id="{9490680A-E71D-D690-EB9C-8D6C25306985}"/>
              </a:ext>
            </a:extLst>
          </p:cNvPr>
          <p:cNvSpPr/>
          <p:nvPr/>
        </p:nvSpPr>
        <p:spPr>
          <a:xfrm>
            <a:off x="8469796" y="2497326"/>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51" name="Rectangle 50">
            <a:extLst>
              <a:ext uri="{FF2B5EF4-FFF2-40B4-BE49-F238E27FC236}">
                <a16:creationId xmlns:a16="http://schemas.microsoft.com/office/drawing/2014/main" id="{28FB9B2D-FA84-F0E6-134A-1A186FB55E98}"/>
              </a:ext>
            </a:extLst>
          </p:cNvPr>
          <p:cNvSpPr/>
          <p:nvPr/>
        </p:nvSpPr>
        <p:spPr>
          <a:xfrm>
            <a:off x="9429965" y="2497326"/>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52" name="Rectangle 51">
            <a:extLst>
              <a:ext uri="{FF2B5EF4-FFF2-40B4-BE49-F238E27FC236}">
                <a16:creationId xmlns:a16="http://schemas.microsoft.com/office/drawing/2014/main" id="{6F6CB3A2-E05A-0B95-2CBA-72DE43F1B163}"/>
              </a:ext>
            </a:extLst>
          </p:cNvPr>
          <p:cNvSpPr/>
          <p:nvPr/>
        </p:nvSpPr>
        <p:spPr>
          <a:xfrm>
            <a:off x="1660372" y="2231480"/>
            <a:ext cx="3714828" cy="49248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53" name="Rectangle 52">
            <a:extLst>
              <a:ext uri="{FF2B5EF4-FFF2-40B4-BE49-F238E27FC236}">
                <a16:creationId xmlns:a16="http://schemas.microsoft.com/office/drawing/2014/main" id="{A6D3410F-75AD-16FE-6F4C-195875CAE383}"/>
              </a:ext>
            </a:extLst>
          </p:cNvPr>
          <p:cNvSpPr/>
          <p:nvPr/>
        </p:nvSpPr>
        <p:spPr>
          <a:xfrm>
            <a:off x="1666239" y="2731010"/>
            <a:ext cx="3714828" cy="49248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27" name="Rectangle 26">
            <a:extLst>
              <a:ext uri="{FF2B5EF4-FFF2-40B4-BE49-F238E27FC236}">
                <a16:creationId xmlns:a16="http://schemas.microsoft.com/office/drawing/2014/main" id="{D38FABFB-398A-0D9C-0D04-8FF816568EA0}"/>
              </a:ext>
            </a:extLst>
          </p:cNvPr>
          <p:cNvSpPr/>
          <p:nvPr/>
        </p:nvSpPr>
        <p:spPr>
          <a:xfrm rot="5400000" flipH="1">
            <a:off x="3456689" y="2070457"/>
            <a:ext cx="102956" cy="36998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8" name="TextBox 47">
            <a:extLst>
              <a:ext uri="{FF2B5EF4-FFF2-40B4-BE49-F238E27FC236}">
                <a16:creationId xmlns:a16="http://schemas.microsoft.com/office/drawing/2014/main" id="{4BD2B848-487E-41A0-C465-B5042CD2E1ED}"/>
              </a:ext>
            </a:extLst>
          </p:cNvPr>
          <p:cNvSpPr txBox="1"/>
          <p:nvPr/>
        </p:nvSpPr>
        <p:spPr>
          <a:xfrm>
            <a:off x="199616" y="2461358"/>
            <a:ext cx="1099404"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cs typeface="Gill Sans" panose="020B0502020104020203" pitchFamily="34" charset="-79"/>
              </a:rPr>
              <a:t>Wait!</a:t>
            </a:r>
          </a:p>
        </p:txBody>
      </p:sp>
      <p:sp>
        <p:nvSpPr>
          <p:cNvPr id="55" name="Rounded Rectangular Callout 54">
            <a:extLst>
              <a:ext uri="{FF2B5EF4-FFF2-40B4-BE49-F238E27FC236}">
                <a16:creationId xmlns:a16="http://schemas.microsoft.com/office/drawing/2014/main" id="{057A75F1-0389-2197-95E1-C4646E56FF2E}"/>
              </a:ext>
            </a:extLst>
          </p:cNvPr>
          <p:cNvSpPr/>
          <p:nvPr/>
        </p:nvSpPr>
        <p:spPr>
          <a:xfrm>
            <a:off x="82054" y="2527142"/>
            <a:ext cx="1334529" cy="518399"/>
          </a:xfrm>
          <a:prstGeom prst="wedgeRoundRectCallout">
            <a:avLst>
              <a:gd name="adj1" fmla="val 15566"/>
              <a:gd name="adj2" fmla="val 961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EEABCE89-C4E7-F247-4A3C-53AA86AA20A2}"/>
              </a:ext>
            </a:extLst>
          </p:cNvPr>
          <p:cNvSpPr txBox="1"/>
          <p:nvPr/>
        </p:nvSpPr>
        <p:spPr>
          <a:xfrm>
            <a:off x="5354282" y="3994951"/>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Rg2</a:t>
            </a:r>
          </a:p>
        </p:txBody>
      </p:sp>
      <p:sp>
        <p:nvSpPr>
          <p:cNvPr id="30" name="TextBox 29">
            <a:extLst>
              <a:ext uri="{FF2B5EF4-FFF2-40B4-BE49-F238E27FC236}">
                <a16:creationId xmlns:a16="http://schemas.microsoft.com/office/drawing/2014/main" id="{936C896C-4A22-BD36-BE97-008B64D4DC9B}"/>
              </a:ext>
            </a:extLst>
          </p:cNvPr>
          <p:cNvSpPr txBox="1"/>
          <p:nvPr/>
        </p:nvSpPr>
        <p:spPr>
          <a:xfrm>
            <a:off x="5336305" y="1359386"/>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Rg1</a:t>
            </a:r>
          </a:p>
        </p:txBody>
      </p:sp>
    </p:spTree>
    <p:extLst>
      <p:ext uri="{BB962C8B-B14F-4D97-AF65-F5344CB8AC3E}">
        <p14:creationId xmlns:p14="http://schemas.microsoft.com/office/powerpoint/2010/main" val="2564114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2.08333E-7 1.48148E-6 L 0.25391 0.03889 " pathEditMode="relative" rAng="0" ptsTypes="AA">
                                      <p:cBhvr>
                                        <p:cTn id="6" dur="2000" fill="hold"/>
                                        <p:tgtEl>
                                          <p:spTgt spid="14"/>
                                        </p:tgtEl>
                                        <p:attrNameLst>
                                          <p:attrName>ppt_x</p:attrName>
                                          <p:attrName>ppt_y</p:attrName>
                                        </p:attrNameLst>
                                      </p:cBhvr>
                                      <p:rCtr x="12695" y="1944"/>
                                    </p:animMotion>
                                  </p:childTnLst>
                                  <p:subTnLst>
                                    <p:set>
                                      <p:cBhvr override="childStyle">
                                        <p:cTn dur="1" fill="hold" display="0" masterRel="sameClick" afterEffect="1">
                                          <p:stCondLst>
                                            <p:cond evt="end" delay="0">
                                              <p:tn val="5"/>
                                            </p:cond>
                                          </p:stCondLst>
                                        </p:cTn>
                                        <p:tgtEl>
                                          <p:spTgt spid="14"/>
                                        </p:tgtEl>
                                        <p:attrNameLst>
                                          <p:attrName>style.visibility</p:attrName>
                                        </p:attrNameLst>
                                      </p:cBhvr>
                                      <p:to>
                                        <p:strVal val="hidden"/>
                                      </p:to>
                                    </p:set>
                                  </p:subTnLst>
                                </p:cTn>
                              </p:par>
                              <p:par>
                                <p:cTn id="7" presetID="1" presetClass="entr" presetSubtype="0" fill="hold" grpId="0" nodeType="withEffect">
                                  <p:stCondLst>
                                    <p:cond delay="200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1.66667E-6 -2.59259E-6 L 0.00078 0.08241 " pathEditMode="relative" rAng="0" ptsTypes="AA">
                                      <p:cBhvr>
                                        <p:cTn id="12" dur="2000" fill="hold"/>
                                        <p:tgtEl>
                                          <p:spTgt spid="52"/>
                                        </p:tgtEl>
                                        <p:attrNameLst>
                                          <p:attrName>ppt_x</p:attrName>
                                          <p:attrName>ppt_y</p:attrName>
                                        </p:attrNameLst>
                                      </p:cBhvr>
                                      <p:rCtr x="39" y="4120"/>
                                    </p:animMotion>
                                  </p:childTnLst>
                                  <p:subTnLst>
                                    <p:set>
                                      <p:cBhvr override="childStyle">
                                        <p:cTn dur="1" fill="hold" display="0" masterRel="sameClick" afterEffect="1">
                                          <p:stCondLst>
                                            <p:cond evt="end" delay="0">
                                              <p:tn val="11"/>
                                            </p:cond>
                                          </p:stCondLst>
                                        </p:cTn>
                                        <p:tgtEl>
                                          <p:spTgt spid="52"/>
                                        </p:tgtEl>
                                        <p:attrNameLst>
                                          <p:attrName>style.visibility</p:attrName>
                                        </p:attrNameLst>
                                      </p:cBhvr>
                                      <p:to>
                                        <p:strVal val="hidden"/>
                                      </p:to>
                                    </p:set>
                                  </p:subTnLst>
                                </p:cTn>
                              </p:par>
                              <p:par>
                                <p:cTn id="13" presetID="1" presetClass="entr" presetSubtype="0" fill="hold" grpId="1" nodeType="withEffect">
                                  <p:stCondLst>
                                    <p:cond delay="200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2.08333E-7 5.55112E-17 L 0.33021 -0.03634 " pathEditMode="relative" rAng="0" ptsTypes="AA">
                                      <p:cBhvr>
                                        <p:cTn id="18" dur="2000" fill="hold"/>
                                        <p:tgtEl>
                                          <p:spTgt spid="15"/>
                                        </p:tgtEl>
                                        <p:attrNameLst>
                                          <p:attrName>ppt_x</p:attrName>
                                          <p:attrName>ppt_y</p:attrName>
                                        </p:attrNameLst>
                                      </p:cBhvr>
                                      <p:rCtr x="16510" y="-1829"/>
                                    </p:animMotion>
                                  </p:childTnLst>
                                  <p:subTnLst>
                                    <p:set>
                                      <p:cBhvr override="childStyle">
                                        <p:cTn dur="1" fill="hold" display="0" masterRel="sameClick" afterEffect="1">
                                          <p:stCondLst>
                                            <p:cond evt="end" delay="0">
                                              <p:tn val="17"/>
                                            </p:cond>
                                          </p:stCondLst>
                                        </p:cTn>
                                        <p:tgtEl>
                                          <p:spTgt spid="15"/>
                                        </p:tgtEl>
                                        <p:attrNameLst>
                                          <p:attrName>style.visibility</p:attrName>
                                        </p:attrNameLst>
                                      </p:cBhvr>
                                      <p:to>
                                        <p:strVal val="hidden"/>
                                      </p:to>
                                    </p:set>
                                  </p:subTnLst>
                                </p:cTn>
                              </p:par>
                              <p:par>
                                <p:cTn id="19" presetID="1" presetClass="entr" presetSubtype="0" fill="hold" grpId="0" nodeType="withEffect">
                                  <p:stCondLst>
                                    <p:cond delay="200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2.5E-6 2.22222E-6 L -0.0013 0.11782 " pathEditMode="relative" rAng="0" ptsTypes="AA">
                                      <p:cBhvr>
                                        <p:cTn id="24" dur="2000" fill="hold"/>
                                        <p:tgtEl>
                                          <p:spTgt spid="53"/>
                                        </p:tgtEl>
                                        <p:attrNameLst>
                                          <p:attrName>ppt_x</p:attrName>
                                          <p:attrName>ppt_y</p:attrName>
                                        </p:attrNameLst>
                                      </p:cBhvr>
                                      <p:rCtr x="-65" y="5880"/>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8" presetClass="emph" presetSubtype="0" fill="hold" nodeType="withEffect">
                                  <p:stCondLst>
                                    <p:cond delay="0"/>
                                  </p:stCondLst>
                                  <p:childTnLst>
                                    <p:animRot by="21600000">
                                      <p:cBhvr>
                                        <p:cTn id="31" dur="3000" fill="hold"/>
                                        <p:tgtEl>
                                          <p:spTgt spid="29"/>
                                        </p:tgtEl>
                                        <p:attrNameLst>
                                          <p:attrName>r</p:attrName>
                                        </p:attrNameLst>
                                      </p:cBhvr>
                                    </p:animRot>
                                  </p:childTnLst>
                                </p:cTn>
                              </p:par>
                              <p:par>
                                <p:cTn id="32" presetID="42" presetClass="path" presetSubtype="0" accel="50000" decel="50000" fill="hold" grpId="1" nodeType="withEffect">
                                  <p:stCondLst>
                                    <p:cond delay="0"/>
                                  </p:stCondLst>
                                  <p:childTnLst>
                                    <p:animMotion origin="layout" path="M 2.08333E-7 0 L -0.00026 0.43264 " pathEditMode="relative" rAng="0" ptsTypes="AA">
                                      <p:cBhvr>
                                        <p:cTn id="33" dur="3000" fill="hold"/>
                                        <p:tgtEl>
                                          <p:spTgt spid="51"/>
                                        </p:tgtEl>
                                        <p:attrNameLst>
                                          <p:attrName>ppt_x</p:attrName>
                                          <p:attrName>ppt_y</p:attrName>
                                        </p:attrNameLst>
                                      </p:cBhvr>
                                      <p:rCtr x="-13" y="21620"/>
                                    </p:animMotion>
                                  </p:childTnLst>
                                </p:cTn>
                              </p:par>
                              <p:par>
                                <p:cTn id="34" presetID="42" presetClass="path" presetSubtype="0" accel="50000" decel="50000" fill="hold" grpId="1" nodeType="withEffect">
                                  <p:stCondLst>
                                    <p:cond delay="0"/>
                                  </p:stCondLst>
                                  <p:childTnLst>
                                    <p:animMotion origin="layout" path="M -3.75E-6 0 L 0.00079 0.43264 " pathEditMode="relative" rAng="0" ptsTypes="AA">
                                      <p:cBhvr>
                                        <p:cTn id="35" dur="3000" fill="hold"/>
                                        <p:tgtEl>
                                          <p:spTgt spid="50"/>
                                        </p:tgtEl>
                                        <p:attrNameLst>
                                          <p:attrName>ppt_x</p:attrName>
                                          <p:attrName>ppt_y</p:attrName>
                                        </p:attrNameLst>
                                      </p:cBhvr>
                                      <p:rCtr x="39" y="21620"/>
                                    </p:animMotion>
                                  </p:childTnLst>
                                </p:cTn>
                              </p:par>
                              <p:par>
                                <p:cTn id="36" presetID="3" presetClass="entr" presetSubtype="1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blinds(horizontal)">
                                      <p:cBhvr>
                                        <p:cTn id="38" dur="500"/>
                                        <p:tgtEl>
                                          <p:spTgt spid="48"/>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animEffect transition="in" filter="blinds(horizontal)">
                                      <p:cBhvr>
                                        <p:cTn id="41" dur="500"/>
                                        <p:tgtEl>
                                          <p:spTgt spid="55"/>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blinds(horizontal)">
                                      <p:cBhvr>
                                        <p:cTn id="4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50" grpId="0" animBg="1"/>
      <p:bldP spid="50" grpId="1" animBg="1"/>
      <p:bldP spid="51" grpId="0" animBg="1"/>
      <p:bldP spid="51" grpId="1" animBg="1"/>
      <p:bldP spid="52" grpId="0" animBg="1"/>
      <p:bldP spid="53" grpId="0" animBg="1"/>
      <p:bldP spid="53" grpId="1" animBg="1"/>
      <p:bldP spid="48" grpId="0"/>
      <p:bldP spid="55" grpId="0" animBg="1"/>
      <p:bldP spid="28" grpId="0"/>
      <p:bldP spid="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40D649-F9DC-CC02-C14E-F2A66E1ABD3D}"/>
              </a:ext>
            </a:extLst>
          </p:cNvPr>
          <p:cNvSpPr>
            <a:spLocks noGrp="1"/>
          </p:cNvSpPr>
          <p:nvPr>
            <p:ph type="sldNum" sz="quarter" idx="12"/>
          </p:nvPr>
        </p:nvSpPr>
        <p:spPr/>
        <p:txBody>
          <a:bodyPr/>
          <a:lstStyle/>
          <a:p>
            <a:fld id="{D615B06F-A071-DA42-9B61-42106019A626}" type="slidenum">
              <a:rPr lang="en-US" smtClean="0"/>
              <a:t>15</a:t>
            </a:fld>
            <a:endParaRPr lang="en-US"/>
          </a:p>
        </p:txBody>
      </p:sp>
      <p:sp>
        <p:nvSpPr>
          <p:cNvPr id="23" name="Rectangle 22">
            <a:extLst>
              <a:ext uri="{FF2B5EF4-FFF2-40B4-BE49-F238E27FC236}">
                <a16:creationId xmlns:a16="http://schemas.microsoft.com/office/drawing/2014/main" id="{3E40DC65-B25F-9D08-9081-4FFE072F27DD}"/>
              </a:ext>
            </a:extLst>
          </p:cNvPr>
          <p:cNvSpPr/>
          <p:nvPr/>
        </p:nvSpPr>
        <p:spPr>
          <a:xfrm>
            <a:off x="1651187" y="1503589"/>
            <a:ext cx="3706906" cy="2336714"/>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p0, [10]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p1, [20]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31" name="Rectangle 30">
            <a:extLst>
              <a:ext uri="{FF2B5EF4-FFF2-40B4-BE49-F238E27FC236}">
                <a16:creationId xmlns:a16="http://schemas.microsoft.com/office/drawing/2014/main" id="{68FCC33A-C7F7-059E-D8B6-B01FAA8B53FF}"/>
              </a:ext>
            </a:extLst>
          </p:cNvPr>
          <p:cNvSpPr/>
          <p:nvPr/>
        </p:nvSpPr>
        <p:spPr>
          <a:xfrm rot="5400000" flipH="1">
            <a:off x="3456689" y="2070457"/>
            <a:ext cx="102956" cy="369985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8" name="Google Shape;148;p18">
            <a:extLst>
              <a:ext uri="{FF2B5EF4-FFF2-40B4-BE49-F238E27FC236}">
                <a16:creationId xmlns:a16="http://schemas.microsoft.com/office/drawing/2014/main" id="{14E19C89-1923-BED1-25BF-1F0D8B539795}"/>
              </a:ext>
            </a:extLst>
          </p:cNvPr>
          <p:cNvSpPr/>
          <p:nvPr/>
        </p:nvSpPr>
        <p:spPr>
          <a:xfrm>
            <a:off x="8957315" y="1844621"/>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0" name="Google Shape;151;p18">
            <a:extLst>
              <a:ext uri="{FF2B5EF4-FFF2-40B4-BE49-F238E27FC236}">
                <a16:creationId xmlns:a16="http://schemas.microsoft.com/office/drawing/2014/main" id="{3D131BCD-29AB-93FC-E150-97D5229BD7F5}"/>
              </a:ext>
            </a:extLst>
          </p:cNvPr>
          <p:cNvSpPr/>
          <p:nvPr/>
        </p:nvSpPr>
        <p:spPr>
          <a:xfrm>
            <a:off x="8110392" y="5319170"/>
            <a:ext cx="2555181" cy="872785"/>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Main Memory</a:t>
            </a:r>
          </a:p>
        </p:txBody>
      </p:sp>
      <p:cxnSp>
        <p:nvCxnSpPr>
          <p:cNvPr id="41" name="Straight Arrow Connector 40">
            <a:extLst>
              <a:ext uri="{FF2B5EF4-FFF2-40B4-BE49-F238E27FC236}">
                <a16:creationId xmlns:a16="http://schemas.microsoft.com/office/drawing/2014/main" id="{C6BFD7F3-102A-42F1-5743-FA684214A296}"/>
              </a:ext>
            </a:extLst>
          </p:cNvPr>
          <p:cNvCxnSpPr>
            <a:cxnSpLocks/>
            <a:endCxn id="51" idx="0"/>
          </p:cNvCxnSpPr>
          <p:nvPr/>
        </p:nvCxnSpPr>
        <p:spPr>
          <a:xfrm flipH="1">
            <a:off x="9415715" y="2339855"/>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D240AA9-DC39-4358-7959-E47689863590}"/>
              </a:ext>
            </a:extLst>
          </p:cNvPr>
          <p:cNvCxnSpPr>
            <a:cxnSpLocks/>
            <a:stCxn id="51" idx="2"/>
          </p:cNvCxnSpPr>
          <p:nvPr/>
        </p:nvCxnSpPr>
        <p:spPr>
          <a:xfrm>
            <a:off x="9415715" y="2997968"/>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9B62E17-53A3-58F1-5562-B22561D9C520}"/>
              </a:ext>
            </a:extLst>
          </p:cNvPr>
          <p:cNvCxnSpPr>
            <a:cxnSpLocks/>
            <a:stCxn id="46" idx="2"/>
          </p:cNvCxnSpPr>
          <p:nvPr/>
        </p:nvCxnSpPr>
        <p:spPr>
          <a:xfrm>
            <a:off x="9396124" y="5105143"/>
            <a:ext cx="6849"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Google Shape;150;p18">
            <a:extLst>
              <a:ext uri="{FF2B5EF4-FFF2-40B4-BE49-F238E27FC236}">
                <a16:creationId xmlns:a16="http://schemas.microsoft.com/office/drawing/2014/main" id="{458A1EC8-C62D-2DDF-F66A-9C9696BD22D0}"/>
              </a:ext>
            </a:extLst>
          </p:cNvPr>
          <p:cNvSpPr/>
          <p:nvPr/>
        </p:nvSpPr>
        <p:spPr>
          <a:xfrm>
            <a:off x="8274460" y="4511612"/>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7" name="Google Shape;149;p18">
            <a:extLst>
              <a:ext uri="{FF2B5EF4-FFF2-40B4-BE49-F238E27FC236}">
                <a16:creationId xmlns:a16="http://schemas.microsoft.com/office/drawing/2014/main" id="{D167DC2C-7061-4348-CC78-B71ADBD855AB}"/>
              </a:ext>
            </a:extLst>
          </p:cNvPr>
          <p:cNvSpPr/>
          <p:nvPr/>
        </p:nvSpPr>
        <p:spPr>
          <a:xfrm>
            <a:off x="8797694" y="3167482"/>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8" name="Google Shape;149;p18">
            <a:extLst>
              <a:ext uri="{FF2B5EF4-FFF2-40B4-BE49-F238E27FC236}">
                <a16:creationId xmlns:a16="http://schemas.microsoft.com/office/drawing/2014/main" id="{21965AE7-2561-5B4A-7298-B3867BF0EBE6}"/>
              </a:ext>
            </a:extLst>
          </p:cNvPr>
          <p:cNvSpPr/>
          <p:nvPr/>
        </p:nvSpPr>
        <p:spPr>
          <a:xfrm>
            <a:off x="8666339" y="3840303"/>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49" name="Straight Arrow Connector 48">
            <a:extLst>
              <a:ext uri="{FF2B5EF4-FFF2-40B4-BE49-F238E27FC236}">
                <a16:creationId xmlns:a16="http://schemas.microsoft.com/office/drawing/2014/main" id="{9AB6D272-D0C6-7FB7-E9B1-498EB58C3924}"/>
              </a:ext>
            </a:extLst>
          </p:cNvPr>
          <p:cNvCxnSpPr>
            <a:cxnSpLocks/>
            <a:stCxn id="47" idx="2"/>
            <a:endCxn id="48" idx="0"/>
          </p:cNvCxnSpPr>
          <p:nvPr/>
        </p:nvCxnSpPr>
        <p:spPr>
          <a:xfrm>
            <a:off x="9388821" y="3635822"/>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372C1BC-ABD3-0280-3512-6B7EC707B6EF}"/>
              </a:ext>
            </a:extLst>
          </p:cNvPr>
          <p:cNvCxnSpPr>
            <a:cxnSpLocks/>
            <a:stCxn id="48" idx="2"/>
            <a:endCxn id="46" idx="0"/>
          </p:cNvCxnSpPr>
          <p:nvPr/>
        </p:nvCxnSpPr>
        <p:spPr>
          <a:xfrm>
            <a:off x="9388821" y="4308644"/>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Google Shape;149;p18">
            <a:extLst>
              <a:ext uri="{FF2B5EF4-FFF2-40B4-BE49-F238E27FC236}">
                <a16:creationId xmlns:a16="http://schemas.microsoft.com/office/drawing/2014/main" id="{7F5E8B77-82F0-47FB-A2D8-59F33A5EFA23}"/>
              </a:ext>
            </a:extLst>
          </p:cNvPr>
          <p:cNvSpPr/>
          <p:nvPr/>
        </p:nvSpPr>
        <p:spPr>
          <a:xfrm>
            <a:off x="8916404" y="2527229"/>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52" name="Rectangle 51">
            <a:extLst>
              <a:ext uri="{FF2B5EF4-FFF2-40B4-BE49-F238E27FC236}">
                <a16:creationId xmlns:a16="http://schemas.microsoft.com/office/drawing/2014/main" id="{E921D115-B67B-36B2-60EE-269AAC78C00A}"/>
              </a:ext>
            </a:extLst>
          </p:cNvPr>
          <p:cNvSpPr/>
          <p:nvPr/>
        </p:nvSpPr>
        <p:spPr>
          <a:xfrm>
            <a:off x="1651187" y="4031843"/>
            <a:ext cx="3706906" cy="2160112"/>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r3 = load [p2]</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r3, [30]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endPar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56" name="Rectangle 55">
            <a:extLst>
              <a:ext uri="{FF2B5EF4-FFF2-40B4-BE49-F238E27FC236}">
                <a16:creationId xmlns:a16="http://schemas.microsoft.com/office/drawing/2014/main" id="{992332E2-F205-1B45-8E2C-1544FE514154}"/>
              </a:ext>
            </a:extLst>
          </p:cNvPr>
          <p:cNvSpPr/>
          <p:nvPr/>
        </p:nvSpPr>
        <p:spPr>
          <a:xfrm>
            <a:off x="5387544" y="2238615"/>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57" name="Rectangle 56">
            <a:extLst>
              <a:ext uri="{FF2B5EF4-FFF2-40B4-BE49-F238E27FC236}">
                <a16:creationId xmlns:a16="http://schemas.microsoft.com/office/drawing/2014/main" id="{E00419BC-6629-3248-6A08-3DFA2701E145}"/>
              </a:ext>
            </a:extLst>
          </p:cNvPr>
          <p:cNvSpPr/>
          <p:nvPr/>
        </p:nvSpPr>
        <p:spPr>
          <a:xfrm>
            <a:off x="5387544" y="2753833"/>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58" name="Rectangle 57">
            <a:extLst>
              <a:ext uri="{FF2B5EF4-FFF2-40B4-BE49-F238E27FC236}">
                <a16:creationId xmlns:a16="http://schemas.microsoft.com/office/drawing/2014/main" id="{1D27552E-39A1-6A53-618E-210CD65F88DC}"/>
              </a:ext>
            </a:extLst>
          </p:cNvPr>
          <p:cNvSpPr/>
          <p:nvPr/>
        </p:nvSpPr>
        <p:spPr>
          <a:xfrm>
            <a:off x="8462849" y="2497413"/>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59" name="Rectangle 58">
            <a:extLst>
              <a:ext uri="{FF2B5EF4-FFF2-40B4-BE49-F238E27FC236}">
                <a16:creationId xmlns:a16="http://schemas.microsoft.com/office/drawing/2014/main" id="{AB940D08-0D76-1F2C-65D9-C47937F57A3E}"/>
              </a:ext>
            </a:extLst>
          </p:cNvPr>
          <p:cNvSpPr/>
          <p:nvPr/>
        </p:nvSpPr>
        <p:spPr>
          <a:xfrm>
            <a:off x="9423018" y="2497413"/>
            <a:ext cx="949374"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61" name="TextBox 60">
            <a:extLst>
              <a:ext uri="{FF2B5EF4-FFF2-40B4-BE49-F238E27FC236}">
                <a16:creationId xmlns:a16="http://schemas.microsoft.com/office/drawing/2014/main" id="{8713DAA2-C6C9-2636-756C-EEDE51A7918B}"/>
              </a:ext>
            </a:extLst>
          </p:cNvPr>
          <p:cNvSpPr txBox="1"/>
          <p:nvPr/>
        </p:nvSpPr>
        <p:spPr>
          <a:xfrm>
            <a:off x="9486436" y="1329181"/>
            <a:ext cx="3095010" cy="1077218"/>
          </a:xfrm>
          <a:prstGeom prst="rect">
            <a:avLst/>
          </a:prstGeom>
          <a:noFill/>
        </p:spPr>
        <p:txBody>
          <a:bodyPr wrap="square" rtlCol="0">
            <a:spAutoFit/>
          </a:bodyPr>
          <a:lstStyle/>
          <a:p>
            <a:pPr algn="ctr"/>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 Unpersisted</a:t>
            </a:r>
          </a:p>
          <a:p>
            <a:pPr algn="ctr"/>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 cachelines</a:t>
            </a:r>
          </a:p>
        </p:txBody>
      </p:sp>
      <p:sp>
        <p:nvSpPr>
          <p:cNvPr id="63" name="Rectangle 62">
            <a:extLst>
              <a:ext uri="{FF2B5EF4-FFF2-40B4-BE49-F238E27FC236}">
                <a16:creationId xmlns:a16="http://schemas.microsoft.com/office/drawing/2014/main" id="{6D7DCE20-4435-D50D-6AB4-F4C4B02DBBD7}"/>
              </a:ext>
            </a:extLst>
          </p:cNvPr>
          <p:cNvSpPr/>
          <p:nvPr/>
        </p:nvSpPr>
        <p:spPr>
          <a:xfrm>
            <a:off x="10780244" y="2412881"/>
            <a:ext cx="827123" cy="631018"/>
          </a:xfrm>
          <a:prstGeom prst="rect">
            <a:avLst/>
          </a:prstGeom>
          <a:ln w="3175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6" name="Rectangle 5">
            <a:extLst>
              <a:ext uri="{FF2B5EF4-FFF2-40B4-BE49-F238E27FC236}">
                <a16:creationId xmlns:a16="http://schemas.microsoft.com/office/drawing/2014/main" id="{E7CFF28E-5340-56B1-ADA2-A6791CD88D48}"/>
              </a:ext>
            </a:extLst>
          </p:cNvPr>
          <p:cNvSpPr/>
          <p:nvPr/>
        </p:nvSpPr>
        <p:spPr>
          <a:xfrm>
            <a:off x="1650567" y="2185772"/>
            <a:ext cx="3714828" cy="49248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67" name="Rectangle 66">
            <a:extLst>
              <a:ext uri="{FF2B5EF4-FFF2-40B4-BE49-F238E27FC236}">
                <a16:creationId xmlns:a16="http://schemas.microsoft.com/office/drawing/2014/main" id="{DB65CDCC-2224-3D90-E1F5-EA8A2E767400}"/>
              </a:ext>
            </a:extLst>
          </p:cNvPr>
          <p:cNvSpPr/>
          <p:nvPr/>
        </p:nvSpPr>
        <p:spPr>
          <a:xfrm>
            <a:off x="1643265" y="2738236"/>
            <a:ext cx="3714828" cy="49248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4" name="TextBox 3">
            <a:extLst>
              <a:ext uri="{FF2B5EF4-FFF2-40B4-BE49-F238E27FC236}">
                <a16:creationId xmlns:a16="http://schemas.microsoft.com/office/drawing/2014/main" id="{FEBBC11D-0243-EE2E-7432-7CC3933FBA3E}"/>
              </a:ext>
            </a:extLst>
          </p:cNvPr>
          <p:cNvSpPr txBox="1"/>
          <p:nvPr/>
        </p:nvSpPr>
        <p:spPr>
          <a:xfrm>
            <a:off x="11033941" y="2436002"/>
            <a:ext cx="393056"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cs typeface="Gill Sans" panose="020B0502020104020203" pitchFamily="34" charset="-79"/>
              </a:rPr>
              <a:t>0</a:t>
            </a:r>
          </a:p>
        </p:txBody>
      </p:sp>
      <p:sp>
        <p:nvSpPr>
          <p:cNvPr id="68" name="TextBox 67">
            <a:extLst>
              <a:ext uri="{FF2B5EF4-FFF2-40B4-BE49-F238E27FC236}">
                <a16:creationId xmlns:a16="http://schemas.microsoft.com/office/drawing/2014/main" id="{62D3D18F-47AD-B2D3-69B8-9BDB7272B8B1}"/>
              </a:ext>
            </a:extLst>
          </p:cNvPr>
          <p:cNvSpPr txBox="1"/>
          <p:nvPr/>
        </p:nvSpPr>
        <p:spPr>
          <a:xfrm>
            <a:off x="11042685" y="2421029"/>
            <a:ext cx="389850"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cs typeface="Gill Sans" panose="020B0502020104020203" pitchFamily="34" charset="-79"/>
              </a:rPr>
              <a:t>1</a:t>
            </a:r>
          </a:p>
        </p:txBody>
      </p:sp>
      <p:sp>
        <p:nvSpPr>
          <p:cNvPr id="70" name="Rectangle 69">
            <a:extLst>
              <a:ext uri="{FF2B5EF4-FFF2-40B4-BE49-F238E27FC236}">
                <a16:creationId xmlns:a16="http://schemas.microsoft.com/office/drawing/2014/main" id="{5BC520D9-DFA9-C1FB-D504-29237AB1833C}"/>
              </a:ext>
            </a:extLst>
          </p:cNvPr>
          <p:cNvSpPr/>
          <p:nvPr/>
        </p:nvSpPr>
        <p:spPr>
          <a:xfrm>
            <a:off x="1643265" y="3278791"/>
            <a:ext cx="3714828" cy="492482"/>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2" name="TextBox 1">
            <a:extLst>
              <a:ext uri="{FF2B5EF4-FFF2-40B4-BE49-F238E27FC236}">
                <a16:creationId xmlns:a16="http://schemas.microsoft.com/office/drawing/2014/main" id="{CE8E1534-9515-A062-271E-30E8DF3ECB3C}"/>
              </a:ext>
            </a:extLst>
          </p:cNvPr>
          <p:cNvSpPr txBox="1"/>
          <p:nvPr/>
        </p:nvSpPr>
        <p:spPr>
          <a:xfrm>
            <a:off x="5566954" y="2871763"/>
            <a:ext cx="1202573" cy="461665"/>
          </a:xfrm>
          <a:prstGeom prst="rect">
            <a:avLst/>
          </a:prstGeom>
          <a:noFill/>
        </p:spPr>
        <p:txBody>
          <a:bodyPr wrap="none" rtlCol="0">
            <a:spAutoFit/>
          </a:bodyPr>
          <a:lstStyle/>
          <a:p>
            <a:r>
              <a:rPr lang="en-US" sz="2400" dirty="0">
                <a:solidFill>
                  <a:srgbClr val="FF0000"/>
                </a:solidFill>
                <a:latin typeface="Gill Sans" panose="020B0502020104020203" pitchFamily="34" charset="-79"/>
                <a:cs typeface="Gill Sans" panose="020B0502020104020203" pitchFamily="34" charset="-79"/>
              </a:rPr>
              <a:t>No wait</a:t>
            </a:r>
          </a:p>
        </p:txBody>
      </p:sp>
      <p:sp>
        <p:nvSpPr>
          <p:cNvPr id="30" name="Title 1">
            <a:extLst>
              <a:ext uri="{FF2B5EF4-FFF2-40B4-BE49-F238E27FC236}">
                <a16:creationId xmlns:a16="http://schemas.microsoft.com/office/drawing/2014/main" id="{6CC617B5-91D0-B383-2512-5C6CDD45EA77}"/>
              </a:ext>
            </a:extLst>
          </p:cNvPr>
          <p:cNvSpPr>
            <a:spLocks noGrp="1"/>
          </p:cNvSpPr>
          <p:nvPr>
            <p:ph type="title"/>
          </p:nvPr>
        </p:nvSpPr>
        <p:spPr>
          <a:xfrm>
            <a:off x="0" y="3157"/>
            <a:ext cx="9190300" cy="826696"/>
          </a:xfrm>
        </p:spPr>
        <p:txBody>
          <a:bodyPr/>
          <a:lstStyle/>
          <a:p>
            <a:r>
              <a:rPr lang="en-US" dirty="0"/>
              <a:t>Asynchronous Store Writeback</a:t>
            </a:r>
          </a:p>
        </p:txBody>
      </p:sp>
      <p:pic>
        <p:nvPicPr>
          <p:cNvPr id="32" name="Picture 6" descr="Crazy Smiling Emoji Sticker">
            <a:extLst>
              <a:ext uri="{FF2B5EF4-FFF2-40B4-BE49-F238E27FC236}">
                <a16:creationId xmlns:a16="http://schemas.microsoft.com/office/drawing/2014/main" id="{0B147325-1905-5F35-105D-4B319E35CD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4020" y="3429000"/>
            <a:ext cx="1019192" cy="101919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ular Callout 4">
            <a:extLst>
              <a:ext uri="{FF2B5EF4-FFF2-40B4-BE49-F238E27FC236}">
                <a16:creationId xmlns:a16="http://schemas.microsoft.com/office/drawing/2014/main" id="{325F5BC9-4894-038C-9663-70C4E9ED1F9E}"/>
              </a:ext>
            </a:extLst>
          </p:cNvPr>
          <p:cNvSpPr/>
          <p:nvPr/>
        </p:nvSpPr>
        <p:spPr>
          <a:xfrm>
            <a:off x="5506158" y="2871763"/>
            <a:ext cx="1334529" cy="518399"/>
          </a:xfrm>
          <a:prstGeom prst="wedgeRoundRectCallout">
            <a:avLst>
              <a:gd name="adj1" fmla="val -20216"/>
              <a:gd name="adj2" fmla="val 86336"/>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46B9D5C5-72D9-F015-BADB-716F2453C22E}"/>
              </a:ext>
            </a:extLst>
          </p:cNvPr>
          <p:cNvSpPr txBox="1"/>
          <p:nvPr/>
        </p:nvSpPr>
        <p:spPr>
          <a:xfrm>
            <a:off x="1041415" y="4080076"/>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Rg2</a:t>
            </a:r>
          </a:p>
        </p:txBody>
      </p:sp>
      <p:sp>
        <p:nvSpPr>
          <p:cNvPr id="34" name="TextBox 33">
            <a:extLst>
              <a:ext uri="{FF2B5EF4-FFF2-40B4-BE49-F238E27FC236}">
                <a16:creationId xmlns:a16="http://schemas.microsoft.com/office/drawing/2014/main" id="{312C5FE7-5A87-2DD0-D65B-5B84A0B3DD48}"/>
              </a:ext>
            </a:extLst>
          </p:cNvPr>
          <p:cNvSpPr txBox="1"/>
          <p:nvPr/>
        </p:nvSpPr>
        <p:spPr>
          <a:xfrm>
            <a:off x="1023438" y="1444511"/>
            <a:ext cx="727799" cy="400110"/>
          </a:xfrm>
          <a:prstGeom prst="rect">
            <a:avLst/>
          </a:prstGeom>
          <a:noFill/>
        </p:spPr>
        <p:txBody>
          <a:bodyPr wrap="square" rtlCol="0">
            <a:spAutoFit/>
          </a:bodyPr>
          <a:lstStyle/>
          <a:p>
            <a:r>
              <a:rPr lang="en-US" sz="2000" dirty="0">
                <a:latin typeface="Gill Sans" panose="020B0502020104020203" pitchFamily="34" charset="-79"/>
                <a:ea typeface="Tahoma" panose="020B0604030504040204" pitchFamily="34" charset="0"/>
                <a:cs typeface="Gill Sans" panose="020B0502020104020203" pitchFamily="34" charset="-79"/>
              </a:rPr>
              <a:t>Rg1</a:t>
            </a:r>
          </a:p>
        </p:txBody>
      </p:sp>
    </p:spTree>
    <p:extLst>
      <p:ext uri="{BB962C8B-B14F-4D97-AF65-F5344CB8AC3E}">
        <p14:creationId xmlns:p14="http://schemas.microsoft.com/office/powerpoint/2010/main" val="119286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4"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wipe(up)">
                                      <p:cBhvr>
                                        <p:cTn id="10" dur="500"/>
                                        <p:tgtEl>
                                          <p:spTgt spid="63"/>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500"/>
                                        <p:tgtEl>
                                          <p:spTgt spid="61"/>
                                        </p:tgtEl>
                                      </p:cBhvr>
                                    </p:animEffect>
                                  </p:childTnLst>
                                </p:cTn>
                              </p:par>
                            </p:childTnLst>
                          </p:cTn>
                        </p:par>
                      </p:childTnLst>
                    </p:cTn>
                  </p:par>
                  <p:par>
                    <p:cTn id="14" fill="hold">
                      <p:stCondLst>
                        <p:cond delay="indefinite"/>
                      </p:stCondLst>
                      <p:childTnLst>
                        <p:par>
                          <p:cTn id="15" fill="hold">
                            <p:stCondLst>
                              <p:cond delay="0"/>
                            </p:stCondLst>
                            <p:childTnLst>
                              <p:par>
                                <p:cTn id="16" presetID="63" presetClass="path" presetSubtype="0" accel="50000" decel="50000" fill="hold" grpId="0" nodeType="clickEffect">
                                  <p:stCondLst>
                                    <p:cond delay="0"/>
                                  </p:stCondLst>
                                  <p:childTnLst>
                                    <p:animMotion origin="layout" path="M 6.25E-7 1.48148E-6 L 0.25391 0.03889 " pathEditMode="relative" rAng="0" ptsTypes="AA">
                                      <p:cBhvr>
                                        <p:cTn id="17" dur="2000" fill="hold"/>
                                        <p:tgtEl>
                                          <p:spTgt spid="56"/>
                                        </p:tgtEl>
                                        <p:attrNameLst>
                                          <p:attrName>ppt_x</p:attrName>
                                          <p:attrName>ppt_y</p:attrName>
                                        </p:attrNameLst>
                                      </p:cBhvr>
                                      <p:rCtr x="12695" y="1944"/>
                                    </p:animMotion>
                                  </p:childTnLst>
                                  <p:subTnLst>
                                    <p:set>
                                      <p:cBhvr override="childStyle">
                                        <p:cTn dur="1" fill="hold" display="0" masterRel="sameClick" afterEffect="1">
                                          <p:stCondLst>
                                            <p:cond evt="end" delay="0">
                                              <p:tn val="16"/>
                                            </p:cond>
                                          </p:stCondLst>
                                        </p:cTn>
                                        <p:tgtEl>
                                          <p:spTgt spid="56"/>
                                        </p:tgtEl>
                                        <p:attrNameLst>
                                          <p:attrName>style.visibility</p:attrName>
                                        </p:attrNameLst>
                                      </p:cBhvr>
                                      <p:to>
                                        <p:strVal val="hidden"/>
                                      </p:to>
                                    </p:set>
                                  </p:subTnLst>
                                </p:cTn>
                              </p:par>
                              <p:par>
                                <p:cTn id="18" presetID="1" presetClass="entr" presetSubtype="0" fill="hold" grpId="0" nodeType="withEffect">
                                  <p:stCondLst>
                                    <p:cond delay="2000"/>
                                  </p:stCondLst>
                                  <p:childTnLst>
                                    <p:set>
                                      <p:cBhvr>
                                        <p:cTn id="19" dur="1" fill="hold">
                                          <p:stCondLst>
                                            <p:cond delay="0"/>
                                          </p:stCondLst>
                                        </p:cTn>
                                        <p:tgtEl>
                                          <p:spTgt spid="5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68"/>
                                        </p:tgtEl>
                                        <p:attrNameLst>
                                          <p:attrName>style.visibility</p:attrName>
                                        </p:attrNameLst>
                                      </p:cBhvr>
                                      <p:to>
                                        <p:strVal val="visible"/>
                                      </p:to>
                                    </p:set>
                                  </p:childTnLst>
                                </p:cTn>
                              </p:par>
                              <p:par>
                                <p:cTn id="24" presetID="1" presetClass="exit"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0" nodeType="clickEffect">
                                  <p:stCondLst>
                                    <p:cond delay="0"/>
                                  </p:stCondLst>
                                  <p:childTnLst>
                                    <p:animMotion origin="layout" path="M -4.16667E-7 3.7037E-7 L 0.00078 0.08241 " pathEditMode="relative" rAng="0" ptsTypes="AA">
                                      <p:cBhvr>
                                        <p:cTn id="29" dur="2000" fill="hold"/>
                                        <p:tgtEl>
                                          <p:spTgt spid="6"/>
                                        </p:tgtEl>
                                        <p:attrNameLst>
                                          <p:attrName>ppt_x</p:attrName>
                                          <p:attrName>ppt_y</p:attrName>
                                        </p:attrNameLst>
                                      </p:cBhvr>
                                      <p:rCtr x="39" y="4120"/>
                                    </p:animMotion>
                                  </p:childTnLst>
                                  <p:subTnLst>
                                    <p:set>
                                      <p:cBhvr override="childStyle">
                                        <p:cTn dur="1" fill="hold" display="0" masterRel="sameClick" afterEffect="1">
                                          <p:stCondLst>
                                            <p:cond evt="end" delay="0">
                                              <p:tn val="28"/>
                                            </p:cond>
                                          </p:stCondLst>
                                        </p:cTn>
                                        <p:tgtEl>
                                          <p:spTgt spid="6"/>
                                        </p:tgtEl>
                                        <p:attrNameLst>
                                          <p:attrName>style.visibility</p:attrName>
                                        </p:attrNameLst>
                                      </p:cBhvr>
                                      <p:to>
                                        <p:strVal val="hidden"/>
                                      </p:to>
                                    </p:set>
                                  </p:subTnLst>
                                </p:cTn>
                              </p:par>
                              <p:par>
                                <p:cTn id="30" presetID="1" presetClass="entr" presetSubtype="0" fill="hold" grpId="0" nodeType="withEffect">
                                  <p:stCondLst>
                                    <p:cond delay="2000"/>
                                  </p:stCondLst>
                                  <p:childTnLst>
                                    <p:set>
                                      <p:cBhvr>
                                        <p:cTn id="31" dur="1" fill="hold">
                                          <p:stCondLst>
                                            <p:cond delay="0"/>
                                          </p:stCondLst>
                                        </p:cTn>
                                        <p:tgtEl>
                                          <p:spTgt spid="6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0" nodeType="clickEffect">
                                  <p:stCondLst>
                                    <p:cond delay="0"/>
                                  </p:stCondLst>
                                  <p:childTnLst>
                                    <p:animMotion origin="layout" path="M 6.25E-7 5.55112E-17 L 0.33021 -0.03634 " pathEditMode="relative" rAng="0" ptsTypes="AA">
                                      <p:cBhvr>
                                        <p:cTn id="35" dur="2000" fill="hold"/>
                                        <p:tgtEl>
                                          <p:spTgt spid="57"/>
                                        </p:tgtEl>
                                        <p:attrNameLst>
                                          <p:attrName>ppt_x</p:attrName>
                                          <p:attrName>ppt_y</p:attrName>
                                        </p:attrNameLst>
                                      </p:cBhvr>
                                      <p:rCtr x="16510" y="-1829"/>
                                    </p:animMotion>
                                  </p:childTnLst>
                                  <p:subTnLst>
                                    <p:set>
                                      <p:cBhvr override="childStyle">
                                        <p:cTn dur="1" fill="hold" display="0" masterRel="sameClick" afterEffect="1">
                                          <p:stCondLst>
                                            <p:cond evt="end" delay="0">
                                              <p:tn val="34"/>
                                            </p:cond>
                                          </p:stCondLst>
                                        </p:cTn>
                                        <p:tgtEl>
                                          <p:spTgt spid="57"/>
                                        </p:tgtEl>
                                        <p:attrNameLst>
                                          <p:attrName>style.visibility</p:attrName>
                                        </p:attrNameLst>
                                      </p:cBhvr>
                                      <p:to>
                                        <p:strVal val="hidden"/>
                                      </p:to>
                                    </p:set>
                                  </p:subTnLst>
                                </p:cTn>
                              </p:par>
                              <p:par>
                                <p:cTn id="36" presetID="1" presetClass="entr" presetSubtype="0" fill="hold" grpId="0" nodeType="withEffect">
                                  <p:stCondLst>
                                    <p:cond delay="2000"/>
                                  </p:stCondLst>
                                  <p:childTnLst>
                                    <p:set>
                                      <p:cBhvr>
                                        <p:cTn id="37" dur="1" fill="hold">
                                          <p:stCondLst>
                                            <p:cond delay="0"/>
                                          </p:stCondLst>
                                        </p:cTn>
                                        <p:tgtEl>
                                          <p:spTgt spid="59"/>
                                        </p:tgtEl>
                                        <p:attrNameLst>
                                          <p:attrName>style.visibility</p:attrName>
                                        </p:attrNameLst>
                                      </p:cBhvr>
                                      <p:to>
                                        <p:strVal val="visible"/>
                                      </p:to>
                                    </p:set>
                                  </p:childTnLst>
                                </p:cTn>
                              </p:par>
                              <p:par>
                                <p:cTn id="38" presetID="42" presetClass="path" presetSubtype="0" accel="50000" decel="50000" fill="hold" grpId="1" nodeType="withEffect">
                                  <p:stCondLst>
                                    <p:cond delay="0"/>
                                  </p:stCondLst>
                                  <p:childTnLst>
                                    <p:animMotion origin="layout" path="M -2.91667E-6 0 L 0.00104 0.43148 " pathEditMode="relative" rAng="0" ptsTypes="AA">
                                      <p:cBhvr>
                                        <p:cTn id="39" dur="2000" fill="hold"/>
                                        <p:tgtEl>
                                          <p:spTgt spid="58"/>
                                        </p:tgtEl>
                                        <p:attrNameLst>
                                          <p:attrName>ppt_x</p:attrName>
                                          <p:attrName>ppt_y</p:attrName>
                                        </p:attrNameLst>
                                      </p:cBhvr>
                                      <p:rCtr x="52" y="21574"/>
                                    </p:animMotion>
                                  </p:childTnLst>
                                </p:cTn>
                              </p:par>
                              <p:par>
                                <p:cTn id="40" presetID="1" presetClass="exit" presetSubtype="0" fill="hold" grpId="1" nodeType="withEffect">
                                  <p:stCondLst>
                                    <p:cond delay="0"/>
                                  </p:stCondLst>
                                  <p:childTnLst>
                                    <p:set>
                                      <p:cBhvr>
                                        <p:cTn id="41" dur="1" fill="hold">
                                          <p:stCondLst>
                                            <p:cond delay="0"/>
                                          </p:stCondLst>
                                        </p:cTn>
                                        <p:tgtEl>
                                          <p:spTgt spid="68"/>
                                        </p:tgtEl>
                                        <p:attrNameLst>
                                          <p:attrName>style.visibility</p:attrName>
                                        </p:attrNameLst>
                                      </p:cBhvr>
                                      <p:to>
                                        <p:strVal val="hidden"/>
                                      </p:to>
                                    </p:set>
                                  </p:childTnLst>
                                </p:cTn>
                              </p:par>
                              <p:par>
                                <p:cTn id="42" presetID="1" presetClass="entr" presetSubtype="0" fill="hold" grpId="1"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par>
                                <p:cTn id="44" presetID="42" presetClass="path" presetSubtype="0" accel="50000" decel="50000" fill="hold" grpId="1" nodeType="withEffect">
                                  <p:stCondLst>
                                    <p:cond delay="0"/>
                                  </p:stCondLst>
                                  <p:childTnLst>
                                    <p:animMotion origin="layout" path="M 6.25E-7 4.81481E-6 L -4.16667E-7 0.0787 " pathEditMode="relative" rAng="0" ptsTypes="AA">
                                      <p:cBhvr>
                                        <p:cTn id="45" dur="2000" fill="hold"/>
                                        <p:tgtEl>
                                          <p:spTgt spid="67"/>
                                        </p:tgtEl>
                                        <p:attrNameLst>
                                          <p:attrName>ppt_x</p:attrName>
                                          <p:attrName>ppt_y</p:attrName>
                                        </p:attrNameLst>
                                      </p:cBhvr>
                                      <p:rCtr x="26" y="3981"/>
                                    </p:animMotion>
                                  </p:childTnLst>
                                  <p:subTnLst>
                                    <p:set>
                                      <p:cBhvr override="childStyle">
                                        <p:cTn dur="1" fill="hold" display="0" masterRel="sameClick" afterEffect="1">
                                          <p:stCondLst>
                                            <p:cond evt="end" delay="0">
                                              <p:tn val="44"/>
                                            </p:cond>
                                          </p:stCondLst>
                                        </p:cTn>
                                        <p:tgtEl>
                                          <p:spTgt spid="67"/>
                                        </p:tgtEl>
                                        <p:attrNameLst>
                                          <p:attrName>style.visibility</p:attrName>
                                        </p:attrNameLst>
                                      </p:cBhvr>
                                      <p:to>
                                        <p:strVal val="hidden"/>
                                      </p:to>
                                    </p:set>
                                  </p:subTnLst>
                                </p:cTn>
                              </p:par>
                              <p:par>
                                <p:cTn id="46" presetID="1" presetClass="entr" presetSubtype="0" fill="hold" grpId="0" nodeType="withEffect">
                                  <p:stCondLst>
                                    <p:cond delay="2000"/>
                                  </p:stCondLst>
                                  <p:childTnLst>
                                    <p:set>
                                      <p:cBhvr>
                                        <p:cTn id="47" dur="1" fill="hold">
                                          <p:stCondLst>
                                            <p:cond delay="0"/>
                                          </p:stCondLst>
                                        </p:cTn>
                                        <p:tgtEl>
                                          <p:spTgt spid="7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2" nodeType="clickEffect">
                                  <p:stCondLst>
                                    <p:cond delay="0"/>
                                  </p:stCondLst>
                                  <p:childTnLst>
                                    <p:set>
                                      <p:cBhvr>
                                        <p:cTn id="51" dur="1" fill="hold">
                                          <p:stCondLst>
                                            <p:cond delay="0"/>
                                          </p:stCondLst>
                                        </p:cTn>
                                        <p:tgtEl>
                                          <p:spTgt spid="68"/>
                                        </p:tgtEl>
                                        <p:attrNameLst>
                                          <p:attrName>style.visibility</p:attrName>
                                        </p:attrNameLst>
                                      </p:cBhvr>
                                      <p:to>
                                        <p:strVal val="visible"/>
                                      </p:to>
                                    </p:set>
                                  </p:childTnLst>
                                </p:cTn>
                              </p:par>
                              <p:par>
                                <p:cTn id="52" presetID="1" presetClass="exit" presetSubtype="0" fill="hold" grpId="2" nodeType="withEffect">
                                  <p:stCondLst>
                                    <p:cond delay="0"/>
                                  </p:stCondLst>
                                  <p:childTnLst>
                                    <p:set>
                                      <p:cBhvr>
                                        <p:cTn id="53" dur="1" fill="hold">
                                          <p:stCondLst>
                                            <p:cond delay="0"/>
                                          </p:stCondLst>
                                        </p:cTn>
                                        <p:tgtEl>
                                          <p:spTgt spid="4"/>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3" nodeType="clickEffect">
                                  <p:stCondLst>
                                    <p:cond delay="0"/>
                                  </p:stCondLst>
                                  <p:childTnLst>
                                    <p:set>
                                      <p:cBhvr>
                                        <p:cTn id="57" dur="1" fill="hold">
                                          <p:stCondLst>
                                            <p:cond delay="0"/>
                                          </p:stCondLst>
                                        </p:cTn>
                                        <p:tgtEl>
                                          <p:spTgt spid="68"/>
                                        </p:tgtEl>
                                        <p:attrNameLst>
                                          <p:attrName>style.visibility</p:attrName>
                                        </p:attrNameLst>
                                      </p:cBhvr>
                                      <p:to>
                                        <p:strVal val="hidden"/>
                                      </p:to>
                                    </p:set>
                                  </p:childTnLst>
                                </p:cTn>
                              </p:par>
                              <p:par>
                                <p:cTn id="58" presetID="42" presetClass="path" presetSubtype="0" accel="50000" decel="50000" fill="hold" grpId="1" nodeType="withEffect">
                                  <p:stCondLst>
                                    <p:cond delay="0"/>
                                  </p:stCondLst>
                                  <p:childTnLst>
                                    <p:animMotion origin="layout" path="M 1.04167E-6 0 L -0.00026 0.43264 " pathEditMode="relative" rAng="0" ptsTypes="AA">
                                      <p:cBhvr>
                                        <p:cTn id="59" dur="3000" fill="hold"/>
                                        <p:tgtEl>
                                          <p:spTgt spid="59"/>
                                        </p:tgtEl>
                                        <p:attrNameLst>
                                          <p:attrName>ppt_x</p:attrName>
                                          <p:attrName>ppt_y</p:attrName>
                                        </p:attrNameLst>
                                      </p:cBhvr>
                                      <p:rCtr x="-13" y="21620"/>
                                    </p:animMotion>
                                  </p:childTnLst>
                                </p:cTn>
                              </p:par>
                              <p:par>
                                <p:cTn id="60" presetID="1" presetClass="entr" presetSubtype="0" fill="hold" grpId="3" nodeType="withEffect">
                                  <p:stCondLst>
                                    <p:cond delay="0"/>
                                  </p:stCondLst>
                                  <p:childTnLst>
                                    <p:set>
                                      <p:cBhvr>
                                        <p:cTn id="61" dur="1" fill="hold">
                                          <p:stCondLst>
                                            <p:cond delay="0"/>
                                          </p:stCondLst>
                                        </p:cTn>
                                        <p:tgtEl>
                                          <p:spTgt spid="4"/>
                                        </p:tgtEl>
                                        <p:attrNameLst>
                                          <p:attrName>style.visibility</p:attrName>
                                        </p:attrNameLst>
                                      </p:cBhvr>
                                      <p:to>
                                        <p:strVal val="visible"/>
                                      </p:to>
                                    </p:set>
                                  </p:childTnLst>
                                </p:cTn>
                              </p:par>
                              <p:par>
                                <p:cTn id="62" presetID="42" presetClass="path" presetSubtype="0" accel="50000" decel="50000" fill="hold" grpId="1" nodeType="withEffect">
                                  <p:stCondLst>
                                    <p:cond delay="0"/>
                                  </p:stCondLst>
                                  <p:childTnLst>
                                    <p:animMotion origin="layout" path="M 6.25E-7 1.11111E-6 L 0.00013 0.05671 " pathEditMode="relative" rAng="0" ptsTypes="AA">
                                      <p:cBhvr>
                                        <p:cTn id="63" dur="2000" fill="hold"/>
                                        <p:tgtEl>
                                          <p:spTgt spid="70"/>
                                        </p:tgtEl>
                                        <p:attrNameLst>
                                          <p:attrName>ppt_x</p:attrName>
                                          <p:attrName>ppt_y</p:attrName>
                                        </p:attrNameLst>
                                      </p:cBhvr>
                                      <p:rCtr x="0" y="2824"/>
                                    </p:animMotion>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linds(horizontal)">
                                      <p:cBhvr>
                                        <p:cTn id="68" dur="500"/>
                                        <p:tgtEl>
                                          <p:spTgt spid="32"/>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2"/>
                                        </p:tgtEl>
                                        <p:attrNameLst>
                                          <p:attrName>style.visibility</p:attrName>
                                        </p:attrNameLst>
                                      </p:cBhvr>
                                      <p:to>
                                        <p:strVal val="visible"/>
                                      </p:to>
                                    </p:set>
                                    <p:animEffect transition="in" filter="blinds(horizontal)">
                                      <p:cBhvr>
                                        <p:cTn id="71" dur="500"/>
                                        <p:tgtEl>
                                          <p:spTgt spid="2"/>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blinds(horizontal)">
                                      <p:cBhvr>
                                        <p:cTn id="74" dur="500"/>
                                        <p:tgtEl>
                                          <p:spTgt spid="5"/>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blinds(horizontal)">
                                      <p:cBhvr>
                                        <p:cTn id="77" dur="500"/>
                                        <p:tgtEl>
                                          <p:spTgt spid="34"/>
                                        </p:tgtEl>
                                      </p:cBhvr>
                                    </p:animEffect>
                                  </p:childTnLst>
                                </p:cTn>
                              </p:par>
                              <p:par>
                                <p:cTn id="78" presetID="3" presetClass="entr" presetSubtype="1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blinds(horizontal)">
                                      <p:cBhvr>
                                        <p:cTn id="8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8" grpId="1" animBg="1"/>
      <p:bldP spid="59" grpId="0" animBg="1"/>
      <p:bldP spid="59" grpId="1" animBg="1"/>
      <p:bldP spid="61" grpId="0"/>
      <p:bldP spid="63" grpId="0" animBg="1"/>
      <p:bldP spid="6" grpId="0" animBg="1"/>
      <p:bldP spid="67" grpId="0" animBg="1"/>
      <p:bldP spid="67" grpId="1" animBg="1"/>
      <p:bldP spid="4" grpId="0"/>
      <p:bldP spid="4" grpId="1"/>
      <p:bldP spid="4" grpId="2"/>
      <p:bldP spid="4" grpId="3"/>
      <p:bldP spid="4" grpId="4"/>
      <p:bldP spid="68" grpId="0"/>
      <p:bldP spid="68" grpId="1"/>
      <p:bldP spid="68" grpId="2"/>
      <p:bldP spid="68" grpId="3"/>
      <p:bldP spid="70" grpId="0" animBg="1"/>
      <p:bldP spid="70" grpId="1" animBg="1"/>
      <p:bldP spid="2" grpId="0"/>
      <p:bldP spid="5"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0867-847E-F4FF-62A6-A0818EA1B903}"/>
              </a:ext>
            </a:extLst>
          </p:cNvPr>
          <p:cNvSpPr>
            <a:spLocks noGrp="1"/>
          </p:cNvSpPr>
          <p:nvPr>
            <p:ph type="title"/>
          </p:nvPr>
        </p:nvSpPr>
        <p:spPr>
          <a:xfrm>
            <a:off x="26506" y="23202"/>
            <a:ext cx="10515600" cy="674651"/>
          </a:xfrm>
        </p:spPr>
        <p:txBody>
          <a:bodyPr>
            <a:normAutofit/>
          </a:bodyPr>
          <a:lstStyle/>
          <a:p>
            <a:r>
              <a:rPr lang="en-US" dirty="0"/>
              <a:t>PPA Microarchitectural Diagram</a:t>
            </a:r>
          </a:p>
        </p:txBody>
      </p:sp>
      <p:sp>
        <p:nvSpPr>
          <p:cNvPr id="144" name="Rectangle 143">
            <a:extLst>
              <a:ext uri="{FF2B5EF4-FFF2-40B4-BE49-F238E27FC236}">
                <a16:creationId xmlns:a16="http://schemas.microsoft.com/office/drawing/2014/main" id="{E7FC77D0-A293-B6D5-7FE5-1393D8EA6FE4}"/>
              </a:ext>
            </a:extLst>
          </p:cNvPr>
          <p:cNvSpPr/>
          <p:nvPr/>
        </p:nvSpPr>
        <p:spPr>
          <a:xfrm>
            <a:off x="3730078" y="975166"/>
            <a:ext cx="7988622" cy="4555424"/>
          </a:xfrm>
          <a:prstGeom prst="rect">
            <a:avLst/>
          </a:prstGeom>
          <a:ln w="25400">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146" name="Rectangle 145">
            <a:extLst>
              <a:ext uri="{FF2B5EF4-FFF2-40B4-BE49-F238E27FC236}">
                <a16:creationId xmlns:a16="http://schemas.microsoft.com/office/drawing/2014/main" id="{886D0943-04CC-06C3-F7BC-10C3803BC7C1}"/>
              </a:ext>
            </a:extLst>
          </p:cNvPr>
          <p:cNvSpPr/>
          <p:nvPr/>
        </p:nvSpPr>
        <p:spPr>
          <a:xfrm>
            <a:off x="3858267" y="1986072"/>
            <a:ext cx="919656" cy="69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Fetch</a:t>
            </a:r>
          </a:p>
        </p:txBody>
      </p:sp>
      <p:sp>
        <p:nvSpPr>
          <p:cNvPr id="147" name="Rectangle 146">
            <a:extLst>
              <a:ext uri="{FF2B5EF4-FFF2-40B4-BE49-F238E27FC236}">
                <a16:creationId xmlns:a16="http://schemas.microsoft.com/office/drawing/2014/main" id="{859705E5-7188-0319-C746-0EDBF0FBDBF3}"/>
              </a:ext>
            </a:extLst>
          </p:cNvPr>
          <p:cNvSpPr/>
          <p:nvPr/>
        </p:nvSpPr>
        <p:spPr>
          <a:xfrm>
            <a:off x="4990848" y="1986072"/>
            <a:ext cx="988305" cy="69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Decode</a:t>
            </a:r>
          </a:p>
        </p:txBody>
      </p:sp>
      <p:sp>
        <p:nvSpPr>
          <p:cNvPr id="148" name="Rectangle 147">
            <a:extLst>
              <a:ext uri="{FF2B5EF4-FFF2-40B4-BE49-F238E27FC236}">
                <a16:creationId xmlns:a16="http://schemas.microsoft.com/office/drawing/2014/main" id="{80C3CE8A-0963-F4E7-AB43-2F8E33AA0651}"/>
              </a:ext>
            </a:extLst>
          </p:cNvPr>
          <p:cNvSpPr/>
          <p:nvPr/>
        </p:nvSpPr>
        <p:spPr>
          <a:xfrm>
            <a:off x="6276156" y="1988713"/>
            <a:ext cx="1911703" cy="69368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Out of Order Scheduling</a:t>
            </a:r>
          </a:p>
        </p:txBody>
      </p:sp>
      <p:sp>
        <p:nvSpPr>
          <p:cNvPr id="151" name="Rectangle 150">
            <a:extLst>
              <a:ext uri="{FF2B5EF4-FFF2-40B4-BE49-F238E27FC236}">
                <a16:creationId xmlns:a16="http://schemas.microsoft.com/office/drawing/2014/main" id="{FFC63B17-9446-BB0F-4620-77443C95A2F3}"/>
              </a:ext>
            </a:extLst>
          </p:cNvPr>
          <p:cNvSpPr/>
          <p:nvPr/>
        </p:nvSpPr>
        <p:spPr>
          <a:xfrm>
            <a:off x="8446554" y="1983865"/>
            <a:ext cx="1330517" cy="693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Load/Store</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Unit</a:t>
            </a:r>
          </a:p>
        </p:txBody>
      </p:sp>
      <p:sp>
        <p:nvSpPr>
          <p:cNvPr id="152" name="Rectangle 151">
            <a:extLst>
              <a:ext uri="{FF2B5EF4-FFF2-40B4-BE49-F238E27FC236}">
                <a16:creationId xmlns:a16="http://schemas.microsoft.com/office/drawing/2014/main" id="{79B02A39-7BF2-978D-632A-4703F9CF9F81}"/>
              </a:ext>
            </a:extLst>
          </p:cNvPr>
          <p:cNvSpPr/>
          <p:nvPr/>
        </p:nvSpPr>
        <p:spPr>
          <a:xfrm>
            <a:off x="9302304" y="1025321"/>
            <a:ext cx="1413356" cy="58775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Load Queue (LQ)</a:t>
            </a:r>
          </a:p>
        </p:txBody>
      </p:sp>
      <p:sp>
        <p:nvSpPr>
          <p:cNvPr id="153" name="Rectangle 152">
            <a:extLst>
              <a:ext uri="{FF2B5EF4-FFF2-40B4-BE49-F238E27FC236}">
                <a16:creationId xmlns:a16="http://schemas.microsoft.com/office/drawing/2014/main" id="{F6DAF8A4-4E52-6BA8-876A-39E1BEA69DE9}"/>
              </a:ext>
            </a:extLst>
          </p:cNvPr>
          <p:cNvSpPr/>
          <p:nvPr/>
        </p:nvSpPr>
        <p:spPr>
          <a:xfrm>
            <a:off x="9299743" y="3264635"/>
            <a:ext cx="1413357" cy="5728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Store Queue (SQ)</a:t>
            </a:r>
          </a:p>
        </p:txBody>
      </p:sp>
      <p:cxnSp>
        <p:nvCxnSpPr>
          <p:cNvPr id="155" name="Straight Arrow Connector 154">
            <a:extLst>
              <a:ext uri="{FF2B5EF4-FFF2-40B4-BE49-F238E27FC236}">
                <a16:creationId xmlns:a16="http://schemas.microsoft.com/office/drawing/2014/main" id="{17454503-B6E0-EFC0-DB2B-2728A82DEE58}"/>
              </a:ext>
            </a:extLst>
          </p:cNvPr>
          <p:cNvCxnSpPr>
            <a:cxnSpLocks/>
            <a:stCxn id="146" idx="3"/>
            <a:endCxn id="147" idx="1"/>
          </p:cNvCxnSpPr>
          <p:nvPr/>
        </p:nvCxnSpPr>
        <p:spPr>
          <a:xfrm>
            <a:off x="4777923" y="2332913"/>
            <a:ext cx="212925" cy="0"/>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4147F09B-17E1-6BFA-1565-E339FEBDDAC1}"/>
              </a:ext>
            </a:extLst>
          </p:cNvPr>
          <p:cNvCxnSpPr>
            <a:cxnSpLocks/>
            <a:stCxn id="147" idx="3"/>
            <a:endCxn id="148" idx="1"/>
          </p:cNvCxnSpPr>
          <p:nvPr/>
        </p:nvCxnSpPr>
        <p:spPr>
          <a:xfrm>
            <a:off x="5979153" y="2332913"/>
            <a:ext cx="297003" cy="264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60" name="Elbow Connector 159">
            <a:extLst>
              <a:ext uri="{FF2B5EF4-FFF2-40B4-BE49-F238E27FC236}">
                <a16:creationId xmlns:a16="http://schemas.microsoft.com/office/drawing/2014/main" id="{B15DC82E-ACED-A073-EC78-AF4941E1E167}"/>
              </a:ext>
            </a:extLst>
          </p:cNvPr>
          <p:cNvCxnSpPr>
            <a:cxnSpLocks/>
            <a:endCxn id="153" idx="1"/>
          </p:cNvCxnSpPr>
          <p:nvPr/>
        </p:nvCxnSpPr>
        <p:spPr>
          <a:xfrm rot="16200000" flipH="1">
            <a:off x="8773398" y="3024696"/>
            <a:ext cx="873496" cy="179194"/>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9962BEE7-FDA4-FA07-31EA-DA8297A38717}"/>
              </a:ext>
            </a:extLst>
          </p:cNvPr>
          <p:cNvCxnSpPr>
            <a:cxnSpLocks/>
            <a:stCxn id="148" idx="3"/>
            <a:endCxn id="151" idx="1"/>
          </p:cNvCxnSpPr>
          <p:nvPr/>
        </p:nvCxnSpPr>
        <p:spPr>
          <a:xfrm flipV="1">
            <a:off x="8187859" y="2330706"/>
            <a:ext cx="258695" cy="4848"/>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69" name="Rectangle 168">
            <a:extLst>
              <a:ext uri="{FF2B5EF4-FFF2-40B4-BE49-F238E27FC236}">
                <a16:creationId xmlns:a16="http://schemas.microsoft.com/office/drawing/2014/main" id="{7927354D-000A-28D8-7253-3A4522A36FD4}"/>
              </a:ext>
            </a:extLst>
          </p:cNvPr>
          <p:cNvSpPr/>
          <p:nvPr/>
        </p:nvSpPr>
        <p:spPr>
          <a:xfrm>
            <a:off x="7375694" y="3255209"/>
            <a:ext cx="1567682" cy="56752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Register Alias</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Table (RAT)</a:t>
            </a:r>
          </a:p>
        </p:txBody>
      </p:sp>
      <p:sp>
        <p:nvSpPr>
          <p:cNvPr id="170" name="Rectangle 169">
            <a:extLst>
              <a:ext uri="{FF2B5EF4-FFF2-40B4-BE49-F238E27FC236}">
                <a16:creationId xmlns:a16="http://schemas.microsoft.com/office/drawing/2014/main" id="{7AAA7FF0-BB32-EA3B-CB40-7C4D7C7E9573}"/>
              </a:ext>
            </a:extLst>
          </p:cNvPr>
          <p:cNvSpPr/>
          <p:nvPr/>
        </p:nvSpPr>
        <p:spPr>
          <a:xfrm>
            <a:off x="7247532" y="1045542"/>
            <a:ext cx="1462109" cy="567529"/>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Physical</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Register File</a:t>
            </a:r>
          </a:p>
        </p:txBody>
      </p:sp>
      <p:cxnSp>
        <p:nvCxnSpPr>
          <p:cNvPr id="171" name="Elbow Connector 170">
            <a:extLst>
              <a:ext uri="{FF2B5EF4-FFF2-40B4-BE49-F238E27FC236}">
                <a16:creationId xmlns:a16="http://schemas.microsoft.com/office/drawing/2014/main" id="{E0772C61-492C-239C-D218-D3F9D3946FE3}"/>
              </a:ext>
            </a:extLst>
          </p:cNvPr>
          <p:cNvCxnSpPr>
            <a:cxnSpLocks/>
            <a:stCxn id="151" idx="0"/>
            <a:endCxn id="152" idx="1"/>
          </p:cNvCxnSpPr>
          <p:nvPr/>
        </p:nvCxnSpPr>
        <p:spPr>
          <a:xfrm rot="5400000" flipH="1" flipV="1">
            <a:off x="8874724" y="1556286"/>
            <a:ext cx="664669" cy="190491"/>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
        <p:nvSpPr>
          <p:cNvPr id="172" name="Rectangle 171">
            <a:extLst>
              <a:ext uri="{FF2B5EF4-FFF2-40B4-BE49-F238E27FC236}">
                <a16:creationId xmlns:a16="http://schemas.microsoft.com/office/drawing/2014/main" id="{FD9813CA-53A2-1A3D-D67B-1BE6C879920F}"/>
              </a:ext>
            </a:extLst>
          </p:cNvPr>
          <p:cNvSpPr/>
          <p:nvPr/>
        </p:nvSpPr>
        <p:spPr>
          <a:xfrm>
            <a:off x="5488321" y="3255208"/>
            <a:ext cx="1511602" cy="5675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Reorder Buffer (ROB)</a:t>
            </a:r>
          </a:p>
        </p:txBody>
      </p:sp>
      <p:sp>
        <p:nvSpPr>
          <p:cNvPr id="173" name="Rounded Rectangle 172">
            <a:extLst>
              <a:ext uri="{FF2B5EF4-FFF2-40B4-BE49-F238E27FC236}">
                <a16:creationId xmlns:a16="http://schemas.microsoft.com/office/drawing/2014/main" id="{C670C48F-646B-1719-2109-80B95BB9683C}"/>
              </a:ext>
            </a:extLst>
          </p:cNvPr>
          <p:cNvSpPr/>
          <p:nvPr/>
        </p:nvSpPr>
        <p:spPr>
          <a:xfrm>
            <a:off x="5771198" y="1050775"/>
            <a:ext cx="1164361" cy="567529"/>
          </a:xfrm>
          <a:prstGeom prst="roundRect">
            <a:avLst/>
          </a:prstGeom>
          <a:solidFill>
            <a:schemeClr val="lt1">
              <a:alpha val="50000"/>
            </a:schemeClr>
          </a:solidFill>
          <a:ln w="63500"/>
        </p:spPr>
        <p:style>
          <a:lnRef idx="2">
            <a:schemeClr val="dk1"/>
          </a:lnRef>
          <a:fillRef idx="1">
            <a:schemeClr val="lt1"/>
          </a:fillRef>
          <a:effectRef idx="0">
            <a:schemeClr val="dk1"/>
          </a:effectRef>
          <a:fontRef idx="minor">
            <a:schemeClr val="dk1"/>
          </a:fontRef>
        </p:style>
        <p:txBody>
          <a:bodyPr rtlCol="0" anchor="ctr"/>
          <a:lstStyle/>
          <a:p>
            <a:pPr algn="ctr"/>
            <a:r>
              <a:rPr lang="en-US" dirty="0" err="1">
                <a:solidFill>
                  <a:schemeClr val="tx1"/>
                </a:solidFill>
                <a:latin typeface="Gill Sans" panose="020B0502020104020203" pitchFamily="34" charset="-79"/>
                <a:ea typeface="Tahoma" panose="020B0604030504040204" pitchFamily="34" charset="0"/>
                <a:cs typeface="Gill Sans" panose="020B0502020104020203" pitchFamily="34" charset="-79"/>
              </a:rPr>
              <a:t>MaskReg</a:t>
            </a:r>
            <a:endPar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cxnSp>
        <p:nvCxnSpPr>
          <p:cNvPr id="174" name="Elbow Connector 173">
            <a:extLst>
              <a:ext uri="{FF2B5EF4-FFF2-40B4-BE49-F238E27FC236}">
                <a16:creationId xmlns:a16="http://schemas.microsoft.com/office/drawing/2014/main" id="{4BD40000-CE00-6DF6-CA8C-D8DC23439A9F}"/>
              </a:ext>
            </a:extLst>
          </p:cNvPr>
          <p:cNvCxnSpPr>
            <a:cxnSpLocks/>
            <a:stCxn id="148" idx="2"/>
            <a:endCxn id="172" idx="0"/>
          </p:cNvCxnSpPr>
          <p:nvPr/>
        </p:nvCxnSpPr>
        <p:spPr>
          <a:xfrm rot="5400000">
            <a:off x="6451659" y="2474858"/>
            <a:ext cx="572813" cy="987886"/>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F9857D45-5F52-F111-558B-F2FA4E08AA20}"/>
              </a:ext>
            </a:extLst>
          </p:cNvPr>
          <p:cNvCxnSpPr>
            <a:cxnSpLocks/>
            <a:stCxn id="148" idx="2"/>
            <a:endCxn id="169" idx="0"/>
          </p:cNvCxnSpPr>
          <p:nvPr/>
        </p:nvCxnSpPr>
        <p:spPr>
          <a:xfrm rot="16200000" flipH="1">
            <a:off x="7409364" y="2505038"/>
            <a:ext cx="572814" cy="927527"/>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FE10F1D8-762E-06DA-627C-BA082B7EE037}"/>
              </a:ext>
            </a:extLst>
          </p:cNvPr>
          <p:cNvCxnSpPr>
            <a:cxnSpLocks/>
            <a:stCxn id="172" idx="3"/>
            <a:endCxn id="169" idx="1"/>
          </p:cNvCxnSpPr>
          <p:nvPr/>
        </p:nvCxnSpPr>
        <p:spPr>
          <a:xfrm>
            <a:off x="6999923" y="3538973"/>
            <a:ext cx="375771" cy="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79" name="Rounded Rectangle 178">
            <a:extLst>
              <a:ext uri="{FF2B5EF4-FFF2-40B4-BE49-F238E27FC236}">
                <a16:creationId xmlns:a16="http://schemas.microsoft.com/office/drawing/2014/main" id="{40B182D2-69B9-E3E2-E0B0-AC0AF05C3799}"/>
              </a:ext>
            </a:extLst>
          </p:cNvPr>
          <p:cNvSpPr/>
          <p:nvPr/>
        </p:nvSpPr>
        <p:spPr>
          <a:xfrm>
            <a:off x="6598108" y="4395549"/>
            <a:ext cx="1624477" cy="870239"/>
          </a:xfrm>
          <a:prstGeom prst="roundRect">
            <a:avLst/>
          </a:prstGeom>
          <a:solidFill>
            <a:schemeClr val="lt1">
              <a:alpha val="50000"/>
            </a:schemeClr>
          </a:solidFill>
          <a:ln w="6350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Committed</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Store Queue (CSQ)</a:t>
            </a:r>
          </a:p>
        </p:txBody>
      </p:sp>
      <p:cxnSp>
        <p:nvCxnSpPr>
          <p:cNvPr id="180" name="Elbow Connector 179">
            <a:extLst>
              <a:ext uri="{FF2B5EF4-FFF2-40B4-BE49-F238E27FC236}">
                <a16:creationId xmlns:a16="http://schemas.microsoft.com/office/drawing/2014/main" id="{5FBD0A7E-1963-A518-182E-3CD8D3091158}"/>
              </a:ext>
            </a:extLst>
          </p:cNvPr>
          <p:cNvCxnSpPr>
            <a:cxnSpLocks/>
            <a:stCxn id="172" idx="2"/>
            <a:endCxn id="179" idx="1"/>
          </p:cNvCxnSpPr>
          <p:nvPr/>
        </p:nvCxnSpPr>
        <p:spPr>
          <a:xfrm rot="16200000" flipH="1">
            <a:off x="5917149" y="4149710"/>
            <a:ext cx="1007932" cy="353986"/>
          </a:xfrm>
          <a:prstGeom prst="bentConnector2">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Elbow Connector 180">
            <a:extLst>
              <a:ext uri="{FF2B5EF4-FFF2-40B4-BE49-F238E27FC236}">
                <a16:creationId xmlns:a16="http://schemas.microsoft.com/office/drawing/2014/main" id="{8DDDAAE2-ED21-3758-E2FD-93BC44DC204D}"/>
              </a:ext>
            </a:extLst>
          </p:cNvPr>
          <p:cNvCxnSpPr>
            <a:cxnSpLocks/>
            <a:stCxn id="169" idx="2"/>
            <a:endCxn id="179" idx="0"/>
          </p:cNvCxnSpPr>
          <p:nvPr/>
        </p:nvCxnSpPr>
        <p:spPr>
          <a:xfrm rot="5400000">
            <a:off x="7498536" y="3734549"/>
            <a:ext cx="572811" cy="749188"/>
          </a:xfrm>
          <a:prstGeom prst="bentConnector3">
            <a:avLst>
              <a:gd name="adj1" fmla="val 50000"/>
            </a:avLst>
          </a:prstGeom>
          <a:ln w="63500">
            <a:headEnd type="none"/>
            <a:tailEnd type="triangle"/>
          </a:ln>
        </p:spPr>
        <p:style>
          <a:lnRef idx="1">
            <a:schemeClr val="dk1"/>
          </a:lnRef>
          <a:fillRef idx="0">
            <a:schemeClr val="dk1"/>
          </a:fillRef>
          <a:effectRef idx="0">
            <a:schemeClr val="dk1"/>
          </a:effectRef>
          <a:fontRef idx="minor">
            <a:schemeClr val="tx1"/>
          </a:fontRef>
        </p:style>
      </p:cxnSp>
      <p:cxnSp>
        <p:nvCxnSpPr>
          <p:cNvPr id="182" name="Elbow Connector 181">
            <a:extLst>
              <a:ext uri="{FF2B5EF4-FFF2-40B4-BE49-F238E27FC236}">
                <a16:creationId xmlns:a16="http://schemas.microsoft.com/office/drawing/2014/main" id="{0133A804-1318-A179-BAC1-FAB2460D8D84}"/>
              </a:ext>
            </a:extLst>
          </p:cNvPr>
          <p:cNvCxnSpPr>
            <a:cxnSpLocks/>
            <a:stCxn id="153" idx="2"/>
            <a:endCxn id="179" idx="3"/>
          </p:cNvCxnSpPr>
          <p:nvPr/>
        </p:nvCxnSpPr>
        <p:spPr>
          <a:xfrm rot="5400000">
            <a:off x="8617893" y="3442140"/>
            <a:ext cx="993222" cy="1783837"/>
          </a:xfrm>
          <a:prstGeom prst="bentConnector2">
            <a:avLst/>
          </a:prstGeom>
          <a:ln w="63500">
            <a:headEnd type="none"/>
            <a:tailEnd type="triangle"/>
          </a:ln>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86C93F06-1E7B-145E-C265-D154B54056A2}"/>
              </a:ext>
            </a:extLst>
          </p:cNvPr>
          <p:cNvCxnSpPr>
            <a:cxnSpLocks/>
          </p:cNvCxnSpPr>
          <p:nvPr/>
        </p:nvCxnSpPr>
        <p:spPr>
          <a:xfrm flipV="1">
            <a:off x="2239373" y="975166"/>
            <a:ext cx="1490704" cy="10655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E8A0A6A-9C71-30C7-BFFA-0CA8BA6D18AD}"/>
              </a:ext>
            </a:extLst>
          </p:cNvPr>
          <p:cNvCxnSpPr>
            <a:cxnSpLocks/>
          </p:cNvCxnSpPr>
          <p:nvPr/>
        </p:nvCxnSpPr>
        <p:spPr>
          <a:xfrm>
            <a:off x="2235267" y="1550060"/>
            <a:ext cx="1494810" cy="398053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14FFFFE1-EA8A-F043-58D9-1F316B41CFF6}"/>
              </a:ext>
            </a:extLst>
          </p:cNvPr>
          <p:cNvSpPr/>
          <p:nvPr/>
        </p:nvSpPr>
        <p:spPr>
          <a:xfrm>
            <a:off x="4059021" y="3099418"/>
            <a:ext cx="496597" cy="3331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PC</a:t>
            </a:r>
          </a:p>
        </p:txBody>
      </p:sp>
      <p:sp>
        <p:nvSpPr>
          <p:cNvPr id="201" name="Rounded Rectangle 200">
            <a:extLst>
              <a:ext uri="{FF2B5EF4-FFF2-40B4-BE49-F238E27FC236}">
                <a16:creationId xmlns:a16="http://schemas.microsoft.com/office/drawing/2014/main" id="{8A0FEC90-C7D3-ED0C-8602-97D6580D74C4}"/>
              </a:ext>
            </a:extLst>
          </p:cNvPr>
          <p:cNvSpPr/>
          <p:nvPr/>
        </p:nvSpPr>
        <p:spPr>
          <a:xfrm>
            <a:off x="3904787" y="3794201"/>
            <a:ext cx="799694" cy="507022"/>
          </a:xfrm>
          <a:prstGeom prst="roundRect">
            <a:avLst/>
          </a:prstGeom>
          <a:solidFill>
            <a:schemeClr val="lt1">
              <a:alpha val="50000"/>
            </a:schemeClr>
          </a:solidFill>
          <a:ln w="6350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LCPC</a:t>
            </a:r>
          </a:p>
        </p:txBody>
      </p:sp>
      <p:cxnSp>
        <p:nvCxnSpPr>
          <p:cNvPr id="202" name="Straight Arrow Connector 201">
            <a:extLst>
              <a:ext uri="{FF2B5EF4-FFF2-40B4-BE49-F238E27FC236}">
                <a16:creationId xmlns:a16="http://schemas.microsoft.com/office/drawing/2014/main" id="{EB637058-CBFC-70D9-8329-A26082C17F53}"/>
              </a:ext>
            </a:extLst>
          </p:cNvPr>
          <p:cNvCxnSpPr>
            <a:cxnSpLocks/>
            <a:stCxn id="200" idx="0"/>
          </p:cNvCxnSpPr>
          <p:nvPr/>
        </p:nvCxnSpPr>
        <p:spPr>
          <a:xfrm flipH="1" flipV="1">
            <a:off x="4301932" y="2679754"/>
            <a:ext cx="5388" cy="419664"/>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203" name="Rectangle 202">
            <a:extLst>
              <a:ext uri="{FF2B5EF4-FFF2-40B4-BE49-F238E27FC236}">
                <a16:creationId xmlns:a16="http://schemas.microsoft.com/office/drawing/2014/main" id="{A2E3579B-8E80-07CF-F91E-8D3487682C5F}"/>
              </a:ext>
            </a:extLst>
          </p:cNvPr>
          <p:cNvSpPr/>
          <p:nvPr/>
        </p:nvSpPr>
        <p:spPr>
          <a:xfrm>
            <a:off x="4367859" y="4395548"/>
            <a:ext cx="1403339" cy="870233"/>
          </a:xfrm>
          <a:prstGeom prst="rect">
            <a:avLst/>
          </a:prstGeom>
          <a:solidFill>
            <a:schemeClr val="bg1">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Commit Rename Table (CRT)</a:t>
            </a:r>
          </a:p>
        </p:txBody>
      </p:sp>
      <p:cxnSp>
        <p:nvCxnSpPr>
          <p:cNvPr id="204" name="Elbow Connector 203">
            <a:extLst>
              <a:ext uri="{FF2B5EF4-FFF2-40B4-BE49-F238E27FC236}">
                <a16:creationId xmlns:a16="http://schemas.microsoft.com/office/drawing/2014/main" id="{54F2679B-D0C6-B349-EA8A-F96BDEC3A5A5}"/>
              </a:ext>
            </a:extLst>
          </p:cNvPr>
          <p:cNvCxnSpPr>
            <a:cxnSpLocks/>
          </p:cNvCxnSpPr>
          <p:nvPr/>
        </p:nvCxnSpPr>
        <p:spPr>
          <a:xfrm rot="5400000">
            <a:off x="5435816" y="4156807"/>
            <a:ext cx="1000004" cy="329240"/>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B2BD66D8-34BE-67B2-7868-E87CE57ECCBF}"/>
              </a:ext>
            </a:extLst>
          </p:cNvPr>
          <p:cNvCxnSpPr>
            <a:cxnSpLocks/>
            <a:stCxn id="200" idx="2"/>
            <a:endCxn id="201" idx="0"/>
          </p:cNvCxnSpPr>
          <p:nvPr/>
        </p:nvCxnSpPr>
        <p:spPr>
          <a:xfrm flipH="1">
            <a:off x="4304634" y="3432564"/>
            <a:ext cx="2686" cy="361637"/>
          </a:xfrm>
          <a:prstGeom prst="straightConnector1">
            <a:avLst/>
          </a:prstGeom>
          <a:ln w="63500">
            <a:tailEnd type="triangle"/>
          </a:ln>
        </p:spPr>
        <p:style>
          <a:lnRef idx="1">
            <a:schemeClr val="dk1"/>
          </a:lnRef>
          <a:fillRef idx="0">
            <a:schemeClr val="dk1"/>
          </a:fillRef>
          <a:effectRef idx="0">
            <a:schemeClr val="dk1"/>
          </a:effectRef>
          <a:fontRef idx="minor">
            <a:schemeClr val="tx1"/>
          </a:fontRef>
        </p:style>
      </p:cxnSp>
      <p:sp>
        <p:nvSpPr>
          <p:cNvPr id="208" name="TextBox 207">
            <a:extLst>
              <a:ext uri="{FF2B5EF4-FFF2-40B4-BE49-F238E27FC236}">
                <a16:creationId xmlns:a16="http://schemas.microsoft.com/office/drawing/2014/main" id="{A8B396C6-D4B2-C796-5016-56A995F64480}"/>
              </a:ext>
            </a:extLst>
          </p:cNvPr>
          <p:cNvSpPr txBox="1"/>
          <p:nvPr/>
        </p:nvSpPr>
        <p:spPr>
          <a:xfrm>
            <a:off x="6238202" y="3960429"/>
            <a:ext cx="704039"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Signal</a:t>
            </a:r>
          </a:p>
        </p:txBody>
      </p:sp>
      <p:cxnSp>
        <p:nvCxnSpPr>
          <p:cNvPr id="211" name="Elbow Connector 210">
            <a:extLst>
              <a:ext uri="{FF2B5EF4-FFF2-40B4-BE49-F238E27FC236}">
                <a16:creationId xmlns:a16="http://schemas.microsoft.com/office/drawing/2014/main" id="{D59F091E-3D23-4AF2-7828-E4C6D07AE8CB}"/>
              </a:ext>
            </a:extLst>
          </p:cNvPr>
          <p:cNvCxnSpPr>
            <a:cxnSpLocks/>
            <a:stCxn id="148" idx="0"/>
            <a:endCxn id="173" idx="2"/>
          </p:cNvCxnSpPr>
          <p:nvPr/>
        </p:nvCxnSpPr>
        <p:spPr>
          <a:xfrm rot="16200000" flipV="1">
            <a:off x="6607490" y="1364194"/>
            <a:ext cx="370409" cy="878629"/>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B44275B4-CDE9-B56E-C51A-6EE37BF54D3F}"/>
              </a:ext>
            </a:extLst>
          </p:cNvPr>
          <p:cNvCxnSpPr>
            <a:cxnSpLocks/>
            <a:stCxn id="148" idx="0"/>
            <a:endCxn id="170" idx="2"/>
          </p:cNvCxnSpPr>
          <p:nvPr/>
        </p:nvCxnSpPr>
        <p:spPr>
          <a:xfrm rot="5400000" flipH="1" flipV="1">
            <a:off x="7417476" y="1427603"/>
            <a:ext cx="375642" cy="746579"/>
          </a:xfrm>
          <a:prstGeom prst="bentConnector3">
            <a:avLst>
              <a:gd name="adj1" fmla="val 49154"/>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0" name="Google Shape;148;p18">
            <a:extLst>
              <a:ext uri="{FF2B5EF4-FFF2-40B4-BE49-F238E27FC236}">
                <a16:creationId xmlns:a16="http://schemas.microsoft.com/office/drawing/2014/main" id="{0F50D00F-F1AE-1FCE-56F5-9DCB3507E432}"/>
              </a:ext>
            </a:extLst>
          </p:cNvPr>
          <p:cNvSpPr/>
          <p:nvPr/>
        </p:nvSpPr>
        <p:spPr>
          <a:xfrm>
            <a:off x="1240752" y="1081720"/>
            <a:ext cx="998622"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1" name="Google Shape;149;p18">
            <a:extLst>
              <a:ext uri="{FF2B5EF4-FFF2-40B4-BE49-F238E27FC236}">
                <a16:creationId xmlns:a16="http://schemas.microsoft.com/office/drawing/2014/main" id="{DBA919E0-05D0-135B-BD34-734CD8D91733}"/>
              </a:ext>
            </a:extLst>
          </p:cNvPr>
          <p:cNvSpPr/>
          <p:nvPr/>
        </p:nvSpPr>
        <p:spPr>
          <a:xfrm>
            <a:off x="1240751" y="1787834"/>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2" name="Google Shape;151;p18">
            <a:extLst>
              <a:ext uri="{FF2B5EF4-FFF2-40B4-BE49-F238E27FC236}">
                <a16:creationId xmlns:a16="http://schemas.microsoft.com/office/drawing/2014/main" id="{640017B3-BACF-4E7E-DBB6-5B97835A3440}"/>
              </a:ext>
            </a:extLst>
          </p:cNvPr>
          <p:cNvSpPr/>
          <p:nvPr/>
        </p:nvSpPr>
        <p:spPr>
          <a:xfrm>
            <a:off x="210424" y="4808270"/>
            <a:ext cx="306825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NVM Main Memory</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253" name="Straight Arrow Connector 252">
            <a:extLst>
              <a:ext uri="{FF2B5EF4-FFF2-40B4-BE49-F238E27FC236}">
                <a16:creationId xmlns:a16="http://schemas.microsoft.com/office/drawing/2014/main" id="{3B570E2A-7391-6C01-E2EE-52D0FFB13757}"/>
              </a:ext>
            </a:extLst>
          </p:cNvPr>
          <p:cNvCxnSpPr>
            <a:cxnSpLocks/>
            <a:stCxn id="250" idx="2"/>
            <a:endCxn id="251" idx="0"/>
          </p:cNvCxnSpPr>
          <p:nvPr/>
        </p:nvCxnSpPr>
        <p:spPr>
          <a:xfrm flipH="1">
            <a:off x="1740062" y="1550060"/>
            <a:ext cx="1" cy="237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AB569A5C-2DD5-2783-1AD5-FC637C4F3DD1}"/>
              </a:ext>
            </a:extLst>
          </p:cNvPr>
          <p:cNvCxnSpPr>
            <a:cxnSpLocks/>
            <a:stCxn id="251" idx="2"/>
            <a:endCxn id="257" idx="0"/>
          </p:cNvCxnSpPr>
          <p:nvPr/>
        </p:nvCxnSpPr>
        <p:spPr>
          <a:xfrm>
            <a:off x="1740062" y="2258573"/>
            <a:ext cx="0" cy="261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09EC887-DB74-5F2C-C6E9-B51E32B921FE}"/>
              </a:ext>
            </a:extLst>
          </p:cNvPr>
          <p:cNvCxnSpPr>
            <a:cxnSpLocks/>
            <a:stCxn id="256" idx="2"/>
            <a:endCxn id="252" idx="0"/>
          </p:cNvCxnSpPr>
          <p:nvPr/>
        </p:nvCxnSpPr>
        <p:spPr>
          <a:xfrm flipH="1">
            <a:off x="1744553" y="4558242"/>
            <a:ext cx="2812" cy="250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 name="Google Shape;150;p18">
            <a:extLst>
              <a:ext uri="{FF2B5EF4-FFF2-40B4-BE49-F238E27FC236}">
                <a16:creationId xmlns:a16="http://schemas.microsoft.com/office/drawing/2014/main" id="{652B3C14-F388-C07F-4800-E54CA6AAE45F}"/>
              </a:ext>
            </a:extLst>
          </p:cNvPr>
          <p:cNvSpPr/>
          <p:nvPr/>
        </p:nvSpPr>
        <p:spPr>
          <a:xfrm>
            <a:off x="625701" y="3964711"/>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7" name="Google Shape;149;p18">
            <a:extLst>
              <a:ext uri="{FF2B5EF4-FFF2-40B4-BE49-F238E27FC236}">
                <a16:creationId xmlns:a16="http://schemas.microsoft.com/office/drawing/2014/main" id="{9128950D-065A-D57A-5101-65B4A539B0C8}"/>
              </a:ext>
            </a:extLst>
          </p:cNvPr>
          <p:cNvSpPr/>
          <p:nvPr/>
        </p:nvSpPr>
        <p:spPr>
          <a:xfrm>
            <a:off x="1148935" y="2519781"/>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8" name="Google Shape;149;p18">
            <a:extLst>
              <a:ext uri="{FF2B5EF4-FFF2-40B4-BE49-F238E27FC236}">
                <a16:creationId xmlns:a16="http://schemas.microsoft.com/office/drawing/2014/main" id="{B7F37045-4FBA-8F17-E398-A302A247F172}"/>
              </a:ext>
            </a:extLst>
          </p:cNvPr>
          <p:cNvSpPr/>
          <p:nvPr/>
        </p:nvSpPr>
        <p:spPr>
          <a:xfrm>
            <a:off x="1017580" y="3235802"/>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259" name="Straight Arrow Connector 258">
            <a:extLst>
              <a:ext uri="{FF2B5EF4-FFF2-40B4-BE49-F238E27FC236}">
                <a16:creationId xmlns:a16="http://schemas.microsoft.com/office/drawing/2014/main" id="{D9B6AA78-A9F8-0B82-5415-F0596D4DAB72}"/>
              </a:ext>
            </a:extLst>
          </p:cNvPr>
          <p:cNvCxnSpPr>
            <a:cxnSpLocks/>
            <a:stCxn id="257" idx="2"/>
            <a:endCxn id="258" idx="0"/>
          </p:cNvCxnSpPr>
          <p:nvPr/>
        </p:nvCxnSpPr>
        <p:spPr>
          <a:xfrm>
            <a:off x="1740062" y="2988121"/>
            <a:ext cx="0" cy="2476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4B12FC2E-9078-4ECB-FA96-19C252FE9574}"/>
              </a:ext>
            </a:extLst>
          </p:cNvPr>
          <p:cNvCxnSpPr>
            <a:cxnSpLocks/>
            <a:stCxn id="258" idx="2"/>
            <a:endCxn id="256" idx="0"/>
          </p:cNvCxnSpPr>
          <p:nvPr/>
        </p:nvCxnSpPr>
        <p:spPr>
          <a:xfrm>
            <a:off x="1740062" y="3704143"/>
            <a:ext cx="7303" cy="260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Google Shape;149;p18">
            <a:extLst>
              <a:ext uri="{FF2B5EF4-FFF2-40B4-BE49-F238E27FC236}">
                <a16:creationId xmlns:a16="http://schemas.microsoft.com/office/drawing/2014/main" id="{4F0F2CE5-B499-F939-9277-C99A80E3ED14}"/>
              </a:ext>
            </a:extLst>
          </p:cNvPr>
          <p:cNvSpPr/>
          <p:nvPr/>
        </p:nvSpPr>
        <p:spPr>
          <a:xfrm>
            <a:off x="4042719" y="1232801"/>
            <a:ext cx="58389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latin typeface="Gill Sans" panose="020B0502020104020203" pitchFamily="34" charset="-79"/>
                <a:ea typeface="Tahoma" panose="020B0604030504040204" pitchFamily="34" charset="0"/>
                <a:cs typeface="Gill Sans" panose="020B0502020104020203" pitchFamily="34" charset="-79"/>
              </a:rPr>
              <a:t>I$</a:t>
            </a:r>
            <a:endParaRPr sz="2000"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60" name="Straight Arrow Connector 59">
            <a:extLst>
              <a:ext uri="{FF2B5EF4-FFF2-40B4-BE49-F238E27FC236}">
                <a16:creationId xmlns:a16="http://schemas.microsoft.com/office/drawing/2014/main" id="{1B0F3CAC-D247-9888-2F49-188C22DFB20F}"/>
              </a:ext>
            </a:extLst>
          </p:cNvPr>
          <p:cNvCxnSpPr>
            <a:cxnSpLocks/>
            <a:endCxn id="146" idx="0"/>
          </p:cNvCxnSpPr>
          <p:nvPr/>
        </p:nvCxnSpPr>
        <p:spPr>
          <a:xfrm>
            <a:off x="4318095" y="1703540"/>
            <a:ext cx="0" cy="28253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93" name="Google Shape;149;p18">
            <a:extLst>
              <a:ext uri="{FF2B5EF4-FFF2-40B4-BE49-F238E27FC236}">
                <a16:creationId xmlns:a16="http://schemas.microsoft.com/office/drawing/2014/main" id="{7BE60127-E0BE-3393-0726-CB298BF51B76}"/>
              </a:ext>
            </a:extLst>
          </p:cNvPr>
          <p:cNvSpPr/>
          <p:nvPr/>
        </p:nvSpPr>
        <p:spPr>
          <a:xfrm>
            <a:off x="11016378" y="3311417"/>
            <a:ext cx="58389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latin typeface="Gill Sans" panose="020B0502020104020203" pitchFamily="34" charset="-79"/>
                <a:ea typeface="Tahoma" panose="020B0604030504040204" pitchFamily="34" charset="0"/>
                <a:cs typeface="Gill Sans" panose="020B0502020104020203" pitchFamily="34" charset="-79"/>
              </a:rPr>
              <a:t>D$</a:t>
            </a:r>
            <a:endParaRPr sz="2000"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94" name="Straight Arrow Connector 93">
            <a:extLst>
              <a:ext uri="{FF2B5EF4-FFF2-40B4-BE49-F238E27FC236}">
                <a16:creationId xmlns:a16="http://schemas.microsoft.com/office/drawing/2014/main" id="{B7C73F37-D94F-B759-8464-CF8676DD1AA2}"/>
              </a:ext>
            </a:extLst>
          </p:cNvPr>
          <p:cNvCxnSpPr>
            <a:cxnSpLocks/>
            <a:stCxn id="153" idx="3"/>
            <a:endCxn id="93" idx="1"/>
          </p:cNvCxnSpPr>
          <p:nvPr/>
        </p:nvCxnSpPr>
        <p:spPr>
          <a:xfrm flipV="1">
            <a:off x="10713100" y="3546787"/>
            <a:ext cx="303278" cy="4254"/>
          </a:xfrm>
          <a:prstGeom prst="straightConnector1">
            <a:avLst/>
          </a:prstGeom>
          <a:ln w="25400">
            <a:headEnd type="none"/>
            <a:tailEnd type="triangle"/>
          </a:ln>
        </p:spPr>
        <p:style>
          <a:lnRef idx="1">
            <a:schemeClr val="dk1"/>
          </a:lnRef>
          <a:fillRef idx="0">
            <a:schemeClr val="dk1"/>
          </a:fillRef>
          <a:effectRef idx="0">
            <a:schemeClr val="dk1"/>
          </a:effectRef>
          <a:fontRef idx="minor">
            <a:schemeClr val="tx1"/>
          </a:fontRef>
        </p:style>
      </p:cxnSp>
      <p:cxnSp>
        <p:nvCxnSpPr>
          <p:cNvPr id="99" name="Elbow Connector 98">
            <a:extLst>
              <a:ext uri="{FF2B5EF4-FFF2-40B4-BE49-F238E27FC236}">
                <a16:creationId xmlns:a16="http://schemas.microsoft.com/office/drawing/2014/main" id="{B9E9E906-52BC-1D61-0A6A-03CB7127BA25}"/>
              </a:ext>
            </a:extLst>
          </p:cNvPr>
          <p:cNvCxnSpPr>
            <a:cxnSpLocks/>
            <a:stCxn id="152" idx="3"/>
            <a:endCxn id="93" idx="0"/>
          </p:cNvCxnSpPr>
          <p:nvPr/>
        </p:nvCxnSpPr>
        <p:spPr>
          <a:xfrm>
            <a:off x="10715660" y="1319196"/>
            <a:ext cx="592665" cy="1992221"/>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E46323A0-5AB7-5E43-7EBC-DD830C173861}"/>
              </a:ext>
            </a:extLst>
          </p:cNvPr>
          <p:cNvCxnSpPr>
            <a:cxnSpLocks/>
            <a:stCxn id="152" idx="2"/>
            <a:endCxn id="153" idx="0"/>
          </p:cNvCxnSpPr>
          <p:nvPr/>
        </p:nvCxnSpPr>
        <p:spPr>
          <a:xfrm flipH="1">
            <a:off x="10006422" y="1613071"/>
            <a:ext cx="2560" cy="1651564"/>
          </a:xfrm>
          <a:prstGeom prst="straightConnector1">
            <a:avLst/>
          </a:prstGeom>
          <a:ln w="25400">
            <a:headEnd type="none"/>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A277BB7E-25FF-6E35-D277-A5868024A5C1}"/>
              </a:ext>
            </a:extLst>
          </p:cNvPr>
          <p:cNvSpPr txBox="1"/>
          <p:nvPr/>
        </p:nvSpPr>
        <p:spPr>
          <a:xfrm rot="5400000">
            <a:off x="9639053" y="2077592"/>
            <a:ext cx="1438406" cy="646331"/>
          </a:xfrm>
          <a:prstGeom prst="rect">
            <a:avLst/>
          </a:prstGeom>
          <a:noFill/>
        </p:spPr>
        <p:txBody>
          <a:bodyPr wrap="non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Store-to-load</a:t>
            </a:r>
          </a:p>
          <a:p>
            <a:pPr algn="ctr"/>
            <a:r>
              <a:rPr lang="en-US" dirty="0">
                <a:latin typeface="Gill Sans" panose="020B0502020104020203" pitchFamily="34" charset="-79"/>
                <a:ea typeface="Tahoma" panose="020B0604030504040204" pitchFamily="34" charset="0"/>
                <a:cs typeface="Gill Sans" panose="020B0502020104020203" pitchFamily="34" charset="-79"/>
              </a:rPr>
              <a:t> forwarding</a:t>
            </a:r>
          </a:p>
        </p:txBody>
      </p:sp>
      <p:sp>
        <p:nvSpPr>
          <p:cNvPr id="58" name="TextBox 57">
            <a:extLst>
              <a:ext uri="{FF2B5EF4-FFF2-40B4-BE49-F238E27FC236}">
                <a16:creationId xmlns:a16="http://schemas.microsoft.com/office/drawing/2014/main" id="{1DB833D6-E3B5-BF57-CC96-1E7BF7BE894D}"/>
              </a:ext>
            </a:extLst>
          </p:cNvPr>
          <p:cNvSpPr txBox="1"/>
          <p:nvPr/>
        </p:nvSpPr>
        <p:spPr>
          <a:xfrm>
            <a:off x="26506" y="5443023"/>
            <a:ext cx="4611775" cy="923330"/>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LCPC: last committed program counter</a:t>
            </a:r>
          </a:p>
          <a:p>
            <a:r>
              <a:rPr lang="en-US" dirty="0">
                <a:latin typeface="Gill Sans" panose="020B0502020104020203" pitchFamily="34" charset="-79"/>
                <a:ea typeface="Tahoma" panose="020B0604030504040204" pitchFamily="34" charset="0"/>
                <a:cs typeface="Gill Sans" panose="020B0502020104020203" pitchFamily="34" charset="-79"/>
              </a:rPr>
              <a:t>* Blue indicates nonvolatile or capacitor-backed</a:t>
            </a:r>
          </a:p>
          <a:p>
            <a:r>
              <a:rPr lang="en-US" dirty="0">
                <a:latin typeface="Gill Sans" panose="020B0502020104020203" pitchFamily="34" charset="-79"/>
                <a:ea typeface="Tahoma" panose="020B0604030504040204" pitchFamily="34" charset="0"/>
                <a:cs typeface="Gill Sans" panose="020B0502020104020203" pitchFamily="34" charset="-79"/>
              </a:rPr>
              <a:t>* Rounded are proposed by PPA</a:t>
            </a:r>
          </a:p>
        </p:txBody>
      </p:sp>
      <p:sp>
        <p:nvSpPr>
          <p:cNvPr id="63" name="Rectangle 62">
            <a:extLst>
              <a:ext uri="{FF2B5EF4-FFF2-40B4-BE49-F238E27FC236}">
                <a16:creationId xmlns:a16="http://schemas.microsoft.com/office/drawing/2014/main" id="{39FFF92E-BC60-1012-121B-A6A6785FE331}"/>
              </a:ext>
            </a:extLst>
          </p:cNvPr>
          <p:cNvSpPr/>
          <p:nvPr/>
        </p:nvSpPr>
        <p:spPr>
          <a:xfrm>
            <a:off x="7965940" y="1057506"/>
            <a:ext cx="731053" cy="567529"/>
          </a:xfrm>
          <a:prstGeom prst="rect">
            <a:avLst/>
          </a:prstGeom>
          <a:solidFill>
            <a:schemeClr val="bg1">
              <a:alpha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4" name="Slide Number Placeholder 3">
            <a:extLst>
              <a:ext uri="{FF2B5EF4-FFF2-40B4-BE49-F238E27FC236}">
                <a16:creationId xmlns:a16="http://schemas.microsoft.com/office/drawing/2014/main" id="{C7170BB7-47EA-C6FC-FEAC-BE0E67FC25D1}"/>
              </a:ext>
            </a:extLst>
          </p:cNvPr>
          <p:cNvSpPr>
            <a:spLocks noGrp="1"/>
          </p:cNvSpPr>
          <p:nvPr>
            <p:ph type="sldNum" sz="quarter" idx="12"/>
          </p:nvPr>
        </p:nvSpPr>
        <p:spPr/>
        <p:txBody>
          <a:bodyPr/>
          <a:lstStyle/>
          <a:p>
            <a:fld id="{D615B06F-A071-DA42-9B61-42106019A626}" type="slidenum">
              <a:rPr lang="en-US" smtClean="0"/>
              <a:t>16</a:t>
            </a:fld>
            <a:endParaRPr lang="en-US"/>
          </a:p>
        </p:txBody>
      </p:sp>
      <p:pic>
        <p:nvPicPr>
          <p:cNvPr id="61" name="Picture 2" descr="Replay">
            <a:extLst>
              <a:ext uri="{FF2B5EF4-FFF2-40B4-BE49-F238E27FC236}">
                <a16:creationId xmlns:a16="http://schemas.microsoft.com/office/drawing/2014/main" id="{92303563-74A9-F39E-488A-5F0981805A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05" t="10924" r="11317" b="10618"/>
          <a:stretch/>
        </p:blipFill>
        <p:spPr bwMode="auto">
          <a:xfrm>
            <a:off x="8996516" y="4890981"/>
            <a:ext cx="928944" cy="5500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471853-738C-1AE3-0705-C2BBD787C5E1}"/>
              </a:ext>
            </a:extLst>
          </p:cNvPr>
          <p:cNvSpPr txBox="1"/>
          <p:nvPr/>
        </p:nvSpPr>
        <p:spPr>
          <a:xfrm>
            <a:off x="8217792" y="4823727"/>
            <a:ext cx="831703" cy="646331"/>
          </a:xfrm>
          <a:prstGeom prst="rect">
            <a:avLst/>
          </a:prstGeom>
          <a:noFill/>
        </p:spPr>
        <p:txBody>
          <a:bodyPr wrap="none" rtlCol="0">
            <a:spAutoFit/>
          </a:bodyPr>
          <a:lstStyle/>
          <a:p>
            <a:r>
              <a:rPr lang="en-US" sz="3600" dirty="0">
                <a:latin typeface="Gill Sans" panose="020B0502020104020203" pitchFamily="34" charset="-79"/>
                <a:cs typeface="Gill Sans" panose="020B0502020104020203" pitchFamily="34" charset="-79"/>
              </a:rPr>
              <a:t>For</a:t>
            </a:r>
          </a:p>
        </p:txBody>
      </p:sp>
    </p:spTree>
    <p:extLst>
      <p:ext uri="{BB962C8B-B14F-4D97-AF65-F5344CB8AC3E}">
        <p14:creationId xmlns:p14="http://schemas.microsoft.com/office/powerpoint/2010/main" val="35630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3"/>
                                        </p:tgtEl>
                                        <p:attrNameLst>
                                          <p:attrName>style.visibility</p:attrName>
                                        </p:attrNameLst>
                                      </p:cBhvr>
                                      <p:to>
                                        <p:strVal val="visible"/>
                                      </p:to>
                                    </p:set>
                                    <p:animEffect transition="in" filter="blinds(horizontal)">
                                      <p:cBhvr>
                                        <p:cTn id="7" dur="500"/>
                                        <p:tgtEl>
                                          <p:spTgt spid="17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9"/>
                                        </p:tgtEl>
                                        <p:attrNameLst>
                                          <p:attrName>style.visibility</p:attrName>
                                        </p:attrNameLst>
                                      </p:cBhvr>
                                      <p:to>
                                        <p:strVal val="visible"/>
                                      </p:to>
                                    </p:set>
                                    <p:animEffect transition="in" filter="blinds(horizontal)">
                                      <p:cBhvr>
                                        <p:cTn id="10" dur="500"/>
                                        <p:tgtEl>
                                          <p:spTgt spid="179"/>
                                        </p:tgtEl>
                                      </p:cBhvr>
                                    </p:animEffect>
                                  </p:childTnLst>
                                </p:cTn>
                              </p:par>
                              <p:par>
                                <p:cTn id="11" presetID="3" presetClass="entr" presetSubtype="10" fill="hold" nodeType="withEffect">
                                  <p:stCondLst>
                                    <p:cond delay="0"/>
                                  </p:stCondLst>
                                  <p:childTnLst>
                                    <p:set>
                                      <p:cBhvr>
                                        <p:cTn id="12" dur="1" fill="hold">
                                          <p:stCondLst>
                                            <p:cond delay="0"/>
                                          </p:stCondLst>
                                        </p:cTn>
                                        <p:tgtEl>
                                          <p:spTgt spid="182"/>
                                        </p:tgtEl>
                                        <p:attrNameLst>
                                          <p:attrName>style.visibility</p:attrName>
                                        </p:attrNameLst>
                                      </p:cBhvr>
                                      <p:to>
                                        <p:strVal val="visible"/>
                                      </p:to>
                                    </p:set>
                                    <p:animEffect transition="in" filter="blinds(horizontal)">
                                      <p:cBhvr>
                                        <p:cTn id="13" dur="500"/>
                                        <p:tgtEl>
                                          <p:spTgt spid="182"/>
                                        </p:tgtEl>
                                      </p:cBhvr>
                                    </p:animEffect>
                                  </p:childTnLst>
                                </p:cTn>
                              </p:par>
                              <p:par>
                                <p:cTn id="14" presetID="3" presetClass="entr" presetSubtype="10" fill="hold" nodeType="withEffect">
                                  <p:stCondLst>
                                    <p:cond delay="0"/>
                                  </p:stCondLst>
                                  <p:childTnLst>
                                    <p:set>
                                      <p:cBhvr>
                                        <p:cTn id="15" dur="1" fill="hold">
                                          <p:stCondLst>
                                            <p:cond delay="0"/>
                                          </p:stCondLst>
                                        </p:cTn>
                                        <p:tgtEl>
                                          <p:spTgt spid="181"/>
                                        </p:tgtEl>
                                        <p:attrNameLst>
                                          <p:attrName>style.visibility</p:attrName>
                                        </p:attrNameLst>
                                      </p:cBhvr>
                                      <p:to>
                                        <p:strVal val="visible"/>
                                      </p:to>
                                    </p:set>
                                    <p:animEffect transition="in" filter="blinds(horizontal)">
                                      <p:cBhvr>
                                        <p:cTn id="16" dur="500"/>
                                        <p:tgtEl>
                                          <p:spTgt spid="181"/>
                                        </p:tgtEl>
                                      </p:cBhvr>
                                    </p:animEffect>
                                  </p:childTnLst>
                                </p:cTn>
                              </p:par>
                              <p:par>
                                <p:cTn id="17" presetID="3" presetClass="entr" presetSubtype="10" fill="hold" nodeType="withEffect">
                                  <p:stCondLst>
                                    <p:cond delay="0"/>
                                  </p:stCondLst>
                                  <p:childTnLst>
                                    <p:set>
                                      <p:cBhvr>
                                        <p:cTn id="18" dur="1" fill="hold">
                                          <p:stCondLst>
                                            <p:cond delay="0"/>
                                          </p:stCondLst>
                                        </p:cTn>
                                        <p:tgtEl>
                                          <p:spTgt spid="180"/>
                                        </p:tgtEl>
                                        <p:attrNameLst>
                                          <p:attrName>style.visibility</p:attrName>
                                        </p:attrNameLst>
                                      </p:cBhvr>
                                      <p:to>
                                        <p:strVal val="visible"/>
                                      </p:to>
                                    </p:set>
                                    <p:animEffect transition="in" filter="blinds(horizontal)">
                                      <p:cBhvr>
                                        <p:cTn id="19" dur="500"/>
                                        <p:tgtEl>
                                          <p:spTgt spid="180"/>
                                        </p:tgtEl>
                                      </p:cBhvr>
                                    </p:animEffect>
                                  </p:childTnLst>
                                </p:cTn>
                              </p:par>
                              <p:par>
                                <p:cTn id="20" presetID="3" presetClass="entr" presetSubtype="10" fill="hold" nodeType="withEffect">
                                  <p:stCondLst>
                                    <p:cond delay="0"/>
                                  </p:stCondLst>
                                  <p:childTnLst>
                                    <p:set>
                                      <p:cBhvr>
                                        <p:cTn id="21" dur="1" fill="hold">
                                          <p:stCondLst>
                                            <p:cond delay="0"/>
                                          </p:stCondLst>
                                        </p:cTn>
                                        <p:tgtEl>
                                          <p:spTgt spid="211"/>
                                        </p:tgtEl>
                                        <p:attrNameLst>
                                          <p:attrName>style.visibility</p:attrName>
                                        </p:attrNameLst>
                                      </p:cBhvr>
                                      <p:to>
                                        <p:strVal val="visible"/>
                                      </p:to>
                                    </p:set>
                                    <p:animEffect transition="in" filter="blinds(horizontal)">
                                      <p:cBhvr>
                                        <p:cTn id="22" dur="500"/>
                                        <p:tgtEl>
                                          <p:spTgt spid="211"/>
                                        </p:tgtEl>
                                      </p:cBhvr>
                                    </p:animEffect>
                                  </p:childTnLst>
                                </p:cTn>
                              </p:par>
                              <p:par>
                                <p:cTn id="23" presetID="3" presetClass="entr" presetSubtype="10" fill="hold" nodeType="withEffect">
                                  <p:stCondLst>
                                    <p:cond delay="0"/>
                                  </p:stCondLst>
                                  <p:childTnLst>
                                    <p:set>
                                      <p:cBhvr>
                                        <p:cTn id="24" dur="1" fill="hold">
                                          <p:stCondLst>
                                            <p:cond delay="0"/>
                                          </p:stCondLst>
                                        </p:cTn>
                                        <p:tgtEl>
                                          <p:spTgt spid="205"/>
                                        </p:tgtEl>
                                        <p:attrNameLst>
                                          <p:attrName>style.visibility</p:attrName>
                                        </p:attrNameLst>
                                      </p:cBhvr>
                                      <p:to>
                                        <p:strVal val="visible"/>
                                      </p:to>
                                    </p:set>
                                    <p:animEffect transition="in" filter="blinds(horizontal)">
                                      <p:cBhvr>
                                        <p:cTn id="25" dur="500"/>
                                        <p:tgtEl>
                                          <p:spTgt spid="20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01"/>
                                        </p:tgtEl>
                                        <p:attrNameLst>
                                          <p:attrName>style.visibility</p:attrName>
                                        </p:attrNameLst>
                                      </p:cBhvr>
                                      <p:to>
                                        <p:strVal val="visible"/>
                                      </p:to>
                                    </p:set>
                                    <p:animEffect transition="in" filter="blinds(horizontal)">
                                      <p:cBhvr>
                                        <p:cTn id="28" dur="500"/>
                                        <p:tgtEl>
                                          <p:spTgt spid="20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8"/>
                                        </p:tgtEl>
                                        <p:attrNameLst>
                                          <p:attrName>style.visibility</p:attrName>
                                        </p:attrNameLst>
                                      </p:cBhvr>
                                      <p:to>
                                        <p:strVal val="visible"/>
                                      </p:to>
                                    </p:set>
                                    <p:animEffect transition="in" filter="blinds(horizontal)">
                                      <p:cBhvr>
                                        <p:cTn id="31" dur="500"/>
                                        <p:tgtEl>
                                          <p:spTgt spid="208"/>
                                        </p:tgtEl>
                                      </p:cBhvr>
                                    </p:animEffect>
                                  </p:childTnLst>
                                </p:cTn>
                              </p:par>
                              <p:par>
                                <p:cTn id="32" presetID="3" presetClass="entr" presetSubtype="10" fill="hold"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blinds(horizontal)">
                                      <p:cBhvr>
                                        <p:cTn id="34" dur="500"/>
                                        <p:tgtEl>
                                          <p:spTgt spid="6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blinds(horizontal)">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mph" presetSubtype="2" fill="hold" nodeType="clickEffect">
                                  <p:stCondLst>
                                    <p:cond delay="0"/>
                                  </p:stCondLst>
                                  <p:childTnLst>
                                    <p:animClr clrSpc="rgb" dir="cw">
                                      <p:cBhvr>
                                        <p:cTn id="41" dur="2000" fill="hold"/>
                                        <p:tgtEl>
                                          <p:spTgt spid="204"/>
                                        </p:tgtEl>
                                        <p:attrNameLst>
                                          <p:attrName>fillcolor</p:attrName>
                                        </p:attrNameLst>
                                      </p:cBhvr>
                                      <p:to>
                                        <a:srgbClr val="4472C4"/>
                                      </p:to>
                                    </p:animClr>
                                    <p:set>
                                      <p:cBhvr>
                                        <p:cTn id="42" dur="2000" fill="hold"/>
                                        <p:tgtEl>
                                          <p:spTgt spid="204"/>
                                        </p:tgtEl>
                                        <p:attrNameLst>
                                          <p:attrName>fill.type</p:attrName>
                                        </p:attrNameLst>
                                      </p:cBhvr>
                                      <p:to>
                                        <p:strVal val="solid"/>
                                      </p:to>
                                    </p:set>
                                    <p:set>
                                      <p:cBhvr>
                                        <p:cTn id="43" dur="2000" fill="hold"/>
                                        <p:tgtEl>
                                          <p:spTgt spid="204"/>
                                        </p:tgtEl>
                                        <p:attrNameLst>
                                          <p:attrName>fill.on</p:attrName>
                                        </p:attrNameLst>
                                      </p:cBhvr>
                                      <p:to>
                                        <p:strVal val="true"/>
                                      </p:to>
                                    </p:set>
                                  </p:childTnLst>
                                </p:cTn>
                              </p:par>
                              <p:par>
                                <p:cTn id="44" presetID="1" presetClass="emph" presetSubtype="2" fill="hold" nodeType="withEffect">
                                  <p:stCondLst>
                                    <p:cond delay="0"/>
                                  </p:stCondLst>
                                  <p:childTnLst>
                                    <p:animClr clrSpc="rgb" dir="cw">
                                      <p:cBhvr>
                                        <p:cTn id="45" dur="2000" fill="hold"/>
                                        <p:tgtEl>
                                          <p:spTgt spid="212"/>
                                        </p:tgtEl>
                                        <p:attrNameLst>
                                          <p:attrName>fillcolor</p:attrName>
                                        </p:attrNameLst>
                                      </p:cBhvr>
                                      <p:to>
                                        <a:srgbClr val="4472C4"/>
                                      </p:to>
                                    </p:animClr>
                                    <p:set>
                                      <p:cBhvr>
                                        <p:cTn id="46" dur="2000" fill="hold"/>
                                        <p:tgtEl>
                                          <p:spTgt spid="212"/>
                                        </p:tgtEl>
                                        <p:attrNameLst>
                                          <p:attrName>fill.type</p:attrName>
                                        </p:attrNameLst>
                                      </p:cBhvr>
                                      <p:to>
                                        <p:strVal val="solid"/>
                                      </p:to>
                                    </p:set>
                                    <p:set>
                                      <p:cBhvr>
                                        <p:cTn id="47" dur="2000" fill="hold"/>
                                        <p:tgtEl>
                                          <p:spTgt spid="212"/>
                                        </p:tgtEl>
                                        <p:attrNameLst>
                                          <p:attrName>fill.on</p:attrName>
                                        </p:attrNameLst>
                                      </p:cBhvr>
                                      <p:to>
                                        <p:strVal val="true"/>
                                      </p:to>
                                    </p:set>
                                  </p:childTnLst>
                                </p:cTn>
                              </p:par>
                              <p:par>
                                <p:cTn id="48" presetID="1" presetClass="emph" presetSubtype="2" fill="hold" grpId="1" nodeType="withEffect">
                                  <p:stCondLst>
                                    <p:cond delay="0"/>
                                  </p:stCondLst>
                                  <p:childTnLst>
                                    <p:animClr clrSpc="rgb" dir="cw">
                                      <p:cBhvr>
                                        <p:cTn id="49" dur="2000" fill="hold"/>
                                        <p:tgtEl>
                                          <p:spTgt spid="201"/>
                                        </p:tgtEl>
                                        <p:attrNameLst>
                                          <p:attrName>fillcolor</p:attrName>
                                        </p:attrNameLst>
                                      </p:cBhvr>
                                      <p:to>
                                        <a:srgbClr val="4472C4"/>
                                      </p:to>
                                    </p:animClr>
                                    <p:set>
                                      <p:cBhvr>
                                        <p:cTn id="50" dur="2000" fill="hold"/>
                                        <p:tgtEl>
                                          <p:spTgt spid="201"/>
                                        </p:tgtEl>
                                        <p:attrNameLst>
                                          <p:attrName>fill.type</p:attrName>
                                        </p:attrNameLst>
                                      </p:cBhvr>
                                      <p:to>
                                        <p:strVal val="solid"/>
                                      </p:to>
                                    </p:set>
                                    <p:set>
                                      <p:cBhvr>
                                        <p:cTn id="51" dur="2000" fill="hold"/>
                                        <p:tgtEl>
                                          <p:spTgt spid="201"/>
                                        </p:tgtEl>
                                        <p:attrNameLst>
                                          <p:attrName>fill.on</p:attrName>
                                        </p:attrNameLst>
                                      </p:cBhvr>
                                      <p:to>
                                        <p:strVal val="true"/>
                                      </p:to>
                                    </p:set>
                                  </p:childTnLst>
                                </p:cTn>
                              </p:par>
                              <p:par>
                                <p:cTn id="52" presetID="1" presetClass="emph" presetSubtype="2" fill="hold" grpId="1" nodeType="withEffect">
                                  <p:stCondLst>
                                    <p:cond delay="0"/>
                                  </p:stCondLst>
                                  <p:childTnLst>
                                    <p:animClr clrSpc="rgb" dir="cw">
                                      <p:cBhvr>
                                        <p:cTn id="53" dur="2000" fill="hold"/>
                                        <p:tgtEl>
                                          <p:spTgt spid="179"/>
                                        </p:tgtEl>
                                        <p:attrNameLst>
                                          <p:attrName>fillcolor</p:attrName>
                                        </p:attrNameLst>
                                      </p:cBhvr>
                                      <p:to>
                                        <a:srgbClr val="4472C4"/>
                                      </p:to>
                                    </p:animClr>
                                    <p:set>
                                      <p:cBhvr>
                                        <p:cTn id="54" dur="2000" fill="hold"/>
                                        <p:tgtEl>
                                          <p:spTgt spid="179"/>
                                        </p:tgtEl>
                                        <p:attrNameLst>
                                          <p:attrName>fill.type</p:attrName>
                                        </p:attrNameLst>
                                      </p:cBhvr>
                                      <p:to>
                                        <p:strVal val="solid"/>
                                      </p:to>
                                    </p:set>
                                    <p:set>
                                      <p:cBhvr>
                                        <p:cTn id="55" dur="2000" fill="hold"/>
                                        <p:tgtEl>
                                          <p:spTgt spid="179"/>
                                        </p:tgtEl>
                                        <p:attrNameLst>
                                          <p:attrName>fill.on</p:attrName>
                                        </p:attrNameLst>
                                      </p:cBhvr>
                                      <p:to>
                                        <p:strVal val="true"/>
                                      </p:to>
                                    </p:set>
                                  </p:childTnLst>
                                </p:cTn>
                              </p:par>
                              <p:par>
                                <p:cTn id="56" presetID="1" presetClass="emph" presetSubtype="2" fill="hold" grpId="1" nodeType="withEffect">
                                  <p:stCondLst>
                                    <p:cond delay="0"/>
                                  </p:stCondLst>
                                  <p:childTnLst>
                                    <p:animClr clrSpc="rgb" dir="cw">
                                      <p:cBhvr>
                                        <p:cTn id="57" dur="2000" fill="hold"/>
                                        <p:tgtEl>
                                          <p:spTgt spid="173"/>
                                        </p:tgtEl>
                                        <p:attrNameLst>
                                          <p:attrName>fillcolor</p:attrName>
                                        </p:attrNameLst>
                                      </p:cBhvr>
                                      <p:to>
                                        <a:srgbClr val="4472C4"/>
                                      </p:to>
                                    </p:animClr>
                                    <p:set>
                                      <p:cBhvr>
                                        <p:cTn id="58" dur="2000" fill="hold"/>
                                        <p:tgtEl>
                                          <p:spTgt spid="173"/>
                                        </p:tgtEl>
                                        <p:attrNameLst>
                                          <p:attrName>fill.type</p:attrName>
                                        </p:attrNameLst>
                                      </p:cBhvr>
                                      <p:to>
                                        <p:strVal val="solid"/>
                                      </p:to>
                                    </p:set>
                                    <p:set>
                                      <p:cBhvr>
                                        <p:cTn id="59" dur="2000" fill="hold"/>
                                        <p:tgtEl>
                                          <p:spTgt spid="173"/>
                                        </p:tgtEl>
                                        <p:attrNameLst>
                                          <p:attrName>fill.on</p:attrName>
                                        </p:attrNameLst>
                                      </p:cBhvr>
                                      <p:to>
                                        <p:strVal val="true"/>
                                      </p:to>
                                    </p:set>
                                  </p:childTnLst>
                                </p:cTn>
                              </p:par>
                              <p:par>
                                <p:cTn id="60" presetID="1" presetClass="emph" presetSubtype="2" fill="hold" grpId="0" nodeType="withEffect">
                                  <p:stCondLst>
                                    <p:cond delay="0"/>
                                  </p:stCondLst>
                                  <p:childTnLst>
                                    <p:animClr clrSpc="rgb" dir="cw">
                                      <p:cBhvr>
                                        <p:cTn id="61" dur="2000" fill="hold"/>
                                        <p:tgtEl>
                                          <p:spTgt spid="203"/>
                                        </p:tgtEl>
                                        <p:attrNameLst>
                                          <p:attrName>fillcolor</p:attrName>
                                        </p:attrNameLst>
                                      </p:cBhvr>
                                      <p:to>
                                        <a:srgbClr val="4472C4"/>
                                      </p:to>
                                    </p:animClr>
                                    <p:set>
                                      <p:cBhvr>
                                        <p:cTn id="62" dur="2000" fill="hold"/>
                                        <p:tgtEl>
                                          <p:spTgt spid="203"/>
                                        </p:tgtEl>
                                        <p:attrNameLst>
                                          <p:attrName>fill.type</p:attrName>
                                        </p:attrNameLst>
                                      </p:cBhvr>
                                      <p:to>
                                        <p:strVal val="solid"/>
                                      </p:to>
                                    </p:set>
                                    <p:set>
                                      <p:cBhvr>
                                        <p:cTn id="63" dur="2000" fill="hold"/>
                                        <p:tgtEl>
                                          <p:spTgt spid="203"/>
                                        </p:tgtEl>
                                        <p:attrNameLst>
                                          <p:attrName>fill.on</p:attrName>
                                        </p:attrNameLst>
                                      </p:cBhvr>
                                      <p:to>
                                        <p:strVal val="true"/>
                                      </p:to>
                                    </p:set>
                                  </p:childTnLst>
                                </p:cTn>
                              </p:par>
                              <p:par>
                                <p:cTn id="64" presetID="1" presetClass="emph" presetSubtype="2" fill="hold" grpId="1" nodeType="withEffect">
                                  <p:stCondLst>
                                    <p:cond delay="0"/>
                                  </p:stCondLst>
                                  <p:childTnLst>
                                    <p:animClr clrSpc="rgb" dir="cw">
                                      <p:cBhvr>
                                        <p:cTn id="65" dur="2000" fill="hold"/>
                                        <p:tgtEl>
                                          <p:spTgt spid="203"/>
                                        </p:tgtEl>
                                        <p:attrNameLst>
                                          <p:attrName>fillcolor</p:attrName>
                                        </p:attrNameLst>
                                      </p:cBhvr>
                                      <p:to>
                                        <a:srgbClr val="4472C4"/>
                                      </p:to>
                                    </p:animClr>
                                    <p:set>
                                      <p:cBhvr>
                                        <p:cTn id="66" dur="2000" fill="hold"/>
                                        <p:tgtEl>
                                          <p:spTgt spid="203"/>
                                        </p:tgtEl>
                                        <p:attrNameLst>
                                          <p:attrName>fill.type</p:attrName>
                                        </p:attrNameLst>
                                      </p:cBhvr>
                                      <p:to>
                                        <p:strVal val="solid"/>
                                      </p:to>
                                    </p:set>
                                    <p:set>
                                      <p:cBhvr>
                                        <p:cTn id="67" dur="2000" fill="hold"/>
                                        <p:tgtEl>
                                          <p:spTgt spid="203"/>
                                        </p:tgtEl>
                                        <p:attrNameLst>
                                          <p:attrName>fill.on</p:attrName>
                                        </p:attrNameLst>
                                      </p:cBhvr>
                                      <p:to>
                                        <p:strVal val="tru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mph" presetSubtype="2" fill="hold" nodeType="withEffect">
                                  <p:stCondLst>
                                    <p:cond delay="0"/>
                                  </p:stCondLst>
                                  <p:childTnLst>
                                    <p:animClr clrSpc="rgb" dir="cw">
                                      <p:cBhvr>
                                        <p:cTn id="71" dur="2000" fill="hold"/>
                                        <p:tgtEl>
                                          <p:spTgt spid="63"/>
                                        </p:tgtEl>
                                        <p:attrNameLst>
                                          <p:attrName>fillcolor</p:attrName>
                                        </p:attrNameLst>
                                      </p:cBhvr>
                                      <p:to>
                                        <a:schemeClr val="accent1"/>
                                      </p:to>
                                    </p:animClr>
                                    <p:set>
                                      <p:cBhvr>
                                        <p:cTn id="72" dur="2000" fill="hold"/>
                                        <p:tgtEl>
                                          <p:spTgt spid="63"/>
                                        </p:tgtEl>
                                        <p:attrNameLst>
                                          <p:attrName>fill.type</p:attrName>
                                        </p:attrNameLst>
                                      </p:cBhvr>
                                      <p:to>
                                        <p:strVal val="solid"/>
                                      </p:to>
                                    </p:set>
                                    <p:set>
                                      <p:cBhvr>
                                        <p:cTn id="73" dur="2000" fill="hold"/>
                                        <p:tgtEl>
                                          <p:spTgt spid="63"/>
                                        </p:tgtEl>
                                        <p:attrNameLst>
                                          <p:attrName>fill.on</p:attrName>
                                        </p:attrNameLst>
                                      </p:cBhvr>
                                      <p:to>
                                        <p:strVal val="true"/>
                                      </p:to>
                                    </p:set>
                                  </p:childTnLst>
                                </p:cTn>
                              </p:par>
                            </p:childTnLst>
                          </p:cTn>
                        </p:par>
                      </p:childTnLst>
                    </p:cTn>
                  </p:par>
                  <p:par>
                    <p:cTn id="74" fill="hold">
                      <p:stCondLst>
                        <p:cond delay="indefinite"/>
                      </p:stCondLst>
                      <p:childTnLst>
                        <p:par>
                          <p:cTn id="75" fill="hold">
                            <p:stCondLst>
                              <p:cond delay="0"/>
                            </p:stCondLst>
                            <p:childTnLst>
                              <p:par>
                                <p:cTn id="76" presetID="55" presetClass="entr" presetSubtype="0" fill="hold" grpId="2" nodeType="clickEffect">
                                  <p:stCondLst>
                                    <p:cond delay="0"/>
                                  </p:stCondLst>
                                  <p:childTnLst>
                                    <p:set>
                                      <p:cBhvr>
                                        <p:cTn id="77" dur="1" fill="hold">
                                          <p:stCondLst>
                                            <p:cond delay="0"/>
                                          </p:stCondLst>
                                        </p:cTn>
                                        <p:tgtEl>
                                          <p:spTgt spid="201"/>
                                        </p:tgtEl>
                                        <p:attrNameLst>
                                          <p:attrName>style.visibility</p:attrName>
                                        </p:attrNameLst>
                                      </p:cBhvr>
                                      <p:to>
                                        <p:strVal val="visible"/>
                                      </p:to>
                                    </p:set>
                                    <p:anim calcmode="lin" valueType="num">
                                      <p:cBhvr>
                                        <p:cTn id="78" dur="1000" fill="hold"/>
                                        <p:tgtEl>
                                          <p:spTgt spid="201"/>
                                        </p:tgtEl>
                                        <p:attrNameLst>
                                          <p:attrName>ppt_w</p:attrName>
                                        </p:attrNameLst>
                                      </p:cBhvr>
                                      <p:tavLst>
                                        <p:tav tm="0">
                                          <p:val>
                                            <p:strVal val="#ppt_w*0.70"/>
                                          </p:val>
                                        </p:tav>
                                        <p:tav tm="100000">
                                          <p:val>
                                            <p:strVal val="#ppt_w"/>
                                          </p:val>
                                        </p:tav>
                                      </p:tavLst>
                                    </p:anim>
                                    <p:anim calcmode="lin" valueType="num">
                                      <p:cBhvr>
                                        <p:cTn id="79" dur="1000" fill="hold"/>
                                        <p:tgtEl>
                                          <p:spTgt spid="201"/>
                                        </p:tgtEl>
                                        <p:attrNameLst>
                                          <p:attrName>ppt_h</p:attrName>
                                        </p:attrNameLst>
                                      </p:cBhvr>
                                      <p:tavLst>
                                        <p:tav tm="0">
                                          <p:val>
                                            <p:strVal val="#ppt_h"/>
                                          </p:val>
                                        </p:tav>
                                        <p:tav tm="100000">
                                          <p:val>
                                            <p:strVal val="#ppt_h"/>
                                          </p:val>
                                        </p:tav>
                                      </p:tavLst>
                                    </p:anim>
                                    <p:animEffect transition="in" filter="fade">
                                      <p:cBhvr>
                                        <p:cTn id="80"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p:bldP spid="173" grpId="1" animBg="1"/>
      <p:bldP spid="179" grpId="0" animBg="1"/>
      <p:bldP spid="179" grpId="1" animBg="1"/>
      <p:bldP spid="201" grpId="0" animBg="1"/>
      <p:bldP spid="201" grpId="1" animBg="1"/>
      <p:bldP spid="201" grpId="2" animBg="1"/>
      <p:bldP spid="203" grpId="0" animBg="1"/>
      <p:bldP spid="203" grpId="1" animBg="1"/>
      <p:bldP spid="208" grpId="0"/>
      <p:bldP spid="63" grpId="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14" descr="You can share this smiley to express your frustration. | Emoticons emojis,  Funny emoticons, Emoji pictures">
            <a:extLst>
              <a:ext uri="{FF2B5EF4-FFF2-40B4-BE49-F238E27FC236}">
                <a16:creationId xmlns:a16="http://schemas.microsoft.com/office/drawing/2014/main" id="{31C210F1-E501-BDAE-97EF-212B208A48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608" y="4304331"/>
            <a:ext cx="1985108" cy="1985108"/>
          </a:xfrm>
          <a:prstGeom prst="rect">
            <a:avLst/>
          </a:prstGeom>
          <a:noFill/>
          <a:extLst>
            <a:ext uri="{909E8E84-426E-40DD-AFC4-6F175D3DCCD1}">
              <a14:hiddenFill xmlns:a14="http://schemas.microsoft.com/office/drawing/2010/main">
                <a:solidFill>
                  <a:srgbClr val="FFFFFF"/>
                </a:solidFill>
              </a14:hiddenFill>
            </a:ext>
          </a:extLst>
        </p:spPr>
      </p:pic>
      <p:sp>
        <p:nvSpPr>
          <p:cNvPr id="7" name="标题 1">
            <a:extLst>
              <a:ext uri="{FF2B5EF4-FFF2-40B4-BE49-F238E27FC236}">
                <a16:creationId xmlns:a16="http://schemas.microsoft.com/office/drawing/2014/main" id="{CB622C48-31AE-4043-8519-9817B5F5762C}"/>
              </a:ext>
            </a:extLst>
          </p:cNvPr>
          <p:cNvSpPr txBox="1">
            <a:spLocks/>
          </p:cNvSpPr>
          <p:nvPr/>
        </p:nvSpPr>
        <p:spPr>
          <a:xfrm>
            <a:off x="0" y="5293"/>
            <a:ext cx="9052560" cy="747912"/>
          </a:xfrm>
          <a:prstGeom prst="rect">
            <a:avLst/>
          </a:prstGeom>
        </p:spPr>
        <p:txBody>
          <a:bodyPr vert="horz" lIns="91440" tIns="45720" rIns="91440" bIns="45720" rtlCol="0" anchor="ctr">
            <a:noAutofit/>
          </a:bodyPr>
          <a:lstStyle/>
          <a:p>
            <a:pPr lvl="0">
              <a:spcBef>
                <a:spcPct val="0"/>
              </a:spcBef>
              <a:defRPr/>
            </a:pPr>
            <a:r>
              <a:rPr lang="en-US" altLang="zh-CN" sz="4400" b="1" dirty="0">
                <a:latin typeface="Gill Sans" panose="020B0502020104020203" pitchFamily="34" charset="-79"/>
                <a:ea typeface="Tahoma" panose="020B0604030504040204" pitchFamily="34" charset="0"/>
                <a:cs typeface="Gill Sans" panose="020B0502020104020203" pitchFamily="34" charset="-79"/>
              </a:rPr>
              <a:t>Store Integrity      in Hardware</a:t>
            </a:r>
            <a:endParaRPr lang="zh-CN" altLang="en-US" sz="4400" b="1" dirty="0">
              <a:latin typeface="Gill Sans" panose="020B0502020104020203" pitchFamily="34" charset="-79"/>
              <a:ea typeface="+mj-ea"/>
              <a:cs typeface="Gill Sans" panose="020B0502020104020203" pitchFamily="34" charset="-79"/>
            </a:endParaRPr>
          </a:p>
        </p:txBody>
      </p:sp>
      <p:sp>
        <p:nvSpPr>
          <p:cNvPr id="8" name="TextBox 7">
            <a:extLst>
              <a:ext uri="{FF2B5EF4-FFF2-40B4-BE49-F238E27FC236}">
                <a16:creationId xmlns:a16="http://schemas.microsoft.com/office/drawing/2014/main" id="{05C89353-3B38-F620-8280-709C85593756}"/>
              </a:ext>
            </a:extLst>
          </p:cNvPr>
          <p:cNvSpPr txBox="1"/>
          <p:nvPr/>
        </p:nvSpPr>
        <p:spPr>
          <a:xfrm>
            <a:off x="1004409" y="2700064"/>
            <a:ext cx="3745852" cy="3170099"/>
          </a:xfrm>
          <a:prstGeom prst="rect">
            <a:avLst/>
          </a:prstGeom>
          <a:noFill/>
          <a:ln w="31750">
            <a:solidFill>
              <a:schemeClr val="tx1"/>
            </a:solidFill>
          </a:ln>
        </p:spPr>
        <p:txBody>
          <a:bodyPr wrap="square">
            <a:spAutoFit/>
          </a:bodyPr>
          <a:lstStyle/>
          <a:p>
            <a:pPr algn="ctr"/>
            <a:r>
              <a:rPr lang="en-US" sz="4000" dirty="0">
                <a:latin typeface="Gill Sans" panose="020B0502020104020203" pitchFamily="34" charset="-79"/>
                <a:ea typeface="Tahoma" panose="020B0604030504040204" pitchFamily="34" charset="0"/>
                <a:cs typeface="Gill Sans" panose="020B0502020104020203" pitchFamily="34" charset="-79"/>
              </a:rPr>
              <a:t>Store </a:t>
            </a:r>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p0</a:t>
            </a:r>
            <a:r>
              <a:rPr lang="en-US" sz="4000" dirty="0">
                <a:latin typeface="Gill Sans" panose="020B0502020104020203" pitchFamily="34" charset="-79"/>
                <a:ea typeface="Tahoma" panose="020B0604030504040204" pitchFamily="34" charset="0"/>
                <a:cs typeface="Gill Sans" panose="020B0502020104020203" pitchFamily="34" charset="-79"/>
              </a:rPr>
              <a:t>, [10]</a:t>
            </a:r>
          </a:p>
          <a:p>
            <a:pPr algn="ctr"/>
            <a:r>
              <a:rPr lang="en-US" sz="4000" dirty="0">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latin typeface="Gill Sans" panose="020B0502020104020203" pitchFamily="34" charset="-79"/>
                <a:ea typeface="Tahoma" panose="020B0604030504040204" pitchFamily="34" charset="0"/>
                <a:cs typeface="Gill Sans" panose="020B0502020104020203" pitchFamily="34" charset="-79"/>
              </a:rPr>
              <a:t>   = </a:t>
            </a:r>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p0</a:t>
            </a:r>
            <a:r>
              <a:rPr lang="en-US" sz="4000" dirty="0">
                <a:latin typeface="Gill Sans" panose="020B0502020104020203" pitchFamily="34" charset="-79"/>
                <a:ea typeface="Tahoma" panose="020B0604030504040204" pitchFamily="34" charset="0"/>
                <a:cs typeface="Gill Sans" panose="020B0502020104020203" pitchFamily="34" charset="-79"/>
              </a:rPr>
              <a:t> + 1</a:t>
            </a:r>
          </a:p>
          <a:p>
            <a:pPr algn="ctr"/>
            <a:r>
              <a:rPr lang="en-US" sz="4000" dirty="0">
                <a:latin typeface="Gill Sans" panose="020B0502020104020203" pitchFamily="34" charset="-79"/>
                <a:ea typeface="Tahoma" panose="020B0604030504040204" pitchFamily="34" charset="0"/>
                <a:cs typeface="Gill Sans" panose="020B0502020104020203" pitchFamily="34" charset="-79"/>
              </a:rPr>
              <a:t>…</a:t>
            </a:r>
          </a:p>
          <a:p>
            <a:pPr algn="ctr"/>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p0</a:t>
            </a:r>
            <a:r>
              <a:rPr lang="en-US" sz="4000" dirty="0">
                <a:latin typeface="Gill Sans" panose="020B0502020104020203" pitchFamily="34" charset="-79"/>
                <a:ea typeface="Tahoma" panose="020B0604030504040204" pitchFamily="34" charset="0"/>
                <a:cs typeface="Gill Sans" panose="020B0502020104020203" pitchFamily="34" charset="-79"/>
              </a:rPr>
              <a:t> = p1 x 4</a:t>
            </a:r>
          </a:p>
        </p:txBody>
      </p:sp>
      <p:sp>
        <p:nvSpPr>
          <p:cNvPr id="9" name="TextBox 8">
            <a:extLst>
              <a:ext uri="{FF2B5EF4-FFF2-40B4-BE49-F238E27FC236}">
                <a16:creationId xmlns:a16="http://schemas.microsoft.com/office/drawing/2014/main" id="{AD00E13C-D2CE-B0D3-DF42-6D6DBE94D58C}"/>
              </a:ext>
            </a:extLst>
          </p:cNvPr>
          <p:cNvSpPr txBox="1"/>
          <p:nvPr/>
        </p:nvSpPr>
        <p:spPr>
          <a:xfrm>
            <a:off x="5876083" y="2479930"/>
            <a:ext cx="1838965" cy="646331"/>
          </a:xfrm>
          <a:prstGeom prst="rect">
            <a:avLst/>
          </a:prstGeom>
          <a:noFill/>
        </p:spPr>
        <p:txBody>
          <a:bodyPr wrap="none" rtlCol="0">
            <a:spAutoFit/>
          </a:bodyPr>
          <a:lstStyle/>
          <a:p>
            <a:r>
              <a:rPr lang="en-US" sz="3600" dirty="0" err="1">
                <a:solidFill>
                  <a:schemeClr val="accent2"/>
                </a:solidFill>
                <a:latin typeface="Gill Sans" panose="020B0502020104020203" pitchFamily="34" charset="-79"/>
                <a:ea typeface="Tahoma" panose="020B0604030504040204" pitchFamily="34" charset="0"/>
                <a:cs typeface="Gill Sans" panose="020B0502020104020203" pitchFamily="34" charset="-79"/>
              </a:rPr>
              <a:t>MaskReg</a:t>
            </a:r>
            <a:endParaRPr lang="en-US" sz="3600" dirty="0">
              <a:solidFill>
                <a:schemeClr val="accent2"/>
              </a:solidFill>
              <a:latin typeface="Gill Sans" panose="020B0502020104020203" pitchFamily="34" charset="-79"/>
              <a:ea typeface="Tahoma" panose="020B0604030504040204" pitchFamily="34" charset="0"/>
              <a:cs typeface="Gill Sans" panose="020B0502020104020203" pitchFamily="34" charset="-79"/>
            </a:endParaRPr>
          </a:p>
        </p:txBody>
      </p:sp>
      <p:sp>
        <p:nvSpPr>
          <p:cNvPr id="16" name="TextBox 15">
            <a:extLst>
              <a:ext uri="{FF2B5EF4-FFF2-40B4-BE49-F238E27FC236}">
                <a16:creationId xmlns:a16="http://schemas.microsoft.com/office/drawing/2014/main" id="{41A2BACF-E560-454B-11DA-567A45DEC470}"/>
              </a:ext>
            </a:extLst>
          </p:cNvPr>
          <p:cNvSpPr txBox="1"/>
          <p:nvPr/>
        </p:nvSpPr>
        <p:spPr>
          <a:xfrm>
            <a:off x="8759598" y="2479930"/>
            <a:ext cx="2655841" cy="646331"/>
          </a:xfrm>
          <a:prstGeom prst="rect">
            <a:avLst/>
          </a:prstGeom>
          <a:noFill/>
        </p:spPr>
        <p:txBody>
          <a:bodyPr wrap="square" rtlCol="0">
            <a:spAutoFit/>
          </a:bodyPr>
          <a:lstStyle/>
          <a:p>
            <a:pPr algn="ctr"/>
            <a:r>
              <a:rPr lang="en-US" sz="3600" dirty="0">
                <a:latin typeface="Gill Sans" panose="020B0502020104020203" pitchFamily="34" charset="-79"/>
                <a:ea typeface="Tahoma" panose="020B0604030504040204" pitchFamily="34" charset="0"/>
                <a:cs typeface="Gill Sans" panose="020B0502020104020203" pitchFamily="34" charset="-79"/>
              </a:rPr>
              <a:t>Free List</a:t>
            </a:r>
          </a:p>
        </p:txBody>
      </p:sp>
      <p:sp>
        <p:nvSpPr>
          <p:cNvPr id="19" name="TextBox 18">
            <a:extLst>
              <a:ext uri="{FF2B5EF4-FFF2-40B4-BE49-F238E27FC236}">
                <a16:creationId xmlns:a16="http://schemas.microsoft.com/office/drawing/2014/main" id="{448B6FD5-875A-B961-B8E3-2DD1344DCC19}"/>
              </a:ext>
            </a:extLst>
          </p:cNvPr>
          <p:cNvSpPr txBox="1"/>
          <p:nvPr/>
        </p:nvSpPr>
        <p:spPr>
          <a:xfrm>
            <a:off x="933724" y="1006231"/>
            <a:ext cx="9410899" cy="1569660"/>
          </a:xfrm>
          <a:prstGeom prst="rect">
            <a:avLst/>
          </a:prstGeom>
          <a:noFill/>
        </p:spPr>
        <p:txBody>
          <a:bodyPr wrap="square" rtlCol="0">
            <a:spAutoFit/>
          </a:bodyPr>
          <a:lstStyle/>
          <a:p>
            <a:pPr marL="285750" indent="-285750">
              <a:buFont typeface="Arial" panose="020B0604020202020204" pitchFamily="34" charset="0"/>
              <a:buChar char="•"/>
            </a:pPr>
            <a:r>
              <a:rPr lang="en-US" sz="3200" dirty="0">
                <a:latin typeface="Gill Sans" panose="020B0502020104020203" pitchFamily="34" charset="-79"/>
                <a:ea typeface="Tahoma" panose="020B0604030504040204" pitchFamily="34" charset="0"/>
                <a:cs typeface="Gill Sans" panose="020B0502020104020203" pitchFamily="34" charset="-79"/>
              </a:rPr>
              <a:t>Out-of-order cores reclaim physical registers</a:t>
            </a:r>
          </a:p>
          <a:p>
            <a:pPr marL="285750" indent="-285750">
              <a:buFont typeface="Arial" panose="020B0604020202020204" pitchFamily="34" charset="0"/>
              <a:buChar char="•"/>
            </a:pPr>
            <a:r>
              <a:rPr lang="en-US" sz="3200" dirty="0">
                <a:latin typeface="Gill Sans" panose="020B0502020104020203" pitchFamily="34" charset="-79"/>
                <a:ea typeface="Tahoma" panose="020B0604030504040204" pitchFamily="34" charset="0"/>
                <a:cs typeface="Gill Sans" panose="020B0502020104020203" pitchFamily="34" charset="-79"/>
              </a:rPr>
              <a:t>Must prevent store registers from being reclaimed</a:t>
            </a:r>
          </a:p>
          <a:p>
            <a:pPr marL="285750" indent="-285750">
              <a:buFont typeface="Arial" panose="020B0604020202020204" pitchFamily="34" charset="0"/>
              <a:buChar char="•"/>
            </a:pPr>
            <a:r>
              <a:rPr lang="en-US" sz="3200" dirty="0">
                <a:solidFill>
                  <a:schemeClr val="accent2"/>
                </a:solidFill>
                <a:latin typeface="Gill Sans" panose="020B0502020104020203" pitchFamily="34" charset="-79"/>
                <a:ea typeface="Tahoma" panose="020B0604030504040204" pitchFamily="34" charset="0"/>
                <a:cs typeface="Gill Sans" panose="020B0502020104020203" pitchFamily="34" charset="-79"/>
              </a:rPr>
              <a:t>MaskReg</a:t>
            </a:r>
            <a:r>
              <a:rPr lang="en-US" sz="3200" dirty="0">
                <a:latin typeface="Gill Sans" panose="020B0502020104020203" pitchFamily="34" charset="-79"/>
                <a:ea typeface="Tahoma" panose="020B0604030504040204" pitchFamily="34" charset="0"/>
                <a:cs typeface="Gill Sans" panose="020B0502020104020203" pitchFamily="34" charset="-79"/>
              </a:rPr>
              <a:t>: tracks </a:t>
            </a:r>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source registers</a:t>
            </a:r>
            <a:r>
              <a:rPr lang="en-US" sz="3200" dirty="0">
                <a:latin typeface="Gill Sans" panose="020B0502020104020203" pitchFamily="34" charset="-79"/>
                <a:ea typeface="Tahoma" panose="020B0604030504040204" pitchFamily="34" charset="0"/>
                <a:cs typeface="Gill Sans" panose="020B0502020104020203" pitchFamily="34" charset="-79"/>
              </a:rPr>
              <a:t> of committed stores</a:t>
            </a:r>
          </a:p>
        </p:txBody>
      </p:sp>
      <p:sp>
        <p:nvSpPr>
          <p:cNvPr id="21" name="TextBox 20">
            <a:extLst>
              <a:ext uri="{FF2B5EF4-FFF2-40B4-BE49-F238E27FC236}">
                <a16:creationId xmlns:a16="http://schemas.microsoft.com/office/drawing/2014/main" id="{B4808D6A-AB3E-5291-0D21-1173DC9BEE65}"/>
              </a:ext>
            </a:extLst>
          </p:cNvPr>
          <p:cNvSpPr txBox="1"/>
          <p:nvPr/>
        </p:nvSpPr>
        <p:spPr>
          <a:xfrm>
            <a:off x="933724" y="5879421"/>
            <a:ext cx="3943076" cy="369332"/>
          </a:xfrm>
          <a:prstGeom prst="rect">
            <a:avLst/>
          </a:prstGeom>
          <a:noFill/>
        </p:spPr>
        <p:txBody>
          <a:bodyPr wrap="square">
            <a:spAutoFit/>
          </a:bodyPr>
          <a:lstStyle/>
          <a:p>
            <a:r>
              <a:rPr lang="en-US" sz="1800" dirty="0">
                <a:latin typeface="Gill Sans" panose="020B0502020104020203" pitchFamily="34" charset="-79"/>
                <a:ea typeface="Tahoma" panose="020B0604030504040204" pitchFamily="34" charset="0"/>
                <a:cs typeface="Gill Sans" panose="020B0502020104020203" pitchFamily="34" charset="-79"/>
              </a:rPr>
              <a:t>* Assume </a:t>
            </a:r>
            <a:r>
              <a:rPr lang="en-US" dirty="0">
                <a:latin typeface="Gill Sans" panose="020B0502020104020203" pitchFamily="34" charset="-79"/>
                <a:ea typeface="Tahoma" panose="020B0604030504040204" pitchFamily="34" charset="0"/>
                <a:cs typeface="Gill Sans" panose="020B0502020104020203" pitchFamily="34" charset="-79"/>
              </a:rPr>
              <a:t>2</a:t>
            </a:r>
            <a:r>
              <a:rPr lang="en-US" sz="1800" dirty="0">
                <a:latin typeface="Gill Sans" panose="020B0502020104020203" pitchFamily="34" charset="-79"/>
                <a:ea typeface="Tahoma" panose="020B0604030504040204" pitchFamily="34" charset="0"/>
                <a:cs typeface="Gill Sans" panose="020B0502020104020203" pitchFamily="34" charset="-79"/>
              </a:rPr>
              <a:t> physical registers p0 and p1</a:t>
            </a:r>
          </a:p>
        </p:txBody>
      </p:sp>
      <p:pic>
        <p:nvPicPr>
          <p:cNvPr id="22" name="Picture 4" descr="trash can icon, recycle bin icon, recycle icon, reduce icon, reuse icon">
            <a:extLst>
              <a:ext uri="{FF2B5EF4-FFF2-40B4-BE49-F238E27FC236}">
                <a16:creationId xmlns:a16="http://schemas.microsoft.com/office/drawing/2014/main" id="{A773376C-7087-6BB7-9EE1-53EF3ECD98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00943" y="3257756"/>
            <a:ext cx="1112810" cy="111281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Storage - Free buildings icons">
            <a:extLst>
              <a:ext uri="{FF2B5EF4-FFF2-40B4-BE49-F238E27FC236}">
                <a16:creationId xmlns:a16="http://schemas.microsoft.com/office/drawing/2014/main" id="{A96CC031-6083-6D7A-9BBE-6F1ECCBC7E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2653" t="26491" r="12271"/>
          <a:stretch/>
        </p:blipFill>
        <p:spPr bwMode="auto">
          <a:xfrm>
            <a:off x="6005176" y="3275712"/>
            <a:ext cx="1510659" cy="1082967"/>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BBA7D4D9-2D64-E698-9505-4D93F20D82A7}"/>
              </a:ext>
            </a:extLst>
          </p:cNvPr>
          <p:cNvSpPr txBox="1"/>
          <p:nvPr/>
        </p:nvSpPr>
        <p:spPr>
          <a:xfrm>
            <a:off x="6417095" y="3533198"/>
            <a:ext cx="646331" cy="646331"/>
          </a:xfrm>
          <a:prstGeom prst="rect">
            <a:avLst/>
          </a:prstGeom>
          <a:solidFill>
            <a:schemeClr val="accent2"/>
          </a:solidFill>
          <a:ln>
            <a:solidFill>
              <a:schemeClr val="tx1"/>
            </a:solidFill>
          </a:ln>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p0</a:t>
            </a:r>
          </a:p>
        </p:txBody>
      </p:sp>
      <p:sp>
        <p:nvSpPr>
          <p:cNvPr id="31" name="Rectangle 30">
            <a:extLst>
              <a:ext uri="{FF2B5EF4-FFF2-40B4-BE49-F238E27FC236}">
                <a16:creationId xmlns:a16="http://schemas.microsoft.com/office/drawing/2014/main" id="{86ED5158-5389-946F-CD9A-87C6EFCD27BE}"/>
              </a:ext>
            </a:extLst>
          </p:cNvPr>
          <p:cNvSpPr/>
          <p:nvPr/>
        </p:nvSpPr>
        <p:spPr>
          <a:xfrm>
            <a:off x="1018151" y="2684060"/>
            <a:ext cx="3732110" cy="7449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32" name="TextBox 31">
            <a:extLst>
              <a:ext uri="{FF2B5EF4-FFF2-40B4-BE49-F238E27FC236}">
                <a16:creationId xmlns:a16="http://schemas.microsoft.com/office/drawing/2014/main" id="{E681A1A0-8674-D227-41A1-8D7461936EE0}"/>
              </a:ext>
            </a:extLst>
          </p:cNvPr>
          <p:cNvSpPr txBox="1"/>
          <p:nvPr/>
        </p:nvSpPr>
        <p:spPr>
          <a:xfrm>
            <a:off x="4764003" y="2743459"/>
            <a:ext cx="646331" cy="646331"/>
          </a:xfrm>
          <a:prstGeom prst="rect">
            <a:avLst/>
          </a:prstGeom>
          <a:solidFill>
            <a:schemeClr val="accent2"/>
          </a:solidFill>
          <a:ln>
            <a:solidFill>
              <a:schemeClr val="tx1"/>
            </a:solidFill>
          </a:ln>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p0</a:t>
            </a:r>
          </a:p>
        </p:txBody>
      </p:sp>
      <p:cxnSp>
        <p:nvCxnSpPr>
          <p:cNvPr id="35" name="Straight Arrow Connector 34">
            <a:extLst>
              <a:ext uri="{FF2B5EF4-FFF2-40B4-BE49-F238E27FC236}">
                <a16:creationId xmlns:a16="http://schemas.microsoft.com/office/drawing/2014/main" id="{D0B16079-A932-B4B6-DFA2-8FF238603218}"/>
              </a:ext>
            </a:extLst>
          </p:cNvPr>
          <p:cNvCxnSpPr>
            <a:cxnSpLocks/>
            <a:stCxn id="27" idx="3"/>
            <a:endCxn id="22" idx="1"/>
          </p:cNvCxnSpPr>
          <p:nvPr/>
        </p:nvCxnSpPr>
        <p:spPr>
          <a:xfrm flipV="1">
            <a:off x="7515835" y="3814161"/>
            <a:ext cx="1985108" cy="3035"/>
          </a:xfrm>
          <a:prstGeom prst="straightConnector1">
            <a:avLst/>
          </a:prstGeom>
          <a:ln w="1905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Picture 2" descr="Premium Vector | Cute police holding stop sign cartoon icon illustration.  design isolated flat cartoon style">
            <a:extLst>
              <a:ext uri="{FF2B5EF4-FFF2-40B4-BE49-F238E27FC236}">
                <a16:creationId xmlns:a16="http://schemas.microsoft.com/office/drawing/2014/main" id="{FFD7F6F0-9370-9FB6-DD6C-521F6DCC44F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3635" t="11434" r="15063" b="9960"/>
          <a:stretch/>
        </p:blipFill>
        <p:spPr bwMode="auto">
          <a:xfrm>
            <a:off x="7977012" y="3266160"/>
            <a:ext cx="793738" cy="1017798"/>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ata integrity icon vector vectors hi-res stock photography and images -  Alamy">
            <a:extLst>
              <a:ext uri="{FF2B5EF4-FFF2-40B4-BE49-F238E27FC236}">
                <a16:creationId xmlns:a16="http://schemas.microsoft.com/office/drawing/2014/main" id="{7894C956-CA35-9102-24EB-CE538D93559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068"/>
          <a:stretch/>
        </p:blipFill>
        <p:spPr bwMode="auto">
          <a:xfrm>
            <a:off x="7315202" y="4327092"/>
            <a:ext cx="2223937" cy="191970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68DF934-CFE6-4D1D-8D6D-15FCA41C6FA5}"/>
              </a:ext>
            </a:extLst>
          </p:cNvPr>
          <p:cNvSpPr txBox="1"/>
          <p:nvPr/>
        </p:nvSpPr>
        <p:spPr>
          <a:xfrm>
            <a:off x="4752540" y="3953907"/>
            <a:ext cx="646331" cy="646331"/>
          </a:xfrm>
          <a:prstGeom prst="rect">
            <a:avLst/>
          </a:prstGeom>
          <a:solidFill>
            <a:schemeClr val="accent2"/>
          </a:solidFill>
          <a:ln>
            <a:solidFill>
              <a:schemeClr val="tx1"/>
            </a:solidFill>
          </a:ln>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p0</a:t>
            </a:r>
          </a:p>
        </p:txBody>
      </p:sp>
      <p:sp>
        <p:nvSpPr>
          <p:cNvPr id="5" name="TextBox 4">
            <a:extLst>
              <a:ext uri="{FF2B5EF4-FFF2-40B4-BE49-F238E27FC236}">
                <a16:creationId xmlns:a16="http://schemas.microsoft.com/office/drawing/2014/main" id="{14BA5DF0-3FA7-51CA-B095-EA4D0523CC63}"/>
              </a:ext>
            </a:extLst>
          </p:cNvPr>
          <p:cNvSpPr txBox="1"/>
          <p:nvPr/>
        </p:nvSpPr>
        <p:spPr>
          <a:xfrm>
            <a:off x="9711740" y="3655421"/>
            <a:ext cx="646331" cy="646331"/>
          </a:xfrm>
          <a:prstGeom prst="rect">
            <a:avLst/>
          </a:prstGeom>
          <a:solidFill>
            <a:schemeClr val="accent2"/>
          </a:solidFill>
          <a:ln>
            <a:solidFill>
              <a:schemeClr val="tx1"/>
            </a:solidFill>
          </a:ln>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p1</a:t>
            </a:r>
          </a:p>
        </p:txBody>
      </p:sp>
      <p:sp>
        <p:nvSpPr>
          <p:cNvPr id="24" name="Rectangle 23">
            <a:extLst>
              <a:ext uri="{FF2B5EF4-FFF2-40B4-BE49-F238E27FC236}">
                <a16:creationId xmlns:a16="http://schemas.microsoft.com/office/drawing/2014/main" id="{C4BA0D77-E0A5-C4D1-E4CF-CECFA0254BBF}"/>
              </a:ext>
            </a:extLst>
          </p:cNvPr>
          <p:cNvSpPr/>
          <p:nvPr/>
        </p:nvSpPr>
        <p:spPr>
          <a:xfrm>
            <a:off x="1006046" y="3953907"/>
            <a:ext cx="3732110" cy="744940"/>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25" name="TextBox 24">
            <a:extLst>
              <a:ext uri="{FF2B5EF4-FFF2-40B4-BE49-F238E27FC236}">
                <a16:creationId xmlns:a16="http://schemas.microsoft.com/office/drawing/2014/main" id="{C92866DD-EC87-DE55-704E-1221827BDEF0}"/>
              </a:ext>
            </a:extLst>
          </p:cNvPr>
          <p:cNvSpPr txBox="1"/>
          <p:nvPr/>
        </p:nvSpPr>
        <p:spPr>
          <a:xfrm>
            <a:off x="9720176" y="3655421"/>
            <a:ext cx="646331" cy="646331"/>
          </a:xfrm>
          <a:prstGeom prst="rect">
            <a:avLst/>
          </a:prstGeom>
          <a:solidFill>
            <a:schemeClr val="accent2"/>
          </a:solidFill>
          <a:ln>
            <a:solidFill>
              <a:schemeClr val="tx1"/>
            </a:solidFill>
          </a:ln>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p0</a:t>
            </a:r>
          </a:p>
        </p:txBody>
      </p:sp>
      <p:sp>
        <p:nvSpPr>
          <p:cNvPr id="6" name="TextBox 5">
            <a:extLst>
              <a:ext uri="{FF2B5EF4-FFF2-40B4-BE49-F238E27FC236}">
                <a16:creationId xmlns:a16="http://schemas.microsoft.com/office/drawing/2014/main" id="{35020261-8D8B-07C2-448E-F41B48CF3A21}"/>
              </a:ext>
            </a:extLst>
          </p:cNvPr>
          <p:cNvSpPr txBox="1"/>
          <p:nvPr/>
        </p:nvSpPr>
        <p:spPr>
          <a:xfrm>
            <a:off x="4968799" y="3647836"/>
            <a:ext cx="433945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Store Integrity is broken!</a:t>
            </a:r>
          </a:p>
        </p:txBody>
      </p:sp>
      <p:sp>
        <p:nvSpPr>
          <p:cNvPr id="34" name="Oval 33">
            <a:extLst>
              <a:ext uri="{FF2B5EF4-FFF2-40B4-BE49-F238E27FC236}">
                <a16:creationId xmlns:a16="http://schemas.microsoft.com/office/drawing/2014/main" id="{B0B1928F-B77A-FDA5-AFEE-316365076C14}"/>
              </a:ext>
            </a:extLst>
          </p:cNvPr>
          <p:cNvSpPr/>
          <p:nvPr/>
        </p:nvSpPr>
        <p:spPr>
          <a:xfrm>
            <a:off x="1551706" y="5180202"/>
            <a:ext cx="738567" cy="681415"/>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6F29EE4-AB27-154A-984C-027E84B88D97}"/>
              </a:ext>
            </a:extLst>
          </p:cNvPr>
          <p:cNvSpPr/>
          <p:nvPr/>
        </p:nvSpPr>
        <p:spPr>
          <a:xfrm>
            <a:off x="2630301" y="2801024"/>
            <a:ext cx="663341" cy="58876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a:extLst>
              <a:ext uri="{FF2B5EF4-FFF2-40B4-BE49-F238E27FC236}">
                <a16:creationId xmlns:a16="http://schemas.microsoft.com/office/drawing/2014/main" id="{6FE019DE-8E4A-18B6-7F6C-1EE729508651}"/>
              </a:ext>
            </a:extLst>
          </p:cNvPr>
          <p:cNvCxnSpPr>
            <a:cxnSpLocks/>
            <a:endCxn id="36" idx="3"/>
          </p:cNvCxnSpPr>
          <p:nvPr/>
        </p:nvCxnSpPr>
        <p:spPr>
          <a:xfrm flipV="1">
            <a:off x="1948263" y="3303567"/>
            <a:ext cx="779182" cy="188767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78EC6918-C8E7-5237-825D-1592E3429C14}"/>
              </a:ext>
            </a:extLst>
          </p:cNvPr>
          <p:cNvSpPr/>
          <p:nvPr/>
        </p:nvSpPr>
        <p:spPr>
          <a:xfrm>
            <a:off x="2130457" y="4688144"/>
            <a:ext cx="2027774" cy="646331"/>
          </a:xfrm>
          <a:prstGeom prst="rect">
            <a:avLst/>
          </a:prstGeom>
        </p:spPr>
        <p:txBody>
          <a:bodyPr wrap="square">
            <a:spAutoFit/>
          </a:bodyPr>
          <a:lstStyle/>
          <a:p>
            <a:r>
              <a:rPr lang="en-US" dirty="0">
                <a:solidFill>
                  <a:schemeClr val="accent1"/>
                </a:solidFill>
                <a:latin typeface="Gill Sans" panose="020B0502020104020203" pitchFamily="34" charset="-79"/>
                <a:ea typeface="Tahoma" panose="020B0604030504040204" pitchFamily="34" charset="0"/>
                <a:cs typeface="Gill Sans" panose="020B0502020104020203" pitchFamily="34" charset="-79"/>
              </a:rPr>
              <a:t>Write-after-read</a:t>
            </a:r>
          </a:p>
          <a:p>
            <a:r>
              <a:rPr lang="en-US" dirty="0">
                <a:solidFill>
                  <a:schemeClr val="accent1"/>
                </a:solidFill>
                <a:latin typeface="Gill Sans" panose="020B0502020104020203" pitchFamily="34" charset="-79"/>
                <a:ea typeface="Tahoma" panose="020B0604030504040204" pitchFamily="34" charset="0"/>
                <a:cs typeface="Gill Sans" panose="020B0502020104020203" pitchFamily="34" charset="-79"/>
              </a:rPr>
              <a:t>(WAR) dep</a:t>
            </a:r>
          </a:p>
        </p:txBody>
      </p:sp>
      <p:sp>
        <p:nvSpPr>
          <p:cNvPr id="3" name="Slide Number Placeholder 2">
            <a:extLst>
              <a:ext uri="{FF2B5EF4-FFF2-40B4-BE49-F238E27FC236}">
                <a16:creationId xmlns:a16="http://schemas.microsoft.com/office/drawing/2014/main" id="{BEEA7E4D-5782-17A5-5530-3693078BA700}"/>
              </a:ext>
            </a:extLst>
          </p:cNvPr>
          <p:cNvSpPr>
            <a:spLocks noGrp="1"/>
          </p:cNvSpPr>
          <p:nvPr>
            <p:ph type="sldNum" sz="quarter" idx="12"/>
          </p:nvPr>
        </p:nvSpPr>
        <p:spPr/>
        <p:txBody>
          <a:bodyPr/>
          <a:lstStyle/>
          <a:p>
            <a:fld id="{D615B06F-A071-DA42-9B61-42106019A626}" type="slidenum">
              <a:rPr lang="en-US" smtClean="0"/>
              <a:t>17</a:t>
            </a:fld>
            <a:endParaRPr lang="en-US"/>
          </a:p>
        </p:txBody>
      </p:sp>
      <p:pic>
        <p:nvPicPr>
          <p:cNvPr id="28" name="Picture 2" descr="Data integrity icon vector vectors hi-res stock photography and images -  Alamy">
            <a:extLst>
              <a:ext uri="{FF2B5EF4-FFF2-40B4-BE49-F238E27FC236}">
                <a16:creationId xmlns:a16="http://schemas.microsoft.com/office/drawing/2014/main" id="{07308A84-016B-5BD6-00AE-6A496132BED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8068"/>
          <a:stretch/>
        </p:blipFill>
        <p:spPr bwMode="auto">
          <a:xfrm>
            <a:off x="4409666" y="39251"/>
            <a:ext cx="848268" cy="7371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491000-827C-912C-F35F-BE4B0A738ABF}"/>
              </a:ext>
            </a:extLst>
          </p:cNvPr>
          <p:cNvSpPr txBox="1"/>
          <p:nvPr/>
        </p:nvSpPr>
        <p:spPr>
          <a:xfrm>
            <a:off x="4677696" y="4583140"/>
            <a:ext cx="994183"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Reclaim</a:t>
            </a:r>
          </a:p>
        </p:txBody>
      </p:sp>
      <p:sp>
        <p:nvSpPr>
          <p:cNvPr id="4" name="TextBox 3">
            <a:extLst>
              <a:ext uri="{FF2B5EF4-FFF2-40B4-BE49-F238E27FC236}">
                <a16:creationId xmlns:a16="http://schemas.microsoft.com/office/drawing/2014/main" id="{C905BDC0-D068-7301-B023-8B250D5501C7}"/>
              </a:ext>
            </a:extLst>
          </p:cNvPr>
          <p:cNvSpPr txBox="1"/>
          <p:nvPr/>
        </p:nvSpPr>
        <p:spPr>
          <a:xfrm>
            <a:off x="1506888" y="3930015"/>
            <a:ext cx="697627"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p1</a:t>
            </a:r>
          </a:p>
        </p:txBody>
      </p:sp>
    </p:spTree>
    <p:extLst>
      <p:ext uri="{BB962C8B-B14F-4D97-AF65-F5344CB8AC3E}">
        <p14:creationId xmlns:p14="http://schemas.microsoft.com/office/powerpoint/2010/main" val="196367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42" presetClass="path" presetSubtype="0" accel="50000" decel="50000" fill="hold" grpId="1" nodeType="withEffect">
                                  <p:stCondLst>
                                    <p:cond delay="0"/>
                                  </p:stCondLst>
                                  <p:childTnLst>
                                    <p:animMotion origin="layout" path="M 3.95833E-6 -1.11111E-6 L 0.40455 -0.03588 " pathEditMode="relative" rAng="0" ptsTypes="AA">
                                      <p:cBhvr>
                                        <p:cTn id="14" dur="2000" fill="hold"/>
                                        <p:tgtEl>
                                          <p:spTgt spid="20"/>
                                        </p:tgtEl>
                                        <p:attrNameLst>
                                          <p:attrName>ppt_x</p:attrName>
                                          <p:attrName>ppt_y</p:attrName>
                                        </p:attrNameLst>
                                      </p:cBhvr>
                                      <p:rCtr x="20221" y="-1806"/>
                                    </p:animMotion>
                                  </p:childTnLst>
                                  <p:subTnLst>
                                    <p:set>
                                      <p:cBhvr override="childStyle">
                                        <p:cTn dur="1" fill="hold" display="0" masterRel="sameClick" afterEffect="1">
                                          <p:stCondLst>
                                            <p:cond evt="end" delay="0">
                                              <p:tn val="13"/>
                                            </p:cond>
                                          </p:stCondLst>
                                        </p:cTn>
                                        <p:tgtEl>
                                          <p:spTgt spid="20"/>
                                        </p:tgtEl>
                                        <p:attrNameLst>
                                          <p:attrName>style.visibility</p:attrName>
                                        </p:attrNameLst>
                                      </p:cBhvr>
                                      <p:to>
                                        <p:strVal val="hidden"/>
                                      </p:to>
                                    </p:set>
                                  </p:subTnLst>
                                </p:cTn>
                              </p:par>
                              <p:par>
                                <p:cTn id="15" presetID="1" presetClass="entr" presetSubtype="0" fill="hold" grpId="0" nodeType="withEffect">
                                  <p:stCondLst>
                                    <p:cond delay="200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down)">
                                      <p:cBhvr>
                                        <p:cTn id="23" dur="500"/>
                                        <p:tgtEl>
                                          <p:spTgt spid="36"/>
                                        </p:tgtEl>
                                      </p:cBhvr>
                                    </p:animEffect>
                                  </p:childTnLst>
                                </p:cTn>
                              </p:par>
                              <p:par>
                                <p:cTn id="24" presetID="22" presetClass="entr" presetSubtype="4" fill="hold"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down)">
                                      <p:cBhvr>
                                        <p:cTn id="26" dur="500"/>
                                        <p:tgtEl>
                                          <p:spTgt spid="37"/>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wipe(down)">
                                      <p:cBhvr>
                                        <p:cTn id="29" dur="500"/>
                                        <p:tgtEl>
                                          <p:spTgt spid="38"/>
                                        </p:tgtEl>
                                      </p:cBhvr>
                                    </p:animEffect>
                                  </p:childTnLst>
                                </p:cTn>
                              </p:par>
                              <p:par>
                                <p:cTn id="30" presetID="22" presetClass="entr" presetSubtype="4" fill="hold" nodeType="with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down)">
                                      <p:cBhvr>
                                        <p:cTn id="32" dur="500"/>
                                        <p:tgtEl>
                                          <p:spTgt spid="8">
                                            <p:txEl>
                                              <p:pRg st="4" end="4"/>
                                            </p:txEl>
                                          </p:spTgt>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down)">
                                      <p:cBhvr>
                                        <p:cTn id="35" dur="500"/>
                                        <p:tgtEl>
                                          <p:spTgt spid="34"/>
                                        </p:tgtEl>
                                      </p:cBhvr>
                                    </p:animEffect>
                                  </p:childTnLst>
                                </p:cTn>
                              </p:par>
                              <p:par>
                                <p:cTn id="36" presetID="22" presetClass="exit" presetSubtype="4" fill="hold" grpId="2" nodeType="withEffect">
                                  <p:stCondLst>
                                    <p:cond delay="0"/>
                                  </p:stCondLst>
                                  <p:childTnLst>
                                    <p:animEffect transition="out" filter="wipe(down)">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blinds(horizontal)">
                                      <p:cBhvr>
                                        <p:cTn id="43" dur="500"/>
                                        <p:tgtEl>
                                          <p:spTgt spid="2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linds(horizontal)">
                                      <p:cBhvr>
                                        <p:cTn id="4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22" presetClass="exit" presetSubtype="4" fill="hold" grpId="1" nodeType="clickEffect">
                                  <p:stCondLst>
                                    <p:cond delay="0"/>
                                  </p:stCondLst>
                                  <p:childTnLst>
                                    <p:animEffect transition="out" filter="wipe(down)">
                                      <p:cBhvr>
                                        <p:cTn id="50" dur="500"/>
                                        <p:tgtEl>
                                          <p:spTgt spid="36"/>
                                        </p:tgtEl>
                                      </p:cBhvr>
                                    </p:animEffect>
                                    <p:set>
                                      <p:cBhvr>
                                        <p:cTn id="51" dur="1" fill="hold">
                                          <p:stCondLst>
                                            <p:cond delay="499"/>
                                          </p:stCondLst>
                                        </p:cTn>
                                        <p:tgtEl>
                                          <p:spTgt spid="36"/>
                                        </p:tgtEl>
                                        <p:attrNameLst>
                                          <p:attrName>style.visibility</p:attrName>
                                        </p:attrNameLst>
                                      </p:cBhvr>
                                      <p:to>
                                        <p:strVal val="hidden"/>
                                      </p:to>
                                    </p:set>
                                  </p:childTnLst>
                                </p:cTn>
                              </p:par>
                              <p:par>
                                <p:cTn id="52" presetID="22" presetClass="exit" presetSubtype="4" fill="hold" nodeType="withEffect">
                                  <p:stCondLst>
                                    <p:cond delay="0"/>
                                  </p:stCondLst>
                                  <p:childTnLst>
                                    <p:animEffect transition="out" filter="wipe(down)">
                                      <p:cBhvr>
                                        <p:cTn id="53" dur="500"/>
                                        <p:tgtEl>
                                          <p:spTgt spid="37"/>
                                        </p:tgtEl>
                                      </p:cBhvr>
                                    </p:animEffect>
                                    <p:set>
                                      <p:cBhvr>
                                        <p:cTn id="54" dur="1" fill="hold">
                                          <p:stCondLst>
                                            <p:cond delay="499"/>
                                          </p:stCondLst>
                                        </p:cTn>
                                        <p:tgtEl>
                                          <p:spTgt spid="37"/>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38"/>
                                        </p:tgtEl>
                                      </p:cBhvr>
                                    </p:animEffect>
                                    <p:set>
                                      <p:cBhvr>
                                        <p:cTn id="57" dur="1" fill="hold">
                                          <p:stCondLst>
                                            <p:cond delay="499"/>
                                          </p:stCondLst>
                                        </p:cTn>
                                        <p:tgtEl>
                                          <p:spTgt spid="38"/>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34"/>
                                        </p:tgtEl>
                                      </p:cBhvr>
                                    </p:animEffect>
                                    <p:set>
                                      <p:cBhvr>
                                        <p:cTn id="60" dur="1" fill="hold">
                                          <p:stCondLst>
                                            <p:cond delay="499"/>
                                          </p:stCondLst>
                                        </p:cTn>
                                        <p:tgtEl>
                                          <p:spTgt spid="34"/>
                                        </p:tgtEl>
                                        <p:attrNameLst>
                                          <p:attrName>style.visibility</p:attrName>
                                        </p:attrNameLst>
                                      </p:cBhvr>
                                      <p:to>
                                        <p:strVal val="hidden"/>
                                      </p:to>
                                    </p:set>
                                  </p:childTnLst>
                                </p:cTn>
                              </p:par>
                              <p:par>
                                <p:cTn id="61" presetID="9" presetClass="emph" presetSubtype="0" nodeType="withEffect">
                                  <p:stCondLst>
                                    <p:cond delay="0"/>
                                  </p:stCondLst>
                                  <p:childTnLst>
                                    <p:set>
                                      <p:cBhvr>
                                        <p:cTn id="62" dur="indefinite"/>
                                        <p:tgtEl>
                                          <p:spTgt spid="8">
                                            <p:txEl>
                                              <p:pRg st="4" end="4"/>
                                            </p:txEl>
                                          </p:spTgt>
                                        </p:tgtEl>
                                        <p:attrNameLst>
                                          <p:attrName>style.opacity</p:attrName>
                                        </p:attrNameLst>
                                      </p:cBhvr>
                                      <p:to>
                                        <p:strVal val="0.15"/>
                                      </p:to>
                                    </p:set>
                                    <p:animEffect filter="image" prLst="opacity: 0.15">
                                      <p:cBhvr rctx="IE">
                                        <p:cTn id="63" dur="indefinite"/>
                                        <p:tgtEl>
                                          <p:spTgt spid="8">
                                            <p:txEl>
                                              <p:pRg st="4" end="4"/>
                                            </p:txEl>
                                          </p:spTgt>
                                        </p:tgtEl>
                                      </p:cBhvr>
                                    </p:animEffect>
                                  </p:childTnLst>
                                </p:cTn>
                              </p:par>
                              <p:par>
                                <p:cTn id="64" presetID="1" presetClass="exit" presetSubtype="0" fill="hold" nodeType="withEffect">
                                  <p:stCondLst>
                                    <p:cond delay="0"/>
                                  </p:stCondLst>
                                  <p:childTnLst>
                                    <p:set>
                                      <p:cBhvr>
                                        <p:cTn id="65" dur="1" fill="hold">
                                          <p:stCondLst>
                                            <p:cond delay="0"/>
                                          </p:stCondLst>
                                        </p:cTn>
                                        <p:tgtEl>
                                          <p:spTgt spid="23"/>
                                        </p:tgtEl>
                                        <p:attrNameLst>
                                          <p:attrName>style.visibility</p:attrName>
                                        </p:attrNameLst>
                                      </p:cBhvr>
                                      <p:to>
                                        <p:strVal val="hidden"/>
                                      </p:to>
                                    </p:set>
                                  </p:childTnLst>
                                </p:cTn>
                              </p:par>
                              <p:par>
                                <p:cTn id="66" presetID="9" presetClass="emph" presetSubtype="0" grpId="0" nodeType="withEffect">
                                  <p:stCondLst>
                                    <p:cond delay="0"/>
                                  </p:stCondLst>
                                  <p:childTnLst>
                                    <p:set>
                                      <p:cBhvr>
                                        <p:cTn id="67" dur="indefinite"/>
                                        <p:tgtEl>
                                          <p:spTgt spid="4"/>
                                        </p:tgtEl>
                                        <p:attrNameLst>
                                          <p:attrName>style.opacity</p:attrName>
                                        </p:attrNameLst>
                                      </p:cBhvr>
                                      <p:to>
                                        <p:strVal val="0"/>
                                      </p:to>
                                    </p:set>
                                    <p:animEffect filter="image" prLst="opacity: 0">
                                      <p:cBhvr rctx="IE">
                                        <p:cTn id="68" dur="indefinite"/>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19">
                                            <p:txEl>
                                              <p:pRg st="1" end="1"/>
                                            </p:txEl>
                                          </p:spTgt>
                                        </p:tgtEl>
                                        <p:attrNameLst>
                                          <p:attrName>style.visibility</p:attrName>
                                        </p:attrNameLst>
                                      </p:cBhvr>
                                      <p:to>
                                        <p:strVal val="visible"/>
                                      </p:to>
                                    </p:set>
                                    <p:animEffect transition="in" filter="blinds(horizontal)">
                                      <p:cBhvr>
                                        <p:cTn id="73" dur="500"/>
                                        <p:tgtEl>
                                          <p:spTgt spid="19">
                                            <p:txEl>
                                              <p:pRg st="1" end="1"/>
                                            </p:txEl>
                                          </p:spTgt>
                                        </p:tgtEl>
                                      </p:cBhvr>
                                    </p:animEffect>
                                  </p:childTnLst>
                                </p:cTn>
                              </p:par>
                              <p:par>
                                <p:cTn id="74" presetID="1" presetClass="exit" presetSubtype="0" fill="hold" grpId="1" nodeType="withEffect">
                                  <p:stCondLst>
                                    <p:cond delay="0"/>
                                  </p:stCondLst>
                                  <p:childTnLst>
                                    <p:set>
                                      <p:cBhvr>
                                        <p:cTn id="75" dur="1" fill="hold">
                                          <p:stCondLst>
                                            <p:cond delay="0"/>
                                          </p:stCondLst>
                                        </p:cTn>
                                        <p:tgtEl>
                                          <p:spTgt spid="24"/>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2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9">
                                            <p:txEl>
                                              <p:pRg st="2" end="2"/>
                                            </p:txEl>
                                          </p:spTgt>
                                        </p:tgtEl>
                                        <p:attrNameLst>
                                          <p:attrName>style.visibility</p:attrName>
                                        </p:attrNameLst>
                                      </p:cBhvr>
                                      <p:to>
                                        <p:strVal val="visible"/>
                                      </p:to>
                                    </p:set>
                                    <p:animEffect transition="in" filter="blinds(horizontal)">
                                      <p:cBhvr>
                                        <p:cTn id="82" dur="500"/>
                                        <p:tgtEl>
                                          <p:spTgt spid="19">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9"/>
                                        </p:tgtEl>
                                        <p:attrNameLst>
                                          <p:attrName>style.visibility</p:attrName>
                                        </p:attrNameLst>
                                      </p:cBhvr>
                                      <p:to>
                                        <p:strVal val="visible"/>
                                      </p:to>
                                    </p:set>
                                    <p:animEffect transition="in" filter="blinds(horizontal)">
                                      <p:cBhvr>
                                        <p:cTn id="87" dur="500"/>
                                        <p:tgtEl>
                                          <p:spTgt spid="9"/>
                                        </p:tgtEl>
                                      </p:cBhvr>
                                    </p:animEffect>
                                  </p:childTnLst>
                                </p:cTn>
                              </p:par>
                              <p:par>
                                <p:cTn id="88" presetID="3" presetClass="entr" presetSubtype="1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linds(horizontal)">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blinds(horizontal)">
                                      <p:cBhvr>
                                        <p:cTn id="95" dur="500"/>
                                        <p:tgtEl>
                                          <p:spTgt spid="31"/>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linds(horizontal)">
                                      <p:cBhvr>
                                        <p:cTn id="100" dur="500"/>
                                        <p:tgtEl>
                                          <p:spTgt spid="32"/>
                                        </p:tgtEl>
                                      </p:cBhvr>
                                    </p:animEffect>
                                  </p:childTnLst>
                                </p:cTn>
                              </p:par>
                              <p:par>
                                <p:cTn id="101" presetID="42" presetClass="path" presetSubtype="0" accel="50000" decel="50000" fill="hold" grpId="1" nodeType="withEffect">
                                  <p:stCondLst>
                                    <p:cond delay="0"/>
                                  </p:stCondLst>
                                  <p:childTnLst>
                                    <p:animMotion origin="layout" path="M 2.5E-6 -7.40741E-7 L 0.13659 0.11644 " pathEditMode="relative" rAng="0" ptsTypes="AA">
                                      <p:cBhvr>
                                        <p:cTn id="102" dur="2000" fill="hold"/>
                                        <p:tgtEl>
                                          <p:spTgt spid="32"/>
                                        </p:tgtEl>
                                        <p:attrNameLst>
                                          <p:attrName>ppt_x</p:attrName>
                                          <p:attrName>ppt_y</p:attrName>
                                        </p:attrNameLst>
                                      </p:cBhvr>
                                      <p:rCtr x="6823" y="5810"/>
                                    </p:animMotion>
                                  </p:childTnLst>
                                  <p:subTnLst>
                                    <p:set>
                                      <p:cBhvr override="childStyle">
                                        <p:cTn dur="1" fill="hold" display="0" masterRel="sameClick" afterEffect="1">
                                          <p:stCondLst>
                                            <p:cond evt="end" delay="0">
                                              <p:tn val="101"/>
                                            </p:cond>
                                          </p:stCondLst>
                                        </p:cTn>
                                        <p:tgtEl>
                                          <p:spTgt spid="32"/>
                                        </p:tgtEl>
                                        <p:attrNameLst>
                                          <p:attrName>style.visibility</p:attrName>
                                        </p:attrNameLst>
                                      </p:cBhvr>
                                      <p:to>
                                        <p:strVal val="hidden"/>
                                      </p:to>
                                    </p:set>
                                  </p:subTnLst>
                                </p:cTn>
                              </p:par>
                              <p:par>
                                <p:cTn id="103" presetID="1" presetClass="entr" presetSubtype="0" fill="hold" grpId="0" nodeType="withEffect">
                                  <p:stCondLst>
                                    <p:cond delay="2000"/>
                                  </p:stCondLst>
                                  <p:childTnLst>
                                    <p:set>
                                      <p:cBhvr>
                                        <p:cTn id="104" dur="1" fill="hold">
                                          <p:stCondLst>
                                            <p:cond delay="0"/>
                                          </p:stCondLst>
                                        </p:cTn>
                                        <p:tgtEl>
                                          <p:spTgt spid="2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42" presetClass="path" presetSubtype="0" accel="50000" decel="50000" fill="hold" grpId="1" nodeType="clickEffect">
                                  <p:stCondLst>
                                    <p:cond delay="0"/>
                                  </p:stCondLst>
                                  <p:childTnLst>
                                    <p:animMotion origin="layout" path="M 1.66667E-6 -1.85185E-6 L 0.00104 0.17847 " pathEditMode="relative" rAng="0" ptsTypes="AA">
                                      <p:cBhvr>
                                        <p:cTn id="108" dur="2000" fill="hold"/>
                                        <p:tgtEl>
                                          <p:spTgt spid="31"/>
                                        </p:tgtEl>
                                        <p:attrNameLst>
                                          <p:attrName>ppt_x</p:attrName>
                                          <p:attrName>ppt_y</p:attrName>
                                        </p:attrNameLst>
                                      </p:cBhvr>
                                      <p:rCtr x="52" y="8912"/>
                                    </p:animMotion>
                                  </p:childTnLst>
                                </p:cTn>
                              </p:par>
                              <p:par>
                                <p:cTn id="109" presetID="3" presetClass="entr" presetSubtype="10" fill="hold" grpId="1" nodeType="with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blinds(horizontal)">
                                      <p:cBhvr>
                                        <p:cTn id="111" dur="500"/>
                                        <p:tgtEl>
                                          <p:spTgt spid="5"/>
                                        </p:tgtEl>
                                      </p:cBhvr>
                                    </p:animEffect>
                                  </p:childTnLst>
                                </p:cTn>
                              </p:par>
                              <p:par>
                                <p:cTn id="112" presetID="42" presetClass="path" presetSubtype="0" accel="50000" decel="50000" fill="hold" grpId="0" nodeType="withEffect">
                                  <p:stCondLst>
                                    <p:cond delay="0"/>
                                  </p:stCondLst>
                                  <p:childTnLst>
                                    <p:animMotion origin="layout" path="M 3.125E-6 -2.59259E-6 L -0.66953 0.04398 " pathEditMode="relative" rAng="0" ptsTypes="AA">
                                      <p:cBhvr>
                                        <p:cTn id="113" dur="2000" fill="hold"/>
                                        <p:tgtEl>
                                          <p:spTgt spid="5"/>
                                        </p:tgtEl>
                                        <p:attrNameLst>
                                          <p:attrName>ppt_x</p:attrName>
                                          <p:attrName>ppt_y</p:attrName>
                                        </p:attrNameLst>
                                      </p:cBhvr>
                                      <p:rCtr x="-33477" y="2199"/>
                                    </p:animMotion>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blinds(horizontal)">
                                      <p:cBhvr>
                                        <p:cTn id="118" dur="500"/>
                                        <p:tgtEl>
                                          <p:spTgt spid="33"/>
                                        </p:tgtEl>
                                      </p:cBhvr>
                                    </p:animEffect>
                                  </p:childTnLst>
                                </p:cTn>
                              </p:par>
                              <p:par>
                                <p:cTn id="119" presetID="2" presetClass="entr" presetSubtype="4" fill="hold" nodeType="withEffect">
                                  <p:stCondLst>
                                    <p:cond delay="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500" fill="hold"/>
                                        <p:tgtEl>
                                          <p:spTgt spid="35"/>
                                        </p:tgtEl>
                                        <p:attrNameLst>
                                          <p:attrName>ppt_x</p:attrName>
                                        </p:attrNameLst>
                                      </p:cBhvr>
                                      <p:tavLst>
                                        <p:tav tm="0">
                                          <p:val>
                                            <p:strVal val="#ppt_x"/>
                                          </p:val>
                                        </p:tav>
                                        <p:tav tm="100000">
                                          <p:val>
                                            <p:strVal val="#ppt_x"/>
                                          </p:val>
                                        </p:tav>
                                      </p:tavLst>
                                    </p:anim>
                                    <p:anim calcmode="lin" valueType="num">
                                      <p:cBhvr additive="base">
                                        <p:cTn id="122"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blinds(horizontal)">
                                      <p:cBhvr>
                                        <p:cTn id="12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9" grpId="0" animBg="1"/>
      <p:bldP spid="31" grpId="0" animBg="1"/>
      <p:bldP spid="31" grpId="1" animBg="1"/>
      <p:bldP spid="32" grpId="0" animBg="1"/>
      <p:bldP spid="32" grpId="1" animBg="1"/>
      <p:bldP spid="20" grpId="0" animBg="1"/>
      <p:bldP spid="20" grpId="1" animBg="1"/>
      <p:bldP spid="5" grpId="0" animBg="1"/>
      <p:bldP spid="5" grpId="1" animBg="1"/>
      <p:bldP spid="24" grpId="0" animBg="1"/>
      <p:bldP spid="24" grpId="1" animBg="1"/>
      <p:bldP spid="25" grpId="0" animBg="1"/>
      <p:bldP spid="25" grpId="1" animBg="1"/>
      <p:bldP spid="25" grpId="2" animBg="1"/>
      <p:bldP spid="6" grpId="0"/>
      <p:bldP spid="34" grpId="0" animBg="1"/>
      <p:bldP spid="34" grpId="1" animBg="1"/>
      <p:bldP spid="36" grpId="0" animBg="1"/>
      <p:bldP spid="36" grpId="1" animBg="1"/>
      <p:bldP spid="38" grpId="0"/>
      <p:bldP spid="38" grpId="1"/>
      <p:bldP spid="2"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07DB-EFCD-B9E4-E088-4609A932594A}"/>
              </a:ext>
            </a:extLst>
          </p:cNvPr>
          <p:cNvSpPr>
            <a:spLocks noGrp="1"/>
          </p:cNvSpPr>
          <p:nvPr>
            <p:ph type="title"/>
          </p:nvPr>
        </p:nvSpPr>
        <p:spPr>
          <a:xfrm>
            <a:off x="0" y="0"/>
            <a:ext cx="11239499" cy="694117"/>
          </a:xfrm>
        </p:spPr>
        <p:txBody>
          <a:bodyPr>
            <a:noAutofit/>
          </a:bodyPr>
          <a:lstStyle/>
          <a:p>
            <a:r>
              <a:rPr lang="en-US" dirty="0"/>
              <a:t>What PPA Does Across Power Failure</a:t>
            </a:r>
          </a:p>
        </p:txBody>
      </p:sp>
      <p:pic>
        <p:nvPicPr>
          <p:cNvPr id="14" name="Picture 4" descr="Just in Time Icon Vector Images (over 210)">
            <a:extLst>
              <a:ext uri="{FF2B5EF4-FFF2-40B4-BE49-F238E27FC236}">
                <a16:creationId xmlns:a16="http://schemas.microsoft.com/office/drawing/2014/main" id="{8991C60F-7A10-67E0-7B81-88B591B14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500" y="2955582"/>
            <a:ext cx="1132366" cy="97955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power outage">
            <a:extLst>
              <a:ext uri="{FF2B5EF4-FFF2-40B4-BE49-F238E27FC236}">
                <a16:creationId xmlns:a16="http://schemas.microsoft.com/office/drawing/2014/main" id="{198768B9-B73B-2B3D-BF0B-F393776358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86740" y="971455"/>
            <a:ext cx="2229274" cy="1818081"/>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2" descr="Image result for power">
            <a:extLst>
              <a:ext uri="{FF2B5EF4-FFF2-40B4-BE49-F238E27FC236}">
                <a16:creationId xmlns:a16="http://schemas.microsoft.com/office/drawing/2014/main" id="{91707C5F-15E1-CB4F-DB3D-F0BA7B0E1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5431" y="971455"/>
            <a:ext cx="2229273" cy="2001444"/>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a:extLst>
              <a:ext uri="{FF2B5EF4-FFF2-40B4-BE49-F238E27FC236}">
                <a16:creationId xmlns:a16="http://schemas.microsoft.com/office/drawing/2014/main" id="{0A64221A-CA34-1A3C-C737-70CCB7411BCC}"/>
              </a:ext>
            </a:extLst>
          </p:cNvPr>
          <p:cNvSpPr>
            <a:spLocks noGrp="1"/>
          </p:cNvSpPr>
          <p:nvPr>
            <p:ph type="sldNum" sz="quarter" idx="12"/>
          </p:nvPr>
        </p:nvSpPr>
        <p:spPr/>
        <p:txBody>
          <a:bodyPr/>
          <a:lstStyle/>
          <a:p>
            <a:fld id="{D615B06F-A071-DA42-9B61-42106019A626}" type="slidenum">
              <a:rPr lang="en-US" smtClean="0"/>
              <a:t>18</a:t>
            </a:fld>
            <a:endParaRPr lang="en-US"/>
          </a:p>
        </p:txBody>
      </p:sp>
      <p:sp>
        <p:nvSpPr>
          <p:cNvPr id="16" name="Rectangle 15">
            <a:extLst>
              <a:ext uri="{FF2B5EF4-FFF2-40B4-BE49-F238E27FC236}">
                <a16:creationId xmlns:a16="http://schemas.microsoft.com/office/drawing/2014/main" id="{6B25B5B0-9D8C-F919-2959-8EB689EFDBF8}"/>
              </a:ext>
            </a:extLst>
          </p:cNvPr>
          <p:cNvSpPr/>
          <p:nvPr/>
        </p:nvSpPr>
        <p:spPr>
          <a:xfrm>
            <a:off x="692365" y="1181173"/>
            <a:ext cx="3260330" cy="4465509"/>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p0, [10]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p1, [20]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 </a:t>
            </a: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r3 = load [p2]</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r3, [30]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17" name="TextBox 16">
            <a:extLst>
              <a:ext uri="{FF2B5EF4-FFF2-40B4-BE49-F238E27FC236}">
                <a16:creationId xmlns:a16="http://schemas.microsoft.com/office/drawing/2014/main" id="{925DE6C4-75A8-3861-E18B-A42AB3D5E5D3}"/>
              </a:ext>
            </a:extLst>
          </p:cNvPr>
          <p:cNvSpPr txBox="1"/>
          <p:nvPr/>
        </p:nvSpPr>
        <p:spPr>
          <a:xfrm>
            <a:off x="3909147" y="4004721"/>
            <a:ext cx="1976503" cy="954107"/>
          </a:xfrm>
          <a:prstGeom prst="rect">
            <a:avLst/>
          </a:prstGeom>
          <a:noFill/>
        </p:spPr>
        <p:txBody>
          <a:bodyPr wrap="none" rtlCol="0">
            <a:spAutoFit/>
          </a:bodyPr>
          <a:lstStyle/>
          <a:p>
            <a:pPr algn="ctr"/>
            <a:r>
              <a:rPr lang="en-US" sz="2800" dirty="0">
                <a:solidFill>
                  <a:schemeClr val="accent2"/>
                </a:solidFill>
                <a:latin typeface="Gill Sans" panose="020B0502020104020203" pitchFamily="34" charset="-79"/>
                <a:ea typeface="Tahoma" panose="020B0604030504040204" pitchFamily="34" charset="0"/>
                <a:cs typeface="Gill Sans" panose="020B0502020104020203" pitchFamily="34" charset="-79"/>
              </a:rPr>
              <a:t>PC (Power</a:t>
            </a:r>
          </a:p>
          <a:p>
            <a:pPr algn="ctr"/>
            <a:r>
              <a:rPr lang="en-US" sz="2800"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21" name="Straight Connector 20">
            <a:extLst>
              <a:ext uri="{FF2B5EF4-FFF2-40B4-BE49-F238E27FC236}">
                <a16:creationId xmlns:a16="http://schemas.microsoft.com/office/drawing/2014/main" id="{A452BC33-5600-2D4A-33FC-915F97F9A006}"/>
              </a:ext>
            </a:extLst>
          </p:cNvPr>
          <p:cNvCxnSpPr>
            <a:cxnSpLocks/>
          </p:cNvCxnSpPr>
          <p:nvPr/>
        </p:nvCxnSpPr>
        <p:spPr>
          <a:xfrm>
            <a:off x="3961613" y="4481775"/>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FAE66CD-7B91-7B93-8B85-DBDCD608A279}"/>
              </a:ext>
            </a:extLst>
          </p:cNvPr>
          <p:cNvCxnSpPr>
            <a:cxnSpLocks/>
          </p:cNvCxnSpPr>
          <p:nvPr/>
        </p:nvCxnSpPr>
        <p:spPr>
          <a:xfrm>
            <a:off x="3970798" y="2902539"/>
            <a:ext cx="926601" cy="0"/>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3C1C1EC-0163-381F-4EB4-0166DBFD2A34}"/>
              </a:ext>
            </a:extLst>
          </p:cNvPr>
          <p:cNvSpPr txBox="1"/>
          <p:nvPr/>
        </p:nvSpPr>
        <p:spPr>
          <a:xfrm>
            <a:off x="3965518" y="2303218"/>
            <a:ext cx="1053494" cy="523220"/>
          </a:xfrm>
          <a:prstGeom prst="rect">
            <a:avLst/>
          </a:prstGeom>
          <a:noFill/>
          <a:ln w="31750">
            <a:noFill/>
          </a:ln>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LCPC</a:t>
            </a:r>
          </a:p>
        </p:txBody>
      </p:sp>
      <p:sp>
        <p:nvSpPr>
          <p:cNvPr id="25" name="TextBox 24">
            <a:extLst>
              <a:ext uri="{FF2B5EF4-FFF2-40B4-BE49-F238E27FC236}">
                <a16:creationId xmlns:a16="http://schemas.microsoft.com/office/drawing/2014/main" id="{E352650D-65D3-254B-FA46-EF675990A31D}"/>
              </a:ext>
            </a:extLst>
          </p:cNvPr>
          <p:cNvSpPr txBox="1"/>
          <p:nvPr/>
        </p:nvSpPr>
        <p:spPr>
          <a:xfrm>
            <a:off x="564612" y="5745945"/>
            <a:ext cx="3738623" cy="584775"/>
          </a:xfrm>
          <a:prstGeom prst="rect">
            <a:avLst/>
          </a:prstGeom>
          <a:noFill/>
        </p:spPr>
        <p:txBody>
          <a:bodyPr wrap="square">
            <a:spAutoFit/>
          </a:bodyPr>
          <a:lstStyle/>
          <a:p>
            <a:r>
              <a:rPr lang="en-US" sz="1600" dirty="0">
                <a:latin typeface="Gill Sans" panose="020B0502020104020203" pitchFamily="34" charset="-79"/>
                <a:ea typeface="Tahoma" panose="020B0604030504040204" pitchFamily="34" charset="0"/>
                <a:cs typeface="Gill Sans" panose="020B0502020104020203" pitchFamily="34" charset="-79"/>
              </a:rPr>
              <a:t>LCPC: Last committed Program Counter</a:t>
            </a:r>
          </a:p>
          <a:p>
            <a:r>
              <a:rPr lang="en-US" sz="1600" dirty="0">
                <a:latin typeface="Gill Sans" panose="020B0502020104020203" pitchFamily="34" charset="-79"/>
                <a:ea typeface="Tahoma" panose="020B0604030504040204" pitchFamily="34" charset="0"/>
                <a:cs typeface="Gill Sans" panose="020B0502020104020203" pitchFamily="34" charset="-79"/>
              </a:rPr>
              <a:t>PC: Program Counter</a:t>
            </a:r>
            <a:endParaRPr lang="en-US" sz="1600" dirty="0">
              <a:latin typeface="Gill Sans" panose="020B0502020104020203" pitchFamily="34" charset="-79"/>
              <a:cs typeface="Gill Sans" panose="020B0502020104020203" pitchFamily="34" charset="-79"/>
            </a:endParaRPr>
          </a:p>
        </p:txBody>
      </p:sp>
      <p:sp>
        <p:nvSpPr>
          <p:cNvPr id="28" name="Rectangle 27">
            <a:extLst>
              <a:ext uri="{FF2B5EF4-FFF2-40B4-BE49-F238E27FC236}">
                <a16:creationId xmlns:a16="http://schemas.microsoft.com/office/drawing/2014/main" id="{926865B5-8DC4-02E0-EBA1-4A867929B4C1}"/>
              </a:ext>
            </a:extLst>
          </p:cNvPr>
          <p:cNvSpPr/>
          <p:nvPr/>
        </p:nvSpPr>
        <p:spPr>
          <a:xfrm>
            <a:off x="6638760" y="1609071"/>
            <a:ext cx="2375544" cy="1137875"/>
          </a:xfrm>
          <a:prstGeom prst="rect">
            <a:avLst/>
          </a:prstGeom>
          <a:solidFill>
            <a:schemeClr val="lt1">
              <a:alpha val="50000"/>
            </a:schemeClr>
          </a:solidFill>
          <a:ln w="31750"/>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Minimal</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Hardware States (e.g., LCPC) of Committed Instructions</a:t>
            </a:r>
          </a:p>
        </p:txBody>
      </p:sp>
      <p:sp>
        <p:nvSpPr>
          <p:cNvPr id="31" name="Rectangle 30">
            <a:extLst>
              <a:ext uri="{FF2B5EF4-FFF2-40B4-BE49-F238E27FC236}">
                <a16:creationId xmlns:a16="http://schemas.microsoft.com/office/drawing/2014/main" id="{3AD2D081-1C4F-A43D-B9D5-C8AB3ECCBD5F}"/>
              </a:ext>
            </a:extLst>
          </p:cNvPr>
          <p:cNvSpPr/>
          <p:nvPr/>
        </p:nvSpPr>
        <p:spPr>
          <a:xfrm>
            <a:off x="6563928" y="1190057"/>
            <a:ext cx="2525208" cy="1696561"/>
          </a:xfrm>
          <a:prstGeom prst="rect">
            <a:avLst/>
          </a:prstGeom>
          <a:noFill/>
          <a:ln w="603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rgbClr val="FFC000"/>
                </a:solidFill>
                <a:latin typeface="Gill Sans" panose="020B0502020104020203" pitchFamily="34" charset="-79"/>
                <a:cs typeface="Gill Sans" panose="020B0502020104020203" pitchFamily="34" charset="-79"/>
              </a:rPr>
              <a:t>Volatile</a:t>
            </a:r>
          </a:p>
        </p:txBody>
      </p:sp>
      <p:cxnSp>
        <p:nvCxnSpPr>
          <p:cNvPr id="7" name="Straight Connector 6">
            <a:extLst>
              <a:ext uri="{FF2B5EF4-FFF2-40B4-BE49-F238E27FC236}">
                <a16:creationId xmlns:a16="http://schemas.microsoft.com/office/drawing/2014/main" id="{50850BCF-FD03-21C8-D442-87C90C799F08}"/>
              </a:ext>
            </a:extLst>
          </p:cNvPr>
          <p:cNvCxnSpPr>
            <a:cxnSpLocks/>
          </p:cNvCxnSpPr>
          <p:nvPr/>
        </p:nvCxnSpPr>
        <p:spPr>
          <a:xfrm flipV="1">
            <a:off x="4897399" y="1181173"/>
            <a:ext cx="1602706" cy="1696562"/>
          </a:xfrm>
          <a:prstGeom prst="line">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6C29B9E-829C-0A36-0D54-CD8EBCB9D124}"/>
              </a:ext>
            </a:extLst>
          </p:cNvPr>
          <p:cNvCxnSpPr>
            <a:cxnSpLocks/>
          </p:cNvCxnSpPr>
          <p:nvPr/>
        </p:nvCxnSpPr>
        <p:spPr>
          <a:xfrm flipV="1">
            <a:off x="4897399" y="2902539"/>
            <a:ext cx="1679665" cy="24805"/>
          </a:xfrm>
          <a:prstGeom prst="line">
            <a:avLst/>
          </a:prstGeom>
          <a:ln w="25400" cmpd="sng">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796B1E8-0CB8-A53A-9403-BBD929CEE1A1}"/>
              </a:ext>
            </a:extLst>
          </p:cNvPr>
          <p:cNvSpPr/>
          <p:nvPr/>
        </p:nvSpPr>
        <p:spPr>
          <a:xfrm>
            <a:off x="701284" y="4180994"/>
            <a:ext cx="3260330" cy="530458"/>
          </a:xfrm>
          <a:prstGeom prst="rect">
            <a:avLst/>
          </a:prstGeom>
          <a:solidFill>
            <a:schemeClr val="accent2">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latin typeface="Gill Sans" panose="020B0502020104020203" pitchFamily="34" charset="-79"/>
              <a:ea typeface="Tahoma" panose="020B0604030504040204" pitchFamily="34" charset="0"/>
              <a:cs typeface="Gill Sans" panose="020B0502020104020203" pitchFamily="34" charset="-79"/>
            </a:endParaRPr>
          </a:p>
        </p:txBody>
      </p:sp>
      <p:sp>
        <p:nvSpPr>
          <p:cNvPr id="44" name="Rectangle 43">
            <a:extLst>
              <a:ext uri="{FF2B5EF4-FFF2-40B4-BE49-F238E27FC236}">
                <a16:creationId xmlns:a16="http://schemas.microsoft.com/office/drawing/2014/main" id="{3E4C0442-273B-640E-4FA3-A463BD4F6891}"/>
              </a:ext>
            </a:extLst>
          </p:cNvPr>
          <p:cNvSpPr/>
          <p:nvPr/>
        </p:nvSpPr>
        <p:spPr>
          <a:xfrm>
            <a:off x="674262" y="2689573"/>
            <a:ext cx="3260330" cy="530458"/>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latin typeface="Gill Sans" panose="020B0502020104020203" pitchFamily="34" charset="-79"/>
              <a:ea typeface="Tahoma" panose="020B0604030504040204" pitchFamily="34" charset="0"/>
              <a:cs typeface="Gill Sans" panose="020B0502020104020203" pitchFamily="34" charset="-79"/>
            </a:endParaRPr>
          </a:p>
        </p:txBody>
      </p:sp>
      <p:sp>
        <p:nvSpPr>
          <p:cNvPr id="42" name="Left Brace 41">
            <a:extLst>
              <a:ext uri="{FF2B5EF4-FFF2-40B4-BE49-F238E27FC236}">
                <a16:creationId xmlns:a16="http://schemas.microsoft.com/office/drawing/2014/main" id="{2FA4E2EB-4549-ADD3-77B9-437004E6C6B5}"/>
              </a:ext>
            </a:extLst>
          </p:cNvPr>
          <p:cNvSpPr/>
          <p:nvPr/>
        </p:nvSpPr>
        <p:spPr>
          <a:xfrm>
            <a:off x="389204" y="1181173"/>
            <a:ext cx="285058" cy="2038858"/>
          </a:xfrm>
          <a:prstGeom prst="leftBrace">
            <a:avLst>
              <a:gd name="adj1" fmla="val 8333"/>
              <a:gd name="adj2" fmla="val 5208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TextBox 44">
            <a:extLst>
              <a:ext uri="{FF2B5EF4-FFF2-40B4-BE49-F238E27FC236}">
                <a16:creationId xmlns:a16="http://schemas.microsoft.com/office/drawing/2014/main" id="{3CF815AB-780E-153E-976A-AAA12BACA057}"/>
              </a:ext>
            </a:extLst>
          </p:cNvPr>
          <p:cNvSpPr txBox="1"/>
          <p:nvPr/>
        </p:nvSpPr>
        <p:spPr>
          <a:xfrm rot="5400000">
            <a:off x="-572073" y="2118552"/>
            <a:ext cx="1754006"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Committed </a:t>
            </a:r>
            <a:r>
              <a:rPr lang="en-US" dirty="0" err="1">
                <a:latin typeface="Gill Sans" panose="020B0502020104020203" pitchFamily="34" charset="-79"/>
                <a:cs typeface="Gill Sans" panose="020B0502020104020203" pitchFamily="34" charset="-79"/>
              </a:rPr>
              <a:t>Insts</a:t>
            </a:r>
            <a:endParaRPr lang="en-US" dirty="0">
              <a:latin typeface="Gill Sans" panose="020B0502020104020203" pitchFamily="34" charset="-79"/>
              <a:cs typeface="Gill Sans" panose="020B0502020104020203" pitchFamily="34" charset="-79"/>
            </a:endParaRPr>
          </a:p>
        </p:txBody>
      </p:sp>
      <p:sp>
        <p:nvSpPr>
          <p:cNvPr id="47" name="Left Brace 46">
            <a:extLst>
              <a:ext uri="{FF2B5EF4-FFF2-40B4-BE49-F238E27FC236}">
                <a16:creationId xmlns:a16="http://schemas.microsoft.com/office/drawing/2014/main" id="{908C4DF7-8A0F-CADE-E64B-E8D675A9BF16}"/>
              </a:ext>
            </a:extLst>
          </p:cNvPr>
          <p:cNvSpPr/>
          <p:nvPr/>
        </p:nvSpPr>
        <p:spPr>
          <a:xfrm>
            <a:off x="381735" y="3271560"/>
            <a:ext cx="285058" cy="2375122"/>
          </a:xfrm>
          <a:prstGeom prst="leftBrace">
            <a:avLst>
              <a:gd name="adj1" fmla="val 8333"/>
              <a:gd name="adj2" fmla="val 52086"/>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TextBox 47">
            <a:extLst>
              <a:ext uri="{FF2B5EF4-FFF2-40B4-BE49-F238E27FC236}">
                <a16:creationId xmlns:a16="http://schemas.microsoft.com/office/drawing/2014/main" id="{64C6AE2B-4F78-5584-DBE8-153E7A4F7D3D}"/>
              </a:ext>
            </a:extLst>
          </p:cNvPr>
          <p:cNvSpPr txBox="1"/>
          <p:nvPr/>
        </p:nvSpPr>
        <p:spPr>
          <a:xfrm rot="5400000">
            <a:off x="-398035" y="4378295"/>
            <a:ext cx="1374094"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In-flight </a:t>
            </a:r>
            <a:r>
              <a:rPr lang="en-US" dirty="0" err="1">
                <a:latin typeface="Gill Sans" panose="020B0502020104020203" pitchFamily="34" charset="-79"/>
                <a:cs typeface="Gill Sans" panose="020B0502020104020203" pitchFamily="34" charset="-79"/>
              </a:rPr>
              <a:t>Insts</a:t>
            </a:r>
            <a:endParaRPr lang="en-US" dirty="0">
              <a:latin typeface="Gill Sans" panose="020B0502020104020203" pitchFamily="34" charset="-79"/>
              <a:cs typeface="Gill Sans" panose="020B0502020104020203" pitchFamily="34" charset="-79"/>
            </a:endParaRPr>
          </a:p>
        </p:txBody>
      </p:sp>
      <p:sp>
        <p:nvSpPr>
          <p:cNvPr id="53" name="Rectangle 52">
            <a:extLst>
              <a:ext uri="{FF2B5EF4-FFF2-40B4-BE49-F238E27FC236}">
                <a16:creationId xmlns:a16="http://schemas.microsoft.com/office/drawing/2014/main" id="{A4CA8BE8-9AC4-3BDA-1F0B-DFDDF2124CEE}"/>
              </a:ext>
            </a:extLst>
          </p:cNvPr>
          <p:cNvSpPr/>
          <p:nvPr/>
        </p:nvSpPr>
        <p:spPr>
          <a:xfrm>
            <a:off x="5912483" y="4040164"/>
            <a:ext cx="3818218" cy="1606518"/>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latin typeface="Gill Sans" panose="020B0502020104020203" pitchFamily="34" charset="-79"/>
                <a:ea typeface="Tahoma" panose="020B0604030504040204" pitchFamily="34" charset="0"/>
                <a:cs typeface="Gill Sans" panose="020B0502020104020203" pitchFamily="34" charset="-79"/>
              </a:rPr>
              <a:t>NVM Main Memory</a:t>
            </a:r>
          </a:p>
        </p:txBody>
      </p:sp>
      <p:sp>
        <p:nvSpPr>
          <p:cNvPr id="55" name="Rectangle 54">
            <a:extLst>
              <a:ext uri="{FF2B5EF4-FFF2-40B4-BE49-F238E27FC236}">
                <a16:creationId xmlns:a16="http://schemas.microsoft.com/office/drawing/2014/main" id="{4A36F14D-A164-E7A6-0239-2AC56030A497}"/>
              </a:ext>
            </a:extLst>
          </p:cNvPr>
          <p:cNvSpPr/>
          <p:nvPr/>
        </p:nvSpPr>
        <p:spPr>
          <a:xfrm>
            <a:off x="5817122" y="3635922"/>
            <a:ext cx="4021821" cy="2110024"/>
          </a:xfrm>
          <a:prstGeom prst="rect">
            <a:avLst/>
          </a:prstGeom>
          <a:noFill/>
          <a:ln w="6032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accent5">
                  <a:lumMod val="60000"/>
                  <a:lumOff val="40000"/>
                </a:schemeClr>
              </a:solidFill>
              <a:latin typeface="Gill Sans" panose="020B0502020104020203" pitchFamily="34" charset="-79"/>
              <a:cs typeface="Gill Sans" panose="020B0502020104020203" pitchFamily="34" charset="-79"/>
            </a:endParaRPr>
          </a:p>
        </p:txBody>
      </p:sp>
      <p:sp>
        <p:nvSpPr>
          <p:cNvPr id="60" name="Up-Down Arrow 59">
            <a:extLst>
              <a:ext uri="{FF2B5EF4-FFF2-40B4-BE49-F238E27FC236}">
                <a16:creationId xmlns:a16="http://schemas.microsoft.com/office/drawing/2014/main" id="{7255C8CD-A3F5-094F-5E82-C4B9BBBBA5C8}"/>
              </a:ext>
            </a:extLst>
          </p:cNvPr>
          <p:cNvSpPr/>
          <p:nvPr/>
        </p:nvSpPr>
        <p:spPr>
          <a:xfrm>
            <a:off x="7663969" y="2925710"/>
            <a:ext cx="254735" cy="710211"/>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62" name="Rectangle 61">
            <a:extLst>
              <a:ext uri="{FF2B5EF4-FFF2-40B4-BE49-F238E27FC236}">
                <a16:creationId xmlns:a16="http://schemas.microsoft.com/office/drawing/2014/main" id="{7F26BC8B-0551-34E6-DD4E-C69D244AAA89}"/>
              </a:ext>
            </a:extLst>
          </p:cNvPr>
          <p:cNvSpPr/>
          <p:nvPr/>
        </p:nvSpPr>
        <p:spPr>
          <a:xfrm>
            <a:off x="6647430" y="1618316"/>
            <a:ext cx="2375543" cy="1137875"/>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ill Sans" panose="020B0502020104020203" pitchFamily="34" charset="-79"/>
              <a:ea typeface="Tahoma" panose="020B0604030504040204" pitchFamily="34" charset="0"/>
              <a:cs typeface="Gill Sans" panose="020B0502020104020203" pitchFamily="34" charset="-79"/>
            </a:endParaRPr>
          </a:p>
        </p:txBody>
      </p:sp>
      <p:sp>
        <p:nvSpPr>
          <p:cNvPr id="64" name="Rectangle 63">
            <a:extLst>
              <a:ext uri="{FF2B5EF4-FFF2-40B4-BE49-F238E27FC236}">
                <a16:creationId xmlns:a16="http://schemas.microsoft.com/office/drawing/2014/main" id="{F14834FD-9A09-DC73-97ED-0692FA21D29F}"/>
              </a:ext>
            </a:extLst>
          </p:cNvPr>
          <p:cNvSpPr/>
          <p:nvPr/>
        </p:nvSpPr>
        <p:spPr>
          <a:xfrm>
            <a:off x="6640260" y="4274485"/>
            <a:ext cx="2375543" cy="1137875"/>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ill Sans" panose="020B0502020104020203" pitchFamily="34" charset="-79"/>
              <a:ea typeface="Tahoma" panose="020B0604030504040204" pitchFamily="34" charset="0"/>
              <a:cs typeface="Gill Sans" panose="020B0502020104020203" pitchFamily="34" charset="-79"/>
            </a:endParaRPr>
          </a:p>
        </p:txBody>
      </p:sp>
      <p:sp>
        <p:nvSpPr>
          <p:cNvPr id="65" name="Rectangle 64">
            <a:extLst>
              <a:ext uri="{FF2B5EF4-FFF2-40B4-BE49-F238E27FC236}">
                <a16:creationId xmlns:a16="http://schemas.microsoft.com/office/drawing/2014/main" id="{F9E13488-1EDC-B556-BE3C-FB073AB8022D}"/>
              </a:ext>
            </a:extLst>
          </p:cNvPr>
          <p:cNvSpPr/>
          <p:nvPr/>
        </p:nvSpPr>
        <p:spPr>
          <a:xfrm>
            <a:off x="6638761" y="1593674"/>
            <a:ext cx="2375543" cy="1137875"/>
          </a:xfrm>
          <a:prstGeom prst="rect">
            <a:avLst/>
          </a:prstGeom>
          <a:solidFill>
            <a:srgbClr val="608A32">
              <a:alpha val="67059"/>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atin typeface="Gill Sans" panose="020B0502020104020203" pitchFamily="34" charset="-79"/>
              <a:ea typeface="Tahoma" panose="020B0604030504040204" pitchFamily="34" charset="0"/>
              <a:cs typeface="Gill Sans" panose="020B0502020104020203" pitchFamily="34" charset="-79"/>
            </a:endParaRPr>
          </a:p>
        </p:txBody>
      </p:sp>
      <p:sp>
        <p:nvSpPr>
          <p:cNvPr id="67" name="TextBox 66">
            <a:extLst>
              <a:ext uri="{FF2B5EF4-FFF2-40B4-BE49-F238E27FC236}">
                <a16:creationId xmlns:a16="http://schemas.microsoft.com/office/drawing/2014/main" id="{C1EBCF48-0C43-CE3F-7E6C-E829426031FD}"/>
              </a:ext>
            </a:extLst>
          </p:cNvPr>
          <p:cNvSpPr txBox="1"/>
          <p:nvPr/>
        </p:nvSpPr>
        <p:spPr>
          <a:xfrm>
            <a:off x="6904426" y="5733738"/>
            <a:ext cx="1773820" cy="461665"/>
          </a:xfrm>
          <a:prstGeom prst="rect">
            <a:avLst/>
          </a:prstGeom>
          <a:noFill/>
        </p:spPr>
        <p:txBody>
          <a:bodyPr wrap="square">
            <a:spAutoFit/>
          </a:bodyPr>
          <a:lstStyle/>
          <a:p>
            <a:r>
              <a:rPr lang="en-US" sz="2400" dirty="0">
                <a:solidFill>
                  <a:schemeClr val="accent5">
                    <a:lumMod val="60000"/>
                    <a:lumOff val="40000"/>
                  </a:schemeClr>
                </a:solidFill>
                <a:latin typeface="Gill Sans" panose="020B0502020104020203" pitchFamily="34" charset="-79"/>
                <a:cs typeface="Gill Sans" panose="020B0502020104020203" pitchFamily="34" charset="-79"/>
              </a:rPr>
              <a:t>Non-volatile</a:t>
            </a:r>
          </a:p>
        </p:txBody>
      </p:sp>
      <p:pic>
        <p:nvPicPr>
          <p:cNvPr id="9" name="Picture 4" descr="Data Backup and Recovery | IT Support Georgetown, TX">
            <a:extLst>
              <a:ext uri="{FF2B5EF4-FFF2-40B4-BE49-F238E27FC236}">
                <a16:creationId xmlns:a16="http://schemas.microsoft.com/office/drawing/2014/main" id="{BB1654C9-EA0A-EB72-6A34-67BBEADF125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313" t="21761" r="9119" b="12075"/>
          <a:stretch/>
        </p:blipFill>
        <p:spPr bwMode="auto">
          <a:xfrm>
            <a:off x="8081748" y="2965871"/>
            <a:ext cx="878098" cy="822050"/>
          </a:xfrm>
          <a:prstGeom prst="rect">
            <a:avLst/>
          </a:prstGeom>
          <a:noFill/>
          <a:extLst>
            <a:ext uri="{909E8E84-426E-40DD-AFC4-6F175D3DCCD1}">
              <a14:hiddenFill xmlns:a14="http://schemas.microsoft.com/office/drawing/2010/main">
                <a:solidFill>
                  <a:srgbClr val="FFFFFF"/>
                </a:solidFill>
              </a14:hiddenFill>
            </a:ext>
          </a:extLst>
        </p:spPr>
      </p:pic>
      <p:sp>
        <p:nvSpPr>
          <p:cNvPr id="68" name="Curved Right Arrow 67">
            <a:extLst>
              <a:ext uri="{FF2B5EF4-FFF2-40B4-BE49-F238E27FC236}">
                <a16:creationId xmlns:a16="http://schemas.microsoft.com/office/drawing/2014/main" id="{87371CB2-CDFC-4351-5AEE-CE390B71289A}"/>
              </a:ext>
            </a:extLst>
          </p:cNvPr>
          <p:cNvSpPr/>
          <p:nvPr/>
        </p:nvSpPr>
        <p:spPr>
          <a:xfrm rot="10800000">
            <a:off x="3982870" y="3001798"/>
            <a:ext cx="648100" cy="1079015"/>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34" name="Rectangle 33">
            <a:extLst>
              <a:ext uri="{FF2B5EF4-FFF2-40B4-BE49-F238E27FC236}">
                <a16:creationId xmlns:a16="http://schemas.microsoft.com/office/drawing/2014/main" id="{6133BAC2-26C4-1E0F-E9C2-1D0AB1751255}"/>
              </a:ext>
            </a:extLst>
          </p:cNvPr>
          <p:cNvSpPr/>
          <p:nvPr/>
        </p:nvSpPr>
        <p:spPr>
          <a:xfrm rot="5400000" flipH="1">
            <a:off x="2275511" y="-166633"/>
            <a:ext cx="102956" cy="3251412"/>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pic>
        <p:nvPicPr>
          <p:cNvPr id="33" name="Picture 2" descr="Replay">
            <a:extLst>
              <a:ext uri="{FF2B5EF4-FFF2-40B4-BE49-F238E27FC236}">
                <a16:creationId xmlns:a16="http://schemas.microsoft.com/office/drawing/2014/main" id="{192DD075-3277-9B2C-06EB-A60110989D1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905" t="10924" r="11317" b="10618"/>
          <a:stretch/>
        </p:blipFill>
        <p:spPr bwMode="auto">
          <a:xfrm>
            <a:off x="1109401" y="802079"/>
            <a:ext cx="2323913" cy="137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332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875E-6 0 L 0.00013 0.38958 " pathEditMode="relative" rAng="0" ptsTypes="AA">
                                      <p:cBhvr>
                                        <p:cTn id="11" dur="2000" fill="hold"/>
                                        <p:tgtEl>
                                          <p:spTgt spid="62"/>
                                        </p:tgtEl>
                                        <p:attrNameLst>
                                          <p:attrName>ppt_x</p:attrName>
                                          <p:attrName>ppt_y</p:attrName>
                                        </p:attrNameLst>
                                      </p:cBhvr>
                                      <p:rCtr x="0" y="19468"/>
                                    </p:animMotion>
                                  </p:childTnLst>
                                  <p:subTnLst>
                                    <p:set>
                                      <p:cBhvr override="childStyle">
                                        <p:cTn dur="1" fill="hold" display="0" masterRel="sameClick" afterEffect="1">
                                          <p:stCondLst>
                                            <p:cond evt="end" delay="0">
                                              <p:tn val="10"/>
                                            </p:cond>
                                          </p:stCondLst>
                                        </p:cTn>
                                        <p:tgtEl>
                                          <p:spTgt spid="62"/>
                                        </p:tgtEl>
                                        <p:attrNameLst>
                                          <p:attrName>style.visibility</p:attrName>
                                        </p:attrNameLst>
                                      </p:cBhvr>
                                      <p:to>
                                        <p:strVal val="hidden"/>
                                      </p:to>
                                    </p:set>
                                  </p:subTnLst>
                                </p:cTn>
                              </p:par>
                              <p:par>
                                <p:cTn id="12" presetID="1" presetClass="entr" presetSubtype="0" fill="hold" grpId="0" nodeType="with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par>
                                <p:cTn id="14" presetID="1" presetClass="entr" presetSubtype="0" fill="hold" grpId="0" nodeType="withEffect">
                                  <p:stCondLst>
                                    <p:cond delay="2000"/>
                                  </p:stCondLst>
                                  <p:childTnLst>
                                    <p:set>
                                      <p:cBhvr>
                                        <p:cTn id="15" dur="1" fill="hold">
                                          <p:stCondLst>
                                            <p:cond delay="0"/>
                                          </p:stCondLst>
                                        </p:cTn>
                                        <p:tgtEl>
                                          <p:spTgt spid="64"/>
                                        </p:tgtEl>
                                        <p:attrNameLst>
                                          <p:attrName>style.visibility</p:attrName>
                                        </p:attrNameLst>
                                      </p:cBhvr>
                                      <p:to>
                                        <p:strVal val="visible"/>
                                      </p:to>
                                    </p:set>
                                  </p:childTnLst>
                                </p:cTn>
                              </p:par>
                              <p:par>
                                <p:cTn id="16" presetID="22" presetClass="entr" presetSubtype="1"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20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xit" presetSubtype="3" fill="hold" grpId="1" nodeType="clickEffect">
                                  <p:stCondLst>
                                    <p:cond delay="0"/>
                                  </p:stCondLst>
                                  <p:childTnLst>
                                    <p:anim calcmode="lin" valueType="num">
                                      <p:cBhvr additive="base">
                                        <p:cTn id="22" dur="1000"/>
                                        <p:tgtEl>
                                          <p:spTgt spid="65"/>
                                        </p:tgtEl>
                                        <p:attrNameLst>
                                          <p:attrName>ppt_x</p:attrName>
                                        </p:attrNameLst>
                                      </p:cBhvr>
                                      <p:tavLst>
                                        <p:tav tm="0">
                                          <p:val>
                                            <p:strVal val="ppt_x"/>
                                          </p:val>
                                        </p:tav>
                                        <p:tav tm="100000">
                                          <p:val>
                                            <p:strVal val="1+ppt_w/2"/>
                                          </p:val>
                                        </p:tav>
                                      </p:tavLst>
                                    </p:anim>
                                    <p:anim calcmode="lin" valueType="num">
                                      <p:cBhvr additive="base">
                                        <p:cTn id="23" dur="1000"/>
                                        <p:tgtEl>
                                          <p:spTgt spid="65"/>
                                        </p:tgtEl>
                                        <p:attrNameLst>
                                          <p:attrName>ppt_y</p:attrName>
                                        </p:attrNameLst>
                                      </p:cBhvr>
                                      <p:tavLst>
                                        <p:tav tm="0">
                                          <p:val>
                                            <p:strVal val="ppt_y"/>
                                          </p:val>
                                        </p:tav>
                                        <p:tav tm="100000">
                                          <p:val>
                                            <p:strVal val="0-ppt_h/2"/>
                                          </p:val>
                                        </p:tav>
                                      </p:tavLst>
                                    </p:anim>
                                    <p:set>
                                      <p:cBhvr>
                                        <p:cTn id="24" dur="1" fill="hold">
                                          <p:stCondLst>
                                            <p:cond delay="999"/>
                                          </p:stCondLst>
                                        </p:cTn>
                                        <p:tgtEl>
                                          <p:spTgt spid="6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wipe(down)">
                                      <p:cBhvr>
                                        <p:cTn id="29" dur="500"/>
                                        <p:tgtEl>
                                          <p:spTgt spid="20"/>
                                        </p:tgtEl>
                                      </p:cBhvr>
                                    </p:animEffect>
                                  </p:childTnLst>
                                </p:cTn>
                              </p:par>
                            </p:childTnLst>
                          </p:cTn>
                        </p:par>
                      </p:childTnLst>
                    </p:cTn>
                  </p:par>
                  <p:par>
                    <p:cTn id="30" fill="hold">
                      <p:stCondLst>
                        <p:cond delay="indefinite"/>
                      </p:stCondLst>
                      <p:childTnLst>
                        <p:par>
                          <p:cTn id="31" fill="hold">
                            <p:stCondLst>
                              <p:cond delay="0"/>
                            </p:stCondLst>
                            <p:childTnLst>
                              <p:par>
                                <p:cTn id="32" presetID="64" presetClass="path" presetSubtype="0" accel="50000" decel="50000" fill="hold" grpId="1" nodeType="clickEffect">
                                  <p:stCondLst>
                                    <p:cond delay="0"/>
                                  </p:stCondLst>
                                  <p:childTnLst>
                                    <p:animMotion origin="layout" path="M 2.70833E-6 0 L -0.00013 -0.38959 " pathEditMode="relative" rAng="0" ptsTypes="AA">
                                      <p:cBhvr>
                                        <p:cTn id="33" dur="2000" fill="hold"/>
                                        <p:tgtEl>
                                          <p:spTgt spid="64"/>
                                        </p:tgtEl>
                                        <p:attrNameLst>
                                          <p:attrName>ppt_x</p:attrName>
                                          <p:attrName>ppt_y</p:attrName>
                                        </p:attrNameLst>
                                      </p:cBhvr>
                                      <p:rCtr x="-13" y="-19352"/>
                                    </p:animMotion>
                                  </p:childTnLst>
                                </p:cTn>
                              </p:par>
                              <p:par>
                                <p:cTn id="34" presetID="22" presetClass="entr" presetSubtype="4"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down)">
                                      <p:cBhvr>
                                        <p:cTn id="36" dur="20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down)">
                                      <p:cBhvr>
                                        <p:cTn id="46"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1" animBg="1"/>
      <p:bldP spid="64" grpId="0" animBg="1"/>
      <p:bldP spid="64" grpId="1" animBg="1"/>
      <p:bldP spid="65" grpId="0" animBg="1"/>
      <p:bldP spid="65" grpId="1" animBg="1"/>
      <p:bldP spid="6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0165429-EC9C-E456-C131-687A1A886120}"/>
              </a:ext>
            </a:extLst>
          </p:cNvPr>
          <p:cNvSpPr/>
          <p:nvPr/>
        </p:nvSpPr>
        <p:spPr>
          <a:xfrm>
            <a:off x="4552781" y="3285877"/>
            <a:ext cx="6414480" cy="2901785"/>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7" name="标题 1">
            <a:extLst>
              <a:ext uri="{FF2B5EF4-FFF2-40B4-BE49-F238E27FC236}">
                <a16:creationId xmlns:a16="http://schemas.microsoft.com/office/drawing/2014/main" id="{CB622C48-31AE-4043-8519-9817B5F5762C}"/>
              </a:ext>
            </a:extLst>
          </p:cNvPr>
          <p:cNvSpPr txBox="1">
            <a:spLocks/>
          </p:cNvSpPr>
          <p:nvPr/>
        </p:nvSpPr>
        <p:spPr>
          <a:xfrm>
            <a:off x="0" y="17138"/>
            <a:ext cx="10744200" cy="698472"/>
          </a:xfrm>
          <a:prstGeom prst="rect">
            <a:avLst/>
          </a:prstGeom>
        </p:spPr>
        <p:txBody>
          <a:bodyPr vert="horz" lIns="91440" tIns="45720" rIns="91440" bIns="45720" rtlCol="0" anchor="ctr">
            <a:noAutofit/>
          </a:bodyPr>
          <a:lstStyle/>
          <a:p>
            <a:pPr lvl="0">
              <a:spcBef>
                <a:spcPct val="0"/>
              </a:spcBef>
              <a:defRPr/>
            </a:pPr>
            <a:r>
              <a:rPr lang="en-US" altLang="zh-CN" sz="4400" b="1" dirty="0">
                <a:latin typeface="Gill Sans" panose="020B0502020104020203" pitchFamily="34" charset="-79"/>
                <a:ea typeface="Tahoma" panose="020B0604030504040204" pitchFamily="34" charset="0"/>
                <a:cs typeface="Gill Sans" panose="020B0502020104020203" pitchFamily="34" charset="-79"/>
              </a:rPr>
              <a:t>What PPA Just-In-Time Checkpoints</a:t>
            </a:r>
            <a:endParaRPr lang="zh-CN" altLang="en-US" sz="4400" b="1" dirty="0">
              <a:latin typeface="Gill Sans" panose="020B0502020104020203" pitchFamily="34" charset="-79"/>
              <a:ea typeface="+mj-ea"/>
              <a:cs typeface="Gill Sans" panose="020B0502020104020203" pitchFamily="34" charset="-79"/>
            </a:endParaRPr>
          </a:p>
        </p:txBody>
      </p:sp>
      <p:sp>
        <p:nvSpPr>
          <p:cNvPr id="20" name="Rectangle 19">
            <a:extLst>
              <a:ext uri="{FF2B5EF4-FFF2-40B4-BE49-F238E27FC236}">
                <a16:creationId xmlns:a16="http://schemas.microsoft.com/office/drawing/2014/main" id="{407FEDC9-F70B-68C0-66A6-9379367F1828}"/>
              </a:ext>
            </a:extLst>
          </p:cNvPr>
          <p:cNvSpPr/>
          <p:nvPr/>
        </p:nvSpPr>
        <p:spPr>
          <a:xfrm>
            <a:off x="387567" y="956235"/>
            <a:ext cx="4102466" cy="168949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C000"/>
                </a:solidFill>
                <a:latin typeface="Gill Sans" panose="020B0502020104020203" pitchFamily="34" charset="-79"/>
                <a:ea typeface="Tahoma" panose="020B0604030504040204" pitchFamily="34" charset="0"/>
                <a:cs typeface="Gill Sans" panose="020B0502020104020203" pitchFamily="34" charset="-79"/>
              </a:rPr>
              <a:t>ST1:</a:t>
            </a: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 Store p0, [10]</a:t>
            </a:r>
          </a:p>
          <a:p>
            <a:pPr algn="ctr"/>
            <a:r>
              <a:rPr lang="en-US" sz="3600" dirty="0">
                <a:solidFill>
                  <a:schemeClr val="accent6">
                    <a:lumMod val="75000"/>
                  </a:schemeClr>
                </a:solidFill>
                <a:latin typeface="Gill Sans" panose="020B0502020104020203" pitchFamily="34" charset="-79"/>
                <a:ea typeface="Tahoma" panose="020B0604030504040204" pitchFamily="34" charset="0"/>
                <a:cs typeface="Gill Sans" panose="020B0502020104020203" pitchFamily="34" charset="-79"/>
              </a:rPr>
              <a:t>ST2:</a:t>
            </a: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 Store p1, [20]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5" name="Rectangle 4">
            <a:extLst>
              <a:ext uri="{FF2B5EF4-FFF2-40B4-BE49-F238E27FC236}">
                <a16:creationId xmlns:a16="http://schemas.microsoft.com/office/drawing/2014/main" id="{F296F34D-93A4-C86A-48B8-B81BFF530D26}"/>
              </a:ext>
            </a:extLst>
          </p:cNvPr>
          <p:cNvSpPr/>
          <p:nvPr/>
        </p:nvSpPr>
        <p:spPr>
          <a:xfrm>
            <a:off x="843681" y="3289330"/>
            <a:ext cx="3389971" cy="117897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pic>
        <p:nvPicPr>
          <p:cNvPr id="22" name="Picture 4" descr="Just in Time Icon Vector Images (over 210)">
            <a:extLst>
              <a:ext uri="{FF2B5EF4-FFF2-40B4-BE49-F238E27FC236}">
                <a16:creationId xmlns:a16="http://schemas.microsoft.com/office/drawing/2014/main" id="{8E63CA58-A7F1-B49E-E209-77E473070A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761" y="676977"/>
            <a:ext cx="1199080" cy="103726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power outage">
            <a:extLst>
              <a:ext uri="{FF2B5EF4-FFF2-40B4-BE49-F238E27FC236}">
                <a16:creationId xmlns:a16="http://schemas.microsoft.com/office/drawing/2014/main" id="{BCA1CA55-8B1B-03EF-38D0-36FB504D4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3596" y="138597"/>
            <a:ext cx="1460196" cy="1310965"/>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Rectangle 25">
            <a:extLst>
              <a:ext uri="{FF2B5EF4-FFF2-40B4-BE49-F238E27FC236}">
                <a16:creationId xmlns:a16="http://schemas.microsoft.com/office/drawing/2014/main" id="{A54527D6-DCE0-5F4E-6CE3-94665AB18888}"/>
              </a:ext>
            </a:extLst>
          </p:cNvPr>
          <p:cNvSpPr/>
          <p:nvPr/>
        </p:nvSpPr>
        <p:spPr>
          <a:xfrm>
            <a:off x="3466323" y="3299418"/>
            <a:ext cx="767329" cy="1155238"/>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27" name="TextBox 26">
            <a:extLst>
              <a:ext uri="{FF2B5EF4-FFF2-40B4-BE49-F238E27FC236}">
                <a16:creationId xmlns:a16="http://schemas.microsoft.com/office/drawing/2014/main" id="{31D5638F-F369-D8E7-7942-0EAE979D5A8D}"/>
              </a:ext>
            </a:extLst>
          </p:cNvPr>
          <p:cNvSpPr txBox="1"/>
          <p:nvPr/>
        </p:nvSpPr>
        <p:spPr>
          <a:xfrm>
            <a:off x="3528513" y="3289060"/>
            <a:ext cx="54373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p0</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sp>
        <p:nvSpPr>
          <p:cNvPr id="28" name="TextBox 27">
            <a:extLst>
              <a:ext uri="{FF2B5EF4-FFF2-40B4-BE49-F238E27FC236}">
                <a16:creationId xmlns:a16="http://schemas.microsoft.com/office/drawing/2014/main" id="{CC88102F-C78F-2F81-A27D-66E7956776EF}"/>
              </a:ext>
            </a:extLst>
          </p:cNvPr>
          <p:cNvSpPr txBox="1"/>
          <p:nvPr/>
        </p:nvSpPr>
        <p:spPr>
          <a:xfrm>
            <a:off x="3425823" y="3872505"/>
            <a:ext cx="78418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[10]</a:t>
            </a:r>
          </a:p>
        </p:txBody>
      </p:sp>
      <p:cxnSp>
        <p:nvCxnSpPr>
          <p:cNvPr id="31" name="Straight Connector 30">
            <a:extLst>
              <a:ext uri="{FF2B5EF4-FFF2-40B4-BE49-F238E27FC236}">
                <a16:creationId xmlns:a16="http://schemas.microsoft.com/office/drawing/2014/main" id="{7E8A8B50-AE5F-9872-209F-42952216D0EF}"/>
              </a:ext>
            </a:extLst>
          </p:cNvPr>
          <p:cNvCxnSpPr>
            <a:cxnSpLocks/>
            <a:stCxn id="26" idx="1"/>
            <a:endCxn id="26" idx="3"/>
          </p:cNvCxnSpPr>
          <p:nvPr/>
        </p:nvCxnSpPr>
        <p:spPr>
          <a:xfrm>
            <a:off x="3466323" y="3877037"/>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72CEC35-9C0D-1F73-1F1D-AFDB0C32BFE8}"/>
              </a:ext>
            </a:extLst>
          </p:cNvPr>
          <p:cNvSpPr/>
          <p:nvPr/>
        </p:nvSpPr>
        <p:spPr>
          <a:xfrm>
            <a:off x="2672142" y="3289330"/>
            <a:ext cx="767329" cy="1155238"/>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5" name="TextBox 34">
            <a:extLst>
              <a:ext uri="{FF2B5EF4-FFF2-40B4-BE49-F238E27FC236}">
                <a16:creationId xmlns:a16="http://schemas.microsoft.com/office/drawing/2014/main" id="{CC0D1FA5-DD38-371B-4A77-C4050B96EB62}"/>
              </a:ext>
            </a:extLst>
          </p:cNvPr>
          <p:cNvSpPr txBox="1"/>
          <p:nvPr/>
        </p:nvSpPr>
        <p:spPr>
          <a:xfrm>
            <a:off x="2734332" y="3278972"/>
            <a:ext cx="54373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p1</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D86B13F0-4778-05F6-0CA2-120811C5288B}"/>
              </a:ext>
            </a:extLst>
          </p:cNvPr>
          <p:cNvSpPr txBox="1"/>
          <p:nvPr/>
        </p:nvSpPr>
        <p:spPr>
          <a:xfrm>
            <a:off x="2631642" y="3862417"/>
            <a:ext cx="78418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[20]</a:t>
            </a:r>
          </a:p>
        </p:txBody>
      </p:sp>
      <p:cxnSp>
        <p:nvCxnSpPr>
          <p:cNvPr id="37" name="Straight Connector 36">
            <a:extLst>
              <a:ext uri="{FF2B5EF4-FFF2-40B4-BE49-F238E27FC236}">
                <a16:creationId xmlns:a16="http://schemas.microsoft.com/office/drawing/2014/main" id="{99422EA3-163F-8E06-9617-A359AEC49EA6}"/>
              </a:ext>
            </a:extLst>
          </p:cNvPr>
          <p:cNvCxnSpPr>
            <a:cxnSpLocks/>
            <a:stCxn id="33" idx="1"/>
            <a:endCxn id="33" idx="3"/>
          </p:cNvCxnSpPr>
          <p:nvPr/>
        </p:nvCxnSpPr>
        <p:spPr>
          <a:xfrm>
            <a:off x="2672142" y="3866949"/>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4F67F2B-C02C-965D-99F6-68BFF7D33BA0}"/>
              </a:ext>
            </a:extLst>
          </p:cNvPr>
          <p:cNvSpPr/>
          <p:nvPr/>
        </p:nvSpPr>
        <p:spPr>
          <a:xfrm>
            <a:off x="5961910" y="1931752"/>
            <a:ext cx="3127941"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10" name="TextBox 9">
            <a:extLst>
              <a:ext uri="{FF2B5EF4-FFF2-40B4-BE49-F238E27FC236}">
                <a16:creationId xmlns:a16="http://schemas.microsoft.com/office/drawing/2014/main" id="{54D1399D-2CAA-8727-DD7A-5216F1B813B1}"/>
              </a:ext>
            </a:extLst>
          </p:cNvPr>
          <p:cNvSpPr txBox="1"/>
          <p:nvPr/>
        </p:nvSpPr>
        <p:spPr>
          <a:xfrm>
            <a:off x="2135754" y="2637820"/>
            <a:ext cx="1103187"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CSQ</a:t>
            </a:r>
          </a:p>
        </p:txBody>
      </p:sp>
      <p:sp>
        <p:nvSpPr>
          <p:cNvPr id="42" name="TextBox 41">
            <a:extLst>
              <a:ext uri="{FF2B5EF4-FFF2-40B4-BE49-F238E27FC236}">
                <a16:creationId xmlns:a16="http://schemas.microsoft.com/office/drawing/2014/main" id="{A453C6BE-1D87-58F4-CB62-BFD44DC9E683}"/>
              </a:ext>
            </a:extLst>
          </p:cNvPr>
          <p:cNvSpPr txBox="1"/>
          <p:nvPr/>
        </p:nvSpPr>
        <p:spPr>
          <a:xfrm>
            <a:off x="4493937" y="2113152"/>
            <a:ext cx="1254831" cy="646331"/>
          </a:xfrm>
          <a:prstGeom prst="rect">
            <a:avLst/>
          </a:prstGeom>
          <a:noFill/>
        </p:spPr>
        <p:txBody>
          <a:bodyPr wrap="none" rtlCol="0">
            <a:spAutoFit/>
          </a:bodyPr>
          <a:lstStyle/>
          <a:p>
            <a:pPr algn="r"/>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pPr algn="r"/>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43" name="Straight Connector 42">
            <a:extLst>
              <a:ext uri="{FF2B5EF4-FFF2-40B4-BE49-F238E27FC236}">
                <a16:creationId xmlns:a16="http://schemas.microsoft.com/office/drawing/2014/main" id="{3988B98D-79BC-3A66-5805-11A938A93893}"/>
              </a:ext>
            </a:extLst>
          </p:cNvPr>
          <p:cNvCxnSpPr>
            <a:cxnSpLocks/>
          </p:cNvCxnSpPr>
          <p:nvPr/>
        </p:nvCxnSpPr>
        <p:spPr>
          <a:xfrm>
            <a:off x="4490033" y="231815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62898D-2D61-EA3C-F0B4-702672D94CBD}"/>
              </a:ext>
            </a:extLst>
          </p:cNvPr>
          <p:cNvCxnSpPr>
            <a:cxnSpLocks/>
          </p:cNvCxnSpPr>
          <p:nvPr/>
        </p:nvCxnSpPr>
        <p:spPr>
          <a:xfrm>
            <a:off x="4490033" y="1843848"/>
            <a:ext cx="1052185" cy="0"/>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CF56CF-0FF8-D349-3976-7A0D48FC8B37}"/>
              </a:ext>
            </a:extLst>
          </p:cNvPr>
          <p:cNvSpPr txBox="1"/>
          <p:nvPr/>
        </p:nvSpPr>
        <p:spPr>
          <a:xfrm>
            <a:off x="4552780" y="1187952"/>
            <a:ext cx="1053494" cy="523220"/>
          </a:xfrm>
          <a:prstGeom prst="rect">
            <a:avLst/>
          </a:prstGeom>
          <a:noFill/>
          <a:ln w="31750">
            <a:solidFill>
              <a:schemeClr val="tx1"/>
            </a:solidFill>
          </a:ln>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LCPC</a:t>
            </a:r>
          </a:p>
        </p:txBody>
      </p:sp>
      <p:sp>
        <p:nvSpPr>
          <p:cNvPr id="47" name="Rectangle 46">
            <a:extLst>
              <a:ext uri="{FF2B5EF4-FFF2-40B4-BE49-F238E27FC236}">
                <a16:creationId xmlns:a16="http://schemas.microsoft.com/office/drawing/2014/main" id="{EA8863C8-B010-F089-01E9-0CFD640A609C}"/>
              </a:ext>
            </a:extLst>
          </p:cNvPr>
          <p:cNvSpPr/>
          <p:nvPr/>
        </p:nvSpPr>
        <p:spPr>
          <a:xfrm>
            <a:off x="9423446" y="1923494"/>
            <a:ext cx="1543815"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8" name="Rectangle 47">
            <a:extLst>
              <a:ext uri="{FF2B5EF4-FFF2-40B4-BE49-F238E27FC236}">
                <a16:creationId xmlns:a16="http://schemas.microsoft.com/office/drawing/2014/main" id="{83778D19-175C-8F31-C634-F76B5768A9AE}"/>
              </a:ext>
            </a:extLst>
          </p:cNvPr>
          <p:cNvSpPr/>
          <p:nvPr/>
        </p:nvSpPr>
        <p:spPr>
          <a:xfrm>
            <a:off x="10199932" y="1921856"/>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p0</a:t>
            </a:r>
          </a:p>
        </p:txBody>
      </p:sp>
      <p:sp>
        <p:nvSpPr>
          <p:cNvPr id="49" name="Rectangle 48">
            <a:extLst>
              <a:ext uri="{FF2B5EF4-FFF2-40B4-BE49-F238E27FC236}">
                <a16:creationId xmlns:a16="http://schemas.microsoft.com/office/drawing/2014/main" id="{8908F444-850F-82B4-342B-EAEC1B29DF59}"/>
              </a:ext>
            </a:extLst>
          </p:cNvPr>
          <p:cNvSpPr/>
          <p:nvPr/>
        </p:nvSpPr>
        <p:spPr>
          <a:xfrm>
            <a:off x="9426534" y="1938616"/>
            <a:ext cx="767329" cy="700136"/>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p1</a:t>
            </a:r>
          </a:p>
        </p:txBody>
      </p:sp>
      <p:sp>
        <p:nvSpPr>
          <p:cNvPr id="40" name="TextBox 39">
            <a:extLst>
              <a:ext uri="{FF2B5EF4-FFF2-40B4-BE49-F238E27FC236}">
                <a16:creationId xmlns:a16="http://schemas.microsoft.com/office/drawing/2014/main" id="{DE33577C-AE6C-8C25-4EB2-5FA0079699E3}"/>
              </a:ext>
            </a:extLst>
          </p:cNvPr>
          <p:cNvSpPr txBox="1"/>
          <p:nvPr/>
        </p:nvSpPr>
        <p:spPr>
          <a:xfrm>
            <a:off x="9195993" y="1258178"/>
            <a:ext cx="1838965"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MaskReg</a:t>
            </a:r>
          </a:p>
        </p:txBody>
      </p:sp>
      <p:sp>
        <p:nvSpPr>
          <p:cNvPr id="52" name="Rectangle 51">
            <a:extLst>
              <a:ext uri="{FF2B5EF4-FFF2-40B4-BE49-F238E27FC236}">
                <a16:creationId xmlns:a16="http://schemas.microsoft.com/office/drawing/2014/main" id="{EAE1750D-06E9-DFC5-839D-D0399C0D6EB3}"/>
              </a:ext>
            </a:extLst>
          </p:cNvPr>
          <p:cNvSpPr/>
          <p:nvPr/>
        </p:nvSpPr>
        <p:spPr>
          <a:xfrm>
            <a:off x="2705005" y="4723160"/>
            <a:ext cx="1528647" cy="143812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5" name="TextBox 44">
            <a:extLst>
              <a:ext uri="{FF2B5EF4-FFF2-40B4-BE49-F238E27FC236}">
                <a16:creationId xmlns:a16="http://schemas.microsoft.com/office/drawing/2014/main" id="{1D4106BC-8C75-5F9E-1EBF-DC803EB9902E}"/>
              </a:ext>
            </a:extLst>
          </p:cNvPr>
          <p:cNvSpPr txBox="1"/>
          <p:nvPr/>
        </p:nvSpPr>
        <p:spPr>
          <a:xfrm>
            <a:off x="192672" y="5204130"/>
            <a:ext cx="1337741" cy="707886"/>
          </a:xfrm>
          <a:prstGeom prst="rect">
            <a:avLst/>
          </a:prstGeom>
          <a:noFill/>
        </p:spPr>
        <p:txBody>
          <a:bodyPr wrap="square" rtlCol="0">
            <a:spAutoFit/>
          </a:bodyPr>
          <a:lstStyle/>
          <a:p>
            <a:pPr algn="ctr"/>
            <a:r>
              <a:rPr lang="en-US" sz="4000" dirty="0">
                <a:latin typeface="Gill Sans" panose="020B0502020104020203" pitchFamily="34" charset="-79"/>
                <a:ea typeface="Tahoma" panose="020B0604030504040204" pitchFamily="34" charset="0"/>
                <a:cs typeface="Gill Sans" panose="020B0502020104020203" pitchFamily="34" charset="-79"/>
              </a:rPr>
              <a:t>CRT</a:t>
            </a:r>
          </a:p>
        </p:txBody>
      </p:sp>
      <p:sp>
        <p:nvSpPr>
          <p:cNvPr id="56" name="Rectangle 55">
            <a:extLst>
              <a:ext uri="{FF2B5EF4-FFF2-40B4-BE49-F238E27FC236}">
                <a16:creationId xmlns:a16="http://schemas.microsoft.com/office/drawing/2014/main" id="{85068860-69A6-CC88-A8F6-CBD7933809A5}"/>
              </a:ext>
            </a:extLst>
          </p:cNvPr>
          <p:cNvSpPr/>
          <p:nvPr/>
        </p:nvSpPr>
        <p:spPr>
          <a:xfrm>
            <a:off x="2698994" y="4715623"/>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r1</a:t>
            </a:r>
          </a:p>
        </p:txBody>
      </p:sp>
      <p:sp>
        <p:nvSpPr>
          <p:cNvPr id="57" name="Rectangle 56">
            <a:extLst>
              <a:ext uri="{FF2B5EF4-FFF2-40B4-BE49-F238E27FC236}">
                <a16:creationId xmlns:a16="http://schemas.microsoft.com/office/drawing/2014/main" id="{ED94580D-1084-1BE9-BE52-779FDCE833B6}"/>
              </a:ext>
            </a:extLst>
          </p:cNvPr>
          <p:cNvSpPr/>
          <p:nvPr/>
        </p:nvSpPr>
        <p:spPr>
          <a:xfrm>
            <a:off x="3466323" y="4715623"/>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r0</a:t>
            </a:r>
          </a:p>
        </p:txBody>
      </p:sp>
      <p:sp>
        <p:nvSpPr>
          <p:cNvPr id="58" name="Rectangle 57">
            <a:extLst>
              <a:ext uri="{FF2B5EF4-FFF2-40B4-BE49-F238E27FC236}">
                <a16:creationId xmlns:a16="http://schemas.microsoft.com/office/drawing/2014/main" id="{18633C12-3A06-AE74-6F34-6DEC8EDFF158}"/>
              </a:ext>
            </a:extLst>
          </p:cNvPr>
          <p:cNvSpPr/>
          <p:nvPr/>
        </p:nvSpPr>
        <p:spPr>
          <a:xfrm>
            <a:off x="2698994" y="5440283"/>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p1</a:t>
            </a:r>
          </a:p>
        </p:txBody>
      </p:sp>
      <p:sp>
        <p:nvSpPr>
          <p:cNvPr id="59" name="Rectangle 58">
            <a:extLst>
              <a:ext uri="{FF2B5EF4-FFF2-40B4-BE49-F238E27FC236}">
                <a16:creationId xmlns:a16="http://schemas.microsoft.com/office/drawing/2014/main" id="{9830449A-D61E-0586-A445-828F1665B4F8}"/>
              </a:ext>
            </a:extLst>
          </p:cNvPr>
          <p:cNvSpPr/>
          <p:nvPr/>
        </p:nvSpPr>
        <p:spPr>
          <a:xfrm>
            <a:off x="3466323" y="5440283"/>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p0</a:t>
            </a:r>
          </a:p>
        </p:txBody>
      </p:sp>
      <p:sp>
        <p:nvSpPr>
          <p:cNvPr id="53" name="TextBox 52">
            <a:extLst>
              <a:ext uri="{FF2B5EF4-FFF2-40B4-BE49-F238E27FC236}">
                <a16:creationId xmlns:a16="http://schemas.microsoft.com/office/drawing/2014/main" id="{9FBF0BE6-F5B4-2A68-A1A5-002535203A41}"/>
              </a:ext>
            </a:extLst>
          </p:cNvPr>
          <p:cNvSpPr txBox="1"/>
          <p:nvPr/>
        </p:nvSpPr>
        <p:spPr>
          <a:xfrm>
            <a:off x="6907863" y="1198203"/>
            <a:ext cx="915635"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PRF</a:t>
            </a:r>
          </a:p>
        </p:txBody>
      </p:sp>
      <p:sp>
        <p:nvSpPr>
          <p:cNvPr id="61" name="Rectangle 60">
            <a:extLst>
              <a:ext uri="{FF2B5EF4-FFF2-40B4-BE49-F238E27FC236}">
                <a16:creationId xmlns:a16="http://schemas.microsoft.com/office/drawing/2014/main" id="{24F4C88A-8AEE-D812-66DF-EDE0D6C6B733}"/>
              </a:ext>
            </a:extLst>
          </p:cNvPr>
          <p:cNvSpPr/>
          <p:nvPr/>
        </p:nvSpPr>
        <p:spPr>
          <a:xfrm>
            <a:off x="8323081" y="1941367"/>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p0</a:t>
            </a:r>
          </a:p>
        </p:txBody>
      </p:sp>
      <p:sp>
        <p:nvSpPr>
          <p:cNvPr id="62" name="Rectangle 61">
            <a:extLst>
              <a:ext uri="{FF2B5EF4-FFF2-40B4-BE49-F238E27FC236}">
                <a16:creationId xmlns:a16="http://schemas.microsoft.com/office/drawing/2014/main" id="{A38B1140-06C9-B4C3-8F0E-F33F2B2279D4}"/>
              </a:ext>
            </a:extLst>
          </p:cNvPr>
          <p:cNvSpPr/>
          <p:nvPr/>
        </p:nvSpPr>
        <p:spPr>
          <a:xfrm>
            <a:off x="7528384" y="1941367"/>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p1</a:t>
            </a:r>
          </a:p>
        </p:txBody>
      </p:sp>
      <p:sp>
        <p:nvSpPr>
          <p:cNvPr id="63" name="Rectangle 62">
            <a:extLst>
              <a:ext uri="{FF2B5EF4-FFF2-40B4-BE49-F238E27FC236}">
                <a16:creationId xmlns:a16="http://schemas.microsoft.com/office/drawing/2014/main" id="{EBDAE59F-4BC3-9FA8-AD9C-CE0DC9F4BBBC}"/>
              </a:ext>
            </a:extLst>
          </p:cNvPr>
          <p:cNvSpPr/>
          <p:nvPr/>
        </p:nvSpPr>
        <p:spPr>
          <a:xfrm>
            <a:off x="6747371"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p2</a:t>
            </a:r>
          </a:p>
        </p:txBody>
      </p:sp>
      <p:sp>
        <p:nvSpPr>
          <p:cNvPr id="64" name="Rectangle 63">
            <a:extLst>
              <a:ext uri="{FF2B5EF4-FFF2-40B4-BE49-F238E27FC236}">
                <a16:creationId xmlns:a16="http://schemas.microsoft.com/office/drawing/2014/main" id="{48ABF245-5D62-DCE4-FCC0-3752620A80A1}"/>
              </a:ext>
            </a:extLst>
          </p:cNvPr>
          <p:cNvSpPr/>
          <p:nvPr/>
        </p:nvSpPr>
        <p:spPr>
          <a:xfrm>
            <a:off x="5961910"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p3</a:t>
            </a:r>
          </a:p>
        </p:txBody>
      </p:sp>
      <p:sp>
        <p:nvSpPr>
          <p:cNvPr id="66" name="TextBox 65">
            <a:extLst>
              <a:ext uri="{FF2B5EF4-FFF2-40B4-BE49-F238E27FC236}">
                <a16:creationId xmlns:a16="http://schemas.microsoft.com/office/drawing/2014/main" id="{F1578D30-F72C-8F26-83A8-840F0B1BB412}"/>
              </a:ext>
            </a:extLst>
          </p:cNvPr>
          <p:cNvSpPr txBox="1"/>
          <p:nvPr/>
        </p:nvSpPr>
        <p:spPr>
          <a:xfrm>
            <a:off x="6419032" y="4741112"/>
            <a:ext cx="4550897" cy="1446550"/>
          </a:xfrm>
          <a:prstGeom prst="rect">
            <a:avLst/>
          </a:prstGeom>
          <a:noFill/>
        </p:spPr>
        <p:txBody>
          <a:bodyPr wrap="square">
            <a:spAutoFit/>
          </a:bodyPr>
          <a:lstStyle/>
          <a:p>
            <a:pPr algn="ctr"/>
            <a:r>
              <a:rPr lang="en-US" sz="4400" dirty="0">
                <a:latin typeface="Gill Sans" panose="020B0502020104020203" pitchFamily="34" charset="-79"/>
                <a:ea typeface="Tahoma" panose="020B0604030504040204" pitchFamily="34" charset="0"/>
                <a:cs typeface="Gill Sans" panose="020B0502020104020203" pitchFamily="34" charset="-79"/>
              </a:rPr>
              <a:t>NVM Main Memory</a:t>
            </a:r>
          </a:p>
        </p:txBody>
      </p:sp>
      <p:sp>
        <p:nvSpPr>
          <p:cNvPr id="4099" name="Oval 4098">
            <a:extLst>
              <a:ext uri="{FF2B5EF4-FFF2-40B4-BE49-F238E27FC236}">
                <a16:creationId xmlns:a16="http://schemas.microsoft.com/office/drawing/2014/main" id="{DB2E6DF1-4C18-5B3E-1884-2CCECA00A9F3}"/>
              </a:ext>
            </a:extLst>
          </p:cNvPr>
          <p:cNvSpPr/>
          <p:nvPr/>
        </p:nvSpPr>
        <p:spPr>
          <a:xfrm>
            <a:off x="2185700" y="2605588"/>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72" name="Oval 71">
            <a:extLst>
              <a:ext uri="{FF2B5EF4-FFF2-40B4-BE49-F238E27FC236}">
                <a16:creationId xmlns:a16="http://schemas.microsoft.com/office/drawing/2014/main" id="{940046B8-D14E-4E56-7E6D-3AA70ED6372C}"/>
              </a:ext>
            </a:extLst>
          </p:cNvPr>
          <p:cNvSpPr/>
          <p:nvPr/>
        </p:nvSpPr>
        <p:spPr>
          <a:xfrm>
            <a:off x="368251" y="5162965"/>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73" name="Oval 72">
            <a:extLst>
              <a:ext uri="{FF2B5EF4-FFF2-40B4-BE49-F238E27FC236}">
                <a16:creationId xmlns:a16="http://schemas.microsoft.com/office/drawing/2014/main" id="{8C84245C-B6C2-D503-D36A-37731801A2BD}"/>
              </a:ext>
            </a:extLst>
          </p:cNvPr>
          <p:cNvSpPr/>
          <p:nvPr/>
        </p:nvSpPr>
        <p:spPr>
          <a:xfrm>
            <a:off x="6874448" y="1136691"/>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74" name="Oval 73">
            <a:extLst>
              <a:ext uri="{FF2B5EF4-FFF2-40B4-BE49-F238E27FC236}">
                <a16:creationId xmlns:a16="http://schemas.microsoft.com/office/drawing/2014/main" id="{7F3BCE9E-7B50-C5AC-3D66-05AFB70F19AE}"/>
              </a:ext>
            </a:extLst>
          </p:cNvPr>
          <p:cNvSpPr/>
          <p:nvPr/>
        </p:nvSpPr>
        <p:spPr>
          <a:xfrm>
            <a:off x="9188041" y="1218105"/>
            <a:ext cx="1995738" cy="829316"/>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50" name="Oval 49">
            <a:extLst>
              <a:ext uri="{FF2B5EF4-FFF2-40B4-BE49-F238E27FC236}">
                <a16:creationId xmlns:a16="http://schemas.microsoft.com/office/drawing/2014/main" id="{8E57FD4C-D19F-1EE7-88CC-09FA3491F9D9}"/>
              </a:ext>
            </a:extLst>
          </p:cNvPr>
          <p:cNvSpPr/>
          <p:nvPr/>
        </p:nvSpPr>
        <p:spPr>
          <a:xfrm>
            <a:off x="4534834" y="1040816"/>
            <a:ext cx="1011296" cy="736694"/>
          </a:xfrm>
          <a:prstGeom prst="ellipse">
            <a:avLst/>
          </a:prstGeom>
          <a:solidFill>
            <a:schemeClr val="accent1">
              <a:alpha val="3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2D6DEE59-D250-B41D-722A-96712A86E093}"/>
              </a:ext>
            </a:extLst>
          </p:cNvPr>
          <p:cNvSpPr>
            <a:spLocks noGrp="1"/>
          </p:cNvSpPr>
          <p:nvPr>
            <p:ph type="sldNum" sz="quarter" idx="12"/>
          </p:nvPr>
        </p:nvSpPr>
        <p:spPr/>
        <p:txBody>
          <a:bodyPr/>
          <a:lstStyle/>
          <a:p>
            <a:fld id="{D615B06F-A071-DA42-9B61-42106019A626}" type="slidenum">
              <a:rPr lang="en-US" smtClean="0"/>
              <a:t>19</a:t>
            </a:fld>
            <a:endParaRPr lang="en-US"/>
          </a:p>
        </p:txBody>
      </p:sp>
      <p:sp>
        <p:nvSpPr>
          <p:cNvPr id="54" name="Rectangle 53">
            <a:extLst>
              <a:ext uri="{FF2B5EF4-FFF2-40B4-BE49-F238E27FC236}">
                <a16:creationId xmlns:a16="http://schemas.microsoft.com/office/drawing/2014/main" id="{ED2F01E8-352C-9150-42BB-4E109DB28ACF}"/>
              </a:ext>
            </a:extLst>
          </p:cNvPr>
          <p:cNvSpPr/>
          <p:nvPr/>
        </p:nvSpPr>
        <p:spPr>
          <a:xfrm>
            <a:off x="2698994" y="4723160"/>
            <a:ext cx="1511018" cy="144566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 name="TextBox 2">
            <a:extLst>
              <a:ext uri="{FF2B5EF4-FFF2-40B4-BE49-F238E27FC236}">
                <a16:creationId xmlns:a16="http://schemas.microsoft.com/office/drawing/2014/main" id="{610D9D8D-C6A5-EA2D-A6EA-90431D4A2A91}"/>
              </a:ext>
            </a:extLst>
          </p:cNvPr>
          <p:cNvSpPr txBox="1"/>
          <p:nvPr/>
        </p:nvSpPr>
        <p:spPr>
          <a:xfrm>
            <a:off x="1216668" y="4709867"/>
            <a:ext cx="1392304" cy="646331"/>
          </a:xfrm>
          <a:prstGeom prst="rect">
            <a:avLst/>
          </a:prstGeom>
          <a:noFill/>
        </p:spPr>
        <p:txBody>
          <a:bodyPr wrap="none" rtlCol="0">
            <a:spAutoFit/>
          </a:bodyPr>
          <a:lstStyle/>
          <a:p>
            <a:pPr algn="ctr"/>
            <a:r>
              <a:rPr lang="en-US" dirty="0"/>
              <a:t>Architectural</a:t>
            </a:r>
          </a:p>
          <a:p>
            <a:pPr algn="ctr"/>
            <a:r>
              <a:rPr lang="en-US" dirty="0"/>
              <a:t>register</a:t>
            </a:r>
          </a:p>
        </p:txBody>
      </p:sp>
      <p:sp>
        <p:nvSpPr>
          <p:cNvPr id="55" name="TextBox 54">
            <a:extLst>
              <a:ext uri="{FF2B5EF4-FFF2-40B4-BE49-F238E27FC236}">
                <a16:creationId xmlns:a16="http://schemas.microsoft.com/office/drawing/2014/main" id="{031BA373-8954-757D-380E-46B63ED7BB30}"/>
              </a:ext>
            </a:extLst>
          </p:cNvPr>
          <p:cNvSpPr txBox="1"/>
          <p:nvPr/>
        </p:nvSpPr>
        <p:spPr>
          <a:xfrm>
            <a:off x="886497" y="3389188"/>
            <a:ext cx="1692707" cy="369332"/>
          </a:xfrm>
          <a:prstGeom prst="rect">
            <a:avLst/>
          </a:prstGeom>
          <a:noFill/>
        </p:spPr>
        <p:txBody>
          <a:bodyPr wrap="none" rtlCol="0">
            <a:spAutoFit/>
          </a:bodyPr>
          <a:lstStyle/>
          <a:p>
            <a:r>
              <a:rPr lang="en-US" dirty="0"/>
              <a:t>Physical register</a:t>
            </a:r>
          </a:p>
        </p:txBody>
      </p:sp>
      <p:sp>
        <p:nvSpPr>
          <p:cNvPr id="51" name="TextBox 50">
            <a:extLst>
              <a:ext uri="{FF2B5EF4-FFF2-40B4-BE49-F238E27FC236}">
                <a16:creationId xmlns:a16="http://schemas.microsoft.com/office/drawing/2014/main" id="{470F59DF-6190-9F7A-8AEB-3168CBA98F44}"/>
              </a:ext>
            </a:extLst>
          </p:cNvPr>
          <p:cNvSpPr txBox="1"/>
          <p:nvPr/>
        </p:nvSpPr>
        <p:spPr>
          <a:xfrm>
            <a:off x="1153559" y="3820870"/>
            <a:ext cx="1263616" cy="646331"/>
          </a:xfrm>
          <a:prstGeom prst="rect">
            <a:avLst/>
          </a:prstGeom>
          <a:noFill/>
        </p:spPr>
        <p:txBody>
          <a:bodyPr wrap="none" rtlCol="0">
            <a:spAutoFit/>
          </a:bodyPr>
          <a:lstStyle/>
          <a:p>
            <a:pPr algn="ctr"/>
            <a:r>
              <a:rPr lang="en-US" dirty="0"/>
              <a:t>Destination</a:t>
            </a:r>
          </a:p>
          <a:p>
            <a:pPr algn="ctr"/>
            <a:r>
              <a:rPr lang="en-US" dirty="0"/>
              <a:t>address</a:t>
            </a:r>
          </a:p>
        </p:txBody>
      </p:sp>
      <p:sp>
        <p:nvSpPr>
          <p:cNvPr id="60" name="TextBox 59">
            <a:extLst>
              <a:ext uri="{FF2B5EF4-FFF2-40B4-BE49-F238E27FC236}">
                <a16:creationId xmlns:a16="http://schemas.microsoft.com/office/drawing/2014/main" id="{C7857240-DF09-14D9-5C11-42A9AA6513C3}"/>
              </a:ext>
            </a:extLst>
          </p:cNvPr>
          <p:cNvSpPr txBox="1"/>
          <p:nvPr/>
        </p:nvSpPr>
        <p:spPr>
          <a:xfrm>
            <a:off x="1506795" y="5485163"/>
            <a:ext cx="924933" cy="646331"/>
          </a:xfrm>
          <a:prstGeom prst="rect">
            <a:avLst/>
          </a:prstGeom>
          <a:noFill/>
        </p:spPr>
        <p:txBody>
          <a:bodyPr wrap="none" rtlCol="0">
            <a:spAutoFit/>
          </a:bodyPr>
          <a:lstStyle/>
          <a:p>
            <a:pPr algn="ctr"/>
            <a:r>
              <a:rPr lang="en-US" dirty="0"/>
              <a:t>Physical</a:t>
            </a:r>
          </a:p>
          <a:p>
            <a:pPr algn="ctr"/>
            <a:r>
              <a:rPr lang="en-US" dirty="0"/>
              <a:t>register</a:t>
            </a:r>
          </a:p>
        </p:txBody>
      </p:sp>
      <p:sp>
        <p:nvSpPr>
          <p:cNvPr id="65" name="Rectangle 64">
            <a:extLst>
              <a:ext uri="{FF2B5EF4-FFF2-40B4-BE49-F238E27FC236}">
                <a16:creationId xmlns:a16="http://schemas.microsoft.com/office/drawing/2014/main" id="{FCE94B89-6B31-8B36-D80A-574CCCFE3079}"/>
              </a:ext>
            </a:extLst>
          </p:cNvPr>
          <p:cNvSpPr/>
          <p:nvPr/>
        </p:nvSpPr>
        <p:spPr>
          <a:xfrm>
            <a:off x="360986" y="1523358"/>
            <a:ext cx="4129547" cy="530458"/>
          </a:xfrm>
          <a:prstGeom prst="rect">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latin typeface="Gill Sans" panose="020B0502020104020203" pitchFamily="34" charset="-79"/>
              <a:ea typeface="Tahoma" panose="020B0604030504040204" pitchFamily="34" charset="0"/>
              <a:cs typeface="Gill Sans" panose="020B0502020104020203" pitchFamily="34" charset="-79"/>
            </a:endParaRPr>
          </a:p>
        </p:txBody>
      </p:sp>
    </p:spTree>
    <p:extLst>
      <p:ext uri="{BB962C8B-B14F-4D97-AF65-F5344CB8AC3E}">
        <p14:creationId xmlns:p14="http://schemas.microsoft.com/office/powerpoint/2010/main" val="303204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blinds(horizontal)">
                                      <p:cBhvr>
                                        <p:cTn id="7" dur="500"/>
                                        <p:tgtEl>
                                          <p:spTgt spid="50"/>
                                        </p:tgtEl>
                                      </p:cBhvr>
                                    </p:animEffect>
                                  </p:childTnLst>
                                  <p:subTnLst>
                                    <p:set>
                                      <p:cBhvr override="childStyle">
                                        <p:cTn dur="1" fill="hold" display="0" masterRel="nextClick" afterEffect="1"/>
                                        <p:tgtEl>
                                          <p:spTgt spid="5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9"/>
                                        </p:tgtEl>
                                        <p:attrNameLst>
                                          <p:attrName>style.visibility</p:attrName>
                                        </p:attrNameLst>
                                      </p:cBhvr>
                                      <p:to>
                                        <p:strVal val="visible"/>
                                      </p:to>
                                    </p:set>
                                    <p:animEffect transition="in" filter="blinds(horizontal)">
                                      <p:cBhvr>
                                        <p:cTn id="12" dur="500"/>
                                        <p:tgtEl>
                                          <p:spTgt spid="4099"/>
                                        </p:tgtEl>
                                      </p:cBhvr>
                                    </p:animEffec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blinds(horizontal)">
                                      <p:cBhvr>
                                        <p:cTn id="17"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blinds(horizontal)">
                                      <p:cBhvr>
                                        <p:cTn id="22"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linds(horizontal)">
                                      <p:cBhvr>
                                        <p:cTn id="27"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linds(horizontal)">
                                      <p:cBhvr>
                                        <p:cTn id="32" dur="500"/>
                                        <p:tgtEl>
                                          <p:spTgt spid="2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par>
                                <p:cTn id="36" presetID="3" presetClass="entr" presetSubtype="10" fill="hold"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blinds(horizontal)">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0" nodeType="clickEffect">
                                  <p:stCondLst>
                                    <p:cond delay="0"/>
                                  </p:stCondLst>
                                  <p:childTnLst>
                                    <p:animMotion origin="layout" path="M 4.79167E-6 2.22222E-6 L 0.25 2.22222E-6 " pathEditMode="relative" rAng="0" ptsTypes="AA">
                                      <p:cBhvr>
                                        <p:cTn id="42" dur="2000" fill="hold"/>
                                        <p:tgtEl>
                                          <p:spTgt spid="26"/>
                                        </p:tgtEl>
                                        <p:attrNameLst>
                                          <p:attrName>ppt_x</p:attrName>
                                          <p:attrName>ppt_y</p:attrName>
                                        </p:attrNameLst>
                                      </p:cBhvr>
                                      <p:rCtr x="12500" y="0"/>
                                    </p:animMotion>
                                  </p:childTnLst>
                                </p:cTn>
                              </p:par>
                              <p:par>
                                <p:cTn id="43" presetID="63" presetClass="path" presetSubtype="0" accel="50000" decel="50000" fill="hold" grpId="0" nodeType="withEffect">
                                  <p:stCondLst>
                                    <p:cond delay="0"/>
                                  </p:stCondLst>
                                  <p:childTnLst>
                                    <p:animMotion origin="layout" path="M -1.04167E-6 -2.59259E-6 L 0.25 -2.59259E-6 " pathEditMode="relative" rAng="0" ptsTypes="AA">
                                      <p:cBhvr>
                                        <p:cTn id="44" dur="2000" fill="hold"/>
                                        <p:tgtEl>
                                          <p:spTgt spid="27"/>
                                        </p:tgtEl>
                                        <p:attrNameLst>
                                          <p:attrName>ppt_x</p:attrName>
                                          <p:attrName>ppt_y</p:attrName>
                                        </p:attrNameLst>
                                      </p:cBhvr>
                                      <p:rCtr x="12500" y="0"/>
                                    </p:animMotion>
                                  </p:childTnLst>
                                </p:cTn>
                              </p:par>
                              <p:par>
                                <p:cTn id="45" presetID="63" presetClass="path" presetSubtype="0" accel="50000" decel="50000" fill="hold" grpId="0" nodeType="withEffect">
                                  <p:stCondLst>
                                    <p:cond delay="0"/>
                                  </p:stCondLst>
                                  <p:childTnLst>
                                    <p:animMotion origin="layout" path="M 4.58333E-6 2.22222E-6 L 0.25 2.22222E-6 " pathEditMode="relative" rAng="0" ptsTypes="AA">
                                      <p:cBhvr>
                                        <p:cTn id="46" dur="2000" fill="hold"/>
                                        <p:tgtEl>
                                          <p:spTgt spid="28"/>
                                        </p:tgtEl>
                                        <p:attrNameLst>
                                          <p:attrName>ppt_x</p:attrName>
                                          <p:attrName>ppt_y</p:attrName>
                                        </p:attrNameLst>
                                      </p:cBhvr>
                                      <p:rCtr x="12500" y="0"/>
                                    </p:animMotion>
                                  </p:childTnLst>
                                </p:cTn>
                              </p:par>
                              <p:par>
                                <p:cTn id="47" presetID="63" presetClass="path" presetSubtype="0" accel="50000" decel="50000" fill="hold" nodeType="withEffect">
                                  <p:stCondLst>
                                    <p:cond delay="0"/>
                                  </p:stCondLst>
                                  <p:childTnLst>
                                    <p:animMotion origin="layout" path="M 4.79167E-6 2.22222E-6 L 0.25 2.22222E-6 " pathEditMode="relative" rAng="0" ptsTypes="AA">
                                      <p:cBhvr>
                                        <p:cTn id="48" dur="2000" fill="hold"/>
                                        <p:tgtEl>
                                          <p:spTgt spid="31"/>
                                        </p:tgtEl>
                                        <p:attrNameLst>
                                          <p:attrName>ppt_x</p:attrName>
                                          <p:attrName>ppt_y</p:attrName>
                                        </p:attrNameLst>
                                      </p:cBhvr>
                                      <p:rCtr x="12500" y="0"/>
                                    </p:animMotion>
                                  </p:childTnLst>
                                </p:cTn>
                              </p:par>
                              <p:par>
                                <p:cTn id="49" presetID="63" presetClass="path" presetSubtype="0" accel="50000" decel="50000" fill="hold" grpId="0" nodeType="withEffect">
                                  <p:stCondLst>
                                    <p:cond delay="0"/>
                                  </p:stCondLst>
                                  <p:childTnLst>
                                    <p:animMotion origin="layout" path="M -1.04167E-6 1.11111E-6 L 0.25 1.11111E-6 " pathEditMode="relative" rAng="0" ptsTypes="AA">
                                      <p:cBhvr>
                                        <p:cTn id="50" dur="2000" fill="hold"/>
                                        <p:tgtEl>
                                          <p:spTgt spid="33"/>
                                        </p:tgtEl>
                                        <p:attrNameLst>
                                          <p:attrName>ppt_x</p:attrName>
                                          <p:attrName>ppt_y</p:attrName>
                                        </p:attrNameLst>
                                      </p:cBhvr>
                                      <p:rCtr x="12500" y="0"/>
                                    </p:animMotion>
                                  </p:childTnLst>
                                </p:cTn>
                              </p:par>
                              <p:par>
                                <p:cTn id="51" presetID="63" presetClass="path" presetSubtype="0" accel="50000" decel="50000" fill="hold" grpId="0" nodeType="withEffect">
                                  <p:stCondLst>
                                    <p:cond delay="0"/>
                                  </p:stCondLst>
                                  <p:childTnLst>
                                    <p:animMotion origin="layout" path="M 3.33333E-6 -3.7037E-6 L 0.25 -3.7037E-6 " pathEditMode="relative" rAng="0" ptsTypes="AA">
                                      <p:cBhvr>
                                        <p:cTn id="52" dur="2000" fill="hold"/>
                                        <p:tgtEl>
                                          <p:spTgt spid="35"/>
                                        </p:tgtEl>
                                        <p:attrNameLst>
                                          <p:attrName>ppt_x</p:attrName>
                                          <p:attrName>ppt_y</p:attrName>
                                        </p:attrNameLst>
                                      </p:cBhvr>
                                      <p:rCtr x="12500" y="0"/>
                                    </p:animMotion>
                                  </p:childTnLst>
                                </p:cTn>
                              </p:par>
                              <p:par>
                                <p:cTn id="53" presetID="63" presetClass="path" presetSubtype="0" accel="50000" decel="50000" fill="hold" grpId="0" nodeType="withEffect">
                                  <p:stCondLst>
                                    <p:cond delay="0"/>
                                  </p:stCondLst>
                                  <p:childTnLst>
                                    <p:animMotion origin="layout" path="M -1.25E-6 1.11111E-6 L 0.25 1.11111E-6 " pathEditMode="relative" rAng="0" ptsTypes="AA">
                                      <p:cBhvr>
                                        <p:cTn id="54" dur="2000" fill="hold"/>
                                        <p:tgtEl>
                                          <p:spTgt spid="36"/>
                                        </p:tgtEl>
                                        <p:attrNameLst>
                                          <p:attrName>ppt_x</p:attrName>
                                          <p:attrName>ppt_y</p:attrName>
                                        </p:attrNameLst>
                                      </p:cBhvr>
                                      <p:rCtr x="12500" y="0"/>
                                    </p:animMotion>
                                  </p:childTnLst>
                                </p:cTn>
                              </p:par>
                              <p:par>
                                <p:cTn id="55" presetID="63" presetClass="path" presetSubtype="0" accel="50000" decel="50000" fill="hold" nodeType="withEffect">
                                  <p:stCondLst>
                                    <p:cond delay="0"/>
                                  </p:stCondLst>
                                  <p:childTnLst>
                                    <p:animMotion origin="layout" path="M -1.04167E-6 1.11111E-6 L 0.25 1.11111E-6 " pathEditMode="relative" rAng="0" ptsTypes="AA">
                                      <p:cBhvr>
                                        <p:cTn id="56" dur="2000" fill="hold"/>
                                        <p:tgtEl>
                                          <p:spTgt spid="37"/>
                                        </p:tgtEl>
                                        <p:attrNameLst>
                                          <p:attrName>ppt_x</p:attrName>
                                          <p:attrName>ppt_y</p:attrName>
                                        </p:attrNameLst>
                                      </p:cBhvr>
                                      <p:rCtr x="12500" y="0"/>
                                    </p:animMotion>
                                  </p:childTnLst>
                                </p:cTn>
                              </p:par>
                              <p:par>
                                <p:cTn id="57" presetID="63" presetClass="path" presetSubtype="0" accel="50000" decel="50000" fill="hold" grpId="0" nodeType="withEffect">
                                  <p:stCondLst>
                                    <p:cond delay="0"/>
                                  </p:stCondLst>
                                  <p:childTnLst>
                                    <p:animMotion origin="layout" path="M 0 0 L 0.25 0 E" pathEditMode="relative" ptsTypes="">
                                      <p:cBhvr>
                                        <p:cTn id="58" dur="2000" fill="hold"/>
                                        <p:tgtEl>
                                          <p:spTgt spid="52"/>
                                        </p:tgtEl>
                                        <p:attrNameLst>
                                          <p:attrName>ppt_x</p:attrName>
                                          <p:attrName>ppt_y</p:attrName>
                                        </p:attrNameLst>
                                      </p:cBhvr>
                                    </p:animMotion>
                                  </p:childTnLst>
                                </p:cTn>
                              </p:par>
                              <p:par>
                                <p:cTn id="59" presetID="63" presetClass="path" presetSubtype="0" accel="50000" decel="50000" fill="hold" grpId="0" nodeType="withEffect">
                                  <p:stCondLst>
                                    <p:cond delay="0"/>
                                  </p:stCondLst>
                                  <p:childTnLst>
                                    <p:animMotion origin="layout" path="M 0 0 L 0.25 0 E" pathEditMode="relative" ptsTypes="">
                                      <p:cBhvr>
                                        <p:cTn id="60" dur="2000" fill="hold"/>
                                        <p:tgtEl>
                                          <p:spTgt spid="56"/>
                                        </p:tgtEl>
                                        <p:attrNameLst>
                                          <p:attrName>ppt_x</p:attrName>
                                          <p:attrName>ppt_y</p:attrName>
                                        </p:attrNameLst>
                                      </p:cBhvr>
                                    </p:animMotion>
                                  </p:childTnLst>
                                </p:cTn>
                              </p:par>
                              <p:par>
                                <p:cTn id="61" presetID="63" presetClass="path" presetSubtype="0" accel="50000" decel="50000" fill="hold" grpId="0" nodeType="withEffect">
                                  <p:stCondLst>
                                    <p:cond delay="0"/>
                                  </p:stCondLst>
                                  <p:childTnLst>
                                    <p:animMotion origin="layout" path="M 0 0 L 0.25 0 E" pathEditMode="relative" ptsTypes="">
                                      <p:cBhvr>
                                        <p:cTn id="62" dur="2000" fill="hold"/>
                                        <p:tgtEl>
                                          <p:spTgt spid="57"/>
                                        </p:tgtEl>
                                        <p:attrNameLst>
                                          <p:attrName>ppt_x</p:attrName>
                                          <p:attrName>ppt_y</p:attrName>
                                        </p:attrNameLst>
                                      </p:cBhvr>
                                    </p:animMotion>
                                  </p:childTnLst>
                                </p:cTn>
                              </p:par>
                              <p:par>
                                <p:cTn id="63" presetID="63" presetClass="path" presetSubtype="0" accel="50000" decel="50000" fill="hold" grpId="0" nodeType="withEffect">
                                  <p:stCondLst>
                                    <p:cond delay="0"/>
                                  </p:stCondLst>
                                  <p:childTnLst>
                                    <p:animMotion origin="layout" path="M 0 0 L 0.25 0 E" pathEditMode="relative" ptsTypes="">
                                      <p:cBhvr>
                                        <p:cTn id="64" dur="2000" fill="hold"/>
                                        <p:tgtEl>
                                          <p:spTgt spid="58"/>
                                        </p:tgtEl>
                                        <p:attrNameLst>
                                          <p:attrName>ppt_x</p:attrName>
                                          <p:attrName>ppt_y</p:attrName>
                                        </p:attrNameLst>
                                      </p:cBhvr>
                                    </p:animMotion>
                                  </p:childTnLst>
                                </p:cTn>
                              </p:par>
                              <p:par>
                                <p:cTn id="65" presetID="63" presetClass="path" presetSubtype="0" accel="50000" decel="50000" fill="hold" grpId="0" nodeType="withEffect">
                                  <p:stCondLst>
                                    <p:cond delay="0"/>
                                  </p:stCondLst>
                                  <p:childTnLst>
                                    <p:animMotion origin="layout" path="M 0 0 L 0.25 0 E" pathEditMode="relative" ptsTypes="">
                                      <p:cBhvr>
                                        <p:cTn id="66" dur="2000" fill="hold"/>
                                        <p:tgtEl>
                                          <p:spTgt spid="59"/>
                                        </p:tgtEl>
                                        <p:attrNameLst>
                                          <p:attrName>ppt_x</p:attrName>
                                          <p:attrName>ppt_y</p:attrName>
                                        </p:attrNameLst>
                                      </p:cBhvr>
                                    </p:animMotion>
                                  </p:childTnLst>
                                </p:cTn>
                              </p:par>
                              <p:par>
                                <p:cTn id="67" presetID="42" presetClass="path" presetSubtype="0" accel="50000" decel="50000" fill="hold" grpId="0" nodeType="withEffect">
                                  <p:stCondLst>
                                    <p:cond delay="0"/>
                                  </p:stCondLst>
                                  <p:childTnLst>
                                    <p:animMotion origin="layout" path="M -2.29167E-6 -2.59259E-6 L 0.00339 0.31597 " pathEditMode="relative" rAng="0" ptsTypes="AA">
                                      <p:cBhvr>
                                        <p:cTn id="68" dur="2000" fill="hold"/>
                                        <p:tgtEl>
                                          <p:spTgt spid="30"/>
                                        </p:tgtEl>
                                        <p:attrNameLst>
                                          <p:attrName>ppt_x</p:attrName>
                                          <p:attrName>ppt_y</p:attrName>
                                        </p:attrNameLst>
                                      </p:cBhvr>
                                      <p:rCtr x="169" y="15787"/>
                                    </p:animMotion>
                                  </p:childTnLst>
                                </p:cTn>
                              </p:par>
                              <p:par>
                                <p:cTn id="69" presetID="42" presetClass="path" presetSubtype="0" accel="50000" decel="50000" fill="hold" grpId="0" nodeType="withEffect">
                                  <p:stCondLst>
                                    <p:cond delay="0"/>
                                  </p:stCondLst>
                                  <p:childTnLst>
                                    <p:animMotion origin="layout" path="M 0 0 L 0 0.25 E" pathEditMode="relative" ptsTypes="">
                                      <p:cBhvr>
                                        <p:cTn id="70" dur="2000" fill="hold"/>
                                        <p:tgtEl>
                                          <p:spTgt spid="61"/>
                                        </p:tgtEl>
                                        <p:attrNameLst>
                                          <p:attrName>ppt_x</p:attrName>
                                          <p:attrName>ppt_y</p:attrName>
                                        </p:attrNameLst>
                                      </p:cBhvr>
                                    </p:animMotion>
                                  </p:childTnLst>
                                </p:cTn>
                              </p:par>
                              <p:par>
                                <p:cTn id="71" presetID="42" presetClass="path" presetSubtype="0" accel="50000" decel="50000" fill="hold" grpId="0" nodeType="withEffect">
                                  <p:stCondLst>
                                    <p:cond delay="0"/>
                                  </p:stCondLst>
                                  <p:childTnLst>
                                    <p:animMotion origin="layout" path="M 0 0 L 0 0.25 E" pathEditMode="relative" ptsTypes="">
                                      <p:cBhvr>
                                        <p:cTn id="72" dur="2000" fill="hold"/>
                                        <p:tgtEl>
                                          <p:spTgt spid="62"/>
                                        </p:tgtEl>
                                        <p:attrNameLst>
                                          <p:attrName>ppt_x</p:attrName>
                                          <p:attrName>ppt_y</p:attrName>
                                        </p:attrNameLst>
                                      </p:cBhvr>
                                    </p:animMotion>
                                  </p:childTnLst>
                                </p:cTn>
                              </p:par>
                              <p:par>
                                <p:cTn id="73" presetID="42" presetClass="path" presetSubtype="0" accel="50000" decel="50000" fill="hold" grpId="0" nodeType="withEffect">
                                  <p:stCondLst>
                                    <p:cond delay="0"/>
                                  </p:stCondLst>
                                  <p:childTnLst>
                                    <p:animMotion origin="layout" path="M 0 0 L 0 0.25 E" pathEditMode="relative" ptsTypes="">
                                      <p:cBhvr>
                                        <p:cTn id="74" dur="2000" fill="hold"/>
                                        <p:tgtEl>
                                          <p:spTgt spid="49"/>
                                        </p:tgtEl>
                                        <p:attrNameLst>
                                          <p:attrName>ppt_x</p:attrName>
                                          <p:attrName>ppt_y</p:attrName>
                                        </p:attrNameLst>
                                      </p:cBhvr>
                                    </p:animMotion>
                                  </p:childTnLst>
                                </p:cTn>
                              </p:par>
                              <p:par>
                                <p:cTn id="75" presetID="42" presetClass="path" presetSubtype="0" accel="50000" decel="50000" fill="hold" grpId="0" nodeType="withEffect">
                                  <p:stCondLst>
                                    <p:cond delay="0"/>
                                  </p:stCondLst>
                                  <p:childTnLst>
                                    <p:animMotion origin="layout" path="M 0 0 L 0 0.25 E" pathEditMode="relative" ptsTypes="">
                                      <p:cBhvr>
                                        <p:cTn id="76" dur="2000" fill="hold"/>
                                        <p:tgtEl>
                                          <p:spTgt spid="4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33" grpId="0" animBg="1"/>
      <p:bldP spid="35" grpId="0"/>
      <p:bldP spid="36" grpId="0"/>
      <p:bldP spid="42" grpId="0"/>
      <p:bldP spid="30" grpId="0" animBg="1"/>
      <p:bldP spid="48" grpId="0" animBg="1"/>
      <p:bldP spid="49" grpId="0" animBg="1"/>
      <p:bldP spid="52" grpId="0" animBg="1"/>
      <p:bldP spid="56" grpId="0" animBg="1"/>
      <p:bldP spid="57" grpId="0" animBg="1"/>
      <p:bldP spid="58" grpId="0" animBg="1"/>
      <p:bldP spid="59" grpId="0" animBg="1"/>
      <p:bldP spid="61" grpId="0" animBg="1"/>
      <p:bldP spid="62" grpId="0" animBg="1"/>
      <p:bldP spid="4099" grpId="0" animBg="1"/>
      <p:bldP spid="72" grpId="0" animBg="1"/>
      <p:bldP spid="73" grpId="0" animBg="1"/>
      <p:bldP spid="74" grpId="0" animBg="1"/>
      <p:bldP spid="5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1" name="标题 1">
            <a:extLst>
              <a:ext uri="{FF2B5EF4-FFF2-40B4-BE49-F238E27FC236}">
                <a16:creationId xmlns:a16="http://schemas.microsoft.com/office/drawing/2014/main" id="{3560609C-683C-377D-00EA-A6411072BE19}"/>
              </a:ext>
            </a:extLst>
          </p:cNvPr>
          <p:cNvSpPr txBox="1">
            <a:spLocks/>
          </p:cNvSpPr>
          <p:nvPr/>
        </p:nvSpPr>
        <p:spPr>
          <a:xfrm>
            <a:off x="10455" y="-4706"/>
            <a:ext cx="11055651" cy="651112"/>
          </a:xfrm>
          <a:prstGeom prst="rect">
            <a:avLst/>
          </a:prstGeom>
        </p:spPr>
        <p:txBody>
          <a:bodyPr vert="horz" lIns="121920" tIns="60960" rIns="121920" bIns="6096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Prevalence of Nonvolatile Memory (NVM)</a:t>
            </a:r>
            <a:endParaRPr lang="zh-CN" altLang="en-US" sz="4000" b="1" dirty="0">
              <a:latin typeface="Gill Sans" panose="020B0502020104020203" pitchFamily="34" charset="-79"/>
              <a:ea typeface="+mj-ea"/>
              <a:cs typeface="Gill Sans" panose="020B0502020104020203" pitchFamily="34" charset="-79"/>
            </a:endParaRPr>
          </a:p>
        </p:txBody>
      </p:sp>
      <p:pic>
        <p:nvPicPr>
          <p:cNvPr id="3074" name="Picture 2" descr="Intel at 3D exit point: Alas poor Optane, I knew it well – Blocks and Files">
            <a:extLst>
              <a:ext uri="{FF2B5EF4-FFF2-40B4-BE49-F238E27FC236}">
                <a16:creationId xmlns:a16="http://schemas.microsoft.com/office/drawing/2014/main" id="{A4844055-A76C-4946-8FF6-0ADB646B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66" y="728315"/>
            <a:ext cx="3432560" cy="1622123"/>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1A88F271-74B8-E8E4-0BED-F7DFD8C8AD6B}"/>
              </a:ext>
            </a:extLst>
          </p:cNvPr>
          <p:cNvSpPr/>
          <p:nvPr/>
        </p:nvSpPr>
        <p:spPr>
          <a:xfrm>
            <a:off x="2273854" y="4067914"/>
            <a:ext cx="7644292" cy="2061771"/>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High areal density</a:t>
            </a:r>
          </a:p>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Comparable speed as DRAM</a:t>
            </a:r>
          </a:p>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Byte-addressability with load/store</a:t>
            </a:r>
          </a:p>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Nonvolatility (data persistence)</a:t>
            </a:r>
          </a:p>
        </p:txBody>
      </p:sp>
      <p:sp>
        <p:nvSpPr>
          <p:cNvPr id="5" name="Slide Number Placeholder 4">
            <a:extLst>
              <a:ext uri="{FF2B5EF4-FFF2-40B4-BE49-F238E27FC236}">
                <a16:creationId xmlns:a16="http://schemas.microsoft.com/office/drawing/2014/main" id="{209295E7-E03D-520D-5B7A-13EC5356627E}"/>
              </a:ext>
            </a:extLst>
          </p:cNvPr>
          <p:cNvSpPr>
            <a:spLocks noGrp="1"/>
          </p:cNvSpPr>
          <p:nvPr>
            <p:ph type="sldNum" sz="quarter" idx="12"/>
          </p:nvPr>
        </p:nvSpPr>
        <p:spPr/>
        <p:txBody>
          <a:bodyPr/>
          <a:lstStyle/>
          <a:p>
            <a:fld id="{BEF5F9A7-FFD9-4159-A58F-AE73538ED447}" type="slidenum">
              <a:rPr lang="en-US" smtClean="0"/>
              <a:pPr/>
              <a:t>2</a:t>
            </a:fld>
            <a:endParaRPr lang="en-US" dirty="0"/>
          </a:p>
        </p:txBody>
      </p:sp>
      <p:pic>
        <p:nvPicPr>
          <p:cNvPr id="1026" name="Picture 2" descr="MS-SSD – Samsung – Memory Solutions Lab">
            <a:extLst>
              <a:ext uri="{FF2B5EF4-FFF2-40B4-BE49-F238E27FC236}">
                <a16:creationId xmlns:a16="http://schemas.microsoft.com/office/drawing/2014/main" id="{2CC409C3-889B-4E5A-9BF4-9A9CAC4D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946" y="728315"/>
            <a:ext cx="2766908" cy="1556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T-MRAM | MRAM-Info">
            <a:extLst>
              <a:ext uri="{FF2B5EF4-FFF2-40B4-BE49-F238E27FC236}">
                <a16:creationId xmlns:a16="http://schemas.microsoft.com/office/drawing/2014/main" id="{992B99BD-B125-18D2-E704-FA2C7C99A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5276" y="2277464"/>
            <a:ext cx="3307258" cy="17503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RAM (Resistive Random Access Memory) : FUJITSU SEMICONDUCTOR MEMORY  SOLUTION">
            <a:extLst>
              <a:ext uri="{FF2B5EF4-FFF2-40B4-BE49-F238E27FC236}">
                <a16:creationId xmlns:a16="http://schemas.microsoft.com/office/drawing/2014/main" id="{09DC9F40-4275-F573-681E-53BDB4972A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9946" y="2493426"/>
            <a:ext cx="2766229" cy="153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linds(horizontal)">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blinds(horizontal)">
                                      <p:cBhvr>
                                        <p:cTn id="22" dur="500"/>
                                        <p:tgtEl>
                                          <p:spTgt spid="10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blinds(horizontal)">
                                      <p:cBhvr>
                                        <p:cTn id="27" dur="500"/>
                                        <p:tgtEl>
                                          <p:spTgt spid="34">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4">
                                            <p:bg/>
                                          </p:spTgt>
                                        </p:tgtEl>
                                        <p:attrNameLst>
                                          <p:attrName>style.visibility</p:attrName>
                                        </p:attrNameLst>
                                      </p:cBhvr>
                                      <p:to>
                                        <p:strVal val="visible"/>
                                      </p:to>
                                    </p:set>
                                    <p:animEffect transition="in" filter="blinds(horizontal)">
                                      <p:cBhvr>
                                        <p:cTn id="30" dur="500"/>
                                        <p:tgtEl>
                                          <p:spTgt spid="34">
                                            <p:bg/>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animEffect transition="in" filter="blinds(horizontal)">
                                      <p:cBhvr>
                                        <p:cTn id="35" dur="500"/>
                                        <p:tgtEl>
                                          <p:spTgt spid="3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Effect transition="in" filter="blinds(horizontal)">
                                      <p:cBhvr>
                                        <p:cTn id="40" dur="500"/>
                                        <p:tgtEl>
                                          <p:spTgt spid="3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4">
                                            <p:txEl>
                                              <p:pRg st="3" end="3"/>
                                            </p:txEl>
                                          </p:spTgt>
                                        </p:tgtEl>
                                        <p:attrNameLst>
                                          <p:attrName>style.visibility</p:attrName>
                                        </p:attrNameLst>
                                      </p:cBhvr>
                                      <p:to>
                                        <p:strVal val="visible"/>
                                      </p:to>
                                    </p:set>
                                    <p:animEffect transition="in" filter="blinds(horizontal)">
                                      <p:cBhvr>
                                        <p:cTn id="45"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allAtOnce"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30165429-EC9C-E456-C131-687A1A886120}"/>
              </a:ext>
            </a:extLst>
          </p:cNvPr>
          <p:cNvSpPr/>
          <p:nvPr/>
        </p:nvSpPr>
        <p:spPr>
          <a:xfrm>
            <a:off x="4552781" y="3285877"/>
            <a:ext cx="6414480" cy="2901785"/>
          </a:xfrm>
          <a:prstGeom prst="rect">
            <a:avLst/>
          </a:prstGeom>
          <a:solidFill>
            <a:schemeClr val="accent5">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20" name="Rectangle 19">
            <a:extLst>
              <a:ext uri="{FF2B5EF4-FFF2-40B4-BE49-F238E27FC236}">
                <a16:creationId xmlns:a16="http://schemas.microsoft.com/office/drawing/2014/main" id="{407FEDC9-F70B-68C0-66A6-9379367F1828}"/>
              </a:ext>
            </a:extLst>
          </p:cNvPr>
          <p:cNvSpPr/>
          <p:nvPr/>
        </p:nvSpPr>
        <p:spPr>
          <a:xfrm>
            <a:off x="387567" y="956235"/>
            <a:ext cx="4102466" cy="168949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FFC000"/>
                </a:solidFill>
                <a:latin typeface="Gill Sans" panose="020B0502020104020203" pitchFamily="34" charset="-79"/>
                <a:ea typeface="Tahoma" panose="020B0604030504040204" pitchFamily="34" charset="0"/>
                <a:cs typeface="Gill Sans" panose="020B0502020104020203" pitchFamily="34" charset="-79"/>
              </a:rPr>
              <a:t>ST1:</a:t>
            </a: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 Store p0, [10]</a:t>
            </a:r>
          </a:p>
          <a:p>
            <a:pPr algn="ctr"/>
            <a:r>
              <a:rPr lang="en-US" sz="3600" dirty="0">
                <a:solidFill>
                  <a:schemeClr val="accent6">
                    <a:lumMod val="75000"/>
                  </a:schemeClr>
                </a:solidFill>
                <a:latin typeface="Gill Sans" panose="020B0502020104020203" pitchFamily="34" charset="-79"/>
                <a:ea typeface="Tahoma" panose="020B0604030504040204" pitchFamily="34" charset="0"/>
                <a:cs typeface="Gill Sans" panose="020B0502020104020203" pitchFamily="34" charset="-79"/>
              </a:rPr>
              <a:t>ST2:</a:t>
            </a: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 Store p1, [20]</a:t>
            </a:r>
          </a:p>
          <a:p>
            <a:pPr algn="ctr"/>
            <a:r>
              <a:rPr lang="en-US" sz="36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p:txBody>
      </p:sp>
      <p:sp>
        <p:nvSpPr>
          <p:cNvPr id="5" name="Rectangle 4">
            <a:extLst>
              <a:ext uri="{FF2B5EF4-FFF2-40B4-BE49-F238E27FC236}">
                <a16:creationId xmlns:a16="http://schemas.microsoft.com/office/drawing/2014/main" id="{F296F34D-93A4-C86A-48B8-B81BFF530D26}"/>
              </a:ext>
            </a:extLst>
          </p:cNvPr>
          <p:cNvSpPr/>
          <p:nvPr/>
        </p:nvSpPr>
        <p:spPr>
          <a:xfrm>
            <a:off x="843681" y="3289330"/>
            <a:ext cx="3389971" cy="117897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26" name="Rectangle 25">
            <a:extLst>
              <a:ext uri="{FF2B5EF4-FFF2-40B4-BE49-F238E27FC236}">
                <a16:creationId xmlns:a16="http://schemas.microsoft.com/office/drawing/2014/main" id="{A54527D6-DCE0-5F4E-6CE3-94665AB18888}"/>
              </a:ext>
            </a:extLst>
          </p:cNvPr>
          <p:cNvSpPr/>
          <p:nvPr/>
        </p:nvSpPr>
        <p:spPr>
          <a:xfrm>
            <a:off x="6513916" y="3300622"/>
            <a:ext cx="767329" cy="1155238"/>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27" name="TextBox 26">
            <a:extLst>
              <a:ext uri="{FF2B5EF4-FFF2-40B4-BE49-F238E27FC236}">
                <a16:creationId xmlns:a16="http://schemas.microsoft.com/office/drawing/2014/main" id="{31D5638F-F369-D8E7-7942-0EAE979D5A8D}"/>
              </a:ext>
            </a:extLst>
          </p:cNvPr>
          <p:cNvSpPr txBox="1"/>
          <p:nvPr/>
        </p:nvSpPr>
        <p:spPr>
          <a:xfrm>
            <a:off x="6576106" y="3290264"/>
            <a:ext cx="54373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p0</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sp>
        <p:nvSpPr>
          <p:cNvPr id="28" name="TextBox 27">
            <a:extLst>
              <a:ext uri="{FF2B5EF4-FFF2-40B4-BE49-F238E27FC236}">
                <a16:creationId xmlns:a16="http://schemas.microsoft.com/office/drawing/2014/main" id="{CC88102F-C78F-2F81-A27D-66E7956776EF}"/>
              </a:ext>
            </a:extLst>
          </p:cNvPr>
          <p:cNvSpPr txBox="1"/>
          <p:nvPr/>
        </p:nvSpPr>
        <p:spPr>
          <a:xfrm>
            <a:off x="6473416" y="3873709"/>
            <a:ext cx="78418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[10]</a:t>
            </a:r>
          </a:p>
        </p:txBody>
      </p:sp>
      <p:cxnSp>
        <p:nvCxnSpPr>
          <p:cNvPr id="31" name="Straight Connector 30">
            <a:extLst>
              <a:ext uri="{FF2B5EF4-FFF2-40B4-BE49-F238E27FC236}">
                <a16:creationId xmlns:a16="http://schemas.microsoft.com/office/drawing/2014/main" id="{7E8A8B50-AE5F-9872-209F-42952216D0EF}"/>
              </a:ext>
            </a:extLst>
          </p:cNvPr>
          <p:cNvCxnSpPr>
            <a:cxnSpLocks/>
            <a:stCxn id="26" idx="1"/>
            <a:endCxn id="26" idx="3"/>
          </p:cNvCxnSpPr>
          <p:nvPr/>
        </p:nvCxnSpPr>
        <p:spPr>
          <a:xfrm>
            <a:off x="6513916" y="3878241"/>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72CEC35-9C0D-1F73-1F1D-AFDB0C32BFE8}"/>
              </a:ext>
            </a:extLst>
          </p:cNvPr>
          <p:cNvSpPr/>
          <p:nvPr/>
        </p:nvSpPr>
        <p:spPr>
          <a:xfrm>
            <a:off x="5719735" y="3302891"/>
            <a:ext cx="767329" cy="1155238"/>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35" name="TextBox 34">
            <a:extLst>
              <a:ext uri="{FF2B5EF4-FFF2-40B4-BE49-F238E27FC236}">
                <a16:creationId xmlns:a16="http://schemas.microsoft.com/office/drawing/2014/main" id="{CC0D1FA5-DD38-371B-4A77-C4050B96EB62}"/>
              </a:ext>
            </a:extLst>
          </p:cNvPr>
          <p:cNvSpPr txBox="1"/>
          <p:nvPr/>
        </p:nvSpPr>
        <p:spPr>
          <a:xfrm>
            <a:off x="5781925" y="3292533"/>
            <a:ext cx="54373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p1</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D86B13F0-4778-05F6-0CA2-120811C5288B}"/>
              </a:ext>
            </a:extLst>
          </p:cNvPr>
          <p:cNvSpPr txBox="1"/>
          <p:nvPr/>
        </p:nvSpPr>
        <p:spPr>
          <a:xfrm>
            <a:off x="5679235" y="3875978"/>
            <a:ext cx="784189"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[20]</a:t>
            </a:r>
          </a:p>
        </p:txBody>
      </p:sp>
      <p:cxnSp>
        <p:nvCxnSpPr>
          <p:cNvPr id="37" name="Straight Connector 36">
            <a:extLst>
              <a:ext uri="{FF2B5EF4-FFF2-40B4-BE49-F238E27FC236}">
                <a16:creationId xmlns:a16="http://schemas.microsoft.com/office/drawing/2014/main" id="{99422EA3-163F-8E06-9617-A359AEC49EA6}"/>
              </a:ext>
            </a:extLst>
          </p:cNvPr>
          <p:cNvCxnSpPr>
            <a:cxnSpLocks/>
            <a:stCxn id="33" idx="1"/>
            <a:endCxn id="33" idx="3"/>
          </p:cNvCxnSpPr>
          <p:nvPr/>
        </p:nvCxnSpPr>
        <p:spPr>
          <a:xfrm>
            <a:off x="5719735" y="3880510"/>
            <a:ext cx="767329"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B4F67F2B-C02C-965D-99F6-68BFF7D33BA0}"/>
              </a:ext>
            </a:extLst>
          </p:cNvPr>
          <p:cNvSpPr/>
          <p:nvPr/>
        </p:nvSpPr>
        <p:spPr>
          <a:xfrm>
            <a:off x="5961910" y="1931752"/>
            <a:ext cx="3127941"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10" name="TextBox 9">
            <a:extLst>
              <a:ext uri="{FF2B5EF4-FFF2-40B4-BE49-F238E27FC236}">
                <a16:creationId xmlns:a16="http://schemas.microsoft.com/office/drawing/2014/main" id="{54D1399D-2CAA-8727-DD7A-5216F1B813B1}"/>
              </a:ext>
            </a:extLst>
          </p:cNvPr>
          <p:cNvSpPr txBox="1"/>
          <p:nvPr/>
        </p:nvSpPr>
        <p:spPr>
          <a:xfrm>
            <a:off x="2135754" y="2637820"/>
            <a:ext cx="1103187"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CSQ</a:t>
            </a:r>
          </a:p>
        </p:txBody>
      </p:sp>
      <p:sp>
        <p:nvSpPr>
          <p:cNvPr id="42" name="TextBox 41">
            <a:extLst>
              <a:ext uri="{FF2B5EF4-FFF2-40B4-BE49-F238E27FC236}">
                <a16:creationId xmlns:a16="http://schemas.microsoft.com/office/drawing/2014/main" id="{A453C6BE-1D87-58F4-CB62-BFD44DC9E683}"/>
              </a:ext>
            </a:extLst>
          </p:cNvPr>
          <p:cNvSpPr txBox="1"/>
          <p:nvPr/>
        </p:nvSpPr>
        <p:spPr>
          <a:xfrm>
            <a:off x="4493937" y="2113152"/>
            <a:ext cx="1254831" cy="646331"/>
          </a:xfrm>
          <a:prstGeom prst="rect">
            <a:avLst/>
          </a:prstGeom>
          <a:noFill/>
        </p:spPr>
        <p:txBody>
          <a:bodyPr wrap="none" rtlCol="0">
            <a:spAutoFit/>
          </a:bodyPr>
          <a:lstStyle/>
          <a:p>
            <a:pPr algn="r"/>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pPr algn="r"/>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43" name="Straight Connector 42">
            <a:extLst>
              <a:ext uri="{FF2B5EF4-FFF2-40B4-BE49-F238E27FC236}">
                <a16:creationId xmlns:a16="http://schemas.microsoft.com/office/drawing/2014/main" id="{3988B98D-79BC-3A66-5805-11A938A93893}"/>
              </a:ext>
            </a:extLst>
          </p:cNvPr>
          <p:cNvCxnSpPr>
            <a:cxnSpLocks/>
          </p:cNvCxnSpPr>
          <p:nvPr/>
        </p:nvCxnSpPr>
        <p:spPr>
          <a:xfrm>
            <a:off x="4490033" y="231815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C62898D-2D61-EA3C-F0B4-702672D94CBD}"/>
              </a:ext>
            </a:extLst>
          </p:cNvPr>
          <p:cNvCxnSpPr>
            <a:cxnSpLocks/>
          </p:cNvCxnSpPr>
          <p:nvPr/>
        </p:nvCxnSpPr>
        <p:spPr>
          <a:xfrm>
            <a:off x="4490033" y="1715256"/>
            <a:ext cx="1052185" cy="0"/>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63CF56CF-0FF8-D349-3976-7A0D48FC8B37}"/>
              </a:ext>
            </a:extLst>
          </p:cNvPr>
          <p:cNvSpPr txBox="1"/>
          <p:nvPr/>
        </p:nvSpPr>
        <p:spPr>
          <a:xfrm>
            <a:off x="4592503" y="3358279"/>
            <a:ext cx="1053494" cy="523220"/>
          </a:xfrm>
          <a:prstGeom prst="rect">
            <a:avLst/>
          </a:prstGeom>
          <a:noFill/>
          <a:ln w="31750">
            <a:solidFill>
              <a:schemeClr val="tx1"/>
            </a:solidFill>
          </a:ln>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LCPC</a:t>
            </a:r>
          </a:p>
        </p:txBody>
      </p:sp>
      <p:sp>
        <p:nvSpPr>
          <p:cNvPr id="47" name="Rectangle 46">
            <a:extLst>
              <a:ext uri="{FF2B5EF4-FFF2-40B4-BE49-F238E27FC236}">
                <a16:creationId xmlns:a16="http://schemas.microsoft.com/office/drawing/2014/main" id="{EA8863C8-B010-F089-01E9-0CFD640A609C}"/>
              </a:ext>
            </a:extLst>
          </p:cNvPr>
          <p:cNvSpPr/>
          <p:nvPr/>
        </p:nvSpPr>
        <p:spPr>
          <a:xfrm>
            <a:off x="9399290" y="3610672"/>
            <a:ext cx="1543815"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8" name="Rectangle 47">
            <a:extLst>
              <a:ext uri="{FF2B5EF4-FFF2-40B4-BE49-F238E27FC236}">
                <a16:creationId xmlns:a16="http://schemas.microsoft.com/office/drawing/2014/main" id="{83778D19-175C-8F31-C634-F76B5768A9AE}"/>
              </a:ext>
            </a:extLst>
          </p:cNvPr>
          <p:cNvSpPr/>
          <p:nvPr/>
        </p:nvSpPr>
        <p:spPr>
          <a:xfrm>
            <a:off x="10175776" y="3609034"/>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p0</a:t>
            </a:r>
          </a:p>
        </p:txBody>
      </p:sp>
      <p:sp>
        <p:nvSpPr>
          <p:cNvPr id="49" name="Rectangle 48">
            <a:extLst>
              <a:ext uri="{FF2B5EF4-FFF2-40B4-BE49-F238E27FC236}">
                <a16:creationId xmlns:a16="http://schemas.microsoft.com/office/drawing/2014/main" id="{8908F444-850F-82B4-342B-EAEC1B29DF59}"/>
              </a:ext>
            </a:extLst>
          </p:cNvPr>
          <p:cNvSpPr/>
          <p:nvPr/>
        </p:nvSpPr>
        <p:spPr>
          <a:xfrm>
            <a:off x="9402378" y="3625794"/>
            <a:ext cx="767329" cy="700136"/>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p1</a:t>
            </a:r>
          </a:p>
        </p:txBody>
      </p:sp>
      <p:sp>
        <p:nvSpPr>
          <p:cNvPr id="40" name="TextBox 39">
            <a:extLst>
              <a:ext uri="{FF2B5EF4-FFF2-40B4-BE49-F238E27FC236}">
                <a16:creationId xmlns:a16="http://schemas.microsoft.com/office/drawing/2014/main" id="{DE33577C-AE6C-8C25-4EB2-5FA0079699E3}"/>
              </a:ext>
            </a:extLst>
          </p:cNvPr>
          <p:cNvSpPr txBox="1"/>
          <p:nvPr/>
        </p:nvSpPr>
        <p:spPr>
          <a:xfrm>
            <a:off x="9195993" y="1258178"/>
            <a:ext cx="1838965"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MaskReg</a:t>
            </a:r>
          </a:p>
        </p:txBody>
      </p:sp>
      <p:sp>
        <p:nvSpPr>
          <p:cNvPr id="52" name="Rectangle 51">
            <a:extLst>
              <a:ext uri="{FF2B5EF4-FFF2-40B4-BE49-F238E27FC236}">
                <a16:creationId xmlns:a16="http://schemas.microsoft.com/office/drawing/2014/main" id="{EAE1750D-06E9-DFC5-839D-D0399C0D6EB3}"/>
              </a:ext>
            </a:extLst>
          </p:cNvPr>
          <p:cNvSpPr/>
          <p:nvPr/>
        </p:nvSpPr>
        <p:spPr>
          <a:xfrm>
            <a:off x="4780900" y="4686005"/>
            <a:ext cx="1528647" cy="1438123"/>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5" name="TextBox 44">
            <a:extLst>
              <a:ext uri="{FF2B5EF4-FFF2-40B4-BE49-F238E27FC236}">
                <a16:creationId xmlns:a16="http://schemas.microsoft.com/office/drawing/2014/main" id="{1D4106BC-8C75-5F9E-1EBF-DC803EB9902E}"/>
              </a:ext>
            </a:extLst>
          </p:cNvPr>
          <p:cNvSpPr txBox="1"/>
          <p:nvPr/>
        </p:nvSpPr>
        <p:spPr>
          <a:xfrm>
            <a:off x="638714" y="5110589"/>
            <a:ext cx="1028038"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CRT</a:t>
            </a:r>
          </a:p>
        </p:txBody>
      </p:sp>
      <p:sp>
        <p:nvSpPr>
          <p:cNvPr id="56" name="Rectangle 55">
            <a:extLst>
              <a:ext uri="{FF2B5EF4-FFF2-40B4-BE49-F238E27FC236}">
                <a16:creationId xmlns:a16="http://schemas.microsoft.com/office/drawing/2014/main" id="{85068860-69A6-CC88-A8F6-CBD7933809A5}"/>
              </a:ext>
            </a:extLst>
          </p:cNvPr>
          <p:cNvSpPr/>
          <p:nvPr/>
        </p:nvSpPr>
        <p:spPr>
          <a:xfrm>
            <a:off x="4774889" y="4678468"/>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r1</a:t>
            </a:r>
          </a:p>
        </p:txBody>
      </p:sp>
      <p:sp>
        <p:nvSpPr>
          <p:cNvPr id="57" name="Rectangle 56">
            <a:extLst>
              <a:ext uri="{FF2B5EF4-FFF2-40B4-BE49-F238E27FC236}">
                <a16:creationId xmlns:a16="http://schemas.microsoft.com/office/drawing/2014/main" id="{ED94580D-1084-1BE9-BE52-779FDCE833B6}"/>
              </a:ext>
            </a:extLst>
          </p:cNvPr>
          <p:cNvSpPr/>
          <p:nvPr/>
        </p:nvSpPr>
        <p:spPr>
          <a:xfrm>
            <a:off x="5542218" y="4678468"/>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r0</a:t>
            </a:r>
          </a:p>
        </p:txBody>
      </p:sp>
      <p:sp>
        <p:nvSpPr>
          <p:cNvPr id="58" name="Rectangle 57">
            <a:extLst>
              <a:ext uri="{FF2B5EF4-FFF2-40B4-BE49-F238E27FC236}">
                <a16:creationId xmlns:a16="http://schemas.microsoft.com/office/drawing/2014/main" id="{18633C12-3A06-AE74-6F34-6DEC8EDFF158}"/>
              </a:ext>
            </a:extLst>
          </p:cNvPr>
          <p:cNvSpPr/>
          <p:nvPr/>
        </p:nvSpPr>
        <p:spPr>
          <a:xfrm>
            <a:off x="4774889" y="5403128"/>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p1</a:t>
            </a:r>
          </a:p>
        </p:txBody>
      </p:sp>
      <p:sp>
        <p:nvSpPr>
          <p:cNvPr id="59" name="Rectangle 58">
            <a:extLst>
              <a:ext uri="{FF2B5EF4-FFF2-40B4-BE49-F238E27FC236}">
                <a16:creationId xmlns:a16="http://schemas.microsoft.com/office/drawing/2014/main" id="{9830449A-D61E-0586-A445-828F1665B4F8}"/>
              </a:ext>
            </a:extLst>
          </p:cNvPr>
          <p:cNvSpPr/>
          <p:nvPr/>
        </p:nvSpPr>
        <p:spPr>
          <a:xfrm>
            <a:off x="5542218" y="5403128"/>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p0</a:t>
            </a:r>
          </a:p>
        </p:txBody>
      </p:sp>
      <p:sp>
        <p:nvSpPr>
          <p:cNvPr id="53" name="TextBox 52">
            <a:extLst>
              <a:ext uri="{FF2B5EF4-FFF2-40B4-BE49-F238E27FC236}">
                <a16:creationId xmlns:a16="http://schemas.microsoft.com/office/drawing/2014/main" id="{9FBF0BE6-F5B4-2A68-A1A5-002535203A41}"/>
              </a:ext>
            </a:extLst>
          </p:cNvPr>
          <p:cNvSpPr txBox="1"/>
          <p:nvPr/>
        </p:nvSpPr>
        <p:spPr>
          <a:xfrm>
            <a:off x="6907863" y="1298217"/>
            <a:ext cx="915635" cy="646331"/>
          </a:xfrm>
          <a:prstGeom prst="rect">
            <a:avLst/>
          </a:prstGeom>
          <a:noFill/>
        </p:spPr>
        <p:txBody>
          <a:bodyPr wrap="none" rtlCol="0">
            <a:spAutoFit/>
          </a:bodyPr>
          <a:lstStyle/>
          <a:p>
            <a:r>
              <a:rPr lang="en-US" sz="3600" dirty="0">
                <a:latin typeface="Gill Sans" panose="020B0502020104020203" pitchFamily="34" charset="-79"/>
                <a:ea typeface="Tahoma" panose="020B0604030504040204" pitchFamily="34" charset="0"/>
                <a:cs typeface="Gill Sans" panose="020B0502020104020203" pitchFamily="34" charset="-79"/>
              </a:rPr>
              <a:t>PRF</a:t>
            </a:r>
          </a:p>
        </p:txBody>
      </p:sp>
      <p:sp>
        <p:nvSpPr>
          <p:cNvPr id="61" name="Rectangle 60">
            <a:extLst>
              <a:ext uri="{FF2B5EF4-FFF2-40B4-BE49-F238E27FC236}">
                <a16:creationId xmlns:a16="http://schemas.microsoft.com/office/drawing/2014/main" id="{24F4C88A-8AEE-D812-66DF-EDE0D6C6B733}"/>
              </a:ext>
            </a:extLst>
          </p:cNvPr>
          <p:cNvSpPr/>
          <p:nvPr/>
        </p:nvSpPr>
        <p:spPr>
          <a:xfrm>
            <a:off x="8298925" y="3628545"/>
            <a:ext cx="767329" cy="721000"/>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p0</a:t>
            </a:r>
          </a:p>
        </p:txBody>
      </p:sp>
      <p:sp>
        <p:nvSpPr>
          <p:cNvPr id="62" name="Rectangle 61">
            <a:extLst>
              <a:ext uri="{FF2B5EF4-FFF2-40B4-BE49-F238E27FC236}">
                <a16:creationId xmlns:a16="http://schemas.microsoft.com/office/drawing/2014/main" id="{A38B1140-06C9-B4C3-8F0E-F33F2B2279D4}"/>
              </a:ext>
            </a:extLst>
          </p:cNvPr>
          <p:cNvSpPr/>
          <p:nvPr/>
        </p:nvSpPr>
        <p:spPr>
          <a:xfrm>
            <a:off x="7504228" y="3628545"/>
            <a:ext cx="767329" cy="721000"/>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p1</a:t>
            </a:r>
          </a:p>
        </p:txBody>
      </p:sp>
      <p:sp>
        <p:nvSpPr>
          <p:cNvPr id="63" name="Rectangle 62">
            <a:extLst>
              <a:ext uri="{FF2B5EF4-FFF2-40B4-BE49-F238E27FC236}">
                <a16:creationId xmlns:a16="http://schemas.microsoft.com/office/drawing/2014/main" id="{EBDAE59F-4BC3-9FA8-AD9C-CE0DC9F4BBBC}"/>
              </a:ext>
            </a:extLst>
          </p:cNvPr>
          <p:cNvSpPr/>
          <p:nvPr/>
        </p:nvSpPr>
        <p:spPr>
          <a:xfrm>
            <a:off x="6747371"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64" name="Rectangle 63">
            <a:extLst>
              <a:ext uri="{FF2B5EF4-FFF2-40B4-BE49-F238E27FC236}">
                <a16:creationId xmlns:a16="http://schemas.microsoft.com/office/drawing/2014/main" id="{48ABF245-5D62-DCE4-FCC0-3752620A80A1}"/>
              </a:ext>
            </a:extLst>
          </p:cNvPr>
          <p:cNvSpPr/>
          <p:nvPr/>
        </p:nvSpPr>
        <p:spPr>
          <a:xfrm>
            <a:off x="5961910" y="1931547"/>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41" name="Title 1">
            <a:extLst>
              <a:ext uri="{FF2B5EF4-FFF2-40B4-BE49-F238E27FC236}">
                <a16:creationId xmlns:a16="http://schemas.microsoft.com/office/drawing/2014/main" id="{77A8B94C-45B3-E94D-CC82-5675C8DFE0E8}"/>
              </a:ext>
            </a:extLst>
          </p:cNvPr>
          <p:cNvSpPr>
            <a:spLocks noGrp="1"/>
          </p:cNvSpPr>
          <p:nvPr>
            <p:ph type="title"/>
          </p:nvPr>
        </p:nvSpPr>
        <p:spPr>
          <a:xfrm>
            <a:off x="0" y="0"/>
            <a:ext cx="9931400" cy="694117"/>
          </a:xfrm>
        </p:spPr>
        <p:txBody>
          <a:bodyPr>
            <a:noAutofit/>
          </a:bodyPr>
          <a:lstStyle/>
          <a:p>
            <a:pPr lvl="0">
              <a:spcBef>
                <a:spcPct val="0"/>
              </a:spcBef>
              <a:defRPr/>
            </a:pPr>
            <a:r>
              <a:rPr lang="en-US" altLang="zh-CN" dirty="0">
                <a:ea typeface="Tahoma" panose="020B0604030504040204" pitchFamily="34" charset="0"/>
              </a:rPr>
              <a:t>What PPA Just-In-Time Restores</a:t>
            </a:r>
            <a:endParaRPr lang="zh-CN" altLang="en-US" dirty="0"/>
          </a:p>
        </p:txBody>
      </p:sp>
      <p:pic>
        <p:nvPicPr>
          <p:cNvPr id="44" name="Picture 4" descr="Data Backup and Recovery | IT Support Georgetown, TX">
            <a:extLst>
              <a:ext uri="{FF2B5EF4-FFF2-40B4-BE49-F238E27FC236}">
                <a16:creationId xmlns:a16="http://schemas.microsoft.com/office/drawing/2014/main" id="{1964375D-3BF4-FF5E-A520-4BDA5D647A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13" t="21761" r="9119" b="12075"/>
          <a:stretch/>
        </p:blipFill>
        <p:spPr bwMode="auto">
          <a:xfrm>
            <a:off x="8917664" y="85796"/>
            <a:ext cx="592961" cy="55511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 descr="Image result for power">
            <a:extLst>
              <a:ext uri="{FF2B5EF4-FFF2-40B4-BE49-F238E27FC236}">
                <a16:creationId xmlns:a16="http://schemas.microsoft.com/office/drawing/2014/main" id="{4285CC18-529F-077E-9E00-9DC0D29C25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6013" y="603794"/>
            <a:ext cx="1373838" cy="1233433"/>
          </a:xfrm>
          <a:prstGeom prst="rect">
            <a:avLst/>
          </a:prstGeom>
          <a:noFill/>
          <a:extLst>
            <a:ext uri="{909E8E84-426E-40dd-AFC4-6F175D3DCCD1}">
              <a14:hiddenFill xmlns:a14="http://schemas.microsoft.com/office/drawing/2010/main" xmlns="">
                <a:solidFill>
                  <a:srgbClr val="FFFFFF"/>
                </a:solidFill>
              </a14:hiddenFill>
            </a:ext>
          </a:extLst>
        </p:spPr>
      </p:pic>
      <p:sp>
        <p:nvSpPr>
          <p:cNvPr id="50" name="Rectangle 49">
            <a:extLst>
              <a:ext uri="{FF2B5EF4-FFF2-40B4-BE49-F238E27FC236}">
                <a16:creationId xmlns:a16="http://schemas.microsoft.com/office/drawing/2014/main" id="{DCCB1D16-E631-DFDB-21FA-F4DB5E995962}"/>
              </a:ext>
            </a:extLst>
          </p:cNvPr>
          <p:cNvSpPr/>
          <p:nvPr/>
        </p:nvSpPr>
        <p:spPr>
          <a:xfrm>
            <a:off x="9399290" y="1908660"/>
            <a:ext cx="1575150" cy="72223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51" name="Rectangle 50">
            <a:extLst>
              <a:ext uri="{FF2B5EF4-FFF2-40B4-BE49-F238E27FC236}">
                <a16:creationId xmlns:a16="http://schemas.microsoft.com/office/drawing/2014/main" id="{88EBAB6C-A05A-89D4-66E7-B4DF988A5A06}"/>
              </a:ext>
            </a:extLst>
          </p:cNvPr>
          <p:cNvSpPr/>
          <p:nvPr/>
        </p:nvSpPr>
        <p:spPr>
          <a:xfrm>
            <a:off x="1733042" y="4693905"/>
            <a:ext cx="1528647" cy="1438124"/>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67" name="Rectangle 66">
            <a:extLst>
              <a:ext uri="{FF2B5EF4-FFF2-40B4-BE49-F238E27FC236}">
                <a16:creationId xmlns:a16="http://schemas.microsoft.com/office/drawing/2014/main" id="{5E4AD5ED-3A20-9829-B314-E69126EADE5D}"/>
              </a:ext>
            </a:extLst>
          </p:cNvPr>
          <p:cNvSpPr/>
          <p:nvPr/>
        </p:nvSpPr>
        <p:spPr>
          <a:xfrm>
            <a:off x="7528988" y="194118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68" name="Rectangle 67">
            <a:extLst>
              <a:ext uri="{FF2B5EF4-FFF2-40B4-BE49-F238E27FC236}">
                <a16:creationId xmlns:a16="http://schemas.microsoft.com/office/drawing/2014/main" id="{2F47393A-FE22-63C0-AEA5-01DB1D35486C}"/>
              </a:ext>
            </a:extLst>
          </p:cNvPr>
          <p:cNvSpPr/>
          <p:nvPr/>
        </p:nvSpPr>
        <p:spPr>
          <a:xfrm>
            <a:off x="8299063" y="1941180"/>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69" name="Rectangle 68">
            <a:extLst>
              <a:ext uri="{FF2B5EF4-FFF2-40B4-BE49-F238E27FC236}">
                <a16:creationId xmlns:a16="http://schemas.microsoft.com/office/drawing/2014/main" id="{AB7B1990-6C5E-DE90-3481-DEF6084141CA}"/>
              </a:ext>
            </a:extLst>
          </p:cNvPr>
          <p:cNvSpPr/>
          <p:nvPr/>
        </p:nvSpPr>
        <p:spPr>
          <a:xfrm>
            <a:off x="9413030" y="1910746"/>
            <a:ext cx="767329" cy="721000"/>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71" name="Curved Right Arrow 70">
            <a:extLst>
              <a:ext uri="{FF2B5EF4-FFF2-40B4-BE49-F238E27FC236}">
                <a16:creationId xmlns:a16="http://schemas.microsoft.com/office/drawing/2014/main" id="{8C969324-890A-E7FF-AA61-018C8A3B7ABD}"/>
              </a:ext>
            </a:extLst>
          </p:cNvPr>
          <p:cNvSpPr/>
          <p:nvPr/>
        </p:nvSpPr>
        <p:spPr>
          <a:xfrm rot="10800000">
            <a:off x="4533577" y="1702700"/>
            <a:ext cx="554446" cy="551918"/>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pic>
        <p:nvPicPr>
          <p:cNvPr id="72" name="Picture 6" descr="Crazy Smiling Emoji Sticker">
            <a:extLst>
              <a:ext uri="{FF2B5EF4-FFF2-40B4-BE49-F238E27FC236}">
                <a16:creationId xmlns:a16="http://schemas.microsoft.com/office/drawing/2014/main" id="{E9C9FA0E-628C-61AC-AB1D-4B38B8559E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9235" y="695476"/>
            <a:ext cx="1019192" cy="1019192"/>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3C131019-BD6C-78F7-81B4-7C5D1E5DF430}"/>
              </a:ext>
            </a:extLst>
          </p:cNvPr>
          <p:cNvSpPr/>
          <p:nvPr/>
        </p:nvSpPr>
        <p:spPr>
          <a:xfrm>
            <a:off x="4491859" y="981899"/>
            <a:ext cx="875031" cy="499815"/>
          </a:xfrm>
          <a:prstGeom prst="rect">
            <a:avLst/>
          </a:prstGeom>
          <a:solidFill>
            <a:srgbClr val="FFC00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74" name="Rectangle 73">
            <a:extLst>
              <a:ext uri="{FF2B5EF4-FFF2-40B4-BE49-F238E27FC236}">
                <a16:creationId xmlns:a16="http://schemas.microsoft.com/office/drawing/2014/main" id="{44491F57-7402-BEF1-6403-355A6B70A9ED}"/>
              </a:ext>
            </a:extLst>
          </p:cNvPr>
          <p:cNvSpPr/>
          <p:nvPr/>
        </p:nvSpPr>
        <p:spPr>
          <a:xfrm>
            <a:off x="4491859" y="1520818"/>
            <a:ext cx="875031" cy="499813"/>
          </a:xfrm>
          <a:prstGeom prst="rect">
            <a:avLst/>
          </a:prstGeom>
          <a:solidFill>
            <a:schemeClr val="accent6">
              <a:lumMod val="75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pic>
        <p:nvPicPr>
          <p:cNvPr id="75" name="Picture 2" descr="Replay">
            <a:extLst>
              <a:ext uri="{FF2B5EF4-FFF2-40B4-BE49-F238E27FC236}">
                <a16:creationId xmlns:a16="http://schemas.microsoft.com/office/drawing/2014/main" id="{355DFC40-D0DF-20C9-C0E9-85D2143DE6A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905" t="10924" r="11317" b="10618"/>
          <a:stretch/>
        </p:blipFill>
        <p:spPr bwMode="auto">
          <a:xfrm>
            <a:off x="3420175" y="2669828"/>
            <a:ext cx="1037575" cy="61432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ED73B0A-B2D8-44DE-567A-7D411726FECA}"/>
              </a:ext>
            </a:extLst>
          </p:cNvPr>
          <p:cNvSpPr>
            <a:spLocks noGrp="1"/>
          </p:cNvSpPr>
          <p:nvPr>
            <p:ph type="sldNum" sz="quarter" idx="12"/>
          </p:nvPr>
        </p:nvSpPr>
        <p:spPr/>
        <p:txBody>
          <a:bodyPr/>
          <a:lstStyle/>
          <a:p>
            <a:fld id="{D615B06F-A071-DA42-9B61-42106019A626}" type="slidenum">
              <a:rPr lang="en-US" smtClean="0"/>
              <a:t>20</a:t>
            </a:fld>
            <a:endParaRPr lang="en-US"/>
          </a:p>
        </p:txBody>
      </p:sp>
      <p:sp>
        <p:nvSpPr>
          <p:cNvPr id="54" name="TextBox 53">
            <a:extLst>
              <a:ext uri="{FF2B5EF4-FFF2-40B4-BE49-F238E27FC236}">
                <a16:creationId xmlns:a16="http://schemas.microsoft.com/office/drawing/2014/main" id="{6475BF3B-E408-ED97-994F-5217D7C3BBC5}"/>
              </a:ext>
            </a:extLst>
          </p:cNvPr>
          <p:cNvSpPr txBox="1"/>
          <p:nvPr/>
        </p:nvSpPr>
        <p:spPr>
          <a:xfrm>
            <a:off x="6419032" y="4741112"/>
            <a:ext cx="4550897" cy="1446550"/>
          </a:xfrm>
          <a:prstGeom prst="rect">
            <a:avLst/>
          </a:prstGeom>
          <a:noFill/>
        </p:spPr>
        <p:txBody>
          <a:bodyPr wrap="square">
            <a:spAutoFit/>
          </a:bodyPr>
          <a:lstStyle/>
          <a:p>
            <a:pPr algn="ctr"/>
            <a:r>
              <a:rPr lang="en-US" sz="4400" dirty="0">
                <a:latin typeface="Gill Sans" panose="020B0502020104020203" pitchFamily="34" charset="-79"/>
                <a:ea typeface="Tahoma" panose="020B0604030504040204" pitchFamily="34" charset="0"/>
                <a:cs typeface="Gill Sans" panose="020B0502020104020203" pitchFamily="34" charset="-79"/>
              </a:rPr>
              <a:t>NVM Main Memory</a:t>
            </a:r>
          </a:p>
        </p:txBody>
      </p:sp>
    </p:spTree>
    <p:extLst>
      <p:ext uri="{BB962C8B-B14F-4D97-AF65-F5344CB8AC3E}">
        <p14:creationId xmlns:p14="http://schemas.microsoft.com/office/powerpoint/2010/main" val="135299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linds(horizont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35" presetClass="path" presetSubtype="0" accel="50000" decel="50000" fill="hold" grpId="0" nodeType="clickEffect">
                                  <p:stCondLst>
                                    <p:cond delay="0"/>
                                  </p:stCondLst>
                                  <p:childTnLst>
                                    <p:animMotion origin="layout" path="M 0 0 L -0.25 0 E" pathEditMode="relative" ptsTypes="">
                                      <p:cBhvr>
                                        <p:cTn id="11" dur="2000" fill="hold"/>
                                        <p:tgtEl>
                                          <p:spTgt spid="52"/>
                                        </p:tgtEl>
                                        <p:attrNameLst>
                                          <p:attrName>ppt_x</p:attrName>
                                          <p:attrName>ppt_y</p:attrName>
                                        </p:attrNameLst>
                                      </p:cBhvr>
                                    </p:animMotion>
                                  </p:childTnLst>
                                </p:cTn>
                              </p:par>
                              <p:par>
                                <p:cTn id="12" presetID="35" presetClass="path" presetSubtype="0" accel="50000" decel="50000" fill="hold" grpId="0" nodeType="withEffect">
                                  <p:stCondLst>
                                    <p:cond delay="0"/>
                                  </p:stCondLst>
                                  <p:childTnLst>
                                    <p:animMotion origin="layout" path="M 0 0 L -0.25 0 E" pathEditMode="relative" ptsTypes="">
                                      <p:cBhvr>
                                        <p:cTn id="13" dur="2000" fill="hold"/>
                                        <p:tgtEl>
                                          <p:spTgt spid="56"/>
                                        </p:tgtEl>
                                        <p:attrNameLst>
                                          <p:attrName>ppt_x</p:attrName>
                                          <p:attrName>ppt_y</p:attrName>
                                        </p:attrNameLst>
                                      </p:cBhvr>
                                    </p:animMotion>
                                  </p:childTnLst>
                                </p:cTn>
                              </p:par>
                              <p:par>
                                <p:cTn id="14" presetID="35" presetClass="path" presetSubtype="0" accel="50000" decel="50000" fill="hold" grpId="0" nodeType="withEffect">
                                  <p:stCondLst>
                                    <p:cond delay="0"/>
                                  </p:stCondLst>
                                  <p:childTnLst>
                                    <p:animMotion origin="layout" path="M 0 0 L -0.25 0 E" pathEditMode="relative" ptsTypes="">
                                      <p:cBhvr>
                                        <p:cTn id="15" dur="2000" fill="hold"/>
                                        <p:tgtEl>
                                          <p:spTgt spid="57"/>
                                        </p:tgtEl>
                                        <p:attrNameLst>
                                          <p:attrName>ppt_x</p:attrName>
                                          <p:attrName>ppt_y</p:attrName>
                                        </p:attrNameLst>
                                      </p:cBhvr>
                                    </p:animMotion>
                                  </p:childTnLst>
                                </p:cTn>
                              </p:par>
                              <p:par>
                                <p:cTn id="16" presetID="35" presetClass="path" presetSubtype="0" accel="50000" decel="50000" fill="hold" grpId="0" nodeType="withEffect">
                                  <p:stCondLst>
                                    <p:cond delay="0"/>
                                  </p:stCondLst>
                                  <p:childTnLst>
                                    <p:animMotion origin="layout" path="M 0 0 L -0.25 0 E" pathEditMode="relative" ptsTypes="">
                                      <p:cBhvr>
                                        <p:cTn id="17" dur="2000" fill="hold"/>
                                        <p:tgtEl>
                                          <p:spTgt spid="58"/>
                                        </p:tgtEl>
                                        <p:attrNameLst>
                                          <p:attrName>ppt_x</p:attrName>
                                          <p:attrName>ppt_y</p:attrName>
                                        </p:attrNameLst>
                                      </p:cBhvr>
                                    </p:animMotion>
                                  </p:childTnLst>
                                </p:cTn>
                              </p:par>
                              <p:par>
                                <p:cTn id="18" presetID="35" presetClass="path" presetSubtype="0" accel="50000" decel="50000" fill="hold" grpId="0" nodeType="withEffect">
                                  <p:stCondLst>
                                    <p:cond delay="0"/>
                                  </p:stCondLst>
                                  <p:childTnLst>
                                    <p:animMotion origin="layout" path="M 0 0 L -0.25 0 E" pathEditMode="relative" ptsTypes="">
                                      <p:cBhvr>
                                        <p:cTn id="19" dur="2000" fill="hold"/>
                                        <p:tgtEl>
                                          <p:spTgt spid="59"/>
                                        </p:tgtEl>
                                        <p:attrNameLst>
                                          <p:attrName>ppt_x</p:attrName>
                                          <p:attrName>ppt_y</p:attrName>
                                        </p:attrNameLst>
                                      </p:cBhvr>
                                    </p:animMotion>
                                  </p:childTnLst>
                                </p:cTn>
                              </p:par>
                              <p:par>
                                <p:cTn id="20" presetID="35" presetClass="path" presetSubtype="0" accel="50000" decel="50000" fill="hold" grpId="0" nodeType="withEffect">
                                  <p:stCondLst>
                                    <p:cond delay="0"/>
                                  </p:stCondLst>
                                  <p:childTnLst>
                                    <p:animMotion origin="layout" path="M 4.79167E-6 7.40741E-7 L -0.25 7.40741E-7 " pathEditMode="relative" rAng="0" ptsTypes="AA">
                                      <p:cBhvr>
                                        <p:cTn id="21" dur="2000" fill="hold"/>
                                        <p:tgtEl>
                                          <p:spTgt spid="26"/>
                                        </p:tgtEl>
                                        <p:attrNameLst>
                                          <p:attrName>ppt_x</p:attrName>
                                          <p:attrName>ppt_y</p:attrName>
                                        </p:attrNameLst>
                                      </p:cBhvr>
                                      <p:rCtr x="-12500" y="0"/>
                                    </p:animMotion>
                                  </p:childTnLst>
                                </p:cTn>
                              </p:par>
                              <p:par>
                                <p:cTn id="22" presetID="35" presetClass="path" presetSubtype="0" accel="50000" decel="50000" fill="hold" grpId="0" nodeType="withEffect">
                                  <p:stCondLst>
                                    <p:cond delay="0"/>
                                  </p:stCondLst>
                                  <p:childTnLst>
                                    <p:animMotion origin="layout" path="M -8.33333E-7 -4.07407E-6 L -0.25 -4.07407E-6 " pathEditMode="relative" rAng="0" ptsTypes="AA">
                                      <p:cBhvr>
                                        <p:cTn id="23" dur="2000" fill="hold"/>
                                        <p:tgtEl>
                                          <p:spTgt spid="27"/>
                                        </p:tgtEl>
                                        <p:attrNameLst>
                                          <p:attrName>ppt_x</p:attrName>
                                          <p:attrName>ppt_y</p:attrName>
                                        </p:attrNameLst>
                                      </p:cBhvr>
                                      <p:rCtr x="-12500" y="0"/>
                                    </p:animMotion>
                                  </p:childTnLst>
                                </p:cTn>
                              </p:par>
                              <p:par>
                                <p:cTn id="24" presetID="35" presetClass="path" presetSubtype="0" accel="50000" decel="50000" fill="hold" grpId="0" nodeType="withEffect">
                                  <p:stCondLst>
                                    <p:cond delay="0"/>
                                  </p:stCondLst>
                                  <p:childTnLst>
                                    <p:animMotion origin="layout" path="M 4.58333E-6 7.40741E-7 L -0.25 7.40741E-7 " pathEditMode="relative" rAng="0" ptsTypes="AA">
                                      <p:cBhvr>
                                        <p:cTn id="25" dur="2000" fill="hold"/>
                                        <p:tgtEl>
                                          <p:spTgt spid="28"/>
                                        </p:tgtEl>
                                        <p:attrNameLst>
                                          <p:attrName>ppt_x</p:attrName>
                                          <p:attrName>ppt_y</p:attrName>
                                        </p:attrNameLst>
                                      </p:cBhvr>
                                      <p:rCtr x="-12500" y="0"/>
                                    </p:animMotion>
                                  </p:childTnLst>
                                </p:cTn>
                              </p:par>
                              <p:par>
                                <p:cTn id="26" presetID="35" presetClass="path" presetSubtype="0" accel="50000" decel="50000" fill="hold" nodeType="withEffect">
                                  <p:stCondLst>
                                    <p:cond delay="0"/>
                                  </p:stCondLst>
                                  <p:childTnLst>
                                    <p:animMotion origin="layout" path="M 4.79167E-6 7.40741E-7 L -0.25 7.40741E-7 " pathEditMode="relative" rAng="0" ptsTypes="AA">
                                      <p:cBhvr>
                                        <p:cTn id="27" dur="2000" fill="hold"/>
                                        <p:tgtEl>
                                          <p:spTgt spid="31"/>
                                        </p:tgtEl>
                                        <p:attrNameLst>
                                          <p:attrName>ppt_x</p:attrName>
                                          <p:attrName>ppt_y</p:attrName>
                                        </p:attrNameLst>
                                      </p:cBhvr>
                                      <p:rCtr x="-12500" y="0"/>
                                    </p:animMotion>
                                  </p:childTnLst>
                                </p:cTn>
                              </p:par>
                              <p:par>
                                <p:cTn id="28" presetID="35" presetClass="path" presetSubtype="0" accel="50000" decel="50000" fill="hold" grpId="0" nodeType="withEffect">
                                  <p:stCondLst>
                                    <p:cond delay="0"/>
                                  </p:stCondLst>
                                  <p:childTnLst>
                                    <p:animMotion origin="layout" path="M -8.33333E-7 -7.40741E-7 L -0.25 -7.40741E-7 " pathEditMode="relative" rAng="0" ptsTypes="AA">
                                      <p:cBhvr>
                                        <p:cTn id="29" dur="2000" fill="hold"/>
                                        <p:tgtEl>
                                          <p:spTgt spid="33"/>
                                        </p:tgtEl>
                                        <p:attrNameLst>
                                          <p:attrName>ppt_x</p:attrName>
                                          <p:attrName>ppt_y</p:attrName>
                                        </p:attrNameLst>
                                      </p:cBhvr>
                                      <p:rCtr x="-12500" y="0"/>
                                    </p:animMotion>
                                  </p:childTnLst>
                                </p:cTn>
                              </p:par>
                              <p:par>
                                <p:cTn id="30" presetID="35" presetClass="path" presetSubtype="0" accel="50000" decel="50000" fill="hold" grpId="0" nodeType="withEffect">
                                  <p:stCondLst>
                                    <p:cond delay="0"/>
                                  </p:stCondLst>
                                  <p:childTnLst>
                                    <p:animMotion origin="layout" path="M 3.33333E-6 2.96296E-6 L -0.25 2.96296E-6 " pathEditMode="relative" rAng="0" ptsTypes="AA">
                                      <p:cBhvr>
                                        <p:cTn id="31" dur="2000" fill="hold"/>
                                        <p:tgtEl>
                                          <p:spTgt spid="35"/>
                                        </p:tgtEl>
                                        <p:attrNameLst>
                                          <p:attrName>ppt_x</p:attrName>
                                          <p:attrName>ppt_y</p:attrName>
                                        </p:attrNameLst>
                                      </p:cBhvr>
                                      <p:rCtr x="-12500" y="0"/>
                                    </p:animMotion>
                                  </p:childTnLst>
                                </p:cTn>
                              </p:par>
                              <p:par>
                                <p:cTn id="32" presetID="35" presetClass="path" presetSubtype="0" accel="50000" decel="50000" fill="hold" grpId="0" nodeType="withEffect">
                                  <p:stCondLst>
                                    <p:cond delay="0"/>
                                  </p:stCondLst>
                                  <p:childTnLst>
                                    <p:animMotion origin="layout" path="M -1.04167E-6 -7.40741E-7 L -0.25 -7.40741E-7 " pathEditMode="relative" rAng="0" ptsTypes="AA">
                                      <p:cBhvr>
                                        <p:cTn id="33" dur="2000" fill="hold"/>
                                        <p:tgtEl>
                                          <p:spTgt spid="36"/>
                                        </p:tgtEl>
                                        <p:attrNameLst>
                                          <p:attrName>ppt_x</p:attrName>
                                          <p:attrName>ppt_y</p:attrName>
                                        </p:attrNameLst>
                                      </p:cBhvr>
                                      <p:rCtr x="-12500" y="0"/>
                                    </p:animMotion>
                                  </p:childTnLst>
                                </p:cTn>
                              </p:par>
                              <p:par>
                                <p:cTn id="34" presetID="35" presetClass="path" presetSubtype="0" accel="50000" decel="50000" fill="hold" nodeType="withEffect">
                                  <p:stCondLst>
                                    <p:cond delay="0"/>
                                  </p:stCondLst>
                                  <p:childTnLst>
                                    <p:animMotion origin="layout" path="M -8.33333E-7 -7.40741E-7 L -0.25 -7.40741E-7 " pathEditMode="relative" rAng="0" ptsTypes="AA">
                                      <p:cBhvr>
                                        <p:cTn id="35" dur="2000" fill="hold"/>
                                        <p:tgtEl>
                                          <p:spTgt spid="37"/>
                                        </p:tgtEl>
                                        <p:attrNameLst>
                                          <p:attrName>ppt_x</p:attrName>
                                          <p:attrName>ppt_y</p:attrName>
                                        </p:attrNameLst>
                                      </p:cBhvr>
                                      <p:rCtr x="-12500" y="0"/>
                                    </p:animMotion>
                                  </p:childTnLst>
                                </p:cTn>
                              </p:par>
                              <p:par>
                                <p:cTn id="36" presetID="64" presetClass="path" presetSubtype="0" accel="50000" decel="50000" fill="hold" grpId="0" nodeType="withEffect">
                                  <p:stCondLst>
                                    <p:cond delay="0"/>
                                  </p:stCondLst>
                                  <p:childTnLst>
                                    <p:animMotion origin="layout" path="M 2.5E-6 2.22222E-6 L -0.00287 -0.33843 " pathEditMode="relative" rAng="0" ptsTypes="AA">
                                      <p:cBhvr>
                                        <p:cTn id="37" dur="2000" fill="hold"/>
                                        <p:tgtEl>
                                          <p:spTgt spid="30"/>
                                        </p:tgtEl>
                                        <p:attrNameLst>
                                          <p:attrName>ppt_x</p:attrName>
                                          <p:attrName>ppt_y</p:attrName>
                                        </p:attrNameLst>
                                      </p:cBhvr>
                                      <p:rCtr x="-143" y="-16921"/>
                                    </p:animMotion>
                                  </p:childTnLst>
                                </p:cTn>
                              </p:par>
                              <p:par>
                                <p:cTn id="38" presetID="64" presetClass="path" presetSubtype="0" accel="50000" decel="50000" fill="hold" grpId="0" nodeType="withEffect">
                                  <p:stCondLst>
                                    <p:cond delay="0"/>
                                  </p:stCondLst>
                                  <p:childTnLst>
                                    <p:animMotion origin="layout" path="M -4.79167E-6 4.81481E-6 L -4.79167E-6 -0.25 " pathEditMode="relative" rAng="0" ptsTypes="AA">
                                      <p:cBhvr>
                                        <p:cTn id="39" dur="2000" fill="hold"/>
                                        <p:tgtEl>
                                          <p:spTgt spid="47"/>
                                        </p:tgtEl>
                                        <p:attrNameLst>
                                          <p:attrName>ppt_x</p:attrName>
                                          <p:attrName>ppt_y</p:attrName>
                                        </p:attrNameLst>
                                      </p:cBhvr>
                                      <p:rCtr x="0" y="-12500"/>
                                    </p:animMotion>
                                  </p:childTnLst>
                                </p:cTn>
                              </p:par>
                              <p:par>
                                <p:cTn id="40" presetID="64" presetClass="path" presetSubtype="0" accel="50000" decel="50000" fill="hold" grpId="0" nodeType="withEffect">
                                  <p:stCondLst>
                                    <p:cond delay="0"/>
                                  </p:stCondLst>
                                  <p:childTnLst>
                                    <p:animMotion origin="layout" path="M 4.375E-6 -3.7037E-6 L 4.375E-6 -0.25 " pathEditMode="relative" rAng="0" ptsTypes="AA">
                                      <p:cBhvr>
                                        <p:cTn id="41" dur="2000" fill="hold"/>
                                        <p:tgtEl>
                                          <p:spTgt spid="48"/>
                                        </p:tgtEl>
                                        <p:attrNameLst>
                                          <p:attrName>ppt_x</p:attrName>
                                          <p:attrName>ppt_y</p:attrName>
                                        </p:attrNameLst>
                                      </p:cBhvr>
                                      <p:rCtr x="0" y="-12500"/>
                                    </p:animMotion>
                                  </p:childTnLst>
                                </p:cTn>
                              </p:par>
                              <p:par>
                                <p:cTn id="42" presetID="64" presetClass="path" presetSubtype="0" accel="50000" decel="50000" fill="hold" grpId="0" nodeType="withEffect">
                                  <p:stCondLst>
                                    <p:cond delay="0"/>
                                  </p:stCondLst>
                                  <p:childTnLst>
                                    <p:animMotion origin="layout" path="M -4.16667E-6 3.7037E-7 L -4.16667E-6 -0.25 " pathEditMode="relative" rAng="0" ptsTypes="AA">
                                      <p:cBhvr>
                                        <p:cTn id="43" dur="2000" fill="hold"/>
                                        <p:tgtEl>
                                          <p:spTgt spid="49"/>
                                        </p:tgtEl>
                                        <p:attrNameLst>
                                          <p:attrName>ppt_x</p:attrName>
                                          <p:attrName>ppt_y</p:attrName>
                                        </p:attrNameLst>
                                      </p:cBhvr>
                                      <p:rCtr x="0" y="-12500"/>
                                    </p:animMotion>
                                  </p:childTnLst>
                                </p:cTn>
                              </p:par>
                              <p:par>
                                <p:cTn id="44" presetID="64" presetClass="path" presetSubtype="0" accel="50000" decel="50000" fill="hold" grpId="0" nodeType="withEffect">
                                  <p:stCondLst>
                                    <p:cond delay="0"/>
                                  </p:stCondLst>
                                  <p:childTnLst>
                                    <p:animMotion origin="layout" path="M 6.25E-7 -2.96296E-6 L 6.25E-7 -0.25 " pathEditMode="relative" rAng="0" ptsTypes="AA">
                                      <p:cBhvr>
                                        <p:cTn id="45" dur="2000" fill="hold"/>
                                        <p:tgtEl>
                                          <p:spTgt spid="61"/>
                                        </p:tgtEl>
                                        <p:attrNameLst>
                                          <p:attrName>ppt_x</p:attrName>
                                          <p:attrName>ppt_y</p:attrName>
                                        </p:attrNameLst>
                                      </p:cBhvr>
                                      <p:rCtr x="0" y="-12500"/>
                                    </p:animMotion>
                                  </p:childTnLst>
                                </p:cTn>
                              </p:par>
                              <p:par>
                                <p:cTn id="46" presetID="64" presetClass="path" presetSubtype="0" accel="50000" decel="50000" fill="hold" grpId="0" nodeType="withEffect">
                                  <p:stCondLst>
                                    <p:cond delay="0"/>
                                  </p:stCondLst>
                                  <p:childTnLst>
                                    <p:animMotion origin="layout" path="M 5E-6 -2.96296E-6 L 5E-6 -0.25 " pathEditMode="relative" rAng="0" ptsTypes="AA">
                                      <p:cBhvr>
                                        <p:cTn id="47" dur="2000" fill="hold"/>
                                        <p:tgtEl>
                                          <p:spTgt spid="62"/>
                                        </p:tgtEl>
                                        <p:attrNameLst>
                                          <p:attrName>ppt_x</p:attrName>
                                          <p:attrName>ppt_y</p:attrName>
                                        </p:attrNameLst>
                                      </p:cBhvr>
                                      <p:rCtr x="0" y="-12500"/>
                                    </p:animMotion>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4"/>
                                        </p:tgtEl>
                                        <p:attrNameLst>
                                          <p:attrName>style.visibility</p:attrName>
                                        </p:attrNameLst>
                                      </p:cBhvr>
                                      <p:to>
                                        <p:strVal val="visible"/>
                                      </p:to>
                                    </p:set>
                                    <p:animEffect transition="in" filter="blinds(horizontal)">
                                      <p:cBhvr>
                                        <p:cTn id="52" dur="500"/>
                                        <p:tgtEl>
                                          <p:spTgt spid="7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blinds(horizontal)">
                                      <p:cBhvr>
                                        <p:cTn id="55" dur="500"/>
                                        <p:tgtEl>
                                          <p:spTgt spid="73"/>
                                        </p:tgtEl>
                                      </p:cBhvr>
                                    </p:animEffect>
                                  </p:childTnLst>
                                </p:cTn>
                              </p:par>
                              <p:par>
                                <p:cTn id="56" presetID="3" presetClass="entr" presetSubtype="10" fill="hold" nodeType="withEffect">
                                  <p:stCondLst>
                                    <p:cond delay="0"/>
                                  </p:stCondLst>
                                  <p:childTnLst>
                                    <p:set>
                                      <p:cBhvr>
                                        <p:cTn id="57" dur="1" fill="hold">
                                          <p:stCondLst>
                                            <p:cond delay="0"/>
                                          </p:stCondLst>
                                        </p:cTn>
                                        <p:tgtEl>
                                          <p:spTgt spid="75"/>
                                        </p:tgtEl>
                                        <p:attrNameLst>
                                          <p:attrName>style.visibility</p:attrName>
                                        </p:attrNameLst>
                                      </p:cBhvr>
                                      <p:to>
                                        <p:strVal val="visible"/>
                                      </p:to>
                                    </p:set>
                                    <p:animEffect transition="in" filter="blinds(horizontal)">
                                      <p:cBhvr>
                                        <p:cTn id="58" dur="500"/>
                                        <p:tgtEl>
                                          <p:spTgt spid="75"/>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1" nodeType="clickEffect">
                                  <p:stCondLst>
                                    <p:cond delay="0"/>
                                  </p:stCondLst>
                                  <p:childTnLst>
                                    <p:animMotion origin="layout" path="M 3.125E-6 3.7037E-7 L 0.00521 0.36944 " pathEditMode="relative" rAng="0" ptsTypes="AA">
                                      <p:cBhvr>
                                        <p:cTn id="62" dur="2000" fill="hold"/>
                                        <p:tgtEl>
                                          <p:spTgt spid="73"/>
                                        </p:tgtEl>
                                        <p:attrNameLst>
                                          <p:attrName>ppt_x</p:attrName>
                                          <p:attrName>ppt_y</p:attrName>
                                        </p:attrNameLst>
                                      </p:cBhvr>
                                      <p:rCtr x="260" y="18472"/>
                                    </p:animMotion>
                                  </p:childTnLst>
                                </p:cTn>
                              </p:par>
                              <p:par>
                                <p:cTn id="63" presetID="42" presetClass="path" presetSubtype="0" accel="50000" decel="50000" fill="hold" grpId="1" nodeType="withEffect">
                                  <p:stCondLst>
                                    <p:cond delay="0"/>
                                  </p:stCondLst>
                                  <p:childTnLst>
                                    <p:animMotion origin="layout" path="M 3.125E-6 -1.85185E-6 L 0.00677 0.37014 " pathEditMode="relative" rAng="0" ptsTypes="AA">
                                      <p:cBhvr>
                                        <p:cTn id="64" dur="2000" fill="hold"/>
                                        <p:tgtEl>
                                          <p:spTgt spid="74"/>
                                        </p:tgtEl>
                                        <p:attrNameLst>
                                          <p:attrName>ppt_x</p:attrName>
                                          <p:attrName>ppt_y</p:attrName>
                                        </p:attrNameLst>
                                      </p:cBhvr>
                                      <p:rCtr x="339" y="18495"/>
                                    </p:animMotion>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blinds(horizontal)">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72"/>
                                        </p:tgtEl>
                                        <p:attrNameLst>
                                          <p:attrName>style.visibility</p:attrName>
                                        </p:attrNameLst>
                                      </p:cBhvr>
                                      <p:to>
                                        <p:strVal val="visible"/>
                                      </p:to>
                                    </p:set>
                                    <p:animEffect transition="in" filter="blinds(horizontal)">
                                      <p:cBhvr>
                                        <p:cTn id="74"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p:bldP spid="28" grpId="0"/>
      <p:bldP spid="33" grpId="0" animBg="1"/>
      <p:bldP spid="35" grpId="0"/>
      <p:bldP spid="36" grpId="0"/>
      <p:bldP spid="30" grpId="0" animBg="1"/>
      <p:bldP spid="47" grpId="0" animBg="1"/>
      <p:bldP spid="48" grpId="0" animBg="1"/>
      <p:bldP spid="49" grpId="0" animBg="1"/>
      <p:bldP spid="52" grpId="0" animBg="1"/>
      <p:bldP spid="56" grpId="0" animBg="1"/>
      <p:bldP spid="57" grpId="0" animBg="1"/>
      <p:bldP spid="58" grpId="0" animBg="1"/>
      <p:bldP spid="59" grpId="0" animBg="1"/>
      <p:bldP spid="61" grpId="0" animBg="1"/>
      <p:bldP spid="62" grpId="0" animBg="1"/>
      <p:bldP spid="71" grpId="0" animBg="1"/>
      <p:bldP spid="73" grpId="0" animBg="1"/>
      <p:bldP spid="73" grpId="1" animBg="1"/>
      <p:bldP spid="74" grpId="0" animBg="1"/>
      <p:bldP spid="74"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28" y="932970"/>
            <a:ext cx="12147731" cy="5531971"/>
          </a:xfrm>
        </p:spPr>
        <p:txBody>
          <a:bodyPr>
            <a:normAutofit fontScale="92500" lnSpcReduction="20000"/>
          </a:bodyPr>
          <a:lstStyle/>
          <a:p>
            <a:r>
              <a:rPr lang="en-US" altLang="ko-KR" dirty="0"/>
              <a:t>Gem5 Simulator</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sz="2800" dirty="0"/>
          </a:p>
          <a:p>
            <a:endParaRPr lang="en-US" altLang="ko-KR" sz="2800" dirty="0"/>
          </a:p>
          <a:p>
            <a:r>
              <a:rPr lang="en-US" altLang="ko-KR" sz="2800" dirty="0"/>
              <a:t>Benchmarks</a:t>
            </a:r>
          </a:p>
          <a:p>
            <a:pPr marL="0" indent="0">
              <a:buNone/>
            </a:pPr>
            <a:endParaRPr lang="en-US" altLang="ko-KR" dirty="0"/>
          </a:p>
          <a:p>
            <a:r>
              <a:rPr lang="en-US" altLang="ko-KR" dirty="0"/>
              <a:t>Comparing Schemes</a:t>
            </a:r>
          </a:p>
          <a:p>
            <a:pPr lvl="1"/>
            <a:r>
              <a:rPr lang="en-US" altLang="ko-KR" dirty="0"/>
              <a:t>Original program on PMEM’s memory mode </a:t>
            </a:r>
          </a:p>
          <a:p>
            <a:pPr lvl="1"/>
            <a:r>
              <a:rPr lang="en-US" altLang="ko-KR" dirty="0"/>
              <a:t>The state-of-the-art WSP </a:t>
            </a:r>
            <a:r>
              <a:rPr lang="en-US" altLang="ko-KR" dirty="0">
                <a:solidFill>
                  <a:schemeClr val="accent1"/>
                </a:solidFill>
              </a:rPr>
              <a:t>Capri</a:t>
            </a:r>
            <a:r>
              <a:rPr lang="en-US" altLang="ko-KR" baseline="30000" dirty="0"/>
              <a:t> [HPDC’22]</a:t>
            </a:r>
          </a:p>
          <a:p>
            <a:pPr lvl="1"/>
            <a:r>
              <a:rPr lang="en-US" altLang="ko-KR" dirty="0">
                <a:solidFill>
                  <a:srgbClr val="FFC000"/>
                </a:solidFill>
              </a:rPr>
              <a:t>PPA [This Work]</a:t>
            </a:r>
          </a:p>
        </p:txBody>
      </p:sp>
      <p:graphicFrame>
        <p:nvGraphicFramePr>
          <p:cNvPr id="4" name="Table 3"/>
          <p:cNvGraphicFramePr>
            <a:graphicFrameLocks noGrp="1"/>
          </p:cNvGraphicFramePr>
          <p:nvPr/>
        </p:nvGraphicFramePr>
        <p:xfrm>
          <a:off x="678918" y="1390864"/>
          <a:ext cx="11171212" cy="2468880"/>
        </p:xfrm>
        <a:graphic>
          <a:graphicData uri="http://schemas.openxmlformats.org/drawingml/2006/table">
            <a:tbl>
              <a:tblPr firstRow="1" bandRow="1">
                <a:tableStyleId>{5940675A-B579-460E-94D1-54222C63F5DA}</a:tableStyleId>
              </a:tblPr>
              <a:tblGrid>
                <a:gridCol w="3685133">
                  <a:extLst>
                    <a:ext uri="{9D8B030D-6E8A-4147-A177-3AD203B41FA5}">
                      <a16:colId xmlns:a16="http://schemas.microsoft.com/office/drawing/2014/main" val="2032842339"/>
                    </a:ext>
                  </a:extLst>
                </a:gridCol>
                <a:gridCol w="7486079">
                  <a:extLst>
                    <a:ext uri="{9D8B030D-6E8A-4147-A177-3AD203B41FA5}">
                      <a16:colId xmlns:a16="http://schemas.microsoft.com/office/drawing/2014/main" val="700089790"/>
                    </a:ext>
                  </a:extLst>
                </a:gridCol>
              </a:tblGrid>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Processor</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8-core, Out-of-Order,</a:t>
                      </a:r>
                      <a:r>
                        <a:rPr lang="en-US" altLang="ko-KR" sz="1800" baseline="0" dirty="0">
                          <a:latin typeface="Tahoma" panose="020B0604030504040204" pitchFamily="34" charset="0"/>
                          <a:ea typeface="Tahoma" panose="020B0604030504040204" pitchFamily="34" charset="0"/>
                          <a:cs typeface="Tahoma" panose="020B0604030504040204" pitchFamily="34" charset="0"/>
                        </a:rPr>
                        <a:t> 2GHz, Skylake running on Ubuntu 18.04 FS mode</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880578911"/>
                  </a:ext>
                </a:extLst>
              </a:tr>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L1I &amp; L1D</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Private, 32/64KB, 8-way, 3/4-cycles,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48777823"/>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L2 Cache</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Shared, 16MB, 16-way, 44-cycles</a:t>
                      </a:r>
                      <a:r>
                        <a:rPr lang="en-US" altLang="ko-KR" sz="1800" dirty="0">
                          <a:latin typeface="Tahoma" panose="020B0604030504040204" pitchFamily="34" charset="0"/>
                          <a:ea typeface="Tahoma" panose="020B0604030504040204" pitchFamily="34" charset="0"/>
                          <a:cs typeface="Tahoma" panose="020B0604030504040204" pitchFamily="34" charset="0"/>
                        </a:rPr>
                        <a:t>,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242183139"/>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DRAM Cache</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4GB DDR4 2400 8x8</a:t>
                      </a:r>
                      <a:r>
                        <a:rPr lang="en-US" altLang="ko-KR" sz="1800" dirty="0">
                          <a:latin typeface="Tahoma" panose="020B0604030504040204" pitchFamily="34" charset="0"/>
                          <a:ea typeface="Tahoma" panose="020B0604030504040204" pitchFamily="34" charset="0"/>
                          <a:cs typeface="Tahoma" panose="020B0604030504040204" pitchFamily="34" charset="0"/>
                        </a:rPr>
                        <a:t>,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698760140"/>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PMEM</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32GB, Read=175ns/Write=90ns, </a:t>
                      </a:r>
                      <a:r>
                        <a:rPr lang="en-US"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16-entry WPQ, 2.3GB/s write</a:t>
                      </a:r>
                    </a:p>
                    <a:p>
                      <a:pPr latinLnBrk="1"/>
                      <a:r>
                        <a:rPr lang="en-US"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bandwidth</a:t>
                      </a:r>
                      <a:endParaRPr lang="ko-KR" altLang="en-US" sz="1800" dirty="0">
                        <a:solidFill>
                          <a:schemeClr val="tx1"/>
                        </a:solidFill>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972882007"/>
                  </a:ext>
                </a:extLst>
              </a:tr>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CSQ</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40-entry FIFO queue</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074118196"/>
                  </a:ext>
                </a:extLst>
              </a:tr>
            </a:tbl>
          </a:graphicData>
        </a:graphic>
      </p:graphicFrame>
      <p:sp>
        <p:nvSpPr>
          <p:cNvPr id="11" name="标题 1">
            <a:extLst>
              <a:ext uri="{FF2B5EF4-FFF2-40B4-BE49-F238E27FC236}">
                <a16:creationId xmlns:a16="http://schemas.microsoft.com/office/drawing/2014/main" id="{23881D69-164A-8646-85E8-ECE34373AA3A}"/>
              </a:ext>
            </a:extLst>
          </p:cNvPr>
          <p:cNvSpPr txBox="1">
            <a:spLocks/>
          </p:cNvSpPr>
          <p:nvPr/>
        </p:nvSpPr>
        <p:spPr>
          <a:xfrm>
            <a:off x="0" y="0"/>
            <a:ext cx="8453535" cy="732938"/>
          </a:xfrm>
          <a:prstGeom prst="rect">
            <a:avLst/>
          </a:prstGeom>
        </p:spPr>
        <p:txBody>
          <a:bodyPr vert="horz" lIns="91440" tIns="45720" rIns="91440" bIns="45720" rtlCol="0" anchor="ctr">
            <a:noAutofit/>
          </a:bodyPr>
          <a:lstStyle/>
          <a:p>
            <a:pPr lvl="0">
              <a:spcBef>
                <a:spcPct val="0"/>
              </a:spcBef>
              <a:defRPr/>
            </a:pPr>
            <a:r>
              <a:rPr lang="en-US" altLang="zh-CN" sz="4400" b="1" dirty="0">
                <a:latin typeface="Gill Sans" panose="020B0502020104020203" pitchFamily="34" charset="-79"/>
                <a:ea typeface="Tahoma" panose="020B0604030504040204" pitchFamily="34" charset="0"/>
                <a:cs typeface="Gill Sans" panose="020B0502020104020203" pitchFamily="34" charset="-79"/>
              </a:rPr>
              <a:t>Methodology and Evaluation</a:t>
            </a:r>
            <a:endParaRPr lang="zh-CN" altLang="en-US" sz="4400" b="1" dirty="0">
              <a:latin typeface="Gill Sans" panose="020B0502020104020203" pitchFamily="34" charset="-79"/>
              <a:ea typeface="+mj-ea"/>
              <a:cs typeface="Gill Sans" panose="020B0502020104020203" pitchFamily="34" charset="-79"/>
            </a:endParaRPr>
          </a:p>
        </p:txBody>
      </p:sp>
      <p:graphicFrame>
        <p:nvGraphicFramePr>
          <p:cNvPr id="2" name="Table 4">
            <a:extLst>
              <a:ext uri="{FF2B5EF4-FFF2-40B4-BE49-F238E27FC236}">
                <a16:creationId xmlns:a16="http://schemas.microsoft.com/office/drawing/2014/main" id="{D8F8A140-32E6-D21C-8F07-CB5CE80543C2}"/>
              </a:ext>
            </a:extLst>
          </p:cNvPr>
          <p:cNvGraphicFramePr>
            <a:graphicFrameLocks noGrp="1"/>
          </p:cNvGraphicFramePr>
          <p:nvPr/>
        </p:nvGraphicFramePr>
        <p:xfrm>
          <a:off x="678918" y="4415245"/>
          <a:ext cx="10535422" cy="370840"/>
        </p:xfrm>
        <a:graphic>
          <a:graphicData uri="http://schemas.openxmlformats.org/drawingml/2006/table">
            <a:tbl>
              <a:tblPr firstRow="1" bandRow="1">
                <a:tableStyleId>{5940675A-B579-460E-94D1-54222C63F5DA}</a:tableStyleId>
              </a:tblPr>
              <a:tblGrid>
                <a:gridCol w="2146812">
                  <a:extLst>
                    <a:ext uri="{9D8B030D-6E8A-4147-A177-3AD203B41FA5}">
                      <a16:colId xmlns:a16="http://schemas.microsoft.com/office/drawing/2014/main" val="3377927011"/>
                    </a:ext>
                  </a:extLst>
                </a:gridCol>
                <a:gridCol w="2146812">
                  <a:extLst>
                    <a:ext uri="{9D8B030D-6E8A-4147-A177-3AD203B41FA5}">
                      <a16:colId xmlns:a16="http://schemas.microsoft.com/office/drawing/2014/main" val="2184303177"/>
                    </a:ext>
                  </a:extLst>
                </a:gridCol>
                <a:gridCol w="1452971">
                  <a:extLst>
                    <a:ext uri="{9D8B030D-6E8A-4147-A177-3AD203B41FA5}">
                      <a16:colId xmlns:a16="http://schemas.microsoft.com/office/drawing/2014/main" val="3220029195"/>
                    </a:ext>
                  </a:extLst>
                </a:gridCol>
                <a:gridCol w="1645275">
                  <a:extLst>
                    <a:ext uri="{9D8B030D-6E8A-4147-A177-3AD203B41FA5}">
                      <a16:colId xmlns:a16="http://schemas.microsoft.com/office/drawing/2014/main" val="4221590711"/>
                    </a:ext>
                  </a:extLst>
                </a:gridCol>
                <a:gridCol w="1465830">
                  <a:extLst>
                    <a:ext uri="{9D8B030D-6E8A-4147-A177-3AD203B41FA5}">
                      <a16:colId xmlns:a16="http://schemas.microsoft.com/office/drawing/2014/main" val="333512557"/>
                    </a:ext>
                  </a:extLst>
                </a:gridCol>
                <a:gridCol w="1677722">
                  <a:extLst>
                    <a:ext uri="{9D8B030D-6E8A-4147-A177-3AD203B41FA5}">
                      <a16:colId xmlns:a16="http://schemas.microsoft.com/office/drawing/2014/main" val="1951690273"/>
                    </a:ext>
                  </a:extLst>
                </a:gridCol>
              </a:tblGrid>
              <a:tr h="370840">
                <a:tc>
                  <a:txBody>
                    <a:bodyPr/>
                    <a:lstStyle/>
                    <a:p>
                      <a:r>
                        <a:rPr lang="en-US" dirty="0">
                          <a:latin typeface="Tahoma" panose="020B0604030504040204" pitchFamily="34" charset="0"/>
                          <a:ea typeface="Tahoma" panose="020B0604030504040204" pitchFamily="34" charset="0"/>
                          <a:cs typeface="Tahoma" panose="020B0604030504040204" pitchFamily="34" charset="0"/>
                        </a:rPr>
                        <a:t>CPU2006</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CPU2017</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SPLASH3</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WHISPER</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STAMP</a:t>
                      </a:r>
                    </a:p>
                  </a:txBody>
                  <a:tcPr/>
                </a:tc>
                <a:tc>
                  <a:txBody>
                    <a:bodyPr/>
                    <a:lstStyle/>
                    <a:p>
                      <a:r>
                        <a:rPr lang="en-US" dirty="0">
                          <a:latin typeface="Tahoma" panose="020B0604030504040204" pitchFamily="34" charset="0"/>
                          <a:ea typeface="Tahoma" panose="020B0604030504040204" pitchFamily="34" charset="0"/>
                          <a:cs typeface="Tahoma" panose="020B0604030504040204" pitchFamily="34" charset="0"/>
                        </a:rPr>
                        <a:t>Mini-apps</a:t>
                      </a:r>
                    </a:p>
                  </a:txBody>
                  <a:tcPr/>
                </a:tc>
                <a:extLst>
                  <a:ext uri="{0D108BD9-81ED-4DB2-BD59-A6C34878D82A}">
                    <a16:rowId xmlns:a16="http://schemas.microsoft.com/office/drawing/2014/main" val="604182878"/>
                  </a:ext>
                </a:extLst>
              </a:tr>
            </a:tbl>
          </a:graphicData>
        </a:graphic>
      </p:graphicFrame>
      <p:sp>
        <p:nvSpPr>
          <p:cNvPr id="7" name="Slide Number Placeholder 6">
            <a:extLst>
              <a:ext uri="{FF2B5EF4-FFF2-40B4-BE49-F238E27FC236}">
                <a16:creationId xmlns:a16="http://schemas.microsoft.com/office/drawing/2014/main" id="{7EDF1424-29C6-39D0-FA1C-3664AB084A83}"/>
              </a:ext>
            </a:extLst>
          </p:cNvPr>
          <p:cNvSpPr>
            <a:spLocks noGrp="1"/>
          </p:cNvSpPr>
          <p:nvPr>
            <p:ph type="sldNum" sz="quarter" idx="12"/>
          </p:nvPr>
        </p:nvSpPr>
        <p:spPr/>
        <p:txBody>
          <a:bodyPr/>
          <a:lstStyle/>
          <a:p>
            <a:fld id="{BEF5F9A7-FFD9-4159-A58F-AE73538ED447}" type="slidenum">
              <a:rPr lang="en-US" smtClean="0"/>
              <a:pPr/>
              <a:t>21</a:t>
            </a:fld>
            <a:endParaRPr lang="en-US" dirty="0"/>
          </a:p>
        </p:txBody>
      </p:sp>
      <p:pic>
        <p:nvPicPr>
          <p:cNvPr id="8" name="Picture 6" descr="gem5: The gem5 simulator system">
            <a:extLst>
              <a:ext uri="{FF2B5EF4-FFF2-40B4-BE49-F238E27FC236}">
                <a16:creationId xmlns:a16="http://schemas.microsoft.com/office/drawing/2014/main" id="{96896F56-E20C-C6F5-2784-A0C534369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455" y="558241"/>
            <a:ext cx="2265832" cy="90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42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1"/>
            <a:ext cx="10238893" cy="734794"/>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Run-time Overheads (Lower is Better)</a:t>
            </a:r>
            <a:endParaRPr lang="zh-CN" altLang="en-US" sz="4000" b="1" dirty="0">
              <a:latin typeface="Gill Sans" panose="020B0502020104020203" pitchFamily="34" charset="-79"/>
              <a:ea typeface="+mj-ea"/>
              <a:cs typeface="Gill Sans" panose="020B0502020104020203" pitchFamily="34" charset="-79"/>
            </a:endParaRPr>
          </a:p>
        </p:txBody>
      </p:sp>
      <p:sp>
        <p:nvSpPr>
          <p:cNvPr id="4" name="Rectangle 3">
            <a:extLst>
              <a:ext uri="{FF2B5EF4-FFF2-40B4-BE49-F238E27FC236}">
                <a16:creationId xmlns:a16="http://schemas.microsoft.com/office/drawing/2014/main" id="{E3C93717-F299-A848-6503-BE9BDCAAD3B5}"/>
              </a:ext>
            </a:extLst>
          </p:cNvPr>
          <p:cNvSpPr/>
          <p:nvPr/>
        </p:nvSpPr>
        <p:spPr>
          <a:xfrm>
            <a:off x="5030559" y="4452959"/>
            <a:ext cx="506466" cy="944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5" name="Rectangle 4">
            <a:extLst>
              <a:ext uri="{FF2B5EF4-FFF2-40B4-BE49-F238E27FC236}">
                <a16:creationId xmlns:a16="http://schemas.microsoft.com/office/drawing/2014/main" id="{9FEAE172-D667-F25E-8699-97C9EFF7C7A6}"/>
              </a:ext>
            </a:extLst>
          </p:cNvPr>
          <p:cNvSpPr/>
          <p:nvPr/>
        </p:nvSpPr>
        <p:spPr>
          <a:xfrm>
            <a:off x="4512729" y="3219496"/>
            <a:ext cx="506466" cy="1327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cxnSp>
        <p:nvCxnSpPr>
          <p:cNvPr id="6" name="Straight Arrow Connector 5">
            <a:extLst>
              <a:ext uri="{FF2B5EF4-FFF2-40B4-BE49-F238E27FC236}">
                <a16:creationId xmlns:a16="http://schemas.microsoft.com/office/drawing/2014/main" id="{F20C3D99-96EE-57DB-B090-42FFB9EAC7E2}"/>
              </a:ext>
            </a:extLst>
          </p:cNvPr>
          <p:cNvCxnSpPr>
            <a:cxnSpLocks/>
          </p:cNvCxnSpPr>
          <p:nvPr/>
        </p:nvCxnSpPr>
        <p:spPr>
          <a:xfrm>
            <a:off x="1380505" y="4548269"/>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98B226-4C06-14D1-CF5E-DE8A9D45445E}"/>
              </a:ext>
            </a:extLst>
          </p:cNvPr>
          <p:cNvCxnSpPr>
            <a:cxnSpLocks/>
          </p:cNvCxnSpPr>
          <p:nvPr/>
        </p:nvCxnSpPr>
        <p:spPr>
          <a:xfrm flipV="1">
            <a:off x="1494804" y="1950101"/>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34E0F9F-660B-6E9E-0D2C-2858E54A8A22}"/>
              </a:ext>
            </a:extLst>
          </p:cNvPr>
          <p:cNvSpPr txBox="1"/>
          <p:nvPr/>
        </p:nvSpPr>
        <p:spPr>
          <a:xfrm rot="2700000">
            <a:off x="1530326" y="4940844"/>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CPU2006</a:t>
            </a:r>
          </a:p>
        </p:txBody>
      </p:sp>
      <p:sp>
        <p:nvSpPr>
          <p:cNvPr id="10" name="TextBox 9">
            <a:extLst>
              <a:ext uri="{FF2B5EF4-FFF2-40B4-BE49-F238E27FC236}">
                <a16:creationId xmlns:a16="http://schemas.microsoft.com/office/drawing/2014/main" id="{80C652FD-2E1C-F62E-A27E-A378AF294F96}"/>
              </a:ext>
            </a:extLst>
          </p:cNvPr>
          <p:cNvSpPr txBox="1"/>
          <p:nvPr/>
        </p:nvSpPr>
        <p:spPr>
          <a:xfrm rot="2700000">
            <a:off x="2820718" y="4939024"/>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CPU2017</a:t>
            </a:r>
          </a:p>
        </p:txBody>
      </p:sp>
      <p:sp>
        <p:nvSpPr>
          <p:cNvPr id="11" name="TextBox 10">
            <a:extLst>
              <a:ext uri="{FF2B5EF4-FFF2-40B4-BE49-F238E27FC236}">
                <a16:creationId xmlns:a16="http://schemas.microsoft.com/office/drawing/2014/main" id="{93C6A3CD-D6B2-BA68-7A31-BC796E7C6C78}"/>
              </a:ext>
            </a:extLst>
          </p:cNvPr>
          <p:cNvSpPr txBox="1"/>
          <p:nvPr/>
        </p:nvSpPr>
        <p:spPr>
          <a:xfrm rot="16200000">
            <a:off x="-130836" y="2767726"/>
            <a:ext cx="2202847" cy="1077218"/>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Normalized</a:t>
            </a:r>
          </a:p>
          <a:p>
            <a:r>
              <a:rPr lang="en-US" sz="3200" dirty="0">
                <a:latin typeface="Gill Sans" panose="020B0502020104020203" pitchFamily="34" charset="-79"/>
                <a:ea typeface="Tahoma" panose="020B0604030504040204" pitchFamily="34" charset="0"/>
                <a:cs typeface="Gill Sans" panose="020B0502020104020203" pitchFamily="34" charset="-79"/>
              </a:rPr>
              <a:t>Overhead</a:t>
            </a:r>
          </a:p>
        </p:txBody>
      </p:sp>
      <p:sp>
        <p:nvSpPr>
          <p:cNvPr id="12" name="Rectangle 11">
            <a:extLst>
              <a:ext uri="{FF2B5EF4-FFF2-40B4-BE49-F238E27FC236}">
                <a16:creationId xmlns:a16="http://schemas.microsoft.com/office/drawing/2014/main" id="{9856E5D4-0DDC-15A2-FB44-39608F7711BB}"/>
              </a:ext>
            </a:extLst>
          </p:cNvPr>
          <p:cNvSpPr/>
          <p:nvPr/>
        </p:nvSpPr>
        <p:spPr>
          <a:xfrm>
            <a:off x="3242508" y="3987414"/>
            <a:ext cx="506466" cy="54335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3" name="TextBox 12">
            <a:extLst>
              <a:ext uri="{FF2B5EF4-FFF2-40B4-BE49-F238E27FC236}">
                <a16:creationId xmlns:a16="http://schemas.microsoft.com/office/drawing/2014/main" id="{1BC07791-B9F5-E202-85B9-471F04F1261D}"/>
              </a:ext>
            </a:extLst>
          </p:cNvPr>
          <p:cNvSpPr txBox="1"/>
          <p:nvPr/>
        </p:nvSpPr>
        <p:spPr>
          <a:xfrm rot="2700000">
            <a:off x="4093276" y="4997588"/>
            <a:ext cx="181229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SPLASH3</a:t>
            </a:r>
          </a:p>
        </p:txBody>
      </p:sp>
      <p:sp>
        <p:nvSpPr>
          <p:cNvPr id="14" name="Rectangle 13">
            <a:extLst>
              <a:ext uri="{FF2B5EF4-FFF2-40B4-BE49-F238E27FC236}">
                <a16:creationId xmlns:a16="http://schemas.microsoft.com/office/drawing/2014/main" id="{54C1D97B-9F8B-C8D0-97DB-B7AAD25F0038}"/>
              </a:ext>
            </a:extLst>
          </p:cNvPr>
          <p:cNvSpPr/>
          <p:nvPr/>
        </p:nvSpPr>
        <p:spPr>
          <a:xfrm>
            <a:off x="9840589" y="3429000"/>
            <a:ext cx="502811" cy="1118754"/>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5" name="TextBox 14">
            <a:extLst>
              <a:ext uri="{FF2B5EF4-FFF2-40B4-BE49-F238E27FC236}">
                <a16:creationId xmlns:a16="http://schemas.microsoft.com/office/drawing/2014/main" id="{3CAE3A15-E445-BC6D-1BF7-5F220D44127B}"/>
              </a:ext>
            </a:extLst>
          </p:cNvPr>
          <p:cNvSpPr txBox="1"/>
          <p:nvPr/>
        </p:nvSpPr>
        <p:spPr>
          <a:xfrm rot="2700000">
            <a:off x="9332247" y="5044944"/>
            <a:ext cx="2242922"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All geomean</a:t>
            </a:r>
          </a:p>
        </p:txBody>
      </p:sp>
      <p:sp>
        <p:nvSpPr>
          <p:cNvPr id="16" name="TextBox 15">
            <a:extLst>
              <a:ext uri="{FF2B5EF4-FFF2-40B4-BE49-F238E27FC236}">
                <a16:creationId xmlns:a16="http://schemas.microsoft.com/office/drawing/2014/main" id="{A9C17E34-04BC-8ED4-9245-B4A970483688}"/>
              </a:ext>
            </a:extLst>
          </p:cNvPr>
          <p:cNvSpPr txBox="1"/>
          <p:nvPr/>
        </p:nvSpPr>
        <p:spPr>
          <a:xfrm>
            <a:off x="9753586" y="2946229"/>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26%</a:t>
            </a:r>
          </a:p>
        </p:txBody>
      </p:sp>
      <p:sp>
        <p:nvSpPr>
          <p:cNvPr id="17" name="Rectangle 16">
            <a:extLst>
              <a:ext uri="{FF2B5EF4-FFF2-40B4-BE49-F238E27FC236}">
                <a16:creationId xmlns:a16="http://schemas.microsoft.com/office/drawing/2014/main" id="{42D48E0A-C6B9-ABE9-E945-E824B5B8F1CD}"/>
              </a:ext>
            </a:extLst>
          </p:cNvPr>
          <p:cNvSpPr/>
          <p:nvPr/>
        </p:nvSpPr>
        <p:spPr>
          <a:xfrm>
            <a:off x="1913651" y="3942812"/>
            <a:ext cx="506471" cy="60545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9" name="Rectangle 18">
            <a:extLst>
              <a:ext uri="{FF2B5EF4-FFF2-40B4-BE49-F238E27FC236}">
                <a16:creationId xmlns:a16="http://schemas.microsoft.com/office/drawing/2014/main" id="{2FB3184B-6FDE-7EFE-52F5-A0FDD1786724}"/>
              </a:ext>
            </a:extLst>
          </p:cNvPr>
          <p:cNvSpPr/>
          <p:nvPr/>
        </p:nvSpPr>
        <p:spPr>
          <a:xfrm>
            <a:off x="5041745" y="1078083"/>
            <a:ext cx="506466" cy="5354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0" name="Rectangle 19">
            <a:extLst>
              <a:ext uri="{FF2B5EF4-FFF2-40B4-BE49-F238E27FC236}">
                <a16:creationId xmlns:a16="http://schemas.microsoft.com/office/drawing/2014/main" id="{539F041E-8705-0760-511A-38F96A1A0323}"/>
              </a:ext>
            </a:extLst>
          </p:cNvPr>
          <p:cNvSpPr/>
          <p:nvPr/>
        </p:nvSpPr>
        <p:spPr>
          <a:xfrm>
            <a:off x="1803273" y="1078046"/>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1" name="TextBox 20">
            <a:extLst>
              <a:ext uri="{FF2B5EF4-FFF2-40B4-BE49-F238E27FC236}">
                <a16:creationId xmlns:a16="http://schemas.microsoft.com/office/drawing/2014/main" id="{1E634A4D-3019-2BB3-63F1-213513901E23}"/>
              </a:ext>
            </a:extLst>
          </p:cNvPr>
          <p:cNvSpPr txBox="1"/>
          <p:nvPr/>
        </p:nvSpPr>
        <p:spPr>
          <a:xfrm>
            <a:off x="2371625" y="1030413"/>
            <a:ext cx="2608727"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Capri; HPDC’22</a:t>
            </a:r>
          </a:p>
        </p:txBody>
      </p:sp>
      <p:sp>
        <p:nvSpPr>
          <p:cNvPr id="22" name="TextBox 21">
            <a:extLst>
              <a:ext uri="{FF2B5EF4-FFF2-40B4-BE49-F238E27FC236}">
                <a16:creationId xmlns:a16="http://schemas.microsoft.com/office/drawing/2014/main" id="{428BAE0E-3934-5F59-B632-105930EB5766}"/>
              </a:ext>
            </a:extLst>
          </p:cNvPr>
          <p:cNvSpPr txBox="1"/>
          <p:nvPr/>
        </p:nvSpPr>
        <p:spPr>
          <a:xfrm>
            <a:off x="5656009" y="1040363"/>
            <a:ext cx="1525414"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PPA</a:t>
            </a:r>
          </a:p>
        </p:txBody>
      </p:sp>
      <p:sp>
        <p:nvSpPr>
          <p:cNvPr id="24" name="TextBox 23">
            <a:extLst>
              <a:ext uri="{FF2B5EF4-FFF2-40B4-BE49-F238E27FC236}">
                <a16:creationId xmlns:a16="http://schemas.microsoft.com/office/drawing/2014/main" id="{77E811BA-467A-C847-3A92-2CDC479814DA}"/>
              </a:ext>
            </a:extLst>
          </p:cNvPr>
          <p:cNvSpPr txBox="1"/>
          <p:nvPr/>
        </p:nvSpPr>
        <p:spPr>
          <a:xfrm>
            <a:off x="1780783" y="3461587"/>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13%</a:t>
            </a:r>
          </a:p>
        </p:txBody>
      </p:sp>
      <p:sp>
        <p:nvSpPr>
          <p:cNvPr id="25" name="TextBox 24">
            <a:extLst>
              <a:ext uri="{FF2B5EF4-FFF2-40B4-BE49-F238E27FC236}">
                <a16:creationId xmlns:a16="http://schemas.microsoft.com/office/drawing/2014/main" id="{A5CC58BC-70DE-B06C-0AE2-3F8F0BC3A15D}"/>
              </a:ext>
            </a:extLst>
          </p:cNvPr>
          <p:cNvSpPr txBox="1"/>
          <p:nvPr/>
        </p:nvSpPr>
        <p:spPr>
          <a:xfrm>
            <a:off x="2401427" y="4030102"/>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a:t>
            </a:r>
          </a:p>
        </p:txBody>
      </p:sp>
      <p:sp>
        <p:nvSpPr>
          <p:cNvPr id="26" name="TextBox 25">
            <a:extLst>
              <a:ext uri="{FF2B5EF4-FFF2-40B4-BE49-F238E27FC236}">
                <a16:creationId xmlns:a16="http://schemas.microsoft.com/office/drawing/2014/main" id="{D84B7ED8-1037-A816-A59C-08A8298CD29B}"/>
              </a:ext>
            </a:extLst>
          </p:cNvPr>
          <p:cNvSpPr txBox="1"/>
          <p:nvPr/>
        </p:nvSpPr>
        <p:spPr>
          <a:xfrm>
            <a:off x="3112331" y="3546383"/>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12%</a:t>
            </a:r>
          </a:p>
        </p:txBody>
      </p:sp>
      <p:sp>
        <p:nvSpPr>
          <p:cNvPr id="27" name="TextBox 26">
            <a:extLst>
              <a:ext uri="{FF2B5EF4-FFF2-40B4-BE49-F238E27FC236}">
                <a16:creationId xmlns:a16="http://schemas.microsoft.com/office/drawing/2014/main" id="{3A45CC1D-7202-5248-286D-F5CF069AB259}"/>
              </a:ext>
            </a:extLst>
          </p:cNvPr>
          <p:cNvSpPr txBox="1"/>
          <p:nvPr/>
        </p:nvSpPr>
        <p:spPr>
          <a:xfrm>
            <a:off x="3714244" y="4049600"/>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a:t>
            </a:r>
          </a:p>
        </p:txBody>
      </p:sp>
      <p:sp>
        <p:nvSpPr>
          <p:cNvPr id="29" name="TextBox 28">
            <a:extLst>
              <a:ext uri="{FF2B5EF4-FFF2-40B4-BE49-F238E27FC236}">
                <a16:creationId xmlns:a16="http://schemas.microsoft.com/office/drawing/2014/main" id="{A79C9929-2D71-7380-96B1-76EE5722B8AC}"/>
              </a:ext>
            </a:extLst>
          </p:cNvPr>
          <p:cNvSpPr txBox="1"/>
          <p:nvPr/>
        </p:nvSpPr>
        <p:spPr>
          <a:xfrm>
            <a:off x="4409315" y="2765512"/>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34%</a:t>
            </a:r>
          </a:p>
        </p:txBody>
      </p:sp>
      <p:sp>
        <p:nvSpPr>
          <p:cNvPr id="30" name="TextBox 29">
            <a:extLst>
              <a:ext uri="{FF2B5EF4-FFF2-40B4-BE49-F238E27FC236}">
                <a16:creationId xmlns:a16="http://schemas.microsoft.com/office/drawing/2014/main" id="{757C26EF-2374-27E7-333F-37A8EE660948}"/>
              </a:ext>
            </a:extLst>
          </p:cNvPr>
          <p:cNvSpPr txBox="1"/>
          <p:nvPr/>
        </p:nvSpPr>
        <p:spPr>
          <a:xfrm>
            <a:off x="5009167" y="3978121"/>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a:t>
            </a:r>
          </a:p>
        </p:txBody>
      </p:sp>
      <p:sp>
        <p:nvSpPr>
          <p:cNvPr id="2" name="TextBox 1">
            <a:extLst>
              <a:ext uri="{FF2B5EF4-FFF2-40B4-BE49-F238E27FC236}">
                <a16:creationId xmlns:a16="http://schemas.microsoft.com/office/drawing/2014/main" id="{46B3D52C-5C65-BB97-4318-86F26684B831}"/>
              </a:ext>
            </a:extLst>
          </p:cNvPr>
          <p:cNvSpPr txBox="1"/>
          <p:nvPr/>
        </p:nvSpPr>
        <p:spPr>
          <a:xfrm>
            <a:off x="6733480" y="1083939"/>
            <a:ext cx="5430570" cy="646331"/>
          </a:xfrm>
          <a:prstGeom prst="rect">
            <a:avLst/>
          </a:prstGeom>
          <a:noFill/>
        </p:spPr>
        <p:txBody>
          <a:bodyPr wrap="squar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 Baseline is running original application on PMEM’s memory mode without crash consistency support</a:t>
            </a:r>
          </a:p>
        </p:txBody>
      </p:sp>
      <p:sp>
        <p:nvSpPr>
          <p:cNvPr id="31" name="Rectangle 30">
            <a:extLst>
              <a:ext uri="{FF2B5EF4-FFF2-40B4-BE49-F238E27FC236}">
                <a16:creationId xmlns:a16="http://schemas.microsoft.com/office/drawing/2014/main" id="{E619A9AA-79E0-99ED-0C53-F23462937586}"/>
              </a:ext>
            </a:extLst>
          </p:cNvPr>
          <p:cNvSpPr/>
          <p:nvPr/>
        </p:nvSpPr>
        <p:spPr>
          <a:xfrm>
            <a:off x="2434967" y="4499355"/>
            <a:ext cx="506466" cy="457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2" name="Rectangle 31">
            <a:extLst>
              <a:ext uri="{FF2B5EF4-FFF2-40B4-BE49-F238E27FC236}">
                <a16:creationId xmlns:a16="http://schemas.microsoft.com/office/drawing/2014/main" id="{BB34F497-D39B-80B9-F68D-F9D54811FFAD}"/>
              </a:ext>
            </a:extLst>
          </p:cNvPr>
          <p:cNvSpPr/>
          <p:nvPr/>
        </p:nvSpPr>
        <p:spPr>
          <a:xfrm>
            <a:off x="5955891" y="2204911"/>
            <a:ext cx="506466" cy="23401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3" name="TextBox 32">
            <a:extLst>
              <a:ext uri="{FF2B5EF4-FFF2-40B4-BE49-F238E27FC236}">
                <a16:creationId xmlns:a16="http://schemas.microsoft.com/office/drawing/2014/main" id="{ACA6CA74-E6B5-8644-F7EE-F023119D0D45}"/>
              </a:ext>
            </a:extLst>
          </p:cNvPr>
          <p:cNvSpPr txBox="1"/>
          <p:nvPr/>
        </p:nvSpPr>
        <p:spPr>
          <a:xfrm>
            <a:off x="6446707" y="3898805"/>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a:t>
            </a:r>
          </a:p>
        </p:txBody>
      </p:sp>
      <p:sp>
        <p:nvSpPr>
          <p:cNvPr id="34" name="TextBox 33">
            <a:extLst>
              <a:ext uri="{FF2B5EF4-FFF2-40B4-BE49-F238E27FC236}">
                <a16:creationId xmlns:a16="http://schemas.microsoft.com/office/drawing/2014/main" id="{BAF39D04-7FCC-94A5-DB48-6037A84C98DB}"/>
              </a:ext>
            </a:extLst>
          </p:cNvPr>
          <p:cNvSpPr txBox="1"/>
          <p:nvPr/>
        </p:nvSpPr>
        <p:spPr>
          <a:xfrm>
            <a:off x="5809987" y="1765685"/>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63%</a:t>
            </a:r>
          </a:p>
        </p:txBody>
      </p:sp>
      <p:sp>
        <p:nvSpPr>
          <p:cNvPr id="35" name="Rectangle 34">
            <a:extLst>
              <a:ext uri="{FF2B5EF4-FFF2-40B4-BE49-F238E27FC236}">
                <a16:creationId xmlns:a16="http://schemas.microsoft.com/office/drawing/2014/main" id="{C70876E9-7593-98C4-BD50-95B358A00347}"/>
              </a:ext>
            </a:extLst>
          </p:cNvPr>
          <p:cNvSpPr/>
          <p:nvPr/>
        </p:nvSpPr>
        <p:spPr>
          <a:xfrm>
            <a:off x="6480247" y="4379591"/>
            <a:ext cx="506466" cy="17486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234E5C7E-2F52-62AA-7737-A5BD3360A195}"/>
              </a:ext>
            </a:extLst>
          </p:cNvPr>
          <p:cNvSpPr txBox="1"/>
          <p:nvPr/>
        </p:nvSpPr>
        <p:spPr>
          <a:xfrm rot="2700000">
            <a:off x="5408698" y="4997589"/>
            <a:ext cx="192713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WSHIPER</a:t>
            </a:r>
          </a:p>
        </p:txBody>
      </p:sp>
      <p:sp>
        <p:nvSpPr>
          <p:cNvPr id="37" name="Rectangle 36">
            <a:extLst>
              <a:ext uri="{FF2B5EF4-FFF2-40B4-BE49-F238E27FC236}">
                <a16:creationId xmlns:a16="http://schemas.microsoft.com/office/drawing/2014/main" id="{B5EE4EFE-1EA9-77AC-8646-70CB63251559}"/>
              </a:ext>
            </a:extLst>
          </p:cNvPr>
          <p:cNvSpPr/>
          <p:nvPr/>
        </p:nvSpPr>
        <p:spPr>
          <a:xfrm>
            <a:off x="7329841" y="3860874"/>
            <a:ext cx="506471" cy="68487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8" name="TextBox 37">
            <a:extLst>
              <a:ext uri="{FF2B5EF4-FFF2-40B4-BE49-F238E27FC236}">
                <a16:creationId xmlns:a16="http://schemas.microsoft.com/office/drawing/2014/main" id="{3A4F693E-B6E6-698F-5D25-827DE8A33C63}"/>
              </a:ext>
            </a:extLst>
          </p:cNvPr>
          <p:cNvSpPr txBox="1"/>
          <p:nvPr/>
        </p:nvSpPr>
        <p:spPr>
          <a:xfrm>
            <a:off x="7186067" y="3404526"/>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17%</a:t>
            </a:r>
          </a:p>
        </p:txBody>
      </p:sp>
      <p:sp>
        <p:nvSpPr>
          <p:cNvPr id="3" name="TextBox 2">
            <a:extLst>
              <a:ext uri="{FF2B5EF4-FFF2-40B4-BE49-F238E27FC236}">
                <a16:creationId xmlns:a16="http://schemas.microsoft.com/office/drawing/2014/main" id="{961D2D3E-6997-4F03-7B5B-BC7C2DA1D215}"/>
              </a:ext>
            </a:extLst>
          </p:cNvPr>
          <p:cNvSpPr txBox="1"/>
          <p:nvPr/>
        </p:nvSpPr>
        <p:spPr>
          <a:xfrm>
            <a:off x="7821637" y="4051494"/>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a:t>
            </a:r>
          </a:p>
        </p:txBody>
      </p:sp>
      <p:sp>
        <p:nvSpPr>
          <p:cNvPr id="39" name="TextBox 38">
            <a:extLst>
              <a:ext uri="{FF2B5EF4-FFF2-40B4-BE49-F238E27FC236}">
                <a16:creationId xmlns:a16="http://schemas.microsoft.com/office/drawing/2014/main" id="{B786D9ED-E9CF-B2B5-C0BC-3A5DC8CB5894}"/>
              </a:ext>
            </a:extLst>
          </p:cNvPr>
          <p:cNvSpPr txBox="1"/>
          <p:nvPr/>
        </p:nvSpPr>
        <p:spPr>
          <a:xfrm rot="2700000">
            <a:off x="7069884" y="4981496"/>
            <a:ext cx="1420004"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STAMP</a:t>
            </a:r>
          </a:p>
        </p:txBody>
      </p:sp>
      <p:sp>
        <p:nvSpPr>
          <p:cNvPr id="40" name="Rectangle 39">
            <a:extLst>
              <a:ext uri="{FF2B5EF4-FFF2-40B4-BE49-F238E27FC236}">
                <a16:creationId xmlns:a16="http://schemas.microsoft.com/office/drawing/2014/main" id="{51D04317-1413-F34C-BE0D-CF004685344A}"/>
              </a:ext>
            </a:extLst>
          </p:cNvPr>
          <p:cNvSpPr/>
          <p:nvPr/>
        </p:nvSpPr>
        <p:spPr>
          <a:xfrm>
            <a:off x="10359147" y="4463095"/>
            <a:ext cx="506466" cy="9446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1" name="TextBox 40">
            <a:extLst>
              <a:ext uri="{FF2B5EF4-FFF2-40B4-BE49-F238E27FC236}">
                <a16:creationId xmlns:a16="http://schemas.microsoft.com/office/drawing/2014/main" id="{8D4DB6CC-EF61-77E8-308A-4A06CE37C894}"/>
              </a:ext>
            </a:extLst>
          </p:cNvPr>
          <p:cNvSpPr txBox="1"/>
          <p:nvPr/>
        </p:nvSpPr>
        <p:spPr>
          <a:xfrm>
            <a:off x="10238899" y="3951186"/>
            <a:ext cx="667170"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2%</a:t>
            </a:r>
          </a:p>
        </p:txBody>
      </p:sp>
      <p:sp>
        <p:nvSpPr>
          <p:cNvPr id="42" name="Rectangle 41">
            <a:extLst>
              <a:ext uri="{FF2B5EF4-FFF2-40B4-BE49-F238E27FC236}">
                <a16:creationId xmlns:a16="http://schemas.microsoft.com/office/drawing/2014/main" id="{045006C9-C4FA-9D0E-D90B-6843AB3DD8B4}"/>
              </a:ext>
            </a:extLst>
          </p:cNvPr>
          <p:cNvSpPr/>
          <p:nvPr/>
        </p:nvSpPr>
        <p:spPr>
          <a:xfrm>
            <a:off x="8447177" y="3170561"/>
            <a:ext cx="502811" cy="1392848"/>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3" name="TextBox 42">
            <a:extLst>
              <a:ext uri="{FF2B5EF4-FFF2-40B4-BE49-F238E27FC236}">
                <a16:creationId xmlns:a16="http://schemas.microsoft.com/office/drawing/2014/main" id="{DB077AFD-141C-03B6-AAA1-545DE347B452}"/>
              </a:ext>
            </a:extLst>
          </p:cNvPr>
          <p:cNvSpPr txBox="1"/>
          <p:nvPr/>
        </p:nvSpPr>
        <p:spPr>
          <a:xfrm rot="2700000">
            <a:off x="8157357" y="5060599"/>
            <a:ext cx="1805879"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Mini Apps</a:t>
            </a:r>
          </a:p>
        </p:txBody>
      </p:sp>
      <p:sp>
        <p:nvSpPr>
          <p:cNvPr id="44" name="TextBox 43">
            <a:extLst>
              <a:ext uri="{FF2B5EF4-FFF2-40B4-BE49-F238E27FC236}">
                <a16:creationId xmlns:a16="http://schemas.microsoft.com/office/drawing/2014/main" id="{8B479E74-4652-04E2-9A07-918F4334CA1D}"/>
              </a:ext>
            </a:extLst>
          </p:cNvPr>
          <p:cNvSpPr txBox="1"/>
          <p:nvPr/>
        </p:nvSpPr>
        <p:spPr>
          <a:xfrm>
            <a:off x="8346106" y="2708666"/>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35%</a:t>
            </a:r>
          </a:p>
        </p:txBody>
      </p:sp>
      <p:sp>
        <p:nvSpPr>
          <p:cNvPr id="46" name="TextBox 45">
            <a:extLst>
              <a:ext uri="{FF2B5EF4-FFF2-40B4-BE49-F238E27FC236}">
                <a16:creationId xmlns:a16="http://schemas.microsoft.com/office/drawing/2014/main" id="{6B076198-BB9E-2062-238A-A4E86EBD2CCD}"/>
              </a:ext>
            </a:extLst>
          </p:cNvPr>
          <p:cNvSpPr txBox="1"/>
          <p:nvPr/>
        </p:nvSpPr>
        <p:spPr>
          <a:xfrm>
            <a:off x="8944343" y="4003912"/>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a:t>
            </a:r>
          </a:p>
        </p:txBody>
      </p:sp>
      <p:sp>
        <p:nvSpPr>
          <p:cNvPr id="47" name="Rectangle 46">
            <a:extLst>
              <a:ext uri="{FF2B5EF4-FFF2-40B4-BE49-F238E27FC236}">
                <a16:creationId xmlns:a16="http://schemas.microsoft.com/office/drawing/2014/main" id="{B21CABAE-471A-C4EA-885B-7ED518319A40}"/>
              </a:ext>
            </a:extLst>
          </p:cNvPr>
          <p:cNvSpPr/>
          <p:nvPr/>
        </p:nvSpPr>
        <p:spPr>
          <a:xfrm>
            <a:off x="8959423" y="4511227"/>
            <a:ext cx="506466" cy="457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3" name="Down Arrow 22">
            <a:extLst>
              <a:ext uri="{FF2B5EF4-FFF2-40B4-BE49-F238E27FC236}">
                <a16:creationId xmlns:a16="http://schemas.microsoft.com/office/drawing/2014/main" id="{A00BD62D-C84E-FD08-0DFD-D5AACD03B7AD}"/>
              </a:ext>
            </a:extLst>
          </p:cNvPr>
          <p:cNvSpPr/>
          <p:nvPr/>
        </p:nvSpPr>
        <p:spPr>
          <a:xfrm>
            <a:off x="10419931" y="3051284"/>
            <a:ext cx="414978" cy="99831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45" name="Slide Number Placeholder 44">
            <a:extLst>
              <a:ext uri="{FF2B5EF4-FFF2-40B4-BE49-F238E27FC236}">
                <a16:creationId xmlns:a16="http://schemas.microsoft.com/office/drawing/2014/main" id="{C3A4C8D6-3B14-6149-D9D4-313F18582F9E}"/>
              </a:ext>
            </a:extLst>
          </p:cNvPr>
          <p:cNvSpPr>
            <a:spLocks noGrp="1"/>
          </p:cNvSpPr>
          <p:nvPr>
            <p:ph type="sldNum" sz="quarter" idx="12"/>
          </p:nvPr>
        </p:nvSpPr>
        <p:spPr/>
        <p:txBody>
          <a:bodyPr/>
          <a:lstStyle/>
          <a:p>
            <a:fld id="{BEF5F9A7-FFD9-4159-A58F-AE73538ED447}" type="slidenum">
              <a:rPr lang="en-US" smtClean="0"/>
              <a:pPr/>
              <a:t>22</a:t>
            </a:fld>
            <a:endParaRPr lang="en-US" dirty="0"/>
          </a:p>
        </p:txBody>
      </p:sp>
    </p:spTree>
    <p:extLst>
      <p:ext uri="{BB962C8B-B14F-4D97-AF65-F5344CB8AC3E}">
        <p14:creationId xmlns:p14="http://schemas.microsoft.com/office/powerpoint/2010/main" val="214183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0" y="0"/>
            <a:ext cx="5862181" cy="784119"/>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Citation Test of Time</a:t>
            </a:r>
            <a:endParaRPr lang="zh-CN" altLang="en-US" sz="4000" b="1" dirty="0">
              <a:latin typeface="Gill Sans" panose="020B0502020104020203" pitchFamily="34" charset="-79"/>
              <a:ea typeface="+mj-ea"/>
              <a:cs typeface="Gill Sans" panose="020B0502020104020203" pitchFamily="34" charset="-79"/>
            </a:endParaRPr>
          </a:p>
        </p:txBody>
      </p:sp>
      <p:sp>
        <p:nvSpPr>
          <p:cNvPr id="4" name="Slide Number Placeholder 3">
            <a:extLst>
              <a:ext uri="{FF2B5EF4-FFF2-40B4-BE49-F238E27FC236}">
                <a16:creationId xmlns:a16="http://schemas.microsoft.com/office/drawing/2014/main" id="{B94D635B-FDEC-0D0D-8187-C02BFA47D55C}"/>
              </a:ext>
            </a:extLst>
          </p:cNvPr>
          <p:cNvSpPr>
            <a:spLocks noGrp="1"/>
          </p:cNvSpPr>
          <p:nvPr>
            <p:ph type="sldNum" sz="quarter" idx="12"/>
          </p:nvPr>
        </p:nvSpPr>
        <p:spPr/>
        <p:txBody>
          <a:bodyPr/>
          <a:lstStyle/>
          <a:p>
            <a:fld id="{BEF5F9A7-FFD9-4159-A58F-AE73538ED447}" type="slidenum">
              <a:rPr lang="en-US" smtClean="0"/>
              <a:pPr/>
              <a:t>23</a:t>
            </a:fld>
            <a:endParaRPr lang="en-US" dirty="0"/>
          </a:p>
        </p:txBody>
      </p:sp>
      <p:pic>
        <p:nvPicPr>
          <p:cNvPr id="3080" name="Picture 8" descr="PPA Perkenalkan Identitas Baru sebagai Simbol Transformasi Bisnis menuju  NAMCO – The National Asset Management Company">
            <a:extLst>
              <a:ext uri="{FF2B5EF4-FFF2-40B4-BE49-F238E27FC236}">
                <a16:creationId xmlns:a16="http://schemas.microsoft.com/office/drawing/2014/main" id="{23F8BF28-93C7-118C-A007-A8B53B1D71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740" b="40113"/>
          <a:stretch/>
        </p:blipFill>
        <p:spPr bwMode="auto">
          <a:xfrm>
            <a:off x="2959979" y="2958070"/>
            <a:ext cx="1593480" cy="671594"/>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148;p18">
            <a:extLst>
              <a:ext uri="{FF2B5EF4-FFF2-40B4-BE49-F238E27FC236}">
                <a16:creationId xmlns:a16="http://schemas.microsoft.com/office/drawing/2014/main" id="{2FBA4F8E-5802-1E4E-7647-7728274D4A76}"/>
              </a:ext>
            </a:extLst>
          </p:cNvPr>
          <p:cNvSpPr/>
          <p:nvPr/>
        </p:nvSpPr>
        <p:spPr>
          <a:xfrm>
            <a:off x="8365212" y="1326844"/>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1" name="Straight Arrow Connector 10">
            <a:extLst>
              <a:ext uri="{FF2B5EF4-FFF2-40B4-BE49-F238E27FC236}">
                <a16:creationId xmlns:a16="http://schemas.microsoft.com/office/drawing/2014/main" id="{23F7D516-81FC-4C79-B5AF-920C9755FDCC}"/>
              </a:ext>
            </a:extLst>
          </p:cNvPr>
          <p:cNvCxnSpPr>
            <a:cxnSpLocks/>
            <a:stCxn id="9" idx="2"/>
            <a:endCxn id="20" idx="0"/>
          </p:cNvCxnSpPr>
          <p:nvPr/>
        </p:nvCxnSpPr>
        <p:spPr>
          <a:xfrm flipH="1">
            <a:off x="8796718" y="1795184"/>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B1A908-D1C2-06A5-8C65-7EBA86A0E3B9}"/>
              </a:ext>
            </a:extLst>
          </p:cNvPr>
          <p:cNvCxnSpPr>
            <a:cxnSpLocks/>
            <a:stCxn id="20" idx="2"/>
            <a:endCxn id="15" idx="0"/>
          </p:cNvCxnSpPr>
          <p:nvPr/>
        </p:nvCxnSpPr>
        <p:spPr>
          <a:xfrm>
            <a:off x="8796718" y="2453297"/>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Google Shape;150;p18">
            <a:extLst>
              <a:ext uri="{FF2B5EF4-FFF2-40B4-BE49-F238E27FC236}">
                <a16:creationId xmlns:a16="http://schemas.microsoft.com/office/drawing/2014/main" id="{BFD89CC5-5080-15C8-9001-2CBFFFC4B89B}"/>
              </a:ext>
            </a:extLst>
          </p:cNvPr>
          <p:cNvSpPr/>
          <p:nvPr/>
        </p:nvSpPr>
        <p:spPr>
          <a:xfrm>
            <a:off x="7682357" y="399383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5" name="Google Shape;149;p18">
            <a:extLst>
              <a:ext uri="{FF2B5EF4-FFF2-40B4-BE49-F238E27FC236}">
                <a16:creationId xmlns:a16="http://schemas.microsoft.com/office/drawing/2014/main" id="{DD4C7BA7-B7E3-6B5B-D6EB-D5C48BA54892}"/>
              </a:ext>
            </a:extLst>
          </p:cNvPr>
          <p:cNvSpPr/>
          <p:nvPr/>
        </p:nvSpPr>
        <p:spPr>
          <a:xfrm>
            <a:off x="8205591" y="264970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6" name="Google Shape;149;p18">
            <a:extLst>
              <a:ext uri="{FF2B5EF4-FFF2-40B4-BE49-F238E27FC236}">
                <a16:creationId xmlns:a16="http://schemas.microsoft.com/office/drawing/2014/main" id="{4A2BC663-0DD9-CA1B-0385-C6EF16856E2A}"/>
              </a:ext>
            </a:extLst>
          </p:cNvPr>
          <p:cNvSpPr/>
          <p:nvPr/>
        </p:nvSpPr>
        <p:spPr>
          <a:xfrm>
            <a:off x="8074236" y="332252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7" name="Straight Arrow Connector 16">
            <a:extLst>
              <a:ext uri="{FF2B5EF4-FFF2-40B4-BE49-F238E27FC236}">
                <a16:creationId xmlns:a16="http://schemas.microsoft.com/office/drawing/2014/main" id="{4D68D080-0692-8269-4DD4-8F7463DA2B04}"/>
              </a:ext>
            </a:extLst>
          </p:cNvPr>
          <p:cNvCxnSpPr>
            <a:cxnSpLocks/>
            <a:stCxn id="15" idx="2"/>
            <a:endCxn id="16" idx="0"/>
          </p:cNvCxnSpPr>
          <p:nvPr/>
        </p:nvCxnSpPr>
        <p:spPr>
          <a:xfrm>
            <a:off x="8796718" y="3118045"/>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350C09-03D7-B1D9-C257-4DB8145297B7}"/>
              </a:ext>
            </a:extLst>
          </p:cNvPr>
          <p:cNvCxnSpPr>
            <a:cxnSpLocks/>
            <a:stCxn id="16" idx="2"/>
            <a:endCxn id="14" idx="0"/>
          </p:cNvCxnSpPr>
          <p:nvPr/>
        </p:nvCxnSpPr>
        <p:spPr>
          <a:xfrm>
            <a:off x="8796718" y="3790867"/>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Google Shape;149;p18">
            <a:extLst>
              <a:ext uri="{FF2B5EF4-FFF2-40B4-BE49-F238E27FC236}">
                <a16:creationId xmlns:a16="http://schemas.microsoft.com/office/drawing/2014/main" id="{C2B3B14D-46E0-D5B1-7BDF-81955E2AED49}"/>
              </a:ext>
            </a:extLst>
          </p:cNvPr>
          <p:cNvSpPr/>
          <p:nvPr/>
        </p:nvSpPr>
        <p:spPr>
          <a:xfrm>
            <a:off x="8297407" y="1982558"/>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pic>
        <p:nvPicPr>
          <p:cNvPr id="19" name="Picture 4" descr="Image result for intel optane">
            <a:extLst>
              <a:ext uri="{FF2B5EF4-FFF2-40B4-BE49-F238E27FC236}">
                <a16:creationId xmlns:a16="http://schemas.microsoft.com/office/drawing/2014/main" id="{983FEC89-2523-329B-6706-0C946F6A97F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1008" y="5079122"/>
            <a:ext cx="2840836" cy="859591"/>
          </a:xfrm>
          <a:prstGeom prst="rect">
            <a:avLst/>
          </a:prstGeom>
          <a:noFill/>
          <a:ln w="12700">
            <a:solidFill>
              <a:schemeClr val="tx1"/>
            </a:solidFill>
          </a:ln>
          <a:extLst>
            <a:ext uri="{909E8E84-426E-40dd-AFC4-6F175D3DCCD1}">
              <a14:hiddenFill xmlns="" xmlns:a14="http://schemas.microsoft.com/office/drawing/2010/main">
                <a:solidFill>
                  <a:srgbClr val="FFFFFF"/>
                </a:solidFill>
              </a14:hiddenFill>
            </a:ext>
          </a:extLst>
        </p:spPr>
      </p:pic>
      <p:sp>
        <p:nvSpPr>
          <p:cNvPr id="23" name="Triangle 22">
            <a:extLst>
              <a:ext uri="{FF2B5EF4-FFF2-40B4-BE49-F238E27FC236}">
                <a16:creationId xmlns:a16="http://schemas.microsoft.com/office/drawing/2014/main" id="{0C19DECF-8EBD-1A3E-693B-C411ED6BD8DC}"/>
              </a:ext>
            </a:extLst>
          </p:cNvPr>
          <p:cNvSpPr/>
          <p:nvPr/>
        </p:nvSpPr>
        <p:spPr>
          <a:xfrm>
            <a:off x="2273858" y="1957554"/>
            <a:ext cx="2780778" cy="20010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cs typeface="Gill Sans" panose="020B0502020104020203" pitchFamily="34" charset="-79"/>
            </a:endParaRPr>
          </a:p>
        </p:txBody>
      </p:sp>
      <p:sp>
        <p:nvSpPr>
          <p:cNvPr id="24" name="TextBox 23">
            <a:extLst>
              <a:ext uri="{FF2B5EF4-FFF2-40B4-BE49-F238E27FC236}">
                <a16:creationId xmlns:a16="http://schemas.microsoft.com/office/drawing/2014/main" id="{80D64F4E-2293-088C-E208-2320EC120B23}"/>
              </a:ext>
            </a:extLst>
          </p:cNvPr>
          <p:cNvSpPr txBox="1"/>
          <p:nvPr/>
        </p:nvSpPr>
        <p:spPr>
          <a:xfrm>
            <a:off x="1694861" y="1141796"/>
            <a:ext cx="3938771"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High Performance</a:t>
            </a:r>
          </a:p>
        </p:txBody>
      </p:sp>
      <p:sp>
        <p:nvSpPr>
          <p:cNvPr id="25" name="TextBox 24">
            <a:extLst>
              <a:ext uri="{FF2B5EF4-FFF2-40B4-BE49-F238E27FC236}">
                <a16:creationId xmlns:a16="http://schemas.microsoft.com/office/drawing/2014/main" id="{4E9E5267-D7D8-64DB-1904-77210E56D5A6}"/>
              </a:ext>
            </a:extLst>
          </p:cNvPr>
          <p:cNvSpPr txBox="1"/>
          <p:nvPr/>
        </p:nvSpPr>
        <p:spPr>
          <a:xfrm>
            <a:off x="345134" y="3911653"/>
            <a:ext cx="2531527"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Persistence</a:t>
            </a:r>
          </a:p>
        </p:txBody>
      </p:sp>
      <p:sp>
        <p:nvSpPr>
          <p:cNvPr id="26" name="TextBox 25">
            <a:extLst>
              <a:ext uri="{FF2B5EF4-FFF2-40B4-BE49-F238E27FC236}">
                <a16:creationId xmlns:a16="http://schemas.microsoft.com/office/drawing/2014/main" id="{40D32935-83E4-2339-A03F-D96B50760E2D}"/>
              </a:ext>
            </a:extLst>
          </p:cNvPr>
          <p:cNvSpPr txBox="1"/>
          <p:nvPr/>
        </p:nvSpPr>
        <p:spPr>
          <a:xfrm>
            <a:off x="3427841" y="3867347"/>
            <a:ext cx="2926763"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Transparency</a:t>
            </a:r>
          </a:p>
        </p:txBody>
      </p:sp>
      <p:pic>
        <p:nvPicPr>
          <p:cNvPr id="1026" name="Picture 2" descr="Compute Express Link (CXL) 3.0 Announced: Doubled Speeds and Flexible  Fabrics">
            <a:extLst>
              <a:ext uri="{FF2B5EF4-FFF2-40B4-BE49-F238E27FC236}">
                <a16:creationId xmlns:a16="http://schemas.microsoft.com/office/drawing/2014/main" id="{3B47D6BC-D538-EDE0-8099-42167A8B644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0481" b="31063"/>
          <a:stretch/>
        </p:blipFill>
        <p:spPr bwMode="auto">
          <a:xfrm>
            <a:off x="8669728" y="5075272"/>
            <a:ext cx="3319684" cy="8318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8" name="Elbow Connector 7">
            <a:extLst>
              <a:ext uri="{FF2B5EF4-FFF2-40B4-BE49-F238E27FC236}">
                <a16:creationId xmlns:a16="http://schemas.microsoft.com/office/drawing/2014/main" id="{BCECE442-55FF-B221-5C53-24DDC60501E2}"/>
              </a:ext>
            </a:extLst>
          </p:cNvPr>
          <p:cNvCxnSpPr>
            <a:cxnSpLocks/>
            <a:stCxn id="14" idx="2"/>
            <a:endCxn id="19" idx="0"/>
          </p:cNvCxnSpPr>
          <p:nvPr/>
        </p:nvCxnSpPr>
        <p:spPr>
          <a:xfrm rot="5400000">
            <a:off x="7711846" y="3986947"/>
            <a:ext cx="491756" cy="169259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D10C584-F2E1-4B0B-CB6E-2C9C444F07FA}"/>
              </a:ext>
            </a:extLst>
          </p:cNvPr>
          <p:cNvCxnSpPr>
            <a:cxnSpLocks/>
            <a:stCxn id="14" idx="2"/>
            <a:endCxn id="1026" idx="0"/>
          </p:cNvCxnSpPr>
          <p:nvPr/>
        </p:nvCxnSpPr>
        <p:spPr>
          <a:xfrm rot="16200000" flipH="1">
            <a:off x="9322842" y="4068544"/>
            <a:ext cx="487906" cy="152554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Machine Learning Generic Gradient icon">
            <a:extLst>
              <a:ext uri="{FF2B5EF4-FFF2-40B4-BE49-F238E27FC236}">
                <a16:creationId xmlns:a16="http://schemas.microsoft.com/office/drawing/2014/main" id="{6FB09BD2-257C-E79E-B1D1-1387DD65DD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380" y="1907358"/>
            <a:ext cx="1593478" cy="15934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PC Management – d3VIEW">
            <a:extLst>
              <a:ext uri="{FF2B5EF4-FFF2-40B4-BE49-F238E27FC236}">
                <a16:creationId xmlns:a16="http://schemas.microsoft.com/office/drawing/2014/main" id="{B8455272-14F8-D937-4E6A-F1A4A4CF09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0995" y="1897465"/>
            <a:ext cx="1788947" cy="15514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Memory Databases Explained [Everything You Need To Know]">
            <a:extLst>
              <a:ext uri="{FF2B5EF4-FFF2-40B4-BE49-F238E27FC236}">
                <a16:creationId xmlns:a16="http://schemas.microsoft.com/office/drawing/2014/main" id="{CA0623FD-F04B-8F90-75B2-40F9C0808F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1647" y="4575233"/>
            <a:ext cx="1194931" cy="118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7256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23F353D-44E3-D28E-49DD-43D2AB4D8F6E}"/>
              </a:ext>
            </a:extLst>
          </p:cNvPr>
          <p:cNvSpPr>
            <a:spLocks noGrp="1"/>
          </p:cNvSpPr>
          <p:nvPr>
            <p:ph type="sldNum" sz="quarter" idx="12"/>
          </p:nvPr>
        </p:nvSpPr>
        <p:spPr/>
        <p:txBody>
          <a:bodyPr/>
          <a:lstStyle/>
          <a:p>
            <a:fld id="{BEF5F9A7-FFD9-4159-A58F-AE73538ED447}" type="slidenum">
              <a:rPr lang="en-US" smtClean="0"/>
              <a:pPr/>
              <a:t>24</a:t>
            </a:fld>
            <a:endParaRPr lang="en-US" dirty="0"/>
          </a:p>
        </p:txBody>
      </p:sp>
      <p:sp>
        <p:nvSpPr>
          <p:cNvPr id="6" name="TextBox 5">
            <a:extLst>
              <a:ext uri="{FF2B5EF4-FFF2-40B4-BE49-F238E27FC236}">
                <a16:creationId xmlns:a16="http://schemas.microsoft.com/office/drawing/2014/main" id="{7B6329CA-66AD-BBD0-ED18-49C67B2BAEE0}"/>
              </a:ext>
            </a:extLst>
          </p:cNvPr>
          <p:cNvSpPr txBox="1"/>
          <p:nvPr/>
        </p:nvSpPr>
        <p:spPr>
          <a:xfrm>
            <a:off x="4324521" y="2598003"/>
            <a:ext cx="3542958" cy="830997"/>
          </a:xfrm>
          <a:prstGeom prst="rect">
            <a:avLst/>
          </a:prstGeom>
          <a:noFill/>
        </p:spPr>
        <p:txBody>
          <a:bodyPr wrap="none" rtlCol="0">
            <a:spAutoFit/>
          </a:bodyPr>
          <a:lstStyle/>
          <a:p>
            <a:r>
              <a:rPr lang="en-US" sz="4800" dirty="0">
                <a:latin typeface="Gill Sans" panose="020B0502020104020203" pitchFamily="34" charset="-79"/>
                <a:cs typeface="Gill Sans" panose="020B0502020104020203" pitchFamily="34" charset="-79"/>
              </a:rPr>
              <a:t>Backup Slides</a:t>
            </a:r>
          </a:p>
        </p:txBody>
      </p:sp>
    </p:spTree>
    <p:extLst>
      <p:ext uri="{BB962C8B-B14F-4D97-AF65-F5344CB8AC3E}">
        <p14:creationId xmlns:p14="http://schemas.microsoft.com/office/powerpoint/2010/main" val="38780900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1"/>
            <a:ext cx="6095985" cy="734794"/>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Region Characteristics</a:t>
            </a:r>
            <a:endParaRPr lang="zh-CN" altLang="en-US" sz="4000" b="1" dirty="0">
              <a:latin typeface="Gill Sans" panose="020B0502020104020203" pitchFamily="34" charset="-79"/>
              <a:ea typeface="+mj-ea"/>
              <a:cs typeface="Gill Sans" panose="020B0502020104020203" pitchFamily="34" charset="-79"/>
            </a:endParaRPr>
          </a:p>
        </p:txBody>
      </p:sp>
      <p:sp>
        <p:nvSpPr>
          <p:cNvPr id="4" name="Rectangle 3">
            <a:extLst>
              <a:ext uri="{FF2B5EF4-FFF2-40B4-BE49-F238E27FC236}">
                <a16:creationId xmlns:a16="http://schemas.microsoft.com/office/drawing/2014/main" id="{E3C93717-F299-A848-6503-BE9BDCAAD3B5}"/>
              </a:ext>
            </a:extLst>
          </p:cNvPr>
          <p:cNvSpPr/>
          <p:nvPr/>
        </p:nvSpPr>
        <p:spPr>
          <a:xfrm>
            <a:off x="4306485" y="1729026"/>
            <a:ext cx="506466" cy="213707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cxnSp>
        <p:nvCxnSpPr>
          <p:cNvPr id="6" name="Straight Arrow Connector 5">
            <a:extLst>
              <a:ext uri="{FF2B5EF4-FFF2-40B4-BE49-F238E27FC236}">
                <a16:creationId xmlns:a16="http://schemas.microsoft.com/office/drawing/2014/main" id="{F20C3D99-96EE-57DB-B090-42FFB9EAC7E2}"/>
              </a:ext>
            </a:extLst>
          </p:cNvPr>
          <p:cNvCxnSpPr>
            <a:cxnSpLocks/>
          </p:cNvCxnSpPr>
          <p:nvPr/>
        </p:nvCxnSpPr>
        <p:spPr>
          <a:xfrm>
            <a:off x="1380505" y="3866953"/>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98B226-4C06-14D1-CF5E-DE8A9D45445E}"/>
              </a:ext>
            </a:extLst>
          </p:cNvPr>
          <p:cNvCxnSpPr>
            <a:cxnSpLocks/>
          </p:cNvCxnSpPr>
          <p:nvPr/>
        </p:nvCxnSpPr>
        <p:spPr>
          <a:xfrm flipV="1">
            <a:off x="1494804" y="1268785"/>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34E0F9F-660B-6E9E-0D2C-2858E54A8A22}"/>
              </a:ext>
            </a:extLst>
          </p:cNvPr>
          <p:cNvSpPr txBox="1"/>
          <p:nvPr/>
        </p:nvSpPr>
        <p:spPr>
          <a:xfrm rot="2700000">
            <a:off x="1530326" y="4259528"/>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CPU2006</a:t>
            </a:r>
          </a:p>
        </p:txBody>
      </p:sp>
      <p:sp>
        <p:nvSpPr>
          <p:cNvPr id="10" name="TextBox 9">
            <a:extLst>
              <a:ext uri="{FF2B5EF4-FFF2-40B4-BE49-F238E27FC236}">
                <a16:creationId xmlns:a16="http://schemas.microsoft.com/office/drawing/2014/main" id="{80C652FD-2E1C-F62E-A27E-A378AF294F96}"/>
              </a:ext>
            </a:extLst>
          </p:cNvPr>
          <p:cNvSpPr txBox="1"/>
          <p:nvPr/>
        </p:nvSpPr>
        <p:spPr>
          <a:xfrm rot="2700000">
            <a:off x="2820718" y="4257708"/>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CPU2017</a:t>
            </a:r>
          </a:p>
        </p:txBody>
      </p:sp>
      <p:sp>
        <p:nvSpPr>
          <p:cNvPr id="11" name="TextBox 10">
            <a:extLst>
              <a:ext uri="{FF2B5EF4-FFF2-40B4-BE49-F238E27FC236}">
                <a16:creationId xmlns:a16="http://schemas.microsoft.com/office/drawing/2014/main" id="{93C6A3CD-D6B2-BA68-7A31-BC796E7C6C78}"/>
              </a:ext>
            </a:extLst>
          </p:cNvPr>
          <p:cNvSpPr txBox="1"/>
          <p:nvPr/>
        </p:nvSpPr>
        <p:spPr>
          <a:xfrm rot="16200000">
            <a:off x="-409445" y="2086410"/>
            <a:ext cx="2504211" cy="1077218"/>
          </a:xfrm>
          <a:prstGeom prst="rect">
            <a:avLst/>
          </a:prstGeom>
          <a:noFill/>
        </p:spPr>
        <p:txBody>
          <a:bodyPr wrap="none" rtlCol="0">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 Instructions</a:t>
            </a:r>
          </a:p>
          <a:p>
            <a:pPr algn="ctr"/>
            <a:r>
              <a:rPr lang="en-US" sz="3200" dirty="0">
                <a:latin typeface="Gill Sans" panose="020B0502020104020203" pitchFamily="34" charset="-79"/>
                <a:ea typeface="Tahoma" panose="020B0604030504040204" pitchFamily="34" charset="0"/>
                <a:cs typeface="Gill Sans" panose="020B0502020104020203" pitchFamily="34" charset="-79"/>
              </a:rPr>
              <a:t>Per Regions</a:t>
            </a:r>
          </a:p>
        </p:txBody>
      </p:sp>
      <p:sp>
        <p:nvSpPr>
          <p:cNvPr id="13" name="TextBox 12">
            <a:extLst>
              <a:ext uri="{FF2B5EF4-FFF2-40B4-BE49-F238E27FC236}">
                <a16:creationId xmlns:a16="http://schemas.microsoft.com/office/drawing/2014/main" id="{1BC07791-B9F5-E202-85B9-471F04F1261D}"/>
              </a:ext>
            </a:extLst>
          </p:cNvPr>
          <p:cNvSpPr txBox="1"/>
          <p:nvPr/>
        </p:nvSpPr>
        <p:spPr>
          <a:xfrm rot="2700000">
            <a:off x="4093276" y="4316272"/>
            <a:ext cx="181229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SPLASH3</a:t>
            </a:r>
          </a:p>
        </p:txBody>
      </p:sp>
      <p:sp>
        <p:nvSpPr>
          <p:cNvPr id="15" name="TextBox 14">
            <a:extLst>
              <a:ext uri="{FF2B5EF4-FFF2-40B4-BE49-F238E27FC236}">
                <a16:creationId xmlns:a16="http://schemas.microsoft.com/office/drawing/2014/main" id="{3CAE3A15-E445-BC6D-1BF7-5F220D44127B}"/>
              </a:ext>
            </a:extLst>
          </p:cNvPr>
          <p:cNvSpPr txBox="1"/>
          <p:nvPr/>
        </p:nvSpPr>
        <p:spPr>
          <a:xfrm rot="2700000">
            <a:off x="9332247" y="4363628"/>
            <a:ext cx="2242922"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All geomean</a:t>
            </a:r>
          </a:p>
        </p:txBody>
      </p:sp>
      <p:sp>
        <p:nvSpPr>
          <p:cNvPr id="25" name="TextBox 24">
            <a:extLst>
              <a:ext uri="{FF2B5EF4-FFF2-40B4-BE49-F238E27FC236}">
                <a16:creationId xmlns:a16="http://schemas.microsoft.com/office/drawing/2014/main" id="{A5CC58BC-70DE-B06C-0AE2-3F8F0BC3A15D}"/>
              </a:ext>
            </a:extLst>
          </p:cNvPr>
          <p:cNvSpPr txBox="1"/>
          <p:nvPr/>
        </p:nvSpPr>
        <p:spPr>
          <a:xfrm>
            <a:off x="1824407" y="2438629"/>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207</a:t>
            </a:r>
          </a:p>
        </p:txBody>
      </p:sp>
      <p:sp>
        <p:nvSpPr>
          <p:cNvPr id="27" name="TextBox 26">
            <a:extLst>
              <a:ext uri="{FF2B5EF4-FFF2-40B4-BE49-F238E27FC236}">
                <a16:creationId xmlns:a16="http://schemas.microsoft.com/office/drawing/2014/main" id="{3A45CC1D-7202-5248-286D-F5CF069AB259}"/>
              </a:ext>
            </a:extLst>
          </p:cNvPr>
          <p:cNvSpPr txBox="1"/>
          <p:nvPr/>
        </p:nvSpPr>
        <p:spPr>
          <a:xfrm>
            <a:off x="2899743" y="1212737"/>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466</a:t>
            </a:r>
          </a:p>
        </p:txBody>
      </p:sp>
      <p:sp>
        <p:nvSpPr>
          <p:cNvPr id="30" name="TextBox 29">
            <a:extLst>
              <a:ext uri="{FF2B5EF4-FFF2-40B4-BE49-F238E27FC236}">
                <a16:creationId xmlns:a16="http://schemas.microsoft.com/office/drawing/2014/main" id="{757C26EF-2374-27E7-333F-37A8EE660948}"/>
              </a:ext>
            </a:extLst>
          </p:cNvPr>
          <p:cNvSpPr txBox="1"/>
          <p:nvPr/>
        </p:nvSpPr>
        <p:spPr>
          <a:xfrm>
            <a:off x="4235029" y="1271649"/>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447</a:t>
            </a:r>
          </a:p>
        </p:txBody>
      </p:sp>
      <p:sp>
        <p:nvSpPr>
          <p:cNvPr id="31" name="Rectangle 30">
            <a:extLst>
              <a:ext uri="{FF2B5EF4-FFF2-40B4-BE49-F238E27FC236}">
                <a16:creationId xmlns:a16="http://schemas.microsoft.com/office/drawing/2014/main" id="{E619A9AA-79E0-99ED-0C53-F23462937586}"/>
              </a:ext>
            </a:extLst>
          </p:cNvPr>
          <p:cNvSpPr/>
          <p:nvPr/>
        </p:nvSpPr>
        <p:spPr>
          <a:xfrm>
            <a:off x="1915980" y="2973487"/>
            <a:ext cx="506466" cy="873338"/>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234E5C7E-2F52-62AA-7737-A5BD3360A195}"/>
              </a:ext>
            </a:extLst>
          </p:cNvPr>
          <p:cNvSpPr txBox="1"/>
          <p:nvPr/>
        </p:nvSpPr>
        <p:spPr>
          <a:xfrm rot="2700000">
            <a:off x="5408698" y="4316273"/>
            <a:ext cx="192713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WHISPER</a:t>
            </a:r>
          </a:p>
        </p:txBody>
      </p:sp>
      <p:sp>
        <p:nvSpPr>
          <p:cNvPr id="39" name="TextBox 38">
            <a:extLst>
              <a:ext uri="{FF2B5EF4-FFF2-40B4-BE49-F238E27FC236}">
                <a16:creationId xmlns:a16="http://schemas.microsoft.com/office/drawing/2014/main" id="{B786D9ED-E9CF-B2B5-C0BC-3A5DC8CB5894}"/>
              </a:ext>
            </a:extLst>
          </p:cNvPr>
          <p:cNvSpPr txBox="1"/>
          <p:nvPr/>
        </p:nvSpPr>
        <p:spPr>
          <a:xfrm rot="2700000">
            <a:off x="7069884" y="4300180"/>
            <a:ext cx="1420004"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STAMP</a:t>
            </a:r>
          </a:p>
        </p:txBody>
      </p:sp>
      <p:sp>
        <p:nvSpPr>
          <p:cNvPr id="40" name="Rectangle 39">
            <a:extLst>
              <a:ext uri="{FF2B5EF4-FFF2-40B4-BE49-F238E27FC236}">
                <a16:creationId xmlns:a16="http://schemas.microsoft.com/office/drawing/2014/main" id="{51D04317-1413-F34C-BE0D-CF004685344A}"/>
              </a:ext>
            </a:extLst>
          </p:cNvPr>
          <p:cNvSpPr/>
          <p:nvPr/>
        </p:nvSpPr>
        <p:spPr>
          <a:xfrm>
            <a:off x="9717087" y="2520176"/>
            <a:ext cx="506466" cy="13402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1" name="TextBox 40">
            <a:extLst>
              <a:ext uri="{FF2B5EF4-FFF2-40B4-BE49-F238E27FC236}">
                <a16:creationId xmlns:a16="http://schemas.microsoft.com/office/drawing/2014/main" id="{8D4DB6CC-EF61-77E8-308A-4A06CE37C894}"/>
              </a:ext>
            </a:extLst>
          </p:cNvPr>
          <p:cNvSpPr txBox="1"/>
          <p:nvPr/>
        </p:nvSpPr>
        <p:spPr>
          <a:xfrm>
            <a:off x="9399348" y="1859983"/>
            <a:ext cx="954107" cy="707886"/>
          </a:xfrm>
          <a:prstGeom prst="rect">
            <a:avLst/>
          </a:prstGeom>
          <a:noFill/>
        </p:spPr>
        <p:txBody>
          <a:bodyPr wrap="none" rtlCol="0">
            <a:spAutoFit/>
          </a:bodyPr>
          <a:lstStyle/>
          <a:p>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319</a:t>
            </a:r>
            <a:endParaRPr lang="en-US" sz="2400" dirty="0">
              <a:solidFill>
                <a:srgbClr val="FF0000"/>
              </a:solidFill>
              <a:latin typeface="Gill Sans" panose="020B0502020104020203" pitchFamily="34" charset="-79"/>
              <a:ea typeface="Tahoma" panose="020B0604030504040204" pitchFamily="34" charset="0"/>
              <a:cs typeface="Gill Sans" panose="020B0502020104020203" pitchFamily="34" charset="-79"/>
            </a:endParaRPr>
          </a:p>
        </p:txBody>
      </p:sp>
      <p:sp>
        <p:nvSpPr>
          <p:cNvPr id="43" name="TextBox 42">
            <a:extLst>
              <a:ext uri="{FF2B5EF4-FFF2-40B4-BE49-F238E27FC236}">
                <a16:creationId xmlns:a16="http://schemas.microsoft.com/office/drawing/2014/main" id="{DB077AFD-141C-03B6-AAA1-545DE347B452}"/>
              </a:ext>
            </a:extLst>
          </p:cNvPr>
          <p:cNvSpPr txBox="1"/>
          <p:nvPr/>
        </p:nvSpPr>
        <p:spPr>
          <a:xfrm rot="2700000">
            <a:off x="8157357" y="4379283"/>
            <a:ext cx="1805879"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Mini Apps</a:t>
            </a:r>
          </a:p>
        </p:txBody>
      </p:sp>
      <p:sp>
        <p:nvSpPr>
          <p:cNvPr id="46" name="TextBox 45">
            <a:extLst>
              <a:ext uri="{FF2B5EF4-FFF2-40B4-BE49-F238E27FC236}">
                <a16:creationId xmlns:a16="http://schemas.microsoft.com/office/drawing/2014/main" id="{6B076198-BB9E-2062-238A-A4E86EBD2CCD}"/>
              </a:ext>
            </a:extLst>
          </p:cNvPr>
          <p:cNvSpPr txBox="1"/>
          <p:nvPr/>
        </p:nvSpPr>
        <p:spPr>
          <a:xfrm>
            <a:off x="8382817" y="3148938"/>
            <a:ext cx="49244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66</a:t>
            </a:r>
          </a:p>
        </p:txBody>
      </p:sp>
      <p:sp>
        <p:nvSpPr>
          <p:cNvPr id="47" name="Rectangle 46">
            <a:extLst>
              <a:ext uri="{FF2B5EF4-FFF2-40B4-BE49-F238E27FC236}">
                <a16:creationId xmlns:a16="http://schemas.microsoft.com/office/drawing/2014/main" id="{B21CABAE-471A-C4EA-885B-7ED518319A40}"/>
              </a:ext>
            </a:extLst>
          </p:cNvPr>
          <p:cNvSpPr/>
          <p:nvPr/>
        </p:nvSpPr>
        <p:spPr>
          <a:xfrm>
            <a:off x="8388711" y="3623670"/>
            <a:ext cx="506466" cy="2330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8" name="Rectangle 47">
            <a:extLst>
              <a:ext uri="{FF2B5EF4-FFF2-40B4-BE49-F238E27FC236}">
                <a16:creationId xmlns:a16="http://schemas.microsoft.com/office/drawing/2014/main" id="{4FDB9DE7-9AC9-3A87-2FA1-7DFBAB51F865}"/>
              </a:ext>
            </a:extLst>
          </p:cNvPr>
          <p:cNvSpPr/>
          <p:nvPr/>
        </p:nvSpPr>
        <p:spPr>
          <a:xfrm>
            <a:off x="2999980" y="1663498"/>
            <a:ext cx="506466" cy="218208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rgbClr val="FFC000"/>
              </a:solidFill>
              <a:latin typeface="Gill Sans" panose="020B0502020104020203" pitchFamily="34" charset="-79"/>
              <a:ea typeface="Tahoma" panose="020B0604030504040204" pitchFamily="34" charset="0"/>
              <a:cs typeface="Gill Sans" panose="020B0502020104020203" pitchFamily="34" charset="-79"/>
            </a:endParaRPr>
          </a:p>
        </p:txBody>
      </p:sp>
      <p:sp>
        <p:nvSpPr>
          <p:cNvPr id="49" name="TextBox 48">
            <a:extLst>
              <a:ext uri="{FF2B5EF4-FFF2-40B4-BE49-F238E27FC236}">
                <a16:creationId xmlns:a16="http://schemas.microsoft.com/office/drawing/2014/main" id="{215181A7-C707-B15C-3533-1831D41080AA}"/>
              </a:ext>
            </a:extLst>
          </p:cNvPr>
          <p:cNvSpPr txBox="1"/>
          <p:nvPr/>
        </p:nvSpPr>
        <p:spPr>
          <a:xfrm>
            <a:off x="7150912" y="1004956"/>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501</a:t>
            </a:r>
          </a:p>
        </p:txBody>
      </p:sp>
      <p:sp>
        <p:nvSpPr>
          <p:cNvPr id="50" name="Rectangle 49">
            <a:extLst>
              <a:ext uri="{FF2B5EF4-FFF2-40B4-BE49-F238E27FC236}">
                <a16:creationId xmlns:a16="http://schemas.microsoft.com/office/drawing/2014/main" id="{1159DCF4-D992-31D8-53B5-63B8D6FB9668}"/>
              </a:ext>
            </a:extLst>
          </p:cNvPr>
          <p:cNvSpPr/>
          <p:nvPr/>
        </p:nvSpPr>
        <p:spPr>
          <a:xfrm>
            <a:off x="7242485" y="1474246"/>
            <a:ext cx="506466" cy="237956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29" name="TextBox 28">
            <a:extLst>
              <a:ext uri="{FF2B5EF4-FFF2-40B4-BE49-F238E27FC236}">
                <a16:creationId xmlns:a16="http://schemas.microsoft.com/office/drawing/2014/main" id="{CDBA0BDC-0387-FB4E-DB5F-0CFC19629F46}"/>
              </a:ext>
            </a:extLst>
          </p:cNvPr>
          <p:cNvSpPr txBox="1"/>
          <p:nvPr/>
        </p:nvSpPr>
        <p:spPr>
          <a:xfrm>
            <a:off x="5584487" y="2214549"/>
            <a:ext cx="646331"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274</a:t>
            </a:r>
          </a:p>
        </p:txBody>
      </p:sp>
      <p:sp>
        <p:nvSpPr>
          <p:cNvPr id="32" name="Rectangle 31">
            <a:extLst>
              <a:ext uri="{FF2B5EF4-FFF2-40B4-BE49-F238E27FC236}">
                <a16:creationId xmlns:a16="http://schemas.microsoft.com/office/drawing/2014/main" id="{C651E789-7852-11F6-59A6-AEF7FE578A0D}"/>
              </a:ext>
            </a:extLst>
          </p:cNvPr>
          <p:cNvSpPr/>
          <p:nvPr/>
        </p:nvSpPr>
        <p:spPr>
          <a:xfrm>
            <a:off x="5668485" y="2693773"/>
            <a:ext cx="506466" cy="115180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 name="Slide Number Placeholder 1">
            <a:extLst>
              <a:ext uri="{FF2B5EF4-FFF2-40B4-BE49-F238E27FC236}">
                <a16:creationId xmlns:a16="http://schemas.microsoft.com/office/drawing/2014/main" id="{2A90BC32-ED79-3C09-7F64-E2F06F34BE0A}"/>
              </a:ext>
            </a:extLst>
          </p:cNvPr>
          <p:cNvSpPr>
            <a:spLocks noGrp="1"/>
          </p:cNvSpPr>
          <p:nvPr>
            <p:ph type="sldNum" sz="quarter" idx="12"/>
          </p:nvPr>
        </p:nvSpPr>
        <p:spPr/>
        <p:txBody>
          <a:bodyPr/>
          <a:lstStyle/>
          <a:p>
            <a:fld id="{BEF5F9A7-FFD9-4159-A58F-AE73538ED447}" type="slidenum">
              <a:rPr lang="en-US" smtClean="0"/>
              <a:pPr/>
              <a:t>25</a:t>
            </a:fld>
            <a:endParaRPr lang="en-US" dirty="0"/>
          </a:p>
        </p:txBody>
      </p:sp>
    </p:spTree>
    <p:extLst>
      <p:ext uri="{BB962C8B-B14F-4D97-AF65-F5344CB8AC3E}">
        <p14:creationId xmlns:p14="http://schemas.microsoft.com/office/powerpoint/2010/main" val="991031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1"/>
            <a:ext cx="7576458" cy="734794"/>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Stall Cycles at Region End</a:t>
            </a:r>
            <a:endParaRPr lang="zh-CN" altLang="en-US" sz="4000" b="1" dirty="0">
              <a:latin typeface="Gill Sans" panose="020B0502020104020203" pitchFamily="34" charset="-79"/>
              <a:ea typeface="+mj-ea"/>
              <a:cs typeface="Gill Sans" panose="020B0502020104020203" pitchFamily="34" charset="-79"/>
            </a:endParaRPr>
          </a:p>
        </p:txBody>
      </p:sp>
      <p:sp>
        <p:nvSpPr>
          <p:cNvPr id="4" name="Rectangle 3">
            <a:extLst>
              <a:ext uri="{FF2B5EF4-FFF2-40B4-BE49-F238E27FC236}">
                <a16:creationId xmlns:a16="http://schemas.microsoft.com/office/drawing/2014/main" id="{E3C93717-F299-A848-6503-BE9BDCAAD3B5}"/>
              </a:ext>
            </a:extLst>
          </p:cNvPr>
          <p:cNvSpPr/>
          <p:nvPr/>
        </p:nvSpPr>
        <p:spPr>
          <a:xfrm>
            <a:off x="4306485" y="3820385"/>
            <a:ext cx="506466" cy="4571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cxnSp>
        <p:nvCxnSpPr>
          <p:cNvPr id="6" name="Straight Arrow Connector 5">
            <a:extLst>
              <a:ext uri="{FF2B5EF4-FFF2-40B4-BE49-F238E27FC236}">
                <a16:creationId xmlns:a16="http://schemas.microsoft.com/office/drawing/2014/main" id="{F20C3D99-96EE-57DB-B090-42FFB9EAC7E2}"/>
              </a:ext>
            </a:extLst>
          </p:cNvPr>
          <p:cNvCxnSpPr>
            <a:cxnSpLocks/>
          </p:cNvCxnSpPr>
          <p:nvPr/>
        </p:nvCxnSpPr>
        <p:spPr>
          <a:xfrm>
            <a:off x="1380505" y="3866953"/>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298B226-4C06-14D1-CF5E-DE8A9D45445E}"/>
              </a:ext>
            </a:extLst>
          </p:cNvPr>
          <p:cNvCxnSpPr>
            <a:cxnSpLocks/>
          </p:cNvCxnSpPr>
          <p:nvPr/>
        </p:nvCxnSpPr>
        <p:spPr>
          <a:xfrm flipV="1">
            <a:off x="1494804" y="1268785"/>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F34E0F9F-660B-6E9E-0D2C-2858E54A8A22}"/>
              </a:ext>
            </a:extLst>
          </p:cNvPr>
          <p:cNvSpPr txBox="1"/>
          <p:nvPr/>
        </p:nvSpPr>
        <p:spPr>
          <a:xfrm rot="2700000">
            <a:off x="1530326" y="4259528"/>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CPU2006</a:t>
            </a:r>
          </a:p>
        </p:txBody>
      </p:sp>
      <p:sp>
        <p:nvSpPr>
          <p:cNvPr id="10" name="TextBox 9">
            <a:extLst>
              <a:ext uri="{FF2B5EF4-FFF2-40B4-BE49-F238E27FC236}">
                <a16:creationId xmlns:a16="http://schemas.microsoft.com/office/drawing/2014/main" id="{80C652FD-2E1C-F62E-A27E-A378AF294F96}"/>
              </a:ext>
            </a:extLst>
          </p:cNvPr>
          <p:cNvSpPr txBox="1"/>
          <p:nvPr/>
        </p:nvSpPr>
        <p:spPr>
          <a:xfrm rot="2700000">
            <a:off x="2820718" y="4257708"/>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CPU2017</a:t>
            </a:r>
          </a:p>
        </p:txBody>
      </p:sp>
      <p:sp>
        <p:nvSpPr>
          <p:cNvPr id="11" name="TextBox 10">
            <a:extLst>
              <a:ext uri="{FF2B5EF4-FFF2-40B4-BE49-F238E27FC236}">
                <a16:creationId xmlns:a16="http://schemas.microsoft.com/office/drawing/2014/main" id="{93C6A3CD-D6B2-BA68-7A31-BC796E7C6C78}"/>
              </a:ext>
            </a:extLst>
          </p:cNvPr>
          <p:cNvSpPr txBox="1"/>
          <p:nvPr/>
        </p:nvSpPr>
        <p:spPr>
          <a:xfrm rot="16200000">
            <a:off x="-346040" y="2086410"/>
            <a:ext cx="2484975" cy="1077218"/>
          </a:xfrm>
          <a:prstGeom prst="rect">
            <a:avLst/>
          </a:prstGeom>
          <a:noFill/>
        </p:spPr>
        <p:txBody>
          <a:bodyPr wrap="none" rtlCol="0">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 Stall Cycles</a:t>
            </a:r>
          </a:p>
          <a:p>
            <a:pPr algn="ctr"/>
            <a:r>
              <a:rPr lang="en-US" sz="3200" dirty="0">
                <a:latin typeface="Gill Sans" panose="020B0502020104020203" pitchFamily="34" charset="-79"/>
                <a:ea typeface="Tahoma" panose="020B0604030504040204" pitchFamily="34" charset="0"/>
                <a:cs typeface="Gill Sans" panose="020B0502020104020203" pitchFamily="34" charset="-79"/>
              </a:rPr>
              <a:t>at Region End</a:t>
            </a:r>
          </a:p>
        </p:txBody>
      </p:sp>
      <p:sp>
        <p:nvSpPr>
          <p:cNvPr id="13" name="TextBox 12">
            <a:extLst>
              <a:ext uri="{FF2B5EF4-FFF2-40B4-BE49-F238E27FC236}">
                <a16:creationId xmlns:a16="http://schemas.microsoft.com/office/drawing/2014/main" id="{1BC07791-B9F5-E202-85B9-471F04F1261D}"/>
              </a:ext>
            </a:extLst>
          </p:cNvPr>
          <p:cNvSpPr txBox="1"/>
          <p:nvPr/>
        </p:nvSpPr>
        <p:spPr>
          <a:xfrm rot="2700000">
            <a:off x="4093276" y="4316272"/>
            <a:ext cx="181229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SPLASH3</a:t>
            </a:r>
          </a:p>
        </p:txBody>
      </p:sp>
      <p:sp>
        <p:nvSpPr>
          <p:cNvPr id="15" name="TextBox 14">
            <a:extLst>
              <a:ext uri="{FF2B5EF4-FFF2-40B4-BE49-F238E27FC236}">
                <a16:creationId xmlns:a16="http://schemas.microsoft.com/office/drawing/2014/main" id="{3CAE3A15-E445-BC6D-1BF7-5F220D44127B}"/>
              </a:ext>
            </a:extLst>
          </p:cNvPr>
          <p:cNvSpPr txBox="1"/>
          <p:nvPr/>
        </p:nvSpPr>
        <p:spPr>
          <a:xfrm rot="2700000">
            <a:off x="9332247" y="4363628"/>
            <a:ext cx="2242922"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All geomean</a:t>
            </a:r>
          </a:p>
        </p:txBody>
      </p:sp>
      <p:sp>
        <p:nvSpPr>
          <p:cNvPr id="25" name="TextBox 24">
            <a:extLst>
              <a:ext uri="{FF2B5EF4-FFF2-40B4-BE49-F238E27FC236}">
                <a16:creationId xmlns:a16="http://schemas.microsoft.com/office/drawing/2014/main" id="{A5CC58BC-70DE-B06C-0AE2-3F8F0BC3A15D}"/>
              </a:ext>
            </a:extLst>
          </p:cNvPr>
          <p:cNvSpPr txBox="1"/>
          <p:nvPr/>
        </p:nvSpPr>
        <p:spPr>
          <a:xfrm>
            <a:off x="1771227" y="3258349"/>
            <a:ext cx="76815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0.8%</a:t>
            </a:r>
          </a:p>
        </p:txBody>
      </p:sp>
      <p:sp>
        <p:nvSpPr>
          <p:cNvPr id="27" name="TextBox 26">
            <a:extLst>
              <a:ext uri="{FF2B5EF4-FFF2-40B4-BE49-F238E27FC236}">
                <a16:creationId xmlns:a16="http://schemas.microsoft.com/office/drawing/2014/main" id="{3A45CC1D-7202-5248-286D-F5CF069AB259}"/>
              </a:ext>
            </a:extLst>
          </p:cNvPr>
          <p:cNvSpPr txBox="1"/>
          <p:nvPr/>
        </p:nvSpPr>
        <p:spPr>
          <a:xfrm>
            <a:off x="2816516" y="3306192"/>
            <a:ext cx="76815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0.4%</a:t>
            </a:r>
          </a:p>
        </p:txBody>
      </p:sp>
      <p:sp>
        <p:nvSpPr>
          <p:cNvPr id="30" name="TextBox 29">
            <a:extLst>
              <a:ext uri="{FF2B5EF4-FFF2-40B4-BE49-F238E27FC236}">
                <a16:creationId xmlns:a16="http://schemas.microsoft.com/office/drawing/2014/main" id="{757C26EF-2374-27E7-333F-37A8EE660948}"/>
              </a:ext>
            </a:extLst>
          </p:cNvPr>
          <p:cNvSpPr txBox="1"/>
          <p:nvPr/>
        </p:nvSpPr>
        <p:spPr>
          <a:xfrm>
            <a:off x="4176390" y="3296805"/>
            <a:ext cx="76815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0.2%</a:t>
            </a:r>
          </a:p>
        </p:txBody>
      </p:sp>
      <p:sp>
        <p:nvSpPr>
          <p:cNvPr id="31" name="Rectangle 30">
            <a:extLst>
              <a:ext uri="{FF2B5EF4-FFF2-40B4-BE49-F238E27FC236}">
                <a16:creationId xmlns:a16="http://schemas.microsoft.com/office/drawing/2014/main" id="{E619A9AA-79E0-99ED-0C53-F23462937586}"/>
              </a:ext>
            </a:extLst>
          </p:cNvPr>
          <p:cNvSpPr/>
          <p:nvPr/>
        </p:nvSpPr>
        <p:spPr>
          <a:xfrm>
            <a:off x="1915980" y="3662221"/>
            <a:ext cx="506466" cy="18460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3" name="TextBox 32">
            <a:extLst>
              <a:ext uri="{FF2B5EF4-FFF2-40B4-BE49-F238E27FC236}">
                <a16:creationId xmlns:a16="http://schemas.microsoft.com/office/drawing/2014/main" id="{ACA6CA74-E6B5-8644-F7EE-F023119D0D45}"/>
              </a:ext>
            </a:extLst>
          </p:cNvPr>
          <p:cNvSpPr txBox="1"/>
          <p:nvPr/>
        </p:nvSpPr>
        <p:spPr>
          <a:xfrm>
            <a:off x="5595567" y="3379242"/>
            <a:ext cx="76815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0.1%</a:t>
            </a:r>
          </a:p>
        </p:txBody>
      </p:sp>
      <p:sp>
        <p:nvSpPr>
          <p:cNvPr id="35" name="Rectangle 34">
            <a:extLst>
              <a:ext uri="{FF2B5EF4-FFF2-40B4-BE49-F238E27FC236}">
                <a16:creationId xmlns:a16="http://schemas.microsoft.com/office/drawing/2014/main" id="{C70876E9-7593-98C4-BD50-95B358A00347}"/>
              </a:ext>
            </a:extLst>
          </p:cNvPr>
          <p:cNvSpPr/>
          <p:nvPr/>
        </p:nvSpPr>
        <p:spPr>
          <a:xfrm>
            <a:off x="5727437" y="3832213"/>
            <a:ext cx="506466" cy="216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234E5C7E-2F52-62AA-7737-A5BD3360A195}"/>
              </a:ext>
            </a:extLst>
          </p:cNvPr>
          <p:cNvSpPr txBox="1"/>
          <p:nvPr/>
        </p:nvSpPr>
        <p:spPr>
          <a:xfrm rot="2700000">
            <a:off x="5408698" y="4316273"/>
            <a:ext cx="192713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WHISPER</a:t>
            </a:r>
          </a:p>
        </p:txBody>
      </p:sp>
      <p:sp>
        <p:nvSpPr>
          <p:cNvPr id="39" name="TextBox 38">
            <a:extLst>
              <a:ext uri="{FF2B5EF4-FFF2-40B4-BE49-F238E27FC236}">
                <a16:creationId xmlns:a16="http://schemas.microsoft.com/office/drawing/2014/main" id="{B786D9ED-E9CF-B2B5-C0BC-3A5DC8CB5894}"/>
              </a:ext>
            </a:extLst>
          </p:cNvPr>
          <p:cNvSpPr txBox="1"/>
          <p:nvPr/>
        </p:nvSpPr>
        <p:spPr>
          <a:xfrm rot="2700000">
            <a:off x="7069884" y="4300180"/>
            <a:ext cx="1420004"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STAMP</a:t>
            </a:r>
          </a:p>
        </p:txBody>
      </p:sp>
      <p:sp>
        <p:nvSpPr>
          <p:cNvPr id="40" name="Rectangle 39">
            <a:extLst>
              <a:ext uri="{FF2B5EF4-FFF2-40B4-BE49-F238E27FC236}">
                <a16:creationId xmlns:a16="http://schemas.microsoft.com/office/drawing/2014/main" id="{51D04317-1413-F34C-BE0D-CF004685344A}"/>
              </a:ext>
            </a:extLst>
          </p:cNvPr>
          <p:cNvSpPr/>
          <p:nvPr/>
        </p:nvSpPr>
        <p:spPr>
          <a:xfrm>
            <a:off x="9717087" y="3813583"/>
            <a:ext cx="506466" cy="468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1" name="TextBox 40">
            <a:extLst>
              <a:ext uri="{FF2B5EF4-FFF2-40B4-BE49-F238E27FC236}">
                <a16:creationId xmlns:a16="http://schemas.microsoft.com/office/drawing/2014/main" id="{8D4DB6CC-EF61-77E8-308A-4A06CE37C894}"/>
              </a:ext>
            </a:extLst>
          </p:cNvPr>
          <p:cNvSpPr txBox="1"/>
          <p:nvPr/>
        </p:nvSpPr>
        <p:spPr>
          <a:xfrm>
            <a:off x="9192020" y="3075658"/>
            <a:ext cx="1253869" cy="769441"/>
          </a:xfrm>
          <a:prstGeom prst="rect">
            <a:avLst/>
          </a:prstGeom>
          <a:noFill/>
        </p:spPr>
        <p:txBody>
          <a:bodyPr wrap="none" rtlCol="0">
            <a:spAutoFit/>
          </a:bodyPr>
          <a:lstStyle/>
          <a:p>
            <a:r>
              <a:rPr lang="en-US" sz="4400" dirty="0">
                <a:solidFill>
                  <a:srgbClr val="FF0000"/>
                </a:solidFill>
                <a:latin typeface="Gill Sans" panose="020B0502020104020203" pitchFamily="34" charset="-79"/>
                <a:ea typeface="Tahoma" panose="020B0604030504040204" pitchFamily="34" charset="0"/>
                <a:cs typeface="Gill Sans" panose="020B0502020104020203" pitchFamily="34" charset="-79"/>
              </a:rPr>
              <a:t>0.2%</a:t>
            </a:r>
          </a:p>
        </p:txBody>
      </p:sp>
      <p:sp>
        <p:nvSpPr>
          <p:cNvPr id="43" name="TextBox 42">
            <a:extLst>
              <a:ext uri="{FF2B5EF4-FFF2-40B4-BE49-F238E27FC236}">
                <a16:creationId xmlns:a16="http://schemas.microsoft.com/office/drawing/2014/main" id="{DB077AFD-141C-03B6-AAA1-545DE347B452}"/>
              </a:ext>
            </a:extLst>
          </p:cNvPr>
          <p:cNvSpPr txBox="1"/>
          <p:nvPr/>
        </p:nvSpPr>
        <p:spPr>
          <a:xfrm rot="2700000">
            <a:off x="8157357" y="4379283"/>
            <a:ext cx="1805879"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Mini Apps</a:t>
            </a:r>
          </a:p>
        </p:txBody>
      </p:sp>
      <p:sp>
        <p:nvSpPr>
          <p:cNvPr id="46" name="TextBox 45">
            <a:extLst>
              <a:ext uri="{FF2B5EF4-FFF2-40B4-BE49-F238E27FC236}">
                <a16:creationId xmlns:a16="http://schemas.microsoft.com/office/drawing/2014/main" id="{6B076198-BB9E-2062-238A-A4E86EBD2CCD}"/>
              </a:ext>
            </a:extLst>
          </p:cNvPr>
          <p:cNvSpPr txBox="1"/>
          <p:nvPr/>
        </p:nvSpPr>
        <p:spPr>
          <a:xfrm>
            <a:off x="8226563" y="3001271"/>
            <a:ext cx="76815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1.8%</a:t>
            </a:r>
          </a:p>
        </p:txBody>
      </p:sp>
      <p:sp>
        <p:nvSpPr>
          <p:cNvPr id="47" name="Rectangle 46">
            <a:extLst>
              <a:ext uri="{FF2B5EF4-FFF2-40B4-BE49-F238E27FC236}">
                <a16:creationId xmlns:a16="http://schemas.microsoft.com/office/drawing/2014/main" id="{B21CABAE-471A-C4EA-885B-7ED518319A40}"/>
              </a:ext>
            </a:extLst>
          </p:cNvPr>
          <p:cNvSpPr/>
          <p:nvPr/>
        </p:nvSpPr>
        <p:spPr>
          <a:xfrm>
            <a:off x="8388711" y="3460724"/>
            <a:ext cx="506466" cy="3960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8" name="Rectangle 47">
            <a:extLst>
              <a:ext uri="{FF2B5EF4-FFF2-40B4-BE49-F238E27FC236}">
                <a16:creationId xmlns:a16="http://schemas.microsoft.com/office/drawing/2014/main" id="{4FDB9DE7-9AC9-3A87-2FA1-7DFBAB51F865}"/>
              </a:ext>
            </a:extLst>
          </p:cNvPr>
          <p:cNvSpPr/>
          <p:nvPr/>
        </p:nvSpPr>
        <p:spPr>
          <a:xfrm>
            <a:off x="2999980" y="3757072"/>
            <a:ext cx="506466" cy="88506"/>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9" name="TextBox 48">
            <a:extLst>
              <a:ext uri="{FF2B5EF4-FFF2-40B4-BE49-F238E27FC236}">
                <a16:creationId xmlns:a16="http://schemas.microsoft.com/office/drawing/2014/main" id="{215181A7-C707-B15C-3533-1831D41080AA}"/>
              </a:ext>
            </a:extLst>
          </p:cNvPr>
          <p:cNvSpPr txBox="1"/>
          <p:nvPr/>
        </p:nvSpPr>
        <p:spPr>
          <a:xfrm>
            <a:off x="7110615" y="3379242"/>
            <a:ext cx="768159"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0.1%</a:t>
            </a:r>
          </a:p>
        </p:txBody>
      </p:sp>
      <p:sp>
        <p:nvSpPr>
          <p:cNvPr id="50" name="Rectangle 49">
            <a:extLst>
              <a:ext uri="{FF2B5EF4-FFF2-40B4-BE49-F238E27FC236}">
                <a16:creationId xmlns:a16="http://schemas.microsoft.com/office/drawing/2014/main" id="{1159DCF4-D992-31D8-53B5-63B8D6FB9668}"/>
              </a:ext>
            </a:extLst>
          </p:cNvPr>
          <p:cNvSpPr/>
          <p:nvPr/>
        </p:nvSpPr>
        <p:spPr>
          <a:xfrm>
            <a:off x="7242485" y="3832213"/>
            <a:ext cx="506466" cy="216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latin typeface="Gill Sans" panose="020B0502020104020203" pitchFamily="34" charset="-79"/>
              <a:ea typeface="Tahoma" panose="020B0604030504040204" pitchFamily="34" charset="0"/>
              <a:cs typeface="Gill Sans" panose="020B0502020104020203" pitchFamily="34" charset="-79"/>
            </a:endParaRPr>
          </a:p>
        </p:txBody>
      </p:sp>
      <p:sp>
        <p:nvSpPr>
          <p:cNvPr id="2" name="Slide Number Placeholder 1">
            <a:extLst>
              <a:ext uri="{FF2B5EF4-FFF2-40B4-BE49-F238E27FC236}">
                <a16:creationId xmlns:a16="http://schemas.microsoft.com/office/drawing/2014/main" id="{A63EEAE9-6AC9-12F3-9E2A-524F062BFAAF}"/>
              </a:ext>
            </a:extLst>
          </p:cNvPr>
          <p:cNvSpPr>
            <a:spLocks noGrp="1"/>
          </p:cNvSpPr>
          <p:nvPr>
            <p:ph type="sldNum" sz="quarter" idx="12"/>
          </p:nvPr>
        </p:nvSpPr>
        <p:spPr/>
        <p:txBody>
          <a:bodyPr/>
          <a:lstStyle/>
          <a:p>
            <a:fld id="{BEF5F9A7-FFD9-4159-A58F-AE73538ED447}" type="slidenum">
              <a:rPr lang="en-US" smtClean="0"/>
              <a:pPr/>
              <a:t>26</a:t>
            </a:fld>
            <a:endParaRPr lang="en-US" dirty="0"/>
          </a:p>
        </p:txBody>
      </p:sp>
    </p:spTree>
    <p:extLst>
      <p:ext uri="{BB962C8B-B14F-4D97-AF65-F5344CB8AC3E}">
        <p14:creationId xmlns:p14="http://schemas.microsoft.com/office/powerpoint/2010/main" val="64092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 calcmode="lin" valueType="num">
                                      <p:cBhvr additive="base">
                                        <p:cTn id="7"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0459A824-3B50-A425-A230-AC681532DEFD}"/>
              </a:ext>
            </a:extLst>
          </p:cNvPr>
          <p:cNvSpPr txBox="1">
            <a:spLocks/>
          </p:cNvSpPr>
          <p:nvPr/>
        </p:nvSpPr>
        <p:spPr>
          <a:xfrm>
            <a:off x="-1" y="1"/>
            <a:ext cx="6095985" cy="734794"/>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Hardware Overheads</a:t>
            </a:r>
            <a:endParaRPr lang="zh-CN" altLang="en-US" sz="4000" b="1" dirty="0">
              <a:latin typeface="Gill Sans" panose="020B0502020104020203" pitchFamily="34" charset="-79"/>
              <a:ea typeface="+mj-ea"/>
              <a:cs typeface="Gill Sans" panose="020B0502020104020203" pitchFamily="34" charset="-79"/>
            </a:endParaRPr>
          </a:p>
        </p:txBody>
      </p:sp>
      <mc:AlternateContent xmlns:mc="http://schemas.openxmlformats.org/markup-compatibility/2006" xmlns:a14="http://schemas.microsoft.com/office/drawing/2010/main">
        <mc:Choice Requires="a14">
          <p:graphicFrame>
            <p:nvGraphicFramePr>
              <p:cNvPr id="10" name="Table 10">
                <a:extLst>
                  <a:ext uri="{FF2B5EF4-FFF2-40B4-BE49-F238E27FC236}">
                    <a16:creationId xmlns:a16="http://schemas.microsoft.com/office/drawing/2014/main" id="{1F8E8C5C-D2C0-36F1-B2AA-2A6EC396A161}"/>
                  </a:ext>
                </a:extLst>
              </p:cNvPr>
              <p:cNvGraphicFramePr>
                <a:graphicFrameLocks noGrp="1"/>
              </p:cNvGraphicFramePr>
              <p:nvPr/>
            </p:nvGraphicFramePr>
            <p:xfrm>
              <a:off x="937590" y="2365451"/>
              <a:ext cx="10416210" cy="1188720"/>
            </p:xfrm>
            <a:graphic>
              <a:graphicData uri="http://schemas.openxmlformats.org/drawingml/2006/table">
                <a:tbl>
                  <a:tblPr firstRow="1" bandRow="1">
                    <a:tableStyleId>{F2DE63D5-997A-4646-A377-4702673A728D}</a:tableStyleId>
                  </a:tblPr>
                  <a:tblGrid>
                    <a:gridCol w="939040">
                      <a:extLst>
                        <a:ext uri="{9D8B030D-6E8A-4147-A177-3AD203B41FA5}">
                          <a16:colId xmlns:a16="http://schemas.microsoft.com/office/drawing/2014/main" val="461772115"/>
                        </a:ext>
                      </a:extLst>
                    </a:gridCol>
                    <a:gridCol w="1302717">
                      <a:extLst>
                        <a:ext uri="{9D8B030D-6E8A-4147-A177-3AD203B41FA5}">
                          <a16:colId xmlns:a16="http://schemas.microsoft.com/office/drawing/2014/main" val="1833268594"/>
                        </a:ext>
                      </a:extLst>
                    </a:gridCol>
                    <a:gridCol w="2222227">
                      <a:extLst>
                        <a:ext uri="{9D8B030D-6E8A-4147-A177-3AD203B41FA5}">
                          <a16:colId xmlns:a16="http://schemas.microsoft.com/office/drawing/2014/main" val="2581211235"/>
                        </a:ext>
                      </a:extLst>
                    </a:gridCol>
                    <a:gridCol w="3081596">
                      <a:extLst>
                        <a:ext uri="{9D8B030D-6E8A-4147-A177-3AD203B41FA5}">
                          <a16:colId xmlns:a16="http://schemas.microsoft.com/office/drawing/2014/main" val="1940418556"/>
                        </a:ext>
                      </a:extLst>
                    </a:gridCol>
                    <a:gridCol w="1420832">
                      <a:extLst>
                        <a:ext uri="{9D8B030D-6E8A-4147-A177-3AD203B41FA5}">
                          <a16:colId xmlns:a16="http://schemas.microsoft.com/office/drawing/2014/main" val="3858922505"/>
                        </a:ext>
                      </a:extLst>
                    </a:gridCol>
                    <a:gridCol w="1449798">
                      <a:extLst>
                        <a:ext uri="{9D8B030D-6E8A-4147-A177-3AD203B41FA5}">
                          <a16:colId xmlns:a16="http://schemas.microsoft.com/office/drawing/2014/main" val="867933275"/>
                        </a:ext>
                      </a:extLst>
                    </a:gridCol>
                  </a:tblGrid>
                  <a:tr h="370840">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Area</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r>
                                <a:rPr lang="en-US"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𝝁</m:t>
                              </m:r>
                              <m:sSup>
                                <m:sSupPr>
                                  <m:ctrlPr>
                                    <a:rPr lang="en-US"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en-US"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𝒎</m:t>
                                  </m:r>
                                </m:e>
                                <m:sup>
                                  <m:r>
                                    <a:rPr lang="en-US" sz="2000" b="1" i="1" smtClean="0">
                                      <a:solidFill>
                                        <a:schemeClr val="tx1"/>
                                      </a:solidFill>
                                      <a:latin typeface="Cambria Math" panose="02040503050406030204" pitchFamily="18" charset="0"/>
                                      <a:ea typeface="Tahoma" panose="020B0604030504040204" pitchFamily="34" charset="0"/>
                                      <a:cs typeface="Tahoma" panose="020B0604030504040204" pitchFamily="34" charset="0"/>
                                    </a:rPr>
                                    <m:t>𝟐</m:t>
                                  </m:r>
                                </m:sup>
                              </m:sSup>
                            </m:oMath>
                          </a14:m>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Access</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Latency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Dynamic</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Access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pJ</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Energy Consumption</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of JIT Checkpointing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Volume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00248226"/>
                      </a:ext>
                    </a:extLst>
                  </a:tr>
                  <a:tr h="370840">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SuperCap</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Li-Thin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88613170"/>
                      </a:ext>
                    </a:extLst>
                  </a:tr>
                  <a:tr h="370840">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634</m:t>
                                </m:r>
                              </m:oMath>
                            </m:oMathPara>
                          </a14:m>
                          <a:endParaRPr lang="en-US" sz="20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0.07</m:t>
                                </m:r>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𝑛𝑠</m:t>
                                </m:r>
                              </m:oMath>
                            </m:oMathPara>
                          </a14:m>
                          <a:endParaRPr lang="en-US" sz="2000" b="0" i="0" dirty="0">
                            <a:solidFill>
                              <a:schemeClr val="tx1"/>
                            </a:solidFill>
                            <a:latin typeface="+mj-lt"/>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0.00034</m:t>
                                </m:r>
                              </m:oMath>
                            </m:oMathPara>
                          </a14:m>
                          <a:endParaRPr lang="en-US" sz="20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21.7 </m:t>
                                </m:r>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𝜇</m:t>
                                </m:r>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𝐽</m:t>
                                </m:r>
                              </m:oMath>
                            </m:oMathPara>
                          </a14:m>
                          <a:endParaRPr lang="en-US" sz="200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0.06</m:t>
                                </m:r>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𝑚</m:t>
                                </m:r>
                                <m:sSup>
                                  <m:sSupPr>
                                    <m:ctrlP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𝑚</m:t>
                                    </m:r>
                                  </m:e>
                                  <m:sup>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3</m:t>
                                    </m:r>
                                  </m:sup>
                                </m:sSup>
                              </m:oMath>
                            </m:oMathPara>
                          </a14:m>
                          <a:endParaRPr lang="en-US" sz="2000" b="0"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0.0006</m:t>
                                </m:r>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𝑚</m:t>
                                </m:r>
                                <m:sSup>
                                  <m:sSupPr>
                                    <m:ctrlP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ctrlPr>
                                  </m:sSupPr>
                                  <m:e>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𝑚</m:t>
                                    </m:r>
                                  </m:e>
                                  <m:sup>
                                    <m:r>
                                      <a:rPr lang="en-US" sz="2000" b="0" i="1" smtClean="0">
                                        <a:solidFill>
                                          <a:schemeClr val="tx1"/>
                                        </a:solidFill>
                                        <a:latin typeface="Cambria Math" panose="02040503050406030204" pitchFamily="18" charset="0"/>
                                        <a:ea typeface="Tahoma" panose="020B0604030504040204" pitchFamily="34" charset="0"/>
                                        <a:cs typeface="Tahoma" panose="020B0604030504040204" pitchFamily="34" charset="0"/>
                                      </a:rPr>
                                      <m:t>3</m:t>
                                    </m:r>
                                  </m:sup>
                                </m:sSup>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56934754"/>
                      </a:ext>
                    </a:extLst>
                  </a:tr>
                </a:tbl>
              </a:graphicData>
            </a:graphic>
          </p:graphicFrame>
        </mc:Choice>
        <mc:Fallback xmlns="">
          <p:graphicFrame>
            <p:nvGraphicFramePr>
              <p:cNvPr id="10" name="Table 10">
                <a:extLst>
                  <a:ext uri="{FF2B5EF4-FFF2-40B4-BE49-F238E27FC236}">
                    <a16:creationId xmlns:a16="http://schemas.microsoft.com/office/drawing/2014/main" id="{1F8E8C5C-D2C0-36F1-B2AA-2A6EC396A161}"/>
                  </a:ext>
                </a:extLst>
              </p:cNvPr>
              <p:cNvGraphicFramePr>
                <a:graphicFrameLocks noGrp="1"/>
              </p:cNvGraphicFramePr>
              <p:nvPr>
                <p:extLst>
                  <p:ext uri="{D42A27DB-BD31-4B8C-83A1-F6EECF244321}">
                    <p14:modId xmlns:p14="http://schemas.microsoft.com/office/powerpoint/2010/main" val="3315325766"/>
                  </p:ext>
                </p:extLst>
              </p:nvPr>
            </p:nvGraphicFramePr>
            <p:xfrm>
              <a:off x="937590" y="2365451"/>
              <a:ext cx="10416210" cy="1188720"/>
            </p:xfrm>
            <a:graphic>
              <a:graphicData uri="http://schemas.openxmlformats.org/drawingml/2006/table">
                <a:tbl>
                  <a:tblPr firstRow="1" bandRow="1">
                    <a:tableStyleId>{F2DE63D5-997A-4646-A377-4702673A728D}</a:tableStyleId>
                  </a:tblPr>
                  <a:tblGrid>
                    <a:gridCol w="939040">
                      <a:extLst>
                        <a:ext uri="{9D8B030D-6E8A-4147-A177-3AD203B41FA5}">
                          <a16:colId xmlns:a16="http://schemas.microsoft.com/office/drawing/2014/main" val="461772115"/>
                        </a:ext>
                      </a:extLst>
                    </a:gridCol>
                    <a:gridCol w="1302717">
                      <a:extLst>
                        <a:ext uri="{9D8B030D-6E8A-4147-A177-3AD203B41FA5}">
                          <a16:colId xmlns:a16="http://schemas.microsoft.com/office/drawing/2014/main" val="1833268594"/>
                        </a:ext>
                      </a:extLst>
                    </a:gridCol>
                    <a:gridCol w="2222227">
                      <a:extLst>
                        <a:ext uri="{9D8B030D-6E8A-4147-A177-3AD203B41FA5}">
                          <a16:colId xmlns:a16="http://schemas.microsoft.com/office/drawing/2014/main" val="2581211235"/>
                        </a:ext>
                      </a:extLst>
                    </a:gridCol>
                    <a:gridCol w="3081596">
                      <a:extLst>
                        <a:ext uri="{9D8B030D-6E8A-4147-A177-3AD203B41FA5}">
                          <a16:colId xmlns:a16="http://schemas.microsoft.com/office/drawing/2014/main" val="1940418556"/>
                        </a:ext>
                      </a:extLst>
                    </a:gridCol>
                    <a:gridCol w="1420832">
                      <a:extLst>
                        <a:ext uri="{9D8B030D-6E8A-4147-A177-3AD203B41FA5}">
                          <a16:colId xmlns:a16="http://schemas.microsoft.com/office/drawing/2014/main" val="3858922505"/>
                        </a:ext>
                      </a:extLst>
                    </a:gridCol>
                    <a:gridCol w="1449798">
                      <a:extLst>
                        <a:ext uri="{9D8B030D-6E8A-4147-A177-3AD203B41FA5}">
                          <a16:colId xmlns:a16="http://schemas.microsoft.com/office/drawing/2014/main" val="867933275"/>
                        </a:ext>
                      </a:extLst>
                    </a:gridCol>
                  </a:tblGrid>
                  <a:tr h="396240">
                    <a:tc rowSpan="2">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51" t="-4762" r="-1012162" b="-61905"/>
                          </a:stretch>
                        </a:blipFill>
                      </a:tcPr>
                    </a:tc>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Access</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Latency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Dynamic</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Access (</a:t>
                          </a:r>
                          <a:r>
                            <a:rPr lang="en-US" sz="2000" dirty="0" err="1">
                              <a:solidFill>
                                <a:schemeClr val="tx1"/>
                              </a:solidFill>
                              <a:latin typeface="Tahoma" panose="020B0604030504040204" pitchFamily="34" charset="0"/>
                              <a:ea typeface="Tahoma" panose="020B0604030504040204" pitchFamily="34" charset="0"/>
                              <a:cs typeface="Tahoma" panose="020B0604030504040204" pitchFamily="34" charset="0"/>
                            </a:rPr>
                            <a:t>pJ</a:t>
                          </a: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Energy Consumption</a:t>
                          </a:r>
                        </a:p>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 of JIT Checkpointing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2000" dirty="0">
                              <a:solidFill>
                                <a:schemeClr val="tx1"/>
                              </a:solidFill>
                              <a:latin typeface="Tahoma" panose="020B0604030504040204" pitchFamily="34" charset="0"/>
                              <a:ea typeface="Tahoma" panose="020B0604030504040204" pitchFamily="34" charset="0"/>
                              <a:cs typeface="Tahoma" panose="020B0604030504040204" pitchFamily="34" charset="0"/>
                            </a:rPr>
                            <a:t>Volume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00248226"/>
                      </a:ext>
                    </a:extLst>
                  </a:tr>
                  <a:tr h="396240">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err="1">
                              <a:solidFill>
                                <a:schemeClr val="tx1"/>
                              </a:solidFill>
                              <a:latin typeface="Tahoma" panose="020B0604030504040204" pitchFamily="34" charset="0"/>
                              <a:ea typeface="Tahoma" panose="020B0604030504040204" pitchFamily="34" charset="0"/>
                              <a:cs typeface="Tahoma" panose="020B0604030504040204" pitchFamily="34" charset="0"/>
                            </a:rPr>
                            <a:t>SuperCap</a:t>
                          </a:r>
                          <a:endPar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sz="2000" b="1" dirty="0">
                              <a:solidFill>
                                <a:schemeClr val="tx1"/>
                              </a:solidFill>
                              <a:latin typeface="Tahoma" panose="020B0604030504040204" pitchFamily="34" charset="0"/>
                              <a:ea typeface="Tahoma" panose="020B0604030504040204" pitchFamily="34" charset="0"/>
                              <a:cs typeface="Tahoma" panose="020B0604030504040204" pitchFamily="34" charset="0"/>
                            </a:rPr>
                            <a:t>Li-Thin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088613170"/>
                      </a:ext>
                    </a:extLst>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51" t="-212903" r="-1012162" b="-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2816" t="-212903" r="-627184" b="-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1714" t="-212903" r="-269143" b="-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5267" t="-212903" r="-93827" b="-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532143" t="-212903" r="-103571" b="-2580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21053" t="-212903" r="-1754" b="-25806"/>
                          </a:stretch>
                        </a:blipFill>
                      </a:tcPr>
                    </a:tc>
                    <a:extLst>
                      <a:ext uri="{0D108BD9-81ED-4DB2-BD59-A6C34878D82A}">
                        <a16:rowId xmlns:a16="http://schemas.microsoft.com/office/drawing/2014/main" val="756934754"/>
                      </a:ext>
                    </a:extLst>
                  </a:tr>
                </a:tbl>
              </a:graphicData>
            </a:graphic>
          </p:graphicFrame>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C6352C8-98A0-C245-3DB0-957AB2360F04}"/>
                  </a:ext>
                </a:extLst>
              </p:cNvPr>
              <p:cNvSpPr txBox="1"/>
              <p:nvPr/>
            </p:nvSpPr>
            <p:spPr>
              <a:xfrm>
                <a:off x="4588458" y="5952698"/>
                <a:ext cx="7078156" cy="338554"/>
              </a:xfrm>
              <a:prstGeom prst="rect">
                <a:avLst/>
              </a:prstGeom>
              <a:noFill/>
            </p:spPr>
            <p:txBody>
              <a:bodyPr wrap="none" rtlCol="0">
                <a:spAutoFit/>
              </a:bodyPr>
              <a:lstStyle/>
              <a:p>
                <a:r>
                  <a:rPr lang="en-US" sz="1600" dirty="0">
                    <a:latin typeface="Gill Sans" panose="020B0502020104020203" pitchFamily="34" charset="-79"/>
                    <a:ea typeface="Tahoma" panose="020B0604030504040204" pitchFamily="34" charset="0"/>
                    <a:cs typeface="Gill Sans" panose="020B0502020104020203" pitchFamily="34" charset="-79"/>
                  </a:rPr>
                  <a:t>*Skylake core size (11.85 </a:t>
                </a:r>
                <a14:m>
                  <m:oMath xmlns:m="http://schemas.openxmlformats.org/officeDocument/2006/math">
                    <m:r>
                      <m:rPr>
                        <m:sty m:val="p"/>
                      </m:rPr>
                      <a:rPr lang="en-US" sz="1600" b="0" i="0" smtClean="0">
                        <a:latin typeface="Cambria Math" panose="02040503050406030204" pitchFamily="18" charset="0"/>
                        <a:ea typeface="Tahoma" panose="020B0604030504040204" pitchFamily="34" charset="0"/>
                        <a:cs typeface="Tahoma" panose="020B0604030504040204" pitchFamily="34" charset="0"/>
                      </a:rPr>
                      <m:t>m</m:t>
                    </m:r>
                    <m:sSup>
                      <m:sSupPr>
                        <m:ctrlPr>
                          <a:rPr lang="en-US" sz="1600" i="1" smtClean="0">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1600" b="0" i="0" smtClean="0">
                            <a:latin typeface="Cambria Math" panose="02040503050406030204" pitchFamily="18" charset="0"/>
                            <a:ea typeface="Tahoma" panose="020B0604030504040204" pitchFamily="34" charset="0"/>
                            <a:cs typeface="Tahoma" panose="020B0604030504040204" pitchFamily="34" charset="0"/>
                          </a:rPr>
                          <m:t>m</m:t>
                        </m:r>
                      </m:e>
                      <m:sup>
                        <m:r>
                          <a:rPr lang="en-US" sz="1600" b="0" i="0" smtClean="0">
                            <a:latin typeface="Cambria Math" panose="02040503050406030204" pitchFamily="18" charset="0"/>
                            <a:ea typeface="Tahoma" panose="020B0604030504040204" pitchFamily="34" charset="0"/>
                            <a:cs typeface="Tahoma" panose="020B0604030504040204" pitchFamily="34" charset="0"/>
                          </a:rPr>
                          <m:t>2</m:t>
                        </m:r>
                      </m:sup>
                    </m:sSup>
                  </m:oMath>
                </a14:m>
                <a:r>
                  <a:rPr lang="en-US" sz="1600" dirty="0">
                    <a:latin typeface="Gill Sans" panose="020B0502020104020203" pitchFamily="34" charset="-79"/>
                    <a:ea typeface="Tahoma" panose="020B0604030504040204" pitchFamily="34" charset="0"/>
                    <a:cs typeface="Gill Sans" panose="020B0502020104020203" pitchFamily="34" charset="-79"/>
                  </a:rPr>
                  <a:t>) is calculated with </a:t>
                </a:r>
                <a:r>
                  <a:rPr lang="en-US" sz="1600" dirty="0" err="1">
                    <a:latin typeface="Gill Sans" panose="020B0502020104020203" pitchFamily="34" charset="-79"/>
                    <a:ea typeface="Tahoma" panose="020B0604030504040204" pitchFamily="34" charset="0"/>
                    <a:cs typeface="Gill Sans" panose="020B0502020104020203" pitchFamily="34" charset="-79"/>
                  </a:rPr>
                  <a:t>McPAT</a:t>
                </a:r>
                <a:r>
                  <a:rPr lang="en-US" sz="1600" dirty="0">
                    <a:latin typeface="Gill Sans" panose="020B0502020104020203" pitchFamily="34" charset="-79"/>
                    <a:ea typeface="Tahoma" panose="020B0604030504040204" pitchFamily="34" charset="0"/>
                    <a:cs typeface="Gill Sans" panose="020B0502020104020203" pitchFamily="34" charset="-79"/>
                  </a:rPr>
                  <a:t> after excluding shared L2</a:t>
                </a:r>
              </a:p>
            </p:txBody>
          </p:sp>
        </mc:Choice>
        <mc:Fallback xmlns="">
          <p:sp>
            <p:nvSpPr>
              <p:cNvPr id="11" name="TextBox 10">
                <a:extLst>
                  <a:ext uri="{FF2B5EF4-FFF2-40B4-BE49-F238E27FC236}">
                    <a16:creationId xmlns:a16="http://schemas.microsoft.com/office/drawing/2014/main" id="{AC6352C8-98A0-C245-3DB0-957AB2360F04}"/>
                  </a:ext>
                </a:extLst>
              </p:cNvPr>
              <p:cNvSpPr txBox="1">
                <a:spLocks noRot="1" noChangeAspect="1" noMove="1" noResize="1" noEditPoints="1" noAdjustHandles="1" noChangeArrowheads="1" noChangeShapeType="1" noTextEdit="1"/>
              </p:cNvSpPr>
              <p:nvPr/>
            </p:nvSpPr>
            <p:spPr>
              <a:xfrm>
                <a:off x="4588458" y="5952698"/>
                <a:ext cx="7078156" cy="338554"/>
              </a:xfrm>
              <a:prstGeom prst="rect">
                <a:avLst/>
              </a:prstGeom>
              <a:blipFill>
                <a:blip r:embed="rId4"/>
                <a:stretch>
                  <a:fillRect l="-538" t="-3571" b="-21429"/>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CF6EE930-A9ED-A72F-25EC-77390C80F338}"/>
              </a:ext>
            </a:extLst>
          </p:cNvPr>
          <p:cNvSpPr/>
          <p:nvPr/>
        </p:nvSpPr>
        <p:spPr>
          <a:xfrm>
            <a:off x="19685" y="2438123"/>
            <a:ext cx="12152629" cy="1561612"/>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0.005%</a:t>
            </a: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 area cost for a Skylake core and </a:t>
            </a:r>
            <a:r>
              <a:rPr lang="en-US" sz="4000" dirty="0">
                <a:solidFill>
                  <a:srgbClr val="FF0000"/>
                </a:solidFill>
                <a:latin typeface="Gill Sans" panose="020B0502020104020203" pitchFamily="34" charset="-79"/>
                <a:ea typeface="Tahoma" panose="020B0604030504040204" pitchFamily="34" charset="0"/>
                <a:cs typeface="Gill Sans" panose="020B0502020104020203" pitchFamily="34" charset="-79"/>
              </a:rPr>
              <a:t>21.7</a:t>
            </a: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 </a:t>
            </a:r>
            <a:r>
              <a:rPr lang="en-US" sz="4000" dirty="0" err="1">
                <a:solidFill>
                  <a:srgbClr val="FF0000"/>
                </a:solidFill>
                <a:latin typeface="Gill Sans" panose="020B0502020104020203" pitchFamily="34" charset="-79"/>
                <a:ea typeface="Tahoma" panose="020B0604030504040204" pitchFamily="34" charset="0"/>
                <a:cs typeface="Gill Sans" panose="020B0502020104020203" pitchFamily="34" charset="-79"/>
              </a:rPr>
              <a:t>uJ</a:t>
            </a: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 for JIT checkpointing!</a:t>
            </a:r>
          </a:p>
        </p:txBody>
      </p:sp>
      <p:sp>
        <p:nvSpPr>
          <p:cNvPr id="2" name="Slide Number Placeholder 1">
            <a:extLst>
              <a:ext uri="{FF2B5EF4-FFF2-40B4-BE49-F238E27FC236}">
                <a16:creationId xmlns:a16="http://schemas.microsoft.com/office/drawing/2014/main" id="{B83EEDCF-5A84-453C-B338-368175AED066}"/>
              </a:ext>
            </a:extLst>
          </p:cNvPr>
          <p:cNvSpPr>
            <a:spLocks noGrp="1"/>
          </p:cNvSpPr>
          <p:nvPr>
            <p:ph type="sldNum" sz="quarter" idx="12"/>
          </p:nvPr>
        </p:nvSpPr>
        <p:spPr/>
        <p:txBody>
          <a:bodyPr/>
          <a:lstStyle/>
          <a:p>
            <a:fld id="{BEF5F9A7-FFD9-4159-A58F-AE73538ED447}" type="slidenum">
              <a:rPr lang="en-US" smtClean="0"/>
              <a:pPr/>
              <a:t>27</a:t>
            </a:fld>
            <a:endParaRPr lang="en-US" dirty="0"/>
          </a:p>
        </p:txBody>
      </p:sp>
    </p:spTree>
    <p:extLst>
      <p:ext uri="{BB962C8B-B14F-4D97-AF65-F5344CB8AC3E}">
        <p14:creationId xmlns:p14="http://schemas.microsoft.com/office/powerpoint/2010/main" val="241964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6DA6-4BC9-A338-BF8C-80874C933210}"/>
              </a:ext>
            </a:extLst>
          </p:cNvPr>
          <p:cNvSpPr>
            <a:spLocks noGrp="1"/>
          </p:cNvSpPr>
          <p:nvPr>
            <p:ph type="title"/>
          </p:nvPr>
        </p:nvSpPr>
        <p:spPr>
          <a:xfrm>
            <a:off x="0" y="0"/>
            <a:ext cx="11790947" cy="1219200"/>
          </a:xfrm>
        </p:spPr>
        <p:txBody>
          <a:bodyPr>
            <a:normAutofit/>
          </a:bodyPr>
          <a:lstStyle/>
          <a:p>
            <a:r>
              <a:rPr lang="en-US" sz="4000" dirty="0"/>
              <a:t>ReplayCache Does Checkpointing Only</a:t>
            </a:r>
            <a:br>
              <a:rPr lang="en-US" sz="4000" dirty="0"/>
            </a:br>
            <a:r>
              <a:rPr lang="en-US" sz="4000" dirty="0"/>
              <a:t>upon Power Failure </a:t>
            </a:r>
          </a:p>
        </p:txBody>
      </p:sp>
      <p:sp>
        <p:nvSpPr>
          <p:cNvPr id="5" name="Slide Number Placeholder 4">
            <a:extLst>
              <a:ext uri="{FF2B5EF4-FFF2-40B4-BE49-F238E27FC236}">
                <a16:creationId xmlns:a16="http://schemas.microsoft.com/office/drawing/2014/main" id="{5E52BA38-1FFE-7DAB-67D4-B60EC3FEE0CF}"/>
              </a:ext>
            </a:extLst>
          </p:cNvPr>
          <p:cNvSpPr>
            <a:spLocks noGrp="1"/>
          </p:cNvSpPr>
          <p:nvPr>
            <p:ph type="sldNum" sz="quarter" idx="12"/>
          </p:nvPr>
        </p:nvSpPr>
        <p:spPr/>
        <p:txBody>
          <a:bodyPr/>
          <a:lstStyle/>
          <a:p>
            <a:fld id="{BEF5F9A7-FFD9-4159-A58F-AE73538ED447}" type="slidenum">
              <a:rPr lang="en-US" smtClean="0"/>
              <a:pPr/>
              <a:t>28</a:t>
            </a:fld>
            <a:endParaRPr lang="en-US" dirty="0"/>
          </a:p>
        </p:txBody>
      </p:sp>
      <p:pic>
        <p:nvPicPr>
          <p:cNvPr id="2050" name="Picture 2" descr="OMG! Too much, TOO MUCH!!! - Happy Squirrel | Make a Meme">
            <a:extLst>
              <a:ext uri="{FF2B5EF4-FFF2-40B4-BE49-F238E27FC236}">
                <a16:creationId xmlns:a16="http://schemas.microsoft.com/office/drawing/2014/main" id="{8D93C436-5204-25EF-D6EB-163C381EA9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924"/>
          <a:stretch/>
        </p:blipFill>
        <p:spPr bwMode="auto">
          <a:xfrm>
            <a:off x="7049753" y="1235240"/>
            <a:ext cx="3592393" cy="44757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41F56AE-91B4-6C34-DFCE-A385A05780CC}"/>
              </a:ext>
            </a:extLst>
          </p:cNvPr>
          <p:cNvSpPr txBox="1"/>
          <p:nvPr/>
        </p:nvSpPr>
        <p:spPr>
          <a:xfrm>
            <a:off x="7049753" y="5710987"/>
            <a:ext cx="3419719"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Logging approaches</a:t>
            </a:r>
          </a:p>
        </p:txBody>
      </p:sp>
      <p:pic>
        <p:nvPicPr>
          <p:cNvPr id="2052" name="Picture 4" descr="Off the Cobb: The mysterious case of the Dewey Street squirrel | Opinion |  Maryville Daily Forum">
            <a:extLst>
              <a:ext uri="{FF2B5EF4-FFF2-40B4-BE49-F238E27FC236}">
                <a16:creationId xmlns:a16="http://schemas.microsoft.com/office/drawing/2014/main" id="{52C7EA5F-7D26-CFAC-30DE-2F3EB9216D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6565" y="1235240"/>
            <a:ext cx="3592393" cy="447574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267C6CC-46FC-5E2B-891D-2D86979364B7}"/>
              </a:ext>
            </a:extLst>
          </p:cNvPr>
          <p:cNvSpPr txBox="1"/>
          <p:nvPr/>
        </p:nvSpPr>
        <p:spPr>
          <a:xfrm>
            <a:off x="1940594" y="5710987"/>
            <a:ext cx="2309863"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ReplayCache</a:t>
            </a:r>
          </a:p>
        </p:txBody>
      </p:sp>
      <p:sp>
        <p:nvSpPr>
          <p:cNvPr id="11" name="TextBox 10">
            <a:extLst>
              <a:ext uri="{FF2B5EF4-FFF2-40B4-BE49-F238E27FC236}">
                <a16:creationId xmlns:a16="http://schemas.microsoft.com/office/drawing/2014/main" id="{A23C4E0C-E357-61D5-B86C-F747C564FDBB}"/>
              </a:ext>
            </a:extLst>
          </p:cNvPr>
          <p:cNvSpPr txBox="1"/>
          <p:nvPr/>
        </p:nvSpPr>
        <p:spPr>
          <a:xfrm>
            <a:off x="1322589" y="4004222"/>
            <a:ext cx="3591048" cy="1015663"/>
          </a:xfrm>
          <a:prstGeom prst="rect">
            <a:avLst/>
          </a:prstGeom>
          <a:noFill/>
        </p:spPr>
        <p:txBody>
          <a:bodyPr wrap="none" rtlCol="0">
            <a:spAutoFit/>
          </a:bodyPr>
          <a:lstStyle/>
          <a:p>
            <a:r>
              <a:rPr lang="en-US" sz="6000" dirty="0">
                <a:solidFill>
                  <a:schemeClr val="bg1"/>
                </a:solidFill>
                <a:latin typeface="Gill Sans" panose="020B0502020104020203" pitchFamily="34" charset="-79"/>
                <a:ea typeface="Tahoma" panose="020B0604030504040204" pitchFamily="34" charset="0"/>
                <a:cs typeface="Gill Sans" panose="020B0502020104020203" pitchFamily="34" charset="-79"/>
              </a:rPr>
              <a:t>Occasional</a:t>
            </a:r>
          </a:p>
        </p:txBody>
      </p:sp>
    </p:spTree>
    <p:extLst>
      <p:ext uri="{BB962C8B-B14F-4D97-AF65-F5344CB8AC3E}">
        <p14:creationId xmlns:p14="http://schemas.microsoft.com/office/powerpoint/2010/main" val="896991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nodeType="withEffect">
                                  <p:stCondLst>
                                    <p:cond delay="0"/>
                                  </p:stCondLst>
                                  <p:childTnLst>
                                    <p:set>
                                      <p:cBhvr>
                                        <p:cTn id="12" dur="1" fill="hold">
                                          <p:stCondLst>
                                            <p:cond delay="0"/>
                                          </p:stCondLst>
                                        </p:cTn>
                                        <p:tgtEl>
                                          <p:spTgt spid="2052"/>
                                        </p:tgtEl>
                                        <p:attrNameLst>
                                          <p:attrName>style.visibility</p:attrName>
                                        </p:attrNameLst>
                                      </p:cBhvr>
                                      <p:to>
                                        <p:strVal val="visible"/>
                                      </p:to>
                                    </p:set>
                                    <p:animEffect transition="in" filter="blinds(horizontal)">
                                      <p:cBhvr>
                                        <p:cTn id="13" dur="500"/>
                                        <p:tgtEl>
                                          <p:spTgt spid="205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16"/>
          <p:cNvSpPr/>
          <p:nvPr/>
        </p:nvSpPr>
        <p:spPr>
          <a:xfrm>
            <a:off x="8260237" y="4281345"/>
            <a:ext cx="2357425" cy="707200"/>
          </a:xfrm>
          <a:prstGeom prst="rect">
            <a:avLst/>
          </a:prstGeom>
          <a:solidFill>
            <a:schemeClr val="accent5">
              <a:lumMod val="60000"/>
              <a:lumOff val="40000"/>
            </a:schemeClr>
          </a:solid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NVM </a:t>
            </a:r>
          </a:p>
          <a:p>
            <a:pPr algn="ctr"/>
            <a:r>
              <a:rPr lang="en" sz="2400" dirty="0">
                <a:latin typeface="Gill Sans" panose="020B0502020104020203" pitchFamily="34" charset="-79"/>
                <a:ea typeface="Tahoma" panose="020B0604030504040204" pitchFamily="34" charset="0"/>
                <a:cs typeface="Gill Sans" panose="020B0502020104020203" pitchFamily="34" charset="-79"/>
              </a:rPr>
              <a:t>Persistent Heap</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19" name="Google Shape;119;p16"/>
          <p:cNvSpPr/>
          <p:nvPr/>
        </p:nvSpPr>
        <p:spPr>
          <a:xfrm>
            <a:off x="1986506" y="2206699"/>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ARF</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0" name="Google Shape;120;p16"/>
          <p:cNvSpPr/>
          <p:nvPr/>
        </p:nvSpPr>
        <p:spPr>
          <a:xfrm>
            <a:off x="1986506" y="286846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Gill Sans" panose="020B0502020104020203" pitchFamily="34" charset="-79"/>
                <a:ea typeface="Tahoma" panose="020B0604030504040204" pitchFamily="34" charset="0"/>
                <a:cs typeface="Gill Sans" panose="020B0502020104020203" pitchFamily="34" charset="-79"/>
              </a:rPr>
              <a:t>Caches</a:t>
            </a:r>
            <a:endParaRPr sz="2400">
              <a:latin typeface="Gill Sans" panose="020B0502020104020203" pitchFamily="34" charset="-79"/>
              <a:ea typeface="Tahoma" panose="020B0604030504040204" pitchFamily="34" charset="0"/>
              <a:cs typeface="Gill Sans" panose="020B0502020104020203" pitchFamily="34" charset="-79"/>
            </a:endParaRPr>
          </a:p>
        </p:txBody>
      </p:sp>
      <p:sp>
        <p:nvSpPr>
          <p:cNvPr id="121" name="Google Shape;121;p16"/>
          <p:cNvSpPr/>
          <p:nvPr/>
        </p:nvSpPr>
        <p:spPr>
          <a:xfrm>
            <a:off x="1601349" y="3577158"/>
            <a:ext cx="2289910" cy="422400"/>
          </a:xfrm>
          <a:prstGeom prst="rect">
            <a:avLst/>
          </a:prstGeom>
          <a:noFill/>
          <a:ln w="254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accent2"/>
                </a:solidFill>
                <a:latin typeface="Gill Sans" panose="020B0502020104020203" pitchFamily="34" charset="-79"/>
                <a:ea typeface="Tahoma" panose="020B0604030504040204" pitchFamily="34" charset="0"/>
                <a:cs typeface="Gill Sans" panose="020B0502020104020203" pitchFamily="34" charset="-79"/>
              </a:rPr>
              <a:t>DRAM Cache</a:t>
            </a:r>
            <a:endParaRPr sz="2400" dirty="0">
              <a:solidFill>
                <a:schemeClr val="accent2"/>
              </a:solidFill>
              <a:latin typeface="Gill Sans" panose="020B0502020104020203" pitchFamily="34" charset="-79"/>
              <a:ea typeface="Tahoma" panose="020B0604030504040204" pitchFamily="34" charset="0"/>
              <a:cs typeface="Gill Sans" panose="020B0502020104020203" pitchFamily="34" charset="-79"/>
            </a:endParaRPr>
          </a:p>
        </p:txBody>
      </p:sp>
      <p:sp>
        <p:nvSpPr>
          <p:cNvPr id="122" name="Google Shape;122;p16"/>
          <p:cNvSpPr/>
          <p:nvPr/>
        </p:nvSpPr>
        <p:spPr>
          <a:xfrm>
            <a:off x="1523506" y="4263899"/>
            <a:ext cx="2445600" cy="7072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NVM</a:t>
            </a:r>
          </a:p>
          <a:p>
            <a:pPr algn="ctr"/>
            <a:r>
              <a:rPr lang="en" sz="2400" dirty="0">
                <a:latin typeface="Gill Sans" panose="020B0502020104020203" pitchFamily="34" charset="-79"/>
                <a:ea typeface="Tahoma" panose="020B0604030504040204" pitchFamily="34" charset="0"/>
                <a:cs typeface="Gill Sans" panose="020B0502020104020203" pitchFamily="34" charset="-79"/>
              </a:rPr>
              <a:t>Main Memory</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3" name="Google Shape;123;p16"/>
          <p:cNvSpPr txBox="1"/>
          <p:nvPr/>
        </p:nvSpPr>
        <p:spPr>
          <a:xfrm>
            <a:off x="1333360" y="1385034"/>
            <a:ext cx="2825892" cy="656614"/>
          </a:xfrm>
          <a:prstGeom prst="rect">
            <a:avLst/>
          </a:prstGeom>
          <a:noFill/>
          <a:ln>
            <a:noFill/>
          </a:ln>
        </p:spPr>
        <p:txBody>
          <a:bodyPr spcFirstLastPara="1" wrap="square" lIns="121900" tIns="121900" rIns="121900" bIns="121900" anchor="t" anchorCtr="0">
            <a:sp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Memory Mode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24" name="Google Shape;124;p16"/>
          <p:cNvSpPr/>
          <p:nvPr/>
        </p:nvSpPr>
        <p:spPr>
          <a:xfrm>
            <a:off x="7526111" y="233970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ARF</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5" name="Google Shape;125;p16"/>
          <p:cNvSpPr/>
          <p:nvPr/>
        </p:nvSpPr>
        <p:spPr>
          <a:xfrm>
            <a:off x="7526111" y="312030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Gill Sans" panose="020B0502020104020203" pitchFamily="34" charset="-79"/>
                <a:ea typeface="Tahoma" panose="020B0604030504040204" pitchFamily="34" charset="0"/>
                <a:cs typeface="Gill Sans" panose="020B0502020104020203" pitchFamily="34" charset="-79"/>
              </a:rPr>
              <a:t>Caches</a:t>
            </a:r>
            <a:endParaRPr sz="2400">
              <a:latin typeface="Gill Sans" panose="020B0502020104020203" pitchFamily="34" charset="-79"/>
              <a:ea typeface="Tahoma" panose="020B0604030504040204" pitchFamily="34" charset="0"/>
              <a:cs typeface="Gill Sans" panose="020B0502020104020203" pitchFamily="34" charset="-79"/>
            </a:endParaRPr>
          </a:p>
        </p:txBody>
      </p:sp>
      <p:sp>
        <p:nvSpPr>
          <p:cNvPr id="126" name="Google Shape;126;p16"/>
          <p:cNvSpPr/>
          <p:nvPr/>
        </p:nvSpPr>
        <p:spPr>
          <a:xfrm>
            <a:off x="5959523" y="4281345"/>
            <a:ext cx="2129215" cy="7072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DRAM Main Memory</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7" name="Google Shape;127;p16"/>
          <p:cNvSpPr txBox="1"/>
          <p:nvPr/>
        </p:nvSpPr>
        <p:spPr>
          <a:xfrm>
            <a:off x="6682101" y="1386884"/>
            <a:ext cx="3207617" cy="656614"/>
          </a:xfrm>
          <a:prstGeom prst="rect">
            <a:avLst/>
          </a:prstGeom>
          <a:noFill/>
          <a:ln>
            <a:noFill/>
          </a:ln>
        </p:spPr>
        <p:txBody>
          <a:bodyPr spcFirstLastPara="1" wrap="square" lIns="121900" tIns="121900" rIns="121900" bIns="121900" anchor="t" anchorCtr="0">
            <a:sp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App-Direct Mode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6" name="标题 1">
            <a:extLst>
              <a:ext uri="{FF2B5EF4-FFF2-40B4-BE49-F238E27FC236}">
                <a16:creationId xmlns:a16="http://schemas.microsoft.com/office/drawing/2014/main" id="{CCABE031-A665-28B4-2C9B-F6F62E263C98}"/>
              </a:ext>
            </a:extLst>
          </p:cNvPr>
          <p:cNvSpPr txBox="1">
            <a:spLocks/>
          </p:cNvSpPr>
          <p:nvPr/>
        </p:nvSpPr>
        <p:spPr>
          <a:xfrm>
            <a:off x="10455" y="12548"/>
            <a:ext cx="9674721" cy="697115"/>
          </a:xfrm>
          <a:prstGeom prst="rect">
            <a:avLst/>
          </a:prstGeom>
        </p:spPr>
        <p:txBody>
          <a:bodyPr vert="horz" lIns="121920" tIns="60960" rIns="121920" bIns="6096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Intel PMEM’s Two Operation Modes</a:t>
            </a:r>
            <a:endParaRPr lang="zh-CN" altLang="en-US" sz="4000" b="1" dirty="0">
              <a:latin typeface="Gill Sans" panose="020B0502020104020203" pitchFamily="34" charset="-79"/>
              <a:ea typeface="+mj-ea"/>
              <a:cs typeface="Gill Sans" panose="020B0502020104020203" pitchFamily="34" charset="-79"/>
            </a:endParaRPr>
          </a:p>
        </p:txBody>
      </p:sp>
      <p:cxnSp>
        <p:nvCxnSpPr>
          <p:cNvPr id="3" name="Straight Arrow Connector 2">
            <a:extLst>
              <a:ext uri="{FF2B5EF4-FFF2-40B4-BE49-F238E27FC236}">
                <a16:creationId xmlns:a16="http://schemas.microsoft.com/office/drawing/2014/main" id="{32B8AB12-47BE-FEB6-C8BA-54E8B25BF110}"/>
              </a:ext>
            </a:extLst>
          </p:cNvPr>
          <p:cNvCxnSpPr>
            <a:stCxn id="119" idx="2"/>
            <a:endCxn id="120" idx="0"/>
          </p:cNvCxnSpPr>
          <p:nvPr/>
        </p:nvCxnSpPr>
        <p:spPr>
          <a:xfrm>
            <a:off x="2746306" y="2629099"/>
            <a:ext cx="0" cy="239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9C2288-9DE2-5D6B-A5C9-59DE9335E22C}"/>
              </a:ext>
            </a:extLst>
          </p:cNvPr>
          <p:cNvCxnSpPr>
            <a:cxnSpLocks/>
            <a:stCxn id="120" idx="2"/>
            <a:endCxn id="121" idx="0"/>
          </p:cNvCxnSpPr>
          <p:nvPr/>
        </p:nvCxnSpPr>
        <p:spPr>
          <a:xfrm flipH="1">
            <a:off x="2746304" y="3290865"/>
            <a:ext cx="2" cy="2862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FDEF3F-FD00-26A9-6A0A-E4F191D8CA7B}"/>
              </a:ext>
            </a:extLst>
          </p:cNvPr>
          <p:cNvCxnSpPr>
            <a:cxnSpLocks/>
            <a:stCxn id="121" idx="2"/>
            <a:endCxn id="122" idx="0"/>
          </p:cNvCxnSpPr>
          <p:nvPr/>
        </p:nvCxnSpPr>
        <p:spPr>
          <a:xfrm>
            <a:off x="2746304" y="3999558"/>
            <a:ext cx="2" cy="2643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1930828-8AF6-856F-D26E-2CB9D32CE69D}"/>
              </a:ext>
            </a:extLst>
          </p:cNvPr>
          <p:cNvCxnSpPr>
            <a:cxnSpLocks/>
            <a:stCxn id="124" idx="2"/>
            <a:endCxn id="125" idx="0"/>
          </p:cNvCxnSpPr>
          <p:nvPr/>
        </p:nvCxnSpPr>
        <p:spPr>
          <a:xfrm>
            <a:off x="8285911" y="2762105"/>
            <a:ext cx="0" cy="358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B899032A-186C-A891-0F1A-6CE33A7B1A79}"/>
              </a:ext>
            </a:extLst>
          </p:cNvPr>
          <p:cNvCxnSpPr>
            <a:cxnSpLocks/>
            <a:stCxn id="125" idx="2"/>
            <a:endCxn id="126" idx="0"/>
          </p:cNvCxnSpPr>
          <p:nvPr/>
        </p:nvCxnSpPr>
        <p:spPr>
          <a:xfrm rot="5400000">
            <a:off x="7285701" y="3281135"/>
            <a:ext cx="738640" cy="126178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AFF491BC-A1B9-908C-1AC5-A22A36722943}"/>
              </a:ext>
            </a:extLst>
          </p:cNvPr>
          <p:cNvCxnSpPr>
            <a:cxnSpLocks/>
            <a:stCxn id="125" idx="2"/>
            <a:endCxn id="114" idx="0"/>
          </p:cNvCxnSpPr>
          <p:nvPr/>
        </p:nvCxnSpPr>
        <p:spPr>
          <a:xfrm rot="16200000" flipH="1">
            <a:off x="8493110" y="3335505"/>
            <a:ext cx="738640" cy="115303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484E47-7522-4BB4-51AA-4F7D72EA6BFA}"/>
              </a:ext>
            </a:extLst>
          </p:cNvPr>
          <p:cNvSpPr txBox="1"/>
          <p:nvPr/>
        </p:nvSpPr>
        <p:spPr>
          <a:xfrm>
            <a:off x="1403950" y="5077381"/>
            <a:ext cx="2684709" cy="913199"/>
          </a:xfrm>
          <a:prstGeom prst="rect">
            <a:avLst/>
          </a:prstGeom>
          <a:noFill/>
        </p:spPr>
        <p:txBody>
          <a:bodyPr wrap="none" rtlCol="0">
            <a:spAutoFit/>
          </a:bodyPr>
          <a:lstStyle/>
          <a:p>
            <a:pPr algn="ctr"/>
            <a:r>
              <a:rPr lang="en-US" sz="2667" dirty="0">
                <a:latin typeface="Gill Sans" panose="020B0502020104020203" pitchFamily="34" charset="-79"/>
                <a:ea typeface="Tahoma" panose="020B0604030504040204" pitchFamily="34" charset="0"/>
                <a:cs typeface="Gill Sans" panose="020B0502020104020203" pitchFamily="34" charset="-79"/>
              </a:rPr>
              <a:t>Transparence and</a:t>
            </a:r>
          </a:p>
          <a:p>
            <a:pPr algn="ctr"/>
            <a:r>
              <a:rPr lang="en-US" sz="2667" dirty="0">
                <a:latin typeface="Gill Sans" panose="020B0502020104020203" pitchFamily="34" charset="-79"/>
                <a:ea typeface="Tahoma" panose="020B0604030504040204" pitchFamily="34" charset="0"/>
                <a:cs typeface="Gill Sans" panose="020B0502020104020203" pitchFamily="34" charset="-79"/>
              </a:rPr>
              <a:t>High Performance</a:t>
            </a:r>
          </a:p>
        </p:txBody>
      </p:sp>
      <p:sp>
        <p:nvSpPr>
          <p:cNvPr id="5" name="TextBox 4">
            <a:extLst>
              <a:ext uri="{FF2B5EF4-FFF2-40B4-BE49-F238E27FC236}">
                <a16:creationId xmlns:a16="http://schemas.microsoft.com/office/drawing/2014/main" id="{42703E35-06E7-3D27-FF3C-B0039209854D}"/>
              </a:ext>
            </a:extLst>
          </p:cNvPr>
          <p:cNvSpPr txBox="1"/>
          <p:nvPr/>
        </p:nvSpPr>
        <p:spPr>
          <a:xfrm>
            <a:off x="5738906" y="5146769"/>
            <a:ext cx="5268441" cy="913199"/>
          </a:xfrm>
          <a:prstGeom prst="rect">
            <a:avLst/>
          </a:prstGeom>
          <a:noFill/>
        </p:spPr>
        <p:txBody>
          <a:bodyPr wrap="square" rtlCol="0">
            <a:spAutoFit/>
          </a:bodyPr>
          <a:lstStyle/>
          <a:p>
            <a:pPr algn="ctr"/>
            <a:r>
              <a:rPr lang="en-US" sz="2667" dirty="0">
                <a:latin typeface="Gill Sans" panose="020B0502020104020203" pitchFamily="34" charset="-79"/>
                <a:ea typeface="Tahoma" panose="020B0604030504040204" pitchFamily="34" charset="0"/>
                <a:cs typeface="Gill Sans" panose="020B0502020104020203" pitchFamily="34" charset="-79"/>
              </a:rPr>
              <a:t>Persistence but No Transparence and High Performance</a:t>
            </a:r>
          </a:p>
        </p:txBody>
      </p:sp>
      <p:sp>
        <p:nvSpPr>
          <p:cNvPr id="2" name="Slide Number Placeholder 1">
            <a:extLst>
              <a:ext uri="{FF2B5EF4-FFF2-40B4-BE49-F238E27FC236}">
                <a16:creationId xmlns:a16="http://schemas.microsoft.com/office/drawing/2014/main" id="{3DA9008A-C679-1CA1-B05E-992366332A6B}"/>
              </a:ext>
            </a:extLst>
          </p:cNvPr>
          <p:cNvSpPr>
            <a:spLocks noGrp="1"/>
          </p:cNvSpPr>
          <p:nvPr>
            <p:ph type="sldNum" sz="quarter" idx="12"/>
          </p:nvPr>
        </p:nvSpPr>
        <p:spPr/>
        <p:txBody>
          <a:bodyPr/>
          <a:lstStyle/>
          <a:p>
            <a:fld id="{BEF5F9A7-FFD9-4159-A58F-AE73538ED447}" type="slidenum">
              <a:rPr lang="en-US" smtClean="0"/>
              <a:pPr/>
              <a:t>3</a:t>
            </a:fld>
            <a:endParaRPr lang="en-US" dirty="0"/>
          </a:p>
        </p:txBody>
      </p:sp>
      <p:pic>
        <p:nvPicPr>
          <p:cNvPr id="1038" name="Picture 14" descr="Clean, management, pure, transparency icon - Download on Iconfinder">
            <a:extLst>
              <a:ext uri="{FF2B5EF4-FFF2-40B4-BE49-F238E27FC236}">
                <a16:creationId xmlns:a16="http://schemas.microsoft.com/office/drawing/2014/main" id="{FA78ED45-7053-65A8-A122-BE8A40AF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 y="3307720"/>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heckmark PNG, Checkmark Transparent Background - FreeIconsPNG">
            <a:extLst>
              <a:ext uri="{FF2B5EF4-FFF2-40B4-BE49-F238E27FC236}">
                <a16:creationId xmlns:a16="http://schemas.microsoft.com/office/drawing/2014/main" id="{C792757D-C19B-32EB-E2B9-6D79CAA9C1A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145020" y="2592122"/>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unning man icon for performance on white Vector Image">
            <a:extLst>
              <a:ext uri="{FF2B5EF4-FFF2-40B4-BE49-F238E27FC236}">
                <a16:creationId xmlns:a16="http://schemas.microsoft.com/office/drawing/2014/main" id="{32D7F0A2-64A4-1542-C6C7-CDA32A98E65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985" t="17830" r="11845" b="37771"/>
          <a:stretch/>
        </p:blipFill>
        <p:spPr bwMode="auto">
          <a:xfrm>
            <a:off x="3993650" y="3025600"/>
            <a:ext cx="1745250" cy="12336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Checkmark PNG, Checkmark Transparent Background - FreeIconsPNG">
            <a:extLst>
              <a:ext uri="{FF2B5EF4-FFF2-40B4-BE49-F238E27FC236}">
                <a16:creationId xmlns:a16="http://schemas.microsoft.com/office/drawing/2014/main" id="{D5CDE6C1-6813-8867-8CC8-46CFE7584C56}"/>
              </a:ext>
            </a:extLst>
          </p:cNvPr>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4049837" y="2756316"/>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on Volatile PNG Transparent Images Free Download | Vector Files | Pngtree">
            <a:extLst>
              <a:ext uri="{FF2B5EF4-FFF2-40B4-BE49-F238E27FC236}">
                <a16:creationId xmlns:a16="http://schemas.microsoft.com/office/drawing/2014/main" id="{DE4EA252-5391-09E8-6356-AE24487AD57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10850688" y="2877481"/>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Checkmark PNG, Checkmark Transparent Background - FreeIconsPNG">
            <a:extLst>
              <a:ext uri="{FF2B5EF4-FFF2-40B4-BE49-F238E27FC236}">
                <a16:creationId xmlns:a16="http://schemas.microsoft.com/office/drawing/2014/main" id="{ADEFBA6E-D3C6-00A8-243B-540638CD1F7D}"/>
              </a:ext>
            </a:extLst>
          </p:cNvPr>
          <p:cNvPicPr>
            <a:picLocks noChangeAspect="1" noChangeArrowheads="1"/>
          </p:cNvPicPr>
          <p:nvPr/>
        </p:nvPicPr>
        <p:blipFill>
          <a:blip r:embed="rId4">
            <a:extLst>
              <a:ext uri="{BEBA8EAE-BF5A-486C-A8C5-ECC9F3942E4B}">
                <a14:imgProps xmlns:a14="http://schemas.microsoft.com/office/drawing/2010/main">
                  <a14:imgLayer r:embed="rId9">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10828153" y="2723697"/>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descr="Clean, management, pure, transparency icon - Download on Iconfinder">
            <a:extLst>
              <a:ext uri="{FF2B5EF4-FFF2-40B4-BE49-F238E27FC236}">
                <a16:creationId xmlns:a16="http://schemas.microsoft.com/office/drawing/2014/main" id="{D8062403-04F3-CF91-1E0E-DC675E29E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294" y="4191208"/>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X Red Mark. Cross Sign Graphic Symbol. Crossed Brush Strokes. Stock Vector  - Illustration of logo, mess: 154904330">
            <a:extLst>
              <a:ext uri="{FF2B5EF4-FFF2-40B4-BE49-F238E27FC236}">
                <a16:creationId xmlns:a16="http://schemas.microsoft.com/office/drawing/2014/main" id="{EC457E72-78C3-5B41-409C-F31FCFBDC24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642044" y="3793569"/>
            <a:ext cx="1543205" cy="15432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Non Volatile PNG Transparent Images Free Download | Vector Files | Pngtree">
            <a:extLst>
              <a:ext uri="{FF2B5EF4-FFF2-40B4-BE49-F238E27FC236}">
                <a16:creationId xmlns:a16="http://schemas.microsoft.com/office/drawing/2014/main" id="{BEF4CA01-D741-AB92-BA39-1E02EA9A2D3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4140605" y="4250398"/>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X Red Mark. Cross Sign Graphic Symbol. Crossed Brush Strokes. Stock Vector  - Illustration of logo, mess: 154904330">
            <a:extLst>
              <a:ext uri="{FF2B5EF4-FFF2-40B4-BE49-F238E27FC236}">
                <a16:creationId xmlns:a16="http://schemas.microsoft.com/office/drawing/2014/main" id="{A048614C-FC98-1C13-36A9-D6B9BD07B37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08834" y="3859601"/>
            <a:ext cx="1543205" cy="15432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You can share this smiley to express your frustration. | Emoticons emojis,  Funny emoticons, Emoji pictures">
            <a:extLst>
              <a:ext uri="{FF2B5EF4-FFF2-40B4-BE49-F238E27FC236}">
                <a16:creationId xmlns:a16="http://schemas.microsoft.com/office/drawing/2014/main" id="{5069F17E-8514-4F57-1E18-80B40E909C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253" y="2115909"/>
            <a:ext cx="2661908" cy="2661908"/>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Thought bubble outline">
            <a:extLst>
              <a:ext uri="{FF2B5EF4-FFF2-40B4-BE49-F238E27FC236}">
                <a16:creationId xmlns:a16="http://schemas.microsoft.com/office/drawing/2014/main" id="{CEA7777A-00D7-2C3C-B9B0-DC66D72A019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22513" y="577040"/>
            <a:ext cx="2536272" cy="2536272"/>
          </a:xfrm>
          <a:prstGeom prst="rect">
            <a:avLst/>
          </a:prstGeom>
        </p:spPr>
      </p:pic>
      <p:sp>
        <p:nvSpPr>
          <p:cNvPr id="12" name="TextBox 11">
            <a:extLst>
              <a:ext uri="{FF2B5EF4-FFF2-40B4-BE49-F238E27FC236}">
                <a16:creationId xmlns:a16="http://schemas.microsoft.com/office/drawing/2014/main" id="{10AF738C-F4B3-61BD-FB0B-C58AB86E7C8F}"/>
              </a:ext>
            </a:extLst>
          </p:cNvPr>
          <p:cNvSpPr txBox="1"/>
          <p:nvPr/>
        </p:nvSpPr>
        <p:spPr>
          <a:xfrm>
            <a:off x="10012335" y="1078475"/>
            <a:ext cx="1421222" cy="923330"/>
          </a:xfrm>
          <a:prstGeom prst="rect">
            <a:avLst/>
          </a:prstGeom>
          <a:noFill/>
        </p:spPr>
        <p:txBody>
          <a:bodyPr wrap="non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Persistent</a:t>
            </a:r>
          </a:p>
          <a:p>
            <a:pPr algn="ctr"/>
            <a:r>
              <a:rPr lang="en-US" dirty="0">
                <a:latin typeface="Gill Sans" panose="020B0502020104020203" pitchFamily="34" charset="-79"/>
                <a:ea typeface="Tahoma" panose="020B0604030504040204" pitchFamily="34" charset="0"/>
                <a:cs typeface="Gill Sans" panose="020B0502020104020203" pitchFamily="34" charset="-79"/>
              </a:rPr>
              <a:t>Programming</a:t>
            </a:r>
          </a:p>
          <a:p>
            <a:pPr algn="ctr"/>
            <a:r>
              <a:rPr lang="en-US" dirty="0">
                <a:latin typeface="Gill Sans" panose="020B0502020104020203" pitchFamily="34" charset="-79"/>
                <a:ea typeface="Tahoma" panose="020B0604030504040204" pitchFamily="34" charset="0"/>
                <a:cs typeface="Gill Sans" panose="020B0502020104020203" pitchFamily="34" charset="-79"/>
              </a:rPr>
              <a:t>is hard</a:t>
            </a:r>
          </a:p>
        </p:txBody>
      </p:sp>
      <p:sp>
        <p:nvSpPr>
          <p:cNvPr id="13" name="TextBox 12">
            <a:extLst>
              <a:ext uri="{FF2B5EF4-FFF2-40B4-BE49-F238E27FC236}">
                <a16:creationId xmlns:a16="http://schemas.microsoft.com/office/drawing/2014/main" id="{7C1F88DD-9C63-74AE-4CD3-4F4929973FEC}"/>
              </a:ext>
            </a:extLst>
          </p:cNvPr>
          <p:cNvSpPr txBox="1"/>
          <p:nvPr/>
        </p:nvSpPr>
        <p:spPr>
          <a:xfrm>
            <a:off x="4171841" y="1693615"/>
            <a:ext cx="1362873" cy="646331"/>
          </a:xfrm>
          <a:prstGeom prst="rect">
            <a:avLst/>
          </a:prstGeom>
          <a:noFill/>
        </p:spPr>
        <p:txBody>
          <a:bodyPr wrap="non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PMEM is not</a:t>
            </a:r>
          </a:p>
          <a:p>
            <a:pPr algn="ctr"/>
            <a:r>
              <a:rPr lang="en-US" dirty="0">
                <a:latin typeface="Gill Sans" panose="020B0502020104020203" pitchFamily="34" charset="-79"/>
                <a:ea typeface="Tahoma" panose="020B0604030504040204" pitchFamily="34" charset="0"/>
                <a:cs typeface="Gill Sans" panose="020B0502020104020203" pitchFamily="34" charset="-79"/>
              </a:rPr>
              <a:t> persistent?</a:t>
            </a:r>
          </a:p>
        </p:txBody>
      </p:sp>
      <p:pic>
        <p:nvPicPr>
          <p:cNvPr id="1026" name="Picture 2" descr="Shock Emoji Clipart Images | Free Download | PNG Transparent Background -  Pngtree">
            <a:extLst>
              <a:ext uri="{FF2B5EF4-FFF2-40B4-BE49-F238E27FC236}">
                <a16:creationId xmlns:a16="http://schemas.microsoft.com/office/drawing/2014/main" id="{C8C0C084-961A-B991-6184-28BD39082B8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6533" y="1783878"/>
            <a:ext cx="3024000" cy="302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Graphic 39" descr="Thought bubble outline">
            <a:extLst>
              <a:ext uri="{FF2B5EF4-FFF2-40B4-BE49-F238E27FC236}">
                <a16:creationId xmlns:a16="http://schemas.microsoft.com/office/drawing/2014/main" id="{E6FC8724-8DC3-44FF-1CA8-E6983B3A94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15454" y="1017766"/>
            <a:ext cx="2536270" cy="2536270"/>
          </a:xfrm>
          <a:prstGeom prst="rect">
            <a:avLst/>
          </a:prstGeom>
        </p:spPr>
      </p:pic>
      <p:sp>
        <p:nvSpPr>
          <p:cNvPr id="39" name="TextBox 38">
            <a:extLst>
              <a:ext uri="{FF2B5EF4-FFF2-40B4-BE49-F238E27FC236}">
                <a16:creationId xmlns:a16="http://schemas.microsoft.com/office/drawing/2014/main" id="{CC71B49D-4476-2F4C-4512-48A1767A9D2D}"/>
              </a:ext>
            </a:extLst>
          </p:cNvPr>
          <p:cNvSpPr txBox="1"/>
          <p:nvPr/>
        </p:nvSpPr>
        <p:spPr>
          <a:xfrm>
            <a:off x="0" y="5974056"/>
            <a:ext cx="3101683"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blinds(horizontal)">
                                      <p:cBhvr>
                                        <p:cTn id="10" dur="500"/>
                                        <p:tgtEl>
                                          <p:spTgt spid="1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blinds(horizontal)">
                                      <p:cBhvr>
                                        <p:cTn id="13" dur="500"/>
                                        <p:tgtEl>
                                          <p:spTgt spid="1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blinds(horizontal)">
                                      <p:cBhvr>
                                        <p:cTn id="16" dur="500"/>
                                        <p:tgtEl>
                                          <p:spTgt spid="1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blinds(horizontal)">
                                      <p:cBhvr>
                                        <p:cTn id="19" dur="500"/>
                                        <p:tgtEl>
                                          <p:spTgt spid="123"/>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par>
                                <p:cTn id="26" presetID="3" presetClass="entr" presetSubtype="1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blinds(horizontal)">
                                      <p:cBhvr>
                                        <p:cTn id="36" dur="500"/>
                                        <p:tgtEl>
                                          <p:spTgt spid="1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blinds(horizontal)">
                                      <p:cBhvr>
                                        <p:cTn id="39" dur="500"/>
                                        <p:tgtEl>
                                          <p:spTgt spid="1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blinds(horizontal)">
                                      <p:cBhvr>
                                        <p:cTn id="42" dur="500"/>
                                        <p:tgtEl>
                                          <p:spTgt spid="12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blinds(horizontal)">
                                      <p:cBhvr>
                                        <p:cTn id="45" dur="500"/>
                                        <p:tgtEl>
                                          <p:spTgt spid="12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blinds(horizontal)">
                                      <p:cBhvr>
                                        <p:cTn id="48" dur="500"/>
                                        <p:tgtEl>
                                          <p:spTgt spid="127"/>
                                        </p:tgtEl>
                                      </p:cBhvr>
                                    </p:animEffect>
                                  </p:childTnLst>
                                </p:cTn>
                              </p:par>
                              <p:par>
                                <p:cTn id="49" presetID="3" presetClass="entr" presetSubtype="1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par>
                                <p:cTn id="52" presetID="3" presetClass="entr" presetSubtype="1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par>
                                <p:cTn id="55" presetID="3" presetClass="entr" presetSubtype="1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036"/>
                                        </p:tgtEl>
                                        <p:attrNameLst>
                                          <p:attrName>style.visibility</p:attrName>
                                        </p:attrNameLst>
                                      </p:cBhvr>
                                      <p:to>
                                        <p:strVal val="visible"/>
                                      </p:to>
                                    </p:set>
                                    <p:animEffect transition="in" filter="blinds(horizontal)">
                                      <p:cBhvr>
                                        <p:cTn id="65" dur="500"/>
                                        <p:tgtEl>
                                          <p:spTgt spid="1036"/>
                                        </p:tgtEl>
                                      </p:cBhvr>
                                    </p:animEffect>
                                  </p:childTnLst>
                                </p:cTn>
                              </p:par>
                              <p:par>
                                <p:cTn id="66" presetID="3" presetClass="entr" presetSubtype="10" fill="hold" nodeType="withEffect">
                                  <p:stCondLst>
                                    <p:cond delay="0"/>
                                  </p:stCondLst>
                                  <p:childTnLst>
                                    <p:set>
                                      <p:cBhvr>
                                        <p:cTn id="67" dur="1" fill="hold">
                                          <p:stCondLst>
                                            <p:cond delay="0"/>
                                          </p:stCondLst>
                                        </p:cTn>
                                        <p:tgtEl>
                                          <p:spTgt spid="1038"/>
                                        </p:tgtEl>
                                        <p:attrNameLst>
                                          <p:attrName>style.visibility</p:attrName>
                                        </p:attrNameLst>
                                      </p:cBhvr>
                                      <p:to>
                                        <p:strVal val="visible"/>
                                      </p:to>
                                    </p:set>
                                    <p:animEffect transition="in" filter="blinds(horizontal)">
                                      <p:cBhvr>
                                        <p:cTn id="68" dur="500"/>
                                        <p:tgtEl>
                                          <p:spTgt spid="103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nodeType="withEffect">
                                  <p:stCondLst>
                                    <p:cond delay="0"/>
                                  </p:stCondLst>
                                  <p:childTnLst>
                                    <p:set>
                                      <p:cBhvr>
                                        <p:cTn id="75" dur="1" fill="hold">
                                          <p:stCondLst>
                                            <p:cond delay="0"/>
                                          </p:stCondLst>
                                        </p:cTn>
                                        <p:tgtEl>
                                          <p:spTgt spid="1040"/>
                                        </p:tgtEl>
                                        <p:attrNameLst>
                                          <p:attrName>style.visibility</p:attrName>
                                        </p:attrNameLst>
                                      </p:cBhvr>
                                      <p:to>
                                        <p:strVal val="visible"/>
                                      </p:to>
                                    </p:set>
                                    <p:animEffect transition="in" filter="blinds(horizontal)">
                                      <p:cBhvr>
                                        <p:cTn id="76" dur="500"/>
                                        <p:tgtEl>
                                          <p:spTgt spid="104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blinds(horizontal)">
                                      <p:cBhvr>
                                        <p:cTn id="81" dur="500"/>
                                        <p:tgtEl>
                                          <p:spTgt spid="34"/>
                                        </p:tgtEl>
                                      </p:cBhvr>
                                    </p:animEffect>
                                  </p:childTnLst>
                                </p:cTn>
                              </p:par>
                              <p:par>
                                <p:cTn id="82" presetID="3" presetClass="entr" presetSubtype="1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blinds(horizontal)">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blinds(horizontal)">
                                      <p:cBhvr>
                                        <p:cTn id="89" dur="500"/>
                                        <p:tgtEl>
                                          <p:spTgt spid="13"/>
                                        </p:tgtEl>
                                      </p:cBhvr>
                                    </p:animEffect>
                                  </p:childTnLst>
                                </p:cTn>
                              </p:par>
                              <p:par>
                                <p:cTn id="90" presetID="3" presetClass="entr" presetSubtype="10"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linds(horizontal)">
                                      <p:cBhvr>
                                        <p:cTn id="92" dur="500"/>
                                        <p:tgtEl>
                                          <p:spTgt spid="40"/>
                                        </p:tgtEl>
                                      </p:cBhvr>
                                    </p:animEffect>
                                  </p:childTnLst>
                                </p:cTn>
                              </p:par>
                              <p:par>
                                <p:cTn id="93" presetID="3" presetClass="entr" presetSubtype="10" fill="hold" nodeType="withEffect">
                                  <p:stCondLst>
                                    <p:cond delay="0"/>
                                  </p:stCondLst>
                                  <p:childTnLst>
                                    <p:set>
                                      <p:cBhvr>
                                        <p:cTn id="94" dur="1" fill="hold">
                                          <p:stCondLst>
                                            <p:cond delay="0"/>
                                          </p:stCondLst>
                                        </p:cTn>
                                        <p:tgtEl>
                                          <p:spTgt spid="1026"/>
                                        </p:tgtEl>
                                        <p:attrNameLst>
                                          <p:attrName>style.visibility</p:attrName>
                                        </p:attrNameLst>
                                      </p:cBhvr>
                                      <p:to>
                                        <p:strVal val="visible"/>
                                      </p:to>
                                    </p:set>
                                    <p:animEffect transition="in" filter="blinds(horizontal)">
                                      <p:cBhvr>
                                        <p:cTn id="95" dur="500"/>
                                        <p:tgtEl>
                                          <p:spTgt spid="102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1042"/>
                                        </p:tgtEl>
                                        <p:attrNameLst>
                                          <p:attrName>style.visibility</p:attrName>
                                        </p:attrNameLst>
                                      </p:cBhvr>
                                      <p:to>
                                        <p:strVal val="visible"/>
                                      </p:to>
                                    </p:set>
                                    <p:animEffect transition="in" filter="blinds(horizontal)">
                                      <p:cBhvr>
                                        <p:cTn id="100" dur="500"/>
                                        <p:tgtEl>
                                          <p:spTgt spid="1042"/>
                                        </p:tgtEl>
                                      </p:cBhvr>
                                    </p:animEffect>
                                  </p:childTnLst>
                                </p:cTn>
                              </p:par>
                              <p:par>
                                <p:cTn id="101" presetID="3" presetClass="entr" presetSubtype="10" fill="hold"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nodeType="withEffect">
                                  <p:stCondLst>
                                    <p:cond delay="0"/>
                                  </p:stCondLst>
                                  <p:childTnLst>
                                    <p:set>
                                      <p:cBhvr>
                                        <p:cTn id="110" dur="1" fill="hold">
                                          <p:stCondLst>
                                            <p:cond delay="0"/>
                                          </p:stCondLst>
                                        </p:cTn>
                                        <p:tgtEl>
                                          <p:spTgt spid="1044"/>
                                        </p:tgtEl>
                                        <p:attrNameLst>
                                          <p:attrName>style.visibility</p:attrName>
                                        </p:attrNameLst>
                                      </p:cBhvr>
                                      <p:to>
                                        <p:strVal val="visible"/>
                                      </p:to>
                                    </p:set>
                                    <p:animEffect transition="in" filter="blinds(horizontal)">
                                      <p:cBhvr>
                                        <p:cTn id="111" dur="500"/>
                                        <p:tgtEl>
                                          <p:spTgt spid="104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blinds(horizontal)">
                                      <p:cBhvr>
                                        <p:cTn id="116" dur="500"/>
                                        <p:tgtEl>
                                          <p:spTgt spid="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blinds(horizontal)">
                                      <p:cBhvr>
                                        <p:cTn id="119" dur="500"/>
                                        <p:tgtEl>
                                          <p:spTgt spid="12"/>
                                        </p:tgtEl>
                                      </p:cBhvr>
                                    </p:animEffect>
                                  </p:childTnLst>
                                </p:cTn>
                              </p:par>
                              <p:par>
                                <p:cTn id="120" presetID="3" presetClass="entr" presetSubtype="10" fill="hold" nodeType="with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blinds(horizontal)">
                                      <p:cBhvr>
                                        <p:cTn id="1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9" grpId="0" animBg="1"/>
      <p:bldP spid="120" grpId="0" animBg="1"/>
      <p:bldP spid="121" grpId="0" animBg="1"/>
      <p:bldP spid="122" grpId="0" animBg="1"/>
      <p:bldP spid="123" grpId="0"/>
      <p:bldP spid="124" grpId="0" animBg="1"/>
      <p:bldP spid="125" grpId="0" animBg="1"/>
      <p:bldP spid="126" grpId="0" animBg="1"/>
      <p:bldP spid="127" grpId="0"/>
      <p:bldP spid="4" grpId="0"/>
      <p:bldP spid="5"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7" name="Rectangle 6">
            <a:extLst>
              <a:ext uri="{FF2B5EF4-FFF2-40B4-BE49-F238E27FC236}">
                <a16:creationId xmlns:a16="http://schemas.microsoft.com/office/drawing/2014/main" id="{E6124B13-9D87-FB04-CD6D-6C2F7FE6269A}"/>
              </a:ext>
            </a:extLst>
          </p:cNvPr>
          <p:cNvSpPr/>
          <p:nvPr/>
        </p:nvSpPr>
        <p:spPr>
          <a:xfrm>
            <a:off x="3644770" y="979714"/>
            <a:ext cx="4693997" cy="4327466"/>
          </a:xfrm>
          <a:prstGeom prst="rect">
            <a:avLst/>
          </a:prstGeom>
          <a:solidFill>
            <a:schemeClr val="accent6">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Gill Sans" panose="020B0502020104020203" pitchFamily="34" charset="-79"/>
              <a:cs typeface="Gill Sans" panose="020B0502020104020203" pitchFamily="34" charset="-79"/>
            </a:endParaRPr>
          </a:p>
        </p:txBody>
      </p:sp>
      <p:sp>
        <p:nvSpPr>
          <p:cNvPr id="32" name="Rectangle 31">
            <a:extLst>
              <a:ext uri="{FF2B5EF4-FFF2-40B4-BE49-F238E27FC236}">
                <a16:creationId xmlns:a16="http://schemas.microsoft.com/office/drawing/2014/main" id="{E7DE71DF-31DE-268E-ECCB-4AB8BBB98329}"/>
              </a:ext>
            </a:extLst>
          </p:cNvPr>
          <p:cNvSpPr/>
          <p:nvPr/>
        </p:nvSpPr>
        <p:spPr>
          <a:xfrm>
            <a:off x="3860801" y="2581233"/>
            <a:ext cx="4305904" cy="2643909"/>
          </a:xfrm>
          <a:prstGeom prst="rect">
            <a:avLst/>
          </a:prstGeom>
          <a:solidFill>
            <a:schemeClr val="accent6">
              <a:lumMod val="75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Gill Sans" panose="020B0502020104020203" pitchFamily="34" charset="-79"/>
              <a:cs typeface="Gill Sans" panose="020B0502020104020203" pitchFamily="34" charset="-79"/>
            </a:endParaRPr>
          </a:p>
        </p:txBody>
      </p:sp>
      <p:sp>
        <p:nvSpPr>
          <p:cNvPr id="24" name="Rectangle 23">
            <a:extLst>
              <a:ext uri="{FF2B5EF4-FFF2-40B4-BE49-F238E27FC236}">
                <a16:creationId xmlns:a16="http://schemas.microsoft.com/office/drawing/2014/main" id="{F6A9C645-AE20-8CFB-FDD7-9A623609CE78}"/>
              </a:ext>
            </a:extLst>
          </p:cNvPr>
          <p:cNvSpPr/>
          <p:nvPr/>
        </p:nvSpPr>
        <p:spPr>
          <a:xfrm>
            <a:off x="4636865" y="2671669"/>
            <a:ext cx="3001249" cy="1324724"/>
          </a:xfrm>
          <a:prstGeom prst="rect">
            <a:avLst/>
          </a:prstGeom>
          <a:solidFill>
            <a:schemeClr val="accent4">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Gill Sans" panose="020B0502020104020203" pitchFamily="34" charset="-79"/>
              <a:cs typeface="Gill Sans" panose="020B0502020104020203" pitchFamily="34" charset="-79"/>
            </a:endParaRPr>
          </a:p>
        </p:txBody>
      </p:sp>
      <p:sp>
        <p:nvSpPr>
          <p:cNvPr id="148" name="Google Shape;148;p18"/>
          <p:cNvSpPr/>
          <p:nvPr/>
        </p:nvSpPr>
        <p:spPr>
          <a:xfrm>
            <a:off x="5232987" y="1056298"/>
            <a:ext cx="1617093"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49" name="Google Shape;149;p18"/>
          <p:cNvSpPr/>
          <p:nvPr/>
        </p:nvSpPr>
        <p:spPr>
          <a:xfrm>
            <a:off x="5319051" y="1948546"/>
            <a:ext cx="1444964"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Caches</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51" name="Google Shape;151;p18"/>
          <p:cNvSpPr/>
          <p:nvPr/>
        </p:nvSpPr>
        <p:spPr>
          <a:xfrm>
            <a:off x="4256611" y="4203192"/>
            <a:ext cx="3584448" cy="894647"/>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NVM Main Memory</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5" name="标题 1">
            <a:extLst>
              <a:ext uri="{FF2B5EF4-FFF2-40B4-BE49-F238E27FC236}">
                <a16:creationId xmlns:a16="http://schemas.microsoft.com/office/drawing/2014/main" id="{2029DFBB-4655-6DD7-9333-B682EBFEDA04}"/>
              </a:ext>
            </a:extLst>
          </p:cNvPr>
          <p:cNvSpPr txBox="1">
            <a:spLocks/>
          </p:cNvSpPr>
          <p:nvPr/>
        </p:nvSpPr>
        <p:spPr>
          <a:xfrm>
            <a:off x="10455" y="-21959"/>
            <a:ext cx="11214271" cy="703921"/>
          </a:xfrm>
          <a:prstGeom prst="rect">
            <a:avLst/>
          </a:prstGeom>
        </p:spPr>
        <p:txBody>
          <a:bodyPr vert="horz" lIns="121920" tIns="60960" rIns="121920" bIns="60960" rtlCol="0" anchor="ctr">
            <a:noAutofit/>
          </a:bodyPr>
          <a:lstStyle/>
          <a:p>
            <a:pPr>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WSP: Unlocking the Full Potential of NVM</a:t>
            </a:r>
            <a:endParaRPr lang="zh-CN" altLang="en-US" sz="4000" b="1" dirty="0">
              <a:latin typeface="Gill Sans" panose="020B0502020104020203" pitchFamily="34" charset="-79"/>
              <a:ea typeface="+mj-ea"/>
              <a:cs typeface="Gill Sans" panose="020B0502020104020203" pitchFamily="34" charset="-79"/>
            </a:endParaRPr>
          </a:p>
        </p:txBody>
      </p:sp>
      <p:cxnSp>
        <p:nvCxnSpPr>
          <p:cNvPr id="3" name="Straight Arrow Connector 2">
            <a:extLst>
              <a:ext uri="{FF2B5EF4-FFF2-40B4-BE49-F238E27FC236}">
                <a16:creationId xmlns:a16="http://schemas.microsoft.com/office/drawing/2014/main" id="{2A5497CC-865F-3C53-929F-161ECAC7687F}"/>
              </a:ext>
            </a:extLst>
          </p:cNvPr>
          <p:cNvCxnSpPr>
            <a:cxnSpLocks/>
            <a:stCxn id="148" idx="2"/>
            <a:endCxn id="149" idx="0"/>
          </p:cNvCxnSpPr>
          <p:nvPr/>
        </p:nvCxnSpPr>
        <p:spPr>
          <a:xfrm flipH="1">
            <a:off x="6041533" y="1623519"/>
            <a:ext cx="1" cy="32502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A663CB-93B7-859A-A3BB-FF3E294CDF34}"/>
              </a:ext>
            </a:extLst>
          </p:cNvPr>
          <p:cNvCxnSpPr>
            <a:cxnSpLocks/>
            <a:stCxn id="149" idx="2"/>
            <a:endCxn id="150" idx="0"/>
          </p:cNvCxnSpPr>
          <p:nvPr/>
        </p:nvCxnSpPr>
        <p:spPr>
          <a:xfrm>
            <a:off x="6041533" y="2515767"/>
            <a:ext cx="7302" cy="54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9D28B6-BD8C-9220-4C1D-33871E20ACAF}"/>
              </a:ext>
            </a:extLst>
          </p:cNvPr>
          <p:cNvCxnSpPr>
            <a:cxnSpLocks/>
            <a:stCxn id="150" idx="2"/>
            <a:endCxn id="151" idx="0"/>
          </p:cNvCxnSpPr>
          <p:nvPr/>
        </p:nvCxnSpPr>
        <p:spPr>
          <a:xfrm>
            <a:off x="6048835" y="3839220"/>
            <a:ext cx="0" cy="3639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Google Shape;150;p18"/>
          <p:cNvSpPr/>
          <p:nvPr/>
        </p:nvSpPr>
        <p:spPr>
          <a:xfrm>
            <a:off x="4927171" y="3064073"/>
            <a:ext cx="2243328" cy="775147"/>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 name="TextBox 1">
            <a:extLst>
              <a:ext uri="{FF2B5EF4-FFF2-40B4-BE49-F238E27FC236}">
                <a16:creationId xmlns:a16="http://schemas.microsoft.com/office/drawing/2014/main" id="{E6C20AD1-B0DE-FB67-2AC0-D146CA9CE80B}"/>
              </a:ext>
            </a:extLst>
          </p:cNvPr>
          <p:cNvSpPr txBox="1"/>
          <p:nvPr/>
        </p:nvSpPr>
        <p:spPr>
          <a:xfrm>
            <a:off x="10456" y="5919926"/>
            <a:ext cx="3342582"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WSP: Whole-System Persistence</a:t>
            </a:r>
          </a:p>
        </p:txBody>
      </p:sp>
      <p:sp>
        <p:nvSpPr>
          <p:cNvPr id="6" name="Slide Number Placeholder 5">
            <a:extLst>
              <a:ext uri="{FF2B5EF4-FFF2-40B4-BE49-F238E27FC236}">
                <a16:creationId xmlns:a16="http://schemas.microsoft.com/office/drawing/2014/main" id="{900C38AA-70CD-3E65-CFA5-75CC39E93203}"/>
              </a:ext>
            </a:extLst>
          </p:cNvPr>
          <p:cNvSpPr>
            <a:spLocks noGrp="1"/>
          </p:cNvSpPr>
          <p:nvPr>
            <p:ph type="sldNum" sz="quarter" idx="12"/>
          </p:nvPr>
        </p:nvSpPr>
        <p:spPr/>
        <p:txBody>
          <a:bodyPr/>
          <a:lstStyle/>
          <a:p>
            <a:fld id="{BEF5F9A7-FFD9-4159-A58F-AE73538ED447}" type="slidenum">
              <a:rPr lang="en-US" smtClean="0"/>
              <a:pPr/>
              <a:t>4</a:t>
            </a:fld>
            <a:endParaRPr lang="en-US" dirty="0"/>
          </a:p>
        </p:txBody>
      </p:sp>
      <p:sp>
        <p:nvSpPr>
          <p:cNvPr id="21" name="TextBox 20">
            <a:extLst>
              <a:ext uri="{FF2B5EF4-FFF2-40B4-BE49-F238E27FC236}">
                <a16:creationId xmlns:a16="http://schemas.microsoft.com/office/drawing/2014/main" id="{285E2CA6-5467-3D4D-3DDD-5FC1B98624D0}"/>
              </a:ext>
            </a:extLst>
          </p:cNvPr>
          <p:cNvSpPr txBox="1"/>
          <p:nvPr/>
        </p:nvSpPr>
        <p:spPr>
          <a:xfrm>
            <a:off x="4384230" y="5303267"/>
            <a:ext cx="3314605" cy="584775"/>
          </a:xfrm>
          <a:prstGeom prst="rect">
            <a:avLst/>
          </a:prstGeom>
          <a:noFill/>
        </p:spPr>
        <p:txBody>
          <a:bodyPr wrap="square">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Memory Mode</a:t>
            </a:r>
          </a:p>
        </p:txBody>
      </p:sp>
      <p:pic>
        <p:nvPicPr>
          <p:cNvPr id="22" name="Picture 16" descr="Running man icon for performance on white Vector Image">
            <a:extLst>
              <a:ext uri="{FF2B5EF4-FFF2-40B4-BE49-F238E27FC236}">
                <a16:creationId xmlns:a16="http://schemas.microsoft.com/office/drawing/2014/main" id="{3C04833B-12CC-405D-01DD-EA1E424DCA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5" t="17830" r="11845" b="37771"/>
          <a:stretch/>
        </p:blipFill>
        <p:spPr bwMode="auto">
          <a:xfrm>
            <a:off x="8413462" y="2613501"/>
            <a:ext cx="1545467" cy="12336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Checkmark PNG, Checkmark Transparent Background - FreeIconsPNG">
            <a:extLst>
              <a:ext uri="{FF2B5EF4-FFF2-40B4-BE49-F238E27FC236}">
                <a16:creationId xmlns:a16="http://schemas.microsoft.com/office/drawing/2014/main" id="{54E88E7A-0201-BCA9-1BFF-CA81CF49F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9649" y="2148273"/>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Clean, management, pure, transparency icon - Download on Iconfinder">
            <a:extLst>
              <a:ext uri="{FF2B5EF4-FFF2-40B4-BE49-F238E27FC236}">
                <a16:creationId xmlns:a16="http://schemas.microsoft.com/office/drawing/2014/main" id="{B5E4D9E9-A62B-8CB5-EA36-24F6DAD1F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9635" y="4545144"/>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Checkmark PNG, Checkmark Transparent Background - FreeIconsPNG">
            <a:extLst>
              <a:ext uri="{FF2B5EF4-FFF2-40B4-BE49-F238E27FC236}">
                <a16:creationId xmlns:a16="http://schemas.microsoft.com/office/drawing/2014/main" id="{75F652AC-7C13-D290-292C-48B3EC51A056}"/>
              </a:ext>
            </a:extLst>
          </p:cNvPr>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6957" y="3829546"/>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descr="Non Volatile PNG Transparent Images Free Download | Vector Files | Pngtree">
            <a:extLst>
              <a:ext uri="{FF2B5EF4-FFF2-40B4-BE49-F238E27FC236}">
                <a16:creationId xmlns:a16="http://schemas.microsoft.com/office/drawing/2014/main" id="{93EA84A0-1EF4-32C9-AB6D-CA72BF755A6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8469649" y="1199861"/>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Checkmark PNG, Checkmark Transparent Background - FreeIconsPNG">
            <a:extLst>
              <a:ext uri="{FF2B5EF4-FFF2-40B4-BE49-F238E27FC236}">
                <a16:creationId xmlns:a16="http://schemas.microsoft.com/office/drawing/2014/main" id="{6F9DA29A-695C-E150-14D1-6DF417F4B53C}"/>
              </a:ext>
            </a:extLst>
          </p:cNvPr>
          <p:cNvPicPr>
            <a:picLocks noChangeAspect="1" noChangeArrowheads="1"/>
          </p:cNvPicPr>
          <p:nvPr/>
        </p:nvPicPr>
        <p:blipFill>
          <a:blip r:embed="rId4">
            <a:extLst>
              <a:ext uri="{BEBA8EAE-BF5A-486C-A8C5-ECC9F3942E4B}">
                <a14:imgProps xmlns:a14="http://schemas.microsoft.com/office/drawing/2010/main">
                  <a14:imgLayer r:embed="rId9">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6805" y="1167581"/>
            <a:ext cx="1412945" cy="1345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98EB17-29B1-23BB-A696-017882A7F548}"/>
              </a:ext>
            </a:extLst>
          </p:cNvPr>
          <p:cNvSpPr txBox="1"/>
          <p:nvPr/>
        </p:nvSpPr>
        <p:spPr>
          <a:xfrm>
            <a:off x="8753311" y="5919926"/>
            <a:ext cx="3101683"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pic>
        <p:nvPicPr>
          <p:cNvPr id="3078" name="Picture 6" descr="Crazy Smiling Emoji Sticker">
            <a:extLst>
              <a:ext uri="{FF2B5EF4-FFF2-40B4-BE49-F238E27FC236}">
                <a16:creationId xmlns:a16="http://schemas.microsoft.com/office/drawing/2014/main" id="{F2BB994D-24C3-2E7A-3511-D871F4D53D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4" y="1623519"/>
            <a:ext cx="3584448" cy="358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078"/>
                                        </p:tgtEl>
                                        <p:attrNameLst>
                                          <p:attrName>style.visibility</p:attrName>
                                        </p:attrNameLst>
                                      </p:cBhvr>
                                      <p:to>
                                        <p:strVal val="visible"/>
                                      </p:to>
                                    </p:set>
                                    <p:animEffect transition="in" filter="blinds(horizontal)">
                                      <p:cBhvr>
                                        <p:cTn id="49"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612C-7D87-D8C5-75C0-4B456DBB2859}"/>
              </a:ext>
            </a:extLst>
          </p:cNvPr>
          <p:cNvSpPr>
            <a:spLocks noGrp="1"/>
          </p:cNvSpPr>
          <p:nvPr>
            <p:ph type="title"/>
          </p:nvPr>
        </p:nvSpPr>
        <p:spPr>
          <a:xfrm>
            <a:off x="0" y="0"/>
            <a:ext cx="11243388" cy="763600"/>
          </a:xfrm>
        </p:spPr>
        <p:txBody>
          <a:bodyPr>
            <a:noAutofit/>
          </a:bodyPr>
          <a:lstStyle/>
          <a:p>
            <a:r>
              <a:rPr lang="en-US" dirty="0"/>
              <a:t>Logging-Based Crash Consistency Is Super Expensive</a:t>
            </a:r>
          </a:p>
        </p:txBody>
      </p:sp>
      <p:sp>
        <p:nvSpPr>
          <p:cNvPr id="5" name="Slide Number Placeholder 4">
            <a:extLst>
              <a:ext uri="{FF2B5EF4-FFF2-40B4-BE49-F238E27FC236}">
                <a16:creationId xmlns:a16="http://schemas.microsoft.com/office/drawing/2014/main" id="{BA3D632F-1EC8-44A4-834A-780371E1AF5D}"/>
              </a:ext>
            </a:extLst>
          </p:cNvPr>
          <p:cNvSpPr>
            <a:spLocks noGrp="1"/>
          </p:cNvSpPr>
          <p:nvPr>
            <p:ph type="sldNum" sz="quarter" idx="12"/>
          </p:nvPr>
        </p:nvSpPr>
        <p:spPr/>
        <p:txBody>
          <a:bodyPr/>
          <a:lstStyle/>
          <a:p>
            <a:fld id="{BEF5F9A7-FFD9-4159-A58F-AE73538ED447}" type="slidenum">
              <a:rPr lang="en-US" smtClean="0"/>
              <a:pPr/>
              <a:t>5</a:t>
            </a:fld>
            <a:endParaRPr lang="en-US" dirty="0"/>
          </a:p>
        </p:txBody>
      </p:sp>
      <p:sp>
        <p:nvSpPr>
          <p:cNvPr id="9" name="Google Shape;148;p18">
            <a:extLst>
              <a:ext uri="{FF2B5EF4-FFF2-40B4-BE49-F238E27FC236}">
                <a16:creationId xmlns:a16="http://schemas.microsoft.com/office/drawing/2014/main" id="{A160D396-B577-308F-E4EC-932C5F00CA06}"/>
              </a:ext>
            </a:extLst>
          </p:cNvPr>
          <p:cNvSpPr/>
          <p:nvPr/>
        </p:nvSpPr>
        <p:spPr>
          <a:xfrm>
            <a:off x="7580531" y="1361205"/>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0" name="Google Shape;149;p18">
            <a:extLst>
              <a:ext uri="{FF2B5EF4-FFF2-40B4-BE49-F238E27FC236}">
                <a16:creationId xmlns:a16="http://schemas.microsoft.com/office/drawing/2014/main" id="{FBE15D5D-9C9B-DDD6-0E86-13176DBC6207}"/>
              </a:ext>
            </a:extLst>
          </p:cNvPr>
          <p:cNvSpPr/>
          <p:nvPr/>
        </p:nvSpPr>
        <p:spPr>
          <a:xfrm>
            <a:off x="7512726" y="2067319"/>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1" name="Google Shape;151;p18">
            <a:extLst>
              <a:ext uri="{FF2B5EF4-FFF2-40B4-BE49-F238E27FC236}">
                <a16:creationId xmlns:a16="http://schemas.microsoft.com/office/drawing/2014/main" id="{F1FF36D3-8E6B-BA21-DF73-9766707661C6}"/>
              </a:ext>
            </a:extLst>
          </p:cNvPr>
          <p:cNvSpPr/>
          <p:nvPr/>
        </p:nvSpPr>
        <p:spPr>
          <a:xfrm>
            <a:off x="6227116" y="5087755"/>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NVM Main Memory</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2" name="Straight Arrow Connector 11">
            <a:extLst>
              <a:ext uri="{FF2B5EF4-FFF2-40B4-BE49-F238E27FC236}">
                <a16:creationId xmlns:a16="http://schemas.microsoft.com/office/drawing/2014/main" id="{C9C9BAF5-59B6-EFA6-E1EE-88E09788E174}"/>
              </a:ext>
            </a:extLst>
          </p:cNvPr>
          <p:cNvCxnSpPr>
            <a:cxnSpLocks/>
            <a:stCxn id="9" idx="2"/>
            <a:endCxn id="10" idx="0"/>
          </p:cNvCxnSpPr>
          <p:nvPr/>
        </p:nvCxnSpPr>
        <p:spPr>
          <a:xfrm flipH="1">
            <a:off x="8012037" y="1829545"/>
            <a:ext cx="1" cy="2377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7F7D3B-B722-82FF-C590-A631345A9B25}"/>
              </a:ext>
            </a:extLst>
          </p:cNvPr>
          <p:cNvCxnSpPr>
            <a:cxnSpLocks/>
            <a:stCxn id="10" idx="2"/>
            <a:endCxn id="18" idx="0"/>
          </p:cNvCxnSpPr>
          <p:nvPr/>
        </p:nvCxnSpPr>
        <p:spPr>
          <a:xfrm>
            <a:off x="8012037" y="2538058"/>
            <a:ext cx="0" cy="261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91CAD0-29BF-11FC-7217-71825165A222}"/>
              </a:ext>
            </a:extLst>
          </p:cNvPr>
          <p:cNvCxnSpPr>
            <a:cxnSpLocks/>
            <a:stCxn id="15" idx="2"/>
            <a:endCxn id="11" idx="0"/>
          </p:cNvCxnSpPr>
          <p:nvPr/>
        </p:nvCxnSpPr>
        <p:spPr>
          <a:xfrm>
            <a:off x="8019340" y="4837727"/>
            <a:ext cx="0" cy="250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150;p18">
            <a:extLst>
              <a:ext uri="{FF2B5EF4-FFF2-40B4-BE49-F238E27FC236}">
                <a16:creationId xmlns:a16="http://schemas.microsoft.com/office/drawing/2014/main" id="{E48C0291-FC75-2883-159D-8B916C7C9D1F}"/>
              </a:ext>
            </a:extLst>
          </p:cNvPr>
          <p:cNvSpPr/>
          <p:nvPr/>
        </p:nvSpPr>
        <p:spPr>
          <a:xfrm>
            <a:off x="6897676" y="4244196"/>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8" name="Google Shape;149;p18">
            <a:extLst>
              <a:ext uri="{FF2B5EF4-FFF2-40B4-BE49-F238E27FC236}">
                <a16:creationId xmlns:a16="http://schemas.microsoft.com/office/drawing/2014/main" id="{60F854D2-AC54-2380-06AF-02364724F91A}"/>
              </a:ext>
            </a:extLst>
          </p:cNvPr>
          <p:cNvSpPr/>
          <p:nvPr/>
        </p:nvSpPr>
        <p:spPr>
          <a:xfrm>
            <a:off x="7420910" y="2799266"/>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9" name="Google Shape;149;p18">
            <a:extLst>
              <a:ext uri="{FF2B5EF4-FFF2-40B4-BE49-F238E27FC236}">
                <a16:creationId xmlns:a16="http://schemas.microsoft.com/office/drawing/2014/main" id="{DD01D33F-A1AC-DB67-CC49-BC4B37E7876F}"/>
              </a:ext>
            </a:extLst>
          </p:cNvPr>
          <p:cNvSpPr/>
          <p:nvPr/>
        </p:nvSpPr>
        <p:spPr>
          <a:xfrm>
            <a:off x="7289555" y="3515287"/>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20" name="Straight Arrow Connector 19">
            <a:extLst>
              <a:ext uri="{FF2B5EF4-FFF2-40B4-BE49-F238E27FC236}">
                <a16:creationId xmlns:a16="http://schemas.microsoft.com/office/drawing/2014/main" id="{C8E58485-4E65-FBDE-3D1F-2C3678E80B7D}"/>
              </a:ext>
            </a:extLst>
          </p:cNvPr>
          <p:cNvCxnSpPr>
            <a:cxnSpLocks/>
            <a:stCxn id="18" idx="2"/>
            <a:endCxn id="19" idx="0"/>
          </p:cNvCxnSpPr>
          <p:nvPr/>
        </p:nvCxnSpPr>
        <p:spPr>
          <a:xfrm>
            <a:off x="8012037" y="3267606"/>
            <a:ext cx="0" cy="2476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6C4B92-EA34-F57E-572A-E6FE35524E32}"/>
              </a:ext>
            </a:extLst>
          </p:cNvPr>
          <p:cNvCxnSpPr>
            <a:cxnSpLocks/>
            <a:stCxn id="19" idx="2"/>
            <a:endCxn id="15" idx="0"/>
          </p:cNvCxnSpPr>
          <p:nvPr/>
        </p:nvCxnSpPr>
        <p:spPr>
          <a:xfrm>
            <a:off x="8012037" y="3983628"/>
            <a:ext cx="7303" cy="2605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6800AB0-FDEE-76CE-3D6E-E2143794EFCE}"/>
              </a:ext>
            </a:extLst>
          </p:cNvPr>
          <p:cNvSpPr txBox="1"/>
          <p:nvPr/>
        </p:nvSpPr>
        <p:spPr>
          <a:xfrm>
            <a:off x="8789081" y="5917765"/>
            <a:ext cx="3101683"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sp>
        <p:nvSpPr>
          <p:cNvPr id="62" name="TextBox 61">
            <a:extLst>
              <a:ext uri="{FF2B5EF4-FFF2-40B4-BE49-F238E27FC236}">
                <a16:creationId xmlns:a16="http://schemas.microsoft.com/office/drawing/2014/main" id="{A1161EDB-04C7-C00B-6010-9FB2B7AD43C9}"/>
              </a:ext>
            </a:extLst>
          </p:cNvPr>
          <p:cNvSpPr txBox="1"/>
          <p:nvPr/>
        </p:nvSpPr>
        <p:spPr>
          <a:xfrm>
            <a:off x="0" y="1266029"/>
            <a:ext cx="7459267" cy="144655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Gill Sans" panose="020B0502020104020203" pitchFamily="34" charset="-79"/>
                <a:ea typeface="Tahoma" panose="020B0604030504040204" pitchFamily="34" charset="0"/>
                <a:cs typeface="Gill Sans" panose="020B0502020104020203" pitchFamily="34" charset="-79"/>
              </a:rPr>
              <a:t>High overhead (2x-4x) with prior logging techniques </a:t>
            </a:r>
            <a:r>
              <a:rPr lang="en-US" sz="2400" dirty="0">
                <a:latin typeface="Gill Sans" panose="020B0502020104020203" pitchFamily="34" charset="-79"/>
                <a:ea typeface="Tahoma" panose="020B0604030504040204" pitchFamily="34" charset="0"/>
                <a:cs typeface="Gill Sans" panose="020B0502020104020203" pitchFamily="34" charset="-79"/>
              </a:rPr>
              <a:t>[Atlas;OOPSLA’14]</a:t>
            </a:r>
            <a:r>
              <a:rPr lang="en-US" sz="3200" dirty="0">
                <a:latin typeface="Gill Sans" panose="020B0502020104020203" pitchFamily="34" charset="-79"/>
                <a:ea typeface="Tahoma" panose="020B0604030504040204" pitchFamily="34" charset="0"/>
                <a:cs typeface="Gill Sans" panose="020B0502020104020203" pitchFamily="34" charset="-79"/>
              </a:rPr>
              <a:t> </a:t>
            </a:r>
            <a:r>
              <a:rPr lang="en-US" sz="2400" dirty="0">
                <a:latin typeface="Gill Sans" panose="020B0502020104020203" pitchFamily="34" charset="-79"/>
                <a:ea typeface="Tahoma" panose="020B0604030504040204" pitchFamily="34" charset="0"/>
                <a:cs typeface="Gill Sans" panose="020B0502020104020203" pitchFamily="34" charset="-79"/>
              </a:rPr>
              <a:t>[</a:t>
            </a:r>
            <a:r>
              <a:rPr lang="en-US" sz="2400" dirty="0" err="1">
                <a:latin typeface="Gill Sans" panose="020B0502020104020203" pitchFamily="34" charset="-79"/>
                <a:ea typeface="Tahoma" panose="020B0604030504040204" pitchFamily="34" charset="0"/>
                <a:cs typeface="Gill Sans" panose="020B0502020104020203" pitchFamily="34" charset="-79"/>
              </a:rPr>
              <a:t>Nvthreads</a:t>
            </a:r>
            <a:r>
              <a:rPr lang="en-US" sz="2400" dirty="0">
                <a:latin typeface="Gill Sans" panose="020B0502020104020203" pitchFamily="34" charset="-79"/>
                <a:ea typeface="Tahoma" panose="020B0604030504040204" pitchFamily="34" charset="0"/>
                <a:cs typeface="Gill Sans" panose="020B0502020104020203" pitchFamily="34" charset="-79"/>
              </a:rPr>
              <a:t>; EuroSys’17] [</a:t>
            </a:r>
            <a:r>
              <a:rPr lang="en-US" sz="2400" dirty="0" err="1">
                <a:latin typeface="Gill Sans" panose="020B0502020104020203" pitchFamily="34" charset="-79"/>
                <a:ea typeface="Tahoma" panose="020B0604030504040204" pitchFamily="34" charset="0"/>
                <a:cs typeface="Gill Sans" panose="020B0502020104020203" pitchFamily="34" charset="-79"/>
              </a:rPr>
              <a:t>JustDO</a:t>
            </a:r>
            <a:r>
              <a:rPr lang="en-US" sz="2400" dirty="0">
                <a:latin typeface="Gill Sans" panose="020B0502020104020203" pitchFamily="34" charset="-79"/>
                <a:ea typeface="Tahoma" panose="020B0604030504040204" pitchFamily="34" charset="0"/>
                <a:cs typeface="Gill Sans" panose="020B0502020104020203" pitchFamily="34" charset="-79"/>
              </a:rPr>
              <a:t>; ASPLOS’16] [</a:t>
            </a:r>
            <a:r>
              <a:rPr lang="en-US" sz="2400" dirty="0" err="1">
                <a:latin typeface="Gill Sans" panose="020B0502020104020203" pitchFamily="34" charset="-79"/>
                <a:ea typeface="Tahoma" panose="020B0604030504040204" pitchFamily="34" charset="0"/>
                <a:cs typeface="Gill Sans" panose="020B0502020104020203" pitchFamily="34" charset="-79"/>
              </a:rPr>
              <a:t>iDO</a:t>
            </a:r>
            <a:r>
              <a:rPr lang="en-US" sz="2400" dirty="0">
                <a:latin typeface="Gill Sans" panose="020B0502020104020203" pitchFamily="34" charset="-79"/>
                <a:ea typeface="Tahoma" panose="020B0604030504040204" pitchFamily="34" charset="0"/>
                <a:cs typeface="Gill Sans" panose="020B0502020104020203" pitchFamily="34" charset="-79"/>
              </a:rPr>
              <a:t>; MICRO’18]</a:t>
            </a:r>
            <a:endParaRPr lang="en-US" sz="3200" dirty="0">
              <a:latin typeface="Gill Sans" panose="020B0502020104020203" pitchFamily="34" charset="-79"/>
              <a:ea typeface="Tahoma" panose="020B0604030504040204" pitchFamily="34" charset="0"/>
              <a:cs typeface="Gill Sans" panose="020B0502020104020203" pitchFamily="34" charset="-79"/>
            </a:endParaRPr>
          </a:p>
        </p:txBody>
      </p:sp>
      <p:sp>
        <p:nvSpPr>
          <p:cNvPr id="63" name="Rectangle 62">
            <a:extLst>
              <a:ext uri="{FF2B5EF4-FFF2-40B4-BE49-F238E27FC236}">
                <a16:creationId xmlns:a16="http://schemas.microsoft.com/office/drawing/2014/main" id="{742B67EF-74F0-9360-85F9-7CB16DD4F663}"/>
              </a:ext>
            </a:extLst>
          </p:cNvPr>
          <p:cNvSpPr/>
          <p:nvPr/>
        </p:nvSpPr>
        <p:spPr>
          <a:xfrm>
            <a:off x="7821428" y="2067320"/>
            <a:ext cx="395823" cy="468340"/>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pic>
        <p:nvPicPr>
          <p:cNvPr id="1026" name="Picture 2" descr="Flush handle icon. Icon on door sign. flat style. 25344856 Vector Art at  Vecteezy">
            <a:extLst>
              <a:ext uri="{FF2B5EF4-FFF2-40B4-BE49-F238E27FC236}">
                <a16:creationId xmlns:a16="http://schemas.microsoft.com/office/drawing/2014/main" id="{ADAAA0E3-AA6B-491D-BB60-1F0A3F35B8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02085" y="1790378"/>
            <a:ext cx="1910345" cy="125972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73C76CB-D510-451C-B962-631BAE221788}"/>
              </a:ext>
            </a:extLst>
          </p:cNvPr>
          <p:cNvSpPr/>
          <p:nvPr/>
        </p:nvSpPr>
        <p:spPr>
          <a:xfrm>
            <a:off x="7821428" y="5128382"/>
            <a:ext cx="395823" cy="468340"/>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65" name="Rectangle 64">
            <a:extLst>
              <a:ext uri="{FF2B5EF4-FFF2-40B4-BE49-F238E27FC236}">
                <a16:creationId xmlns:a16="http://schemas.microsoft.com/office/drawing/2014/main" id="{CE95A39A-5DFF-87B3-811C-8079D61D8BB8}"/>
              </a:ext>
            </a:extLst>
          </p:cNvPr>
          <p:cNvSpPr/>
          <p:nvPr/>
        </p:nvSpPr>
        <p:spPr>
          <a:xfrm>
            <a:off x="65089" y="2809542"/>
            <a:ext cx="12090397" cy="2191526"/>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5000" dirty="0">
                <a:solidFill>
                  <a:srgbClr val="FFFF00"/>
                </a:solidFill>
                <a:latin typeface="Gill Sans" panose="020B0502020104020203" pitchFamily="34" charset="-79"/>
                <a:ea typeface="Tahoma" panose="020B0604030504040204" pitchFamily="34" charset="0"/>
                <a:cs typeface="Gill Sans" panose="020B0502020104020203" pitchFamily="34" charset="-79"/>
              </a:rPr>
              <a:t>Need to pay for such high persist barrier overhead no matter which logging is used</a:t>
            </a:r>
          </a:p>
        </p:txBody>
      </p:sp>
    </p:spTree>
    <p:extLst>
      <p:ext uri="{BB962C8B-B14F-4D97-AF65-F5344CB8AC3E}">
        <p14:creationId xmlns:p14="http://schemas.microsoft.com/office/powerpoint/2010/main" val="307669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63"/>
                                        </p:tgtEl>
                                        <p:attrNameLst>
                                          <p:attrName>style.visibility</p:attrName>
                                        </p:attrNameLst>
                                      </p:cBhvr>
                                      <p:to>
                                        <p:strVal val="visible"/>
                                      </p:to>
                                    </p:set>
                                  </p:childTnLst>
                                </p:cTn>
                              </p:par>
                              <p:par>
                                <p:cTn id="12" presetID="0" presetClass="path" presetSubtype="0" accel="50000" decel="50000" fill="hold" grpId="0" nodeType="withEffect">
                                  <p:stCondLst>
                                    <p:cond delay="0"/>
                                  </p:stCondLst>
                                  <p:childTnLst>
                                    <p:animMotion origin="layout" path="M -2.29167E-6 3.33333E-6 L 0.00052 0.4456 " pathEditMode="relative" rAng="0" ptsTypes="AA">
                                      <p:cBhvr>
                                        <p:cTn id="13" dur="2000" fill="hold"/>
                                        <p:tgtEl>
                                          <p:spTgt spid="63"/>
                                        </p:tgtEl>
                                        <p:attrNameLst>
                                          <p:attrName>ppt_x</p:attrName>
                                          <p:attrName>ppt_y</p:attrName>
                                        </p:attrNameLst>
                                      </p:cBhvr>
                                      <p:rCtr x="26" y="22269"/>
                                    </p:animMotion>
                                  </p:childTnLst>
                                  <p:subTnLst>
                                    <p:set>
                                      <p:cBhvr override="childStyle">
                                        <p:cTn dur="1" fill="hold" display="0" masterRel="sameClick" afterEffect="1">
                                          <p:stCondLst>
                                            <p:cond evt="end" delay="0">
                                              <p:tn val="12"/>
                                            </p:cond>
                                          </p:stCondLst>
                                        </p:cTn>
                                        <p:tgtEl>
                                          <p:spTgt spid="63"/>
                                        </p:tgtEl>
                                        <p:attrNameLst>
                                          <p:attrName>style.visibility</p:attrName>
                                        </p:attrNameLst>
                                      </p:cBhvr>
                                      <p:to>
                                        <p:strVal val="hidden"/>
                                      </p:to>
                                    </p:set>
                                  </p:subTnLst>
                                </p:cTn>
                              </p:par>
                              <p:par>
                                <p:cTn id="14" presetID="1" presetClass="entr" presetSubtype="0" fill="hold" grpId="0" nodeType="withEffect">
                                  <p:stCondLst>
                                    <p:cond delay="200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4" presetClass="path" presetSubtype="0" accel="50000" decel="50000" fill="hold" grpId="1" nodeType="clickEffect">
                                  <p:stCondLst>
                                    <p:cond delay="0"/>
                                  </p:stCondLst>
                                  <p:childTnLst>
                                    <p:animMotion origin="layout" path="M -2.29167E-6 -2.96296E-6 L -1.25E-6 -0.4463 " pathEditMode="relative" rAng="0" ptsTypes="AA">
                                      <p:cBhvr>
                                        <p:cTn id="19" dur="2000" fill="hold"/>
                                        <p:tgtEl>
                                          <p:spTgt spid="22"/>
                                        </p:tgtEl>
                                        <p:attrNameLst>
                                          <p:attrName>ppt_x</p:attrName>
                                          <p:attrName>ppt_y</p:attrName>
                                        </p:attrNameLst>
                                      </p:cBhvr>
                                      <p:rCtr x="-39" y="-22292"/>
                                    </p:animMotion>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dissolve">
                                      <p:cBhvr>
                                        <p:cTn id="24"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22" grpId="0" animBg="1"/>
      <p:bldP spid="22" grpId="1" animBg="1"/>
      <p:bldP spid="6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0612C-7D87-D8C5-75C0-4B456DBB2859}"/>
              </a:ext>
            </a:extLst>
          </p:cNvPr>
          <p:cNvSpPr>
            <a:spLocks noGrp="1"/>
          </p:cNvSpPr>
          <p:nvPr>
            <p:ph type="title"/>
          </p:nvPr>
        </p:nvSpPr>
        <p:spPr>
          <a:xfrm>
            <a:off x="-1" y="-1"/>
            <a:ext cx="10552923" cy="1270047"/>
          </a:xfrm>
        </p:spPr>
        <p:txBody>
          <a:bodyPr>
            <a:noAutofit/>
          </a:bodyPr>
          <a:lstStyle/>
          <a:p>
            <a:r>
              <a:rPr lang="en-US" dirty="0"/>
              <a:t>ReplayCache</a:t>
            </a:r>
            <a:r>
              <a:rPr lang="en-US" baseline="30000" dirty="0"/>
              <a:t> [MICRO’21]</a:t>
            </a:r>
            <a:r>
              <a:rPr lang="en-US" dirty="0"/>
              <a:t> with Roll Forward Recovery</a:t>
            </a:r>
          </a:p>
        </p:txBody>
      </p:sp>
      <p:sp>
        <p:nvSpPr>
          <p:cNvPr id="5" name="Slide Number Placeholder 4">
            <a:extLst>
              <a:ext uri="{FF2B5EF4-FFF2-40B4-BE49-F238E27FC236}">
                <a16:creationId xmlns:a16="http://schemas.microsoft.com/office/drawing/2014/main" id="{BA3D632F-1EC8-44A4-834A-780371E1AF5D}"/>
              </a:ext>
            </a:extLst>
          </p:cNvPr>
          <p:cNvSpPr>
            <a:spLocks noGrp="1"/>
          </p:cNvSpPr>
          <p:nvPr>
            <p:ph type="sldNum" sz="quarter" idx="12"/>
          </p:nvPr>
        </p:nvSpPr>
        <p:spPr/>
        <p:txBody>
          <a:bodyPr/>
          <a:lstStyle/>
          <a:p>
            <a:fld id="{BEF5F9A7-FFD9-4159-A58F-AE73538ED447}" type="slidenum">
              <a:rPr lang="en-US" smtClean="0"/>
              <a:pPr/>
              <a:t>6</a:t>
            </a:fld>
            <a:endParaRPr lang="en-US" dirty="0"/>
          </a:p>
        </p:txBody>
      </p:sp>
      <p:sp>
        <p:nvSpPr>
          <p:cNvPr id="9" name="Google Shape;148;p18">
            <a:extLst>
              <a:ext uri="{FF2B5EF4-FFF2-40B4-BE49-F238E27FC236}">
                <a16:creationId xmlns:a16="http://schemas.microsoft.com/office/drawing/2014/main" id="{A160D396-B577-308F-E4EC-932C5F00CA06}"/>
              </a:ext>
            </a:extLst>
          </p:cNvPr>
          <p:cNvSpPr/>
          <p:nvPr/>
        </p:nvSpPr>
        <p:spPr>
          <a:xfrm>
            <a:off x="5571463" y="2092939"/>
            <a:ext cx="102263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solidFill>
                  <a:srgbClr val="FF0000"/>
                </a:solidFill>
                <a:latin typeface="Gill Sans" panose="020B0502020104020203" pitchFamily="34" charset="-79"/>
                <a:ea typeface="Tahoma" panose="020B0604030504040204" pitchFamily="34" charset="0"/>
                <a:cs typeface="Gill Sans" panose="020B0502020104020203" pitchFamily="34" charset="-79"/>
              </a:rPr>
              <a:t>ARF</a:t>
            </a:r>
            <a:endParaRPr sz="2667" dirty="0">
              <a:solidFill>
                <a:srgbClr val="FF0000"/>
              </a:solidFill>
              <a:latin typeface="Gill Sans" panose="020B0502020104020203" pitchFamily="34" charset="-79"/>
              <a:ea typeface="Tahoma" panose="020B0604030504040204" pitchFamily="34" charset="0"/>
              <a:cs typeface="Gill Sans" panose="020B0502020104020203" pitchFamily="34" charset="-79"/>
            </a:endParaRPr>
          </a:p>
        </p:txBody>
      </p:sp>
      <p:sp>
        <p:nvSpPr>
          <p:cNvPr id="10" name="Google Shape;149;p18">
            <a:extLst>
              <a:ext uri="{FF2B5EF4-FFF2-40B4-BE49-F238E27FC236}">
                <a16:creationId xmlns:a16="http://schemas.microsoft.com/office/drawing/2014/main" id="{FBE15D5D-9C9B-DDD6-0E86-13176DBC6207}"/>
              </a:ext>
            </a:extLst>
          </p:cNvPr>
          <p:cNvSpPr/>
          <p:nvPr/>
        </p:nvSpPr>
        <p:spPr>
          <a:xfrm>
            <a:off x="5589386" y="2748653"/>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1" name="Google Shape;151;p18">
            <a:extLst>
              <a:ext uri="{FF2B5EF4-FFF2-40B4-BE49-F238E27FC236}">
                <a16:creationId xmlns:a16="http://schemas.microsoft.com/office/drawing/2014/main" id="{F1FF36D3-8E6B-BA21-DF73-9766707661C6}"/>
              </a:ext>
            </a:extLst>
          </p:cNvPr>
          <p:cNvSpPr/>
          <p:nvPr/>
        </p:nvSpPr>
        <p:spPr>
          <a:xfrm>
            <a:off x="4303776" y="5567489"/>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NVM Main Memory</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2" name="Straight Arrow Connector 11">
            <a:extLst>
              <a:ext uri="{FF2B5EF4-FFF2-40B4-BE49-F238E27FC236}">
                <a16:creationId xmlns:a16="http://schemas.microsoft.com/office/drawing/2014/main" id="{C9C9BAF5-59B6-EFA6-E1EE-88E09788E174}"/>
              </a:ext>
            </a:extLst>
          </p:cNvPr>
          <p:cNvCxnSpPr>
            <a:cxnSpLocks/>
            <a:stCxn id="9" idx="2"/>
            <a:endCxn id="10" idx="0"/>
          </p:cNvCxnSpPr>
          <p:nvPr/>
        </p:nvCxnSpPr>
        <p:spPr>
          <a:xfrm>
            <a:off x="6082780" y="2561279"/>
            <a:ext cx="5917"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F7F7D3B-B722-82FF-C590-A631345A9B25}"/>
              </a:ext>
            </a:extLst>
          </p:cNvPr>
          <p:cNvCxnSpPr>
            <a:cxnSpLocks/>
            <a:stCxn id="10" idx="2"/>
            <a:endCxn id="18" idx="0"/>
          </p:cNvCxnSpPr>
          <p:nvPr/>
        </p:nvCxnSpPr>
        <p:spPr>
          <a:xfrm>
            <a:off x="6088697" y="3219392"/>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91CAD0-29BF-11FC-7217-71825165A222}"/>
              </a:ext>
            </a:extLst>
          </p:cNvPr>
          <p:cNvCxnSpPr>
            <a:cxnSpLocks/>
            <a:stCxn id="15" idx="2"/>
            <a:endCxn id="11" idx="0"/>
          </p:cNvCxnSpPr>
          <p:nvPr/>
        </p:nvCxnSpPr>
        <p:spPr>
          <a:xfrm>
            <a:off x="6096000" y="5353461"/>
            <a:ext cx="0"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Google Shape;150;p18">
            <a:extLst>
              <a:ext uri="{FF2B5EF4-FFF2-40B4-BE49-F238E27FC236}">
                <a16:creationId xmlns:a16="http://schemas.microsoft.com/office/drawing/2014/main" id="{E48C0291-FC75-2883-159D-8B916C7C9D1F}"/>
              </a:ext>
            </a:extLst>
          </p:cNvPr>
          <p:cNvSpPr/>
          <p:nvPr/>
        </p:nvSpPr>
        <p:spPr>
          <a:xfrm>
            <a:off x="4974336" y="4759930"/>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8" name="Google Shape;149;p18">
            <a:extLst>
              <a:ext uri="{FF2B5EF4-FFF2-40B4-BE49-F238E27FC236}">
                <a16:creationId xmlns:a16="http://schemas.microsoft.com/office/drawing/2014/main" id="{60F854D2-AC54-2380-06AF-02364724F91A}"/>
              </a:ext>
            </a:extLst>
          </p:cNvPr>
          <p:cNvSpPr/>
          <p:nvPr/>
        </p:nvSpPr>
        <p:spPr>
          <a:xfrm>
            <a:off x="5497570" y="3415800"/>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9" name="Google Shape;149;p18">
            <a:extLst>
              <a:ext uri="{FF2B5EF4-FFF2-40B4-BE49-F238E27FC236}">
                <a16:creationId xmlns:a16="http://schemas.microsoft.com/office/drawing/2014/main" id="{DD01D33F-A1AC-DB67-CC49-BC4B37E7876F}"/>
              </a:ext>
            </a:extLst>
          </p:cNvPr>
          <p:cNvSpPr/>
          <p:nvPr/>
        </p:nvSpPr>
        <p:spPr>
          <a:xfrm>
            <a:off x="5366215" y="4088621"/>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20" name="Straight Arrow Connector 19">
            <a:extLst>
              <a:ext uri="{FF2B5EF4-FFF2-40B4-BE49-F238E27FC236}">
                <a16:creationId xmlns:a16="http://schemas.microsoft.com/office/drawing/2014/main" id="{C8E58485-4E65-FBDE-3D1F-2C3678E80B7D}"/>
              </a:ext>
            </a:extLst>
          </p:cNvPr>
          <p:cNvCxnSpPr>
            <a:cxnSpLocks/>
            <a:stCxn id="18" idx="2"/>
            <a:endCxn id="19" idx="0"/>
          </p:cNvCxnSpPr>
          <p:nvPr/>
        </p:nvCxnSpPr>
        <p:spPr>
          <a:xfrm>
            <a:off x="6088697" y="3884140"/>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6C4B92-EA34-F57E-572A-E6FE35524E32}"/>
              </a:ext>
            </a:extLst>
          </p:cNvPr>
          <p:cNvCxnSpPr>
            <a:cxnSpLocks/>
            <a:stCxn id="19" idx="2"/>
            <a:endCxn id="15" idx="0"/>
          </p:cNvCxnSpPr>
          <p:nvPr/>
        </p:nvCxnSpPr>
        <p:spPr>
          <a:xfrm>
            <a:off x="6088697" y="4556962"/>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96800AB0-FDEE-76CE-3D6E-E2143794EFCE}"/>
              </a:ext>
            </a:extLst>
          </p:cNvPr>
          <p:cNvSpPr txBox="1"/>
          <p:nvPr/>
        </p:nvSpPr>
        <p:spPr>
          <a:xfrm>
            <a:off x="9090317" y="5911583"/>
            <a:ext cx="3101683"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sp>
        <p:nvSpPr>
          <p:cNvPr id="63" name="Rectangle 62">
            <a:extLst>
              <a:ext uri="{FF2B5EF4-FFF2-40B4-BE49-F238E27FC236}">
                <a16:creationId xmlns:a16="http://schemas.microsoft.com/office/drawing/2014/main" id="{742B67EF-74F0-9360-85F9-7CB16DD4F663}"/>
              </a:ext>
            </a:extLst>
          </p:cNvPr>
          <p:cNvSpPr/>
          <p:nvPr/>
        </p:nvSpPr>
        <p:spPr>
          <a:xfrm>
            <a:off x="5898088" y="2080594"/>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3" name="TextBox 2">
            <a:extLst>
              <a:ext uri="{FF2B5EF4-FFF2-40B4-BE49-F238E27FC236}">
                <a16:creationId xmlns:a16="http://schemas.microsoft.com/office/drawing/2014/main" id="{4620A2C7-5099-CF6F-0245-0771209DDDB3}"/>
              </a:ext>
            </a:extLst>
          </p:cNvPr>
          <p:cNvSpPr txBox="1"/>
          <p:nvPr/>
        </p:nvSpPr>
        <p:spPr>
          <a:xfrm>
            <a:off x="979176" y="1174560"/>
            <a:ext cx="9667053" cy="954107"/>
          </a:xfrm>
          <a:prstGeom prst="rect">
            <a:avLst/>
          </a:prstGeom>
          <a:noFill/>
        </p:spPr>
        <p:txBody>
          <a:bodyPr wrap="square" rtlCol="0">
            <a:spAutoFit/>
          </a:bodyPr>
          <a:lstStyle/>
          <a:p>
            <a:pPr marL="457200" indent="-457200">
              <a:buFont typeface="Arial" panose="020B0604020202020204" pitchFamily="34" charset="0"/>
              <a:buChar char="•"/>
            </a:pPr>
            <a:r>
              <a:rPr lang="en-US" sz="2800" dirty="0">
                <a:latin typeface="Gill Sans" panose="020B0502020104020203" pitchFamily="34" charset="-79"/>
                <a:ea typeface="Tahoma" panose="020B0604030504040204" pitchFamily="34" charset="0"/>
                <a:cs typeface="Gill Sans" panose="020B0502020104020203" pitchFamily="34" charset="-79"/>
              </a:rPr>
              <a:t>Program resumption from power failure point</a:t>
            </a:r>
          </a:p>
          <a:p>
            <a:pPr marL="457200" indent="-457200">
              <a:buFont typeface="Arial" panose="020B0604020202020204" pitchFamily="34" charset="0"/>
              <a:buChar char="•"/>
            </a:pPr>
            <a:r>
              <a:rPr lang="en-US" sz="2800" dirty="0">
                <a:latin typeface="Gill Sans" panose="020B0502020104020203" pitchFamily="34" charset="-79"/>
                <a:ea typeface="Tahoma" panose="020B0604030504040204" pitchFamily="34" charset="0"/>
                <a:cs typeface="Gill Sans" panose="020B0502020104020203" pitchFamily="34" charset="-79"/>
              </a:rPr>
              <a:t>Just-in time (JIT) checkpoint ARF to NVM upon power failure</a:t>
            </a:r>
          </a:p>
        </p:txBody>
      </p:sp>
      <p:pic>
        <p:nvPicPr>
          <p:cNvPr id="22" name="Picture 2" descr="Image result for power outage">
            <a:extLst>
              <a:ext uri="{FF2B5EF4-FFF2-40B4-BE49-F238E27FC236}">
                <a16:creationId xmlns:a16="http://schemas.microsoft.com/office/drawing/2014/main" id="{F9FCFE68-F1E2-7056-C7FA-70726052BE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4238" y="2383755"/>
            <a:ext cx="2712121" cy="2434945"/>
          </a:xfrm>
          <a:prstGeom prst="rect">
            <a:avLst/>
          </a:prstGeom>
          <a:noFill/>
          <a:extLst>
            <a:ext uri="{909E8E84-426E-40dd-AFC4-6F175D3DCCD1}">
              <a14:hiddenFill xmlns:a14="http://schemas.microsoft.com/office/drawing/2010/main" xmlns="">
                <a:solidFill>
                  <a:srgbClr val="FFFFFF"/>
                </a:solidFill>
              </a14:hiddenFill>
            </a:ext>
          </a:extLst>
        </p:spPr>
      </p:pic>
      <p:pic>
        <p:nvPicPr>
          <p:cNvPr id="23" name="Picture 2" descr="Image result for power">
            <a:extLst>
              <a:ext uri="{FF2B5EF4-FFF2-40B4-BE49-F238E27FC236}">
                <a16:creationId xmlns:a16="http://schemas.microsoft.com/office/drawing/2014/main" id="{F7285352-E84C-6504-8A7F-A9D4CB5CFF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4237" y="2472503"/>
            <a:ext cx="2712119" cy="2724228"/>
          </a:xfrm>
          <a:prstGeom prst="rect">
            <a:avLst/>
          </a:prstGeom>
          <a:noFill/>
          <a:extLst>
            <a:ext uri="{909E8E84-426E-40dd-AFC4-6F175D3DCCD1}">
              <a14:hiddenFill xmlns:a14="http://schemas.microsoft.com/office/drawing/2010/main" xmlns="">
                <a:solidFill>
                  <a:srgbClr val="FFFFFF"/>
                </a:solidFill>
              </a14:hiddenFill>
            </a:ext>
          </a:extLst>
        </p:spPr>
      </p:pic>
      <p:sp>
        <p:nvSpPr>
          <p:cNvPr id="24" name="Rectangle 23">
            <a:extLst>
              <a:ext uri="{FF2B5EF4-FFF2-40B4-BE49-F238E27FC236}">
                <a16:creationId xmlns:a16="http://schemas.microsoft.com/office/drawing/2014/main" id="{9CE4E783-0AE1-4EFB-282E-8120C3547DAF}"/>
              </a:ext>
            </a:extLst>
          </p:cNvPr>
          <p:cNvSpPr/>
          <p:nvPr/>
        </p:nvSpPr>
        <p:spPr>
          <a:xfrm>
            <a:off x="5890785" y="5705008"/>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pic>
        <p:nvPicPr>
          <p:cNvPr id="27" name="Picture 6" descr="Crazy Smiling Emoji Sticker">
            <a:extLst>
              <a:ext uri="{FF2B5EF4-FFF2-40B4-BE49-F238E27FC236}">
                <a16:creationId xmlns:a16="http://schemas.microsoft.com/office/drawing/2014/main" id="{ECC658E2-4071-7C8C-873C-B6C3E405F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67" y="3555910"/>
            <a:ext cx="3388662" cy="282323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Just in Time Icon Vector Images (over 210)">
            <a:extLst>
              <a:ext uri="{FF2B5EF4-FFF2-40B4-BE49-F238E27FC236}">
                <a16:creationId xmlns:a16="http://schemas.microsoft.com/office/drawing/2014/main" id="{8B3803EA-1E53-CD7B-E73A-A46450A191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9146" y="2654966"/>
            <a:ext cx="1560982" cy="135033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77AAA6A6-FD0C-65FF-24EF-636B6D73E452}"/>
              </a:ext>
            </a:extLst>
          </p:cNvPr>
          <p:cNvSpPr txBox="1"/>
          <p:nvPr/>
        </p:nvSpPr>
        <p:spPr>
          <a:xfrm>
            <a:off x="1158932" y="2443237"/>
            <a:ext cx="2666573" cy="1015663"/>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Only do just-in-time checkpointing upon power failure</a:t>
            </a:r>
          </a:p>
        </p:txBody>
      </p:sp>
      <p:pic>
        <p:nvPicPr>
          <p:cNvPr id="30" name="Graphic 29" descr="Thought bubble outline">
            <a:extLst>
              <a:ext uri="{FF2B5EF4-FFF2-40B4-BE49-F238E27FC236}">
                <a16:creationId xmlns:a16="http://schemas.microsoft.com/office/drawing/2014/main" id="{CBE22856-A141-AAB6-449C-075B6BF90B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636" y="1740786"/>
            <a:ext cx="4210863" cy="2963198"/>
          </a:xfrm>
          <a:prstGeom prst="rect">
            <a:avLst/>
          </a:prstGeom>
        </p:spPr>
      </p:pic>
    </p:spTree>
    <p:extLst>
      <p:ext uri="{BB962C8B-B14F-4D97-AF65-F5344CB8AC3E}">
        <p14:creationId xmlns:p14="http://schemas.microsoft.com/office/powerpoint/2010/main" val="68282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42" presetClass="path" presetSubtype="0" accel="50000" decel="50000" fill="hold" grpId="2" nodeType="withEffect">
                                  <p:stCondLst>
                                    <p:cond delay="0"/>
                                  </p:stCondLst>
                                  <p:childTnLst>
                                    <p:animMotion origin="layout" path="M 0 5.55112E-17 L -0.00065 0.5294 " pathEditMode="relative" rAng="0" ptsTypes="AA">
                                      <p:cBhvr>
                                        <p:cTn id="18" dur="2000" fill="hold"/>
                                        <p:tgtEl>
                                          <p:spTgt spid="63"/>
                                        </p:tgtEl>
                                        <p:attrNameLst>
                                          <p:attrName>ppt_x</p:attrName>
                                          <p:attrName>ppt_y</p:attrName>
                                        </p:attrNameLst>
                                      </p:cBhvr>
                                      <p:rCtr x="-39" y="26458"/>
                                    </p:animMotion>
                                  </p:childTnLst>
                                  <p:subTnLst>
                                    <p:set>
                                      <p:cBhvr override="childStyle">
                                        <p:cTn dur="1" fill="hold" display="0" masterRel="sameClick" afterEffect="1">
                                          <p:stCondLst>
                                            <p:cond evt="end" delay="0">
                                              <p:tn val="17"/>
                                            </p:cond>
                                          </p:stCondLst>
                                        </p:cTn>
                                        <p:tgtEl>
                                          <p:spTgt spid="63"/>
                                        </p:tgtEl>
                                        <p:attrNameLst>
                                          <p:attrName>style.visibility</p:attrName>
                                        </p:attrNameLst>
                                      </p:cBhvr>
                                      <p:to>
                                        <p:strVal val="hidden"/>
                                      </p:to>
                                    </p:set>
                                  </p:subTnLst>
                                </p:cTn>
                              </p:par>
                              <p:par>
                                <p:cTn id="19" presetID="1" presetClass="entr" presetSubtype="0" fill="hold" grpId="0" nodeType="withEffect">
                                  <p:stCondLst>
                                    <p:cond delay="2000"/>
                                  </p:stCondLst>
                                  <p:childTnLst>
                                    <p:set>
                                      <p:cBhvr>
                                        <p:cTn id="20" dur="1" fill="hold">
                                          <p:stCondLst>
                                            <p:cond delay="0"/>
                                          </p:stCondLst>
                                        </p:cTn>
                                        <p:tgtEl>
                                          <p:spTgt spid="24"/>
                                        </p:tgtEl>
                                        <p:attrNameLst>
                                          <p:attrName>style.visibility</p:attrName>
                                        </p:attrNameLst>
                                      </p:cBhvr>
                                      <p:to>
                                        <p:strVal val="visible"/>
                                      </p:to>
                                    </p:set>
                                  </p:childTnLst>
                                </p:cTn>
                              </p:par>
                              <p:par>
                                <p:cTn id="21" presetID="3" presetClass="entr" presetSubtype="1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blinds(horizontal)">
                                      <p:cBhvr>
                                        <p:cTn id="23" dur="2000"/>
                                        <p:tgtEl>
                                          <p:spTgt spid="2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64" presetClass="path" presetSubtype="0" accel="50000" decel="50000" fill="hold" grpId="1" nodeType="clickEffect">
                                  <p:stCondLst>
                                    <p:cond delay="0"/>
                                  </p:stCondLst>
                                  <p:childTnLst>
                                    <p:animMotion origin="layout" path="M 1.04167E-6 -2.22222E-6 L 0.00065 -0.52848 " pathEditMode="relative" rAng="0" ptsTypes="AA">
                                      <p:cBhvr>
                                        <p:cTn id="32" dur="2000" fill="hold"/>
                                        <p:tgtEl>
                                          <p:spTgt spid="24"/>
                                        </p:tgtEl>
                                        <p:attrNameLst>
                                          <p:attrName>ppt_x</p:attrName>
                                          <p:attrName>ppt_y</p:attrName>
                                        </p:attrNameLst>
                                      </p:cBhvr>
                                      <p:rCtr x="26" y="-26319"/>
                                    </p:animMotion>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linds(horizontal)">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1" animBg="1"/>
      <p:bldP spid="63" grpId="2" animBg="1"/>
      <p:bldP spid="3" grpId="0"/>
      <p:bldP spid="24" grpId="0" animBg="1"/>
      <p:bldP spid="24" grpId="1" animBg="1"/>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50F5DD85-D6B0-DD41-B256-B4F34D8D1119}"/>
              </a:ext>
            </a:extLst>
          </p:cNvPr>
          <p:cNvSpPr txBox="1">
            <a:spLocks/>
          </p:cNvSpPr>
          <p:nvPr/>
        </p:nvSpPr>
        <p:spPr>
          <a:xfrm>
            <a:off x="0" y="0"/>
            <a:ext cx="11098060" cy="1014255"/>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Reason for Crash Inconsistency of Volatile Cache</a:t>
            </a:r>
            <a:endParaRPr lang="zh-CN" altLang="en-US" sz="4000" b="1" dirty="0">
              <a:latin typeface="Gill Sans" panose="020B0502020104020203" pitchFamily="34" charset="-79"/>
              <a:ea typeface="+mj-ea"/>
              <a:cs typeface="Gill Sans" panose="020B0502020104020203" pitchFamily="34" charset="-79"/>
            </a:endParaRPr>
          </a:p>
        </p:txBody>
      </p:sp>
      <p:sp>
        <p:nvSpPr>
          <p:cNvPr id="19" name="Rectangle 18">
            <a:extLst>
              <a:ext uri="{FF2B5EF4-FFF2-40B4-BE49-F238E27FC236}">
                <a16:creationId xmlns:a16="http://schemas.microsoft.com/office/drawing/2014/main" id="{2F7191F7-7F52-EB49-9834-29A97C07761B}"/>
              </a:ext>
            </a:extLst>
          </p:cNvPr>
          <p:cNvSpPr/>
          <p:nvPr/>
        </p:nvSpPr>
        <p:spPr>
          <a:xfrm>
            <a:off x="1064267" y="2427837"/>
            <a:ext cx="2862670" cy="369572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25" name="Curved Right Arrow 24">
            <a:extLst>
              <a:ext uri="{FF2B5EF4-FFF2-40B4-BE49-F238E27FC236}">
                <a16:creationId xmlns:a16="http://schemas.microsoft.com/office/drawing/2014/main" id="{EF0F5FAA-29AE-2D44-BEBD-3C5B84CC8B7A}"/>
              </a:ext>
            </a:extLst>
          </p:cNvPr>
          <p:cNvSpPr/>
          <p:nvPr/>
        </p:nvSpPr>
        <p:spPr>
          <a:xfrm rot="10800000">
            <a:off x="3949033" y="4356520"/>
            <a:ext cx="923575" cy="1088888"/>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46" name="Rectangle 45">
            <a:extLst>
              <a:ext uri="{FF2B5EF4-FFF2-40B4-BE49-F238E27FC236}">
                <a16:creationId xmlns:a16="http://schemas.microsoft.com/office/drawing/2014/main" id="{F1FBA77F-1305-8C42-A7D3-F4FEF0C727DD}"/>
              </a:ext>
            </a:extLst>
          </p:cNvPr>
          <p:cNvSpPr/>
          <p:nvPr/>
        </p:nvSpPr>
        <p:spPr>
          <a:xfrm>
            <a:off x="1062767" y="3063490"/>
            <a:ext cx="286267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cxnSp>
        <p:nvCxnSpPr>
          <p:cNvPr id="47" name="Straight Arrow Connector 46">
            <a:extLst>
              <a:ext uri="{FF2B5EF4-FFF2-40B4-BE49-F238E27FC236}">
                <a16:creationId xmlns:a16="http://schemas.microsoft.com/office/drawing/2014/main" id="{D8C93D8B-DDC5-5948-8051-1EBBA60EDC45}"/>
              </a:ext>
            </a:extLst>
          </p:cNvPr>
          <p:cNvCxnSpPr>
            <a:cxnSpLocks/>
          </p:cNvCxnSpPr>
          <p:nvPr/>
        </p:nvCxnSpPr>
        <p:spPr>
          <a:xfrm flipH="1">
            <a:off x="745033" y="2690569"/>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36" name="Picture 2" descr="Image result for power">
            <a:extLst>
              <a:ext uri="{FF2B5EF4-FFF2-40B4-BE49-F238E27FC236}">
                <a16:creationId xmlns:a16="http://schemas.microsoft.com/office/drawing/2014/main" id="{AAE8CE74-4627-D34E-8C05-32421EEBF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7874" y="1915869"/>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27" name="Rectangle 26">
            <a:extLst>
              <a:ext uri="{FF2B5EF4-FFF2-40B4-BE49-F238E27FC236}">
                <a16:creationId xmlns:a16="http://schemas.microsoft.com/office/drawing/2014/main" id="{F5223E50-7CA4-D644-A87E-4C19C5A8E235}"/>
              </a:ext>
            </a:extLst>
          </p:cNvPr>
          <p:cNvSpPr/>
          <p:nvPr/>
        </p:nvSpPr>
        <p:spPr>
          <a:xfrm>
            <a:off x="3938095" y="3070879"/>
            <a:ext cx="93451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3" name="Slide Number Placeholder 2">
            <a:extLst>
              <a:ext uri="{FF2B5EF4-FFF2-40B4-BE49-F238E27FC236}">
                <a16:creationId xmlns:a16="http://schemas.microsoft.com/office/drawing/2014/main" id="{8A9E0F68-3683-D34F-A195-45FE4D269D4C}"/>
              </a:ext>
            </a:extLst>
          </p:cNvPr>
          <p:cNvSpPr>
            <a:spLocks noGrp="1"/>
          </p:cNvSpPr>
          <p:nvPr>
            <p:ph type="sldNum" sz="quarter" idx="12"/>
          </p:nvPr>
        </p:nvSpPr>
        <p:spPr/>
        <p:txBody>
          <a:bodyPr/>
          <a:lstStyle/>
          <a:p>
            <a:fld id="{BEF5F9A7-FFD9-4159-A58F-AE73538ED447}" type="slidenum">
              <a:rPr lang="en-US" smtClean="0"/>
              <a:t>7</a:t>
            </a:fld>
            <a:endParaRPr lang="en-US"/>
          </a:p>
        </p:txBody>
      </p:sp>
      <p:sp>
        <p:nvSpPr>
          <p:cNvPr id="37" name="Rectangle 36">
            <a:extLst>
              <a:ext uri="{FF2B5EF4-FFF2-40B4-BE49-F238E27FC236}">
                <a16:creationId xmlns:a16="http://schemas.microsoft.com/office/drawing/2014/main" id="{01B20D66-012B-9047-B854-AB60589E951C}"/>
              </a:ext>
            </a:extLst>
          </p:cNvPr>
          <p:cNvSpPr/>
          <p:nvPr/>
        </p:nvSpPr>
        <p:spPr>
          <a:xfrm>
            <a:off x="6658786" y="2557874"/>
            <a:ext cx="998622" cy="47073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4" name="TextBox 3">
            <a:extLst>
              <a:ext uri="{FF2B5EF4-FFF2-40B4-BE49-F238E27FC236}">
                <a16:creationId xmlns:a16="http://schemas.microsoft.com/office/drawing/2014/main" id="{4495A0B4-3450-D242-B2AF-67C0F64F74C0}"/>
              </a:ext>
            </a:extLst>
          </p:cNvPr>
          <p:cNvSpPr txBox="1"/>
          <p:nvPr/>
        </p:nvSpPr>
        <p:spPr>
          <a:xfrm>
            <a:off x="41856" y="4954982"/>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6" name="Straight Connector 5">
            <a:extLst>
              <a:ext uri="{FF2B5EF4-FFF2-40B4-BE49-F238E27FC236}">
                <a16:creationId xmlns:a16="http://schemas.microsoft.com/office/drawing/2014/main" id="{07FCCF3A-749A-4B41-827F-19E37B0658A4}"/>
              </a:ext>
            </a:extLst>
          </p:cNvPr>
          <p:cNvCxnSpPr>
            <a:cxnSpLocks/>
          </p:cNvCxnSpPr>
          <p:nvPr/>
        </p:nvCxnSpPr>
        <p:spPr>
          <a:xfrm>
            <a:off x="699248" y="4932082"/>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22F0FEE-1334-D349-BF20-111169637455}"/>
              </a:ext>
            </a:extLst>
          </p:cNvPr>
          <p:cNvSpPr txBox="1"/>
          <p:nvPr/>
        </p:nvSpPr>
        <p:spPr>
          <a:xfrm>
            <a:off x="2327684" y="3009389"/>
            <a:ext cx="556563"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r2</a:t>
            </a:r>
          </a:p>
        </p:txBody>
      </p:sp>
      <p:sp>
        <p:nvSpPr>
          <p:cNvPr id="41" name="TextBox 40">
            <a:extLst>
              <a:ext uri="{FF2B5EF4-FFF2-40B4-BE49-F238E27FC236}">
                <a16:creationId xmlns:a16="http://schemas.microsoft.com/office/drawing/2014/main" id="{04FDFC24-CE76-C641-B2A3-50110076D751}"/>
              </a:ext>
            </a:extLst>
          </p:cNvPr>
          <p:cNvSpPr txBox="1"/>
          <p:nvPr/>
        </p:nvSpPr>
        <p:spPr>
          <a:xfrm>
            <a:off x="2990304" y="3008026"/>
            <a:ext cx="556563"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r3</a:t>
            </a:r>
          </a:p>
        </p:txBody>
      </p:sp>
      <p:sp>
        <p:nvSpPr>
          <p:cNvPr id="42" name="TextBox 41">
            <a:extLst>
              <a:ext uri="{FF2B5EF4-FFF2-40B4-BE49-F238E27FC236}">
                <a16:creationId xmlns:a16="http://schemas.microsoft.com/office/drawing/2014/main" id="{9C72D606-DD0C-3940-8436-1B73565021D5}"/>
              </a:ext>
            </a:extLst>
          </p:cNvPr>
          <p:cNvSpPr txBox="1"/>
          <p:nvPr/>
        </p:nvSpPr>
        <p:spPr>
          <a:xfrm>
            <a:off x="3097500" y="4473980"/>
            <a:ext cx="556563"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r3</a:t>
            </a:r>
          </a:p>
        </p:txBody>
      </p:sp>
      <p:sp>
        <p:nvSpPr>
          <p:cNvPr id="59" name="Google Shape;148;p18">
            <a:extLst>
              <a:ext uri="{FF2B5EF4-FFF2-40B4-BE49-F238E27FC236}">
                <a16:creationId xmlns:a16="http://schemas.microsoft.com/office/drawing/2014/main" id="{B29E1093-BBF5-156C-C0C1-8F0F07FC3D7F}"/>
              </a:ext>
            </a:extLst>
          </p:cNvPr>
          <p:cNvSpPr/>
          <p:nvPr/>
        </p:nvSpPr>
        <p:spPr>
          <a:xfrm>
            <a:off x="7742533" y="1902160"/>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1" name="Google Shape;151;p18">
            <a:extLst>
              <a:ext uri="{FF2B5EF4-FFF2-40B4-BE49-F238E27FC236}">
                <a16:creationId xmlns:a16="http://schemas.microsoft.com/office/drawing/2014/main" id="{119051F3-7289-FB78-1741-E1E953F5BFCC}"/>
              </a:ext>
            </a:extLst>
          </p:cNvPr>
          <p:cNvSpPr/>
          <p:nvPr/>
        </p:nvSpPr>
        <p:spPr>
          <a:xfrm>
            <a:off x="6389118" y="5376710"/>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62" name="Straight Arrow Connector 61">
            <a:extLst>
              <a:ext uri="{FF2B5EF4-FFF2-40B4-BE49-F238E27FC236}">
                <a16:creationId xmlns:a16="http://schemas.microsoft.com/office/drawing/2014/main" id="{40F0F2FC-BF9B-AF2A-D503-38E72307D6CB}"/>
              </a:ext>
            </a:extLst>
          </p:cNvPr>
          <p:cNvCxnSpPr>
            <a:cxnSpLocks/>
            <a:stCxn id="59" idx="2"/>
            <a:endCxn id="60" idx="0"/>
          </p:cNvCxnSpPr>
          <p:nvPr/>
        </p:nvCxnSpPr>
        <p:spPr>
          <a:xfrm flipH="1">
            <a:off x="8174039" y="2370500"/>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6B1EAA8-CDC9-B2F0-2A6A-3B079A1C6047}"/>
              </a:ext>
            </a:extLst>
          </p:cNvPr>
          <p:cNvCxnSpPr>
            <a:cxnSpLocks/>
            <a:stCxn id="60" idx="2"/>
            <a:endCxn id="66" idx="0"/>
          </p:cNvCxnSpPr>
          <p:nvPr/>
        </p:nvCxnSpPr>
        <p:spPr>
          <a:xfrm>
            <a:off x="8174039" y="3028613"/>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0095C87-2D36-CC19-D6FC-88DADA324C4F}"/>
              </a:ext>
            </a:extLst>
          </p:cNvPr>
          <p:cNvCxnSpPr>
            <a:cxnSpLocks/>
            <a:stCxn id="65" idx="2"/>
            <a:endCxn id="61" idx="0"/>
          </p:cNvCxnSpPr>
          <p:nvPr/>
        </p:nvCxnSpPr>
        <p:spPr>
          <a:xfrm>
            <a:off x="8181342" y="5162682"/>
            <a:ext cx="0"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Google Shape;150;p18">
            <a:extLst>
              <a:ext uri="{FF2B5EF4-FFF2-40B4-BE49-F238E27FC236}">
                <a16:creationId xmlns:a16="http://schemas.microsoft.com/office/drawing/2014/main" id="{4A3D9CE4-5AA2-AE7A-9FD1-82D5DB6C9931}"/>
              </a:ext>
            </a:extLst>
          </p:cNvPr>
          <p:cNvSpPr/>
          <p:nvPr/>
        </p:nvSpPr>
        <p:spPr>
          <a:xfrm>
            <a:off x="7059678" y="4569151"/>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6" name="Google Shape;149;p18">
            <a:extLst>
              <a:ext uri="{FF2B5EF4-FFF2-40B4-BE49-F238E27FC236}">
                <a16:creationId xmlns:a16="http://schemas.microsoft.com/office/drawing/2014/main" id="{9E51148F-FE6D-6B17-1CA2-3BCC696297F5}"/>
              </a:ext>
            </a:extLst>
          </p:cNvPr>
          <p:cNvSpPr/>
          <p:nvPr/>
        </p:nvSpPr>
        <p:spPr>
          <a:xfrm>
            <a:off x="7582912" y="3225021"/>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7" name="Google Shape;149;p18">
            <a:extLst>
              <a:ext uri="{FF2B5EF4-FFF2-40B4-BE49-F238E27FC236}">
                <a16:creationId xmlns:a16="http://schemas.microsoft.com/office/drawing/2014/main" id="{AB72A0A8-7C8A-3E6D-91A5-F7E0CA67E853}"/>
              </a:ext>
            </a:extLst>
          </p:cNvPr>
          <p:cNvSpPr/>
          <p:nvPr/>
        </p:nvSpPr>
        <p:spPr>
          <a:xfrm>
            <a:off x="7451557" y="3897842"/>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68" name="Straight Arrow Connector 67">
            <a:extLst>
              <a:ext uri="{FF2B5EF4-FFF2-40B4-BE49-F238E27FC236}">
                <a16:creationId xmlns:a16="http://schemas.microsoft.com/office/drawing/2014/main" id="{680EF040-1683-A463-7267-13705B4FA3AD}"/>
              </a:ext>
            </a:extLst>
          </p:cNvPr>
          <p:cNvCxnSpPr>
            <a:cxnSpLocks/>
            <a:stCxn id="66" idx="2"/>
            <a:endCxn id="67" idx="0"/>
          </p:cNvCxnSpPr>
          <p:nvPr/>
        </p:nvCxnSpPr>
        <p:spPr>
          <a:xfrm>
            <a:off x="8174039" y="3693361"/>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F0E0ECF-DA40-E3B4-463C-7BFBBCD94169}"/>
              </a:ext>
            </a:extLst>
          </p:cNvPr>
          <p:cNvCxnSpPr>
            <a:cxnSpLocks/>
            <a:stCxn id="67" idx="2"/>
            <a:endCxn id="65" idx="0"/>
          </p:cNvCxnSpPr>
          <p:nvPr/>
        </p:nvCxnSpPr>
        <p:spPr>
          <a:xfrm>
            <a:off x="8174039" y="4366183"/>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40CC053-007C-C6B9-F756-8DBDC2BAA1C5}"/>
              </a:ext>
            </a:extLst>
          </p:cNvPr>
          <p:cNvSpPr txBox="1"/>
          <p:nvPr/>
        </p:nvSpPr>
        <p:spPr>
          <a:xfrm>
            <a:off x="8753311" y="1285967"/>
            <a:ext cx="3101683"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sp>
        <p:nvSpPr>
          <p:cNvPr id="71" name="Rectangle 70">
            <a:extLst>
              <a:ext uri="{FF2B5EF4-FFF2-40B4-BE49-F238E27FC236}">
                <a16:creationId xmlns:a16="http://schemas.microsoft.com/office/drawing/2014/main" id="{819689C4-6CFB-F0D0-1318-E9B2BDBB979C}"/>
              </a:ext>
            </a:extLst>
          </p:cNvPr>
          <p:cNvSpPr/>
          <p:nvPr/>
        </p:nvSpPr>
        <p:spPr>
          <a:xfrm>
            <a:off x="7983430" y="1889815"/>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72" name="Rectangle 71">
            <a:extLst>
              <a:ext uri="{FF2B5EF4-FFF2-40B4-BE49-F238E27FC236}">
                <a16:creationId xmlns:a16="http://schemas.microsoft.com/office/drawing/2014/main" id="{C841BF8C-9E82-BFFE-CB40-564199C3530D}"/>
              </a:ext>
            </a:extLst>
          </p:cNvPr>
          <p:cNvSpPr/>
          <p:nvPr/>
        </p:nvSpPr>
        <p:spPr>
          <a:xfrm>
            <a:off x="7976127" y="5514229"/>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pic>
        <p:nvPicPr>
          <p:cNvPr id="73" name="Picture 2" descr="Image result for power outage">
            <a:extLst>
              <a:ext uri="{FF2B5EF4-FFF2-40B4-BE49-F238E27FC236}">
                <a16:creationId xmlns:a16="http://schemas.microsoft.com/office/drawing/2014/main" id="{FA6A5D67-9DEB-B42D-7453-42A8F4AC89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40704" y="1907255"/>
            <a:ext cx="1877415" cy="1685545"/>
          </a:xfrm>
          <a:prstGeom prst="rect">
            <a:avLst/>
          </a:prstGeom>
          <a:noFill/>
          <a:extLst>
            <a:ext uri="{909E8E84-426E-40dd-AFC4-6F175D3DCCD1}">
              <a14:hiddenFill xmlns:a14="http://schemas.microsoft.com/office/drawing/2010/main" xmlns="">
                <a:solidFill>
                  <a:srgbClr val="FFFFFF"/>
                </a:solidFill>
              </a14:hiddenFill>
            </a:ext>
          </a:extLst>
        </p:spPr>
      </p:pic>
      <p:sp>
        <p:nvSpPr>
          <p:cNvPr id="60" name="Google Shape;149;p18">
            <a:extLst>
              <a:ext uri="{FF2B5EF4-FFF2-40B4-BE49-F238E27FC236}">
                <a16:creationId xmlns:a16="http://schemas.microsoft.com/office/drawing/2014/main" id="{7986FF56-0637-AE94-DA23-B180E5262E4F}"/>
              </a:ext>
            </a:extLst>
          </p:cNvPr>
          <p:cNvSpPr/>
          <p:nvPr/>
        </p:nvSpPr>
        <p:spPr>
          <a:xfrm>
            <a:off x="7674728" y="2557874"/>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pic>
        <p:nvPicPr>
          <p:cNvPr id="40" name="Picture 2" descr="Image result for power">
            <a:extLst>
              <a:ext uri="{FF2B5EF4-FFF2-40B4-BE49-F238E27FC236}">
                <a16:creationId xmlns:a16="http://schemas.microsoft.com/office/drawing/2014/main" id="{B75B5E5E-C2BB-C64E-82BA-BBF16AFD4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6404" y="1927011"/>
            <a:ext cx="1871712" cy="1880068"/>
          </a:xfrm>
          <a:prstGeom prst="rect">
            <a:avLst/>
          </a:prstGeom>
          <a:noFill/>
          <a:extLst>
            <a:ext uri="{909E8E84-426E-40dd-AFC4-6F175D3DCCD1}">
              <a14:hiddenFill xmlns:a14="http://schemas.microsoft.com/office/drawing/2010/main" xmlns="">
                <a:solidFill>
                  <a:srgbClr val="FFFFFF"/>
                </a:solidFill>
              </a14:hiddenFill>
            </a:ext>
          </a:extLst>
        </p:spPr>
      </p:pic>
      <p:sp>
        <p:nvSpPr>
          <p:cNvPr id="35" name="Rectangle 34">
            <a:extLst>
              <a:ext uri="{FF2B5EF4-FFF2-40B4-BE49-F238E27FC236}">
                <a16:creationId xmlns:a16="http://schemas.microsoft.com/office/drawing/2014/main" id="{95DDA6F4-F916-CB4F-9048-11F626F62D3C}"/>
              </a:ext>
            </a:extLst>
          </p:cNvPr>
          <p:cNvSpPr/>
          <p:nvPr/>
        </p:nvSpPr>
        <p:spPr>
          <a:xfrm>
            <a:off x="6459617" y="5437527"/>
            <a:ext cx="998621"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Old</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75" name="TextBox 74">
            <a:extLst>
              <a:ext uri="{FF2B5EF4-FFF2-40B4-BE49-F238E27FC236}">
                <a16:creationId xmlns:a16="http://schemas.microsoft.com/office/drawing/2014/main" id="{FC2DD659-A713-79BC-41B1-66522B805456}"/>
              </a:ext>
            </a:extLst>
          </p:cNvPr>
          <p:cNvSpPr txBox="1"/>
          <p:nvPr/>
        </p:nvSpPr>
        <p:spPr>
          <a:xfrm>
            <a:off x="9907644" y="5243750"/>
            <a:ext cx="1987944" cy="954107"/>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Main</a:t>
            </a:r>
          </a:p>
          <a:p>
            <a:pPr algn="ctr"/>
            <a:r>
              <a:rPr lang="en-US" sz="2800" dirty="0">
                <a:latin typeface="Gill Sans" panose="020B0502020104020203" pitchFamily="34" charset="-79"/>
                <a:ea typeface="Tahoma" panose="020B0604030504040204" pitchFamily="34" charset="0"/>
                <a:cs typeface="Gill Sans" panose="020B0502020104020203" pitchFamily="34" charset="-79"/>
              </a:rPr>
              <a:t> Memory</a:t>
            </a:r>
          </a:p>
        </p:txBody>
      </p:sp>
      <p:sp>
        <p:nvSpPr>
          <p:cNvPr id="76" name="Rectangle 75">
            <a:extLst>
              <a:ext uri="{FF2B5EF4-FFF2-40B4-BE49-F238E27FC236}">
                <a16:creationId xmlns:a16="http://schemas.microsoft.com/office/drawing/2014/main" id="{6B3D6FED-B992-D910-1E83-F22418B41753}"/>
              </a:ext>
            </a:extLst>
          </p:cNvPr>
          <p:cNvSpPr/>
          <p:nvPr/>
        </p:nvSpPr>
        <p:spPr>
          <a:xfrm>
            <a:off x="7983430" y="1918040"/>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pic>
        <p:nvPicPr>
          <p:cNvPr id="39" name="Picture 14" descr="You can share this smiley to express your frustration. | Emoticons emojis,  Funny emoticons, Emoji pictures">
            <a:extLst>
              <a:ext uri="{FF2B5EF4-FFF2-40B4-BE49-F238E27FC236}">
                <a16:creationId xmlns:a16="http://schemas.microsoft.com/office/drawing/2014/main" id="{EBA8AADA-FC82-6E33-BB34-DC960F8AF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7804" y="5103593"/>
            <a:ext cx="964742" cy="9647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341E18-C88E-FCF1-7CF5-32054771AABB}"/>
              </a:ext>
            </a:extLst>
          </p:cNvPr>
          <p:cNvSpPr txBox="1"/>
          <p:nvPr/>
        </p:nvSpPr>
        <p:spPr>
          <a:xfrm>
            <a:off x="1542680" y="1366460"/>
            <a:ext cx="2862670" cy="461665"/>
          </a:xfrm>
          <a:prstGeom prst="rect">
            <a:avLst/>
          </a:prstGeom>
          <a:noFill/>
        </p:spPr>
        <p:txBody>
          <a:bodyPr wrap="square" rtlCol="0">
            <a:spAutoFit/>
          </a:bodyPr>
          <a:lstStyle/>
          <a:p>
            <a:pPr algn="ctr"/>
            <a:r>
              <a:rPr lang="en-US" sz="2400" dirty="0">
                <a:latin typeface="Gill Sans" panose="020B0502020104020203" pitchFamily="34" charset="-79"/>
                <a:ea typeface="Tahoma" panose="020B0604030504040204" pitchFamily="34" charset="0"/>
                <a:cs typeface="Gill Sans" panose="020B0502020104020203" pitchFamily="34" charset="-79"/>
              </a:rPr>
              <a:t>I am the evil </a:t>
            </a:r>
          </a:p>
        </p:txBody>
      </p:sp>
      <p:pic>
        <p:nvPicPr>
          <p:cNvPr id="43" name="Graphic 42" descr="Thought bubble outline">
            <a:extLst>
              <a:ext uri="{FF2B5EF4-FFF2-40B4-BE49-F238E27FC236}">
                <a16:creationId xmlns:a16="http://schemas.microsoft.com/office/drawing/2014/main" id="{C1CFE564-8298-10FF-F8DF-42C673A2BEE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65007" y="488847"/>
            <a:ext cx="4210862" cy="2963197"/>
          </a:xfrm>
          <a:prstGeom prst="rect">
            <a:avLst/>
          </a:prstGeom>
        </p:spPr>
      </p:pic>
      <p:pic>
        <p:nvPicPr>
          <p:cNvPr id="1028" name="Picture 4" descr="Evil icon PNG and SVG Vector Free Download">
            <a:extLst>
              <a:ext uri="{FF2B5EF4-FFF2-40B4-BE49-F238E27FC236}">
                <a16:creationId xmlns:a16="http://schemas.microsoft.com/office/drawing/2014/main" id="{6E441356-FBDC-25DE-DD8D-DFA569B868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96082" y="1228815"/>
            <a:ext cx="729521" cy="783311"/>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ular Callout 44">
            <a:extLst>
              <a:ext uri="{FF2B5EF4-FFF2-40B4-BE49-F238E27FC236}">
                <a16:creationId xmlns:a16="http://schemas.microsoft.com/office/drawing/2014/main" id="{2A7A45B6-64F3-59B0-E91B-768482746EA8}"/>
              </a:ext>
            </a:extLst>
          </p:cNvPr>
          <p:cNvSpPr/>
          <p:nvPr/>
        </p:nvSpPr>
        <p:spPr>
          <a:xfrm rot="5400000">
            <a:off x="3559794" y="4782950"/>
            <a:ext cx="696731" cy="1601578"/>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746788C2-81F2-B77E-8330-34C9F46E4BF8}"/>
              </a:ext>
            </a:extLst>
          </p:cNvPr>
          <p:cNvSpPr txBox="1"/>
          <p:nvPr/>
        </p:nvSpPr>
        <p:spPr>
          <a:xfrm>
            <a:off x="3053753" y="5367156"/>
            <a:ext cx="1655197"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not my </a:t>
            </a:r>
            <a:r>
              <a:rPr lang="en-US" sz="2000" dirty="0">
                <a:solidFill>
                  <a:srgbClr val="FF0000"/>
                </a:solidFill>
                <a:latin typeface="Gill Sans" panose="020B0502020104020203" pitchFamily="34" charset="-79"/>
                <a:cs typeface="Gill Sans" panose="020B0502020104020203" pitchFamily="34" charset="-79"/>
              </a:rPr>
              <a:t>r4</a:t>
            </a:r>
          </a:p>
        </p:txBody>
      </p:sp>
    </p:spTree>
    <p:extLst>
      <p:ext uri="{BB962C8B-B14F-4D97-AF65-F5344CB8AC3E}">
        <p14:creationId xmlns:p14="http://schemas.microsoft.com/office/powerpoint/2010/main" val="17340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blinds(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63" presetClass="path" presetSubtype="0" accel="50000" decel="50000" fill="hold" grpId="1" nodeType="clickEffect">
                                  <p:stCondLst>
                                    <p:cond delay="0"/>
                                  </p:stCondLst>
                                  <p:childTnLst>
                                    <p:animMotion origin="layout" path="M 1.875E-6 -4.81481E-6 L 0.22721 -0.07638 " pathEditMode="relative" rAng="0" ptsTypes="AA">
                                      <p:cBhvr>
                                        <p:cTn id="21" dur="2000" fill="hold"/>
                                        <p:tgtEl>
                                          <p:spTgt spid="27"/>
                                        </p:tgtEl>
                                        <p:attrNameLst>
                                          <p:attrName>ppt_x</p:attrName>
                                          <p:attrName>ppt_y</p:attrName>
                                        </p:attrNameLst>
                                      </p:cBhvr>
                                      <p:rCtr x="11354" y="-3819"/>
                                    </p:animMotion>
                                  </p:childTnLst>
                                  <p:subTnLst>
                                    <p:set>
                                      <p:cBhvr override="childStyle">
                                        <p:cTn dur="1" fill="hold" display="0" masterRel="sameClick" afterEffect="1">
                                          <p:stCondLst>
                                            <p:cond evt="end" delay="0">
                                              <p:tn val="20"/>
                                            </p:cond>
                                          </p:stCondLst>
                                        </p:cTn>
                                        <p:tgtEl>
                                          <p:spTgt spid="27"/>
                                        </p:tgtEl>
                                        <p:attrNameLst>
                                          <p:attrName>style.visibility</p:attrName>
                                        </p:attrNameLst>
                                      </p:cBhvr>
                                      <p:to>
                                        <p:strVal val="hidden"/>
                                      </p:to>
                                    </p:set>
                                  </p:subTnLst>
                                </p:cTn>
                              </p:par>
                              <p:par>
                                <p:cTn id="22" presetID="1" presetClass="entr" presetSubtype="0" fill="hold" grpId="0" nodeType="withEffect">
                                  <p:stCondLst>
                                    <p:cond delay="1950"/>
                                  </p:stCondLst>
                                  <p:childTnLst>
                                    <p:set>
                                      <p:cBhvr>
                                        <p:cTn id="23" dur="1" fill="hold">
                                          <p:stCondLst>
                                            <p:cond delay="0"/>
                                          </p:stCondLst>
                                        </p:cTn>
                                        <p:tgtEl>
                                          <p:spTgt spid="37">
                                            <p:bg/>
                                          </p:spTgt>
                                        </p:tgtEl>
                                        <p:attrNameLst>
                                          <p:attrName>style.visibility</p:attrName>
                                        </p:attrNameLst>
                                      </p:cBhvr>
                                      <p:to>
                                        <p:strVal val="visible"/>
                                      </p:to>
                                    </p:set>
                                  </p:childTnLst>
                                </p:cTn>
                              </p:par>
                              <p:par>
                                <p:cTn id="24" presetID="1" presetClass="entr" presetSubtype="0" fill="hold" grpId="0" nodeType="withEffect">
                                  <p:stCondLst>
                                    <p:cond delay="1950"/>
                                  </p:stCondLst>
                                  <p:childTnLst>
                                    <p:set>
                                      <p:cBhvr>
                                        <p:cTn id="25" dur="1" fill="hold">
                                          <p:stCondLst>
                                            <p:cond delay="0"/>
                                          </p:stCondLst>
                                        </p:cTn>
                                        <p:tgtEl>
                                          <p:spTgt spid="37">
                                            <p:txEl>
                                              <p:pRg st="0" end="0"/>
                                            </p:txEl>
                                          </p:spTgt>
                                        </p:tgtEl>
                                        <p:attrNameLst>
                                          <p:attrName>style.visibility</p:attrName>
                                        </p:attrNameLst>
                                      </p:cBhvr>
                                      <p:to>
                                        <p:strVal val="visible"/>
                                      </p:to>
                                    </p:set>
                                  </p:childTnLst>
                                </p:cTn>
                              </p:par>
                              <p:par>
                                <p:cTn id="26" presetID="1" presetClass="entr" presetSubtype="0" fill="hold" grpId="0" nodeType="withEffect">
                                  <p:stCondLst>
                                    <p:cond delay="1950"/>
                                  </p:stCondLst>
                                  <p:childTnLst>
                                    <p:set>
                                      <p:cBhvr>
                                        <p:cTn id="27"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1" nodeType="clickEffect">
                                  <p:stCondLst>
                                    <p:cond delay="0"/>
                                  </p:stCondLst>
                                  <p:childTnLst>
                                    <p:animMotion origin="layout" path="M 2.70833E-6 -1.85185E-6 L 0.00104 0.21644 " pathEditMode="relative" rAng="0" ptsTypes="AA">
                                      <p:cBhvr>
                                        <p:cTn id="31" dur="2000" fill="hold"/>
                                        <p:tgtEl>
                                          <p:spTgt spid="46"/>
                                        </p:tgtEl>
                                        <p:attrNameLst>
                                          <p:attrName>ppt_x</p:attrName>
                                          <p:attrName>ppt_y</p:attrName>
                                        </p:attrNameLst>
                                      </p:cBhvr>
                                      <p:rCtr x="52" y="10810"/>
                                    </p:animMotion>
                                  </p:childTnLst>
                                </p:cTn>
                              </p:par>
                              <p:par>
                                <p:cTn id="32" presetID="42" presetClass="path" presetSubtype="0" accel="50000" decel="50000" fill="hold" nodeType="withEffect">
                                  <p:stCondLst>
                                    <p:cond delay="0"/>
                                  </p:stCondLst>
                                  <p:childTnLst>
                                    <p:animMotion origin="layout" path="M 2.29167E-6 4.81481E-6 L 0.00117 0.20625 " pathEditMode="relative" rAng="0" ptsTypes="AA">
                                      <p:cBhvr>
                                        <p:cTn id="33" dur="2000" fill="hold"/>
                                        <p:tgtEl>
                                          <p:spTgt spid="47"/>
                                        </p:tgtEl>
                                        <p:attrNameLst>
                                          <p:attrName>ppt_x</p:attrName>
                                          <p:attrName>ppt_y</p:attrName>
                                        </p:attrNameLst>
                                      </p:cBhvr>
                                      <p:rCtr x="52" y="10301"/>
                                    </p:animMotion>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73"/>
                                        </p:tgtEl>
                                        <p:attrNameLst>
                                          <p:attrName>style.visibility</p:attrName>
                                        </p:attrNameLst>
                                      </p:cBhvr>
                                      <p:to>
                                        <p:strVal val="visible"/>
                                      </p:to>
                                    </p:set>
                                    <p:animEffect transition="in" filter="blinds(horizontal)">
                                      <p:cBhvr>
                                        <p:cTn id="38" dur="500"/>
                                        <p:tgtEl>
                                          <p:spTgt spid="73"/>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42" presetClass="path" presetSubtype="0" accel="50000" decel="50000" fill="hold" grpId="1" nodeType="withEffect">
                                  <p:stCondLst>
                                    <p:cond delay="0"/>
                                  </p:stCondLst>
                                  <p:childTnLst>
                                    <p:animMotion origin="layout" path="M -3.54167E-6 -7.40741E-7 L -0.00065 0.5294 " pathEditMode="relative" rAng="0" ptsTypes="AA">
                                      <p:cBhvr>
                                        <p:cTn id="44" dur="2000" fill="hold"/>
                                        <p:tgtEl>
                                          <p:spTgt spid="71"/>
                                        </p:tgtEl>
                                        <p:attrNameLst>
                                          <p:attrName>ppt_x</p:attrName>
                                          <p:attrName>ppt_y</p:attrName>
                                        </p:attrNameLst>
                                      </p:cBhvr>
                                      <p:rCtr x="-39" y="26458"/>
                                    </p:animMotion>
                                  </p:childTnLst>
                                  <p:subTnLst>
                                    <p:set>
                                      <p:cBhvr override="childStyle">
                                        <p:cTn dur="1" fill="hold" display="0" masterRel="sameClick" afterEffect="1">
                                          <p:stCondLst>
                                            <p:cond evt="end" delay="0">
                                              <p:tn val="43"/>
                                            </p:cond>
                                          </p:stCondLst>
                                        </p:cTn>
                                        <p:tgtEl>
                                          <p:spTgt spid="71"/>
                                        </p:tgtEl>
                                        <p:attrNameLst>
                                          <p:attrName>style.visibility</p:attrName>
                                        </p:attrNameLst>
                                      </p:cBhvr>
                                      <p:to>
                                        <p:strVal val="hidden"/>
                                      </p:to>
                                    </p:set>
                                  </p:subTnLst>
                                </p:cTn>
                              </p:par>
                              <p:par>
                                <p:cTn id="45" presetID="1" presetClass="entr" presetSubtype="0" fill="hold" grpId="0" nodeType="withEffect">
                                  <p:stCondLst>
                                    <p:cond delay="200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xit" presetSubtype="3" fill="hold" grpId="1" nodeType="clickEffect">
                                  <p:stCondLst>
                                    <p:cond delay="0"/>
                                  </p:stCondLst>
                                  <p:childTnLst>
                                    <p:anim calcmode="lin" valueType="num">
                                      <p:cBhvr additive="base">
                                        <p:cTn id="52" dur="2000"/>
                                        <p:tgtEl>
                                          <p:spTgt spid="37">
                                            <p:txEl>
                                              <p:pRg st="0" end="0"/>
                                            </p:txEl>
                                          </p:spTgt>
                                        </p:tgtEl>
                                        <p:attrNameLst>
                                          <p:attrName>ppt_x</p:attrName>
                                        </p:attrNameLst>
                                      </p:cBhvr>
                                      <p:tavLst>
                                        <p:tav tm="0">
                                          <p:val>
                                            <p:strVal val="ppt_x"/>
                                          </p:val>
                                        </p:tav>
                                        <p:tav tm="100000">
                                          <p:val>
                                            <p:strVal val="1+ppt_w/2"/>
                                          </p:val>
                                        </p:tav>
                                      </p:tavLst>
                                    </p:anim>
                                    <p:anim calcmode="lin" valueType="num">
                                      <p:cBhvr additive="base">
                                        <p:cTn id="53" dur="2000"/>
                                        <p:tgtEl>
                                          <p:spTgt spid="37">
                                            <p:txEl>
                                              <p:pRg st="0" end="0"/>
                                            </p:txEl>
                                          </p:spTgt>
                                        </p:tgtEl>
                                        <p:attrNameLst>
                                          <p:attrName>ppt_y</p:attrName>
                                        </p:attrNameLst>
                                      </p:cBhvr>
                                      <p:tavLst>
                                        <p:tav tm="0">
                                          <p:val>
                                            <p:strVal val="ppt_y"/>
                                          </p:val>
                                        </p:tav>
                                        <p:tav tm="100000">
                                          <p:val>
                                            <p:strVal val="0-ppt_h/2"/>
                                          </p:val>
                                        </p:tav>
                                      </p:tavLst>
                                    </p:anim>
                                    <p:set>
                                      <p:cBhvr>
                                        <p:cTn id="54" dur="1" fill="hold">
                                          <p:stCondLst>
                                            <p:cond delay="1999"/>
                                          </p:stCondLst>
                                        </p:cTn>
                                        <p:tgtEl>
                                          <p:spTgt spid="37">
                                            <p:txEl>
                                              <p:pRg st="0" end="0"/>
                                            </p:txEl>
                                          </p:spTgt>
                                        </p:tgtEl>
                                        <p:attrNameLst>
                                          <p:attrName>style.visibility</p:attrName>
                                        </p:attrNameLst>
                                      </p:cBhvr>
                                      <p:to>
                                        <p:strVal val="hidden"/>
                                      </p:to>
                                    </p:set>
                                  </p:childTnLst>
                                </p:cTn>
                              </p:par>
                              <p:par>
                                <p:cTn id="55" presetID="2" presetClass="exit" presetSubtype="3" fill="hold" grpId="1" nodeType="withEffect">
                                  <p:stCondLst>
                                    <p:cond delay="0"/>
                                  </p:stCondLst>
                                  <p:childTnLst>
                                    <p:anim calcmode="lin" valueType="num">
                                      <p:cBhvr additive="base">
                                        <p:cTn id="56" dur="2000"/>
                                        <p:tgtEl>
                                          <p:spTgt spid="37">
                                            <p:txEl>
                                              <p:pRg st="1" end="1"/>
                                            </p:txEl>
                                          </p:spTgt>
                                        </p:tgtEl>
                                        <p:attrNameLst>
                                          <p:attrName>ppt_x</p:attrName>
                                        </p:attrNameLst>
                                      </p:cBhvr>
                                      <p:tavLst>
                                        <p:tav tm="0">
                                          <p:val>
                                            <p:strVal val="ppt_x"/>
                                          </p:val>
                                        </p:tav>
                                        <p:tav tm="100000">
                                          <p:val>
                                            <p:strVal val="1+ppt_w/2"/>
                                          </p:val>
                                        </p:tav>
                                      </p:tavLst>
                                    </p:anim>
                                    <p:anim calcmode="lin" valueType="num">
                                      <p:cBhvr additive="base">
                                        <p:cTn id="57" dur="2000"/>
                                        <p:tgtEl>
                                          <p:spTgt spid="37">
                                            <p:txEl>
                                              <p:pRg st="1" end="1"/>
                                            </p:txEl>
                                          </p:spTgt>
                                        </p:tgtEl>
                                        <p:attrNameLst>
                                          <p:attrName>ppt_y</p:attrName>
                                        </p:attrNameLst>
                                      </p:cBhvr>
                                      <p:tavLst>
                                        <p:tav tm="0">
                                          <p:val>
                                            <p:strVal val="ppt_y"/>
                                          </p:val>
                                        </p:tav>
                                        <p:tav tm="100000">
                                          <p:val>
                                            <p:strVal val="0-ppt_h/2"/>
                                          </p:val>
                                        </p:tav>
                                      </p:tavLst>
                                    </p:anim>
                                    <p:set>
                                      <p:cBhvr>
                                        <p:cTn id="58" dur="1" fill="hold">
                                          <p:stCondLst>
                                            <p:cond delay="1999"/>
                                          </p:stCondLst>
                                        </p:cTn>
                                        <p:tgtEl>
                                          <p:spTgt spid="37">
                                            <p:txEl>
                                              <p:pRg st="1" end="1"/>
                                            </p:txEl>
                                          </p:spTgt>
                                        </p:tgtEl>
                                        <p:attrNameLst>
                                          <p:attrName>style.visibility</p:attrName>
                                        </p:attrNameLst>
                                      </p:cBhvr>
                                      <p:to>
                                        <p:strVal val="hidden"/>
                                      </p:to>
                                    </p:set>
                                  </p:childTnLst>
                                </p:cTn>
                              </p:par>
                              <p:par>
                                <p:cTn id="59" presetID="2" presetClass="exit" presetSubtype="3" fill="hold" grpId="1" nodeType="withEffect">
                                  <p:stCondLst>
                                    <p:cond delay="0"/>
                                  </p:stCondLst>
                                  <p:childTnLst>
                                    <p:anim calcmode="lin" valueType="num">
                                      <p:cBhvr additive="base">
                                        <p:cTn id="60" dur="2000"/>
                                        <p:tgtEl>
                                          <p:spTgt spid="37">
                                            <p:bg/>
                                          </p:spTgt>
                                        </p:tgtEl>
                                        <p:attrNameLst>
                                          <p:attrName>ppt_x</p:attrName>
                                        </p:attrNameLst>
                                      </p:cBhvr>
                                      <p:tavLst>
                                        <p:tav tm="0">
                                          <p:val>
                                            <p:strVal val="ppt_x"/>
                                          </p:val>
                                        </p:tav>
                                        <p:tav tm="100000">
                                          <p:val>
                                            <p:strVal val="1+ppt_w/2"/>
                                          </p:val>
                                        </p:tav>
                                      </p:tavLst>
                                    </p:anim>
                                    <p:anim calcmode="lin" valueType="num">
                                      <p:cBhvr additive="base">
                                        <p:cTn id="61" dur="2000"/>
                                        <p:tgtEl>
                                          <p:spTgt spid="37">
                                            <p:bg/>
                                          </p:spTgt>
                                        </p:tgtEl>
                                        <p:attrNameLst>
                                          <p:attrName>ppt_y</p:attrName>
                                        </p:attrNameLst>
                                      </p:cBhvr>
                                      <p:tavLst>
                                        <p:tav tm="0">
                                          <p:val>
                                            <p:strVal val="ppt_y"/>
                                          </p:val>
                                        </p:tav>
                                        <p:tav tm="100000">
                                          <p:val>
                                            <p:strVal val="0-ppt_h/2"/>
                                          </p:val>
                                        </p:tav>
                                      </p:tavLst>
                                    </p:anim>
                                    <p:set>
                                      <p:cBhvr>
                                        <p:cTn id="62" dur="1" fill="hold">
                                          <p:stCondLst>
                                            <p:cond delay="1999"/>
                                          </p:stCondLst>
                                        </p:cTn>
                                        <p:tgtEl>
                                          <p:spTgt spid="37">
                                            <p:bg/>
                                          </p:spTgt>
                                        </p:tgtEl>
                                        <p:attrNameLst>
                                          <p:attrName>style.visibility</p:attrName>
                                        </p:attrNameLst>
                                      </p:cBhvr>
                                      <p:to>
                                        <p:strVal val="hidden"/>
                                      </p:to>
                                    </p:set>
                                  </p:childTnLst>
                                </p:cTn>
                              </p:par>
                              <p:par>
                                <p:cTn id="63" presetID="3" presetClass="entr" presetSubtype="10" fill="hold" grpId="0" nodeType="with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blinds(horizontal)">
                                      <p:cBhvr>
                                        <p:cTn id="65" dur="500"/>
                                        <p:tgtEl>
                                          <p:spTgt spid="4"/>
                                        </p:tgtEl>
                                      </p:cBhvr>
                                    </p:animEffect>
                                  </p:childTnLst>
                                </p:cTn>
                              </p:par>
                              <p:par>
                                <p:cTn id="66" presetID="3" presetClass="entr" presetSubtype="1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blinds(horizontal)">
                                      <p:cBhvr>
                                        <p:cTn id="68" dur="500"/>
                                        <p:tgtEl>
                                          <p:spTgt spid="6"/>
                                        </p:tgtEl>
                                      </p:cBhvr>
                                    </p:animEffect>
                                  </p:childTnLst>
                                </p:cTn>
                              </p:par>
                              <p:par>
                                <p:cTn id="69" presetID="2" presetClass="exit" presetSubtype="3" fill="hold" grpId="1" nodeType="withEffect">
                                  <p:stCondLst>
                                    <p:cond delay="0"/>
                                  </p:stCondLst>
                                  <p:childTnLst>
                                    <p:anim calcmode="lin" valueType="num">
                                      <p:cBhvr additive="base">
                                        <p:cTn id="70" dur="2000"/>
                                        <p:tgtEl>
                                          <p:spTgt spid="76"/>
                                        </p:tgtEl>
                                        <p:attrNameLst>
                                          <p:attrName>ppt_x</p:attrName>
                                        </p:attrNameLst>
                                      </p:cBhvr>
                                      <p:tavLst>
                                        <p:tav tm="0">
                                          <p:val>
                                            <p:strVal val="ppt_x"/>
                                          </p:val>
                                        </p:tav>
                                        <p:tav tm="100000">
                                          <p:val>
                                            <p:strVal val="1+ppt_w/2"/>
                                          </p:val>
                                        </p:tav>
                                      </p:tavLst>
                                    </p:anim>
                                    <p:anim calcmode="lin" valueType="num">
                                      <p:cBhvr additive="base">
                                        <p:cTn id="71" dur="2000"/>
                                        <p:tgtEl>
                                          <p:spTgt spid="76"/>
                                        </p:tgtEl>
                                        <p:attrNameLst>
                                          <p:attrName>ppt_y</p:attrName>
                                        </p:attrNameLst>
                                      </p:cBhvr>
                                      <p:tavLst>
                                        <p:tav tm="0">
                                          <p:val>
                                            <p:strVal val="ppt_y"/>
                                          </p:val>
                                        </p:tav>
                                        <p:tav tm="100000">
                                          <p:val>
                                            <p:strVal val="0-ppt_h/2"/>
                                          </p:val>
                                        </p:tav>
                                      </p:tavLst>
                                    </p:anim>
                                    <p:set>
                                      <p:cBhvr>
                                        <p:cTn id="72" dur="1" fill="hold">
                                          <p:stCondLst>
                                            <p:cond delay="1999"/>
                                          </p:stCondLst>
                                        </p:cTn>
                                        <p:tgtEl>
                                          <p:spTgt spid="7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blinds(horizontal)">
                                      <p:cBhvr>
                                        <p:cTn id="77" dur="500"/>
                                        <p:tgtEl>
                                          <p:spTgt spid="40"/>
                                        </p:tgtEl>
                                      </p:cBhvr>
                                    </p:animEffect>
                                  </p:childTnLst>
                                </p:cTn>
                              </p:par>
                            </p:childTnLst>
                          </p:cTn>
                        </p:par>
                      </p:childTnLst>
                    </p:cTn>
                  </p:par>
                  <p:par>
                    <p:cTn id="78" fill="hold">
                      <p:stCondLst>
                        <p:cond delay="indefinite"/>
                      </p:stCondLst>
                      <p:childTnLst>
                        <p:par>
                          <p:cTn id="79" fill="hold">
                            <p:stCondLst>
                              <p:cond delay="0"/>
                            </p:stCondLst>
                            <p:childTnLst>
                              <p:par>
                                <p:cTn id="80" presetID="64" presetClass="path" presetSubtype="0" accel="50000" decel="50000" fill="hold" grpId="1" nodeType="clickEffect">
                                  <p:stCondLst>
                                    <p:cond delay="0"/>
                                  </p:stCondLst>
                                  <p:childTnLst>
                                    <p:animMotion origin="layout" path="M -2.70833E-6 -4.44444E-6 L 0.00065 -0.52847 " pathEditMode="relative" rAng="0" ptsTypes="AA">
                                      <p:cBhvr>
                                        <p:cTn id="81" dur="2000" fill="hold"/>
                                        <p:tgtEl>
                                          <p:spTgt spid="72"/>
                                        </p:tgtEl>
                                        <p:attrNameLst>
                                          <p:attrName>ppt_x</p:attrName>
                                          <p:attrName>ppt_y</p:attrName>
                                        </p:attrNameLst>
                                      </p:cBhvr>
                                      <p:rCtr x="26" y="-26435"/>
                                    </p:animMotion>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41"/>
                                        </p:tgtEl>
                                        <p:attrNameLst>
                                          <p:attrName>style.visibility</p:attrName>
                                        </p:attrNameLst>
                                      </p:cBhvr>
                                      <p:to>
                                        <p:strVal val="visible"/>
                                      </p:to>
                                    </p:set>
                                    <p:animEffect transition="in" filter="blinds(horizontal)">
                                      <p:cBhvr>
                                        <p:cTn id="86" dur="500"/>
                                        <p:tgtEl>
                                          <p:spTgt spid="41"/>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42"/>
                                        </p:tgtEl>
                                        <p:attrNameLst>
                                          <p:attrName>style.visibility</p:attrName>
                                        </p:attrNameLst>
                                      </p:cBhvr>
                                      <p:to>
                                        <p:strVal val="visible"/>
                                      </p:to>
                                    </p:set>
                                    <p:animEffect transition="in" filter="blinds(horizontal)">
                                      <p:cBhvr>
                                        <p:cTn id="89" dur="500"/>
                                        <p:tgtEl>
                                          <p:spTgt spid="42"/>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10"/>
                                        </p:tgtEl>
                                        <p:attrNameLst>
                                          <p:attrName>style.visibility</p:attrName>
                                        </p:attrNameLst>
                                      </p:cBhvr>
                                      <p:to>
                                        <p:strVal val="visible"/>
                                      </p:to>
                                    </p:set>
                                    <p:animEffect transition="in" filter="blinds(horizontal)">
                                      <p:cBhvr>
                                        <p:cTn id="92" dur="500"/>
                                        <p:tgtEl>
                                          <p:spTgt spid="1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animEffect transition="in" filter="wipe(down)">
                                      <p:cBhvr>
                                        <p:cTn id="97" dur="500"/>
                                        <p:tgtEl>
                                          <p:spTgt spid="25"/>
                                        </p:tgtEl>
                                      </p:cBhvr>
                                    </p:animEffect>
                                  </p:childTnLst>
                                </p:cTn>
                              </p:par>
                            </p:childTnLst>
                          </p:cTn>
                        </p:par>
                      </p:childTnLst>
                    </p:cTn>
                  </p:par>
                  <p:par>
                    <p:cTn id="98" fill="hold">
                      <p:stCondLst>
                        <p:cond delay="indefinite"/>
                      </p:stCondLst>
                      <p:childTnLst>
                        <p:par>
                          <p:cTn id="99" fill="hold">
                            <p:stCondLst>
                              <p:cond delay="0"/>
                            </p:stCondLst>
                            <p:childTnLst>
                              <p:par>
                                <p:cTn id="100" presetID="35" presetClass="path" presetSubtype="0" accel="50000" decel="50000" fill="hold" grpId="1" nodeType="clickEffect">
                                  <p:stCondLst>
                                    <p:cond delay="0"/>
                                  </p:stCondLst>
                                  <p:childTnLst>
                                    <p:animMotion origin="layout" path="M 0.00104 -3.7037E-6 L -0.20612 -0.125 " pathEditMode="relative" rAng="0" ptsTypes="AA">
                                      <p:cBhvr>
                                        <p:cTn id="101" dur="2000" fill="hold"/>
                                        <p:tgtEl>
                                          <p:spTgt spid="35"/>
                                        </p:tgtEl>
                                        <p:attrNameLst>
                                          <p:attrName>ppt_x</p:attrName>
                                          <p:attrName>ppt_y</p:attrName>
                                        </p:attrNameLst>
                                      </p:cBhvr>
                                      <p:rCtr x="-10365" y="-6250"/>
                                    </p:animMotion>
                                  </p:childTnLst>
                                </p:cTn>
                              </p:par>
                              <p:par>
                                <p:cTn id="102" presetID="3" presetClass="exit" presetSubtype="10" fill="hold" grpId="1" nodeType="withEffect">
                                  <p:stCondLst>
                                    <p:cond delay="1500"/>
                                  </p:stCondLst>
                                  <p:childTnLst>
                                    <p:animEffect transition="out" filter="blinds(horizontal)">
                                      <p:cBhvr>
                                        <p:cTn id="103" dur="500"/>
                                        <p:tgtEl>
                                          <p:spTgt spid="25"/>
                                        </p:tgtEl>
                                      </p:cBhvr>
                                    </p:animEffect>
                                    <p:set>
                                      <p:cBhvr>
                                        <p:cTn id="104" dur="1" fill="hold">
                                          <p:stCondLst>
                                            <p:cond delay="499"/>
                                          </p:stCondLst>
                                        </p:cTn>
                                        <p:tgtEl>
                                          <p:spTgt spid="2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blinds(horizontal)">
                                      <p:cBhvr>
                                        <p:cTn id="109" dur="500"/>
                                        <p:tgtEl>
                                          <p:spTgt spid="39"/>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blinds(horizontal)">
                                      <p:cBhvr>
                                        <p:cTn id="112" dur="500"/>
                                        <p:tgtEl>
                                          <p:spTgt spid="48"/>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45"/>
                                        </p:tgtEl>
                                        <p:attrNameLst>
                                          <p:attrName>style.visibility</p:attrName>
                                        </p:attrNameLst>
                                      </p:cBhvr>
                                      <p:to>
                                        <p:strVal val="visible"/>
                                      </p:to>
                                    </p:set>
                                    <p:animEffect transition="in" filter="blinds(horizontal)">
                                      <p:cBhvr>
                                        <p:cTn id="115" dur="500"/>
                                        <p:tgtEl>
                                          <p:spTgt spid="45"/>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43"/>
                                        </p:tgtEl>
                                        <p:attrNameLst>
                                          <p:attrName>style.visibility</p:attrName>
                                        </p:attrNameLst>
                                      </p:cBhvr>
                                      <p:to>
                                        <p:strVal val="visible"/>
                                      </p:to>
                                    </p:set>
                                    <p:animEffect transition="in" filter="blinds(horizontal)">
                                      <p:cBhvr>
                                        <p:cTn id="120" dur="500"/>
                                        <p:tgtEl>
                                          <p:spTgt spid="43"/>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5"/>
                                        </p:tgtEl>
                                        <p:attrNameLst>
                                          <p:attrName>style.visibility</p:attrName>
                                        </p:attrNameLst>
                                      </p:cBhvr>
                                      <p:to>
                                        <p:strVal val="visible"/>
                                      </p:to>
                                    </p:set>
                                    <p:animEffect transition="in" filter="blinds(horizontal)">
                                      <p:cBhvr>
                                        <p:cTn id="123" dur="500"/>
                                        <p:tgtEl>
                                          <p:spTgt spid="5"/>
                                        </p:tgtEl>
                                      </p:cBhvr>
                                    </p:animEffect>
                                  </p:childTnLst>
                                </p:cTn>
                              </p:par>
                              <p:par>
                                <p:cTn id="124" presetID="3" presetClass="entr" presetSubtype="10" fill="hold" nodeType="withEffect">
                                  <p:stCondLst>
                                    <p:cond delay="0"/>
                                  </p:stCondLst>
                                  <p:childTnLst>
                                    <p:set>
                                      <p:cBhvr>
                                        <p:cTn id="125" dur="1" fill="hold">
                                          <p:stCondLst>
                                            <p:cond delay="0"/>
                                          </p:stCondLst>
                                        </p:cTn>
                                        <p:tgtEl>
                                          <p:spTgt spid="1028"/>
                                        </p:tgtEl>
                                        <p:attrNameLst>
                                          <p:attrName>style.visibility</p:attrName>
                                        </p:attrNameLst>
                                      </p:cBhvr>
                                      <p:to>
                                        <p:strVal val="visible"/>
                                      </p:to>
                                    </p:set>
                                    <p:animEffect transition="in" filter="blinds(horizontal)">
                                      <p:cBhvr>
                                        <p:cTn id="12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46" grpId="0" animBg="1"/>
      <p:bldP spid="46" grpId="1" animBg="1"/>
      <p:bldP spid="27" grpId="0" animBg="1"/>
      <p:bldP spid="27" grpId="1" animBg="1"/>
      <p:bldP spid="37" grpId="0" build="allAtOnce" animBg="1"/>
      <p:bldP spid="37" grpId="1" build="allAtOnce" animBg="1"/>
      <p:bldP spid="4" grpId="0"/>
      <p:bldP spid="10" grpId="0"/>
      <p:bldP spid="41" grpId="0"/>
      <p:bldP spid="42" grpId="0"/>
      <p:bldP spid="71" grpId="0" animBg="1"/>
      <p:bldP spid="71" grpId="1" animBg="1"/>
      <p:bldP spid="72" grpId="0" animBg="1"/>
      <p:bldP spid="72" grpId="1" animBg="1"/>
      <p:bldP spid="35" grpId="0" animBg="1"/>
      <p:bldP spid="35" grpId="1" animBg="1"/>
      <p:bldP spid="76" grpId="0" animBg="1"/>
      <p:bldP spid="76" grpId="1" animBg="1"/>
      <p:bldP spid="5" grpId="0"/>
      <p:bldP spid="45"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808C377F-C533-C5B5-F623-1BF7BA9F76FD}"/>
              </a:ext>
            </a:extLst>
          </p:cNvPr>
          <p:cNvSpPr/>
          <p:nvPr/>
        </p:nvSpPr>
        <p:spPr>
          <a:xfrm>
            <a:off x="1064267" y="1645853"/>
            <a:ext cx="2862670" cy="369572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7" name="标题 1">
            <a:extLst>
              <a:ext uri="{FF2B5EF4-FFF2-40B4-BE49-F238E27FC236}">
                <a16:creationId xmlns:a16="http://schemas.microsoft.com/office/drawing/2014/main" id="{DAC6B74C-CF0A-D145-B448-EC7C24D50160}"/>
              </a:ext>
            </a:extLst>
          </p:cNvPr>
          <p:cNvSpPr txBox="1">
            <a:spLocks/>
          </p:cNvSpPr>
          <p:nvPr/>
        </p:nvSpPr>
        <p:spPr>
          <a:xfrm>
            <a:off x="0" y="0"/>
            <a:ext cx="11894289" cy="1052322"/>
          </a:xfrm>
          <a:prstGeom prst="rect">
            <a:avLst/>
          </a:prstGeom>
        </p:spPr>
        <p:txBody>
          <a:bodyPr vert="horz" lIns="91440" tIns="45720" rIns="91440" bIns="45720" rtlCol="0" anchor="ctr">
            <a:noAutofit/>
          </a:bodyPr>
          <a:lstStyle/>
          <a:p>
            <a:pPr lvl="0">
              <a:spcBef>
                <a:spcPct val="0"/>
              </a:spcBef>
              <a:defRPr/>
            </a:pPr>
            <a:r>
              <a:rPr lang="en-US" altLang="zh-CN" sz="4000" b="1" dirty="0">
                <a:latin typeface="Gill Sans" panose="020B0502020104020203" pitchFamily="34" charset="-79"/>
                <a:ea typeface="Tahoma" panose="020B0604030504040204" pitchFamily="34" charset="0"/>
                <a:cs typeface="Gill Sans" panose="020B0502020104020203" pitchFamily="34" charset="-79"/>
              </a:rPr>
              <a:t>ReplayCache</a:t>
            </a:r>
            <a:r>
              <a:rPr lang="en-US" altLang="zh-CN" sz="2400" b="1" dirty="0">
                <a:latin typeface="Gill Sans" panose="020B0502020104020203" pitchFamily="34" charset="-79"/>
                <a:ea typeface="Tahoma" panose="020B0604030504040204" pitchFamily="34" charset="0"/>
                <a:cs typeface="Gill Sans" panose="020B0502020104020203" pitchFamily="34" charset="-79"/>
              </a:rPr>
              <a:t> [MICRO’21]</a:t>
            </a:r>
            <a:r>
              <a:rPr lang="en-US" altLang="zh-CN" sz="4000" b="1" dirty="0">
                <a:latin typeface="Gill Sans" panose="020B0502020104020203" pitchFamily="34" charset="-79"/>
                <a:ea typeface="Tahoma" panose="020B0604030504040204" pitchFamily="34" charset="0"/>
                <a:cs typeface="Gill Sans" panose="020B0502020104020203" pitchFamily="34" charset="-79"/>
              </a:rPr>
              <a:t>:            Unpersisted Stores</a:t>
            </a:r>
            <a:endParaRPr lang="zh-CN" altLang="en-US" sz="4000" b="1" dirty="0">
              <a:latin typeface="Gill Sans" panose="020B0502020104020203" pitchFamily="34" charset="-79"/>
              <a:ea typeface="+mj-ea"/>
              <a:cs typeface="Gill Sans" panose="020B0502020104020203" pitchFamily="34" charset="-79"/>
            </a:endParaRPr>
          </a:p>
        </p:txBody>
      </p:sp>
      <p:sp>
        <p:nvSpPr>
          <p:cNvPr id="4" name="Slide Number Placeholder 3">
            <a:extLst>
              <a:ext uri="{FF2B5EF4-FFF2-40B4-BE49-F238E27FC236}">
                <a16:creationId xmlns:a16="http://schemas.microsoft.com/office/drawing/2014/main" id="{889EAAED-47AE-8B40-9EA0-4A45CADF5BCB}"/>
              </a:ext>
            </a:extLst>
          </p:cNvPr>
          <p:cNvSpPr>
            <a:spLocks noGrp="1"/>
          </p:cNvSpPr>
          <p:nvPr>
            <p:ph type="sldNum" sz="quarter" idx="12"/>
          </p:nvPr>
        </p:nvSpPr>
        <p:spPr/>
        <p:txBody>
          <a:bodyPr/>
          <a:lstStyle/>
          <a:p>
            <a:fld id="{BEF5F9A7-FFD9-4159-A58F-AE73538ED447}" type="slidenum">
              <a:rPr lang="en-US" smtClean="0"/>
              <a:t>8</a:t>
            </a:fld>
            <a:endParaRPr lang="en-US"/>
          </a:p>
        </p:txBody>
      </p:sp>
      <p:sp>
        <p:nvSpPr>
          <p:cNvPr id="51" name="Rectangle 50">
            <a:extLst>
              <a:ext uri="{FF2B5EF4-FFF2-40B4-BE49-F238E27FC236}">
                <a16:creationId xmlns:a16="http://schemas.microsoft.com/office/drawing/2014/main" id="{747609B7-EEA8-4C4A-BE67-D98E0DE302F7}"/>
              </a:ext>
            </a:extLst>
          </p:cNvPr>
          <p:cNvSpPr/>
          <p:nvPr/>
        </p:nvSpPr>
        <p:spPr>
          <a:xfrm>
            <a:off x="1105487" y="2310617"/>
            <a:ext cx="2808337"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cxnSp>
        <p:nvCxnSpPr>
          <p:cNvPr id="52" name="Straight Arrow Connector 51">
            <a:extLst>
              <a:ext uri="{FF2B5EF4-FFF2-40B4-BE49-F238E27FC236}">
                <a16:creationId xmlns:a16="http://schemas.microsoft.com/office/drawing/2014/main" id="{41EAC9BF-D93F-384F-85AA-689CA734A700}"/>
              </a:ext>
            </a:extLst>
          </p:cNvPr>
          <p:cNvCxnSpPr>
            <a:cxnSpLocks/>
          </p:cNvCxnSpPr>
          <p:nvPr/>
        </p:nvCxnSpPr>
        <p:spPr>
          <a:xfrm flipH="1">
            <a:off x="815681" y="1876266"/>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pic>
        <p:nvPicPr>
          <p:cNvPr id="56" name="Picture 2" descr="Image result for power">
            <a:extLst>
              <a:ext uri="{FF2B5EF4-FFF2-40B4-BE49-F238E27FC236}">
                <a16:creationId xmlns:a16="http://schemas.microsoft.com/office/drawing/2014/main" id="{901ACA34-093D-A94A-95C1-EF74CF9EFD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7169" y="1540420"/>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26" name="TextBox 25">
            <a:extLst>
              <a:ext uri="{FF2B5EF4-FFF2-40B4-BE49-F238E27FC236}">
                <a16:creationId xmlns:a16="http://schemas.microsoft.com/office/drawing/2014/main" id="{D9EED0AE-C70C-9045-89FD-CBAD40DD1FB6}"/>
              </a:ext>
            </a:extLst>
          </p:cNvPr>
          <p:cNvSpPr txBox="1"/>
          <p:nvPr/>
        </p:nvSpPr>
        <p:spPr>
          <a:xfrm>
            <a:off x="31567" y="4240024"/>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sp>
        <p:nvSpPr>
          <p:cNvPr id="5" name="TextBox 4">
            <a:extLst>
              <a:ext uri="{FF2B5EF4-FFF2-40B4-BE49-F238E27FC236}">
                <a16:creationId xmlns:a16="http://schemas.microsoft.com/office/drawing/2014/main" id="{1AA8DB1D-1C8D-1E43-A7B3-36499BD09CC3}"/>
              </a:ext>
            </a:extLst>
          </p:cNvPr>
          <p:cNvSpPr txBox="1"/>
          <p:nvPr/>
        </p:nvSpPr>
        <p:spPr>
          <a:xfrm>
            <a:off x="7316755" y="950421"/>
            <a:ext cx="4455772"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Recovery status after power failure happens</a:t>
            </a:r>
          </a:p>
        </p:txBody>
      </p:sp>
      <p:cxnSp>
        <p:nvCxnSpPr>
          <p:cNvPr id="30" name="Straight Connector 29">
            <a:extLst>
              <a:ext uri="{FF2B5EF4-FFF2-40B4-BE49-F238E27FC236}">
                <a16:creationId xmlns:a16="http://schemas.microsoft.com/office/drawing/2014/main" id="{6A69E853-35ED-C348-BB90-6ABA9A912D5B}"/>
              </a:ext>
            </a:extLst>
          </p:cNvPr>
          <p:cNvCxnSpPr>
            <a:cxnSpLocks/>
          </p:cNvCxnSpPr>
          <p:nvPr/>
        </p:nvCxnSpPr>
        <p:spPr>
          <a:xfrm>
            <a:off x="708561" y="4289834"/>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FBF0467-40AB-5E49-9180-CCB35B611FA5}"/>
              </a:ext>
            </a:extLst>
          </p:cNvPr>
          <p:cNvSpPr txBox="1"/>
          <p:nvPr/>
        </p:nvSpPr>
        <p:spPr>
          <a:xfrm>
            <a:off x="2327628" y="2221925"/>
            <a:ext cx="556563"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r2</a:t>
            </a:r>
          </a:p>
        </p:txBody>
      </p:sp>
      <p:sp>
        <p:nvSpPr>
          <p:cNvPr id="37" name="TextBox 36">
            <a:extLst>
              <a:ext uri="{FF2B5EF4-FFF2-40B4-BE49-F238E27FC236}">
                <a16:creationId xmlns:a16="http://schemas.microsoft.com/office/drawing/2014/main" id="{AFB735B9-4843-6940-9BF4-43EA9861FD92}"/>
              </a:ext>
            </a:extLst>
          </p:cNvPr>
          <p:cNvSpPr txBox="1"/>
          <p:nvPr/>
        </p:nvSpPr>
        <p:spPr>
          <a:xfrm>
            <a:off x="2988596" y="2217454"/>
            <a:ext cx="556563"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r3</a:t>
            </a:r>
          </a:p>
        </p:txBody>
      </p:sp>
      <p:sp>
        <p:nvSpPr>
          <p:cNvPr id="39" name="TextBox 38">
            <a:extLst>
              <a:ext uri="{FF2B5EF4-FFF2-40B4-BE49-F238E27FC236}">
                <a16:creationId xmlns:a16="http://schemas.microsoft.com/office/drawing/2014/main" id="{06AE5AAA-E7B4-5145-AB00-9142DBF13C80}"/>
              </a:ext>
            </a:extLst>
          </p:cNvPr>
          <p:cNvSpPr txBox="1"/>
          <p:nvPr/>
        </p:nvSpPr>
        <p:spPr>
          <a:xfrm>
            <a:off x="3085805" y="3680526"/>
            <a:ext cx="556563"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r3</a:t>
            </a:r>
          </a:p>
        </p:txBody>
      </p:sp>
      <p:sp>
        <p:nvSpPr>
          <p:cNvPr id="45" name="Google Shape;148;p18">
            <a:extLst>
              <a:ext uri="{FF2B5EF4-FFF2-40B4-BE49-F238E27FC236}">
                <a16:creationId xmlns:a16="http://schemas.microsoft.com/office/drawing/2014/main" id="{3BC17E97-8C79-BF3F-9D36-4AAFC632C9CC}"/>
              </a:ext>
            </a:extLst>
          </p:cNvPr>
          <p:cNvSpPr/>
          <p:nvPr/>
        </p:nvSpPr>
        <p:spPr>
          <a:xfrm>
            <a:off x="7629990" y="1500827"/>
            <a:ext cx="86301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7" name="Google Shape;151;p18">
            <a:extLst>
              <a:ext uri="{FF2B5EF4-FFF2-40B4-BE49-F238E27FC236}">
                <a16:creationId xmlns:a16="http://schemas.microsoft.com/office/drawing/2014/main" id="{081C2FDC-1B5C-F684-D09C-21EEBEEE5EC6}"/>
              </a:ext>
            </a:extLst>
          </p:cNvPr>
          <p:cNvSpPr/>
          <p:nvPr/>
        </p:nvSpPr>
        <p:spPr>
          <a:xfrm>
            <a:off x="6276575" y="4975377"/>
            <a:ext cx="3584448"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48" name="Straight Arrow Connector 47">
            <a:extLst>
              <a:ext uri="{FF2B5EF4-FFF2-40B4-BE49-F238E27FC236}">
                <a16:creationId xmlns:a16="http://schemas.microsoft.com/office/drawing/2014/main" id="{347C62A5-B62C-88EE-0B74-F6B5F8D91E19}"/>
              </a:ext>
            </a:extLst>
          </p:cNvPr>
          <p:cNvCxnSpPr>
            <a:cxnSpLocks/>
            <a:stCxn id="45" idx="2"/>
            <a:endCxn id="68" idx="0"/>
          </p:cNvCxnSpPr>
          <p:nvPr/>
        </p:nvCxnSpPr>
        <p:spPr>
          <a:xfrm flipH="1">
            <a:off x="8061496" y="1969167"/>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890B5C1-6DAC-F97C-7746-1FC24A055F5B}"/>
              </a:ext>
            </a:extLst>
          </p:cNvPr>
          <p:cNvCxnSpPr>
            <a:cxnSpLocks/>
            <a:stCxn id="68" idx="2"/>
            <a:endCxn id="58" idx="0"/>
          </p:cNvCxnSpPr>
          <p:nvPr/>
        </p:nvCxnSpPr>
        <p:spPr>
          <a:xfrm>
            <a:off x="8061496" y="2627280"/>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58F1900E-02BB-DBF1-F37C-CFFFA56AAA55}"/>
              </a:ext>
            </a:extLst>
          </p:cNvPr>
          <p:cNvCxnSpPr>
            <a:cxnSpLocks/>
            <a:stCxn id="55" idx="2"/>
            <a:endCxn id="47" idx="0"/>
          </p:cNvCxnSpPr>
          <p:nvPr/>
        </p:nvCxnSpPr>
        <p:spPr>
          <a:xfrm>
            <a:off x="8068799" y="4761349"/>
            <a:ext cx="0" cy="2140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Google Shape;150;p18">
            <a:extLst>
              <a:ext uri="{FF2B5EF4-FFF2-40B4-BE49-F238E27FC236}">
                <a16:creationId xmlns:a16="http://schemas.microsoft.com/office/drawing/2014/main" id="{8CADEA34-63A6-1A9D-0F3E-0243AEFC81BE}"/>
              </a:ext>
            </a:extLst>
          </p:cNvPr>
          <p:cNvSpPr/>
          <p:nvPr/>
        </p:nvSpPr>
        <p:spPr>
          <a:xfrm>
            <a:off x="6947135" y="4167818"/>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58" name="Google Shape;149;p18">
            <a:extLst>
              <a:ext uri="{FF2B5EF4-FFF2-40B4-BE49-F238E27FC236}">
                <a16:creationId xmlns:a16="http://schemas.microsoft.com/office/drawing/2014/main" id="{E6339530-AEE1-F5AE-86B3-911B7AA50D3D}"/>
              </a:ext>
            </a:extLst>
          </p:cNvPr>
          <p:cNvSpPr/>
          <p:nvPr/>
        </p:nvSpPr>
        <p:spPr>
          <a:xfrm>
            <a:off x="7470369" y="2823688"/>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1" name="Google Shape;149;p18">
            <a:extLst>
              <a:ext uri="{FF2B5EF4-FFF2-40B4-BE49-F238E27FC236}">
                <a16:creationId xmlns:a16="http://schemas.microsoft.com/office/drawing/2014/main" id="{A0D1A0F2-234F-FB24-2C26-C4787ABB80C6}"/>
              </a:ext>
            </a:extLst>
          </p:cNvPr>
          <p:cNvSpPr/>
          <p:nvPr/>
        </p:nvSpPr>
        <p:spPr>
          <a:xfrm>
            <a:off x="7339014" y="3496509"/>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62" name="Straight Arrow Connector 61">
            <a:extLst>
              <a:ext uri="{FF2B5EF4-FFF2-40B4-BE49-F238E27FC236}">
                <a16:creationId xmlns:a16="http://schemas.microsoft.com/office/drawing/2014/main" id="{146620BB-9F28-EFBF-6237-B8A46FDEEA4C}"/>
              </a:ext>
            </a:extLst>
          </p:cNvPr>
          <p:cNvCxnSpPr>
            <a:cxnSpLocks/>
            <a:stCxn id="58" idx="2"/>
            <a:endCxn id="61" idx="0"/>
          </p:cNvCxnSpPr>
          <p:nvPr/>
        </p:nvCxnSpPr>
        <p:spPr>
          <a:xfrm>
            <a:off x="8061496" y="3292028"/>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853787B-0EFB-B931-082D-20545DD86DC2}"/>
              </a:ext>
            </a:extLst>
          </p:cNvPr>
          <p:cNvCxnSpPr>
            <a:cxnSpLocks/>
            <a:stCxn id="61" idx="2"/>
            <a:endCxn id="55" idx="0"/>
          </p:cNvCxnSpPr>
          <p:nvPr/>
        </p:nvCxnSpPr>
        <p:spPr>
          <a:xfrm>
            <a:off x="8061496" y="3964850"/>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a16="http://schemas.microsoft.com/office/drawing/2014/main" id="{3B27DECF-7DF4-6C1D-54F4-23EDF9979BBF}"/>
              </a:ext>
            </a:extLst>
          </p:cNvPr>
          <p:cNvSpPr/>
          <p:nvPr/>
        </p:nvSpPr>
        <p:spPr>
          <a:xfrm>
            <a:off x="7863584" y="5112896"/>
            <a:ext cx="395823" cy="468340"/>
          </a:xfrm>
          <a:prstGeom prst="rect">
            <a:avLst/>
          </a:prstGeom>
          <a:solidFill>
            <a:srgbClr val="FF0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68" name="Google Shape;149;p18">
            <a:extLst>
              <a:ext uri="{FF2B5EF4-FFF2-40B4-BE49-F238E27FC236}">
                <a16:creationId xmlns:a16="http://schemas.microsoft.com/office/drawing/2014/main" id="{F38DE0F2-E84F-91FC-F665-D920C9398AF8}"/>
              </a:ext>
            </a:extLst>
          </p:cNvPr>
          <p:cNvSpPr/>
          <p:nvPr/>
        </p:nvSpPr>
        <p:spPr>
          <a:xfrm>
            <a:off x="7562185" y="2156541"/>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70" name="Rectangle 69">
            <a:extLst>
              <a:ext uri="{FF2B5EF4-FFF2-40B4-BE49-F238E27FC236}">
                <a16:creationId xmlns:a16="http://schemas.microsoft.com/office/drawing/2014/main" id="{F7D11959-8236-93E7-F935-8BD08D1E5FF1}"/>
              </a:ext>
            </a:extLst>
          </p:cNvPr>
          <p:cNvSpPr/>
          <p:nvPr/>
        </p:nvSpPr>
        <p:spPr>
          <a:xfrm>
            <a:off x="6347074" y="5036194"/>
            <a:ext cx="998621"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Old</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71" name="TextBox 70">
            <a:extLst>
              <a:ext uri="{FF2B5EF4-FFF2-40B4-BE49-F238E27FC236}">
                <a16:creationId xmlns:a16="http://schemas.microsoft.com/office/drawing/2014/main" id="{CEA93596-4B5B-9F41-8F3C-1980FF9314E8}"/>
              </a:ext>
            </a:extLst>
          </p:cNvPr>
          <p:cNvSpPr txBox="1"/>
          <p:nvPr/>
        </p:nvSpPr>
        <p:spPr>
          <a:xfrm>
            <a:off x="6164936" y="5675335"/>
            <a:ext cx="3751841" cy="523220"/>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Main Memory</a:t>
            </a:r>
          </a:p>
        </p:txBody>
      </p:sp>
      <p:sp>
        <p:nvSpPr>
          <p:cNvPr id="57" name="Rectangle 56">
            <a:extLst>
              <a:ext uri="{FF2B5EF4-FFF2-40B4-BE49-F238E27FC236}">
                <a16:creationId xmlns:a16="http://schemas.microsoft.com/office/drawing/2014/main" id="{E8FFA494-8808-3A4C-934F-BD16DB950E82}"/>
              </a:ext>
            </a:extLst>
          </p:cNvPr>
          <p:cNvSpPr/>
          <p:nvPr/>
        </p:nvSpPr>
        <p:spPr>
          <a:xfrm>
            <a:off x="3943261" y="2300078"/>
            <a:ext cx="960553"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46" name="Curved Right Arrow 45">
            <a:extLst>
              <a:ext uri="{FF2B5EF4-FFF2-40B4-BE49-F238E27FC236}">
                <a16:creationId xmlns:a16="http://schemas.microsoft.com/office/drawing/2014/main" id="{87F7AE47-410B-7A44-9B8F-B9EC345EE657}"/>
              </a:ext>
            </a:extLst>
          </p:cNvPr>
          <p:cNvSpPr/>
          <p:nvPr/>
        </p:nvSpPr>
        <p:spPr>
          <a:xfrm rot="10800000">
            <a:off x="3931651" y="3665752"/>
            <a:ext cx="923575" cy="878111"/>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73" name="Rectangle 72">
            <a:extLst>
              <a:ext uri="{FF2B5EF4-FFF2-40B4-BE49-F238E27FC236}">
                <a16:creationId xmlns:a16="http://schemas.microsoft.com/office/drawing/2014/main" id="{500B404F-35A2-2D16-564F-54EEE74A6375}"/>
              </a:ext>
            </a:extLst>
          </p:cNvPr>
          <p:cNvSpPr/>
          <p:nvPr/>
        </p:nvSpPr>
        <p:spPr>
          <a:xfrm>
            <a:off x="6366107" y="5035986"/>
            <a:ext cx="960553"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pic>
        <p:nvPicPr>
          <p:cNvPr id="35" name="Picture 6" descr="Crazy Smiling Emoji Sticker">
            <a:extLst>
              <a:ext uri="{FF2B5EF4-FFF2-40B4-BE49-F238E27FC236}">
                <a16:creationId xmlns:a16="http://schemas.microsoft.com/office/drawing/2014/main" id="{498B421E-71DE-EDD3-3F77-B2EAD9F3AB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028" y="4363752"/>
            <a:ext cx="970457" cy="970457"/>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Replay">
            <a:extLst>
              <a:ext uri="{FF2B5EF4-FFF2-40B4-BE49-F238E27FC236}">
                <a16:creationId xmlns:a16="http://schemas.microsoft.com/office/drawing/2014/main" id="{C30D512F-F1F7-88F6-CBE6-E16B8E063AE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905" t="10924" r="11317" b="10618"/>
          <a:stretch/>
        </p:blipFill>
        <p:spPr bwMode="auto">
          <a:xfrm>
            <a:off x="5636532" y="-11770"/>
            <a:ext cx="1607695" cy="951876"/>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ular Callout 33">
            <a:extLst>
              <a:ext uri="{FF2B5EF4-FFF2-40B4-BE49-F238E27FC236}">
                <a16:creationId xmlns:a16="http://schemas.microsoft.com/office/drawing/2014/main" id="{9CF774CC-1212-2CEB-6994-1585B28BBE55}"/>
              </a:ext>
            </a:extLst>
          </p:cNvPr>
          <p:cNvSpPr/>
          <p:nvPr/>
        </p:nvSpPr>
        <p:spPr>
          <a:xfrm rot="5400000">
            <a:off x="3622659" y="4085475"/>
            <a:ext cx="696731" cy="1601578"/>
          </a:xfrm>
          <a:prstGeom prst="wedgeRect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F94AC7F6-8B37-B5F2-0DA6-6A5A83D9FFEE}"/>
              </a:ext>
            </a:extLst>
          </p:cNvPr>
          <p:cNvSpPr txBox="1"/>
          <p:nvPr/>
        </p:nvSpPr>
        <p:spPr>
          <a:xfrm>
            <a:off x="3330207" y="4650538"/>
            <a:ext cx="1322478"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 got my </a:t>
            </a:r>
            <a:r>
              <a:rPr lang="en-US" sz="2000" dirty="0">
                <a:solidFill>
                  <a:srgbClr val="FF0000"/>
                </a:solidFill>
                <a:latin typeface="Gill Sans" panose="020B0502020104020203" pitchFamily="34" charset="-79"/>
                <a:cs typeface="Gill Sans" panose="020B0502020104020203" pitchFamily="34" charset="-79"/>
              </a:rPr>
              <a:t>r4</a:t>
            </a:r>
          </a:p>
        </p:txBody>
      </p:sp>
    </p:spTree>
    <p:extLst>
      <p:ext uri="{BB962C8B-B14F-4D97-AF65-F5344CB8AC3E}">
        <p14:creationId xmlns:p14="http://schemas.microsoft.com/office/powerpoint/2010/main" val="145257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3" presetClass="entr" presetSubtype="1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blinds(horizontal)">
                                      <p:cBhvr>
                                        <p:cTn id="11" dur="500"/>
                                        <p:tgtEl>
                                          <p:spTgt spid="26"/>
                                        </p:tgtEl>
                                      </p:cBhvr>
                                    </p:animEffect>
                                  </p:childTnLst>
                                </p:cTn>
                              </p:par>
                              <p:par>
                                <p:cTn id="12" presetID="3" presetClass="entr" presetSubtype="10" fill="hold"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blinds(horizontal)">
                                      <p:cBhvr>
                                        <p:cTn id="14" dur="500"/>
                                        <p:tgtEl>
                                          <p:spTgt spid="30"/>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linds(horizontal)">
                                      <p:cBhvr>
                                        <p:cTn id="19" dur="500"/>
                                        <p:tgtEl>
                                          <p:spTgt spid="56"/>
                                        </p:tgtEl>
                                      </p:cBhvr>
                                    </p:animEffect>
                                  </p:childTnLst>
                                </p:cTn>
                              </p:par>
                            </p:childTnLst>
                          </p:cTn>
                        </p:par>
                      </p:childTnLst>
                    </p:cTn>
                  </p:par>
                  <p:par>
                    <p:cTn id="20" fill="hold">
                      <p:stCondLst>
                        <p:cond delay="indefinite"/>
                      </p:stCondLst>
                      <p:childTnLst>
                        <p:par>
                          <p:cTn id="21" fill="hold">
                            <p:stCondLst>
                              <p:cond delay="0"/>
                            </p:stCondLst>
                            <p:childTnLst>
                              <p:par>
                                <p:cTn id="22" presetID="64" presetClass="path" presetSubtype="0" accel="50000" decel="50000" fill="hold" grpId="1" nodeType="clickEffect">
                                  <p:stCondLst>
                                    <p:cond delay="0"/>
                                  </p:stCondLst>
                                  <p:childTnLst>
                                    <p:animMotion origin="layout" path="M 2.08333E-6 3.7037E-7 L 0.00065 -0.52847 " pathEditMode="relative" rAng="0" ptsTypes="AA">
                                      <p:cBhvr>
                                        <p:cTn id="23" dur="2000" fill="hold"/>
                                        <p:tgtEl>
                                          <p:spTgt spid="66"/>
                                        </p:tgtEl>
                                        <p:attrNameLst>
                                          <p:attrName>ppt_x</p:attrName>
                                          <p:attrName>ppt_y</p:attrName>
                                        </p:attrNameLst>
                                      </p:cBhvr>
                                      <p:rCtr x="26" y="-26435"/>
                                    </p:animMotion>
                                  </p:childTnLst>
                                </p:cTn>
                              </p:par>
                              <p:par>
                                <p:cTn id="24" presetID="3" presetClass="entr" presetSubtype="1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blinds(horizontal)">
                                      <p:cBhvr>
                                        <p:cTn id="26" dur="500"/>
                                        <p:tgtEl>
                                          <p:spTgt spid="3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blinds(horizontal)">
                                      <p:cBhvr>
                                        <p:cTn id="29" dur="500"/>
                                        <p:tgtEl>
                                          <p:spTgt spid="6"/>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1" nodeType="click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blinds(horizontal)">
                                      <p:cBhvr>
                                        <p:cTn id="37" dur="500"/>
                                        <p:tgtEl>
                                          <p:spTgt spid="57"/>
                                        </p:tgtEl>
                                      </p:cBhvr>
                                    </p:animEffect>
                                  </p:childTnLst>
                                </p:cTn>
                              </p:par>
                            </p:childTnLst>
                          </p:cTn>
                        </p:par>
                      </p:childTnLst>
                    </p:cTn>
                  </p:par>
                  <p:par>
                    <p:cTn id="38" fill="hold">
                      <p:stCondLst>
                        <p:cond delay="indefinite"/>
                      </p:stCondLst>
                      <p:childTnLst>
                        <p:par>
                          <p:cTn id="39" fill="hold">
                            <p:stCondLst>
                              <p:cond delay="0"/>
                            </p:stCondLst>
                            <p:childTnLst>
                              <p:par>
                                <p:cTn id="40" presetID="63" presetClass="path" presetSubtype="0" accel="50000" decel="50000" fill="hold" grpId="0" nodeType="clickEffect">
                                  <p:stCondLst>
                                    <p:cond delay="0"/>
                                  </p:stCondLst>
                                  <p:childTnLst>
                                    <p:animMotion origin="layout" path="M -4.16667E-7 3.7037E-6 L 0.19883 0.39861 " pathEditMode="relative" rAng="0" ptsTypes="AA">
                                      <p:cBhvr>
                                        <p:cTn id="41" dur="2000" fill="hold"/>
                                        <p:tgtEl>
                                          <p:spTgt spid="57"/>
                                        </p:tgtEl>
                                        <p:attrNameLst>
                                          <p:attrName>ppt_x</p:attrName>
                                          <p:attrName>ppt_y</p:attrName>
                                        </p:attrNameLst>
                                      </p:cBhvr>
                                      <p:rCtr x="9935" y="19931"/>
                                    </p:animMotion>
                                  </p:childTnLst>
                                  <p:subTnLst>
                                    <p:set>
                                      <p:cBhvr override="childStyle">
                                        <p:cTn dur="1" fill="hold" display="0" masterRel="sameClick" afterEffect="1">
                                          <p:stCondLst>
                                            <p:cond evt="end" delay="0">
                                              <p:tn val="40"/>
                                            </p:cond>
                                          </p:stCondLst>
                                        </p:cTn>
                                        <p:tgtEl>
                                          <p:spTgt spid="57"/>
                                        </p:tgtEl>
                                        <p:attrNameLst>
                                          <p:attrName>style.visibility</p:attrName>
                                        </p:attrNameLst>
                                      </p:cBhvr>
                                      <p:to>
                                        <p:strVal val="hidden"/>
                                      </p:to>
                                    </p:set>
                                  </p:subTnLst>
                                </p:cTn>
                              </p:par>
                              <p:par>
                                <p:cTn id="42" presetID="1" presetClass="entr" presetSubtype="0" fill="hold" grpId="0" nodeType="withEffect">
                                  <p:stCondLst>
                                    <p:cond delay="2000"/>
                                  </p:stCondLst>
                                  <p:childTnLst>
                                    <p:set>
                                      <p:cBhvr>
                                        <p:cTn id="43" dur="1" fill="hold">
                                          <p:stCondLst>
                                            <p:cond delay="0"/>
                                          </p:stCondLst>
                                        </p:cTn>
                                        <p:tgtEl>
                                          <p:spTgt spid="73"/>
                                        </p:tgtEl>
                                        <p:attrNameLst>
                                          <p:attrName>style.visibility</p:attrName>
                                        </p:attrNameLst>
                                      </p:cBhvr>
                                      <p:to>
                                        <p:strVal val="visible"/>
                                      </p:to>
                                    </p:set>
                                  </p:childTnLst>
                                </p:cTn>
                              </p:par>
                              <p:par>
                                <p:cTn id="44" presetID="1" presetClass="exit" presetSubtype="0" fill="hold" grpId="0" nodeType="withEffect">
                                  <p:stCondLst>
                                    <p:cond delay="2000"/>
                                  </p:stCondLst>
                                  <p:childTnLst>
                                    <p:set>
                                      <p:cBhvr>
                                        <p:cTn id="45" dur="1" fill="hold">
                                          <p:stCondLst>
                                            <p:cond delay="0"/>
                                          </p:stCondLst>
                                        </p:cTn>
                                        <p:tgtEl>
                                          <p:spTgt spid="7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42" presetClass="path" presetSubtype="0" accel="50000" decel="50000" fill="hold" grpId="1" nodeType="clickEffect">
                                  <p:stCondLst>
                                    <p:cond delay="0"/>
                                  </p:stCondLst>
                                  <p:childTnLst>
                                    <p:animMotion origin="layout" path="M 8.33333E-7 3.7037E-7 L -0.00026 0.21736 " pathEditMode="relative" rAng="0" ptsTypes="AA">
                                      <p:cBhvr>
                                        <p:cTn id="49" dur="500" fill="hold"/>
                                        <p:tgtEl>
                                          <p:spTgt spid="51"/>
                                        </p:tgtEl>
                                        <p:attrNameLst>
                                          <p:attrName>ppt_x</p:attrName>
                                          <p:attrName>ppt_y</p:attrName>
                                        </p:attrNameLst>
                                      </p:cBhvr>
                                      <p:rCtr x="-13" y="10856"/>
                                    </p:animMotion>
                                  </p:childTnLst>
                                </p:cTn>
                              </p:par>
                              <p:par>
                                <p:cTn id="50" presetID="42" presetClass="path" presetSubtype="0" accel="50000" decel="50000" fill="hold" nodeType="withEffect">
                                  <p:stCondLst>
                                    <p:cond delay="0"/>
                                  </p:stCondLst>
                                  <p:childTnLst>
                                    <p:animMotion origin="layout" path="M 2.91667E-6 4.81481E-6 L 2.91667E-6 0.22777 " pathEditMode="relative" rAng="0" ptsTypes="AA">
                                      <p:cBhvr>
                                        <p:cTn id="51" dur="500" fill="hold"/>
                                        <p:tgtEl>
                                          <p:spTgt spid="52"/>
                                        </p:tgtEl>
                                        <p:attrNameLst>
                                          <p:attrName>ppt_x</p:attrName>
                                          <p:attrName>ppt_y</p:attrName>
                                        </p:attrNameLst>
                                      </p:cBhvr>
                                      <p:rCtr x="0" y="11389"/>
                                    </p:animMotion>
                                  </p:childTnLst>
                                </p:cTn>
                              </p:par>
                              <p:par>
                                <p:cTn id="52" presetID="22" presetClass="entr" presetSubtype="4" fill="hold" grpId="0" nodeType="withEffect">
                                  <p:stCondLst>
                                    <p:cond delay="0"/>
                                  </p:stCondLst>
                                  <p:childTnLst>
                                    <p:set>
                                      <p:cBhvr>
                                        <p:cTn id="53" dur="1" fill="hold">
                                          <p:stCondLst>
                                            <p:cond delay="0"/>
                                          </p:stCondLst>
                                        </p:cTn>
                                        <p:tgtEl>
                                          <p:spTgt spid="46"/>
                                        </p:tgtEl>
                                        <p:attrNameLst>
                                          <p:attrName>style.visibility</p:attrName>
                                        </p:attrNameLst>
                                      </p:cBhvr>
                                      <p:to>
                                        <p:strVal val="visible"/>
                                      </p:to>
                                    </p:set>
                                    <p:animEffect transition="in" filter="wipe(down)">
                                      <p:cBhvr>
                                        <p:cTn id="54"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49" presetClass="path" presetSubtype="0" accel="50000" decel="50000" fill="hold" grpId="1" nodeType="clickEffect">
                                  <p:stCondLst>
                                    <p:cond delay="0"/>
                                  </p:stCondLst>
                                  <p:childTnLst>
                                    <p:animMotion origin="layout" path="M 1.66667E-6 1.11111E-6 L -0.19948 -0.17732 " pathEditMode="relative" rAng="0" ptsTypes="AA">
                                      <p:cBhvr>
                                        <p:cTn id="58" dur="2000" fill="hold"/>
                                        <p:tgtEl>
                                          <p:spTgt spid="73"/>
                                        </p:tgtEl>
                                        <p:attrNameLst>
                                          <p:attrName>ppt_x</p:attrName>
                                          <p:attrName>ppt_y</p:attrName>
                                        </p:attrNameLst>
                                      </p:cBhvr>
                                      <p:rCtr x="-9974" y="-8866"/>
                                    </p:animMotion>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blinds(horizontal)">
                                      <p:cBhvr>
                                        <p:cTn id="63" dur="500"/>
                                        <p:tgtEl>
                                          <p:spTgt spid="35"/>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blinds(horizontal)">
                                      <p:cBhvr>
                                        <p:cTn id="66" dur="500"/>
                                        <p:tgtEl>
                                          <p:spTgt spid="36"/>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blinds(horizontal)">
                                      <p:cBhvr>
                                        <p:cTn id="69"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1" grpId="1" animBg="1"/>
      <p:bldP spid="26" grpId="0"/>
      <p:bldP spid="6" grpId="0"/>
      <p:bldP spid="37" grpId="0"/>
      <p:bldP spid="39" grpId="0"/>
      <p:bldP spid="66" grpId="1" animBg="1"/>
      <p:bldP spid="70" grpId="0" animBg="1"/>
      <p:bldP spid="57" grpId="0" animBg="1"/>
      <p:bldP spid="57" grpId="1" animBg="1"/>
      <p:bldP spid="46" grpId="0" animBg="1"/>
      <p:bldP spid="73" grpId="0" animBg="1"/>
      <p:bldP spid="73" grpId="1" animBg="1"/>
      <p:bldP spid="34" grpId="0" animBg="1"/>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8DA73D-9539-B7B1-7655-9FBF67794E3B}"/>
              </a:ext>
            </a:extLst>
          </p:cNvPr>
          <p:cNvSpPr>
            <a:spLocks noGrp="1"/>
          </p:cNvSpPr>
          <p:nvPr>
            <p:ph sz="half" idx="1"/>
          </p:nvPr>
        </p:nvSpPr>
        <p:spPr>
          <a:xfrm>
            <a:off x="0" y="0"/>
            <a:ext cx="12156230" cy="6264876"/>
          </a:xfrm>
          <a:noFill/>
        </p:spPr>
        <p:txBody>
          <a:bodyPr anchor="ctr">
            <a:normAutofit fontScale="85000" lnSpcReduction="20000"/>
          </a:bodyPr>
          <a:lstStyle/>
          <a:p>
            <a:pPr marL="0" indent="0">
              <a:buNone/>
            </a:pPr>
            <a:endParaRPr lang="en-US" sz="6000" dirty="0"/>
          </a:p>
          <a:p>
            <a:pPr marL="0" indent="0">
              <a:buNone/>
            </a:pPr>
            <a:r>
              <a:rPr lang="en-US" sz="6000" dirty="0"/>
              <a:t>ReplayCache </a:t>
            </a:r>
            <a:r>
              <a:rPr lang="en-US" sz="4300" dirty="0"/>
              <a:t>[MICRO’21]</a:t>
            </a:r>
            <a:r>
              <a:rPr lang="en-US" sz="6000" dirty="0"/>
              <a:t> Incurs High</a:t>
            </a:r>
          </a:p>
          <a:p>
            <a:pPr marL="0" indent="0">
              <a:buNone/>
            </a:pPr>
            <a:r>
              <a:rPr lang="en-US" sz="6000" dirty="0"/>
              <a:t>Run-time Overhead Due to Its Software-Oriented Design.</a:t>
            </a:r>
          </a:p>
          <a:p>
            <a:pPr marL="0" indent="0">
              <a:buNone/>
            </a:pPr>
            <a:endParaRPr lang="en-US" sz="6000" b="1" dirty="0"/>
          </a:p>
          <a:p>
            <a:pPr marL="0" indent="0">
              <a:buNone/>
            </a:pPr>
            <a:endParaRPr lang="en-US" sz="6000" b="1" dirty="0"/>
          </a:p>
          <a:p>
            <a:pPr marL="0" indent="0">
              <a:buNone/>
            </a:pPr>
            <a:r>
              <a:rPr lang="en-US" sz="6000" b="1" dirty="0">
                <a:solidFill>
                  <a:schemeClr val="accent2"/>
                </a:solidFill>
              </a:rPr>
              <a:t>                Persistent Processor</a:t>
            </a:r>
          </a:p>
          <a:p>
            <a:pPr marL="0" indent="0">
              <a:buNone/>
            </a:pPr>
            <a:r>
              <a:rPr lang="en-US" sz="6000" b="1" dirty="0">
                <a:solidFill>
                  <a:schemeClr val="accent2"/>
                </a:solidFill>
              </a:rPr>
              <a:t>                Architecture (PPA) Can   </a:t>
            </a:r>
          </a:p>
          <a:p>
            <a:pPr marL="0" indent="0">
              <a:buNone/>
            </a:pPr>
            <a:r>
              <a:rPr lang="en-US" sz="6000" b="1" dirty="0">
                <a:solidFill>
                  <a:schemeClr val="accent2"/>
                </a:solidFill>
              </a:rPr>
              <a:t>                Help!!</a:t>
            </a:r>
          </a:p>
          <a:p>
            <a:pPr marL="0" indent="0">
              <a:buNone/>
            </a:pPr>
            <a:endParaRPr lang="en-US" sz="6000" dirty="0"/>
          </a:p>
        </p:txBody>
      </p:sp>
      <p:sp>
        <p:nvSpPr>
          <p:cNvPr id="5" name="Slide Number Placeholder 4">
            <a:extLst>
              <a:ext uri="{FF2B5EF4-FFF2-40B4-BE49-F238E27FC236}">
                <a16:creationId xmlns:a16="http://schemas.microsoft.com/office/drawing/2014/main" id="{F61F6789-E9C6-C0F3-08DA-6F6AA612BEB2}"/>
              </a:ext>
            </a:extLst>
          </p:cNvPr>
          <p:cNvSpPr>
            <a:spLocks noGrp="1"/>
          </p:cNvSpPr>
          <p:nvPr>
            <p:ph type="sldNum" sz="quarter" idx="12"/>
          </p:nvPr>
        </p:nvSpPr>
        <p:spPr/>
        <p:txBody>
          <a:bodyPr/>
          <a:lstStyle/>
          <a:p>
            <a:fld id="{BEF5F9A7-FFD9-4159-A58F-AE73538ED447}" type="slidenum">
              <a:rPr lang="en-US" smtClean="0"/>
              <a:pPr/>
              <a:t>9</a:t>
            </a:fld>
            <a:endParaRPr lang="en-US" dirty="0"/>
          </a:p>
        </p:txBody>
      </p:sp>
      <p:pic>
        <p:nvPicPr>
          <p:cNvPr id="6148" name="Picture 4" descr="Dont Worry&quot; Images – Browse 524 Stock Photos, Vectors, and Video | Adobe  Stock">
            <a:extLst>
              <a:ext uri="{FF2B5EF4-FFF2-40B4-BE49-F238E27FC236}">
                <a16:creationId xmlns:a16="http://schemas.microsoft.com/office/drawing/2014/main" id="{85069AFB-0DB7-3CCF-2CB8-A3BC84E61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85" y="3266209"/>
            <a:ext cx="28829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8"/>
                                        </p:tgtEl>
                                        <p:attrNameLst>
                                          <p:attrName>style.visibility</p:attrName>
                                        </p:attrNameLst>
                                      </p:cBhvr>
                                      <p:to>
                                        <p:strVal val="visible"/>
                                      </p:to>
                                    </p:set>
                                    <p:animEffect transition="in" filter="blinds(horizontal)">
                                      <p:cBhvr>
                                        <p:cTn id="16" dur="500"/>
                                        <p:tgtEl>
                                          <p:spTgt spid="6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dobe Garamond Pro Bold"/>
        <a:ea typeface="맑은 고딕"/>
        <a:cs typeface=""/>
      </a:majorFont>
      <a:minorFont>
        <a:latin typeface="Adobe Garamond Pr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4526</Words>
  <Application>Microsoft Macintosh PowerPoint</Application>
  <PresentationFormat>Widescreen</PresentationFormat>
  <Paragraphs>615</Paragraphs>
  <Slides>28</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Adobe Garamond Pro</vt:lpstr>
      <vt:lpstr>Arial</vt:lpstr>
      <vt:lpstr>Calibri</vt:lpstr>
      <vt:lpstr>Cambria Math</vt:lpstr>
      <vt:lpstr>Gill Sans</vt:lpstr>
      <vt:lpstr>Tahoma</vt:lpstr>
      <vt:lpstr>Wingdings</vt:lpstr>
      <vt:lpstr>Custom Design</vt:lpstr>
      <vt:lpstr>PowerPoint Presentation</vt:lpstr>
      <vt:lpstr>PowerPoint Presentation</vt:lpstr>
      <vt:lpstr>PowerPoint Presentation</vt:lpstr>
      <vt:lpstr>PowerPoint Presentation</vt:lpstr>
      <vt:lpstr>Logging-Based Crash Consistency Is Super Expensive</vt:lpstr>
      <vt:lpstr>ReplayCache [MICRO’21] with Roll Forward Recovery</vt:lpstr>
      <vt:lpstr>PowerPoint Presentation</vt:lpstr>
      <vt:lpstr>PowerPoint Presentation</vt:lpstr>
      <vt:lpstr>PowerPoint Presentation</vt:lpstr>
      <vt:lpstr>PowerPoint Presentation</vt:lpstr>
      <vt:lpstr>PowerPoint Presentation</vt:lpstr>
      <vt:lpstr>PowerPoint Presentation</vt:lpstr>
      <vt:lpstr>Region-Level Persistence for Store</vt:lpstr>
      <vt:lpstr>Naïve Region-Level Persistence</vt:lpstr>
      <vt:lpstr>Asynchronous Store Writeback</vt:lpstr>
      <vt:lpstr>PPA Microarchitectural Diagram</vt:lpstr>
      <vt:lpstr>PowerPoint Presentation</vt:lpstr>
      <vt:lpstr>What PPA Does Across Power Failure</vt:lpstr>
      <vt:lpstr>PowerPoint Presentation</vt:lpstr>
      <vt:lpstr>What PPA Just-In-Time Restores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ReplayCache Does Checkpointing Only upon Power Failure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2021-08-23T19:06:35Z</cp:lastPrinted>
  <dcterms:created xsi:type="dcterms:W3CDTF">2019-09-11T02:04:02Z</dcterms:created>
  <dcterms:modified xsi:type="dcterms:W3CDTF">2024-03-11T17:45:26Z</dcterms:modified>
</cp:coreProperties>
</file>