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2" r:id="rId1"/>
  </p:sldMasterIdLst>
  <p:notesMasterIdLst>
    <p:notesMasterId r:id="rId28"/>
  </p:notesMasterIdLst>
  <p:handoutMasterIdLst>
    <p:handoutMasterId r:id="rId29"/>
  </p:handoutMasterIdLst>
  <p:sldIdLst>
    <p:sldId id="690" r:id="rId2"/>
    <p:sldId id="691" r:id="rId3"/>
    <p:sldId id="692" r:id="rId4"/>
    <p:sldId id="461" r:id="rId5"/>
    <p:sldId id="748" r:id="rId6"/>
    <p:sldId id="693" r:id="rId7"/>
    <p:sldId id="546" r:id="rId8"/>
    <p:sldId id="549" r:id="rId9"/>
    <p:sldId id="803" r:id="rId10"/>
    <p:sldId id="802" r:id="rId11"/>
    <p:sldId id="804" r:id="rId12"/>
    <p:sldId id="839" r:id="rId13"/>
    <p:sldId id="805" r:id="rId14"/>
    <p:sldId id="806" r:id="rId15"/>
    <p:sldId id="807" r:id="rId16"/>
    <p:sldId id="840" r:id="rId17"/>
    <p:sldId id="725" r:id="rId18"/>
    <p:sldId id="788" r:id="rId19"/>
    <p:sldId id="809" r:id="rId20"/>
    <p:sldId id="518" r:id="rId21"/>
    <p:sldId id="835" r:id="rId22"/>
    <p:sldId id="834" r:id="rId23"/>
    <p:sldId id="782" r:id="rId24"/>
    <p:sldId id="841" r:id="rId25"/>
    <p:sldId id="836" r:id="rId26"/>
    <p:sldId id="83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Page" id="{4D5D8658-230F-644E-B0B3-15D7E49F966D}">
          <p14:sldIdLst>
            <p14:sldId id="690"/>
            <p14:sldId id="691"/>
            <p14:sldId id="692"/>
            <p14:sldId id="461"/>
            <p14:sldId id="748"/>
            <p14:sldId id="693"/>
            <p14:sldId id="546"/>
            <p14:sldId id="549"/>
            <p14:sldId id="803"/>
            <p14:sldId id="802"/>
            <p14:sldId id="804"/>
            <p14:sldId id="839"/>
            <p14:sldId id="805"/>
            <p14:sldId id="806"/>
            <p14:sldId id="807"/>
            <p14:sldId id="840"/>
            <p14:sldId id="725"/>
            <p14:sldId id="788"/>
            <p14:sldId id="809"/>
            <p14:sldId id="518"/>
            <p14:sldId id="835"/>
            <p14:sldId id="834"/>
            <p14:sldId id="782"/>
            <p14:sldId id="841"/>
            <p14:sldId id="836"/>
            <p14:sldId id="83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A9F"/>
    <a:srgbClr val="608A32"/>
    <a:srgbClr val="567A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83" autoAdjust="0"/>
    <p:restoredTop sz="96534" autoAdjust="0"/>
  </p:normalViewPr>
  <p:slideViewPr>
    <p:cSldViewPr snapToGrid="0" snapToObjects="1" showGuides="1">
      <p:cViewPr varScale="1">
        <p:scale>
          <a:sx n="135" d="100"/>
          <a:sy n="135" d="100"/>
        </p:scale>
        <p:origin x="208" y="20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p:scale>
          <a:sx n="176" d="100"/>
          <a:sy n="176" d="100"/>
        </p:scale>
        <p:origin x="480" y="14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B6CEC1-FEE5-D747-9011-FB84BC9D631A}" type="datetimeFigureOut">
              <a:rPr lang="en-US" smtClean="0"/>
              <a:t>6/6/24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8DD259-306C-F444-A36B-16805CCF529E}" type="slidenum">
              <a:rPr lang="en-US" smtClean="0"/>
              <a:t>‹#›</a:t>
            </a:fld>
            <a:endParaRPr lang="en-US" dirty="0"/>
          </a:p>
        </p:txBody>
      </p:sp>
    </p:spTree>
    <p:extLst>
      <p:ext uri="{BB962C8B-B14F-4D97-AF65-F5344CB8AC3E}">
        <p14:creationId xmlns:p14="http://schemas.microsoft.com/office/powerpoint/2010/main" val="6110875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C63A0-29C5-CA43-A5A4-3B749EBBBF64}" type="datetimeFigureOut">
              <a:rPr lang="en-US" smtClean="0"/>
              <a:t>6/6/24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420758-0572-0948-BC66-823DA4FB7C08}" type="slidenum">
              <a:rPr lang="en-US" smtClean="0"/>
              <a:t>‹#›</a:t>
            </a:fld>
            <a:endParaRPr lang="en-US" dirty="0"/>
          </a:p>
        </p:txBody>
      </p:sp>
    </p:spTree>
    <p:extLst>
      <p:ext uri="{BB962C8B-B14F-4D97-AF65-F5344CB8AC3E}">
        <p14:creationId xmlns:p14="http://schemas.microsoft.com/office/powerpoint/2010/main" val="1200216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effectLst/>
                <a:latin typeface="Arial" charset="0"/>
                <a:ea typeface="+mn-ea"/>
                <a:cs typeface="+mn-cs"/>
              </a:rPr>
              <a:t>Hello, this is Jianping Zeng from Purdue. I am going to present our paper VeriPipe: soft error resilience at near-zero cost.</a:t>
            </a:r>
          </a:p>
        </p:txBody>
      </p:sp>
      <p:sp>
        <p:nvSpPr>
          <p:cNvPr id="4" name="Slide Number Placeholder 3"/>
          <p:cNvSpPr>
            <a:spLocks noGrp="1"/>
          </p:cNvSpPr>
          <p:nvPr>
            <p:ph type="sldNum" sz="quarter" idx="10"/>
          </p:nvPr>
        </p:nvSpPr>
        <p:spPr/>
        <p:txBody>
          <a:bodyPr/>
          <a:lstStyle/>
          <a:p>
            <a:fld id="{CC2647B7-5BF1-4651-AE87-9036F07C116C}" type="slidenum">
              <a:rPr lang="zh-CN" altLang="en-US" smtClean="0"/>
              <a:pPr/>
              <a:t>1</a:t>
            </a:fld>
            <a:endParaRPr lang="zh-CN" altLang="en-US"/>
          </a:p>
        </p:txBody>
      </p:sp>
    </p:spTree>
    <p:extLst>
      <p:ext uri="{BB962C8B-B14F-4D97-AF65-F5344CB8AC3E}">
        <p14:creationId xmlns:p14="http://schemas.microsoft.com/office/powerpoint/2010/main" val="2361377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propose VeriPipe , a near-zero cost region verification that incurs an average of only 1% run-time overhead while requiring 3 registers and 1 countdown timer no matter how long WCDL is. [click] As we have seen before, Turnstile is costly and incurs high run-time overhead. [click] Another approach is called Turnpike that uses hardware techniques to bypass verification for certain stores. However, Turnpike still incurs a moderate run-time overhead despite its even more complex hardware support. [click] Our novel microarchitecture technique enables VeriPipe to verify regions with way simpler hardware and a near-zero run-time overhead. Now, let’s talk about how VeriPipe works [click].</a:t>
            </a:r>
          </a:p>
        </p:txBody>
      </p:sp>
      <p:sp>
        <p:nvSpPr>
          <p:cNvPr id="4" name="Slide Number Placeholder 3"/>
          <p:cNvSpPr>
            <a:spLocks noGrp="1"/>
          </p:cNvSpPr>
          <p:nvPr>
            <p:ph type="sldNum" sz="quarter" idx="5"/>
          </p:nvPr>
        </p:nvSpPr>
        <p:spPr/>
        <p:txBody>
          <a:bodyPr/>
          <a:lstStyle/>
          <a:p>
            <a:fld id="{9E420758-0572-0948-BC66-823DA4FB7C08}" type="slidenum">
              <a:rPr lang="en-US" smtClean="0"/>
              <a:t>10</a:t>
            </a:fld>
            <a:endParaRPr lang="en-US" dirty="0"/>
          </a:p>
        </p:txBody>
      </p:sp>
    </p:spTree>
    <p:extLst>
      <p:ext uri="{BB962C8B-B14F-4D97-AF65-F5344CB8AC3E}">
        <p14:creationId xmlns:p14="http://schemas.microsoft.com/office/powerpoint/2010/main" val="2590326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found out that Turnstile’s verification pipeline can be significantly simplified if a region is always verified to be error free at the end of the following region. Here, Rg1 is under verification, and all these regions are long enough to cover WCDL. In this example, [click] Rg1 starts with Execute stage at t1, and [click] then moves to Verify stage at time t2. Eventually, [click] Rg1 reaches Commit stage at t3 if there is no soft error detected before t3, [click] being verified to be error-free. Now, let’s see how to implement this simple verification pipeline. [click]</a:t>
            </a:r>
          </a:p>
        </p:txBody>
      </p:sp>
      <p:sp>
        <p:nvSpPr>
          <p:cNvPr id="4" name="Slide Number Placeholder 3"/>
          <p:cNvSpPr>
            <a:spLocks noGrp="1"/>
          </p:cNvSpPr>
          <p:nvPr>
            <p:ph type="sldNum" sz="quarter" idx="5"/>
          </p:nvPr>
        </p:nvSpPr>
        <p:spPr/>
        <p:txBody>
          <a:bodyPr/>
          <a:lstStyle/>
          <a:p>
            <a:fld id="{9E420758-0572-0948-BC66-823DA4FB7C08}" type="slidenum">
              <a:rPr lang="en-US" smtClean="0"/>
              <a:t>11</a:t>
            </a:fld>
            <a:endParaRPr lang="en-US" dirty="0"/>
          </a:p>
        </p:txBody>
      </p:sp>
    </p:spTree>
    <p:extLst>
      <p:ext uri="{BB962C8B-B14F-4D97-AF65-F5344CB8AC3E}">
        <p14:creationId xmlns:p14="http://schemas.microsoft.com/office/powerpoint/2010/main" val="2395742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implement this simple verification pipeline, we propose 3 registers: [click] Recovery PC, [click] region register, and [click] GSQ </a:t>
            </a:r>
            <a:r>
              <a:rPr lang="en-US" dirty="0" err="1"/>
              <a:t>Ptr</a:t>
            </a:r>
            <a:r>
              <a:rPr lang="en-US" dirty="0"/>
              <a:t>. Recovery PC points to the end of the latest verified region, region register points to the end of the region being verified. GSQ pointer points to the end of the gated store queue when the core pipeline commits a region boundary instruction. Therefore, any stores younger than the GSQ pointer must be squashed in case of soft errors detected. In this example, Rg1 is being verified. [click] When the last instruction of Rg1 is committed at t2, [click] region register is updated with the PC of Rg1’s last instruction. Later, [click] at t3, Rg1 is verified to be error-free, [click] this is the point recovery PC is updated with region register. In addition, [click] region register is updated with the PC of the last instruction of Rg2. [click] In case of a soft error detected in Rg3, [click] VeriPipe runtime squashes all the unverified stores younger than the GSQ pointer and rolls back the program control to the end of Rg1 to resume program execution. In this way, VeriPipe always verifies regions at the end of the following regions. </a:t>
            </a:r>
            <a:r>
              <a:rPr lang="en-US"/>
              <a:t>Unfortunately, </a:t>
            </a:r>
            <a:r>
              <a:rPr lang="en-US" dirty="0"/>
              <a:t>it is not always possible to do so [click]</a:t>
            </a:r>
          </a:p>
        </p:txBody>
      </p:sp>
      <p:sp>
        <p:nvSpPr>
          <p:cNvPr id="4" name="Slide Number Placeholder 3"/>
          <p:cNvSpPr>
            <a:spLocks noGrp="1"/>
          </p:cNvSpPr>
          <p:nvPr>
            <p:ph type="sldNum" sz="quarter" idx="5"/>
          </p:nvPr>
        </p:nvSpPr>
        <p:spPr/>
        <p:txBody>
          <a:bodyPr/>
          <a:lstStyle/>
          <a:p>
            <a:fld id="{9E420758-0572-0948-BC66-823DA4FB7C08}" type="slidenum">
              <a:rPr lang="en-US" smtClean="0"/>
              <a:t>12</a:t>
            </a:fld>
            <a:endParaRPr lang="en-US" dirty="0"/>
          </a:p>
        </p:txBody>
      </p:sp>
    </p:spTree>
    <p:extLst>
      <p:ext uri="{BB962C8B-B14F-4D97-AF65-F5344CB8AC3E}">
        <p14:creationId xmlns:p14="http://schemas.microsoft.com/office/powerpoint/2010/main" val="2870982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because not every region is long enough to cover WCDL. </a:t>
            </a:r>
            <a:r>
              <a:rPr lang="en-US" b="0" dirty="0"/>
              <a:t>Let’s see an example. Here, first two regions Rg1 and Rg2 are shorter than WCDL. As usual, Rg1 starts with Execute stage at time t1 and moves to verify at t2. Finally, Rg1 reaches commit stage at t3. However, [click] it is not safe to release Rg1’s stores to the cache because WCDL cycles haven’t been passed since the end of region 1. [click] What if a soft error occurs in Rg1, the corrupted data could escape to the cache, [click] compromising soft error resilience guarantee. To address this issue [click]</a:t>
            </a:r>
            <a:endParaRPr lang="en-US" dirty="0"/>
          </a:p>
        </p:txBody>
      </p:sp>
      <p:sp>
        <p:nvSpPr>
          <p:cNvPr id="4" name="Slide Number Placeholder 3"/>
          <p:cNvSpPr>
            <a:spLocks noGrp="1"/>
          </p:cNvSpPr>
          <p:nvPr>
            <p:ph type="sldNum" sz="quarter" idx="5"/>
          </p:nvPr>
        </p:nvSpPr>
        <p:spPr/>
        <p:txBody>
          <a:bodyPr/>
          <a:lstStyle/>
          <a:p>
            <a:fld id="{9E420758-0572-0948-BC66-823DA4FB7C08}" type="slidenum">
              <a:rPr lang="en-US" smtClean="0"/>
              <a:t>13</a:t>
            </a:fld>
            <a:endParaRPr lang="en-US" dirty="0"/>
          </a:p>
        </p:txBody>
      </p:sp>
    </p:spTree>
    <p:extLst>
      <p:ext uri="{BB962C8B-B14F-4D97-AF65-F5344CB8AC3E}">
        <p14:creationId xmlns:p14="http://schemas.microsoft.com/office/powerpoint/2010/main" val="37743547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one simple way is to stall the core pipeline at end of each short region. For this purpose, [click] we propose a countdown timer to track the cycles elapsed since the beginning of a region. [click] the timer sets to WCDL upon committing a region boundary instruction, for example at time t2. [click] at t3, rather than committing the region boundary instruction, [click] the core pipeline is stalled as the timer is not zero. [click] When the timer becomes zero at time t4, this is the point region 1 is verified to be error-free if no soft error is detected yet.  [click] However, this naïve approach incurs too much performance overhead, and this overhead goes up as WCDL becomes longer. To address this challenge [click]</a:t>
            </a:r>
            <a:endParaRPr lang="en-US" dirty="0"/>
          </a:p>
        </p:txBody>
      </p:sp>
      <p:sp>
        <p:nvSpPr>
          <p:cNvPr id="4" name="Slide Number Placeholder 3"/>
          <p:cNvSpPr>
            <a:spLocks noGrp="1"/>
          </p:cNvSpPr>
          <p:nvPr>
            <p:ph type="sldNum" sz="quarter" idx="5"/>
          </p:nvPr>
        </p:nvSpPr>
        <p:spPr/>
        <p:txBody>
          <a:bodyPr/>
          <a:lstStyle/>
          <a:p>
            <a:fld id="{9E420758-0572-0948-BC66-823DA4FB7C08}" type="slidenum">
              <a:rPr lang="en-US" smtClean="0"/>
              <a:t>14</a:t>
            </a:fld>
            <a:endParaRPr lang="en-US" dirty="0"/>
          </a:p>
        </p:txBody>
      </p:sp>
    </p:spTree>
    <p:extLst>
      <p:ext uri="{BB962C8B-B14F-4D97-AF65-F5344CB8AC3E}">
        <p14:creationId xmlns:p14="http://schemas.microsoft.com/office/powerpoint/2010/main" val="2799859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We propose a novel microarchitecture technique called dynamic region stitching that dynamically combines a short region with prior regions, ensuring the resulting region is long enough to cover WCDL. Also, we still hold the stores of the region being verified in the gated store queue to ensure correctness. [click] Now, let’s look at the same example to see how the region stitching works. At t2, the timer is set to WCDL and Rg1 starts its verification. [click] at t3, rather than stalling the core pipeline, [click] VeriPipe treats the region boundary instruction as a </a:t>
            </a:r>
            <a:r>
              <a:rPr lang="en-US" dirty="0" err="1"/>
              <a:t>nop</a:t>
            </a:r>
            <a:r>
              <a:rPr lang="en-US" dirty="0"/>
              <a:t> and continues executing the following instructions. Upon committing a region boundary, VeriPipe checks if the timer hits zero. [click] Here, at t4, the timer reaches zero and therefore [click] Rg1 is verified to be error-free, meaning that its stores can be safely released to the cache. [click] The beauty of this approach is that VeriPipe incurs no additional storage overhead and always maintains the low run-time overhead no matter how long the WCDL is. To improve the performance of the region stitching [click]</a:t>
            </a:r>
          </a:p>
        </p:txBody>
      </p:sp>
      <p:sp>
        <p:nvSpPr>
          <p:cNvPr id="4" name="Slide Number Placeholder 3"/>
          <p:cNvSpPr>
            <a:spLocks noGrp="1"/>
          </p:cNvSpPr>
          <p:nvPr>
            <p:ph type="sldNum" sz="quarter" idx="5"/>
          </p:nvPr>
        </p:nvSpPr>
        <p:spPr/>
        <p:txBody>
          <a:bodyPr/>
          <a:lstStyle/>
          <a:p>
            <a:fld id="{9E420758-0572-0948-BC66-823DA4FB7C08}" type="slidenum">
              <a:rPr lang="en-US" smtClean="0"/>
              <a:t>15</a:t>
            </a:fld>
            <a:endParaRPr lang="en-US" dirty="0"/>
          </a:p>
        </p:txBody>
      </p:sp>
    </p:spTree>
    <p:extLst>
      <p:ext uri="{BB962C8B-B14F-4D97-AF65-F5344CB8AC3E}">
        <p14:creationId xmlns:p14="http://schemas.microsoft.com/office/powerpoint/2010/main" val="1495591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earlier release stores to the cache when the timer hits zero. In this example, rather than waiting for the end of region 2, [click] we can directly release the stores of region 1 at time t4 since the timer already reaches zero at this point. As a result, [click] we achieve a high-performance region stitching without compromising soft error resilience guarantee. To further reduce the run-time overhead [click]</a:t>
            </a:r>
          </a:p>
        </p:txBody>
      </p:sp>
      <p:sp>
        <p:nvSpPr>
          <p:cNvPr id="4" name="Slide Number Placeholder 3"/>
          <p:cNvSpPr>
            <a:spLocks noGrp="1"/>
          </p:cNvSpPr>
          <p:nvPr>
            <p:ph type="sldNum" sz="quarter" idx="5"/>
          </p:nvPr>
        </p:nvSpPr>
        <p:spPr/>
        <p:txBody>
          <a:bodyPr/>
          <a:lstStyle/>
          <a:p>
            <a:fld id="{9E420758-0572-0948-BC66-823DA4FB7C08}" type="slidenum">
              <a:rPr lang="en-US" smtClean="0"/>
              <a:t>16</a:t>
            </a:fld>
            <a:endParaRPr lang="en-US" dirty="0"/>
          </a:p>
        </p:txBody>
      </p:sp>
    </p:spTree>
    <p:extLst>
      <p:ext uri="{BB962C8B-B14F-4D97-AF65-F5344CB8AC3E}">
        <p14:creationId xmlns:p14="http://schemas.microsoft.com/office/powerpoint/2010/main" val="3562074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VeriPipe leverages 3 existing compiler techniques to eliminate a lot of redundant checkpoint stores. First, [click] we use speculative loop unrolling from Capri to enlarge region size so that [click] certain checkpoints become redundant and thus can be removed, for example checkpoint r2 in region 1. In addition, [click] we use other 3 techniques from our prior work Turnpike to eliminate some of the remaining checkpoints without compromising soft error resilience guarantee, [click] for example, checkpoint r1 is removed from region 1.</a:t>
            </a:r>
          </a:p>
        </p:txBody>
      </p:sp>
      <p:sp>
        <p:nvSpPr>
          <p:cNvPr id="4" name="Slide Number Placeholder 3"/>
          <p:cNvSpPr>
            <a:spLocks noGrp="1"/>
          </p:cNvSpPr>
          <p:nvPr>
            <p:ph type="sldNum" sz="quarter" idx="5"/>
          </p:nvPr>
        </p:nvSpPr>
        <p:spPr/>
        <p:txBody>
          <a:bodyPr/>
          <a:lstStyle/>
          <a:p>
            <a:fld id="{9E420758-0572-0948-BC66-823DA4FB7C08}" type="slidenum">
              <a:rPr lang="en-US" smtClean="0"/>
              <a:t>17</a:t>
            </a:fld>
            <a:endParaRPr lang="en-US" dirty="0"/>
          </a:p>
        </p:txBody>
      </p:sp>
    </p:spTree>
    <p:extLst>
      <p:ext uri="{BB962C8B-B14F-4D97-AF65-F5344CB8AC3E}">
        <p14:creationId xmlns:p14="http://schemas.microsoft.com/office/powerpoint/2010/main" val="4172959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far, we talk about how VeriPipe verifies regions to be error-free when program is running. [click] Now, let’s see how to resume an error-interrupted program.</a:t>
            </a:r>
          </a:p>
        </p:txBody>
      </p:sp>
      <p:sp>
        <p:nvSpPr>
          <p:cNvPr id="4" name="Slide Number Placeholder 3"/>
          <p:cNvSpPr>
            <a:spLocks noGrp="1"/>
          </p:cNvSpPr>
          <p:nvPr>
            <p:ph type="sldNum" sz="quarter" idx="5"/>
          </p:nvPr>
        </p:nvSpPr>
        <p:spPr/>
        <p:txBody>
          <a:bodyPr/>
          <a:lstStyle/>
          <a:p>
            <a:fld id="{9E420758-0572-0948-BC66-823DA4FB7C08}" type="slidenum">
              <a:rPr lang="en-US" smtClean="0"/>
              <a:t>18</a:t>
            </a:fld>
            <a:endParaRPr lang="en-US" dirty="0"/>
          </a:p>
        </p:txBody>
      </p:sp>
    </p:spTree>
    <p:extLst>
      <p:ext uri="{BB962C8B-B14F-4D97-AF65-F5344CB8AC3E}">
        <p14:creationId xmlns:p14="http://schemas.microsoft.com/office/powerpoint/2010/main" val="1740436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[click] checkpoint 4c and 5c are eliminated by pruning. [click] region 1 and region 2 have already been verified such that the end of region 2 serves as a recovery point. Here, [click] suppose an error occurs in region 3. To recover the error-interrupted region 3, we should restore its live-in registers. For this reason, we let compiler generate a per-region recovery block that recovers region 3’s live in registers r1, r2, and r3. Here, [click] after squashing unverified stores from GSQ, [click] the recovery block reloads r1 and r2 from memory, while reconstructing r3 using recovered register r1 and r2, and constant values. After that, the runtime resumes the program execution from the beginning of region 3. Now, let’s see the evaluation and performance numbers [click]</a:t>
            </a:r>
          </a:p>
        </p:txBody>
      </p:sp>
      <p:sp>
        <p:nvSpPr>
          <p:cNvPr id="4" name="Slide Number Placeholder 3"/>
          <p:cNvSpPr>
            <a:spLocks noGrp="1"/>
          </p:cNvSpPr>
          <p:nvPr>
            <p:ph type="sldNum" sz="quarter" idx="5"/>
          </p:nvPr>
        </p:nvSpPr>
        <p:spPr/>
        <p:txBody>
          <a:bodyPr/>
          <a:lstStyle/>
          <a:p>
            <a:fld id="{9E420758-0572-0948-BC66-823DA4FB7C08}" type="slidenum">
              <a:rPr lang="en-US" smtClean="0"/>
              <a:t>19</a:t>
            </a:fld>
            <a:endParaRPr lang="en-US" dirty="0"/>
          </a:p>
        </p:txBody>
      </p:sp>
    </p:spTree>
    <p:extLst>
      <p:ext uri="{BB962C8B-B14F-4D97-AF65-F5344CB8AC3E}">
        <p14:creationId xmlns:p14="http://schemas.microsoft.com/office/powerpoint/2010/main" val="1399802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Soft errors are also known as transient faults which lead to bit flips. they are caused by high energy particle striking on the silicon. Unfortunately, the soft error rate goes up as technology shrinks.</a:t>
            </a:r>
          </a:p>
        </p:txBody>
      </p:sp>
      <p:sp>
        <p:nvSpPr>
          <p:cNvPr id="4" name="Slide Number Placeholder 3"/>
          <p:cNvSpPr>
            <a:spLocks noGrp="1"/>
          </p:cNvSpPr>
          <p:nvPr>
            <p:ph type="sldNum" sz="quarter" idx="5"/>
          </p:nvPr>
        </p:nvSpPr>
        <p:spPr/>
        <p:txBody>
          <a:bodyPr/>
          <a:lstStyle/>
          <a:p>
            <a:fld id="{9E420758-0572-0948-BC66-823DA4FB7C08}" type="slidenum">
              <a:rPr lang="en-US" smtClean="0"/>
              <a:t>2</a:t>
            </a:fld>
            <a:endParaRPr lang="en-US" dirty="0"/>
          </a:p>
        </p:txBody>
      </p:sp>
    </p:spTree>
    <p:extLst>
      <p:ext uri="{BB962C8B-B14F-4D97-AF65-F5344CB8AC3E}">
        <p14:creationId xmlns:p14="http://schemas.microsoft.com/office/powerpoint/2010/main" val="28253159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ltLang="ko-KR" baseline="0" dirty="0"/>
              <a:t>We implement VeriPipe hardware and compiler techniques on gem5 simulator and LLVM compiler, respectively. We model an 8-core ARMv8 cortex a77 processor and evaluate total 37 applications from 5 benchmark suites for Turnstile and VeriPipe. [click]</a:t>
            </a:r>
          </a:p>
        </p:txBody>
      </p:sp>
      <p:sp>
        <p:nvSpPr>
          <p:cNvPr id="4" name="Slide Number Placeholder 3"/>
          <p:cNvSpPr>
            <a:spLocks noGrp="1"/>
          </p:cNvSpPr>
          <p:nvPr>
            <p:ph type="sldNum" sz="quarter" idx="10"/>
          </p:nvPr>
        </p:nvSpPr>
        <p:spPr/>
        <p:txBody>
          <a:bodyPr/>
          <a:lstStyle/>
          <a:p>
            <a:fld id="{BDDDD5A4-3C85-43A2-BC27-CC95023B9CB5}" type="slidenum">
              <a:rPr lang="ko-KR" altLang="en-US" smtClean="0"/>
              <a:t>20</a:t>
            </a:fld>
            <a:endParaRPr lang="ko-KR" altLang="en-US"/>
          </a:p>
        </p:txBody>
      </p:sp>
    </p:spTree>
    <p:extLst>
      <p:ext uri="{BB962C8B-B14F-4D97-AF65-F5344CB8AC3E}">
        <p14:creationId xmlns:p14="http://schemas.microsoft.com/office/powerpoint/2010/main" val="25404559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shows the normalized run-time overheads of 3 schemes to the baseline. Here, the baseline is running original applications on the original hardware without soft error resilience guarantee. We can see from this figure, Turnstile incurs an average of 9% and an up to 21% run-time overhead, while VeriPipe compiler can lower the run-time overhead to 5%. With dynamic region stitching, VeriPipe can further low the run-time overhead to only 1% no matter how long WCDL is.</a:t>
            </a:r>
          </a:p>
        </p:txBody>
      </p:sp>
      <p:sp>
        <p:nvSpPr>
          <p:cNvPr id="4" name="Slide Number Placeholder 3"/>
          <p:cNvSpPr>
            <a:spLocks noGrp="1"/>
          </p:cNvSpPr>
          <p:nvPr>
            <p:ph type="sldNum" sz="quarter" idx="5"/>
          </p:nvPr>
        </p:nvSpPr>
        <p:spPr/>
        <p:txBody>
          <a:bodyPr/>
          <a:lstStyle/>
          <a:p>
            <a:fld id="{9E420758-0572-0948-BC66-823DA4FB7C08}" type="slidenum">
              <a:rPr lang="en-US" smtClean="0"/>
              <a:t>21</a:t>
            </a:fld>
            <a:endParaRPr lang="en-US" dirty="0"/>
          </a:p>
        </p:txBody>
      </p:sp>
    </p:spTree>
    <p:extLst>
      <p:ext uri="{BB962C8B-B14F-4D97-AF65-F5344CB8AC3E}">
        <p14:creationId xmlns:p14="http://schemas.microsoft.com/office/powerpoint/2010/main" val="19209910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showcase how lightweight VeriPipe’s hardware is. We implement our hardware and Turnstile’s hardware using Chisel and evaluate their hardware overheads with an open-source RTL compiler which supports 22 nm technology. [click] This table shows that VeriPipe incurs only 9% hardware overhead of Turnstile. More importantly, [click] VeriPipe’s hardware has a maximum of 0.07 nano second access latency, while Turnstile’s is 0.26 nanoseconds, [click] which indicates the maximal clock frequency of turnstile-enabled processors is 3.86GHz.</a:t>
            </a:r>
          </a:p>
        </p:txBody>
      </p:sp>
      <p:sp>
        <p:nvSpPr>
          <p:cNvPr id="4" name="Slide Number Placeholder 3"/>
          <p:cNvSpPr>
            <a:spLocks noGrp="1"/>
          </p:cNvSpPr>
          <p:nvPr>
            <p:ph type="sldNum" sz="quarter" idx="5"/>
          </p:nvPr>
        </p:nvSpPr>
        <p:spPr/>
        <p:txBody>
          <a:bodyPr/>
          <a:lstStyle/>
          <a:p>
            <a:fld id="{9E420758-0572-0948-BC66-823DA4FB7C08}" type="slidenum">
              <a:rPr lang="en-US" smtClean="0"/>
              <a:t>22</a:t>
            </a:fld>
            <a:endParaRPr lang="en-US" dirty="0"/>
          </a:p>
        </p:txBody>
      </p:sp>
    </p:spTree>
    <p:extLst>
      <p:ext uri="{BB962C8B-B14F-4D97-AF65-F5344CB8AC3E}">
        <p14:creationId xmlns:p14="http://schemas.microsoft.com/office/powerpoint/2010/main" val="6735644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conclusion, VeriPipe is the first near-zero run-time overhead solution for out-of-order processors no matter how long the WCDL is. In addition, VeriPipe compiler generates less checkpoint stores. Moreover, VeriPipe minimizes the storage overhead to only 3 registers and 1 countdown timer, making acoustic-sensor-based soft error resilience practical than ever for real silicon implementation. This is all for my talk. Thank you so much for your listening. I am happy to take any questions.</a:t>
            </a:r>
          </a:p>
          <a:p>
            <a:endParaRPr lang="en-US" dirty="0"/>
          </a:p>
        </p:txBody>
      </p:sp>
      <p:sp>
        <p:nvSpPr>
          <p:cNvPr id="4" name="Slide Number Placeholder 3"/>
          <p:cNvSpPr>
            <a:spLocks noGrp="1"/>
          </p:cNvSpPr>
          <p:nvPr>
            <p:ph type="sldNum" sz="quarter" idx="5"/>
          </p:nvPr>
        </p:nvSpPr>
        <p:spPr/>
        <p:txBody>
          <a:bodyPr/>
          <a:lstStyle/>
          <a:p>
            <a:fld id="{9E420758-0572-0948-BC66-823DA4FB7C08}" type="slidenum">
              <a:rPr lang="en-US" smtClean="0"/>
              <a:t>23</a:t>
            </a:fld>
            <a:endParaRPr lang="en-US" dirty="0"/>
          </a:p>
        </p:txBody>
      </p:sp>
    </p:spTree>
    <p:extLst>
      <p:ext uri="{BB962C8B-B14F-4D97-AF65-F5344CB8AC3E}">
        <p14:creationId xmlns:p14="http://schemas.microsoft.com/office/powerpoint/2010/main" val="21295854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further investigate the benefit of each VeriPipe optimization, we break down the run-time overhead as shown in this figure. We can see that the naïve region enforcement incurs a high run-time overhead, while our region stitching can significantly lower the overhead to only 3%. Especially with VeriPipe compiler techniques, the run-time overhead is reduced to only 1%.</a:t>
            </a:r>
          </a:p>
        </p:txBody>
      </p:sp>
      <p:sp>
        <p:nvSpPr>
          <p:cNvPr id="4" name="Slide Number Placeholder 3"/>
          <p:cNvSpPr>
            <a:spLocks noGrp="1"/>
          </p:cNvSpPr>
          <p:nvPr>
            <p:ph type="sldNum" sz="quarter" idx="5"/>
          </p:nvPr>
        </p:nvSpPr>
        <p:spPr/>
        <p:txBody>
          <a:bodyPr/>
          <a:lstStyle/>
          <a:p>
            <a:fld id="{9E420758-0572-0948-BC66-823DA4FB7C08}" type="slidenum">
              <a:rPr lang="en-US" smtClean="0"/>
              <a:t>25</a:t>
            </a:fld>
            <a:endParaRPr lang="en-US" dirty="0"/>
          </a:p>
        </p:txBody>
      </p:sp>
    </p:spTree>
    <p:extLst>
      <p:ext uri="{BB962C8B-B14F-4D97-AF65-F5344CB8AC3E}">
        <p14:creationId xmlns:p14="http://schemas.microsoft.com/office/powerpoint/2010/main" val="38139867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showcase why region stitching is so effective. We collect the ratio of the number of stitched regions to the total number of regions. This figure shows that the region stitching can eliminate 49% of regions on average, implying the minimal stall cycles occurred at the end of each region.</a:t>
            </a:r>
          </a:p>
        </p:txBody>
      </p:sp>
      <p:sp>
        <p:nvSpPr>
          <p:cNvPr id="4" name="Slide Number Placeholder 3"/>
          <p:cNvSpPr>
            <a:spLocks noGrp="1"/>
          </p:cNvSpPr>
          <p:nvPr>
            <p:ph type="sldNum" sz="quarter" idx="5"/>
          </p:nvPr>
        </p:nvSpPr>
        <p:spPr/>
        <p:txBody>
          <a:bodyPr/>
          <a:lstStyle/>
          <a:p>
            <a:fld id="{9E420758-0572-0948-BC66-823DA4FB7C08}" type="slidenum">
              <a:rPr lang="en-US" smtClean="0"/>
              <a:t>26</a:t>
            </a:fld>
            <a:endParaRPr lang="en-US" dirty="0"/>
          </a:p>
        </p:txBody>
      </p:sp>
    </p:spTree>
    <p:extLst>
      <p:ext uri="{BB962C8B-B14F-4D97-AF65-F5344CB8AC3E}">
        <p14:creationId xmlns:p14="http://schemas.microsoft.com/office/powerpoint/2010/main" val="3517163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Even thought soft error just flips the bits, it could result in deadly damage, e.g.,  people suspected the bit flip caused the crash of a Toyota vehicle and killed one passenger in 2007. The key point is that soft error resilience is so critical that people came up with a lot of soft error detection techniques.</a:t>
            </a:r>
          </a:p>
        </p:txBody>
      </p:sp>
      <p:sp>
        <p:nvSpPr>
          <p:cNvPr id="4" name="Slide Number Placeholder 3"/>
          <p:cNvSpPr>
            <a:spLocks noGrp="1"/>
          </p:cNvSpPr>
          <p:nvPr>
            <p:ph type="sldNum" sz="quarter" idx="5"/>
          </p:nvPr>
        </p:nvSpPr>
        <p:spPr/>
        <p:txBody>
          <a:bodyPr/>
          <a:lstStyle/>
          <a:p>
            <a:fld id="{9E420758-0572-0948-BC66-823DA4FB7C08}" type="slidenum">
              <a:rPr lang="en-US" smtClean="0"/>
              <a:t>3</a:t>
            </a:fld>
            <a:endParaRPr lang="en-US" dirty="0"/>
          </a:p>
        </p:txBody>
      </p:sp>
    </p:spTree>
    <p:extLst>
      <p:ext uri="{BB962C8B-B14F-4D97-AF65-F5344CB8AC3E}">
        <p14:creationId xmlns:p14="http://schemas.microsoft.com/office/powerpoint/2010/main" val="892511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baseline="0" dirty="0">
                <a:solidFill>
                  <a:schemeClr val="tx1"/>
                </a:solidFill>
                <a:effectLst/>
                <a:latin typeface="+mn-lt"/>
                <a:ea typeface="+mn-ea"/>
                <a:cs typeface="+mn-cs"/>
              </a:rPr>
              <a:t>Among them, acoustic sensor-based error detection is particularly promising to detect soft errors in a low-cost manner, [click] incurring &lt; 1% area cost of the chip. [click] It deploys a number of sensors on top of chip. When [click] a high energy particle hits the chip, [click] it always generates the sound wave as a result which can be perceived by the deployed sensors. In this way, there is no error missed. [click] Because of the propagation delay between striking location and sensor location, [click] it takes some cycles, [click] so called worst-case detection latency (WCDL), to sense the soft error. Based on this sensor based error detection, it is possible to achieve soft error verification. [click]</a:t>
            </a:r>
          </a:p>
        </p:txBody>
      </p:sp>
      <p:sp>
        <p:nvSpPr>
          <p:cNvPr id="4" name="Slide Number Placeholder 3"/>
          <p:cNvSpPr>
            <a:spLocks noGrp="1"/>
          </p:cNvSpPr>
          <p:nvPr>
            <p:ph type="sldNum" sz="quarter" idx="10"/>
          </p:nvPr>
        </p:nvSpPr>
        <p:spPr/>
        <p:txBody>
          <a:bodyPr/>
          <a:lstStyle/>
          <a:p>
            <a:fld id="{CC2647B7-5BF1-4651-AE87-9036F07C116C}" type="slidenum">
              <a:rPr lang="zh-CN" altLang="en-US" smtClean="0"/>
              <a:pPr/>
              <a:t>4</a:t>
            </a:fld>
            <a:endParaRPr lang="zh-CN" altLang="en-US"/>
          </a:p>
        </p:txBody>
      </p:sp>
    </p:spTree>
    <p:extLst>
      <p:ext uri="{BB962C8B-B14F-4D97-AF65-F5344CB8AC3E}">
        <p14:creationId xmlns:p14="http://schemas.microsoft.com/office/powerpoint/2010/main" val="2310133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Soft error verification is to make sure if a program execution is error-free. The idea is very simple, here, we want to know if the execution prior to t1 is error-free, we just need to wait for WCDL cycles till T2.  If no error has been detected within WCDL cycles, then the execution before T1 is ensured to be error-free. Otherwise, an error must have been already detected within the cycles, which indicates the execution prior to T1 has been corrupted. </a:t>
            </a:r>
            <a:r>
              <a:rPr lang="en-US" sz="1200" kern="1200" dirty="0">
                <a:solidFill>
                  <a:schemeClr val="tx1"/>
                </a:solidFill>
                <a:effectLst/>
                <a:latin typeface="+mn-lt"/>
                <a:ea typeface="+mn-ea"/>
                <a:cs typeface="+mn-cs"/>
              </a:rPr>
              <a:t>Based on this soft error verification, we can achieve error containment by only releasing verified data, let’s see how the state-of-the-art work achieves core-level error containment [click]</a:t>
            </a:r>
          </a:p>
        </p:txBody>
      </p:sp>
      <p:sp>
        <p:nvSpPr>
          <p:cNvPr id="4" name="Slide Number Placeholder 3"/>
          <p:cNvSpPr>
            <a:spLocks noGrp="1"/>
          </p:cNvSpPr>
          <p:nvPr>
            <p:ph type="sldNum" sz="quarter" idx="5"/>
          </p:nvPr>
        </p:nvSpPr>
        <p:spPr/>
        <p:txBody>
          <a:bodyPr/>
          <a:lstStyle/>
          <a:p>
            <a:fld id="{9E420758-0572-0948-BC66-823DA4FB7C08}" type="slidenum">
              <a:rPr lang="en-US" smtClean="0"/>
              <a:t>5</a:t>
            </a:fld>
            <a:endParaRPr lang="en-US" dirty="0"/>
          </a:p>
        </p:txBody>
      </p:sp>
    </p:spTree>
    <p:extLst>
      <p:ext uri="{BB962C8B-B14F-4D97-AF65-F5344CB8AC3E}">
        <p14:creationId xmlns:p14="http://schemas.microsoft.com/office/powerpoint/2010/main" val="3018169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baseline="0" dirty="0">
                <a:solidFill>
                  <a:schemeClr val="tx1"/>
                </a:solidFill>
                <a:effectLst/>
                <a:latin typeface="+mn-lt"/>
                <a:ea typeface="+mn-ea"/>
                <a:cs typeface="+mn-cs"/>
              </a:rPr>
              <a:t>To contain error in the core without corrupting the data in ECC-protected memory, [click] Turnstile repurposes the Store Queue in the core as gated store queue, GSQ such that Turnstile can control the release of the entries in the GSQ without releasing any unverified data to the cache. [click] In this way, no error escapes from core to the cache. </a:t>
            </a:r>
            <a:r>
              <a:rPr lang="en-US" dirty="0"/>
              <a:t>Let’s see how turnstile works. [click]</a:t>
            </a:r>
          </a:p>
        </p:txBody>
      </p:sp>
      <p:sp>
        <p:nvSpPr>
          <p:cNvPr id="4" name="Slide Number Placeholder 3"/>
          <p:cNvSpPr>
            <a:spLocks noGrp="1"/>
          </p:cNvSpPr>
          <p:nvPr>
            <p:ph type="sldNum" sz="quarter" idx="5"/>
          </p:nvPr>
        </p:nvSpPr>
        <p:spPr/>
        <p:txBody>
          <a:bodyPr/>
          <a:lstStyle/>
          <a:p>
            <a:fld id="{9E420758-0572-0948-BC66-823DA4FB7C08}" type="slidenum">
              <a:rPr lang="en-US" smtClean="0"/>
              <a:t>6</a:t>
            </a:fld>
            <a:endParaRPr lang="en-US" dirty="0"/>
          </a:p>
        </p:txBody>
      </p:sp>
    </p:spTree>
    <p:extLst>
      <p:ext uri="{BB962C8B-B14F-4D97-AF65-F5344CB8AC3E}">
        <p14:creationId xmlns:p14="http://schemas.microsoft.com/office/powerpoint/2010/main" val="3759152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Since GSQ is limited, turnstile achieves core level error containment at the region-level by [click] partitioning program [click] into a series of regions with GSQ size in mind. </a:t>
            </a:r>
            <a:r>
              <a:rPr lang="en-US" altLang="zh-CN" sz="1200" b="0" i="0" kern="1200" baseline="0" dirty="0">
                <a:solidFill>
                  <a:schemeClr val="tx1"/>
                </a:solidFill>
                <a:effectLst/>
                <a:latin typeface="+mn-lt"/>
                <a:ea typeface="+mn-ea"/>
                <a:cs typeface="+mn-cs"/>
              </a:rPr>
              <a:t>So that the number of stores in each region is not greater than the GSQ size. [click] During the execution of region 1, turnstile allocates a RBB entry for the region boundary, and [click] GSQ buffers the unverified stores of region 1. Likewise,  [click] Turnstile allocates a RBB entry for region 2 and [click] buffers its stores in the GSQ. [click] suppose an error happens in region 2, which will be detected later. [click] At time t3, region 1 is verified to be error-free after spending WCDL cycles since the end of region 1. Therefore, [click] those stores of region 1, here, store A and B, can be safely released to the memory. Here, the PC of the last instruction of region 1 is copied to recovery PC in case a soft error occurs in the following region. [click] At time t4, [click] acoustic sensor detects the occurrence of the soft error, Turnstile [click] squashes unverified stores from the GSQ, such as store C of unverified region 2. After that, [click] Turnstile runtime resumes the program execution from the end of region 1 which is a recovery point. [click] in this way which we call store verification, turnstile can verify the memory state as part of program status. [click] The remaining question is how Turnstile verifies the register state which is also part of program status? [click]</a:t>
            </a:r>
          </a:p>
        </p:txBody>
      </p:sp>
      <p:sp>
        <p:nvSpPr>
          <p:cNvPr id="4" name="Slide Number Placeholder 3"/>
          <p:cNvSpPr>
            <a:spLocks noGrp="1"/>
          </p:cNvSpPr>
          <p:nvPr>
            <p:ph type="sldNum" sz="quarter" idx="10"/>
          </p:nvPr>
        </p:nvSpPr>
        <p:spPr/>
        <p:txBody>
          <a:bodyPr/>
          <a:lstStyle/>
          <a:p>
            <a:fld id="{CC2647B7-5BF1-4651-AE87-9036F07C116C}" type="slidenum">
              <a:rPr lang="zh-CN" altLang="en-US" smtClean="0"/>
              <a:pPr/>
              <a:t>7</a:t>
            </a:fld>
            <a:endParaRPr lang="zh-CN" altLang="en-US"/>
          </a:p>
        </p:txBody>
      </p:sp>
    </p:spTree>
    <p:extLst>
      <p:ext uri="{BB962C8B-B14F-4D97-AF65-F5344CB8AC3E}">
        <p14:creationId xmlns:p14="http://schemas.microsoft.com/office/powerpoint/2010/main" val="2575499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baseline="0" dirty="0">
                <a:solidFill>
                  <a:schemeClr val="tx1"/>
                </a:solidFill>
                <a:effectLst/>
                <a:latin typeface="+mn-lt"/>
                <a:ea typeface="+mn-ea"/>
                <a:cs typeface="+mn-cs"/>
              </a:rPr>
              <a:t>To verify register status, [click] turnstile compiler identifies the live-out registers in each region, here, r1 in the region 1 and r2 in the region 2 because they are used in following region 3. [click]  Then Turnstile compiler checkpoints those live out registers with [click] a checkpoint store after their definitions. In this way, [click] Turnstile turns the register verification into memory verification. We assume [click] region 1 and [click] region 2 are both verified, [click] and a soft error is detected in region 3. Turnstile only needs to rollback to the last verified region boundary. Remember that the memory state remains the same as all the stores after the last verified region are squashed. The checkpointed register state in the memory also remain intact because we turn register verification into memory verification. [click] Before rolling back to the last verified region boundary, [click] turnstile needs to first recover the register states by reloading checkpointed register values, here., r1 and r2, from checkpoint storage in the memory. [click] Then we can go back to the last verified region boundary for recovery. However, [click] Turnstile incurs a non-trivial run-time overhead due to eager checkpointing and [click] requires over-complex hardware support. To see what the fundamental reason is [click]</a:t>
            </a:r>
          </a:p>
        </p:txBody>
      </p:sp>
      <p:sp>
        <p:nvSpPr>
          <p:cNvPr id="4" name="Slide Number Placeholder 3"/>
          <p:cNvSpPr>
            <a:spLocks noGrp="1"/>
          </p:cNvSpPr>
          <p:nvPr>
            <p:ph type="sldNum" sz="quarter" idx="10"/>
          </p:nvPr>
        </p:nvSpPr>
        <p:spPr/>
        <p:txBody>
          <a:bodyPr/>
          <a:lstStyle/>
          <a:p>
            <a:fld id="{CC2647B7-5BF1-4651-AE87-9036F07C116C}" type="slidenum">
              <a:rPr lang="zh-CN" altLang="en-US" smtClean="0"/>
              <a:pPr/>
              <a:t>8</a:t>
            </a:fld>
            <a:endParaRPr lang="zh-CN" altLang="en-US"/>
          </a:p>
        </p:txBody>
      </p:sp>
    </p:spTree>
    <p:extLst>
      <p:ext uri="{BB962C8B-B14F-4D97-AF65-F5344CB8AC3E}">
        <p14:creationId xmlns:p14="http://schemas.microsoft.com/office/powerpoint/2010/main" val="4045974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propose a 3-stage verification pipeline to model Turnstile’s region verification. Suppose 4 regions in this example and Rg1 is being verified. Here, all regions are shorter than WCDL. [click] Once the core pipeline starts executing Rg1 at time t1, the verification pipeline enters into Execute stage. [click] Once the region execution finishes at time t2, the verification pipeline moves to Verify stage. At this point, [click] Turnstile sets a countdown timer to WCDL cycles and waits it to be zero. After spending WCDL cycles since the end of Rg1, [click] the verification pipeline moves to Commit stage at t3, [click] indicating Rg1 is now verified to be error-free if no acoustic error alarms the occurrence of soft errors. However, [click] imprecise compiler analyses generate many short regions. Therefore, region boundary buffer overflows frequently, leading to frequent core pipeline stalls due to structure hazard. To address this issue [click]</a:t>
            </a:r>
          </a:p>
        </p:txBody>
      </p:sp>
      <p:sp>
        <p:nvSpPr>
          <p:cNvPr id="4" name="Slide Number Placeholder 3"/>
          <p:cNvSpPr>
            <a:spLocks noGrp="1"/>
          </p:cNvSpPr>
          <p:nvPr>
            <p:ph type="sldNum" sz="quarter" idx="5"/>
          </p:nvPr>
        </p:nvSpPr>
        <p:spPr/>
        <p:txBody>
          <a:bodyPr/>
          <a:lstStyle/>
          <a:p>
            <a:fld id="{9E420758-0572-0948-BC66-823DA4FB7C08}" type="slidenum">
              <a:rPr lang="en-US" smtClean="0"/>
              <a:t>9</a:t>
            </a:fld>
            <a:endParaRPr lang="en-US" dirty="0"/>
          </a:p>
        </p:txBody>
      </p:sp>
    </p:spTree>
    <p:extLst>
      <p:ext uri="{BB962C8B-B14F-4D97-AF65-F5344CB8AC3E}">
        <p14:creationId xmlns:p14="http://schemas.microsoft.com/office/powerpoint/2010/main" val="379031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22E6F-9F4E-4655-931D-9FE0A693D171}"/>
              </a:ext>
            </a:extLst>
          </p:cNvPr>
          <p:cNvSpPr>
            <a:spLocks noGrp="1"/>
          </p:cNvSpPr>
          <p:nvPr>
            <p:ph type="ctrTitle"/>
          </p:nvPr>
        </p:nvSpPr>
        <p:spPr>
          <a:xfrm>
            <a:off x="1524000" y="1122363"/>
            <a:ext cx="9144000" cy="2387600"/>
          </a:xfrm>
        </p:spPr>
        <p:txBody>
          <a:bodyPr anchor="b"/>
          <a:lstStyle>
            <a:lvl1pPr algn="ctr">
              <a:defRPr sz="6000"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stStyle>
          <a:p>
            <a:r>
              <a:rPr lang="en-US" dirty="0"/>
              <a:t>Click to edit Master title style</a:t>
            </a:r>
          </a:p>
        </p:txBody>
      </p:sp>
      <p:sp>
        <p:nvSpPr>
          <p:cNvPr id="3" name="Subtitle 2">
            <a:extLst>
              <a:ext uri="{FF2B5EF4-FFF2-40B4-BE49-F238E27FC236}">
                <a16:creationId xmlns:a16="http://schemas.microsoft.com/office/drawing/2014/main" id="{EC40DD0C-1C7A-4EB5-893E-89209A250E42}"/>
              </a:ext>
            </a:extLst>
          </p:cNvPr>
          <p:cNvSpPr>
            <a:spLocks noGrp="1"/>
          </p:cNvSpPr>
          <p:nvPr>
            <p:ph type="subTitle" idx="1"/>
          </p:nvPr>
        </p:nvSpPr>
        <p:spPr>
          <a:xfrm>
            <a:off x="1524000" y="3602038"/>
            <a:ext cx="9144000" cy="1655762"/>
          </a:xfrm>
        </p:spPr>
        <p:txBody>
          <a:bodyPr/>
          <a:lstStyle>
            <a:lvl1pPr marL="0" indent="0" algn="ctr">
              <a:buNone/>
              <a:defRPr sz="2400"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83FB8E7A-4070-47EC-AFBF-4BD4AD30D47F}"/>
              </a:ext>
            </a:extLst>
          </p:cNvPr>
          <p:cNvSpPr>
            <a:spLocks noGrp="1"/>
          </p:cNvSpPr>
          <p:nvPr>
            <p:ph type="sldNum" sz="quarter" idx="12"/>
          </p:nvPr>
        </p:nvSpPr>
        <p:spPr/>
        <p:txBody>
          <a:bodyPr/>
          <a:lstStyle>
            <a:lvl1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stStyle>
          <a:p>
            <a:fld id="{BEF5F9A7-FFD9-4159-A58F-AE73538ED447}" type="slidenum">
              <a:rPr lang="en-US" smtClean="0"/>
              <a:pPr/>
              <a:t>‹#›</a:t>
            </a:fld>
            <a:endParaRPr lang="en-US"/>
          </a:p>
        </p:txBody>
      </p:sp>
      <p:sp>
        <p:nvSpPr>
          <p:cNvPr id="8" name="Footer Placeholder 4">
            <a:extLst>
              <a:ext uri="{FF2B5EF4-FFF2-40B4-BE49-F238E27FC236}">
                <a16:creationId xmlns:a16="http://schemas.microsoft.com/office/drawing/2014/main" id="{7CC38D0B-1D35-2F92-E34F-CBABD334C34E}"/>
              </a:ext>
            </a:extLst>
          </p:cNvPr>
          <p:cNvSpPr>
            <a:spLocks noGrp="1"/>
          </p:cNvSpPr>
          <p:nvPr>
            <p:ph type="ftr" sz="quarter" idx="3"/>
          </p:nvPr>
        </p:nvSpPr>
        <p:spPr>
          <a:xfrm>
            <a:off x="3779520" y="6373548"/>
            <a:ext cx="4373880" cy="420498"/>
          </a:xfrm>
          <a:prstGeom prst="rect">
            <a:avLst/>
          </a:prstGeom>
        </p:spPr>
        <p:txBody>
          <a:bodyPr vert="horz" lIns="91440" tIns="45720" rIns="91440" bIns="45720" rtlCol="0" anchor="ctr"/>
          <a:lstStyle>
            <a:lvl1pPr algn="ctr">
              <a:defRPr sz="1600"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stStyle>
          <a:p>
            <a:r>
              <a:rPr lang="en-US"/>
              <a:t>38th ACM International Conference on Supercomputing (ICS'24)</a:t>
            </a:r>
            <a:endParaRPr lang="en-US" dirty="0"/>
          </a:p>
        </p:txBody>
      </p:sp>
    </p:spTree>
    <p:extLst>
      <p:ext uri="{BB962C8B-B14F-4D97-AF65-F5344CB8AC3E}">
        <p14:creationId xmlns:p14="http://schemas.microsoft.com/office/powerpoint/2010/main" val="2550106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02885-14AD-47E9-A80F-49DAC9637C17}"/>
              </a:ext>
            </a:extLst>
          </p:cNvPr>
          <p:cNvSpPr>
            <a:spLocks noGrp="1"/>
          </p:cNvSpPr>
          <p:nvPr>
            <p:ph type="title"/>
          </p:nvPr>
        </p:nvSpPr>
        <p:spPr/>
        <p:txBody>
          <a:bodyPr/>
          <a:lstStyle>
            <a:lvl1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stStyle>
          <a:p>
            <a:r>
              <a:rPr lang="en-US"/>
              <a:t>Click to edit Master title style</a:t>
            </a:r>
          </a:p>
        </p:txBody>
      </p:sp>
      <p:sp>
        <p:nvSpPr>
          <p:cNvPr id="3" name="Vertical Text Placeholder 2">
            <a:extLst>
              <a:ext uri="{FF2B5EF4-FFF2-40B4-BE49-F238E27FC236}">
                <a16:creationId xmlns:a16="http://schemas.microsoft.com/office/drawing/2014/main" id="{309FF32E-FDE7-4A47-881E-ECFC373CC6D7}"/>
              </a:ext>
            </a:extLst>
          </p:cNvPr>
          <p:cNvSpPr>
            <a:spLocks noGrp="1"/>
          </p:cNvSpPr>
          <p:nvPr>
            <p:ph type="body" orient="vert" idx="1"/>
          </p:nvPr>
        </p:nvSpPr>
        <p:spPr/>
        <p:txBody>
          <a:bodyPr vert="eaVert"/>
          <a:lstStyle>
            <a:lvl1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vl2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2pPr>
            <a:lvl3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3pPr>
            <a:lvl4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4pPr>
            <a:lvl5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38C0B729-9526-407D-8F10-99C9E975C87A}"/>
              </a:ext>
            </a:extLst>
          </p:cNvPr>
          <p:cNvSpPr>
            <a:spLocks noGrp="1"/>
          </p:cNvSpPr>
          <p:nvPr>
            <p:ph type="sldNum" sz="quarter" idx="12"/>
          </p:nvPr>
        </p:nvSpPr>
        <p:spPr/>
        <p:txBody>
          <a:bodyPr/>
          <a:lstStyle>
            <a:lvl1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stStyle>
          <a:p>
            <a:fld id="{BEF5F9A7-FFD9-4159-A58F-AE73538ED447}" type="slidenum">
              <a:rPr lang="en-US" smtClean="0"/>
              <a:pPr/>
              <a:t>‹#›</a:t>
            </a:fld>
            <a:endParaRPr lang="en-US"/>
          </a:p>
        </p:txBody>
      </p:sp>
      <p:sp>
        <p:nvSpPr>
          <p:cNvPr id="8" name="Footer Placeholder 4">
            <a:extLst>
              <a:ext uri="{FF2B5EF4-FFF2-40B4-BE49-F238E27FC236}">
                <a16:creationId xmlns:a16="http://schemas.microsoft.com/office/drawing/2014/main" id="{B2E710EF-EB00-956F-10CE-473D569A7FB5}"/>
              </a:ext>
            </a:extLst>
          </p:cNvPr>
          <p:cNvSpPr>
            <a:spLocks noGrp="1"/>
          </p:cNvSpPr>
          <p:nvPr>
            <p:ph type="ftr" sz="quarter" idx="3"/>
          </p:nvPr>
        </p:nvSpPr>
        <p:spPr>
          <a:xfrm>
            <a:off x="3779520" y="6373548"/>
            <a:ext cx="4373880" cy="420498"/>
          </a:xfrm>
          <a:prstGeom prst="rect">
            <a:avLst/>
          </a:prstGeom>
        </p:spPr>
        <p:txBody>
          <a:bodyPr vert="horz" lIns="91440" tIns="45720" rIns="91440" bIns="45720" rtlCol="0" anchor="ctr"/>
          <a:lstStyle>
            <a:lvl1pPr algn="ctr">
              <a:defRPr sz="1600"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stStyle>
          <a:p>
            <a:r>
              <a:rPr lang="en-US"/>
              <a:t>38th ACM International Conference on Supercomputing (ICS'24)</a:t>
            </a:r>
            <a:endParaRPr lang="en-US" dirty="0"/>
          </a:p>
        </p:txBody>
      </p:sp>
    </p:spTree>
    <p:extLst>
      <p:ext uri="{BB962C8B-B14F-4D97-AF65-F5344CB8AC3E}">
        <p14:creationId xmlns:p14="http://schemas.microsoft.com/office/powerpoint/2010/main" val="3334010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2A55A6-FAF3-4BE9-A37C-59CF4F787AF3}"/>
              </a:ext>
            </a:extLst>
          </p:cNvPr>
          <p:cNvSpPr>
            <a:spLocks noGrp="1"/>
          </p:cNvSpPr>
          <p:nvPr>
            <p:ph type="title" orient="vert"/>
          </p:nvPr>
        </p:nvSpPr>
        <p:spPr>
          <a:xfrm>
            <a:off x="8724900" y="365125"/>
            <a:ext cx="2628900" cy="5811838"/>
          </a:xfrm>
        </p:spPr>
        <p:txBody>
          <a:bodyPr vert="eaVert"/>
          <a:lstStyle>
            <a:lvl1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stStyle>
          <a:p>
            <a:r>
              <a:rPr lang="en-US"/>
              <a:t>Click to edit Master title style</a:t>
            </a:r>
          </a:p>
        </p:txBody>
      </p:sp>
      <p:sp>
        <p:nvSpPr>
          <p:cNvPr id="3" name="Vertical Text Placeholder 2">
            <a:extLst>
              <a:ext uri="{FF2B5EF4-FFF2-40B4-BE49-F238E27FC236}">
                <a16:creationId xmlns:a16="http://schemas.microsoft.com/office/drawing/2014/main" id="{42B86473-0AD6-4D39-B2B0-835D14E5C8ED}"/>
              </a:ext>
            </a:extLst>
          </p:cNvPr>
          <p:cNvSpPr>
            <a:spLocks noGrp="1"/>
          </p:cNvSpPr>
          <p:nvPr>
            <p:ph type="body" orient="vert" idx="1"/>
          </p:nvPr>
        </p:nvSpPr>
        <p:spPr>
          <a:xfrm>
            <a:off x="838200" y="365125"/>
            <a:ext cx="7734300" cy="5811838"/>
          </a:xfrm>
        </p:spPr>
        <p:txBody>
          <a:bodyPr vert="eaVert"/>
          <a:lstStyle>
            <a:lvl1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vl2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2pPr>
            <a:lvl3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3pPr>
            <a:lvl4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4pPr>
            <a:lvl5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8EBFDCB1-D22E-48E5-A21B-15DE48B180D4}"/>
              </a:ext>
            </a:extLst>
          </p:cNvPr>
          <p:cNvSpPr>
            <a:spLocks noGrp="1"/>
          </p:cNvSpPr>
          <p:nvPr>
            <p:ph type="sldNum" sz="quarter" idx="12"/>
          </p:nvPr>
        </p:nvSpPr>
        <p:spPr/>
        <p:txBody>
          <a:bodyPr/>
          <a:lstStyle>
            <a:lvl1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stStyle>
          <a:p>
            <a:fld id="{BEF5F9A7-FFD9-4159-A58F-AE73538ED447}" type="slidenum">
              <a:rPr lang="en-US" smtClean="0"/>
              <a:pPr/>
              <a:t>‹#›</a:t>
            </a:fld>
            <a:endParaRPr lang="en-US"/>
          </a:p>
        </p:txBody>
      </p:sp>
      <p:sp>
        <p:nvSpPr>
          <p:cNvPr id="8" name="Footer Placeholder 4">
            <a:extLst>
              <a:ext uri="{FF2B5EF4-FFF2-40B4-BE49-F238E27FC236}">
                <a16:creationId xmlns:a16="http://schemas.microsoft.com/office/drawing/2014/main" id="{8BBD6CEC-9AFD-4623-D96B-B46F8828263C}"/>
              </a:ext>
            </a:extLst>
          </p:cNvPr>
          <p:cNvSpPr>
            <a:spLocks noGrp="1"/>
          </p:cNvSpPr>
          <p:nvPr>
            <p:ph type="ftr" sz="quarter" idx="3"/>
          </p:nvPr>
        </p:nvSpPr>
        <p:spPr>
          <a:xfrm>
            <a:off x="3779520" y="6373548"/>
            <a:ext cx="4373880" cy="420498"/>
          </a:xfrm>
          <a:prstGeom prst="rect">
            <a:avLst/>
          </a:prstGeom>
        </p:spPr>
        <p:txBody>
          <a:bodyPr vert="horz" lIns="91440" tIns="45720" rIns="91440" bIns="45720" rtlCol="0" anchor="ctr"/>
          <a:lstStyle>
            <a:lvl1pPr algn="ctr">
              <a:defRPr sz="1600"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stStyle>
          <a:p>
            <a:r>
              <a:rPr lang="en-US"/>
              <a:t>38th ACM International Conference on Supercomputing (ICS'24)</a:t>
            </a:r>
            <a:endParaRPr lang="en-US" dirty="0"/>
          </a:p>
        </p:txBody>
      </p:sp>
    </p:spTree>
    <p:extLst>
      <p:ext uri="{BB962C8B-B14F-4D97-AF65-F5344CB8AC3E}">
        <p14:creationId xmlns:p14="http://schemas.microsoft.com/office/powerpoint/2010/main" val="2221322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6DC68-6205-4502-A7A8-63F842BBF1FA}"/>
              </a:ext>
            </a:extLst>
          </p:cNvPr>
          <p:cNvSpPr>
            <a:spLocks noGrp="1"/>
          </p:cNvSpPr>
          <p:nvPr>
            <p:ph type="title"/>
          </p:nvPr>
        </p:nvSpPr>
        <p:spPr>
          <a:xfrm>
            <a:off x="0" y="0"/>
            <a:ext cx="9655629" cy="694117"/>
          </a:xfrm>
        </p:spPr>
        <p:txBody>
          <a:bodyPr/>
          <a:lstStyle>
            <a:lvl1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stStyle>
          <a:p>
            <a:r>
              <a:rPr lang="en-US" dirty="0"/>
              <a:t>Click to edit Master title style</a:t>
            </a:r>
          </a:p>
        </p:txBody>
      </p:sp>
      <p:sp>
        <p:nvSpPr>
          <p:cNvPr id="3" name="Content Placeholder 2">
            <a:extLst>
              <a:ext uri="{FF2B5EF4-FFF2-40B4-BE49-F238E27FC236}">
                <a16:creationId xmlns:a16="http://schemas.microsoft.com/office/drawing/2014/main" id="{05D4D970-7EF1-4706-AC83-D2664FCEF923}"/>
              </a:ext>
            </a:extLst>
          </p:cNvPr>
          <p:cNvSpPr>
            <a:spLocks noGrp="1"/>
          </p:cNvSpPr>
          <p:nvPr>
            <p:ph idx="1"/>
          </p:nvPr>
        </p:nvSpPr>
        <p:spPr/>
        <p:txBody>
          <a:bodyPr/>
          <a:lstStyle>
            <a:lvl1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vl2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2pPr>
            <a:lvl3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3pPr>
            <a:lvl4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4pPr>
            <a:lvl5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758DDE5D-0768-4260-8A7F-333A0F0652A3}"/>
              </a:ext>
            </a:extLst>
          </p:cNvPr>
          <p:cNvSpPr>
            <a:spLocks noGrp="1"/>
          </p:cNvSpPr>
          <p:nvPr>
            <p:ph type="sldNum" sz="quarter" idx="12"/>
          </p:nvPr>
        </p:nvSpPr>
        <p:spPr/>
        <p:txBody>
          <a:bodyPr/>
          <a:lstStyle>
            <a:lvl1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stStyle>
          <a:p>
            <a:fld id="{BEF5F9A7-FFD9-4159-A58F-AE73538ED447}" type="slidenum">
              <a:rPr lang="en-US" smtClean="0"/>
              <a:pPr/>
              <a:t>‹#›</a:t>
            </a:fld>
            <a:endParaRPr lang="en-US" dirty="0"/>
          </a:p>
        </p:txBody>
      </p:sp>
      <p:sp>
        <p:nvSpPr>
          <p:cNvPr id="8" name="Footer Placeholder 4">
            <a:extLst>
              <a:ext uri="{FF2B5EF4-FFF2-40B4-BE49-F238E27FC236}">
                <a16:creationId xmlns:a16="http://schemas.microsoft.com/office/drawing/2014/main" id="{B31C1FCE-896F-0A04-2F32-CA278D04B19C}"/>
              </a:ext>
            </a:extLst>
          </p:cNvPr>
          <p:cNvSpPr>
            <a:spLocks noGrp="1"/>
          </p:cNvSpPr>
          <p:nvPr>
            <p:ph type="ftr" sz="quarter" idx="3"/>
          </p:nvPr>
        </p:nvSpPr>
        <p:spPr>
          <a:xfrm>
            <a:off x="3779520" y="6373548"/>
            <a:ext cx="4373880" cy="420498"/>
          </a:xfrm>
          <a:prstGeom prst="rect">
            <a:avLst/>
          </a:prstGeom>
        </p:spPr>
        <p:txBody>
          <a:bodyPr vert="horz" lIns="91440" tIns="45720" rIns="91440" bIns="45720" rtlCol="0" anchor="ctr"/>
          <a:lstStyle>
            <a:lvl1pPr algn="ctr">
              <a:defRPr sz="1600"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stStyle>
          <a:p>
            <a:r>
              <a:rPr lang="en-US"/>
              <a:t>38th ACM International Conference on Supercomputing (ICS'24)</a:t>
            </a:r>
            <a:endParaRPr lang="en-US" dirty="0"/>
          </a:p>
        </p:txBody>
      </p:sp>
    </p:spTree>
    <p:extLst>
      <p:ext uri="{BB962C8B-B14F-4D97-AF65-F5344CB8AC3E}">
        <p14:creationId xmlns:p14="http://schemas.microsoft.com/office/powerpoint/2010/main" val="3874184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10CF-FE50-469A-AB7A-B85714EDEA99}"/>
              </a:ext>
            </a:extLst>
          </p:cNvPr>
          <p:cNvSpPr>
            <a:spLocks noGrp="1"/>
          </p:cNvSpPr>
          <p:nvPr>
            <p:ph type="title"/>
          </p:nvPr>
        </p:nvSpPr>
        <p:spPr>
          <a:xfrm>
            <a:off x="831850" y="1709738"/>
            <a:ext cx="10515600" cy="2852737"/>
          </a:xfrm>
        </p:spPr>
        <p:txBody>
          <a:bodyPr anchor="b"/>
          <a:lstStyle>
            <a:lvl1pPr>
              <a:defRPr sz="6000"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stStyle>
          <a:p>
            <a:r>
              <a:rPr lang="en-US" dirty="0"/>
              <a:t>Click to edit Master title style</a:t>
            </a:r>
          </a:p>
        </p:txBody>
      </p:sp>
      <p:sp>
        <p:nvSpPr>
          <p:cNvPr id="3" name="Text Placeholder 2">
            <a:extLst>
              <a:ext uri="{FF2B5EF4-FFF2-40B4-BE49-F238E27FC236}">
                <a16:creationId xmlns:a16="http://schemas.microsoft.com/office/drawing/2014/main" id="{672185DB-C605-409F-BBE6-4AD52BACAAD9}"/>
              </a:ext>
            </a:extLst>
          </p:cNvPr>
          <p:cNvSpPr>
            <a:spLocks noGrp="1"/>
          </p:cNvSpPr>
          <p:nvPr>
            <p:ph type="body" idx="1"/>
          </p:nvPr>
        </p:nvSpPr>
        <p:spPr>
          <a:xfrm>
            <a:off x="831850" y="4589463"/>
            <a:ext cx="10515600" cy="1500187"/>
          </a:xfrm>
        </p:spPr>
        <p:txBody>
          <a:bodyPr/>
          <a:lstStyle>
            <a:lvl1pPr marL="0" indent="0">
              <a:buNone/>
              <a:defRPr sz="2400"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6" name="Slide Number Placeholder 5">
            <a:extLst>
              <a:ext uri="{FF2B5EF4-FFF2-40B4-BE49-F238E27FC236}">
                <a16:creationId xmlns:a16="http://schemas.microsoft.com/office/drawing/2014/main" id="{FF486B77-9E01-43B9-BEB7-9B29FCAF17EA}"/>
              </a:ext>
            </a:extLst>
          </p:cNvPr>
          <p:cNvSpPr>
            <a:spLocks noGrp="1"/>
          </p:cNvSpPr>
          <p:nvPr>
            <p:ph type="sldNum" sz="quarter" idx="12"/>
          </p:nvPr>
        </p:nvSpPr>
        <p:spPr/>
        <p:txBody>
          <a:bodyPr/>
          <a:lstStyle>
            <a:lvl1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stStyle>
          <a:p>
            <a:fld id="{BEF5F9A7-FFD9-4159-A58F-AE73538ED447}" type="slidenum">
              <a:rPr lang="en-US" smtClean="0"/>
              <a:pPr/>
              <a:t>‹#›</a:t>
            </a:fld>
            <a:endParaRPr lang="en-US"/>
          </a:p>
        </p:txBody>
      </p:sp>
      <p:sp>
        <p:nvSpPr>
          <p:cNvPr id="8" name="Footer Placeholder 4">
            <a:extLst>
              <a:ext uri="{FF2B5EF4-FFF2-40B4-BE49-F238E27FC236}">
                <a16:creationId xmlns:a16="http://schemas.microsoft.com/office/drawing/2014/main" id="{F1BB6A7B-E169-7927-637F-10EC510D64BC}"/>
              </a:ext>
            </a:extLst>
          </p:cNvPr>
          <p:cNvSpPr>
            <a:spLocks noGrp="1"/>
          </p:cNvSpPr>
          <p:nvPr>
            <p:ph type="ftr" sz="quarter" idx="3"/>
          </p:nvPr>
        </p:nvSpPr>
        <p:spPr>
          <a:xfrm>
            <a:off x="3779520" y="6373548"/>
            <a:ext cx="4373880" cy="420498"/>
          </a:xfrm>
          <a:prstGeom prst="rect">
            <a:avLst/>
          </a:prstGeom>
        </p:spPr>
        <p:txBody>
          <a:bodyPr vert="horz" lIns="91440" tIns="45720" rIns="91440" bIns="45720" rtlCol="0" anchor="ctr"/>
          <a:lstStyle>
            <a:lvl1pPr algn="ctr">
              <a:defRPr sz="1600"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stStyle>
          <a:p>
            <a:r>
              <a:rPr lang="en-US"/>
              <a:t>38th ACM International Conference on Supercomputing (ICS'24)</a:t>
            </a:r>
            <a:endParaRPr lang="en-US" dirty="0"/>
          </a:p>
        </p:txBody>
      </p:sp>
    </p:spTree>
    <p:extLst>
      <p:ext uri="{BB962C8B-B14F-4D97-AF65-F5344CB8AC3E}">
        <p14:creationId xmlns:p14="http://schemas.microsoft.com/office/powerpoint/2010/main" val="537932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B3A2A-72AE-4BAC-BBAA-33C95D2FAB4C}"/>
              </a:ext>
            </a:extLst>
          </p:cNvPr>
          <p:cNvSpPr>
            <a:spLocks noGrp="1"/>
          </p:cNvSpPr>
          <p:nvPr>
            <p:ph type="title"/>
          </p:nvPr>
        </p:nvSpPr>
        <p:spPr>
          <a:xfrm>
            <a:off x="0" y="0"/>
            <a:ext cx="9655629" cy="694117"/>
          </a:xfrm>
        </p:spPr>
        <p:txBody>
          <a:bodyPr/>
          <a:lstStyle>
            <a:lvl1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stStyle>
          <a:p>
            <a:r>
              <a:rPr lang="en-US" dirty="0"/>
              <a:t>Click to edit Master title style</a:t>
            </a:r>
          </a:p>
        </p:txBody>
      </p:sp>
      <p:sp>
        <p:nvSpPr>
          <p:cNvPr id="3" name="Content Placeholder 2">
            <a:extLst>
              <a:ext uri="{FF2B5EF4-FFF2-40B4-BE49-F238E27FC236}">
                <a16:creationId xmlns:a16="http://schemas.microsoft.com/office/drawing/2014/main" id="{3EBD40DA-F5D5-40E1-B009-3B29D570FE64}"/>
              </a:ext>
            </a:extLst>
          </p:cNvPr>
          <p:cNvSpPr>
            <a:spLocks noGrp="1"/>
          </p:cNvSpPr>
          <p:nvPr>
            <p:ph sz="half" idx="1"/>
          </p:nvPr>
        </p:nvSpPr>
        <p:spPr>
          <a:xfrm>
            <a:off x="838200" y="1825625"/>
            <a:ext cx="5181600" cy="4351338"/>
          </a:xfrm>
        </p:spPr>
        <p:txBody>
          <a:bodyPr/>
          <a:lstStyle>
            <a:lvl1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vl2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2pPr>
            <a:lvl3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3pPr>
            <a:lvl4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4pPr>
            <a:lvl5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259A82D-08B7-49E6-B49F-F59A9E0897CA}"/>
              </a:ext>
            </a:extLst>
          </p:cNvPr>
          <p:cNvSpPr>
            <a:spLocks noGrp="1"/>
          </p:cNvSpPr>
          <p:nvPr>
            <p:ph sz="half" idx="2"/>
          </p:nvPr>
        </p:nvSpPr>
        <p:spPr>
          <a:xfrm>
            <a:off x="6172200" y="1825625"/>
            <a:ext cx="5181600" cy="4351338"/>
          </a:xfrm>
        </p:spPr>
        <p:txBody>
          <a:bodyPr/>
          <a:lstStyle>
            <a:lvl1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vl2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2pPr>
            <a:lvl3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3pPr>
            <a:lvl4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4pPr>
            <a:lvl5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BFA94FAB-B093-47EB-87F3-0A82A6A168B6}"/>
              </a:ext>
            </a:extLst>
          </p:cNvPr>
          <p:cNvSpPr>
            <a:spLocks noGrp="1"/>
          </p:cNvSpPr>
          <p:nvPr>
            <p:ph type="sldNum" sz="quarter" idx="12"/>
          </p:nvPr>
        </p:nvSpPr>
        <p:spPr/>
        <p:txBody>
          <a:bodyPr/>
          <a:lstStyle>
            <a:lvl1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stStyle>
          <a:p>
            <a:fld id="{BEF5F9A7-FFD9-4159-A58F-AE73538ED447}" type="slidenum">
              <a:rPr lang="en-US" smtClean="0"/>
              <a:pPr/>
              <a:t>‹#›</a:t>
            </a:fld>
            <a:endParaRPr lang="en-US"/>
          </a:p>
        </p:txBody>
      </p:sp>
      <p:sp>
        <p:nvSpPr>
          <p:cNvPr id="9" name="Footer Placeholder 4">
            <a:extLst>
              <a:ext uri="{FF2B5EF4-FFF2-40B4-BE49-F238E27FC236}">
                <a16:creationId xmlns:a16="http://schemas.microsoft.com/office/drawing/2014/main" id="{D621249E-7000-93CE-6BA0-FAEB0B9D0076}"/>
              </a:ext>
            </a:extLst>
          </p:cNvPr>
          <p:cNvSpPr>
            <a:spLocks noGrp="1"/>
          </p:cNvSpPr>
          <p:nvPr>
            <p:ph type="ftr" sz="quarter" idx="3"/>
          </p:nvPr>
        </p:nvSpPr>
        <p:spPr>
          <a:xfrm>
            <a:off x="3779520" y="6373548"/>
            <a:ext cx="4373880" cy="420498"/>
          </a:xfrm>
          <a:prstGeom prst="rect">
            <a:avLst/>
          </a:prstGeom>
        </p:spPr>
        <p:txBody>
          <a:bodyPr vert="horz" lIns="91440" tIns="45720" rIns="91440" bIns="45720" rtlCol="0" anchor="ctr"/>
          <a:lstStyle>
            <a:lvl1pPr algn="ctr">
              <a:defRPr sz="1600"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stStyle>
          <a:p>
            <a:r>
              <a:rPr lang="en-US"/>
              <a:t>38th ACM International Conference on Supercomputing (ICS'24)</a:t>
            </a:r>
            <a:endParaRPr lang="en-US" dirty="0"/>
          </a:p>
        </p:txBody>
      </p:sp>
    </p:spTree>
    <p:extLst>
      <p:ext uri="{BB962C8B-B14F-4D97-AF65-F5344CB8AC3E}">
        <p14:creationId xmlns:p14="http://schemas.microsoft.com/office/powerpoint/2010/main" val="1305554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60F7B-BE85-4746-AD74-E3F420E20793}"/>
              </a:ext>
            </a:extLst>
          </p:cNvPr>
          <p:cNvSpPr>
            <a:spLocks noGrp="1"/>
          </p:cNvSpPr>
          <p:nvPr>
            <p:ph type="title"/>
          </p:nvPr>
        </p:nvSpPr>
        <p:spPr>
          <a:xfrm>
            <a:off x="0" y="0"/>
            <a:ext cx="10515600" cy="1325563"/>
          </a:xfrm>
        </p:spPr>
        <p:txBody>
          <a:bodyPr/>
          <a:lstStyle>
            <a:lvl1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stStyle>
          <a:p>
            <a:r>
              <a:rPr lang="en-US"/>
              <a:t>Click to edit Master title style</a:t>
            </a:r>
          </a:p>
        </p:txBody>
      </p:sp>
      <p:sp>
        <p:nvSpPr>
          <p:cNvPr id="3" name="Text Placeholder 2">
            <a:extLst>
              <a:ext uri="{FF2B5EF4-FFF2-40B4-BE49-F238E27FC236}">
                <a16:creationId xmlns:a16="http://schemas.microsoft.com/office/drawing/2014/main" id="{54AC7080-BCDF-437E-BBDF-F765E34F3903}"/>
              </a:ext>
            </a:extLst>
          </p:cNvPr>
          <p:cNvSpPr>
            <a:spLocks noGrp="1"/>
          </p:cNvSpPr>
          <p:nvPr>
            <p:ph type="body" idx="1"/>
          </p:nvPr>
        </p:nvSpPr>
        <p:spPr>
          <a:xfrm>
            <a:off x="839788" y="1681163"/>
            <a:ext cx="5157787" cy="823912"/>
          </a:xfrm>
        </p:spPr>
        <p:txBody>
          <a:bodyPr anchor="b"/>
          <a:lstStyle>
            <a:lvl1pPr marL="0" indent="0">
              <a:buNone/>
              <a:defRPr sz="2400"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C74060-5742-42A4-8A1D-B0D210A12A6F}"/>
              </a:ext>
            </a:extLst>
          </p:cNvPr>
          <p:cNvSpPr>
            <a:spLocks noGrp="1"/>
          </p:cNvSpPr>
          <p:nvPr>
            <p:ph sz="half" idx="2"/>
          </p:nvPr>
        </p:nvSpPr>
        <p:spPr>
          <a:xfrm>
            <a:off x="839788" y="2505075"/>
            <a:ext cx="5157787" cy="3684588"/>
          </a:xfrm>
        </p:spPr>
        <p:txBody>
          <a:bodyPr/>
          <a:lstStyle>
            <a:lvl1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vl2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2pPr>
            <a:lvl3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3pPr>
            <a:lvl4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4pPr>
            <a:lvl5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F99FF7-DBAF-4015-9C12-8AA8C947AF49}"/>
              </a:ext>
            </a:extLst>
          </p:cNvPr>
          <p:cNvSpPr>
            <a:spLocks noGrp="1"/>
          </p:cNvSpPr>
          <p:nvPr>
            <p:ph type="body" sz="quarter" idx="3"/>
          </p:nvPr>
        </p:nvSpPr>
        <p:spPr>
          <a:xfrm>
            <a:off x="6172200" y="1681163"/>
            <a:ext cx="5183188" cy="823912"/>
          </a:xfrm>
        </p:spPr>
        <p:txBody>
          <a:bodyPr anchor="b"/>
          <a:lstStyle>
            <a:lvl1pPr marL="0" indent="0">
              <a:buNone/>
              <a:defRPr sz="2400"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30EAA7-13B5-44BA-9E10-0566E4B09E7A}"/>
              </a:ext>
            </a:extLst>
          </p:cNvPr>
          <p:cNvSpPr>
            <a:spLocks noGrp="1"/>
          </p:cNvSpPr>
          <p:nvPr>
            <p:ph sz="quarter" idx="4"/>
          </p:nvPr>
        </p:nvSpPr>
        <p:spPr>
          <a:xfrm>
            <a:off x="6172200" y="2505075"/>
            <a:ext cx="5183188" cy="3684588"/>
          </a:xfrm>
        </p:spPr>
        <p:txBody>
          <a:bodyPr/>
          <a:lstStyle>
            <a:lvl1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vl2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2pPr>
            <a:lvl3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3pPr>
            <a:lvl4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4pPr>
            <a:lvl5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63AEE641-7B6C-450E-BE45-94940B9397DE}"/>
              </a:ext>
            </a:extLst>
          </p:cNvPr>
          <p:cNvSpPr>
            <a:spLocks noGrp="1"/>
          </p:cNvSpPr>
          <p:nvPr>
            <p:ph type="sldNum" sz="quarter" idx="12"/>
          </p:nvPr>
        </p:nvSpPr>
        <p:spPr/>
        <p:txBody>
          <a:bodyPr/>
          <a:lstStyle>
            <a:lvl1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stStyle>
          <a:p>
            <a:fld id="{BEF5F9A7-FFD9-4159-A58F-AE73538ED447}" type="slidenum">
              <a:rPr lang="en-US" smtClean="0"/>
              <a:pPr/>
              <a:t>‹#›</a:t>
            </a:fld>
            <a:endParaRPr lang="en-US"/>
          </a:p>
        </p:txBody>
      </p:sp>
      <p:sp>
        <p:nvSpPr>
          <p:cNvPr id="11" name="Footer Placeholder 4">
            <a:extLst>
              <a:ext uri="{FF2B5EF4-FFF2-40B4-BE49-F238E27FC236}">
                <a16:creationId xmlns:a16="http://schemas.microsoft.com/office/drawing/2014/main" id="{9C57A8DB-059E-3DBF-20C7-6F547420480D}"/>
              </a:ext>
            </a:extLst>
          </p:cNvPr>
          <p:cNvSpPr>
            <a:spLocks noGrp="1"/>
          </p:cNvSpPr>
          <p:nvPr>
            <p:ph type="ftr" sz="quarter" idx="13"/>
          </p:nvPr>
        </p:nvSpPr>
        <p:spPr>
          <a:xfrm>
            <a:off x="3779520" y="6373548"/>
            <a:ext cx="4373880" cy="420498"/>
          </a:xfrm>
          <a:prstGeom prst="rect">
            <a:avLst/>
          </a:prstGeom>
        </p:spPr>
        <p:txBody>
          <a:bodyPr vert="horz" lIns="91440" tIns="45720" rIns="91440" bIns="45720" rtlCol="0" anchor="ctr"/>
          <a:lstStyle>
            <a:lvl1pPr algn="ctr">
              <a:defRPr sz="1600"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stStyle>
          <a:p>
            <a:r>
              <a:rPr lang="en-US"/>
              <a:t>38th ACM International Conference on Supercomputing (ICS'24)</a:t>
            </a:r>
            <a:endParaRPr lang="en-US" dirty="0"/>
          </a:p>
        </p:txBody>
      </p:sp>
    </p:spTree>
    <p:extLst>
      <p:ext uri="{BB962C8B-B14F-4D97-AF65-F5344CB8AC3E}">
        <p14:creationId xmlns:p14="http://schemas.microsoft.com/office/powerpoint/2010/main" val="1195814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88933-F905-4D80-9EE4-49C63987E28B}"/>
              </a:ext>
            </a:extLst>
          </p:cNvPr>
          <p:cNvSpPr>
            <a:spLocks noGrp="1"/>
          </p:cNvSpPr>
          <p:nvPr>
            <p:ph type="title"/>
          </p:nvPr>
        </p:nvSpPr>
        <p:spPr>
          <a:xfrm>
            <a:off x="0" y="0"/>
            <a:ext cx="9655629" cy="694117"/>
          </a:xfrm>
        </p:spPr>
        <p:txBody>
          <a:bodyPr/>
          <a:lstStyle>
            <a:lvl1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stStyle>
          <a:p>
            <a:r>
              <a:rPr lang="en-US"/>
              <a:t>Click to edit Master title style</a:t>
            </a:r>
          </a:p>
        </p:txBody>
      </p:sp>
      <p:sp>
        <p:nvSpPr>
          <p:cNvPr id="5" name="Slide Number Placeholder 4">
            <a:extLst>
              <a:ext uri="{FF2B5EF4-FFF2-40B4-BE49-F238E27FC236}">
                <a16:creationId xmlns:a16="http://schemas.microsoft.com/office/drawing/2014/main" id="{40D961F2-377A-4F39-B67B-E22267490826}"/>
              </a:ext>
            </a:extLst>
          </p:cNvPr>
          <p:cNvSpPr>
            <a:spLocks noGrp="1"/>
          </p:cNvSpPr>
          <p:nvPr>
            <p:ph type="sldNum" sz="quarter" idx="12"/>
          </p:nvPr>
        </p:nvSpPr>
        <p:spPr/>
        <p:txBody>
          <a:bodyPr/>
          <a:lstStyle>
            <a:lvl1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stStyle>
          <a:p>
            <a:fld id="{BEF5F9A7-FFD9-4159-A58F-AE73538ED447}" type="slidenum">
              <a:rPr lang="en-US" smtClean="0"/>
              <a:pPr/>
              <a:t>‹#›</a:t>
            </a:fld>
            <a:endParaRPr lang="en-US"/>
          </a:p>
        </p:txBody>
      </p:sp>
      <p:sp>
        <p:nvSpPr>
          <p:cNvPr id="7" name="Footer Placeholder 4">
            <a:extLst>
              <a:ext uri="{FF2B5EF4-FFF2-40B4-BE49-F238E27FC236}">
                <a16:creationId xmlns:a16="http://schemas.microsoft.com/office/drawing/2014/main" id="{F4CB4095-C587-826D-5990-AC86A35C460F}"/>
              </a:ext>
            </a:extLst>
          </p:cNvPr>
          <p:cNvSpPr>
            <a:spLocks noGrp="1"/>
          </p:cNvSpPr>
          <p:nvPr>
            <p:ph type="ftr" sz="quarter" idx="3"/>
          </p:nvPr>
        </p:nvSpPr>
        <p:spPr>
          <a:xfrm>
            <a:off x="3779520" y="6373548"/>
            <a:ext cx="4373880" cy="420498"/>
          </a:xfrm>
          <a:prstGeom prst="rect">
            <a:avLst/>
          </a:prstGeom>
        </p:spPr>
        <p:txBody>
          <a:bodyPr vert="horz" lIns="91440" tIns="45720" rIns="91440" bIns="45720" rtlCol="0" anchor="ctr"/>
          <a:lstStyle>
            <a:lvl1pPr algn="ctr">
              <a:defRPr sz="1600"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stStyle>
          <a:p>
            <a:r>
              <a:rPr lang="en-US"/>
              <a:t>38th ACM International Conference on Supercomputing (ICS'24)</a:t>
            </a:r>
            <a:endParaRPr lang="en-US" dirty="0"/>
          </a:p>
        </p:txBody>
      </p:sp>
    </p:spTree>
    <p:extLst>
      <p:ext uri="{BB962C8B-B14F-4D97-AF65-F5344CB8AC3E}">
        <p14:creationId xmlns:p14="http://schemas.microsoft.com/office/powerpoint/2010/main" val="1536999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18FB4E3-0397-47A4-BCF7-B53B2E59B77D}"/>
              </a:ext>
            </a:extLst>
          </p:cNvPr>
          <p:cNvSpPr>
            <a:spLocks noGrp="1"/>
          </p:cNvSpPr>
          <p:nvPr>
            <p:ph type="sldNum" sz="quarter" idx="12"/>
          </p:nvPr>
        </p:nvSpPr>
        <p:spPr/>
        <p:txBody>
          <a:bodyPr/>
          <a:lstStyle>
            <a:lvl1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stStyle>
          <a:p>
            <a:fld id="{BEF5F9A7-FFD9-4159-A58F-AE73538ED447}" type="slidenum">
              <a:rPr lang="en-US" smtClean="0"/>
              <a:pPr/>
              <a:t>‹#›</a:t>
            </a:fld>
            <a:endParaRPr lang="en-US"/>
          </a:p>
        </p:txBody>
      </p:sp>
      <p:sp>
        <p:nvSpPr>
          <p:cNvPr id="6" name="Footer Placeholder 4">
            <a:extLst>
              <a:ext uri="{FF2B5EF4-FFF2-40B4-BE49-F238E27FC236}">
                <a16:creationId xmlns:a16="http://schemas.microsoft.com/office/drawing/2014/main" id="{224412A3-C879-2E7A-BFE7-478BE2A76AA5}"/>
              </a:ext>
            </a:extLst>
          </p:cNvPr>
          <p:cNvSpPr>
            <a:spLocks noGrp="1"/>
          </p:cNvSpPr>
          <p:nvPr>
            <p:ph type="ftr" sz="quarter" idx="3"/>
          </p:nvPr>
        </p:nvSpPr>
        <p:spPr>
          <a:xfrm>
            <a:off x="3779520" y="6373548"/>
            <a:ext cx="4373880" cy="420498"/>
          </a:xfrm>
          <a:prstGeom prst="rect">
            <a:avLst/>
          </a:prstGeom>
        </p:spPr>
        <p:txBody>
          <a:bodyPr vert="horz" lIns="91440" tIns="45720" rIns="91440" bIns="45720" rtlCol="0" anchor="ctr"/>
          <a:lstStyle>
            <a:lvl1pPr algn="ctr">
              <a:defRPr sz="1600"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stStyle>
          <a:p>
            <a:r>
              <a:rPr lang="en-US"/>
              <a:t>38th ACM International Conference on Supercomputing (ICS'24)</a:t>
            </a:r>
            <a:endParaRPr lang="en-US" dirty="0"/>
          </a:p>
        </p:txBody>
      </p:sp>
    </p:spTree>
    <p:extLst>
      <p:ext uri="{BB962C8B-B14F-4D97-AF65-F5344CB8AC3E}">
        <p14:creationId xmlns:p14="http://schemas.microsoft.com/office/powerpoint/2010/main" val="3016805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EFEAC-54FA-4FB0-853B-0FA8D69C8509}"/>
              </a:ext>
            </a:extLst>
          </p:cNvPr>
          <p:cNvSpPr>
            <a:spLocks noGrp="1"/>
          </p:cNvSpPr>
          <p:nvPr>
            <p:ph type="title"/>
          </p:nvPr>
        </p:nvSpPr>
        <p:spPr>
          <a:xfrm>
            <a:off x="839788" y="457200"/>
            <a:ext cx="3932237" cy="1600200"/>
          </a:xfrm>
        </p:spPr>
        <p:txBody>
          <a:bodyPr anchor="b"/>
          <a:lstStyle>
            <a:lvl1pPr>
              <a:defRPr sz="3200"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stStyle>
          <a:p>
            <a:r>
              <a:rPr lang="en-US"/>
              <a:t>Click to edit Master title style</a:t>
            </a:r>
          </a:p>
        </p:txBody>
      </p:sp>
      <p:sp>
        <p:nvSpPr>
          <p:cNvPr id="3" name="Content Placeholder 2">
            <a:extLst>
              <a:ext uri="{FF2B5EF4-FFF2-40B4-BE49-F238E27FC236}">
                <a16:creationId xmlns:a16="http://schemas.microsoft.com/office/drawing/2014/main" id="{CA523592-3480-42BB-97C3-2F5D2A8086BC}"/>
              </a:ext>
            </a:extLst>
          </p:cNvPr>
          <p:cNvSpPr>
            <a:spLocks noGrp="1"/>
          </p:cNvSpPr>
          <p:nvPr>
            <p:ph idx="1"/>
          </p:nvPr>
        </p:nvSpPr>
        <p:spPr>
          <a:xfrm>
            <a:off x="5183188" y="987425"/>
            <a:ext cx="6172200" cy="4873625"/>
          </a:xfrm>
        </p:spPr>
        <p:txBody>
          <a:bodyPr/>
          <a:lstStyle>
            <a:lvl1pPr>
              <a:defRPr sz="3200"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vl2pPr>
              <a:defRPr sz="2800" b="0" i="0">
                <a:solidFill>
                  <a:schemeClr val="tx1"/>
                </a:solidFill>
                <a:latin typeface="Gill Sans" panose="020B0502020104020203" pitchFamily="34" charset="-79"/>
                <a:ea typeface="Tahoma" panose="020B0604030504040204" pitchFamily="34" charset="0"/>
                <a:cs typeface="Gill Sans" panose="020B0502020104020203" pitchFamily="34" charset="-79"/>
              </a:defRPr>
            </a:lvl2pPr>
            <a:lvl3pPr>
              <a:defRPr sz="2400" b="0" i="0">
                <a:solidFill>
                  <a:schemeClr val="tx1"/>
                </a:solidFill>
                <a:latin typeface="Gill Sans" panose="020B0502020104020203" pitchFamily="34" charset="-79"/>
                <a:ea typeface="Tahoma" panose="020B0604030504040204" pitchFamily="34" charset="0"/>
                <a:cs typeface="Gill Sans" panose="020B0502020104020203" pitchFamily="34" charset="-79"/>
              </a:defRPr>
            </a:lvl3pPr>
            <a:lvl4pPr>
              <a:defRPr sz="2000" b="0" i="0">
                <a:solidFill>
                  <a:schemeClr val="tx1"/>
                </a:solidFill>
                <a:latin typeface="Gill Sans" panose="020B0502020104020203" pitchFamily="34" charset="-79"/>
                <a:ea typeface="Tahoma" panose="020B0604030504040204" pitchFamily="34" charset="0"/>
                <a:cs typeface="Gill Sans" panose="020B0502020104020203" pitchFamily="34" charset="-79"/>
              </a:defRPr>
            </a:lvl4pPr>
            <a:lvl5pPr>
              <a:defRPr sz="2000" b="0" i="0">
                <a:solidFill>
                  <a:schemeClr val="tx1"/>
                </a:solidFill>
                <a:latin typeface="Gill Sans" panose="020B0502020104020203" pitchFamily="34" charset="-79"/>
                <a:ea typeface="Tahoma" panose="020B0604030504040204" pitchFamily="34" charset="0"/>
                <a:cs typeface="Gill Sans" panose="020B0502020104020203" pitchFamily="34" charset="-79"/>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E4EA90-225D-4D54-8CA5-021A0B66118A}"/>
              </a:ext>
            </a:extLst>
          </p:cNvPr>
          <p:cNvSpPr>
            <a:spLocks noGrp="1"/>
          </p:cNvSpPr>
          <p:nvPr>
            <p:ph type="body" sz="half" idx="2"/>
          </p:nvPr>
        </p:nvSpPr>
        <p:spPr>
          <a:xfrm>
            <a:off x="839788" y="2057400"/>
            <a:ext cx="3932237" cy="3811588"/>
          </a:xfrm>
        </p:spPr>
        <p:txBody>
          <a:bodyPr/>
          <a:lstStyle>
            <a:lvl1pPr marL="0" indent="0">
              <a:buNone/>
              <a:defRPr sz="1600"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E2FDAF4-6D20-4F8D-B184-763FEAD91B30}"/>
              </a:ext>
            </a:extLst>
          </p:cNvPr>
          <p:cNvSpPr>
            <a:spLocks noGrp="1"/>
          </p:cNvSpPr>
          <p:nvPr>
            <p:ph type="sldNum" sz="quarter" idx="12"/>
          </p:nvPr>
        </p:nvSpPr>
        <p:spPr/>
        <p:txBody>
          <a:bodyPr/>
          <a:lstStyle>
            <a:lvl1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stStyle>
          <a:p>
            <a:fld id="{BEF5F9A7-FFD9-4159-A58F-AE73538ED447}" type="slidenum">
              <a:rPr lang="en-US" smtClean="0"/>
              <a:pPr/>
              <a:t>‹#›</a:t>
            </a:fld>
            <a:endParaRPr lang="en-US"/>
          </a:p>
        </p:txBody>
      </p:sp>
      <p:sp>
        <p:nvSpPr>
          <p:cNvPr id="9" name="Footer Placeholder 4">
            <a:extLst>
              <a:ext uri="{FF2B5EF4-FFF2-40B4-BE49-F238E27FC236}">
                <a16:creationId xmlns:a16="http://schemas.microsoft.com/office/drawing/2014/main" id="{D30D2CFB-45C4-A322-A4FF-D3B89CC112CB}"/>
              </a:ext>
            </a:extLst>
          </p:cNvPr>
          <p:cNvSpPr>
            <a:spLocks noGrp="1"/>
          </p:cNvSpPr>
          <p:nvPr>
            <p:ph type="ftr" sz="quarter" idx="3"/>
          </p:nvPr>
        </p:nvSpPr>
        <p:spPr>
          <a:xfrm>
            <a:off x="3779520" y="6373548"/>
            <a:ext cx="4373880" cy="420498"/>
          </a:xfrm>
          <a:prstGeom prst="rect">
            <a:avLst/>
          </a:prstGeom>
        </p:spPr>
        <p:txBody>
          <a:bodyPr vert="horz" lIns="91440" tIns="45720" rIns="91440" bIns="45720" rtlCol="0" anchor="ctr"/>
          <a:lstStyle>
            <a:lvl1pPr algn="ctr">
              <a:defRPr sz="1600"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stStyle>
          <a:p>
            <a:r>
              <a:rPr lang="en-US"/>
              <a:t>38th ACM International Conference on Supercomputing (ICS'24)</a:t>
            </a:r>
            <a:endParaRPr lang="en-US" dirty="0"/>
          </a:p>
        </p:txBody>
      </p:sp>
    </p:spTree>
    <p:extLst>
      <p:ext uri="{BB962C8B-B14F-4D97-AF65-F5344CB8AC3E}">
        <p14:creationId xmlns:p14="http://schemas.microsoft.com/office/powerpoint/2010/main" val="1987579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5D723-8061-4138-900A-3E3A07B3CD0E}"/>
              </a:ext>
            </a:extLst>
          </p:cNvPr>
          <p:cNvSpPr>
            <a:spLocks noGrp="1"/>
          </p:cNvSpPr>
          <p:nvPr>
            <p:ph type="title"/>
          </p:nvPr>
        </p:nvSpPr>
        <p:spPr>
          <a:xfrm>
            <a:off x="839788" y="457200"/>
            <a:ext cx="3932237" cy="1600200"/>
          </a:xfrm>
        </p:spPr>
        <p:txBody>
          <a:bodyPr anchor="b"/>
          <a:lstStyle>
            <a:lvl1pPr>
              <a:defRPr sz="3200"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stStyle>
          <a:p>
            <a:r>
              <a:rPr lang="en-US"/>
              <a:t>Click to edit Master title style</a:t>
            </a:r>
          </a:p>
        </p:txBody>
      </p:sp>
      <p:sp>
        <p:nvSpPr>
          <p:cNvPr id="3" name="Picture Placeholder 2">
            <a:extLst>
              <a:ext uri="{FF2B5EF4-FFF2-40B4-BE49-F238E27FC236}">
                <a16:creationId xmlns:a16="http://schemas.microsoft.com/office/drawing/2014/main" id="{2EB06B69-2167-4BD6-96C4-D9B6DEA390E5}"/>
              </a:ext>
            </a:extLst>
          </p:cNvPr>
          <p:cNvSpPr>
            <a:spLocks noGrp="1"/>
          </p:cNvSpPr>
          <p:nvPr>
            <p:ph type="pic" idx="1"/>
          </p:nvPr>
        </p:nvSpPr>
        <p:spPr>
          <a:xfrm>
            <a:off x="5183188" y="987425"/>
            <a:ext cx="6172200" cy="4873625"/>
          </a:xfrm>
        </p:spPr>
        <p:txBody>
          <a:bodyPr/>
          <a:lstStyle>
            <a:lvl1pPr marL="0" indent="0">
              <a:buNone/>
              <a:defRPr sz="3200"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A6404E-3D2A-49E6-9BC7-0318662F2107}"/>
              </a:ext>
            </a:extLst>
          </p:cNvPr>
          <p:cNvSpPr>
            <a:spLocks noGrp="1"/>
          </p:cNvSpPr>
          <p:nvPr>
            <p:ph type="body" sz="half" idx="2"/>
          </p:nvPr>
        </p:nvSpPr>
        <p:spPr>
          <a:xfrm>
            <a:off x="839788" y="2057400"/>
            <a:ext cx="3932237" cy="3811588"/>
          </a:xfrm>
        </p:spPr>
        <p:txBody>
          <a:bodyPr/>
          <a:lstStyle>
            <a:lvl1pPr marL="0" indent="0">
              <a:buNone/>
              <a:defRPr sz="1600"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19E4C372-88B0-4F92-92FF-2F817BCA2179}"/>
              </a:ext>
            </a:extLst>
          </p:cNvPr>
          <p:cNvSpPr>
            <a:spLocks noGrp="1"/>
          </p:cNvSpPr>
          <p:nvPr>
            <p:ph type="sldNum" sz="quarter" idx="12"/>
          </p:nvPr>
        </p:nvSpPr>
        <p:spPr/>
        <p:txBody>
          <a:bodyPr/>
          <a:lstStyle>
            <a:lvl1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stStyle>
          <a:p>
            <a:fld id="{BEF5F9A7-FFD9-4159-A58F-AE73538ED447}" type="slidenum">
              <a:rPr lang="en-US" smtClean="0"/>
              <a:pPr/>
              <a:t>‹#›</a:t>
            </a:fld>
            <a:endParaRPr lang="en-US"/>
          </a:p>
        </p:txBody>
      </p:sp>
      <p:sp>
        <p:nvSpPr>
          <p:cNvPr id="9" name="Footer Placeholder 4">
            <a:extLst>
              <a:ext uri="{FF2B5EF4-FFF2-40B4-BE49-F238E27FC236}">
                <a16:creationId xmlns:a16="http://schemas.microsoft.com/office/drawing/2014/main" id="{0D1B7D58-411B-5B58-2439-9CCE2ADF6FF2}"/>
              </a:ext>
            </a:extLst>
          </p:cNvPr>
          <p:cNvSpPr>
            <a:spLocks noGrp="1"/>
          </p:cNvSpPr>
          <p:nvPr>
            <p:ph type="ftr" sz="quarter" idx="3"/>
          </p:nvPr>
        </p:nvSpPr>
        <p:spPr>
          <a:xfrm>
            <a:off x="3779520" y="6373548"/>
            <a:ext cx="4373880" cy="420498"/>
          </a:xfrm>
          <a:prstGeom prst="rect">
            <a:avLst/>
          </a:prstGeom>
        </p:spPr>
        <p:txBody>
          <a:bodyPr vert="horz" lIns="91440" tIns="45720" rIns="91440" bIns="45720" rtlCol="0" anchor="ctr"/>
          <a:lstStyle>
            <a:lvl1pPr algn="ctr">
              <a:defRPr sz="1600"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stStyle>
          <a:p>
            <a:r>
              <a:rPr lang="en-US"/>
              <a:t>38th ACM International Conference on Supercomputing (ICS'24)</a:t>
            </a:r>
            <a:endParaRPr lang="en-US" dirty="0"/>
          </a:p>
        </p:txBody>
      </p:sp>
    </p:spTree>
    <p:extLst>
      <p:ext uri="{BB962C8B-B14F-4D97-AF65-F5344CB8AC3E}">
        <p14:creationId xmlns:p14="http://schemas.microsoft.com/office/powerpoint/2010/main" val="2928543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F1B123-0E00-4ED4-BF7B-7ADCD0F7CE25}"/>
              </a:ext>
            </a:extLst>
          </p:cNvPr>
          <p:cNvSpPr>
            <a:spLocks noGrp="1"/>
          </p:cNvSpPr>
          <p:nvPr>
            <p:ph type="title"/>
          </p:nvPr>
        </p:nvSpPr>
        <p:spPr>
          <a:xfrm>
            <a:off x="0" y="0"/>
            <a:ext cx="9655629" cy="69411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C17CB4F-A1FB-432E-8F71-B9CAF85F174C}"/>
              </a:ext>
            </a:extLst>
          </p:cNvPr>
          <p:cNvSpPr>
            <a:spLocks noGrp="1"/>
          </p:cNvSpPr>
          <p:nvPr>
            <p:ph type="body" idx="1"/>
          </p:nvPr>
        </p:nvSpPr>
        <p:spPr>
          <a:xfrm>
            <a:off x="41728" y="960903"/>
            <a:ext cx="12147731" cy="53040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EBE0CE5C-152A-41F9-B8BB-A80152DBDDCA}"/>
              </a:ext>
            </a:extLst>
          </p:cNvPr>
          <p:cNvSpPr>
            <a:spLocks noGrp="1"/>
          </p:cNvSpPr>
          <p:nvPr>
            <p:ph type="ftr" sz="quarter" idx="3"/>
          </p:nvPr>
        </p:nvSpPr>
        <p:spPr>
          <a:xfrm>
            <a:off x="3779520" y="6373548"/>
            <a:ext cx="4373880" cy="420498"/>
          </a:xfrm>
          <a:prstGeom prst="rect">
            <a:avLst/>
          </a:prstGeom>
        </p:spPr>
        <p:txBody>
          <a:bodyPr vert="horz" lIns="91440" tIns="45720" rIns="91440" bIns="45720" rtlCol="0" anchor="ctr"/>
          <a:lstStyle>
            <a:lvl1pPr algn="ctr">
              <a:defRPr sz="1600"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stStyle>
          <a:p>
            <a:r>
              <a:rPr lang="en-US"/>
              <a:t>38th ACM International Conference on Supercomputing (ICS'24)</a:t>
            </a:r>
            <a:endParaRPr lang="en-US" dirty="0"/>
          </a:p>
        </p:txBody>
      </p:sp>
      <p:sp>
        <p:nvSpPr>
          <p:cNvPr id="6" name="Slide Number Placeholder 5">
            <a:extLst>
              <a:ext uri="{FF2B5EF4-FFF2-40B4-BE49-F238E27FC236}">
                <a16:creationId xmlns:a16="http://schemas.microsoft.com/office/drawing/2014/main" id="{FC41B0C6-20AA-4E8A-BBBD-1E089AAF7A01}"/>
              </a:ext>
            </a:extLst>
          </p:cNvPr>
          <p:cNvSpPr>
            <a:spLocks noGrp="1"/>
          </p:cNvSpPr>
          <p:nvPr>
            <p:ph type="sldNum" sz="quarter" idx="4"/>
          </p:nvPr>
        </p:nvSpPr>
        <p:spPr>
          <a:xfrm>
            <a:off x="11310729" y="6401234"/>
            <a:ext cx="878729" cy="365125"/>
          </a:xfrm>
          <a:prstGeom prst="rect">
            <a:avLst/>
          </a:prstGeom>
        </p:spPr>
        <p:txBody>
          <a:bodyPr vert="horz" lIns="91440" tIns="45720" rIns="91440" bIns="45720" rtlCol="0" anchor="ctr"/>
          <a:lstStyle>
            <a:lvl1pPr algn="r">
              <a:defRPr sz="1800"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stStyle>
          <a:p>
            <a:fld id="{BEF5F9A7-FFD9-4159-A58F-AE73538ED447}" type="slidenum">
              <a:rPr lang="en-US" smtClean="0"/>
              <a:pPr/>
              <a:t>‹#›</a:t>
            </a:fld>
            <a:endParaRPr lang="en-US" dirty="0"/>
          </a:p>
        </p:txBody>
      </p:sp>
      <p:sp>
        <p:nvSpPr>
          <p:cNvPr id="11" name="object 95">
            <a:extLst>
              <a:ext uri="{FF2B5EF4-FFF2-40B4-BE49-F238E27FC236}">
                <a16:creationId xmlns:a16="http://schemas.microsoft.com/office/drawing/2014/main" id="{3A04983A-3BE9-4191-9A56-37CD35078BF5}"/>
              </a:ext>
            </a:extLst>
          </p:cNvPr>
          <p:cNvSpPr/>
          <p:nvPr userDrawn="1"/>
        </p:nvSpPr>
        <p:spPr>
          <a:xfrm>
            <a:off x="-2541" y="6310084"/>
            <a:ext cx="12192000" cy="18288"/>
          </a:xfrm>
          <a:custGeom>
            <a:avLst/>
            <a:gdLst/>
            <a:ahLst/>
            <a:cxnLst/>
            <a:rect l="l" t="t" r="r" b="b"/>
            <a:pathLst>
              <a:path w="9144000" h="73659">
                <a:moveTo>
                  <a:pt x="0" y="73151"/>
                </a:moveTo>
                <a:lnTo>
                  <a:pt x="9144000" y="73151"/>
                </a:lnTo>
                <a:lnTo>
                  <a:pt x="9144000" y="0"/>
                </a:lnTo>
                <a:lnTo>
                  <a:pt x="0" y="0"/>
                </a:lnTo>
                <a:lnTo>
                  <a:pt x="0" y="73151"/>
                </a:lnTo>
                <a:close/>
              </a:path>
            </a:pathLst>
          </a:custGeom>
          <a:solidFill>
            <a:srgbClr val="231F20"/>
          </a:solidFill>
        </p:spPr>
        <p:txBody>
          <a:bodyPr wrap="square" lIns="0" tIns="0" rIns="0" bIns="0" rtlCol="0"/>
          <a:lstStyle/>
          <a:p>
            <a:endParaRPr sz="1800" b="0" i="0">
              <a:solidFill>
                <a:schemeClr val="tx1"/>
              </a:solidFill>
              <a:latin typeface="Gill Sans" panose="020B0502020104020203" pitchFamily="34" charset="-79"/>
              <a:ea typeface="Tahoma" panose="020B0604030504040204" pitchFamily="34" charset="0"/>
              <a:cs typeface="Gill Sans" panose="020B0502020104020203" pitchFamily="34" charset="-79"/>
            </a:endParaRPr>
          </a:p>
        </p:txBody>
      </p:sp>
      <p:sp>
        <p:nvSpPr>
          <p:cNvPr id="9" name="object 7" descr="Purdue University Logo" title="Purdue University Logo">
            <a:extLst>
              <a:ext uri="{FF2B5EF4-FFF2-40B4-BE49-F238E27FC236}">
                <a16:creationId xmlns:a16="http://schemas.microsoft.com/office/drawing/2014/main" id="{55B92937-5D6C-D0A1-BEB8-5854D93CB43F}"/>
              </a:ext>
            </a:extLst>
          </p:cNvPr>
          <p:cNvSpPr/>
          <p:nvPr userDrawn="1"/>
        </p:nvSpPr>
        <p:spPr>
          <a:xfrm>
            <a:off x="-2541" y="6373547"/>
            <a:ext cx="1575904" cy="425498"/>
          </a:xfrm>
          <a:prstGeom prst="rect">
            <a:avLst/>
          </a:prstGeom>
          <a:blipFill>
            <a:blip r:embed="rId13" cstate="print"/>
            <a:stretch>
              <a:fillRect/>
            </a:stretch>
          </a:blipFill>
        </p:spPr>
        <p:txBody>
          <a:bodyPr wrap="square" lIns="0" tIns="0" rIns="0" bIns="0" rtlCol="0"/>
          <a:lstStyle/>
          <a:p>
            <a:endParaRPr b="0" i="0">
              <a:solidFill>
                <a:schemeClr val="tx1"/>
              </a:solidFill>
              <a:latin typeface="Gill Sans" panose="020B0502020104020203" pitchFamily="34" charset="-79"/>
              <a:ea typeface="Tahoma" panose="020B0604030504040204" pitchFamily="34" charset="0"/>
              <a:cs typeface="Gill Sans" panose="020B0502020104020203" pitchFamily="34" charset="-79"/>
            </a:endParaRPr>
          </a:p>
        </p:txBody>
      </p:sp>
    </p:spTree>
    <p:extLst>
      <p:ext uri="{BB962C8B-B14F-4D97-AF65-F5344CB8AC3E}">
        <p14:creationId xmlns:p14="http://schemas.microsoft.com/office/powerpoint/2010/main" val="17187103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sz="4400" b="0" i="0" kern="1200">
          <a:solidFill>
            <a:schemeClr val="tx1"/>
          </a:solidFill>
          <a:latin typeface="Gill Sans" panose="020B0502020104020203" pitchFamily="34" charset="-79"/>
          <a:ea typeface="Tahoma" panose="020B0604030504040204" pitchFamily="34" charset="0"/>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Gill Sans" panose="020B0502020104020203" pitchFamily="34" charset="-79"/>
          <a:ea typeface="Tahoma" panose="020B0604030504040204" pitchFamily="34" charset="0"/>
          <a:cs typeface="Gill Sans" panose="020B0502020104020203" pitchFamily="34" charset="-79"/>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Gill Sans" panose="020B0502020104020203" pitchFamily="34" charset="-79"/>
          <a:ea typeface="Tahoma" panose="020B0604030504040204" pitchFamily="34" charset="0"/>
          <a:cs typeface="Gill Sans" panose="020B0502020104020203" pitchFamily="34" charset="-79"/>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Gill Sans" panose="020B0502020104020203" pitchFamily="34" charset="-79"/>
          <a:ea typeface="Tahoma" panose="020B0604030504040204" pitchFamily="34" charset="0"/>
          <a:cs typeface="Gill Sans" panose="020B0502020104020203" pitchFamily="34" charset="-79"/>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ill Sans" panose="020B0502020104020203" pitchFamily="34" charset="-79"/>
          <a:ea typeface="Tahoma" panose="020B0604030504040204" pitchFamily="34" charset="0"/>
          <a:cs typeface="Gill Sans" panose="020B0502020104020203" pitchFamily="34" charset="-79"/>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ill Sans" panose="020B0502020104020203" pitchFamily="34" charset="-79"/>
          <a:ea typeface="Tahoma" panose="020B0604030504040204" pitchFamily="34" charset="0"/>
          <a:cs typeface="Gill Sans" panose="020B05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4.jpeg"/><Relationship Id="rId4" Type="http://schemas.openxmlformats.org/officeDocument/2006/relationships/image" Target="../media/image13.sv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7.tiff"/><Relationship Id="rId4" Type="http://schemas.openxmlformats.org/officeDocument/2006/relationships/image" Target="../media/image13.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15.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 Id="rId9" Type="http://schemas.openxmlformats.org/officeDocument/2006/relationships/image" Target="../media/image7.tiff"/></Relationships>
</file>

<file path=ppt/slides/_rels/slide16.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 Id="rId9" Type="http://schemas.openxmlformats.org/officeDocument/2006/relationships/image" Target="../media/image7.tif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3.svg"/></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7.tiff"/></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
            <a:extLst>
              <a:ext uri="{FF2B5EF4-FFF2-40B4-BE49-F238E27FC236}">
                <a16:creationId xmlns:a16="http://schemas.microsoft.com/office/drawing/2014/main" id="{2FD0C90D-FA58-45E7-A18E-CBAB04F2C036}"/>
              </a:ext>
            </a:extLst>
          </p:cNvPr>
          <p:cNvSpPr txBox="1">
            <a:spLocks/>
          </p:cNvSpPr>
          <p:nvPr/>
        </p:nvSpPr>
        <p:spPr>
          <a:xfrm>
            <a:off x="345057" y="1426022"/>
            <a:ext cx="11473132" cy="11298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5400" dirty="0">
                <a:solidFill>
                  <a:srgbClr val="3B31BD"/>
                </a:solidFill>
                <a:latin typeface="Gill Sans" panose="020B0502020104020203" pitchFamily="34" charset="-79"/>
                <a:ea typeface="Tahoma" panose="020B0604030504040204" pitchFamily="34" charset="0"/>
                <a:cs typeface="Gill Sans" panose="020B0502020104020203" pitchFamily="34" charset="-79"/>
              </a:rPr>
              <a:t>Soft Error Resilience at Near-Zero Cost</a:t>
            </a:r>
          </a:p>
        </p:txBody>
      </p:sp>
      <p:sp>
        <p:nvSpPr>
          <p:cNvPr id="5" name="Slide Number Placeholder 4">
            <a:extLst>
              <a:ext uri="{FF2B5EF4-FFF2-40B4-BE49-F238E27FC236}">
                <a16:creationId xmlns:a16="http://schemas.microsoft.com/office/drawing/2014/main" id="{CA4C57CF-B5FA-F445-A875-DF7FE12A1122}"/>
              </a:ext>
            </a:extLst>
          </p:cNvPr>
          <p:cNvSpPr>
            <a:spLocks noGrp="1"/>
          </p:cNvSpPr>
          <p:nvPr>
            <p:ph type="sldNum" sz="quarter" idx="12"/>
          </p:nvPr>
        </p:nvSpPr>
        <p:spPr/>
        <p:txBody>
          <a:bodyPr/>
          <a:lstStyle/>
          <a:p>
            <a:fld id="{BEF5F9A7-FFD9-4159-A58F-AE73538ED447}" type="slidenum">
              <a:rPr lang="en-US" smtClean="0">
                <a:solidFill>
                  <a:schemeClr val="tx1"/>
                </a:solidFill>
              </a:rPr>
              <a:t>1</a:t>
            </a:fld>
            <a:endParaRPr lang="en-US">
              <a:solidFill>
                <a:schemeClr val="tx1"/>
              </a:solidFill>
            </a:endParaRPr>
          </a:p>
        </p:txBody>
      </p:sp>
      <p:sp>
        <p:nvSpPr>
          <p:cNvPr id="2" name="Footer Placeholder 1">
            <a:extLst>
              <a:ext uri="{FF2B5EF4-FFF2-40B4-BE49-F238E27FC236}">
                <a16:creationId xmlns:a16="http://schemas.microsoft.com/office/drawing/2014/main" id="{EF045286-ECF2-B272-A6BD-512656F06BBA}"/>
              </a:ext>
            </a:extLst>
          </p:cNvPr>
          <p:cNvSpPr>
            <a:spLocks noGrp="1"/>
          </p:cNvSpPr>
          <p:nvPr>
            <p:ph type="ftr" sz="quarter" idx="3"/>
          </p:nvPr>
        </p:nvSpPr>
        <p:spPr>
          <a:xfrm>
            <a:off x="3779520" y="6373548"/>
            <a:ext cx="4373880" cy="420498"/>
          </a:xfrm>
        </p:spPr>
        <p:txBody>
          <a:bodyPr/>
          <a:lstStyle/>
          <a:p>
            <a:r>
              <a:rPr lang="en-US">
                <a:solidFill>
                  <a:schemeClr val="tx1"/>
                </a:solidFill>
              </a:rPr>
              <a:t>38th ACM International Conference on Supercomputing (ICS'24)</a:t>
            </a:r>
            <a:endParaRPr lang="en-US" dirty="0">
              <a:solidFill>
                <a:schemeClr val="tx1"/>
              </a:solidFill>
            </a:endParaRPr>
          </a:p>
        </p:txBody>
      </p:sp>
      <p:sp>
        <p:nvSpPr>
          <p:cNvPr id="7" name="Google Shape;55;p13">
            <a:extLst>
              <a:ext uri="{FF2B5EF4-FFF2-40B4-BE49-F238E27FC236}">
                <a16:creationId xmlns:a16="http://schemas.microsoft.com/office/drawing/2014/main" id="{FCF24D1C-93DD-9B7D-3DFF-F01AF4BC9994}"/>
              </a:ext>
            </a:extLst>
          </p:cNvPr>
          <p:cNvSpPr txBox="1">
            <a:spLocks/>
          </p:cNvSpPr>
          <p:nvPr/>
        </p:nvSpPr>
        <p:spPr>
          <a:xfrm>
            <a:off x="1233697" y="3202621"/>
            <a:ext cx="9802141" cy="646331"/>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r>
              <a:rPr lang="en-US" b="1" dirty="0">
                <a:latin typeface="Gill Sans" panose="020B0502020104020203" pitchFamily="34" charset="-79"/>
                <a:cs typeface="Gill Sans" panose="020B0502020104020203" pitchFamily="34" charset="-79"/>
              </a:rPr>
              <a:t>Jianping Zeng</a:t>
            </a:r>
            <a:r>
              <a:rPr lang="en-US" baseline="30000" dirty="0">
                <a:latin typeface="Gill Sans" panose="020B0502020104020203" pitchFamily="34" charset="-79"/>
                <a:cs typeface="Gill Sans" panose="020B0502020104020203" pitchFamily="34" charset="-79"/>
              </a:rPr>
              <a:t>1</a:t>
            </a:r>
            <a:r>
              <a:rPr lang="en-US" dirty="0">
                <a:latin typeface="Gill Sans" panose="020B0502020104020203" pitchFamily="34" charset="-79"/>
                <a:cs typeface="Gill Sans" panose="020B0502020104020203" pitchFamily="34" charset="-79"/>
              </a:rPr>
              <a:t>, Shao-Yu Huang</a:t>
            </a:r>
            <a:r>
              <a:rPr lang="en-US" baseline="30000" dirty="0">
                <a:latin typeface="Gill Sans" panose="020B0502020104020203" pitchFamily="34" charset="-79"/>
                <a:cs typeface="Gill Sans" panose="020B0502020104020203" pitchFamily="34" charset="-79"/>
              </a:rPr>
              <a:t>1</a:t>
            </a:r>
            <a:r>
              <a:rPr lang="en-US" dirty="0">
                <a:latin typeface="Gill Sans" panose="020B0502020104020203" pitchFamily="34" charset="-79"/>
                <a:cs typeface="Gill Sans" panose="020B0502020104020203" pitchFamily="34" charset="-79"/>
              </a:rPr>
              <a:t>, </a:t>
            </a:r>
            <a:r>
              <a:rPr lang="en-US" dirty="0" err="1">
                <a:latin typeface="Gill Sans" panose="020B0502020104020203" pitchFamily="34" charset="-79"/>
                <a:cs typeface="Gill Sans" panose="020B0502020104020203" pitchFamily="34" charset="-79"/>
              </a:rPr>
              <a:t>Jiuyang</a:t>
            </a:r>
            <a:r>
              <a:rPr lang="en-US" dirty="0">
                <a:latin typeface="Gill Sans" panose="020B0502020104020203" pitchFamily="34" charset="-79"/>
                <a:cs typeface="Gill Sans" panose="020B0502020104020203" pitchFamily="34" charset="-79"/>
              </a:rPr>
              <a:t> Liu</a:t>
            </a:r>
            <a:r>
              <a:rPr lang="en-US" baseline="30000" dirty="0">
                <a:latin typeface="Gill Sans" panose="020B0502020104020203" pitchFamily="34" charset="-79"/>
                <a:cs typeface="Gill Sans" panose="020B0502020104020203" pitchFamily="34" charset="-79"/>
              </a:rPr>
              <a:t>2</a:t>
            </a:r>
            <a:r>
              <a:rPr lang="en-US" dirty="0">
                <a:latin typeface="Gill Sans" panose="020B0502020104020203" pitchFamily="34" charset="-79"/>
                <a:cs typeface="Gill Sans" panose="020B0502020104020203" pitchFamily="34" charset="-79"/>
              </a:rPr>
              <a:t>, Changhee Jung</a:t>
            </a:r>
            <a:r>
              <a:rPr lang="en-US" baseline="30000" dirty="0">
                <a:latin typeface="Gill Sans" panose="020B0502020104020203" pitchFamily="34" charset="-79"/>
                <a:cs typeface="Gill Sans" panose="020B0502020104020203" pitchFamily="34" charset="-79"/>
              </a:rPr>
              <a:t>1</a:t>
            </a:r>
          </a:p>
        </p:txBody>
      </p:sp>
      <p:sp>
        <p:nvSpPr>
          <p:cNvPr id="8" name="TextBox 7">
            <a:extLst>
              <a:ext uri="{FF2B5EF4-FFF2-40B4-BE49-F238E27FC236}">
                <a16:creationId xmlns:a16="http://schemas.microsoft.com/office/drawing/2014/main" id="{0C30F378-BD92-E337-CF18-540F93BD09E5}"/>
              </a:ext>
            </a:extLst>
          </p:cNvPr>
          <p:cNvSpPr txBox="1"/>
          <p:nvPr/>
        </p:nvSpPr>
        <p:spPr>
          <a:xfrm>
            <a:off x="1909084" y="3931903"/>
            <a:ext cx="8373832" cy="954107"/>
          </a:xfrm>
          <a:prstGeom prst="rect">
            <a:avLst/>
          </a:prstGeom>
          <a:noFill/>
        </p:spPr>
        <p:txBody>
          <a:bodyPr wrap="none" rtlCol="0">
            <a:spAutoFit/>
          </a:bodyPr>
          <a:lstStyle/>
          <a:p>
            <a:pPr algn="ctr"/>
            <a:r>
              <a:rPr lang="en-US" sz="2800" dirty="0">
                <a:latin typeface="Gill Sans" panose="020B0502020104020203" pitchFamily="34" charset="-79"/>
                <a:ea typeface="Tahoma" panose="020B0604030504040204" pitchFamily="34" charset="0"/>
                <a:cs typeface="Gill Sans" panose="020B0502020104020203" pitchFamily="34" charset="-79"/>
              </a:rPr>
              <a:t>1. </a:t>
            </a:r>
            <a:r>
              <a:rPr lang="en-US" sz="2800" dirty="0" err="1">
                <a:latin typeface="Gill Sans" panose="020B0502020104020203" pitchFamily="34" charset="-79"/>
                <a:ea typeface="Tahoma" panose="020B0604030504040204" pitchFamily="34" charset="0"/>
                <a:cs typeface="Gill Sans" panose="020B0502020104020203" pitchFamily="34" charset="-79"/>
              </a:rPr>
              <a:t>CompArch</a:t>
            </a:r>
            <a:r>
              <a:rPr lang="en-US" sz="2800" dirty="0">
                <a:latin typeface="Gill Sans" panose="020B0502020104020203" pitchFamily="34" charset="-79"/>
                <a:ea typeface="Tahoma" panose="020B0604030504040204" pitchFamily="34" charset="0"/>
                <a:cs typeface="Gill Sans" panose="020B0502020104020203" pitchFamily="34" charset="-79"/>
              </a:rPr>
              <a:t> Lab, Purdue University, USA</a:t>
            </a:r>
          </a:p>
          <a:p>
            <a:pPr algn="ctr"/>
            <a:r>
              <a:rPr lang="en-US" sz="2800" dirty="0">
                <a:latin typeface="Gill Sans" panose="020B0502020104020203" pitchFamily="34" charset="-79"/>
                <a:ea typeface="Tahoma" panose="020B0604030504040204" pitchFamily="34" charset="0"/>
                <a:cs typeface="Gill Sans" panose="020B0502020104020203" pitchFamily="34" charset="-79"/>
              </a:rPr>
              <a:t>2. Huazhong University of Science and Technology, China</a:t>
            </a:r>
          </a:p>
        </p:txBody>
      </p:sp>
    </p:spTree>
    <p:extLst>
      <p:ext uri="{BB962C8B-B14F-4D97-AF65-F5344CB8AC3E}">
        <p14:creationId xmlns:p14="http://schemas.microsoft.com/office/powerpoint/2010/main" val="3839648102"/>
      </p:ext>
    </p:extLst>
  </p:cSld>
  <p:clrMapOvr>
    <a:masterClrMapping/>
  </p:clrMapOvr>
  <mc:AlternateContent xmlns:mc="http://schemas.openxmlformats.org/markup-compatibility/2006" xmlns:p14="http://schemas.microsoft.com/office/powerpoint/2010/main">
    <mc:Choice Requires="p14">
      <p:transition spd="slow" p14:dur="2000" advTm="4168"/>
    </mc:Choice>
    <mc:Fallback xmlns="">
      <p:transition spd="slow" advTm="416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2714168-0C4B-5A4A-856A-3A3D2E99B54D}"/>
              </a:ext>
            </a:extLst>
          </p:cNvPr>
          <p:cNvSpPr>
            <a:spLocks noGrp="1"/>
          </p:cNvSpPr>
          <p:nvPr>
            <p:ph type="ftr" sz="quarter" idx="3"/>
          </p:nvPr>
        </p:nvSpPr>
        <p:spPr>
          <a:xfrm>
            <a:off x="3779520" y="6373548"/>
            <a:ext cx="4373880" cy="420498"/>
          </a:xfrm>
        </p:spPr>
        <p:txBody>
          <a:bodyPr/>
          <a:lstStyle/>
          <a:p>
            <a:r>
              <a:rPr lang="en-US"/>
              <a:t>38th ACM International Conference on Supercomputing (ICS'24)</a:t>
            </a:r>
          </a:p>
        </p:txBody>
      </p:sp>
      <p:sp>
        <p:nvSpPr>
          <p:cNvPr id="6" name="Slide Number Placeholder 5">
            <a:extLst>
              <a:ext uri="{FF2B5EF4-FFF2-40B4-BE49-F238E27FC236}">
                <a16:creationId xmlns:a16="http://schemas.microsoft.com/office/drawing/2014/main" id="{35FD1700-D82C-504F-89ED-F716A18C60CD}"/>
              </a:ext>
            </a:extLst>
          </p:cNvPr>
          <p:cNvSpPr>
            <a:spLocks noGrp="1"/>
          </p:cNvSpPr>
          <p:nvPr>
            <p:ph type="sldNum" sz="quarter" idx="12"/>
          </p:nvPr>
        </p:nvSpPr>
        <p:spPr/>
        <p:txBody>
          <a:bodyPr/>
          <a:lstStyle/>
          <a:p>
            <a:fld id="{BEF5F9A7-FFD9-4159-A58F-AE73538ED447}" type="slidenum">
              <a:rPr lang="en-US" smtClean="0"/>
              <a:pPr/>
              <a:t>10</a:t>
            </a:fld>
            <a:endParaRPr lang="en-US" dirty="0"/>
          </a:p>
        </p:txBody>
      </p:sp>
      <p:sp>
        <p:nvSpPr>
          <p:cNvPr id="10" name="标题 1">
            <a:extLst>
              <a:ext uri="{FF2B5EF4-FFF2-40B4-BE49-F238E27FC236}">
                <a16:creationId xmlns:a16="http://schemas.microsoft.com/office/drawing/2014/main" id="{D521676B-D2C8-0342-8D8A-7755C6FFC33F}"/>
              </a:ext>
            </a:extLst>
          </p:cNvPr>
          <p:cNvSpPr txBox="1">
            <a:spLocks/>
          </p:cNvSpPr>
          <p:nvPr/>
        </p:nvSpPr>
        <p:spPr>
          <a:xfrm>
            <a:off x="-1" y="0"/>
            <a:ext cx="10701864" cy="1236304"/>
          </a:xfrm>
          <a:prstGeom prst="rect">
            <a:avLst/>
          </a:prstGeom>
        </p:spPr>
        <p:txBody>
          <a:bodyPr vert="horz" lIns="91440" tIns="45720" rIns="91440" bIns="45720" rtlCol="0" anchor="ctr">
            <a:noAutofit/>
          </a:bodyPr>
          <a:lstStyle/>
          <a:p>
            <a:pPr>
              <a:spcBef>
                <a:spcPct val="0"/>
              </a:spcBef>
              <a:defRPr/>
            </a:pPr>
            <a:r>
              <a:rPr lang="en-US" altLang="zh-CN" sz="4400" dirty="0">
                <a:solidFill>
                  <a:srgbClr val="3B31BD"/>
                </a:solidFill>
                <a:latin typeface="Gill Sans" panose="020B0502020104020203" pitchFamily="34" charset="-79"/>
                <a:ea typeface="Tahoma" panose="020B0604030504040204" pitchFamily="34" charset="0"/>
                <a:cs typeface="Gill Sans" panose="020B0502020104020203" pitchFamily="34" charset="-79"/>
              </a:rPr>
              <a:t>VeriPipe:  Near-Zero-Cost Region Verification Regardless of Long WCDL</a:t>
            </a:r>
            <a:endParaRPr lang="zh-CN" altLang="en-US" sz="4400" dirty="0">
              <a:solidFill>
                <a:srgbClr val="3B31BD"/>
              </a:solidFill>
              <a:latin typeface="Gill Sans" panose="020B0502020104020203" pitchFamily="34" charset="-79"/>
              <a:cs typeface="Gill Sans" panose="020B0502020104020203" pitchFamily="34" charset="-79"/>
            </a:endParaRPr>
          </a:p>
        </p:txBody>
      </p:sp>
      <p:pic>
        <p:nvPicPr>
          <p:cNvPr id="16" name="Graphic 15" descr="Question mark">
            <a:extLst>
              <a:ext uri="{FF2B5EF4-FFF2-40B4-BE49-F238E27FC236}">
                <a16:creationId xmlns:a16="http://schemas.microsoft.com/office/drawing/2014/main" id="{0D7DEC8C-EA18-6443-B027-A011585A49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25575" y="4788184"/>
            <a:ext cx="914400" cy="914400"/>
          </a:xfrm>
          <a:prstGeom prst="rect">
            <a:avLst/>
          </a:prstGeom>
        </p:spPr>
      </p:pic>
      <p:cxnSp>
        <p:nvCxnSpPr>
          <p:cNvPr id="7" name="Straight Arrow Connector 6">
            <a:extLst>
              <a:ext uri="{FF2B5EF4-FFF2-40B4-BE49-F238E27FC236}">
                <a16:creationId xmlns:a16="http://schemas.microsoft.com/office/drawing/2014/main" id="{CA341041-1422-6DC8-7001-D016C66F5268}"/>
              </a:ext>
            </a:extLst>
          </p:cNvPr>
          <p:cNvCxnSpPr/>
          <p:nvPr/>
        </p:nvCxnSpPr>
        <p:spPr>
          <a:xfrm>
            <a:off x="3306480" y="4948095"/>
            <a:ext cx="650285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91824765-D05B-E6C7-4DA3-7AF8CFED491D}"/>
              </a:ext>
            </a:extLst>
          </p:cNvPr>
          <p:cNvCxnSpPr>
            <a:cxnSpLocks/>
          </p:cNvCxnSpPr>
          <p:nvPr/>
        </p:nvCxnSpPr>
        <p:spPr>
          <a:xfrm flipV="1">
            <a:off x="3420780" y="1788516"/>
            <a:ext cx="0" cy="327387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53AAF8E1-AA4B-4403-67BC-C6DB9026D7B3}"/>
              </a:ext>
            </a:extLst>
          </p:cNvPr>
          <p:cNvSpPr txBox="1"/>
          <p:nvPr/>
        </p:nvSpPr>
        <p:spPr>
          <a:xfrm rot="16200000">
            <a:off x="1570780" y="3075023"/>
            <a:ext cx="3099695" cy="461665"/>
          </a:xfrm>
          <a:prstGeom prst="rect">
            <a:avLst/>
          </a:prstGeom>
          <a:noFill/>
        </p:spPr>
        <p:txBody>
          <a:bodyPr wrap="none" rtlCol="0">
            <a:spAutoFit/>
          </a:bodyPr>
          <a:lstStyle/>
          <a:p>
            <a:r>
              <a:rPr lang="en-US" sz="2400" dirty="0">
                <a:latin typeface="Gill Sans" panose="020B0502020104020203" pitchFamily="34" charset="-79"/>
                <a:cs typeface="Gill Sans" panose="020B0502020104020203" pitchFamily="34" charset="-79"/>
              </a:rPr>
              <a:t>Performance Overhead</a:t>
            </a:r>
          </a:p>
        </p:txBody>
      </p:sp>
      <p:sp>
        <p:nvSpPr>
          <p:cNvPr id="11" name="TextBox 10">
            <a:extLst>
              <a:ext uri="{FF2B5EF4-FFF2-40B4-BE49-F238E27FC236}">
                <a16:creationId xmlns:a16="http://schemas.microsoft.com/office/drawing/2014/main" id="{E88B6570-5822-76BF-29D9-FF077312A755}"/>
              </a:ext>
            </a:extLst>
          </p:cNvPr>
          <p:cNvSpPr txBox="1"/>
          <p:nvPr/>
        </p:nvSpPr>
        <p:spPr>
          <a:xfrm>
            <a:off x="3996950" y="4437273"/>
            <a:ext cx="1202252" cy="461665"/>
          </a:xfrm>
          <a:prstGeom prst="rect">
            <a:avLst/>
          </a:prstGeom>
          <a:noFill/>
        </p:spPr>
        <p:txBody>
          <a:bodyPr wrap="none" rtlCol="0">
            <a:spAutoFit/>
          </a:bodyPr>
          <a:lstStyle/>
          <a:p>
            <a:r>
              <a:rPr lang="en-US" sz="2400" dirty="0">
                <a:solidFill>
                  <a:srgbClr val="0070C0"/>
                </a:solidFill>
                <a:latin typeface="Gill Sans" panose="020B0502020104020203" pitchFamily="34" charset="-79"/>
                <a:cs typeface="Gill Sans" panose="020B0502020104020203" pitchFamily="34" charset="-79"/>
              </a:rPr>
              <a:t>VeriPipe</a:t>
            </a:r>
          </a:p>
        </p:txBody>
      </p:sp>
      <p:sp>
        <p:nvSpPr>
          <p:cNvPr id="12" name="5-Point Star 11">
            <a:extLst>
              <a:ext uri="{FF2B5EF4-FFF2-40B4-BE49-F238E27FC236}">
                <a16:creationId xmlns:a16="http://schemas.microsoft.com/office/drawing/2014/main" id="{9CADB944-FE35-96FF-F1AA-D7178867D2A7}"/>
              </a:ext>
            </a:extLst>
          </p:cNvPr>
          <p:cNvSpPr/>
          <p:nvPr/>
        </p:nvSpPr>
        <p:spPr>
          <a:xfrm>
            <a:off x="3519087" y="4426903"/>
            <a:ext cx="494935" cy="40416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Gill Sans" panose="020B0502020104020203" pitchFamily="34" charset="-79"/>
              <a:cs typeface="Gill Sans" panose="020B0502020104020203" pitchFamily="34" charset="-79"/>
            </a:endParaRPr>
          </a:p>
        </p:txBody>
      </p:sp>
      <p:sp>
        <p:nvSpPr>
          <p:cNvPr id="14" name="TextBox 13">
            <a:extLst>
              <a:ext uri="{FF2B5EF4-FFF2-40B4-BE49-F238E27FC236}">
                <a16:creationId xmlns:a16="http://schemas.microsoft.com/office/drawing/2014/main" id="{DB1A23AE-AA61-79A4-345F-22A71E5BC923}"/>
              </a:ext>
            </a:extLst>
          </p:cNvPr>
          <p:cNvSpPr txBox="1"/>
          <p:nvPr/>
        </p:nvSpPr>
        <p:spPr>
          <a:xfrm>
            <a:off x="6541826" y="1751496"/>
            <a:ext cx="1765927" cy="830997"/>
          </a:xfrm>
          <a:prstGeom prst="rect">
            <a:avLst/>
          </a:prstGeom>
          <a:noFill/>
        </p:spPr>
        <p:txBody>
          <a:bodyPr wrap="square" rtlCol="0">
            <a:spAutoFit/>
          </a:bodyPr>
          <a:lstStyle/>
          <a:p>
            <a:pPr algn="ctr"/>
            <a:r>
              <a:rPr lang="en-US" sz="2400" dirty="0">
                <a:latin typeface="Gill Sans" panose="020B0502020104020203" pitchFamily="34" charset="-79"/>
                <a:cs typeface="Gill Sans" panose="020B0502020104020203" pitchFamily="34" charset="-79"/>
              </a:rPr>
              <a:t>Turnstile [MICRO’16]</a:t>
            </a:r>
          </a:p>
        </p:txBody>
      </p:sp>
      <p:sp>
        <p:nvSpPr>
          <p:cNvPr id="17" name="Oval 16">
            <a:extLst>
              <a:ext uri="{FF2B5EF4-FFF2-40B4-BE49-F238E27FC236}">
                <a16:creationId xmlns:a16="http://schemas.microsoft.com/office/drawing/2014/main" id="{ED1C77DA-17E5-7329-8C46-EA994DB67135}"/>
              </a:ext>
            </a:extLst>
          </p:cNvPr>
          <p:cNvSpPr/>
          <p:nvPr/>
        </p:nvSpPr>
        <p:spPr>
          <a:xfrm>
            <a:off x="7400348" y="2580108"/>
            <a:ext cx="212746" cy="18772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Gill Sans" panose="020B0502020104020203" pitchFamily="34" charset="-79"/>
              <a:cs typeface="Gill Sans" panose="020B0502020104020203" pitchFamily="34" charset="-79"/>
            </a:endParaRPr>
          </a:p>
        </p:txBody>
      </p:sp>
      <p:sp>
        <p:nvSpPr>
          <p:cNvPr id="18" name="TextBox 17">
            <a:extLst>
              <a:ext uri="{FF2B5EF4-FFF2-40B4-BE49-F238E27FC236}">
                <a16:creationId xmlns:a16="http://schemas.microsoft.com/office/drawing/2014/main" id="{381D7DA7-C782-17E5-568C-362DF758C089}"/>
              </a:ext>
            </a:extLst>
          </p:cNvPr>
          <p:cNvSpPr txBox="1"/>
          <p:nvPr/>
        </p:nvSpPr>
        <p:spPr>
          <a:xfrm>
            <a:off x="8637758" y="4969027"/>
            <a:ext cx="1409617" cy="461665"/>
          </a:xfrm>
          <a:prstGeom prst="rect">
            <a:avLst/>
          </a:prstGeom>
          <a:noFill/>
        </p:spPr>
        <p:txBody>
          <a:bodyPr wrap="none" rtlCol="0">
            <a:spAutoFit/>
          </a:bodyPr>
          <a:lstStyle/>
          <a:p>
            <a:r>
              <a:rPr lang="en-US" sz="2400" dirty="0">
                <a:latin typeface="Gill Sans" panose="020B0502020104020203" pitchFamily="34" charset="-79"/>
                <a:cs typeface="Gill Sans" panose="020B0502020104020203" pitchFamily="34" charset="-79"/>
              </a:rPr>
              <a:t>Expensive</a:t>
            </a:r>
          </a:p>
        </p:txBody>
      </p:sp>
      <p:sp>
        <p:nvSpPr>
          <p:cNvPr id="19" name="TextBox 18">
            <a:extLst>
              <a:ext uri="{FF2B5EF4-FFF2-40B4-BE49-F238E27FC236}">
                <a16:creationId xmlns:a16="http://schemas.microsoft.com/office/drawing/2014/main" id="{6E9D0DB3-1320-EEA5-1290-CB529804D2F0}"/>
              </a:ext>
            </a:extLst>
          </p:cNvPr>
          <p:cNvSpPr txBox="1"/>
          <p:nvPr/>
        </p:nvSpPr>
        <p:spPr>
          <a:xfrm rot="16200000">
            <a:off x="3261025" y="1783348"/>
            <a:ext cx="781176" cy="461665"/>
          </a:xfrm>
          <a:prstGeom prst="rect">
            <a:avLst/>
          </a:prstGeom>
          <a:noFill/>
        </p:spPr>
        <p:txBody>
          <a:bodyPr wrap="none" rtlCol="0">
            <a:spAutoFit/>
          </a:bodyPr>
          <a:lstStyle/>
          <a:p>
            <a:r>
              <a:rPr lang="en-US" sz="2400" dirty="0">
                <a:latin typeface="Gill Sans" panose="020B0502020104020203" pitchFamily="34" charset="-79"/>
                <a:cs typeface="Gill Sans" panose="020B0502020104020203" pitchFamily="34" charset="-79"/>
              </a:rPr>
              <a:t>Slow</a:t>
            </a:r>
          </a:p>
        </p:txBody>
      </p:sp>
      <p:sp>
        <p:nvSpPr>
          <p:cNvPr id="22" name="TextBox 21">
            <a:extLst>
              <a:ext uri="{FF2B5EF4-FFF2-40B4-BE49-F238E27FC236}">
                <a16:creationId xmlns:a16="http://schemas.microsoft.com/office/drawing/2014/main" id="{3F7D8666-1C64-C9B0-99DE-3E56EDA646F6}"/>
              </a:ext>
            </a:extLst>
          </p:cNvPr>
          <p:cNvSpPr txBox="1"/>
          <p:nvPr/>
        </p:nvSpPr>
        <p:spPr>
          <a:xfrm>
            <a:off x="3417360" y="4878672"/>
            <a:ext cx="764953" cy="461665"/>
          </a:xfrm>
          <a:prstGeom prst="rect">
            <a:avLst/>
          </a:prstGeom>
          <a:noFill/>
        </p:spPr>
        <p:txBody>
          <a:bodyPr wrap="none" rtlCol="0">
            <a:spAutoFit/>
          </a:bodyPr>
          <a:lstStyle/>
          <a:p>
            <a:r>
              <a:rPr lang="en-US" sz="2400" dirty="0">
                <a:solidFill>
                  <a:schemeClr val="accent6">
                    <a:lumMod val="50000"/>
                  </a:schemeClr>
                </a:solidFill>
                <a:latin typeface="Gill Sans" panose="020B0502020104020203" pitchFamily="34" charset="-79"/>
                <a:cs typeface="Gill Sans" panose="020B0502020104020203" pitchFamily="34" charset="-79"/>
              </a:rPr>
              <a:t>Ideal</a:t>
            </a:r>
            <a:endParaRPr lang="en-US" sz="2800" dirty="0">
              <a:solidFill>
                <a:schemeClr val="accent6">
                  <a:lumMod val="50000"/>
                </a:schemeClr>
              </a:solidFill>
              <a:latin typeface="Gill Sans" panose="020B0502020104020203" pitchFamily="34" charset="-79"/>
              <a:cs typeface="Gill Sans" panose="020B0502020104020203" pitchFamily="34" charset="-79"/>
            </a:endParaRPr>
          </a:p>
        </p:txBody>
      </p:sp>
      <p:sp>
        <p:nvSpPr>
          <p:cNvPr id="23" name="TextBox 22">
            <a:extLst>
              <a:ext uri="{FF2B5EF4-FFF2-40B4-BE49-F238E27FC236}">
                <a16:creationId xmlns:a16="http://schemas.microsoft.com/office/drawing/2014/main" id="{1B592464-10AF-B1C7-F1FB-39A4E2034DA2}"/>
              </a:ext>
            </a:extLst>
          </p:cNvPr>
          <p:cNvSpPr txBox="1"/>
          <p:nvPr/>
        </p:nvSpPr>
        <p:spPr>
          <a:xfrm>
            <a:off x="7510086" y="3943236"/>
            <a:ext cx="2885470" cy="461665"/>
          </a:xfrm>
          <a:prstGeom prst="rect">
            <a:avLst/>
          </a:prstGeom>
          <a:noFill/>
        </p:spPr>
        <p:txBody>
          <a:bodyPr wrap="none" rtlCol="0">
            <a:spAutoFit/>
          </a:bodyPr>
          <a:lstStyle/>
          <a:p>
            <a:r>
              <a:rPr lang="en-US" sz="2400" dirty="0">
                <a:latin typeface="Gill Sans" panose="020B0502020104020203" pitchFamily="34" charset="-79"/>
                <a:cs typeface="Gill Sans" panose="020B0502020104020203" pitchFamily="34" charset="-79"/>
              </a:rPr>
              <a:t>Turnpike [MICRO’21]</a:t>
            </a:r>
          </a:p>
        </p:txBody>
      </p:sp>
      <p:sp>
        <p:nvSpPr>
          <p:cNvPr id="24" name="Oval 23">
            <a:extLst>
              <a:ext uri="{FF2B5EF4-FFF2-40B4-BE49-F238E27FC236}">
                <a16:creationId xmlns:a16="http://schemas.microsoft.com/office/drawing/2014/main" id="{93062409-4D55-F423-B131-8F2FBD46BE33}"/>
              </a:ext>
            </a:extLst>
          </p:cNvPr>
          <p:cNvSpPr/>
          <p:nvPr/>
        </p:nvSpPr>
        <p:spPr>
          <a:xfrm>
            <a:off x="8456689" y="3829886"/>
            <a:ext cx="212746" cy="18772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Gill Sans" panose="020B0502020104020203" pitchFamily="34" charset="-79"/>
              <a:cs typeface="Gill Sans" panose="020B0502020104020203" pitchFamily="34" charset="-79"/>
            </a:endParaRPr>
          </a:p>
        </p:txBody>
      </p:sp>
      <p:sp>
        <p:nvSpPr>
          <p:cNvPr id="26" name="Arc 25">
            <a:extLst>
              <a:ext uri="{FF2B5EF4-FFF2-40B4-BE49-F238E27FC236}">
                <a16:creationId xmlns:a16="http://schemas.microsoft.com/office/drawing/2014/main" id="{0530366F-5341-DAA0-4FBA-5E756B517B05}"/>
              </a:ext>
            </a:extLst>
          </p:cNvPr>
          <p:cNvSpPr/>
          <p:nvPr/>
        </p:nvSpPr>
        <p:spPr>
          <a:xfrm rot="10800000">
            <a:off x="3758023" y="0"/>
            <a:ext cx="8316778" cy="4926800"/>
          </a:xfrm>
          <a:prstGeom prst="arc">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pic>
        <p:nvPicPr>
          <p:cNvPr id="1026" name="Picture 2" descr="Stack of 100 dollar bills — Stock Photo © Dmitrydesign #11862952">
            <a:extLst>
              <a:ext uri="{FF2B5EF4-FFF2-40B4-BE49-F238E27FC236}">
                <a16:creationId xmlns:a16="http://schemas.microsoft.com/office/drawing/2014/main" id="{B11EBA96-E487-A07A-E641-3D3C7955390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6080" t="10096" r="24104" b="8333"/>
          <a:stretch/>
        </p:blipFill>
        <p:spPr bwMode="auto">
          <a:xfrm>
            <a:off x="8250949" y="1685804"/>
            <a:ext cx="1019589" cy="104145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Stack of 100 dollar bills — Stock Photo © Dmitrydesign #11862952">
            <a:extLst>
              <a:ext uri="{FF2B5EF4-FFF2-40B4-BE49-F238E27FC236}">
                <a16:creationId xmlns:a16="http://schemas.microsoft.com/office/drawing/2014/main" id="{FE13B496-E85B-F24C-A300-2C229D5404F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6080" t="10096" r="24104" b="8333"/>
          <a:stretch/>
        </p:blipFill>
        <p:spPr bwMode="auto">
          <a:xfrm>
            <a:off x="8808377" y="2880669"/>
            <a:ext cx="1019589" cy="1041454"/>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Stack of 100 dollar bills — Stock Photo © Dmitrydesign #11862952">
            <a:extLst>
              <a:ext uri="{FF2B5EF4-FFF2-40B4-BE49-F238E27FC236}">
                <a16:creationId xmlns:a16="http://schemas.microsoft.com/office/drawing/2014/main" id="{F6C2AE19-36E8-B072-E2AF-D4294023B7C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6080" t="10096" r="24104" b="8333"/>
          <a:stretch/>
        </p:blipFill>
        <p:spPr bwMode="auto">
          <a:xfrm>
            <a:off x="9855918" y="2956130"/>
            <a:ext cx="1019590" cy="1041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7927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blinds(horizontal)">
                                      <p:cBhvr>
                                        <p:cTn id="27" dur="500"/>
                                        <p:tgtEl>
                                          <p:spTgt spid="23"/>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blinds(horizontal)">
                                      <p:cBhvr>
                                        <p:cTn id="30" dur="500"/>
                                        <p:tgtEl>
                                          <p:spTgt spid="24"/>
                                        </p:tgtEl>
                                      </p:cBhvr>
                                    </p:animEffect>
                                  </p:childTnLst>
                                </p:cTn>
                              </p:par>
                              <p:par>
                                <p:cTn id="31" presetID="3" presetClass="entr" presetSubtype="1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blinds(horizontal)">
                                      <p:cBhvr>
                                        <p:cTn id="33" dur="500"/>
                                        <p:tgtEl>
                                          <p:spTgt spid="29"/>
                                        </p:tgtEl>
                                      </p:cBhvr>
                                    </p:animEffect>
                                  </p:childTnLst>
                                </p:cTn>
                              </p:par>
                              <p:par>
                                <p:cTn id="34" presetID="3" presetClass="entr" presetSubtype="10"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blinds(horizontal)">
                                      <p:cBhvr>
                                        <p:cTn id="36" dur="500"/>
                                        <p:tgtEl>
                                          <p:spTgt spid="30"/>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animBg="1"/>
      <p:bldP spid="14" grpId="0"/>
      <p:bldP spid="17" grpId="0" animBg="1"/>
      <p:bldP spid="18" grpId="0"/>
      <p:bldP spid="19" grpId="0"/>
      <p:bldP spid="23" grpId="0"/>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2714168-0C4B-5A4A-856A-3A3D2E99B54D}"/>
              </a:ext>
            </a:extLst>
          </p:cNvPr>
          <p:cNvSpPr>
            <a:spLocks noGrp="1"/>
          </p:cNvSpPr>
          <p:nvPr>
            <p:ph type="ftr" sz="quarter" idx="3"/>
          </p:nvPr>
        </p:nvSpPr>
        <p:spPr>
          <a:xfrm>
            <a:off x="3779520" y="6373548"/>
            <a:ext cx="4373880" cy="420498"/>
          </a:xfrm>
        </p:spPr>
        <p:txBody>
          <a:bodyPr/>
          <a:lstStyle/>
          <a:p>
            <a:r>
              <a:rPr lang="en-US"/>
              <a:t>38th ACM International Conference on Supercomputing (ICS'24)</a:t>
            </a:r>
          </a:p>
        </p:txBody>
      </p:sp>
      <p:sp>
        <p:nvSpPr>
          <p:cNvPr id="6" name="Slide Number Placeholder 5">
            <a:extLst>
              <a:ext uri="{FF2B5EF4-FFF2-40B4-BE49-F238E27FC236}">
                <a16:creationId xmlns:a16="http://schemas.microsoft.com/office/drawing/2014/main" id="{35FD1700-D82C-504F-89ED-F716A18C60CD}"/>
              </a:ext>
            </a:extLst>
          </p:cNvPr>
          <p:cNvSpPr>
            <a:spLocks noGrp="1"/>
          </p:cNvSpPr>
          <p:nvPr>
            <p:ph type="sldNum" sz="quarter" idx="12"/>
          </p:nvPr>
        </p:nvSpPr>
        <p:spPr/>
        <p:txBody>
          <a:bodyPr/>
          <a:lstStyle/>
          <a:p>
            <a:fld id="{BEF5F9A7-FFD9-4159-A58F-AE73538ED447}" type="slidenum">
              <a:rPr lang="en-US" smtClean="0"/>
              <a:pPr/>
              <a:t>11</a:t>
            </a:fld>
            <a:endParaRPr lang="en-US" dirty="0"/>
          </a:p>
        </p:txBody>
      </p:sp>
      <p:sp>
        <p:nvSpPr>
          <p:cNvPr id="10" name="标题 1">
            <a:extLst>
              <a:ext uri="{FF2B5EF4-FFF2-40B4-BE49-F238E27FC236}">
                <a16:creationId xmlns:a16="http://schemas.microsoft.com/office/drawing/2014/main" id="{D521676B-D2C8-0342-8D8A-7755C6FFC33F}"/>
              </a:ext>
            </a:extLst>
          </p:cNvPr>
          <p:cNvSpPr txBox="1">
            <a:spLocks/>
          </p:cNvSpPr>
          <p:nvPr/>
        </p:nvSpPr>
        <p:spPr>
          <a:xfrm>
            <a:off x="-2" y="0"/>
            <a:ext cx="11803115" cy="1282148"/>
          </a:xfrm>
          <a:prstGeom prst="rect">
            <a:avLst/>
          </a:prstGeom>
        </p:spPr>
        <p:txBody>
          <a:bodyPr vert="horz" lIns="91440" tIns="45720" rIns="91440" bIns="45720" rtlCol="0" anchor="ctr">
            <a:noAutofit/>
          </a:bodyPr>
          <a:lstStyle/>
          <a:p>
            <a:pPr lvl="0">
              <a:spcBef>
                <a:spcPct val="0"/>
              </a:spcBef>
              <a:defRPr/>
            </a:pPr>
            <a:r>
              <a:rPr lang="en-US" altLang="zh-CN" sz="4400" dirty="0">
                <a:solidFill>
                  <a:srgbClr val="3B31BD"/>
                </a:solidFill>
                <a:latin typeface="Gill Sans" panose="020B0502020104020203" pitchFamily="34" charset="-79"/>
                <a:ea typeface="Tahoma" panose="020B0604030504040204" pitchFamily="34" charset="0"/>
                <a:cs typeface="Gill Sans" panose="020B0502020104020203" pitchFamily="34" charset="-79"/>
              </a:rPr>
              <a:t>VeriPipe Solution:  Verifying Region at the Following Region End</a:t>
            </a:r>
            <a:endParaRPr lang="zh-CN" altLang="en-US" sz="4400" dirty="0">
              <a:solidFill>
                <a:srgbClr val="3B31BD"/>
              </a:solidFill>
              <a:latin typeface="Gill Sans" panose="020B0502020104020203" pitchFamily="34" charset="-79"/>
              <a:cs typeface="Gill Sans" panose="020B0502020104020203" pitchFamily="34" charset="-79"/>
            </a:endParaRPr>
          </a:p>
        </p:txBody>
      </p:sp>
      <p:pic>
        <p:nvPicPr>
          <p:cNvPr id="16" name="Graphic 15" descr="Question mark">
            <a:extLst>
              <a:ext uri="{FF2B5EF4-FFF2-40B4-BE49-F238E27FC236}">
                <a16:creationId xmlns:a16="http://schemas.microsoft.com/office/drawing/2014/main" id="{0D7DEC8C-EA18-6443-B027-A011585A49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25575" y="5039644"/>
            <a:ext cx="914400" cy="914400"/>
          </a:xfrm>
          <a:prstGeom prst="rect">
            <a:avLst/>
          </a:prstGeom>
        </p:spPr>
      </p:pic>
      <p:sp>
        <p:nvSpPr>
          <p:cNvPr id="7" name="Rectangle 6">
            <a:extLst>
              <a:ext uri="{FF2B5EF4-FFF2-40B4-BE49-F238E27FC236}">
                <a16:creationId xmlns:a16="http://schemas.microsoft.com/office/drawing/2014/main" id="{66BB4225-563D-4528-FF51-CD4B691A4F80}"/>
              </a:ext>
            </a:extLst>
          </p:cNvPr>
          <p:cNvSpPr/>
          <p:nvPr/>
        </p:nvSpPr>
        <p:spPr>
          <a:xfrm>
            <a:off x="2518565" y="1998105"/>
            <a:ext cx="91440" cy="640080"/>
          </a:xfrm>
          <a:prstGeom prst="rect">
            <a:avLst/>
          </a:prstGeom>
          <a:solidFill>
            <a:schemeClr val="accent1"/>
          </a:solidFill>
          <a:ln w="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8" name="Rectangle 7">
            <a:extLst>
              <a:ext uri="{FF2B5EF4-FFF2-40B4-BE49-F238E27FC236}">
                <a16:creationId xmlns:a16="http://schemas.microsoft.com/office/drawing/2014/main" id="{11CAB472-F8D5-6B06-D4F2-F343F3B5E920}"/>
              </a:ext>
            </a:extLst>
          </p:cNvPr>
          <p:cNvSpPr/>
          <p:nvPr/>
        </p:nvSpPr>
        <p:spPr>
          <a:xfrm>
            <a:off x="5425107" y="1998105"/>
            <a:ext cx="91440" cy="640080"/>
          </a:xfrm>
          <a:prstGeom prst="rect">
            <a:avLst/>
          </a:prstGeom>
          <a:solidFill>
            <a:schemeClr val="accent1"/>
          </a:solidFill>
          <a:ln w="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cxnSp>
        <p:nvCxnSpPr>
          <p:cNvPr id="9" name="Straight Arrow Connector 8">
            <a:extLst>
              <a:ext uri="{FF2B5EF4-FFF2-40B4-BE49-F238E27FC236}">
                <a16:creationId xmlns:a16="http://schemas.microsoft.com/office/drawing/2014/main" id="{4A1F84AD-61C5-C68B-8917-296248423C7D}"/>
              </a:ext>
            </a:extLst>
          </p:cNvPr>
          <p:cNvCxnSpPr>
            <a:cxnSpLocks/>
          </p:cNvCxnSpPr>
          <p:nvPr/>
        </p:nvCxnSpPr>
        <p:spPr>
          <a:xfrm>
            <a:off x="1761123" y="2321080"/>
            <a:ext cx="8284399"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E2F3EC5-E11E-ACCF-FA64-565F2DD97888}"/>
              </a:ext>
            </a:extLst>
          </p:cNvPr>
          <p:cNvSpPr txBox="1"/>
          <p:nvPr/>
        </p:nvSpPr>
        <p:spPr>
          <a:xfrm>
            <a:off x="6707559" y="1434351"/>
            <a:ext cx="1317686" cy="523220"/>
          </a:xfrm>
          <a:prstGeom prst="rect">
            <a:avLst/>
          </a:prstGeom>
          <a:noFill/>
        </p:spPr>
        <p:txBody>
          <a:bodyPr wrap="square" rtlCol="0">
            <a:spAutoFit/>
          </a:bodyPr>
          <a:lstStyle/>
          <a:p>
            <a:r>
              <a:rPr lang="en-US" sz="2800" dirty="0">
                <a:latin typeface="Gill Sans" panose="020B0502020104020203" pitchFamily="34" charset="-79"/>
                <a:cs typeface="Gill Sans" panose="020B0502020104020203" pitchFamily="34" charset="-79"/>
              </a:rPr>
              <a:t>WCDL</a:t>
            </a:r>
          </a:p>
        </p:txBody>
      </p:sp>
      <p:sp>
        <p:nvSpPr>
          <p:cNvPr id="12" name="Oval 11">
            <a:extLst>
              <a:ext uri="{FF2B5EF4-FFF2-40B4-BE49-F238E27FC236}">
                <a16:creationId xmlns:a16="http://schemas.microsoft.com/office/drawing/2014/main" id="{5C3A39EB-25D9-FDE1-CE3B-0EAC7F86AC57}"/>
              </a:ext>
            </a:extLst>
          </p:cNvPr>
          <p:cNvSpPr/>
          <p:nvPr/>
        </p:nvSpPr>
        <p:spPr>
          <a:xfrm rot="5400000">
            <a:off x="2465171" y="2895949"/>
            <a:ext cx="198226" cy="2112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3" name="Oval 12">
            <a:extLst>
              <a:ext uri="{FF2B5EF4-FFF2-40B4-BE49-F238E27FC236}">
                <a16:creationId xmlns:a16="http://schemas.microsoft.com/office/drawing/2014/main" id="{91A914AB-36F5-857A-2814-54933FBBE268}"/>
              </a:ext>
            </a:extLst>
          </p:cNvPr>
          <p:cNvSpPr/>
          <p:nvPr/>
        </p:nvSpPr>
        <p:spPr>
          <a:xfrm rot="5400000">
            <a:off x="8846177" y="2933275"/>
            <a:ext cx="211095" cy="19298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cxnSp>
        <p:nvCxnSpPr>
          <p:cNvPr id="14" name="Straight Connector 13">
            <a:extLst>
              <a:ext uri="{FF2B5EF4-FFF2-40B4-BE49-F238E27FC236}">
                <a16:creationId xmlns:a16="http://schemas.microsoft.com/office/drawing/2014/main" id="{88082B92-4483-BF80-DE39-23359AE79294}"/>
              </a:ext>
            </a:extLst>
          </p:cNvPr>
          <p:cNvCxnSpPr>
            <a:cxnSpLocks/>
            <a:endCxn id="13" idx="2"/>
          </p:cNvCxnSpPr>
          <p:nvPr/>
        </p:nvCxnSpPr>
        <p:spPr>
          <a:xfrm>
            <a:off x="8950125" y="2638185"/>
            <a:ext cx="1599" cy="286037"/>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B461EA8-B6F6-4C39-020D-31EEE5AA9705}"/>
              </a:ext>
            </a:extLst>
          </p:cNvPr>
          <p:cNvCxnSpPr>
            <a:cxnSpLocks/>
            <a:stCxn id="29" idx="0"/>
            <a:endCxn id="12" idx="6"/>
          </p:cNvCxnSpPr>
          <p:nvPr/>
        </p:nvCxnSpPr>
        <p:spPr>
          <a:xfrm flipV="1">
            <a:off x="1567051" y="3100699"/>
            <a:ext cx="997233" cy="858251"/>
          </a:xfrm>
          <a:prstGeom prst="line">
            <a:avLst/>
          </a:prstGeom>
          <a:ln w="25400">
            <a:solidFill>
              <a:schemeClr val="tx1"/>
            </a:solidFill>
            <a:prstDash val="lgDashDot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104C452-A19A-92D6-AD1E-06ED2F80A6B8}"/>
              </a:ext>
            </a:extLst>
          </p:cNvPr>
          <p:cNvCxnSpPr>
            <a:cxnSpLocks/>
            <a:stCxn id="7" idx="2"/>
            <a:endCxn id="12" idx="2"/>
          </p:cNvCxnSpPr>
          <p:nvPr/>
        </p:nvCxnSpPr>
        <p:spPr>
          <a:xfrm flipH="1">
            <a:off x="2564284" y="2638185"/>
            <a:ext cx="1" cy="264288"/>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79469E7-7A21-7077-DD7A-8D34BC69BF96}"/>
              </a:ext>
            </a:extLst>
          </p:cNvPr>
          <p:cNvCxnSpPr>
            <a:cxnSpLocks/>
            <a:stCxn id="8" idx="0"/>
            <a:endCxn id="41" idx="0"/>
          </p:cNvCxnSpPr>
          <p:nvPr/>
        </p:nvCxnSpPr>
        <p:spPr>
          <a:xfrm>
            <a:off x="5470827" y="1998105"/>
            <a:ext cx="3487215" cy="19319"/>
          </a:xfrm>
          <a:prstGeom prst="line">
            <a:avLst/>
          </a:prstGeom>
          <a:ln w="127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B4DEDCD-0E11-8624-2E54-6645D74C3AE6}"/>
              </a:ext>
            </a:extLst>
          </p:cNvPr>
          <p:cNvCxnSpPr>
            <a:cxnSpLocks/>
            <a:stCxn id="22" idx="7"/>
            <a:endCxn id="28" idx="0"/>
          </p:cNvCxnSpPr>
          <p:nvPr/>
        </p:nvCxnSpPr>
        <p:spPr>
          <a:xfrm>
            <a:off x="5545670" y="3089715"/>
            <a:ext cx="922705" cy="854229"/>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DC42E6E-EFF5-B81C-F935-EC914FF6D85E}"/>
              </a:ext>
            </a:extLst>
          </p:cNvPr>
          <p:cNvSpPr txBox="1"/>
          <p:nvPr/>
        </p:nvSpPr>
        <p:spPr>
          <a:xfrm>
            <a:off x="2362955" y="3155776"/>
            <a:ext cx="651140" cy="523220"/>
          </a:xfrm>
          <a:prstGeom prst="rect">
            <a:avLst/>
          </a:prstGeom>
          <a:noFill/>
        </p:spPr>
        <p:txBody>
          <a:bodyPr wrap="square" rtlCol="0">
            <a:spAutoFit/>
          </a:bodyPr>
          <a:lstStyle/>
          <a:p>
            <a:r>
              <a:rPr lang="en-US" sz="2800" dirty="0">
                <a:latin typeface="Gill Sans" panose="020B0502020104020203" pitchFamily="34" charset="-79"/>
                <a:cs typeface="Gill Sans" panose="020B0502020104020203" pitchFamily="34" charset="-79"/>
              </a:rPr>
              <a:t>t1</a:t>
            </a:r>
          </a:p>
        </p:txBody>
      </p:sp>
      <p:sp>
        <p:nvSpPr>
          <p:cNvPr id="22" name="Oval 21">
            <a:extLst>
              <a:ext uri="{FF2B5EF4-FFF2-40B4-BE49-F238E27FC236}">
                <a16:creationId xmlns:a16="http://schemas.microsoft.com/office/drawing/2014/main" id="{A8D9B97A-C5ED-3A00-2993-51FC18B396F4}"/>
              </a:ext>
            </a:extLst>
          </p:cNvPr>
          <p:cNvSpPr/>
          <p:nvPr/>
        </p:nvSpPr>
        <p:spPr>
          <a:xfrm rot="5400000">
            <a:off x="5371860" y="2913995"/>
            <a:ext cx="198226" cy="211273"/>
          </a:xfrm>
          <a:prstGeom prst="ellipse">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cxnSp>
        <p:nvCxnSpPr>
          <p:cNvPr id="23" name="Straight Connector 22">
            <a:extLst>
              <a:ext uri="{FF2B5EF4-FFF2-40B4-BE49-F238E27FC236}">
                <a16:creationId xmlns:a16="http://schemas.microsoft.com/office/drawing/2014/main" id="{AA5D068E-2B27-ED06-673B-F3EEABD11C25}"/>
              </a:ext>
            </a:extLst>
          </p:cNvPr>
          <p:cNvCxnSpPr>
            <a:cxnSpLocks/>
            <a:stCxn id="13" idx="7"/>
            <a:endCxn id="27" idx="0"/>
          </p:cNvCxnSpPr>
          <p:nvPr/>
        </p:nvCxnSpPr>
        <p:spPr>
          <a:xfrm>
            <a:off x="9019956" y="3104403"/>
            <a:ext cx="1545667" cy="846071"/>
          </a:xfrm>
          <a:prstGeom prst="line">
            <a:avLst/>
          </a:prstGeom>
          <a:ln w="25400">
            <a:solidFill>
              <a:schemeClr val="tx1"/>
            </a:solidFill>
            <a:prstDash val="lgDashDotDot"/>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137821C-6EB8-23FC-8756-4CE49BA1C233}"/>
              </a:ext>
            </a:extLst>
          </p:cNvPr>
          <p:cNvCxnSpPr>
            <a:cxnSpLocks/>
            <a:stCxn id="29" idx="6"/>
            <a:endCxn id="28" idx="2"/>
          </p:cNvCxnSpPr>
          <p:nvPr/>
        </p:nvCxnSpPr>
        <p:spPr>
          <a:xfrm flipV="1">
            <a:off x="2638748" y="4814944"/>
            <a:ext cx="2757930" cy="15007"/>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7D1AD5CE-DD86-3744-4962-D69BF7F9456D}"/>
              </a:ext>
            </a:extLst>
          </p:cNvPr>
          <p:cNvSpPr txBox="1"/>
          <p:nvPr/>
        </p:nvSpPr>
        <p:spPr>
          <a:xfrm>
            <a:off x="2621420" y="4229351"/>
            <a:ext cx="2842766" cy="523220"/>
          </a:xfrm>
          <a:prstGeom prst="rect">
            <a:avLst/>
          </a:prstGeom>
          <a:noFill/>
        </p:spPr>
        <p:txBody>
          <a:bodyPr wrap="none" rtlCol="0">
            <a:spAutoFit/>
          </a:bodyPr>
          <a:lstStyle/>
          <a:p>
            <a:r>
              <a:rPr lang="en-US" sz="2800" dirty="0">
                <a:latin typeface="Gill Sans" panose="020B0502020104020203" pitchFamily="34" charset="-79"/>
                <a:cs typeface="Gill Sans" panose="020B0502020104020203" pitchFamily="34" charset="-79"/>
              </a:rPr>
              <a:t>Region terminates</a:t>
            </a:r>
          </a:p>
        </p:txBody>
      </p:sp>
      <p:sp>
        <p:nvSpPr>
          <p:cNvPr id="26" name="TextBox 25">
            <a:extLst>
              <a:ext uri="{FF2B5EF4-FFF2-40B4-BE49-F238E27FC236}">
                <a16:creationId xmlns:a16="http://schemas.microsoft.com/office/drawing/2014/main" id="{D35E0988-4E6B-3FDD-E153-1E73DC4B0342}"/>
              </a:ext>
            </a:extLst>
          </p:cNvPr>
          <p:cNvSpPr txBox="1"/>
          <p:nvPr/>
        </p:nvSpPr>
        <p:spPr>
          <a:xfrm>
            <a:off x="547058" y="3550107"/>
            <a:ext cx="893963" cy="523220"/>
          </a:xfrm>
          <a:prstGeom prst="rect">
            <a:avLst/>
          </a:prstGeom>
          <a:noFill/>
        </p:spPr>
        <p:txBody>
          <a:bodyPr wrap="none" rtlCol="0">
            <a:spAutoFit/>
          </a:bodyPr>
          <a:lstStyle/>
          <a:p>
            <a:r>
              <a:rPr lang="en-US" sz="2800" dirty="0">
                <a:latin typeface="Gill Sans" panose="020B0502020104020203" pitchFamily="34" charset="-79"/>
                <a:cs typeface="Gill Sans" panose="020B0502020104020203" pitchFamily="34" charset="-79"/>
              </a:rPr>
              <a:t>Start</a:t>
            </a:r>
          </a:p>
        </p:txBody>
      </p:sp>
      <p:sp>
        <p:nvSpPr>
          <p:cNvPr id="27" name="Oval 26">
            <a:extLst>
              <a:ext uri="{FF2B5EF4-FFF2-40B4-BE49-F238E27FC236}">
                <a16:creationId xmlns:a16="http://schemas.microsoft.com/office/drawing/2014/main" id="{E2EE4F00-7BE0-CDC1-CF79-79B1B7A1826C}"/>
              </a:ext>
            </a:extLst>
          </p:cNvPr>
          <p:cNvSpPr/>
          <p:nvPr/>
        </p:nvSpPr>
        <p:spPr>
          <a:xfrm>
            <a:off x="9493926" y="3950474"/>
            <a:ext cx="2143394" cy="1742000"/>
          </a:xfrm>
          <a:prstGeom prst="ellipse">
            <a:avLst/>
          </a:prstGeom>
          <a:solidFill>
            <a:schemeClr val="accent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800" dirty="0">
                <a:latin typeface="Gill Sans" panose="020B0502020104020203" pitchFamily="34" charset="-79"/>
                <a:cs typeface="Gill Sans" panose="020B0502020104020203" pitchFamily="34" charset="-79"/>
              </a:rPr>
              <a:t>Commit</a:t>
            </a:r>
          </a:p>
          <a:p>
            <a:pPr algn="ctr"/>
            <a:r>
              <a:rPr lang="en-US" altLang="zh-CN" sz="2800" dirty="0">
                <a:latin typeface="Gill Sans" panose="020B0502020104020203" pitchFamily="34" charset="-79"/>
                <a:cs typeface="Gill Sans" panose="020B0502020104020203" pitchFamily="34" charset="-79"/>
              </a:rPr>
              <a:t>(V</a:t>
            </a:r>
            <a:r>
              <a:rPr lang="en-US" sz="2800" dirty="0">
                <a:latin typeface="Gill Sans" panose="020B0502020104020203" pitchFamily="34" charset="-79"/>
                <a:cs typeface="Gill Sans" panose="020B0502020104020203" pitchFamily="34" charset="-79"/>
              </a:rPr>
              <a:t>erified)</a:t>
            </a:r>
          </a:p>
        </p:txBody>
      </p:sp>
      <p:sp>
        <p:nvSpPr>
          <p:cNvPr id="28" name="Oval 27">
            <a:extLst>
              <a:ext uri="{FF2B5EF4-FFF2-40B4-BE49-F238E27FC236}">
                <a16:creationId xmlns:a16="http://schemas.microsoft.com/office/drawing/2014/main" id="{D5A2A1E4-AEF9-B340-5D66-BED4AD559D17}"/>
              </a:ext>
            </a:extLst>
          </p:cNvPr>
          <p:cNvSpPr/>
          <p:nvPr/>
        </p:nvSpPr>
        <p:spPr>
          <a:xfrm>
            <a:off x="5396678" y="3943944"/>
            <a:ext cx="2143394" cy="1742000"/>
          </a:xfrm>
          <a:prstGeom prst="ellipse">
            <a:avLst/>
          </a:prstGeom>
          <a:solidFill>
            <a:schemeClr val="bg1">
              <a:lumMod val="75000"/>
            </a:schemeClr>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dirty="0">
              <a:latin typeface="Gill Sans" panose="020B0502020104020203" pitchFamily="34" charset="-79"/>
              <a:cs typeface="Gill Sans" panose="020B0502020104020203" pitchFamily="34" charset="-79"/>
            </a:endParaRPr>
          </a:p>
        </p:txBody>
      </p:sp>
      <p:sp>
        <p:nvSpPr>
          <p:cNvPr id="29" name="Oval 28">
            <a:extLst>
              <a:ext uri="{FF2B5EF4-FFF2-40B4-BE49-F238E27FC236}">
                <a16:creationId xmlns:a16="http://schemas.microsoft.com/office/drawing/2014/main" id="{2CA97FEE-3D6D-3269-D105-3B473E9C7436}"/>
              </a:ext>
            </a:extLst>
          </p:cNvPr>
          <p:cNvSpPr/>
          <p:nvPr/>
        </p:nvSpPr>
        <p:spPr>
          <a:xfrm>
            <a:off x="495354" y="3958950"/>
            <a:ext cx="2143394" cy="1742001"/>
          </a:xfrm>
          <a:prstGeom prst="ellipse">
            <a:avLst/>
          </a:prstGeom>
          <a:solidFill>
            <a:schemeClr val="bg1"/>
          </a:solidFill>
          <a:ln>
            <a:solidFill>
              <a:schemeClr val="dk1">
                <a:shade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dirty="0">
              <a:solidFill>
                <a:schemeClr val="tx1"/>
              </a:solidFill>
              <a:latin typeface="Gill Sans" panose="020B0502020104020203" pitchFamily="34" charset="-79"/>
              <a:cs typeface="Gill Sans" panose="020B0502020104020203" pitchFamily="34" charset="-79"/>
            </a:endParaRPr>
          </a:p>
        </p:txBody>
      </p:sp>
      <p:sp>
        <p:nvSpPr>
          <p:cNvPr id="30" name="TextBox 29">
            <a:extLst>
              <a:ext uri="{FF2B5EF4-FFF2-40B4-BE49-F238E27FC236}">
                <a16:creationId xmlns:a16="http://schemas.microsoft.com/office/drawing/2014/main" id="{EEFFAF1B-A6BA-1BC0-9A9A-1D81A4538775}"/>
              </a:ext>
            </a:extLst>
          </p:cNvPr>
          <p:cNvSpPr txBox="1"/>
          <p:nvPr/>
        </p:nvSpPr>
        <p:spPr>
          <a:xfrm>
            <a:off x="5655364" y="4466391"/>
            <a:ext cx="1600082" cy="523220"/>
          </a:xfrm>
          <a:prstGeom prst="rect">
            <a:avLst/>
          </a:prstGeom>
          <a:solidFill>
            <a:schemeClr val="bg1">
              <a:lumMod val="50000"/>
              <a:alpha val="0"/>
            </a:schemeClr>
          </a:solidFill>
        </p:spPr>
        <p:txBody>
          <a:bodyPr wrap="square" rtlCol="0">
            <a:spAutoFit/>
          </a:bodyPr>
          <a:lstStyle/>
          <a:p>
            <a:pPr algn="ctr"/>
            <a:r>
              <a:rPr lang="en-US" sz="2800" dirty="0">
                <a:latin typeface="Gill Sans" panose="020B0502020104020203" pitchFamily="34" charset="-79"/>
                <a:cs typeface="Gill Sans" panose="020B0502020104020203" pitchFamily="34" charset="-79"/>
              </a:rPr>
              <a:t>Verify </a:t>
            </a:r>
          </a:p>
        </p:txBody>
      </p:sp>
      <p:cxnSp>
        <p:nvCxnSpPr>
          <p:cNvPr id="31" name="Straight Arrow Connector 30">
            <a:extLst>
              <a:ext uri="{FF2B5EF4-FFF2-40B4-BE49-F238E27FC236}">
                <a16:creationId xmlns:a16="http://schemas.microsoft.com/office/drawing/2014/main" id="{0786FB44-5DFC-C701-0E76-D89104B0ACF1}"/>
              </a:ext>
            </a:extLst>
          </p:cNvPr>
          <p:cNvCxnSpPr>
            <a:cxnSpLocks/>
          </p:cNvCxnSpPr>
          <p:nvPr/>
        </p:nvCxnSpPr>
        <p:spPr>
          <a:xfrm>
            <a:off x="453024" y="3629001"/>
            <a:ext cx="0" cy="1161648"/>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E6E0F808-2A0A-4F7E-7A96-0705DD083AFF}"/>
              </a:ext>
            </a:extLst>
          </p:cNvPr>
          <p:cNvCxnSpPr>
            <a:cxnSpLocks/>
            <a:stCxn id="28" idx="6"/>
            <a:endCxn id="27" idx="2"/>
          </p:cNvCxnSpPr>
          <p:nvPr/>
        </p:nvCxnSpPr>
        <p:spPr>
          <a:xfrm>
            <a:off x="7540072" y="4814944"/>
            <a:ext cx="1953854" cy="6530"/>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07A2D34E-E2A0-47B7-5754-E57C633D188B}"/>
              </a:ext>
            </a:extLst>
          </p:cNvPr>
          <p:cNvSpPr txBox="1"/>
          <p:nvPr/>
        </p:nvSpPr>
        <p:spPr>
          <a:xfrm>
            <a:off x="7398050" y="3905656"/>
            <a:ext cx="2172530" cy="954107"/>
          </a:xfrm>
          <a:prstGeom prst="rect">
            <a:avLst/>
          </a:prstGeom>
          <a:noFill/>
        </p:spPr>
        <p:txBody>
          <a:bodyPr wrap="square" rtlCol="0">
            <a:spAutoFit/>
          </a:bodyPr>
          <a:lstStyle/>
          <a:p>
            <a:pPr algn="ctr"/>
            <a:r>
              <a:rPr lang="en-US" sz="2800" dirty="0">
                <a:latin typeface="Gill Sans" panose="020B0502020104020203" pitchFamily="34" charset="-79"/>
                <a:cs typeface="Gill Sans" panose="020B0502020104020203" pitchFamily="34" charset="-79"/>
              </a:rPr>
              <a:t>Next Region</a:t>
            </a:r>
          </a:p>
          <a:p>
            <a:pPr algn="ctr"/>
            <a:r>
              <a:rPr lang="en-US" sz="2800" dirty="0">
                <a:latin typeface="Gill Sans" panose="020B0502020104020203" pitchFamily="34" charset="-79"/>
                <a:cs typeface="Gill Sans" panose="020B0502020104020203" pitchFamily="34" charset="-79"/>
              </a:rPr>
              <a:t>Ends</a:t>
            </a:r>
          </a:p>
        </p:txBody>
      </p:sp>
      <p:sp>
        <p:nvSpPr>
          <p:cNvPr id="34" name="TextBox 33">
            <a:extLst>
              <a:ext uri="{FF2B5EF4-FFF2-40B4-BE49-F238E27FC236}">
                <a16:creationId xmlns:a16="http://schemas.microsoft.com/office/drawing/2014/main" id="{7C2D183F-1758-AB35-FBF0-DFEF047A3C34}"/>
              </a:ext>
            </a:extLst>
          </p:cNvPr>
          <p:cNvSpPr txBox="1"/>
          <p:nvPr/>
        </p:nvSpPr>
        <p:spPr>
          <a:xfrm>
            <a:off x="916418" y="4632822"/>
            <a:ext cx="1332929" cy="523220"/>
          </a:xfrm>
          <a:prstGeom prst="rect">
            <a:avLst/>
          </a:prstGeom>
          <a:noFill/>
        </p:spPr>
        <p:txBody>
          <a:bodyPr wrap="none" rtlCol="0">
            <a:spAutoFit/>
          </a:bodyPr>
          <a:lstStyle/>
          <a:p>
            <a:pPr algn="ctr"/>
            <a:r>
              <a:rPr lang="en-US" sz="2800" dirty="0">
                <a:latin typeface="Gill Sans" panose="020B0502020104020203" pitchFamily="34" charset="-79"/>
                <a:cs typeface="Gill Sans" panose="020B0502020104020203" pitchFamily="34" charset="-79"/>
              </a:rPr>
              <a:t>Execute</a:t>
            </a:r>
          </a:p>
        </p:txBody>
      </p:sp>
      <p:cxnSp>
        <p:nvCxnSpPr>
          <p:cNvPr id="37" name="Straight Connector 36">
            <a:extLst>
              <a:ext uri="{FF2B5EF4-FFF2-40B4-BE49-F238E27FC236}">
                <a16:creationId xmlns:a16="http://schemas.microsoft.com/office/drawing/2014/main" id="{17409FCB-F1B0-BA79-02CC-BDDC0FE79316}"/>
              </a:ext>
            </a:extLst>
          </p:cNvPr>
          <p:cNvCxnSpPr>
            <a:cxnSpLocks/>
            <a:stCxn id="22" idx="2"/>
            <a:endCxn id="8" idx="2"/>
          </p:cNvCxnSpPr>
          <p:nvPr/>
        </p:nvCxnSpPr>
        <p:spPr>
          <a:xfrm flipH="1" flipV="1">
            <a:off x="5470827" y="2638185"/>
            <a:ext cx="146" cy="282334"/>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A444832-2730-CDEA-349C-7057AEE03E88}"/>
              </a:ext>
            </a:extLst>
          </p:cNvPr>
          <p:cNvSpPr txBox="1"/>
          <p:nvPr/>
        </p:nvSpPr>
        <p:spPr>
          <a:xfrm>
            <a:off x="5200743" y="3118701"/>
            <a:ext cx="483619" cy="523220"/>
          </a:xfrm>
          <a:prstGeom prst="rect">
            <a:avLst/>
          </a:prstGeom>
          <a:noFill/>
        </p:spPr>
        <p:txBody>
          <a:bodyPr wrap="square" rtlCol="0">
            <a:spAutoFit/>
          </a:bodyPr>
          <a:lstStyle/>
          <a:p>
            <a:r>
              <a:rPr lang="en-US" sz="2800" dirty="0">
                <a:latin typeface="Gill Sans" panose="020B0502020104020203" pitchFamily="34" charset="-79"/>
                <a:cs typeface="Gill Sans" panose="020B0502020104020203" pitchFamily="34" charset="-79"/>
              </a:rPr>
              <a:t>t2</a:t>
            </a:r>
          </a:p>
        </p:txBody>
      </p:sp>
      <p:sp>
        <p:nvSpPr>
          <p:cNvPr id="39" name="TextBox 38">
            <a:extLst>
              <a:ext uri="{FF2B5EF4-FFF2-40B4-BE49-F238E27FC236}">
                <a16:creationId xmlns:a16="http://schemas.microsoft.com/office/drawing/2014/main" id="{A133C3A8-F660-7EA6-6D93-93AE8E3C1619}"/>
              </a:ext>
            </a:extLst>
          </p:cNvPr>
          <p:cNvSpPr txBox="1"/>
          <p:nvPr/>
        </p:nvSpPr>
        <p:spPr>
          <a:xfrm>
            <a:off x="8722649" y="3155776"/>
            <a:ext cx="651140" cy="523220"/>
          </a:xfrm>
          <a:prstGeom prst="rect">
            <a:avLst/>
          </a:prstGeom>
          <a:noFill/>
        </p:spPr>
        <p:txBody>
          <a:bodyPr wrap="square" rtlCol="0">
            <a:spAutoFit/>
          </a:bodyPr>
          <a:lstStyle/>
          <a:p>
            <a:r>
              <a:rPr lang="en-US" sz="2800" dirty="0">
                <a:latin typeface="Gill Sans" panose="020B0502020104020203" pitchFamily="34" charset="-79"/>
                <a:cs typeface="Gill Sans" panose="020B0502020104020203" pitchFamily="34" charset="-79"/>
              </a:rPr>
              <a:t>t3</a:t>
            </a:r>
          </a:p>
        </p:txBody>
      </p:sp>
      <p:sp>
        <p:nvSpPr>
          <p:cNvPr id="40" name="TextBox 39">
            <a:extLst>
              <a:ext uri="{FF2B5EF4-FFF2-40B4-BE49-F238E27FC236}">
                <a16:creationId xmlns:a16="http://schemas.microsoft.com/office/drawing/2014/main" id="{D8EC34E5-711A-D75C-57BB-81C946E80526}"/>
              </a:ext>
            </a:extLst>
          </p:cNvPr>
          <p:cNvSpPr txBox="1"/>
          <p:nvPr/>
        </p:nvSpPr>
        <p:spPr>
          <a:xfrm>
            <a:off x="2215442" y="1434351"/>
            <a:ext cx="734496" cy="523220"/>
          </a:xfrm>
          <a:prstGeom prst="rect">
            <a:avLst/>
          </a:prstGeom>
          <a:noFill/>
        </p:spPr>
        <p:txBody>
          <a:bodyPr wrap="none" rtlCol="0">
            <a:spAutoFit/>
          </a:bodyPr>
          <a:lstStyle/>
          <a:p>
            <a:r>
              <a:rPr lang="en-US" sz="2800" dirty="0">
                <a:latin typeface="Gill Sans" panose="020B0502020104020203" pitchFamily="34" charset="-79"/>
                <a:cs typeface="Gill Sans" panose="020B0502020104020203" pitchFamily="34" charset="-79"/>
              </a:rPr>
              <a:t>Rg1</a:t>
            </a:r>
          </a:p>
        </p:txBody>
      </p:sp>
      <p:sp>
        <p:nvSpPr>
          <p:cNvPr id="41" name="Rectangle 40">
            <a:extLst>
              <a:ext uri="{FF2B5EF4-FFF2-40B4-BE49-F238E27FC236}">
                <a16:creationId xmlns:a16="http://schemas.microsoft.com/office/drawing/2014/main" id="{668FF55A-531E-5127-6722-8368FE7EDF9B}"/>
              </a:ext>
            </a:extLst>
          </p:cNvPr>
          <p:cNvSpPr/>
          <p:nvPr/>
        </p:nvSpPr>
        <p:spPr>
          <a:xfrm>
            <a:off x="8912322" y="2017424"/>
            <a:ext cx="91440" cy="640080"/>
          </a:xfrm>
          <a:prstGeom prst="rect">
            <a:avLst/>
          </a:prstGeom>
          <a:solidFill>
            <a:schemeClr val="accent1"/>
          </a:solidFill>
          <a:ln w="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42" name="TextBox 41">
            <a:extLst>
              <a:ext uri="{FF2B5EF4-FFF2-40B4-BE49-F238E27FC236}">
                <a16:creationId xmlns:a16="http://schemas.microsoft.com/office/drawing/2014/main" id="{552064AB-5937-B0F3-D999-4A3A137EF78C}"/>
              </a:ext>
            </a:extLst>
          </p:cNvPr>
          <p:cNvSpPr txBox="1"/>
          <p:nvPr/>
        </p:nvSpPr>
        <p:spPr>
          <a:xfrm>
            <a:off x="5075305" y="1416198"/>
            <a:ext cx="734496" cy="523220"/>
          </a:xfrm>
          <a:prstGeom prst="rect">
            <a:avLst/>
          </a:prstGeom>
          <a:noFill/>
        </p:spPr>
        <p:txBody>
          <a:bodyPr wrap="none" rtlCol="0">
            <a:spAutoFit/>
          </a:bodyPr>
          <a:lstStyle/>
          <a:p>
            <a:r>
              <a:rPr lang="en-US" sz="2800" dirty="0">
                <a:latin typeface="Gill Sans" panose="020B0502020104020203" pitchFamily="34" charset="-79"/>
                <a:cs typeface="Gill Sans" panose="020B0502020104020203" pitchFamily="34" charset="-79"/>
              </a:rPr>
              <a:t>Rg2</a:t>
            </a:r>
          </a:p>
        </p:txBody>
      </p:sp>
      <p:sp>
        <p:nvSpPr>
          <p:cNvPr id="44" name="TextBox 43">
            <a:extLst>
              <a:ext uri="{FF2B5EF4-FFF2-40B4-BE49-F238E27FC236}">
                <a16:creationId xmlns:a16="http://schemas.microsoft.com/office/drawing/2014/main" id="{83BAA430-A284-C956-34B3-D1DFC91C4629}"/>
              </a:ext>
            </a:extLst>
          </p:cNvPr>
          <p:cNvSpPr txBox="1"/>
          <p:nvPr/>
        </p:nvSpPr>
        <p:spPr>
          <a:xfrm>
            <a:off x="8572080" y="1416198"/>
            <a:ext cx="734496" cy="523220"/>
          </a:xfrm>
          <a:prstGeom prst="rect">
            <a:avLst/>
          </a:prstGeom>
          <a:noFill/>
        </p:spPr>
        <p:txBody>
          <a:bodyPr wrap="none" rtlCol="0">
            <a:spAutoFit/>
          </a:bodyPr>
          <a:lstStyle/>
          <a:p>
            <a:r>
              <a:rPr lang="en-US" sz="2800" dirty="0">
                <a:latin typeface="Gill Sans" panose="020B0502020104020203" pitchFamily="34" charset="-79"/>
                <a:cs typeface="Gill Sans" panose="020B0502020104020203" pitchFamily="34" charset="-79"/>
              </a:rPr>
              <a:t>Rg3</a:t>
            </a:r>
          </a:p>
        </p:txBody>
      </p:sp>
      <p:sp>
        <p:nvSpPr>
          <p:cNvPr id="45" name="TextBox 44">
            <a:extLst>
              <a:ext uri="{FF2B5EF4-FFF2-40B4-BE49-F238E27FC236}">
                <a16:creationId xmlns:a16="http://schemas.microsoft.com/office/drawing/2014/main" id="{0D4FAF7F-83B1-E275-7874-B6C0AB36F14A}"/>
              </a:ext>
            </a:extLst>
          </p:cNvPr>
          <p:cNvSpPr txBox="1"/>
          <p:nvPr/>
        </p:nvSpPr>
        <p:spPr>
          <a:xfrm>
            <a:off x="262730" y="5840753"/>
            <a:ext cx="2735236" cy="369332"/>
          </a:xfrm>
          <a:prstGeom prst="rect">
            <a:avLst/>
          </a:prstGeom>
          <a:noFill/>
        </p:spPr>
        <p:txBody>
          <a:bodyPr wrap="none" rtlCol="0">
            <a:spAutoFit/>
          </a:bodyPr>
          <a:lstStyle/>
          <a:p>
            <a:r>
              <a:rPr lang="en-US" dirty="0">
                <a:latin typeface="Gill Sans" panose="020B0502020104020203" pitchFamily="34" charset="-79"/>
                <a:cs typeface="Gill Sans" panose="020B0502020104020203" pitchFamily="34" charset="-79"/>
              </a:rPr>
              <a:t>* Rg1 is under verification.</a:t>
            </a:r>
          </a:p>
        </p:txBody>
      </p:sp>
      <p:sp>
        <p:nvSpPr>
          <p:cNvPr id="46" name="TextBox 45">
            <a:extLst>
              <a:ext uri="{FF2B5EF4-FFF2-40B4-BE49-F238E27FC236}">
                <a16:creationId xmlns:a16="http://schemas.microsoft.com/office/drawing/2014/main" id="{3FD2537A-5831-4E14-C5ED-683F15696FBC}"/>
              </a:ext>
            </a:extLst>
          </p:cNvPr>
          <p:cNvSpPr txBox="1"/>
          <p:nvPr/>
        </p:nvSpPr>
        <p:spPr>
          <a:xfrm>
            <a:off x="10077502" y="1987746"/>
            <a:ext cx="928459" cy="523220"/>
          </a:xfrm>
          <a:prstGeom prst="rect">
            <a:avLst/>
          </a:prstGeom>
          <a:noFill/>
        </p:spPr>
        <p:txBody>
          <a:bodyPr wrap="none" rtlCol="0">
            <a:spAutoFit/>
          </a:bodyPr>
          <a:lstStyle/>
          <a:p>
            <a:r>
              <a:rPr lang="en-US" sz="2800" dirty="0">
                <a:latin typeface="Gill Sans" panose="020B0502020104020203" pitchFamily="34" charset="-79"/>
                <a:cs typeface="Gill Sans" panose="020B0502020104020203" pitchFamily="34" charset="-79"/>
              </a:rPr>
              <a:t>Time</a:t>
            </a:r>
          </a:p>
        </p:txBody>
      </p:sp>
      <p:pic>
        <p:nvPicPr>
          <p:cNvPr id="43" name="Picture 42">
            <a:extLst>
              <a:ext uri="{FF2B5EF4-FFF2-40B4-BE49-F238E27FC236}">
                <a16:creationId xmlns:a16="http://schemas.microsoft.com/office/drawing/2014/main" id="{64BF72E9-15A4-6EAE-0580-F27D9653AE17}"/>
              </a:ext>
            </a:extLst>
          </p:cNvPr>
          <p:cNvPicPr>
            <a:picLocks noChangeAspect="1"/>
          </p:cNvPicPr>
          <p:nvPr/>
        </p:nvPicPr>
        <p:blipFill>
          <a:blip r:embed="rId5"/>
          <a:stretch>
            <a:fillRect/>
          </a:stretch>
        </p:blipFill>
        <p:spPr>
          <a:xfrm>
            <a:off x="10182550" y="2417818"/>
            <a:ext cx="1620601" cy="1535519"/>
          </a:xfrm>
          <a:prstGeom prst="rect">
            <a:avLst/>
          </a:prstGeom>
        </p:spPr>
      </p:pic>
    </p:spTree>
    <p:extLst>
      <p:ext uri="{BB962C8B-B14F-4D97-AF65-F5344CB8AC3E}">
        <p14:creationId xmlns:p14="http://schemas.microsoft.com/office/powerpoint/2010/main" val="3427033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blinds(horizontal)">
                                      <p:cBhvr>
                                        <p:cTn id="10" dur="500"/>
                                        <p:tgtEl>
                                          <p:spTgt spid="2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blinds(horizontal)">
                                      <p:cBhvr>
                                        <p:cTn id="13" dur="500"/>
                                        <p:tgtEl>
                                          <p:spTgt spid="34"/>
                                        </p:tgtEl>
                                      </p:cBhvr>
                                    </p:animEffect>
                                  </p:childTnLst>
                                </p:cTn>
                              </p:par>
                              <p:par>
                                <p:cTn id="14" presetID="3" presetClass="entr" presetSubtype="1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blinds(horizontal)">
                                      <p:cBhvr>
                                        <p:cTn id="16" dur="500"/>
                                        <p:tgtEl>
                                          <p:spTgt spid="3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blinds(horizontal)">
                                      <p:cBhvr>
                                        <p:cTn id="19" dur="500"/>
                                        <p:tgtEl>
                                          <p:spTgt spid="2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par>
                                <p:cTn id="23" presetID="3" presetClass="entr" presetSubtype="1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linds(horizontal)">
                                      <p:cBhvr>
                                        <p:cTn id="25" dur="500"/>
                                        <p:tgtEl>
                                          <p:spTgt spid="15"/>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blinds(horizontal)">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blinds(horizontal)">
                                      <p:cBhvr>
                                        <p:cTn id="33" dur="500"/>
                                        <p:tgtEl>
                                          <p:spTgt spid="37"/>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blinds(horizontal)">
                                      <p:cBhvr>
                                        <p:cTn id="36" dur="500"/>
                                        <p:tgtEl>
                                          <p:spTgt spid="25"/>
                                        </p:tgtEl>
                                      </p:cBhvr>
                                    </p:animEffect>
                                  </p:childTnLst>
                                </p:cTn>
                              </p:par>
                              <p:par>
                                <p:cTn id="37" presetID="3" presetClass="entr" presetSubtype="1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blinds(horizontal)">
                                      <p:cBhvr>
                                        <p:cTn id="39" dur="500"/>
                                        <p:tgtEl>
                                          <p:spTgt spid="24"/>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blinds(horizontal)">
                                      <p:cBhvr>
                                        <p:cTn id="42" dur="500"/>
                                        <p:tgtEl>
                                          <p:spTgt spid="30"/>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blinds(horizontal)">
                                      <p:cBhvr>
                                        <p:cTn id="45" dur="500"/>
                                        <p:tgtEl>
                                          <p:spTgt spid="28"/>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blinds(horizontal)">
                                      <p:cBhvr>
                                        <p:cTn id="48" dur="500"/>
                                        <p:tgtEl>
                                          <p:spTgt spid="22"/>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blinds(horizontal)">
                                      <p:cBhvr>
                                        <p:cTn id="51" dur="500"/>
                                        <p:tgtEl>
                                          <p:spTgt spid="38"/>
                                        </p:tgtEl>
                                      </p:cBhvr>
                                    </p:animEffect>
                                  </p:childTnLst>
                                </p:cTn>
                              </p:par>
                              <p:par>
                                <p:cTn id="52" presetID="3" presetClass="entr" presetSubtype="10" fill="hold"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blinds(horizontal)">
                                      <p:cBhvr>
                                        <p:cTn id="54" dur="500"/>
                                        <p:tgtEl>
                                          <p:spTgt spid="20"/>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blinds(horizontal)">
                                      <p:cBhvr>
                                        <p:cTn id="59" dur="500"/>
                                        <p:tgtEl>
                                          <p:spTgt spid="13"/>
                                        </p:tgtEl>
                                      </p:cBhvr>
                                    </p:animEffect>
                                  </p:childTnLst>
                                </p:cTn>
                              </p:par>
                              <p:par>
                                <p:cTn id="60" presetID="3" presetClass="entr" presetSubtype="10" fill="hold" nodeType="with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blinds(horizontal)">
                                      <p:cBhvr>
                                        <p:cTn id="62" dur="500"/>
                                        <p:tgtEl>
                                          <p:spTgt spid="14"/>
                                        </p:tgtEl>
                                      </p:cBhvr>
                                    </p:animEffect>
                                  </p:childTnLst>
                                </p:cTn>
                              </p:par>
                              <p:par>
                                <p:cTn id="63" presetID="3" presetClass="entr" presetSubtype="10" fill="hold" nodeType="with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blinds(horizontal)">
                                      <p:cBhvr>
                                        <p:cTn id="65" dur="500"/>
                                        <p:tgtEl>
                                          <p:spTgt spid="23"/>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blinds(horizontal)">
                                      <p:cBhvr>
                                        <p:cTn id="68" dur="500"/>
                                        <p:tgtEl>
                                          <p:spTgt spid="27"/>
                                        </p:tgtEl>
                                      </p:cBhvr>
                                    </p:animEffect>
                                  </p:childTnLst>
                                </p:cTn>
                              </p:par>
                              <p:par>
                                <p:cTn id="69" presetID="3" presetClass="entr" presetSubtype="10" fill="hold" nodeType="with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blinds(horizontal)">
                                      <p:cBhvr>
                                        <p:cTn id="71" dur="500"/>
                                        <p:tgtEl>
                                          <p:spTgt spid="32"/>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blinds(horizontal)">
                                      <p:cBhvr>
                                        <p:cTn id="74" dur="500"/>
                                        <p:tgtEl>
                                          <p:spTgt spid="39"/>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blinds(horizontal)">
                                      <p:cBhvr>
                                        <p:cTn id="77" dur="500"/>
                                        <p:tgtEl>
                                          <p:spTgt spid="33"/>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43"/>
                                        </p:tgtEl>
                                        <p:attrNameLst>
                                          <p:attrName>style.visibility</p:attrName>
                                        </p:attrNameLst>
                                      </p:cBhvr>
                                      <p:to>
                                        <p:strVal val="visible"/>
                                      </p:to>
                                    </p:set>
                                    <p:animEffect transition="in" filter="blinds(horizontal)">
                                      <p:cBhvr>
                                        <p:cTn id="8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21" grpId="0"/>
      <p:bldP spid="22" grpId="0" animBg="1"/>
      <p:bldP spid="25" grpId="0"/>
      <p:bldP spid="26" grpId="0"/>
      <p:bldP spid="27" grpId="0" animBg="1"/>
      <p:bldP spid="28" grpId="0" animBg="1"/>
      <p:bldP spid="29" grpId="0" animBg="1"/>
      <p:bldP spid="30" grpId="0" animBg="1"/>
      <p:bldP spid="33" grpId="0"/>
      <p:bldP spid="34" grpId="0"/>
      <p:bldP spid="38" grpId="0"/>
      <p:bldP spid="3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3E99D-0072-D67F-CF42-88F157EBCCAE}"/>
              </a:ext>
            </a:extLst>
          </p:cNvPr>
          <p:cNvSpPr>
            <a:spLocks noGrp="1"/>
          </p:cNvSpPr>
          <p:nvPr>
            <p:ph type="title"/>
          </p:nvPr>
        </p:nvSpPr>
        <p:spPr>
          <a:xfrm>
            <a:off x="-1" y="0"/>
            <a:ext cx="11142617" cy="694117"/>
          </a:xfrm>
        </p:spPr>
        <p:txBody>
          <a:bodyPr>
            <a:noAutofit/>
          </a:bodyPr>
          <a:lstStyle/>
          <a:p>
            <a:pPr>
              <a:defRPr/>
            </a:pPr>
            <a:r>
              <a:rPr lang="en-US" dirty="0">
                <a:solidFill>
                  <a:srgbClr val="3B31BD"/>
                </a:solidFill>
              </a:rPr>
              <a:t>Implementation of VeriPipe’s Verification Pipeline</a:t>
            </a:r>
          </a:p>
        </p:txBody>
      </p:sp>
      <p:sp>
        <p:nvSpPr>
          <p:cNvPr id="5" name="Slide Number Placeholder 4">
            <a:extLst>
              <a:ext uri="{FF2B5EF4-FFF2-40B4-BE49-F238E27FC236}">
                <a16:creationId xmlns:a16="http://schemas.microsoft.com/office/drawing/2014/main" id="{B0E8AC45-1DF7-8D70-7F4F-4CDAC792088C}"/>
              </a:ext>
            </a:extLst>
          </p:cNvPr>
          <p:cNvSpPr>
            <a:spLocks noGrp="1"/>
          </p:cNvSpPr>
          <p:nvPr>
            <p:ph type="sldNum" sz="quarter" idx="12"/>
          </p:nvPr>
        </p:nvSpPr>
        <p:spPr/>
        <p:txBody>
          <a:bodyPr/>
          <a:lstStyle/>
          <a:p>
            <a:fld id="{BEF5F9A7-FFD9-4159-A58F-AE73538ED447}" type="slidenum">
              <a:rPr lang="en-US" smtClean="0"/>
              <a:pPr/>
              <a:t>12</a:t>
            </a:fld>
            <a:endParaRPr lang="en-US"/>
          </a:p>
        </p:txBody>
      </p:sp>
      <p:sp>
        <p:nvSpPr>
          <p:cNvPr id="6" name="Footer Placeholder 5">
            <a:extLst>
              <a:ext uri="{FF2B5EF4-FFF2-40B4-BE49-F238E27FC236}">
                <a16:creationId xmlns:a16="http://schemas.microsoft.com/office/drawing/2014/main" id="{CA970409-8800-E120-C938-B8C4C8BBB9A6}"/>
              </a:ext>
            </a:extLst>
          </p:cNvPr>
          <p:cNvSpPr>
            <a:spLocks noGrp="1"/>
          </p:cNvSpPr>
          <p:nvPr>
            <p:ph type="ftr" sz="quarter" idx="3"/>
          </p:nvPr>
        </p:nvSpPr>
        <p:spPr>
          <a:xfrm>
            <a:off x="3779520" y="6373548"/>
            <a:ext cx="4373880" cy="420498"/>
          </a:xfrm>
        </p:spPr>
        <p:txBody>
          <a:bodyPr/>
          <a:lstStyle/>
          <a:p>
            <a:r>
              <a:rPr lang="en-US"/>
              <a:t>38th ACM International Conference on Supercomputing (ICS'24)</a:t>
            </a:r>
            <a:endParaRPr lang="en-US" dirty="0"/>
          </a:p>
        </p:txBody>
      </p:sp>
      <p:cxnSp>
        <p:nvCxnSpPr>
          <p:cNvPr id="43" name="Straight Connector 42">
            <a:extLst>
              <a:ext uri="{FF2B5EF4-FFF2-40B4-BE49-F238E27FC236}">
                <a16:creationId xmlns:a16="http://schemas.microsoft.com/office/drawing/2014/main" id="{20AD79CA-2FDE-0AAB-267B-F906F9A76BB3}"/>
              </a:ext>
            </a:extLst>
          </p:cNvPr>
          <p:cNvCxnSpPr>
            <a:cxnSpLocks/>
            <a:stCxn id="57" idx="2"/>
            <a:endCxn id="54" idx="2"/>
          </p:cNvCxnSpPr>
          <p:nvPr/>
        </p:nvCxnSpPr>
        <p:spPr>
          <a:xfrm flipH="1">
            <a:off x="7923068" y="4360974"/>
            <a:ext cx="2305" cy="1191304"/>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CD3E2F3-1107-0702-08D0-6FF418FA3157}"/>
              </a:ext>
            </a:extLst>
          </p:cNvPr>
          <p:cNvCxnSpPr>
            <a:cxnSpLocks/>
            <a:stCxn id="48" idx="0"/>
            <a:endCxn id="54" idx="4"/>
          </p:cNvCxnSpPr>
          <p:nvPr/>
        </p:nvCxnSpPr>
        <p:spPr>
          <a:xfrm>
            <a:off x="4610943" y="5763736"/>
            <a:ext cx="3093851" cy="0"/>
          </a:xfrm>
          <a:prstGeom prst="line">
            <a:avLst/>
          </a:prstGeom>
          <a:ln w="25400">
            <a:solidFill>
              <a:schemeClr val="tx1"/>
            </a:solidFill>
            <a:tailEnd type="none" w="lg"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E6FA745-A97D-6166-2B77-35A360A491DB}"/>
              </a:ext>
            </a:extLst>
          </p:cNvPr>
          <p:cNvCxnSpPr>
            <a:cxnSpLocks/>
          </p:cNvCxnSpPr>
          <p:nvPr/>
        </p:nvCxnSpPr>
        <p:spPr>
          <a:xfrm>
            <a:off x="1265159" y="4143227"/>
            <a:ext cx="9840685" cy="0"/>
          </a:xfrm>
          <a:prstGeom prst="line">
            <a:avLst/>
          </a:prstGeom>
          <a:ln w="317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6" name="Freeform 45">
            <a:extLst>
              <a:ext uri="{FF2B5EF4-FFF2-40B4-BE49-F238E27FC236}">
                <a16:creationId xmlns:a16="http://schemas.microsoft.com/office/drawing/2014/main" id="{7E7F0FB2-B4B1-5FBD-EAC1-4C5B4D0BF0BD}"/>
              </a:ext>
            </a:extLst>
          </p:cNvPr>
          <p:cNvSpPr/>
          <p:nvPr/>
        </p:nvSpPr>
        <p:spPr>
          <a:xfrm>
            <a:off x="4415981" y="2919605"/>
            <a:ext cx="3966233" cy="945991"/>
          </a:xfrm>
          <a:custGeom>
            <a:avLst/>
            <a:gdLst>
              <a:gd name="connsiteX0" fmla="*/ 3186820 w 3186820"/>
              <a:gd name="connsiteY0" fmla="*/ 344124 h 344124"/>
              <a:gd name="connsiteX1" fmla="*/ 1475715 w 3186820"/>
              <a:gd name="connsiteY1" fmla="*/ 93 h 344124"/>
              <a:gd name="connsiteX2" fmla="*/ 0 w 3186820"/>
              <a:gd name="connsiteY2" fmla="*/ 316964 h 344124"/>
            </a:gdLst>
            <a:ahLst/>
            <a:cxnLst>
              <a:cxn ang="0">
                <a:pos x="connsiteX0" y="connsiteY0"/>
              </a:cxn>
              <a:cxn ang="0">
                <a:pos x="connsiteX1" y="connsiteY1"/>
              </a:cxn>
              <a:cxn ang="0">
                <a:pos x="connsiteX2" y="connsiteY2"/>
              </a:cxn>
            </a:cxnLst>
            <a:rect l="l" t="t" r="r" b="b"/>
            <a:pathLst>
              <a:path w="3186820" h="344124">
                <a:moveTo>
                  <a:pt x="3186820" y="344124"/>
                </a:moveTo>
                <a:cubicBezTo>
                  <a:pt x="2596836" y="174372"/>
                  <a:pt x="2006852" y="4620"/>
                  <a:pt x="1475715" y="93"/>
                </a:cubicBezTo>
                <a:cubicBezTo>
                  <a:pt x="944578" y="-4434"/>
                  <a:pt x="472289" y="156265"/>
                  <a:pt x="0" y="316964"/>
                </a:cubicBezTo>
              </a:path>
            </a:pathLst>
          </a:custGeom>
          <a:noFill/>
          <a:ln w="63500">
            <a:solidFill>
              <a:schemeClr val="accent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atin typeface="Gill Sans" panose="020B0502020104020203" pitchFamily="34" charset="-79"/>
              <a:cs typeface="Gill Sans" panose="020B0502020104020203" pitchFamily="34" charset="-79"/>
            </a:endParaRPr>
          </a:p>
        </p:txBody>
      </p:sp>
      <p:sp>
        <p:nvSpPr>
          <p:cNvPr id="47" name="TextBox 46">
            <a:extLst>
              <a:ext uri="{FF2B5EF4-FFF2-40B4-BE49-F238E27FC236}">
                <a16:creationId xmlns:a16="http://schemas.microsoft.com/office/drawing/2014/main" id="{7CA308CE-208C-AB66-4A3B-D0419D732F3B}"/>
              </a:ext>
            </a:extLst>
          </p:cNvPr>
          <p:cNvSpPr txBox="1"/>
          <p:nvPr/>
        </p:nvSpPr>
        <p:spPr>
          <a:xfrm>
            <a:off x="10347810" y="3604471"/>
            <a:ext cx="851515" cy="523220"/>
          </a:xfrm>
          <a:prstGeom prst="rect">
            <a:avLst/>
          </a:prstGeom>
          <a:noFill/>
        </p:spPr>
        <p:txBody>
          <a:bodyPr wrap="none" rtlCol="0">
            <a:spAutoFit/>
          </a:bodyPr>
          <a:lstStyle/>
          <a:p>
            <a:r>
              <a:rPr lang="en-US" sz="2800" dirty="0">
                <a:latin typeface="Gill Sans" panose="020B0502020104020203" pitchFamily="34" charset="-79"/>
                <a:cs typeface="Gill Sans" panose="020B0502020104020203" pitchFamily="34" charset="-79"/>
              </a:rPr>
              <a:t>time</a:t>
            </a:r>
          </a:p>
        </p:txBody>
      </p:sp>
      <p:sp>
        <p:nvSpPr>
          <p:cNvPr id="48" name="Oval 47">
            <a:extLst>
              <a:ext uri="{FF2B5EF4-FFF2-40B4-BE49-F238E27FC236}">
                <a16:creationId xmlns:a16="http://schemas.microsoft.com/office/drawing/2014/main" id="{9F1887C6-51C0-D271-5529-8A3F8CBD661F}"/>
              </a:ext>
            </a:extLst>
          </p:cNvPr>
          <p:cNvSpPr/>
          <p:nvPr/>
        </p:nvSpPr>
        <p:spPr>
          <a:xfrm rot="5400000">
            <a:off x="4181213" y="5545464"/>
            <a:ext cx="422916" cy="4365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latin typeface="Gill Sans" panose="020B0502020104020203" pitchFamily="34" charset="-79"/>
              <a:cs typeface="Gill Sans" panose="020B0502020104020203" pitchFamily="34" charset="-79"/>
            </a:endParaRPr>
          </a:p>
        </p:txBody>
      </p:sp>
      <p:sp>
        <p:nvSpPr>
          <p:cNvPr id="50" name="TextBox 49">
            <a:extLst>
              <a:ext uri="{FF2B5EF4-FFF2-40B4-BE49-F238E27FC236}">
                <a16:creationId xmlns:a16="http://schemas.microsoft.com/office/drawing/2014/main" id="{A039D285-C27E-D36E-E95E-8F3CF7BF8BD7}"/>
              </a:ext>
            </a:extLst>
          </p:cNvPr>
          <p:cNvSpPr txBox="1"/>
          <p:nvPr/>
        </p:nvSpPr>
        <p:spPr>
          <a:xfrm>
            <a:off x="6017993" y="4270911"/>
            <a:ext cx="731290" cy="523220"/>
          </a:xfrm>
          <a:prstGeom prst="rect">
            <a:avLst/>
          </a:prstGeom>
          <a:noFill/>
        </p:spPr>
        <p:txBody>
          <a:bodyPr wrap="none" rtlCol="0">
            <a:spAutoFit/>
          </a:bodyPr>
          <a:lstStyle/>
          <a:p>
            <a:r>
              <a:rPr lang="en-US" sz="2800" dirty="0">
                <a:latin typeface="Gill Sans" panose="020B0502020104020203" pitchFamily="34" charset="-79"/>
                <a:cs typeface="Gill Sans" panose="020B0502020104020203" pitchFamily="34" charset="-79"/>
              </a:rPr>
              <a:t>Rg2</a:t>
            </a:r>
          </a:p>
        </p:txBody>
      </p:sp>
      <p:sp>
        <p:nvSpPr>
          <p:cNvPr id="51" name="TextBox 50">
            <a:extLst>
              <a:ext uri="{FF2B5EF4-FFF2-40B4-BE49-F238E27FC236}">
                <a16:creationId xmlns:a16="http://schemas.microsoft.com/office/drawing/2014/main" id="{3C43CA19-150D-B743-9B45-2031FBF427E8}"/>
              </a:ext>
            </a:extLst>
          </p:cNvPr>
          <p:cNvSpPr txBox="1"/>
          <p:nvPr/>
        </p:nvSpPr>
        <p:spPr>
          <a:xfrm>
            <a:off x="8776091" y="4309969"/>
            <a:ext cx="731290" cy="523220"/>
          </a:xfrm>
          <a:prstGeom prst="rect">
            <a:avLst/>
          </a:prstGeom>
          <a:noFill/>
        </p:spPr>
        <p:txBody>
          <a:bodyPr wrap="none" rtlCol="0">
            <a:spAutoFit/>
          </a:bodyPr>
          <a:lstStyle/>
          <a:p>
            <a:r>
              <a:rPr lang="en-US" sz="2800" dirty="0">
                <a:latin typeface="Gill Sans" panose="020B0502020104020203" pitchFamily="34" charset="-79"/>
                <a:cs typeface="Gill Sans" panose="020B0502020104020203" pitchFamily="34" charset="-79"/>
              </a:rPr>
              <a:t>Rg3</a:t>
            </a:r>
          </a:p>
        </p:txBody>
      </p:sp>
      <p:sp>
        <p:nvSpPr>
          <p:cNvPr id="52" name="TextBox 51">
            <a:extLst>
              <a:ext uri="{FF2B5EF4-FFF2-40B4-BE49-F238E27FC236}">
                <a16:creationId xmlns:a16="http://schemas.microsoft.com/office/drawing/2014/main" id="{7CB166F0-1AB9-F6B4-C258-A75D0A70B49C}"/>
              </a:ext>
            </a:extLst>
          </p:cNvPr>
          <p:cNvSpPr txBox="1"/>
          <p:nvPr/>
        </p:nvSpPr>
        <p:spPr>
          <a:xfrm>
            <a:off x="4163978" y="5489522"/>
            <a:ext cx="506870" cy="523220"/>
          </a:xfrm>
          <a:prstGeom prst="rect">
            <a:avLst/>
          </a:prstGeom>
          <a:noFill/>
        </p:spPr>
        <p:txBody>
          <a:bodyPr wrap="square" rtlCol="0">
            <a:spAutoFit/>
          </a:bodyPr>
          <a:lstStyle/>
          <a:p>
            <a:r>
              <a:rPr lang="en-US" sz="2800" dirty="0">
                <a:latin typeface="Gill Sans" panose="020B0502020104020203" pitchFamily="34" charset="-79"/>
                <a:cs typeface="Gill Sans" panose="020B0502020104020203" pitchFamily="34" charset="-79"/>
              </a:rPr>
              <a:t>t2</a:t>
            </a:r>
          </a:p>
        </p:txBody>
      </p:sp>
      <p:sp>
        <p:nvSpPr>
          <p:cNvPr id="53" name="Rectangle 52">
            <a:extLst>
              <a:ext uri="{FF2B5EF4-FFF2-40B4-BE49-F238E27FC236}">
                <a16:creationId xmlns:a16="http://schemas.microsoft.com/office/drawing/2014/main" id="{3B2364E2-411B-2D1B-6AE5-054C99B37CCE}"/>
              </a:ext>
            </a:extLst>
          </p:cNvPr>
          <p:cNvSpPr/>
          <p:nvPr/>
        </p:nvSpPr>
        <p:spPr>
          <a:xfrm>
            <a:off x="4346951" y="3745702"/>
            <a:ext cx="91440" cy="640080"/>
          </a:xfrm>
          <a:prstGeom prst="rect">
            <a:avLst/>
          </a:prstGeom>
          <a:solidFill>
            <a:schemeClr val="accent1"/>
          </a:solidFill>
          <a:ln w="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a:latin typeface="Gill Sans" panose="020B0502020104020203" pitchFamily="34" charset="-79"/>
              <a:cs typeface="Gill Sans" panose="020B0502020104020203" pitchFamily="34" charset="-79"/>
            </a:endParaRPr>
          </a:p>
        </p:txBody>
      </p:sp>
      <p:sp>
        <p:nvSpPr>
          <p:cNvPr id="54" name="Oval 53">
            <a:extLst>
              <a:ext uri="{FF2B5EF4-FFF2-40B4-BE49-F238E27FC236}">
                <a16:creationId xmlns:a16="http://schemas.microsoft.com/office/drawing/2014/main" id="{58560CA1-ABFE-0AE6-4384-BE10ECBF61C7}"/>
              </a:ext>
            </a:extLst>
          </p:cNvPr>
          <p:cNvSpPr/>
          <p:nvPr/>
        </p:nvSpPr>
        <p:spPr>
          <a:xfrm rot="5400000">
            <a:off x="7711608" y="5545464"/>
            <a:ext cx="422916" cy="436544"/>
          </a:xfrm>
          <a:prstGeom prst="ellipse">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latin typeface="Gill Sans" panose="020B0502020104020203" pitchFamily="34" charset="-79"/>
              <a:cs typeface="Gill Sans" panose="020B0502020104020203" pitchFamily="34" charset="-79"/>
            </a:endParaRPr>
          </a:p>
        </p:txBody>
      </p:sp>
      <p:sp>
        <p:nvSpPr>
          <p:cNvPr id="57" name="Rectangle 56">
            <a:extLst>
              <a:ext uri="{FF2B5EF4-FFF2-40B4-BE49-F238E27FC236}">
                <a16:creationId xmlns:a16="http://schemas.microsoft.com/office/drawing/2014/main" id="{92B2F375-1029-2378-FB2A-1208D5FE09A6}"/>
              </a:ext>
            </a:extLst>
          </p:cNvPr>
          <p:cNvSpPr/>
          <p:nvPr/>
        </p:nvSpPr>
        <p:spPr>
          <a:xfrm>
            <a:off x="7879651" y="3720894"/>
            <a:ext cx="91440" cy="640080"/>
          </a:xfrm>
          <a:prstGeom prst="rect">
            <a:avLst/>
          </a:prstGeom>
          <a:solidFill>
            <a:schemeClr val="accent1"/>
          </a:solidFill>
          <a:ln w="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a:latin typeface="Gill Sans" panose="020B0502020104020203" pitchFamily="34" charset="-79"/>
              <a:cs typeface="Gill Sans" panose="020B0502020104020203" pitchFamily="34" charset="-79"/>
            </a:endParaRPr>
          </a:p>
        </p:txBody>
      </p:sp>
      <p:sp>
        <p:nvSpPr>
          <p:cNvPr id="60" name="Rectangle 59">
            <a:extLst>
              <a:ext uri="{FF2B5EF4-FFF2-40B4-BE49-F238E27FC236}">
                <a16:creationId xmlns:a16="http://schemas.microsoft.com/office/drawing/2014/main" id="{9AFDF154-758C-4EC3-18E4-533015CF0881}"/>
              </a:ext>
            </a:extLst>
          </p:cNvPr>
          <p:cNvSpPr/>
          <p:nvPr/>
        </p:nvSpPr>
        <p:spPr>
          <a:xfrm>
            <a:off x="9993267" y="3738496"/>
            <a:ext cx="91440" cy="640080"/>
          </a:xfrm>
          <a:prstGeom prst="rect">
            <a:avLst/>
          </a:prstGeom>
          <a:solidFill>
            <a:schemeClr val="accent1"/>
          </a:solidFill>
          <a:ln w="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a:latin typeface="Gill Sans" panose="020B0502020104020203" pitchFamily="34" charset="-79"/>
              <a:cs typeface="Gill Sans" panose="020B0502020104020203" pitchFamily="34" charset="-79"/>
            </a:endParaRPr>
          </a:p>
        </p:txBody>
      </p:sp>
      <p:sp>
        <p:nvSpPr>
          <p:cNvPr id="62" name="TextBox 61">
            <a:extLst>
              <a:ext uri="{FF2B5EF4-FFF2-40B4-BE49-F238E27FC236}">
                <a16:creationId xmlns:a16="http://schemas.microsoft.com/office/drawing/2014/main" id="{D2EEAC3C-1BD4-6BE8-77E9-21D7C6578B71}"/>
              </a:ext>
            </a:extLst>
          </p:cNvPr>
          <p:cNvSpPr txBox="1"/>
          <p:nvPr/>
        </p:nvSpPr>
        <p:spPr>
          <a:xfrm>
            <a:off x="7698220" y="5469483"/>
            <a:ext cx="506870" cy="523220"/>
          </a:xfrm>
          <a:prstGeom prst="rect">
            <a:avLst/>
          </a:prstGeom>
          <a:noFill/>
        </p:spPr>
        <p:txBody>
          <a:bodyPr wrap="square" rtlCol="0">
            <a:spAutoFit/>
          </a:bodyPr>
          <a:lstStyle/>
          <a:p>
            <a:r>
              <a:rPr lang="en-US" sz="2800" dirty="0">
                <a:latin typeface="Gill Sans" panose="020B0502020104020203" pitchFamily="34" charset="-79"/>
                <a:cs typeface="Gill Sans" panose="020B0502020104020203" pitchFamily="34" charset="-79"/>
              </a:rPr>
              <a:t>t3</a:t>
            </a:r>
          </a:p>
        </p:txBody>
      </p:sp>
      <p:sp>
        <p:nvSpPr>
          <p:cNvPr id="63" name="TextBox 62">
            <a:extLst>
              <a:ext uri="{FF2B5EF4-FFF2-40B4-BE49-F238E27FC236}">
                <a16:creationId xmlns:a16="http://schemas.microsoft.com/office/drawing/2014/main" id="{66AE4CEA-ADD9-B2C3-1DA8-C2072B2DA111}"/>
              </a:ext>
            </a:extLst>
          </p:cNvPr>
          <p:cNvSpPr txBox="1"/>
          <p:nvPr/>
        </p:nvSpPr>
        <p:spPr>
          <a:xfrm>
            <a:off x="2401929" y="3724380"/>
            <a:ext cx="184731" cy="523220"/>
          </a:xfrm>
          <a:prstGeom prst="rect">
            <a:avLst/>
          </a:prstGeom>
          <a:noFill/>
        </p:spPr>
        <p:txBody>
          <a:bodyPr wrap="none" rtlCol="0">
            <a:spAutoFit/>
          </a:bodyPr>
          <a:lstStyle/>
          <a:p>
            <a:endParaRPr lang="en-US" sz="2800" dirty="0">
              <a:latin typeface="Gill Sans" panose="020B0502020104020203" pitchFamily="34" charset="-79"/>
              <a:cs typeface="Gill Sans" panose="020B0502020104020203" pitchFamily="34" charset="-79"/>
            </a:endParaRPr>
          </a:p>
        </p:txBody>
      </p:sp>
      <p:sp>
        <p:nvSpPr>
          <p:cNvPr id="64" name="TextBox 63">
            <a:extLst>
              <a:ext uri="{FF2B5EF4-FFF2-40B4-BE49-F238E27FC236}">
                <a16:creationId xmlns:a16="http://schemas.microsoft.com/office/drawing/2014/main" id="{5D6C9257-4E2C-EF75-55AD-F77C0A10B406}"/>
              </a:ext>
            </a:extLst>
          </p:cNvPr>
          <p:cNvSpPr txBox="1"/>
          <p:nvPr/>
        </p:nvSpPr>
        <p:spPr>
          <a:xfrm>
            <a:off x="2706721" y="4253410"/>
            <a:ext cx="731290" cy="523220"/>
          </a:xfrm>
          <a:prstGeom prst="rect">
            <a:avLst/>
          </a:prstGeom>
          <a:noFill/>
        </p:spPr>
        <p:txBody>
          <a:bodyPr wrap="none" rtlCol="0">
            <a:spAutoFit/>
          </a:bodyPr>
          <a:lstStyle/>
          <a:p>
            <a:r>
              <a:rPr lang="en-US" sz="2800" dirty="0">
                <a:latin typeface="Gill Sans" panose="020B0502020104020203" pitchFamily="34" charset="-79"/>
                <a:cs typeface="Gill Sans" panose="020B0502020104020203" pitchFamily="34" charset="-79"/>
              </a:rPr>
              <a:t>Rg1</a:t>
            </a:r>
          </a:p>
        </p:txBody>
      </p:sp>
      <p:sp>
        <p:nvSpPr>
          <p:cNvPr id="65" name="Rectangle 64">
            <a:extLst>
              <a:ext uri="{FF2B5EF4-FFF2-40B4-BE49-F238E27FC236}">
                <a16:creationId xmlns:a16="http://schemas.microsoft.com/office/drawing/2014/main" id="{5D16EC79-867A-9BB4-3897-5041CB59E163}"/>
              </a:ext>
            </a:extLst>
          </p:cNvPr>
          <p:cNvSpPr/>
          <p:nvPr/>
        </p:nvSpPr>
        <p:spPr>
          <a:xfrm>
            <a:off x="1740280" y="3718916"/>
            <a:ext cx="91440" cy="640080"/>
          </a:xfrm>
          <a:prstGeom prst="rect">
            <a:avLst/>
          </a:prstGeom>
          <a:solidFill>
            <a:schemeClr val="accent1"/>
          </a:solidFill>
          <a:ln w="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a:latin typeface="Gill Sans" panose="020B0502020104020203" pitchFamily="34" charset="-79"/>
              <a:cs typeface="Gill Sans" panose="020B0502020104020203" pitchFamily="34" charset="-79"/>
            </a:endParaRPr>
          </a:p>
        </p:txBody>
      </p:sp>
      <p:cxnSp>
        <p:nvCxnSpPr>
          <p:cNvPr id="68" name="Straight Connector 67">
            <a:extLst>
              <a:ext uri="{FF2B5EF4-FFF2-40B4-BE49-F238E27FC236}">
                <a16:creationId xmlns:a16="http://schemas.microsoft.com/office/drawing/2014/main" id="{7495BB8E-0B99-A6A2-F9F8-57E33451A2A3}"/>
              </a:ext>
            </a:extLst>
          </p:cNvPr>
          <p:cNvCxnSpPr>
            <a:cxnSpLocks/>
            <a:stCxn id="53" idx="2"/>
            <a:endCxn id="48" idx="2"/>
          </p:cNvCxnSpPr>
          <p:nvPr/>
        </p:nvCxnSpPr>
        <p:spPr>
          <a:xfrm>
            <a:off x="4392671" y="4385782"/>
            <a:ext cx="0" cy="1166496"/>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id="{D9DE3F91-A605-4294-A68A-A7EA4CABB83B}"/>
              </a:ext>
            </a:extLst>
          </p:cNvPr>
          <p:cNvSpPr/>
          <p:nvPr/>
        </p:nvSpPr>
        <p:spPr>
          <a:xfrm rot="5400000">
            <a:off x="7712461" y="4844948"/>
            <a:ext cx="422916" cy="436544"/>
          </a:xfrm>
          <a:prstGeom prst="ellipse">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latin typeface="Gill Sans" panose="020B0502020104020203" pitchFamily="34" charset="-79"/>
              <a:cs typeface="Gill Sans" panose="020B0502020104020203" pitchFamily="34" charset="-79"/>
            </a:endParaRPr>
          </a:p>
        </p:txBody>
      </p:sp>
      <p:cxnSp>
        <p:nvCxnSpPr>
          <p:cNvPr id="74" name="Straight Connector 73">
            <a:extLst>
              <a:ext uri="{FF2B5EF4-FFF2-40B4-BE49-F238E27FC236}">
                <a16:creationId xmlns:a16="http://schemas.microsoft.com/office/drawing/2014/main" id="{33871F1E-8184-3334-D2A3-AE741EE98853}"/>
              </a:ext>
            </a:extLst>
          </p:cNvPr>
          <p:cNvCxnSpPr>
            <a:cxnSpLocks/>
            <a:stCxn id="91" idx="0"/>
            <a:endCxn id="73" idx="4"/>
          </p:cNvCxnSpPr>
          <p:nvPr/>
        </p:nvCxnSpPr>
        <p:spPr>
          <a:xfrm>
            <a:off x="4593236" y="5061555"/>
            <a:ext cx="3112411" cy="1665"/>
          </a:xfrm>
          <a:prstGeom prst="line">
            <a:avLst/>
          </a:prstGeom>
          <a:ln w="25400">
            <a:solidFill>
              <a:schemeClr val="tx1"/>
            </a:solidFill>
            <a:tailEnd type="none" w="lg"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2439754-72C0-748E-5EE9-8A0325247367}"/>
              </a:ext>
            </a:extLst>
          </p:cNvPr>
          <p:cNvCxnSpPr>
            <a:cxnSpLocks/>
            <a:endCxn id="73" idx="2"/>
          </p:cNvCxnSpPr>
          <p:nvPr/>
        </p:nvCxnSpPr>
        <p:spPr>
          <a:xfrm flipH="1">
            <a:off x="7923921" y="4565177"/>
            <a:ext cx="2987" cy="286587"/>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F40B69C8-0FB1-7276-B337-32AEC5359F59}"/>
              </a:ext>
            </a:extLst>
          </p:cNvPr>
          <p:cNvSpPr txBox="1"/>
          <p:nvPr/>
        </p:nvSpPr>
        <p:spPr>
          <a:xfrm>
            <a:off x="3105956" y="2696895"/>
            <a:ext cx="2093843" cy="523220"/>
          </a:xfrm>
          <a:prstGeom prst="rect">
            <a:avLst/>
          </a:prstGeom>
          <a:noFill/>
          <a:ln>
            <a:solidFill>
              <a:schemeClr val="tx1"/>
            </a:solidFill>
          </a:ln>
        </p:spPr>
        <p:txBody>
          <a:bodyPr wrap="none" rtlCol="0">
            <a:spAutoFit/>
          </a:bodyPr>
          <a:lstStyle/>
          <a:p>
            <a:r>
              <a:rPr lang="en-US" sz="2800" dirty="0">
                <a:latin typeface="Gill Sans" panose="020B0502020104020203" pitchFamily="34" charset="-79"/>
                <a:cs typeface="Gill Sans" panose="020B0502020104020203" pitchFamily="34" charset="-79"/>
              </a:rPr>
              <a:t>Recovery PC</a:t>
            </a:r>
          </a:p>
        </p:txBody>
      </p:sp>
      <p:sp>
        <p:nvSpPr>
          <p:cNvPr id="79" name="TextBox 78">
            <a:extLst>
              <a:ext uri="{FF2B5EF4-FFF2-40B4-BE49-F238E27FC236}">
                <a16:creationId xmlns:a16="http://schemas.microsoft.com/office/drawing/2014/main" id="{10D2F8FE-7675-94D7-3632-6CD76D04B75C}"/>
              </a:ext>
            </a:extLst>
          </p:cNvPr>
          <p:cNvSpPr txBox="1"/>
          <p:nvPr/>
        </p:nvSpPr>
        <p:spPr>
          <a:xfrm>
            <a:off x="7376015" y="2720825"/>
            <a:ext cx="2475358" cy="523220"/>
          </a:xfrm>
          <a:prstGeom prst="rect">
            <a:avLst/>
          </a:prstGeom>
          <a:noFill/>
          <a:ln>
            <a:solidFill>
              <a:schemeClr val="tx1"/>
            </a:solidFill>
          </a:ln>
        </p:spPr>
        <p:txBody>
          <a:bodyPr wrap="none" rtlCol="0">
            <a:spAutoFit/>
          </a:bodyPr>
          <a:lstStyle/>
          <a:p>
            <a:r>
              <a:rPr lang="en-US" sz="2800" dirty="0">
                <a:latin typeface="Gill Sans" panose="020B0502020104020203" pitchFamily="34" charset="-79"/>
                <a:cs typeface="Gill Sans" panose="020B0502020104020203" pitchFamily="34" charset="-79"/>
              </a:rPr>
              <a:t>Region Register</a:t>
            </a:r>
          </a:p>
        </p:txBody>
      </p:sp>
      <p:cxnSp>
        <p:nvCxnSpPr>
          <p:cNvPr id="80" name="Straight Arrow Connector 79">
            <a:extLst>
              <a:ext uri="{FF2B5EF4-FFF2-40B4-BE49-F238E27FC236}">
                <a16:creationId xmlns:a16="http://schemas.microsoft.com/office/drawing/2014/main" id="{C06EE13C-14B4-6A12-E9C6-8F7C11B54882}"/>
              </a:ext>
            </a:extLst>
          </p:cNvPr>
          <p:cNvCxnSpPr>
            <a:cxnSpLocks/>
            <a:stCxn id="78" idx="2"/>
          </p:cNvCxnSpPr>
          <p:nvPr/>
        </p:nvCxnSpPr>
        <p:spPr>
          <a:xfrm>
            <a:off x="4152878" y="3220115"/>
            <a:ext cx="232015" cy="496057"/>
          </a:xfrm>
          <a:prstGeom prst="straightConnector1">
            <a:avLst/>
          </a:prstGeom>
          <a:ln w="254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1BF79BC-7752-E3DA-B14E-DB3AA44668F9}"/>
              </a:ext>
            </a:extLst>
          </p:cNvPr>
          <p:cNvCxnSpPr>
            <a:cxnSpLocks/>
            <a:stCxn id="79" idx="2"/>
            <a:endCxn id="57" idx="0"/>
          </p:cNvCxnSpPr>
          <p:nvPr/>
        </p:nvCxnSpPr>
        <p:spPr>
          <a:xfrm flipH="1">
            <a:off x="7925371" y="3244045"/>
            <a:ext cx="688323" cy="47684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12C408A4-053D-3046-1FA2-60D2817F5AAF}"/>
              </a:ext>
            </a:extLst>
          </p:cNvPr>
          <p:cNvSpPr txBox="1"/>
          <p:nvPr/>
        </p:nvSpPr>
        <p:spPr>
          <a:xfrm>
            <a:off x="4459576" y="5851075"/>
            <a:ext cx="3238644" cy="461665"/>
          </a:xfrm>
          <a:prstGeom prst="rect">
            <a:avLst/>
          </a:prstGeom>
          <a:noFill/>
        </p:spPr>
        <p:txBody>
          <a:bodyPr wrap="none" rtlCol="0">
            <a:spAutoFit/>
          </a:bodyPr>
          <a:lstStyle/>
          <a:p>
            <a:pPr algn="ctr"/>
            <a:r>
              <a:rPr lang="en-US" sz="2400" dirty="0">
                <a:latin typeface="Gill Sans" panose="020B0502020104020203" pitchFamily="34" charset="-79"/>
                <a:cs typeface="Gill Sans" panose="020B0502020104020203" pitchFamily="34" charset="-79"/>
              </a:rPr>
              <a:t>Rg2 verification pipeline</a:t>
            </a:r>
          </a:p>
        </p:txBody>
      </p:sp>
      <p:sp>
        <p:nvSpPr>
          <p:cNvPr id="86" name="Lightning Bolt 85">
            <a:extLst>
              <a:ext uri="{FF2B5EF4-FFF2-40B4-BE49-F238E27FC236}">
                <a16:creationId xmlns:a16="http://schemas.microsoft.com/office/drawing/2014/main" id="{12FE176D-37AD-0FA9-98EC-0AC04026D2AC}"/>
              </a:ext>
            </a:extLst>
          </p:cNvPr>
          <p:cNvSpPr/>
          <p:nvPr/>
        </p:nvSpPr>
        <p:spPr>
          <a:xfrm>
            <a:off x="8232740" y="3865537"/>
            <a:ext cx="465617" cy="495300"/>
          </a:xfrm>
          <a:prstGeom prst="lightningBol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panose="020B0502020104020203" pitchFamily="34" charset="-79"/>
              <a:cs typeface="Gill Sans" panose="020B0502020104020203" pitchFamily="34" charset="-79"/>
            </a:endParaRPr>
          </a:p>
        </p:txBody>
      </p:sp>
      <p:sp>
        <p:nvSpPr>
          <p:cNvPr id="87" name="TextBox 86">
            <a:extLst>
              <a:ext uri="{FF2B5EF4-FFF2-40B4-BE49-F238E27FC236}">
                <a16:creationId xmlns:a16="http://schemas.microsoft.com/office/drawing/2014/main" id="{813C8316-6917-D761-A880-2E0285F85F89}"/>
              </a:ext>
            </a:extLst>
          </p:cNvPr>
          <p:cNvSpPr txBox="1"/>
          <p:nvPr/>
        </p:nvSpPr>
        <p:spPr>
          <a:xfrm>
            <a:off x="95746" y="5910931"/>
            <a:ext cx="2658292" cy="369332"/>
          </a:xfrm>
          <a:prstGeom prst="rect">
            <a:avLst/>
          </a:prstGeom>
          <a:noFill/>
        </p:spPr>
        <p:txBody>
          <a:bodyPr wrap="none" rtlCol="0">
            <a:spAutoFit/>
          </a:bodyPr>
          <a:lstStyle/>
          <a:p>
            <a:r>
              <a:rPr lang="en-US" dirty="0">
                <a:latin typeface="Gill Sans" panose="020B0502020104020203" pitchFamily="34" charset="-79"/>
                <a:cs typeface="Gill Sans" panose="020B0502020104020203" pitchFamily="34" charset="-79"/>
              </a:rPr>
              <a:t>* Rg1 is under verification.</a:t>
            </a:r>
          </a:p>
        </p:txBody>
      </p:sp>
      <p:sp>
        <p:nvSpPr>
          <p:cNvPr id="88" name="TextBox 87">
            <a:extLst>
              <a:ext uri="{FF2B5EF4-FFF2-40B4-BE49-F238E27FC236}">
                <a16:creationId xmlns:a16="http://schemas.microsoft.com/office/drawing/2014/main" id="{D0A4403A-6F62-7C78-4C8E-7B736496AE28}"/>
              </a:ext>
            </a:extLst>
          </p:cNvPr>
          <p:cNvSpPr txBox="1"/>
          <p:nvPr/>
        </p:nvSpPr>
        <p:spPr>
          <a:xfrm>
            <a:off x="65340" y="770985"/>
            <a:ext cx="12286317" cy="1815882"/>
          </a:xfrm>
          <a:prstGeom prst="rect">
            <a:avLst/>
          </a:prstGeom>
          <a:noFill/>
        </p:spPr>
        <p:txBody>
          <a:bodyPr wrap="square" rtlCol="0">
            <a:spAutoFit/>
          </a:bodyPr>
          <a:lstStyle/>
          <a:p>
            <a:pPr marL="285750" indent="-285750">
              <a:buFont typeface="Arial" panose="020B0604020202020204" pitchFamily="34" charset="0"/>
              <a:buChar char="•"/>
            </a:pPr>
            <a:r>
              <a:rPr lang="en-US" sz="2800" i="1" dirty="0">
                <a:solidFill>
                  <a:srgbClr val="FF0000"/>
                </a:solidFill>
                <a:latin typeface="Gill Sans" panose="020B0502020104020203" pitchFamily="34" charset="-79"/>
                <a:cs typeface="Gill Sans" panose="020B0502020104020203" pitchFamily="34" charset="-79"/>
              </a:rPr>
              <a:t>Recovery PC</a:t>
            </a:r>
            <a:r>
              <a:rPr lang="en-US" sz="2800" dirty="0">
                <a:latin typeface="Gill Sans" panose="020B0502020104020203" pitchFamily="34" charset="-79"/>
                <a:cs typeface="Gill Sans" panose="020B0502020104020203" pitchFamily="34" charset="-79"/>
              </a:rPr>
              <a:t> points to the end of latest verified region serving as a recovery point.</a:t>
            </a:r>
          </a:p>
          <a:p>
            <a:pPr marL="285750" indent="-285750">
              <a:buFont typeface="Arial" panose="020B0604020202020204" pitchFamily="34" charset="0"/>
              <a:buChar char="•"/>
            </a:pPr>
            <a:r>
              <a:rPr lang="en-US" sz="2800" i="1" dirty="0">
                <a:solidFill>
                  <a:srgbClr val="FF0000"/>
                </a:solidFill>
                <a:latin typeface="Gill Sans" panose="020B0502020104020203" pitchFamily="34" charset="-79"/>
                <a:cs typeface="Gill Sans" panose="020B0502020104020203" pitchFamily="34" charset="-79"/>
              </a:rPr>
              <a:t>Region Register</a:t>
            </a:r>
            <a:r>
              <a:rPr lang="en-US" sz="2800" dirty="0">
                <a:latin typeface="Gill Sans" panose="020B0502020104020203" pitchFamily="34" charset="-79"/>
                <a:cs typeface="Gill Sans" panose="020B0502020104020203" pitchFamily="34" charset="-79"/>
              </a:rPr>
              <a:t> points to the end of the region being verified.</a:t>
            </a:r>
          </a:p>
          <a:p>
            <a:pPr marL="285750" indent="-285750">
              <a:buFont typeface="Arial" panose="020B0604020202020204" pitchFamily="34" charset="0"/>
              <a:buChar char="•"/>
            </a:pPr>
            <a:r>
              <a:rPr lang="en-US" sz="2800" dirty="0">
                <a:solidFill>
                  <a:srgbClr val="FF0000"/>
                </a:solidFill>
                <a:latin typeface="Gill Sans" panose="020B0502020104020203" pitchFamily="34" charset="-79"/>
                <a:cs typeface="Gill Sans" panose="020B0502020104020203" pitchFamily="34" charset="-79"/>
              </a:rPr>
              <a:t>GSQ </a:t>
            </a:r>
            <a:r>
              <a:rPr lang="en-US" sz="2800" dirty="0" err="1">
                <a:solidFill>
                  <a:srgbClr val="FF0000"/>
                </a:solidFill>
                <a:latin typeface="Gill Sans" panose="020B0502020104020203" pitchFamily="34" charset="-79"/>
                <a:cs typeface="Gill Sans" panose="020B0502020104020203" pitchFamily="34" charset="-79"/>
              </a:rPr>
              <a:t>Ptr</a:t>
            </a:r>
            <a:r>
              <a:rPr lang="en-US" sz="2800" dirty="0">
                <a:latin typeface="Gill Sans" panose="020B0502020104020203" pitchFamily="34" charset="-79"/>
                <a:cs typeface="Gill Sans" panose="020B0502020104020203" pitchFamily="34" charset="-79"/>
              </a:rPr>
              <a:t> delineates unverified stores that must be squashed from GSQ in case of soft errors detected.</a:t>
            </a:r>
          </a:p>
        </p:txBody>
      </p:sp>
      <p:cxnSp>
        <p:nvCxnSpPr>
          <p:cNvPr id="90" name="Straight Connector 89">
            <a:extLst>
              <a:ext uri="{FF2B5EF4-FFF2-40B4-BE49-F238E27FC236}">
                <a16:creationId xmlns:a16="http://schemas.microsoft.com/office/drawing/2014/main" id="{3ADF5BBC-9CBB-FAC2-F094-6573A9BD7F35}"/>
              </a:ext>
            </a:extLst>
          </p:cNvPr>
          <p:cNvCxnSpPr>
            <a:cxnSpLocks/>
            <a:stCxn id="96" idx="0"/>
            <a:endCxn id="91" idx="4"/>
          </p:cNvCxnSpPr>
          <p:nvPr/>
        </p:nvCxnSpPr>
        <p:spPr>
          <a:xfrm>
            <a:off x="2000469" y="5056720"/>
            <a:ext cx="2156223" cy="4835"/>
          </a:xfrm>
          <a:prstGeom prst="line">
            <a:avLst/>
          </a:prstGeom>
          <a:ln w="25400">
            <a:solidFill>
              <a:schemeClr val="tx1"/>
            </a:solidFill>
            <a:tailEnd type="none" w="lg" len="med"/>
          </a:ln>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D5C61E06-8612-7103-268F-10570B9D93A7}"/>
              </a:ext>
            </a:extLst>
          </p:cNvPr>
          <p:cNvSpPr/>
          <p:nvPr/>
        </p:nvSpPr>
        <p:spPr>
          <a:xfrm rot="5400000">
            <a:off x="4163506" y="4843283"/>
            <a:ext cx="422916" cy="436544"/>
          </a:xfrm>
          <a:prstGeom prst="ellipse">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latin typeface="Gill Sans" panose="020B0502020104020203" pitchFamily="34" charset="-79"/>
              <a:cs typeface="Gill Sans" panose="020B0502020104020203" pitchFamily="34" charset="-79"/>
            </a:endParaRPr>
          </a:p>
        </p:txBody>
      </p:sp>
      <p:cxnSp>
        <p:nvCxnSpPr>
          <p:cNvPr id="93" name="Straight Connector 92">
            <a:extLst>
              <a:ext uri="{FF2B5EF4-FFF2-40B4-BE49-F238E27FC236}">
                <a16:creationId xmlns:a16="http://schemas.microsoft.com/office/drawing/2014/main" id="{972C6980-F754-9299-7512-22EA16024258}"/>
              </a:ext>
            </a:extLst>
          </p:cNvPr>
          <p:cNvCxnSpPr>
            <a:cxnSpLocks/>
            <a:stCxn id="65" idx="2"/>
            <a:endCxn id="96" idx="2"/>
          </p:cNvCxnSpPr>
          <p:nvPr/>
        </p:nvCxnSpPr>
        <p:spPr>
          <a:xfrm flipH="1">
            <a:off x="1782197" y="4358996"/>
            <a:ext cx="3803" cy="486266"/>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4431B2B5-D5B7-3251-B33B-2A0FC0693D21}"/>
              </a:ext>
            </a:extLst>
          </p:cNvPr>
          <p:cNvSpPr txBox="1"/>
          <p:nvPr/>
        </p:nvSpPr>
        <p:spPr>
          <a:xfrm>
            <a:off x="1188191" y="5210994"/>
            <a:ext cx="3153685" cy="461665"/>
          </a:xfrm>
          <a:prstGeom prst="rect">
            <a:avLst/>
          </a:prstGeom>
          <a:noFill/>
        </p:spPr>
        <p:txBody>
          <a:bodyPr wrap="none" rtlCol="0">
            <a:spAutoFit/>
          </a:bodyPr>
          <a:lstStyle/>
          <a:p>
            <a:pPr algn="ctr"/>
            <a:r>
              <a:rPr lang="en-US" sz="2400" dirty="0">
                <a:latin typeface="Gill Sans" panose="020B0502020104020203" pitchFamily="34" charset="-79"/>
                <a:cs typeface="Gill Sans" panose="020B0502020104020203" pitchFamily="34" charset="-79"/>
              </a:rPr>
              <a:t>Rg1 verification pipeline</a:t>
            </a:r>
          </a:p>
        </p:txBody>
      </p:sp>
      <p:sp>
        <p:nvSpPr>
          <p:cNvPr id="96" name="Oval 95">
            <a:extLst>
              <a:ext uri="{FF2B5EF4-FFF2-40B4-BE49-F238E27FC236}">
                <a16:creationId xmlns:a16="http://schemas.microsoft.com/office/drawing/2014/main" id="{A0D5B7B5-A9C2-CC65-AC5F-00F0492DAA43}"/>
              </a:ext>
            </a:extLst>
          </p:cNvPr>
          <p:cNvSpPr/>
          <p:nvPr/>
        </p:nvSpPr>
        <p:spPr>
          <a:xfrm rot="5400000">
            <a:off x="1570739" y="4838448"/>
            <a:ext cx="422916" cy="4365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latin typeface="Gill Sans" panose="020B0502020104020203" pitchFamily="34" charset="-79"/>
              <a:cs typeface="Gill Sans" panose="020B0502020104020203" pitchFamily="34" charset="-79"/>
            </a:endParaRPr>
          </a:p>
        </p:txBody>
      </p:sp>
      <p:sp>
        <p:nvSpPr>
          <p:cNvPr id="97" name="TextBox 96">
            <a:extLst>
              <a:ext uri="{FF2B5EF4-FFF2-40B4-BE49-F238E27FC236}">
                <a16:creationId xmlns:a16="http://schemas.microsoft.com/office/drawing/2014/main" id="{E8F0A2EA-A9E2-1D79-A8E0-785CCEAB0B5D}"/>
              </a:ext>
            </a:extLst>
          </p:cNvPr>
          <p:cNvSpPr txBox="1"/>
          <p:nvPr/>
        </p:nvSpPr>
        <p:spPr>
          <a:xfrm>
            <a:off x="1541436" y="4781666"/>
            <a:ext cx="506870" cy="523220"/>
          </a:xfrm>
          <a:prstGeom prst="rect">
            <a:avLst/>
          </a:prstGeom>
          <a:noFill/>
        </p:spPr>
        <p:txBody>
          <a:bodyPr wrap="square" rtlCol="0">
            <a:spAutoFit/>
          </a:bodyPr>
          <a:lstStyle/>
          <a:p>
            <a:r>
              <a:rPr lang="en-US" sz="2800" dirty="0">
                <a:latin typeface="Gill Sans" panose="020B0502020104020203" pitchFamily="34" charset="-79"/>
                <a:cs typeface="Gill Sans" panose="020B0502020104020203" pitchFamily="34" charset="-79"/>
              </a:rPr>
              <a:t>t1</a:t>
            </a:r>
          </a:p>
        </p:txBody>
      </p:sp>
      <p:sp>
        <p:nvSpPr>
          <p:cNvPr id="66" name="TextBox 65">
            <a:extLst>
              <a:ext uri="{FF2B5EF4-FFF2-40B4-BE49-F238E27FC236}">
                <a16:creationId xmlns:a16="http://schemas.microsoft.com/office/drawing/2014/main" id="{B55E283F-B6E4-4423-EECE-1466C3925B9E}"/>
              </a:ext>
            </a:extLst>
          </p:cNvPr>
          <p:cNvSpPr txBox="1"/>
          <p:nvPr/>
        </p:nvSpPr>
        <p:spPr>
          <a:xfrm>
            <a:off x="2862159" y="2673494"/>
            <a:ext cx="2475358" cy="523220"/>
          </a:xfrm>
          <a:prstGeom prst="rect">
            <a:avLst/>
          </a:prstGeom>
          <a:noFill/>
          <a:ln>
            <a:solidFill>
              <a:schemeClr val="tx1"/>
            </a:solidFill>
          </a:ln>
        </p:spPr>
        <p:txBody>
          <a:bodyPr wrap="none" rtlCol="0">
            <a:spAutoFit/>
          </a:bodyPr>
          <a:lstStyle/>
          <a:p>
            <a:r>
              <a:rPr lang="en-US" sz="2800" dirty="0">
                <a:latin typeface="Gill Sans" panose="020B0502020104020203" pitchFamily="34" charset="-79"/>
                <a:cs typeface="Gill Sans" panose="020B0502020104020203" pitchFamily="34" charset="-79"/>
              </a:rPr>
              <a:t>Region Register</a:t>
            </a:r>
          </a:p>
        </p:txBody>
      </p:sp>
      <p:cxnSp>
        <p:nvCxnSpPr>
          <p:cNvPr id="67" name="Straight Arrow Connector 66">
            <a:extLst>
              <a:ext uri="{FF2B5EF4-FFF2-40B4-BE49-F238E27FC236}">
                <a16:creationId xmlns:a16="http://schemas.microsoft.com/office/drawing/2014/main" id="{BC9A4710-891E-3111-24EA-753E05FB5BF3}"/>
              </a:ext>
            </a:extLst>
          </p:cNvPr>
          <p:cNvCxnSpPr>
            <a:cxnSpLocks/>
            <a:stCxn id="66" idx="2"/>
            <a:endCxn id="53" idx="0"/>
          </p:cNvCxnSpPr>
          <p:nvPr/>
        </p:nvCxnSpPr>
        <p:spPr>
          <a:xfrm>
            <a:off x="4099838" y="3196714"/>
            <a:ext cx="292833" cy="5489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F303C3B-A788-5C1C-CE37-B69F5BA6EA2A}"/>
              </a:ext>
            </a:extLst>
          </p:cNvPr>
          <p:cNvSpPr txBox="1"/>
          <p:nvPr/>
        </p:nvSpPr>
        <p:spPr>
          <a:xfrm>
            <a:off x="4919131" y="3240099"/>
            <a:ext cx="2731413" cy="646331"/>
          </a:xfrm>
          <a:prstGeom prst="rect">
            <a:avLst/>
          </a:prstGeom>
          <a:noFill/>
        </p:spPr>
        <p:txBody>
          <a:bodyPr wrap="square" rtlCol="0">
            <a:spAutoFit/>
          </a:bodyPr>
          <a:lstStyle/>
          <a:p>
            <a:pPr algn="ctr"/>
            <a:r>
              <a:rPr lang="en-US" dirty="0">
                <a:latin typeface="Gill Sans" panose="020B0502020104020203" pitchFamily="34" charset="-79"/>
                <a:cs typeface="Gill Sans" panose="020B0502020104020203" pitchFamily="34" charset="-79"/>
              </a:rPr>
              <a:t>Recovery with unverified stores squashed from GSQ</a:t>
            </a:r>
          </a:p>
        </p:txBody>
      </p:sp>
    </p:spTree>
    <p:extLst>
      <p:ext uri="{BB962C8B-B14F-4D97-AF65-F5344CB8AC3E}">
        <p14:creationId xmlns:p14="http://schemas.microsoft.com/office/powerpoint/2010/main" val="228384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66"/>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67"/>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7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8" grpId="0" animBg="1"/>
      <p:bldP spid="52" grpId="0"/>
      <p:bldP spid="54" grpId="0" animBg="1"/>
      <p:bldP spid="62" grpId="0"/>
      <p:bldP spid="73" grpId="0" animBg="1"/>
      <p:bldP spid="78" grpId="0" animBg="1"/>
      <p:bldP spid="79" grpId="0" animBg="1"/>
      <p:bldP spid="84" grpId="0"/>
      <p:bldP spid="86" grpId="0" animBg="1"/>
      <p:bldP spid="91" grpId="0" animBg="1"/>
      <p:bldP spid="66" grpId="0" animBg="1"/>
      <p:bldP spid="66" grpId="1" animBg="1"/>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2714168-0C4B-5A4A-856A-3A3D2E99B54D}"/>
              </a:ext>
            </a:extLst>
          </p:cNvPr>
          <p:cNvSpPr>
            <a:spLocks noGrp="1"/>
          </p:cNvSpPr>
          <p:nvPr>
            <p:ph type="ftr" sz="quarter" idx="3"/>
          </p:nvPr>
        </p:nvSpPr>
        <p:spPr>
          <a:xfrm>
            <a:off x="3779520" y="6373548"/>
            <a:ext cx="4373880" cy="420498"/>
          </a:xfrm>
        </p:spPr>
        <p:txBody>
          <a:bodyPr/>
          <a:lstStyle/>
          <a:p>
            <a:r>
              <a:rPr lang="en-US"/>
              <a:t>38th ACM International Conference on Supercomputing (ICS'24)</a:t>
            </a:r>
          </a:p>
        </p:txBody>
      </p:sp>
      <p:sp>
        <p:nvSpPr>
          <p:cNvPr id="6" name="Slide Number Placeholder 5">
            <a:extLst>
              <a:ext uri="{FF2B5EF4-FFF2-40B4-BE49-F238E27FC236}">
                <a16:creationId xmlns:a16="http://schemas.microsoft.com/office/drawing/2014/main" id="{35FD1700-D82C-504F-89ED-F716A18C60CD}"/>
              </a:ext>
            </a:extLst>
          </p:cNvPr>
          <p:cNvSpPr>
            <a:spLocks noGrp="1"/>
          </p:cNvSpPr>
          <p:nvPr>
            <p:ph type="sldNum" sz="quarter" idx="12"/>
          </p:nvPr>
        </p:nvSpPr>
        <p:spPr/>
        <p:txBody>
          <a:bodyPr/>
          <a:lstStyle/>
          <a:p>
            <a:fld id="{BEF5F9A7-FFD9-4159-A58F-AE73538ED447}" type="slidenum">
              <a:rPr lang="en-US" smtClean="0"/>
              <a:pPr/>
              <a:t>13</a:t>
            </a:fld>
            <a:endParaRPr lang="en-US" dirty="0"/>
          </a:p>
        </p:txBody>
      </p:sp>
      <p:sp>
        <p:nvSpPr>
          <p:cNvPr id="10" name="标题 1">
            <a:extLst>
              <a:ext uri="{FF2B5EF4-FFF2-40B4-BE49-F238E27FC236}">
                <a16:creationId xmlns:a16="http://schemas.microsoft.com/office/drawing/2014/main" id="{D521676B-D2C8-0342-8D8A-7755C6FFC33F}"/>
              </a:ext>
            </a:extLst>
          </p:cNvPr>
          <p:cNvSpPr txBox="1">
            <a:spLocks/>
          </p:cNvSpPr>
          <p:nvPr/>
        </p:nvSpPr>
        <p:spPr>
          <a:xfrm>
            <a:off x="-1" y="0"/>
            <a:ext cx="12189459" cy="1282148"/>
          </a:xfrm>
          <a:prstGeom prst="rect">
            <a:avLst/>
          </a:prstGeom>
        </p:spPr>
        <p:txBody>
          <a:bodyPr vert="horz" lIns="91440" tIns="45720" rIns="91440" bIns="45720" rtlCol="0" anchor="ctr">
            <a:noAutofit/>
          </a:bodyPr>
          <a:lstStyle/>
          <a:p>
            <a:pPr lvl="0">
              <a:spcBef>
                <a:spcPct val="0"/>
              </a:spcBef>
              <a:defRPr/>
            </a:pPr>
            <a:r>
              <a:rPr lang="en-US" altLang="zh-CN" sz="4400" dirty="0">
                <a:solidFill>
                  <a:srgbClr val="3B31BD"/>
                </a:solidFill>
                <a:latin typeface="Gill Sans" panose="020B0502020104020203" pitchFamily="34" charset="-79"/>
                <a:ea typeface="Tahoma" panose="020B0604030504040204" pitchFamily="34" charset="0"/>
                <a:cs typeface="Gill Sans" panose="020B0502020104020203" pitchFamily="34" charset="-79"/>
              </a:rPr>
              <a:t>Challenge of Verifying Region at the Following Region End</a:t>
            </a:r>
            <a:endParaRPr lang="zh-CN" altLang="en-US" sz="4400" dirty="0">
              <a:solidFill>
                <a:srgbClr val="3B31BD"/>
              </a:solidFill>
              <a:latin typeface="Gill Sans" panose="020B0502020104020203" pitchFamily="34" charset="-79"/>
              <a:cs typeface="Gill Sans" panose="020B0502020104020203" pitchFamily="34" charset="-79"/>
            </a:endParaRPr>
          </a:p>
        </p:txBody>
      </p:sp>
      <p:cxnSp>
        <p:nvCxnSpPr>
          <p:cNvPr id="9" name="Straight Connector 8">
            <a:extLst>
              <a:ext uri="{FF2B5EF4-FFF2-40B4-BE49-F238E27FC236}">
                <a16:creationId xmlns:a16="http://schemas.microsoft.com/office/drawing/2014/main" id="{4689892D-0E1D-FBC9-5116-87489BEA16CD}"/>
              </a:ext>
            </a:extLst>
          </p:cNvPr>
          <p:cNvCxnSpPr>
            <a:cxnSpLocks/>
          </p:cNvCxnSpPr>
          <p:nvPr/>
        </p:nvCxnSpPr>
        <p:spPr>
          <a:xfrm>
            <a:off x="1372161" y="3601988"/>
            <a:ext cx="9840685" cy="0"/>
          </a:xfrm>
          <a:prstGeom prst="line">
            <a:avLst/>
          </a:prstGeom>
          <a:ln w="317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3820C8C-4E12-C0D4-1FB9-AEF1B1D20D8B}"/>
              </a:ext>
            </a:extLst>
          </p:cNvPr>
          <p:cNvSpPr txBox="1"/>
          <p:nvPr/>
        </p:nvSpPr>
        <p:spPr>
          <a:xfrm>
            <a:off x="10454812" y="3063232"/>
            <a:ext cx="851515" cy="523220"/>
          </a:xfrm>
          <a:prstGeom prst="rect">
            <a:avLst/>
          </a:prstGeom>
          <a:noFill/>
        </p:spPr>
        <p:txBody>
          <a:bodyPr wrap="none" rtlCol="0">
            <a:spAutoFit/>
          </a:bodyPr>
          <a:lstStyle/>
          <a:p>
            <a:r>
              <a:rPr lang="en-US" sz="2800" dirty="0">
                <a:latin typeface="Gill Sans" panose="020B0502020104020203" pitchFamily="34" charset="-79"/>
                <a:cs typeface="Gill Sans" panose="020B0502020104020203" pitchFamily="34" charset="-79"/>
              </a:rPr>
              <a:t>time</a:t>
            </a:r>
          </a:p>
        </p:txBody>
      </p:sp>
      <p:sp>
        <p:nvSpPr>
          <p:cNvPr id="15" name="TextBox 14">
            <a:extLst>
              <a:ext uri="{FF2B5EF4-FFF2-40B4-BE49-F238E27FC236}">
                <a16:creationId xmlns:a16="http://schemas.microsoft.com/office/drawing/2014/main" id="{07256A25-B214-908D-C4ED-4A5465AF54FF}"/>
              </a:ext>
            </a:extLst>
          </p:cNvPr>
          <p:cNvSpPr txBox="1"/>
          <p:nvPr/>
        </p:nvSpPr>
        <p:spPr>
          <a:xfrm>
            <a:off x="5374674" y="2789802"/>
            <a:ext cx="731290" cy="523220"/>
          </a:xfrm>
          <a:prstGeom prst="rect">
            <a:avLst/>
          </a:prstGeom>
          <a:noFill/>
        </p:spPr>
        <p:txBody>
          <a:bodyPr wrap="none" rtlCol="0">
            <a:spAutoFit/>
          </a:bodyPr>
          <a:lstStyle/>
          <a:p>
            <a:r>
              <a:rPr lang="en-US" sz="2800" dirty="0">
                <a:latin typeface="Gill Sans" panose="020B0502020104020203" pitchFamily="34" charset="-79"/>
                <a:cs typeface="Gill Sans" panose="020B0502020104020203" pitchFamily="34" charset="-79"/>
              </a:rPr>
              <a:t>Rg2</a:t>
            </a:r>
          </a:p>
        </p:txBody>
      </p:sp>
      <p:sp>
        <p:nvSpPr>
          <p:cNvPr id="19" name="Rectangle 18">
            <a:extLst>
              <a:ext uri="{FF2B5EF4-FFF2-40B4-BE49-F238E27FC236}">
                <a16:creationId xmlns:a16="http://schemas.microsoft.com/office/drawing/2014/main" id="{25736DBD-56EE-69B8-ECFB-3E38FD11B3A2}"/>
              </a:ext>
            </a:extLst>
          </p:cNvPr>
          <p:cNvSpPr/>
          <p:nvPr/>
        </p:nvSpPr>
        <p:spPr>
          <a:xfrm>
            <a:off x="4453953" y="3204463"/>
            <a:ext cx="91440" cy="640080"/>
          </a:xfrm>
          <a:prstGeom prst="rect">
            <a:avLst/>
          </a:prstGeom>
          <a:solidFill>
            <a:schemeClr val="accent1"/>
          </a:solidFill>
          <a:ln w="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a:latin typeface="Gill Sans" panose="020B0502020104020203" pitchFamily="34" charset="-79"/>
              <a:cs typeface="Gill Sans" panose="020B0502020104020203" pitchFamily="34" charset="-79"/>
            </a:endParaRPr>
          </a:p>
        </p:txBody>
      </p:sp>
      <p:sp>
        <p:nvSpPr>
          <p:cNvPr id="22" name="Rectangle 21">
            <a:extLst>
              <a:ext uri="{FF2B5EF4-FFF2-40B4-BE49-F238E27FC236}">
                <a16:creationId xmlns:a16="http://schemas.microsoft.com/office/drawing/2014/main" id="{D1079ABC-0666-071A-7FCF-3682BA069062}"/>
              </a:ext>
            </a:extLst>
          </p:cNvPr>
          <p:cNvSpPr/>
          <p:nvPr/>
        </p:nvSpPr>
        <p:spPr>
          <a:xfrm>
            <a:off x="6647708" y="3179655"/>
            <a:ext cx="91440" cy="640080"/>
          </a:xfrm>
          <a:prstGeom prst="rect">
            <a:avLst/>
          </a:prstGeom>
          <a:solidFill>
            <a:schemeClr val="accent1"/>
          </a:solidFill>
          <a:ln w="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a:latin typeface="Gill Sans" panose="020B0502020104020203" pitchFamily="34" charset="-79"/>
              <a:cs typeface="Gill Sans" panose="020B0502020104020203" pitchFamily="34" charset="-79"/>
            </a:endParaRPr>
          </a:p>
        </p:txBody>
      </p:sp>
      <p:sp>
        <p:nvSpPr>
          <p:cNvPr id="23" name="TextBox 22">
            <a:extLst>
              <a:ext uri="{FF2B5EF4-FFF2-40B4-BE49-F238E27FC236}">
                <a16:creationId xmlns:a16="http://schemas.microsoft.com/office/drawing/2014/main" id="{22BAEBC5-23B1-AEEB-9AD2-6DFEC5FDAD96}"/>
              </a:ext>
            </a:extLst>
          </p:cNvPr>
          <p:cNvSpPr txBox="1"/>
          <p:nvPr/>
        </p:nvSpPr>
        <p:spPr>
          <a:xfrm>
            <a:off x="6954516" y="4064815"/>
            <a:ext cx="1427714" cy="523220"/>
          </a:xfrm>
          <a:prstGeom prst="rect">
            <a:avLst/>
          </a:prstGeom>
          <a:noFill/>
        </p:spPr>
        <p:txBody>
          <a:bodyPr wrap="square" rtlCol="0">
            <a:spAutoFit/>
          </a:bodyPr>
          <a:lstStyle/>
          <a:p>
            <a:r>
              <a:rPr lang="en-US" sz="2800" dirty="0">
                <a:latin typeface="Gill Sans" panose="020B0502020104020203" pitchFamily="34" charset="-79"/>
                <a:cs typeface="Gill Sans" panose="020B0502020104020203" pitchFamily="34" charset="-79"/>
              </a:rPr>
              <a:t>WCDL</a:t>
            </a:r>
          </a:p>
        </p:txBody>
      </p:sp>
      <p:cxnSp>
        <p:nvCxnSpPr>
          <p:cNvPr id="24" name="Straight Connector 23">
            <a:extLst>
              <a:ext uri="{FF2B5EF4-FFF2-40B4-BE49-F238E27FC236}">
                <a16:creationId xmlns:a16="http://schemas.microsoft.com/office/drawing/2014/main" id="{447D6B38-B467-3511-FAD8-997BB73B8BF2}"/>
              </a:ext>
            </a:extLst>
          </p:cNvPr>
          <p:cNvCxnSpPr>
            <a:cxnSpLocks/>
          </p:cNvCxnSpPr>
          <p:nvPr/>
        </p:nvCxnSpPr>
        <p:spPr>
          <a:xfrm>
            <a:off x="4496480" y="4105493"/>
            <a:ext cx="3722140" cy="0"/>
          </a:xfrm>
          <a:prstGeom prst="line">
            <a:avLst/>
          </a:prstGeom>
          <a:ln w="127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1C5C6D09-B7C4-E5D3-BC83-45E1AD9F3B4E}"/>
              </a:ext>
            </a:extLst>
          </p:cNvPr>
          <p:cNvSpPr/>
          <p:nvPr/>
        </p:nvSpPr>
        <p:spPr>
          <a:xfrm>
            <a:off x="10332189" y="3185020"/>
            <a:ext cx="91440" cy="640080"/>
          </a:xfrm>
          <a:prstGeom prst="rect">
            <a:avLst/>
          </a:prstGeom>
          <a:solidFill>
            <a:schemeClr val="accent1"/>
          </a:solidFill>
          <a:ln w="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a:latin typeface="Gill Sans" panose="020B0502020104020203" pitchFamily="34" charset="-79"/>
              <a:cs typeface="Gill Sans" panose="020B0502020104020203" pitchFamily="34" charset="-79"/>
            </a:endParaRPr>
          </a:p>
        </p:txBody>
      </p:sp>
      <p:sp>
        <p:nvSpPr>
          <p:cNvPr id="26" name="TextBox 25">
            <a:extLst>
              <a:ext uri="{FF2B5EF4-FFF2-40B4-BE49-F238E27FC236}">
                <a16:creationId xmlns:a16="http://schemas.microsoft.com/office/drawing/2014/main" id="{37BBC343-3254-9001-99DC-F6C0C2F3D38D}"/>
              </a:ext>
            </a:extLst>
          </p:cNvPr>
          <p:cNvSpPr txBox="1"/>
          <p:nvPr/>
        </p:nvSpPr>
        <p:spPr>
          <a:xfrm>
            <a:off x="2508931" y="3183141"/>
            <a:ext cx="184731" cy="523220"/>
          </a:xfrm>
          <a:prstGeom prst="rect">
            <a:avLst/>
          </a:prstGeom>
          <a:noFill/>
        </p:spPr>
        <p:txBody>
          <a:bodyPr wrap="none" rtlCol="0">
            <a:spAutoFit/>
          </a:bodyPr>
          <a:lstStyle/>
          <a:p>
            <a:endParaRPr lang="en-US" sz="2800" dirty="0">
              <a:latin typeface="Gill Sans" panose="020B0502020104020203" pitchFamily="34" charset="-79"/>
              <a:cs typeface="Gill Sans" panose="020B0502020104020203" pitchFamily="34" charset="-79"/>
            </a:endParaRPr>
          </a:p>
        </p:txBody>
      </p:sp>
      <p:sp>
        <p:nvSpPr>
          <p:cNvPr id="27" name="TextBox 26">
            <a:extLst>
              <a:ext uri="{FF2B5EF4-FFF2-40B4-BE49-F238E27FC236}">
                <a16:creationId xmlns:a16="http://schemas.microsoft.com/office/drawing/2014/main" id="{952ECE81-5275-D31C-2C31-3A2FC989C308}"/>
              </a:ext>
            </a:extLst>
          </p:cNvPr>
          <p:cNvSpPr txBox="1"/>
          <p:nvPr/>
        </p:nvSpPr>
        <p:spPr>
          <a:xfrm>
            <a:off x="2813723" y="2784121"/>
            <a:ext cx="731290" cy="523220"/>
          </a:xfrm>
          <a:prstGeom prst="rect">
            <a:avLst/>
          </a:prstGeom>
          <a:noFill/>
        </p:spPr>
        <p:txBody>
          <a:bodyPr wrap="none" rtlCol="0">
            <a:spAutoFit/>
          </a:bodyPr>
          <a:lstStyle/>
          <a:p>
            <a:r>
              <a:rPr lang="en-US" sz="2800" dirty="0">
                <a:latin typeface="Gill Sans" panose="020B0502020104020203" pitchFamily="34" charset="-79"/>
                <a:cs typeface="Gill Sans" panose="020B0502020104020203" pitchFamily="34" charset="-79"/>
              </a:rPr>
              <a:t>Rg1</a:t>
            </a:r>
          </a:p>
        </p:txBody>
      </p:sp>
      <p:sp>
        <p:nvSpPr>
          <p:cNvPr id="28" name="Rectangle 27">
            <a:extLst>
              <a:ext uri="{FF2B5EF4-FFF2-40B4-BE49-F238E27FC236}">
                <a16:creationId xmlns:a16="http://schemas.microsoft.com/office/drawing/2014/main" id="{5B46DF40-DCEF-6D41-BDDB-7BA2FC407204}"/>
              </a:ext>
            </a:extLst>
          </p:cNvPr>
          <p:cNvSpPr/>
          <p:nvPr/>
        </p:nvSpPr>
        <p:spPr>
          <a:xfrm>
            <a:off x="1847282" y="3177677"/>
            <a:ext cx="91440" cy="640080"/>
          </a:xfrm>
          <a:prstGeom prst="rect">
            <a:avLst/>
          </a:prstGeom>
          <a:solidFill>
            <a:schemeClr val="accent1"/>
          </a:solidFill>
          <a:ln w="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a:latin typeface="Gill Sans" panose="020B0502020104020203" pitchFamily="34" charset="-79"/>
              <a:cs typeface="Gill Sans" panose="020B0502020104020203" pitchFamily="34" charset="-79"/>
            </a:endParaRPr>
          </a:p>
        </p:txBody>
      </p:sp>
      <p:cxnSp>
        <p:nvCxnSpPr>
          <p:cNvPr id="29" name="Straight Connector 28">
            <a:extLst>
              <a:ext uri="{FF2B5EF4-FFF2-40B4-BE49-F238E27FC236}">
                <a16:creationId xmlns:a16="http://schemas.microsoft.com/office/drawing/2014/main" id="{7FBAB021-E4C0-93EE-AA63-1CAE82D9E2F0}"/>
              </a:ext>
            </a:extLst>
          </p:cNvPr>
          <p:cNvCxnSpPr>
            <a:cxnSpLocks/>
            <a:stCxn id="19" idx="2"/>
            <a:endCxn id="40" idx="2"/>
          </p:cNvCxnSpPr>
          <p:nvPr/>
        </p:nvCxnSpPr>
        <p:spPr>
          <a:xfrm flipH="1">
            <a:off x="4496480" y="3844543"/>
            <a:ext cx="3193" cy="464315"/>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7EC2F491-5693-291F-0509-FB715F985056}"/>
              </a:ext>
            </a:extLst>
          </p:cNvPr>
          <p:cNvSpPr/>
          <p:nvPr/>
        </p:nvSpPr>
        <p:spPr>
          <a:xfrm rot="5400000">
            <a:off x="6480518" y="4319611"/>
            <a:ext cx="422916" cy="436544"/>
          </a:xfrm>
          <a:prstGeom prst="ellipse">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latin typeface="Gill Sans" panose="020B0502020104020203" pitchFamily="34" charset="-79"/>
              <a:cs typeface="Gill Sans" panose="020B0502020104020203" pitchFamily="34" charset="-79"/>
            </a:endParaRPr>
          </a:p>
        </p:txBody>
      </p:sp>
      <p:cxnSp>
        <p:nvCxnSpPr>
          <p:cNvPr id="31" name="Straight Connector 30">
            <a:extLst>
              <a:ext uri="{FF2B5EF4-FFF2-40B4-BE49-F238E27FC236}">
                <a16:creationId xmlns:a16="http://schemas.microsoft.com/office/drawing/2014/main" id="{D3EDE5C3-89D4-E0A0-475A-5195F848FDC8}"/>
              </a:ext>
            </a:extLst>
          </p:cNvPr>
          <p:cNvCxnSpPr>
            <a:cxnSpLocks/>
            <a:endCxn id="30" idx="4"/>
          </p:cNvCxnSpPr>
          <p:nvPr/>
        </p:nvCxnSpPr>
        <p:spPr>
          <a:xfrm>
            <a:off x="3379000" y="4521821"/>
            <a:ext cx="3094704" cy="16062"/>
          </a:xfrm>
          <a:prstGeom prst="line">
            <a:avLst/>
          </a:prstGeom>
          <a:ln w="25400">
            <a:solidFill>
              <a:schemeClr val="tx1"/>
            </a:solidFill>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7F09BD9-3922-021F-D5CF-B29D63C076CE}"/>
              </a:ext>
            </a:extLst>
          </p:cNvPr>
          <p:cNvCxnSpPr>
            <a:cxnSpLocks/>
            <a:stCxn id="22" idx="2"/>
            <a:endCxn id="30" idx="2"/>
          </p:cNvCxnSpPr>
          <p:nvPr/>
        </p:nvCxnSpPr>
        <p:spPr>
          <a:xfrm flipH="1">
            <a:off x="6691976" y="3819735"/>
            <a:ext cx="1452" cy="506690"/>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8" name="Lightning Bolt 37">
            <a:extLst>
              <a:ext uri="{FF2B5EF4-FFF2-40B4-BE49-F238E27FC236}">
                <a16:creationId xmlns:a16="http://schemas.microsoft.com/office/drawing/2014/main" id="{2C389935-EBE1-B2D5-9A15-0CAE868F8D2A}"/>
              </a:ext>
            </a:extLst>
          </p:cNvPr>
          <p:cNvSpPr/>
          <p:nvPr/>
        </p:nvSpPr>
        <p:spPr>
          <a:xfrm>
            <a:off x="2738450" y="3297483"/>
            <a:ext cx="1084991" cy="817755"/>
          </a:xfrm>
          <a:prstGeom prst="lightningBol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panose="020B0502020104020203" pitchFamily="34" charset="-79"/>
              <a:cs typeface="Gill Sans" panose="020B0502020104020203" pitchFamily="34" charset="-79"/>
            </a:endParaRPr>
          </a:p>
        </p:txBody>
      </p:sp>
      <p:cxnSp>
        <p:nvCxnSpPr>
          <p:cNvPr id="39" name="Straight Connector 38">
            <a:extLst>
              <a:ext uri="{FF2B5EF4-FFF2-40B4-BE49-F238E27FC236}">
                <a16:creationId xmlns:a16="http://schemas.microsoft.com/office/drawing/2014/main" id="{5BA97A15-59FA-3F76-EE1D-E49552EBE608}"/>
              </a:ext>
            </a:extLst>
          </p:cNvPr>
          <p:cNvCxnSpPr>
            <a:cxnSpLocks/>
            <a:stCxn id="43" idx="0"/>
            <a:endCxn id="40" idx="4"/>
          </p:cNvCxnSpPr>
          <p:nvPr/>
        </p:nvCxnSpPr>
        <p:spPr>
          <a:xfrm>
            <a:off x="2107471" y="4515481"/>
            <a:ext cx="2170737" cy="4835"/>
          </a:xfrm>
          <a:prstGeom prst="line">
            <a:avLst/>
          </a:prstGeom>
          <a:ln w="25400">
            <a:solidFill>
              <a:schemeClr val="tx1"/>
            </a:solidFill>
            <a:tailEnd type="none" w="lg" len="med"/>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4A7E12F9-0339-280A-D3C0-67BE6149173A}"/>
              </a:ext>
            </a:extLst>
          </p:cNvPr>
          <p:cNvSpPr/>
          <p:nvPr/>
        </p:nvSpPr>
        <p:spPr>
          <a:xfrm rot="5400000">
            <a:off x="4285022" y="4302044"/>
            <a:ext cx="422916" cy="436544"/>
          </a:xfrm>
          <a:prstGeom prst="ellipse">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latin typeface="Gill Sans" panose="020B0502020104020203" pitchFamily="34" charset="-79"/>
              <a:cs typeface="Gill Sans" panose="020B0502020104020203" pitchFamily="34" charset="-79"/>
            </a:endParaRPr>
          </a:p>
        </p:txBody>
      </p:sp>
      <p:cxnSp>
        <p:nvCxnSpPr>
          <p:cNvPr id="41" name="Straight Connector 40">
            <a:extLst>
              <a:ext uri="{FF2B5EF4-FFF2-40B4-BE49-F238E27FC236}">
                <a16:creationId xmlns:a16="http://schemas.microsoft.com/office/drawing/2014/main" id="{AD477FE7-FB07-E7E6-CCC9-09A85AD93998}"/>
              </a:ext>
            </a:extLst>
          </p:cNvPr>
          <p:cNvCxnSpPr>
            <a:cxnSpLocks/>
            <a:stCxn id="28" idx="2"/>
            <a:endCxn id="43" idx="2"/>
          </p:cNvCxnSpPr>
          <p:nvPr/>
        </p:nvCxnSpPr>
        <p:spPr>
          <a:xfrm flipH="1">
            <a:off x="1889199" y="3817757"/>
            <a:ext cx="3803" cy="486266"/>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6B040B4-7E1F-8D73-894A-173934A009E5}"/>
              </a:ext>
            </a:extLst>
          </p:cNvPr>
          <p:cNvSpPr txBox="1"/>
          <p:nvPr/>
        </p:nvSpPr>
        <p:spPr>
          <a:xfrm>
            <a:off x="2968550" y="4784088"/>
            <a:ext cx="3153685" cy="461665"/>
          </a:xfrm>
          <a:prstGeom prst="rect">
            <a:avLst/>
          </a:prstGeom>
          <a:noFill/>
        </p:spPr>
        <p:txBody>
          <a:bodyPr wrap="none" rtlCol="0">
            <a:spAutoFit/>
          </a:bodyPr>
          <a:lstStyle/>
          <a:p>
            <a:pPr algn="ctr"/>
            <a:r>
              <a:rPr lang="en-US" sz="2400" dirty="0">
                <a:latin typeface="Gill Sans" panose="020B0502020104020203" pitchFamily="34" charset="-79"/>
                <a:cs typeface="Gill Sans" panose="020B0502020104020203" pitchFamily="34" charset="-79"/>
              </a:rPr>
              <a:t>Rg1 verification pipeline</a:t>
            </a:r>
          </a:p>
        </p:txBody>
      </p:sp>
      <p:sp>
        <p:nvSpPr>
          <p:cNvPr id="43" name="Oval 42">
            <a:extLst>
              <a:ext uri="{FF2B5EF4-FFF2-40B4-BE49-F238E27FC236}">
                <a16:creationId xmlns:a16="http://schemas.microsoft.com/office/drawing/2014/main" id="{5762C936-DEFC-6A61-138A-73E064E74F6D}"/>
              </a:ext>
            </a:extLst>
          </p:cNvPr>
          <p:cNvSpPr/>
          <p:nvPr/>
        </p:nvSpPr>
        <p:spPr>
          <a:xfrm rot="5400000">
            <a:off x="1677741" y="4297209"/>
            <a:ext cx="422916" cy="4365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latin typeface="Gill Sans" panose="020B0502020104020203" pitchFamily="34" charset="-79"/>
              <a:cs typeface="Gill Sans" panose="020B0502020104020203" pitchFamily="34" charset="-79"/>
            </a:endParaRPr>
          </a:p>
        </p:txBody>
      </p:sp>
      <p:sp>
        <p:nvSpPr>
          <p:cNvPr id="44" name="TextBox 43">
            <a:extLst>
              <a:ext uri="{FF2B5EF4-FFF2-40B4-BE49-F238E27FC236}">
                <a16:creationId xmlns:a16="http://schemas.microsoft.com/office/drawing/2014/main" id="{FC4E34F1-3674-2E1B-C3C7-6D94ACA4B2C7}"/>
              </a:ext>
            </a:extLst>
          </p:cNvPr>
          <p:cNvSpPr txBox="1"/>
          <p:nvPr/>
        </p:nvSpPr>
        <p:spPr>
          <a:xfrm>
            <a:off x="1648438" y="4240427"/>
            <a:ext cx="506870" cy="523220"/>
          </a:xfrm>
          <a:prstGeom prst="rect">
            <a:avLst/>
          </a:prstGeom>
          <a:noFill/>
        </p:spPr>
        <p:txBody>
          <a:bodyPr wrap="square" rtlCol="0">
            <a:spAutoFit/>
          </a:bodyPr>
          <a:lstStyle/>
          <a:p>
            <a:r>
              <a:rPr lang="en-US" sz="2800" dirty="0">
                <a:latin typeface="Gill Sans" panose="020B0502020104020203" pitchFamily="34" charset="-79"/>
                <a:cs typeface="Gill Sans" panose="020B0502020104020203" pitchFamily="34" charset="-79"/>
              </a:rPr>
              <a:t>t1</a:t>
            </a:r>
          </a:p>
        </p:txBody>
      </p:sp>
      <p:cxnSp>
        <p:nvCxnSpPr>
          <p:cNvPr id="47" name="Straight Connector 46">
            <a:extLst>
              <a:ext uri="{FF2B5EF4-FFF2-40B4-BE49-F238E27FC236}">
                <a16:creationId xmlns:a16="http://schemas.microsoft.com/office/drawing/2014/main" id="{ABCEBCD3-02EE-5761-7BA0-9FAE65B21E3E}"/>
              </a:ext>
            </a:extLst>
          </p:cNvPr>
          <p:cNvCxnSpPr>
            <a:cxnSpLocks/>
          </p:cNvCxnSpPr>
          <p:nvPr/>
        </p:nvCxnSpPr>
        <p:spPr>
          <a:xfrm flipH="1">
            <a:off x="8203197" y="3613078"/>
            <a:ext cx="1452" cy="506690"/>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CBC829E-6F5C-F3D9-F30F-BC3C75A4B1C0}"/>
              </a:ext>
            </a:extLst>
          </p:cNvPr>
          <p:cNvSpPr txBox="1"/>
          <p:nvPr/>
        </p:nvSpPr>
        <p:spPr>
          <a:xfrm>
            <a:off x="8646825" y="2801622"/>
            <a:ext cx="731290" cy="523220"/>
          </a:xfrm>
          <a:prstGeom prst="rect">
            <a:avLst/>
          </a:prstGeom>
          <a:noFill/>
        </p:spPr>
        <p:txBody>
          <a:bodyPr wrap="none" rtlCol="0">
            <a:spAutoFit/>
          </a:bodyPr>
          <a:lstStyle/>
          <a:p>
            <a:r>
              <a:rPr lang="en-US" sz="2800" dirty="0">
                <a:latin typeface="Gill Sans" panose="020B0502020104020203" pitchFamily="34" charset="-79"/>
                <a:cs typeface="Gill Sans" panose="020B0502020104020203" pitchFamily="34" charset="-79"/>
              </a:rPr>
              <a:t>Rg3</a:t>
            </a:r>
          </a:p>
        </p:txBody>
      </p:sp>
      <p:sp>
        <p:nvSpPr>
          <p:cNvPr id="49" name="TextBox 48">
            <a:extLst>
              <a:ext uri="{FF2B5EF4-FFF2-40B4-BE49-F238E27FC236}">
                <a16:creationId xmlns:a16="http://schemas.microsoft.com/office/drawing/2014/main" id="{88A0A3B2-AA6E-6A72-A5BA-189EE62CF4D9}"/>
              </a:ext>
            </a:extLst>
          </p:cNvPr>
          <p:cNvSpPr txBox="1"/>
          <p:nvPr/>
        </p:nvSpPr>
        <p:spPr>
          <a:xfrm>
            <a:off x="4262431" y="4268242"/>
            <a:ext cx="506870" cy="523220"/>
          </a:xfrm>
          <a:prstGeom prst="rect">
            <a:avLst/>
          </a:prstGeom>
          <a:noFill/>
        </p:spPr>
        <p:txBody>
          <a:bodyPr wrap="square" rtlCol="0">
            <a:spAutoFit/>
          </a:bodyPr>
          <a:lstStyle/>
          <a:p>
            <a:r>
              <a:rPr lang="en-US" sz="2800" dirty="0">
                <a:latin typeface="Gill Sans" panose="020B0502020104020203" pitchFamily="34" charset="-79"/>
                <a:cs typeface="Gill Sans" panose="020B0502020104020203" pitchFamily="34" charset="-79"/>
              </a:rPr>
              <a:t>t2</a:t>
            </a:r>
          </a:p>
        </p:txBody>
      </p:sp>
      <p:sp>
        <p:nvSpPr>
          <p:cNvPr id="50" name="TextBox 49">
            <a:extLst>
              <a:ext uri="{FF2B5EF4-FFF2-40B4-BE49-F238E27FC236}">
                <a16:creationId xmlns:a16="http://schemas.microsoft.com/office/drawing/2014/main" id="{08B0F4EA-1EB6-258B-12DF-F12530C4B039}"/>
              </a:ext>
            </a:extLst>
          </p:cNvPr>
          <p:cNvSpPr txBox="1"/>
          <p:nvPr/>
        </p:nvSpPr>
        <p:spPr>
          <a:xfrm>
            <a:off x="6473704" y="4286591"/>
            <a:ext cx="506870" cy="523220"/>
          </a:xfrm>
          <a:prstGeom prst="rect">
            <a:avLst/>
          </a:prstGeom>
          <a:noFill/>
        </p:spPr>
        <p:txBody>
          <a:bodyPr wrap="square" rtlCol="0">
            <a:spAutoFit/>
          </a:bodyPr>
          <a:lstStyle/>
          <a:p>
            <a:r>
              <a:rPr lang="en-US" sz="2800" dirty="0">
                <a:solidFill>
                  <a:schemeClr val="bg1"/>
                </a:solidFill>
                <a:latin typeface="Gill Sans" panose="020B0502020104020203" pitchFamily="34" charset="-79"/>
                <a:cs typeface="Gill Sans" panose="020B0502020104020203" pitchFamily="34" charset="-79"/>
              </a:rPr>
              <a:t>t3</a:t>
            </a:r>
          </a:p>
        </p:txBody>
      </p:sp>
      <p:pic>
        <p:nvPicPr>
          <p:cNvPr id="51" name="Picture 14" descr="You can share this smiley to express your frustration. | Emoticons emojis,  Funny emoticons, Emoji pictures">
            <a:extLst>
              <a:ext uri="{FF2B5EF4-FFF2-40B4-BE49-F238E27FC236}">
                <a16:creationId xmlns:a16="http://schemas.microsoft.com/office/drawing/2014/main" id="{24A7CF22-1354-A9A2-8551-3E0E4F7056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7553" y="1576795"/>
            <a:ext cx="1302338" cy="1302338"/>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623CA5FA-3E0F-6EAA-21CB-7108D4F46988}"/>
              </a:ext>
            </a:extLst>
          </p:cNvPr>
          <p:cNvSpPr txBox="1"/>
          <p:nvPr/>
        </p:nvSpPr>
        <p:spPr>
          <a:xfrm>
            <a:off x="95746" y="5794817"/>
            <a:ext cx="2658292" cy="369332"/>
          </a:xfrm>
          <a:prstGeom prst="rect">
            <a:avLst/>
          </a:prstGeom>
          <a:noFill/>
        </p:spPr>
        <p:txBody>
          <a:bodyPr wrap="none" rtlCol="0">
            <a:spAutoFit/>
          </a:bodyPr>
          <a:lstStyle/>
          <a:p>
            <a:r>
              <a:rPr lang="en-US" dirty="0">
                <a:latin typeface="Gill Sans" panose="020B0502020104020203" pitchFamily="34" charset="-79"/>
                <a:cs typeface="Gill Sans" panose="020B0502020104020203" pitchFamily="34" charset="-79"/>
              </a:rPr>
              <a:t>* Rg1 is under verification.</a:t>
            </a:r>
          </a:p>
        </p:txBody>
      </p:sp>
      <p:sp>
        <p:nvSpPr>
          <p:cNvPr id="34" name="Rectangular Callout 33">
            <a:extLst>
              <a:ext uri="{FF2B5EF4-FFF2-40B4-BE49-F238E27FC236}">
                <a16:creationId xmlns:a16="http://schemas.microsoft.com/office/drawing/2014/main" id="{41D07654-A603-BF34-2DBB-4A9FE6B8DD86}"/>
              </a:ext>
            </a:extLst>
          </p:cNvPr>
          <p:cNvSpPr/>
          <p:nvPr/>
        </p:nvSpPr>
        <p:spPr>
          <a:xfrm>
            <a:off x="5650290" y="5210529"/>
            <a:ext cx="2193677" cy="727077"/>
          </a:xfrm>
          <a:prstGeom prst="wedgeRectCallout">
            <a:avLst>
              <a:gd name="adj1" fmla="val -3167"/>
              <a:gd name="adj2" fmla="val -11062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B3056E91-0993-10ED-72AF-7FF2F42CE361}"/>
              </a:ext>
            </a:extLst>
          </p:cNvPr>
          <p:cNvSpPr txBox="1"/>
          <p:nvPr/>
        </p:nvSpPr>
        <p:spPr>
          <a:xfrm>
            <a:off x="5650587" y="5148486"/>
            <a:ext cx="2177134" cy="830997"/>
          </a:xfrm>
          <a:prstGeom prst="rect">
            <a:avLst/>
          </a:prstGeom>
          <a:noFill/>
        </p:spPr>
        <p:txBody>
          <a:bodyPr wrap="none" rtlCol="0">
            <a:spAutoFit/>
          </a:bodyPr>
          <a:lstStyle/>
          <a:p>
            <a:pPr algn="ctr"/>
            <a:r>
              <a:rPr lang="en-US" sz="2400" dirty="0">
                <a:solidFill>
                  <a:srgbClr val="FF0000"/>
                </a:solidFill>
                <a:latin typeface="Gill Sans" panose="020B0502020104020203" pitchFamily="34" charset="-79"/>
                <a:cs typeface="Gill Sans" panose="020B0502020104020203" pitchFamily="34" charset="-79"/>
              </a:rPr>
              <a:t>Rg1’s Stores are</a:t>
            </a:r>
          </a:p>
          <a:p>
            <a:pPr algn="ctr"/>
            <a:r>
              <a:rPr lang="en-US" sz="2400" dirty="0">
                <a:solidFill>
                  <a:srgbClr val="FF0000"/>
                </a:solidFill>
                <a:latin typeface="Gill Sans" panose="020B0502020104020203" pitchFamily="34" charset="-79"/>
                <a:cs typeface="Gill Sans" panose="020B0502020104020203" pitchFamily="34" charset="-79"/>
              </a:rPr>
              <a:t>not verified yet</a:t>
            </a:r>
          </a:p>
        </p:txBody>
      </p:sp>
      <p:sp>
        <p:nvSpPr>
          <p:cNvPr id="36" name="Rectangular Callout 35">
            <a:extLst>
              <a:ext uri="{FF2B5EF4-FFF2-40B4-BE49-F238E27FC236}">
                <a16:creationId xmlns:a16="http://schemas.microsoft.com/office/drawing/2014/main" id="{00AD4F81-50AA-A147-13BF-07F60E33B598}"/>
              </a:ext>
            </a:extLst>
          </p:cNvPr>
          <p:cNvSpPr/>
          <p:nvPr/>
        </p:nvSpPr>
        <p:spPr>
          <a:xfrm>
            <a:off x="2804306" y="1638838"/>
            <a:ext cx="2988807" cy="727077"/>
          </a:xfrm>
          <a:prstGeom prst="wedgeRectCallout">
            <a:avLst>
              <a:gd name="adj1" fmla="val -40488"/>
              <a:gd name="adj2" fmla="val 12188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72F1FA95-1AFC-4960-9F81-8E96F8B49DE8}"/>
              </a:ext>
            </a:extLst>
          </p:cNvPr>
          <p:cNvSpPr txBox="1"/>
          <p:nvPr/>
        </p:nvSpPr>
        <p:spPr>
          <a:xfrm>
            <a:off x="2731748" y="1567906"/>
            <a:ext cx="3061366" cy="830997"/>
          </a:xfrm>
          <a:prstGeom prst="rect">
            <a:avLst/>
          </a:prstGeom>
          <a:noFill/>
        </p:spPr>
        <p:txBody>
          <a:bodyPr wrap="square" rtlCol="0">
            <a:spAutoFit/>
          </a:bodyPr>
          <a:lstStyle/>
          <a:p>
            <a:pPr algn="ctr"/>
            <a:r>
              <a:rPr lang="en-US" sz="2400" dirty="0">
                <a:solidFill>
                  <a:srgbClr val="FF0000"/>
                </a:solidFill>
                <a:latin typeface="Gill Sans" panose="020B0502020104020203" pitchFamily="34" charset="-79"/>
                <a:cs typeface="Gill Sans" panose="020B0502020104020203" pitchFamily="34" charset="-79"/>
              </a:rPr>
              <a:t>Corrupted stores</a:t>
            </a:r>
          </a:p>
          <a:p>
            <a:pPr algn="ctr"/>
            <a:r>
              <a:rPr lang="en-US" sz="2400" dirty="0">
                <a:solidFill>
                  <a:srgbClr val="FF0000"/>
                </a:solidFill>
                <a:latin typeface="Gill Sans" panose="020B0502020104020203" pitchFamily="34" charset="-79"/>
                <a:cs typeface="Gill Sans" panose="020B0502020104020203" pitchFamily="34" charset="-79"/>
              </a:rPr>
              <a:t> escape to the memory</a:t>
            </a:r>
          </a:p>
        </p:txBody>
      </p:sp>
    </p:spTree>
    <p:extLst>
      <p:ext uri="{BB962C8B-B14F-4D97-AF65-F5344CB8AC3E}">
        <p14:creationId xmlns:p14="http://schemas.microsoft.com/office/powerpoint/2010/main" val="2446500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500"/>
                                        <p:tgtEl>
                                          <p:spTgt spid="3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dissolve">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dissolve">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1"/>
                                        </p:tgtEl>
                                        <p:attrNameLst>
                                          <p:attrName>style.visibility</p:attrName>
                                        </p:attrNameLst>
                                      </p:cBhvr>
                                      <p:to>
                                        <p:strVal val="visible"/>
                                      </p:to>
                                    </p:set>
                                    <p:animEffect transition="in" filter="blinds(horizontal)">
                                      <p:cBhvr>
                                        <p:cTn id="20" dur="500"/>
                                        <p:tgtEl>
                                          <p:spTgt spid="51"/>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dissolve">
                                      <p:cBhvr>
                                        <p:cTn id="23" dur="500"/>
                                        <p:tgtEl>
                                          <p:spTgt spid="37"/>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dissolve">
                                      <p:cBhvr>
                                        <p:cTn id="2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4" grpId="0" animBg="1"/>
      <p:bldP spid="35" grpId="0"/>
      <p:bldP spid="36" grpId="0" animBg="1"/>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2714168-0C4B-5A4A-856A-3A3D2E99B54D}"/>
              </a:ext>
            </a:extLst>
          </p:cNvPr>
          <p:cNvSpPr>
            <a:spLocks noGrp="1"/>
          </p:cNvSpPr>
          <p:nvPr>
            <p:ph type="ftr" sz="quarter" idx="3"/>
          </p:nvPr>
        </p:nvSpPr>
        <p:spPr>
          <a:xfrm>
            <a:off x="3779520" y="6373548"/>
            <a:ext cx="4373880" cy="420498"/>
          </a:xfrm>
        </p:spPr>
        <p:txBody>
          <a:bodyPr/>
          <a:lstStyle/>
          <a:p>
            <a:r>
              <a:rPr lang="en-US"/>
              <a:t>38th ACM International Conference on Supercomputing (ICS'24)</a:t>
            </a:r>
          </a:p>
        </p:txBody>
      </p:sp>
      <p:sp>
        <p:nvSpPr>
          <p:cNvPr id="6" name="Slide Number Placeholder 5">
            <a:extLst>
              <a:ext uri="{FF2B5EF4-FFF2-40B4-BE49-F238E27FC236}">
                <a16:creationId xmlns:a16="http://schemas.microsoft.com/office/drawing/2014/main" id="{35FD1700-D82C-504F-89ED-F716A18C60CD}"/>
              </a:ext>
            </a:extLst>
          </p:cNvPr>
          <p:cNvSpPr>
            <a:spLocks noGrp="1"/>
          </p:cNvSpPr>
          <p:nvPr>
            <p:ph type="sldNum" sz="quarter" idx="12"/>
          </p:nvPr>
        </p:nvSpPr>
        <p:spPr/>
        <p:txBody>
          <a:bodyPr/>
          <a:lstStyle/>
          <a:p>
            <a:fld id="{BEF5F9A7-FFD9-4159-A58F-AE73538ED447}" type="slidenum">
              <a:rPr lang="en-US" smtClean="0"/>
              <a:pPr/>
              <a:t>14</a:t>
            </a:fld>
            <a:endParaRPr lang="en-US" dirty="0"/>
          </a:p>
        </p:txBody>
      </p:sp>
      <p:sp>
        <p:nvSpPr>
          <p:cNvPr id="10" name="标题 1">
            <a:extLst>
              <a:ext uri="{FF2B5EF4-FFF2-40B4-BE49-F238E27FC236}">
                <a16:creationId xmlns:a16="http://schemas.microsoft.com/office/drawing/2014/main" id="{D521676B-D2C8-0342-8D8A-7755C6FFC33F}"/>
              </a:ext>
            </a:extLst>
          </p:cNvPr>
          <p:cNvSpPr txBox="1">
            <a:spLocks/>
          </p:cNvSpPr>
          <p:nvPr/>
        </p:nvSpPr>
        <p:spPr>
          <a:xfrm>
            <a:off x="-1" y="0"/>
            <a:ext cx="12189459" cy="1170844"/>
          </a:xfrm>
          <a:prstGeom prst="rect">
            <a:avLst/>
          </a:prstGeom>
        </p:spPr>
        <p:txBody>
          <a:bodyPr vert="horz" lIns="91440" tIns="45720" rIns="91440" bIns="45720" rtlCol="0" anchor="ctr">
            <a:noAutofit/>
          </a:bodyPr>
          <a:lstStyle/>
          <a:p>
            <a:pPr lvl="0">
              <a:spcBef>
                <a:spcPct val="0"/>
              </a:spcBef>
              <a:defRPr/>
            </a:pPr>
            <a:r>
              <a:rPr lang="en-US" altLang="zh-CN" sz="4400" dirty="0">
                <a:solidFill>
                  <a:srgbClr val="3B31BD"/>
                </a:solidFill>
                <a:latin typeface="Gill Sans" panose="020B0502020104020203" pitchFamily="34" charset="-79"/>
                <a:ea typeface="Tahoma" panose="020B0604030504040204" pitchFamily="34" charset="0"/>
                <a:cs typeface="Gill Sans" panose="020B0502020104020203" pitchFamily="34" charset="-79"/>
              </a:rPr>
              <a:t>Naïve Dynamic Region Enforcement: High Run-Time Overhead</a:t>
            </a:r>
            <a:endParaRPr lang="zh-CN" altLang="en-US" sz="4400" dirty="0">
              <a:solidFill>
                <a:srgbClr val="3B31BD"/>
              </a:solidFill>
              <a:latin typeface="Gill Sans" panose="020B0502020104020203" pitchFamily="34" charset="-79"/>
              <a:cs typeface="Gill Sans" panose="020B0502020104020203" pitchFamily="34" charset="-79"/>
            </a:endParaRPr>
          </a:p>
        </p:txBody>
      </p:sp>
      <p:cxnSp>
        <p:nvCxnSpPr>
          <p:cNvPr id="7" name="Straight Connector 6">
            <a:extLst>
              <a:ext uri="{FF2B5EF4-FFF2-40B4-BE49-F238E27FC236}">
                <a16:creationId xmlns:a16="http://schemas.microsoft.com/office/drawing/2014/main" id="{4555C8F8-D6F9-4008-701B-9E7C6188A745}"/>
              </a:ext>
            </a:extLst>
          </p:cNvPr>
          <p:cNvCxnSpPr>
            <a:cxnSpLocks/>
          </p:cNvCxnSpPr>
          <p:nvPr/>
        </p:nvCxnSpPr>
        <p:spPr>
          <a:xfrm>
            <a:off x="833918" y="3948531"/>
            <a:ext cx="9840685" cy="0"/>
          </a:xfrm>
          <a:prstGeom prst="line">
            <a:avLst/>
          </a:prstGeom>
          <a:ln w="317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11D57A3-FB47-8192-B16B-390130A3475A}"/>
              </a:ext>
            </a:extLst>
          </p:cNvPr>
          <p:cNvSpPr txBox="1"/>
          <p:nvPr/>
        </p:nvSpPr>
        <p:spPr>
          <a:xfrm>
            <a:off x="9916569" y="3409775"/>
            <a:ext cx="851515" cy="523220"/>
          </a:xfrm>
          <a:prstGeom prst="rect">
            <a:avLst/>
          </a:prstGeom>
          <a:noFill/>
        </p:spPr>
        <p:txBody>
          <a:bodyPr wrap="none" rtlCol="0">
            <a:spAutoFit/>
          </a:bodyPr>
          <a:lstStyle/>
          <a:p>
            <a:r>
              <a:rPr lang="en-US" sz="2800" dirty="0">
                <a:latin typeface="Gill Sans" panose="020B0502020104020203" pitchFamily="34" charset="-79"/>
                <a:cs typeface="Gill Sans" panose="020B0502020104020203" pitchFamily="34" charset="-79"/>
              </a:rPr>
              <a:t>time</a:t>
            </a:r>
          </a:p>
        </p:txBody>
      </p:sp>
      <p:sp>
        <p:nvSpPr>
          <p:cNvPr id="9" name="TextBox 8">
            <a:extLst>
              <a:ext uri="{FF2B5EF4-FFF2-40B4-BE49-F238E27FC236}">
                <a16:creationId xmlns:a16="http://schemas.microsoft.com/office/drawing/2014/main" id="{16CC3D44-4076-A4E5-044B-5D22FF8A0DC6}"/>
              </a:ext>
            </a:extLst>
          </p:cNvPr>
          <p:cNvSpPr txBox="1"/>
          <p:nvPr/>
        </p:nvSpPr>
        <p:spPr>
          <a:xfrm>
            <a:off x="4836431" y="3136345"/>
            <a:ext cx="731290" cy="523220"/>
          </a:xfrm>
          <a:prstGeom prst="rect">
            <a:avLst/>
          </a:prstGeom>
          <a:noFill/>
        </p:spPr>
        <p:txBody>
          <a:bodyPr wrap="none" rtlCol="0">
            <a:spAutoFit/>
          </a:bodyPr>
          <a:lstStyle/>
          <a:p>
            <a:r>
              <a:rPr lang="en-US" sz="2800" dirty="0">
                <a:latin typeface="Gill Sans" panose="020B0502020104020203" pitchFamily="34" charset="-79"/>
                <a:cs typeface="Gill Sans" panose="020B0502020104020203" pitchFamily="34" charset="-79"/>
              </a:rPr>
              <a:t>Rg2</a:t>
            </a:r>
          </a:p>
        </p:txBody>
      </p:sp>
      <p:sp>
        <p:nvSpPr>
          <p:cNvPr id="11" name="Rectangle 10">
            <a:extLst>
              <a:ext uri="{FF2B5EF4-FFF2-40B4-BE49-F238E27FC236}">
                <a16:creationId xmlns:a16="http://schemas.microsoft.com/office/drawing/2014/main" id="{E1A0A311-0594-9328-91FB-89EE7FABD472}"/>
              </a:ext>
            </a:extLst>
          </p:cNvPr>
          <p:cNvSpPr/>
          <p:nvPr/>
        </p:nvSpPr>
        <p:spPr>
          <a:xfrm>
            <a:off x="3915710" y="3551006"/>
            <a:ext cx="91440" cy="640080"/>
          </a:xfrm>
          <a:prstGeom prst="rect">
            <a:avLst/>
          </a:prstGeom>
          <a:solidFill>
            <a:schemeClr val="accent1"/>
          </a:solidFill>
          <a:ln w="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a:latin typeface="Gill Sans" panose="020B0502020104020203" pitchFamily="34" charset="-79"/>
              <a:cs typeface="Gill Sans" panose="020B0502020104020203" pitchFamily="34" charset="-79"/>
            </a:endParaRPr>
          </a:p>
        </p:txBody>
      </p:sp>
      <p:sp>
        <p:nvSpPr>
          <p:cNvPr id="13" name="TextBox 12">
            <a:extLst>
              <a:ext uri="{FF2B5EF4-FFF2-40B4-BE49-F238E27FC236}">
                <a16:creationId xmlns:a16="http://schemas.microsoft.com/office/drawing/2014/main" id="{6C1325AB-76E4-8F91-6B54-5691EC45C91E}"/>
              </a:ext>
            </a:extLst>
          </p:cNvPr>
          <p:cNvSpPr txBox="1"/>
          <p:nvPr/>
        </p:nvSpPr>
        <p:spPr>
          <a:xfrm>
            <a:off x="4684355" y="4372843"/>
            <a:ext cx="1427714" cy="523220"/>
          </a:xfrm>
          <a:prstGeom prst="rect">
            <a:avLst/>
          </a:prstGeom>
          <a:noFill/>
        </p:spPr>
        <p:txBody>
          <a:bodyPr wrap="square" rtlCol="0">
            <a:spAutoFit/>
          </a:bodyPr>
          <a:lstStyle/>
          <a:p>
            <a:r>
              <a:rPr lang="en-US" sz="2800" dirty="0">
                <a:latin typeface="Gill Sans" panose="020B0502020104020203" pitchFamily="34" charset="-79"/>
                <a:cs typeface="Gill Sans" panose="020B0502020104020203" pitchFamily="34" charset="-79"/>
              </a:rPr>
              <a:t>WCDL</a:t>
            </a:r>
          </a:p>
        </p:txBody>
      </p:sp>
      <p:cxnSp>
        <p:nvCxnSpPr>
          <p:cNvPr id="14" name="Straight Connector 13">
            <a:extLst>
              <a:ext uri="{FF2B5EF4-FFF2-40B4-BE49-F238E27FC236}">
                <a16:creationId xmlns:a16="http://schemas.microsoft.com/office/drawing/2014/main" id="{73356DAA-E79F-1474-0282-8BA55B2DEB86}"/>
              </a:ext>
            </a:extLst>
          </p:cNvPr>
          <p:cNvCxnSpPr>
            <a:cxnSpLocks/>
          </p:cNvCxnSpPr>
          <p:nvPr/>
        </p:nvCxnSpPr>
        <p:spPr>
          <a:xfrm flipV="1">
            <a:off x="3958237" y="4452036"/>
            <a:ext cx="3722140" cy="5790"/>
          </a:xfrm>
          <a:prstGeom prst="line">
            <a:avLst/>
          </a:prstGeom>
          <a:ln w="127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2079074-F951-BBAB-F117-06000A6F6479}"/>
              </a:ext>
            </a:extLst>
          </p:cNvPr>
          <p:cNvSpPr/>
          <p:nvPr/>
        </p:nvSpPr>
        <p:spPr>
          <a:xfrm>
            <a:off x="9793946" y="3531563"/>
            <a:ext cx="91440" cy="640080"/>
          </a:xfrm>
          <a:prstGeom prst="rect">
            <a:avLst/>
          </a:prstGeom>
          <a:solidFill>
            <a:schemeClr val="accent1"/>
          </a:solidFill>
          <a:ln w="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a:latin typeface="Gill Sans" panose="020B0502020104020203" pitchFamily="34" charset="-79"/>
              <a:cs typeface="Gill Sans" panose="020B0502020104020203" pitchFamily="34" charset="-79"/>
            </a:endParaRPr>
          </a:p>
        </p:txBody>
      </p:sp>
      <p:sp>
        <p:nvSpPr>
          <p:cNvPr id="17" name="TextBox 16">
            <a:extLst>
              <a:ext uri="{FF2B5EF4-FFF2-40B4-BE49-F238E27FC236}">
                <a16:creationId xmlns:a16="http://schemas.microsoft.com/office/drawing/2014/main" id="{29C1050D-8D99-8ACB-A7D3-C2E97CE5CF9F}"/>
              </a:ext>
            </a:extLst>
          </p:cNvPr>
          <p:cNvSpPr txBox="1"/>
          <p:nvPr/>
        </p:nvSpPr>
        <p:spPr>
          <a:xfrm>
            <a:off x="1970688" y="3529684"/>
            <a:ext cx="184731" cy="523220"/>
          </a:xfrm>
          <a:prstGeom prst="rect">
            <a:avLst/>
          </a:prstGeom>
          <a:noFill/>
        </p:spPr>
        <p:txBody>
          <a:bodyPr wrap="none" rtlCol="0">
            <a:spAutoFit/>
          </a:bodyPr>
          <a:lstStyle/>
          <a:p>
            <a:endParaRPr lang="en-US" sz="2800" dirty="0">
              <a:latin typeface="Gill Sans" panose="020B0502020104020203" pitchFamily="34" charset="-79"/>
              <a:cs typeface="Gill Sans" panose="020B0502020104020203" pitchFamily="34" charset="-79"/>
            </a:endParaRPr>
          </a:p>
        </p:txBody>
      </p:sp>
      <p:sp>
        <p:nvSpPr>
          <p:cNvPr id="18" name="TextBox 17">
            <a:extLst>
              <a:ext uri="{FF2B5EF4-FFF2-40B4-BE49-F238E27FC236}">
                <a16:creationId xmlns:a16="http://schemas.microsoft.com/office/drawing/2014/main" id="{99065D9D-0886-E7C7-EE4E-4DF1FCE7B2E0}"/>
              </a:ext>
            </a:extLst>
          </p:cNvPr>
          <p:cNvSpPr txBox="1"/>
          <p:nvPr/>
        </p:nvSpPr>
        <p:spPr>
          <a:xfrm>
            <a:off x="2275480" y="3130664"/>
            <a:ext cx="731290" cy="523220"/>
          </a:xfrm>
          <a:prstGeom prst="rect">
            <a:avLst/>
          </a:prstGeom>
          <a:noFill/>
        </p:spPr>
        <p:txBody>
          <a:bodyPr wrap="none" rtlCol="0">
            <a:spAutoFit/>
          </a:bodyPr>
          <a:lstStyle/>
          <a:p>
            <a:r>
              <a:rPr lang="en-US" sz="2800" dirty="0">
                <a:latin typeface="Gill Sans" panose="020B0502020104020203" pitchFamily="34" charset="-79"/>
                <a:cs typeface="Gill Sans" panose="020B0502020104020203" pitchFamily="34" charset="-79"/>
              </a:rPr>
              <a:t>Rg1</a:t>
            </a:r>
          </a:p>
        </p:txBody>
      </p:sp>
      <p:sp>
        <p:nvSpPr>
          <p:cNvPr id="19" name="Rectangle 18">
            <a:extLst>
              <a:ext uri="{FF2B5EF4-FFF2-40B4-BE49-F238E27FC236}">
                <a16:creationId xmlns:a16="http://schemas.microsoft.com/office/drawing/2014/main" id="{8EFEE171-36D0-37F0-A07B-6AC6CBA8311D}"/>
              </a:ext>
            </a:extLst>
          </p:cNvPr>
          <p:cNvSpPr/>
          <p:nvPr/>
        </p:nvSpPr>
        <p:spPr>
          <a:xfrm>
            <a:off x="1309039" y="3524220"/>
            <a:ext cx="91440" cy="640080"/>
          </a:xfrm>
          <a:prstGeom prst="rect">
            <a:avLst/>
          </a:prstGeom>
          <a:solidFill>
            <a:schemeClr val="accent1"/>
          </a:solidFill>
          <a:ln w="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a:latin typeface="Gill Sans" panose="020B0502020104020203" pitchFamily="34" charset="-79"/>
              <a:cs typeface="Gill Sans" panose="020B0502020104020203" pitchFamily="34" charset="-79"/>
            </a:endParaRPr>
          </a:p>
        </p:txBody>
      </p:sp>
      <p:cxnSp>
        <p:nvCxnSpPr>
          <p:cNvPr id="20" name="Straight Connector 19">
            <a:extLst>
              <a:ext uri="{FF2B5EF4-FFF2-40B4-BE49-F238E27FC236}">
                <a16:creationId xmlns:a16="http://schemas.microsoft.com/office/drawing/2014/main" id="{938F6847-55B3-FEC1-E421-084A5DA533C7}"/>
              </a:ext>
            </a:extLst>
          </p:cNvPr>
          <p:cNvCxnSpPr>
            <a:cxnSpLocks/>
          </p:cNvCxnSpPr>
          <p:nvPr/>
        </p:nvCxnSpPr>
        <p:spPr>
          <a:xfrm>
            <a:off x="3961412" y="4450853"/>
            <a:ext cx="0" cy="204548"/>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2A42FD80-CDD5-0C05-51F3-9312E2122925}"/>
              </a:ext>
            </a:extLst>
          </p:cNvPr>
          <p:cNvSpPr/>
          <p:nvPr/>
        </p:nvSpPr>
        <p:spPr>
          <a:xfrm rot="5400000">
            <a:off x="7449709" y="4666154"/>
            <a:ext cx="422916" cy="436544"/>
          </a:xfrm>
          <a:prstGeom prst="ellipse">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latin typeface="Gill Sans" panose="020B0502020104020203" pitchFamily="34" charset="-79"/>
              <a:cs typeface="Gill Sans" panose="020B0502020104020203" pitchFamily="34" charset="-79"/>
            </a:endParaRPr>
          </a:p>
        </p:txBody>
      </p:sp>
      <p:cxnSp>
        <p:nvCxnSpPr>
          <p:cNvPr id="22" name="Straight Connector 21">
            <a:extLst>
              <a:ext uri="{FF2B5EF4-FFF2-40B4-BE49-F238E27FC236}">
                <a16:creationId xmlns:a16="http://schemas.microsoft.com/office/drawing/2014/main" id="{1F6998A9-67D1-01EC-D1FD-521F4E535AF2}"/>
              </a:ext>
            </a:extLst>
          </p:cNvPr>
          <p:cNvCxnSpPr>
            <a:cxnSpLocks/>
            <a:endCxn id="21" idx="4"/>
          </p:cNvCxnSpPr>
          <p:nvPr/>
        </p:nvCxnSpPr>
        <p:spPr>
          <a:xfrm>
            <a:off x="4131542" y="4858339"/>
            <a:ext cx="3311353" cy="26087"/>
          </a:xfrm>
          <a:prstGeom prst="line">
            <a:avLst/>
          </a:prstGeom>
          <a:ln w="25400">
            <a:solidFill>
              <a:schemeClr val="tx1"/>
            </a:solidFill>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9DCAD87-6B02-3F70-5A28-1C627EAA51F9}"/>
              </a:ext>
            </a:extLst>
          </p:cNvPr>
          <p:cNvCxnSpPr>
            <a:cxnSpLocks/>
            <a:stCxn id="29" idx="0"/>
            <a:endCxn id="26" idx="4"/>
          </p:cNvCxnSpPr>
          <p:nvPr/>
        </p:nvCxnSpPr>
        <p:spPr>
          <a:xfrm>
            <a:off x="1569228" y="4862024"/>
            <a:ext cx="2170737" cy="4835"/>
          </a:xfrm>
          <a:prstGeom prst="line">
            <a:avLst/>
          </a:prstGeom>
          <a:ln w="25400">
            <a:solidFill>
              <a:schemeClr val="tx1"/>
            </a:solidFill>
            <a:tailEnd type="none" w="lg" len="med"/>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09A0202F-1141-563C-90C4-EEA6FA4D8F06}"/>
              </a:ext>
            </a:extLst>
          </p:cNvPr>
          <p:cNvSpPr/>
          <p:nvPr/>
        </p:nvSpPr>
        <p:spPr>
          <a:xfrm rot="5400000">
            <a:off x="3746779" y="4648587"/>
            <a:ext cx="422916" cy="436544"/>
          </a:xfrm>
          <a:prstGeom prst="ellipse">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latin typeface="Gill Sans" panose="020B0502020104020203" pitchFamily="34" charset="-79"/>
              <a:cs typeface="Gill Sans" panose="020B0502020104020203" pitchFamily="34" charset="-79"/>
            </a:endParaRPr>
          </a:p>
        </p:txBody>
      </p:sp>
      <p:cxnSp>
        <p:nvCxnSpPr>
          <p:cNvPr id="27" name="Straight Connector 26">
            <a:extLst>
              <a:ext uri="{FF2B5EF4-FFF2-40B4-BE49-F238E27FC236}">
                <a16:creationId xmlns:a16="http://schemas.microsoft.com/office/drawing/2014/main" id="{6902A733-6DD2-9EB6-096B-5507A603E805}"/>
              </a:ext>
            </a:extLst>
          </p:cNvPr>
          <p:cNvCxnSpPr>
            <a:cxnSpLocks/>
            <a:stCxn id="19" idx="2"/>
            <a:endCxn id="29" idx="2"/>
          </p:cNvCxnSpPr>
          <p:nvPr/>
        </p:nvCxnSpPr>
        <p:spPr>
          <a:xfrm flipH="1">
            <a:off x="1350956" y="4164300"/>
            <a:ext cx="3803" cy="486266"/>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F0609A2-0823-960F-8EED-095A7B1B32CD}"/>
              </a:ext>
            </a:extLst>
          </p:cNvPr>
          <p:cNvSpPr txBox="1"/>
          <p:nvPr/>
        </p:nvSpPr>
        <p:spPr>
          <a:xfrm>
            <a:off x="2342306" y="5052353"/>
            <a:ext cx="3153685" cy="461665"/>
          </a:xfrm>
          <a:prstGeom prst="rect">
            <a:avLst/>
          </a:prstGeom>
          <a:noFill/>
        </p:spPr>
        <p:txBody>
          <a:bodyPr wrap="none" rtlCol="0">
            <a:spAutoFit/>
          </a:bodyPr>
          <a:lstStyle/>
          <a:p>
            <a:pPr algn="ctr"/>
            <a:r>
              <a:rPr lang="en-US" sz="2400" dirty="0">
                <a:latin typeface="Gill Sans" panose="020B0502020104020203" pitchFamily="34" charset="-79"/>
                <a:cs typeface="Gill Sans" panose="020B0502020104020203" pitchFamily="34" charset="-79"/>
              </a:rPr>
              <a:t>Rg1 verification pipeline</a:t>
            </a:r>
          </a:p>
        </p:txBody>
      </p:sp>
      <p:sp>
        <p:nvSpPr>
          <p:cNvPr id="29" name="Oval 28">
            <a:extLst>
              <a:ext uri="{FF2B5EF4-FFF2-40B4-BE49-F238E27FC236}">
                <a16:creationId xmlns:a16="http://schemas.microsoft.com/office/drawing/2014/main" id="{F0080D89-ABB8-E320-9070-1B6F47FCB532}"/>
              </a:ext>
            </a:extLst>
          </p:cNvPr>
          <p:cNvSpPr/>
          <p:nvPr/>
        </p:nvSpPr>
        <p:spPr>
          <a:xfrm rot="5400000">
            <a:off x="1139498" y="4643752"/>
            <a:ext cx="422916" cy="4365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latin typeface="Gill Sans" panose="020B0502020104020203" pitchFamily="34" charset="-79"/>
              <a:cs typeface="Gill Sans" panose="020B0502020104020203" pitchFamily="34" charset="-79"/>
            </a:endParaRPr>
          </a:p>
        </p:txBody>
      </p:sp>
      <p:sp>
        <p:nvSpPr>
          <p:cNvPr id="30" name="TextBox 29">
            <a:extLst>
              <a:ext uri="{FF2B5EF4-FFF2-40B4-BE49-F238E27FC236}">
                <a16:creationId xmlns:a16="http://schemas.microsoft.com/office/drawing/2014/main" id="{87569ECB-F331-530E-4277-C2E5F045BDDD}"/>
              </a:ext>
            </a:extLst>
          </p:cNvPr>
          <p:cNvSpPr txBox="1"/>
          <p:nvPr/>
        </p:nvSpPr>
        <p:spPr>
          <a:xfrm>
            <a:off x="1110195" y="4586970"/>
            <a:ext cx="506870" cy="523220"/>
          </a:xfrm>
          <a:prstGeom prst="rect">
            <a:avLst/>
          </a:prstGeom>
          <a:noFill/>
        </p:spPr>
        <p:txBody>
          <a:bodyPr wrap="square" rtlCol="0">
            <a:spAutoFit/>
          </a:bodyPr>
          <a:lstStyle/>
          <a:p>
            <a:r>
              <a:rPr lang="en-US" sz="2800" dirty="0">
                <a:latin typeface="Gill Sans" panose="020B0502020104020203" pitchFamily="34" charset="-79"/>
                <a:cs typeface="Gill Sans" panose="020B0502020104020203" pitchFamily="34" charset="-79"/>
              </a:rPr>
              <a:t>t1</a:t>
            </a:r>
          </a:p>
        </p:txBody>
      </p:sp>
      <p:cxnSp>
        <p:nvCxnSpPr>
          <p:cNvPr id="31" name="Straight Connector 30">
            <a:extLst>
              <a:ext uri="{FF2B5EF4-FFF2-40B4-BE49-F238E27FC236}">
                <a16:creationId xmlns:a16="http://schemas.microsoft.com/office/drawing/2014/main" id="{9932B139-E6DB-F3B4-3F42-A3F6191DCD11}"/>
              </a:ext>
            </a:extLst>
          </p:cNvPr>
          <p:cNvCxnSpPr>
            <a:cxnSpLocks/>
          </p:cNvCxnSpPr>
          <p:nvPr/>
        </p:nvCxnSpPr>
        <p:spPr>
          <a:xfrm>
            <a:off x="7661167" y="3955370"/>
            <a:ext cx="0" cy="495618"/>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A63FAE6F-7F6E-6DD7-4BD2-F00D7CAE249E}"/>
              </a:ext>
            </a:extLst>
          </p:cNvPr>
          <p:cNvSpPr txBox="1"/>
          <p:nvPr/>
        </p:nvSpPr>
        <p:spPr>
          <a:xfrm>
            <a:off x="8363225" y="3148165"/>
            <a:ext cx="731290" cy="523220"/>
          </a:xfrm>
          <a:prstGeom prst="rect">
            <a:avLst/>
          </a:prstGeom>
          <a:noFill/>
        </p:spPr>
        <p:txBody>
          <a:bodyPr wrap="none" rtlCol="0">
            <a:spAutoFit/>
          </a:bodyPr>
          <a:lstStyle/>
          <a:p>
            <a:r>
              <a:rPr lang="en-US" sz="2800" dirty="0">
                <a:latin typeface="Gill Sans" panose="020B0502020104020203" pitchFamily="34" charset="-79"/>
                <a:cs typeface="Gill Sans" panose="020B0502020104020203" pitchFamily="34" charset="-79"/>
              </a:rPr>
              <a:t>Rg3</a:t>
            </a:r>
          </a:p>
        </p:txBody>
      </p:sp>
      <p:sp>
        <p:nvSpPr>
          <p:cNvPr id="33" name="TextBox 32">
            <a:extLst>
              <a:ext uri="{FF2B5EF4-FFF2-40B4-BE49-F238E27FC236}">
                <a16:creationId xmlns:a16="http://schemas.microsoft.com/office/drawing/2014/main" id="{0FDAEE9E-A795-F690-B544-9CE8BC5F2CD7}"/>
              </a:ext>
            </a:extLst>
          </p:cNvPr>
          <p:cNvSpPr txBox="1"/>
          <p:nvPr/>
        </p:nvSpPr>
        <p:spPr>
          <a:xfrm>
            <a:off x="3704802" y="4586970"/>
            <a:ext cx="506870" cy="523220"/>
          </a:xfrm>
          <a:prstGeom prst="rect">
            <a:avLst/>
          </a:prstGeom>
          <a:noFill/>
        </p:spPr>
        <p:txBody>
          <a:bodyPr wrap="square" rtlCol="0">
            <a:spAutoFit/>
          </a:bodyPr>
          <a:lstStyle/>
          <a:p>
            <a:r>
              <a:rPr lang="en-US" sz="2800" dirty="0">
                <a:latin typeface="Gill Sans" panose="020B0502020104020203" pitchFamily="34" charset="-79"/>
                <a:cs typeface="Gill Sans" panose="020B0502020104020203" pitchFamily="34" charset="-79"/>
              </a:rPr>
              <a:t>t2</a:t>
            </a:r>
          </a:p>
        </p:txBody>
      </p:sp>
      <p:sp>
        <p:nvSpPr>
          <p:cNvPr id="34" name="TextBox 33">
            <a:extLst>
              <a:ext uri="{FF2B5EF4-FFF2-40B4-BE49-F238E27FC236}">
                <a16:creationId xmlns:a16="http://schemas.microsoft.com/office/drawing/2014/main" id="{9CC16F8F-609C-7B17-EAD1-4494DA245828}"/>
              </a:ext>
            </a:extLst>
          </p:cNvPr>
          <p:cNvSpPr txBox="1"/>
          <p:nvPr/>
        </p:nvSpPr>
        <p:spPr>
          <a:xfrm>
            <a:off x="7417090" y="4614510"/>
            <a:ext cx="506870" cy="523220"/>
          </a:xfrm>
          <a:prstGeom prst="rect">
            <a:avLst/>
          </a:prstGeom>
          <a:noFill/>
        </p:spPr>
        <p:txBody>
          <a:bodyPr wrap="square" rtlCol="0">
            <a:spAutoFit/>
          </a:bodyPr>
          <a:lstStyle/>
          <a:p>
            <a:r>
              <a:rPr lang="en-US" sz="2800" dirty="0">
                <a:solidFill>
                  <a:schemeClr val="bg1"/>
                </a:solidFill>
                <a:latin typeface="Gill Sans" panose="020B0502020104020203" pitchFamily="34" charset="-79"/>
                <a:cs typeface="Gill Sans" panose="020B0502020104020203" pitchFamily="34" charset="-79"/>
              </a:rPr>
              <a:t>t4</a:t>
            </a:r>
          </a:p>
        </p:txBody>
      </p:sp>
      <p:pic>
        <p:nvPicPr>
          <p:cNvPr id="3" name="Graphic 2" descr="Stopwatch 75% with solid fill">
            <a:extLst>
              <a:ext uri="{FF2B5EF4-FFF2-40B4-BE49-F238E27FC236}">
                <a16:creationId xmlns:a16="http://schemas.microsoft.com/office/drawing/2014/main" id="{7DA9B828-B0AC-80DC-866A-051F29294C2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02794" y="2599329"/>
            <a:ext cx="914400" cy="914400"/>
          </a:xfrm>
          <a:prstGeom prst="rect">
            <a:avLst/>
          </a:prstGeom>
        </p:spPr>
      </p:pic>
      <p:pic>
        <p:nvPicPr>
          <p:cNvPr id="39" name="Graphic 38" descr="Stopwatch 33% with solid fill">
            <a:extLst>
              <a:ext uri="{FF2B5EF4-FFF2-40B4-BE49-F238E27FC236}">
                <a16:creationId xmlns:a16="http://schemas.microsoft.com/office/drawing/2014/main" id="{68A54A15-A8A0-8D7C-D1F0-85C5FCA3536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85641" y="2560843"/>
            <a:ext cx="914400" cy="914400"/>
          </a:xfrm>
          <a:prstGeom prst="rect">
            <a:avLst/>
          </a:prstGeom>
        </p:spPr>
      </p:pic>
      <p:pic>
        <p:nvPicPr>
          <p:cNvPr id="41" name="Graphic 40" descr="Stopwatch with solid fill">
            <a:extLst>
              <a:ext uri="{FF2B5EF4-FFF2-40B4-BE49-F238E27FC236}">
                <a16:creationId xmlns:a16="http://schemas.microsoft.com/office/drawing/2014/main" id="{F55F1CEE-63A5-3FD9-8C47-4B8DC2D4EC6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13325" y="2567682"/>
            <a:ext cx="914400" cy="914400"/>
          </a:xfrm>
          <a:prstGeom prst="rect">
            <a:avLst/>
          </a:prstGeom>
        </p:spPr>
      </p:pic>
      <p:sp>
        <p:nvSpPr>
          <p:cNvPr id="42" name="TextBox 41">
            <a:extLst>
              <a:ext uri="{FF2B5EF4-FFF2-40B4-BE49-F238E27FC236}">
                <a16:creationId xmlns:a16="http://schemas.microsoft.com/office/drawing/2014/main" id="{E5C63059-8C59-85A4-3918-24296BAD5F98}"/>
              </a:ext>
            </a:extLst>
          </p:cNvPr>
          <p:cNvSpPr txBox="1"/>
          <p:nvPr/>
        </p:nvSpPr>
        <p:spPr>
          <a:xfrm>
            <a:off x="5877943" y="4450988"/>
            <a:ext cx="506870" cy="523220"/>
          </a:xfrm>
          <a:prstGeom prst="rect">
            <a:avLst/>
          </a:prstGeom>
          <a:noFill/>
        </p:spPr>
        <p:txBody>
          <a:bodyPr wrap="square" rtlCol="0">
            <a:spAutoFit/>
          </a:bodyPr>
          <a:lstStyle/>
          <a:p>
            <a:r>
              <a:rPr lang="en-US" sz="2800" dirty="0">
                <a:latin typeface="Gill Sans" panose="020B0502020104020203" pitchFamily="34" charset="-79"/>
                <a:cs typeface="Gill Sans" panose="020B0502020104020203" pitchFamily="34" charset="-79"/>
              </a:rPr>
              <a:t>t3</a:t>
            </a:r>
          </a:p>
        </p:txBody>
      </p:sp>
      <p:sp>
        <p:nvSpPr>
          <p:cNvPr id="47" name="Rectangle 46">
            <a:extLst>
              <a:ext uri="{FF2B5EF4-FFF2-40B4-BE49-F238E27FC236}">
                <a16:creationId xmlns:a16="http://schemas.microsoft.com/office/drawing/2014/main" id="{9F5ED1A2-D384-F98D-92EA-FBA8EE793028}"/>
              </a:ext>
            </a:extLst>
          </p:cNvPr>
          <p:cNvSpPr/>
          <p:nvPr/>
        </p:nvSpPr>
        <p:spPr>
          <a:xfrm>
            <a:off x="7615814" y="3540639"/>
            <a:ext cx="91440" cy="640080"/>
          </a:xfrm>
          <a:prstGeom prst="rect">
            <a:avLst/>
          </a:prstGeom>
          <a:solidFill>
            <a:schemeClr val="accent1"/>
          </a:solidFill>
          <a:ln w="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a:latin typeface="Gill Sans" panose="020B0502020104020203" pitchFamily="34" charset="-79"/>
              <a:cs typeface="Gill Sans" panose="020B0502020104020203" pitchFamily="34" charset="-79"/>
            </a:endParaRPr>
          </a:p>
        </p:txBody>
      </p:sp>
      <p:sp>
        <p:nvSpPr>
          <p:cNvPr id="48" name="Rectangle 47">
            <a:extLst>
              <a:ext uri="{FF2B5EF4-FFF2-40B4-BE49-F238E27FC236}">
                <a16:creationId xmlns:a16="http://schemas.microsoft.com/office/drawing/2014/main" id="{E5FBD67F-B520-5853-8706-7C9A48569F6B}"/>
              </a:ext>
            </a:extLst>
          </p:cNvPr>
          <p:cNvSpPr/>
          <p:nvPr/>
        </p:nvSpPr>
        <p:spPr>
          <a:xfrm>
            <a:off x="6076889" y="3550763"/>
            <a:ext cx="91440" cy="640080"/>
          </a:xfrm>
          <a:prstGeom prst="rect">
            <a:avLst/>
          </a:prstGeom>
          <a:solidFill>
            <a:schemeClr val="accent1"/>
          </a:solidFill>
          <a:ln w="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a:latin typeface="Gill Sans" panose="020B0502020104020203" pitchFamily="34" charset="-79"/>
              <a:cs typeface="Gill Sans" panose="020B0502020104020203" pitchFamily="34" charset="-79"/>
            </a:endParaRPr>
          </a:p>
        </p:txBody>
      </p:sp>
      <p:sp>
        <p:nvSpPr>
          <p:cNvPr id="51" name="Right Brace 50">
            <a:extLst>
              <a:ext uri="{FF2B5EF4-FFF2-40B4-BE49-F238E27FC236}">
                <a16:creationId xmlns:a16="http://schemas.microsoft.com/office/drawing/2014/main" id="{49203499-72F5-50F3-E42A-5EDD175B7B16}"/>
              </a:ext>
            </a:extLst>
          </p:cNvPr>
          <p:cNvSpPr/>
          <p:nvPr/>
        </p:nvSpPr>
        <p:spPr>
          <a:xfrm rot="16200000">
            <a:off x="6720861" y="3024351"/>
            <a:ext cx="365645" cy="1424264"/>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TextBox 51">
            <a:extLst>
              <a:ext uri="{FF2B5EF4-FFF2-40B4-BE49-F238E27FC236}">
                <a16:creationId xmlns:a16="http://schemas.microsoft.com/office/drawing/2014/main" id="{F094DDE8-6966-2647-03E4-D34999F338A8}"/>
              </a:ext>
            </a:extLst>
          </p:cNvPr>
          <p:cNvSpPr txBox="1"/>
          <p:nvPr/>
        </p:nvSpPr>
        <p:spPr>
          <a:xfrm>
            <a:off x="6317701" y="2987832"/>
            <a:ext cx="1178528" cy="707886"/>
          </a:xfrm>
          <a:prstGeom prst="rect">
            <a:avLst/>
          </a:prstGeom>
          <a:noFill/>
        </p:spPr>
        <p:txBody>
          <a:bodyPr wrap="none" rtlCol="0">
            <a:spAutoFit/>
          </a:bodyPr>
          <a:lstStyle/>
          <a:p>
            <a:r>
              <a:rPr lang="en-US" sz="4000" i="1" dirty="0">
                <a:solidFill>
                  <a:srgbClr val="FF0000"/>
                </a:solidFill>
                <a:latin typeface="Gill Sans" panose="020B0502020104020203" pitchFamily="34" charset="-79"/>
                <a:cs typeface="Gill Sans" panose="020B0502020104020203" pitchFamily="34" charset="-79"/>
              </a:rPr>
              <a:t>Stalls</a:t>
            </a:r>
            <a:endParaRPr lang="en-US" sz="3600" i="1" dirty="0">
              <a:solidFill>
                <a:srgbClr val="FF0000"/>
              </a:solidFill>
              <a:latin typeface="Gill Sans" panose="020B0502020104020203" pitchFamily="34" charset="-79"/>
              <a:cs typeface="Gill Sans" panose="020B0502020104020203" pitchFamily="34" charset="-79"/>
            </a:endParaRPr>
          </a:p>
        </p:txBody>
      </p:sp>
      <p:sp>
        <p:nvSpPr>
          <p:cNvPr id="38" name="TextBox 37">
            <a:extLst>
              <a:ext uri="{FF2B5EF4-FFF2-40B4-BE49-F238E27FC236}">
                <a16:creationId xmlns:a16="http://schemas.microsoft.com/office/drawing/2014/main" id="{03DAECD2-59DF-D819-4316-B1B8EA60436A}"/>
              </a:ext>
            </a:extLst>
          </p:cNvPr>
          <p:cNvSpPr txBox="1"/>
          <p:nvPr/>
        </p:nvSpPr>
        <p:spPr>
          <a:xfrm>
            <a:off x="95746" y="5794817"/>
            <a:ext cx="2658292" cy="369332"/>
          </a:xfrm>
          <a:prstGeom prst="rect">
            <a:avLst/>
          </a:prstGeom>
          <a:noFill/>
        </p:spPr>
        <p:txBody>
          <a:bodyPr wrap="none" rtlCol="0">
            <a:spAutoFit/>
          </a:bodyPr>
          <a:lstStyle/>
          <a:p>
            <a:r>
              <a:rPr lang="en-US" dirty="0">
                <a:latin typeface="Gill Sans" panose="020B0502020104020203" pitchFamily="34" charset="-79"/>
                <a:cs typeface="Gill Sans" panose="020B0502020104020203" pitchFamily="34" charset="-79"/>
              </a:rPr>
              <a:t>* Rg1 is under verification.</a:t>
            </a:r>
          </a:p>
        </p:txBody>
      </p:sp>
      <p:sp>
        <p:nvSpPr>
          <p:cNvPr id="40" name="TextBox 39">
            <a:extLst>
              <a:ext uri="{FF2B5EF4-FFF2-40B4-BE49-F238E27FC236}">
                <a16:creationId xmlns:a16="http://schemas.microsoft.com/office/drawing/2014/main" id="{372BEF83-B6CC-1E52-EEB2-56F2AF25D4BB}"/>
              </a:ext>
            </a:extLst>
          </p:cNvPr>
          <p:cNvSpPr txBox="1"/>
          <p:nvPr/>
        </p:nvSpPr>
        <p:spPr>
          <a:xfrm>
            <a:off x="95746" y="1567412"/>
            <a:ext cx="11900837"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Gill Sans" panose="020B0502020104020203" pitchFamily="34" charset="-79"/>
                <a:cs typeface="Gill Sans" panose="020B0502020104020203" pitchFamily="34" charset="-79"/>
              </a:rPr>
              <a:t>A global </a:t>
            </a:r>
            <a:r>
              <a:rPr lang="en-US" sz="2800" i="1" dirty="0">
                <a:solidFill>
                  <a:srgbClr val="FF0000"/>
                </a:solidFill>
                <a:latin typeface="Gill Sans" panose="020B0502020104020203" pitchFamily="34" charset="-79"/>
                <a:cs typeface="Gill Sans" panose="020B0502020104020203" pitchFamily="34" charset="-79"/>
              </a:rPr>
              <a:t>countdown timer</a:t>
            </a:r>
            <a:r>
              <a:rPr lang="en-US" sz="2800" dirty="0">
                <a:latin typeface="Gill Sans" panose="020B0502020104020203" pitchFamily="34" charset="-79"/>
                <a:cs typeface="Gill Sans" panose="020B0502020104020203" pitchFamily="34" charset="-79"/>
              </a:rPr>
              <a:t> tracks the elapsed cycles since the beginning of each region.</a:t>
            </a:r>
          </a:p>
        </p:txBody>
      </p:sp>
      <p:cxnSp>
        <p:nvCxnSpPr>
          <p:cNvPr id="43" name="Straight Connector 42">
            <a:extLst>
              <a:ext uri="{FF2B5EF4-FFF2-40B4-BE49-F238E27FC236}">
                <a16:creationId xmlns:a16="http://schemas.microsoft.com/office/drawing/2014/main" id="{18869C4B-EBFC-1ECB-1580-0B2B119D2767}"/>
              </a:ext>
            </a:extLst>
          </p:cNvPr>
          <p:cNvCxnSpPr>
            <a:cxnSpLocks/>
            <a:endCxn id="21" idx="2"/>
          </p:cNvCxnSpPr>
          <p:nvPr/>
        </p:nvCxnSpPr>
        <p:spPr>
          <a:xfrm>
            <a:off x="7661167" y="4450853"/>
            <a:ext cx="0" cy="222115"/>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7B792F9-B0E4-52C1-D904-5E27755204D2}"/>
              </a:ext>
            </a:extLst>
          </p:cNvPr>
          <p:cNvCxnSpPr>
            <a:cxnSpLocks/>
            <a:stCxn id="11" idx="2"/>
          </p:cNvCxnSpPr>
          <p:nvPr/>
        </p:nvCxnSpPr>
        <p:spPr>
          <a:xfrm>
            <a:off x="3961430" y="4191086"/>
            <a:ext cx="0" cy="266740"/>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60E771B5-7ECD-6011-7CDF-3ACBF9FBFA00}"/>
              </a:ext>
            </a:extLst>
          </p:cNvPr>
          <p:cNvSpPr/>
          <p:nvPr/>
        </p:nvSpPr>
        <p:spPr>
          <a:xfrm>
            <a:off x="-1" y="3287486"/>
            <a:ext cx="12216692" cy="1364310"/>
          </a:xfrm>
          <a:prstGeom prst="rect">
            <a:avLst/>
          </a:prstGeom>
          <a:solidFill>
            <a:srgbClr val="2F2FD7">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buFont typeface="Wingdings" pitchFamily="2" charset="2"/>
              <a:buChar char="Ø"/>
            </a:pPr>
            <a:r>
              <a:rPr lang="en-US" sz="4000" dirty="0">
                <a:solidFill>
                  <a:srgbClr val="FFFF00"/>
                </a:solidFill>
                <a:latin typeface="Gill Sans" panose="020B0502020104020203" pitchFamily="34" charset="-79"/>
                <a:ea typeface="Tahoma" panose="020B0604030504040204" pitchFamily="34" charset="0"/>
                <a:cs typeface="Gill Sans" panose="020B0502020104020203" pitchFamily="34" charset="-79"/>
              </a:rPr>
              <a:t>High run-time overhead caused by pipeline stalls, which increases as WCDL becomes longer.</a:t>
            </a:r>
          </a:p>
        </p:txBody>
      </p:sp>
    </p:spTree>
    <p:extLst>
      <p:ext uri="{BB962C8B-B14F-4D97-AF65-F5344CB8AC3E}">
        <p14:creationId xmlns:p14="http://schemas.microsoft.com/office/powerpoint/2010/main" val="322992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par>
                                <p:cTn id="12" presetID="3" presetClass="entr" presetSubtype="10" fill="hold" nodeType="with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blinds(horizontal)">
                                      <p:cBhvr>
                                        <p:cTn id="14" dur="500"/>
                                        <p:tgtEl>
                                          <p:spTgt spid="20"/>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blinds(horizontal)">
                                      <p:cBhvr>
                                        <p:cTn id="17" dur="500"/>
                                        <p:tgtEl>
                                          <p:spTgt spid="26"/>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blinds(horizontal)">
                                      <p:cBhvr>
                                        <p:cTn id="20" dur="500"/>
                                        <p:tgtEl>
                                          <p:spTgt spid="33"/>
                                        </p:tgtEl>
                                      </p:cBhvr>
                                    </p:animEffect>
                                  </p:childTnLst>
                                </p:cTn>
                              </p:par>
                              <p:par>
                                <p:cTn id="21" presetID="3" presetClass="entr" presetSubtype="1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blinds(horizontal)">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0" nodeType="clickEffect">
                                  <p:stCondLst>
                                    <p:cond delay="0"/>
                                  </p:stCondLst>
                                  <p:childTnLst>
                                    <p:set>
                                      <p:cBhvr>
                                        <p:cTn id="27" dur="1" fill="hold">
                                          <p:stCondLst>
                                            <p:cond delay="0"/>
                                          </p:stCondLst>
                                        </p:cTn>
                                        <p:tgtEl>
                                          <p:spTgt spid="48"/>
                                        </p:tgtEl>
                                        <p:attrNameLst>
                                          <p:attrName>style.visibility</p:attrName>
                                        </p:attrNameLst>
                                      </p:cBhvr>
                                      <p:to>
                                        <p:strVal val="hidden"/>
                                      </p:to>
                                    </p:set>
                                  </p:childTnLst>
                                </p:cTn>
                              </p:par>
                              <p:par>
                                <p:cTn id="28" presetID="3" presetClass="entr" presetSubtype="10" fill="hold"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blinds(horizontal)">
                                      <p:cBhvr>
                                        <p:cTn id="30" dur="500"/>
                                        <p:tgtEl>
                                          <p:spTgt spid="39"/>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blinds(horizontal)">
                                      <p:cBhvr>
                                        <p:cTn id="33" dur="500"/>
                                        <p:tgtEl>
                                          <p:spTgt spid="42"/>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52"/>
                                        </p:tgtEl>
                                        <p:attrNameLst>
                                          <p:attrName>style.visibility</p:attrName>
                                        </p:attrNameLst>
                                      </p:cBhvr>
                                      <p:to>
                                        <p:strVal val="visible"/>
                                      </p:to>
                                    </p:set>
                                    <p:anim calcmode="lin" valueType="num">
                                      <p:cBhvr additive="base">
                                        <p:cTn id="38" dur="500" fill="hold"/>
                                        <p:tgtEl>
                                          <p:spTgt spid="52"/>
                                        </p:tgtEl>
                                        <p:attrNameLst>
                                          <p:attrName>ppt_x</p:attrName>
                                        </p:attrNameLst>
                                      </p:cBhvr>
                                      <p:tavLst>
                                        <p:tav tm="0">
                                          <p:val>
                                            <p:strVal val="#ppt_x"/>
                                          </p:val>
                                        </p:tav>
                                        <p:tav tm="100000">
                                          <p:val>
                                            <p:strVal val="#ppt_x"/>
                                          </p:val>
                                        </p:tav>
                                      </p:tavLst>
                                    </p:anim>
                                    <p:anim calcmode="lin" valueType="num">
                                      <p:cBhvr additive="base">
                                        <p:cTn id="39" dur="500" fill="hold"/>
                                        <p:tgtEl>
                                          <p:spTgt spid="52"/>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51"/>
                                        </p:tgtEl>
                                        <p:attrNameLst>
                                          <p:attrName>style.visibility</p:attrName>
                                        </p:attrNameLst>
                                      </p:cBhvr>
                                      <p:to>
                                        <p:strVal val="visible"/>
                                      </p:to>
                                    </p:set>
                                    <p:anim calcmode="lin" valueType="num">
                                      <p:cBhvr additive="base">
                                        <p:cTn id="42" dur="500" fill="hold"/>
                                        <p:tgtEl>
                                          <p:spTgt spid="51"/>
                                        </p:tgtEl>
                                        <p:attrNameLst>
                                          <p:attrName>ppt_x</p:attrName>
                                        </p:attrNameLst>
                                      </p:cBhvr>
                                      <p:tavLst>
                                        <p:tav tm="0">
                                          <p:val>
                                            <p:strVal val="#ppt_x"/>
                                          </p:val>
                                        </p:tav>
                                        <p:tav tm="100000">
                                          <p:val>
                                            <p:strVal val="#ppt_x"/>
                                          </p:val>
                                        </p:tav>
                                      </p:tavLst>
                                    </p:anim>
                                    <p:anim calcmode="lin" valueType="num">
                                      <p:cBhvr additive="base">
                                        <p:cTn id="43"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blinds(horizontal)">
                                      <p:cBhvr>
                                        <p:cTn id="48" dur="500"/>
                                        <p:tgtEl>
                                          <p:spTgt spid="41"/>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blinds(horizontal)">
                                      <p:cBhvr>
                                        <p:cTn id="51" dur="500"/>
                                        <p:tgtEl>
                                          <p:spTgt spid="47"/>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blinds(horizontal)">
                                      <p:cBhvr>
                                        <p:cTn id="54" dur="500"/>
                                        <p:tgtEl>
                                          <p:spTgt spid="34"/>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blinds(horizontal)">
                                      <p:cBhvr>
                                        <p:cTn id="57" dur="500"/>
                                        <p:tgtEl>
                                          <p:spTgt spid="21"/>
                                        </p:tgtEl>
                                      </p:cBhvr>
                                    </p:animEffect>
                                  </p:childTnLst>
                                </p:cTn>
                              </p:par>
                              <p:par>
                                <p:cTn id="58" presetID="3" presetClass="entr" presetSubtype="10" fill="hold" grpId="1" nodeType="with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blinds(horizontal)">
                                      <p:cBhvr>
                                        <p:cTn id="60" dur="500"/>
                                        <p:tgtEl>
                                          <p:spTgt spid="34"/>
                                        </p:tgtEl>
                                      </p:cBhvr>
                                    </p:animEffect>
                                  </p:childTnLst>
                                </p:cTn>
                              </p:par>
                              <p:par>
                                <p:cTn id="61" presetID="3" presetClass="entr" presetSubtype="10" fill="hold" nodeType="with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blinds(horizontal)">
                                      <p:cBhvr>
                                        <p:cTn id="63" dur="500"/>
                                        <p:tgtEl>
                                          <p:spTgt spid="43"/>
                                        </p:tgtEl>
                                      </p:cBhvr>
                                    </p:animEffect>
                                  </p:childTnLst>
                                </p:cTn>
                              </p:par>
                              <p:par>
                                <p:cTn id="64" presetID="3" presetClass="entr" presetSubtype="10" fill="hold"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blinds(horizontal)">
                                      <p:cBhvr>
                                        <p:cTn id="66" dur="500"/>
                                        <p:tgtEl>
                                          <p:spTgt spid="22"/>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9"/>
                                        </p:tgtEl>
                                        <p:attrNameLst>
                                          <p:attrName>style.visibility</p:attrName>
                                        </p:attrNameLst>
                                      </p:cBhvr>
                                      <p:to>
                                        <p:strVal val="visible"/>
                                      </p:to>
                                    </p:set>
                                  </p:childTnLst>
                                </p:cTn>
                              </p:par>
                              <p:par>
                                <p:cTn id="71" presetID="3" presetClass="entr" presetSubtype="10" fill="hold" nodeType="withEffect">
                                  <p:stCondLst>
                                    <p:cond delay="0"/>
                                  </p:stCondLst>
                                  <p:childTnLst>
                                    <p:set>
                                      <p:cBhvr>
                                        <p:cTn id="72" dur="1" fill="hold">
                                          <p:stCondLst>
                                            <p:cond delay="0"/>
                                          </p:stCondLst>
                                        </p:cTn>
                                        <p:tgtEl>
                                          <p:spTgt spid="49">
                                            <p:txEl>
                                              <p:pRg st="0" end="0"/>
                                            </p:txEl>
                                          </p:spTgt>
                                        </p:tgtEl>
                                        <p:attrNameLst>
                                          <p:attrName>style.visibility</p:attrName>
                                        </p:attrNameLst>
                                      </p:cBhvr>
                                      <p:to>
                                        <p:strVal val="visible"/>
                                      </p:to>
                                    </p:set>
                                    <p:animEffect transition="in" filter="blinds(horizontal)">
                                      <p:cBhvr>
                                        <p:cTn id="73" dur="500"/>
                                        <p:tgtEl>
                                          <p:spTgt spid="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6" grpId="0" animBg="1"/>
      <p:bldP spid="33" grpId="0"/>
      <p:bldP spid="34" grpId="0"/>
      <p:bldP spid="34" grpId="1"/>
      <p:bldP spid="42" grpId="0"/>
      <p:bldP spid="47" grpId="0" animBg="1"/>
      <p:bldP spid="48" grpId="0" animBg="1"/>
      <p:bldP spid="51" grpId="0" animBg="1"/>
      <p:bldP spid="52" grpId="0"/>
      <p:bldP spid="4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2714168-0C4B-5A4A-856A-3A3D2E99B54D}"/>
              </a:ext>
            </a:extLst>
          </p:cNvPr>
          <p:cNvSpPr>
            <a:spLocks noGrp="1"/>
          </p:cNvSpPr>
          <p:nvPr>
            <p:ph type="ftr" sz="quarter" idx="3"/>
          </p:nvPr>
        </p:nvSpPr>
        <p:spPr>
          <a:xfrm>
            <a:off x="3779520" y="6373548"/>
            <a:ext cx="4373880" cy="420498"/>
          </a:xfrm>
        </p:spPr>
        <p:txBody>
          <a:bodyPr/>
          <a:lstStyle/>
          <a:p>
            <a:r>
              <a:rPr lang="en-US"/>
              <a:t>38th ACM International Conference on Supercomputing (ICS'24)</a:t>
            </a:r>
            <a:endParaRPr lang="en-US" dirty="0"/>
          </a:p>
        </p:txBody>
      </p:sp>
      <p:sp>
        <p:nvSpPr>
          <p:cNvPr id="6" name="Slide Number Placeholder 5">
            <a:extLst>
              <a:ext uri="{FF2B5EF4-FFF2-40B4-BE49-F238E27FC236}">
                <a16:creationId xmlns:a16="http://schemas.microsoft.com/office/drawing/2014/main" id="{35FD1700-D82C-504F-89ED-F716A18C60CD}"/>
              </a:ext>
            </a:extLst>
          </p:cNvPr>
          <p:cNvSpPr>
            <a:spLocks noGrp="1"/>
          </p:cNvSpPr>
          <p:nvPr>
            <p:ph type="sldNum" sz="quarter" idx="12"/>
          </p:nvPr>
        </p:nvSpPr>
        <p:spPr/>
        <p:txBody>
          <a:bodyPr/>
          <a:lstStyle/>
          <a:p>
            <a:fld id="{BEF5F9A7-FFD9-4159-A58F-AE73538ED447}" type="slidenum">
              <a:rPr lang="en-US" smtClean="0"/>
              <a:pPr/>
              <a:t>15</a:t>
            </a:fld>
            <a:endParaRPr lang="en-US" dirty="0"/>
          </a:p>
        </p:txBody>
      </p:sp>
      <p:sp>
        <p:nvSpPr>
          <p:cNvPr id="10" name="标题 1">
            <a:extLst>
              <a:ext uri="{FF2B5EF4-FFF2-40B4-BE49-F238E27FC236}">
                <a16:creationId xmlns:a16="http://schemas.microsoft.com/office/drawing/2014/main" id="{D521676B-D2C8-0342-8D8A-7755C6FFC33F}"/>
              </a:ext>
            </a:extLst>
          </p:cNvPr>
          <p:cNvSpPr txBox="1">
            <a:spLocks/>
          </p:cNvSpPr>
          <p:nvPr/>
        </p:nvSpPr>
        <p:spPr>
          <a:xfrm>
            <a:off x="-1" y="0"/>
            <a:ext cx="10768085" cy="791570"/>
          </a:xfrm>
          <a:prstGeom prst="rect">
            <a:avLst/>
          </a:prstGeom>
        </p:spPr>
        <p:txBody>
          <a:bodyPr vert="horz" lIns="91440" tIns="45720" rIns="91440" bIns="45720" rtlCol="0" anchor="ctr">
            <a:noAutofit/>
          </a:bodyPr>
          <a:lstStyle/>
          <a:p>
            <a:pPr>
              <a:spcBef>
                <a:spcPct val="0"/>
              </a:spcBef>
              <a:defRPr/>
            </a:pPr>
            <a:r>
              <a:rPr lang="en-US" altLang="zh-CN" sz="4400" dirty="0">
                <a:solidFill>
                  <a:srgbClr val="3B31BD"/>
                </a:solidFill>
                <a:latin typeface="Gill Sans" panose="020B0502020104020203" pitchFamily="34" charset="-79"/>
                <a:ea typeface="Tahoma" panose="020B0604030504040204" pitchFamily="34" charset="0"/>
                <a:cs typeface="Gill Sans" panose="020B0502020104020203" pitchFamily="34" charset="-79"/>
              </a:rPr>
              <a:t>VeriPipe Solution: Dynamic Region Stitching</a:t>
            </a:r>
            <a:endParaRPr lang="zh-CN" altLang="en-US" sz="4400" dirty="0">
              <a:solidFill>
                <a:srgbClr val="3B31BD"/>
              </a:solidFill>
              <a:latin typeface="Gill Sans" panose="020B0502020104020203" pitchFamily="34" charset="-79"/>
              <a:ea typeface="Tahoma" panose="020B0604030504040204" pitchFamily="34" charset="0"/>
              <a:cs typeface="Gill Sans" panose="020B0502020104020203" pitchFamily="34" charset="-79"/>
            </a:endParaRPr>
          </a:p>
        </p:txBody>
      </p:sp>
      <p:sp>
        <p:nvSpPr>
          <p:cNvPr id="7" name="Process 6">
            <a:extLst>
              <a:ext uri="{FF2B5EF4-FFF2-40B4-BE49-F238E27FC236}">
                <a16:creationId xmlns:a16="http://schemas.microsoft.com/office/drawing/2014/main" id="{D118B1BD-1F5E-DF25-DFB7-DE2CA3866F48}"/>
              </a:ext>
            </a:extLst>
          </p:cNvPr>
          <p:cNvSpPr/>
          <p:nvPr/>
        </p:nvSpPr>
        <p:spPr>
          <a:xfrm>
            <a:off x="378488" y="973048"/>
            <a:ext cx="11280112" cy="1311094"/>
          </a:xfrm>
          <a:prstGeom prst="flowChart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Dynamically </a:t>
            </a:r>
            <a:r>
              <a:rPr lang="en-US" sz="2800" i="1" dirty="0">
                <a:solidFill>
                  <a:srgbClr val="FF0000"/>
                </a:solidFill>
                <a:latin typeface="Gill Sans" panose="020B0502020104020203" pitchFamily="34" charset="-79"/>
                <a:ea typeface="Tahoma" panose="020B0604030504040204" pitchFamily="34" charset="0"/>
                <a:cs typeface="Gill Sans" panose="020B0502020104020203" pitchFamily="34" charset="-79"/>
              </a:rPr>
              <a:t>stitch a short region</a:t>
            </a: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 with prior regions such that the combined region is long enough to cover WCDL.</a:t>
            </a:r>
          </a:p>
          <a:p>
            <a:pPr marL="342900" indent="-342900">
              <a:buFont typeface="Arial" panose="020B0604020202020204" pitchFamily="34" charset="0"/>
              <a:buChar char="•"/>
            </a:pP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Still hold stores in the GSQ while enabling the region stitching.</a:t>
            </a:r>
          </a:p>
        </p:txBody>
      </p:sp>
      <p:cxnSp>
        <p:nvCxnSpPr>
          <p:cNvPr id="8" name="Straight Connector 7">
            <a:extLst>
              <a:ext uri="{FF2B5EF4-FFF2-40B4-BE49-F238E27FC236}">
                <a16:creationId xmlns:a16="http://schemas.microsoft.com/office/drawing/2014/main" id="{2F957D0B-4E10-FED0-42DC-B2A4CC4386D6}"/>
              </a:ext>
            </a:extLst>
          </p:cNvPr>
          <p:cNvCxnSpPr>
            <a:cxnSpLocks/>
          </p:cNvCxnSpPr>
          <p:nvPr/>
        </p:nvCxnSpPr>
        <p:spPr>
          <a:xfrm>
            <a:off x="927399" y="4020617"/>
            <a:ext cx="9840685" cy="0"/>
          </a:xfrm>
          <a:prstGeom prst="line">
            <a:avLst/>
          </a:prstGeom>
          <a:ln w="317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55B554D-CD1A-5B92-A1AB-42262A78FCF2}"/>
              </a:ext>
            </a:extLst>
          </p:cNvPr>
          <p:cNvSpPr txBox="1"/>
          <p:nvPr/>
        </p:nvSpPr>
        <p:spPr>
          <a:xfrm>
            <a:off x="10010050" y="3481861"/>
            <a:ext cx="851515" cy="523220"/>
          </a:xfrm>
          <a:prstGeom prst="rect">
            <a:avLst/>
          </a:prstGeom>
          <a:noFill/>
        </p:spPr>
        <p:txBody>
          <a:bodyPr wrap="none" rtlCol="0">
            <a:spAutoFit/>
          </a:bodyPr>
          <a:lstStyle/>
          <a:p>
            <a:r>
              <a:rPr lang="en-US" sz="2800" dirty="0">
                <a:latin typeface="Gill Sans" panose="020B0502020104020203" pitchFamily="34" charset="-79"/>
                <a:cs typeface="Gill Sans" panose="020B0502020104020203" pitchFamily="34" charset="-79"/>
              </a:rPr>
              <a:t>time</a:t>
            </a:r>
          </a:p>
        </p:txBody>
      </p:sp>
      <p:sp>
        <p:nvSpPr>
          <p:cNvPr id="11" name="TextBox 10">
            <a:extLst>
              <a:ext uri="{FF2B5EF4-FFF2-40B4-BE49-F238E27FC236}">
                <a16:creationId xmlns:a16="http://schemas.microsoft.com/office/drawing/2014/main" id="{6F3D51CE-8126-DDD5-97C2-614EF8299D0B}"/>
              </a:ext>
            </a:extLst>
          </p:cNvPr>
          <p:cNvSpPr txBox="1"/>
          <p:nvPr/>
        </p:nvSpPr>
        <p:spPr>
          <a:xfrm>
            <a:off x="4929912" y="3208431"/>
            <a:ext cx="731290" cy="523220"/>
          </a:xfrm>
          <a:prstGeom prst="rect">
            <a:avLst/>
          </a:prstGeom>
          <a:noFill/>
        </p:spPr>
        <p:txBody>
          <a:bodyPr wrap="none" rtlCol="0">
            <a:spAutoFit/>
          </a:bodyPr>
          <a:lstStyle/>
          <a:p>
            <a:r>
              <a:rPr lang="en-US" sz="2800" dirty="0">
                <a:latin typeface="Gill Sans" panose="020B0502020104020203" pitchFamily="34" charset="-79"/>
                <a:cs typeface="Gill Sans" panose="020B0502020104020203" pitchFamily="34" charset="-79"/>
              </a:rPr>
              <a:t>Rg2</a:t>
            </a:r>
          </a:p>
        </p:txBody>
      </p:sp>
      <p:sp>
        <p:nvSpPr>
          <p:cNvPr id="12" name="Rectangle 11">
            <a:extLst>
              <a:ext uri="{FF2B5EF4-FFF2-40B4-BE49-F238E27FC236}">
                <a16:creationId xmlns:a16="http://schemas.microsoft.com/office/drawing/2014/main" id="{1B3A7A93-B23A-0B86-F05A-BDAA2C1732C5}"/>
              </a:ext>
            </a:extLst>
          </p:cNvPr>
          <p:cNvSpPr/>
          <p:nvPr/>
        </p:nvSpPr>
        <p:spPr>
          <a:xfrm>
            <a:off x="4009191" y="3623092"/>
            <a:ext cx="91440" cy="640080"/>
          </a:xfrm>
          <a:prstGeom prst="rect">
            <a:avLst/>
          </a:prstGeom>
          <a:solidFill>
            <a:schemeClr val="accent1"/>
          </a:solidFill>
          <a:ln w="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a:latin typeface="Gill Sans" panose="020B0502020104020203" pitchFamily="34" charset="-79"/>
              <a:cs typeface="Gill Sans" panose="020B0502020104020203" pitchFamily="34" charset="-79"/>
            </a:endParaRPr>
          </a:p>
        </p:txBody>
      </p:sp>
      <p:sp>
        <p:nvSpPr>
          <p:cNvPr id="13" name="Rectangle 12">
            <a:extLst>
              <a:ext uri="{FF2B5EF4-FFF2-40B4-BE49-F238E27FC236}">
                <a16:creationId xmlns:a16="http://schemas.microsoft.com/office/drawing/2014/main" id="{AB8143E4-BDAA-25C5-DB66-AE61B8C14EEF}"/>
              </a:ext>
            </a:extLst>
          </p:cNvPr>
          <p:cNvSpPr/>
          <p:nvPr/>
        </p:nvSpPr>
        <p:spPr>
          <a:xfrm>
            <a:off x="6175577" y="3631528"/>
            <a:ext cx="91440" cy="640080"/>
          </a:xfrm>
          <a:prstGeom prst="rect">
            <a:avLst/>
          </a:prstGeom>
          <a:pattFill prst="wdUpDiag">
            <a:fgClr>
              <a:schemeClr val="dk1"/>
            </a:fgClr>
            <a:bgClr>
              <a:schemeClr val="bg1"/>
            </a:bgClr>
          </a:pattFill>
          <a:ln w="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a:latin typeface="Gill Sans" panose="020B0502020104020203" pitchFamily="34" charset="-79"/>
              <a:cs typeface="Gill Sans" panose="020B0502020104020203" pitchFamily="34" charset="-79"/>
            </a:endParaRPr>
          </a:p>
        </p:txBody>
      </p:sp>
      <p:sp>
        <p:nvSpPr>
          <p:cNvPr id="14" name="TextBox 13">
            <a:extLst>
              <a:ext uri="{FF2B5EF4-FFF2-40B4-BE49-F238E27FC236}">
                <a16:creationId xmlns:a16="http://schemas.microsoft.com/office/drawing/2014/main" id="{D7068398-815D-35B8-5580-52F2DD7C1BCB}"/>
              </a:ext>
            </a:extLst>
          </p:cNvPr>
          <p:cNvSpPr txBox="1"/>
          <p:nvPr/>
        </p:nvSpPr>
        <p:spPr>
          <a:xfrm>
            <a:off x="4777836" y="4444929"/>
            <a:ext cx="1427714" cy="523220"/>
          </a:xfrm>
          <a:prstGeom prst="rect">
            <a:avLst/>
          </a:prstGeom>
          <a:noFill/>
        </p:spPr>
        <p:txBody>
          <a:bodyPr wrap="square" rtlCol="0">
            <a:spAutoFit/>
          </a:bodyPr>
          <a:lstStyle/>
          <a:p>
            <a:r>
              <a:rPr lang="en-US" sz="2800" dirty="0">
                <a:latin typeface="Gill Sans" panose="020B0502020104020203" pitchFamily="34" charset="-79"/>
                <a:cs typeface="Gill Sans" panose="020B0502020104020203" pitchFamily="34" charset="-79"/>
              </a:rPr>
              <a:t>WCDL</a:t>
            </a:r>
          </a:p>
        </p:txBody>
      </p:sp>
      <p:cxnSp>
        <p:nvCxnSpPr>
          <p:cNvPr id="15" name="Straight Connector 14">
            <a:extLst>
              <a:ext uri="{FF2B5EF4-FFF2-40B4-BE49-F238E27FC236}">
                <a16:creationId xmlns:a16="http://schemas.microsoft.com/office/drawing/2014/main" id="{E74A67D5-216A-4EEA-FB77-61EB303A758E}"/>
              </a:ext>
            </a:extLst>
          </p:cNvPr>
          <p:cNvCxnSpPr>
            <a:cxnSpLocks/>
          </p:cNvCxnSpPr>
          <p:nvPr/>
        </p:nvCxnSpPr>
        <p:spPr>
          <a:xfrm>
            <a:off x="4100631" y="4523074"/>
            <a:ext cx="3673227" cy="1048"/>
          </a:xfrm>
          <a:prstGeom prst="line">
            <a:avLst/>
          </a:prstGeom>
          <a:ln w="127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B7CF3969-B892-5605-3627-9865CABBB0E8}"/>
              </a:ext>
            </a:extLst>
          </p:cNvPr>
          <p:cNvSpPr/>
          <p:nvPr/>
        </p:nvSpPr>
        <p:spPr>
          <a:xfrm>
            <a:off x="9887427" y="3603649"/>
            <a:ext cx="91440" cy="640080"/>
          </a:xfrm>
          <a:prstGeom prst="rect">
            <a:avLst/>
          </a:prstGeom>
          <a:solidFill>
            <a:schemeClr val="accent1"/>
          </a:solidFill>
          <a:ln w="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a:latin typeface="Gill Sans" panose="020B0502020104020203" pitchFamily="34" charset="-79"/>
              <a:cs typeface="Gill Sans" panose="020B0502020104020203" pitchFamily="34" charset="-79"/>
            </a:endParaRPr>
          </a:p>
        </p:txBody>
      </p:sp>
      <p:sp>
        <p:nvSpPr>
          <p:cNvPr id="19" name="TextBox 18">
            <a:extLst>
              <a:ext uri="{FF2B5EF4-FFF2-40B4-BE49-F238E27FC236}">
                <a16:creationId xmlns:a16="http://schemas.microsoft.com/office/drawing/2014/main" id="{0D6018AF-7053-71D5-C10F-ADFCB3875170}"/>
              </a:ext>
            </a:extLst>
          </p:cNvPr>
          <p:cNvSpPr txBox="1"/>
          <p:nvPr/>
        </p:nvSpPr>
        <p:spPr>
          <a:xfrm>
            <a:off x="2368961" y="3202750"/>
            <a:ext cx="731290" cy="523220"/>
          </a:xfrm>
          <a:prstGeom prst="rect">
            <a:avLst/>
          </a:prstGeom>
          <a:noFill/>
        </p:spPr>
        <p:txBody>
          <a:bodyPr wrap="none" rtlCol="0">
            <a:spAutoFit/>
          </a:bodyPr>
          <a:lstStyle/>
          <a:p>
            <a:r>
              <a:rPr lang="en-US" sz="2800" dirty="0">
                <a:latin typeface="Gill Sans" panose="020B0502020104020203" pitchFamily="34" charset="-79"/>
                <a:cs typeface="Gill Sans" panose="020B0502020104020203" pitchFamily="34" charset="-79"/>
              </a:rPr>
              <a:t>Rg1</a:t>
            </a:r>
          </a:p>
        </p:txBody>
      </p:sp>
      <p:sp>
        <p:nvSpPr>
          <p:cNvPr id="20" name="Rectangle 19">
            <a:extLst>
              <a:ext uri="{FF2B5EF4-FFF2-40B4-BE49-F238E27FC236}">
                <a16:creationId xmlns:a16="http://schemas.microsoft.com/office/drawing/2014/main" id="{EFF9E55E-60FF-8B47-7DF9-6C647870B184}"/>
              </a:ext>
            </a:extLst>
          </p:cNvPr>
          <p:cNvSpPr/>
          <p:nvPr/>
        </p:nvSpPr>
        <p:spPr>
          <a:xfrm>
            <a:off x="1402520" y="3596306"/>
            <a:ext cx="91440" cy="640080"/>
          </a:xfrm>
          <a:prstGeom prst="rect">
            <a:avLst/>
          </a:prstGeom>
          <a:solidFill>
            <a:schemeClr val="accent1"/>
          </a:solidFill>
          <a:ln w="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a:latin typeface="Gill Sans" panose="020B0502020104020203" pitchFamily="34" charset="-79"/>
              <a:cs typeface="Gill Sans" panose="020B0502020104020203" pitchFamily="34" charset="-79"/>
            </a:endParaRPr>
          </a:p>
        </p:txBody>
      </p:sp>
      <p:cxnSp>
        <p:nvCxnSpPr>
          <p:cNvPr id="21" name="Straight Connector 20">
            <a:extLst>
              <a:ext uri="{FF2B5EF4-FFF2-40B4-BE49-F238E27FC236}">
                <a16:creationId xmlns:a16="http://schemas.microsoft.com/office/drawing/2014/main" id="{B6B3D2F2-0270-C8E5-07E4-D3DF80BFD403}"/>
              </a:ext>
            </a:extLst>
          </p:cNvPr>
          <p:cNvCxnSpPr>
            <a:cxnSpLocks/>
            <a:stCxn id="12" idx="2"/>
            <a:endCxn id="25" idx="2"/>
          </p:cNvCxnSpPr>
          <p:nvPr/>
        </p:nvCxnSpPr>
        <p:spPr>
          <a:xfrm flipH="1">
            <a:off x="4051718" y="4263172"/>
            <a:ext cx="3193" cy="464315"/>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D9676A16-5538-633A-DEE7-F197A01D3EAC}"/>
              </a:ext>
            </a:extLst>
          </p:cNvPr>
          <p:cNvSpPr/>
          <p:nvPr/>
        </p:nvSpPr>
        <p:spPr>
          <a:xfrm rot="5400000">
            <a:off x="7543190" y="4738240"/>
            <a:ext cx="422916" cy="436544"/>
          </a:xfrm>
          <a:prstGeom prst="ellipse">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latin typeface="Gill Sans" panose="020B0502020104020203" pitchFamily="34" charset="-79"/>
              <a:cs typeface="Gill Sans" panose="020B0502020104020203" pitchFamily="34" charset="-79"/>
            </a:endParaRPr>
          </a:p>
        </p:txBody>
      </p:sp>
      <p:cxnSp>
        <p:nvCxnSpPr>
          <p:cNvPr id="23" name="Straight Connector 22">
            <a:extLst>
              <a:ext uri="{FF2B5EF4-FFF2-40B4-BE49-F238E27FC236}">
                <a16:creationId xmlns:a16="http://schemas.microsoft.com/office/drawing/2014/main" id="{E7A2F5BA-DB6D-2D29-59B1-D1D665E0879E}"/>
              </a:ext>
            </a:extLst>
          </p:cNvPr>
          <p:cNvCxnSpPr>
            <a:cxnSpLocks/>
            <a:endCxn id="22" idx="4"/>
          </p:cNvCxnSpPr>
          <p:nvPr/>
        </p:nvCxnSpPr>
        <p:spPr>
          <a:xfrm>
            <a:off x="4225023" y="4930425"/>
            <a:ext cx="3311353" cy="26087"/>
          </a:xfrm>
          <a:prstGeom prst="line">
            <a:avLst/>
          </a:prstGeom>
          <a:ln w="25400">
            <a:solidFill>
              <a:schemeClr val="tx1"/>
            </a:solidFill>
            <a:tailEnd type="none" w="lg"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74C64CC-E667-3304-BE06-9E575BCF95CA}"/>
              </a:ext>
            </a:extLst>
          </p:cNvPr>
          <p:cNvCxnSpPr>
            <a:cxnSpLocks/>
            <a:stCxn id="28" idx="0"/>
            <a:endCxn id="25" idx="4"/>
          </p:cNvCxnSpPr>
          <p:nvPr/>
        </p:nvCxnSpPr>
        <p:spPr>
          <a:xfrm>
            <a:off x="1662709" y="4934110"/>
            <a:ext cx="2170737" cy="4835"/>
          </a:xfrm>
          <a:prstGeom prst="line">
            <a:avLst/>
          </a:prstGeom>
          <a:ln w="25400">
            <a:solidFill>
              <a:schemeClr val="tx1"/>
            </a:solidFill>
            <a:tailEnd type="none" w="lg" len="med"/>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5CB1F41D-223B-E39A-CF77-76166000F802}"/>
              </a:ext>
            </a:extLst>
          </p:cNvPr>
          <p:cNvSpPr/>
          <p:nvPr/>
        </p:nvSpPr>
        <p:spPr>
          <a:xfrm rot="5400000">
            <a:off x="3840260" y="4720673"/>
            <a:ext cx="422916" cy="436544"/>
          </a:xfrm>
          <a:prstGeom prst="ellipse">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latin typeface="Gill Sans" panose="020B0502020104020203" pitchFamily="34" charset="-79"/>
              <a:cs typeface="Gill Sans" panose="020B0502020104020203" pitchFamily="34" charset="-79"/>
            </a:endParaRPr>
          </a:p>
        </p:txBody>
      </p:sp>
      <p:cxnSp>
        <p:nvCxnSpPr>
          <p:cNvPr id="26" name="Straight Connector 25">
            <a:extLst>
              <a:ext uri="{FF2B5EF4-FFF2-40B4-BE49-F238E27FC236}">
                <a16:creationId xmlns:a16="http://schemas.microsoft.com/office/drawing/2014/main" id="{E1E67548-719D-4182-2872-2560DCBA98AA}"/>
              </a:ext>
            </a:extLst>
          </p:cNvPr>
          <p:cNvCxnSpPr>
            <a:cxnSpLocks/>
            <a:stCxn id="20" idx="2"/>
            <a:endCxn id="28" idx="2"/>
          </p:cNvCxnSpPr>
          <p:nvPr/>
        </p:nvCxnSpPr>
        <p:spPr>
          <a:xfrm flipH="1">
            <a:off x="1444437" y="4236386"/>
            <a:ext cx="3803" cy="486266"/>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F697BBE-2E3E-78A0-7760-6F7EF0040676}"/>
              </a:ext>
            </a:extLst>
          </p:cNvPr>
          <p:cNvSpPr txBox="1"/>
          <p:nvPr/>
        </p:nvSpPr>
        <p:spPr>
          <a:xfrm>
            <a:off x="2435787" y="5124439"/>
            <a:ext cx="3153685" cy="461665"/>
          </a:xfrm>
          <a:prstGeom prst="rect">
            <a:avLst/>
          </a:prstGeom>
          <a:noFill/>
        </p:spPr>
        <p:txBody>
          <a:bodyPr wrap="none" rtlCol="0">
            <a:spAutoFit/>
          </a:bodyPr>
          <a:lstStyle/>
          <a:p>
            <a:pPr algn="ctr"/>
            <a:r>
              <a:rPr lang="en-US" sz="2400" dirty="0">
                <a:latin typeface="Gill Sans" panose="020B0502020104020203" pitchFamily="34" charset="-79"/>
                <a:cs typeface="Gill Sans" panose="020B0502020104020203" pitchFamily="34" charset="-79"/>
              </a:rPr>
              <a:t>Rg1 verification pipeline</a:t>
            </a:r>
          </a:p>
        </p:txBody>
      </p:sp>
      <p:sp>
        <p:nvSpPr>
          <p:cNvPr id="28" name="Oval 27">
            <a:extLst>
              <a:ext uri="{FF2B5EF4-FFF2-40B4-BE49-F238E27FC236}">
                <a16:creationId xmlns:a16="http://schemas.microsoft.com/office/drawing/2014/main" id="{0B82BD0F-EA27-00EE-BCB1-AA63368CFE99}"/>
              </a:ext>
            </a:extLst>
          </p:cNvPr>
          <p:cNvSpPr/>
          <p:nvPr/>
        </p:nvSpPr>
        <p:spPr>
          <a:xfrm rot="5400000">
            <a:off x="1232979" y="4715838"/>
            <a:ext cx="422916" cy="4365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latin typeface="Gill Sans" panose="020B0502020104020203" pitchFamily="34" charset="-79"/>
              <a:cs typeface="Gill Sans" panose="020B0502020104020203" pitchFamily="34" charset="-79"/>
            </a:endParaRPr>
          </a:p>
        </p:txBody>
      </p:sp>
      <p:sp>
        <p:nvSpPr>
          <p:cNvPr id="29" name="TextBox 28">
            <a:extLst>
              <a:ext uri="{FF2B5EF4-FFF2-40B4-BE49-F238E27FC236}">
                <a16:creationId xmlns:a16="http://schemas.microsoft.com/office/drawing/2014/main" id="{5C0F7452-5D42-EE9D-4188-8E4B503A45EB}"/>
              </a:ext>
            </a:extLst>
          </p:cNvPr>
          <p:cNvSpPr txBox="1"/>
          <p:nvPr/>
        </p:nvSpPr>
        <p:spPr>
          <a:xfrm>
            <a:off x="1203676" y="4659056"/>
            <a:ext cx="506870" cy="523220"/>
          </a:xfrm>
          <a:prstGeom prst="rect">
            <a:avLst/>
          </a:prstGeom>
          <a:noFill/>
        </p:spPr>
        <p:txBody>
          <a:bodyPr wrap="square" rtlCol="0">
            <a:spAutoFit/>
          </a:bodyPr>
          <a:lstStyle/>
          <a:p>
            <a:r>
              <a:rPr lang="en-US" sz="2800" dirty="0">
                <a:latin typeface="Gill Sans" panose="020B0502020104020203" pitchFamily="34" charset="-79"/>
                <a:cs typeface="Gill Sans" panose="020B0502020104020203" pitchFamily="34" charset="-79"/>
              </a:rPr>
              <a:t>t1</a:t>
            </a:r>
          </a:p>
        </p:txBody>
      </p:sp>
      <p:cxnSp>
        <p:nvCxnSpPr>
          <p:cNvPr id="30" name="Straight Connector 29">
            <a:extLst>
              <a:ext uri="{FF2B5EF4-FFF2-40B4-BE49-F238E27FC236}">
                <a16:creationId xmlns:a16="http://schemas.microsoft.com/office/drawing/2014/main" id="{34E70AF9-C3D6-F80E-E27D-F9B20AF809D2}"/>
              </a:ext>
            </a:extLst>
          </p:cNvPr>
          <p:cNvCxnSpPr>
            <a:cxnSpLocks/>
            <a:endCxn id="22" idx="2"/>
          </p:cNvCxnSpPr>
          <p:nvPr/>
        </p:nvCxnSpPr>
        <p:spPr>
          <a:xfrm>
            <a:off x="7754648" y="4027456"/>
            <a:ext cx="0" cy="717598"/>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8512A32B-F54E-77D2-8C72-6ACB11626E1D}"/>
              </a:ext>
            </a:extLst>
          </p:cNvPr>
          <p:cNvSpPr txBox="1"/>
          <p:nvPr/>
        </p:nvSpPr>
        <p:spPr>
          <a:xfrm>
            <a:off x="8456706" y="3220251"/>
            <a:ext cx="731290" cy="523220"/>
          </a:xfrm>
          <a:prstGeom prst="rect">
            <a:avLst/>
          </a:prstGeom>
          <a:noFill/>
        </p:spPr>
        <p:txBody>
          <a:bodyPr wrap="none" rtlCol="0">
            <a:spAutoFit/>
          </a:bodyPr>
          <a:lstStyle/>
          <a:p>
            <a:r>
              <a:rPr lang="en-US" sz="2800" dirty="0">
                <a:latin typeface="Gill Sans" panose="020B0502020104020203" pitchFamily="34" charset="-79"/>
                <a:cs typeface="Gill Sans" panose="020B0502020104020203" pitchFamily="34" charset="-79"/>
              </a:rPr>
              <a:t>Rg3</a:t>
            </a:r>
          </a:p>
        </p:txBody>
      </p:sp>
      <p:sp>
        <p:nvSpPr>
          <p:cNvPr id="32" name="TextBox 31">
            <a:extLst>
              <a:ext uri="{FF2B5EF4-FFF2-40B4-BE49-F238E27FC236}">
                <a16:creationId xmlns:a16="http://schemas.microsoft.com/office/drawing/2014/main" id="{A401541C-B7DF-81F6-541B-53EEBD0D6C24}"/>
              </a:ext>
            </a:extLst>
          </p:cNvPr>
          <p:cNvSpPr txBox="1"/>
          <p:nvPr/>
        </p:nvSpPr>
        <p:spPr>
          <a:xfrm>
            <a:off x="3798283" y="4659056"/>
            <a:ext cx="506870" cy="523220"/>
          </a:xfrm>
          <a:prstGeom prst="rect">
            <a:avLst/>
          </a:prstGeom>
          <a:noFill/>
        </p:spPr>
        <p:txBody>
          <a:bodyPr wrap="square" rtlCol="0">
            <a:spAutoFit/>
          </a:bodyPr>
          <a:lstStyle/>
          <a:p>
            <a:r>
              <a:rPr lang="en-US" sz="2800" dirty="0">
                <a:latin typeface="Gill Sans" panose="020B0502020104020203" pitchFamily="34" charset="-79"/>
                <a:cs typeface="Gill Sans" panose="020B0502020104020203" pitchFamily="34" charset="-79"/>
              </a:rPr>
              <a:t>t2</a:t>
            </a:r>
          </a:p>
        </p:txBody>
      </p:sp>
      <p:sp>
        <p:nvSpPr>
          <p:cNvPr id="33" name="TextBox 32">
            <a:extLst>
              <a:ext uri="{FF2B5EF4-FFF2-40B4-BE49-F238E27FC236}">
                <a16:creationId xmlns:a16="http://schemas.microsoft.com/office/drawing/2014/main" id="{CDC33167-BFED-488E-8F74-76D6A230686B}"/>
              </a:ext>
            </a:extLst>
          </p:cNvPr>
          <p:cNvSpPr txBox="1"/>
          <p:nvPr/>
        </p:nvSpPr>
        <p:spPr>
          <a:xfrm>
            <a:off x="7507289" y="4686193"/>
            <a:ext cx="506870" cy="523220"/>
          </a:xfrm>
          <a:prstGeom prst="rect">
            <a:avLst/>
          </a:prstGeom>
          <a:noFill/>
        </p:spPr>
        <p:txBody>
          <a:bodyPr wrap="square" rtlCol="0">
            <a:spAutoFit/>
          </a:bodyPr>
          <a:lstStyle/>
          <a:p>
            <a:r>
              <a:rPr lang="en-US" sz="2800" dirty="0">
                <a:solidFill>
                  <a:schemeClr val="bg1"/>
                </a:solidFill>
                <a:latin typeface="Gill Sans" panose="020B0502020104020203" pitchFamily="34" charset="-79"/>
                <a:cs typeface="Gill Sans" panose="020B0502020104020203" pitchFamily="34" charset="-79"/>
              </a:rPr>
              <a:t>t4</a:t>
            </a:r>
          </a:p>
        </p:txBody>
      </p:sp>
      <p:pic>
        <p:nvPicPr>
          <p:cNvPr id="34" name="Graphic 33" descr="Stopwatch 75% with solid fill">
            <a:extLst>
              <a:ext uri="{FF2B5EF4-FFF2-40B4-BE49-F238E27FC236}">
                <a16:creationId xmlns:a16="http://schemas.microsoft.com/office/drawing/2014/main" id="{0C8830C3-8F04-62EB-D68C-15EB4A36032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96275" y="2671415"/>
            <a:ext cx="914400" cy="914400"/>
          </a:xfrm>
          <a:prstGeom prst="rect">
            <a:avLst/>
          </a:prstGeom>
        </p:spPr>
      </p:pic>
      <p:pic>
        <p:nvPicPr>
          <p:cNvPr id="35" name="Graphic 34" descr="Stopwatch 33% with solid fill">
            <a:extLst>
              <a:ext uri="{FF2B5EF4-FFF2-40B4-BE49-F238E27FC236}">
                <a16:creationId xmlns:a16="http://schemas.microsoft.com/office/drawing/2014/main" id="{32A32E32-05F1-EAA8-258A-1391573AB00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79122" y="2632929"/>
            <a:ext cx="914400" cy="914400"/>
          </a:xfrm>
          <a:prstGeom prst="rect">
            <a:avLst/>
          </a:prstGeom>
        </p:spPr>
      </p:pic>
      <p:pic>
        <p:nvPicPr>
          <p:cNvPr id="36" name="Graphic 35" descr="Stopwatch with solid fill">
            <a:extLst>
              <a:ext uri="{FF2B5EF4-FFF2-40B4-BE49-F238E27FC236}">
                <a16:creationId xmlns:a16="http://schemas.microsoft.com/office/drawing/2014/main" id="{AC102E4E-EF18-C60D-A0DC-8D7DE0D4195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306806" y="2639768"/>
            <a:ext cx="914400" cy="914400"/>
          </a:xfrm>
          <a:prstGeom prst="rect">
            <a:avLst/>
          </a:prstGeom>
        </p:spPr>
      </p:pic>
      <p:sp>
        <p:nvSpPr>
          <p:cNvPr id="37" name="TextBox 36">
            <a:extLst>
              <a:ext uri="{FF2B5EF4-FFF2-40B4-BE49-F238E27FC236}">
                <a16:creationId xmlns:a16="http://schemas.microsoft.com/office/drawing/2014/main" id="{6EF0A257-DF8D-8A75-B268-3EAC8D80F0DF}"/>
              </a:ext>
            </a:extLst>
          </p:cNvPr>
          <p:cNvSpPr txBox="1"/>
          <p:nvPr/>
        </p:nvSpPr>
        <p:spPr>
          <a:xfrm>
            <a:off x="5971424" y="4523074"/>
            <a:ext cx="506870" cy="523220"/>
          </a:xfrm>
          <a:prstGeom prst="rect">
            <a:avLst/>
          </a:prstGeom>
          <a:noFill/>
        </p:spPr>
        <p:txBody>
          <a:bodyPr wrap="square" rtlCol="0">
            <a:spAutoFit/>
          </a:bodyPr>
          <a:lstStyle/>
          <a:p>
            <a:r>
              <a:rPr lang="en-US" sz="2800" dirty="0">
                <a:latin typeface="Gill Sans" panose="020B0502020104020203" pitchFamily="34" charset="-79"/>
                <a:cs typeface="Gill Sans" panose="020B0502020104020203" pitchFamily="34" charset="-79"/>
              </a:rPr>
              <a:t>t3</a:t>
            </a:r>
          </a:p>
        </p:txBody>
      </p:sp>
      <p:sp>
        <p:nvSpPr>
          <p:cNvPr id="38" name="Rectangle 37">
            <a:extLst>
              <a:ext uri="{FF2B5EF4-FFF2-40B4-BE49-F238E27FC236}">
                <a16:creationId xmlns:a16="http://schemas.microsoft.com/office/drawing/2014/main" id="{46E69642-1ED8-266E-F5E8-30D157E5FE07}"/>
              </a:ext>
            </a:extLst>
          </p:cNvPr>
          <p:cNvSpPr/>
          <p:nvPr/>
        </p:nvSpPr>
        <p:spPr>
          <a:xfrm>
            <a:off x="7709295" y="3612725"/>
            <a:ext cx="91440" cy="640080"/>
          </a:xfrm>
          <a:prstGeom prst="rect">
            <a:avLst/>
          </a:prstGeom>
          <a:solidFill>
            <a:schemeClr val="accent1"/>
          </a:solidFill>
          <a:ln w="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a:latin typeface="Gill Sans" panose="020B0502020104020203" pitchFamily="34" charset="-79"/>
              <a:cs typeface="Gill Sans" panose="020B0502020104020203" pitchFamily="34" charset="-79"/>
            </a:endParaRPr>
          </a:p>
        </p:txBody>
      </p:sp>
      <p:sp>
        <p:nvSpPr>
          <p:cNvPr id="39" name="Rectangle 38">
            <a:extLst>
              <a:ext uri="{FF2B5EF4-FFF2-40B4-BE49-F238E27FC236}">
                <a16:creationId xmlns:a16="http://schemas.microsoft.com/office/drawing/2014/main" id="{7352A97C-46B5-8062-22AF-79527B0EDE4C}"/>
              </a:ext>
            </a:extLst>
          </p:cNvPr>
          <p:cNvSpPr/>
          <p:nvPr/>
        </p:nvSpPr>
        <p:spPr>
          <a:xfrm>
            <a:off x="6173190" y="3635875"/>
            <a:ext cx="91440" cy="640080"/>
          </a:xfrm>
          <a:prstGeom prst="rect">
            <a:avLst/>
          </a:prstGeom>
          <a:pattFill prst="wdUpDiag">
            <a:fgClr>
              <a:schemeClr val="tx1"/>
            </a:fgClr>
            <a:bgClr>
              <a:schemeClr val="bg1"/>
            </a:bgClr>
          </a:pattFill>
          <a:ln w="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a:latin typeface="Gill Sans" panose="020B0502020104020203" pitchFamily="34" charset="-79"/>
              <a:cs typeface="Gill Sans" panose="020B0502020104020203" pitchFamily="34" charset="-79"/>
            </a:endParaRPr>
          </a:p>
        </p:txBody>
      </p:sp>
      <p:sp>
        <p:nvSpPr>
          <p:cNvPr id="42" name="TextBox 41">
            <a:extLst>
              <a:ext uri="{FF2B5EF4-FFF2-40B4-BE49-F238E27FC236}">
                <a16:creationId xmlns:a16="http://schemas.microsoft.com/office/drawing/2014/main" id="{CEC07E55-9F29-858E-B5A1-C27516B40C86}"/>
              </a:ext>
            </a:extLst>
          </p:cNvPr>
          <p:cNvSpPr txBox="1"/>
          <p:nvPr/>
        </p:nvSpPr>
        <p:spPr>
          <a:xfrm>
            <a:off x="95746" y="5794817"/>
            <a:ext cx="2658292" cy="369332"/>
          </a:xfrm>
          <a:prstGeom prst="rect">
            <a:avLst/>
          </a:prstGeom>
          <a:noFill/>
        </p:spPr>
        <p:txBody>
          <a:bodyPr wrap="none" rtlCol="0">
            <a:spAutoFit/>
          </a:bodyPr>
          <a:lstStyle/>
          <a:p>
            <a:r>
              <a:rPr lang="en-US" dirty="0">
                <a:latin typeface="Gill Sans" panose="020B0502020104020203" pitchFamily="34" charset="-79"/>
                <a:cs typeface="Gill Sans" panose="020B0502020104020203" pitchFamily="34" charset="-79"/>
              </a:rPr>
              <a:t>* Rg1 is under verification.</a:t>
            </a:r>
          </a:p>
        </p:txBody>
      </p:sp>
      <p:sp>
        <p:nvSpPr>
          <p:cNvPr id="2" name="TextBox 1">
            <a:extLst>
              <a:ext uri="{FF2B5EF4-FFF2-40B4-BE49-F238E27FC236}">
                <a16:creationId xmlns:a16="http://schemas.microsoft.com/office/drawing/2014/main" id="{80B1A509-1068-F619-A901-5F063DDEC618}"/>
              </a:ext>
            </a:extLst>
          </p:cNvPr>
          <p:cNvSpPr txBox="1"/>
          <p:nvPr/>
        </p:nvSpPr>
        <p:spPr>
          <a:xfrm>
            <a:off x="6545824" y="3382179"/>
            <a:ext cx="835485" cy="461665"/>
          </a:xfrm>
          <a:prstGeom prst="wedgeRectCallout">
            <a:avLst>
              <a:gd name="adj1" fmla="val -81976"/>
              <a:gd name="adj2" fmla="val 8281"/>
            </a:avLst>
          </a:prstGeom>
          <a:noFill/>
          <a:ln w="12700">
            <a:solidFill>
              <a:schemeClr val="tx2"/>
            </a:solidFill>
          </a:ln>
        </p:spPr>
        <p:txBody>
          <a:bodyPr wrap="none" rtlCol="0">
            <a:spAutoFit/>
          </a:bodyPr>
          <a:lstStyle/>
          <a:p>
            <a:r>
              <a:rPr lang="en-US" sz="2400" dirty="0">
                <a:solidFill>
                  <a:srgbClr val="FF0000"/>
                </a:solidFill>
                <a:latin typeface="Gill Sans" panose="020B0502020104020203" pitchFamily="34" charset="-79"/>
                <a:cs typeface="Gill Sans" panose="020B0502020104020203" pitchFamily="34" charset="-79"/>
              </a:rPr>
              <a:t>NOP</a:t>
            </a:r>
          </a:p>
        </p:txBody>
      </p:sp>
      <p:pic>
        <p:nvPicPr>
          <p:cNvPr id="40" name="Picture 39">
            <a:extLst>
              <a:ext uri="{FF2B5EF4-FFF2-40B4-BE49-F238E27FC236}">
                <a16:creationId xmlns:a16="http://schemas.microsoft.com/office/drawing/2014/main" id="{48E58450-0608-4B61-749F-2BC32DC8C7EA}"/>
              </a:ext>
            </a:extLst>
          </p:cNvPr>
          <p:cNvPicPr>
            <a:picLocks noChangeAspect="1"/>
          </p:cNvPicPr>
          <p:nvPr/>
        </p:nvPicPr>
        <p:blipFill>
          <a:blip r:embed="rId9"/>
          <a:stretch>
            <a:fillRect/>
          </a:stretch>
        </p:blipFill>
        <p:spPr>
          <a:xfrm>
            <a:off x="8241747" y="4570280"/>
            <a:ext cx="1620601" cy="1535519"/>
          </a:xfrm>
          <a:prstGeom prst="rect">
            <a:avLst/>
          </a:prstGeom>
        </p:spPr>
      </p:pic>
      <p:sp>
        <p:nvSpPr>
          <p:cNvPr id="44" name="Rectangle 43">
            <a:extLst>
              <a:ext uri="{FF2B5EF4-FFF2-40B4-BE49-F238E27FC236}">
                <a16:creationId xmlns:a16="http://schemas.microsoft.com/office/drawing/2014/main" id="{485EEB9E-D7AD-B676-E91C-E6A7C373CB6B}"/>
              </a:ext>
            </a:extLst>
          </p:cNvPr>
          <p:cNvSpPr/>
          <p:nvPr/>
        </p:nvSpPr>
        <p:spPr>
          <a:xfrm>
            <a:off x="0" y="3060033"/>
            <a:ext cx="12216692" cy="1770484"/>
          </a:xfrm>
          <a:prstGeom prst="rect">
            <a:avLst/>
          </a:prstGeom>
          <a:solidFill>
            <a:srgbClr val="2F2FD7">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buFont typeface="Wingdings" pitchFamily="2" charset="2"/>
              <a:buChar char="Ø"/>
            </a:pPr>
            <a:r>
              <a:rPr lang="en-US" sz="4000" dirty="0">
                <a:solidFill>
                  <a:srgbClr val="FFFF00"/>
                </a:solidFill>
                <a:latin typeface="Gill Sans" panose="020B0502020104020203" pitchFamily="34" charset="-79"/>
                <a:ea typeface="Tahoma" panose="020B0604030504040204" pitchFamily="34" charset="0"/>
                <a:cs typeface="Gill Sans" panose="020B0502020104020203" pitchFamily="34" charset="-79"/>
              </a:rPr>
              <a:t>No additional storage overhead, i.e., only a logic gate.</a:t>
            </a:r>
          </a:p>
          <a:p>
            <a:pPr marL="571500" indent="-571500">
              <a:buFont typeface="Wingdings" pitchFamily="2" charset="2"/>
              <a:buChar char="Ø"/>
            </a:pPr>
            <a:r>
              <a:rPr lang="en-US" sz="4000" dirty="0">
                <a:solidFill>
                  <a:srgbClr val="FFFF00"/>
                </a:solidFill>
                <a:latin typeface="Gill Sans" panose="020B0502020104020203" pitchFamily="34" charset="-79"/>
                <a:ea typeface="Tahoma" panose="020B0604030504040204" pitchFamily="34" charset="0"/>
                <a:cs typeface="Gill Sans" panose="020B0502020104020203" pitchFamily="34" charset="-79"/>
              </a:rPr>
              <a:t>Maintain low run-time overhead for arbitrarily long WCDL.</a:t>
            </a:r>
          </a:p>
        </p:txBody>
      </p:sp>
      <p:sp>
        <p:nvSpPr>
          <p:cNvPr id="41" name="Rectangular Callout 40">
            <a:extLst>
              <a:ext uri="{FF2B5EF4-FFF2-40B4-BE49-F238E27FC236}">
                <a16:creationId xmlns:a16="http://schemas.microsoft.com/office/drawing/2014/main" id="{31DC6761-F0C2-D57C-64CC-BAC2A4C79E48}"/>
              </a:ext>
            </a:extLst>
          </p:cNvPr>
          <p:cNvSpPr/>
          <p:nvPr/>
        </p:nvSpPr>
        <p:spPr>
          <a:xfrm>
            <a:off x="5913271" y="5275063"/>
            <a:ext cx="2193677" cy="727077"/>
          </a:xfrm>
          <a:prstGeom prst="wedgeRectCallout">
            <a:avLst>
              <a:gd name="adj1" fmla="val 31424"/>
              <a:gd name="adj2" fmla="val -6440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BA6DD7D8-B49E-3AF9-8C89-6C80F1CC1EF4}"/>
              </a:ext>
            </a:extLst>
          </p:cNvPr>
          <p:cNvSpPr txBox="1"/>
          <p:nvPr/>
        </p:nvSpPr>
        <p:spPr>
          <a:xfrm>
            <a:off x="5828281" y="5213020"/>
            <a:ext cx="2347695" cy="830997"/>
          </a:xfrm>
          <a:prstGeom prst="rect">
            <a:avLst/>
          </a:prstGeom>
          <a:noFill/>
        </p:spPr>
        <p:txBody>
          <a:bodyPr wrap="none" rtlCol="0">
            <a:spAutoFit/>
          </a:bodyPr>
          <a:lstStyle/>
          <a:p>
            <a:pPr algn="ctr"/>
            <a:r>
              <a:rPr lang="en-US" sz="2400" dirty="0">
                <a:solidFill>
                  <a:srgbClr val="FF0000"/>
                </a:solidFill>
                <a:latin typeface="Gill Sans" panose="020B0502020104020203" pitchFamily="34" charset="-79"/>
                <a:cs typeface="Gill Sans" panose="020B0502020104020203" pitchFamily="34" charset="-79"/>
              </a:rPr>
              <a:t>Safe to release</a:t>
            </a:r>
          </a:p>
          <a:p>
            <a:pPr algn="ctr"/>
            <a:r>
              <a:rPr lang="en-US" sz="2400" dirty="0">
                <a:solidFill>
                  <a:srgbClr val="FF0000"/>
                </a:solidFill>
                <a:latin typeface="Gill Sans" panose="020B0502020104020203" pitchFamily="34" charset="-79"/>
                <a:cs typeface="Gill Sans" panose="020B0502020104020203" pitchFamily="34" charset="-79"/>
              </a:rPr>
              <a:t>stores from GSQ</a:t>
            </a:r>
          </a:p>
        </p:txBody>
      </p:sp>
    </p:spTree>
    <p:extLst>
      <p:ext uri="{BB962C8B-B14F-4D97-AF65-F5344CB8AC3E}">
        <p14:creationId xmlns:p14="http://schemas.microsoft.com/office/powerpoint/2010/main" val="85106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linds(horizontal)">
                                      <p:cBhvr>
                                        <p:cTn id="24" dur="500"/>
                                        <p:tgtEl>
                                          <p:spTgt spid="13"/>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par>
                                <p:cTn id="28" presetID="3" presetClass="entr" presetSubtype="10"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blinds(horizontal)">
                                      <p:cBhvr>
                                        <p:cTn id="30" dur="500"/>
                                        <p:tgtEl>
                                          <p:spTgt spid="15"/>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blinds(horizontal)">
                                      <p:cBhvr>
                                        <p:cTn id="33" dur="500"/>
                                        <p:tgtEl>
                                          <p:spTgt spid="17"/>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blinds(horizontal)">
                                      <p:cBhvr>
                                        <p:cTn id="36" dur="500"/>
                                        <p:tgtEl>
                                          <p:spTgt spid="19"/>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blinds(horizontal)">
                                      <p:cBhvr>
                                        <p:cTn id="39" dur="500"/>
                                        <p:tgtEl>
                                          <p:spTgt spid="20"/>
                                        </p:tgtEl>
                                      </p:cBhvr>
                                    </p:animEffect>
                                  </p:childTnLst>
                                </p:cTn>
                              </p:par>
                              <p:par>
                                <p:cTn id="40" presetID="3" presetClass="entr" presetSubtype="10"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blinds(horizontal)">
                                      <p:cBhvr>
                                        <p:cTn id="42" dur="500"/>
                                        <p:tgtEl>
                                          <p:spTgt spid="21"/>
                                        </p:tgtEl>
                                      </p:cBhvr>
                                    </p:animEffect>
                                  </p:childTnLst>
                                </p:cTn>
                              </p:par>
                              <p:par>
                                <p:cTn id="43" presetID="3" presetClass="entr" presetSubtype="1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blinds(horizontal)">
                                      <p:cBhvr>
                                        <p:cTn id="45" dur="500"/>
                                        <p:tgtEl>
                                          <p:spTgt spid="24"/>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blinds(horizontal)">
                                      <p:cBhvr>
                                        <p:cTn id="48" dur="500"/>
                                        <p:tgtEl>
                                          <p:spTgt spid="25"/>
                                        </p:tgtEl>
                                      </p:cBhvr>
                                    </p:animEffect>
                                  </p:childTnLst>
                                </p:cTn>
                              </p:par>
                              <p:par>
                                <p:cTn id="49" presetID="3" presetClass="entr" presetSubtype="10"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blinds(horizontal)">
                                      <p:cBhvr>
                                        <p:cTn id="51" dur="500"/>
                                        <p:tgtEl>
                                          <p:spTgt spid="26"/>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blinds(horizontal)">
                                      <p:cBhvr>
                                        <p:cTn id="54" dur="500"/>
                                        <p:tgtEl>
                                          <p:spTgt spid="27"/>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blinds(horizontal)">
                                      <p:cBhvr>
                                        <p:cTn id="57" dur="500"/>
                                        <p:tgtEl>
                                          <p:spTgt spid="28"/>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blinds(horizontal)">
                                      <p:cBhvr>
                                        <p:cTn id="60" dur="500"/>
                                        <p:tgtEl>
                                          <p:spTgt spid="29"/>
                                        </p:tgtEl>
                                      </p:cBhvr>
                                    </p:animEffect>
                                  </p:childTnLst>
                                </p:cTn>
                              </p:par>
                              <p:par>
                                <p:cTn id="61" presetID="3" presetClass="entr" presetSubtype="10" fill="hold"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blinds(horizontal)">
                                      <p:cBhvr>
                                        <p:cTn id="63" dur="500"/>
                                        <p:tgtEl>
                                          <p:spTgt spid="30"/>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blinds(horizontal)">
                                      <p:cBhvr>
                                        <p:cTn id="66" dur="500"/>
                                        <p:tgtEl>
                                          <p:spTgt spid="31"/>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animEffect transition="in" filter="blinds(horizontal)">
                                      <p:cBhvr>
                                        <p:cTn id="69" dur="500"/>
                                        <p:tgtEl>
                                          <p:spTgt spid="32"/>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blinds(horizontal)">
                                      <p:cBhvr>
                                        <p:cTn id="72" dur="500"/>
                                        <p:tgtEl>
                                          <p:spTgt spid="38"/>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animEffect transition="in" filter="blinds(horizontal)">
                                      <p:cBhvr>
                                        <p:cTn id="75" dur="500"/>
                                        <p:tgtEl>
                                          <p:spTgt spid="39"/>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42"/>
                                        </p:tgtEl>
                                        <p:attrNameLst>
                                          <p:attrName>style.visibility</p:attrName>
                                        </p:attrNameLst>
                                      </p:cBhvr>
                                      <p:to>
                                        <p:strVal val="visible"/>
                                      </p:to>
                                    </p:set>
                                    <p:animEffect transition="in" filter="blinds(horizontal)">
                                      <p:cBhvr>
                                        <p:cTn id="78" dur="500"/>
                                        <p:tgtEl>
                                          <p:spTgt spid="42"/>
                                        </p:tgtEl>
                                      </p:cBhvr>
                                    </p:animEffect>
                                  </p:childTnLst>
                                </p:cTn>
                              </p:par>
                              <p:par>
                                <p:cTn id="79" presetID="3" presetClass="entr" presetSubtype="10" fill="hold" nodeType="with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blinds(horizontal)">
                                      <p:cBhvr>
                                        <p:cTn id="81" dur="500"/>
                                        <p:tgtEl>
                                          <p:spTgt spid="34"/>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37"/>
                                        </p:tgtEl>
                                        <p:attrNameLst>
                                          <p:attrName>style.visibility</p:attrName>
                                        </p:attrNameLst>
                                      </p:cBhvr>
                                      <p:to>
                                        <p:strVal val="visible"/>
                                      </p:to>
                                    </p:set>
                                    <p:animEffect transition="in" filter="blinds(horizontal)">
                                      <p:cBhvr>
                                        <p:cTn id="86" dur="500"/>
                                        <p:tgtEl>
                                          <p:spTgt spid="37"/>
                                        </p:tgtEl>
                                      </p:cBhvr>
                                    </p:animEffect>
                                  </p:childTnLst>
                                </p:cTn>
                              </p:par>
                              <p:par>
                                <p:cTn id="87" presetID="3" presetClass="entr" presetSubtype="10" fill="hold" nodeType="withEffect">
                                  <p:stCondLst>
                                    <p:cond delay="0"/>
                                  </p:stCondLst>
                                  <p:childTnLst>
                                    <p:set>
                                      <p:cBhvr>
                                        <p:cTn id="88" dur="1" fill="hold">
                                          <p:stCondLst>
                                            <p:cond delay="0"/>
                                          </p:stCondLst>
                                        </p:cTn>
                                        <p:tgtEl>
                                          <p:spTgt spid="35"/>
                                        </p:tgtEl>
                                        <p:attrNameLst>
                                          <p:attrName>style.visibility</p:attrName>
                                        </p:attrNameLst>
                                      </p:cBhvr>
                                      <p:to>
                                        <p:strVal val="visible"/>
                                      </p:to>
                                    </p:set>
                                    <p:animEffect transition="in" filter="blinds(horizontal)">
                                      <p:cBhvr>
                                        <p:cTn id="89" dur="500"/>
                                        <p:tgtEl>
                                          <p:spTgt spid="35"/>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2"/>
                                        </p:tgtEl>
                                        <p:attrNameLst>
                                          <p:attrName>style.visibility</p:attrName>
                                        </p:attrNameLst>
                                      </p:cBhvr>
                                      <p:to>
                                        <p:strVal val="visible"/>
                                      </p:to>
                                    </p:set>
                                    <p:animEffect transition="in" filter="blinds(horizontal)">
                                      <p:cBhvr>
                                        <p:cTn id="94" dur="500"/>
                                        <p:tgtEl>
                                          <p:spTgt spid="2"/>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nodeType="clickEffect">
                                  <p:stCondLst>
                                    <p:cond delay="0"/>
                                  </p:stCondLst>
                                  <p:childTnLst>
                                    <p:set>
                                      <p:cBhvr>
                                        <p:cTn id="98" dur="1" fill="hold">
                                          <p:stCondLst>
                                            <p:cond delay="0"/>
                                          </p:stCondLst>
                                        </p:cTn>
                                        <p:tgtEl>
                                          <p:spTgt spid="23"/>
                                        </p:tgtEl>
                                        <p:attrNameLst>
                                          <p:attrName>style.visibility</p:attrName>
                                        </p:attrNameLst>
                                      </p:cBhvr>
                                      <p:to>
                                        <p:strVal val="visible"/>
                                      </p:to>
                                    </p:set>
                                    <p:animEffect transition="in" filter="blinds(horizontal)">
                                      <p:cBhvr>
                                        <p:cTn id="99" dur="500"/>
                                        <p:tgtEl>
                                          <p:spTgt spid="23"/>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33"/>
                                        </p:tgtEl>
                                        <p:attrNameLst>
                                          <p:attrName>style.visibility</p:attrName>
                                        </p:attrNameLst>
                                      </p:cBhvr>
                                      <p:to>
                                        <p:strVal val="visible"/>
                                      </p:to>
                                    </p:set>
                                    <p:animEffect transition="in" filter="blinds(horizontal)">
                                      <p:cBhvr>
                                        <p:cTn id="102" dur="500"/>
                                        <p:tgtEl>
                                          <p:spTgt spid="33"/>
                                        </p:tgtEl>
                                      </p:cBhvr>
                                    </p:animEffect>
                                  </p:childTnLst>
                                </p:cTn>
                              </p:par>
                              <p:par>
                                <p:cTn id="103" presetID="3" presetClass="entr" presetSubtype="10" fill="hold" nodeType="with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blinds(horizontal)">
                                      <p:cBhvr>
                                        <p:cTn id="105" dur="500"/>
                                        <p:tgtEl>
                                          <p:spTgt spid="36"/>
                                        </p:tgtEl>
                                      </p:cBhvr>
                                    </p:animEffect>
                                  </p:childTnLst>
                                </p:cTn>
                              </p:par>
                              <p:par>
                                <p:cTn id="106" presetID="3" presetClass="entr" presetSubtype="10" fill="hold" grpId="0" nodeType="withEffect">
                                  <p:stCondLst>
                                    <p:cond delay="0"/>
                                  </p:stCondLst>
                                  <p:childTnLst>
                                    <p:set>
                                      <p:cBhvr>
                                        <p:cTn id="107" dur="1" fill="hold">
                                          <p:stCondLst>
                                            <p:cond delay="0"/>
                                          </p:stCondLst>
                                        </p:cTn>
                                        <p:tgtEl>
                                          <p:spTgt spid="22"/>
                                        </p:tgtEl>
                                        <p:attrNameLst>
                                          <p:attrName>style.visibility</p:attrName>
                                        </p:attrNameLst>
                                      </p:cBhvr>
                                      <p:to>
                                        <p:strVal val="visible"/>
                                      </p:to>
                                    </p:set>
                                    <p:animEffect transition="in" filter="blinds(horizontal)">
                                      <p:cBhvr>
                                        <p:cTn id="108" dur="500"/>
                                        <p:tgtEl>
                                          <p:spTgt spid="22"/>
                                        </p:tgtEl>
                                      </p:cBhvr>
                                    </p:animEffect>
                                  </p:childTnLst>
                                </p:cTn>
                              </p:par>
                            </p:childTnLst>
                          </p:cTn>
                        </p:par>
                      </p:childTnLst>
                    </p:cTn>
                  </p:par>
                  <p:par>
                    <p:cTn id="109" fill="hold">
                      <p:stCondLst>
                        <p:cond delay="indefinite"/>
                      </p:stCondLst>
                      <p:childTnLst>
                        <p:par>
                          <p:cTn id="110" fill="hold">
                            <p:stCondLst>
                              <p:cond delay="0"/>
                            </p:stCondLst>
                            <p:childTnLst>
                              <p:par>
                                <p:cTn id="111" presetID="3" presetClass="entr" presetSubtype="10" fill="hold" nodeType="clickEffect">
                                  <p:stCondLst>
                                    <p:cond delay="0"/>
                                  </p:stCondLst>
                                  <p:childTnLst>
                                    <p:set>
                                      <p:cBhvr>
                                        <p:cTn id="112" dur="1" fill="hold">
                                          <p:stCondLst>
                                            <p:cond delay="0"/>
                                          </p:stCondLst>
                                        </p:cTn>
                                        <p:tgtEl>
                                          <p:spTgt spid="40"/>
                                        </p:tgtEl>
                                        <p:attrNameLst>
                                          <p:attrName>style.visibility</p:attrName>
                                        </p:attrNameLst>
                                      </p:cBhvr>
                                      <p:to>
                                        <p:strVal val="visible"/>
                                      </p:to>
                                    </p:set>
                                    <p:animEffect transition="in" filter="blinds(horizontal)">
                                      <p:cBhvr>
                                        <p:cTn id="113" dur="500"/>
                                        <p:tgtEl>
                                          <p:spTgt spid="40"/>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43"/>
                                        </p:tgtEl>
                                        <p:attrNameLst>
                                          <p:attrName>style.visibility</p:attrName>
                                        </p:attrNameLst>
                                      </p:cBhvr>
                                      <p:to>
                                        <p:strVal val="visible"/>
                                      </p:to>
                                    </p:set>
                                    <p:animEffect transition="in" filter="dissolve">
                                      <p:cBhvr>
                                        <p:cTn id="116" dur="500"/>
                                        <p:tgtEl>
                                          <p:spTgt spid="43"/>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41"/>
                                        </p:tgtEl>
                                        <p:attrNameLst>
                                          <p:attrName>style.visibility</p:attrName>
                                        </p:attrNameLst>
                                      </p:cBhvr>
                                      <p:to>
                                        <p:strVal val="visible"/>
                                      </p:to>
                                    </p:set>
                                    <p:animEffect transition="in" filter="dissolve">
                                      <p:cBhvr>
                                        <p:cTn id="119" dur="500"/>
                                        <p:tgtEl>
                                          <p:spTgt spid="41"/>
                                        </p:tgtEl>
                                      </p:cBhvr>
                                    </p:animEffec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44"/>
                                        </p:tgtEl>
                                        <p:attrNameLst>
                                          <p:attrName>style.visibility</p:attrName>
                                        </p:attrNameLst>
                                      </p:cBhvr>
                                      <p:to>
                                        <p:strVal val="visible"/>
                                      </p:to>
                                    </p:set>
                                  </p:childTnLst>
                                </p:cTn>
                              </p:par>
                              <p:par>
                                <p:cTn id="124" presetID="3" presetClass="entr" presetSubtype="10" fill="hold" nodeType="withEffect">
                                  <p:stCondLst>
                                    <p:cond delay="0"/>
                                  </p:stCondLst>
                                  <p:childTnLst>
                                    <p:set>
                                      <p:cBhvr>
                                        <p:cTn id="125" dur="1" fill="hold">
                                          <p:stCondLst>
                                            <p:cond delay="0"/>
                                          </p:stCondLst>
                                        </p:cTn>
                                        <p:tgtEl>
                                          <p:spTgt spid="44">
                                            <p:txEl>
                                              <p:pRg st="0" end="0"/>
                                            </p:txEl>
                                          </p:spTgt>
                                        </p:tgtEl>
                                        <p:attrNameLst>
                                          <p:attrName>style.visibility</p:attrName>
                                        </p:attrNameLst>
                                      </p:cBhvr>
                                      <p:to>
                                        <p:strVal val="visible"/>
                                      </p:to>
                                    </p:set>
                                    <p:animEffect transition="in" filter="blinds(horizontal)">
                                      <p:cBhvr>
                                        <p:cTn id="126" dur="500"/>
                                        <p:tgtEl>
                                          <p:spTgt spid="44">
                                            <p:txEl>
                                              <p:pRg st="0" end="0"/>
                                            </p:txEl>
                                          </p:spTgt>
                                        </p:tgtEl>
                                      </p:cBhvr>
                                    </p:animEffect>
                                  </p:childTnLst>
                                </p:cTn>
                              </p:par>
                              <p:par>
                                <p:cTn id="127" presetID="3" presetClass="entr" presetSubtype="10" fill="hold" nodeType="withEffect">
                                  <p:stCondLst>
                                    <p:cond delay="0"/>
                                  </p:stCondLst>
                                  <p:childTnLst>
                                    <p:set>
                                      <p:cBhvr>
                                        <p:cTn id="128" dur="1" fill="hold">
                                          <p:stCondLst>
                                            <p:cond delay="0"/>
                                          </p:stCondLst>
                                        </p:cTn>
                                        <p:tgtEl>
                                          <p:spTgt spid="44">
                                            <p:txEl>
                                              <p:pRg st="1" end="1"/>
                                            </p:txEl>
                                          </p:spTgt>
                                        </p:tgtEl>
                                        <p:attrNameLst>
                                          <p:attrName>style.visibility</p:attrName>
                                        </p:attrNameLst>
                                      </p:cBhvr>
                                      <p:to>
                                        <p:strVal val="visible"/>
                                      </p:to>
                                    </p:set>
                                    <p:animEffect transition="in" filter="blinds(horizontal)">
                                      <p:cBhvr>
                                        <p:cTn id="129" dur="500"/>
                                        <p:tgtEl>
                                          <p:spTgt spid="4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2" grpId="0" animBg="1"/>
      <p:bldP spid="13" grpId="0" animBg="1"/>
      <p:bldP spid="14" grpId="0"/>
      <p:bldP spid="17" grpId="0" animBg="1"/>
      <p:bldP spid="19" grpId="0"/>
      <p:bldP spid="20" grpId="0" animBg="1"/>
      <p:bldP spid="22" grpId="0" animBg="1"/>
      <p:bldP spid="25" grpId="0" animBg="1"/>
      <p:bldP spid="27" grpId="0"/>
      <p:bldP spid="28" grpId="0" animBg="1"/>
      <p:bldP spid="29" grpId="0"/>
      <p:bldP spid="31" grpId="0"/>
      <p:bldP spid="32" grpId="0"/>
      <p:bldP spid="33" grpId="0"/>
      <p:bldP spid="37" grpId="0"/>
      <p:bldP spid="38" grpId="0" animBg="1"/>
      <p:bldP spid="39" grpId="0" animBg="1"/>
      <p:bldP spid="42" grpId="0"/>
      <p:bldP spid="2" grpId="0" animBg="1"/>
      <p:bldP spid="44" grpId="0" animBg="1"/>
      <p:bldP spid="41" grpId="0" animBg="1"/>
      <p:bldP spid="4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3F495-53A5-6FE6-2C3C-1B475981BE51}"/>
              </a:ext>
            </a:extLst>
          </p:cNvPr>
          <p:cNvSpPr>
            <a:spLocks noGrp="1"/>
          </p:cNvSpPr>
          <p:nvPr>
            <p:ph type="title"/>
          </p:nvPr>
        </p:nvSpPr>
        <p:spPr>
          <a:xfrm>
            <a:off x="0" y="0"/>
            <a:ext cx="12065620" cy="1194642"/>
          </a:xfrm>
        </p:spPr>
        <p:txBody>
          <a:bodyPr>
            <a:noAutofit/>
          </a:bodyPr>
          <a:lstStyle/>
          <a:p>
            <a:r>
              <a:rPr lang="en-US" dirty="0">
                <a:solidFill>
                  <a:srgbClr val="3B31BD"/>
                </a:solidFill>
              </a:rPr>
              <a:t>Earlier Releasing Stores from GSQ Upon Zeroed-Out Timer </a:t>
            </a:r>
          </a:p>
        </p:txBody>
      </p:sp>
      <p:sp>
        <p:nvSpPr>
          <p:cNvPr id="5" name="Slide Number Placeholder 4">
            <a:extLst>
              <a:ext uri="{FF2B5EF4-FFF2-40B4-BE49-F238E27FC236}">
                <a16:creationId xmlns:a16="http://schemas.microsoft.com/office/drawing/2014/main" id="{BBAB9891-1792-FC75-5445-F01D8E7FE6A2}"/>
              </a:ext>
            </a:extLst>
          </p:cNvPr>
          <p:cNvSpPr>
            <a:spLocks noGrp="1"/>
          </p:cNvSpPr>
          <p:nvPr>
            <p:ph type="sldNum" sz="quarter" idx="12"/>
          </p:nvPr>
        </p:nvSpPr>
        <p:spPr/>
        <p:txBody>
          <a:bodyPr/>
          <a:lstStyle/>
          <a:p>
            <a:fld id="{BEF5F9A7-FFD9-4159-A58F-AE73538ED447}" type="slidenum">
              <a:rPr lang="en-US" smtClean="0"/>
              <a:pPr/>
              <a:t>16</a:t>
            </a:fld>
            <a:endParaRPr lang="en-US"/>
          </a:p>
        </p:txBody>
      </p:sp>
      <p:sp>
        <p:nvSpPr>
          <p:cNvPr id="6" name="Footer Placeholder 5">
            <a:extLst>
              <a:ext uri="{FF2B5EF4-FFF2-40B4-BE49-F238E27FC236}">
                <a16:creationId xmlns:a16="http://schemas.microsoft.com/office/drawing/2014/main" id="{B15CD9F6-E6CD-FADE-7E76-A3AE4B3A3459}"/>
              </a:ext>
            </a:extLst>
          </p:cNvPr>
          <p:cNvSpPr>
            <a:spLocks noGrp="1"/>
          </p:cNvSpPr>
          <p:nvPr>
            <p:ph type="ftr" sz="quarter" idx="3"/>
          </p:nvPr>
        </p:nvSpPr>
        <p:spPr/>
        <p:txBody>
          <a:bodyPr/>
          <a:lstStyle/>
          <a:p>
            <a:r>
              <a:rPr lang="en-US"/>
              <a:t>38th ACM International Conference on Supercomputing (ICS'24)</a:t>
            </a:r>
            <a:endParaRPr lang="en-US" dirty="0"/>
          </a:p>
        </p:txBody>
      </p:sp>
      <p:cxnSp>
        <p:nvCxnSpPr>
          <p:cNvPr id="7" name="Straight Connector 6">
            <a:extLst>
              <a:ext uri="{FF2B5EF4-FFF2-40B4-BE49-F238E27FC236}">
                <a16:creationId xmlns:a16="http://schemas.microsoft.com/office/drawing/2014/main" id="{065323C3-5FE5-4232-1BE3-CD55CFFB2BA6}"/>
              </a:ext>
            </a:extLst>
          </p:cNvPr>
          <p:cNvCxnSpPr>
            <a:cxnSpLocks/>
          </p:cNvCxnSpPr>
          <p:nvPr/>
        </p:nvCxnSpPr>
        <p:spPr>
          <a:xfrm>
            <a:off x="927399" y="3334817"/>
            <a:ext cx="9840685" cy="0"/>
          </a:xfrm>
          <a:prstGeom prst="line">
            <a:avLst/>
          </a:prstGeom>
          <a:ln w="317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3C9ED56-0E21-F146-1A89-1298361339E1}"/>
              </a:ext>
            </a:extLst>
          </p:cNvPr>
          <p:cNvSpPr txBox="1"/>
          <p:nvPr/>
        </p:nvSpPr>
        <p:spPr>
          <a:xfrm>
            <a:off x="10010050" y="2796061"/>
            <a:ext cx="851515" cy="523220"/>
          </a:xfrm>
          <a:prstGeom prst="rect">
            <a:avLst/>
          </a:prstGeom>
          <a:noFill/>
        </p:spPr>
        <p:txBody>
          <a:bodyPr wrap="none" rtlCol="0">
            <a:spAutoFit/>
          </a:bodyPr>
          <a:lstStyle/>
          <a:p>
            <a:r>
              <a:rPr lang="en-US" sz="2800" dirty="0">
                <a:latin typeface="Gill Sans" panose="020B0502020104020203" pitchFamily="34" charset="-79"/>
                <a:cs typeface="Gill Sans" panose="020B0502020104020203" pitchFamily="34" charset="-79"/>
              </a:rPr>
              <a:t>time</a:t>
            </a:r>
          </a:p>
        </p:txBody>
      </p:sp>
      <p:sp>
        <p:nvSpPr>
          <p:cNvPr id="9" name="TextBox 8">
            <a:extLst>
              <a:ext uri="{FF2B5EF4-FFF2-40B4-BE49-F238E27FC236}">
                <a16:creationId xmlns:a16="http://schemas.microsoft.com/office/drawing/2014/main" id="{CCD62B39-91FF-76D0-0B6C-DA964C1D0679}"/>
              </a:ext>
            </a:extLst>
          </p:cNvPr>
          <p:cNvSpPr txBox="1"/>
          <p:nvPr/>
        </p:nvSpPr>
        <p:spPr>
          <a:xfrm>
            <a:off x="4929912" y="2522631"/>
            <a:ext cx="731290" cy="523220"/>
          </a:xfrm>
          <a:prstGeom prst="rect">
            <a:avLst/>
          </a:prstGeom>
          <a:noFill/>
        </p:spPr>
        <p:txBody>
          <a:bodyPr wrap="none" rtlCol="0">
            <a:spAutoFit/>
          </a:bodyPr>
          <a:lstStyle/>
          <a:p>
            <a:r>
              <a:rPr lang="en-US" sz="2800" dirty="0">
                <a:latin typeface="Gill Sans" panose="020B0502020104020203" pitchFamily="34" charset="-79"/>
                <a:cs typeface="Gill Sans" panose="020B0502020104020203" pitchFamily="34" charset="-79"/>
              </a:rPr>
              <a:t>Rg2</a:t>
            </a:r>
          </a:p>
        </p:txBody>
      </p:sp>
      <p:sp>
        <p:nvSpPr>
          <p:cNvPr id="10" name="Rectangle 9">
            <a:extLst>
              <a:ext uri="{FF2B5EF4-FFF2-40B4-BE49-F238E27FC236}">
                <a16:creationId xmlns:a16="http://schemas.microsoft.com/office/drawing/2014/main" id="{D8A3C73C-51E7-7A00-50CC-1CA7DD9F46A3}"/>
              </a:ext>
            </a:extLst>
          </p:cNvPr>
          <p:cNvSpPr/>
          <p:nvPr/>
        </p:nvSpPr>
        <p:spPr>
          <a:xfrm>
            <a:off x="4009191" y="2937292"/>
            <a:ext cx="91440" cy="640080"/>
          </a:xfrm>
          <a:prstGeom prst="rect">
            <a:avLst/>
          </a:prstGeom>
          <a:solidFill>
            <a:schemeClr val="accent1"/>
          </a:solidFill>
          <a:ln w="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a:latin typeface="Gill Sans" panose="020B0502020104020203" pitchFamily="34" charset="-79"/>
              <a:cs typeface="Gill Sans" panose="020B0502020104020203" pitchFamily="34" charset="-79"/>
            </a:endParaRPr>
          </a:p>
        </p:txBody>
      </p:sp>
      <p:sp>
        <p:nvSpPr>
          <p:cNvPr id="11" name="Rectangle 10">
            <a:extLst>
              <a:ext uri="{FF2B5EF4-FFF2-40B4-BE49-F238E27FC236}">
                <a16:creationId xmlns:a16="http://schemas.microsoft.com/office/drawing/2014/main" id="{4DE9D615-6C53-F04F-65DC-F113AE006CE8}"/>
              </a:ext>
            </a:extLst>
          </p:cNvPr>
          <p:cNvSpPr/>
          <p:nvPr/>
        </p:nvSpPr>
        <p:spPr>
          <a:xfrm>
            <a:off x="6175577" y="2945728"/>
            <a:ext cx="91440" cy="640080"/>
          </a:xfrm>
          <a:prstGeom prst="rect">
            <a:avLst/>
          </a:prstGeom>
          <a:pattFill prst="wdUpDiag">
            <a:fgClr>
              <a:schemeClr val="dk1"/>
            </a:fgClr>
            <a:bgClr>
              <a:schemeClr val="bg1"/>
            </a:bgClr>
          </a:pattFill>
          <a:ln w="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a:latin typeface="Gill Sans" panose="020B0502020104020203" pitchFamily="34" charset="-79"/>
              <a:cs typeface="Gill Sans" panose="020B0502020104020203" pitchFamily="34" charset="-79"/>
            </a:endParaRPr>
          </a:p>
        </p:txBody>
      </p:sp>
      <p:sp>
        <p:nvSpPr>
          <p:cNvPr id="12" name="TextBox 11">
            <a:extLst>
              <a:ext uri="{FF2B5EF4-FFF2-40B4-BE49-F238E27FC236}">
                <a16:creationId xmlns:a16="http://schemas.microsoft.com/office/drawing/2014/main" id="{C0831316-5C72-28CF-B55D-0798781E663E}"/>
              </a:ext>
            </a:extLst>
          </p:cNvPr>
          <p:cNvSpPr txBox="1"/>
          <p:nvPr/>
        </p:nvSpPr>
        <p:spPr>
          <a:xfrm>
            <a:off x="4777836" y="3759129"/>
            <a:ext cx="1427714" cy="523220"/>
          </a:xfrm>
          <a:prstGeom prst="rect">
            <a:avLst/>
          </a:prstGeom>
          <a:noFill/>
        </p:spPr>
        <p:txBody>
          <a:bodyPr wrap="square" rtlCol="0">
            <a:spAutoFit/>
          </a:bodyPr>
          <a:lstStyle/>
          <a:p>
            <a:r>
              <a:rPr lang="en-US" sz="2800" dirty="0">
                <a:latin typeface="Gill Sans" panose="020B0502020104020203" pitchFamily="34" charset="-79"/>
                <a:cs typeface="Gill Sans" panose="020B0502020104020203" pitchFamily="34" charset="-79"/>
              </a:rPr>
              <a:t>WCDL</a:t>
            </a:r>
          </a:p>
        </p:txBody>
      </p:sp>
      <p:cxnSp>
        <p:nvCxnSpPr>
          <p:cNvPr id="13" name="Straight Connector 12">
            <a:extLst>
              <a:ext uri="{FF2B5EF4-FFF2-40B4-BE49-F238E27FC236}">
                <a16:creationId xmlns:a16="http://schemas.microsoft.com/office/drawing/2014/main" id="{E48C8EEF-5501-AAC7-1A9C-F34F2EEEAB16}"/>
              </a:ext>
            </a:extLst>
          </p:cNvPr>
          <p:cNvCxnSpPr>
            <a:cxnSpLocks/>
          </p:cNvCxnSpPr>
          <p:nvPr/>
        </p:nvCxnSpPr>
        <p:spPr>
          <a:xfrm>
            <a:off x="4097438" y="3801786"/>
            <a:ext cx="3676420" cy="36536"/>
          </a:xfrm>
          <a:prstGeom prst="line">
            <a:avLst/>
          </a:prstGeom>
          <a:ln w="127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8A627FC-265F-7268-804A-891C72B875F4}"/>
              </a:ext>
            </a:extLst>
          </p:cNvPr>
          <p:cNvSpPr/>
          <p:nvPr/>
        </p:nvSpPr>
        <p:spPr>
          <a:xfrm>
            <a:off x="9887427" y="2917849"/>
            <a:ext cx="91440" cy="640080"/>
          </a:xfrm>
          <a:prstGeom prst="rect">
            <a:avLst/>
          </a:prstGeom>
          <a:solidFill>
            <a:schemeClr val="accent1"/>
          </a:solidFill>
          <a:ln w="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a:latin typeface="Gill Sans" panose="020B0502020104020203" pitchFamily="34" charset="-79"/>
              <a:cs typeface="Gill Sans" panose="020B0502020104020203" pitchFamily="34" charset="-79"/>
            </a:endParaRPr>
          </a:p>
        </p:txBody>
      </p:sp>
      <p:sp>
        <p:nvSpPr>
          <p:cNvPr id="15" name="TextBox 14">
            <a:extLst>
              <a:ext uri="{FF2B5EF4-FFF2-40B4-BE49-F238E27FC236}">
                <a16:creationId xmlns:a16="http://schemas.microsoft.com/office/drawing/2014/main" id="{9E6F77FF-53F4-2A84-D14C-296C56DBC649}"/>
              </a:ext>
            </a:extLst>
          </p:cNvPr>
          <p:cNvSpPr txBox="1"/>
          <p:nvPr/>
        </p:nvSpPr>
        <p:spPr>
          <a:xfrm>
            <a:off x="2368961" y="2516950"/>
            <a:ext cx="731290" cy="523220"/>
          </a:xfrm>
          <a:prstGeom prst="rect">
            <a:avLst/>
          </a:prstGeom>
          <a:noFill/>
        </p:spPr>
        <p:txBody>
          <a:bodyPr wrap="none" rtlCol="0">
            <a:spAutoFit/>
          </a:bodyPr>
          <a:lstStyle/>
          <a:p>
            <a:r>
              <a:rPr lang="en-US" sz="2800" dirty="0">
                <a:latin typeface="Gill Sans" panose="020B0502020104020203" pitchFamily="34" charset="-79"/>
                <a:cs typeface="Gill Sans" panose="020B0502020104020203" pitchFamily="34" charset="-79"/>
              </a:rPr>
              <a:t>Rg1</a:t>
            </a:r>
          </a:p>
        </p:txBody>
      </p:sp>
      <p:sp>
        <p:nvSpPr>
          <p:cNvPr id="16" name="Rectangle 15">
            <a:extLst>
              <a:ext uri="{FF2B5EF4-FFF2-40B4-BE49-F238E27FC236}">
                <a16:creationId xmlns:a16="http://schemas.microsoft.com/office/drawing/2014/main" id="{1D67A775-7208-F412-63EC-2F83E903ED89}"/>
              </a:ext>
            </a:extLst>
          </p:cNvPr>
          <p:cNvSpPr/>
          <p:nvPr/>
        </p:nvSpPr>
        <p:spPr>
          <a:xfrm>
            <a:off x="1402520" y="2910506"/>
            <a:ext cx="91440" cy="640080"/>
          </a:xfrm>
          <a:prstGeom prst="rect">
            <a:avLst/>
          </a:prstGeom>
          <a:solidFill>
            <a:schemeClr val="accent1"/>
          </a:solidFill>
          <a:ln w="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a:latin typeface="Gill Sans" panose="020B0502020104020203" pitchFamily="34" charset="-79"/>
              <a:cs typeface="Gill Sans" panose="020B0502020104020203" pitchFamily="34" charset="-79"/>
            </a:endParaRPr>
          </a:p>
        </p:txBody>
      </p:sp>
      <p:cxnSp>
        <p:nvCxnSpPr>
          <p:cNvPr id="17" name="Straight Connector 16">
            <a:extLst>
              <a:ext uri="{FF2B5EF4-FFF2-40B4-BE49-F238E27FC236}">
                <a16:creationId xmlns:a16="http://schemas.microsoft.com/office/drawing/2014/main" id="{9635BA0D-1A34-0F48-1036-87CC4EB3B3C4}"/>
              </a:ext>
            </a:extLst>
          </p:cNvPr>
          <p:cNvCxnSpPr>
            <a:cxnSpLocks/>
            <a:stCxn id="10" idx="2"/>
            <a:endCxn id="21" idx="2"/>
          </p:cNvCxnSpPr>
          <p:nvPr/>
        </p:nvCxnSpPr>
        <p:spPr>
          <a:xfrm flipH="1">
            <a:off x="4051718" y="3577372"/>
            <a:ext cx="3193" cy="464315"/>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BA195A0E-EF58-D4E5-276C-4F5CEAEDEA32}"/>
              </a:ext>
            </a:extLst>
          </p:cNvPr>
          <p:cNvSpPr/>
          <p:nvPr/>
        </p:nvSpPr>
        <p:spPr>
          <a:xfrm rot="5400000">
            <a:off x="7543190" y="4052440"/>
            <a:ext cx="422916" cy="436544"/>
          </a:xfrm>
          <a:prstGeom prst="ellipse">
            <a:avLst/>
          </a:prstGeom>
          <a:solidFill>
            <a:schemeClr val="accent6"/>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latin typeface="Gill Sans" panose="020B0502020104020203" pitchFamily="34" charset="-79"/>
              <a:cs typeface="Gill Sans" panose="020B0502020104020203" pitchFamily="34" charset="-79"/>
            </a:endParaRPr>
          </a:p>
        </p:txBody>
      </p:sp>
      <p:cxnSp>
        <p:nvCxnSpPr>
          <p:cNvPr id="19" name="Straight Connector 18">
            <a:extLst>
              <a:ext uri="{FF2B5EF4-FFF2-40B4-BE49-F238E27FC236}">
                <a16:creationId xmlns:a16="http://schemas.microsoft.com/office/drawing/2014/main" id="{CCB9C61A-4572-BB7A-DB8C-26EE8FFA1111}"/>
              </a:ext>
            </a:extLst>
          </p:cNvPr>
          <p:cNvCxnSpPr>
            <a:cxnSpLocks/>
            <a:endCxn id="18" idx="4"/>
          </p:cNvCxnSpPr>
          <p:nvPr/>
        </p:nvCxnSpPr>
        <p:spPr>
          <a:xfrm>
            <a:off x="4225023" y="4244625"/>
            <a:ext cx="3311353" cy="26087"/>
          </a:xfrm>
          <a:prstGeom prst="line">
            <a:avLst/>
          </a:prstGeom>
          <a:ln w="25400">
            <a:solidFill>
              <a:schemeClr val="tx1"/>
            </a:solidFill>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669D9D0-C44B-ABCC-EEB7-DA6DB285BEC8}"/>
              </a:ext>
            </a:extLst>
          </p:cNvPr>
          <p:cNvCxnSpPr>
            <a:cxnSpLocks/>
            <a:stCxn id="24" idx="0"/>
            <a:endCxn id="21" idx="4"/>
          </p:cNvCxnSpPr>
          <p:nvPr/>
        </p:nvCxnSpPr>
        <p:spPr>
          <a:xfrm>
            <a:off x="1662709" y="4248310"/>
            <a:ext cx="2170737" cy="4835"/>
          </a:xfrm>
          <a:prstGeom prst="line">
            <a:avLst/>
          </a:prstGeom>
          <a:ln w="25400">
            <a:solidFill>
              <a:schemeClr val="tx1"/>
            </a:solidFill>
            <a:tailEnd type="none" w="lg" len="med"/>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A77C8104-7456-3E40-A270-304F5C296A51}"/>
              </a:ext>
            </a:extLst>
          </p:cNvPr>
          <p:cNvSpPr/>
          <p:nvPr/>
        </p:nvSpPr>
        <p:spPr>
          <a:xfrm rot="5400000">
            <a:off x="3840260" y="4034873"/>
            <a:ext cx="422916" cy="436544"/>
          </a:xfrm>
          <a:prstGeom prst="ellipse">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latin typeface="Gill Sans" panose="020B0502020104020203" pitchFamily="34" charset="-79"/>
              <a:cs typeface="Gill Sans" panose="020B0502020104020203" pitchFamily="34" charset="-79"/>
            </a:endParaRPr>
          </a:p>
        </p:txBody>
      </p:sp>
      <p:cxnSp>
        <p:nvCxnSpPr>
          <p:cNvPr id="22" name="Straight Connector 21">
            <a:extLst>
              <a:ext uri="{FF2B5EF4-FFF2-40B4-BE49-F238E27FC236}">
                <a16:creationId xmlns:a16="http://schemas.microsoft.com/office/drawing/2014/main" id="{F7263953-C559-752C-8D61-B79B0D41CA48}"/>
              </a:ext>
            </a:extLst>
          </p:cNvPr>
          <p:cNvCxnSpPr>
            <a:cxnSpLocks/>
            <a:stCxn id="16" idx="2"/>
            <a:endCxn id="24" idx="2"/>
          </p:cNvCxnSpPr>
          <p:nvPr/>
        </p:nvCxnSpPr>
        <p:spPr>
          <a:xfrm flipH="1">
            <a:off x="1444437" y="3550586"/>
            <a:ext cx="3803" cy="486266"/>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ABB920E-689C-53DF-E830-2899C34847EC}"/>
              </a:ext>
            </a:extLst>
          </p:cNvPr>
          <p:cNvSpPr txBox="1"/>
          <p:nvPr/>
        </p:nvSpPr>
        <p:spPr>
          <a:xfrm>
            <a:off x="2435787" y="4438639"/>
            <a:ext cx="3153685" cy="461665"/>
          </a:xfrm>
          <a:prstGeom prst="rect">
            <a:avLst/>
          </a:prstGeom>
          <a:noFill/>
        </p:spPr>
        <p:txBody>
          <a:bodyPr wrap="none" rtlCol="0">
            <a:spAutoFit/>
          </a:bodyPr>
          <a:lstStyle/>
          <a:p>
            <a:pPr algn="ctr"/>
            <a:r>
              <a:rPr lang="en-US" sz="2400" dirty="0">
                <a:latin typeface="Gill Sans" panose="020B0502020104020203" pitchFamily="34" charset="-79"/>
                <a:cs typeface="Gill Sans" panose="020B0502020104020203" pitchFamily="34" charset="-79"/>
              </a:rPr>
              <a:t>Rg1 verification pipeline</a:t>
            </a:r>
          </a:p>
        </p:txBody>
      </p:sp>
      <p:sp>
        <p:nvSpPr>
          <p:cNvPr id="24" name="Oval 23">
            <a:extLst>
              <a:ext uri="{FF2B5EF4-FFF2-40B4-BE49-F238E27FC236}">
                <a16:creationId xmlns:a16="http://schemas.microsoft.com/office/drawing/2014/main" id="{793E7618-2FD2-84AD-9E6A-C657B9815E3D}"/>
              </a:ext>
            </a:extLst>
          </p:cNvPr>
          <p:cNvSpPr/>
          <p:nvPr/>
        </p:nvSpPr>
        <p:spPr>
          <a:xfrm rot="5400000">
            <a:off x="1232979" y="4030038"/>
            <a:ext cx="422916" cy="43654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latin typeface="Gill Sans" panose="020B0502020104020203" pitchFamily="34" charset="-79"/>
              <a:cs typeface="Gill Sans" panose="020B0502020104020203" pitchFamily="34" charset="-79"/>
            </a:endParaRPr>
          </a:p>
        </p:txBody>
      </p:sp>
      <p:sp>
        <p:nvSpPr>
          <p:cNvPr id="25" name="TextBox 24">
            <a:extLst>
              <a:ext uri="{FF2B5EF4-FFF2-40B4-BE49-F238E27FC236}">
                <a16:creationId xmlns:a16="http://schemas.microsoft.com/office/drawing/2014/main" id="{9C2D361E-AECF-8808-9BB1-59FA6DF1F6CB}"/>
              </a:ext>
            </a:extLst>
          </p:cNvPr>
          <p:cNvSpPr txBox="1"/>
          <p:nvPr/>
        </p:nvSpPr>
        <p:spPr>
          <a:xfrm>
            <a:off x="1203676" y="3973256"/>
            <a:ext cx="506870" cy="523220"/>
          </a:xfrm>
          <a:prstGeom prst="rect">
            <a:avLst/>
          </a:prstGeom>
          <a:noFill/>
        </p:spPr>
        <p:txBody>
          <a:bodyPr wrap="square" rtlCol="0">
            <a:spAutoFit/>
          </a:bodyPr>
          <a:lstStyle/>
          <a:p>
            <a:r>
              <a:rPr lang="en-US" sz="2800" dirty="0">
                <a:latin typeface="Gill Sans" panose="020B0502020104020203" pitchFamily="34" charset="-79"/>
                <a:cs typeface="Gill Sans" panose="020B0502020104020203" pitchFamily="34" charset="-79"/>
              </a:rPr>
              <a:t>t1</a:t>
            </a:r>
          </a:p>
        </p:txBody>
      </p:sp>
      <p:cxnSp>
        <p:nvCxnSpPr>
          <p:cNvPr id="26" name="Straight Connector 25">
            <a:extLst>
              <a:ext uri="{FF2B5EF4-FFF2-40B4-BE49-F238E27FC236}">
                <a16:creationId xmlns:a16="http://schemas.microsoft.com/office/drawing/2014/main" id="{F36149FC-29B3-329E-C37D-D7F230237B71}"/>
              </a:ext>
            </a:extLst>
          </p:cNvPr>
          <p:cNvCxnSpPr>
            <a:cxnSpLocks/>
            <a:endCxn id="18" idx="2"/>
          </p:cNvCxnSpPr>
          <p:nvPr/>
        </p:nvCxnSpPr>
        <p:spPr>
          <a:xfrm>
            <a:off x="7754648" y="3341656"/>
            <a:ext cx="0" cy="717598"/>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87989B7-7529-A5B1-F9DE-DA61D8CDC923}"/>
              </a:ext>
            </a:extLst>
          </p:cNvPr>
          <p:cNvSpPr txBox="1"/>
          <p:nvPr/>
        </p:nvSpPr>
        <p:spPr>
          <a:xfrm>
            <a:off x="8456706" y="2534451"/>
            <a:ext cx="731290" cy="523220"/>
          </a:xfrm>
          <a:prstGeom prst="rect">
            <a:avLst/>
          </a:prstGeom>
          <a:noFill/>
        </p:spPr>
        <p:txBody>
          <a:bodyPr wrap="none" rtlCol="0">
            <a:spAutoFit/>
          </a:bodyPr>
          <a:lstStyle/>
          <a:p>
            <a:r>
              <a:rPr lang="en-US" sz="2800" dirty="0">
                <a:latin typeface="Gill Sans" panose="020B0502020104020203" pitchFamily="34" charset="-79"/>
                <a:cs typeface="Gill Sans" panose="020B0502020104020203" pitchFamily="34" charset="-79"/>
              </a:rPr>
              <a:t>Rg3</a:t>
            </a:r>
          </a:p>
        </p:txBody>
      </p:sp>
      <p:sp>
        <p:nvSpPr>
          <p:cNvPr id="28" name="TextBox 27">
            <a:extLst>
              <a:ext uri="{FF2B5EF4-FFF2-40B4-BE49-F238E27FC236}">
                <a16:creationId xmlns:a16="http://schemas.microsoft.com/office/drawing/2014/main" id="{F882893A-2244-C6BF-34CF-B2794A74045D}"/>
              </a:ext>
            </a:extLst>
          </p:cNvPr>
          <p:cNvSpPr txBox="1"/>
          <p:nvPr/>
        </p:nvSpPr>
        <p:spPr>
          <a:xfrm>
            <a:off x="3798283" y="3973256"/>
            <a:ext cx="506870" cy="523220"/>
          </a:xfrm>
          <a:prstGeom prst="rect">
            <a:avLst/>
          </a:prstGeom>
          <a:noFill/>
        </p:spPr>
        <p:txBody>
          <a:bodyPr wrap="square" rtlCol="0">
            <a:spAutoFit/>
          </a:bodyPr>
          <a:lstStyle/>
          <a:p>
            <a:r>
              <a:rPr lang="en-US" sz="2800" dirty="0">
                <a:latin typeface="Gill Sans" panose="020B0502020104020203" pitchFamily="34" charset="-79"/>
                <a:cs typeface="Gill Sans" panose="020B0502020104020203" pitchFamily="34" charset="-79"/>
              </a:rPr>
              <a:t>t2</a:t>
            </a:r>
          </a:p>
        </p:txBody>
      </p:sp>
      <p:sp>
        <p:nvSpPr>
          <p:cNvPr id="29" name="TextBox 28">
            <a:extLst>
              <a:ext uri="{FF2B5EF4-FFF2-40B4-BE49-F238E27FC236}">
                <a16:creationId xmlns:a16="http://schemas.microsoft.com/office/drawing/2014/main" id="{7C27DFC9-07FC-3BF2-DB52-A320821974CF}"/>
              </a:ext>
            </a:extLst>
          </p:cNvPr>
          <p:cNvSpPr txBox="1"/>
          <p:nvPr/>
        </p:nvSpPr>
        <p:spPr>
          <a:xfrm>
            <a:off x="7507289" y="4014681"/>
            <a:ext cx="506870" cy="523220"/>
          </a:xfrm>
          <a:prstGeom prst="rect">
            <a:avLst/>
          </a:prstGeom>
          <a:noFill/>
        </p:spPr>
        <p:txBody>
          <a:bodyPr wrap="square" rtlCol="0">
            <a:spAutoFit/>
          </a:bodyPr>
          <a:lstStyle/>
          <a:p>
            <a:r>
              <a:rPr lang="en-US" sz="2800" dirty="0">
                <a:solidFill>
                  <a:schemeClr val="bg1"/>
                </a:solidFill>
                <a:latin typeface="Gill Sans" panose="020B0502020104020203" pitchFamily="34" charset="-79"/>
                <a:cs typeface="Gill Sans" panose="020B0502020104020203" pitchFamily="34" charset="-79"/>
              </a:rPr>
              <a:t>t4</a:t>
            </a:r>
          </a:p>
        </p:txBody>
      </p:sp>
      <p:pic>
        <p:nvPicPr>
          <p:cNvPr id="30" name="Graphic 29" descr="Stopwatch 75% with solid fill">
            <a:extLst>
              <a:ext uri="{FF2B5EF4-FFF2-40B4-BE49-F238E27FC236}">
                <a16:creationId xmlns:a16="http://schemas.microsoft.com/office/drawing/2014/main" id="{BC5D9CF7-E758-E8F6-8583-ABC89A42C98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96275" y="1985615"/>
            <a:ext cx="914400" cy="914400"/>
          </a:xfrm>
          <a:prstGeom prst="rect">
            <a:avLst/>
          </a:prstGeom>
        </p:spPr>
      </p:pic>
      <p:pic>
        <p:nvPicPr>
          <p:cNvPr id="31" name="Graphic 30" descr="Stopwatch 33% with solid fill">
            <a:extLst>
              <a:ext uri="{FF2B5EF4-FFF2-40B4-BE49-F238E27FC236}">
                <a16:creationId xmlns:a16="http://schemas.microsoft.com/office/drawing/2014/main" id="{590CEB4F-4C1C-9D98-44F9-2BB982B2D5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79122" y="1947129"/>
            <a:ext cx="914400" cy="914400"/>
          </a:xfrm>
          <a:prstGeom prst="rect">
            <a:avLst/>
          </a:prstGeom>
        </p:spPr>
      </p:pic>
      <p:pic>
        <p:nvPicPr>
          <p:cNvPr id="32" name="Graphic 31" descr="Stopwatch with solid fill">
            <a:extLst>
              <a:ext uri="{FF2B5EF4-FFF2-40B4-BE49-F238E27FC236}">
                <a16:creationId xmlns:a16="http://schemas.microsoft.com/office/drawing/2014/main" id="{8DE89A67-AFB3-2642-EC8F-8447FE7A666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306806" y="1953968"/>
            <a:ext cx="914400" cy="914400"/>
          </a:xfrm>
          <a:prstGeom prst="rect">
            <a:avLst/>
          </a:prstGeom>
        </p:spPr>
      </p:pic>
      <p:sp>
        <p:nvSpPr>
          <p:cNvPr id="33" name="TextBox 32">
            <a:extLst>
              <a:ext uri="{FF2B5EF4-FFF2-40B4-BE49-F238E27FC236}">
                <a16:creationId xmlns:a16="http://schemas.microsoft.com/office/drawing/2014/main" id="{293F87A1-2B3A-A3F3-E3BE-2C497EBB6169}"/>
              </a:ext>
            </a:extLst>
          </p:cNvPr>
          <p:cNvSpPr txBox="1"/>
          <p:nvPr/>
        </p:nvSpPr>
        <p:spPr>
          <a:xfrm>
            <a:off x="5971424" y="3780124"/>
            <a:ext cx="506870" cy="523220"/>
          </a:xfrm>
          <a:prstGeom prst="rect">
            <a:avLst/>
          </a:prstGeom>
          <a:noFill/>
        </p:spPr>
        <p:txBody>
          <a:bodyPr wrap="square" rtlCol="0">
            <a:spAutoFit/>
          </a:bodyPr>
          <a:lstStyle/>
          <a:p>
            <a:r>
              <a:rPr lang="en-US" sz="2800" dirty="0">
                <a:latin typeface="Gill Sans" panose="020B0502020104020203" pitchFamily="34" charset="-79"/>
                <a:cs typeface="Gill Sans" panose="020B0502020104020203" pitchFamily="34" charset="-79"/>
              </a:rPr>
              <a:t>t3</a:t>
            </a:r>
          </a:p>
        </p:txBody>
      </p:sp>
      <p:sp>
        <p:nvSpPr>
          <p:cNvPr id="34" name="Rectangle 33">
            <a:extLst>
              <a:ext uri="{FF2B5EF4-FFF2-40B4-BE49-F238E27FC236}">
                <a16:creationId xmlns:a16="http://schemas.microsoft.com/office/drawing/2014/main" id="{B74FA950-8C51-DF08-27B1-A3EDB392FA9F}"/>
              </a:ext>
            </a:extLst>
          </p:cNvPr>
          <p:cNvSpPr/>
          <p:nvPr/>
        </p:nvSpPr>
        <p:spPr>
          <a:xfrm>
            <a:off x="8366525" y="2926925"/>
            <a:ext cx="91440" cy="640080"/>
          </a:xfrm>
          <a:prstGeom prst="rect">
            <a:avLst/>
          </a:prstGeom>
          <a:solidFill>
            <a:schemeClr val="accent1"/>
          </a:solidFill>
          <a:ln w="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a:latin typeface="Gill Sans" panose="020B0502020104020203" pitchFamily="34" charset="-79"/>
              <a:cs typeface="Gill Sans" panose="020B0502020104020203" pitchFamily="34" charset="-79"/>
            </a:endParaRPr>
          </a:p>
        </p:txBody>
      </p:sp>
      <p:sp>
        <p:nvSpPr>
          <p:cNvPr id="35" name="Rectangle 34">
            <a:extLst>
              <a:ext uri="{FF2B5EF4-FFF2-40B4-BE49-F238E27FC236}">
                <a16:creationId xmlns:a16="http://schemas.microsoft.com/office/drawing/2014/main" id="{E66B5C6A-13B0-D473-814F-DD4B9D7AD304}"/>
              </a:ext>
            </a:extLst>
          </p:cNvPr>
          <p:cNvSpPr/>
          <p:nvPr/>
        </p:nvSpPr>
        <p:spPr>
          <a:xfrm>
            <a:off x="6173190" y="2950075"/>
            <a:ext cx="91440" cy="640080"/>
          </a:xfrm>
          <a:prstGeom prst="rect">
            <a:avLst/>
          </a:prstGeom>
          <a:pattFill prst="wdUpDiag">
            <a:fgClr>
              <a:schemeClr val="tx1"/>
            </a:fgClr>
            <a:bgClr>
              <a:schemeClr val="bg1"/>
            </a:bgClr>
          </a:pattFill>
          <a:ln w="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a:latin typeface="Gill Sans" panose="020B0502020104020203" pitchFamily="34" charset="-79"/>
              <a:cs typeface="Gill Sans" panose="020B0502020104020203" pitchFamily="34" charset="-79"/>
            </a:endParaRPr>
          </a:p>
        </p:txBody>
      </p:sp>
      <p:sp>
        <p:nvSpPr>
          <p:cNvPr id="36" name="TextBox 35">
            <a:extLst>
              <a:ext uri="{FF2B5EF4-FFF2-40B4-BE49-F238E27FC236}">
                <a16:creationId xmlns:a16="http://schemas.microsoft.com/office/drawing/2014/main" id="{28A5B381-498D-0235-0FBB-E5B175FCCAB1}"/>
              </a:ext>
            </a:extLst>
          </p:cNvPr>
          <p:cNvSpPr txBox="1"/>
          <p:nvPr/>
        </p:nvSpPr>
        <p:spPr>
          <a:xfrm>
            <a:off x="0" y="5904202"/>
            <a:ext cx="2658292" cy="369332"/>
          </a:xfrm>
          <a:prstGeom prst="rect">
            <a:avLst/>
          </a:prstGeom>
          <a:noFill/>
        </p:spPr>
        <p:txBody>
          <a:bodyPr wrap="none" rtlCol="0">
            <a:spAutoFit/>
          </a:bodyPr>
          <a:lstStyle/>
          <a:p>
            <a:r>
              <a:rPr lang="en-US" dirty="0">
                <a:latin typeface="Gill Sans" panose="020B0502020104020203" pitchFamily="34" charset="-79"/>
                <a:cs typeface="Gill Sans" panose="020B0502020104020203" pitchFamily="34" charset="-79"/>
              </a:rPr>
              <a:t>* Rg1 is under verification.</a:t>
            </a:r>
          </a:p>
        </p:txBody>
      </p:sp>
      <p:sp>
        <p:nvSpPr>
          <p:cNvPr id="39" name="TextBox 38">
            <a:extLst>
              <a:ext uri="{FF2B5EF4-FFF2-40B4-BE49-F238E27FC236}">
                <a16:creationId xmlns:a16="http://schemas.microsoft.com/office/drawing/2014/main" id="{F90F0855-B4EB-467C-9536-B2FB5D931AA5}"/>
              </a:ext>
            </a:extLst>
          </p:cNvPr>
          <p:cNvSpPr txBox="1"/>
          <p:nvPr/>
        </p:nvSpPr>
        <p:spPr>
          <a:xfrm>
            <a:off x="6802300" y="1401265"/>
            <a:ext cx="835485" cy="461665"/>
          </a:xfrm>
          <a:prstGeom prst="wedgeRectCallout">
            <a:avLst>
              <a:gd name="adj1" fmla="val -111339"/>
              <a:gd name="adj2" fmla="val 329534"/>
            </a:avLst>
          </a:prstGeom>
          <a:noFill/>
          <a:ln w="12700">
            <a:solidFill>
              <a:schemeClr val="tx2"/>
            </a:solidFill>
          </a:ln>
        </p:spPr>
        <p:txBody>
          <a:bodyPr wrap="none" rtlCol="0">
            <a:spAutoFit/>
          </a:bodyPr>
          <a:lstStyle/>
          <a:p>
            <a:r>
              <a:rPr lang="en-US" sz="2400" dirty="0">
                <a:solidFill>
                  <a:srgbClr val="FF0000"/>
                </a:solidFill>
                <a:latin typeface="Gill Sans" panose="020B0502020104020203" pitchFamily="34" charset="-79"/>
                <a:cs typeface="Gill Sans" panose="020B0502020104020203" pitchFamily="34" charset="-79"/>
              </a:rPr>
              <a:t>NOP</a:t>
            </a:r>
          </a:p>
        </p:txBody>
      </p:sp>
      <p:sp>
        <p:nvSpPr>
          <p:cNvPr id="74" name="Oval 73">
            <a:extLst>
              <a:ext uri="{FF2B5EF4-FFF2-40B4-BE49-F238E27FC236}">
                <a16:creationId xmlns:a16="http://schemas.microsoft.com/office/drawing/2014/main" id="{8782720E-6838-27BF-F128-4FF20A48AA0C}"/>
              </a:ext>
            </a:extLst>
          </p:cNvPr>
          <p:cNvSpPr/>
          <p:nvPr/>
        </p:nvSpPr>
        <p:spPr>
          <a:xfrm>
            <a:off x="7297163" y="1941055"/>
            <a:ext cx="919520" cy="259684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CD14C72B-6719-A6D0-5E73-438A4C3571C4}"/>
              </a:ext>
            </a:extLst>
          </p:cNvPr>
          <p:cNvPicPr>
            <a:picLocks noChangeAspect="1"/>
          </p:cNvPicPr>
          <p:nvPr/>
        </p:nvPicPr>
        <p:blipFill>
          <a:blip r:embed="rId9"/>
          <a:stretch>
            <a:fillRect/>
          </a:stretch>
        </p:blipFill>
        <p:spPr>
          <a:xfrm>
            <a:off x="8185985" y="3920205"/>
            <a:ext cx="1620601" cy="1535519"/>
          </a:xfrm>
          <a:prstGeom prst="rect">
            <a:avLst/>
          </a:prstGeom>
        </p:spPr>
      </p:pic>
      <p:sp>
        <p:nvSpPr>
          <p:cNvPr id="38" name="Rectangular Callout 37">
            <a:extLst>
              <a:ext uri="{FF2B5EF4-FFF2-40B4-BE49-F238E27FC236}">
                <a16:creationId xmlns:a16="http://schemas.microsoft.com/office/drawing/2014/main" id="{F637D1C3-1A88-DC79-192D-B0362AF4A845}"/>
              </a:ext>
            </a:extLst>
          </p:cNvPr>
          <p:cNvSpPr/>
          <p:nvPr/>
        </p:nvSpPr>
        <p:spPr>
          <a:xfrm>
            <a:off x="5589472" y="4650894"/>
            <a:ext cx="2563927" cy="727077"/>
          </a:xfrm>
          <a:prstGeom prst="wedgeRectCallout">
            <a:avLst>
              <a:gd name="adj1" fmla="val 31424"/>
              <a:gd name="adj2" fmla="val -6440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7DC99174-46B7-3F71-6338-57FC6603B76A}"/>
              </a:ext>
            </a:extLst>
          </p:cNvPr>
          <p:cNvSpPr txBox="1"/>
          <p:nvPr/>
        </p:nvSpPr>
        <p:spPr>
          <a:xfrm>
            <a:off x="5878327" y="4578195"/>
            <a:ext cx="1996508" cy="830997"/>
          </a:xfrm>
          <a:prstGeom prst="rect">
            <a:avLst/>
          </a:prstGeom>
          <a:noFill/>
        </p:spPr>
        <p:txBody>
          <a:bodyPr wrap="none" rtlCol="0">
            <a:spAutoFit/>
          </a:bodyPr>
          <a:lstStyle/>
          <a:p>
            <a:pPr algn="ctr"/>
            <a:r>
              <a:rPr lang="en-US" sz="2400" dirty="0">
                <a:solidFill>
                  <a:srgbClr val="FF0000"/>
                </a:solidFill>
                <a:latin typeface="Gill Sans" panose="020B0502020104020203" pitchFamily="34" charset="-79"/>
                <a:cs typeface="Gill Sans" panose="020B0502020104020203" pitchFamily="34" charset="-79"/>
              </a:rPr>
              <a:t>Safe to release</a:t>
            </a:r>
          </a:p>
          <a:p>
            <a:pPr algn="ctr"/>
            <a:r>
              <a:rPr lang="en-US" sz="2400" dirty="0">
                <a:solidFill>
                  <a:srgbClr val="FF0000"/>
                </a:solidFill>
                <a:latin typeface="Gill Sans" panose="020B0502020104020203" pitchFamily="34" charset="-79"/>
                <a:cs typeface="Gill Sans" panose="020B0502020104020203" pitchFamily="34" charset="-79"/>
              </a:rPr>
              <a:t>verified stores</a:t>
            </a:r>
          </a:p>
        </p:txBody>
      </p:sp>
    </p:spTree>
    <p:extLst>
      <p:ext uri="{BB962C8B-B14F-4D97-AF65-F5344CB8AC3E}">
        <p14:creationId xmlns:p14="http://schemas.microsoft.com/office/powerpoint/2010/main" val="110355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500" fill="hold"/>
                                        <p:tgtEl>
                                          <p:spTgt spid="74"/>
                                        </p:tgtEl>
                                        <p:attrNameLst>
                                          <p:attrName>ppt_x</p:attrName>
                                        </p:attrNameLst>
                                      </p:cBhvr>
                                      <p:tavLst>
                                        <p:tav tm="0">
                                          <p:val>
                                            <p:strVal val="#ppt_x"/>
                                          </p:val>
                                        </p:tav>
                                        <p:tav tm="100000">
                                          <p:val>
                                            <p:strVal val="#ppt_x"/>
                                          </p:val>
                                        </p:tav>
                                      </p:tavLst>
                                    </p:anim>
                                    <p:anim calcmode="lin" valueType="num">
                                      <p:cBhvr additive="base">
                                        <p:cTn id="8"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75"/>
                                        </p:tgtEl>
                                        <p:attrNameLst>
                                          <p:attrName>style.visibility</p:attrName>
                                        </p:attrNameLst>
                                      </p:cBhvr>
                                      <p:to>
                                        <p:strVal val="visible"/>
                                      </p:to>
                                    </p:set>
                                    <p:animEffect transition="in" filter="blinds(horizontal)">
                                      <p:cBhvr>
                                        <p:cTn id="13" dur="500"/>
                                        <p:tgtEl>
                                          <p:spTgt spid="7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dissolve">
                                      <p:cBhvr>
                                        <p:cTn id="16" dur="500"/>
                                        <p:tgtEl>
                                          <p:spTgt spid="40"/>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dissolve">
                                      <p:cBhvr>
                                        <p:cTn id="1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38" grpId="0" animBg="1"/>
      <p:bldP spid="4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标题 1">
            <a:extLst>
              <a:ext uri="{FF2B5EF4-FFF2-40B4-BE49-F238E27FC236}">
                <a16:creationId xmlns:a16="http://schemas.microsoft.com/office/drawing/2014/main" id="{960B2CCA-73D2-824E-A80F-AD710181C279}"/>
              </a:ext>
            </a:extLst>
          </p:cNvPr>
          <p:cNvSpPr txBox="1">
            <a:spLocks/>
          </p:cNvSpPr>
          <p:nvPr/>
        </p:nvSpPr>
        <p:spPr>
          <a:xfrm>
            <a:off x="0" y="-1"/>
            <a:ext cx="11093570" cy="1177735"/>
          </a:xfrm>
          <a:prstGeom prst="rect">
            <a:avLst/>
          </a:prstGeom>
        </p:spPr>
        <p:txBody>
          <a:bodyPr vert="horz" lIns="91440" tIns="45720" rIns="91440" bIns="45720" rtlCol="0" anchor="ctr">
            <a:noAutofit/>
          </a:bodyPr>
          <a:lstStyle/>
          <a:p>
            <a:pPr>
              <a:spcBef>
                <a:spcPct val="0"/>
              </a:spcBef>
              <a:defRPr/>
            </a:pPr>
            <a:r>
              <a:rPr lang="en-US" altLang="zh-CN" sz="4400" dirty="0">
                <a:solidFill>
                  <a:srgbClr val="3B31BD"/>
                </a:solidFill>
                <a:latin typeface="Gill Sans" panose="020B0502020104020203" pitchFamily="34" charset="-79"/>
                <a:ea typeface="Tahoma" panose="020B0604030504040204" pitchFamily="34" charset="0"/>
                <a:cs typeface="Gill Sans" panose="020B0502020104020203" pitchFamily="34" charset="-79"/>
              </a:rPr>
              <a:t>Eliminating Redundant Checkpoints by VeriPipe Compiler Optimizations</a:t>
            </a:r>
            <a:endParaRPr lang="zh-CN" altLang="en-US" sz="4400" dirty="0">
              <a:solidFill>
                <a:srgbClr val="3B31BD"/>
              </a:solidFill>
              <a:latin typeface="Gill Sans" panose="020B0502020104020203" pitchFamily="34" charset="-79"/>
              <a:cs typeface="Gill Sans" panose="020B0502020104020203" pitchFamily="34" charset="-79"/>
            </a:endParaRPr>
          </a:p>
        </p:txBody>
      </p:sp>
      <p:sp>
        <p:nvSpPr>
          <p:cNvPr id="4" name="Slide Number Placeholder 3">
            <a:extLst>
              <a:ext uri="{FF2B5EF4-FFF2-40B4-BE49-F238E27FC236}">
                <a16:creationId xmlns:a16="http://schemas.microsoft.com/office/drawing/2014/main" id="{A7BA02EE-4D5A-8D46-9204-13EB65BAC037}"/>
              </a:ext>
            </a:extLst>
          </p:cNvPr>
          <p:cNvSpPr>
            <a:spLocks noGrp="1"/>
          </p:cNvSpPr>
          <p:nvPr>
            <p:ph type="sldNum" sz="quarter" idx="12"/>
          </p:nvPr>
        </p:nvSpPr>
        <p:spPr/>
        <p:txBody>
          <a:bodyPr/>
          <a:lstStyle/>
          <a:p>
            <a:fld id="{BEF5F9A7-FFD9-4159-A58F-AE73538ED447}" type="slidenum">
              <a:rPr lang="en-US" smtClean="0"/>
              <a:t>17</a:t>
            </a:fld>
            <a:endParaRPr lang="en-US"/>
          </a:p>
        </p:txBody>
      </p:sp>
      <p:sp>
        <p:nvSpPr>
          <p:cNvPr id="16" name="Rounded Rectangle 15">
            <a:extLst>
              <a:ext uri="{FF2B5EF4-FFF2-40B4-BE49-F238E27FC236}">
                <a16:creationId xmlns:a16="http://schemas.microsoft.com/office/drawing/2014/main" id="{FF1C4598-6BE4-844A-BE82-BC597A73FBAB}"/>
              </a:ext>
            </a:extLst>
          </p:cNvPr>
          <p:cNvSpPr/>
          <p:nvPr/>
        </p:nvSpPr>
        <p:spPr>
          <a:xfrm>
            <a:off x="238752" y="1832993"/>
            <a:ext cx="5168820" cy="59342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#1: Speculative Loop Unrolling</a:t>
            </a:r>
          </a:p>
        </p:txBody>
      </p:sp>
      <p:sp>
        <p:nvSpPr>
          <p:cNvPr id="20" name="Rounded Rectangle 19">
            <a:extLst>
              <a:ext uri="{FF2B5EF4-FFF2-40B4-BE49-F238E27FC236}">
                <a16:creationId xmlns:a16="http://schemas.microsoft.com/office/drawing/2014/main" id="{2548B2E6-78A8-F242-BD8D-F68035842E5E}"/>
              </a:ext>
            </a:extLst>
          </p:cNvPr>
          <p:cNvSpPr/>
          <p:nvPr/>
        </p:nvSpPr>
        <p:spPr>
          <a:xfrm>
            <a:off x="238751" y="2601071"/>
            <a:ext cx="5168820" cy="96778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#2: Loop Induction Variable Merging (LIVM)</a:t>
            </a:r>
          </a:p>
        </p:txBody>
      </p:sp>
      <p:sp>
        <p:nvSpPr>
          <p:cNvPr id="48" name="Rectangle 47">
            <a:extLst>
              <a:ext uri="{FF2B5EF4-FFF2-40B4-BE49-F238E27FC236}">
                <a16:creationId xmlns:a16="http://schemas.microsoft.com/office/drawing/2014/main" id="{C86F7F8B-74E4-2A4E-981F-B574ABB913C6}"/>
              </a:ext>
            </a:extLst>
          </p:cNvPr>
          <p:cNvSpPr/>
          <p:nvPr/>
        </p:nvSpPr>
        <p:spPr>
          <a:xfrm>
            <a:off x="6226021" y="2228071"/>
            <a:ext cx="1469508" cy="21555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onsolas" panose="020B0609020204030204" pitchFamily="49" charset="0"/>
                <a:cs typeface="Consolas" panose="020B0609020204030204" pitchFamily="49" charset="0"/>
              </a:rPr>
              <a:t>r1 = …</a:t>
            </a:r>
          </a:p>
          <a:p>
            <a:pPr algn="ctr"/>
            <a:r>
              <a:rPr lang="en-US" sz="2400" b="1" dirty="0" err="1">
                <a:solidFill>
                  <a:srgbClr val="FF0000"/>
                </a:solidFill>
                <a:latin typeface="Consolas" panose="020B0609020204030204" pitchFamily="49" charset="0"/>
                <a:cs typeface="Consolas" panose="020B0609020204030204" pitchFamily="49" charset="0"/>
              </a:rPr>
              <a:t>ckpt</a:t>
            </a:r>
            <a:r>
              <a:rPr lang="en-US" sz="2400" b="1" dirty="0">
                <a:solidFill>
                  <a:srgbClr val="FF0000"/>
                </a:solidFill>
                <a:latin typeface="Consolas" panose="020B0609020204030204" pitchFamily="49" charset="0"/>
                <a:cs typeface="Consolas" panose="020B0609020204030204" pitchFamily="49" charset="0"/>
              </a:rPr>
              <a:t> r1</a:t>
            </a:r>
          </a:p>
          <a:p>
            <a:pPr algn="ctr"/>
            <a:r>
              <a:rPr lang="en-US" sz="2400" dirty="0">
                <a:solidFill>
                  <a:schemeClr val="tx1"/>
                </a:solidFill>
                <a:latin typeface="Consolas" panose="020B0609020204030204" pitchFamily="49" charset="0"/>
                <a:cs typeface="Consolas" panose="020B0609020204030204" pitchFamily="49" charset="0"/>
              </a:rPr>
              <a:t>r2 = …</a:t>
            </a:r>
          </a:p>
          <a:p>
            <a:pPr algn="ctr"/>
            <a:r>
              <a:rPr lang="en-US" sz="2400" dirty="0" err="1">
                <a:solidFill>
                  <a:srgbClr val="FF0000"/>
                </a:solidFill>
                <a:latin typeface="Consolas" panose="020B0609020204030204" pitchFamily="49" charset="0"/>
                <a:cs typeface="Consolas" panose="020B0609020204030204" pitchFamily="49" charset="0"/>
              </a:rPr>
              <a:t>ckpt</a:t>
            </a:r>
            <a:r>
              <a:rPr lang="en-US" sz="2400" dirty="0">
                <a:solidFill>
                  <a:srgbClr val="FF0000"/>
                </a:solidFill>
                <a:latin typeface="Consolas" panose="020B0609020204030204" pitchFamily="49" charset="0"/>
                <a:cs typeface="Consolas" panose="020B0609020204030204" pitchFamily="49" charset="0"/>
              </a:rPr>
              <a:t> r2</a:t>
            </a:r>
          </a:p>
          <a:p>
            <a:pPr algn="ctr"/>
            <a:r>
              <a:rPr lang="en-US" sz="2400" dirty="0">
                <a:solidFill>
                  <a:schemeClr val="tx1"/>
                </a:solidFill>
                <a:latin typeface="Consolas" panose="020B0609020204030204" pitchFamily="49" charset="0"/>
                <a:cs typeface="Consolas" panose="020B0609020204030204" pitchFamily="49" charset="0"/>
              </a:rPr>
              <a:t>...</a:t>
            </a:r>
          </a:p>
        </p:txBody>
      </p:sp>
      <p:sp>
        <p:nvSpPr>
          <p:cNvPr id="49" name="Rectangle 48">
            <a:extLst>
              <a:ext uri="{FF2B5EF4-FFF2-40B4-BE49-F238E27FC236}">
                <a16:creationId xmlns:a16="http://schemas.microsoft.com/office/drawing/2014/main" id="{792E241B-5DAD-7340-8678-4DF47BDD8CC4}"/>
              </a:ext>
            </a:extLst>
          </p:cNvPr>
          <p:cNvSpPr/>
          <p:nvPr/>
        </p:nvSpPr>
        <p:spPr>
          <a:xfrm>
            <a:off x="8296030" y="2225481"/>
            <a:ext cx="1465965" cy="29479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nsolas" panose="020B0609020204030204" pitchFamily="49" charset="0"/>
              <a:cs typeface="Consolas" panose="020B0609020204030204" pitchFamily="49" charset="0"/>
            </a:endParaRPr>
          </a:p>
          <a:p>
            <a:pPr algn="ctr"/>
            <a:r>
              <a:rPr lang="en-US" sz="2400" dirty="0">
                <a:solidFill>
                  <a:schemeClr val="tx1"/>
                </a:solidFill>
                <a:latin typeface="Consolas" panose="020B0609020204030204" pitchFamily="49" charset="0"/>
                <a:cs typeface="Consolas" panose="020B0609020204030204" pitchFamily="49" charset="0"/>
              </a:rPr>
              <a:t>r1 = …</a:t>
            </a:r>
          </a:p>
          <a:p>
            <a:pPr algn="ctr"/>
            <a:r>
              <a:rPr lang="en-US" sz="2400" b="1" dirty="0" err="1">
                <a:solidFill>
                  <a:srgbClr val="FF0000"/>
                </a:solidFill>
                <a:latin typeface="Consolas" panose="020B0609020204030204" pitchFamily="49" charset="0"/>
                <a:cs typeface="Consolas" panose="020B0609020204030204" pitchFamily="49" charset="0"/>
              </a:rPr>
              <a:t>ckpt</a:t>
            </a:r>
            <a:r>
              <a:rPr lang="en-US" sz="2400" b="1" dirty="0">
                <a:solidFill>
                  <a:srgbClr val="FF0000"/>
                </a:solidFill>
                <a:latin typeface="Consolas" panose="020B0609020204030204" pitchFamily="49" charset="0"/>
                <a:cs typeface="Consolas" panose="020B0609020204030204" pitchFamily="49" charset="0"/>
              </a:rPr>
              <a:t> r1</a:t>
            </a:r>
          </a:p>
          <a:p>
            <a:pPr algn="ctr"/>
            <a:r>
              <a:rPr lang="en-US" sz="2400" dirty="0">
                <a:solidFill>
                  <a:schemeClr val="tx1"/>
                </a:solidFill>
                <a:latin typeface="Consolas" panose="020B0609020204030204" pitchFamily="49" charset="0"/>
                <a:cs typeface="Consolas" panose="020B0609020204030204" pitchFamily="49" charset="0"/>
              </a:rPr>
              <a:t>r2 = …</a:t>
            </a:r>
          </a:p>
          <a:p>
            <a:pPr algn="ctr"/>
            <a:r>
              <a:rPr lang="en-US" sz="2400" strike="sngStrike" dirty="0" err="1">
                <a:solidFill>
                  <a:srgbClr val="FF0000"/>
                </a:solidFill>
                <a:latin typeface="Consolas" panose="020B0609020204030204" pitchFamily="49" charset="0"/>
                <a:cs typeface="Consolas" panose="020B0609020204030204" pitchFamily="49" charset="0"/>
              </a:rPr>
              <a:t>ckpt</a:t>
            </a:r>
            <a:r>
              <a:rPr lang="en-US" sz="2400" strike="sngStrike" dirty="0">
                <a:solidFill>
                  <a:srgbClr val="FF0000"/>
                </a:solidFill>
                <a:latin typeface="Consolas" panose="020B0609020204030204" pitchFamily="49" charset="0"/>
                <a:cs typeface="Consolas" panose="020B0609020204030204" pitchFamily="49" charset="0"/>
              </a:rPr>
              <a:t> r2</a:t>
            </a:r>
          </a:p>
          <a:p>
            <a:pPr algn="ctr"/>
            <a:r>
              <a:rPr lang="en-US" sz="2400" dirty="0">
                <a:solidFill>
                  <a:schemeClr val="tx1"/>
                </a:solidFill>
                <a:latin typeface="Consolas" panose="020B0609020204030204" pitchFamily="49" charset="0"/>
                <a:cs typeface="Consolas" panose="020B0609020204030204" pitchFamily="49" charset="0"/>
              </a:rPr>
              <a:t>...</a:t>
            </a:r>
          </a:p>
          <a:p>
            <a:pPr algn="ctr"/>
            <a:r>
              <a:rPr lang="en-US" sz="2400" dirty="0">
                <a:solidFill>
                  <a:schemeClr val="tx1"/>
                </a:solidFill>
                <a:latin typeface="Consolas" panose="020B0609020204030204" pitchFamily="49" charset="0"/>
                <a:cs typeface="Consolas" panose="020B0609020204030204" pitchFamily="49" charset="0"/>
              </a:rPr>
              <a:t>… = r2</a:t>
            </a:r>
          </a:p>
          <a:p>
            <a:pPr algn="ctr"/>
            <a:endParaRPr lang="en-US" sz="2400" dirty="0">
              <a:solidFill>
                <a:schemeClr val="tx1"/>
              </a:solidFill>
              <a:latin typeface="Consolas" panose="020B0609020204030204" pitchFamily="49" charset="0"/>
              <a:cs typeface="Consolas" panose="020B0609020204030204" pitchFamily="49" charset="0"/>
            </a:endParaRPr>
          </a:p>
        </p:txBody>
      </p:sp>
      <p:sp>
        <p:nvSpPr>
          <p:cNvPr id="51" name="Rectangle 50">
            <a:extLst>
              <a:ext uri="{FF2B5EF4-FFF2-40B4-BE49-F238E27FC236}">
                <a16:creationId xmlns:a16="http://schemas.microsoft.com/office/drawing/2014/main" id="{0635EF9E-CA86-DB45-B8EF-EB7FBFD0EE9D}"/>
              </a:ext>
            </a:extLst>
          </p:cNvPr>
          <p:cNvSpPr/>
          <p:nvPr/>
        </p:nvSpPr>
        <p:spPr>
          <a:xfrm>
            <a:off x="10630772" y="2225481"/>
            <a:ext cx="1465966" cy="29479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nsolas" panose="020B0609020204030204" pitchFamily="49" charset="0"/>
              <a:cs typeface="Consolas" panose="020B0609020204030204" pitchFamily="49" charset="0"/>
            </a:endParaRPr>
          </a:p>
          <a:p>
            <a:pPr algn="ctr"/>
            <a:r>
              <a:rPr lang="en-US" sz="2400" dirty="0">
                <a:solidFill>
                  <a:schemeClr val="tx1"/>
                </a:solidFill>
                <a:latin typeface="Consolas" panose="020B0609020204030204" pitchFamily="49" charset="0"/>
                <a:cs typeface="Consolas" panose="020B0609020204030204" pitchFamily="49" charset="0"/>
              </a:rPr>
              <a:t>r1 = …</a:t>
            </a:r>
          </a:p>
          <a:p>
            <a:pPr algn="ctr"/>
            <a:r>
              <a:rPr lang="en-US" sz="2400" b="1" strike="sngStrike" dirty="0" err="1">
                <a:solidFill>
                  <a:srgbClr val="FF0000"/>
                </a:solidFill>
                <a:latin typeface="Consolas" panose="020B0609020204030204" pitchFamily="49" charset="0"/>
                <a:cs typeface="Consolas" panose="020B0609020204030204" pitchFamily="49" charset="0"/>
              </a:rPr>
              <a:t>ckpt</a:t>
            </a:r>
            <a:r>
              <a:rPr lang="en-US" sz="2400" b="1" strike="sngStrike" dirty="0">
                <a:solidFill>
                  <a:srgbClr val="FF0000"/>
                </a:solidFill>
                <a:latin typeface="Consolas" panose="020B0609020204030204" pitchFamily="49" charset="0"/>
                <a:cs typeface="Consolas" panose="020B0609020204030204" pitchFamily="49" charset="0"/>
              </a:rPr>
              <a:t> r1</a:t>
            </a:r>
          </a:p>
          <a:p>
            <a:pPr algn="ctr"/>
            <a:r>
              <a:rPr lang="en-US" sz="2400" dirty="0">
                <a:solidFill>
                  <a:schemeClr val="tx1"/>
                </a:solidFill>
                <a:latin typeface="Consolas" panose="020B0609020204030204" pitchFamily="49" charset="0"/>
                <a:cs typeface="Consolas" panose="020B0609020204030204" pitchFamily="49" charset="0"/>
              </a:rPr>
              <a:t>r2 = …</a:t>
            </a:r>
          </a:p>
          <a:p>
            <a:pPr algn="ctr"/>
            <a:r>
              <a:rPr lang="en-US" sz="2400" strike="sngStrike" dirty="0" err="1">
                <a:solidFill>
                  <a:srgbClr val="FF0000"/>
                </a:solidFill>
                <a:latin typeface="Consolas" panose="020B0609020204030204" pitchFamily="49" charset="0"/>
                <a:cs typeface="Consolas" panose="020B0609020204030204" pitchFamily="49" charset="0"/>
              </a:rPr>
              <a:t>ckpt</a:t>
            </a:r>
            <a:r>
              <a:rPr lang="en-US" sz="2400" strike="sngStrike" dirty="0">
                <a:solidFill>
                  <a:srgbClr val="FF0000"/>
                </a:solidFill>
                <a:latin typeface="Consolas" panose="020B0609020204030204" pitchFamily="49" charset="0"/>
                <a:cs typeface="Consolas" panose="020B0609020204030204" pitchFamily="49" charset="0"/>
              </a:rPr>
              <a:t> r2</a:t>
            </a:r>
          </a:p>
          <a:p>
            <a:pPr algn="ctr"/>
            <a:r>
              <a:rPr lang="en-US" sz="2400" dirty="0">
                <a:solidFill>
                  <a:schemeClr val="tx1"/>
                </a:solidFill>
                <a:latin typeface="Consolas" panose="020B0609020204030204" pitchFamily="49" charset="0"/>
                <a:cs typeface="Consolas" panose="020B0609020204030204" pitchFamily="49" charset="0"/>
              </a:rPr>
              <a:t>...</a:t>
            </a:r>
          </a:p>
          <a:p>
            <a:pPr algn="ctr"/>
            <a:r>
              <a:rPr lang="en-US" sz="2400" dirty="0">
                <a:solidFill>
                  <a:schemeClr val="tx1"/>
                </a:solidFill>
                <a:latin typeface="Consolas" panose="020B0609020204030204" pitchFamily="49" charset="0"/>
                <a:cs typeface="Consolas" panose="020B0609020204030204" pitchFamily="49" charset="0"/>
              </a:rPr>
              <a:t>… = r2</a:t>
            </a:r>
          </a:p>
          <a:p>
            <a:pPr algn="ctr"/>
            <a:endParaRPr lang="en-US" sz="2400" dirty="0">
              <a:solidFill>
                <a:schemeClr val="tx1"/>
              </a:solidFill>
              <a:latin typeface="Consolas" panose="020B0609020204030204" pitchFamily="49" charset="0"/>
              <a:cs typeface="Consolas" panose="020B0609020204030204" pitchFamily="49" charset="0"/>
            </a:endParaRPr>
          </a:p>
        </p:txBody>
      </p:sp>
      <p:cxnSp>
        <p:nvCxnSpPr>
          <p:cNvPr id="32" name="Straight Arrow Connector 31">
            <a:extLst>
              <a:ext uri="{FF2B5EF4-FFF2-40B4-BE49-F238E27FC236}">
                <a16:creationId xmlns:a16="http://schemas.microsoft.com/office/drawing/2014/main" id="{9DF518F4-1388-8B4F-8BB1-0F28141254FE}"/>
              </a:ext>
            </a:extLst>
          </p:cNvPr>
          <p:cNvCxnSpPr>
            <a:cxnSpLocks/>
          </p:cNvCxnSpPr>
          <p:nvPr/>
        </p:nvCxnSpPr>
        <p:spPr>
          <a:xfrm>
            <a:off x="7704961" y="3699467"/>
            <a:ext cx="59106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CA2C483-332C-6147-AFFF-C87F0CABDA9F}"/>
              </a:ext>
            </a:extLst>
          </p:cNvPr>
          <p:cNvSpPr txBox="1"/>
          <p:nvPr/>
        </p:nvSpPr>
        <p:spPr>
          <a:xfrm>
            <a:off x="7704961" y="3026975"/>
            <a:ext cx="577402" cy="461665"/>
          </a:xfrm>
          <a:prstGeom prst="rect">
            <a:avLst/>
          </a:prstGeom>
          <a:noFill/>
        </p:spPr>
        <p:txBody>
          <a:bodyPr wrap="none" rtlCol="0">
            <a:sp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#1</a:t>
            </a:r>
          </a:p>
        </p:txBody>
      </p:sp>
      <p:cxnSp>
        <p:nvCxnSpPr>
          <p:cNvPr id="59" name="Straight Arrow Connector 58">
            <a:extLst>
              <a:ext uri="{FF2B5EF4-FFF2-40B4-BE49-F238E27FC236}">
                <a16:creationId xmlns:a16="http://schemas.microsoft.com/office/drawing/2014/main" id="{4AF7EFA7-A6D6-0547-AA52-B5A5749C0BAE}"/>
              </a:ext>
            </a:extLst>
          </p:cNvPr>
          <p:cNvCxnSpPr>
            <a:cxnSpLocks/>
          </p:cNvCxnSpPr>
          <p:nvPr/>
        </p:nvCxnSpPr>
        <p:spPr>
          <a:xfrm>
            <a:off x="9761995" y="3699467"/>
            <a:ext cx="86877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5FF4E83F-B379-3349-9786-6878592F6F1E}"/>
              </a:ext>
            </a:extLst>
          </p:cNvPr>
          <p:cNvSpPr txBox="1"/>
          <p:nvPr/>
        </p:nvSpPr>
        <p:spPr>
          <a:xfrm>
            <a:off x="9768713" y="3079139"/>
            <a:ext cx="857927" cy="461665"/>
          </a:xfrm>
          <a:prstGeom prst="rect">
            <a:avLst/>
          </a:prstGeom>
          <a:noFill/>
        </p:spPr>
        <p:txBody>
          <a:bodyPr wrap="none" rtlCol="0">
            <a:sp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#2-4</a:t>
            </a:r>
          </a:p>
        </p:txBody>
      </p:sp>
      <p:sp>
        <p:nvSpPr>
          <p:cNvPr id="81" name="Rectangle 80">
            <a:extLst>
              <a:ext uri="{FF2B5EF4-FFF2-40B4-BE49-F238E27FC236}">
                <a16:creationId xmlns:a16="http://schemas.microsoft.com/office/drawing/2014/main" id="{4B49DCB1-C031-8F49-BB30-2D667E5C0B7D}"/>
              </a:ext>
            </a:extLst>
          </p:cNvPr>
          <p:cNvSpPr/>
          <p:nvPr/>
        </p:nvSpPr>
        <p:spPr>
          <a:xfrm>
            <a:off x="131402" y="1801260"/>
            <a:ext cx="5383518" cy="3738508"/>
          </a:xfrm>
          <a:prstGeom prst="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9" name="Footer Placeholder 4">
            <a:extLst>
              <a:ext uri="{FF2B5EF4-FFF2-40B4-BE49-F238E27FC236}">
                <a16:creationId xmlns:a16="http://schemas.microsoft.com/office/drawing/2014/main" id="{C7C014B7-6586-5168-7690-C8DE083793DF}"/>
              </a:ext>
            </a:extLst>
          </p:cNvPr>
          <p:cNvSpPr>
            <a:spLocks noGrp="1"/>
          </p:cNvSpPr>
          <p:nvPr>
            <p:ph type="ftr" sz="quarter" idx="3"/>
          </p:nvPr>
        </p:nvSpPr>
        <p:spPr>
          <a:xfrm>
            <a:off x="3779520" y="6373548"/>
            <a:ext cx="4373880" cy="420498"/>
          </a:xfrm>
        </p:spPr>
        <p:txBody>
          <a:bodyPr/>
          <a:lstStyle/>
          <a:p>
            <a:r>
              <a:rPr lang="en-US"/>
              <a:t>38th ACM International Conference on Supercomputing (ICS'24)</a:t>
            </a:r>
            <a:endParaRPr lang="en-US" dirty="0"/>
          </a:p>
        </p:txBody>
      </p:sp>
      <p:sp>
        <p:nvSpPr>
          <p:cNvPr id="21" name="Rectangle 20">
            <a:extLst>
              <a:ext uri="{FF2B5EF4-FFF2-40B4-BE49-F238E27FC236}">
                <a16:creationId xmlns:a16="http://schemas.microsoft.com/office/drawing/2014/main" id="{188D8817-795D-D0D7-5E38-A77514E4AE91}"/>
              </a:ext>
            </a:extLst>
          </p:cNvPr>
          <p:cNvSpPr/>
          <p:nvPr/>
        </p:nvSpPr>
        <p:spPr>
          <a:xfrm rot="5400000">
            <a:off x="6869344" y="3760531"/>
            <a:ext cx="168345" cy="1484024"/>
          </a:xfrm>
          <a:prstGeom prst="rect">
            <a:avLst/>
          </a:prstGeom>
          <a:solidFill>
            <a:schemeClr val="accent1"/>
          </a:solidFill>
          <a:ln w="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a:latin typeface="Gill Sans" panose="020B0502020104020203" pitchFamily="34" charset="-79"/>
              <a:cs typeface="Gill Sans" panose="020B0502020104020203" pitchFamily="34" charset="-79"/>
            </a:endParaRPr>
          </a:p>
        </p:txBody>
      </p:sp>
      <p:sp>
        <p:nvSpPr>
          <p:cNvPr id="24" name="Rounded Rectangle 23">
            <a:extLst>
              <a:ext uri="{FF2B5EF4-FFF2-40B4-BE49-F238E27FC236}">
                <a16:creationId xmlns:a16="http://schemas.microsoft.com/office/drawing/2014/main" id="{DF68525F-6D2A-1943-972C-BE8E1C98516E}"/>
              </a:ext>
            </a:extLst>
          </p:cNvPr>
          <p:cNvSpPr/>
          <p:nvPr/>
        </p:nvSpPr>
        <p:spPr>
          <a:xfrm>
            <a:off x="238751" y="3752818"/>
            <a:ext cx="5180540" cy="96778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#3: Loop Invariant Checkpoint Motion (LICM)</a:t>
            </a:r>
          </a:p>
        </p:txBody>
      </p:sp>
      <p:sp>
        <p:nvSpPr>
          <p:cNvPr id="25" name="Rounded Rectangle 24">
            <a:extLst>
              <a:ext uri="{FF2B5EF4-FFF2-40B4-BE49-F238E27FC236}">
                <a16:creationId xmlns:a16="http://schemas.microsoft.com/office/drawing/2014/main" id="{6E83F831-348C-0E74-846B-FB7B5B79F2A2}"/>
              </a:ext>
            </a:extLst>
          </p:cNvPr>
          <p:cNvSpPr/>
          <p:nvPr/>
        </p:nvSpPr>
        <p:spPr>
          <a:xfrm>
            <a:off x="238752" y="4888344"/>
            <a:ext cx="5180540" cy="59342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#4: Checkpoint Pruning</a:t>
            </a:r>
          </a:p>
        </p:txBody>
      </p:sp>
      <p:sp>
        <p:nvSpPr>
          <p:cNvPr id="28" name="Rectangle 27">
            <a:extLst>
              <a:ext uri="{FF2B5EF4-FFF2-40B4-BE49-F238E27FC236}">
                <a16:creationId xmlns:a16="http://schemas.microsoft.com/office/drawing/2014/main" id="{125366AC-6977-2260-5A5E-337EDF5766D4}"/>
              </a:ext>
            </a:extLst>
          </p:cNvPr>
          <p:cNvSpPr/>
          <p:nvPr/>
        </p:nvSpPr>
        <p:spPr>
          <a:xfrm rot="5400000">
            <a:off x="6879550" y="1512968"/>
            <a:ext cx="168346" cy="1463612"/>
          </a:xfrm>
          <a:prstGeom prst="rect">
            <a:avLst/>
          </a:prstGeom>
          <a:solidFill>
            <a:schemeClr val="accent1"/>
          </a:solidFill>
          <a:ln w="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a:latin typeface="Gill Sans" panose="020B0502020104020203" pitchFamily="34" charset="-79"/>
              <a:cs typeface="Gill Sans" panose="020B0502020104020203" pitchFamily="34" charset="-79"/>
            </a:endParaRPr>
          </a:p>
        </p:txBody>
      </p:sp>
      <p:sp>
        <p:nvSpPr>
          <p:cNvPr id="29" name="Rectangle 28">
            <a:extLst>
              <a:ext uri="{FF2B5EF4-FFF2-40B4-BE49-F238E27FC236}">
                <a16:creationId xmlns:a16="http://schemas.microsoft.com/office/drawing/2014/main" id="{7330E567-73CF-E3CE-ED38-0F9D744CF462}"/>
              </a:ext>
            </a:extLst>
          </p:cNvPr>
          <p:cNvSpPr/>
          <p:nvPr/>
        </p:nvSpPr>
        <p:spPr>
          <a:xfrm rot="5400000">
            <a:off x="8946016" y="1546320"/>
            <a:ext cx="168346" cy="1463612"/>
          </a:xfrm>
          <a:prstGeom prst="rect">
            <a:avLst/>
          </a:prstGeom>
          <a:solidFill>
            <a:schemeClr val="accent1"/>
          </a:solidFill>
          <a:ln w="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a:latin typeface="Gill Sans" panose="020B0502020104020203" pitchFamily="34" charset="-79"/>
              <a:cs typeface="Gill Sans" panose="020B0502020104020203" pitchFamily="34" charset="-79"/>
            </a:endParaRPr>
          </a:p>
        </p:txBody>
      </p:sp>
      <p:sp>
        <p:nvSpPr>
          <p:cNvPr id="30" name="Rectangle 29">
            <a:extLst>
              <a:ext uri="{FF2B5EF4-FFF2-40B4-BE49-F238E27FC236}">
                <a16:creationId xmlns:a16="http://schemas.microsoft.com/office/drawing/2014/main" id="{58474514-02A2-5A51-B144-8F0A24BF2DB6}"/>
              </a:ext>
            </a:extLst>
          </p:cNvPr>
          <p:cNvSpPr/>
          <p:nvPr/>
        </p:nvSpPr>
        <p:spPr>
          <a:xfrm rot="5400000">
            <a:off x="11278405" y="1534045"/>
            <a:ext cx="168346" cy="1463612"/>
          </a:xfrm>
          <a:prstGeom prst="rect">
            <a:avLst/>
          </a:prstGeom>
          <a:solidFill>
            <a:schemeClr val="accent1"/>
          </a:solidFill>
          <a:ln w="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a:latin typeface="Gill Sans" panose="020B0502020104020203" pitchFamily="34" charset="-79"/>
              <a:cs typeface="Gill Sans" panose="020B0502020104020203" pitchFamily="34" charset="-79"/>
            </a:endParaRPr>
          </a:p>
        </p:txBody>
      </p:sp>
      <p:sp>
        <p:nvSpPr>
          <p:cNvPr id="9" name="TextBox 8">
            <a:extLst>
              <a:ext uri="{FF2B5EF4-FFF2-40B4-BE49-F238E27FC236}">
                <a16:creationId xmlns:a16="http://schemas.microsoft.com/office/drawing/2014/main" id="{92A8DD5C-97AF-5FF3-27E5-F38C08F26506}"/>
              </a:ext>
            </a:extLst>
          </p:cNvPr>
          <p:cNvSpPr txBox="1"/>
          <p:nvPr/>
        </p:nvSpPr>
        <p:spPr>
          <a:xfrm>
            <a:off x="5608085" y="2058139"/>
            <a:ext cx="655949" cy="461665"/>
          </a:xfrm>
          <a:prstGeom prst="rect">
            <a:avLst/>
          </a:prstGeom>
          <a:noFill/>
        </p:spPr>
        <p:txBody>
          <a:bodyPr wrap="none" rtlCol="0">
            <a:spAutoFit/>
          </a:bodyPr>
          <a:lstStyle/>
          <a:p>
            <a:r>
              <a:rPr lang="en-US" sz="2400" dirty="0">
                <a:latin typeface="Gill Sans" panose="020B0502020104020203" pitchFamily="34" charset="-79"/>
                <a:cs typeface="Gill Sans" panose="020B0502020104020203" pitchFamily="34" charset="-79"/>
              </a:rPr>
              <a:t>Rg1</a:t>
            </a:r>
          </a:p>
        </p:txBody>
      </p:sp>
      <p:sp>
        <p:nvSpPr>
          <p:cNvPr id="34" name="TextBox 33">
            <a:extLst>
              <a:ext uri="{FF2B5EF4-FFF2-40B4-BE49-F238E27FC236}">
                <a16:creationId xmlns:a16="http://schemas.microsoft.com/office/drawing/2014/main" id="{CE531C38-6A82-C3E0-3C4E-C80C8ED2ED93}"/>
              </a:ext>
            </a:extLst>
          </p:cNvPr>
          <p:cNvSpPr txBox="1"/>
          <p:nvPr/>
        </p:nvSpPr>
        <p:spPr>
          <a:xfrm>
            <a:off x="5590737" y="4225373"/>
            <a:ext cx="655949" cy="461665"/>
          </a:xfrm>
          <a:prstGeom prst="rect">
            <a:avLst/>
          </a:prstGeom>
          <a:noFill/>
        </p:spPr>
        <p:txBody>
          <a:bodyPr wrap="none" rtlCol="0">
            <a:spAutoFit/>
          </a:bodyPr>
          <a:lstStyle/>
          <a:p>
            <a:r>
              <a:rPr lang="en-US" sz="2400" dirty="0">
                <a:latin typeface="Gill Sans" panose="020B0502020104020203" pitchFamily="34" charset="-79"/>
                <a:cs typeface="Gill Sans" panose="020B0502020104020203" pitchFamily="34" charset="-79"/>
              </a:rPr>
              <a:t>Rg2</a:t>
            </a:r>
          </a:p>
        </p:txBody>
      </p:sp>
      <p:sp>
        <p:nvSpPr>
          <p:cNvPr id="14" name="TextBox 13">
            <a:extLst>
              <a:ext uri="{FF2B5EF4-FFF2-40B4-BE49-F238E27FC236}">
                <a16:creationId xmlns:a16="http://schemas.microsoft.com/office/drawing/2014/main" id="{7E5CC305-D387-0C66-B6A1-AFD7EC6EC193}"/>
              </a:ext>
            </a:extLst>
          </p:cNvPr>
          <p:cNvSpPr txBox="1"/>
          <p:nvPr/>
        </p:nvSpPr>
        <p:spPr>
          <a:xfrm>
            <a:off x="131402" y="5879687"/>
            <a:ext cx="6792629" cy="369332"/>
          </a:xfrm>
          <a:prstGeom prst="rect">
            <a:avLst/>
          </a:prstGeom>
          <a:noFill/>
        </p:spPr>
        <p:txBody>
          <a:bodyPr wrap="none" rtlCol="0">
            <a:spAutoFit/>
          </a:bodyPr>
          <a:lstStyle/>
          <a:p>
            <a:r>
              <a:rPr lang="en-US" dirty="0">
                <a:latin typeface="Gill Sans" panose="020B0502020104020203" pitchFamily="34" charset="-79"/>
                <a:cs typeface="Gill Sans" panose="020B0502020104020203" pitchFamily="34" charset="-79"/>
              </a:rPr>
              <a:t>* #1 is from Capri; HPDC’22,  while #2-4 are from Turnpike; MICRO’21</a:t>
            </a:r>
          </a:p>
        </p:txBody>
      </p:sp>
      <p:sp>
        <p:nvSpPr>
          <p:cNvPr id="26" name="Rectangle 25">
            <a:extLst>
              <a:ext uri="{FF2B5EF4-FFF2-40B4-BE49-F238E27FC236}">
                <a16:creationId xmlns:a16="http://schemas.microsoft.com/office/drawing/2014/main" id="{E8EE7EFB-DBF4-D055-26F2-5914E8CA8217}"/>
              </a:ext>
            </a:extLst>
          </p:cNvPr>
          <p:cNvSpPr/>
          <p:nvPr/>
        </p:nvSpPr>
        <p:spPr>
          <a:xfrm>
            <a:off x="6218762" y="4621450"/>
            <a:ext cx="1469508" cy="5520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onsolas" panose="020B0609020204030204" pitchFamily="49" charset="0"/>
                <a:cs typeface="Consolas" panose="020B0609020204030204" pitchFamily="49" charset="0"/>
              </a:rPr>
              <a:t>… = r2</a:t>
            </a:r>
          </a:p>
        </p:txBody>
      </p:sp>
    </p:spTree>
    <p:extLst>
      <p:ext uri="{BB962C8B-B14F-4D97-AF65-F5344CB8AC3E}">
        <p14:creationId xmlns:p14="http://schemas.microsoft.com/office/powerpoint/2010/main" val="245301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anim calcmode="lin" valueType="num">
                                      <p:cBhvr additive="base">
                                        <p:cTn id="15" dur="500" fill="hold"/>
                                        <p:tgtEl>
                                          <p:spTgt spid="49"/>
                                        </p:tgtEl>
                                        <p:attrNameLst>
                                          <p:attrName>ppt_x</p:attrName>
                                        </p:attrNameLst>
                                      </p:cBhvr>
                                      <p:tavLst>
                                        <p:tav tm="0">
                                          <p:val>
                                            <p:strVal val="#ppt_x"/>
                                          </p:val>
                                        </p:tav>
                                        <p:tav tm="100000">
                                          <p:val>
                                            <p:strVal val="#ppt_x"/>
                                          </p:val>
                                        </p:tav>
                                      </p:tavLst>
                                    </p:anim>
                                    <p:anim calcmode="lin" valueType="num">
                                      <p:cBhvr additive="base">
                                        <p:cTn id="16" dur="500" fill="hold"/>
                                        <p:tgtEl>
                                          <p:spTgt spid="4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ppt_x"/>
                                          </p:val>
                                        </p:tav>
                                        <p:tav tm="100000">
                                          <p:val>
                                            <p:strVal val="#ppt_x"/>
                                          </p:val>
                                        </p:tav>
                                      </p:tavLst>
                                    </p:anim>
                                    <p:anim calcmode="lin" valueType="num">
                                      <p:cBhvr additive="base">
                                        <p:cTn id="24" dur="500" fill="hold"/>
                                        <p:tgtEl>
                                          <p:spTgt spid="3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ppt_x"/>
                                          </p:val>
                                        </p:tav>
                                        <p:tav tm="100000">
                                          <p:val>
                                            <p:strVal val="#ppt_x"/>
                                          </p:val>
                                        </p:tav>
                                      </p:tavLst>
                                    </p:anim>
                                    <p:anim calcmode="lin" valueType="num">
                                      <p:cBhvr additive="base">
                                        <p:cTn id="2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51"/>
                                        </p:tgtEl>
                                        <p:attrNameLst>
                                          <p:attrName>style.visibility</p:attrName>
                                        </p:attrNameLst>
                                      </p:cBhvr>
                                      <p:to>
                                        <p:strVal val="visible"/>
                                      </p:to>
                                    </p:set>
                                    <p:anim calcmode="lin" valueType="num">
                                      <p:cBhvr additive="base">
                                        <p:cTn id="41" dur="500" fill="hold"/>
                                        <p:tgtEl>
                                          <p:spTgt spid="51"/>
                                        </p:tgtEl>
                                        <p:attrNameLst>
                                          <p:attrName>ppt_x</p:attrName>
                                        </p:attrNameLst>
                                      </p:cBhvr>
                                      <p:tavLst>
                                        <p:tav tm="0">
                                          <p:val>
                                            <p:strVal val="#ppt_x"/>
                                          </p:val>
                                        </p:tav>
                                        <p:tav tm="100000">
                                          <p:val>
                                            <p:strVal val="#ppt_x"/>
                                          </p:val>
                                        </p:tav>
                                      </p:tavLst>
                                    </p:anim>
                                    <p:anim calcmode="lin" valueType="num">
                                      <p:cBhvr additive="base">
                                        <p:cTn id="42" dur="500" fill="hold"/>
                                        <p:tgtEl>
                                          <p:spTgt spid="51"/>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9"/>
                                        </p:tgtEl>
                                        <p:attrNameLst>
                                          <p:attrName>style.visibility</p:attrName>
                                        </p:attrNameLst>
                                      </p:cBhvr>
                                      <p:to>
                                        <p:strVal val="visible"/>
                                      </p:to>
                                    </p:set>
                                    <p:anim calcmode="lin" valueType="num">
                                      <p:cBhvr additive="base">
                                        <p:cTn id="45" dur="500" fill="hold"/>
                                        <p:tgtEl>
                                          <p:spTgt spid="59"/>
                                        </p:tgtEl>
                                        <p:attrNameLst>
                                          <p:attrName>ppt_x</p:attrName>
                                        </p:attrNameLst>
                                      </p:cBhvr>
                                      <p:tavLst>
                                        <p:tav tm="0">
                                          <p:val>
                                            <p:strVal val="#ppt_x"/>
                                          </p:val>
                                        </p:tav>
                                        <p:tav tm="100000">
                                          <p:val>
                                            <p:strVal val="#ppt_x"/>
                                          </p:val>
                                        </p:tav>
                                      </p:tavLst>
                                    </p:anim>
                                    <p:anim calcmode="lin" valueType="num">
                                      <p:cBhvr additive="base">
                                        <p:cTn id="46" dur="500" fill="hold"/>
                                        <p:tgtEl>
                                          <p:spTgt spid="59"/>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anim calcmode="lin" valueType="num">
                                      <p:cBhvr additive="base">
                                        <p:cTn id="49" dur="500" fill="hold"/>
                                        <p:tgtEl>
                                          <p:spTgt spid="60"/>
                                        </p:tgtEl>
                                        <p:attrNameLst>
                                          <p:attrName>ppt_x</p:attrName>
                                        </p:attrNameLst>
                                      </p:cBhvr>
                                      <p:tavLst>
                                        <p:tav tm="0">
                                          <p:val>
                                            <p:strVal val="#ppt_x"/>
                                          </p:val>
                                        </p:tav>
                                        <p:tav tm="100000">
                                          <p:val>
                                            <p:strVal val="#ppt_x"/>
                                          </p:val>
                                        </p:tav>
                                      </p:tavLst>
                                    </p:anim>
                                    <p:anim calcmode="lin" valueType="num">
                                      <p:cBhvr additive="base">
                                        <p:cTn id="50" dur="500" fill="hold"/>
                                        <p:tgtEl>
                                          <p:spTgt spid="60"/>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anim calcmode="lin" valueType="num">
                                      <p:cBhvr additive="base">
                                        <p:cTn id="53" dur="500" fill="hold"/>
                                        <p:tgtEl>
                                          <p:spTgt spid="30"/>
                                        </p:tgtEl>
                                        <p:attrNameLst>
                                          <p:attrName>ppt_x</p:attrName>
                                        </p:attrNameLst>
                                      </p:cBhvr>
                                      <p:tavLst>
                                        <p:tav tm="0">
                                          <p:val>
                                            <p:strVal val="#ppt_x"/>
                                          </p:val>
                                        </p:tav>
                                        <p:tav tm="100000">
                                          <p:val>
                                            <p:strVal val="#ppt_x"/>
                                          </p:val>
                                        </p:tav>
                                      </p:tavLst>
                                    </p:anim>
                                    <p:anim calcmode="lin" valueType="num">
                                      <p:cBhvr additive="base">
                                        <p:cTn id="5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49" grpId="0" animBg="1"/>
      <p:bldP spid="51" grpId="0" animBg="1"/>
      <p:bldP spid="33" grpId="0"/>
      <p:bldP spid="60" grpId="0"/>
      <p:bldP spid="81" grpId="0" animBg="1"/>
      <p:bldP spid="24" grpId="0" animBg="1"/>
      <p:bldP spid="25" grpId="0" animBg="1"/>
      <p:bldP spid="29" grpId="0" animBg="1"/>
      <p:bldP spid="30" grpId="0" animBg="1"/>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ABB74E-1874-964D-8373-79E53F8E5403}"/>
              </a:ext>
            </a:extLst>
          </p:cNvPr>
          <p:cNvSpPr txBox="1"/>
          <p:nvPr/>
        </p:nvSpPr>
        <p:spPr>
          <a:xfrm>
            <a:off x="51816" y="951486"/>
            <a:ext cx="11666877" cy="5632311"/>
          </a:xfrm>
          <a:prstGeom prst="rect">
            <a:avLst/>
          </a:prstGeom>
          <a:noFill/>
        </p:spPr>
        <p:txBody>
          <a:bodyPr wrap="square" rtlCol="0">
            <a:spAutoFit/>
          </a:bodyPr>
          <a:lstStyle/>
          <a:p>
            <a:pPr marL="285750" indent="-285750">
              <a:buFont typeface="Wingdings" pitchFamily="2" charset="2"/>
              <a:buChar char="Ø"/>
            </a:pPr>
            <a:r>
              <a:rPr lang="en-US" sz="3600" dirty="0">
                <a:latin typeface="Gill Sans" panose="020B0502020104020203" pitchFamily="34" charset="-79"/>
                <a:ea typeface="Tahoma" panose="020B0604030504040204" pitchFamily="34" charset="0"/>
                <a:cs typeface="Gill Sans" panose="020B0502020104020203" pitchFamily="34" charset="-79"/>
              </a:rPr>
              <a:t>VeriPipe compiler partitions input program into recoverable and verifiable regions with GSQ size in mind.</a:t>
            </a:r>
          </a:p>
          <a:p>
            <a:pPr marL="285750" indent="-285750">
              <a:buFont typeface="Wingdings" pitchFamily="2" charset="2"/>
              <a:buChar char="Ø"/>
            </a:pPr>
            <a:r>
              <a:rPr lang="en-US" sz="3600" dirty="0">
                <a:latin typeface="Gill Sans" panose="020B0502020104020203" pitchFamily="34" charset="-79"/>
                <a:ea typeface="Tahoma" panose="020B0604030504040204" pitchFamily="34" charset="0"/>
                <a:cs typeface="Gill Sans" panose="020B0502020104020203" pitchFamily="34" charset="-79"/>
              </a:rPr>
              <a:t>VeriPipe hardware verifies them at the end of the following regions.</a:t>
            </a:r>
          </a:p>
          <a:p>
            <a:endParaRPr lang="en-US" sz="3600" dirty="0">
              <a:latin typeface="Gill Sans" panose="020B0502020104020203" pitchFamily="34" charset="-79"/>
              <a:ea typeface="Tahoma" panose="020B0604030504040204" pitchFamily="34" charset="0"/>
              <a:cs typeface="Gill Sans" panose="020B0502020104020203" pitchFamily="34" charset="-79"/>
            </a:endParaRPr>
          </a:p>
          <a:p>
            <a:pPr marL="285750" indent="-285750">
              <a:buFont typeface="Wingdings" pitchFamily="2" charset="2"/>
              <a:buChar char="Ø"/>
            </a:pPr>
            <a:endParaRPr lang="en-US" sz="3600" dirty="0">
              <a:latin typeface="Gill Sans" panose="020B0502020104020203" pitchFamily="34" charset="-79"/>
              <a:ea typeface="Tahoma" panose="020B0604030504040204" pitchFamily="34" charset="0"/>
              <a:cs typeface="Gill Sans" panose="020B0502020104020203" pitchFamily="34" charset="-79"/>
            </a:endParaRPr>
          </a:p>
          <a:p>
            <a:endParaRPr lang="en-US" sz="3600" dirty="0">
              <a:latin typeface="Gill Sans" panose="020B0502020104020203" pitchFamily="34" charset="-79"/>
              <a:ea typeface="Tahoma" panose="020B0604030504040204" pitchFamily="34" charset="0"/>
              <a:cs typeface="Gill Sans" panose="020B0502020104020203" pitchFamily="34" charset="-79"/>
            </a:endParaRPr>
          </a:p>
          <a:p>
            <a:pPr marL="285750" indent="-285750">
              <a:buFont typeface="Wingdings" pitchFamily="2" charset="2"/>
              <a:buChar char="Ø"/>
            </a:pPr>
            <a:endParaRPr lang="en-US" sz="3600" dirty="0">
              <a:latin typeface="Gill Sans" panose="020B0502020104020203" pitchFamily="34" charset="-79"/>
              <a:ea typeface="Tahoma" panose="020B0604030504040204" pitchFamily="34" charset="0"/>
              <a:cs typeface="Gill Sans" panose="020B0502020104020203" pitchFamily="34" charset="-79"/>
            </a:endParaRPr>
          </a:p>
          <a:p>
            <a:pPr marL="285750" indent="-285750">
              <a:buFont typeface="Wingdings" pitchFamily="2" charset="2"/>
              <a:buChar char="Ø"/>
            </a:pPr>
            <a:r>
              <a:rPr lang="en-US" sz="3600" dirty="0">
                <a:latin typeface="Gill Sans" panose="020B0502020104020203" pitchFamily="34" charset="-79"/>
                <a:ea typeface="Tahoma" panose="020B0604030504040204" pitchFamily="34" charset="0"/>
                <a:cs typeface="Gill Sans" panose="020B0502020104020203" pitchFamily="34" charset="-79"/>
              </a:rPr>
              <a:t> Recovery protocol</a:t>
            </a:r>
          </a:p>
          <a:p>
            <a:pPr marL="285750" indent="-285750">
              <a:buFont typeface="Wingdings" pitchFamily="2" charset="2"/>
              <a:buChar char="Ø"/>
            </a:pPr>
            <a:endParaRPr lang="en-US" sz="3600" dirty="0">
              <a:latin typeface="Gill Sans" panose="020B0502020104020203" pitchFamily="34" charset="-79"/>
              <a:ea typeface="Tahoma" panose="020B0604030504040204" pitchFamily="34" charset="0"/>
              <a:cs typeface="Gill Sans" panose="020B0502020104020203" pitchFamily="34" charset="-79"/>
            </a:endParaRPr>
          </a:p>
        </p:txBody>
      </p:sp>
      <p:sp>
        <p:nvSpPr>
          <p:cNvPr id="9" name="标题 1">
            <a:extLst>
              <a:ext uri="{FF2B5EF4-FFF2-40B4-BE49-F238E27FC236}">
                <a16:creationId xmlns:a16="http://schemas.microsoft.com/office/drawing/2014/main" id="{19395153-6062-0B47-B22D-FFF4EA4FCCAD}"/>
              </a:ext>
            </a:extLst>
          </p:cNvPr>
          <p:cNvSpPr txBox="1">
            <a:spLocks/>
          </p:cNvSpPr>
          <p:nvPr/>
        </p:nvSpPr>
        <p:spPr>
          <a:xfrm>
            <a:off x="51816" y="63954"/>
            <a:ext cx="2234184" cy="762056"/>
          </a:xfrm>
          <a:prstGeom prst="rect">
            <a:avLst/>
          </a:prstGeom>
        </p:spPr>
        <p:txBody>
          <a:bodyPr vert="horz" lIns="91440" tIns="45720" rIns="91440" bIns="45720" rtlCol="0" anchor="ctr">
            <a:noAutofit/>
          </a:bodyPr>
          <a:lstStyle/>
          <a:p>
            <a:pPr lvl="0">
              <a:spcBef>
                <a:spcPct val="0"/>
              </a:spcBef>
              <a:defRPr/>
            </a:pPr>
            <a:r>
              <a:rPr lang="en-US" altLang="zh-CN" sz="4400" dirty="0">
                <a:solidFill>
                  <a:srgbClr val="3B31BD"/>
                </a:solidFill>
                <a:latin typeface="Gill Sans" panose="020B0502020104020203" pitchFamily="34" charset="-79"/>
                <a:ea typeface="Tahoma" panose="020B0604030504040204" pitchFamily="34" charset="0"/>
                <a:cs typeface="Gill Sans" panose="020B0502020104020203" pitchFamily="34" charset="-79"/>
              </a:rPr>
              <a:t>RECAP</a:t>
            </a:r>
            <a:endParaRPr lang="zh-CN" altLang="en-US" sz="4400" dirty="0">
              <a:solidFill>
                <a:srgbClr val="3B31BD"/>
              </a:solidFill>
              <a:latin typeface="Gill Sans" panose="020B0502020104020203" pitchFamily="34" charset="-79"/>
              <a:cs typeface="Gill Sans" panose="020B0502020104020203" pitchFamily="34" charset="-79"/>
            </a:endParaRPr>
          </a:p>
        </p:txBody>
      </p:sp>
      <p:sp>
        <p:nvSpPr>
          <p:cNvPr id="3" name="Slide Number Placeholder 2">
            <a:extLst>
              <a:ext uri="{FF2B5EF4-FFF2-40B4-BE49-F238E27FC236}">
                <a16:creationId xmlns:a16="http://schemas.microsoft.com/office/drawing/2014/main" id="{68E1CF10-E7A0-D46A-72D1-0EA4042D5A4D}"/>
              </a:ext>
            </a:extLst>
          </p:cNvPr>
          <p:cNvSpPr>
            <a:spLocks noGrp="1"/>
          </p:cNvSpPr>
          <p:nvPr>
            <p:ph type="sldNum" sz="quarter" idx="12"/>
          </p:nvPr>
        </p:nvSpPr>
        <p:spPr/>
        <p:txBody>
          <a:bodyPr/>
          <a:lstStyle/>
          <a:p>
            <a:fld id="{D615B06F-A071-DA42-9B61-42106019A626}" type="slidenum">
              <a:rPr lang="en-US" smtClean="0"/>
              <a:t>18</a:t>
            </a:fld>
            <a:endParaRPr lang="en-US"/>
          </a:p>
        </p:txBody>
      </p:sp>
      <p:sp>
        <p:nvSpPr>
          <p:cNvPr id="28" name="矩形 4">
            <a:extLst>
              <a:ext uri="{FF2B5EF4-FFF2-40B4-BE49-F238E27FC236}">
                <a16:creationId xmlns:a16="http://schemas.microsoft.com/office/drawing/2014/main" id="{79737589-4507-6D1B-06CB-9B558B7CDC9B}"/>
              </a:ext>
            </a:extLst>
          </p:cNvPr>
          <p:cNvSpPr/>
          <p:nvPr/>
        </p:nvSpPr>
        <p:spPr>
          <a:xfrm flipV="1">
            <a:off x="8196023" y="4403652"/>
            <a:ext cx="2460209" cy="142153"/>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Gill Sans" panose="020B0502020104020203" pitchFamily="34" charset="-79"/>
              <a:cs typeface="Gill Sans" panose="020B0502020104020203" pitchFamily="34" charset="-79"/>
            </a:endParaRPr>
          </a:p>
        </p:txBody>
      </p:sp>
      <p:sp>
        <p:nvSpPr>
          <p:cNvPr id="29" name="矩形 6">
            <a:extLst>
              <a:ext uri="{FF2B5EF4-FFF2-40B4-BE49-F238E27FC236}">
                <a16:creationId xmlns:a16="http://schemas.microsoft.com/office/drawing/2014/main" id="{28AFC914-B540-63E3-9979-FEDF59DEDCA9}"/>
              </a:ext>
            </a:extLst>
          </p:cNvPr>
          <p:cNvSpPr/>
          <p:nvPr/>
        </p:nvSpPr>
        <p:spPr>
          <a:xfrm flipV="1">
            <a:off x="8196023" y="5418839"/>
            <a:ext cx="2448272" cy="125444"/>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Gill Sans" panose="020B0502020104020203" pitchFamily="34" charset="-79"/>
              <a:cs typeface="Gill Sans" panose="020B0502020104020203" pitchFamily="34" charset="-79"/>
            </a:endParaRPr>
          </a:p>
        </p:txBody>
      </p:sp>
      <p:sp>
        <p:nvSpPr>
          <p:cNvPr id="34" name="圆角矩形 7">
            <a:extLst>
              <a:ext uri="{FF2B5EF4-FFF2-40B4-BE49-F238E27FC236}">
                <a16:creationId xmlns:a16="http://schemas.microsoft.com/office/drawing/2014/main" id="{025B3C3F-C05B-57AF-D5D7-E2548D57AB55}"/>
              </a:ext>
            </a:extLst>
          </p:cNvPr>
          <p:cNvSpPr/>
          <p:nvPr/>
        </p:nvSpPr>
        <p:spPr>
          <a:xfrm>
            <a:off x="5441777" y="3670471"/>
            <a:ext cx="2160551" cy="1004807"/>
          </a:xfrm>
          <a:prstGeom prst="roundRect">
            <a:avLst/>
          </a:prstGeom>
          <a:noFill/>
          <a:ln w="508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a:solidFill>
                  <a:schemeClr val="tx1"/>
                </a:solidFill>
                <a:latin typeface="Gill Sans" panose="020B0502020104020203" pitchFamily="34" charset="-79"/>
                <a:ea typeface="Calibri" panose="020F0502020204030204" pitchFamily="34" charset="0"/>
                <a:cs typeface="Gill Sans" panose="020B0502020104020203" pitchFamily="34" charset="-79"/>
              </a:rPr>
              <a:t>VeriPipe</a:t>
            </a:r>
          </a:p>
          <a:p>
            <a:pPr algn="ctr"/>
            <a:r>
              <a:rPr kumimoji="1" lang="en-US" altLang="zh-CN" sz="2800" dirty="0">
                <a:solidFill>
                  <a:schemeClr val="tx1"/>
                </a:solidFill>
                <a:latin typeface="Gill Sans" panose="020B0502020104020203" pitchFamily="34" charset="-79"/>
                <a:ea typeface="Calibri" panose="020F0502020204030204" pitchFamily="34" charset="0"/>
                <a:cs typeface="Gill Sans" panose="020B0502020104020203" pitchFamily="34" charset="-79"/>
              </a:rPr>
              <a:t>Compiler</a:t>
            </a:r>
            <a:endParaRPr kumimoji="1" lang="zh-CN" altLang="en-US" sz="2800" dirty="0">
              <a:solidFill>
                <a:schemeClr val="tx1"/>
              </a:solidFill>
              <a:latin typeface="Gill Sans" panose="020B0502020104020203" pitchFamily="34" charset="-79"/>
              <a:cs typeface="Gill Sans" panose="020B0502020104020203" pitchFamily="34" charset="-79"/>
            </a:endParaRPr>
          </a:p>
        </p:txBody>
      </p:sp>
      <p:sp>
        <p:nvSpPr>
          <p:cNvPr id="36" name="Right Arrow 35">
            <a:extLst>
              <a:ext uri="{FF2B5EF4-FFF2-40B4-BE49-F238E27FC236}">
                <a16:creationId xmlns:a16="http://schemas.microsoft.com/office/drawing/2014/main" id="{6EEC21B3-BBC0-5030-A7E6-37EFC4FDF4F6}"/>
              </a:ext>
            </a:extLst>
          </p:cNvPr>
          <p:cNvSpPr/>
          <p:nvPr/>
        </p:nvSpPr>
        <p:spPr>
          <a:xfrm>
            <a:off x="4790402" y="4009988"/>
            <a:ext cx="646091" cy="31349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cs typeface="Gill Sans" panose="020B0502020104020203" pitchFamily="34" charset="-79"/>
            </a:endParaRPr>
          </a:p>
        </p:txBody>
      </p:sp>
      <p:sp>
        <p:nvSpPr>
          <p:cNvPr id="37" name="Right Arrow 36">
            <a:extLst>
              <a:ext uri="{FF2B5EF4-FFF2-40B4-BE49-F238E27FC236}">
                <a16:creationId xmlns:a16="http://schemas.microsoft.com/office/drawing/2014/main" id="{CA19CC72-26F9-A426-7D27-E40574073234}"/>
              </a:ext>
            </a:extLst>
          </p:cNvPr>
          <p:cNvSpPr/>
          <p:nvPr/>
        </p:nvSpPr>
        <p:spPr>
          <a:xfrm>
            <a:off x="7603841" y="4009988"/>
            <a:ext cx="603167" cy="31349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cs typeface="Gill Sans" panose="020B0502020104020203" pitchFamily="34" charset="-79"/>
            </a:endParaRPr>
          </a:p>
        </p:txBody>
      </p:sp>
      <p:sp>
        <p:nvSpPr>
          <p:cNvPr id="38" name="Rectangle 37">
            <a:extLst>
              <a:ext uri="{FF2B5EF4-FFF2-40B4-BE49-F238E27FC236}">
                <a16:creationId xmlns:a16="http://schemas.microsoft.com/office/drawing/2014/main" id="{D9ED8737-831A-59C0-A0DC-CB1591DFC21C}"/>
              </a:ext>
            </a:extLst>
          </p:cNvPr>
          <p:cNvSpPr/>
          <p:nvPr/>
        </p:nvSpPr>
        <p:spPr>
          <a:xfrm>
            <a:off x="2336162" y="2717424"/>
            <a:ext cx="2448272" cy="2817932"/>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a:t>
            </a:r>
          </a:p>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r0 = Load [r2]</a:t>
            </a:r>
          </a:p>
          <a:p>
            <a:pPr algn="ctr"/>
            <a:r>
              <a:rPr lang="en-US" sz="2800" dirty="0" err="1">
                <a:solidFill>
                  <a:schemeClr val="tx1"/>
                </a:solidFill>
                <a:latin typeface="Gill Sans" panose="020B0502020104020203" pitchFamily="34" charset="-79"/>
                <a:ea typeface="Tahoma" panose="020B0604030504040204" pitchFamily="34" charset="0"/>
                <a:cs typeface="Gill Sans" panose="020B0502020104020203" pitchFamily="34" charset="-79"/>
              </a:rPr>
              <a:t>ckpt</a:t>
            </a: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 r0</a:t>
            </a:r>
          </a:p>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a:t>
            </a:r>
          </a:p>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Store r2, [r3]</a:t>
            </a:r>
          </a:p>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a:t>
            </a:r>
          </a:p>
        </p:txBody>
      </p:sp>
      <p:sp>
        <p:nvSpPr>
          <p:cNvPr id="39" name="Rectangle 38">
            <a:extLst>
              <a:ext uri="{FF2B5EF4-FFF2-40B4-BE49-F238E27FC236}">
                <a16:creationId xmlns:a16="http://schemas.microsoft.com/office/drawing/2014/main" id="{7158E252-FFF4-F564-75F5-416FD535EA88}"/>
              </a:ext>
            </a:extLst>
          </p:cNvPr>
          <p:cNvSpPr/>
          <p:nvPr/>
        </p:nvSpPr>
        <p:spPr>
          <a:xfrm>
            <a:off x="1537835" y="3464501"/>
            <a:ext cx="295018" cy="294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cs typeface="Gill Sans" panose="020B0502020104020203" pitchFamily="34" charset="-79"/>
            </a:endParaRPr>
          </a:p>
        </p:txBody>
      </p:sp>
      <p:sp>
        <p:nvSpPr>
          <p:cNvPr id="40" name="Rounded Rectangular Callout 39">
            <a:extLst>
              <a:ext uri="{FF2B5EF4-FFF2-40B4-BE49-F238E27FC236}">
                <a16:creationId xmlns:a16="http://schemas.microsoft.com/office/drawing/2014/main" id="{2BD90B50-1ACB-13CB-7A01-C1A2F12365ED}"/>
              </a:ext>
            </a:extLst>
          </p:cNvPr>
          <p:cNvSpPr/>
          <p:nvPr/>
        </p:nvSpPr>
        <p:spPr>
          <a:xfrm rot="5400000">
            <a:off x="10517813" y="4073778"/>
            <a:ext cx="2222351" cy="724716"/>
          </a:xfrm>
          <a:prstGeom prst="wedgeRoundRectCallout">
            <a:avLst>
              <a:gd name="adj1" fmla="val -59450"/>
              <a:gd name="adj2" fmla="val 13921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cs typeface="Gill Sans" panose="020B0502020104020203" pitchFamily="34" charset="-79"/>
            </a:endParaRPr>
          </a:p>
        </p:txBody>
      </p:sp>
      <p:sp>
        <p:nvSpPr>
          <p:cNvPr id="25" name="Rectangle 24">
            <a:extLst>
              <a:ext uri="{FF2B5EF4-FFF2-40B4-BE49-F238E27FC236}">
                <a16:creationId xmlns:a16="http://schemas.microsoft.com/office/drawing/2014/main" id="{8115BBCD-5BBE-3F66-9657-F5E63ED3EB7D}"/>
              </a:ext>
            </a:extLst>
          </p:cNvPr>
          <p:cNvSpPr/>
          <p:nvPr/>
        </p:nvSpPr>
        <p:spPr>
          <a:xfrm>
            <a:off x="8196023" y="4579351"/>
            <a:ext cx="2448272" cy="799803"/>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Store r2, [r3]</a:t>
            </a:r>
          </a:p>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a:t>
            </a:r>
          </a:p>
        </p:txBody>
      </p:sp>
      <p:sp>
        <p:nvSpPr>
          <p:cNvPr id="26" name="Rectangle 25">
            <a:extLst>
              <a:ext uri="{FF2B5EF4-FFF2-40B4-BE49-F238E27FC236}">
                <a16:creationId xmlns:a16="http://schemas.microsoft.com/office/drawing/2014/main" id="{5C58186E-5348-A152-5668-C730E6F63574}"/>
              </a:ext>
            </a:extLst>
          </p:cNvPr>
          <p:cNvSpPr/>
          <p:nvPr/>
        </p:nvSpPr>
        <p:spPr>
          <a:xfrm>
            <a:off x="8187730" y="2714593"/>
            <a:ext cx="2448272" cy="1653619"/>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a:t>
            </a:r>
          </a:p>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r0 = Load [r2]</a:t>
            </a:r>
          </a:p>
          <a:p>
            <a:pPr algn="ctr"/>
            <a:r>
              <a:rPr lang="en-US" sz="2800" dirty="0" err="1">
                <a:solidFill>
                  <a:schemeClr val="tx1"/>
                </a:solidFill>
                <a:latin typeface="Gill Sans" panose="020B0502020104020203" pitchFamily="34" charset="-79"/>
                <a:ea typeface="Tahoma" panose="020B0604030504040204" pitchFamily="34" charset="0"/>
                <a:cs typeface="Gill Sans" panose="020B0502020104020203" pitchFamily="34" charset="-79"/>
              </a:rPr>
              <a:t>ckpt</a:t>
            </a: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 r0</a:t>
            </a:r>
          </a:p>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a:t>
            </a:r>
          </a:p>
        </p:txBody>
      </p:sp>
      <p:sp>
        <p:nvSpPr>
          <p:cNvPr id="4" name="TextBox 3">
            <a:extLst>
              <a:ext uri="{FF2B5EF4-FFF2-40B4-BE49-F238E27FC236}">
                <a16:creationId xmlns:a16="http://schemas.microsoft.com/office/drawing/2014/main" id="{07DEEAD4-3234-4EE3-CF4C-DB5994DFE081}"/>
              </a:ext>
            </a:extLst>
          </p:cNvPr>
          <p:cNvSpPr txBox="1"/>
          <p:nvPr/>
        </p:nvSpPr>
        <p:spPr>
          <a:xfrm rot="5400000">
            <a:off x="10489799" y="4119985"/>
            <a:ext cx="2236381" cy="646331"/>
          </a:xfrm>
          <a:prstGeom prst="rect">
            <a:avLst/>
          </a:prstGeom>
          <a:noFill/>
        </p:spPr>
        <p:txBody>
          <a:bodyPr wrap="none" rtlCol="0">
            <a:spAutoFit/>
          </a:bodyPr>
          <a:lstStyle/>
          <a:p>
            <a:pPr algn="ctr"/>
            <a:r>
              <a:rPr lang="en-US" dirty="0">
                <a:solidFill>
                  <a:srgbClr val="FF0000"/>
                </a:solidFill>
                <a:latin typeface="Gill Sans" panose="020B0502020104020203" pitchFamily="34" charset="-79"/>
                <a:cs typeface="Gill Sans" panose="020B0502020104020203" pitchFamily="34" charset="-79"/>
              </a:rPr>
              <a:t>Verifiable/Recoverable</a:t>
            </a:r>
          </a:p>
          <a:p>
            <a:pPr algn="ctr"/>
            <a:r>
              <a:rPr lang="en-US" dirty="0">
                <a:solidFill>
                  <a:srgbClr val="FF0000"/>
                </a:solidFill>
                <a:latin typeface="Gill Sans" panose="020B0502020104020203" pitchFamily="34" charset="-79"/>
                <a:cs typeface="Gill Sans" panose="020B0502020104020203" pitchFamily="34" charset="-79"/>
              </a:rPr>
              <a:t>Regions</a:t>
            </a:r>
          </a:p>
        </p:txBody>
      </p:sp>
      <p:sp>
        <p:nvSpPr>
          <p:cNvPr id="5" name="Footer Placeholder 4">
            <a:extLst>
              <a:ext uri="{FF2B5EF4-FFF2-40B4-BE49-F238E27FC236}">
                <a16:creationId xmlns:a16="http://schemas.microsoft.com/office/drawing/2014/main" id="{B1D088DE-49B4-4042-54F5-664718955C2D}"/>
              </a:ext>
            </a:extLst>
          </p:cNvPr>
          <p:cNvSpPr>
            <a:spLocks noGrp="1"/>
          </p:cNvSpPr>
          <p:nvPr>
            <p:ph type="ftr" sz="quarter" idx="3"/>
          </p:nvPr>
        </p:nvSpPr>
        <p:spPr/>
        <p:txBody>
          <a:bodyPr/>
          <a:lstStyle/>
          <a:p>
            <a:r>
              <a:rPr lang="en-US"/>
              <a:t>38th ACM International Conference on Supercomputing (ICS'24)</a:t>
            </a:r>
            <a:endParaRPr lang="en-US" dirty="0"/>
          </a:p>
        </p:txBody>
      </p:sp>
    </p:spTree>
    <p:extLst>
      <p:ext uri="{BB962C8B-B14F-4D97-AF65-F5344CB8AC3E}">
        <p14:creationId xmlns:p14="http://schemas.microsoft.com/office/powerpoint/2010/main" val="3527429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animEffect transition="in" filter="blinds(horizontal)">
                                      <p:cBhvr>
                                        <p:cTn id="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2714168-0C4B-5A4A-856A-3A3D2E99B54D}"/>
              </a:ext>
            </a:extLst>
          </p:cNvPr>
          <p:cNvSpPr>
            <a:spLocks noGrp="1"/>
          </p:cNvSpPr>
          <p:nvPr>
            <p:ph type="ftr" sz="quarter" idx="3"/>
          </p:nvPr>
        </p:nvSpPr>
        <p:spPr>
          <a:xfrm>
            <a:off x="3779520" y="6373548"/>
            <a:ext cx="4373880" cy="420498"/>
          </a:xfrm>
        </p:spPr>
        <p:txBody>
          <a:bodyPr/>
          <a:lstStyle/>
          <a:p>
            <a:r>
              <a:rPr lang="en-US"/>
              <a:t>38th ACM International Conference on Supercomputing (ICS'24)</a:t>
            </a:r>
          </a:p>
        </p:txBody>
      </p:sp>
      <p:sp>
        <p:nvSpPr>
          <p:cNvPr id="6" name="Slide Number Placeholder 5">
            <a:extLst>
              <a:ext uri="{FF2B5EF4-FFF2-40B4-BE49-F238E27FC236}">
                <a16:creationId xmlns:a16="http://schemas.microsoft.com/office/drawing/2014/main" id="{35FD1700-D82C-504F-89ED-F716A18C60CD}"/>
              </a:ext>
            </a:extLst>
          </p:cNvPr>
          <p:cNvSpPr>
            <a:spLocks noGrp="1"/>
          </p:cNvSpPr>
          <p:nvPr>
            <p:ph type="sldNum" sz="quarter" idx="12"/>
          </p:nvPr>
        </p:nvSpPr>
        <p:spPr/>
        <p:txBody>
          <a:bodyPr/>
          <a:lstStyle/>
          <a:p>
            <a:fld id="{BEF5F9A7-FFD9-4159-A58F-AE73538ED447}" type="slidenum">
              <a:rPr lang="en-US" smtClean="0"/>
              <a:pPr/>
              <a:t>19</a:t>
            </a:fld>
            <a:endParaRPr lang="en-US" dirty="0"/>
          </a:p>
        </p:txBody>
      </p:sp>
      <p:sp>
        <p:nvSpPr>
          <p:cNvPr id="10" name="标题 1">
            <a:extLst>
              <a:ext uri="{FF2B5EF4-FFF2-40B4-BE49-F238E27FC236}">
                <a16:creationId xmlns:a16="http://schemas.microsoft.com/office/drawing/2014/main" id="{D521676B-D2C8-0342-8D8A-7755C6FFC33F}"/>
              </a:ext>
            </a:extLst>
          </p:cNvPr>
          <p:cNvSpPr txBox="1">
            <a:spLocks/>
          </p:cNvSpPr>
          <p:nvPr/>
        </p:nvSpPr>
        <p:spPr>
          <a:xfrm>
            <a:off x="-1" y="0"/>
            <a:ext cx="4940491" cy="791570"/>
          </a:xfrm>
          <a:prstGeom prst="rect">
            <a:avLst/>
          </a:prstGeom>
        </p:spPr>
        <p:txBody>
          <a:bodyPr vert="horz" lIns="91440" tIns="45720" rIns="91440" bIns="45720" rtlCol="0" anchor="ctr">
            <a:noAutofit/>
          </a:bodyPr>
          <a:lstStyle/>
          <a:p>
            <a:pPr>
              <a:spcBef>
                <a:spcPct val="0"/>
              </a:spcBef>
              <a:defRPr/>
            </a:pPr>
            <a:r>
              <a:rPr lang="en-US" altLang="zh-CN" sz="4400" dirty="0">
                <a:solidFill>
                  <a:srgbClr val="3B31BD"/>
                </a:solidFill>
                <a:latin typeface="Gill Sans" panose="020B0502020104020203" pitchFamily="34" charset="-79"/>
                <a:ea typeface="Tahoma" panose="020B0604030504040204" pitchFamily="34" charset="0"/>
                <a:cs typeface="Gill Sans" panose="020B0502020104020203" pitchFamily="34" charset="-79"/>
              </a:rPr>
              <a:t>Recovery Protocol</a:t>
            </a:r>
            <a:endParaRPr lang="zh-CN" altLang="en-US" sz="4400" dirty="0">
              <a:solidFill>
                <a:srgbClr val="3B31BD"/>
              </a:solidFill>
              <a:latin typeface="Gill Sans" panose="020B0502020104020203" pitchFamily="34" charset="-79"/>
              <a:cs typeface="Gill Sans" panose="020B0502020104020203" pitchFamily="34" charset="-79"/>
            </a:endParaRPr>
          </a:p>
        </p:txBody>
      </p:sp>
      <p:pic>
        <p:nvPicPr>
          <p:cNvPr id="16" name="Graphic 15" descr="Question mark">
            <a:extLst>
              <a:ext uri="{FF2B5EF4-FFF2-40B4-BE49-F238E27FC236}">
                <a16:creationId xmlns:a16="http://schemas.microsoft.com/office/drawing/2014/main" id="{0D7DEC8C-EA18-6443-B027-A011585A49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25575" y="4788184"/>
            <a:ext cx="914400" cy="914400"/>
          </a:xfrm>
          <a:prstGeom prst="rect">
            <a:avLst/>
          </a:prstGeom>
        </p:spPr>
      </p:pic>
      <p:sp>
        <p:nvSpPr>
          <p:cNvPr id="7" name="Rectangle 6">
            <a:extLst>
              <a:ext uri="{FF2B5EF4-FFF2-40B4-BE49-F238E27FC236}">
                <a16:creationId xmlns:a16="http://schemas.microsoft.com/office/drawing/2014/main" id="{2D72FB12-CE6F-03E8-94D9-BA81616E420B}"/>
              </a:ext>
            </a:extLst>
          </p:cNvPr>
          <p:cNvSpPr/>
          <p:nvPr/>
        </p:nvSpPr>
        <p:spPr>
          <a:xfrm>
            <a:off x="3039317" y="1698517"/>
            <a:ext cx="2420819" cy="12341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800" dirty="0">
                <a:latin typeface="Gill Sans" panose="020B0502020104020203" pitchFamily="34" charset="-79"/>
                <a:cs typeface="Gill Sans" panose="020B0502020104020203" pitchFamily="34" charset="-79"/>
              </a:rPr>
              <a:t>1c: </a:t>
            </a:r>
            <a:r>
              <a:rPr lang="en-US" sz="2800" dirty="0" err="1">
                <a:latin typeface="Gill Sans" panose="020B0502020104020203" pitchFamily="34" charset="-79"/>
                <a:cs typeface="Gill Sans" panose="020B0502020104020203" pitchFamily="34" charset="-79"/>
              </a:rPr>
              <a:t>ckpt</a:t>
            </a:r>
            <a:r>
              <a:rPr lang="en-US" sz="2800" dirty="0">
                <a:latin typeface="Gill Sans" panose="020B0502020104020203" pitchFamily="34" charset="-79"/>
                <a:cs typeface="Gill Sans" panose="020B0502020104020203" pitchFamily="34" charset="-79"/>
              </a:rPr>
              <a:t> r1;</a:t>
            </a:r>
          </a:p>
          <a:p>
            <a:r>
              <a:rPr lang="en-US" sz="2800" dirty="0">
                <a:latin typeface="Gill Sans" panose="020B0502020104020203" pitchFamily="34" charset="-79"/>
                <a:cs typeface="Gill Sans" panose="020B0502020104020203" pitchFamily="34" charset="-79"/>
              </a:rPr>
              <a:t>2c: </a:t>
            </a:r>
            <a:r>
              <a:rPr lang="en-US" sz="2800" dirty="0" err="1">
                <a:latin typeface="Gill Sans" panose="020B0502020104020203" pitchFamily="34" charset="-79"/>
                <a:cs typeface="Gill Sans" panose="020B0502020104020203" pitchFamily="34" charset="-79"/>
              </a:rPr>
              <a:t>ckpt</a:t>
            </a:r>
            <a:r>
              <a:rPr lang="en-US" sz="2800" dirty="0">
                <a:latin typeface="Gill Sans" panose="020B0502020104020203" pitchFamily="34" charset="-79"/>
                <a:cs typeface="Gill Sans" panose="020B0502020104020203" pitchFamily="34" charset="-79"/>
              </a:rPr>
              <a:t> r2;</a:t>
            </a:r>
          </a:p>
          <a:p>
            <a:r>
              <a:rPr lang="en-US" sz="2800" dirty="0">
                <a:latin typeface="Gill Sans" panose="020B0502020104020203" pitchFamily="34" charset="-79"/>
                <a:cs typeface="Gill Sans" panose="020B0502020104020203" pitchFamily="34" charset="-79"/>
              </a:rPr>
              <a:t>3: if (r1&gt;r2)</a:t>
            </a:r>
          </a:p>
        </p:txBody>
      </p:sp>
      <p:sp>
        <p:nvSpPr>
          <p:cNvPr id="8" name="Rectangle 7">
            <a:extLst>
              <a:ext uri="{FF2B5EF4-FFF2-40B4-BE49-F238E27FC236}">
                <a16:creationId xmlns:a16="http://schemas.microsoft.com/office/drawing/2014/main" id="{6D758300-A7E0-E02B-420D-49D1D40490D9}"/>
              </a:ext>
            </a:extLst>
          </p:cNvPr>
          <p:cNvSpPr/>
          <p:nvPr/>
        </p:nvSpPr>
        <p:spPr>
          <a:xfrm>
            <a:off x="1873435" y="3144778"/>
            <a:ext cx="2420819" cy="10574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800" dirty="0">
                <a:latin typeface="Gill Sans" panose="020B0502020104020203" pitchFamily="34" charset="-79"/>
                <a:cs typeface="Gill Sans" panose="020B0502020104020203" pitchFamily="34" charset="-79"/>
              </a:rPr>
              <a:t>4: r3 = r2*2;</a:t>
            </a:r>
          </a:p>
          <a:p>
            <a:r>
              <a:rPr lang="en-US" sz="2800" strike="sngStrike" dirty="0">
                <a:solidFill>
                  <a:schemeClr val="tx1"/>
                </a:solidFill>
                <a:latin typeface="Gill Sans" panose="020B0502020104020203" pitchFamily="34" charset="-79"/>
                <a:cs typeface="Gill Sans" panose="020B0502020104020203" pitchFamily="34" charset="-79"/>
              </a:rPr>
              <a:t>4c: </a:t>
            </a:r>
            <a:r>
              <a:rPr lang="en-US" sz="2800" strike="sngStrike" dirty="0" err="1">
                <a:solidFill>
                  <a:schemeClr val="tx1"/>
                </a:solidFill>
                <a:latin typeface="Gill Sans" panose="020B0502020104020203" pitchFamily="34" charset="-79"/>
                <a:cs typeface="Gill Sans" panose="020B0502020104020203" pitchFamily="34" charset="-79"/>
              </a:rPr>
              <a:t>ckpt</a:t>
            </a:r>
            <a:r>
              <a:rPr lang="en-US" sz="2800" strike="sngStrike" dirty="0">
                <a:solidFill>
                  <a:schemeClr val="tx1"/>
                </a:solidFill>
                <a:latin typeface="Gill Sans" panose="020B0502020104020203" pitchFamily="34" charset="-79"/>
                <a:cs typeface="Gill Sans" panose="020B0502020104020203" pitchFamily="34" charset="-79"/>
              </a:rPr>
              <a:t> r3;</a:t>
            </a:r>
          </a:p>
        </p:txBody>
      </p:sp>
      <p:sp>
        <p:nvSpPr>
          <p:cNvPr id="9" name="Rectangle 8">
            <a:extLst>
              <a:ext uri="{FF2B5EF4-FFF2-40B4-BE49-F238E27FC236}">
                <a16:creationId xmlns:a16="http://schemas.microsoft.com/office/drawing/2014/main" id="{12B0A52D-38D6-FC7B-1D02-4FB8DBC116B3}"/>
              </a:ext>
            </a:extLst>
          </p:cNvPr>
          <p:cNvSpPr/>
          <p:nvPr/>
        </p:nvSpPr>
        <p:spPr>
          <a:xfrm>
            <a:off x="4359791" y="3144778"/>
            <a:ext cx="2237717" cy="10525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800" dirty="0">
                <a:latin typeface="Gill Sans" panose="020B0502020104020203" pitchFamily="34" charset="-79"/>
                <a:cs typeface="Gill Sans" panose="020B0502020104020203" pitchFamily="34" charset="-79"/>
              </a:rPr>
              <a:t>5: r3 = 0;</a:t>
            </a:r>
          </a:p>
          <a:p>
            <a:r>
              <a:rPr lang="en-US" sz="2800" strike="sngStrike" dirty="0">
                <a:solidFill>
                  <a:schemeClr val="tx1"/>
                </a:solidFill>
                <a:latin typeface="Gill Sans" panose="020B0502020104020203" pitchFamily="34" charset="-79"/>
                <a:cs typeface="Gill Sans" panose="020B0502020104020203" pitchFamily="34" charset="-79"/>
              </a:rPr>
              <a:t>5c: </a:t>
            </a:r>
            <a:r>
              <a:rPr lang="en-US" sz="2800" strike="sngStrike" dirty="0" err="1">
                <a:solidFill>
                  <a:schemeClr val="tx1"/>
                </a:solidFill>
                <a:latin typeface="Gill Sans" panose="020B0502020104020203" pitchFamily="34" charset="-79"/>
                <a:cs typeface="Gill Sans" panose="020B0502020104020203" pitchFamily="34" charset="-79"/>
              </a:rPr>
              <a:t>ckpt</a:t>
            </a:r>
            <a:r>
              <a:rPr lang="en-US" sz="2800" strike="sngStrike" dirty="0">
                <a:solidFill>
                  <a:schemeClr val="tx1"/>
                </a:solidFill>
                <a:latin typeface="Gill Sans" panose="020B0502020104020203" pitchFamily="34" charset="-79"/>
                <a:cs typeface="Gill Sans" panose="020B0502020104020203" pitchFamily="34" charset="-79"/>
              </a:rPr>
              <a:t> r3;</a:t>
            </a:r>
          </a:p>
        </p:txBody>
      </p:sp>
      <p:sp>
        <p:nvSpPr>
          <p:cNvPr id="11" name="Rectangle 10">
            <a:extLst>
              <a:ext uri="{FF2B5EF4-FFF2-40B4-BE49-F238E27FC236}">
                <a16:creationId xmlns:a16="http://schemas.microsoft.com/office/drawing/2014/main" id="{14A3BFC5-150F-02DF-0215-CE977D7B20A6}"/>
              </a:ext>
            </a:extLst>
          </p:cNvPr>
          <p:cNvSpPr/>
          <p:nvPr/>
        </p:nvSpPr>
        <p:spPr>
          <a:xfrm>
            <a:off x="2854470" y="4537066"/>
            <a:ext cx="3271485" cy="8113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atin typeface="Gill Sans" panose="020B0502020104020203" pitchFamily="34" charset="-79"/>
                <a:cs typeface="Gill Sans" panose="020B0502020104020203" pitchFamily="34" charset="-79"/>
              </a:rPr>
              <a:t>Live in:r1,r2,r3</a:t>
            </a:r>
          </a:p>
          <a:p>
            <a:pPr algn="ctr"/>
            <a:endParaRPr lang="en-US" sz="2800" dirty="0">
              <a:latin typeface="Gill Sans" panose="020B0502020104020203" pitchFamily="34" charset="-79"/>
              <a:cs typeface="Gill Sans" panose="020B0502020104020203" pitchFamily="34" charset="-79"/>
            </a:endParaRPr>
          </a:p>
        </p:txBody>
      </p:sp>
      <p:cxnSp>
        <p:nvCxnSpPr>
          <p:cNvPr id="12" name="Straight Arrow Connector 11">
            <a:extLst>
              <a:ext uri="{FF2B5EF4-FFF2-40B4-BE49-F238E27FC236}">
                <a16:creationId xmlns:a16="http://schemas.microsoft.com/office/drawing/2014/main" id="{FFD7B2B7-E678-8119-EB90-1B9E0F62EB4C}"/>
              </a:ext>
            </a:extLst>
          </p:cNvPr>
          <p:cNvCxnSpPr>
            <a:cxnSpLocks/>
            <a:stCxn id="7" idx="2"/>
            <a:endCxn id="8" idx="0"/>
          </p:cNvCxnSpPr>
          <p:nvPr/>
        </p:nvCxnSpPr>
        <p:spPr>
          <a:xfrm flipH="1">
            <a:off x="3083845" y="2932628"/>
            <a:ext cx="1165882" cy="2121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2F827DE-3B42-FC3F-1AF1-0A556F0C8F8C}"/>
              </a:ext>
            </a:extLst>
          </p:cNvPr>
          <p:cNvCxnSpPr>
            <a:cxnSpLocks/>
            <a:stCxn id="7" idx="2"/>
            <a:endCxn id="9" idx="0"/>
          </p:cNvCxnSpPr>
          <p:nvPr/>
        </p:nvCxnSpPr>
        <p:spPr>
          <a:xfrm>
            <a:off x="4249727" y="2932628"/>
            <a:ext cx="1228923" cy="2121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9A02BB3-F544-DE1C-0DDE-F4A2565A8C9F}"/>
              </a:ext>
            </a:extLst>
          </p:cNvPr>
          <p:cNvCxnSpPr>
            <a:cxnSpLocks/>
            <a:stCxn id="8" idx="2"/>
            <a:endCxn id="11" idx="0"/>
          </p:cNvCxnSpPr>
          <p:nvPr/>
        </p:nvCxnSpPr>
        <p:spPr>
          <a:xfrm>
            <a:off x="3083845" y="4202229"/>
            <a:ext cx="1406368" cy="3348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FDFBBCE-2F2D-43EF-4D92-165F8FDB7A8F}"/>
              </a:ext>
            </a:extLst>
          </p:cNvPr>
          <p:cNvCxnSpPr>
            <a:cxnSpLocks/>
            <a:stCxn id="9" idx="2"/>
            <a:endCxn id="11" idx="0"/>
          </p:cNvCxnSpPr>
          <p:nvPr/>
        </p:nvCxnSpPr>
        <p:spPr>
          <a:xfrm flipH="1">
            <a:off x="4490213" y="4197325"/>
            <a:ext cx="988437" cy="3397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7F58718-E73D-6B16-24D6-C6C6AB499099}"/>
              </a:ext>
            </a:extLst>
          </p:cNvPr>
          <p:cNvSpPr txBox="1"/>
          <p:nvPr/>
        </p:nvSpPr>
        <p:spPr>
          <a:xfrm>
            <a:off x="5432286" y="2439282"/>
            <a:ext cx="807431" cy="523220"/>
          </a:xfrm>
          <a:prstGeom prst="rect">
            <a:avLst/>
          </a:prstGeom>
          <a:noFill/>
        </p:spPr>
        <p:txBody>
          <a:bodyPr wrap="square" rtlCol="0">
            <a:spAutoFit/>
          </a:bodyPr>
          <a:lstStyle/>
          <a:p>
            <a:r>
              <a:rPr lang="en-US" sz="2800" dirty="0">
                <a:latin typeface="Gill Sans" panose="020B0502020104020203" pitchFamily="34" charset="-79"/>
                <a:cs typeface="Gill Sans" panose="020B0502020104020203" pitchFamily="34" charset="-79"/>
              </a:rPr>
              <a:t>Rg2</a:t>
            </a:r>
          </a:p>
        </p:txBody>
      </p:sp>
      <p:sp>
        <p:nvSpPr>
          <p:cNvPr id="20" name="Rectangle 19">
            <a:extLst>
              <a:ext uri="{FF2B5EF4-FFF2-40B4-BE49-F238E27FC236}">
                <a16:creationId xmlns:a16="http://schemas.microsoft.com/office/drawing/2014/main" id="{FB8B9D3B-5331-2C71-F671-4F8874C02967}"/>
              </a:ext>
            </a:extLst>
          </p:cNvPr>
          <p:cNvSpPr/>
          <p:nvPr/>
        </p:nvSpPr>
        <p:spPr>
          <a:xfrm>
            <a:off x="6707572" y="3058793"/>
            <a:ext cx="2828157" cy="22536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800" dirty="0">
                <a:latin typeface="Gill Sans" panose="020B0502020104020203" pitchFamily="34" charset="-79"/>
                <a:cs typeface="Gill Sans" panose="020B0502020104020203" pitchFamily="34" charset="-79"/>
              </a:rPr>
              <a:t>r1 = </a:t>
            </a:r>
            <a:r>
              <a:rPr lang="en-US" sz="2800" dirty="0" err="1">
                <a:latin typeface="Gill Sans" panose="020B0502020104020203" pitchFamily="34" charset="-79"/>
                <a:cs typeface="Gill Sans" panose="020B0502020104020203" pitchFamily="34" charset="-79"/>
              </a:rPr>
              <a:t>ld</a:t>
            </a:r>
            <a:r>
              <a:rPr lang="en-US" sz="2800" dirty="0">
                <a:latin typeface="Gill Sans" panose="020B0502020104020203" pitchFamily="34" charset="-79"/>
                <a:cs typeface="Gill Sans" panose="020B0502020104020203" pitchFamily="34" charset="-79"/>
              </a:rPr>
              <a:t> [1c];</a:t>
            </a:r>
          </a:p>
          <a:p>
            <a:r>
              <a:rPr lang="en-US" sz="2800" dirty="0">
                <a:latin typeface="Gill Sans" panose="020B0502020104020203" pitchFamily="34" charset="-79"/>
                <a:cs typeface="Gill Sans" panose="020B0502020104020203" pitchFamily="34" charset="-79"/>
              </a:rPr>
              <a:t>r2 = </a:t>
            </a:r>
            <a:r>
              <a:rPr lang="en-US" sz="2800" dirty="0" err="1">
                <a:latin typeface="Gill Sans" panose="020B0502020104020203" pitchFamily="34" charset="-79"/>
                <a:cs typeface="Gill Sans" panose="020B0502020104020203" pitchFamily="34" charset="-79"/>
              </a:rPr>
              <a:t>ld</a:t>
            </a:r>
            <a:r>
              <a:rPr lang="en-US" sz="2800" dirty="0">
                <a:latin typeface="Gill Sans" panose="020B0502020104020203" pitchFamily="34" charset="-79"/>
                <a:cs typeface="Gill Sans" panose="020B0502020104020203" pitchFamily="34" charset="-79"/>
              </a:rPr>
              <a:t> [2c];</a:t>
            </a:r>
          </a:p>
          <a:p>
            <a:r>
              <a:rPr lang="en-US" sz="2800" dirty="0">
                <a:highlight>
                  <a:srgbClr val="C0C0C0"/>
                </a:highlight>
                <a:latin typeface="Gill Sans" panose="020B0502020104020203" pitchFamily="34" charset="-79"/>
                <a:cs typeface="Gill Sans" panose="020B0502020104020203" pitchFamily="34" charset="-79"/>
              </a:rPr>
              <a:t>r3 = r1&gt;r2?</a:t>
            </a:r>
          </a:p>
          <a:p>
            <a:r>
              <a:rPr lang="en-US" sz="2800" dirty="0">
                <a:highlight>
                  <a:srgbClr val="C0C0C0"/>
                </a:highlight>
                <a:latin typeface="Gill Sans" panose="020B0502020104020203" pitchFamily="34" charset="-79"/>
                <a:cs typeface="Gill Sans" panose="020B0502020104020203" pitchFamily="34" charset="-79"/>
              </a:rPr>
              <a:t>     r2*2 : 0;</a:t>
            </a:r>
          </a:p>
          <a:p>
            <a:r>
              <a:rPr lang="en-US" sz="2800" dirty="0" err="1">
                <a:solidFill>
                  <a:schemeClr val="tx1"/>
                </a:solidFill>
                <a:latin typeface="Gill Sans" panose="020B0502020104020203" pitchFamily="34" charset="-79"/>
                <a:cs typeface="Gill Sans" panose="020B0502020104020203" pitchFamily="34" charset="-79"/>
              </a:rPr>
              <a:t>jmp</a:t>
            </a:r>
            <a:r>
              <a:rPr lang="en-US" sz="2800" dirty="0">
                <a:solidFill>
                  <a:schemeClr val="tx1"/>
                </a:solidFill>
                <a:latin typeface="Gill Sans" panose="020B0502020104020203" pitchFamily="34" charset="-79"/>
                <a:cs typeface="Gill Sans" panose="020B0502020104020203" pitchFamily="34" charset="-79"/>
              </a:rPr>
              <a:t> [Rg3’s entry]</a:t>
            </a:r>
          </a:p>
        </p:txBody>
      </p:sp>
      <p:sp>
        <p:nvSpPr>
          <p:cNvPr id="21" name="TextBox 20">
            <a:extLst>
              <a:ext uri="{FF2B5EF4-FFF2-40B4-BE49-F238E27FC236}">
                <a16:creationId xmlns:a16="http://schemas.microsoft.com/office/drawing/2014/main" id="{B143D812-6399-CED8-995E-AEA0F4524544}"/>
              </a:ext>
            </a:extLst>
          </p:cNvPr>
          <p:cNvSpPr txBox="1"/>
          <p:nvPr/>
        </p:nvSpPr>
        <p:spPr>
          <a:xfrm>
            <a:off x="6884132" y="5440974"/>
            <a:ext cx="2517365" cy="523220"/>
          </a:xfrm>
          <a:prstGeom prst="rect">
            <a:avLst/>
          </a:prstGeom>
          <a:noFill/>
        </p:spPr>
        <p:txBody>
          <a:bodyPr wrap="square" rtlCol="0">
            <a:spAutoFit/>
          </a:bodyPr>
          <a:lstStyle/>
          <a:p>
            <a:r>
              <a:rPr lang="en-US" sz="2800" dirty="0">
                <a:latin typeface="Gill Sans" panose="020B0502020104020203" pitchFamily="34" charset="-79"/>
                <a:cs typeface="Gill Sans" panose="020B0502020104020203" pitchFamily="34" charset="-79"/>
              </a:rPr>
              <a:t>Recovery Block</a:t>
            </a:r>
          </a:p>
        </p:txBody>
      </p:sp>
      <p:sp>
        <p:nvSpPr>
          <p:cNvPr id="22" name="TextBox 21">
            <a:extLst>
              <a:ext uri="{FF2B5EF4-FFF2-40B4-BE49-F238E27FC236}">
                <a16:creationId xmlns:a16="http://schemas.microsoft.com/office/drawing/2014/main" id="{91D4EC87-6F0B-C262-125B-83FDF7A229C2}"/>
              </a:ext>
            </a:extLst>
          </p:cNvPr>
          <p:cNvSpPr txBox="1"/>
          <p:nvPr/>
        </p:nvSpPr>
        <p:spPr>
          <a:xfrm>
            <a:off x="5432590" y="1518751"/>
            <a:ext cx="731290" cy="523220"/>
          </a:xfrm>
          <a:prstGeom prst="rect">
            <a:avLst/>
          </a:prstGeom>
          <a:noFill/>
        </p:spPr>
        <p:txBody>
          <a:bodyPr wrap="none" rtlCol="0">
            <a:spAutoFit/>
          </a:bodyPr>
          <a:lstStyle/>
          <a:p>
            <a:r>
              <a:rPr lang="en-US" sz="2800" dirty="0">
                <a:latin typeface="Gill Sans" panose="020B0502020104020203" pitchFamily="34" charset="-79"/>
                <a:cs typeface="Gill Sans" panose="020B0502020104020203" pitchFamily="34" charset="-79"/>
              </a:rPr>
              <a:t>Rg1</a:t>
            </a:r>
          </a:p>
        </p:txBody>
      </p:sp>
      <p:cxnSp>
        <p:nvCxnSpPr>
          <p:cNvPr id="23" name="Elbow Connector 22">
            <a:extLst>
              <a:ext uri="{FF2B5EF4-FFF2-40B4-BE49-F238E27FC236}">
                <a16:creationId xmlns:a16="http://schemas.microsoft.com/office/drawing/2014/main" id="{4F74A520-4A38-8225-69D3-B9B638CAF71D}"/>
              </a:ext>
            </a:extLst>
          </p:cNvPr>
          <p:cNvCxnSpPr>
            <a:cxnSpLocks/>
            <a:stCxn id="26" idx="4"/>
            <a:endCxn id="42" idx="0"/>
          </p:cNvCxnSpPr>
          <p:nvPr/>
        </p:nvCxnSpPr>
        <p:spPr>
          <a:xfrm rot="5400000" flipH="1" flipV="1">
            <a:off x="4372671" y="1733752"/>
            <a:ext cx="4034603" cy="3463356"/>
          </a:xfrm>
          <a:prstGeom prst="bentConnector5">
            <a:avLst>
              <a:gd name="adj1" fmla="val -15379"/>
              <a:gd name="adj2" fmla="val 146594"/>
              <a:gd name="adj3" fmla="val 108853"/>
            </a:avLst>
          </a:prstGeom>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a16="http://schemas.microsoft.com/office/drawing/2014/main" id="{6B58BBC2-3302-C915-6AAE-7EB9C2491C87}"/>
              </a:ext>
            </a:extLst>
          </p:cNvPr>
          <p:cNvCxnSpPr>
            <a:cxnSpLocks/>
            <a:stCxn id="20" idx="2"/>
            <a:endCxn id="36" idx="3"/>
          </p:cNvCxnSpPr>
          <p:nvPr/>
        </p:nvCxnSpPr>
        <p:spPr>
          <a:xfrm rot="5400000" flipH="1">
            <a:off x="6757733" y="3948552"/>
            <a:ext cx="753555" cy="1974281"/>
          </a:xfrm>
          <a:prstGeom prst="bentConnector4">
            <a:avLst>
              <a:gd name="adj1" fmla="val -30336"/>
              <a:gd name="adj2" fmla="val 85813"/>
            </a:avLst>
          </a:prstGeom>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3B8FE5E-D73F-6D3A-E235-96EB31C9C239}"/>
              </a:ext>
            </a:extLst>
          </p:cNvPr>
          <p:cNvSpPr txBox="1"/>
          <p:nvPr/>
        </p:nvSpPr>
        <p:spPr>
          <a:xfrm>
            <a:off x="2200496" y="4621736"/>
            <a:ext cx="775255" cy="523220"/>
          </a:xfrm>
          <a:prstGeom prst="rect">
            <a:avLst/>
          </a:prstGeom>
          <a:noFill/>
        </p:spPr>
        <p:txBody>
          <a:bodyPr wrap="square" rtlCol="0">
            <a:spAutoFit/>
          </a:bodyPr>
          <a:lstStyle/>
          <a:p>
            <a:r>
              <a:rPr lang="en-US" sz="2800" dirty="0">
                <a:latin typeface="Gill Sans" panose="020B0502020104020203" pitchFamily="34" charset="-79"/>
                <a:cs typeface="Gill Sans" panose="020B0502020104020203" pitchFamily="34" charset="-79"/>
              </a:rPr>
              <a:t>Rg3</a:t>
            </a:r>
          </a:p>
        </p:txBody>
      </p:sp>
      <p:sp>
        <p:nvSpPr>
          <p:cNvPr id="26" name="Lightning Bolt 25">
            <a:extLst>
              <a:ext uri="{FF2B5EF4-FFF2-40B4-BE49-F238E27FC236}">
                <a16:creationId xmlns:a16="http://schemas.microsoft.com/office/drawing/2014/main" id="{FA32A177-9D5A-E577-4C08-79EA3F7F7BAE}"/>
              </a:ext>
            </a:extLst>
          </p:cNvPr>
          <p:cNvSpPr/>
          <p:nvPr/>
        </p:nvSpPr>
        <p:spPr>
          <a:xfrm>
            <a:off x="4159174" y="4890596"/>
            <a:ext cx="499121" cy="592135"/>
          </a:xfrm>
          <a:prstGeom prst="lightningBol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panose="020B0502020104020203" pitchFamily="34" charset="-79"/>
              <a:cs typeface="Gill Sans" panose="020B0502020104020203" pitchFamily="34" charset="-79"/>
            </a:endParaRPr>
          </a:p>
        </p:txBody>
      </p:sp>
      <p:sp>
        <p:nvSpPr>
          <p:cNvPr id="32" name="TextBox 31">
            <a:extLst>
              <a:ext uri="{FF2B5EF4-FFF2-40B4-BE49-F238E27FC236}">
                <a16:creationId xmlns:a16="http://schemas.microsoft.com/office/drawing/2014/main" id="{8E979ADE-D63A-80FB-AEB0-E51B2578569F}"/>
              </a:ext>
            </a:extLst>
          </p:cNvPr>
          <p:cNvSpPr txBox="1"/>
          <p:nvPr/>
        </p:nvSpPr>
        <p:spPr>
          <a:xfrm>
            <a:off x="187818" y="1400158"/>
            <a:ext cx="2632841" cy="1031915"/>
          </a:xfrm>
          <a:prstGeom prst="flowChartDocument">
            <a:avLst/>
          </a:prstGeom>
          <a:noFill/>
          <a:ln w="12700">
            <a:solidFill>
              <a:schemeClr val="tx1"/>
            </a:solidFill>
          </a:ln>
        </p:spPr>
        <p:txBody>
          <a:bodyPr wrap="square" rtlCol="0">
            <a:spAutoFit/>
          </a:bodyPr>
          <a:lstStyle/>
          <a:p>
            <a:pPr algn="ctr"/>
            <a:r>
              <a:rPr lang="en-US" sz="2400" dirty="0">
                <a:solidFill>
                  <a:srgbClr val="FF0000"/>
                </a:solidFill>
                <a:latin typeface="Gill Sans" panose="020B0502020104020203" pitchFamily="34" charset="-79"/>
                <a:cs typeface="Gill Sans" panose="020B0502020104020203" pitchFamily="34" charset="-79"/>
              </a:rPr>
              <a:t>Removed by checkpoint pruning</a:t>
            </a:r>
          </a:p>
        </p:txBody>
      </p:sp>
      <p:cxnSp>
        <p:nvCxnSpPr>
          <p:cNvPr id="34" name="Straight Arrow Connector 33">
            <a:extLst>
              <a:ext uri="{FF2B5EF4-FFF2-40B4-BE49-F238E27FC236}">
                <a16:creationId xmlns:a16="http://schemas.microsoft.com/office/drawing/2014/main" id="{7849910F-ED7F-4B4C-EB19-9CCC4ACA2397}"/>
              </a:ext>
            </a:extLst>
          </p:cNvPr>
          <p:cNvCxnSpPr/>
          <p:nvPr/>
        </p:nvCxnSpPr>
        <p:spPr>
          <a:xfrm>
            <a:off x="1504239" y="2363852"/>
            <a:ext cx="541165" cy="1467169"/>
          </a:xfrm>
          <a:prstGeom prst="straightConnector1">
            <a:avLst/>
          </a:prstGeom>
          <a:ln w="25400">
            <a:solidFill>
              <a:schemeClr val="tx1"/>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E0DEA33-86D5-95A4-A994-65903240026D}"/>
              </a:ext>
            </a:extLst>
          </p:cNvPr>
          <p:cNvCxnSpPr>
            <a:cxnSpLocks/>
            <a:stCxn id="32" idx="2"/>
          </p:cNvCxnSpPr>
          <p:nvPr/>
        </p:nvCxnSpPr>
        <p:spPr>
          <a:xfrm>
            <a:off x="1504239" y="2363852"/>
            <a:ext cx="2934279" cy="1624824"/>
          </a:xfrm>
          <a:prstGeom prst="straightConnector1">
            <a:avLst/>
          </a:prstGeom>
          <a:ln w="25400">
            <a:solidFill>
              <a:schemeClr val="tx1"/>
            </a:solidFill>
            <a:prstDash val="sysDash"/>
            <a:tailEnd type="stealth" w="lg" len="lg"/>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91A12363-0206-F331-D42B-97E1D768310F}"/>
              </a:ext>
            </a:extLst>
          </p:cNvPr>
          <p:cNvSpPr txBox="1"/>
          <p:nvPr/>
        </p:nvSpPr>
        <p:spPr>
          <a:xfrm>
            <a:off x="6707572" y="1448128"/>
            <a:ext cx="2828158" cy="954107"/>
          </a:xfrm>
          <a:prstGeom prst="rect">
            <a:avLst/>
          </a:prstGeom>
          <a:noFill/>
          <a:ln w="12700">
            <a:solidFill>
              <a:schemeClr val="dk1"/>
            </a:solidFill>
          </a:ln>
        </p:spPr>
        <p:txBody>
          <a:bodyPr wrap="square">
            <a:spAutoFit/>
          </a:bodyPr>
          <a:lstStyle/>
          <a:p>
            <a:r>
              <a:rPr lang="en-US" sz="2800" dirty="0">
                <a:latin typeface="Gill Sans" panose="020B0502020104020203" pitchFamily="34" charset="-79"/>
                <a:cs typeface="Gill Sans" panose="020B0502020104020203" pitchFamily="34" charset="-79"/>
              </a:rPr>
              <a:t>Squash SQ entries after Rg2’s end;</a:t>
            </a:r>
          </a:p>
        </p:txBody>
      </p:sp>
      <p:sp>
        <p:nvSpPr>
          <p:cNvPr id="43" name="TextBox 42">
            <a:extLst>
              <a:ext uri="{FF2B5EF4-FFF2-40B4-BE49-F238E27FC236}">
                <a16:creationId xmlns:a16="http://schemas.microsoft.com/office/drawing/2014/main" id="{FCF53B77-3767-C345-7D2F-C871F572546C}"/>
              </a:ext>
            </a:extLst>
          </p:cNvPr>
          <p:cNvSpPr txBox="1"/>
          <p:nvPr/>
        </p:nvSpPr>
        <p:spPr>
          <a:xfrm>
            <a:off x="7417771" y="621585"/>
            <a:ext cx="1407758" cy="523220"/>
          </a:xfrm>
          <a:prstGeom prst="rect">
            <a:avLst/>
          </a:prstGeom>
          <a:noFill/>
        </p:spPr>
        <p:txBody>
          <a:bodyPr wrap="none" rtlCol="0">
            <a:spAutoFit/>
          </a:bodyPr>
          <a:lstStyle/>
          <a:p>
            <a:r>
              <a:rPr lang="en-US" sz="2800" dirty="0">
                <a:latin typeface="Gill Sans" panose="020B0502020104020203" pitchFamily="34" charset="-79"/>
                <a:cs typeface="Gill Sans" panose="020B0502020104020203" pitchFamily="34" charset="-79"/>
              </a:rPr>
              <a:t>Runtime</a:t>
            </a:r>
          </a:p>
        </p:txBody>
      </p:sp>
      <p:cxnSp>
        <p:nvCxnSpPr>
          <p:cNvPr id="49" name="Straight Arrow Connector 48">
            <a:extLst>
              <a:ext uri="{FF2B5EF4-FFF2-40B4-BE49-F238E27FC236}">
                <a16:creationId xmlns:a16="http://schemas.microsoft.com/office/drawing/2014/main" id="{0F241A75-D1DD-EBA1-9FB7-302DBDC2A38F}"/>
              </a:ext>
            </a:extLst>
          </p:cNvPr>
          <p:cNvCxnSpPr>
            <a:cxnSpLocks/>
            <a:stCxn id="42" idx="2"/>
            <a:endCxn id="20" idx="0"/>
          </p:cNvCxnSpPr>
          <p:nvPr/>
        </p:nvCxnSpPr>
        <p:spPr>
          <a:xfrm>
            <a:off x="8121651" y="2402235"/>
            <a:ext cx="0" cy="656558"/>
          </a:xfrm>
          <a:prstGeom prst="straightConnector1">
            <a:avLst/>
          </a:prstGeom>
          <a:ln w="38100">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89105B64-72CE-5C4D-0D27-7057724A371E}"/>
              </a:ext>
            </a:extLst>
          </p:cNvPr>
          <p:cNvSpPr txBox="1"/>
          <p:nvPr/>
        </p:nvSpPr>
        <p:spPr>
          <a:xfrm>
            <a:off x="61567" y="5785785"/>
            <a:ext cx="4554195" cy="369332"/>
          </a:xfrm>
          <a:prstGeom prst="rect">
            <a:avLst/>
          </a:prstGeom>
          <a:noFill/>
        </p:spPr>
        <p:txBody>
          <a:bodyPr wrap="none" rtlCol="0">
            <a:spAutoFit/>
          </a:bodyPr>
          <a:lstStyle/>
          <a:p>
            <a:r>
              <a:rPr lang="en-US" dirty="0">
                <a:latin typeface="Gill Sans" panose="020B0502020104020203" pitchFamily="34" charset="-79"/>
                <a:cs typeface="Gill Sans" panose="020B0502020104020203" pitchFamily="34" charset="-79"/>
              </a:rPr>
              <a:t>* Rg1/Rg2 are already verified to be error-free.</a:t>
            </a:r>
          </a:p>
        </p:txBody>
      </p:sp>
      <p:sp>
        <p:nvSpPr>
          <p:cNvPr id="33" name="矩形 4">
            <a:extLst>
              <a:ext uri="{FF2B5EF4-FFF2-40B4-BE49-F238E27FC236}">
                <a16:creationId xmlns:a16="http://schemas.microsoft.com/office/drawing/2014/main" id="{7A8F4E33-01CF-FA3B-9B22-F98E72DEE156}"/>
              </a:ext>
            </a:extLst>
          </p:cNvPr>
          <p:cNvSpPr/>
          <p:nvPr/>
        </p:nvSpPr>
        <p:spPr>
          <a:xfrm flipV="1">
            <a:off x="3018440" y="2521495"/>
            <a:ext cx="2460209" cy="71076"/>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Gill Sans" panose="020B0502020104020203" pitchFamily="34" charset="-79"/>
              <a:cs typeface="Gill Sans" panose="020B0502020104020203" pitchFamily="34" charset="-79"/>
            </a:endParaRPr>
          </a:p>
        </p:txBody>
      </p:sp>
      <p:sp>
        <p:nvSpPr>
          <p:cNvPr id="36" name="矩形 4">
            <a:extLst>
              <a:ext uri="{FF2B5EF4-FFF2-40B4-BE49-F238E27FC236}">
                <a16:creationId xmlns:a16="http://schemas.microsoft.com/office/drawing/2014/main" id="{A9B30CFF-B3ED-47F9-7DE4-F4877012FAEF}"/>
              </a:ext>
            </a:extLst>
          </p:cNvPr>
          <p:cNvSpPr/>
          <p:nvPr/>
        </p:nvSpPr>
        <p:spPr>
          <a:xfrm flipV="1">
            <a:off x="2839634" y="4525858"/>
            <a:ext cx="3307736" cy="66112"/>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Gill Sans" panose="020B0502020104020203" pitchFamily="34" charset="-79"/>
              <a:cs typeface="Gill Sans" panose="020B0502020104020203" pitchFamily="34" charset="-79"/>
            </a:endParaRPr>
          </a:p>
        </p:txBody>
      </p:sp>
      <p:sp>
        <p:nvSpPr>
          <p:cNvPr id="4" name="Rectangular Callout 3">
            <a:extLst>
              <a:ext uri="{FF2B5EF4-FFF2-40B4-BE49-F238E27FC236}">
                <a16:creationId xmlns:a16="http://schemas.microsoft.com/office/drawing/2014/main" id="{D24E619D-3CE1-DBBC-4BC4-D66EF820DFA7}"/>
              </a:ext>
            </a:extLst>
          </p:cNvPr>
          <p:cNvSpPr/>
          <p:nvPr/>
        </p:nvSpPr>
        <p:spPr>
          <a:xfrm>
            <a:off x="485777" y="4326016"/>
            <a:ext cx="1314450" cy="718925"/>
          </a:xfrm>
          <a:prstGeom prst="wedgeRectCallout">
            <a:avLst>
              <a:gd name="adj1" fmla="val 129167"/>
              <a:gd name="adj2" fmla="val -1569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42752427-EC48-8BD7-67D6-C190FF381117}"/>
              </a:ext>
            </a:extLst>
          </p:cNvPr>
          <p:cNvSpPr txBox="1"/>
          <p:nvPr/>
        </p:nvSpPr>
        <p:spPr>
          <a:xfrm>
            <a:off x="470343" y="4255651"/>
            <a:ext cx="1361270" cy="830997"/>
          </a:xfrm>
          <a:prstGeom prst="rect">
            <a:avLst/>
          </a:prstGeom>
          <a:noFill/>
        </p:spPr>
        <p:txBody>
          <a:bodyPr wrap="none" rtlCol="0">
            <a:spAutoFit/>
          </a:bodyPr>
          <a:lstStyle/>
          <a:p>
            <a:pPr algn="ctr"/>
            <a:r>
              <a:rPr lang="en-US" sz="2400" dirty="0">
                <a:solidFill>
                  <a:srgbClr val="FF0000"/>
                </a:solidFill>
                <a:latin typeface="Gill Sans" panose="020B0502020104020203" pitchFamily="34" charset="-79"/>
                <a:cs typeface="Gill Sans" panose="020B0502020104020203" pitchFamily="34" charset="-79"/>
              </a:rPr>
              <a:t>Recovery</a:t>
            </a:r>
          </a:p>
          <a:p>
            <a:pPr algn="ctr"/>
            <a:r>
              <a:rPr lang="en-US" sz="2400" dirty="0">
                <a:solidFill>
                  <a:srgbClr val="FF0000"/>
                </a:solidFill>
                <a:latin typeface="Gill Sans" panose="020B0502020104020203" pitchFamily="34" charset="-79"/>
                <a:cs typeface="Gill Sans" panose="020B0502020104020203" pitchFamily="34" charset="-79"/>
              </a:rPr>
              <a:t>Point</a:t>
            </a:r>
          </a:p>
        </p:txBody>
      </p:sp>
    </p:spTree>
    <p:extLst>
      <p:ext uri="{BB962C8B-B14F-4D97-AF65-F5344CB8AC3E}">
        <p14:creationId xmlns:p14="http://schemas.microsoft.com/office/powerpoint/2010/main" val="1724420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par>
                                <p:cTn id="8" presetID="9"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dissolve">
                                      <p:cBhvr>
                                        <p:cTn id="10" dur="500"/>
                                        <p:tgtEl>
                                          <p:spTgt spid="35"/>
                                        </p:tgtEl>
                                      </p:cBhvr>
                                    </p:animEffect>
                                  </p:childTnLst>
                                </p:cTn>
                              </p:par>
                              <p:par>
                                <p:cTn id="11" presetID="9"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dissolve">
                                      <p:cBhvr>
                                        <p:cTn id="13" dur="500"/>
                                        <p:tgtEl>
                                          <p:spTgt spid="34"/>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dissolve">
                                      <p:cBhvr>
                                        <p:cTn id="18" dur="500"/>
                                        <p:tgtEl>
                                          <p:spTgt spid="27"/>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dissolv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500" fill="hold"/>
                                        <p:tgtEl>
                                          <p:spTgt spid="26"/>
                                        </p:tgtEl>
                                        <p:attrNameLst>
                                          <p:attrName>ppt_x</p:attrName>
                                        </p:attrNameLst>
                                      </p:cBhvr>
                                      <p:tavLst>
                                        <p:tav tm="0">
                                          <p:val>
                                            <p:strVal val="#ppt_x"/>
                                          </p:val>
                                        </p:tav>
                                        <p:tav tm="100000">
                                          <p:val>
                                            <p:strVal val="#ppt_x"/>
                                          </p:val>
                                        </p:tav>
                                      </p:tavLst>
                                    </p:anim>
                                    <p:anim calcmode="lin" valueType="num">
                                      <p:cBhvr additive="base">
                                        <p:cTn id="27"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ppt_x"/>
                                          </p:val>
                                        </p:tav>
                                        <p:tav tm="100000">
                                          <p:val>
                                            <p:strVal val="#ppt_x"/>
                                          </p:val>
                                        </p:tav>
                                      </p:tavLst>
                                    </p:anim>
                                    <p:anim calcmode="lin" valueType="num">
                                      <p:cBhvr additive="base">
                                        <p:cTn id="33" dur="500" fill="hold"/>
                                        <p:tgtEl>
                                          <p:spTgt spid="23"/>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43"/>
                                        </p:tgtEl>
                                        <p:attrNameLst>
                                          <p:attrName>style.visibility</p:attrName>
                                        </p:attrNameLst>
                                      </p:cBhvr>
                                      <p:to>
                                        <p:strVal val="visible"/>
                                      </p:to>
                                    </p:set>
                                    <p:anim calcmode="lin" valueType="num">
                                      <p:cBhvr additive="base">
                                        <p:cTn id="36" dur="500" fill="hold"/>
                                        <p:tgtEl>
                                          <p:spTgt spid="43"/>
                                        </p:tgtEl>
                                        <p:attrNameLst>
                                          <p:attrName>ppt_x</p:attrName>
                                        </p:attrNameLst>
                                      </p:cBhvr>
                                      <p:tavLst>
                                        <p:tav tm="0">
                                          <p:val>
                                            <p:strVal val="#ppt_x"/>
                                          </p:val>
                                        </p:tav>
                                        <p:tav tm="100000">
                                          <p:val>
                                            <p:strVal val="#ppt_x"/>
                                          </p:val>
                                        </p:tav>
                                      </p:tavLst>
                                    </p:anim>
                                    <p:anim calcmode="lin" valueType="num">
                                      <p:cBhvr additive="base">
                                        <p:cTn id="37" dur="500" fill="hold"/>
                                        <p:tgtEl>
                                          <p:spTgt spid="43"/>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42"/>
                                        </p:tgtEl>
                                        <p:attrNameLst>
                                          <p:attrName>style.visibility</p:attrName>
                                        </p:attrNameLst>
                                      </p:cBhvr>
                                      <p:to>
                                        <p:strVal val="visible"/>
                                      </p:to>
                                    </p:set>
                                    <p:anim calcmode="lin" valueType="num">
                                      <p:cBhvr additive="base">
                                        <p:cTn id="40" dur="500" fill="hold"/>
                                        <p:tgtEl>
                                          <p:spTgt spid="42"/>
                                        </p:tgtEl>
                                        <p:attrNameLst>
                                          <p:attrName>ppt_x</p:attrName>
                                        </p:attrNameLst>
                                      </p:cBhvr>
                                      <p:tavLst>
                                        <p:tav tm="0">
                                          <p:val>
                                            <p:strVal val="#ppt_x"/>
                                          </p:val>
                                        </p:tav>
                                        <p:tav tm="100000">
                                          <p:val>
                                            <p:strVal val="#ppt_x"/>
                                          </p:val>
                                        </p:tav>
                                      </p:tavLst>
                                    </p:anim>
                                    <p:anim calcmode="lin" valueType="num">
                                      <p:cBhvr additive="base">
                                        <p:cTn id="41"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20"/>
                                        </p:tgtEl>
                                        <p:attrNameLst>
                                          <p:attrName>style.visibility</p:attrName>
                                        </p:attrNameLst>
                                      </p:cBhvr>
                                      <p:to>
                                        <p:strVal val="visible"/>
                                      </p:to>
                                    </p:set>
                                    <p:anim calcmode="lin" valueType="num">
                                      <p:cBhvr additive="base">
                                        <p:cTn id="46" dur="500" fill="hold"/>
                                        <p:tgtEl>
                                          <p:spTgt spid="20"/>
                                        </p:tgtEl>
                                        <p:attrNameLst>
                                          <p:attrName>ppt_x</p:attrName>
                                        </p:attrNameLst>
                                      </p:cBhvr>
                                      <p:tavLst>
                                        <p:tav tm="0">
                                          <p:val>
                                            <p:strVal val="#ppt_x"/>
                                          </p:val>
                                        </p:tav>
                                        <p:tav tm="100000">
                                          <p:val>
                                            <p:strVal val="#ppt_x"/>
                                          </p:val>
                                        </p:tav>
                                      </p:tavLst>
                                    </p:anim>
                                    <p:anim calcmode="lin" valueType="num">
                                      <p:cBhvr additive="base">
                                        <p:cTn id="47" dur="500" fill="hold"/>
                                        <p:tgtEl>
                                          <p:spTgt spid="20"/>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additive="base">
                                        <p:cTn id="50" dur="500" fill="hold"/>
                                        <p:tgtEl>
                                          <p:spTgt spid="21"/>
                                        </p:tgtEl>
                                        <p:attrNameLst>
                                          <p:attrName>ppt_x</p:attrName>
                                        </p:attrNameLst>
                                      </p:cBhvr>
                                      <p:tavLst>
                                        <p:tav tm="0">
                                          <p:val>
                                            <p:strVal val="#ppt_x"/>
                                          </p:val>
                                        </p:tav>
                                        <p:tav tm="100000">
                                          <p:val>
                                            <p:strVal val="#ppt_x"/>
                                          </p:val>
                                        </p:tav>
                                      </p:tavLst>
                                    </p:anim>
                                    <p:anim calcmode="lin" valueType="num">
                                      <p:cBhvr additive="base">
                                        <p:cTn id="51" dur="500" fill="hold"/>
                                        <p:tgtEl>
                                          <p:spTgt spid="21"/>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cBhvr additive="base">
                                        <p:cTn id="54" dur="500" fill="hold"/>
                                        <p:tgtEl>
                                          <p:spTgt spid="24"/>
                                        </p:tgtEl>
                                        <p:attrNameLst>
                                          <p:attrName>ppt_x</p:attrName>
                                        </p:attrNameLst>
                                      </p:cBhvr>
                                      <p:tavLst>
                                        <p:tav tm="0">
                                          <p:val>
                                            <p:strVal val="#ppt_x"/>
                                          </p:val>
                                        </p:tav>
                                        <p:tav tm="100000">
                                          <p:val>
                                            <p:strVal val="#ppt_x"/>
                                          </p:val>
                                        </p:tav>
                                      </p:tavLst>
                                    </p:anim>
                                    <p:anim calcmode="lin" valueType="num">
                                      <p:cBhvr additive="base">
                                        <p:cTn id="55" dur="500" fill="hold"/>
                                        <p:tgtEl>
                                          <p:spTgt spid="24"/>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49"/>
                                        </p:tgtEl>
                                        <p:attrNameLst>
                                          <p:attrName>style.visibility</p:attrName>
                                        </p:attrNameLst>
                                      </p:cBhvr>
                                      <p:to>
                                        <p:strVal val="visible"/>
                                      </p:to>
                                    </p:set>
                                    <p:anim calcmode="lin" valueType="num">
                                      <p:cBhvr additive="base">
                                        <p:cTn id="58" dur="500" fill="hold"/>
                                        <p:tgtEl>
                                          <p:spTgt spid="49"/>
                                        </p:tgtEl>
                                        <p:attrNameLst>
                                          <p:attrName>ppt_x</p:attrName>
                                        </p:attrNameLst>
                                      </p:cBhvr>
                                      <p:tavLst>
                                        <p:tav tm="0">
                                          <p:val>
                                            <p:strVal val="#ppt_x"/>
                                          </p:val>
                                        </p:tav>
                                        <p:tav tm="100000">
                                          <p:val>
                                            <p:strVal val="#ppt_x"/>
                                          </p:val>
                                        </p:tav>
                                      </p:tavLst>
                                    </p:anim>
                                    <p:anim calcmode="lin" valueType="num">
                                      <p:cBhvr additive="base">
                                        <p:cTn id="59"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6" grpId="0" animBg="1"/>
      <p:bldP spid="32" grpId="0" animBg="1"/>
      <p:bldP spid="42" grpId="0" animBg="1"/>
      <p:bldP spid="43" grpId="0"/>
      <p:bldP spid="4" grpId="0" animBg="1"/>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E704721-F893-4B41-9DCE-F4679D3D3CD3}"/>
              </a:ext>
            </a:extLst>
          </p:cNvPr>
          <p:cNvSpPr>
            <a:spLocks noGrp="1"/>
          </p:cNvSpPr>
          <p:nvPr>
            <p:ph type="ftr" sz="quarter" idx="3"/>
          </p:nvPr>
        </p:nvSpPr>
        <p:spPr>
          <a:xfrm>
            <a:off x="3779520" y="6373548"/>
            <a:ext cx="4373880" cy="420498"/>
          </a:xfrm>
        </p:spPr>
        <p:txBody>
          <a:bodyPr/>
          <a:lstStyle/>
          <a:p>
            <a:r>
              <a:rPr lang="en-US">
                <a:solidFill>
                  <a:schemeClr val="tx1"/>
                </a:solidFill>
              </a:rPr>
              <a:t>38th ACM International Conference on Supercomputing (ICS'24)</a:t>
            </a:r>
          </a:p>
        </p:txBody>
      </p:sp>
      <p:sp>
        <p:nvSpPr>
          <p:cNvPr id="6" name="Slide Number Placeholder 5">
            <a:extLst>
              <a:ext uri="{FF2B5EF4-FFF2-40B4-BE49-F238E27FC236}">
                <a16:creationId xmlns:a16="http://schemas.microsoft.com/office/drawing/2014/main" id="{0BF89EE6-FED5-2243-B658-7DD9A25627C7}"/>
              </a:ext>
            </a:extLst>
          </p:cNvPr>
          <p:cNvSpPr>
            <a:spLocks noGrp="1"/>
          </p:cNvSpPr>
          <p:nvPr>
            <p:ph type="sldNum" sz="quarter" idx="12"/>
          </p:nvPr>
        </p:nvSpPr>
        <p:spPr/>
        <p:txBody>
          <a:bodyPr/>
          <a:lstStyle/>
          <a:p>
            <a:fld id="{BEF5F9A7-FFD9-4159-A58F-AE73538ED447}" type="slidenum">
              <a:rPr lang="en-US" smtClean="0">
                <a:solidFill>
                  <a:schemeClr val="tx1"/>
                </a:solidFill>
              </a:rPr>
              <a:pPr/>
              <a:t>2</a:t>
            </a:fld>
            <a:endParaRPr lang="en-US">
              <a:solidFill>
                <a:schemeClr val="tx1"/>
              </a:solidFill>
            </a:endParaRPr>
          </a:p>
        </p:txBody>
      </p:sp>
      <p:pic>
        <p:nvPicPr>
          <p:cNvPr id="1028" name="Picture 4" descr="NTT HOME &amp;gt; NTT Press Releases &amp;gt; Figure1: Mechanism of soft error">
            <a:extLst>
              <a:ext uri="{FF2B5EF4-FFF2-40B4-BE49-F238E27FC236}">
                <a16:creationId xmlns:a16="http://schemas.microsoft.com/office/drawing/2014/main" id="{D229200C-6F7B-DD41-AA2D-6E077FD43D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996" y="1026689"/>
            <a:ext cx="4175796" cy="48046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oft error - Alchetron, The Free Social Encyclopedia">
            <a:extLst>
              <a:ext uri="{FF2B5EF4-FFF2-40B4-BE49-F238E27FC236}">
                <a16:creationId xmlns:a16="http://schemas.microsoft.com/office/drawing/2014/main" id="{7779BBB9-5DB9-D747-85E0-1D2A0CA1AD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2332" y="1500790"/>
            <a:ext cx="7095797" cy="4115562"/>
          </a:xfrm>
          <a:prstGeom prst="rect">
            <a:avLst/>
          </a:prstGeom>
          <a:noFill/>
          <a:extLst>
            <a:ext uri="{909E8E84-426E-40DD-AFC4-6F175D3DCCD1}">
              <a14:hiddenFill xmlns:a14="http://schemas.microsoft.com/office/drawing/2010/main">
                <a:solidFill>
                  <a:srgbClr val="FFFFFF"/>
                </a:solidFill>
              </a14:hiddenFill>
            </a:ext>
          </a:extLst>
        </p:spPr>
      </p:pic>
      <p:sp>
        <p:nvSpPr>
          <p:cNvPr id="7" name="标题 1">
            <a:extLst>
              <a:ext uri="{FF2B5EF4-FFF2-40B4-BE49-F238E27FC236}">
                <a16:creationId xmlns:a16="http://schemas.microsoft.com/office/drawing/2014/main" id="{84C6398E-5252-C84E-ACBA-F974D8386A1F}"/>
              </a:ext>
            </a:extLst>
          </p:cNvPr>
          <p:cNvSpPr txBox="1">
            <a:spLocks/>
          </p:cNvSpPr>
          <p:nvPr/>
        </p:nvSpPr>
        <p:spPr>
          <a:xfrm>
            <a:off x="0" y="0"/>
            <a:ext cx="9547139" cy="735366"/>
          </a:xfrm>
          <a:prstGeom prst="rect">
            <a:avLst/>
          </a:prstGeom>
        </p:spPr>
        <p:txBody>
          <a:bodyPr vert="horz" lIns="91440" tIns="45720" rIns="91440" bIns="45720" rtlCol="0" anchor="ctr">
            <a:noAutofit/>
          </a:bodyPr>
          <a:lstStyle/>
          <a:p>
            <a:pPr>
              <a:spcBef>
                <a:spcPct val="0"/>
              </a:spcBef>
              <a:defRPr/>
            </a:pPr>
            <a:r>
              <a:rPr lang="en-US" altLang="zh-CN" sz="4400" dirty="0">
                <a:solidFill>
                  <a:srgbClr val="3B31BD"/>
                </a:solidFill>
                <a:latin typeface="Gill Sans" panose="020B0502020104020203" pitchFamily="34" charset="-79"/>
                <a:ea typeface="Tahoma" panose="020B0604030504040204" pitchFamily="34" charset="0"/>
                <a:cs typeface="Gill Sans" panose="020B0502020104020203" pitchFamily="34" charset="-79"/>
              </a:rPr>
              <a:t>Soft Error and Its Increasing Concern</a:t>
            </a:r>
            <a:endParaRPr lang="zh-CN" altLang="en-US" sz="4400" dirty="0">
              <a:solidFill>
                <a:srgbClr val="3B31BD"/>
              </a:solidFill>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4207799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728" y="932970"/>
            <a:ext cx="12147731" cy="5531971"/>
          </a:xfrm>
        </p:spPr>
        <p:txBody>
          <a:bodyPr>
            <a:normAutofit/>
          </a:bodyPr>
          <a:lstStyle/>
          <a:p>
            <a:r>
              <a:rPr lang="en-US" altLang="ko-KR" dirty="0"/>
              <a:t>Gem5 Simulator</a:t>
            </a:r>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marL="0" indent="0">
              <a:buNone/>
            </a:pPr>
            <a:endParaRPr lang="en-US" altLang="ko-KR" sz="2800" dirty="0"/>
          </a:p>
          <a:p>
            <a:r>
              <a:rPr lang="en-US" altLang="ko-KR" sz="2800" dirty="0"/>
              <a:t>Clang/LLVM 13  and Benchmarks</a:t>
            </a:r>
          </a:p>
          <a:p>
            <a:pPr marL="0" indent="0">
              <a:buNone/>
            </a:pPr>
            <a:endParaRPr lang="en-US" altLang="ko-KR" dirty="0"/>
          </a:p>
          <a:p>
            <a:r>
              <a:rPr lang="en-US" altLang="ko-KR" dirty="0"/>
              <a:t>Comparing Schemes</a:t>
            </a:r>
          </a:p>
          <a:p>
            <a:pPr lvl="1"/>
            <a:r>
              <a:rPr lang="en-US" altLang="ko-KR" dirty="0"/>
              <a:t>Turnstile </a:t>
            </a:r>
            <a:r>
              <a:rPr lang="en-US" altLang="ko-KR" baseline="30000" dirty="0"/>
              <a:t>[MICRO’16]</a:t>
            </a:r>
            <a:r>
              <a:rPr lang="en-US" altLang="ko-KR" dirty="0"/>
              <a:t> with RBB size 20</a:t>
            </a:r>
          </a:p>
          <a:p>
            <a:pPr lvl="1"/>
            <a:r>
              <a:rPr lang="en-US" altLang="ko-KR" dirty="0">
                <a:solidFill>
                  <a:srgbClr val="FF0000"/>
                </a:solidFill>
              </a:rPr>
              <a:t> VeriPipe [This Work]</a:t>
            </a:r>
          </a:p>
        </p:txBody>
      </p:sp>
      <p:graphicFrame>
        <p:nvGraphicFramePr>
          <p:cNvPr id="4" name="Table 3"/>
          <p:cNvGraphicFramePr>
            <a:graphicFrameLocks noGrp="1"/>
          </p:cNvGraphicFramePr>
          <p:nvPr>
            <p:extLst>
              <p:ext uri="{D42A27DB-BD31-4B8C-83A1-F6EECF244321}">
                <p14:modId xmlns:p14="http://schemas.microsoft.com/office/powerpoint/2010/main" val="1093594024"/>
              </p:ext>
            </p:extLst>
          </p:nvPr>
        </p:nvGraphicFramePr>
        <p:xfrm>
          <a:off x="678918" y="1472752"/>
          <a:ext cx="11171212" cy="2286000"/>
        </p:xfrm>
        <a:graphic>
          <a:graphicData uri="http://schemas.openxmlformats.org/drawingml/2006/table">
            <a:tbl>
              <a:tblPr firstRow="1" bandRow="1">
                <a:tableStyleId>{5940675A-B579-460E-94D1-54222C63F5DA}</a:tableStyleId>
              </a:tblPr>
              <a:tblGrid>
                <a:gridCol w="3685133">
                  <a:extLst>
                    <a:ext uri="{9D8B030D-6E8A-4147-A177-3AD203B41FA5}">
                      <a16:colId xmlns:a16="http://schemas.microsoft.com/office/drawing/2014/main" val="2032842339"/>
                    </a:ext>
                  </a:extLst>
                </a:gridCol>
                <a:gridCol w="7486079">
                  <a:extLst>
                    <a:ext uri="{9D8B030D-6E8A-4147-A177-3AD203B41FA5}">
                      <a16:colId xmlns:a16="http://schemas.microsoft.com/office/drawing/2014/main" val="700089790"/>
                    </a:ext>
                  </a:extLst>
                </a:gridCol>
              </a:tblGrid>
              <a:tr h="0">
                <a:tc>
                  <a:txBody>
                    <a:bodyPr/>
                    <a:lstStyle/>
                    <a:p>
                      <a:pPr latinLnBrk="1"/>
                      <a:r>
                        <a:rPr lang="en-US" altLang="ko-KR" sz="2000" b="0" i="0" dirty="0">
                          <a:latin typeface="Gill Sans" panose="020B0502020104020203" pitchFamily="34" charset="-79"/>
                          <a:ea typeface="Tahoma" panose="020B0604030504040204" pitchFamily="34" charset="0"/>
                          <a:cs typeface="Gill Sans" panose="020B0502020104020203" pitchFamily="34" charset="-79"/>
                        </a:rPr>
                        <a:t>Processor Core</a:t>
                      </a:r>
                      <a:endParaRPr lang="ko-KR" altLang="en-US" sz="2000" b="0" i="0" dirty="0">
                        <a:latin typeface="Gill Sans" panose="020B0502020104020203" pitchFamily="34" charset="-79"/>
                        <a:cs typeface="Gill Sans" panose="020B0502020104020203" pitchFamily="34" charset="-79"/>
                      </a:endParaRPr>
                    </a:p>
                  </a:txBody>
                  <a:tcPr>
                    <a:solidFill>
                      <a:schemeClr val="bg1">
                        <a:lumMod val="95000"/>
                      </a:schemeClr>
                    </a:solidFill>
                  </a:tcPr>
                </a:tc>
                <a:tc>
                  <a:txBody>
                    <a:bodyPr/>
                    <a:lstStyle/>
                    <a:p>
                      <a:pPr latinLnBrk="1"/>
                      <a:r>
                        <a:rPr lang="en-US" altLang="ko-KR" sz="2000" b="0" i="0" dirty="0">
                          <a:latin typeface="Gill Sans" panose="020B0502020104020203" pitchFamily="34" charset="-79"/>
                          <a:ea typeface="Tahoma" panose="020B0604030504040204" pitchFamily="34" charset="0"/>
                          <a:cs typeface="Gill Sans" panose="020B0502020104020203" pitchFamily="34" charset="-79"/>
                        </a:rPr>
                        <a:t>8-core, </a:t>
                      </a:r>
                      <a:r>
                        <a:rPr lang="en-US" altLang="ko-KR" sz="2000" b="0" i="1" dirty="0">
                          <a:solidFill>
                            <a:srgbClr val="FF0000"/>
                          </a:solidFill>
                          <a:latin typeface="Gill Sans" panose="020B0502020104020203" pitchFamily="34" charset="-79"/>
                          <a:ea typeface="Tahoma" panose="020B0604030504040204" pitchFamily="34" charset="0"/>
                          <a:cs typeface="Gill Sans" panose="020B0502020104020203" pitchFamily="34" charset="-79"/>
                        </a:rPr>
                        <a:t>Out-of-Order,</a:t>
                      </a:r>
                      <a:r>
                        <a:rPr lang="en-US" altLang="ko-KR" sz="2000" b="0" i="0" baseline="0" dirty="0">
                          <a:latin typeface="Gill Sans" panose="020B0502020104020203" pitchFamily="34" charset="-79"/>
                          <a:ea typeface="Tahoma" panose="020B0604030504040204" pitchFamily="34" charset="0"/>
                          <a:cs typeface="Gill Sans" panose="020B0502020104020203" pitchFamily="34" charset="-79"/>
                        </a:rPr>
                        <a:t> 2.42GHz, </a:t>
                      </a:r>
                      <a:r>
                        <a:rPr lang="en-US" altLang="ko-KR" sz="2000" b="0" i="1" baseline="0" dirty="0">
                          <a:solidFill>
                            <a:srgbClr val="FF0000"/>
                          </a:solidFill>
                          <a:latin typeface="Gill Sans" panose="020B0502020104020203" pitchFamily="34" charset="-79"/>
                          <a:ea typeface="Tahoma" panose="020B0604030504040204" pitchFamily="34" charset="0"/>
                          <a:cs typeface="Gill Sans" panose="020B0502020104020203" pitchFamily="34" charset="-79"/>
                        </a:rPr>
                        <a:t>ARMv8 Cortex A77</a:t>
                      </a:r>
                      <a:r>
                        <a:rPr lang="en-US" altLang="ko-KR" sz="2000" b="0" i="0" baseline="0" dirty="0">
                          <a:latin typeface="Gill Sans" panose="020B0502020104020203" pitchFamily="34" charset="-79"/>
                          <a:ea typeface="Tahoma" panose="020B0604030504040204" pitchFamily="34" charset="0"/>
                          <a:cs typeface="Gill Sans" panose="020B0502020104020203" pitchFamily="34" charset="-79"/>
                        </a:rPr>
                        <a:t> running on Ubuntu 14.04 with Linux kernel 4.18.0</a:t>
                      </a:r>
                      <a:endParaRPr lang="ko-KR" altLang="en-US" sz="2000" b="0" i="0" dirty="0">
                        <a:latin typeface="Gill Sans" panose="020B0502020104020203" pitchFamily="34" charset="-79"/>
                        <a:cs typeface="Gill Sans" panose="020B0502020104020203" pitchFamily="34" charset="-79"/>
                      </a:endParaRPr>
                    </a:p>
                  </a:txBody>
                  <a:tcPr/>
                </a:tc>
                <a:extLst>
                  <a:ext uri="{0D108BD9-81ED-4DB2-BD59-A6C34878D82A}">
                    <a16:rowId xmlns:a16="http://schemas.microsoft.com/office/drawing/2014/main" val="2880578911"/>
                  </a:ext>
                </a:extLst>
              </a:tr>
              <a:tr h="0">
                <a:tc>
                  <a:txBody>
                    <a:bodyPr/>
                    <a:lstStyle/>
                    <a:p>
                      <a:pPr latinLnBrk="1"/>
                      <a:r>
                        <a:rPr lang="en-US" altLang="ko-KR" sz="2000" b="0" i="0" dirty="0">
                          <a:latin typeface="Gill Sans" panose="020B0502020104020203" pitchFamily="34" charset="-79"/>
                          <a:ea typeface="Tahoma" panose="020B0604030504040204" pitchFamily="34" charset="0"/>
                          <a:cs typeface="Gill Sans" panose="020B0502020104020203" pitchFamily="34" charset="-79"/>
                        </a:rPr>
                        <a:t>L1I &amp; L1D Cache</a:t>
                      </a:r>
                      <a:endParaRPr lang="ko-KR" altLang="en-US" sz="2000" b="0" i="0" dirty="0">
                        <a:latin typeface="Gill Sans" panose="020B0502020104020203" pitchFamily="34" charset="-79"/>
                        <a:cs typeface="Gill Sans" panose="020B0502020104020203" pitchFamily="34" charset="-79"/>
                      </a:endParaRPr>
                    </a:p>
                  </a:txBody>
                  <a:tcPr>
                    <a:solidFill>
                      <a:schemeClr val="bg1">
                        <a:lumMod val="95000"/>
                      </a:schemeClr>
                    </a:solidFill>
                  </a:tcPr>
                </a:tc>
                <a:tc>
                  <a:txBody>
                    <a:bodyPr/>
                    <a:lstStyle/>
                    <a:p>
                      <a:pPr latinLnBrk="1"/>
                      <a:r>
                        <a:rPr lang="en-US" altLang="ko-KR" sz="2000" b="0" i="0" dirty="0">
                          <a:latin typeface="Gill Sans" panose="020B0502020104020203" pitchFamily="34" charset="-79"/>
                          <a:ea typeface="Tahoma" panose="020B0604030504040204" pitchFamily="34" charset="0"/>
                          <a:cs typeface="Gill Sans" panose="020B0502020104020203" pitchFamily="34" charset="-79"/>
                        </a:rPr>
                        <a:t>Private, 64KB, 4-way, 4 cycle</a:t>
                      </a:r>
                      <a:endParaRPr lang="ko-KR" altLang="en-US" sz="2000" b="0" i="0" dirty="0">
                        <a:latin typeface="Gill Sans" panose="020B0502020104020203" pitchFamily="34" charset="-79"/>
                        <a:cs typeface="Gill Sans" panose="020B0502020104020203" pitchFamily="34" charset="-79"/>
                      </a:endParaRPr>
                    </a:p>
                  </a:txBody>
                  <a:tcPr/>
                </a:tc>
                <a:extLst>
                  <a:ext uri="{0D108BD9-81ED-4DB2-BD59-A6C34878D82A}">
                    <a16:rowId xmlns:a16="http://schemas.microsoft.com/office/drawing/2014/main" val="748777823"/>
                  </a:ext>
                </a:extLst>
              </a:tr>
              <a:tr h="0">
                <a:tc>
                  <a:txBody>
                    <a:bodyPr/>
                    <a:lstStyle/>
                    <a:p>
                      <a:pPr latinLnBrk="1"/>
                      <a:r>
                        <a:rPr lang="en-US" altLang="ko-KR" sz="2000" b="0" i="0" dirty="0">
                          <a:solidFill>
                            <a:schemeClr val="tx1"/>
                          </a:solidFill>
                          <a:latin typeface="Gill Sans" panose="020B0502020104020203" pitchFamily="34" charset="-79"/>
                          <a:cs typeface="Gill Sans" panose="020B0502020104020203" pitchFamily="34" charset="-79"/>
                        </a:rPr>
                        <a:t>L2 Cache</a:t>
                      </a:r>
                      <a:endParaRPr lang="ko-KR" altLang="en-US" sz="2000" b="0" i="0" dirty="0">
                        <a:solidFill>
                          <a:schemeClr val="tx1"/>
                        </a:solidFill>
                        <a:latin typeface="Gill Sans" panose="020B0502020104020203" pitchFamily="34" charset="-79"/>
                        <a:cs typeface="Gill Sans" panose="020B0502020104020203" pitchFamily="34" charset="-79"/>
                      </a:endParaRPr>
                    </a:p>
                  </a:txBody>
                  <a:tcPr>
                    <a:solidFill>
                      <a:schemeClr val="bg1">
                        <a:lumMod val="9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000" b="0" i="0" dirty="0">
                          <a:latin typeface="Gill Sans" panose="020B0502020104020203" pitchFamily="34" charset="-79"/>
                          <a:cs typeface="Gill Sans" panose="020B0502020104020203" pitchFamily="34" charset="-79"/>
                        </a:rPr>
                        <a:t>Private, 512KB, 8-way, 9 cycle</a:t>
                      </a:r>
                      <a:endParaRPr lang="ko-KR" altLang="en-US" sz="2000" b="0" i="0" dirty="0">
                        <a:latin typeface="Gill Sans" panose="020B0502020104020203" pitchFamily="34" charset="-79"/>
                        <a:cs typeface="Gill Sans" panose="020B0502020104020203" pitchFamily="34" charset="-79"/>
                      </a:endParaRPr>
                    </a:p>
                  </a:txBody>
                  <a:tcPr/>
                </a:tc>
                <a:extLst>
                  <a:ext uri="{0D108BD9-81ED-4DB2-BD59-A6C34878D82A}">
                    <a16:rowId xmlns:a16="http://schemas.microsoft.com/office/drawing/2014/main" val="3371392712"/>
                  </a:ext>
                </a:extLst>
              </a:tr>
              <a:tr h="0">
                <a:tc>
                  <a:txBody>
                    <a:bodyPr/>
                    <a:lstStyle/>
                    <a:p>
                      <a:pPr latinLnBrk="1"/>
                      <a:r>
                        <a:rPr lang="en-US" altLang="ko-KR" sz="2000" b="0" i="0" dirty="0">
                          <a:solidFill>
                            <a:schemeClr val="tx1"/>
                          </a:solidFill>
                          <a:latin typeface="Gill Sans" panose="020B0502020104020203" pitchFamily="34" charset="-79"/>
                          <a:ea typeface="Tahoma" panose="020B0604030504040204" pitchFamily="34" charset="0"/>
                          <a:cs typeface="Gill Sans" panose="020B0502020104020203" pitchFamily="34" charset="-79"/>
                        </a:rPr>
                        <a:t>L3 Cache</a:t>
                      </a:r>
                      <a:endParaRPr lang="ko-KR" altLang="en-US" sz="2000" b="0" i="0" dirty="0">
                        <a:solidFill>
                          <a:schemeClr val="tx1"/>
                        </a:solidFill>
                        <a:latin typeface="Gill Sans" panose="020B0502020104020203" pitchFamily="34" charset="-79"/>
                        <a:cs typeface="Gill Sans" panose="020B0502020104020203" pitchFamily="34" charset="-79"/>
                      </a:endParaRPr>
                    </a:p>
                  </a:txBody>
                  <a:tcPr>
                    <a:solidFill>
                      <a:schemeClr val="bg1">
                        <a:lumMod val="9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000" b="0" i="0" dirty="0">
                          <a:solidFill>
                            <a:schemeClr val="tx1"/>
                          </a:solidFill>
                          <a:latin typeface="Gill Sans" panose="020B0502020104020203" pitchFamily="34" charset="-79"/>
                          <a:ea typeface="Tahoma" panose="020B0604030504040204" pitchFamily="34" charset="0"/>
                          <a:cs typeface="Gill Sans" panose="020B0502020104020203" pitchFamily="34" charset="-79"/>
                        </a:rPr>
                        <a:t>Shared, 4MB, 16-way, 31-cycles</a:t>
                      </a:r>
                      <a:endParaRPr lang="ko-KR" altLang="en-US" sz="2000" b="0" i="0" dirty="0">
                        <a:latin typeface="Gill Sans" panose="020B0502020104020203" pitchFamily="34" charset="-79"/>
                        <a:cs typeface="Gill Sans" panose="020B0502020104020203" pitchFamily="34" charset="-79"/>
                      </a:endParaRPr>
                    </a:p>
                  </a:txBody>
                  <a:tcPr/>
                </a:tc>
                <a:extLst>
                  <a:ext uri="{0D108BD9-81ED-4DB2-BD59-A6C34878D82A}">
                    <a16:rowId xmlns:a16="http://schemas.microsoft.com/office/drawing/2014/main" val="1242183139"/>
                  </a:ext>
                </a:extLst>
              </a:tr>
              <a:tr h="0">
                <a:tc>
                  <a:txBody>
                    <a:bodyPr/>
                    <a:lstStyle/>
                    <a:p>
                      <a:pPr latinLnBrk="1"/>
                      <a:r>
                        <a:rPr lang="en-US" altLang="ko-KR" sz="2000" b="0" i="0" dirty="0">
                          <a:solidFill>
                            <a:schemeClr val="tx1"/>
                          </a:solidFill>
                          <a:latin typeface="Gill Sans" panose="020B0502020104020203" pitchFamily="34" charset="-79"/>
                          <a:ea typeface="Tahoma" panose="020B0604030504040204" pitchFamily="34" charset="0"/>
                          <a:cs typeface="Gill Sans" panose="020B0502020104020203" pitchFamily="34" charset="-79"/>
                        </a:rPr>
                        <a:t>DRAM Cache</a:t>
                      </a:r>
                      <a:endParaRPr lang="ko-KR" altLang="en-US" sz="2000" b="0" i="0" dirty="0">
                        <a:solidFill>
                          <a:schemeClr val="tx1"/>
                        </a:solidFill>
                        <a:latin typeface="Gill Sans" panose="020B0502020104020203" pitchFamily="34" charset="-79"/>
                        <a:cs typeface="Gill Sans" panose="020B0502020104020203" pitchFamily="34" charset="-79"/>
                      </a:endParaRPr>
                    </a:p>
                  </a:txBody>
                  <a:tcPr>
                    <a:solidFill>
                      <a:schemeClr val="bg1">
                        <a:lumMod val="9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2000" b="0" i="0" dirty="0">
                          <a:solidFill>
                            <a:schemeClr val="tx1"/>
                          </a:solidFill>
                          <a:latin typeface="Gill Sans" panose="020B0502020104020203" pitchFamily="34" charset="-79"/>
                          <a:ea typeface="Tahoma" panose="020B0604030504040204" pitchFamily="34" charset="0"/>
                          <a:cs typeface="Gill Sans" panose="020B0502020104020203" pitchFamily="34" charset="-79"/>
                        </a:rPr>
                        <a:t>16GB DDR4 2400 8x8</a:t>
                      </a:r>
                      <a:endParaRPr lang="ko-KR" altLang="en-US" sz="2000" b="0" i="0" dirty="0">
                        <a:latin typeface="Gill Sans" panose="020B0502020104020203" pitchFamily="34" charset="-79"/>
                        <a:cs typeface="Gill Sans" panose="020B0502020104020203" pitchFamily="34" charset="-79"/>
                      </a:endParaRPr>
                    </a:p>
                  </a:txBody>
                  <a:tcPr/>
                </a:tc>
                <a:extLst>
                  <a:ext uri="{0D108BD9-81ED-4DB2-BD59-A6C34878D82A}">
                    <a16:rowId xmlns:a16="http://schemas.microsoft.com/office/drawing/2014/main" val="698760140"/>
                  </a:ext>
                </a:extLst>
              </a:tr>
            </a:tbl>
          </a:graphicData>
        </a:graphic>
      </p:graphicFrame>
      <p:sp>
        <p:nvSpPr>
          <p:cNvPr id="11" name="标题 1">
            <a:extLst>
              <a:ext uri="{FF2B5EF4-FFF2-40B4-BE49-F238E27FC236}">
                <a16:creationId xmlns:a16="http://schemas.microsoft.com/office/drawing/2014/main" id="{23881D69-164A-8646-85E8-ECE34373AA3A}"/>
              </a:ext>
            </a:extLst>
          </p:cNvPr>
          <p:cNvSpPr txBox="1">
            <a:spLocks/>
          </p:cNvSpPr>
          <p:nvPr/>
        </p:nvSpPr>
        <p:spPr>
          <a:xfrm>
            <a:off x="0" y="0"/>
            <a:ext cx="2943225" cy="732938"/>
          </a:xfrm>
          <a:prstGeom prst="rect">
            <a:avLst/>
          </a:prstGeom>
        </p:spPr>
        <p:txBody>
          <a:bodyPr vert="horz" lIns="91440" tIns="45720" rIns="91440" bIns="45720" rtlCol="0" anchor="ctr">
            <a:noAutofit/>
          </a:bodyPr>
          <a:lstStyle/>
          <a:p>
            <a:pPr lvl="0">
              <a:spcBef>
                <a:spcPct val="0"/>
              </a:spcBef>
              <a:defRPr/>
            </a:pPr>
            <a:r>
              <a:rPr lang="en-US" altLang="zh-CN" sz="4400" dirty="0">
                <a:solidFill>
                  <a:srgbClr val="3B31BD"/>
                </a:solidFill>
                <a:latin typeface="Gill Sans" panose="020B0502020104020203" pitchFamily="34" charset="-79"/>
                <a:ea typeface="Tahoma" panose="020B0604030504040204" pitchFamily="34" charset="0"/>
                <a:cs typeface="Gill Sans" panose="020B0502020104020203" pitchFamily="34" charset="-79"/>
              </a:rPr>
              <a:t>Evaluation</a:t>
            </a:r>
            <a:endParaRPr lang="zh-CN" altLang="en-US" sz="4400" dirty="0">
              <a:solidFill>
                <a:srgbClr val="3B31BD"/>
              </a:solidFill>
              <a:latin typeface="Gill Sans" panose="020B0502020104020203" pitchFamily="34" charset="-79"/>
              <a:cs typeface="Gill Sans" panose="020B0502020104020203" pitchFamily="34" charset="-79"/>
            </a:endParaRPr>
          </a:p>
        </p:txBody>
      </p:sp>
      <p:graphicFrame>
        <p:nvGraphicFramePr>
          <p:cNvPr id="2" name="Table 4">
            <a:extLst>
              <a:ext uri="{FF2B5EF4-FFF2-40B4-BE49-F238E27FC236}">
                <a16:creationId xmlns:a16="http://schemas.microsoft.com/office/drawing/2014/main" id="{D8F8A140-32E6-D21C-8F07-CB5CE80543C2}"/>
              </a:ext>
            </a:extLst>
          </p:cNvPr>
          <p:cNvGraphicFramePr>
            <a:graphicFrameLocks noGrp="1"/>
          </p:cNvGraphicFramePr>
          <p:nvPr>
            <p:extLst>
              <p:ext uri="{D42A27DB-BD31-4B8C-83A1-F6EECF244321}">
                <p14:modId xmlns:p14="http://schemas.microsoft.com/office/powerpoint/2010/main" val="119773269"/>
              </p:ext>
            </p:extLst>
          </p:nvPr>
        </p:nvGraphicFramePr>
        <p:xfrm>
          <a:off x="475915" y="4444689"/>
          <a:ext cx="8857700" cy="396240"/>
        </p:xfrm>
        <a:graphic>
          <a:graphicData uri="http://schemas.openxmlformats.org/drawingml/2006/table">
            <a:tbl>
              <a:tblPr firstRow="1" bandRow="1">
                <a:tableStyleId>{5940675A-B579-460E-94D1-54222C63F5DA}</a:tableStyleId>
              </a:tblPr>
              <a:tblGrid>
                <a:gridCol w="2146812">
                  <a:extLst>
                    <a:ext uri="{9D8B030D-6E8A-4147-A177-3AD203B41FA5}">
                      <a16:colId xmlns:a16="http://schemas.microsoft.com/office/drawing/2014/main" val="3377927011"/>
                    </a:ext>
                  </a:extLst>
                </a:gridCol>
                <a:gridCol w="2146812">
                  <a:extLst>
                    <a:ext uri="{9D8B030D-6E8A-4147-A177-3AD203B41FA5}">
                      <a16:colId xmlns:a16="http://schemas.microsoft.com/office/drawing/2014/main" val="2184303177"/>
                    </a:ext>
                  </a:extLst>
                </a:gridCol>
                <a:gridCol w="1452971">
                  <a:extLst>
                    <a:ext uri="{9D8B030D-6E8A-4147-A177-3AD203B41FA5}">
                      <a16:colId xmlns:a16="http://schemas.microsoft.com/office/drawing/2014/main" val="3220029195"/>
                    </a:ext>
                  </a:extLst>
                </a:gridCol>
                <a:gridCol w="1645275">
                  <a:extLst>
                    <a:ext uri="{9D8B030D-6E8A-4147-A177-3AD203B41FA5}">
                      <a16:colId xmlns:a16="http://schemas.microsoft.com/office/drawing/2014/main" val="4221590711"/>
                    </a:ext>
                  </a:extLst>
                </a:gridCol>
                <a:gridCol w="1465830">
                  <a:extLst>
                    <a:ext uri="{9D8B030D-6E8A-4147-A177-3AD203B41FA5}">
                      <a16:colId xmlns:a16="http://schemas.microsoft.com/office/drawing/2014/main" val="333512557"/>
                    </a:ext>
                  </a:extLst>
                </a:gridCol>
              </a:tblGrid>
              <a:tr h="370840">
                <a:tc>
                  <a:txBody>
                    <a:bodyPr/>
                    <a:lstStyle/>
                    <a:p>
                      <a:r>
                        <a:rPr lang="en-US" sz="2000" b="0" i="0" dirty="0">
                          <a:latin typeface="Gill Sans" panose="020B0502020104020203" pitchFamily="34" charset="-79"/>
                          <a:ea typeface="Tahoma" panose="020B0604030504040204" pitchFamily="34" charset="0"/>
                          <a:cs typeface="Gill Sans" panose="020B0502020104020203" pitchFamily="34" charset="-79"/>
                        </a:rPr>
                        <a:t>CPU2006</a:t>
                      </a:r>
                    </a:p>
                  </a:txBody>
                  <a:tcPr/>
                </a:tc>
                <a:tc>
                  <a:txBody>
                    <a:bodyPr/>
                    <a:lstStyle/>
                    <a:p>
                      <a:r>
                        <a:rPr lang="en-US" sz="2000" b="0" i="0" dirty="0">
                          <a:latin typeface="Gill Sans" panose="020B0502020104020203" pitchFamily="34" charset="-79"/>
                          <a:ea typeface="Tahoma" panose="020B0604030504040204" pitchFamily="34" charset="0"/>
                          <a:cs typeface="Gill Sans" panose="020B0502020104020203" pitchFamily="34" charset="-79"/>
                        </a:rPr>
                        <a:t>CPU2017</a:t>
                      </a:r>
                    </a:p>
                  </a:txBody>
                  <a:tcPr/>
                </a:tc>
                <a:tc>
                  <a:txBody>
                    <a:bodyPr/>
                    <a:lstStyle/>
                    <a:p>
                      <a:r>
                        <a:rPr lang="en-US" sz="2000" b="0" i="0" dirty="0">
                          <a:latin typeface="Gill Sans" panose="020B0502020104020203" pitchFamily="34" charset="-79"/>
                          <a:ea typeface="Tahoma" panose="020B0604030504040204" pitchFamily="34" charset="0"/>
                          <a:cs typeface="Gill Sans" panose="020B0502020104020203" pitchFamily="34" charset="-79"/>
                        </a:rPr>
                        <a:t>NPB 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dirty="0">
                          <a:latin typeface="Gill Sans" panose="020B0502020104020203" pitchFamily="34" charset="-79"/>
                          <a:ea typeface="Tahoma" panose="020B0604030504040204" pitchFamily="34" charset="0"/>
                          <a:cs typeface="Gill Sans" panose="020B0502020104020203" pitchFamily="34" charset="-79"/>
                        </a:rPr>
                        <a:t>SPLASH3</a:t>
                      </a:r>
                    </a:p>
                  </a:txBody>
                  <a:tcPr/>
                </a:tc>
                <a:tc>
                  <a:txBody>
                    <a:bodyPr/>
                    <a:lstStyle/>
                    <a:p>
                      <a:r>
                        <a:rPr lang="en-US" sz="2000" b="0" i="0" dirty="0">
                          <a:latin typeface="Gill Sans" panose="020B0502020104020203" pitchFamily="34" charset="-79"/>
                          <a:ea typeface="Tahoma" panose="020B0604030504040204" pitchFamily="34" charset="0"/>
                          <a:cs typeface="Gill Sans" panose="020B0502020104020203" pitchFamily="34" charset="-79"/>
                        </a:rPr>
                        <a:t>Mini-apps</a:t>
                      </a:r>
                    </a:p>
                  </a:txBody>
                  <a:tcPr/>
                </a:tc>
                <a:extLst>
                  <a:ext uri="{0D108BD9-81ED-4DB2-BD59-A6C34878D82A}">
                    <a16:rowId xmlns:a16="http://schemas.microsoft.com/office/drawing/2014/main" val="604182878"/>
                  </a:ext>
                </a:extLst>
              </a:tr>
            </a:tbl>
          </a:graphicData>
        </a:graphic>
      </p:graphicFrame>
      <p:sp>
        <p:nvSpPr>
          <p:cNvPr id="7" name="Slide Number Placeholder 6">
            <a:extLst>
              <a:ext uri="{FF2B5EF4-FFF2-40B4-BE49-F238E27FC236}">
                <a16:creationId xmlns:a16="http://schemas.microsoft.com/office/drawing/2014/main" id="{7EDF1424-29C6-39D0-FA1C-3664AB084A83}"/>
              </a:ext>
            </a:extLst>
          </p:cNvPr>
          <p:cNvSpPr>
            <a:spLocks noGrp="1"/>
          </p:cNvSpPr>
          <p:nvPr>
            <p:ph type="sldNum" sz="quarter" idx="12"/>
          </p:nvPr>
        </p:nvSpPr>
        <p:spPr/>
        <p:txBody>
          <a:bodyPr/>
          <a:lstStyle/>
          <a:p>
            <a:fld id="{BEF5F9A7-FFD9-4159-A58F-AE73538ED447}" type="slidenum">
              <a:rPr lang="en-US" smtClean="0"/>
              <a:pPr/>
              <a:t>20</a:t>
            </a:fld>
            <a:endParaRPr lang="en-US" dirty="0"/>
          </a:p>
        </p:txBody>
      </p:sp>
      <p:pic>
        <p:nvPicPr>
          <p:cNvPr id="8" name="Picture 6" descr="gem5: The gem5 simulator system">
            <a:extLst>
              <a:ext uri="{FF2B5EF4-FFF2-40B4-BE49-F238E27FC236}">
                <a16:creationId xmlns:a16="http://schemas.microsoft.com/office/drawing/2014/main" id="{96896F56-E20C-C6F5-2784-A0C5343697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8933" y="623791"/>
            <a:ext cx="2265832" cy="904896"/>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82B54B51-2398-52C3-D9A9-5017B083883C}"/>
              </a:ext>
            </a:extLst>
          </p:cNvPr>
          <p:cNvSpPr>
            <a:spLocks noGrp="1"/>
          </p:cNvSpPr>
          <p:nvPr>
            <p:ph type="ftr" sz="quarter" idx="3"/>
          </p:nvPr>
        </p:nvSpPr>
        <p:spPr/>
        <p:txBody>
          <a:bodyPr/>
          <a:lstStyle/>
          <a:p>
            <a:r>
              <a:rPr lang="en-US"/>
              <a:t>38th ACM International Conference on Supercomputing (ICS'24)</a:t>
            </a:r>
            <a:endParaRPr lang="en-US" dirty="0"/>
          </a:p>
        </p:txBody>
      </p:sp>
    </p:spTree>
    <p:extLst>
      <p:ext uri="{BB962C8B-B14F-4D97-AF65-F5344CB8AC3E}">
        <p14:creationId xmlns:p14="http://schemas.microsoft.com/office/powerpoint/2010/main" val="3510423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标题 1">
            <a:extLst>
              <a:ext uri="{FF2B5EF4-FFF2-40B4-BE49-F238E27FC236}">
                <a16:creationId xmlns:a16="http://schemas.microsoft.com/office/drawing/2014/main" id="{960B2CCA-73D2-824E-A80F-AD710181C279}"/>
              </a:ext>
            </a:extLst>
          </p:cNvPr>
          <p:cNvSpPr txBox="1">
            <a:spLocks/>
          </p:cNvSpPr>
          <p:nvPr/>
        </p:nvSpPr>
        <p:spPr>
          <a:xfrm>
            <a:off x="0" y="0"/>
            <a:ext cx="10918199" cy="759550"/>
          </a:xfrm>
          <a:prstGeom prst="rect">
            <a:avLst/>
          </a:prstGeom>
        </p:spPr>
        <p:txBody>
          <a:bodyPr vert="horz" lIns="91440" tIns="45720" rIns="91440" bIns="45720" rtlCol="0" anchor="ctr">
            <a:noAutofit/>
          </a:bodyPr>
          <a:lstStyle/>
          <a:p>
            <a:pPr>
              <a:spcBef>
                <a:spcPct val="0"/>
              </a:spcBef>
              <a:defRPr/>
            </a:pPr>
            <a:r>
              <a:rPr lang="en-US" altLang="zh-CN" sz="4400" dirty="0">
                <a:solidFill>
                  <a:srgbClr val="3B31BD"/>
                </a:solidFill>
                <a:latin typeface="Gill Sans" panose="020B0502020104020203" pitchFamily="34" charset="-79"/>
                <a:ea typeface="Tahoma" panose="020B0604030504040204" pitchFamily="34" charset="0"/>
                <a:cs typeface="Gill Sans" panose="020B0502020104020203" pitchFamily="34" charset="-79"/>
              </a:rPr>
              <a:t>Run-time Overhead (Lower is Better)</a:t>
            </a:r>
            <a:endParaRPr lang="zh-CN" altLang="en-US" sz="4400" dirty="0">
              <a:solidFill>
                <a:srgbClr val="3B31BD"/>
              </a:solidFill>
              <a:latin typeface="Gill Sans" panose="020B0502020104020203" pitchFamily="34" charset="-79"/>
              <a:cs typeface="Gill Sans" panose="020B0502020104020203" pitchFamily="34" charset="-79"/>
            </a:endParaRPr>
          </a:p>
        </p:txBody>
      </p:sp>
      <p:sp>
        <p:nvSpPr>
          <p:cNvPr id="4" name="Slide Number Placeholder 3">
            <a:extLst>
              <a:ext uri="{FF2B5EF4-FFF2-40B4-BE49-F238E27FC236}">
                <a16:creationId xmlns:a16="http://schemas.microsoft.com/office/drawing/2014/main" id="{A7BA02EE-4D5A-8D46-9204-13EB65BAC037}"/>
              </a:ext>
            </a:extLst>
          </p:cNvPr>
          <p:cNvSpPr>
            <a:spLocks noGrp="1"/>
          </p:cNvSpPr>
          <p:nvPr>
            <p:ph type="sldNum" sz="quarter" idx="12"/>
          </p:nvPr>
        </p:nvSpPr>
        <p:spPr/>
        <p:txBody>
          <a:bodyPr/>
          <a:lstStyle/>
          <a:p>
            <a:fld id="{BEF5F9A7-FFD9-4159-A58F-AE73538ED447}" type="slidenum">
              <a:rPr lang="en-US" smtClean="0"/>
              <a:t>21</a:t>
            </a:fld>
            <a:endParaRPr lang="en-US"/>
          </a:p>
        </p:txBody>
      </p:sp>
      <p:cxnSp>
        <p:nvCxnSpPr>
          <p:cNvPr id="8" name="Straight Arrow Connector 7">
            <a:extLst>
              <a:ext uri="{FF2B5EF4-FFF2-40B4-BE49-F238E27FC236}">
                <a16:creationId xmlns:a16="http://schemas.microsoft.com/office/drawing/2014/main" id="{C6B7CFD8-0DD2-104F-90A8-849EC3AF7213}"/>
              </a:ext>
            </a:extLst>
          </p:cNvPr>
          <p:cNvCxnSpPr>
            <a:cxnSpLocks/>
          </p:cNvCxnSpPr>
          <p:nvPr/>
        </p:nvCxnSpPr>
        <p:spPr>
          <a:xfrm>
            <a:off x="1492803" y="5435488"/>
            <a:ext cx="8858456" cy="16658"/>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7311683F-73AD-D846-9559-B9628E352EC8}"/>
              </a:ext>
            </a:extLst>
          </p:cNvPr>
          <p:cNvCxnSpPr>
            <a:cxnSpLocks/>
          </p:cNvCxnSpPr>
          <p:nvPr/>
        </p:nvCxnSpPr>
        <p:spPr>
          <a:xfrm flipV="1">
            <a:off x="1527685" y="1172385"/>
            <a:ext cx="0" cy="4320399"/>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B4029695-7235-7E4D-B994-EBD62DEAACDA}"/>
              </a:ext>
            </a:extLst>
          </p:cNvPr>
          <p:cNvSpPr/>
          <p:nvPr/>
        </p:nvSpPr>
        <p:spPr>
          <a:xfrm>
            <a:off x="2515411" y="3551784"/>
            <a:ext cx="1047037" cy="186712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17" name="TextBox 16">
            <a:extLst>
              <a:ext uri="{FF2B5EF4-FFF2-40B4-BE49-F238E27FC236}">
                <a16:creationId xmlns:a16="http://schemas.microsoft.com/office/drawing/2014/main" id="{0765992A-FD95-6045-A07F-869894D4CF06}"/>
              </a:ext>
            </a:extLst>
          </p:cNvPr>
          <p:cNvSpPr txBox="1"/>
          <p:nvPr/>
        </p:nvSpPr>
        <p:spPr>
          <a:xfrm>
            <a:off x="2003452" y="3061321"/>
            <a:ext cx="2097049"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9% (</a:t>
            </a:r>
            <a:r>
              <a:rPr lang="en-US" sz="2400" i="1" dirty="0">
                <a:solidFill>
                  <a:srgbClr val="FF0000"/>
                </a:solidFill>
                <a:latin typeface="Gill Sans" panose="020B0502020104020203" pitchFamily="34" charset="-79"/>
                <a:ea typeface="Tahoma" panose="020B0604030504040204" pitchFamily="34" charset="0"/>
                <a:cs typeface="Gill Sans" panose="020B0502020104020203" pitchFamily="34" charset="-79"/>
              </a:rPr>
              <a:t>up to 21%</a:t>
            </a:r>
            <a:r>
              <a:rPr lang="en-US" sz="2400" dirty="0">
                <a:latin typeface="Gill Sans" panose="020B0502020104020203" pitchFamily="34" charset="-79"/>
                <a:ea typeface="Tahoma" panose="020B0604030504040204" pitchFamily="34" charset="0"/>
                <a:cs typeface="Gill Sans" panose="020B0502020104020203" pitchFamily="34" charset="-79"/>
              </a:rPr>
              <a:t>)</a:t>
            </a:r>
          </a:p>
        </p:txBody>
      </p:sp>
      <p:sp>
        <p:nvSpPr>
          <p:cNvPr id="24" name="TextBox 23">
            <a:extLst>
              <a:ext uri="{FF2B5EF4-FFF2-40B4-BE49-F238E27FC236}">
                <a16:creationId xmlns:a16="http://schemas.microsoft.com/office/drawing/2014/main" id="{90FF8365-B954-6844-AAA3-AFC7A2D39DE0}"/>
              </a:ext>
            </a:extLst>
          </p:cNvPr>
          <p:cNvSpPr txBox="1"/>
          <p:nvPr/>
        </p:nvSpPr>
        <p:spPr>
          <a:xfrm>
            <a:off x="7750103" y="4859498"/>
            <a:ext cx="546945"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1%</a:t>
            </a:r>
          </a:p>
        </p:txBody>
      </p:sp>
      <p:sp>
        <p:nvSpPr>
          <p:cNvPr id="34" name="Rectangle 33">
            <a:extLst>
              <a:ext uri="{FF2B5EF4-FFF2-40B4-BE49-F238E27FC236}">
                <a16:creationId xmlns:a16="http://schemas.microsoft.com/office/drawing/2014/main" id="{55888E82-9091-434F-9AF6-E174C64946CE}"/>
              </a:ext>
            </a:extLst>
          </p:cNvPr>
          <p:cNvSpPr/>
          <p:nvPr/>
        </p:nvSpPr>
        <p:spPr>
          <a:xfrm>
            <a:off x="5000759" y="4584961"/>
            <a:ext cx="1047037" cy="84973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35" name="TextBox 34">
            <a:extLst>
              <a:ext uri="{FF2B5EF4-FFF2-40B4-BE49-F238E27FC236}">
                <a16:creationId xmlns:a16="http://schemas.microsoft.com/office/drawing/2014/main" id="{2CC380FC-2F39-ED40-AEB6-DF4A5646BDBE}"/>
              </a:ext>
            </a:extLst>
          </p:cNvPr>
          <p:cNvSpPr txBox="1"/>
          <p:nvPr/>
        </p:nvSpPr>
        <p:spPr>
          <a:xfrm>
            <a:off x="5250804" y="4119618"/>
            <a:ext cx="546945"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5%</a:t>
            </a:r>
          </a:p>
        </p:txBody>
      </p:sp>
      <p:sp>
        <p:nvSpPr>
          <p:cNvPr id="47" name="Rectangle 46">
            <a:extLst>
              <a:ext uri="{FF2B5EF4-FFF2-40B4-BE49-F238E27FC236}">
                <a16:creationId xmlns:a16="http://schemas.microsoft.com/office/drawing/2014/main" id="{83C59727-3FFF-9E4E-9E67-6CFE787BAE01}"/>
              </a:ext>
            </a:extLst>
          </p:cNvPr>
          <p:cNvSpPr/>
          <p:nvPr/>
        </p:nvSpPr>
        <p:spPr>
          <a:xfrm>
            <a:off x="2140332" y="1393270"/>
            <a:ext cx="502811" cy="369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latin typeface="Gill Sans" panose="020B0502020104020203" pitchFamily="34" charset="-79"/>
              <a:ea typeface="Tahoma" panose="020B0604030504040204" pitchFamily="34" charset="0"/>
              <a:cs typeface="Gill Sans" panose="020B0502020104020203" pitchFamily="34" charset="-79"/>
            </a:endParaRPr>
          </a:p>
        </p:txBody>
      </p:sp>
      <p:sp>
        <p:nvSpPr>
          <p:cNvPr id="48" name="TextBox 47">
            <a:extLst>
              <a:ext uri="{FF2B5EF4-FFF2-40B4-BE49-F238E27FC236}">
                <a16:creationId xmlns:a16="http://schemas.microsoft.com/office/drawing/2014/main" id="{A4AB1EED-4C11-5B4E-8579-714CB7D5DBB4}"/>
              </a:ext>
            </a:extLst>
          </p:cNvPr>
          <p:cNvSpPr txBox="1"/>
          <p:nvPr/>
        </p:nvSpPr>
        <p:spPr>
          <a:xfrm>
            <a:off x="2656791" y="1313068"/>
            <a:ext cx="1260410"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Turnstile</a:t>
            </a:r>
          </a:p>
        </p:txBody>
      </p:sp>
      <p:sp>
        <p:nvSpPr>
          <p:cNvPr id="55" name="Rectangle 54">
            <a:extLst>
              <a:ext uri="{FF2B5EF4-FFF2-40B4-BE49-F238E27FC236}">
                <a16:creationId xmlns:a16="http://schemas.microsoft.com/office/drawing/2014/main" id="{EBA25C13-7226-A940-8102-8967F5F6CA1C}"/>
              </a:ext>
            </a:extLst>
          </p:cNvPr>
          <p:cNvSpPr/>
          <p:nvPr/>
        </p:nvSpPr>
        <p:spPr>
          <a:xfrm>
            <a:off x="4247438" y="1402698"/>
            <a:ext cx="502811" cy="35990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latin typeface="Gill Sans" panose="020B0502020104020203" pitchFamily="34" charset="-79"/>
              <a:ea typeface="Tahoma" panose="020B0604030504040204" pitchFamily="34" charset="0"/>
              <a:cs typeface="Gill Sans" panose="020B0502020104020203" pitchFamily="34" charset="-79"/>
            </a:endParaRPr>
          </a:p>
        </p:txBody>
      </p:sp>
      <p:sp>
        <p:nvSpPr>
          <p:cNvPr id="60" name="TextBox 59">
            <a:extLst>
              <a:ext uri="{FF2B5EF4-FFF2-40B4-BE49-F238E27FC236}">
                <a16:creationId xmlns:a16="http://schemas.microsoft.com/office/drawing/2014/main" id="{906A20F0-DD93-4346-8BD7-B9D8151BA434}"/>
              </a:ext>
            </a:extLst>
          </p:cNvPr>
          <p:cNvSpPr txBox="1"/>
          <p:nvPr/>
        </p:nvSpPr>
        <p:spPr>
          <a:xfrm>
            <a:off x="4858107" y="1351704"/>
            <a:ext cx="2688557"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 VeriPipe Compiler</a:t>
            </a:r>
          </a:p>
        </p:txBody>
      </p:sp>
      <p:sp>
        <p:nvSpPr>
          <p:cNvPr id="61" name="Rectangle 60">
            <a:extLst>
              <a:ext uri="{FF2B5EF4-FFF2-40B4-BE49-F238E27FC236}">
                <a16:creationId xmlns:a16="http://schemas.microsoft.com/office/drawing/2014/main" id="{9C334AD7-D74E-4648-81EA-3FB368E4D92B}"/>
              </a:ext>
            </a:extLst>
          </p:cNvPr>
          <p:cNvSpPr/>
          <p:nvPr/>
        </p:nvSpPr>
        <p:spPr>
          <a:xfrm>
            <a:off x="7670708" y="1446252"/>
            <a:ext cx="502811" cy="35990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latin typeface="Gill Sans" panose="020B0502020104020203" pitchFamily="34" charset="-79"/>
              <a:ea typeface="Tahoma" panose="020B0604030504040204" pitchFamily="34" charset="0"/>
              <a:cs typeface="Gill Sans" panose="020B0502020104020203" pitchFamily="34" charset="-79"/>
            </a:endParaRPr>
          </a:p>
        </p:txBody>
      </p:sp>
      <p:sp>
        <p:nvSpPr>
          <p:cNvPr id="62" name="TextBox 61">
            <a:extLst>
              <a:ext uri="{FF2B5EF4-FFF2-40B4-BE49-F238E27FC236}">
                <a16:creationId xmlns:a16="http://schemas.microsoft.com/office/drawing/2014/main" id="{FB79C6BE-5CA0-6141-AE84-8449A535DD23}"/>
              </a:ext>
            </a:extLst>
          </p:cNvPr>
          <p:cNvSpPr txBox="1"/>
          <p:nvPr/>
        </p:nvSpPr>
        <p:spPr>
          <a:xfrm>
            <a:off x="8239811" y="1393269"/>
            <a:ext cx="3746218"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 Region Stitching (VeriPipe)</a:t>
            </a:r>
          </a:p>
        </p:txBody>
      </p:sp>
      <p:sp>
        <p:nvSpPr>
          <p:cNvPr id="29" name="TextBox 28">
            <a:extLst>
              <a:ext uri="{FF2B5EF4-FFF2-40B4-BE49-F238E27FC236}">
                <a16:creationId xmlns:a16="http://schemas.microsoft.com/office/drawing/2014/main" id="{61AE39EF-33DA-325A-0D8B-DC53C85C84D9}"/>
              </a:ext>
            </a:extLst>
          </p:cNvPr>
          <p:cNvSpPr txBox="1"/>
          <p:nvPr/>
        </p:nvSpPr>
        <p:spPr>
          <a:xfrm rot="16200000">
            <a:off x="-171780" y="2767726"/>
            <a:ext cx="2202847" cy="1077218"/>
          </a:xfrm>
          <a:prstGeom prst="rect">
            <a:avLst/>
          </a:prstGeom>
          <a:noFill/>
        </p:spPr>
        <p:txBody>
          <a:bodyPr wrap="none" rtlCol="0">
            <a:spAutoFit/>
          </a:bodyPr>
          <a:lstStyle/>
          <a:p>
            <a:r>
              <a:rPr lang="en-US" sz="3200" dirty="0">
                <a:latin typeface="Gill Sans" panose="020B0502020104020203" pitchFamily="34" charset="-79"/>
                <a:ea typeface="Tahoma" panose="020B0604030504040204" pitchFamily="34" charset="0"/>
                <a:cs typeface="Gill Sans" panose="020B0502020104020203" pitchFamily="34" charset="-79"/>
              </a:rPr>
              <a:t>Normalized</a:t>
            </a:r>
          </a:p>
          <a:p>
            <a:r>
              <a:rPr lang="en-US" sz="3200" dirty="0">
                <a:latin typeface="Gill Sans" panose="020B0502020104020203" pitchFamily="34" charset="-79"/>
                <a:ea typeface="Tahoma" panose="020B0604030504040204" pitchFamily="34" charset="0"/>
                <a:cs typeface="Gill Sans" panose="020B0502020104020203" pitchFamily="34" charset="-79"/>
              </a:rPr>
              <a:t>Overhead</a:t>
            </a:r>
          </a:p>
        </p:txBody>
      </p:sp>
      <p:sp>
        <p:nvSpPr>
          <p:cNvPr id="23" name="Rectangle 22">
            <a:extLst>
              <a:ext uri="{FF2B5EF4-FFF2-40B4-BE49-F238E27FC236}">
                <a16:creationId xmlns:a16="http://schemas.microsoft.com/office/drawing/2014/main" id="{35DFA704-B99D-395B-8F1E-5982DCA004CD}"/>
              </a:ext>
            </a:extLst>
          </p:cNvPr>
          <p:cNvSpPr/>
          <p:nvPr/>
        </p:nvSpPr>
        <p:spPr>
          <a:xfrm>
            <a:off x="7500056" y="5334226"/>
            <a:ext cx="1047034" cy="113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5" name="Footer Placeholder 4">
            <a:extLst>
              <a:ext uri="{FF2B5EF4-FFF2-40B4-BE49-F238E27FC236}">
                <a16:creationId xmlns:a16="http://schemas.microsoft.com/office/drawing/2014/main" id="{2807D9B7-C1B1-FB32-0176-93E6403D61B9}"/>
              </a:ext>
            </a:extLst>
          </p:cNvPr>
          <p:cNvSpPr>
            <a:spLocks noGrp="1"/>
          </p:cNvSpPr>
          <p:nvPr>
            <p:ph type="ftr" sz="quarter" idx="3"/>
          </p:nvPr>
        </p:nvSpPr>
        <p:spPr/>
        <p:txBody>
          <a:bodyPr/>
          <a:lstStyle/>
          <a:p>
            <a:r>
              <a:rPr lang="en-US"/>
              <a:t>38th ACM International Conference on Supercomputing (ICS'24)</a:t>
            </a:r>
            <a:endParaRPr lang="en-US" dirty="0"/>
          </a:p>
        </p:txBody>
      </p:sp>
      <p:sp>
        <p:nvSpPr>
          <p:cNvPr id="26" name="TextBox 25">
            <a:extLst>
              <a:ext uri="{FF2B5EF4-FFF2-40B4-BE49-F238E27FC236}">
                <a16:creationId xmlns:a16="http://schemas.microsoft.com/office/drawing/2014/main" id="{D27DD6FD-8AD6-4D4A-7C5A-59EBB431E2F0}"/>
              </a:ext>
            </a:extLst>
          </p:cNvPr>
          <p:cNvSpPr txBox="1"/>
          <p:nvPr/>
        </p:nvSpPr>
        <p:spPr>
          <a:xfrm>
            <a:off x="634899" y="5611076"/>
            <a:ext cx="11304954" cy="646331"/>
          </a:xfrm>
          <a:prstGeom prst="rect">
            <a:avLst/>
          </a:prstGeom>
          <a:noFill/>
        </p:spPr>
        <p:txBody>
          <a:bodyPr wrap="none" rtlCol="0">
            <a:spAutoFit/>
          </a:bodyPr>
          <a:lstStyle/>
          <a:p>
            <a:r>
              <a:rPr lang="en-US" dirty="0">
                <a:latin typeface="Gill Sans" panose="020B0502020104020203" pitchFamily="34" charset="-79"/>
                <a:cs typeface="Gill Sans" panose="020B0502020104020203" pitchFamily="34" charset="-79"/>
              </a:rPr>
              <a:t>* WCDL defaults to 30 cycles.</a:t>
            </a:r>
          </a:p>
          <a:p>
            <a:r>
              <a:rPr lang="en-US" dirty="0">
                <a:latin typeface="Gill Sans" panose="020B0502020104020203" pitchFamily="34" charset="-79"/>
                <a:cs typeface="Gill Sans" panose="020B0502020104020203" pitchFamily="34" charset="-79"/>
              </a:rPr>
              <a:t>* Baseline is running the original applications on the original hardware platform without soft error resilience guarantee.</a:t>
            </a:r>
          </a:p>
        </p:txBody>
      </p:sp>
    </p:spTree>
    <p:extLst>
      <p:ext uri="{BB962C8B-B14F-4D97-AF65-F5344CB8AC3E}">
        <p14:creationId xmlns:p14="http://schemas.microsoft.com/office/powerpoint/2010/main" val="3547080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标题 1">
            <a:extLst>
              <a:ext uri="{FF2B5EF4-FFF2-40B4-BE49-F238E27FC236}">
                <a16:creationId xmlns:a16="http://schemas.microsoft.com/office/drawing/2014/main" id="{960B2CCA-73D2-824E-A80F-AD710181C279}"/>
              </a:ext>
            </a:extLst>
          </p:cNvPr>
          <p:cNvSpPr txBox="1">
            <a:spLocks/>
          </p:cNvSpPr>
          <p:nvPr/>
        </p:nvSpPr>
        <p:spPr>
          <a:xfrm>
            <a:off x="0" y="0"/>
            <a:ext cx="9906000" cy="913236"/>
          </a:xfrm>
          <a:prstGeom prst="rect">
            <a:avLst/>
          </a:prstGeom>
        </p:spPr>
        <p:txBody>
          <a:bodyPr vert="horz" lIns="91440" tIns="45720" rIns="91440" bIns="45720" rtlCol="0" anchor="ctr">
            <a:noAutofit/>
          </a:bodyPr>
          <a:lstStyle/>
          <a:p>
            <a:pPr lvl="0">
              <a:spcBef>
                <a:spcPct val="0"/>
              </a:spcBef>
              <a:defRPr/>
            </a:pPr>
            <a:r>
              <a:rPr lang="en-US" altLang="zh-CN" sz="4400" dirty="0">
                <a:solidFill>
                  <a:srgbClr val="3B31BD"/>
                </a:solidFill>
                <a:latin typeface="Gill Sans" panose="020B0502020104020203" pitchFamily="34" charset="-79"/>
                <a:ea typeface="Tahoma" panose="020B0604030504040204" pitchFamily="34" charset="0"/>
                <a:cs typeface="Gill Sans" panose="020B0502020104020203" pitchFamily="34" charset="-79"/>
              </a:rPr>
              <a:t>Hardware Cost Analysis (Lower is Better)</a:t>
            </a:r>
            <a:endParaRPr lang="zh-CN" altLang="en-US" sz="4400" dirty="0">
              <a:solidFill>
                <a:srgbClr val="3B31BD"/>
              </a:solidFill>
              <a:latin typeface="Gill Sans" panose="020B0502020104020203" pitchFamily="34" charset="-79"/>
              <a:cs typeface="Gill Sans" panose="020B0502020104020203" pitchFamily="34" charset="-79"/>
            </a:endParaRPr>
          </a:p>
        </p:txBody>
      </p:sp>
      <p:sp>
        <p:nvSpPr>
          <p:cNvPr id="4" name="Slide Number Placeholder 3">
            <a:extLst>
              <a:ext uri="{FF2B5EF4-FFF2-40B4-BE49-F238E27FC236}">
                <a16:creationId xmlns:a16="http://schemas.microsoft.com/office/drawing/2014/main" id="{A7BA02EE-4D5A-8D46-9204-13EB65BAC037}"/>
              </a:ext>
            </a:extLst>
          </p:cNvPr>
          <p:cNvSpPr>
            <a:spLocks noGrp="1"/>
          </p:cNvSpPr>
          <p:nvPr>
            <p:ph type="sldNum" sz="quarter" idx="12"/>
          </p:nvPr>
        </p:nvSpPr>
        <p:spPr/>
        <p:txBody>
          <a:bodyPr/>
          <a:lstStyle/>
          <a:p>
            <a:fld id="{BEF5F9A7-FFD9-4159-A58F-AE73538ED447}" type="slidenum">
              <a:rPr lang="en-US" smtClean="0"/>
              <a:t>22</a:t>
            </a:fld>
            <a:endParaRPr lang="en-US"/>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491EF8B4-3856-3F41-AF21-CF6310718992}"/>
                  </a:ext>
                </a:extLst>
              </p:cNvPr>
              <p:cNvGraphicFramePr>
                <a:graphicFrameLocks noGrp="1"/>
              </p:cNvGraphicFramePr>
              <p:nvPr>
                <p:extLst>
                  <p:ext uri="{D42A27DB-BD31-4B8C-83A1-F6EECF244321}">
                    <p14:modId xmlns:p14="http://schemas.microsoft.com/office/powerpoint/2010/main" val="1069750073"/>
                  </p:ext>
                </p:extLst>
              </p:nvPr>
            </p:nvGraphicFramePr>
            <p:xfrm>
              <a:off x="80682" y="2520552"/>
              <a:ext cx="12030635" cy="2072640"/>
            </p:xfrm>
            <a:graphic>
              <a:graphicData uri="http://schemas.openxmlformats.org/drawingml/2006/table">
                <a:tbl>
                  <a:tblPr firstRow="1" bandRow="1">
                    <a:tableStyleId>{F5AB1C69-6EDB-4FF4-983F-18BD219EF322}</a:tableStyleId>
                  </a:tblPr>
                  <a:tblGrid>
                    <a:gridCol w="3464623">
                      <a:extLst>
                        <a:ext uri="{9D8B030D-6E8A-4147-A177-3AD203B41FA5}">
                          <a16:colId xmlns:a16="http://schemas.microsoft.com/office/drawing/2014/main" val="3360272724"/>
                        </a:ext>
                      </a:extLst>
                    </a:gridCol>
                    <a:gridCol w="2550694">
                      <a:extLst>
                        <a:ext uri="{9D8B030D-6E8A-4147-A177-3AD203B41FA5}">
                          <a16:colId xmlns:a16="http://schemas.microsoft.com/office/drawing/2014/main" val="1612856668"/>
                        </a:ext>
                      </a:extLst>
                    </a:gridCol>
                    <a:gridCol w="2165685">
                      <a:extLst>
                        <a:ext uri="{9D8B030D-6E8A-4147-A177-3AD203B41FA5}">
                          <a16:colId xmlns:a16="http://schemas.microsoft.com/office/drawing/2014/main" val="4049137107"/>
                        </a:ext>
                      </a:extLst>
                    </a:gridCol>
                    <a:gridCol w="3849633">
                      <a:extLst>
                        <a:ext uri="{9D8B030D-6E8A-4147-A177-3AD203B41FA5}">
                          <a16:colId xmlns:a16="http://schemas.microsoft.com/office/drawing/2014/main" val="3797244422"/>
                        </a:ext>
                      </a:extLst>
                    </a:gridCol>
                  </a:tblGrid>
                  <a:tr h="370840">
                    <a:tc>
                      <a:txBody>
                        <a:bodyPr/>
                        <a:lstStyle/>
                        <a:p>
                          <a:endParaRPr lang="en-US" sz="2800" b="0" i="0" dirty="0">
                            <a:latin typeface="Gill Sans" panose="020B0502020104020203" pitchFamily="34" charset="-79"/>
                            <a:ea typeface="Tahoma" panose="020B0604030504040204" pitchFamily="34" charset="0"/>
                            <a:cs typeface="Gill Sans" panose="020B0502020104020203" pitchFamily="34" charset="-79"/>
                          </a:endParaRPr>
                        </a:p>
                      </a:txBody>
                      <a:tcPr/>
                    </a:tc>
                    <a:tc>
                      <a:txBody>
                        <a:bodyPr/>
                        <a:lstStyle/>
                        <a:p>
                          <a:r>
                            <a:rPr lang="en-US" sz="2800" b="0" i="0" dirty="0">
                              <a:latin typeface="Gill Sans" panose="020B0502020104020203" pitchFamily="34" charset="-79"/>
                              <a:ea typeface="Tahoma" panose="020B0604030504040204" pitchFamily="34" charset="0"/>
                              <a:cs typeface="Gill Sans" panose="020B0502020104020203" pitchFamily="34" charset="-79"/>
                            </a:rPr>
                            <a:t>Area (</a:t>
                          </a:r>
                          <a14:m>
                            <m:oMath xmlns:m="http://schemas.openxmlformats.org/officeDocument/2006/math">
                              <m:sSup>
                                <m:sSupPr>
                                  <m:ctrlPr>
                                    <a:rPr lang="en-US" sz="2800" b="0" i="1" smtClean="0">
                                      <a:latin typeface="Cambria Math" panose="02040503050406030204" pitchFamily="18" charset="0"/>
                                    </a:rPr>
                                  </m:ctrlPr>
                                </m:sSupPr>
                                <m:e>
                                  <m:r>
                                    <m:rPr>
                                      <m:sty m:val="p"/>
                                    </m:rPr>
                                    <a:rPr lang="en-US" sz="2800" b="0" i="0" smtClean="0">
                                      <a:latin typeface="Cambria Math" panose="02040503050406030204" pitchFamily="18" charset="0"/>
                                    </a:rPr>
                                    <m:t>μm</m:t>
                                  </m:r>
                                </m:e>
                                <m:sup>
                                  <m:r>
                                    <a:rPr lang="en-US" sz="2800" b="0" i="0" smtClean="0">
                                      <a:latin typeface="Cambria Math" panose="02040503050406030204" pitchFamily="18" charset="0"/>
                                    </a:rPr>
                                    <m:t>2</m:t>
                                  </m:r>
                                </m:sup>
                              </m:sSup>
                            </m:oMath>
                          </a14:m>
                          <a:r>
                            <a:rPr lang="en-US" sz="2800" b="0" i="0" dirty="0">
                              <a:latin typeface="Gill Sans" panose="020B0502020104020203" pitchFamily="34" charset="-79"/>
                              <a:ea typeface="Tahoma" panose="020B0604030504040204" pitchFamily="34" charset="0"/>
                              <a:cs typeface="Gill Sans" panose="020B0502020104020203" pitchFamily="34" charset="-79"/>
                            </a:rPr>
                            <a:t>)</a:t>
                          </a:r>
                        </a:p>
                      </a:txBody>
                      <a:tcPr/>
                    </a:tc>
                    <a:tc>
                      <a:txBody>
                        <a:bodyPr/>
                        <a:lstStyle/>
                        <a:p>
                          <a:r>
                            <a:rPr lang="en-US" sz="2800" b="0" i="0" dirty="0">
                              <a:latin typeface="Gill Sans" panose="020B0502020104020203" pitchFamily="34" charset="-79"/>
                              <a:ea typeface="Tahoma" panose="020B0604030504040204" pitchFamily="34" charset="0"/>
                              <a:cs typeface="Gill Sans" panose="020B0502020104020203" pitchFamily="34" charset="-79"/>
                            </a:rPr>
                            <a:t>Power (</a:t>
                          </a:r>
                          <a:r>
                            <a:rPr lang="en-US" sz="2800" b="0" i="0" dirty="0" err="1">
                              <a:latin typeface="Gill Sans" panose="020B0502020104020203" pitchFamily="34" charset="-79"/>
                              <a:ea typeface="Tahoma" panose="020B0604030504040204" pitchFamily="34" charset="0"/>
                              <a:cs typeface="Gill Sans" panose="020B0502020104020203" pitchFamily="34" charset="-79"/>
                            </a:rPr>
                            <a:t>mW</a:t>
                          </a:r>
                          <a:r>
                            <a:rPr lang="en-US" sz="2800" b="0" i="0" dirty="0">
                              <a:latin typeface="Gill Sans" panose="020B0502020104020203" pitchFamily="34" charset="-79"/>
                              <a:ea typeface="Tahoma" panose="020B0604030504040204" pitchFamily="34" charset="0"/>
                              <a:cs typeface="Gill Sans" panose="020B0502020104020203" pitchFamily="34" charset="-79"/>
                            </a:rPr>
                            <a:t>)</a:t>
                          </a:r>
                        </a:p>
                      </a:txBody>
                      <a:tcPr/>
                    </a:tc>
                    <a:tc>
                      <a:txBody>
                        <a:bodyPr/>
                        <a:lstStyle/>
                        <a:p>
                          <a:r>
                            <a:rPr lang="en-US" sz="2800" b="0" i="0" dirty="0">
                              <a:latin typeface="Gill Sans" panose="020B0502020104020203" pitchFamily="34" charset="-79"/>
                              <a:ea typeface="Tahoma" panose="020B0604030504040204" pitchFamily="34" charset="0"/>
                              <a:cs typeface="Gill Sans" panose="020B0502020104020203" pitchFamily="34" charset="-79"/>
                            </a:rPr>
                            <a:t>Max. Access Latency (ns)</a:t>
                          </a:r>
                        </a:p>
                      </a:txBody>
                      <a:tcPr/>
                    </a:tc>
                    <a:extLst>
                      <a:ext uri="{0D108BD9-81ED-4DB2-BD59-A6C34878D82A}">
                        <a16:rowId xmlns:a16="http://schemas.microsoft.com/office/drawing/2014/main" val="1284788633"/>
                      </a:ext>
                    </a:extLst>
                  </a:tr>
                  <a:tr h="370840">
                    <a:tc>
                      <a:txBody>
                        <a:bodyPr/>
                        <a:lstStyle/>
                        <a:p>
                          <a:r>
                            <a:rPr lang="en-US" sz="2800" b="0" i="0" dirty="0">
                              <a:latin typeface="Gill Sans" panose="020B0502020104020203" pitchFamily="34" charset="-79"/>
                              <a:ea typeface="Tahoma" panose="020B0604030504040204" pitchFamily="34" charset="0"/>
                              <a:cs typeface="Gill Sans" panose="020B0502020104020203" pitchFamily="34" charset="-79"/>
                            </a:rPr>
                            <a:t>VeriPipe</a:t>
                          </a:r>
                        </a:p>
                      </a:txBody>
                      <a:tcPr/>
                    </a:tc>
                    <a:tc>
                      <a:txBody>
                        <a:bodyPr/>
                        <a:lstStyle/>
                        <a:p>
                          <a:pPr algn="ctr"/>
                          <a:r>
                            <a:rPr lang="en-US" sz="2800" b="0" i="0" dirty="0">
                              <a:latin typeface="Gill Sans" panose="020B0502020104020203" pitchFamily="34" charset="-79"/>
                              <a:ea typeface="Tahoma" panose="020B0604030504040204" pitchFamily="34" charset="0"/>
                              <a:cs typeface="Gill Sans" panose="020B0502020104020203" pitchFamily="34" charset="-79"/>
                            </a:rPr>
                            <a:t>849.1</a:t>
                          </a:r>
                        </a:p>
                      </a:txBody>
                      <a:tcPr/>
                    </a:tc>
                    <a:tc>
                      <a:txBody>
                        <a:bodyPr/>
                        <a:lstStyle/>
                        <a:p>
                          <a:pPr algn="ctr"/>
                          <a:r>
                            <a:rPr lang="en-US" sz="2800" b="0" i="0" dirty="0">
                              <a:latin typeface="Gill Sans" panose="020B0502020104020203" pitchFamily="34" charset="-79"/>
                              <a:ea typeface="Tahoma" panose="020B0604030504040204" pitchFamily="34" charset="0"/>
                              <a:cs typeface="Gill Sans" panose="020B0502020104020203" pitchFamily="34" charset="-79"/>
                            </a:rPr>
                            <a:t>2.4</a:t>
                          </a:r>
                        </a:p>
                      </a:txBody>
                      <a:tcPr/>
                    </a:tc>
                    <a:tc>
                      <a:txBody>
                        <a:bodyPr/>
                        <a:lstStyle/>
                        <a:p>
                          <a:pPr algn="ctr"/>
                          <a:r>
                            <a:rPr lang="en-US" sz="2800" b="0" i="0" dirty="0">
                              <a:latin typeface="Gill Sans" panose="020B0502020104020203" pitchFamily="34" charset="-79"/>
                              <a:ea typeface="Tahoma" panose="020B0604030504040204" pitchFamily="34" charset="0"/>
                              <a:cs typeface="Gill Sans" panose="020B0502020104020203" pitchFamily="34" charset="-79"/>
                            </a:rPr>
                            <a:t>0.07</a:t>
                          </a:r>
                        </a:p>
                      </a:txBody>
                      <a:tcPr/>
                    </a:tc>
                    <a:extLst>
                      <a:ext uri="{0D108BD9-81ED-4DB2-BD59-A6C34878D82A}">
                        <a16:rowId xmlns:a16="http://schemas.microsoft.com/office/drawing/2014/main" val="1087853246"/>
                      </a:ext>
                    </a:extLst>
                  </a:tr>
                  <a:tr h="370840">
                    <a:tc>
                      <a:txBody>
                        <a:bodyPr/>
                        <a:lstStyle/>
                        <a:p>
                          <a:r>
                            <a:rPr lang="en-US" sz="2800" b="0" i="0" dirty="0">
                              <a:latin typeface="Gill Sans" panose="020B0502020104020203" pitchFamily="34" charset="-79"/>
                              <a:ea typeface="Tahoma" panose="020B0604030504040204" pitchFamily="34" charset="0"/>
                              <a:cs typeface="Gill Sans" panose="020B0502020104020203" pitchFamily="34" charset="-79"/>
                            </a:rPr>
                            <a:t>Turnstile</a:t>
                          </a:r>
                        </a:p>
                      </a:txBody>
                      <a:tcPr/>
                    </a:tc>
                    <a:tc>
                      <a:txBody>
                        <a:bodyPr/>
                        <a:lstStyle/>
                        <a:p>
                          <a:pPr algn="ctr"/>
                          <a:r>
                            <a:rPr lang="en-US" sz="2800" b="0" i="0" dirty="0">
                              <a:latin typeface="Gill Sans" panose="020B0502020104020203" pitchFamily="34" charset="-79"/>
                              <a:ea typeface="Tahoma" panose="020B0604030504040204" pitchFamily="34" charset="0"/>
                              <a:cs typeface="Gill Sans" panose="020B0502020104020203" pitchFamily="34" charset="-79"/>
                            </a:rPr>
                            <a:t>9667.3</a:t>
                          </a:r>
                        </a:p>
                      </a:txBody>
                      <a:tcPr/>
                    </a:tc>
                    <a:tc>
                      <a:txBody>
                        <a:bodyPr/>
                        <a:lstStyle/>
                        <a:p>
                          <a:pPr algn="ctr"/>
                          <a:r>
                            <a:rPr lang="en-US" sz="2800" b="0" i="0" dirty="0">
                              <a:latin typeface="Gill Sans" panose="020B0502020104020203" pitchFamily="34" charset="-79"/>
                              <a:ea typeface="Tahoma" panose="020B0604030504040204" pitchFamily="34" charset="0"/>
                              <a:cs typeface="Gill Sans" panose="020B0502020104020203" pitchFamily="34" charset="-79"/>
                            </a:rPr>
                            <a:t>27.5</a:t>
                          </a:r>
                        </a:p>
                      </a:txBody>
                      <a:tcPr/>
                    </a:tc>
                    <a:tc>
                      <a:txBody>
                        <a:bodyPr/>
                        <a:lstStyle/>
                        <a:p>
                          <a:pPr algn="ctr"/>
                          <a:r>
                            <a:rPr lang="en-US" sz="2800" b="0" i="0" dirty="0">
                              <a:latin typeface="Gill Sans" panose="020B0502020104020203" pitchFamily="34" charset="-79"/>
                              <a:ea typeface="Tahoma" panose="020B0604030504040204" pitchFamily="34" charset="0"/>
                              <a:cs typeface="Gill Sans" panose="020B0502020104020203" pitchFamily="34" charset="-79"/>
                            </a:rPr>
                            <a:t>0.26</a:t>
                          </a:r>
                        </a:p>
                      </a:txBody>
                      <a:tcPr/>
                    </a:tc>
                    <a:extLst>
                      <a:ext uri="{0D108BD9-81ED-4DB2-BD59-A6C34878D82A}">
                        <a16:rowId xmlns:a16="http://schemas.microsoft.com/office/drawing/2014/main" val="1424999103"/>
                      </a:ext>
                    </a:extLst>
                  </a:tr>
                  <a:tr h="370840">
                    <a:tc>
                      <a:txBody>
                        <a:bodyPr/>
                        <a:lstStyle/>
                        <a:p>
                          <a:r>
                            <a:rPr lang="en-US" sz="2800" b="0" i="0" dirty="0">
                              <a:latin typeface="Gill Sans" panose="020B0502020104020203" pitchFamily="34" charset="-79"/>
                              <a:ea typeface="Tahoma" panose="020B0604030504040204" pitchFamily="34" charset="0"/>
                              <a:cs typeface="Gill Sans" panose="020B0502020104020203" pitchFamily="34" charset="-79"/>
                            </a:rPr>
                            <a:t>VeriPipe/Turnstile</a:t>
                          </a:r>
                        </a:p>
                      </a:txBody>
                      <a:tcPr/>
                    </a:tc>
                    <a:tc>
                      <a:txBody>
                        <a:bodyPr/>
                        <a:lstStyle/>
                        <a:p>
                          <a:pPr algn="ctr"/>
                          <a:r>
                            <a:rPr lang="en-US" sz="2800" b="0" i="0" dirty="0">
                              <a:latin typeface="Gill Sans" panose="020B0502020104020203" pitchFamily="34" charset="-79"/>
                              <a:ea typeface="Tahoma" panose="020B0604030504040204" pitchFamily="34" charset="0"/>
                              <a:cs typeface="Gill Sans" panose="020B0502020104020203" pitchFamily="34" charset="-79"/>
                            </a:rPr>
                            <a:t>8.8%</a:t>
                          </a:r>
                        </a:p>
                      </a:txBody>
                      <a:tcPr/>
                    </a:tc>
                    <a:tc>
                      <a:txBody>
                        <a:bodyPr/>
                        <a:lstStyle/>
                        <a:p>
                          <a:pPr algn="ctr"/>
                          <a:r>
                            <a:rPr lang="en-US" sz="2800" b="0" i="0" dirty="0">
                              <a:latin typeface="Gill Sans" panose="020B0502020104020203" pitchFamily="34" charset="-79"/>
                              <a:ea typeface="Tahoma" panose="020B0604030504040204" pitchFamily="34" charset="0"/>
                              <a:cs typeface="Gill Sans" panose="020B0502020104020203" pitchFamily="34" charset="-79"/>
                            </a:rPr>
                            <a:t>8.7%</a:t>
                          </a:r>
                        </a:p>
                      </a:txBody>
                      <a:tcPr/>
                    </a:tc>
                    <a:tc>
                      <a:txBody>
                        <a:bodyPr/>
                        <a:lstStyle/>
                        <a:p>
                          <a:pPr algn="ctr"/>
                          <a:r>
                            <a:rPr lang="en-US" sz="2800" b="0" i="0" dirty="0">
                              <a:latin typeface="Gill Sans" panose="020B0502020104020203" pitchFamily="34" charset="-79"/>
                              <a:ea typeface="Tahoma" panose="020B0604030504040204" pitchFamily="34" charset="0"/>
                              <a:cs typeface="Gill Sans" panose="020B0502020104020203" pitchFamily="34" charset="-79"/>
                            </a:rPr>
                            <a:t>26.9%</a:t>
                          </a:r>
                        </a:p>
                      </a:txBody>
                      <a:tcPr/>
                    </a:tc>
                    <a:extLst>
                      <a:ext uri="{0D108BD9-81ED-4DB2-BD59-A6C34878D82A}">
                        <a16:rowId xmlns:a16="http://schemas.microsoft.com/office/drawing/2014/main" val="2298339524"/>
                      </a:ext>
                    </a:extLst>
                  </a:tr>
                </a:tbl>
              </a:graphicData>
            </a:graphic>
          </p:graphicFrame>
        </mc:Choice>
        <mc:Fallback xmlns="">
          <p:graphicFrame>
            <p:nvGraphicFramePr>
              <p:cNvPr id="5" name="Table 4">
                <a:extLst>
                  <a:ext uri="{FF2B5EF4-FFF2-40B4-BE49-F238E27FC236}">
                    <a16:creationId xmlns:a16="http://schemas.microsoft.com/office/drawing/2014/main" id="{491EF8B4-3856-3F41-AF21-CF6310718992}"/>
                  </a:ext>
                </a:extLst>
              </p:cNvPr>
              <p:cNvGraphicFramePr>
                <a:graphicFrameLocks noGrp="1"/>
              </p:cNvGraphicFramePr>
              <p:nvPr>
                <p:extLst>
                  <p:ext uri="{D42A27DB-BD31-4B8C-83A1-F6EECF244321}">
                    <p14:modId xmlns:p14="http://schemas.microsoft.com/office/powerpoint/2010/main" val="1069750073"/>
                  </p:ext>
                </p:extLst>
              </p:nvPr>
            </p:nvGraphicFramePr>
            <p:xfrm>
              <a:off x="80682" y="2520552"/>
              <a:ext cx="12030635" cy="2072640"/>
            </p:xfrm>
            <a:graphic>
              <a:graphicData uri="http://schemas.openxmlformats.org/drawingml/2006/table">
                <a:tbl>
                  <a:tblPr firstRow="1" bandRow="1">
                    <a:tableStyleId>{F5AB1C69-6EDB-4FF4-983F-18BD219EF322}</a:tableStyleId>
                  </a:tblPr>
                  <a:tblGrid>
                    <a:gridCol w="3464623">
                      <a:extLst>
                        <a:ext uri="{9D8B030D-6E8A-4147-A177-3AD203B41FA5}">
                          <a16:colId xmlns:a16="http://schemas.microsoft.com/office/drawing/2014/main" val="3360272724"/>
                        </a:ext>
                      </a:extLst>
                    </a:gridCol>
                    <a:gridCol w="2550694">
                      <a:extLst>
                        <a:ext uri="{9D8B030D-6E8A-4147-A177-3AD203B41FA5}">
                          <a16:colId xmlns:a16="http://schemas.microsoft.com/office/drawing/2014/main" val="1612856668"/>
                        </a:ext>
                      </a:extLst>
                    </a:gridCol>
                    <a:gridCol w="2165685">
                      <a:extLst>
                        <a:ext uri="{9D8B030D-6E8A-4147-A177-3AD203B41FA5}">
                          <a16:colId xmlns:a16="http://schemas.microsoft.com/office/drawing/2014/main" val="4049137107"/>
                        </a:ext>
                      </a:extLst>
                    </a:gridCol>
                    <a:gridCol w="3849633">
                      <a:extLst>
                        <a:ext uri="{9D8B030D-6E8A-4147-A177-3AD203B41FA5}">
                          <a16:colId xmlns:a16="http://schemas.microsoft.com/office/drawing/2014/main" val="3797244422"/>
                        </a:ext>
                      </a:extLst>
                    </a:gridCol>
                  </a:tblGrid>
                  <a:tr h="518160">
                    <a:tc>
                      <a:txBody>
                        <a:bodyPr/>
                        <a:lstStyle/>
                        <a:p>
                          <a:endParaRPr lang="en-US" sz="2800" b="0" i="0" dirty="0">
                            <a:latin typeface="Gill Sans" panose="020B0502020104020203" pitchFamily="34" charset="-79"/>
                            <a:ea typeface="Tahoma" panose="020B0604030504040204" pitchFamily="34" charset="0"/>
                            <a:cs typeface="Gill Sans" panose="020B0502020104020203" pitchFamily="34" charset="-79"/>
                          </a:endParaRPr>
                        </a:p>
                      </a:txBody>
                      <a:tcPr/>
                    </a:tc>
                    <a:tc>
                      <a:txBody>
                        <a:bodyPr/>
                        <a:lstStyle/>
                        <a:p>
                          <a:endParaRPr lang="en-US"/>
                        </a:p>
                      </a:txBody>
                      <a:tcPr>
                        <a:blipFill>
                          <a:blip r:embed="rId3"/>
                          <a:stretch>
                            <a:fillRect l="-136318" t="-12195" r="-236816" b="-334146"/>
                          </a:stretch>
                        </a:blipFill>
                      </a:tcPr>
                    </a:tc>
                    <a:tc>
                      <a:txBody>
                        <a:bodyPr/>
                        <a:lstStyle/>
                        <a:p>
                          <a:r>
                            <a:rPr lang="en-US" sz="2800" b="0" i="0" dirty="0">
                              <a:latin typeface="Gill Sans" panose="020B0502020104020203" pitchFamily="34" charset="-79"/>
                              <a:ea typeface="Tahoma" panose="020B0604030504040204" pitchFamily="34" charset="0"/>
                              <a:cs typeface="Gill Sans" panose="020B0502020104020203" pitchFamily="34" charset="-79"/>
                            </a:rPr>
                            <a:t>Power (</a:t>
                          </a:r>
                          <a:r>
                            <a:rPr lang="en-US" sz="2800" b="0" i="0" dirty="0" err="1">
                              <a:latin typeface="Gill Sans" panose="020B0502020104020203" pitchFamily="34" charset="-79"/>
                              <a:ea typeface="Tahoma" panose="020B0604030504040204" pitchFamily="34" charset="0"/>
                              <a:cs typeface="Gill Sans" panose="020B0502020104020203" pitchFamily="34" charset="-79"/>
                            </a:rPr>
                            <a:t>mW</a:t>
                          </a:r>
                          <a:r>
                            <a:rPr lang="en-US" sz="2800" b="0" i="0" dirty="0">
                              <a:latin typeface="Gill Sans" panose="020B0502020104020203" pitchFamily="34" charset="-79"/>
                              <a:ea typeface="Tahoma" panose="020B0604030504040204" pitchFamily="34" charset="0"/>
                              <a:cs typeface="Gill Sans" panose="020B0502020104020203" pitchFamily="34" charset="-79"/>
                            </a:rPr>
                            <a:t>)</a:t>
                          </a:r>
                        </a:p>
                      </a:txBody>
                      <a:tcPr/>
                    </a:tc>
                    <a:tc>
                      <a:txBody>
                        <a:bodyPr/>
                        <a:lstStyle/>
                        <a:p>
                          <a:r>
                            <a:rPr lang="en-US" sz="2800" b="0" i="0" dirty="0">
                              <a:latin typeface="Gill Sans" panose="020B0502020104020203" pitchFamily="34" charset="-79"/>
                              <a:ea typeface="Tahoma" panose="020B0604030504040204" pitchFamily="34" charset="0"/>
                              <a:cs typeface="Gill Sans" panose="020B0502020104020203" pitchFamily="34" charset="-79"/>
                            </a:rPr>
                            <a:t>Max. Access Latency (ns)</a:t>
                          </a:r>
                        </a:p>
                      </a:txBody>
                      <a:tcPr/>
                    </a:tc>
                    <a:extLst>
                      <a:ext uri="{0D108BD9-81ED-4DB2-BD59-A6C34878D82A}">
                        <a16:rowId xmlns:a16="http://schemas.microsoft.com/office/drawing/2014/main" val="1284788633"/>
                      </a:ext>
                    </a:extLst>
                  </a:tr>
                  <a:tr h="518160">
                    <a:tc>
                      <a:txBody>
                        <a:bodyPr/>
                        <a:lstStyle/>
                        <a:p>
                          <a:r>
                            <a:rPr lang="en-US" sz="2800" b="0" i="0" dirty="0">
                              <a:latin typeface="Gill Sans" panose="020B0502020104020203" pitchFamily="34" charset="-79"/>
                              <a:ea typeface="Tahoma" panose="020B0604030504040204" pitchFamily="34" charset="0"/>
                              <a:cs typeface="Gill Sans" panose="020B0502020104020203" pitchFamily="34" charset="-79"/>
                            </a:rPr>
                            <a:t>VeriPipe</a:t>
                          </a:r>
                        </a:p>
                      </a:txBody>
                      <a:tcPr/>
                    </a:tc>
                    <a:tc>
                      <a:txBody>
                        <a:bodyPr/>
                        <a:lstStyle/>
                        <a:p>
                          <a:pPr algn="ctr"/>
                          <a:r>
                            <a:rPr lang="en-US" sz="2800" b="0" i="0" dirty="0">
                              <a:latin typeface="Gill Sans" panose="020B0502020104020203" pitchFamily="34" charset="-79"/>
                              <a:ea typeface="Tahoma" panose="020B0604030504040204" pitchFamily="34" charset="0"/>
                              <a:cs typeface="Gill Sans" panose="020B0502020104020203" pitchFamily="34" charset="-79"/>
                            </a:rPr>
                            <a:t>849.1</a:t>
                          </a:r>
                        </a:p>
                      </a:txBody>
                      <a:tcPr/>
                    </a:tc>
                    <a:tc>
                      <a:txBody>
                        <a:bodyPr/>
                        <a:lstStyle/>
                        <a:p>
                          <a:pPr algn="ctr"/>
                          <a:r>
                            <a:rPr lang="en-US" sz="2800" b="0" i="0" dirty="0">
                              <a:latin typeface="Gill Sans" panose="020B0502020104020203" pitchFamily="34" charset="-79"/>
                              <a:ea typeface="Tahoma" panose="020B0604030504040204" pitchFamily="34" charset="0"/>
                              <a:cs typeface="Gill Sans" panose="020B0502020104020203" pitchFamily="34" charset="-79"/>
                            </a:rPr>
                            <a:t>2.4</a:t>
                          </a:r>
                        </a:p>
                      </a:txBody>
                      <a:tcPr/>
                    </a:tc>
                    <a:tc>
                      <a:txBody>
                        <a:bodyPr/>
                        <a:lstStyle/>
                        <a:p>
                          <a:pPr algn="ctr"/>
                          <a:r>
                            <a:rPr lang="en-US" sz="2800" b="0" i="0" dirty="0">
                              <a:latin typeface="Gill Sans" panose="020B0502020104020203" pitchFamily="34" charset="-79"/>
                              <a:ea typeface="Tahoma" panose="020B0604030504040204" pitchFamily="34" charset="0"/>
                              <a:cs typeface="Gill Sans" panose="020B0502020104020203" pitchFamily="34" charset="-79"/>
                            </a:rPr>
                            <a:t>0.07</a:t>
                          </a:r>
                        </a:p>
                      </a:txBody>
                      <a:tcPr/>
                    </a:tc>
                    <a:extLst>
                      <a:ext uri="{0D108BD9-81ED-4DB2-BD59-A6C34878D82A}">
                        <a16:rowId xmlns:a16="http://schemas.microsoft.com/office/drawing/2014/main" val="1087853246"/>
                      </a:ext>
                    </a:extLst>
                  </a:tr>
                  <a:tr h="518160">
                    <a:tc>
                      <a:txBody>
                        <a:bodyPr/>
                        <a:lstStyle/>
                        <a:p>
                          <a:r>
                            <a:rPr lang="en-US" sz="2800" b="0" i="0" dirty="0">
                              <a:latin typeface="Gill Sans" panose="020B0502020104020203" pitchFamily="34" charset="-79"/>
                              <a:ea typeface="Tahoma" panose="020B0604030504040204" pitchFamily="34" charset="0"/>
                              <a:cs typeface="Gill Sans" panose="020B0502020104020203" pitchFamily="34" charset="-79"/>
                            </a:rPr>
                            <a:t>Turnstile</a:t>
                          </a:r>
                        </a:p>
                      </a:txBody>
                      <a:tcPr/>
                    </a:tc>
                    <a:tc>
                      <a:txBody>
                        <a:bodyPr/>
                        <a:lstStyle/>
                        <a:p>
                          <a:pPr algn="ctr"/>
                          <a:r>
                            <a:rPr lang="en-US" sz="2800" b="0" i="0" dirty="0">
                              <a:latin typeface="Gill Sans" panose="020B0502020104020203" pitchFamily="34" charset="-79"/>
                              <a:ea typeface="Tahoma" panose="020B0604030504040204" pitchFamily="34" charset="0"/>
                              <a:cs typeface="Gill Sans" panose="020B0502020104020203" pitchFamily="34" charset="-79"/>
                            </a:rPr>
                            <a:t>9667.3</a:t>
                          </a:r>
                        </a:p>
                      </a:txBody>
                      <a:tcPr/>
                    </a:tc>
                    <a:tc>
                      <a:txBody>
                        <a:bodyPr/>
                        <a:lstStyle/>
                        <a:p>
                          <a:pPr algn="ctr"/>
                          <a:r>
                            <a:rPr lang="en-US" sz="2800" b="0" i="0" dirty="0">
                              <a:latin typeface="Gill Sans" panose="020B0502020104020203" pitchFamily="34" charset="-79"/>
                              <a:ea typeface="Tahoma" panose="020B0604030504040204" pitchFamily="34" charset="0"/>
                              <a:cs typeface="Gill Sans" panose="020B0502020104020203" pitchFamily="34" charset="-79"/>
                            </a:rPr>
                            <a:t>27.5</a:t>
                          </a:r>
                        </a:p>
                      </a:txBody>
                      <a:tcPr/>
                    </a:tc>
                    <a:tc>
                      <a:txBody>
                        <a:bodyPr/>
                        <a:lstStyle/>
                        <a:p>
                          <a:pPr algn="ctr"/>
                          <a:r>
                            <a:rPr lang="en-US" sz="2800" b="0" i="0" dirty="0">
                              <a:latin typeface="Gill Sans" panose="020B0502020104020203" pitchFamily="34" charset="-79"/>
                              <a:ea typeface="Tahoma" panose="020B0604030504040204" pitchFamily="34" charset="0"/>
                              <a:cs typeface="Gill Sans" panose="020B0502020104020203" pitchFamily="34" charset="-79"/>
                            </a:rPr>
                            <a:t>0.26</a:t>
                          </a:r>
                        </a:p>
                      </a:txBody>
                      <a:tcPr/>
                    </a:tc>
                    <a:extLst>
                      <a:ext uri="{0D108BD9-81ED-4DB2-BD59-A6C34878D82A}">
                        <a16:rowId xmlns:a16="http://schemas.microsoft.com/office/drawing/2014/main" val="1424999103"/>
                      </a:ext>
                    </a:extLst>
                  </a:tr>
                  <a:tr h="518160">
                    <a:tc>
                      <a:txBody>
                        <a:bodyPr/>
                        <a:lstStyle/>
                        <a:p>
                          <a:r>
                            <a:rPr lang="en-US" sz="2800" b="0" i="0" dirty="0">
                              <a:latin typeface="Gill Sans" panose="020B0502020104020203" pitchFamily="34" charset="-79"/>
                              <a:ea typeface="Tahoma" panose="020B0604030504040204" pitchFamily="34" charset="0"/>
                              <a:cs typeface="Gill Sans" panose="020B0502020104020203" pitchFamily="34" charset="-79"/>
                            </a:rPr>
                            <a:t>VeriPipe/Turnstile</a:t>
                          </a:r>
                        </a:p>
                      </a:txBody>
                      <a:tcPr/>
                    </a:tc>
                    <a:tc>
                      <a:txBody>
                        <a:bodyPr/>
                        <a:lstStyle/>
                        <a:p>
                          <a:pPr algn="ctr"/>
                          <a:r>
                            <a:rPr lang="en-US" sz="2800" b="0" i="0" dirty="0">
                              <a:latin typeface="Gill Sans" panose="020B0502020104020203" pitchFamily="34" charset="-79"/>
                              <a:ea typeface="Tahoma" panose="020B0604030504040204" pitchFamily="34" charset="0"/>
                              <a:cs typeface="Gill Sans" panose="020B0502020104020203" pitchFamily="34" charset="-79"/>
                            </a:rPr>
                            <a:t>8.8%</a:t>
                          </a:r>
                        </a:p>
                      </a:txBody>
                      <a:tcPr/>
                    </a:tc>
                    <a:tc>
                      <a:txBody>
                        <a:bodyPr/>
                        <a:lstStyle/>
                        <a:p>
                          <a:pPr algn="ctr"/>
                          <a:r>
                            <a:rPr lang="en-US" sz="2800" b="0" i="0" dirty="0">
                              <a:latin typeface="Gill Sans" panose="020B0502020104020203" pitchFamily="34" charset="-79"/>
                              <a:ea typeface="Tahoma" panose="020B0604030504040204" pitchFamily="34" charset="0"/>
                              <a:cs typeface="Gill Sans" panose="020B0502020104020203" pitchFamily="34" charset="-79"/>
                            </a:rPr>
                            <a:t>8.7%</a:t>
                          </a:r>
                        </a:p>
                      </a:txBody>
                      <a:tcPr/>
                    </a:tc>
                    <a:tc>
                      <a:txBody>
                        <a:bodyPr/>
                        <a:lstStyle/>
                        <a:p>
                          <a:pPr algn="ctr"/>
                          <a:r>
                            <a:rPr lang="en-US" sz="2800" b="0" i="0" dirty="0">
                              <a:latin typeface="Gill Sans" panose="020B0502020104020203" pitchFamily="34" charset="-79"/>
                              <a:ea typeface="Tahoma" panose="020B0604030504040204" pitchFamily="34" charset="0"/>
                              <a:cs typeface="Gill Sans" panose="020B0502020104020203" pitchFamily="34" charset="-79"/>
                            </a:rPr>
                            <a:t>26.9%</a:t>
                          </a:r>
                        </a:p>
                      </a:txBody>
                      <a:tcPr/>
                    </a:tc>
                    <a:extLst>
                      <a:ext uri="{0D108BD9-81ED-4DB2-BD59-A6C34878D82A}">
                        <a16:rowId xmlns:a16="http://schemas.microsoft.com/office/drawing/2014/main" val="2298339524"/>
                      </a:ext>
                    </a:extLst>
                  </a:tr>
                </a:tbl>
              </a:graphicData>
            </a:graphic>
          </p:graphicFrame>
        </mc:Fallback>
      </mc:AlternateContent>
      <p:sp>
        <p:nvSpPr>
          <p:cNvPr id="2" name="Oval 1">
            <a:extLst>
              <a:ext uri="{FF2B5EF4-FFF2-40B4-BE49-F238E27FC236}">
                <a16:creationId xmlns:a16="http://schemas.microsoft.com/office/drawing/2014/main" id="{246D2B9D-C5C9-EAD5-76F6-3A97A3DCC9B7}"/>
              </a:ext>
            </a:extLst>
          </p:cNvPr>
          <p:cNvSpPr/>
          <p:nvPr/>
        </p:nvSpPr>
        <p:spPr>
          <a:xfrm>
            <a:off x="9584265" y="3028955"/>
            <a:ext cx="1185333" cy="51780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D10D0AF-7263-A450-D511-4E8F91D02288}"/>
              </a:ext>
            </a:extLst>
          </p:cNvPr>
          <p:cNvSpPr/>
          <p:nvPr/>
        </p:nvSpPr>
        <p:spPr>
          <a:xfrm>
            <a:off x="4071129" y="4078823"/>
            <a:ext cx="3904470" cy="51437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4386494-7688-3E5E-C381-49A583FFA8EE}"/>
              </a:ext>
            </a:extLst>
          </p:cNvPr>
          <p:cNvSpPr txBox="1"/>
          <p:nvPr/>
        </p:nvSpPr>
        <p:spPr>
          <a:xfrm>
            <a:off x="2602138" y="5767257"/>
            <a:ext cx="7336175" cy="369332"/>
          </a:xfrm>
          <a:prstGeom prst="rect">
            <a:avLst/>
          </a:prstGeom>
          <a:noFill/>
        </p:spPr>
        <p:txBody>
          <a:bodyPr wrap="none" rtlCol="0">
            <a:spAutoFit/>
          </a:bodyPr>
          <a:lstStyle/>
          <a:p>
            <a:r>
              <a:rPr lang="en-US" dirty="0">
                <a:latin typeface="Gill Sans" panose="020B0502020104020203" pitchFamily="34" charset="-79"/>
                <a:cs typeface="Gill Sans" panose="020B0502020104020203" pitchFamily="34" charset="-79"/>
              </a:rPr>
              <a:t>* Implemented using Chisel and a RTL compiler supporting 22nm technology.</a:t>
            </a:r>
          </a:p>
        </p:txBody>
      </p:sp>
      <p:sp>
        <p:nvSpPr>
          <p:cNvPr id="7" name="Footer Placeholder 6">
            <a:extLst>
              <a:ext uri="{FF2B5EF4-FFF2-40B4-BE49-F238E27FC236}">
                <a16:creationId xmlns:a16="http://schemas.microsoft.com/office/drawing/2014/main" id="{7D9A90B6-2274-3371-BACC-0CC1A0FA4611}"/>
              </a:ext>
            </a:extLst>
          </p:cNvPr>
          <p:cNvSpPr>
            <a:spLocks noGrp="1"/>
          </p:cNvSpPr>
          <p:nvPr>
            <p:ph type="ftr" sz="quarter" idx="3"/>
          </p:nvPr>
        </p:nvSpPr>
        <p:spPr/>
        <p:txBody>
          <a:bodyPr/>
          <a:lstStyle/>
          <a:p>
            <a:r>
              <a:rPr lang="en-US"/>
              <a:t>38th ACM International Conference on Supercomputing (ICS'24)</a:t>
            </a:r>
            <a:endParaRPr lang="en-US" dirty="0"/>
          </a:p>
        </p:txBody>
      </p:sp>
      <p:sp>
        <p:nvSpPr>
          <p:cNvPr id="8" name="Rectangular Callout 7">
            <a:extLst>
              <a:ext uri="{FF2B5EF4-FFF2-40B4-BE49-F238E27FC236}">
                <a16:creationId xmlns:a16="http://schemas.microsoft.com/office/drawing/2014/main" id="{F214B426-74FE-272B-E077-3A51DB90A63D}"/>
              </a:ext>
            </a:extLst>
          </p:cNvPr>
          <p:cNvSpPr/>
          <p:nvPr/>
        </p:nvSpPr>
        <p:spPr>
          <a:xfrm>
            <a:off x="9006895" y="4765143"/>
            <a:ext cx="2909455" cy="830163"/>
          </a:xfrm>
          <a:prstGeom prst="wedgeRectCallout">
            <a:avLst>
              <a:gd name="adj1" fmla="val -5595"/>
              <a:gd name="adj2" fmla="val -75003"/>
            </a:avLst>
          </a:prstGeom>
          <a:ln w="254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rgbClr val="FF0000"/>
                </a:solidFill>
                <a:latin typeface="Gill Sans" panose="020B0502020104020203" pitchFamily="34" charset="-79"/>
                <a:cs typeface="Gill Sans" panose="020B0502020104020203" pitchFamily="34" charset="-79"/>
              </a:rPr>
              <a:t>Maximum of 3.86GHz clock frequency</a:t>
            </a:r>
          </a:p>
        </p:txBody>
      </p:sp>
      <p:pic>
        <p:nvPicPr>
          <p:cNvPr id="10" name="Picture 14" descr="You can share this smiley to express your frustration. | Emoticons emojis,  Funny emoticons, Emoji pictures">
            <a:extLst>
              <a:ext uri="{FF2B5EF4-FFF2-40B4-BE49-F238E27FC236}">
                <a16:creationId xmlns:a16="http://schemas.microsoft.com/office/drawing/2014/main" id="{3FE96FAD-F131-0AC4-32ED-8F504706DB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9416" y="4679602"/>
            <a:ext cx="1001243" cy="1001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FED388-8030-B840-BD0F-9182D7ED7A3F}"/>
              </a:ext>
            </a:extLst>
          </p:cNvPr>
          <p:cNvSpPr>
            <a:spLocks noGrp="1"/>
          </p:cNvSpPr>
          <p:nvPr>
            <p:ph sz="half" idx="1"/>
          </p:nvPr>
        </p:nvSpPr>
        <p:spPr>
          <a:xfrm>
            <a:off x="265848" y="874995"/>
            <a:ext cx="11401224" cy="5108010"/>
          </a:xfrm>
        </p:spPr>
        <p:txBody>
          <a:bodyPr>
            <a:noAutofit/>
          </a:bodyPr>
          <a:lstStyle/>
          <a:p>
            <a:r>
              <a:rPr lang="en-US" sz="3600" dirty="0"/>
              <a:t>VeriPipe is the first </a:t>
            </a:r>
            <a:r>
              <a:rPr lang="en-US" sz="3600" i="1" dirty="0">
                <a:solidFill>
                  <a:srgbClr val="FF0000"/>
                </a:solidFill>
              </a:rPr>
              <a:t>near-zero (1%) run-time overhead</a:t>
            </a:r>
            <a:r>
              <a:rPr lang="en-US" sz="3600" dirty="0"/>
              <a:t> for out-of-order cores no matter how long the WCDL is.</a:t>
            </a:r>
          </a:p>
          <a:p>
            <a:pPr marL="0" indent="0">
              <a:buNone/>
            </a:pPr>
            <a:endParaRPr lang="en-US" sz="3600" dirty="0"/>
          </a:p>
          <a:p>
            <a:r>
              <a:rPr lang="en-US" sz="3600" dirty="0"/>
              <a:t>VeriPipe compiler generates </a:t>
            </a:r>
            <a:r>
              <a:rPr lang="en-US" sz="3600" i="1" dirty="0">
                <a:solidFill>
                  <a:srgbClr val="FF0000"/>
                </a:solidFill>
              </a:rPr>
              <a:t>less checkpoint stores</a:t>
            </a:r>
            <a:r>
              <a:rPr lang="en-US" sz="3600" dirty="0"/>
              <a:t>.</a:t>
            </a:r>
          </a:p>
          <a:p>
            <a:pPr marL="0" indent="0">
              <a:buNone/>
            </a:pPr>
            <a:endParaRPr lang="en-US" sz="3600" dirty="0"/>
          </a:p>
          <a:p>
            <a:r>
              <a:rPr lang="en-US" sz="3600" dirty="0"/>
              <a:t>VeriPipe incurs a </a:t>
            </a:r>
            <a:r>
              <a:rPr lang="en-US" sz="3600" i="1" dirty="0">
                <a:solidFill>
                  <a:srgbClr val="FF0000"/>
                </a:solidFill>
              </a:rPr>
              <a:t>minimal storage overhead, i.e., only 3 registers and 1 countdown timer</a:t>
            </a:r>
            <a:r>
              <a:rPr lang="en-US" sz="3600" dirty="0"/>
              <a:t>, making the acoustic-sensor-based soft error resilience practical than ever for real silicon implementation.</a:t>
            </a:r>
          </a:p>
          <a:p>
            <a:endParaRPr lang="en-US" sz="3600" dirty="0"/>
          </a:p>
        </p:txBody>
      </p:sp>
      <p:sp>
        <p:nvSpPr>
          <p:cNvPr id="5" name="Footer Placeholder 4">
            <a:extLst>
              <a:ext uri="{FF2B5EF4-FFF2-40B4-BE49-F238E27FC236}">
                <a16:creationId xmlns:a16="http://schemas.microsoft.com/office/drawing/2014/main" id="{C8FA10EC-25B0-2549-BF91-F704DFAFB978}"/>
              </a:ext>
            </a:extLst>
          </p:cNvPr>
          <p:cNvSpPr>
            <a:spLocks noGrp="1"/>
          </p:cNvSpPr>
          <p:nvPr>
            <p:ph type="ftr" sz="quarter" idx="3"/>
          </p:nvPr>
        </p:nvSpPr>
        <p:spPr>
          <a:xfrm>
            <a:off x="3779520" y="6373548"/>
            <a:ext cx="4373880" cy="420498"/>
          </a:xfrm>
        </p:spPr>
        <p:txBody>
          <a:bodyPr/>
          <a:lstStyle/>
          <a:p>
            <a:r>
              <a:rPr lang="en-US"/>
              <a:t>38th ACM International Conference on Supercomputing (ICS'24)</a:t>
            </a:r>
          </a:p>
        </p:txBody>
      </p:sp>
      <p:sp>
        <p:nvSpPr>
          <p:cNvPr id="6" name="Slide Number Placeholder 5">
            <a:extLst>
              <a:ext uri="{FF2B5EF4-FFF2-40B4-BE49-F238E27FC236}">
                <a16:creationId xmlns:a16="http://schemas.microsoft.com/office/drawing/2014/main" id="{C39FB08F-CBAC-8740-AA1A-D41003CB181A}"/>
              </a:ext>
            </a:extLst>
          </p:cNvPr>
          <p:cNvSpPr>
            <a:spLocks noGrp="1"/>
          </p:cNvSpPr>
          <p:nvPr>
            <p:ph type="sldNum" sz="quarter" idx="12"/>
          </p:nvPr>
        </p:nvSpPr>
        <p:spPr/>
        <p:txBody>
          <a:bodyPr/>
          <a:lstStyle/>
          <a:p>
            <a:fld id="{BEF5F9A7-FFD9-4159-A58F-AE73538ED447}" type="slidenum">
              <a:rPr lang="en-US" smtClean="0"/>
              <a:pPr/>
              <a:t>23</a:t>
            </a:fld>
            <a:endParaRPr lang="en-US"/>
          </a:p>
        </p:txBody>
      </p:sp>
      <p:sp>
        <p:nvSpPr>
          <p:cNvPr id="7" name="标题 1">
            <a:extLst>
              <a:ext uri="{FF2B5EF4-FFF2-40B4-BE49-F238E27FC236}">
                <a16:creationId xmlns:a16="http://schemas.microsoft.com/office/drawing/2014/main" id="{CB622C48-31AE-4043-8519-9817B5F5762C}"/>
              </a:ext>
            </a:extLst>
          </p:cNvPr>
          <p:cNvSpPr txBox="1">
            <a:spLocks/>
          </p:cNvSpPr>
          <p:nvPr/>
        </p:nvSpPr>
        <p:spPr>
          <a:xfrm>
            <a:off x="0" y="0"/>
            <a:ext cx="2848024" cy="714259"/>
          </a:xfrm>
          <a:prstGeom prst="rect">
            <a:avLst/>
          </a:prstGeom>
        </p:spPr>
        <p:txBody>
          <a:bodyPr vert="horz" lIns="91440" tIns="45720" rIns="91440" bIns="45720" rtlCol="0" anchor="ctr">
            <a:noAutofit/>
          </a:bodyPr>
          <a:lstStyle/>
          <a:p>
            <a:pPr lvl="0">
              <a:spcBef>
                <a:spcPct val="0"/>
              </a:spcBef>
              <a:defRPr/>
            </a:pPr>
            <a:r>
              <a:rPr lang="en-US" altLang="zh-CN" sz="4400" dirty="0">
                <a:solidFill>
                  <a:srgbClr val="3B31BD"/>
                </a:solidFill>
                <a:latin typeface="Gill Sans" panose="020B0502020104020203" pitchFamily="34" charset="-79"/>
                <a:ea typeface="Tahoma" panose="020B0604030504040204" pitchFamily="34" charset="0"/>
                <a:cs typeface="Gill Sans" panose="020B0502020104020203" pitchFamily="34" charset="-79"/>
              </a:rPr>
              <a:t>Conclusion</a:t>
            </a:r>
            <a:endParaRPr lang="zh-CN" altLang="en-US" sz="4400" dirty="0">
              <a:latin typeface="Gill Sans" panose="020B0502020104020203" pitchFamily="34" charset="-79"/>
              <a:ea typeface="+mj-ea"/>
              <a:cs typeface="Gill Sans" panose="020B0502020104020203" pitchFamily="34" charset="-79"/>
            </a:endParaRPr>
          </a:p>
        </p:txBody>
      </p:sp>
    </p:spTree>
    <p:extLst>
      <p:ext uri="{BB962C8B-B14F-4D97-AF65-F5344CB8AC3E}">
        <p14:creationId xmlns:p14="http://schemas.microsoft.com/office/powerpoint/2010/main" val="3072904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FBC2907-AB20-00F1-BF9F-F636610089A3}"/>
              </a:ext>
            </a:extLst>
          </p:cNvPr>
          <p:cNvSpPr>
            <a:spLocks noGrp="1"/>
          </p:cNvSpPr>
          <p:nvPr>
            <p:ph type="sldNum" sz="quarter" idx="12"/>
          </p:nvPr>
        </p:nvSpPr>
        <p:spPr/>
        <p:txBody>
          <a:bodyPr/>
          <a:lstStyle/>
          <a:p>
            <a:fld id="{BEF5F9A7-FFD9-4159-A58F-AE73538ED447}" type="slidenum">
              <a:rPr lang="en-US" smtClean="0"/>
              <a:pPr/>
              <a:t>24</a:t>
            </a:fld>
            <a:endParaRPr lang="en-US"/>
          </a:p>
        </p:txBody>
      </p:sp>
      <p:sp>
        <p:nvSpPr>
          <p:cNvPr id="6" name="Footer Placeholder 5">
            <a:extLst>
              <a:ext uri="{FF2B5EF4-FFF2-40B4-BE49-F238E27FC236}">
                <a16:creationId xmlns:a16="http://schemas.microsoft.com/office/drawing/2014/main" id="{BC81E6BF-9E81-36DF-DF81-88B2D57CCCD9}"/>
              </a:ext>
            </a:extLst>
          </p:cNvPr>
          <p:cNvSpPr>
            <a:spLocks noGrp="1"/>
          </p:cNvSpPr>
          <p:nvPr>
            <p:ph type="ftr" sz="quarter" idx="3"/>
          </p:nvPr>
        </p:nvSpPr>
        <p:spPr/>
        <p:txBody>
          <a:bodyPr/>
          <a:lstStyle/>
          <a:p>
            <a:r>
              <a:rPr lang="en-US"/>
              <a:t>38th ACM International Conference on Supercomputing (ICS'24)</a:t>
            </a:r>
            <a:endParaRPr lang="en-US" dirty="0"/>
          </a:p>
        </p:txBody>
      </p:sp>
      <p:sp>
        <p:nvSpPr>
          <p:cNvPr id="7" name="TextBox 6">
            <a:extLst>
              <a:ext uri="{FF2B5EF4-FFF2-40B4-BE49-F238E27FC236}">
                <a16:creationId xmlns:a16="http://schemas.microsoft.com/office/drawing/2014/main" id="{95965B1B-A5EA-2319-8515-CC43C4F6E89B}"/>
              </a:ext>
            </a:extLst>
          </p:cNvPr>
          <p:cNvSpPr txBox="1"/>
          <p:nvPr/>
        </p:nvSpPr>
        <p:spPr>
          <a:xfrm>
            <a:off x="3255818" y="2119745"/>
            <a:ext cx="5221301" cy="1200329"/>
          </a:xfrm>
          <a:prstGeom prst="rect">
            <a:avLst/>
          </a:prstGeom>
          <a:noFill/>
        </p:spPr>
        <p:txBody>
          <a:bodyPr wrap="none" rtlCol="0">
            <a:spAutoFit/>
          </a:bodyPr>
          <a:lstStyle/>
          <a:p>
            <a:r>
              <a:rPr lang="en-US" sz="7200" dirty="0">
                <a:latin typeface="Gill Sans" panose="020B0502020104020203" pitchFamily="34" charset="-79"/>
                <a:cs typeface="Gill Sans" panose="020B0502020104020203" pitchFamily="34" charset="-79"/>
              </a:rPr>
              <a:t>Backup Slides</a:t>
            </a:r>
          </a:p>
        </p:txBody>
      </p:sp>
    </p:spTree>
    <p:extLst>
      <p:ext uri="{BB962C8B-B14F-4D97-AF65-F5344CB8AC3E}">
        <p14:creationId xmlns:p14="http://schemas.microsoft.com/office/powerpoint/2010/main" val="38140159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标题 1">
            <a:extLst>
              <a:ext uri="{FF2B5EF4-FFF2-40B4-BE49-F238E27FC236}">
                <a16:creationId xmlns:a16="http://schemas.microsoft.com/office/drawing/2014/main" id="{960B2CCA-73D2-824E-A80F-AD710181C279}"/>
              </a:ext>
            </a:extLst>
          </p:cNvPr>
          <p:cNvSpPr txBox="1">
            <a:spLocks/>
          </p:cNvSpPr>
          <p:nvPr/>
        </p:nvSpPr>
        <p:spPr>
          <a:xfrm>
            <a:off x="0" y="-1"/>
            <a:ext cx="11683998" cy="739993"/>
          </a:xfrm>
          <a:prstGeom prst="rect">
            <a:avLst/>
          </a:prstGeom>
        </p:spPr>
        <p:txBody>
          <a:bodyPr vert="horz" lIns="91440" tIns="45720" rIns="91440" bIns="45720" rtlCol="0" anchor="ctr">
            <a:noAutofit/>
          </a:bodyPr>
          <a:lstStyle/>
          <a:p>
            <a:pPr>
              <a:spcBef>
                <a:spcPct val="0"/>
              </a:spcBef>
              <a:defRPr/>
            </a:pPr>
            <a:r>
              <a:rPr lang="en-US" altLang="zh-CN" sz="4400" dirty="0">
                <a:solidFill>
                  <a:srgbClr val="3B31BD"/>
                </a:solidFill>
                <a:latin typeface="Gill Sans" panose="020B0502020104020203" pitchFamily="34" charset="-79"/>
                <a:ea typeface="Tahoma" panose="020B0604030504040204" pitchFamily="34" charset="0"/>
                <a:cs typeface="Gill Sans" panose="020B0502020104020203" pitchFamily="34" charset="-79"/>
              </a:rPr>
              <a:t>Run-time Overhead Breakdown (Lower is Better)</a:t>
            </a:r>
            <a:endParaRPr lang="zh-CN" altLang="en-US" sz="4400" dirty="0">
              <a:solidFill>
                <a:srgbClr val="3B31BD"/>
              </a:solidFill>
              <a:latin typeface="Gill Sans" panose="020B0502020104020203" pitchFamily="34" charset="-79"/>
              <a:cs typeface="Gill Sans" panose="020B0502020104020203" pitchFamily="34" charset="-79"/>
            </a:endParaRPr>
          </a:p>
        </p:txBody>
      </p:sp>
      <p:sp>
        <p:nvSpPr>
          <p:cNvPr id="4" name="Slide Number Placeholder 3">
            <a:extLst>
              <a:ext uri="{FF2B5EF4-FFF2-40B4-BE49-F238E27FC236}">
                <a16:creationId xmlns:a16="http://schemas.microsoft.com/office/drawing/2014/main" id="{A7BA02EE-4D5A-8D46-9204-13EB65BAC037}"/>
              </a:ext>
            </a:extLst>
          </p:cNvPr>
          <p:cNvSpPr>
            <a:spLocks noGrp="1"/>
          </p:cNvSpPr>
          <p:nvPr>
            <p:ph type="sldNum" sz="quarter" idx="12"/>
          </p:nvPr>
        </p:nvSpPr>
        <p:spPr/>
        <p:txBody>
          <a:bodyPr/>
          <a:lstStyle/>
          <a:p>
            <a:fld id="{BEF5F9A7-FFD9-4159-A58F-AE73538ED447}" type="slidenum">
              <a:rPr lang="en-US" smtClean="0"/>
              <a:t>25</a:t>
            </a:fld>
            <a:endParaRPr lang="en-US"/>
          </a:p>
        </p:txBody>
      </p:sp>
      <p:cxnSp>
        <p:nvCxnSpPr>
          <p:cNvPr id="8" name="Straight Arrow Connector 7">
            <a:extLst>
              <a:ext uri="{FF2B5EF4-FFF2-40B4-BE49-F238E27FC236}">
                <a16:creationId xmlns:a16="http://schemas.microsoft.com/office/drawing/2014/main" id="{C6B7CFD8-0DD2-104F-90A8-849EC3AF7213}"/>
              </a:ext>
            </a:extLst>
          </p:cNvPr>
          <p:cNvCxnSpPr>
            <a:cxnSpLocks/>
          </p:cNvCxnSpPr>
          <p:nvPr/>
        </p:nvCxnSpPr>
        <p:spPr>
          <a:xfrm>
            <a:off x="1492803" y="5435488"/>
            <a:ext cx="8858456" cy="16658"/>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7311683F-73AD-D846-9559-B9628E352EC8}"/>
              </a:ext>
            </a:extLst>
          </p:cNvPr>
          <p:cNvCxnSpPr>
            <a:cxnSpLocks/>
          </p:cNvCxnSpPr>
          <p:nvPr/>
        </p:nvCxnSpPr>
        <p:spPr>
          <a:xfrm flipV="1">
            <a:off x="1527685" y="1172385"/>
            <a:ext cx="0" cy="4320399"/>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B4029695-7235-7E4D-B994-EBD62DEAACDA}"/>
              </a:ext>
            </a:extLst>
          </p:cNvPr>
          <p:cNvSpPr/>
          <p:nvPr/>
        </p:nvSpPr>
        <p:spPr>
          <a:xfrm>
            <a:off x="1996793" y="3551784"/>
            <a:ext cx="1047037" cy="186712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17" name="TextBox 16">
            <a:extLst>
              <a:ext uri="{FF2B5EF4-FFF2-40B4-BE49-F238E27FC236}">
                <a16:creationId xmlns:a16="http://schemas.microsoft.com/office/drawing/2014/main" id="{0765992A-FD95-6045-A07F-869894D4CF06}"/>
              </a:ext>
            </a:extLst>
          </p:cNvPr>
          <p:cNvSpPr txBox="1"/>
          <p:nvPr/>
        </p:nvSpPr>
        <p:spPr>
          <a:xfrm>
            <a:off x="2246838" y="3089031"/>
            <a:ext cx="546945"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8%</a:t>
            </a:r>
          </a:p>
        </p:txBody>
      </p:sp>
      <p:sp>
        <p:nvSpPr>
          <p:cNvPr id="24" name="TextBox 23">
            <a:extLst>
              <a:ext uri="{FF2B5EF4-FFF2-40B4-BE49-F238E27FC236}">
                <a16:creationId xmlns:a16="http://schemas.microsoft.com/office/drawing/2014/main" id="{90FF8365-B954-6844-AAA3-AFC7A2D39DE0}"/>
              </a:ext>
            </a:extLst>
          </p:cNvPr>
          <p:cNvSpPr txBox="1"/>
          <p:nvPr/>
        </p:nvSpPr>
        <p:spPr>
          <a:xfrm>
            <a:off x="7580784" y="4903438"/>
            <a:ext cx="546945"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1%</a:t>
            </a:r>
          </a:p>
        </p:txBody>
      </p:sp>
      <p:sp>
        <p:nvSpPr>
          <p:cNvPr id="34" name="Rectangle 33">
            <a:extLst>
              <a:ext uri="{FF2B5EF4-FFF2-40B4-BE49-F238E27FC236}">
                <a16:creationId xmlns:a16="http://schemas.microsoft.com/office/drawing/2014/main" id="{55888E82-9091-434F-9AF6-E174C64946CE}"/>
              </a:ext>
            </a:extLst>
          </p:cNvPr>
          <p:cNvSpPr/>
          <p:nvPr/>
        </p:nvSpPr>
        <p:spPr>
          <a:xfrm>
            <a:off x="3308627" y="4742497"/>
            <a:ext cx="1047037" cy="6785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35" name="TextBox 34">
            <a:extLst>
              <a:ext uri="{FF2B5EF4-FFF2-40B4-BE49-F238E27FC236}">
                <a16:creationId xmlns:a16="http://schemas.microsoft.com/office/drawing/2014/main" id="{2CC380FC-2F39-ED40-AEB6-DF4A5646BDBE}"/>
              </a:ext>
            </a:extLst>
          </p:cNvPr>
          <p:cNvSpPr txBox="1"/>
          <p:nvPr/>
        </p:nvSpPr>
        <p:spPr>
          <a:xfrm>
            <a:off x="3558672" y="4283394"/>
            <a:ext cx="546945"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3%</a:t>
            </a:r>
          </a:p>
        </p:txBody>
      </p:sp>
      <p:sp>
        <p:nvSpPr>
          <p:cNvPr id="38" name="Rectangle 37">
            <a:extLst>
              <a:ext uri="{FF2B5EF4-FFF2-40B4-BE49-F238E27FC236}">
                <a16:creationId xmlns:a16="http://schemas.microsoft.com/office/drawing/2014/main" id="{C74945AA-A704-4F4A-B106-01855078218A}"/>
              </a:ext>
            </a:extLst>
          </p:cNvPr>
          <p:cNvSpPr/>
          <p:nvPr/>
        </p:nvSpPr>
        <p:spPr>
          <a:xfrm>
            <a:off x="4612763" y="4738646"/>
            <a:ext cx="1047034" cy="67855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39" name="TextBox 38">
            <a:extLst>
              <a:ext uri="{FF2B5EF4-FFF2-40B4-BE49-F238E27FC236}">
                <a16:creationId xmlns:a16="http://schemas.microsoft.com/office/drawing/2014/main" id="{6938EC35-1F58-AE4F-A7C0-DF5F048A4E7F}"/>
              </a:ext>
            </a:extLst>
          </p:cNvPr>
          <p:cNvSpPr txBox="1"/>
          <p:nvPr/>
        </p:nvSpPr>
        <p:spPr>
          <a:xfrm>
            <a:off x="4887683" y="4269746"/>
            <a:ext cx="546945"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3%</a:t>
            </a:r>
          </a:p>
        </p:txBody>
      </p:sp>
      <p:sp>
        <p:nvSpPr>
          <p:cNvPr id="47" name="Rectangle 46">
            <a:extLst>
              <a:ext uri="{FF2B5EF4-FFF2-40B4-BE49-F238E27FC236}">
                <a16:creationId xmlns:a16="http://schemas.microsoft.com/office/drawing/2014/main" id="{83C59727-3FFF-9E4E-9E67-6CFE787BAE01}"/>
              </a:ext>
            </a:extLst>
          </p:cNvPr>
          <p:cNvSpPr/>
          <p:nvPr/>
        </p:nvSpPr>
        <p:spPr>
          <a:xfrm>
            <a:off x="2140332" y="1393270"/>
            <a:ext cx="502811" cy="369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latin typeface="Gill Sans" panose="020B0502020104020203" pitchFamily="34" charset="-79"/>
              <a:ea typeface="Tahoma" panose="020B0604030504040204" pitchFamily="34" charset="0"/>
              <a:cs typeface="Gill Sans" panose="020B0502020104020203" pitchFamily="34" charset="-79"/>
            </a:endParaRPr>
          </a:p>
        </p:txBody>
      </p:sp>
      <p:sp>
        <p:nvSpPr>
          <p:cNvPr id="48" name="TextBox 47">
            <a:extLst>
              <a:ext uri="{FF2B5EF4-FFF2-40B4-BE49-F238E27FC236}">
                <a16:creationId xmlns:a16="http://schemas.microsoft.com/office/drawing/2014/main" id="{A4AB1EED-4C11-5B4E-8579-714CB7D5DBB4}"/>
              </a:ext>
            </a:extLst>
          </p:cNvPr>
          <p:cNvSpPr txBox="1"/>
          <p:nvPr/>
        </p:nvSpPr>
        <p:spPr>
          <a:xfrm>
            <a:off x="2656791" y="1313068"/>
            <a:ext cx="3514873"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Naïve Region Enforcement</a:t>
            </a:r>
          </a:p>
        </p:txBody>
      </p:sp>
      <p:sp>
        <p:nvSpPr>
          <p:cNvPr id="52" name="TextBox 51">
            <a:extLst>
              <a:ext uri="{FF2B5EF4-FFF2-40B4-BE49-F238E27FC236}">
                <a16:creationId xmlns:a16="http://schemas.microsoft.com/office/drawing/2014/main" id="{5C78047F-AE7C-5940-9204-3052B4E77A19}"/>
              </a:ext>
            </a:extLst>
          </p:cNvPr>
          <p:cNvSpPr txBox="1"/>
          <p:nvPr/>
        </p:nvSpPr>
        <p:spPr>
          <a:xfrm>
            <a:off x="10393055" y="1402698"/>
            <a:ext cx="1050288"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+LICM</a:t>
            </a:r>
          </a:p>
        </p:txBody>
      </p:sp>
      <p:sp>
        <p:nvSpPr>
          <p:cNvPr id="55" name="Rectangle 54">
            <a:extLst>
              <a:ext uri="{FF2B5EF4-FFF2-40B4-BE49-F238E27FC236}">
                <a16:creationId xmlns:a16="http://schemas.microsoft.com/office/drawing/2014/main" id="{EBA25C13-7226-A940-8102-8967F5F6CA1C}"/>
              </a:ext>
            </a:extLst>
          </p:cNvPr>
          <p:cNvSpPr/>
          <p:nvPr/>
        </p:nvSpPr>
        <p:spPr>
          <a:xfrm>
            <a:off x="6755117" y="1402698"/>
            <a:ext cx="502811" cy="35990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latin typeface="Gill Sans" panose="020B0502020104020203" pitchFamily="34" charset="-79"/>
              <a:ea typeface="Tahoma" panose="020B0604030504040204" pitchFamily="34" charset="0"/>
              <a:cs typeface="Gill Sans" panose="020B0502020104020203" pitchFamily="34" charset="-79"/>
            </a:endParaRPr>
          </a:p>
        </p:txBody>
      </p:sp>
      <p:sp>
        <p:nvSpPr>
          <p:cNvPr id="59" name="Rectangle 58">
            <a:extLst>
              <a:ext uri="{FF2B5EF4-FFF2-40B4-BE49-F238E27FC236}">
                <a16:creationId xmlns:a16="http://schemas.microsoft.com/office/drawing/2014/main" id="{70E15CAA-446B-0B44-AC1C-E15076169FBB}"/>
              </a:ext>
            </a:extLst>
          </p:cNvPr>
          <p:cNvSpPr/>
          <p:nvPr/>
        </p:nvSpPr>
        <p:spPr>
          <a:xfrm>
            <a:off x="9910469" y="1415983"/>
            <a:ext cx="502811" cy="35990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latin typeface="Gill Sans" panose="020B0502020104020203" pitchFamily="34" charset="-79"/>
              <a:ea typeface="Tahoma" panose="020B0604030504040204" pitchFamily="34" charset="0"/>
              <a:cs typeface="Gill Sans" panose="020B0502020104020203" pitchFamily="34" charset="-79"/>
            </a:endParaRPr>
          </a:p>
        </p:txBody>
      </p:sp>
      <p:sp>
        <p:nvSpPr>
          <p:cNvPr id="60" name="TextBox 59">
            <a:extLst>
              <a:ext uri="{FF2B5EF4-FFF2-40B4-BE49-F238E27FC236}">
                <a16:creationId xmlns:a16="http://schemas.microsoft.com/office/drawing/2014/main" id="{906A20F0-DD93-4346-8BD7-B9D8151BA434}"/>
              </a:ext>
            </a:extLst>
          </p:cNvPr>
          <p:cNvSpPr txBox="1"/>
          <p:nvPr/>
        </p:nvSpPr>
        <p:spPr>
          <a:xfrm>
            <a:off x="7365786" y="1393269"/>
            <a:ext cx="2180405"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Region Stitching</a:t>
            </a:r>
          </a:p>
        </p:txBody>
      </p:sp>
      <p:sp>
        <p:nvSpPr>
          <p:cNvPr id="61" name="Rectangle 60">
            <a:extLst>
              <a:ext uri="{FF2B5EF4-FFF2-40B4-BE49-F238E27FC236}">
                <a16:creationId xmlns:a16="http://schemas.microsoft.com/office/drawing/2014/main" id="{9C334AD7-D74E-4648-81EA-3FB368E4D92B}"/>
              </a:ext>
            </a:extLst>
          </p:cNvPr>
          <p:cNvSpPr/>
          <p:nvPr/>
        </p:nvSpPr>
        <p:spPr>
          <a:xfrm>
            <a:off x="6755117" y="2114428"/>
            <a:ext cx="502811" cy="35990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latin typeface="Gill Sans" panose="020B0502020104020203" pitchFamily="34" charset="-79"/>
              <a:ea typeface="Tahoma" panose="020B0604030504040204" pitchFamily="34" charset="0"/>
              <a:cs typeface="Gill Sans" panose="020B0502020104020203" pitchFamily="34" charset="-79"/>
            </a:endParaRPr>
          </a:p>
        </p:txBody>
      </p:sp>
      <p:sp>
        <p:nvSpPr>
          <p:cNvPr id="62" name="TextBox 61">
            <a:extLst>
              <a:ext uri="{FF2B5EF4-FFF2-40B4-BE49-F238E27FC236}">
                <a16:creationId xmlns:a16="http://schemas.microsoft.com/office/drawing/2014/main" id="{FB79C6BE-5CA0-6141-AE84-8449A535DD23}"/>
              </a:ext>
            </a:extLst>
          </p:cNvPr>
          <p:cNvSpPr txBox="1"/>
          <p:nvPr/>
        </p:nvSpPr>
        <p:spPr>
          <a:xfrm>
            <a:off x="7352556" y="2086824"/>
            <a:ext cx="2893741"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 Unrolling (VeriPipe)</a:t>
            </a:r>
          </a:p>
        </p:txBody>
      </p:sp>
      <p:sp>
        <p:nvSpPr>
          <p:cNvPr id="29" name="TextBox 28">
            <a:extLst>
              <a:ext uri="{FF2B5EF4-FFF2-40B4-BE49-F238E27FC236}">
                <a16:creationId xmlns:a16="http://schemas.microsoft.com/office/drawing/2014/main" id="{61AE39EF-33DA-325A-0D8B-DC53C85C84D9}"/>
              </a:ext>
            </a:extLst>
          </p:cNvPr>
          <p:cNvSpPr txBox="1"/>
          <p:nvPr/>
        </p:nvSpPr>
        <p:spPr>
          <a:xfrm rot="16200000">
            <a:off x="-171780" y="2767726"/>
            <a:ext cx="2202847" cy="1077218"/>
          </a:xfrm>
          <a:prstGeom prst="rect">
            <a:avLst/>
          </a:prstGeom>
          <a:noFill/>
        </p:spPr>
        <p:txBody>
          <a:bodyPr wrap="none" rtlCol="0">
            <a:spAutoFit/>
          </a:bodyPr>
          <a:lstStyle/>
          <a:p>
            <a:r>
              <a:rPr lang="en-US" sz="3200" dirty="0">
                <a:latin typeface="Gill Sans" panose="020B0502020104020203" pitchFamily="34" charset="-79"/>
                <a:ea typeface="Tahoma" panose="020B0604030504040204" pitchFamily="34" charset="0"/>
                <a:cs typeface="Gill Sans" panose="020B0502020104020203" pitchFamily="34" charset="-79"/>
              </a:rPr>
              <a:t>Normalized</a:t>
            </a:r>
          </a:p>
          <a:p>
            <a:r>
              <a:rPr lang="en-US" sz="3200" dirty="0">
                <a:latin typeface="Gill Sans" panose="020B0502020104020203" pitchFamily="34" charset="-79"/>
                <a:ea typeface="Tahoma" panose="020B0604030504040204" pitchFamily="34" charset="0"/>
                <a:cs typeface="Gill Sans" panose="020B0502020104020203" pitchFamily="34" charset="-79"/>
              </a:rPr>
              <a:t>Overhead</a:t>
            </a:r>
          </a:p>
        </p:txBody>
      </p:sp>
      <p:sp>
        <p:nvSpPr>
          <p:cNvPr id="23" name="Rectangle 22">
            <a:extLst>
              <a:ext uri="{FF2B5EF4-FFF2-40B4-BE49-F238E27FC236}">
                <a16:creationId xmlns:a16="http://schemas.microsoft.com/office/drawing/2014/main" id="{B11B39C7-AAA2-876A-384D-71C6F21B6E92}"/>
              </a:ext>
            </a:extLst>
          </p:cNvPr>
          <p:cNvSpPr/>
          <p:nvPr/>
        </p:nvSpPr>
        <p:spPr>
          <a:xfrm>
            <a:off x="5899816" y="4976833"/>
            <a:ext cx="1047034" cy="4450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25" name="TextBox 24">
            <a:extLst>
              <a:ext uri="{FF2B5EF4-FFF2-40B4-BE49-F238E27FC236}">
                <a16:creationId xmlns:a16="http://schemas.microsoft.com/office/drawing/2014/main" id="{399F85D8-A8BC-7E54-2587-1D45800F5648}"/>
              </a:ext>
            </a:extLst>
          </p:cNvPr>
          <p:cNvSpPr txBox="1"/>
          <p:nvPr/>
        </p:nvSpPr>
        <p:spPr>
          <a:xfrm>
            <a:off x="6174736" y="4288035"/>
            <a:ext cx="546945"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2%</a:t>
            </a:r>
          </a:p>
        </p:txBody>
      </p:sp>
      <p:sp>
        <p:nvSpPr>
          <p:cNvPr id="26" name="TextBox 25">
            <a:extLst>
              <a:ext uri="{FF2B5EF4-FFF2-40B4-BE49-F238E27FC236}">
                <a16:creationId xmlns:a16="http://schemas.microsoft.com/office/drawing/2014/main" id="{15D13079-E383-38FF-609D-2F3EE0BF6B53}"/>
              </a:ext>
            </a:extLst>
          </p:cNvPr>
          <p:cNvSpPr txBox="1"/>
          <p:nvPr/>
        </p:nvSpPr>
        <p:spPr>
          <a:xfrm>
            <a:off x="9032855" y="4971892"/>
            <a:ext cx="546945"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1%</a:t>
            </a:r>
          </a:p>
        </p:txBody>
      </p:sp>
      <p:sp>
        <p:nvSpPr>
          <p:cNvPr id="28" name="Rectangle 27">
            <a:extLst>
              <a:ext uri="{FF2B5EF4-FFF2-40B4-BE49-F238E27FC236}">
                <a16:creationId xmlns:a16="http://schemas.microsoft.com/office/drawing/2014/main" id="{2544EC9D-075E-0133-FFA2-CA90FE16743F}"/>
              </a:ext>
            </a:extLst>
          </p:cNvPr>
          <p:cNvSpPr/>
          <p:nvPr/>
        </p:nvSpPr>
        <p:spPr>
          <a:xfrm>
            <a:off x="2141658" y="2114428"/>
            <a:ext cx="501478" cy="3693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30" name="TextBox 29">
            <a:extLst>
              <a:ext uri="{FF2B5EF4-FFF2-40B4-BE49-F238E27FC236}">
                <a16:creationId xmlns:a16="http://schemas.microsoft.com/office/drawing/2014/main" id="{60B92F8B-E6C7-1C2E-B4DC-DFD9FCA63CC5}"/>
              </a:ext>
            </a:extLst>
          </p:cNvPr>
          <p:cNvSpPr txBox="1"/>
          <p:nvPr/>
        </p:nvSpPr>
        <p:spPr>
          <a:xfrm>
            <a:off x="2643136" y="2079706"/>
            <a:ext cx="1018227"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+LIVM</a:t>
            </a:r>
          </a:p>
        </p:txBody>
      </p:sp>
      <p:sp>
        <p:nvSpPr>
          <p:cNvPr id="31" name="Rectangle 30">
            <a:extLst>
              <a:ext uri="{FF2B5EF4-FFF2-40B4-BE49-F238E27FC236}">
                <a16:creationId xmlns:a16="http://schemas.microsoft.com/office/drawing/2014/main" id="{7181B1B9-6E47-48C3-3863-115DA2737323}"/>
              </a:ext>
            </a:extLst>
          </p:cNvPr>
          <p:cNvSpPr/>
          <p:nvPr/>
        </p:nvSpPr>
        <p:spPr>
          <a:xfrm>
            <a:off x="3960719" y="2114428"/>
            <a:ext cx="501478" cy="36933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32" name="TextBox 31">
            <a:extLst>
              <a:ext uri="{FF2B5EF4-FFF2-40B4-BE49-F238E27FC236}">
                <a16:creationId xmlns:a16="http://schemas.microsoft.com/office/drawing/2014/main" id="{07F33E1A-0DDA-F17D-5D8A-8D1F71180441}"/>
              </a:ext>
            </a:extLst>
          </p:cNvPr>
          <p:cNvSpPr txBox="1"/>
          <p:nvPr/>
        </p:nvSpPr>
        <p:spPr>
          <a:xfrm>
            <a:off x="4462197" y="2079706"/>
            <a:ext cx="1303562"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+Pruning</a:t>
            </a:r>
          </a:p>
        </p:txBody>
      </p:sp>
      <p:sp>
        <p:nvSpPr>
          <p:cNvPr id="33" name="Rectangle 32">
            <a:extLst>
              <a:ext uri="{FF2B5EF4-FFF2-40B4-BE49-F238E27FC236}">
                <a16:creationId xmlns:a16="http://schemas.microsoft.com/office/drawing/2014/main" id="{63948FC9-3114-4330-F081-29873BA0313F}"/>
              </a:ext>
            </a:extLst>
          </p:cNvPr>
          <p:cNvSpPr/>
          <p:nvPr/>
        </p:nvSpPr>
        <p:spPr>
          <a:xfrm>
            <a:off x="7342976" y="5334668"/>
            <a:ext cx="1047034" cy="11353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36" name="Rectangle 35">
            <a:extLst>
              <a:ext uri="{FF2B5EF4-FFF2-40B4-BE49-F238E27FC236}">
                <a16:creationId xmlns:a16="http://schemas.microsoft.com/office/drawing/2014/main" id="{34B9082A-7BE6-6C4E-3C48-1E98EC78EAAA}"/>
              </a:ext>
            </a:extLst>
          </p:cNvPr>
          <p:cNvSpPr/>
          <p:nvPr/>
        </p:nvSpPr>
        <p:spPr>
          <a:xfrm>
            <a:off x="8782811" y="5349156"/>
            <a:ext cx="1047034" cy="113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2" name="Footer Placeholder 1">
            <a:extLst>
              <a:ext uri="{FF2B5EF4-FFF2-40B4-BE49-F238E27FC236}">
                <a16:creationId xmlns:a16="http://schemas.microsoft.com/office/drawing/2014/main" id="{F010BE5C-160A-67ED-A8FC-246EBE9C7A5E}"/>
              </a:ext>
            </a:extLst>
          </p:cNvPr>
          <p:cNvSpPr>
            <a:spLocks noGrp="1"/>
          </p:cNvSpPr>
          <p:nvPr>
            <p:ph type="ftr" sz="quarter" idx="3"/>
          </p:nvPr>
        </p:nvSpPr>
        <p:spPr/>
        <p:txBody>
          <a:bodyPr/>
          <a:lstStyle/>
          <a:p>
            <a:r>
              <a:rPr lang="en-US"/>
              <a:t>38th ACM International Conference on Supercomputing (ICS'24)</a:t>
            </a:r>
            <a:endParaRPr lang="en-US" dirty="0"/>
          </a:p>
        </p:txBody>
      </p:sp>
      <p:sp>
        <p:nvSpPr>
          <p:cNvPr id="37" name="TextBox 36">
            <a:extLst>
              <a:ext uri="{FF2B5EF4-FFF2-40B4-BE49-F238E27FC236}">
                <a16:creationId xmlns:a16="http://schemas.microsoft.com/office/drawing/2014/main" id="{EE96EFC9-CC0B-1A22-BE84-546C80FB6B5D}"/>
              </a:ext>
            </a:extLst>
          </p:cNvPr>
          <p:cNvSpPr txBox="1"/>
          <p:nvPr/>
        </p:nvSpPr>
        <p:spPr>
          <a:xfrm>
            <a:off x="634899" y="5611076"/>
            <a:ext cx="11304954" cy="646331"/>
          </a:xfrm>
          <a:prstGeom prst="rect">
            <a:avLst/>
          </a:prstGeom>
          <a:noFill/>
        </p:spPr>
        <p:txBody>
          <a:bodyPr wrap="none" rtlCol="0">
            <a:spAutoFit/>
          </a:bodyPr>
          <a:lstStyle/>
          <a:p>
            <a:r>
              <a:rPr lang="en-US" dirty="0">
                <a:latin typeface="Gill Sans" panose="020B0502020104020203" pitchFamily="34" charset="-79"/>
                <a:cs typeface="Gill Sans" panose="020B0502020104020203" pitchFamily="34" charset="-79"/>
              </a:rPr>
              <a:t>* WCDL defaults to 30 cycles.</a:t>
            </a:r>
          </a:p>
          <a:p>
            <a:r>
              <a:rPr lang="en-US" dirty="0">
                <a:latin typeface="Gill Sans" panose="020B0502020104020203" pitchFamily="34" charset="-79"/>
                <a:cs typeface="Gill Sans" panose="020B0502020104020203" pitchFamily="34" charset="-79"/>
              </a:rPr>
              <a:t>* Baseline is running the original applications on the original hardware platform without soft error resilience guarantee.</a:t>
            </a:r>
          </a:p>
        </p:txBody>
      </p:sp>
    </p:spTree>
    <p:extLst>
      <p:ext uri="{BB962C8B-B14F-4D97-AF65-F5344CB8AC3E}">
        <p14:creationId xmlns:p14="http://schemas.microsoft.com/office/powerpoint/2010/main" val="3757351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标题 1">
            <a:extLst>
              <a:ext uri="{FF2B5EF4-FFF2-40B4-BE49-F238E27FC236}">
                <a16:creationId xmlns:a16="http://schemas.microsoft.com/office/drawing/2014/main" id="{960B2CCA-73D2-824E-A80F-AD710181C279}"/>
              </a:ext>
            </a:extLst>
          </p:cNvPr>
          <p:cNvSpPr txBox="1">
            <a:spLocks/>
          </p:cNvSpPr>
          <p:nvPr/>
        </p:nvSpPr>
        <p:spPr>
          <a:xfrm>
            <a:off x="0" y="0"/>
            <a:ext cx="10918199" cy="759550"/>
          </a:xfrm>
          <a:prstGeom prst="rect">
            <a:avLst/>
          </a:prstGeom>
        </p:spPr>
        <p:txBody>
          <a:bodyPr vert="horz" lIns="91440" tIns="45720" rIns="91440" bIns="45720" rtlCol="0" anchor="ctr">
            <a:noAutofit/>
          </a:bodyPr>
          <a:lstStyle/>
          <a:p>
            <a:pPr>
              <a:spcBef>
                <a:spcPct val="0"/>
              </a:spcBef>
              <a:defRPr/>
            </a:pPr>
            <a:r>
              <a:rPr lang="en-US" altLang="zh-CN" sz="4400" dirty="0">
                <a:solidFill>
                  <a:srgbClr val="3B31BD"/>
                </a:solidFill>
                <a:latin typeface="Gill Sans" panose="020B0502020104020203" pitchFamily="34" charset="-79"/>
                <a:ea typeface="Tahoma" panose="020B0604030504040204" pitchFamily="34" charset="0"/>
                <a:cs typeface="Gill Sans" panose="020B0502020104020203" pitchFamily="34" charset="-79"/>
              </a:rPr>
              <a:t>Ratio of Stitched Regions (Higher is Better)</a:t>
            </a:r>
            <a:endParaRPr lang="zh-CN" altLang="en-US" sz="4400" dirty="0">
              <a:solidFill>
                <a:srgbClr val="3B31BD"/>
              </a:solidFill>
              <a:latin typeface="Gill Sans" panose="020B0502020104020203" pitchFamily="34" charset="-79"/>
              <a:cs typeface="Gill Sans" panose="020B0502020104020203" pitchFamily="34" charset="-79"/>
            </a:endParaRPr>
          </a:p>
        </p:txBody>
      </p:sp>
      <p:sp>
        <p:nvSpPr>
          <p:cNvPr id="4" name="Slide Number Placeholder 3">
            <a:extLst>
              <a:ext uri="{FF2B5EF4-FFF2-40B4-BE49-F238E27FC236}">
                <a16:creationId xmlns:a16="http://schemas.microsoft.com/office/drawing/2014/main" id="{A7BA02EE-4D5A-8D46-9204-13EB65BAC037}"/>
              </a:ext>
            </a:extLst>
          </p:cNvPr>
          <p:cNvSpPr>
            <a:spLocks noGrp="1"/>
          </p:cNvSpPr>
          <p:nvPr>
            <p:ph type="sldNum" sz="quarter" idx="12"/>
          </p:nvPr>
        </p:nvSpPr>
        <p:spPr/>
        <p:txBody>
          <a:bodyPr/>
          <a:lstStyle/>
          <a:p>
            <a:fld id="{BEF5F9A7-FFD9-4159-A58F-AE73538ED447}" type="slidenum">
              <a:rPr lang="en-US" smtClean="0"/>
              <a:t>26</a:t>
            </a:fld>
            <a:endParaRPr lang="en-US"/>
          </a:p>
        </p:txBody>
      </p:sp>
      <p:cxnSp>
        <p:nvCxnSpPr>
          <p:cNvPr id="8" name="Straight Arrow Connector 7">
            <a:extLst>
              <a:ext uri="{FF2B5EF4-FFF2-40B4-BE49-F238E27FC236}">
                <a16:creationId xmlns:a16="http://schemas.microsoft.com/office/drawing/2014/main" id="{C6B7CFD8-0DD2-104F-90A8-849EC3AF7213}"/>
              </a:ext>
            </a:extLst>
          </p:cNvPr>
          <p:cNvCxnSpPr>
            <a:cxnSpLocks/>
          </p:cNvCxnSpPr>
          <p:nvPr/>
        </p:nvCxnSpPr>
        <p:spPr>
          <a:xfrm>
            <a:off x="1492803" y="5435488"/>
            <a:ext cx="8858456" cy="16658"/>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7311683F-73AD-D846-9559-B9628E352EC8}"/>
              </a:ext>
            </a:extLst>
          </p:cNvPr>
          <p:cNvCxnSpPr>
            <a:cxnSpLocks/>
          </p:cNvCxnSpPr>
          <p:nvPr/>
        </p:nvCxnSpPr>
        <p:spPr>
          <a:xfrm flipV="1">
            <a:off x="1527685" y="1172385"/>
            <a:ext cx="0" cy="4320399"/>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B4029695-7235-7E4D-B994-EBD62DEAACDA}"/>
              </a:ext>
            </a:extLst>
          </p:cNvPr>
          <p:cNvSpPr/>
          <p:nvPr/>
        </p:nvSpPr>
        <p:spPr>
          <a:xfrm>
            <a:off x="2018926" y="3551784"/>
            <a:ext cx="1047037" cy="186712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17" name="TextBox 16">
            <a:extLst>
              <a:ext uri="{FF2B5EF4-FFF2-40B4-BE49-F238E27FC236}">
                <a16:creationId xmlns:a16="http://schemas.microsoft.com/office/drawing/2014/main" id="{0765992A-FD95-6045-A07F-869894D4CF06}"/>
              </a:ext>
            </a:extLst>
          </p:cNvPr>
          <p:cNvSpPr txBox="1"/>
          <p:nvPr/>
        </p:nvSpPr>
        <p:spPr>
          <a:xfrm>
            <a:off x="2235478" y="3102251"/>
            <a:ext cx="700833"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57%</a:t>
            </a:r>
          </a:p>
        </p:txBody>
      </p:sp>
      <p:sp>
        <p:nvSpPr>
          <p:cNvPr id="24" name="TextBox 23">
            <a:extLst>
              <a:ext uri="{FF2B5EF4-FFF2-40B4-BE49-F238E27FC236}">
                <a16:creationId xmlns:a16="http://schemas.microsoft.com/office/drawing/2014/main" id="{90FF8365-B954-6844-AAA3-AFC7A2D39DE0}"/>
              </a:ext>
            </a:extLst>
          </p:cNvPr>
          <p:cNvSpPr txBox="1"/>
          <p:nvPr/>
        </p:nvSpPr>
        <p:spPr>
          <a:xfrm>
            <a:off x="7734083" y="3293120"/>
            <a:ext cx="700833"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51%</a:t>
            </a:r>
          </a:p>
        </p:txBody>
      </p:sp>
      <p:sp>
        <p:nvSpPr>
          <p:cNvPr id="34" name="Rectangle 33">
            <a:extLst>
              <a:ext uri="{FF2B5EF4-FFF2-40B4-BE49-F238E27FC236}">
                <a16:creationId xmlns:a16="http://schemas.microsoft.com/office/drawing/2014/main" id="{55888E82-9091-434F-9AF6-E174C64946CE}"/>
              </a:ext>
            </a:extLst>
          </p:cNvPr>
          <p:cNvSpPr/>
          <p:nvPr/>
        </p:nvSpPr>
        <p:spPr>
          <a:xfrm>
            <a:off x="3381294" y="4147912"/>
            <a:ext cx="1047037" cy="127313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35" name="TextBox 34">
            <a:extLst>
              <a:ext uri="{FF2B5EF4-FFF2-40B4-BE49-F238E27FC236}">
                <a16:creationId xmlns:a16="http://schemas.microsoft.com/office/drawing/2014/main" id="{2CC380FC-2F39-ED40-AEB6-DF4A5646BDBE}"/>
              </a:ext>
            </a:extLst>
          </p:cNvPr>
          <p:cNvSpPr txBox="1"/>
          <p:nvPr/>
        </p:nvSpPr>
        <p:spPr>
          <a:xfrm>
            <a:off x="3606396" y="3723399"/>
            <a:ext cx="700833"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42%</a:t>
            </a:r>
          </a:p>
        </p:txBody>
      </p:sp>
      <p:sp>
        <p:nvSpPr>
          <p:cNvPr id="38" name="Rectangle 37">
            <a:extLst>
              <a:ext uri="{FF2B5EF4-FFF2-40B4-BE49-F238E27FC236}">
                <a16:creationId xmlns:a16="http://schemas.microsoft.com/office/drawing/2014/main" id="{C74945AA-A704-4F4A-B106-01855078218A}"/>
              </a:ext>
            </a:extLst>
          </p:cNvPr>
          <p:cNvSpPr/>
          <p:nvPr/>
        </p:nvSpPr>
        <p:spPr>
          <a:xfrm>
            <a:off x="4757358" y="3988572"/>
            <a:ext cx="1047034" cy="142862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39" name="TextBox 38">
            <a:extLst>
              <a:ext uri="{FF2B5EF4-FFF2-40B4-BE49-F238E27FC236}">
                <a16:creationId xmlns:a16="http://schemas.microsoft.com/office/drawing/2014/main" id="{6938EC35-1F58-AE4F-A7C0-DF5F048A4E7F}"/>
              </a:ext>
            </a:extLst>
          </p:cNvPr>
          <p:cNvSpPr txBox="1"/>
          <p:nvPr/>
        </p:nvSpPr>
        <p:spPr>
          <a:xfrm>
            <a:off x="4971465" y="3572274"/>
            <a:ext cx="700833"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47%</a:t>
            </a:r>
          </a:p>
        </p:txBody>
      </p:sp>
      <p:sp>
        <p:nvSpPr>
          <p:cNvPr id="47" name="Rectangle 46">
            <a:extLst>
              <a:ext uri="{FF2B5EF4-FFF2-40B4-BE49-F238E27FC236}">
                <a16:creationId xmlns:a16="http://schemas.microsoft.com/office/drawing/2014/main" id="{83C59727-3FFF-9E4E-9E67-6CFE787BAE01}"/>
              </a:ext>
            </a:extLst>
          </p:cNvPr>
          <p:cNvSpPr/>
          <p:nvPr/>
        </p:nvSpPr>
        <p:spPr>
          <a:xfrm>
            <a:off x="2140332" y="1393270"/>
            <a:ext cx="502811" cy="369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latin typeface="Gill Sans" panose="020B0502020104020203" pitchFamily="34" charset="-79"/>
              <a:ea typeface="Tahoma" panose="020B0604030504040204" pitchFamily="34" charset="0"/>
              <a:cs typeface="Gill Sans" panose="020B0502020104020203" pitchFamily="34" charset="-79"/>
            </a:endParaRPr>
          </a:p>
        </p:txBody>
      </p:sp>
      <p:sp>
        <p:nvSpPr>
          <p:cNvPr id="48" name="TextBox 47">
            <a:extLst>
              <a:ext uri="{FF2B5EF4-FFF2-40B4-BE49-F238E27FC236}">
                <a16:creationId xmlns:a16="http://schemas.microsoft.com/office/drawing/2014/main" id="{A4AB1EED-4C11-5B4E-8579-714CB7D5DBB4}"/>
              </a:ext>
            </a:extLst>
          </p:cNvPr>
          <p:cNvSpPr txBox="1"/>
          <p:nvPr/>
        </p:nvSpPr>
        <p:spPr>
          <a:xfrm>
            <a:off x="2656791" y="1313068"/>
            <a:ext cx="1393330"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CPU2006</a:t>
            </a:r>
          </a:p>
        </p:txBody>
      </p:sp>
      <p:sp>
        <p:nvSpPr>
          <p:cNvPr id="52" name="TextBox 51">
            <a:extLst>
              <a:ext uri="{FF2B5EF4-FFF2-40B4-BE49-F238E27FC236}">
                <a16:creationId xmlns:a16="http://schemas.microsoft.com/office/drawing/2014/main" id="{5C78047F-AE7C-5940-9204-3052B4E77A19}"/>
              </a:ext>
            </a:extLst>
          </p:cNvPr>
          <p:cNvSpPr txBox="1"/>
          <p:nvPr/>
        </p:nvSpPr>
        <p:spPr>
          <a:xfrm>
            <a:off x="8502516" y="1402698"/>
            <a:ext cx="755335"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NPB</a:t>
            </a:r>
          </a:p>
        </p:txBody>
      </p:sp>
      <p:sp>
        <p:nvSpPr>
          <p:cNvPr id="55" name="Rectangle 54">
            <a:extLst>
              <a:ext uri="{FF2B5EF4-FFF2-40B4-BE49-F238E27FC236}">
                <a16:creationId xmlns:a16="http://schemas.microsoft.com/office/drawing/2014/main" id="{EBA25C13-7226-A940-8102-8967F5F6CA1C}"/>
              </a:ext>
            </a:extLst>
          </p:cNvPr>
          <p:cNvSpPr/>
          <p:nvPr/>
        </p:nvSpPr>
        <p:spPr>
          <a:xfrm>
            <a:off x="4864578" y="1402698"/>
            <a:ext cx="502811" cy="35990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latin typeface="Gill Sans" panose="020B0502020104020203" pitchFamily="34" charset="-79"/>
              <a:ea typeface="Tahoma" panose="020B0604030504040204" pitchFamily="34" charset="0"/>
              <a:cs typeface="Gill Sans" panose="020B0502020104020203" pitchFamily="34" charset="-79"/>
            </a:endParaRPr>
          </a:p>
        </p:txBody>
      </p:sp>
      <p:sp>
        <p:nvSpPr>
          <p:cNvPr id="59" name="Rectangle 58">
            <a:extLst>
              <a:ext uri="{FF2B5EF4-FFF2-40B4-BE49-F238E27FC236}">
                <a16:creationId xmlns:a16="http://schemas.microsoft.com/office/drawing/2014/main" id="{70E15CAA-446B-0B44-AC1C-E15076169FBB}"/>
              </a:ext>
            </a:extLst>
          </p:cNvPr>
          <p:cNvSpPr/>
          <p:nvPr/>
        </p:nvSpPr>
        <p:spPr>
          <a:xfrm>
            <a:off x="8019930" y="1415983"/>
            <a:ext cx="502811" cy="35990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latin typeface="Gill Sans" panose="020B0502020104020203" pitchFamily="34" charset="-79"/>
              <a:ea typeface="Tahoma" panose="020B0604030504040204" pitchFamily="34" charset="0"/>
              <a:cs typeface="Gill Sans" panose="020B0502020104020203" pitchFamily="34" charset="-79"/>
            </a:endParaRPr>
          </a:p>
        </p:txBody>
      </p:sp>
      <p:sp>
        <p:nvSpPr>
          <p:cNvPr id="60" name="TextBox 59">
            <a:extLst>
              <a:ext uri="{FF2B5EF4-FFF2-40B4-BE49-F238E27FC236}">
                <a16:creationId xmlns:a16="http://schemas.microsoft.com/office/drawing/2014/main" id="{906A20F0-DD93-4346-8BD7-B9D8151BA434}"/>
              </a:ext>
            </a:extLst>
          </p:cNvPr>
          <p:cNvSpPr txBox="1"/>
          <p:nvPr/>
        </p:nvSpPr>
        <p:spPr>
          <a:xfrm>
            <a:off x="5475247" y="1393269"/>
            <a:ext cx="1393330"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CPU2017</a:t>
            </a:r>
          </a:p>
        </p:txBody>
      </p:sp>
      <p:sp>
        <p:nvSpPr>
          <p:cNvPr id="22" name="Rectangle 21">
            <a:extLst>
              <a:ext uri="{FF2B5EF4-FFF2-40B4-BE49-F238E27FC236}">
                <a16:creationId xmlns:a16="http://schemas.microsoft.com/office/drawing/2014/main" id="{A2BF7429-719C-108A-BD6B-774AC3973B22}"/>
              </a:ext>
            </a:extLst>
          </p:cNvPr>
          <p:cNvSpPr/>
          <p:nvPr/>
        </p:nvSpPr>
        <p:spPr>
          <a:xfrm>
            <a:off x="7487868" y="3723399"/>
            <a:ext cx="1047030" cy="174327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23" name="Rectangle 22">
            <a:extLst>
              <a:ext uri="{FF2B5EF4-FFF2-40B4-BE49-F238E27FC236}">
                <a16:creationId xmlns:a16="http://schemas.microsoft.com/office/drawing/2014/main" id="{B11B39C7-AAA2-876A-384D-71C6F21B6E92}"/>
              </a:ext>
            </a:extLst>
          </p:cNvPr>
          <p:cNvSpPr/>
          <p:nvPr/>
        </p:nvSpPr>
        <p:spPr>
          <a:xfrm>
            <a:off x="6123532" y="3912557"/>
            <a:ext cx="1047034" cy="15092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25" name="TextBox 24">
            <a:extLst>
              <a:ext uri="{FF2B5EF4-FFF2-40B4-BE49-F238E27FC236}">
                <a16:creationId xmlns:a16="http://schemas.microsoft.com/office/drawing/2014/main" id="{399F85D8-A8BC-7E54-2587-1D45800F5648}"/>
              </a:ext>
            </a:extLst>
          </p:cNvPr>
          <p:cNvSpPr txBox="1"/>
          <p:nvPr/>
        </p:nvSpPr>
        <p:spPr>
          <a:xfrm>
            <a:off x="6287376" y="3492566"/>
            <a:ext cx="700833"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48%</a:t>
            </a:r>
          </a:p>
        </p:txBody>
      </p:sp>
      <p:sp>
        <p:nvSpPr>
          <p:cNvPr id="26" name="TextBox 25">
            <a:extLst>
              <a:ext uri="{FF2B5EF4-FFF2-40B4-BE49-F238E27FC236}">
                <a16:creationId xmlns:a16="http://schemas.microsoft.com/office/drawing/2014/main" id="{15D13079-E383-38FF-609D-2F3EE0BF6B53}"/>
              </a:ext>
            </a:extLst>
          </p:cNvPr>
          <p:cNvSpPr txBox="1"/>
          <p:nvPr/>
        </p:nvSpPr>
        <p:spPr>
          <a:xfrm>
            <a:off x="9060982" y="3277476"/>
            <a:ext cx="700833"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49%</a:t>
            </a:r>
          </a:p>
        </p:txBody>
      </p:sp>
      <p:sp>
        <p:nvSpPr>
          <p:cNvPr id="27" name="Rectangle 26">
            <a:extLst>
              <a:ext uri="{FF2B5EF4-FFF2-40B4-BE49-F238E27FC236}">
                <a16:creationId xmlns:a16="http://schemas.microsoft.com/office/drawing/2014/main" id="{E2027D6C-BCBF-062A-93FD-648AE49DB954}"/>
              </a:ext>
            </a:extLst>
          </p:cNvPr>
          <p:cNvSpPr/>
          <p:nvPr/>
        </p:nvSpPr>
        <p:spPr>
          <a:xfrm>
            <a:off x="8887884" y="3772657"/>
            <a:ext cx="1047030" cy="16871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28" name="Rectangle 27">
            <a:extLst>
              <a:ext uri="{FF2B5EF4-FFF2-40B4-BE49-F238E27FC236}">
                <a16:creationId xmlns:a16="http://schemas.microsoft.com/office/drawing/2014/main" id="{2544EC9D-075E-0133-FFA2-CA90FE16743F}"/>
              </a:ext>
            </a:extLst>
          </p:cNvPr>
          <p:cNvSpPr/>
          <p:nvPr/>
        </p:nvSpPr>
        <p:spPr>
          <a:xfrm>
            <a:off x="2141658" y="2114428"/>
            <a:ext cx="501478" cy="3693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30" name="TextBox 29">
            <a:extLst>
              <a:ext uri="{FF2B5EF4-FFF2-40B4-BE49-F238E27FC236}">
                <a16:creationId xmlns:a16="http://schemas.microsoft.com/office/drawing/2014/main" id="{60B92F8B-E6C7-1C2E-B4DC-DFD9FCA63CC5}"/>
              </a:ext>
            </a:extLst>
          </p:cNvPr>
          <p:cNvSpPr txBox="1"/>
          <p:nvPr/>
        </p:nvSpPr>
        <p:spPr>
          <a:xfrm>
            <a:off x="2643136" y="2079706"/>
            <a:ext cx="1358064"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SPLASH3</a:t>
            </a:r>
          </a:p>
        </p:txBody>
      </p:sp>
      <p:sp>
        <p:nvSpPr>
          <p:cNvPr id="31" name="Rectangle 30">
            <a:extLst>
              <a:ext uri="{FF2B5EF4-FFF2-40B4-BE49-F238E27FC236}">
                <a16:creationId xmlns:a16="http://schemas.microsoft.com/office/drawing/2014/main" id="{7181B1B9-6E47-48C3-3863-115DA2737323}"/>
              </a:ext>
            </a:extLst>
          </p:cNvPr>
          <p:cNvSpPr/>
          <p:nvPr/>
        </p:nvSpPr>
        <p:spPr>
          <a:xfrm>
            <a:off x="4865911" y="2135127"/>
            <a:ext cx="501478" cy="36933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32" name="TextBox 31">
            <a:extLst>
              <a:ext uri="{FF2B5EF4-FFF2-40B4-BE49-F238E27FC236}">
                <a16:creationId xmlns:a16="http://schemas.microsoft.com/office/drawing/2014/main" id="{07F33E1A-0DDA-F17D-5D8A-8D1F71180441}"/>
              </a:ext>
            </a:extLst>
          </p:cNvPr>
          <p:cNvSpPr txBox="1"/>
          <p:nvPr/>
        </p:nvSpPr>
        <p:spPr>
          <a:xfrm>
            <a:off x="5487974" y="2088161"/>
            <a:ext cx="1367875"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Mini-apps</a:t>
            </a:r>
          </a:p>
        </p:txBody>
      </p:sp>
      <p:sp>
        <p:nvSpPr>
          <p:cNvPr id="33" name="Rectangle 32">
            <a:extLst>
              <a:ext uri="{FF2B5EF4-FFF2-40B4-BE49-F238E27FC236}">
                <a16:creationId xmlns:a16="http://schemas.microsoft.com/office/drawing/2014/main" id="{20C37630-CE03-3C8E-DFBD-1EADE1DC3CE2}"/>
              </a:ext>
            </a:extLst>
          </p:cNvPr>
          <p:cNvSpPr/>
          <p:nvPr/>
        </p:nvSpPr>
        <p:spPr>
          <a:xfrm>
            <a:off x="8014719" y="2150770"/>
            <a:ext cx="501478" cy="3693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36" name="TextBox 35">
            <a:extLst>
              <a:ext uri="{FF2B5EF4-FFF2-40B4-BE49-F238E27FC236}">
                <a16:creationId xmlns:a16="http://schemas.microsoft.com/office/drawing/2014/main" id="{F3D42D82-9BF2-BDBA-1BD5-D7CDD34A58E9}"/>
              </a:ext>
            </a:extLst>
          </p:cNvPr>
          <p:cNvSpPr txBox="1"/>
          <p:nvPr/>
        </p:nvSpPr>
        <p:spPr>
          <a:xfrm>
            <a:off x="8636782" y="2103804"/>
            <a:ext cx="1728358"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All geomean</a:t>
            </a:r>
          </a:p>
        </p:txBody>
      </p:sp>
      <p:sp>
        <p:nvSpPr>
          <p:cNvPr id="2" name="Footer Placeholder 1">
            <a:extLst>
              <a:ext uri="{FF2B5EF4-FFF2-40B4-BE49-F238E27FC236}">
                <a16:creationId xmlns:a16="http://schemas.microsoft.com/office/drawing/2014/main" id="{14ADD681-059F-5320-651B-2A65A54D9324}"/>
              </a:ext>
            </a:extLst>
          </p:cNvPr>
          <p:cNvSpPr>
            <a:spLocks noGrp="1"/>
          </p:cNvSpPr>
          <p:nvPr>
            <p:ph type="ftr" sz="quarter" idx="3"/>
          </p:nvPr>
        </p:nvSpPr>
        <p:spPr/>
        <p:txBody>
          <a:bodyPr/>
          <a:lstStyle/>
          <a:p>
            <a:r>
              <a:rPr lang="en-US"/>
              <a:t>38th ACM International Conference on Supercomputing (ICS'24)</a:t>
            </a:r>
            <a:endParaRPr lang="en-US" dirty="0"/>
          </a:p>
        </p:txBody>
      </p:sp>
    </p:spTree>
    <p:extLst>
      <p:ext uri="{BB962C8B-B14F-4D97-AF65-F5344CB8AC3E}">
        <p14:creationId xmlns:p14="http://schemas.microsoft.com/office/powerpoint/2010/main" val="2863060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AAC901F-8A7C-EE4A-89F0-E4E266DAF9A7}"/>
              </a:ext>
            </a:extLst>
          </p:cNvPr>
          <p:cNvPicPr>
            <a:picLocks noChangeAspect="1"/>
          </p:cNvPicPr>
          <p:nvPr/>
        </p:nvPicPr>
        <p:blipFill>
          <a:blip r:embed="rId3"/>
          <a:stretch>
            <a:fillRect/>
          </a:stretch>
        </p:blipFill>
        <p:spPr>
          <a:xfrm>
            <a:off x="2021840" y="753530"/>
            <a:ext cx="7350760" cy="4878823"/>
          </a:xfrm>
          <a:prstGeom prst="rect">
            <a:avLst/>
          </a:prstGeom>
        </p:spPr>
      </p:pic>
      <p:sp>
        <p:nvSpPr>
          <p:cNvPr id="5" name="Footer Placeholder 4">
            <a:extLst>
              <a:ext uri="{FF2B5EF4-FFF2-40B4-BE49-F238E27FC236}">
                <a16:creationId xmlns:a16="http://schemas.microsoft.com/office/drawing/2014/main" id="{05ADA05E-7D59-A04E-A375-AB7BB8BDB1E1}"/>
              </a:ext>
            </a:extLst>
          </p:cNvPr>
          <p:cNvSpPr>
            <a:spLocks noGrp="1"/>
          </p:cNvSpPr>
          <p:nvPr>
            <p:ph type="ftr" sz="quarter" idx="3"/>
          </p:nvPr>
        </p:nvSpPr>
        <p:spPr>
          <a:xfrm>
            <a:off x="3779520" y="6373548"/>
            <a:ext cx="4373880" cy="420498"/>
          </a:xfrm>
        </p:spPr>
        <p:txBody>
          <a:bodyPr/>
          <a:lstStyle/>
          <a:p>
            <a:r>
              <a:rPr lang="en-US"/>
              <a:t>38th ACM International Conference on Supercomputing (ICS'24)</a:t>
            </a:r>
          </a:p>
        </p:txBody>
      </p:sp>
      <p:sp>
        <p:nvSpPr>
          <p:cNvPr id="6" name="Slide Number Placeholder 5">
            <a:extLst>
              <a:ext uri="{FF2B5EF4-FFF2-40B4-BE49-F238E27FC236}">
                <a16:creationId xmlns:a16="http://schemas.microsoft.com/office/drawing/2014/main" id="{2271A720-9D67-494F-9DE2-296753C86CEE}"/>
              </a:ext>
            </a:extLst>
          </p:cNvPr>
          <p:cNvSpPr>
            <a:spLocks noGrp="1"/>
          </p:cNvSpPr>
          <p:nvPr>
            <p:ph type="sldNum" sz="quarter" idx="12"/>
          </p:nvPr>
        </p:nvSpPr>
        <p:spPr/>
        <p:txBody>
          <a:bodyPr/>
          <a:lstStyle/>
          <a:p>
            <a:fld id="{BEF5F9A7-FFD9-4159-A58F-AE73538ED447}" type="slidenum">
              <a:rPr lang="en-US" smtClean="0"/>
              <a:pPr/>
              <a:t>3</a:t>
            </a:fld>
            <a:endParaRPr lang="en-US" dirty="0"/>
          </a:p>
        </p:txBody>
      </p:sp>
      <p:sp>
        <p:nvSpPr>
          <p:cNvPr id="8" name="TextBox 7">
            <a:extLst>
              <a:ext uri="{FF2B5EF4-FFF2-40B4-BE49-F238E27FC236}">
                <a16:creationId xmlns:a16="http://schemas.microsoft.com/office/drawing/2014/main" id="{27363C86-D977-324E-90AE-55DE67522CFC}"/>
              </a:ext>
            </a:extLst>
          </p:cNvPr>
          <p:cNvSpPr txBox="1"/>
          <p:nvPr/>
        </p:nvSpPr>
        <p:spPr>
          <a:xfrm>
            <a:off x="645592" y="5618463"/>
            <a:ext cx="11473654" cy="369332"/>
          </a:xfrm>
          <a:prstGeom prst="rect">
            <a:avLst/>
          </a:prstGeom>
          <a:noFill/>
        </p:spPr>
        <p:txBody>
          <a:bodyPr wrap="none" rtlCol="0">
            <a:spAutoFit/>
          </a:bodyPr>
          <a:lstStyle/>
          <a:p>
            <a:r>
              <a:rPr lang="en-US" dirty="0">
                <a:latin typeface="Gill Sans" panose="020B0502020104020203" pitchFamily="34" charset="-79"/>
                <a:cs typeface="Gill Sans" panose="020B0502020104020203" pitchFamily="34" charset="-79"/>
              </a:rPr>
              <a:t>Sudden acceleration of a 2005 Camry in a September 2007 accident that killed one woman and seriously injured another</a:t>
            </a:r>
            <a:endParaRPr lang="en-US" dirty="0">
              <a:latin typeface="Gill Sans" panose="020B0502020104020203" pitchFamily="34" charset="-79"/>
              <a:ea typeface="Tahoma" panose="020B0604030504040204" pitchFamily="34" charset="0"/>
              <a:cs typeface="Gill Sans" panose="020B0502020104020203" pitchFamily="34" charset="-79"/>
            </a:endParaRPr>
          </a:p>
        </p:txBody>
      </p:sp>
      <p:sp>
        <p:nvSpPr>
          <p:cNvPr id="9" name="标题 1">
            <a:extLst>
              <a:ext uri="{FF2B5EF4-FFF2-40B4-BE49-F238E27FC236}">
                <a16:creationId xmlns:a16="http://schemas.microsoft.com/office/drawing/2014/main" id="{22748D49-53A0-0647-BB8D-03592AA0EED9}"/>
              </a:ext>
            </a:extLst>
          </p:cNvPr>
          <p:cNvSpPr txBox="1">
            <a:spLocks/>
          </p:cNvSpPr>
          <p:nvPr/>
        </p:nvSpPr>
        <p:spPr>
          <a:xfrm>
            <a:off x="0" y="0"/>
            <a:ext cx="9680002" cy="735366"/>
          </a:xfrm>
          <a:prstGeom prst="rect">
            <a:avLst/>
          </a:prstGeom>
        </p:spPr>
        <p:txBody>
          <a:bodyPr vert="horz" lIns="91440" tIns="45720" rIns="91440" bIns="45720" rtlCol="0" anchor="ctr">
            <a:noAutofit/>
          </a:bodyPr>
          <a:lstStyle/>
          <a:p>
            <a:pPr lvl="0">
              <a:spcBef>
                <a:spcPct val="0"/>
              </a:spcBef>
              <a:defRPr/>
            </a:pPr>
            <a:r>
              <a:rPr lang="en-US" altLang="zh-CN" sz="4400" dirty="0">
                <a:solidFill>
                  <a:srgbClr val="3B31BD"/>
                </a:solidFill>
                <a:latin typeface="Gill Sans" panose="020B0502020104020203" pitchFamily="34" charset="-79"/>
                <a:ea typeface="Tahoma" panose="020B0604030504040204" pitchFamily="34" charset="0"/>
                <a:cs typeface="Gill Sans" panose="020B0502020104020203" pitchFamily="34" charset="-79"/>
              </a:rPr>
              <a:t>Single Bit Flip That Killed</a:t>
            </a:r>
            <a:endParaRPr lang="zh-CN" altLang="en-US" sz="4400" dirty="0">
              <a:solidFill>
                <a:srgbClr val="3B31BD"/>
              </a:solidFill>
              <a:latin typeface="Gill Sans" panose="020B0502020104020203" pitchFamily="34" charset="-79"/>
              <a:cs typeface="Gill Sans" panose="020B0502020104020203" pitchFamily="34" charset="-79"/>
            </a:endParaRPr>
          </a:p>
        </p:txBody>
      </p:sp>
      <p:sp>
        <p:nvSpPr>
          <p:cNvPr id="3" name="Rectangle 2">
            <a:extLst>
              <a:ext uri="{FF2B5EF4-FFF2-40B4-BE49-F238E27FC236}">
                <a16:creationId xmlns:a16="http://schemas.microsoft.com/office/drawing/2014/main" id="{36BA8FBD-3D5F-3C4B-AC02-E2C60E5B44BB}"/>
              </a:ext>
            </a:extLst>
          </p:cNvPr>
          <p:cNvSpPr/>
          <p:nvPr/>
        </p:nvSpPr>
        <p:spPr>
          <a:xfrm>
            <a:off x="2523999" y="5987795"/>
            <a:ext cx="5180307" cy="307777"/>
          </a:xfrm>
          <a:prstGeom prst="rect">
            <a:avLst/>
          </a:prstGeom>
        </p:spPr>
        <p:txBody>
          <a:bodyPr wrap="square">
            <a:spAutoFit/>
          </a:bodyPr>
          <a:lstStyle/>
          <a:p>
            <a:r>
              <a:rPr lang="en-US" sz="1400" dirty="0">
                <a:latin typeface="Gill Sans" panose="020B0502020104020203" pitchFamily="34" charset="-79"/>
                <a:ea typeface="Tahoma" panose="020B0604030504040204" pitchFamily="34" charset="0"/>
                <a:cs typeface="Gill Sans" panose="020B0502020104020203" pitchFamily="34" charset="-79"/>
              </a:rPr>
              <a:t>https://</a:t>
            </a:r>
            <a:r>
              <a:rPr lang="en-US" sz="1400" dirty="0" err="1">
                <a:latin typeface="Gill Sans" panose="020B0502020104020203" pitchFamily="34" charset="-79"/>
                <a:ea typeface="Tahoma" panose="020B0604030504040204" pitchFamily="34" charset="0"/>
                <a:cs typeface="Gill Sans" panose="020B0502020104020203" pitchFamily="34" charset="-79"/>
              </a:rPr>
              <a:t>www.eetimes.com</a:t>
            </a:r>
            <a:r>
              <a:rPr lang="en-US" sz="1400" dirty="0">
                <a:latin typeface="Gill Sans" panose="020B0502020104020203" pitchFamily="34" charset="-79"/>
                <a:ea typeface="Tahoma" panose="020B0604030504040204" pitchFamily="34" charset="0"/>
                <a:cs typeface="Gill Sans" panose="020B0502020104020203" pitchFamily="34" charset="-79"/>
              </a:rPr>
              <a:t>/</a:t>
            </a:r>
            <a:r>
              <a:rPr lang="en-US" sz="1400" dirty="0" err="1">
                <a:latin typeface="Gill Sans" panose="020B0502020104020203" pitchFamily="34" charset="-79"/>
                <a:ea typeface="Tahoma" panose="020B0604030504040204" pitchFamily="34" charset="0"/>
                <a:cs typeface="Gill Sans" panose="020B0502020104020203" pitchFamily="34" charset="-79"/>
              </a:rPr>
              <a:t>toyota</a:t>
            </a:r>
            <a:r>
              <a:rPr lang="en-US" sz="1400" dirty="0">
                <a:latin typeface="Gill Sans" panose="020B0502020104020203" pitchFamily="34" charset="-79"/>
                <a:ea typeface="Tahoma" panose="020B0604030504040204" pitchFamily="34" charset="0"/>
                <a:cs typeface="Gill Sans" panose="020B0502020104020203" pitchFamily="34" charset="-79"/>
              </a:rPr>
              <a:t>-case-single-bit-flip-that-killed/</a:t>
            </a:r>
            <a:endParaRPr lang="en-US" sz="1400" dirty="0">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4039002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0" y="0"/>
            <a:ext cx="10261600" cy="648072"/>
          </a:xfrm>
          <a:prstGeom prst="rect">
            <a:avLst/>
          </a:prstGeom>
        </p:spPr>
        <p:txBody>
          <a:bodyPr vert="horz" lIns="91440" tIns="45720" rIns="91440" bIns="45720" rtlCol="0" anchor="ctr">
            <a:noAutofit/>
          </a:bodyPr>
          <a:lstStyle/>
          <a:p>
            <a:pPr>
              <a:spcBef>
                <a:spcPct val="0"/>
              </a:spcBef>
              <a:defRPr/>
            </a:pPr>
            <a:r>
              <a:rPr lang="en-US" altLang="zh-CN" sz="4400" dirty="0">
                <a:solidFill>
                  <a:srgbClr val="3B31BD"/>
                </a:solidFill>
                <a:latin typeface="Gill Sans" panose="020B0502020104020203" pitchFamily="34" charset="-79"/>
                <a:ea typeface="Tahoma" panose="020B0604030504040204" pitchFamily="34" charset="0"/>
                <a:cs typeface="Gill Sans" panose="020B0502020104020203" pitchFamily="34" charset="-79"/>
              </a:rPr>
              <a:t>Acoustic-Sensor-Based Soft Error Detection</a:t>
            </a:r>
          </a:p>
        </p:txBody>
      </p:sp>
      <p:sp>
        <p:nvSpPr>
          <p:cNvPr id="3" name="TextBox 2"/>
          <p:cNvSpPr txBox="1"/>
          <p:nvPr/>
        </p:nvSpPr>
        <p:spPr>
          <a:xfrm>
            <a:off x="575048" y="688516"/>
            <a:ext cx="8568952" cy="1692771"/>
          </a:xfrm>
          <a:prstGeom prst="rect">
            <a:avLst/>
          </a:prstGeom>
          <a:noFill/>
        </p:spPr>
        <p:txBody>
          <a:bodyPr wrap="square" rtlCol="0">
            <a:spAutoFit/>
          </a:bodyPr>
          <a:lstStyle/>
          <a:p>
            <a:r>
              <a:rPr lang="en-US" sz="3200" dirty="0">
                <a:latin typeface="Gill Sans" panose="020B0502020104020203" pitchFamily="34" charset="-79"/>
                <a:ea typeface="Tahoma" panose="020B0604030504040204" pitchFamily="34" charset="0"/>
                <a:cs typeface="Gill Sans" panose="020B0502020104020203" pitchFamily="34" charset="-79"/>
              </a:rPr>
              <a:t>Acoustic Sensor </a:t>
            </a:r>
            <a:r>
              <a:rPr lang="en-US" sz="3200" baseline="30000" dirty="0">
                <a:latin typeface="Gill Sans" panose="020B0502020104020203" pitchFamily="34" charset="-79"/>
                <a:ea typeface="Tahoma" panose="020B0604030504040204" pitchFamily="34" charset="0"/>
                <a:cs typeface="Gill Sans" panose="020B0502020104020203" pitchFamily="34" charset="-79"/>
              </a:rPr>
              <a:t>[ISCA’12, ISCA’14]</a:t>
            </a:r>
          </a:p>
          <a:p>
            <a:pPr marL="914400" lvl="1" indent="-457200">
              <a:buFont typeface="Wingdings" panose="05000000000000000000" pitchFamily="2" charset="2"/>
              <a:buChar char="ü"/>
            </a:pPr>
            <a:r>
              <a:rPr lang="en-US" sz="2400" dirty="0">
                <a:latin typeface="Gill Sans" panose="020B0502020104020203" pitchFamily="34" charset="-79"/>
                <a:ea typeface="Tahoma" panose="020B0604030504040204" pitchFamily="34" charset="0"/>
                <a:cs typeface="Gill Sans" panose="020B0502020104020203" pitchFamily="34" charset="-79"/>
              </a:rPr>
              <a:t>Low Cost (&lt; 1% area overhead)</a:t>
            </a:r>
          </a:p>
          <a:p>
            <a:pPr marL="914400" lvl="1" indent="-457200">
              <a:buClr>
                <a:schemeClr val="tx1"/>
              </a:buClr>
              <a:buFont typeface="Wingdings" panose="05000000000000000000" pitchFamily="2" charset="2"/>
              <a:buChar char="ü"/>
            </a:pPr>
            <a:r>
              <a:rPr lang="en-US" sz="2400" dirty="0">
                <a:solidFill>
                  <a:srgbClr val="FF0000"/>
                </a:solidFill>
                <a:latin typeface="Gill Sans" panose="020B0502020104020203" pitchFamily="34" charset="-79"/>
                <a:ea typeface="Tahoma" panose="020B0604030504040204" pitchFamily="34" charset="0"/>
                <a:cs typeface="Gill Sans" panose="020B0502020104020203" pitchFamily="34" charset="-79"/>
              </a:rPr>
              <a:t>Bounded Worst-Case Detection Latency (WCDL)</a:t>
            </a:r>
          </a:p>
          <a:p>
            <a:pPr marL="914400" lvl="1" indent="-457200">
              <a:buFont typeface="Wingdings" panose="05000000000000000000" pitchFamily="2" charset="2"/>
              <a:buChar char="ü"/>
            </a:pPr>
            <a:endParaRPr lang="en-US" sz="2400" dirty="0">
              <a:solidFill>
                <a:srgbClr val="FF0000"/>
              </a:solidFill>
              <a:latin typeface="Gill Sans" panose="020B0502020104020203" pitchFamily="34" charset="-79"/>
              <a:ea typeface="Tahoma" panose="020B0604030504040204" pitchFamily="34" charset="0"/>
              <a:cs typeface="Gill Sans" panose="020B0502020104020203" pitchFamily="34" charset="-79"/>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36016" y="2177563"/>
            <a:ext cx="4071857" cy="3984083"/>
          </a:xfrm>
          <a:prstGeom prst="rect">
            <a:avLst/>
          </a:prstGeom>
        </p:spPr>
      </p:pic>
      <p:sp>
        <p:nvSpPr>
          <p:cNvPr id="8" name="Explosion 1 7"/>
          <p:cNvSpPr/>
          <p:nvPr/>
        </p:nvSpPr>
        <p:spPr>
          <a:xfrm>
            <a:off x="5348300" y="3876348"/>
            <a:ext cx="576064" cy="561638"/>
          </a:xfrm>
          <a:prstGeom prst="irregularSeal1">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ea typeface="Tahoma" panose="020B0604030504040204" pitchFamily="34" charset="0"/>
              <a:cs typeface="Gill Sans" panose="020B0502020104020203" pitchFamily="34" charset="-79"/>
            </a:endParaRPr>
          </a:p>
        </p:txBody>
      </p:sp>
      <p:sp>
        <p:nvSpPr>
          <p:cNvPr id="5" name="Oval 4"/>
          <p:cNvSpPr/>
          <p:nvPr/>
        </p:nvSpPr>
        <p:spPr>
          <a:xfrm>
            <a:off x="5143676" y="3672916"/>
            <a:ext cx="1000512" cy="982928"/>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ea typeface="Tahoma" panose="020B0604030504040204" pitchFamily="34" charset="0"/>
              <a:cs typeface="Gill Sans" panose="020B0502020104020203" pitchFamily="34" charset="-79"/>
            </a:endParaRPr>
          </a:p>
        </p:txBody>
      </p:sp>
      <p:sp>
        <p:nvSpPr>
          <p:cNvPr id="9" name="Oval 8"/>
          <p:cNvSpPr/>
          <p:nvPr/>
        </p:nvSpPr>
        <p:spPr>
          <a:xfrm>
            <a:off x="4808240" y="3372292"/>
            <a:ext cx="1656184" cy="1584176"/>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ea typeface="Tahoma" panose="020B0604030504040204" pitchFamily="34" charset="0"/>
              <a:cs typeface="Gill Sans" panose="020B0502020104020203" pitchFamily="34" charset="-79"/>
            </a:endParaRPr>
          </a:p>
        </p:txBody>
      </p:sp>
      <p:sp>
        <p:nvSpPr>
          <p:cNvPr id="10" name="Oval 9"/>
          <p:cNvSpPr/>
          <p:nvPr/>
        </p:nvSpPr>
        <p:spPr>
          <a:xfrm>
            <a:off x="4455800" y="3012252"/>
            <a:ext cx="2376264" cy="2304256"/>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ea typeface="Tahoma" panose="020B0604030504040204" pitchFamily="34" charset="0"/>
              <a:cs typeface="Gill Sans" panose="020B0502020104020203" pitchFamily="34" charset="-79"/>
            </a:endParaRPr>
          </a:p>
        </p:txBody>
      </p:sp>
      <p:sp>
        <p:nvSpPr>
          <p:cNvPr id="11" name="Oval 10"/>
          <p:cNvSpPr/>
          <p:nvPr/>
        </p:nvSpPr>
        <p:spPr>
          <a:xfrm>
            <a:off x="4095760" y="2652212"/>
            <a:ext cx="3107940" cy="2998556"/>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ea typeface="Tahoma" panose="020B0604030504040204" pitchFamily="34" charset="0"/>
              <a:cs typeface="Gill Sans" panose="020B0502020104020203" pitchFamily="34" charset="-79"/>
            </a:endParaRPr>
          </a:p>
        </p:txBody>
      </p:sp>
      <p:sp>
        <p:nvSpPr>
          <p:cNvPr id="13" name="Oval 12"/>
          <p:cNvSpPr/>
          <p:nvPr/>
        </p:nvSpPr>
        <p:spPr>
          <a:xfrm>
            <a:off x="3791744" y="2330007"/>
            <a:ext cx="3760400" cy="3679197"/>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ea typeface="Tahoma" panose="020B0604030504040204" pitchFamily="34" charset="0"/>
              <a:cs typeface="Gill Sans" panose="020B0502020104020203" pitchFamily="34" charset="-79"/>
            </a:endParaRPr>
          </a:p>
        </p:txBody>
      </p:sp>
      <p:sp>
        <p:nvSpPr>
          <p:cNvPr id="15" name="Oval 14"/>
          <p:cNvSpPr/>
          <p:nvPr/>
        </p:nvSpPr>
        <p:spPr>
          <a:xfrm>
            <a:off x="3503712" y="2048765"/>
            <a:ext cx="4320480" cy="4221087"/>
          </a:xfrm>
          <a:prstGeom prst="ellipse">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ea typeface="Tahoma" panose="020B0604030504040204" pitchFamily="34" charset="0"/>
              <a:cs typeface="Gill Sans" panose="020B0502020104020203" pitchFamily="34" charset="-79"/>
            </a:endParaRPr>
          </a:p>
        </p:txBody>
      </p:sp>
      <p:sp>
        <p:nvSpPr>
          <p:cNvPr id="16" name="Lightning Bolt 15"/>
          <p:cNvSpPr/>
          <p:nvPr/>
        </p:nvSpPr>
        <p:spPr>
          <a:xfrm>
            <a:off x="4467329" y="2721260"/>
            <a:ext cx="1134711" cy="1417437"/>
          </a:xfrm>
          <a:prstGeom prst="lightningBol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ea typeface="Tahoma" panose="020B0604030504040204" pitchFamily="34" charset="0"/>
              <a:cs typeface="Gill Sans" panose="020B0502020104020203" pitchFamily="34" charset="-79"/>
            </a:endParaRPr>
          </a:p>
        </p:txBody>
      </p:sp>
      <p:sp>
        <p:nvSpPr>
          <p:cNvPr id="6" name="Rectangle 5"/>
          <p:cNvSpPr/>
          <p:nvPr/>
        </p:nvSpPr>
        <p:spPr>
          <a:xfrm>
            <a:off x="6839184" y="2484975"/>
            <a:ext cx="360040" cy="288032"/>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ea typeface="Tahoma" panose="020B0604030504040204" pitchFamily="34" charset="0"/>
              <a:cs typeface="Gill Sans" panose="020B0502020104020203" pitchFamily="34" charset="-79"/>
            </a:endParaRPr>
          </a:p>
        </p:txBody>
      </p:sp>
      <p:sp>
        <p:nvSpPr>
          <p:cNvPr id="17" name="Rectangle 16"/>
          <p:cNvSpPr/>
          <p:nvPr/>
        </p:nvSpPr>
        <p:spPr>
          <a:xfrm>
            <a:off x="4159779" y="2495104"/>
            <a:ext cx="360040" cy="288032"/>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ea typeface="Tahoma" panose="020B0604030504040204" pitchFamily="34" charset="0"/>
              <a:cs typeface="Gill Sans" panose="020B0502020104020203" pitchFamily="34" charset="-79"/>
            </a:endParaRPr>
          </a:p>
        </p:txBody>
      </p:sp>
      <p:sp>
        <p:nvSpPr>
          <p:cNvPr id="18" name="Rectangle 17"/>
          <p:cNvSpPr/>
          <p:nvPr/>
        </p:nvSpPr>
        <p:spPr>
          <a:xfrm>
            <a:off x="6832064" y="5438957"/>
            <a:ext cx="360040" cy="288032"/>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ea typeface="Tahoma" panose="020B0604030504040204" pitchFamily="34" charset="0"/>
              <a:cs typeface="Gill Sans" panose="020B0502020104020203" pitchFamily="34" charset="-79"/>
            </a:endParaRPr>
          </a:p>
        </p:txBody>
      </p:sp>
      <p:sp>
        <p:nvSpPr>
          <p:cNvPr id="19" name="Rectangle 18"/>
          <p:cNvSpPr/>
          <p:nvPr/>
        </p:nvSpPr>
        <p:spPr>
          <a:xfrm>
            <a:off x="4159779" y="5416839"/>
            <a:ext cx="360040" cy="288032"/>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ea typeface="Tahoma" panose="020B0604030504040204" pitchFamily="34" charset="0"/>
              <a:cs typeface="Gill Sans" panose="020B0502020104020203" pitchFamily="34" charset="-79"/>
            </a:endParaRPr>
          </a:p>
        </p:txBody>
      </p:sp>
      <p:sp>
        <p:nvSpPr>
          <p:cNvPr id="24" name="Rectangle 23"/>
          <p:cNvSpPr/>
          <p:nvPr/>
        </p:nvSpPr>
        <p:spPr>
          <a:xfrm>
            <a:off x="271705" y="2451379"/>
            <a:ext cx="360040" cy="288032"/>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ea typeface="Tahoma" panose="020B0604030504040204" pitchFamily="34" charset="0"/>
              <a:cs typeface="Gill Sans" panose="020B0502020104020203" pitchFamily="34" charset="-79"/>
            </a:endParaRPr>
          </a:p>
        </p:txBody>
      </p:sp>
      <p:sp>
        <p:nvSpPr>
          <p:cNvPr id="12" name="TextBox 11"/>
          <p:cNvSpPr txBox="1"/>
          <p:nvPr/>
        </p:nvSpPr>
        <p:spPr>
          <a:xfrm>
            <a:off x="673275" y="2330007"/>
            <a:ext cx="3053515" cy="584775"/>
          </a:xfrm>
          <a:prstGeom prst="rect">
            <a:avLst/>
          </a:prstGeom>
          <a:noFill/>
        </p:spPr>
        <p:txBody>
          <a:bodyPr wrap="square" rtlCol="0">
            <a:spAutoFit/>
          </a:bodyPr>
          <a:lstStyle/>
          <a:p>
            <a:r>
              <a:rPr lang="en-US" sz="3200" dirty="0">
                <a:latin typeface="Gill Sans" panose="020B0502020104020203" pitchFamily="34" charset="-79"/>
                <a:ea typeface="Tahoma" panose="020B0604030504040204" pitchFamily="34" charset="0"/>
                <a:cs typeface="Gill Sans" panose="020B0502020104020203" pitchFamily="34" charset="-79"/>
              </a:rPr>
              <a:t>Acoustic Sensor</a:t>
            </a:r>
          </a:p>
        </p:txBody>
      </p:sp>
      <p:cxnSp>
        <p:nvCxnSpPr>
          <p:cNvPr id="26" name="Straight Arrow Connector 25"/>
          <p:cNvCxnSpPr/>
          <p:nvPr/>
        </p:nvCxnSpPr>
        <p:spPr>
          <a:xfrm flipV="1">
            <a:off x="5663953" y="2652212"/>
            <a:ext cx="1300415" cy="1486484"/>
          </a:xfrm>
          <a:prstGeom prst="straightConnector1">
            <a:avLst/>
          </a:prstGeom>
          <a:ln w="66675">
            <a:solidFill>
              <a:srgbClr val="CCFFFF"/>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964368" y="2652212"/>
            <a:ext cx="2155969" cy="0"/>
          </a:xfrm>
          <a:prstGeom prst="line">
            <a:avLst/>
          </a:prstGeom>
          <a:ln w="69850">
            <a:solidFill>
              <a:srgbClr val="0099FF"/>
            </a:solidFill>
            <a:prstDash val="sys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663952" y="4138696"/>
            <a:ext cx="3456384" cy="0"/>
          </a:xfrm>
          <a:prstGeom prst="line">
            <a:avLst/>
          </a:prstGeom>
          <a:ln w="69850">
            <a:solidFill>
              <a:srgbClr val="0099FF"/>
            </a:solidFill>
            <a:prstDash val="sysDash"/>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688288" y="3070771"/>
            <a:ext cx="1728192" cy="707886"/>
          </a:xfrm>
          <a:prstGeom prst="rect">
            <a:avLst/>
          </a:prstGeom>
          <a:noFill/>
        </p:spPr>
        <p:txBody>
          <a:bodyPr wrap="square" rtlCol="0">
            <a:spAutoFit/>
          </a:bodyPr>
          <a:lstStyle/>
          <a:p>
            <a:r>
              <a:rPr lang="en-US" sz="4000" dirty="0">
                <a:latin typeface="Gill Sans" panose="020B0502020104020203" pitchFamily="34" charset="-79"/>
                <a:ea typeface="Tahoma" panose="020B0604030504040204" pitchFamily="34" charset="0"/>
                <a:cs typeface="Gill Sans" panose="020B0502020104020203" pitchFamily="34" charset="-79"/>
              </a:rPr>
              <a:t>WCDL</a:t>
            </a:r>
          </a:p>
        </p:txBody>
      </p:sp>
      <p:sp>
        <p:nvSpPr>
          <p:cNvPr id="44" name="Footer Placeholder 4">
            <a:extLst>
              <a:ext uri="{FF2B5EF4-FFF2-40B4-BE49-F238E27FC236}">
                <a16:creationId xmlns:a16="http://schemas.microsoft.com/office/drawing/2014/main" id="{690A8978-DCFD-064B-91E4-781F786CD858}"/>
              </a:ext>
            </a:extLst>
          </p:cNvPr>
          <p:cNvSpPr>
            <a:spLocks noGrp="1"/>
          </p:cNvSpPr>
          <p:nvPr>
            <p:ph type="ftr" sz="quarter" idx="3"/>
          </p:nvPr>
        </p:nvSpPr>
        <p:spPr>
          <a:xfrm>
            <a:off x="3779520" y="6373548"/>
            <a:ext cx="4373880" cy="420498"/>
          </a:xfrm>
        </p:spPr>
        <p:txBody>
          <a:bodyPr/>
          <a:lstStyle/>
          <a:p>
            <a:r>
              <a:rPr lang="en-US"/>
              <a:t>38th ACM International Conference on Supercomputing (ICS'24)</a:t>
            </a:r>
            <a:endParaRPr lang="en-US" dirty="0"/>
          </a:p>
        </p:txBody>
      </p:sp>
      <p:sp>
        <p:nvSpPr>
          <p:cNvPr id="25" name="Slide Number Placeholder 5">
            <a:extLst>
              <a:ext uri="{FF2B5EF4-FFF2-40B4-BE49-F238E27FC236}">
                <a16:creationId xmlns:a16="http://schemas.microsoft.com/office/drawing/2014/main" id="{FFCA4214-51F8-58FB-98E4-01A58DBFEE46}"/>
              </a:ext>
            </a:extLst>
          </p:cNvPr>
          <p:cNvSpPr>
            <a:spLocks noGrp="1"/>
          </p:cNvSpPr>
          <p:nvPr>
            <p:ph type="sldNum" sz="quarter" idx="12"/>
          </p:nvPr>
        </p:nvSpPr>
        <p:spPr>
          <a:xfrm>
            <a:off x="11310729" y="6401234"/>
            <a:ext cx="878729" cy="365125"/>
          </a:xfrm>
        </p:spPr>
        <p:txBody>
          <a:bodyPr/>
          <a:lstStyle/>
          <a:p>
            <a:fld id="{BEF5F9A7-FFD9-4159-A58F-AE73538ED447}" type="slidenum">
              <a:rPr lang="en-US" smtClean="0"/>
              <a:pPr/>
              <a:t>4</a:t>
            </a:fld>
            <a:endParaRPr lang="en-US" dirty="0"/>
          </a:p>
        </p:txBody>
      </p:sp>
    </p:spTree>
    <p:extLst>
      <p:ext uri="{BB962C8B-B14F-4D97-AF65-F5344CB8AC3E}">
        <p14:creationId xmlns:p14="http://schemas.microsoft.com/office/powerpoint/2010/main" val="2344388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4" presetClass="entr" presetSubtype="1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randombar(horizontal)">
                                      <p:cBhvr>
                                        <p:cTn id="20" dur="500"/>
                                        <p:tgtEl>
                                          <p:spTgt spid="17"/>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randombar(horizontal)">
                                      <p:cBhvr>
                                        <p:cTn id="23" dur="500"/>
                                        <p:tgtEl>
                                          <p:spTgt spid="19"/>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randombar(horizontal)">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0-#ppt_w/2"/>
                                          </p:val>
                                        </p:tav>
                                        <p:tav tm="100000">
                                          <p:val>
                                            <p:strVal val="#ppt_x"/>
                                          </p:val>
                                        </p:tav>
                                      </p:tavLst>
                                    </p:anim>
                                    <p:anim calcmode="lin" valueType="num">
                                      <p:cBhvr additive="base">
                                        <p:cTn id="32" dur="500" fill="hold"/>
                                        <p:tgtEl>
                                          <p:spTgt spid="16"/>
                                        </p:tgtEl>
                                        <p:attrNameLst>
                                          <p:attrName>ppt_y</p:attrName>
                                        </p:attrNameLst>
                                      </p:cBhvr>
                                      <p:tavLst>
                                        <p:tav tm="0">
                                          <p:val>
                                            <p:strVal val="0-#ppt_h/2"/>
                                          </p:val>
                                        </p:tav>
                                        <p:tav tm="100000">
                                          <p:val>
                                            <p:strVal val="#ppt_y"/>
                                          </p:val>
                                        </p:tav>
                                      </p:tavLst>
                                    </p:anim>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6"/>
                                        </p:tgtEl>
                                        <p:attrNameLst>
                                          <p:attrName>style.visibility</p:attrName>
                                        </p:attrNameLst>
                                      </p:cBhvr>
                                      <p:to>
                                        <p:strVal val="hidden"/>
                                      </p:to>
                                    </p:set>
                                  </p:childTnLst>
                                </p:cTn>
                              </p:par>
                            </p:childTnLst>
                          </p:cTn>
                        </p:par>
                        <p:par>
                          <p:cTn id="39" fill="hold">
                            <p:stCondLst>
                              <p:cond delay="0"/>
                            </p:stCondLst>
                            <p:childTnLst>
                              <p:par>
                                <p:cTn id="40" presetID="6" presetClass="entr" presetSubtype="32" fill="hold" grpId="0" nodeType="after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circle(out)">
                                      <p:cBhvr>
                                        <p:cTn id="42" dur="200"/>
                                        <p:tgtEl>
                                          <p:spTgt spid="5"/>
                                        </p:tgtEl>
                                      </p:cBhvr>
                                    </p:animEffect>
                                  </p:childTnLst>
                                </p:cTn>
                              </p:par>
                            </p:childTnLst>
                          </p:cTn>
                        </p:par>
                        <p:par>
                          <p:cTn id="43" fill="hold">
                            <p:stCondLst>
                              <p:cond delay="200"/>
                            </p:stCondLst>
                            <p:childTnLst>
                              <p:par>
                                <p:cTn id="44" presetID="6" presetClass="entr" presetSubtype="32" fill="hold" grpId="0" nodeType="after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circle(out)">
                                      <p:cBhvr>
                                        <p:cTn id="46" dur="200"/>
                                        <p:tgtEl>
                                          <p:spTgt spid="9"/>
                                        </p:tgtEl>
                                      </p:cBhvr>
                                    </p:animEffect>
                                  </p:childTnLst>
                                </p:cTn>
                              </p:par>
                            </p:childTnLst>
                          </p:cTn>
                        </p:par>
                        <p:par>
                          <p:cTn id="47" fill="hold">
                            <p:stCondLst>
                              <p:cond delay="400"/>
                            </p:stCondLst>
                            <p:childTnLst>
                              <p:par>
                                <p:cTn id="48" presetID="6" presetClass="entr" presetSubtype="32" fill="hold" grpId="0" nodeType="after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circle(out)">
                                      <p:cBhvr>
                                        <p:cTn id="50" dur="200"/>
                                        <p:tgtEl>
                                          <p:spTgt spid="10"/>
                                        </p:tgtEl>
                                      </p:cBhvr>
                                    </p:animEffect>
                                  </p:childTnLst>
                                </p:cTn>
                              </p:par>
                            </p:childTnLst>
                          </p:cTn>
                        </p:par>
                        <p:par>
                          <p:cTn id="51" fill="hold">
                            <p:stCondLst>
                              <p:cond delay="600"/>
                            </p:stCondLst>
                            <p:childTnLst>
                              <p:par>
                                <p:cTn id="52" presetID="6" presetClass="entr" presetSubtype="32" fill="hold" grpId="0" nodeType="after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circle(out)">
                                      <p:cBhvr>
                                        <p:cTn id="54" dur="200"/>
                                        <p:tgtEl>
                                          <p:spTgt spid="11"/>
                                        </p:tgtEl>
                                      </p:cBhvr>
                                    </p:animEffect>
                                  </p:childTnLst>
                                </p:cTn>
                              </p:par>
                            </p:childTnLst>
                          </p:cTn>
                        </p:par>
                        <p:par>
                          <p:cTn id="55" fill="hold">
                            <p:stCondLst>
                              <p:cond delay="800"/>
                            </p:stCondLst>
                            <p:childTnLst>
                              <p:par>
                                <p:cTn id="56" presetID="6" presetClass="entr" presetSubtype="32" fill="hold" grpId="0" nodeType="after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circle(out)">
                                      <p:cBhvr>
                                        <p:cTn id="58" dur="200"/>
                                        <p:tgtEl>
                                          <p:spTgt spid="13"/>
                                        </p:tgtEl>
                                      </p:cBhvr>
                                    </p:animEffect>
                                  </p:childTnLst>
                                </p:cTn>
                              </p:par>
                            </p:childTnLst>
                          </p:cTn>
                        </p:par>
                        <p:par>
                          <p:cTn id="59" fill="hold">
                            <p:stCondLst>
                              <p:cond delay="1000"/>
                            </p:stCondLst>
                            <p:childTnLst>
                              <p:par>
                                <p:cTn id="60" presetID="6" presetClass="entr" presetSubtype="32" fill="hold" grpId="0" nodeType="after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circle(out)">
                                      <p:cBhvr>
                                        <p:cTn id="62" dur="2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wipe(down)">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wipe(left)">
                                      <p:cBhvr>
                                        <p:cTn id="76" dur="500"/>
                                        <p:tgtEl>
                                          <p:spTgt spid="29"/>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36"/>
                                        </p:tgtEl>
                                        <p:attrNameLst>
                                          <p:attrName>style.visibility</p:attrName>
                                        </p:attrNameLst>
                                      </p:cBhvr>
                                      <p:to>
                                        <p:strVal val="visible"/>
                                      </p:to>
                                    </p:set>
                                    <p:animEffect transition="in" filter="wipe(left)">
                                      <p:cBhvr>
                                        <p:cTn id="79" dur="500"/>
                                        <p:tgtEl>
                                          <p:spTgt spid="36"/>
                                        </p:tgtEl>
                                      </p:cBhvr>
                                    </p:animEffect>
                                  </p:childTnLst>
                                </p:cTn>
                              </p:par>
                              <p:par>
                                <p:cTn id="80" presetID="22" presetClass="entr" presetSubtype="8" fill="hold" nodeType="with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wipe(left)">
                                      <p:cBhvr>
                                        <p:cTn id="8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8" grpId="0" animBg="1"/>
      <p:bldP spid="5" grpId="0" animBg="1"/>
      <p:bldP spid="9" grpId="0" animBg="1"/>
      <p:bldP spid="10" grpId="0" animBg="1"/>
      <p:bldP spid="11" grpId="0" animBg="1"/>
      <p:bldP spid="13" grpId="0" animBg="1"/>
      <p:bldP spid="15" grpId="0" animBg="1"/>
      <p:bldP spid="16" grpId="0" animBg="1"/>
      <p:bldP spid="16" grpId="1" animBg="1"/>
      <p:bldP spid="6" grpId="0" animBg="1"/>
      <p:bldP spid="17" grpId="0" animBg="1"/>
      <p:bldP spid="18" grpId="0" animBg="1"/>
      <p:bldP spid="19" grpId="0" animBg="1"/>
      <p:bldP spid="24" grpId="0" animBg="1"/>
      <p:bldP spid="12" grpId="0"/>
      <p:bldP spid="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D69F885-43C5-B543-A52C-33C43992D2A6}"/>
              </a:ext>
            </a:extLst>
          </p:cNvPr>
          <p:cNvSpPr>
            <a:spLocks noGrp="1"/>
          </p:cNvSpPr>
          <p:nvPr>
            <p:ph type="ftr" sz="quarter" idx="3"/>
          </p:nvPr>
        </p:nvSpPr>
        <p:spPr>
          <a:xfrm>
            <a:off x="3779520" y="6373548"/>
            <a:ext cx="4373880" cy="420498"/>
          </a:xfrm>
        </p:spPr>
        <p:txBody>
          <a:bodyPr/>
          <a:lstStyle/>
          <a:p>
            <a:r>
              <a:rPr lang="en-US"/>
              <a:t>38th ACM International Conference on Supercomputing (ICS'24)</a:t>
            </a:r>
          </a:p>
        </p:txBody>
      </p:sp>
      <p:sp>
        <p:nvSpPr>
          <p:cNvPr id="30" name="标题 1">
            <a:extLst>
              <a:ext uri="{FF2B5EF4-FFF2-40B4-BE49-F238E27FC236}">
                <a16:creationId xmlns:a16="http://schemas.microsoft.com/office/drawing/2014/main" id="{274EAFA7-DCAC-644D-AE59-16B217AED16C}"/>
              </a:ext>
            </a:extLst>
          </p:cNvPr>
          <p:cNvSpPr txBox="1">
            <a:spLocks/>
          </p:cNvSpPr>
          <p:nvPr/>
        </p:nvSpPr>
        <p:spPr>
          <a:xfrm>
            <a:off x="0" y="1"/>
            <a:ext cx="9878976" cy="695852"/>
          </a:xfrm>
          <a:prstGeom prst="rect">
            <a:avLst/>
          </a:prstGeom>
        </p:spPr>
        <p:txBody>
          <a:bodyPr vert="horz" lIns="91440" tIns="45720" rIns="91440" bIns="45720" rtlCol="0" anchor="ctr">
            <a:noAutofit/>
          </a:bodyPr>
          <a:lstStyle/>
          <a:p>
            <a:pPr lvl="0">
              <a:spcBef>
                <a:spcPct val="0"/>
              </a:spcBef>
              <a:defRPr/>
            </a:pPr>
            <a:r>
              <a:rPr lang="en-US" altLang="zh-CN" sz="4400" dirty="0">
                <a:solidFill>
                  <a:srgbClr val="3B31BD"/>
                </a:solidFill>
                <a:latin typeface="Gill Sans" panose="020B0502020104020203" pitchFamily="34" charset="-79"/>
                <a:ea typeface="Tahoma" panose="020B0604030504040204" pitchFamily="34" charset="0"/>
                <a:cs typeface="Gill Sans" panose="020B0502020104020203" pitchFamily="34" charset="-79"/>
              </a:rPr>
              <a:t>Program Data Verification within WCDL</a:t>
            </a:r>
            <a:endParaRPr lang="zh-CN" altLang="en-US" sz="4400" dirty="0">
              <a:solidFill>
                <a:srgbClr val="3B31BD"/>
              </a:solidFill>
              <a:latin typeface="Gill Sans" panose="020B0502020104020203" pitchFamily="34" charset="-79"/>
              <a:cs typeface="Gill Sans" panose="020B0502020104020203" pitchFamily="34" charset="-79"/>
            </a:endParaRPr>
          </a:p>
        </p:txBody>
      </p:sp>
      <p:cxnSp>
        <p:nvCxnSpPr>
          <p:cNvPr id="32" name="Straight Arrow Connector 31">
            <a:extLst>
              <a:ext uri="{FF2B5EF4-FFF2-40B4-BE49-F238E27FC236}">
                <a16:creationId xmlns:a16="http://schemas.microsoft.com/office/drawing/2014/main" id="{95DA90D8-BED6-0147-BD9E-FC3618C5A77F}"/>
              </a:ext>
            </a:extLst>
          </p:cNvPr>
          <p:cNvCxnSpPr>
            <a:cxnSpLocks/>
          </p:cNvCxnSpPr>
          <p:nvPr/>
        </p:nvCxnSpPr>
        <p:spPr>
          <a:xfrm flipV="1">
            <a:off x="1237971" y="4341668"/>
            <a:ext cx="9610028" cy="49583"/>
          </a:xfrm>
          <a:prstGeom prst="straightConnector1">
            <a:avLst/>
          </a:prstGeom>
          <a:ln w="1016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0F3D235-0BF4-5947-B820-FD5A7572FE89}"/>
              </a:ext>
            </a:extLst>
          </p:cNvPr>
          <p:cNvSpPr txBox="1"/>
          <p:nvPr/>
        </p:nvSpPr>
        <p:spPr>
          <a:xfrm>
            <a:off x="2906902" y="4391339"/>
            <a:ext cx="764953" cy="707886"/>
          </a:xfrm>
          <a:prstGeom prst="rect">
            <a:avLst/>
          </a:prstGeom>
          <a:noFill/>
        </p:spPr>
        <p:txBody>
          <a:bodyPr wrap="none" rtlCol="0">
            <a:spAutoFit/>
          </a:bodyPr>
          <a:lstStyle/>
          <a:p>
            <a:r>
              <a:rPr lang="en-US" sz="4000" dirty="0">
                <a:latin typeface="Gill Sans" panose="020B0502020104020203" pitchFamily="34" charset="-79"/>
                <a:ea typeface="Tahoma" panose="020B0604030504040204" pitchFamily="34" charset="0"/>
                <a:cs typeface="Gill Sans" panose="020B0502020104020203" pitchFamily="34" charset="-79"/>
              </a:rPr>
              <a:t>T1</a:t>
            </a:r>
          </a:p>
        </p:txBody>
      </p:sp>
      <p:sp>
        <p:nvSpPr>
          <p:cNvPr id="15" name="TextBox 14">
            <a:extLst>
              <a:ext uri="{FF2B5EF4-FFF2-40B4-BE49-F238E27FC236}">
                <a16:creationId xmlns:a16="http://schemas.microsoft.com/office/drawing/2014/main" id="{E07D5322-784A-084F-B985-70968ACCFFF1}"/>
              </a:ext>
            </a:extLst>
          </p:cNvPr>
          <p:cNvSpPr txBox="1"/>
          <p:nvPr/>
        </p:nvSpPr>
        <p:spPr>
          <a:xfrm>
            <a:off x="8497418" y="4356919"/>
            <a:ext cx="764953" cy="707886"/>
          </a:xfrm>
          <a:prstGeom prst="rect">
            <a:avLst/>
          </a:prstGeom>
          <a:noFill/>
        </p:spPr>
        <p:txBody>
          <a:bodyPr wrap="none" rtlCol="0">
            <a:spAutoFit/>
          </a:bodyPr>
          <a:lstStyle/>
          <a:p>
            <a:r>
              <a:rPr lang="en-US" sz="4000" dirty="0">
                <a:latin typeface="Gill Sans" panose="020B0502020104020203" pitchFamily="34" charset="-79"/>
                <a:ea typeface="Tahoma" panose="020B0604030504040204" pitchFamily="34" charset="0"/>
                <a:cs typeface="Gill Sans" panose="020B0502020104020203" pitchFamily="34" charset="-79"/>
              </a:rPr>
              <a:t>T2</a:t>
            </a:r>
          </a:p>
        </p:txBody>
      </p:sp>
      <p:sp>
        <p:nvSpPr>
          <p:cNvPr id="16" name="TextBox 15">
            <a:extLst>
              <a:ext uri="{FF2B5EF4-FFF2-40B4-BE49-F238E27FC236}">
                <a16:creationId xmlns:a16="http://schemas.microsoft.com/office/drawing/2014/main" id="{2FF0F221-9863-BD4E-9600-F0C4F9F4677D}"/>
              </a:ext>
            </a:extLst>
          </p:cNvPr>
          <p:cNvSpPr txBox="1"/>
          <p:nvPr/>
        </p:nvSpPr>
        <p:spPr>
          <a:xfrm>
            <a:off x="10497479" y="3565877"/>
            <a:ext cx="1247457" cy="707886"/>
          </a:xfrm>
          <a:prstGeom prst="rect">
            <a:avLst/>
          </a:prstGeom>
          <a:noFill/>
        </p:spPr>
        <p:txBody>
          <a:bodyPr wrap="none" rtlCol="0">
            <a:spAutoFit/>
          </a:bodyPr>
          <a:lstStyle/>
          <a:p>
            <a:r>
              <a:rPr lang="en-US" sz="4000" dirty="0">
                <a:latin typeface="Gill Sans" panose="020B0502020104020203" pitchFamily="34" charset="-79"/>
                <a:ea typeface="Tahoma" panose="020B0604030504040204" pitchFamily="34" charset="0"/>
                <a:cs typeface="Gill Sans" panose="020B0502020104020203" pitchFamily="34" charset="-79"/>
              </a:rPr>
              <a:t>Time</a:t>
            </a:r>
          </a:p>
        </p:txBody>
      </p:sp>
      <p:sp>
        <p:nvSpPr>
          <p:cNvPr id="9" name="Rounded Rectangle 8">
            <a:extLst>
              <a:ext uri="{FF2B5EF4-FFF2-40B4-BE49-F238E27FC236}">
                <a16:creationId xmlns:a16="http://schemas.microsoft.com/office/drawing/2014/main" id="{C63B14B1-F30D-6A43-9EDC-380E0DC932FA}"/>
              </a:ext>
            </a:extLst>
          </p:cNvPr>
          <p:cNvSpPr/>
          <p:nvPr/>
        </p:nvSpPr>
        <p:spPr>
          <a:xfrm>
            <a:off x="2023975" y="1826257"/>
            <a:ext cx="2530805" cy="102424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Gill Sans" panose="020B0502020104020203" pitchFamily="34" charset="-79"/>
                <a:ea typeface="Tahoma" panose="020B0604030504040204" pitchFamily="34" charset="0"/>
                <a:cs typeface="Gill Sans" panose="020B0502020104020203" pitchFamily="34" charset="-79"/>
              </a:rPr>
              <a:t>Execution till T1 is error-free?</a:t>
            </a:r>
          </a:p>
        </p:txBody>
      </p:sp>
      <p:sp>
        <p:nvSpPr>
          <p:cNvPr id="10" name="Left Brace 9">
            <a:extLst>
              <a:ext uri="{FF2B5EF4-FFF2-40B4-BE49-F238E27FC236}">
                <a16:creationId xmlns:a16="http://schemas.microsoft.com/office/drawing/2014/main" id="{7BE2D506-F963-0D40-8EF0-1CBB61D5AB45}"/>
              </a:ext>
            </a:extLst>
          </p:cNvPr>
          <p:cNvSpPr/>
          <p:nvPr/>
        </p:nvSpPr>
        <p:spPr>
          <a:xfrm rot="16200000">
            <a:off x="5821953" y="2366983"/>
            <a:ext cx="420498" cy="4510954"/>
          </a:xfrm>
          <a:prstGeom prst="leftBrace">
            <a:avLst>
              <a:gd name="adj1" fmla="val 8333"/>
              <a:gd name="adj2" fmla="val 50601"/>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Gill Sans" panose="020B0502020104020203" pitchFamily="34" charset="-79"/>
              <a:ea typeface="Tahoma" panose="020B0604030504040204" pitchFamily="34" charset="0"/>
              <a:cs typeface="Gill Sans" panose="020B0502020104020203" pitchFamily="34" charset="-79"/>
            </a:endParaRPr>
          </a:p>
        </p:txBody>
      </p:sp>
      <p:sp>
        <p:nvSpPr>
          <p:cNvPr id="11" name="TextBox 10">
            <a:extLst>
              <a:ext uri="{FF2B5EF4-FFF2-40B4-BE49-F238E27FC236}">
                <a16:creationId xmlns:a16="http://schemas.microsoft.com/office/drawing/2014/main" id="{E2BDD824-A41A-8C4B-BE74-8BE3BCB0BDA6}"/>
              </a:ext>
            </a:extLst>
          </p:cNvPr>
          <p:cNvSpPr txBox="1"/>
          <p:nvPr/>
        </p:nvSpPr>
        <p:spPr>
          <a:xfrm>
            <a:off x="5362451" y="4741774"/>
            <a:ext cx="1718740" cy="707886"/>
          </a:xfrm>
          <a:prstGeom prst="rect">
            <a:avLst/>
          </a:prstGeom>
          <a:noFill/>
        </p:spPr>
        <p:txBody>
          <a:bodyPr wrap="none" rtlCol="0">
            <a:spAutoFit/>
          </a:bodyPr>
          <a:lstStyle/>
          <a:p>
            <a:r>
              <a:rPr lang="en-US" sz="4000" dirty="0">
                <a:latin typeface="Gill Sans" panose="020B0502020104020203" pitchFamily="34" charset="-79"/>
                <a:ea typeface="Tahoma" panose="020B0604030504040204" pitchFamily="34" charset="0"/>
                <a:cs typeface="Gill Sans" panose="020B0502020104020203" pitchFamily="34" charset="-79"/>
              </a:rPr>
              <a:t>WCDL</a:t>
            </a:r>
          </a:p>
        </p:txBody>
      </p:sp>
      <p:pic>
        <p:nvPicPr>
          <p:cNvPr id="4" name="Picture 3">
            <a:extLst>
              <a:ext uri="{FF2B5EF4-FFF2-40B4-BE49-F238E27FC236}">
                <a16:creationId xmlns:a16="http://schemas.microsoft.com/office/drawing/2014/main" id="{8AFC5148-58F7-AC4B-BB87-ACE9D44A75C3}"/>
              </a:ext>
            </a:extLst>
          </p:cNvPr>
          <p:cNvPicPr>
            <a:picLocks noChangeAspect="1"/>
          </p:cNvPicPr>
          <p:nvPr/>
        </p:nvPicPr>
        <p:blipFill>
          <a:blip r:embed="rId3"/>
          <a:stretch>
            <a:fillRect/>
          </a:stretch>
        </p:blipFill>
        <p:spPr>
          <a:xfrm>
            <a:off x="2654742" y="2909079"/>
            <a:ext cx="1238383" cy="1397707"/>
          </a:xfrm>
          <a:prstGeom prst="rect">
            <a:avLst/>
          </a:prstGeom>
        </p:spPr>
      </p:pic>
      <p:pic>
        <p:nvPicPr>
          <p:cNvPr id="12" name="Picture 11">
            <a:extLst>
              <a:ext uri="{FF2B5EF4-FFF2-40B4-BE49-F238E27FC236}">
                <a16:creationId xmlns:a16="http://schemas.microsoft.com/office/drawing/2014/main" id="{A34A872B-E383-284B-BE41-AB3CFBF55667}"/>
              </a:ext>
            </a:extLst>
          </p:cNvPr>
          <p:cNvPicPr>
            <a:picLocks noChangeAspect="1"/>
          </p:cNvPicPr>
          <p:nvPr/>
        </p:nvPicPr>
        <p:blipFill>
          <a:blip r:embed="rId4"/>
          <a:stretch>
            <a:fillRect/>
          </a:stretch>
        </p:blipFill>
        <p:spPr>
          <a:xfrm>
            <a:off x="8153400" y="3079677"/>
            <a:ext cx="1287352" cy="1219766"/>
          </a:xfrm>
          <a:prstGeom prst="rect">
            <a:avLst/>
          </a:prstGeom>
        </p:spPr>
      </p:pic>
      <p:sp>
        <p:nvSpPr>
          <p:cNvPr id="20" name="Rounded Rectangle 19">
            <a:extLst>
              <a:ext uri="{FF2B5EF4-FFF2-40B4-BE49-F238E27FC236}">
                <a16:creationId xmlns:a16="http://schemas.microsoft.com/office/drawing/2014/main" id="{B9C37B0A-41FC-484B-B479-DDD6B79D382C}"/>
              </a:ext>
            </a:extLst>
          </p:cNvPr>
          <p:cNvSpPr/>
          <p:nvPr/>
        </p:nvSpPr>
        <p:spPr>
          <a:xfrm>
            <a:off x="7695361" y="1828865"/>
            <a:ext cx="2183615" cy="10242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Gill Sans" panose="020B0502020104020203" pitchFamily="34" charset="-79"/>
                <a:ea typeface="Tahoma" panose="020B0604030504040204" pitchFamily="34" charset="0"/>
                <a:cs typeface="Gill Sans" panose="020B0502020104020203" pitchFamily="34" charset="-79"/>
              </a:rPr>
              <a:t>Verified to be</a:t>
            </a:r>
          </a:p>
          <a:p>
            <a:pPr algn="ctr"/>
            <a:r>
              <a:rPr lang="en-US" sz="2400" dirty="0">
                <a:solidFill>
                  <a:schemeClr val="tx1"/>
                </a:solidFill>
                <a:latin typeface="Gill Sans" panose="020B0502020104020203" pitchFamily="34" charset="-79"/>
                <a:ea typeface="Tahoma" panose="020B0604030504040204" pitchFamily="34" charset="0"/>
                <a:cs typeface="Gill Sans" panose="020B0502020104020203" pitchFamily="34" charset="-79"/>
              </a:rPr>
              <a:t>error-free!</a:t>
            </a:r>
          </a:p>
        </p:txBody>
      </p:sp>
      <p:sp>
        <p:nvSpPr>
          <p:cNvPr id="17" name="Slide Number Placeholder 5">
            <a:extLst>
              <a:ext uri="{FF2B5EF4-FFF2-40B4-BE49-F238E27FC236}">
                <a16:creationId xmlns:a16="http://schemas.microsoft.com/office/drawing/2014/main" id="{FCBFA661-F4F1-699E-80E4-0D31B6337649}"/>
              </a:ext>
            </a:extLst>
          </p:cNvPr>
          <p:cNvSpPr>
            <a:spLocks noGrp="1"/>
          </p:cNvSpPr>
          <p:nvPr>
            <p:ph type="sldNum" sz="quarter" idx="12"/>
          </p:nvPr>
        </p:nvSpPr>
        <p:spPr>
          <a:xfrm>
            <a:off x="11310729" y="6401234"/>
            <a:ext cx="878729" cy="365125"/>
          </a:xfrm>
        </p:spPr>
        <p:txBody>
          <a:bodyPr/>
          <a:lstStyle/>
          <a:p>
            <a:fld id="{BEF5F9A7-FFD9-4159-A58F-AE73538ED447}" type="slidenum">
              <a:rPr lang="en-US" smtClean="0"/>
              <a:pPr/>
              <a:t>5</a:t>
            </a:fld>
            <a:endParaRPr lang="en-US" dirty="0"/>
          </a:p>
        </p:txBody>
      </p:sp>
    </p:spTree>
    <p:extLst>
      <p:ext uri="{BB962C8B-B14F-4D97-AF65-F5344CB8AC3E}">
        <p14:creationId xmlns:p14="http://schemas.microsoft.com/office/powerpoint/2010/main" val="2788554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898086C-6AB5-E34A-8013-99B988CBAD72}"/>
              </a:ext>
            </a:extLst>
          </p:cNvPr>
          <p:cNvSpPr>
            <a:spLocks noGrp="1"/>
          </p:cNvSpPr>
          <p:nvPr>
            <p:ph type="ftr" sz="quarter" idx="3"/>
          </p:nvPr>
        </p:nvSpPr>
        <p:spPr>
          <a:xfrm>
            <a:off x="3779520" y="6373548"/>
            <a:ext cx="4373880" cy="420498"/>
          </a:xfrm>
        </p:spPr>
        <p:txBody>
          <a:bodyPr/>
          <a:lstStyle/>
          <a:p>
            <a:r>
              <a:rPr lang="en-US"/>
              <a:t>38th ACM International Conference on Supercomputing (ICS'24)</a:t>
            </a:r>
            <a:endParaRPr lang="en-US" dirty="0"/>
          </a:p>
        </p:txBody>
      </p:sp>
      <p:sp>
        <p:nvSpPr>
          <p:cNvPr id="6" name="Slide Number Placeholder 5">
            <a:extLst>
              <a:ext uri="{FF2B5EF4-FFF2-40B4-BE49-F238E27FC236}">
                <a16:creationId xmlns:a16="http://schemas.microsoft.com/office/drawing/2014/main" id="{AD67AA04-7ACF-FA4D-A47F-F3866C7AEEB0}"/>
              </a:ext>
            </a:extLst>
          </p:cNvPr>
          <p:cNvSpPr>
            <a:spLocks noGrp="1"/>
          </p:cNvSpPr>
          <p:nvPr>
            <p:ph type="sldNum" sz="quarter" idx="12"/>
          </p:nvPr>
        </p:nvSpPr>
        <p:spPr/>
        <p:txBody>
          <a:bodyPr/>
          <a:lstStyle/>
          <a:p>
            <a:fld id="{BEF5F9A7-FFD9-4159-A58F-AE73538ED447}" type="slidenum">
              <a:rPr lang="en-US" smtClean="0"/>
              <a:pPr/>
              <a:t>6</a:t>
            </a:fld>
            <a:endParaRPr lang="en-US" dirty="0"/>
          </a:p>
        </p:txBody>
      </p:sp>
      <p:sp>
        <p:nvSpPr>
          <p:cNvPr id="23" name="标题 1">
            <a:extLst>
              <a:ext uri="{FF2B5EF4-FFF2-40B4-BE49-F238E27FC236}">
                <a16:creationId xmlns:a16="http://schemas.microsoft.com/office/drawing/2014/main" id="{40B564CE-16A7-B04B-81E7-37A0EB36B2C0}"/>
              </a:ext>
            </a:extLst>
          </p:cNvPr>
          <p:cNvSpPr txBox="1">
            <a:spLocks/>
          </p:cNvSpPr>
          <p:nvPr/>
        </p:nvSpPr>
        <p:spPr>
          <a:xfrm>
            <a:off x="0" y="0"/>
            <a:ext cx="11443063" cy="640080"/>
          </a:xfrm>
          <a:prstGeom prst="rect">
            <a:avLst/>
          </a:prstGeom>
        </p:spPr>
        <p:txBody>
          <a:bodyPr vert="horz" lIns="91440" tIns="45720" rIns="91440" bIns="45720" rtlCol="0" anchor="ctr">
            <a:noAutofit/>
          </a:bodyPr>
          <a:lstStyle/>
          <a:p>
            <a:pPr lvl="0">
              <a:spcBef>
                <a:spcPct val="0"/>
              </a:spcBef>
              <a:defRPr/>
            </a:pPr>
            <a:r>
              <a:rPr lang="en-US" altLang="zh-CN" sz="4400" dirty="0">
                <a:solidFill>
                  <a:srgbClr val="3B31BD"/>
                </a:solidFill>
                <a:latin typeface="Gill Sans" panose="020B0502020104020203" pitchFamily="34" charset="-79"/>
                <a:ea typeface="Tahoma" panose="020B0604030504040204" pitchFamily="34" charset="0"/>
                <a:cs typeface="Gill Sans" panose="020B0502020104020203" pitchFamily="34" charset="-79"/>
              </a:rPr>
              <a:t>Turnstile</a:t>
            </a:r>
            <a:r>
              <a:rPr lang="en-US" altLang="zh-CN" sz="4400" baseline="30000" dirty="0">
                <a:solidFill>
                  <a:srgbClr val="3B31BD"/>
                </a:solidFill>
                <a:latin typeface="Gill Sans" panose="020B0502020104020203" pitchFamily="34" charset="-79"/>
                <a:ea typeface="Tahoma" panose="020B0604030504040204" pitchFamily="34" charset="0"/>
                <a:cs typeface="Gill Sans" panose="020B0502020104020203" pitchFamily="34" charset="-79"/>
              </a:rPr>
              <a:t> [MICRO’16]</a:t>
            </a:r>
            <a:r>
              <a:rPr lang="en-US" altLang="zh-CN" sz="4400" dirty="0">
                <a:solidFill>
                  <a:srgbClr val="3B31BD"/>
                </a:solidFill>
                <a:latin typeface="Gill Sans" panose="020B0502020104020203" pitchFamily="34" charset="-79"/>
                <a:ea typeface="Tahoma" panose="020B0604030504040204" pitchFamily="34" charset="0"/>
                <a:cs typeface="Gill Sans" panose="020B0502020104020203" pitchFamily="34" charset="-79"/>
              </a:rPr>
              <a:t>: Core-Level Error Containment</a:t>
            </a:r>
            <a:endParaRPr lang="zh-CN" altLang="en-US" sz="4400" dirty="0">
              <a:solidFill>
                <a:srgbClr val="3B31BD"/>
              </a:solidFill>
              <a:latin typeface="Gill Sans" panose="020B0502020104020203" pitchFamily="34" charset="-79"/>
              <a:cs typeface="Gill Sans" panose="020B0502020104020203" pitchFamily="34" charset="-79"/>
            </a:endParaRPr>
          </a:p>
        </p:txBody>
      </p:sp>
      <p:pic>
        <p:nvPicPr>
          <p:cNvPr id="12" name="Picture 11">
            <a:extLst>
              <a:ext uri="{FF2B5EF4-FFF2-40B4-BE49-F238E27FC236}">
                <a16:creationId xmlns:a16="http://schemas.microsoft.com/office/drawing/2014/main" id="{EF4359B7-0672-A340-80DC-278A2BCB2E49}"/>
              </a:ext>
            </a:extLst>
          </p:cNvPr>
          <p:cNvPicPr>
            <a:picLocks noChangeAspect="1"/>
          </p:cNvPicPr>
          <p:nvPr/>
        </p:nvPicPr>
        <p:blipFill>
          <a:blip r:embed="rId3"/>
          <a:stretch>
            <a:fillRect/>
          </a:stretch>
        </p:blipFill>
        <p:spPr>
          <a:xfrm>
            <a:off x="1687084" y="1226194"/>
            <a:ext cx="8811302" cy="3943140"/>
          </a:xfrm>
          <a:prstGeom prst="rect">
            <a:avLst/>
          </a:prstGeom>
        </p:spPr>
      </p:pic>
      <p:pic>
        <p:nvPicPr>
          <p:cNvPr id="13" name="Picture 12">
            <a:extLst>
              <a:ext uri="{FF2B5EF4-FFF2-40B4-BE49-F238E27FC236}">
                <a16:creationId xmlns:a16="http://schemas.microsoft.com/office/drawing/2014/main" id="{D66AC187-30DC-E54C-9620-F55133A92405}"/>
              </a:ext>
            </a:extLst>
          </p:cNvPr>
          <p:cNvPicPr>
            <a:picLocks noChangeAspect="1"/>
          </p:cNvPicPr>
          <p:nvPr/>
        </p:nvPicPr>
        <p:blipFill>
          <a:blip r:embed="rId4"/>
          <a:stretch>
            <a:fillRect/>
          </a:stretch>
        </p:blipFill>
        <p:spPr>
          <a:xfrm>
            <a:off x="1639283" y="1226193"/>
            <a:ext cx="8913433" cy="3977653"/>
          </a:xfrm>
          <a:prstGeom prst="rect">
            <a:avLst/>
          </a:prstGeom>
        </p:spPr>
      </p:pic>
      <p:sp>
        <p:nvSpPr>
          <p:cNvPr id="15" name="Arc 14">
            <a:extLst>
              <a:ext uri="{FF2B5EF4-FFF2-40B4-BE49-F238E27FC236}">
                <a16:creationId xmlns:a16="http://schemas.microsoft.com/office/drawing/2014/main" id="{82336CC0-6834-554C-B7AD-AF64FF704D5C}"/>
              </a:ext>
            </a:extLst>
          </p:cNvPr>
          <p:cNvSpPr/>
          <p:nvPr/>
        </p:nvSpPr>
        <p:spPr>
          <a:xfrm rot="2675070">
            <a:off x="-1055304" y="-97872"/>
            <a:ext cx="6739529" cy="6358780"/>
          </a:xfrm>
          <a:prstGeom prst="arc">
            <a:avLst>
              <a:gd name="adj1" fmla="val 16673969"/>
              <a:gd name="adj2" fmla="val 0"/>
            </a:avLst>
          </a:prstGeom>
          <a:ln w="79375">
            <a:solidFill>
              <a:srgbClr val="FF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Gill Sans" panose="020B0502020104020203" pitchFamily="34" charset="-79"/>
              <a:ea typeface="Tahoma" panose="020B0604030504040204" pitchFamily="34" charset="0"/>
              <a:cs typeface="Gill Sans" panose="020B0502020104020203" pitchFamily="34" charset="-79"/>
            </a:endParaRPr>
          </a:p>
        </p:txBody>
      </p:sp>
      <p:sp>
        <p:nvSpPr>
          <p:cNvPr id="16" name="Rectangle 15">
            <a:extLst>
              <a:ext uri="{FF2B5EF4-FFF2-40B4-BE49-F238E27FC236}">
                <a16:creationId xmlns:a16="http://schemas.microsoft.com/office/drawing/2014/main" id="{1BD014AC-D4B3-1547-9F59-658E49990EA8}"/>
              </a:ext>
            </a:extLst>
          </p:cNvPr>
          <p:cNvSpPr/>
          <p:nvPr/>
        </p:nvSpPr>
        <p:spPr>
          <a:xfrm>
            <a:off x="3462851" y="2964273"/>
            <a:ext cx="1584176" cy="8640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Gill Sans" panose="020B0502020104020203" pitchFamily="34" charset="-79"/>
                <a:ea typeface="Tahoma" panose="020B0604030504040204" pitchFamily="34" charset="0"/>
                <a:cs typeface="Gill Sans" panose="020B0502020104020203" pitchFamily="34" charset="-79"/>
              </a:rPr>
              <a:t>SQ</a:t>
            </a:r>
          </a:p>
        </p:txBody>
      </p:sp>
      <p:sp>
        <p:nvSpPr>
          <p:cNvPr id="19" name="Rectangle 18">
            <a:extLst>
              <a:ext uri="{FF2B5EF4-FFF2-40B4-BE49-F238E27FC236}">
                <a16:creationId xmlns:a16="http://schemas.microsoft.com/office/drawing/2014/main" id="{399C1CF3-AFDA-C84D-AB87-CB4C4D4B1F56}"/>
              </a:ext>
            </a:extLst>
          </p:cNvPr>
          <p:cNvSpPr/>
          <p:nvPr/>
        </p:nvSpPr>
        <p:spPr>
          <a:xfrm>
            <a:off x="3462850" y="2965875"/>
            <a:ext cx="1631977" cy="8624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solidFill>
                  <a:schemeClr val="tx1"/>
                </a:solidFill>
                <a:latin typeface="Gill Sans" panose="020B0502020104020203" pitchFamily="34" charset="-79"/>
                <a:ea typeface="Tahoma" panose="020B0604030504040204" pitchFamily="34" charset="0"/>
                <a:cs typeface="Gill Sans" panose="020B0502020104020203" pitchFamily="34" charset="-79"/>
              </a:rPr>
              <a:t>SQ</a:t>
            </a:r>
          </a:p>
        </p:txBody>
      </p:sp>
      <p:sp>
        <p:nvSpPr>
          <p:cNvPr id="11" name="Rectangle 10">
            <a:extLst>
              <a:ext uri="{FF2B5EF4-FFF2-40B4-BE49-F238E27FC236}">
                <a16:creationId xmlns:a16="http://schemas.microsoft.com/office/drawing/2014/main" id="{C79BCA72-5C91-A34E-B83C-D0547FF3F55F}"/>
              </a:ext>
            </a:extLst>
          </p:cNvPr>
          <p:cNvSpPr/>
          <p:nvPr/>
        </p:nvSpPr>
        <p:spPr>
          <a:xfrm>
            <a:off x="3458610" y="2964273"/>
            <a:ext cx="1631541" cy="864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solidFill>
                  <a:schemeClr val="accent2"/>
                </a:solidFill>
                <a:latin typeface="Gill Sans" panose="020B0502020104020203" pitchFamily="34" charset="-79"/>
                <a:ea typeface="Tahoma" panose="020B0604030504040204" pitchFamily="34" charset="0"/>
                <a:cs typeface="Gill Sans" panose="020B0502020104020203" pitchFamily="34" charset="-79"/>
              </a:rPr>
              <a:t>GSQ</a:t>
            </a:r>
          </a:p>
        </p:txBody>
      </p:sp>
      <p:sp>
        <p:nvSpPr>
          <p:cNvPr id="14" name="TextBox 13">
            <a:extLst>
              <a:ext uri="{FF2B5EF4-FFF2-40B4-BE49-F238E27FC236}">
                <a16:creationId xmlns:a16="http://schemas.microsoft.com/office/drawing/2014/main" id="{1CC7426F-2A65-0149-BB09-BB22D5D0914D}"/>
              </a:ext>
            </a:extLst>
          </p:cNvPr>
          <p:cNvSpPr txBox="1"/>
          <p:nvPr/>
        </p:nvSpPr>
        <p:spPr>
          <a:xfrm>
            <a:off x="286284" y="5450143"/>
            <a:ext cx="2736198" cy="584775"/>
          </a:xfrm>
          <a:prstGeom prst="rect">
            <a:avLst/>
          </a:prstGeom>
          <a:noFill/>
        </p:spPr>
        <p:txBody>
          <a:bodyPr wrap="none" rtlCol="0">
            <a:spAutoFit/>
          </a:bodyPr>
          <a:lstStyle/>
          <a:p>
            <a:r>
              <a:rPr lang="en-US" sz="1600" dirty="0">
                <a:latin typeface="Gill Sans" panose="020B0502020104020203" pitchFamily="34" charset="-79"/>
                <a:ea typeface="Tahoma" panose="020B0604030504040204" pitchFamily="34" charset="0"/>
                <a:cs typeface="Gill Sans" panose="020B0502020104020203" pitchFamily="34" charset="-79"/>
              </a:rPr>
              <a:t>* GSQ: Gated Store Queue</a:t>
            </a:r>
          </a:p>
          <a:p>
            <a:r>
              <a:rPr lang="en-US" sz="1600" dirty="0">
                <a:latin typeface="Gill Sans" panose="020B0502020104020203" pitchFamily="34" charset="-79"/>
                <a:ea typeface="Tahoma" panose="020B0604030504040204" pitchFamily="34" charset="0"/>
                <a:cs typeface="Gill Sans" panose="020B0502020104020203" pitchFamily="34" charset="-79"/>
              </a:rPr>
              <a:t>* ECC: Error-Correcting Code</a:t>
            </a:r>
          </a:p>
        </p:txBody>
      </p:sp>
    </p:spTree>
    <p:extLst>
      <p:ext uri="{BB962C8B-B14F-4D97-AF65-F5344CB8AC3E}">
        <p14:creationId xmlns:p14="http://schemas.microsoft.com/office/powerpoint/2010/main" val="1451526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52"/>
          <p:cNvPicPr>
            <a:picLocks noChangeAspect="1"/>
          </p:cNvPicPr>
          <p:nvPr/>
        </p:nvPicPr>
        <p:blipFill>
          <a:blip r:embed="rId3"/>
          <a:stretch>
            <a:fillRect/>
          </a:stretch>
        </p:blipFill>
        <p:spPr>
          <a:xfrm>
            <a:off x="5492898" y="2824580"/>
            <a:ext cx="5211615" cy="3437282"/>
          </a:xfrm>
          <a:prstGeom prst="rect">
            <a:avLst/>
          </a:prstGeom>
        </p:spPr>
      </p:pic>
      <p:sp>
        <p:nvSpPr>
          <p:cNvPr id="12" name="Rectangle 11"/>
          <p:cNvSpPr/>
          <p:nvPr/>
        </p:nvSpPr>
        <p:spPr>
          <a:xfrm>
            <a:off x="2423592" y="3555898"/>
            <a:ext cx="2160240" cy="2592288"/>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Store [A]</a:t>
            </a:r>
          </a:p>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Store [B]</a:t>
            </a:r>
          </a:p>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a:t>
            </a:r>
          </a:p>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Store [C]</a:t>
            </a:r>
          </a:p>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a:t>
            </a:r>
          </a:p>
        </p:txBody>
      </p:sp>
      <p:cxnSp>
        <p:nvCxnSpPr>
          <p:cNvPr id="9" name="Straight Connector 8"/>
          <p:cNvCxnSpPr/>
          <p:nvPr/>
        </p:nvCxnSpPr>
        <p:spPr>
          <a:xfrm>
            <a:off x="2098386" y="5085184"/>
            <a:ext cx="2845487" cy="0"/>
          </a:xfrm>
          <a:prstGeom prst="line">
            <a:avLst/>
          </a:prstGeom>
          <a:ln w="85725">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441008" y="3527430"/>
            <a:ext cx="2160240" cy="1461498"/>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Store [A]</a:t>
            </a:r>
          </a:p>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Store [B]</a:t>
            </a:r>
          </a:p>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a:t>
            </a:r>
          </a:p>
        </p:txBody>
      </p:sp>
      <p:sp>
        <p:nvSpPr>
          <p:cNvPr id="18" name="Rectangle 17"/>
          <p:cNvSpPr/>
          <p:nvPr/>
        </p:nvSpPr>
        <p:spPr>
          <a:xfrm>
            <a:off x="2441008" y="5181441"/>
            <a:ext cx="2160240" cy="966745"/>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a:t>
            </a:r>
          </a:p>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Store [C]</a:t>
            </a:r>
          </a:p>
        </p:txBody>
      </p:sp>
      <p:sp>
        <p:nvSpPr>
          <p:cNvPr id="11" name="TextBox 10"/>
          <p:cNvSpPr txBox="1"/>
          <p:nvPr/>
        </p:nvSpPr>
        <p:spPr>
          <a:xfrm>
            <a:off x="4601249" y="3527430"/>
            <a:ext cx="727799" cy="400110"/>
          </a:xfrm>
          <a:prstGeom prst="rect">
            <a:avLst/>
          </a:prstGeom>
          <a:noFill/>
        </p:spPr>
        <p:txBody>
          <a:bodyPr wrap="square" rtlCol="0">
            <a:spAutoFit/>
          </a:bodyPr>
          <a:lstStyle/>
          <a:p>
            <a:r>
              <a:rPr lang="en-US" sz="2000" dirty="0">
                <a:latin typeface="Gill Sans" panose="020B0502020104020203" pitchFamily="34" charset="-79"/>
                <a:ea typeface="Tahoma" panose="020B0604030504040204" pitchFamily="34" charset="0"/>
                <a:cs typeface="Gill Sans" panose="020B0502020104020203" pitchFamily="34" charset="-79"/>
              </a:rPr>
              <a:t>Rg1</a:t>
            </a:r>
          </a:p>
        </p:txBody>
      </p:sp>
      <p:sp>
        <p:nvSpPr>
          <p:cNvPr id="19" name="TextBox 18"/>
          <p:cNvSpPr txBox="1"/>
          <p:nvPr/>
        </p:nvSpPr>
        <p:spPr>
          <a:xfrm>
            <a:off x="4545140" y="5113653"/>
            <a:ext cx="727799" cy="400110"/>
          </a:xfrm>
          <a:prstGeom prst="rect">
            <a:avLst/>
          </a:prstGeom>
          <a:noFill/>
        </p:spPr>
        <p:txBody>
          <a:bodyPr wrap="square" rtlCol="0">
            <a:spAutoFit/>
          </a:bodyPr>
          <a:lstStyle/>
          <a:p>
            <a:r>
              <a:rPr lang="en-US" sz="2000" dirty="0">
                <a:latin typeface="Gill Sans" panose="020B0502020104020203" pitchFamily="34" charset="-79"/>
                <a:ea typeface="Tahoma" panose="020B0604030504040204" pitchFamily="34" charset="0"/>
                <a:cs typeface="Gill Sans" panose="020B0502020104020203" pitchFamily="34" charset="-79"/>
              </a:rPr>
              <a:t>Rg2</a:t>
            </a:r>
          </a:p>
        </p:txBody>
      </p:sp>
      <p:cxnSp>
        <p:nvCxnSpPr>
          <p:cNvPr id="20" name="Straight Arrow Connector 19"/>
          <p:cNvCxnSpPr/>
          <p:nvPr/>
        </p:nvCxnSpPr>
        <p:spPr>
          <a:xfrm flipV="1">
            <a:off x="1681236" y="2499423"/>
            <a:ext cx="6858000" cy="0"/>
          </a:xfrm>
          <a:prstGeom prst="straightConnector1">
            <a:avLst/>
          </a:prstGeom>
          <a:ln>
            <a:tailEnd type="stealth" w="lg" len="lg"/>
          </a:ln>
        </p:spPr>
        <p:style>
          <a:lnRef idx="3">
            <a:schemeClr val="dk1"/>
          </a:lnRef>
          <a:fillRef idx="0">
            <a:schemeClr val="dk1"/>
          </a:fillRef>
          <a:effectRef idx="2">
            <a:schemeClr val="dk1"/>
          </a:effectRef>
          <a:fontRef idx="minor">
            <a:schemeClr val="tx1"/>
          </a:fontRef>
        </p:style>
      </p:cxnSp>
      <p:sp>
        <p:nvSpPr>
          <p:cNvPr id="21" name="TextBox 20"/>
          <p:cNvSpPr txBox="1"/>
          <p:nvPr/>
        </p:nvSpPr>
        <p:spPr>
          <a:xfrm>
            <a:off x="8585037" y="2301134"/>
            <a:ext cx="983029" cy="461665"/>
          </a:xfrm>
          <a:prstGeom prst="rect">
            <a:avLst/>
          </a:prstGeom>
          <a:noFill/>
        </p:spPr>
        <p:txBody>
          <a:bodyPr wrap="squar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Time</a:t>
            </a:r>
            <a:endParaRPr lang="en-US" sz="1600" dirty="0">
              <a:latin typeface="Gill Sans" panose="020B0502020104020203" pitchFamily="34" charset="-79"/>
              <a:ea typeface="Tahoma" panose="020B0604030504040204" pitchFamily="34" charset="0"/>
              <a:cs typeface="Gill Sans" panose="020B0502020104020203" pitchFamily="34" charset="-79"/>
            </a:endParaRPr>
          </a:p>
        </p:txBody>
      </p:sp>
      <p:grpSp>
        <p:nvGrpSpPr>
          <p:cNvPr id="22" name="Group 21"/>
          <p:cNvGrpSpPr/>
          <p:nvPr/>
        </p:nvGrpSpPr>
        <p:grpSpPr>
          <a:xfrm>
            <a:off x="3811242" y="1642473"/>
            <a:ext cx="667416" cy="1383914"/>
            <a:chOff x="-758551" y="2530883"/>
            <a:chExt cx="667416" cy="1383914"/>
          </a:xfrm>
        </p:grpSpPr>
        <p:cxnSp>
          <p:nvCxnSpPr>
            <p:cNvPr id="23" name="Straight Connector 22"/>
            <p:cNvCxnSpPr>
              <a:stCxn id="24" idx="0"/>
            </p:cNvCxnSpPr>
            <p:nvPr/>
          </p:nvCxnSpPr>
          <p:spPr>
            <a:xfrm flipV="1">
              <a:off x="-424843" y="2530883"/>
              <a:ext cx="805" cy="860694"/>
            </a:xfrm>
            <a:prstGeom prst="line">
              <a:avLst/>
            </a:prstGeom>
          </p:spPr>
          <p:style>
            <a:lnRef idx="3">
              <a:schemeClr val="dk1"/>
            </a:lnRef>
            <a:fillRef idx="0">
              <a:schemeClr val="dk1"/>
            </a:fillRef>
            <a:effectRef idx="2">
              <a:schemeClr val="dk1"/>
            </a:effectRef>
            <a:fontRef idx="minor">
              <a:schemeClr val="tx1"/>
            </a:fontRef>
          </p:style>
        </p:cxnSp>
        <p:sp>
          <p:nvSpPr>
            <p:cNvPr id="24" name="TextBox 23"/>
            <p:cNvSpPr txBox="1"/>
            <p:nvPr/>
          </p:nvSpPr>
          <p:spPr>
            <a:xfrm>
              <a:off x="-758551" y="3391577"/>
              <a:ext cx="667416" cy="523220"/>
            </a:xfrm>
            <a:prstGeom prst="rect">
              <a:avLst/>
            </a:prstGeom>
            <a:noFill/>
          </p:spPr>
          <p:txBody>
            <a:bodyPr wrap="square" rtlCol="0">
              <a:spAutoFit/>
            </a:bodyPr>
            <a:lstStyle/>
            <a:p>
              <a:r>
                <a:rPr lang="en-US" sz="2800" dirty="0">
                  <a:latin typeface="Gill Sans" panose="020B0502020104020203" pitchFamily="34" charset="-79"/>
                  <a:ea typeface="Tahoma" panose="020B0604030504040204" pitchFamily="34" charset="0"/>
                  <a:cs typeface="Gill Sans" panose="020B0502020104020203" pitchFamily="34" charset="-79"/>
                </a:rPr>
                <a:t>t</a:t>
              </a:r>
              <a:r>
                <a:rPr lang="en-US" sz="2800" baseline="-25000" dirty="0">
                  <a:latin typeface="Gill Sans" panose="020B0502020104020203" pitchFamily="34" charset="-79"/>
                  <a:ea typeface="Tahoma" panose="020B0604030504040204" pitchFamily="34" charset="0"/>
                  <a:cs typeface="Gill Sans" panose="020B0502020104020203" pitchFamily="34" charset="-79"/>
                </a:rPr>
                <a:t>1</a:t>
              </a:r>
            </a:p>
          </p:txBody>
        </p:sp>
      </p:grpSp>
      <p:sp>
        <p:nvSpPr>
          <p:cNvPr id="26" name="Rectangle 25"/>
          <p:cNvSpPr/>
          <p:nvPr/>
        </p:nvSpPr>
        <p:spPr>
          <a:xfrm>
            <a:off x="2711624" y="1599743"/>
            <a:ext cx="288032" cy="899680"/>
          </a:xfrm>
          <a:prstGeom prst="rect">
            <a:avLst/>
          </a:prstGeom>
          <a:solidFill>
            <a:srgbClr val="FFFF00">
              <a:alpha val="67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A</a:t>
            </a:r>
          </a:p>
        </p:txBody>
      </p:sp>
      <p:sp>
        <p:nvSpPr>
          <p:cNvPr id="27" name="Rectangle 26"/>
          <p:cNvSpPr/>
          <p:nvPr/>
        </p:nvSpPr>
        <p:spPr>
          <a:xfrm>
            <a:off x="3189348" y="1605052"/>
            <a:ext cx="288032" cy="899680"/>
          </a:xfrm>
          <a:prstGeom prst="rect">
            <a:avLst/>
          </a:prstGeom>
          <a:solidFill>
            <a:srgbClr val="FFFF00">
              <a:alpha val="67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B</a:t>
            </a:r>
          </a:p>
        </p:txBody>
      </p:sp>
      <p:grpSp>
        <p:nvGrpSpPr>
          <p:cNvPr id="37" name="Group 36"/>
          <p:cNvGrpSpPr/>
          <p:nvPr/>
        </p:nvGrpSpPr>
        <p:grpSpPr>
          <a:xfrm>
            <a:off x="1790253" y="2937348"/>
            <a:ext cx="667416" cy="2033371"/>
            <a:chOff x="266253" y="2937347"/>
            <a:chExt cx="667416" cy="2033371"/>
          </a:xfrm>
        </p:grpSpPr>
        <p:cxnSp>
          <p:nvCxnSpPr>
            <p:cNvPr id="28" name="Straight Arrow Connector 27"/>
            <p:cNvCxnSpPr/>
            <p:nvPr/>
          </p:nvCxnSpPr>
          <p:spPr>
            <a:xfrm>
              <a:off x="513171" y="3527430"/>
              <a:ext cx="5105" cy="1443288"/>
            </a:xfrm>
            <a:prstGeom prst="straightConnector1">
              <a:avLst/>
            </a:prstGeom>
            <a:ln w="1016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66253" y="2937347"/>
              <a:ext cx="667416" cy="523220"/>
            </a:xfrm>
            <a:prstGeom prst="rect">
              <a:avLst/>
            </a:prstGeom>
            <a:noFill/>
          </p:spPr>
          <p:txBody>
            <a:bodyPr wrap="square" rtlCol="0">
              <a:spAutoFit/>
            </a:bodyPr>
            <a:lstStyle/>
            <a:p>
              <a:r>
                <a:rPr lang="en-US" sz="2800" dirty="0">
                  <a:latin typeface="Gill Sans" panose="020B0502020104020203" pitchFamily="34" charset="-79"/>
                  <a:ea typeface="Tahoma" panose="020B0604030504040204" pitchFamily="34" charset="0"/>
                  <a:cs typeface="Gill Sans" panose="020B0502020104020203" pitchFamily="34" charset="-79"/>
                </a:rPr>
                <a:t>t</a:t>
              </a:r>
              <a:r>
                <a:rPr lang="en-US" sz="2800" baseline="-25000" dirty="0">
                  <a:latin typeface="Gill Sans" panose="020B0502020104020203" pitchFamily="34" charset="-79"/>
                  <a:ea typeface="Tahoma" panose="020B0604030504040204" pitchFamily="34" charset="0"/>
                  <a:cs typeface="Gill Sans" panose="020B0502020104020203" pitchFamily="34" charset="-79"/>
                </a:rPr>
                <a:t>1</a:t>
              </a:r>
            </a:p>
          </p:txBody>
        </p:sp>
      </p:grpSp>
      <p:sp>
        <p:nvSpPr>
          <p:cNvPr id="38" name="TextBox 37"/>
          <p:cNvSpPr txBox="1"/>
          <p:nvPr/>
        </p:nvSpPr>
        <p:spPr>
          <a:xfrm>
            <a:off x="3774152" y="1134155"/>
            <a:ext cx="667416" cy="400110"/>
          </a:xfrm>
          <a:prstGeom prst="rect">
            <a:avLst/>
          </a:prstGeom>
          <a:noFill/>
        </p:spPr>
        <p:txBody>
          <a:bodyPr wrap="square" rtlCol="0">
            <a:spAutoFit/>
          </a:bodyPr>
          <a:lstStyle/>
          <a:p>
            <a:r>
              <a:rPr lang="en-US" sz="2000" dirty="0">
                <a:latin typeface="Gill Sans" panose="020B0502020104020203" pitchFamily="34" charset="-79"/>
                <a:ea typeface="Tahoma" panose="020B0604030504040204" pitchFamily="34" charset="0"/>
                <a:cs typeface="Gill Sans" panose="020B0502020104020203" pitchFamily="34" charset="-79"/>
              </a:rPr>
              <a:t>Rg1</a:t>
            </a:r>
          </a:p>
        </p:txBody>
      </p:sp>
      <p:grpSp>
        <p:nvGrpSpPr>
          <p:cNvPr id="39" name="Group 38"/>
          <p:cNvGrpSpPr/>
          <p:nvPr/>
        </p:nvGrpSpPr>
        <p:grpSpPr>
          <a:xfrm>
            <a:off x="1836820" y="2931499"/>
            <a:ext cx="667416" cy="3245155"/>
            <a:chOff x="305310" y="3199254"/>
            <a:chExt cx="667416" cy="2055388"/>
          </a:xfrm>
        </p:grpSpPr>
        <p:cxnSp>
          <p:nvCxnSpPr>
            <p:cNvPr id="40" name="Straight Arrow Connector 39"/>
            <p:cNvCxnSpPr/>
            <p:nvPr/>
          </p:nvCxnSpPr>
          <p:spPr>
            <a:xfrm>
              <a:off x="513171" y="3527430"/>
              <a:ext cx="53252" cy="1727212"/>
            </a:xfrm>
            <a:prstGeom prst="straightConnector1">
              <a:avLst/>
            </a:prstGeom>
            <a:ln w="1016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05310" y="3199254"/>
              <a:ext cx="667416" cy="331393"/>
            </a:xfrm>
            <a:prstGeom prst="rect">
              <a:avLst/>
            </a:prstGeom>
            <a:noFill/>
          </p:spPr>
          <p:txBody>
            <a:bodyPr wrap="square" rtlCol="0">
              <a:spAutoFit/>
            </a:bodyPr>
            <a:lstStyle/>
            <a:p>
              <a:r>
                <a:rPr lang="en-US" sz="2800" dirty="0">
                  <a:latin typeface="Gill Sans" panose="020B0502020104020203" pitchFamily="34" charset="-79"/>
                  <a:ea typeface="Tahoma" panose="020B0604030504040204" pitchFamily="34" charset="0"/>
                  <a:cs typeface="Gill Sans" panose="020B0502020104020203" pitchFamily="34" charset="-79"/>
                </a:rPr>
                <a:t>t</a:t>
              </a:r>
              <a:r>
                <a:rPr lang="en-US" sz="2800" baseline="-25000" dirty="0">
                  <a:latin typeface="Gill Sans" panose="020B0502020104020203" pitchFamily="34" charset="-79"/>
                  <a:ea typeface="Tahoma" panose="020B0604030504040204" pitchFamily="34" charset="0"/>
                  <a:cs typeface="Gill Sans" panose="020B0502020104020203" pitchFamily="34" charset="-79"/>
                </a:rPr>
                <a:t>2</a:t>
              </a:r>
            </a:p>
          </p:txBody>
        </p:sp>
      </p:grpSp>
      <p:grpSp>
        <p:nvGrpSpPr>
          <p:cNvPr id="47" name="Group 46"/>
          <p:cNvGrpSpPr/>
          <p:nvPr/>
        </p:nvGrpSpPr>
        <p:grpSpPr>
          <a:xfrm>
            <a:off x="5628139" y="1623491"/>
            <a:ext cx="667416" cy="1383914"/>
            <a:chOff x="-741462" y="2530883"/>
            <a:chExt cx="667416" cy="1383914"/>
          </a:xfrm>
        </p:grpSpPr>
        <p:cxnSp>
          <p:nvCxnSpPr>
            <p:cNvPr id="48" name="Straight Connector 47"/>
            <p:cNvCxnSpPr>
              <a:stCxn id="49" idx="0"/>
            </p:cNvCxnSpPr>
            <p:nvPr/>
          </p:nvCxnSpPr>
          <p:spPr>
            <a:xfrm flipV="1">
              <a:off x="-407754" y="2530883"/>
              <a:ext cx="805" cy="860694"/>
            </a:xfrm>
            <a:prstGeom prst="line">
              <a:avLst/>
            </a:prstGeom>
          </p:spPr>
          <p:style>
            <a:lnRef idx="3">
              <a:schemeClr val="dk1"/>
            </a:lnRef>
            <a:fillRef idx="0">
              <a:schemeClr val="dk1"/>
            </a:fillRef>
            <a:effectRef idx="2">
              <a:schemeClr val="dk1"/>
            </a:effectRef>
            <a:fontRef idx="minor">
              <a:schemeClr val="tx1"/>
            </a:fontRef>
          </p:style>
        </p:cxnSp>
        <p:sp>
          <p:nvSpPr>
            <p:cNvPr id="49" name="TextBox 48"/>
            <p:cNvSpPr txBox="1"/>
            <p:nvPr/>
          </p:nvSpPr>
          <p:spPr>
            <a:xfrm>
              <a:off x="-741462" y="3391577"/>
              <a:ext cx="667416" cy="523220"/>
            </a:xfrm>
            <a:prstGeom prst="rect">
              <a:avLst/>
            </a:prstGeom>
            <a:noFill/>
          </p:spPr>
          <p:txBody>
            <a:bodyPr wrap="square" rtlCol="0">
              <a:spAutoFit/>
            </a:bodyPr>
            <a:lstStyle/>
            <a:p>
              <a:r>
                <a:rPr lang="en-US" sz="2800" dirty="0">
                  <a:latin typeface="Gill Sans" panose="020B0502020104020203" pitchFamily="34" charset="-79"/>
                  <a:ea typeface="Tahoma" panose="020B0604030504040204" pitchFamily="34" charset="0"/>
                  <a:cs typeface="Gill Sans" panose="020B0502020104020203" pitchFamily="34" charset="-79"/>
                </a:rPr>
                <a:t>t</a:t>
              </a:r>
              <a:r>
                <a:rPr lang="en-US" sz="2800" baseline="-25000" dirty="0">
                  <a:latin typeface="Gill Sans" panose="020B0502020104020203" pitchFamily="34" charset="-79"/>
                  <a:ea typeface="Tahoma" panose="020B0604030504040204" pitchFamily="34" charset="0"/>
                  <a:cs typeface="Gill Sans" panose="020B0502020104020203" pitchFamily="34" charset="-79"/>
                </a:rPr>
                <a:t>2</a:t>
              </a:r>
            </a:p>
          </p:txBody>
        </p:sp>
      </p:grpSp>
      <p:sp>
        <p:nvSpPr>
          <p:cNvPr id="50" name="TextBox 49"/>
          <p:cNvSpPr txBox="1"/>
          <p:nvPr/>
        </p:nvSpPr>
        <p:spPr>
          <a:xfrm>
            <a:off x="5573961" y="1157903"/>
            <a:ext cx="667416" cy="400110"/>
          </a:xfrm>
          <a:prstGeom prst="rect">
            <a:avLst/>
          </a:prstGeom>
          <a:noFill/>
        </p:spPr>
        <p:txBody>
          <a:bodyPr wrap="square" rtlCol="0">
            <a:spAutoFit/>
          </a:bodyPr>
          <a:lstStyle/>
          <a:p>
            <a:r>
              <a:rPr lang="en-US" sz="2000" dirty="0">
                <a:latin typeface="Gill Sans" panose="020B0502020104020203" pitchFamily="34" charset="-79"/>
                <a:ea typeface="Tahoma" panose="020B0604030504040204" pitchFamily="34" charset="0"/>
                <a:cs typeface="Gill Sans" panose="020B0502020104020203" pitchFamily="34" charset="-79"/>
              </a:rPr>
              <a:t>Rg2</a:t>
            </a:r>
          </a:p>
        </p:txBody>
      </p:sp>
      <p:sp>
        <p:nvSpPr>
          <p:cNvPr id="51" name="Rectangle 50"/>
          <p:cNvSpPr/>
          <p:nvPr/>
        </p:nvSpPr>
        <p:spPr>
          <a:xfrm>
            <a:off x="5039600" y="1586542"/>
            <a:ext cx="288032" cy="899680"/>
          </a:xfrm>
          <a:prstGeom prst="rect">
            <a:avLst/>
          </a:prstGeom>
          <a:solidFill>
            <a:srgbClr val="FFFF00">
              <a:alpha val="67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C</a:t>
            </a:r>
          </a:p>
        </p:txBody>
      </p:sp>
      <p:sp>
        <p:nvSpPr>
          <p:cNvPr id="54" name="Explosion 1 53"/>
          <p:cNvSpPr/>
          <p:nvPr/>
        </p:nvSpPr>
        <p:spPr>
          <a:xfrm>
            <a:off x="4995213" y="2272751"/>
            <a:ext cx="436775" cy="493671"/>
          </a:xfrm>
          <a:prstGeom prst="irregularSeal1">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Gill Sans" panose="020B0502020104020203" pitchFamily="34" charset="-79"/>
              <a:ea typeface="Tahoma" panose="020B0604030504040204" pitchFamily="34" charset="0"/>
              <a:cs typeface="Gill Sans" panose="020B0502020104020203" pitchFamily="34" charset="-79"/>
            </a:endParaRPr>
          </a:p>
        </p:txBody>
      </p:sp>
      <p:sp>
        <p:nvSpPr>
          <p:cNvPr id="55" name="Lightning Bolt 54"/>
          <p:cNvSpPr/>
          <p:nvPr/>
        </p:nvSpPr>
        <p:spPr>
          <a:xfrm>
            <a:off x="4249319" y="1221228"/>
            <a:ext cx="860344" cy="1245905"/>
          </a:xfrm>
          <a:prstGeom prst="lightningBol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Gill Sans" panose="020B0502020104020203" pitchFamily="34" charset="-79"/>
              <a:ea typeface="Tahoma" panose="020B0604030504040204" pitchFamily="34" charset="0"/>
              <a:cs typeface="Gill Sans" panose="020B0502020104020203" pitchFamily="34" charset="-79"/>
            </a:endParaRPr>
          </a:p>
        </p:txBody>
      </p:sp>
      <p:grpSp>
        <p:nvGrpSpPr>
          <p:cNvPr id="56" name="Group 55"/>
          <p:cNvGrpSpPr/>
          <p:nvPr/>
        </p:nvGrpSpPr>
        <p:grpSpPr>
          <a:xfrm>
            <a:off x="3791744" y="2985701"/>
            <a:ext cx="3137222" cy="646331"/>
            <a:chOff x="1655676" y="1856891"/>
            <a:chExt cx="1332148" cy="646331"/>
          </a:xfrm>
        </p:grpSpPr>
        <p:cxnSp>
          <p:nvCxnSpPr>
            <p:cNvPr id="57" name="Straight Arrow Connector 56"/>
            <p:cNvCxnSpPr/>
            <p:nvPr/>
          </p:nvCxnSpPr>
          <p:spPr>
            <a:xfrm>
              <a:off x="1655676" y="1943292"/>
              <a:ext cx="1332148" cy="0"/>
            </a:xfrm>
            <a:prstGeom prst="straightConnector1">
              <a:avLst/>
            </a:prstGeom>
            <a:ln w="85725">
              <a:solidFill>
                <a:schemeClr val="bg1">
                  <a:lumMod val="50000"/>
                </a:schemeClr>
              </a:solidFill>
              <a:headEnd type="stealth" w="lg" len="lg"/>
              <a:tailEnd type="stealth" w="lg" len="lg"/>
            </a:ln>
          </p:spPr>
          <p:style>
            <a:lnRef idx="2">
              <a:schemeClr val="dk1"/>
            </a:lnRef>
            <a:fillRef idx="0">
              <a:schemeClr val="dk1"/>
            </a:fillRef>
            <a:effectRef idx="1">
              <a:schemeClr val="dk1"/>
            </a:effectRef>
            <a:fontRef idx="minor">
              <a:schemeClr val="tx1"/>
            </a:fontRef>
          </p:style>
        </p:cxnSp>
        <p:sp>
          <p:nvSpPr>
            <p:cNvPr id="58" name="TextBox 57"/>
            <p:cNvSpPr txBox="1"/>
            <p:nvPr/>
          </p:nvSpPr>
          <p:spPr>
            <a:xfrm>
              <a:off x="2035321" y="1856891"/>
              <a:ext cx="952503" cy="646331"/>
            </a:xfrm>
            <a:prstGeom prst="rect">
              <a:avLst/>
            </a:prstGeom>
            <a:noFill/>
          </p:spPr>
          <p:txBody>
            <a:bodyPr wrap="square" rtlCol="0">
              <a:spAutoFit/>
            </a:bodyPr>
            <a:lstStyle/>
            <a:p>
              <a:r>
                <a:rPr lang="en-US" sz="3600" dirty="0">
                  <a:latin typeface="Gill Sans" panose="020B0502020104020203" pitchFamily="34" charset="-79"/>
                  <a:ea typeface="Tahoma" panose="020B0604030504040204" pitchFamily="34" charset="0"/>
                  <a:cs typeface="Gill Sans" panose="020B0502020104020203" pitchFamily="34" charset="-79"/>
                </a:rPr>
                <a:t>WCDL</a:t>
              </a:r>
              <a:endParaRPr lang="en-US" sz="2800" dirty="0">
                <a:latin typeface="Gill Sans" panose="020B0502020104020203" pitchFamily="34" charset="-79"/>
                <a:ea typeface="Tahoma" panose="020B0604030504040204" pitchFamily="34" charset="0"/>
                <a:cs typeface="Gill Sans" panose="020B0502020104020203" pitchFamily="34" charset="-79"/>
              </a:endParaRPr>
            </a:p>
          </p:txBody>
        </p:sp>
      </p:grpSp>
      <p:grpSp>
        <p:nvGrpSpPr>
          <p:cNvPr id="59" name="Group 58"/>
          <p:cNvGrpSpPr/>
          <p:nvPr/>
        </p:nvGrpSpPr>
        <p:grpSpPr>
          <a:xfrm>
            <a:off x="6622912" y="1647154"/>
            <a:ext cx="667416" cy="1383914"/>
            <a:chOff x="788240" y="2530883"/>
            <a:chExt cx="667416" cy="1383914"/>
          </a:xfrm>
        </p:grpSpPr>
        <p:cxnSp>
          <p:nvCxnSpPr>
            <p:cNvPr id="60" name="Straight Connector 59"/>
            <p:cNvCxnSpPr>
              <a:stCxn id="61" idx="0"/>
            </p:cNvCxnSpPr>
            <p:nvPr/>
          </p:nvCxnSpPr>
          <p:spPr>
            <a:xfrm flipV="1">
              <a:off x="1121948" y="2530883"/>
              <a:ext cx="805" cy="860694"/>
            </a:xfrm>
            <a:prstGeom prst="line">
              <a:avLst/>
            </a:prstGeom>
          </p:spPr>
          <p:style>
            <a:lnRef idx="3">
              <a:schemeClr val="dk1"/>
            </a:lnRef>
            <a:fillRef idx="0">
              <a:schemeClr val="dk1"/>
            </a:fillRef>
            <a:effectRef idx="2">
              <a:schemeClr val="dk1"/>
            </a:effectRef>
            <a:fontRef idx="minor">
              <a:schemeClr val="tx1"/>
            </a:fontRef>
          </p:style>
        </p:cxnSp>
        <p:sp>
          <p:nvSpPr>
            <p:cNvPr id="61" name="TextBox 60"/>
            <p:cNvSpPr txBox="1"/>
            <p:nvPr/>
          </p:nvSpPr>
          <p:spPr>
            <a:xfrm>
              <a:off x="788240" y="3391577"/>
              <a:ext cx="667416" cy="523220"/>
            </a:xfrm>
            <a:prstGeom prst="rect">
              <a:avLst/>
            </a:prstGeom>
            <a:noFill/>
          </p:spPr>
          <p:txBody>
            <a:bodyPr wrap="square" rtlCol="0">
              <a:spAutoFit/>
            </a:bodyPr>
            <a:lstStyle/>
            <a:p>
              <a:r>
                <a:rPr lang="en-US" sz="2800" dirty="0">
                  <a:latin typeface="Gill Sans" panose="020B0502020104020203" pitchFamily="34" charset="-79"/>
                  <a:ea typeface="Tahoma" panose="020B0604030504040204" pitchFamily="34" charset="0"/>
                  <a:cs typeface="Gill Sans" panose="020B0502020104020203" pitchFamily="34" charset="-79"/>
                </a:rPr>
                <a:t>t</a:t>
              </a:r>
              <a:r>
                <a:rPr lang="en-US" sz="2800" baseline="-25000" dirty="0">
                  <a:latin typeface="Gill Sans" panose="020B0502020104020203" pitchFamily="34" charset="-79"/>
                  <a:ea typeface="Tahoma" panose="020B0604030504040204" pitchFamily="34" charset="0"/>
                  <a:cs typeface="Gill Sans" panose="020B0502020104020203" pitchFamily="34" charset="-79"/>
                </a:rPr>
                <a:t>3</a:t>
              </a:r>
            </a:p>
          </p:txBody>
        </p:sp>
      </p:grpSp>
      <p:grpSp>
        <p:nvGrpSpPr>
          <p:cNvPr id="62" name="Group 61"/>
          <p:cNvGrpSpPr/>
          <p:nvPr/>
        </p:nvGrpSpPr>
        <p:grpSpPr>
          <a:xfrm>
            <a:off x="5588165" y="1093259"/>
            <a:ext cx="3137222" cy="646331"/>
            <a:chOff x="1655676" y="1893618"/>
            <a:chExt cx="1332148" cy="646331"/>
          </a:xfrm>
        </p:grpSpPr>
        <p:cxnSp>
          <p:nvCxnSpPr>
            <p:cNvPr id="63" name="Straight Arrow Connector 62"/>
            <p:cNvCxnSpPr/>
            <p:nvPr/>
          </p:nvCxnSpPr>
          <p:spPr>
            <a:xfrm>
              <a:off x="1655676" y="1943292"/>
              <a:ext cx="1332148" cy="0"/>
            </a:xfrm>
            <a:prstGeom prst="straightConnector1">
              <a:avLst/>
            </a:prstGeom>
            <a:ln w="85725">
              <a:solidFill>
                <a:schemeClr val="bg1">
                  <a:lumMod val="50000"/>
                </a:schemeClr>
              </a:solidFill>
              <a:headEnd type="stealth" w="lg" len="lg"/>
              <a:tailEnd type="stealth" w="lg" len="lg"/>
            </a:ln>
          </p:spPr>
          <p:style>
            <a:lnRef idx="2">
              <a:schemeClr val="dk1"/>
            </a:lnRef>
            <a:fillRef idx="0">
              <a:schemeClr val="dk1"/>
            </a:fillRef>
            <a:effectRef idx="1">
              <a:schemeClr val="dk1"/>
            </a:effectRef>
            <a:fontRef idx="minor">
              <a:schemeClr val="tx1"/>
            </a:fontRef>
          </p:style>
        </p:cxnSp>
        <p:sp>
          <p:nvSpPr>
            <p:cNvPr id="64" name="TextBox 63"/>
            <p:cNvSpPr txBox="1"/>
            <p:nvPr/>
          </p:nvSpPr>
          <p:spPr>
            <a:xfrm>
              <a:off x="1906645" y="1893618"/>
              <a:ext cx="952503" cy="646331"/>
            </a:xfrm>
            <a:prstGeom prst="rect">
              <a:avLst/>
            </a:prstGeom>
            <a:noFill/>
          </p:spPr>
          <p:txBody>
            <a:bodyPr wrap="square" rtlCol="0">
              <a:spAutoFit/>
            </a:bodyPr>
            <a:lstStyle/>
            <a:p>
              <a:r>
                <a:rPr lang="en-US" sz="3600" dirty="0">
                  <a:latin typeface="Gill Sans" panose="020B0502020104020203" pitchFamily="34" charset="-79"/>
                  <a:ea typeface="Tahoma" panose="020B0604030504040204" pitchFamily="34" charset="0"/>
                  <a:cs typeface="Gill Sans" panose="020B0502020104020203" pitchFamily="34" charset="-79"/>
                </a:rPr>
                <a:t>WCDL</a:t>
              </a:r>
              <a:endParaRPr lang="en-US" sz="2800" dirty="0">
                <a:latin typeface="Gill Sans" panose="020B0502020104020203" pitchFamily="34" charset="-79"/>
                <a:ea typeface="Tahoma" panose="020B0604030504040204" pitchFamily="34" charset="0"/>
                <a:cs typeface="Gill Sans" panose="020B0502020104020203" pitchFamily="34" charset="-79"/>
              </a:endParaRPr>
            </a:p>
          </p:txBody>
        </p:sp>
      </p:grpSp>
      <p:sp>
        <p:nvSpPr>
          <p:cNvPr id="68" name="Up Arrow 67"/>
          <p:cNvSpPr/>
          <p:nvPr/>
        </p:nvSpPr>
        <p:spPr>
          <a:xfrm>
            <a:off x="7591262" y="1207403"/>
            <a:ext cx="792088" cy="1291908"/>
          </a:xfrm>
          <a:prstGeom prst="upArrow">
            <a:avLst>
              <a:gd name="adj1" fmla="val 40640"/>
              <a:gd name="adj2" fmla="val 70280"/>
            </a:avLst>
          </a:prstGeom>
          <a:solidFill>
            <a:srgbClr val="FF0000">
              <a:alpha val="67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Gill Sans" panose="020B0502020104020203" pitchFamily="34" charset="-79"/>
              <a:ea typeface="Tahoma" panose="020B0604030504040204" pitchFamily="34" charset="0"/>
              <a:cs typeface="Gill Sans" panose="020B0502020104020203" pitchFamily="34" charset="-79"/>
            </a:endParaRPr>
          </a:p>
        </p:txBody>
      </p:sp>
      <p:sp>
        <p:nvSpPr>
          <p:cNvPr id="70" name="Curved Right Arrow 69"/>
          <p:cNvSpPr/>
          <p:nvPr/>
        </p:nvSpPr>
        <p:spPr>
          <a:xfrm rot="5400000">
            <a:off x="5595068" y="-1106610"/>
            <a:ext cx="478401" cy="4329035"/>
          </a:xfrm>
          <a:prstGeom prst="curvedRightArrow">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Gill Sans" panose="020B0502020104020203" pitchFamily="34" charset="-79"/>
              <a:ea typeface="Tahoma" panose="020B0604030504040204" pitchFamily="34" charset="0"/>
              <a:cs typeface="Gill Sans" panose="020B0502020104020203" pitchFamily="34" charset="-79"/>
            </a:endParaRPr>
          </a:p>
        </p:txBody>
      </p:sp>
      <p:sp>
        <p:nvSpPr>
          <p:cNvPr id="65" name="TextBox 64"/>
          <p:cNvSpPr txBox="1"/>
          <p:nvPr/>
        </p:nvSpPr>
        <p:spPr>
          <a:xfrm>
            <a:off x="7793112" y="2535331"/>
            <a:ext cx="546815" cy="523220"/>
          </a:xfrm>
          <a:prstGeom prst="rect">
            <a:avLst/>
          </a:prstGeom>
          <a:noFill/>
        </p:spPr>
        <p:txBody>
          <a:bodyPr wrap="square" rtlCol="0">
            <a:spAutoFit/>
          </a:bodyPr>
          <a:lstStyle/>
          <a:p>
            <a:r>
              <a:rPr lang="en-US" sz="2800" dirty="0">
                <a:latin typeface="Gill Sans" panose="020B0502020104020203" pitchFamily="34" charset="-79"/>
                <a:ea typeface="Tahoma" panose="020B0604030504040204" pitchFamily="34" charset="0"/>
                <a:cs typeface="Gill Sans" panose="020B0502020104020203" pitchFamily="34" charset="-79"/>
              </a:rPr>
              <a:t>t</a:t>
            </a:r>
            <a:r>
              <a:rPr lang="en-US" sz="2800" baseline="-25000" dirty="0">
                <a:latin typeface="Gill Sans" panose="020B0502020104020203" pitchFamily="34" charset="-79"/>
                <a:ea typeface="Tahoma" panose="020B0604030504040204" pitchFamily="34" charset="0"/>
                <a:cs typeface="Gill Sans" panose="020B0502020104020203" pitchFamily="34" charset="-79"/>
              </a:rPr>
              <a:t>4</a:t>
            </a:r>
          </a:p>
        </p:txBody>
      </p:sp>
      <p:sp>
        <p:nvSpPr>
          <p:cNvPr id="73" name="Rectangle 72"/>
          <p:cNvSpPr/>
          <p:nvPr/>
        </p:nvSpPr>
        <p:spPr>
          <a:xfrm>
            <a:off x="2713499" y="1610632"/>
            <a:ext cx="288032" cy="899680"/>
          </a:xfrm>
          <a:prstGeom prst="rect">
            <a:avLst/>
          </a:prstGeom>
          <a:solidFill>
            <a:srgbClr val="92D050">
              <a:alpha val="67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A</a:t>
            </a:r>
          </a:p>
        </p:txBody>
      </p:sp>
      <p:sp>
        <p:nvSpPr>
          <p:cNvPr id="74" name="Rectangle 73"/>
          <p:cNvSpPr/>
          <p:nvPr/>
        </p:nvSpPr>
        <p:spPr>
          <a:xfrm>
            <a:off x="3191480" y="1604878"/>
            <a:ext cx="288032" cy="899680"/>
          </a:xfrm>
          <a:prstGeom prst="rect">
            <a:avLst/>
          </a:prstGeom>
          <a:solidFill>
            <a:srgbClr val="92D050">
              <a:alpha val="67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B</a:t>
            </a:r>
          </a:p>
        </p:txBody>
      </p:sp>
      <p:sp>
        <p:nvSpPr>
          <p:cNvPr id="66" name="标题 1">
            <a:extLst>
              <a:ext uri="{FF2B5EF4-FFF2-40B4-BE49-F238E27FC236}">
                <a16:creationId xmlns:a16="http://schemas.microsoft.com/office/drawing/2014/main" id="{596DA1DB-A640-CD43-BEF0-3D32C1FF5486}"/>
              </a:ext>
            </a:extLst>
          </p:cNvPr>
          <p:cNvSpPr txBox="1">
            <a:spLocks/>
          </p:cNvSpPr>
          <p:nvPr/>
        </p:nvSpPr>
        <p:spPr>
          <a:xfrm>
            <a:off x="1" y="21500"/>
            <a:ext cx="11310728" cy="691747"/>
          </a:xfrm>
          <a:prstGeom prst="rect">
            <a:avLst/>
          </a:prstGeom>
        </p:spPr>
        <p:txBody>
          <a:bodyPr vert="horz" lIns="91440" tIns="45720" rIns="91440" bIns="45720" rtlCol="0" anchor="ctr">
            <a:noAutofit/>
          </a:bodyPr>
          <a:lstStyle/>
          <a:p>
            <a:pPr>
              <a:spcBef>
                <a:spcPct val="0"/>
              </a:spcBef>
              <a:defRPr/>
            </a:pPr>
            <a:r>
              <a:rPr lang="en-US" altLang="zh-CN" sz="4400" dirty="0">
                <a:solidFill>
                  <a:srgbClr val="3B31BD"/>
                </a:solidFill>
                <a:latin typeface="Gill Sans" panose="020B0502020104020203" pitchFamily="34" charset="-79"/>
                <a:ea typeface="Tahoma" panose="020B0604030504040204" pitchFamily="34" charset="0"/>
                <a:cs typeface="Gill Sans" panose="020B0502020104020203" pitchFamily="34" charset="-79"/>
              </a:rPr>
              <a:t>Turnstile</a:t>
            </a:r>
            <a:r>
              <a:rPr lang="en-US" altLang="zh-CN" sz="4400" baseline="30000" dirty="0">
                <a:solidFill>
                  <a:srgbClr val="3B31BD"/>
                </a:solidFill>
                <a:latin typeface="Gill Sans" panose="020B0502020104020203" pitchFamily="34" charset="-79"/>
                <a:ea typeface="Tahoma" panose="020B0604030504040204" pitchFamily="34" charset="0"/>
                <a:cs typeface="Gill Sans" panose="020B0502020104020203" pitchFamily="34" charset="-79"/>
              </a:rPr>
              <a:t> [MICRO’16]</a:t>
            </a:r>
            <a:r>
              <a:rPr lang="en-US" altLang="zh-CN" sz="4400" dirty="0">
                <a:solidFill>
                  <a:srgbClr val="3B31BD"/>
                </a:solidFill>
                <a:latin typeface="Gill Sans" panose="020B0502020104020203" pitchFamily="34" charset="-79"/>
                <a:ea typeface="Tahoma" panose="020B0604030504040204" pitchFamily="34" charset="0"/>
                <a:cs typeface="Gill Sans" panose="020B0502020104020203" pitchFamily="34" charset="-79"/>
              </a:rPr>
              <a:t>:  Verifying Memory States</a:t>
            </a:r>
          </a:p>
        </p:txBody>
      </p:sp>
      <p:sp>
        <p:nvSpPr>
          <p:cNvPr id="3" name="Rectangle 2">
            <a:extLst>
              <a:ext uri="{FF2B5EF4-FFF2-40B4-BE49-F238E27FC236}">
                <a16:creationId xmlns:a16="http://schemas.microsoft.com/office/drawing/2014/main" id="{976191D4-3CB7-EC45-AEB9-41A7FAFC5476}"/>
              </a:ext>
            </a:extLst>
          </p:cNvPr>
          <p:cNvSpPr/>
          <p:nvPr/>
        </p:nvSpPr>
        <p:spPr>
          <a:xfrm>
            <a:off x="7434195" y="4343574"/>
            <a:ext cx="1564896" cy="6637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r"/>
            <a:r>
              <a:rPr lang="en-US" sz="2800" dirty="0">
                <a:solidFill>
                  <a:schemeClr val="accent2"/>
                </a:solidFill>
                <a:latin typeface="Gill Sans" panose="020B0502020104020203" pitchFamily="34" charset="-79"/>
                <a:ea typeface="Tahoma" panose="020B0604030504040204" pitchFamily="34" charset="0"/>
                <a:cs typeface="Gill Sans" panose="020B0502020104020203" pitchFamily="34" charset="-79"/>
              </a:rPr>
              <a:t>GSQ</a:t>
            </a:r>
          </a:p>
        </p:txBody>
      </p:sp>
      <p:sp>
        <p:nvSpPr>
          <p:cNvPr id="67" name="Footer Placeholder 4">
            <a:extLst>
              <a:ext uri="{FF2B5EF4-FFF2-40B4-BE49-F238E27FC236}">
                <a16:creationId xmlns:a16="http://schemas.microsoft.com/office/drawing/2014/main" id="{83122748-A5A9-9944-B342-BA4D7210CEB3}"/>
              </a:ext>
            </a:extLst>
          </p:cNvPr>
          <p:cNvSpPr>
            <a:spLocks noGrp="1"/>
          </p:cNvSpPr>
          <p:nvPr>
            <p:ph type="ftr" sz="quarter" idx="3"/>
          </p:nvPr>
        </p:nvSpPr>
        <p:spPr>
          <a:xfrm>
            <a:off x="3779520" y="6373548"/>
            <a:ext cx="4373880" cy="420498"/>
          </a:xfrm>
        </p:spPr>
        <p:txBody>
          <a:bodyPr/>
          <a:lstStyle/>
          <a:p>
            <a:r>
              <a:rPr lang="en-US"/>
              <a:t>38th ACM International Conference on Supercomputing (ICS'24)</a:t>
            </a:r>
            <a:endParaRPr lang="en-US" dirty="0"/>
          </a:p>
        </p:txBody>
      </p:sp>
      <p:sp>
        <p:nvSpPr>
          <p:cNvPr id="52" name="Rectangle 51"/>
          <p:cNvSpPr/>
          <p:nvPr/>
        </p:nvSpPr>
        <p:spPr>
          <a:xfrm>
            <a:off x="8148054" y="4322945"/>
            <a:ext cx="292303" cy="790708"/>
          </a:xfrm>
          <a:prstGeom prst="rect">
            <a:avLst/>
          </a:prstGeom>
          <a:solidFill>
            <a:srgbClr val="FFFF00">
              <a:alpha val="67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C</a:t>
            </a:r>
          </a:p>
        </p:txBody>
      </p:sp>
      <p:sp>
        <p:nvSpPr>
          <p:cNvPr id="75" name="Rectangle 74"/>
          <p:cNvSpPr/>
          <p:nvPr/>
        </p:nvSpPr>
        <p:spPr>
          <a:xfrm>
            <a:off x="8759993" y="4326556"/>
            <a:ext cx="259869" cy="788327"/>
          </a:xfrm>
          <a:prstGeom prst="rect">
            <a:avLst/>
          </a:prstGeom>
          <a:solidFill>
            <a:srgbClr val="FFFF00">
              <a:alpha val="67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A</a:t>
            </a:r>
          </a:p>
        </p:txBody>
      </p:sp>
      <p:sp>
        <p:nvSpPr>
          <p:cNvPr id="76" name="Rectangle 75"/>
          <p:cNvSpPr/>
          <p:nvPr/>
        </p:nvSpPr>
        <p:spPr>
          <a:xfrm>
            <a:off x="8454288" y="4322945"/>
            <a:ext cx="292303" cy="788327"/>
          </a:xfrm>
          <a:prstGeom prst="rect">
            <a:avLst/>
          </a:prstGeom>
          <a:solidFill>
            <a:srgbClr val="FFFF00">
              <a:alpha val="67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B</a:t>
            </a:r>
          </a:p>
        </p:txBody>
      </p:sp>
      <p:sp>
        <p:nvSpPr>
          <p:cNvPr id="33" name="Rectangle 32"/>
          <p:cNvSpPr/>
          <p:nvPr/>
        </p:nvSpPr>
        <p:spPr>
          <a:xfrm>
            <a:off x="8762640" y="4322692"/>
            <a:ext cx="259869" cy="788327"/>
          </a:xfrm>
          <a:prstGeom prst="rect">
            <a:avLst/>
          </a:prstGeom>
          <a:solidFill>
            <a:srgbClr val="92D050">
              <a:alpha val="67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A</a:t>
            </a:r>
          </a:p>
        </p:txBody>
      </p:sp>
      <p:sp>
        <p:nvSpPr>
          <p:cNvPr id="35" name="Rectangle 34"/>
          <p:cNvSpPr/>
          <p:nvPr/>
        </p:nvSpPr>
        <p:spPr>
          <a:xfrm>
            <a:off x="8454288" y="4322945"/>
            <a:ext cx="292303" cy="788327"/>
          </a:xfrm>
          <a:prstGeom prst="rect">
            <a:avLst/>
          </a:prstGeom>
          <a:solidFill>
            <a:srgbClr val="92D050">
              <a:alpha val="67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B</a:t>
            </a:r>
          </a:p>
        </p:txBody>
      </p:sp>
      <p:sp>
        <p:nvSpPr>
          <p:cNvPr id="4" name="TextBox 3">
            <a:extLst>
              <a:ext uri="{FF2B5EF4-FFF2-40B4-BE49-F238E27FC236}">
                <a16:creationId xmlns:a16="http://schemas.microsoft.com/office/drawing/2014/main" id="{14615FA0-B690-0D45-8FAB-8C9F3FDEE0D1}"/>
              </a:ext>
            </a:extLst>
          </p:cNvPr>
          <p:cNvSpPr txBox="1"/>
          <p:nvPr/>
        </p:nvSpPr>
        <p:spPr>
          <a:xfrm>
            <a:off x="9253717" y="1134155"/>
            <a:ext cx="2979085" cy="1077218"/>
          </a:xfrm>
          <a:prstGeom prst="rect">
            <a:avLst/>
          </a:prstGeom>
          <a:noFill/>
        </p:spPr>
        <p:txBody>
          <a:bodyPr wrap="none" rtlCol="0">
            <a:spAutoFit/>
          </a:bodyPr>
          <a:lstStyle/>
          <a:p>
            <a:r>
              <a:rPr lang="en-US" sz="1600" dirty="0">
                <a:latin typeface="Gill Sans" panose="020B0502020104020203" pitchFamily="34" charset="-79"/>
                <a:ea typeface="Tahoma" panose="020B0604030504040204" pitchFamily="34" charset="0"/>
                <a:cs typeface="Gill Sans" panose="020B0502020104020203" pitchFamily="34" charset="-79"/>
              </a:rPr>
              <a:t>* GSQ: Gated Store Queue.</a:t>
            </a:r>
          </a:p>
          <a:p>
            <a:r>
              <a:rPr lang="en-US" sz="1600" dirty="0">
                <a:latin typeface="Gill Sans" panose="020B0502020104020203" pitchFamily="34" charset="-79"/>
                <a:ea typeface="Tahoma" panose="020B0604030504040204" pitchFamily="34" charset="0"/>
                <a:cs typeface="Gill Sans" panose="020B0502020104020203" pitchFamily="34" charset="-79"/>
              </a:rPr>
              <a:t>* RBB: Region Boundary Buffer.</a:t>
            </a:r>
          </a:p>
          <a:p>
            <a:r>
              <a:rPr lang="en-US" sz="1600" dirty="0">
                <a:latin typeface="Gill Sans" panose="020B0502020104020203" pitchFamily="34" charset="-79"/>
                <a:ea typeface="Tahoma" panose="020B0604030504040204" pitchFamily="34" charset="0"/>
                <a:cs typeface="Gill Sans" panose="020B0502020104020203" pitchFamily="34" charset="-79"/>
              </a:rPr>
              <a:t>* Gray boxes are newly proposed</a:t>
            </a:r>
          </a:p>
          <a:p>
            <a:r>
              <a:rPr lang="en-US" sz="1600" dirty="0">
                <a:latin typeface="Gill Sans" panose="020B0502020104020203" pitchFamily="34" charset="-79"/>
                <a:ea typeface="Tahoma" panose="020B0604030504040204" pitchFamily="34" charset="0"/>
                <a:cs typeface="Gill Sans" panose="020B0502020104020203" pitchFamily="34" charset="-79"/>
              </a:rPr>
              <a:t>by Turnstile.</a:t>
            </a:r>
          </a:p>
        </p:txBody>
      </p:sp>
      <p:sp>
        <p:nvSpPr>
          <p:cNvPr id="77" name="Slide Number Placeholder 5">
            <a:extLst>
              <a:ext uri="{FF2B5EF4-FFF2-40B4-BE49-F238E27FC236}">
                <a16:creationId xmlns:a16="http://schemas.microsoft.com/office/drawing/2014/main" id="{39DBB45B-621B-9150-734B-FD3503D85A5D}"/>
              </a:ext>
            </a:extLst>
          </p:cNvPr>
          <p:cNvSpPr>
            <a:spLocks noGrp="1"/>
          </p:cNvSpPr>
          <p:nvPr>
            <p:ph type="sldNum" sz="quarter" idx="12"/>
          </p:nvPr>
        </p:nvSpPr>
        <p:spPr>
          <a:xfrm>
            <a:off x="11310729" y="6401234"/>
            <a:ext cx="878729" cy="365125"/>
          </a:xfrm>
        </p:spPr>
        <p:txBody>
          <a:bodyPr/>
          <a:lstStyle/>
          <a:p>
            <a:fld id="{BEF5F9A7-FFD9-4159-A58F-AE73538ED447}" type="slidenum">
              <a:rPr lang="en-US" smtClean="0"/>
              <a:pPr/>
              <a:t>7</a:t>
            </a:fld>
            <a:endParaRPr lang="en-US" dirty="0"/>
          </a:p>
        </p:txBody>
      </p:sp>
      <p:sp>
        <p:nvSpPr>
          <p:cNvPr id="2" name="Rectangle 1">
            <a:extLst>
              <a:ext uri="{FF2B5EF4-FFF2-40B4-BE49-F238E27FC236}">
                <a16:creationId xmlns:a16="http://schemas.microsoft.com/office/drawing/2014/main" id="{1C251B5F-2D63-40E9-8935-C63A6DD43203}"/>
              </a:ext>
            </a:extLst>
          </p:cNvPr>
          <p:cNvSpPr/>
          <p:nvPr/>
        </p:nvSpPr>
        <p:spPr>
          <a:xfrm>
            <a:off x="3893100" y="1598745"/>
            <a:ext cx="196847" cy="882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1948CBE5-69CA-D65B-0E6B-579EBC9198A3}"/>
              </a:ext>
            </a:extLst>
          </p:cNvPr>
          <p:cNvSpPr/>
          <p:nvPr/>
        </p:nvSpPr>
        <p:spPr>
          <a:xfrm>
            <a:off x="5759320" y="4353303"/>
            <a:ext cx="1564896" cy="663755"/>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RBB</a:t>
            </a:r>
          </a:p>
        </p:txBody>
      </p:sp>
      <p:sp>
        <p:nvSpPr>
          <p:cNvPr id="79" name="Rectangle 78">
            <a:extLst>
              <a:ext uri="{FF2B5EF4-FFF2-40B4-BE49-F238E27FC236}">
                <a16:creationId xmlns:a16="http://schemas.microsoft.com/office/drawing/2014/main" id="{9A3AE0D5-032F-8592-35BC-00EEA6D5E899}"/>
              </a:ext>
            </a:extLst>
          </p:cNvPr>
          <p:cNvSpPr/>
          <p:nvPr/>
        </p:nvSpPr>
        <p:spPr>
          <a:xfrm rot="5400000">
            <a:off x="6475647" y="4510490"/>
            <a:ext cx="673482" cy="33370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Gill Sans" panose="020B0502020104020203" pitchFamily="34" charset="-79"/>
                <a:cs typeface="Gill Sans" panose="020B0502020104020203" pitchFamily="34" charset="-79"/>
              </a:rPr>
              <a:t>Rg2</a:t>
            </a:r>
          </a:p>
        </p:txBody>
      </p:sp>
      <p:sp>
        <p:nvSpPr>
          <p:cNvPr id="80" name="Rectangle 79">
            <a:extLst>
              <a:ext uri="{FF2B5EF4-FFF2-40B4-BE49-F238E27FC236}">
                <a16:creationId xmlns:a16="http://schemas.microsoft.com/office/drawing/2014/main" id="{B8CB4D0E-128C-CCE4-970F-D968FA73C778}"/>
              </a:ext>
            </a:extLst>
          </p:cNvPr>
          <p:cNvSpPr/>
          <p:nvPr/>
        </p:nvSpPr>
        <p:spPr>
          <a:xfrm>
            <a:off x="5730237" y="1610652"/>
            <a:ext cx="196847" cy="882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2B8F7D45-A6F6-F840-B650-45A154A1BC30}"/>
              </a:ext>
            </a:extLst>
          </p:cNvPr>
          <p:cNvSpPr/>
          <p:nvPr/>
        </p:nvSpPr>
        <p:spPr>
          <a:xfrm>
            <a:off x="2321616" y="1532168"/>
            <a:ext cx="1553131" cy="947762"/>
          </a:xfrm>
          <a:prstGeom prst="rect">
            <a:avLst/>
          </a:prstGeom>
          <a:solidFill>
            <a:schemeClr val="accent6">
              <a:alpha val="6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Verified</a:t>
            </a:r>
          </a:p>
        </p:txBody>
      </p:sp>
      <p:sp>
        <p:nvSpPr>
          <p:cNvPr id="81" name="Rectangle 80">
            <a:extLst>
              <a:ext uri="{FF2B5EF4-FFF2-40B4-BE49-F238E27FC236}">
                <a16:creationId xmlns:a16="http://schemas.microsoft.com/office/drawing/2014/main" id="{412D378C-F690-6D55-B587-056057E28C49}"/>
              </a:ext>
            </a:extLst>
          </p:cNvPr>
          <p:cNvSpPr/>
          <p:nvPr/>
        </p:nvSpPr>
        <p:spPr>
          <a:xfrm>
            <a:off x="5856763" y="5778214"/>
            <a:ext cx="3023398" cy="481149"/>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endParaRPr>
          </a:p>
        </p:txBody>
      </p:sp>
      <p:sp>
        <p:nvSpPr>
          <p:cNvPr id="78" name="Rectangle 77">
            <a:extLst>
              <a:ext uri="{FF2B5EF4-FFF2-40B4-BE49-F238E27FC236}">
                <a16:creationId xmlns:a16="http://schemas.microsoft.com/office/drawing/2014/main" id="{FF1977DC-D9A5-935B-4736-E634228FA542}"/>
              </a:ext>
            </a:extLst>
          </p:cNvPr>
          <p:cNvSpPr/>
          <p:nvPr/>
        </p:nvSpPr>
        <p:spPr>
          <a:xfrm rot="5400000">
            <a:off x="6812132" y="4513463"/>
            <a:ext cx="673482" cy="33370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Gill Sans" panose="020B0502020104020203" pitchFamily="34" charset="-79"/>
                <a:cs typeface="Gill Sans" panose="020B0502020104020203" pitchFamily="34" charset="-79"/>
              </a:rPr>
              <a:t>Rg1</a:t>
            </a:r>
          </a:p>
        </p:txBody>
      </p:sp>
      <p:sp>
        <p:nvSpPr>
          <p:cNvPr id="82" name="TextBox 81">
            <a:extLst>
              <a:ext uri="{FF2B5EF4-FFF2-40B4-BE49-F238E27FC236}">
                <a16:creationId xmlns:a16="http://schemas.microsoft.com/office/drawing/2014/main" id="{E4EA4A64-4BFA-730D-0C51-131B0D970823}"/>
              </a:ext>
            </a:extLst>
          </p:cNvPr>
          <p:cNvSpPr txBox="1"/>
          <p:nvPr/>
        </p:nvSpPr>
        <p:spPr>
          <a:xfrm>
            <a:off x="4733690" y="5672943"/>
            <a:ext cx="1117665" cy="646331"/>
          </a:xfrm>
          <a:prstGeom prst="rect">
            <a:avLst/>
          </a:prstGeom>
          <a:noFill/>
        </p:spPr>
        <p:txBody>
          <a:bodyPr wrap="square">
            <a:spAutoFit/>
          </a:bodyPr>
          <a:lstStyle/>
          <a:p>
            <a:pPr algn="ctr"/>
            <a:r>
              <a:rPr lang="en-US" sz="1800" dirty="0">
                <a:solidFill>
                  <a:schemeClr val="tx1"/>
                </a:solidFill>
                <a:latin typeface="Gill Sans" panose="020B0502020104020203" pitchFamily="34" charset="-79"/>
                <a:ea typeface="Tahoma" panose="020B0604030504040204" pitchFamily="34" charset="0"/>
                <a:cs typeface="Gill Sans" panose="020B0502020104020203" pitchFamily="34" charset="-79"/>
              </a:rPr>
              <a:t>Recovery PC</a:t>
            </a:r>
          </a:p>
        </p:txBody>
      </p:sp>
      <p:sp>
        <p:nvSpPr>
          <p:cNvPr id="72" name="Rectangle 71"/>
          <p:cNvSpPr/>
          <p:nvPr/>
        </p:nvSpPr>
        <p:spPr>
          <a:xfrm>
            <a:off x="-12346" y="3556001"/>
            <a:ext cx="12216692" cy="1589369"/>
          </a:xfrm>
          <a:prstGeom prst="rect">
            <a:avLst/>
          </a:prstGeom>
          <a:solidFill>
            <a:srgbClr val="2F2FD7">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buFont typeface="Wingdings" pitchFamily="2" charset="2"/>
              <a:buChar char="Ø"/>
            </a:pPr>
            <a:r>
              <a:rPr lang="en-US" sz="4000" dirty="0">
                <a:solidFill>
                  <a:srgbClr val="FFFF00"/>
                </a:solidFill>
                <a:latin typeface="Gill Sans" panose="020B0502020104020203" pitchFamily="34" charset="-79"/>
                <a:ea typeface="Tahoma" panose="020B0604030504040204" pitchFamily="34" charset="0"/>
                <a:cs typeface="Gill Sans" panose="020B0502020104020203" pitchFamily="34" charset="-79"/>
              </a:rPr>
              <a:t>Store verification allows memory verification</a:t>
            </a:r>
          </a:p>
          <a:p>
            <a:pPr marL="571500" indent="-571500">
              <a:buFont typeface="Wingdings" pitchFamily="2" charset="2"/>
              <a:buChar char="Ø"/>
            </a:pPr>
            <a:r>
              <a:rPr lang="en-US" sz="4000" dirty="0">
                <a:solidFill>
                  <a:srgbClr val="FFFF00"/>
                </a:solidFill>
                <a:latin typeface="Gill Sans" panose="020B0502020104020203" pitchFamily="34" charset="-79"/>
                <a:ea typeface="Tahoma" panose="020B0604030504040204" pitchFamily="34" charset="0"/>
                <a:cs typeface="Gill Sans" panose="020B0502020104020203" pitchFamily="34" charset="-79"/>
              </a:rPr>
              <a:t>How to verify the register state?</a:t>
            </a:r>
          </a:p>
        </p:txBody>
      </p:sp>
    </p:spTree>
    <p:extLst>
      <p:ext uri="{BB962C8B-B14F-4D97-AF65-F5344CB8AC3E}">
        <p14:creationId xmlns:p14="http://schemas.microsoft.com/office/powerpoint/2010/main" val="37183902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9"/>
                                        </p:tgtEl>
                                        <p:attrNameLst>
                                          <p:attrName>style.visibility</p:attrName>
                                        </p:attrNameLst>
                                      </p:cBhvr>
                                      <p:to>
                                        <p:strVal val="hidden"/>
                                      </p:to>
                                    </p:set>
                                  </p:childTnLst>
                                </p:cTn>
                              </p:par>
                              <p:par>
                                <p:cTn id="12" presetID="1" presetClass="exit" presetSubtype="0" fill="hold" grpId="0" nodeType="withEffect">
                                  <p:stCondLst>
                                    <p:cond delay="0"/>
                                  </p:stCondLst>
                                  <p:childTnLst>
                                    <p:set>
                                      <p:cBhvr>
                                        <p:cTn id="13" dur="1" fill="hold">
                                          <p:stCondLst>
                                            <p:cond delay="0"/>
                                          </p:stCondLst>
                                        </p:cTn>
                                        <p:tgtEl>
                                          <p:spTgt spid="12"/>
                                        </p:tgtEl>
                                        <p:attrNameLst>
                                          <p:attrName>style.visibility</p:attrName>
                                        </p:attrNameLst>
                                      </p:cBhvr>
                                      <p:to>
                                        <p:strVal val="hidden"/>
                                      </p:to>
                                    </p:set>
                                  </p:childTnLst>
                                </p:cTn>
                              </p:par>
                              <p:par>
                                <p:cTn id="14" presetID="1"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wipe(up)">
                                      <p:cBhvr>
                                        <p:cTn id="26" dur="500"/>
                                        <p:tgtEl>
                                          <p:spTgt spid="37"/>
                                        </p:tgtEl>
                                      </p:cBhvr>
                                    </p:animEffect>
                                  </p:childTnLst>
                                </p:cTn>
                              </p:par>
                              <p:par>
                                <p:cTn id="27" presetID="22" presetClass="entr" presetSubtype="4"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down)">
                                      <p:cBhvr>
                                        <p:cTn id="29" dur="500"/>
                                        <p:tgtEl>
                                          <p:spTgt spid="20"/>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down)">
                                      <p:cBhvr>
                                        <p:cTn id="32" dur="500"/>
                                        <p:tgtEl>
                                          <p:spTgt spid="21"/>
                                        </p:tgtEl>
                                      </p:cBhvr>
                                    </p:animEffect>
                                  </p:childTnLst>
                                </p:cTn>
                              </p:par>
                              <p:par>
                                <p:cTn id="33" presetID="22" presetClass="entr" presetSubtype="4"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down)">
                                      <p:cBhvr>
                                        <p:cTn id="35" dur="500"/>
                                        <p:tgtEl>
                                          <p:spTgt spid="22"/>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wipe(down)">
                                      <p:cBhvr>
                                        <p:cTn id="38" dur="500"/>
                                        <p:tgtEl>
                                          <p:spTgt spid="26"/>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down)">
                                      <p:cBhvr>
                                        <p:cTn id="41" dur="500"/>
                                        <p:tgtEl>
                                          <p:spTgt spid="27"/>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wipe(down)">
                                      <p:cBhvr>
                                        <p:cTn id="44" dur="500"/>
                                        <p:tgtEl>
                                          <p:spTgt spid="38"/>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down)">
                                      <p:cBhvr>
                                        <p:cTn id="47" dur="500"/>
                                        <p:tgtEl>
                                          <p:spTgt spid="2"/>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78"/>
                                        </p:tgtEl>
                                        <p:attrNameLst>
                                          <p:attrName>style.visibility</p:attrName>
                                        </p:attrNameLst>
                                      </p:cBhvr>
                                      <p:to>
                                        <p:strVal val="visible"/>
                                      </p:to>
                                    </p:set>
                                    <p:animEffect transition="in" filter="wipe(down)">
                                      <p:cBhvr>
                                        <p:cTn id="50" dur="500"/>
                                        <p:tgtEl>
                                          <p:spTgt spid="7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75"/>
                                        </p:tgtEl>
                                        <p:attrNameLst>
                                          <p:attrName>style.visibility</p:attrName>
                                        </p:attrNameLst>
                                      </p:cBhvr>
                                      <p:to>
                                        <p:strVal val="visible"/>
                                      </p:to>
                                    </p:set>
                                    <p:animEffect transition="in" filter="wipe(down)">
                                      <p:cBhvr>
                                        <p:cTn id="55" dur="500"/>
                                        <p:tgtEl>
                                          <p:spTgt spid="75"/>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76"/>
                                        </p:tgtEl>
                                        <p:attrNameLst>
                                          <p:attrName>style.visibility</p:attrName>
                                        </p:attrNameLst>
                                      </p:cBhvr>
                                      <p:to>
                                        <p:strVal val="visible"/>
                                      </p:to>
                                    </p:set>
                                    <p:animEffect transition="in" filter="wipe(down)">
                                      <p:cBhvr>
                                        <p:cTn id="58" dur="500"/>
                                        <p:tgtEl>
                                          <p:spTgt spid="76"/>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37"/>
                                        </p:tgtEl>
                                        <p:attrNameLst>
                                          <p:attrName>style.visibility</p:attrName>
                                        </p:attrNameLst>
                                      </p:cBhvr>
                                      <p:to>
                                        <p:strVal val="hidden"/>
                                      </p:to>
                                    </p:set>
                                  </p:childTnLst>
                                </p:cTn>
                              </p:par>
                            </p:childTnLst>
                          </p:cTn>
                        </p:par>
                        <p:par>
                          <p:cTn id="63" fill="hold">
                            <p:stCondLst>
                              <p:cond delay="0"/>
                            </p:stCondLst>
                            <p:childTnLst>
                              <p:par>
                                <p:cTn id="64" presetID="22" presetClass="entr" presetSubtype="1" fill="hold" nodeType="after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wipe(up)">
                                      <p:cBhvr>
                                        <p:cTn id="66" dur="500"/>
                                        <p:tgtEl>
                                          <p:spTgt spid="39"/>
                                        </p:tgtEl>
                                      </p:cBhvr>
                                    </p:animEffect>
                                  </p:childTnLst>
                                </p:cTn>
                              </p:par>
                              <p:par>
                                <p:cTn id="67" presetID="22" presetClass="entr" presetSubtype="4" fill="hold" nodeType="withEffect">
                                  <p:stCondLst>
                                    <p:cond delay="0"/>
                                  </p:stCondLst>
                                  <p:childTnLst>
                                    <p:set>
                                      <p:cBhvr>
                                        <p:cTn id="68" dur="1" fill="hold">
                                          <p:stCondLst>
                                            <p:cond delay="0"/>
                                          </p:stCondLst>
                                        </p:cTn>
                                        <p:tgtEl>
                                          <p:spTgt spid="47"/>
                                        </p:tgtEl>
                                        <p:attrNameLst>
                                          <p:attrName>style.visibility</p:attrName>
                                        </p:attrNameLst>
                                      </p:cBhvr>
                                      <p:to>
                                        <p:strVal val="visible"/>
                                      </p:to>
                                    </p:set>
                                    <p:animEffect transition="in" filter="wipe(down)">
                                      <p:cBhvr>
                                        <p:cTn id="69" dur="500"/>
                                        <p:tgtEl>
                                          <p:spTgt spid="47"/>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50"/>
                                        </p:tgtEl>
                                        <p:attrNameLst>
                                          <p:attrName>style.visibility</p:attrName>
                                        </p:attrNameLst>
                                      </p:cBhvr>
                                      <p:to>
                                        <p:strVal val="visible"/>
                                      </p:to>
                                    </p:set>
                                    <p:animEffect transition="in" filter="wipe(down)">
                                      <p:cBhvr>
                                        <p:cTn id="72" dur="500"/>
                                        <p:tgtEl>
                                          <p:spTgt spid="50"/>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wipe(down)">
                                      <p:cBhvr>
                                        <p:cTn id="75" dur="500"/>
                                        <p:tgtEl>
                                          <p:spTgt spid="51"/>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79"/>
                                        </p:tgtEl>
                                        <p:attrNameLst>
                                          <p:attrName>style.visibility</p:attrName>
                                        </p:attrNameLst>
                                      </p:cBhvr>
                                      <p:to>
                                        <p:strVal val="visible"/>
                                      </p:to>
                                    </p:set>
                                    <p:animEffect transition="in" filter="wipe(down)">
                                      <p:cBhvr>
                                        <p:cTn id="78" dur="500"/>
                                        <p:tgtEl>
                                          <p:spTgt spid="79"/>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80"/>
                                        </p:tgtEl>
                                        <p:attrNameLst>
                                          <p:attrName>style.visibility</p:attrName>
                                        </p:attrNameLst>
                                      </p:cBhvr>
                                      <p:to>
                                        <p:strVal val="visible"/>
                                      </p:to>
                                    </p:set>
                                    <p:animEffect transition="in" filter="wipe(down)">
                                      <p:cBhvr>
                                        <p:cTn id="81" dur="500"/>
                                        <p:tgtEl>
                                          <p:spTgt spid="80"/>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52"/>
                                        </p:tgtEl>
                                        <p:attrNameLst>
                                          <p:attrName>style.visibility</p:attrName>
                                        </p:attrNameLst>
                                      </p:cBhvr>
                                      <p:to>
                                        <p:strVal val="visible"/>
                                      </p:to>
                                    </p:set>
                                    <p:animEffect transition="in" filter="wipe(down)">
                                      <p:cBhvr>
                                        <p:cTn id="86" dur="500"/>
                                        <p:tgtEl>
                                          <p:spTgt spid="52"/>
                                        </p:tgtEl>
                                      </p:cBhvr>
                                    </p:animEffect>
                                  </p:childTnLst>
                                </p:cTn>
                              </p:par>
                            </p:childTnLst>
                          </p:cTn>
                        </p:par>
                      </p:childTnLst>
                    </p:cTn>
                  </p:par>
                  <p:par>
                    <p:cTn id="87" fill="hold">
                      <p:stCondLst>
                        <p:cond delay="indefinite"/>
                      </p:stCondLst>
                      <p:childTnLst>
                        <p:par>
                          <p:cTn id="88" fill="hold">
                            <p:stCondLst>
                              <p:cond delay="0"/>
                            </p:stCondLst>
                            <p:childTnLst>
                              <p:par>
                                <p:cTn id="89" presetID="2" presetClass="entr" presetSubtype="9" fill="hold" grpId="0" nodeType="clickEffect">
                                  <p:stCondLst>
                                    <p:cond delay="0"/>
                                  </p:stCondLst>
                                  <p:childTnLst>
                                    <p:set>
                                      <p:cBhvr>
                                        <p:cTn id="90" dur="1" fill="hold">
                                          <p:stCondLst>
                                            <p:cond delay="0"/>
                                          </p:stCondLst>
                                        </p:cTn>
                                        <p:tgtEl>
                                          <p:spTgt spid="55"/>
                                        </p:tgtEl>
                                        <p:attrNameLst>
                                          <p:attrName>style.visibility</p:attrName>
                                        </p:attrNameLst>
                                      </p:cBhvr>
                                      <p:to>
                                        <p:strVal val="visible"/>
                                      </p:to>
                                    </p:set>
                                    <p:anim calcmode="lin" valueType="num">
                                      <p:cBhvr additive="base">
                                        <p:cTn id="91" dur="500" fill="hold"/>
                                        <p:tgtEl>
                                          <p:spTgt spid="55"/>
                                        </p:tgtEl>
                                        <p:attrNameLst>
                                          <p:attrName>ppt_x</p:attrName>
                                        </p:attrNameLst>
                                      </p:cBhvr>
                                      <p:tavLst>
                                        <p:tav tm="0">
                                          <p:val>
                                            <p:strVal val="0-#ppt_w/2"/>
                                          </p:val>
                                        </p:tav>
                                        <p:tav tm="100000">
                                          <p:val>
                                            <p:strVal val="#ppt_x"/>
                                          </p:val>
                                        </p:tav>
                                      </p:tavLst>
                                    </p:anim>
                                    <p:anim calcmode="lin" valueType="num">
                                      <p:cBhvr additive="base">
                                        <p:cTn id="92" dur="500" fill="hold"/>
                                        <p:tgtEl>
                                          <p:spTgt spid="55"/>
                                        </p:tgtEl>
                                        <p:attrNameLst>
                                          <p:attrName>ppt_y</p:attrName>
                                        </p:attrNameLst>
                                      </p:cBhvr>
                                      <p:tavLst>
                                        <p:tav tm="0">
                                          <p:val>
                                            <p:strVal val="0-#ppt_h/2"/>
                                          </p:val>
                                        </p:tav>
                                        <p:tav tm="100000">
                                          <p:val>
                                            <p:strVal val="#ppt_y"/>
                                          </p:val>
                                        </p:tav>
                                      </p:tavLst>
                                    </p:anim>
                                  </p:childTnLst>
                                </p:cTn>
                              </p:par>
                            </p:childTnLst>
                          </p:cTn>
                        </p:par>
                        <p:par>
                          <p:cTn id="93" fill="hold">
                            <p:stCondLst>
                              <p:cond delay="500"/>
                            </p:stCondLst>
                            <p:childTnLst>
                              <p:par>
                                <p:cTn id="94" presetID="1" presetClass="entr" presetSubtype="0" fill="hold" grpId="0" nodeType="afterEffect">
                                  <p:stCondLst>
                                    <p:cond delay="0"/>
                                  </p:stCondLst>
                                  <p:childTnLst>
                                    <p:set>
                                      <p:cBhvr>
                                        <p:cTn id="95" dur="1" fill="hold">
                                          <p:stCondLst>
                                            <p:cond delay="0"/>
                                          </p:stCondLst>
                                        </p:cTn>
                                        <p:tgtEl>
                                          <p:spTgt spid="54"/>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grpId="1" nodeType="clickEffect">
                                  <p:stCondLst>
                                    <p:cond delay="0"/>
                                  </p:stCondLst>
                                  <p:childTnLst>
                                    <p:set>
                                      <p:cBhvr>
                                        <p:cTn id="99" dur="1" fill="hold">
                                          <p:stCondLst>
                                            <p:cond delay="0"/>
                                          </p:stCondLst>
                                        </p:cTn>
                                        <p:tgtEl>
                                          <p:spTgt spid="55"/>
                                        </p:tgtEl>
                                        <p:attrNameLst>
                                          <p:attrName>style.visibility</p:attrName>
                                        </p:attrNameLst>
                                      </p:cBhvr>
                                      <p:to>
                                        <p:strVal val="hidden"/>
                                      </p:to>
                                    </p:set>
                                  </p:childTnLst>
                                </p:cTn>
                              </p:par>
                              <p:par>
                                <p:cTn id="100" presetID="22" presetClass="entr" presetSubtype="8" fill="hold" nodeType="withEffect">
                                  <p:stCondLst>
                                    <p:cond delay="0"/>
                                  </p:stCondLst>
                                  <p:childTnLst>
                                    <p:set>
                                      <p:cBhvr>
                                        <p:cTn id="101" dur="1" fill="hold">
                                          <p:stCondLst>
                                            <p:cond delay="0"/>
                                          </p:stCondLst>
                                        </p:cTn>
                                        <p:tgtEl>
                                          <p:spTgt spid="56"/>
                                        </p:tgtEl>
                                        <p:attrNameLst>
                                          <p:attrName>style.visibility</p:attrName>
                                        </p:attrNameLst>
                                      </p:cBhvr>
                                      <p:to>
                                        <p:strVal val="visible"/>
                                      </p:to>
                                    </p:set>
                                    <p:animEffect transition="in" filter="wipe(left)">
                                      <p:cBhvr>
                                        <p:cTn id="102" dur="500"/>
                                        <p:tgtEl>
                                          <p:spTgt spid="56"/>
                                        </p:tgtEl>
                                      </p:cBhvr>
                                    </p:animEffect>
                                  </p:childTnLst>
                                </p:cTn>
                              </p:par>
                            </p:childTnLst>
                          </p:cTn>
                        </p:par>
                        <p:par>
                          <p:cTn id="103" fill="hold">
                            <p:stCondLst>
                              <p:cond delay="500"/>
                            </p:stCondLst>
                            <p:childTnLst>
                              <p:par>
                                <p:cTn id="104" presetID="22" presetClass="entr" presetSubtype="4" fill="hold" nodeType="afterEffect">
                                  <p:stCondLst>
                                    <p:cond delay="0"/>
                                  </p:stCondLst>
                                  <p:childTnLst>
                                    <p:set>
                                      <p:cBhvr>
                                        <p:cTn id="105" dur="1" fill="hold">
                                          <p:stCondLst>
                                            <p:cond delay="0"/>
                                          </p:stCondLst>
                                        </p:cTn>
                                        <p:tgtEl>
                                          <p:spTgt spid="59"/>
                                        </p:tgtEl>
                                        <p:attrNameLst>
                                          <p:attrName>style.visibility</p:attrName>
                                        </p:attrNameLst>
                                      </p:cBhvr>
                                      <p:to>
                                        <p:strVal val="visible"/>
                                      </p:to>
                                    </p:set>
                                    <p:animEffect transition="in" filter="wipe(down)">
                                      <p:cBhvr>
                                        <p:cTn id="106" dur="500"/>
                                        <p:tgtEl>
                                          <p:spTgt spid="59"/>
                                        </p:tgtEl>
                                      </p:cBhvr>
                                    </p:animEffect>
                                  </p:childTnLst>
                                </p:cTn>
                              </p:par>
                              <p:par>
                                <p:cTn id="107" presetID="1" presetClass="entr" presetSubtype="0" fill="hold" grpId="0" nodeType="withEffect">
                                  <p:stCondLst>
                                    <p:cond delay="0"/>
                                  </p:stCondLst>
                                  <p:childTnLst>
                                    <p:set>
                                      <p:cBhvr>
                                        <p:cTn id="108" dur="1" fill="hold">
                                          <p:stCondLst>
                                            <p:cond delay="0"/>
                                          </p:stCondLst>
                                        </p:cTn>
                                        <p:tgtEl>
                                          <p:spTgt spid="71"/>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75"/>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76"/>
                                        </p:tgtEl>
                                        <p:attrNameLst>
                                          <p:attrName>style.visibility</p:attrName>
                                        </p:attrNameLst>
                                      </p:cBhvr>
                                      <p:to>
                                        <p:strVal val="hidden"/>
                                      </p:to>
                                    </p:set>
                                  </p:childTnLst>
                                </p:cTn>
                              </p:par>
                              <p:par>
                                <p:cTn id="115" presetID="22" presetClass="entr" presetSubtype="4" fill="hold" grpId="0" nodeType="withEffect">
                                  <p:stCondLst>
                                    <p:cond delay="0"/>
                                  </p:stCondLst>
                                  <p:childTnLst>
                                    <p:set>
                                      <p:cBhvr>
                                        <p:cTn id="116" dur="1" fill="hold">
                                          <p:stCondLst>
                                            <p:cond delay="0"/>
                                          </p:stCondLst>
                                        </p:cTn>
                                        <p:tgtEl>
                                          <p:spTgt spid="73"/>
                                        </p:tgtEl>
                                        <p:attrNameLst>
                                          <p:attrName>style.visibility</p:attrName>
                                        </p:attrNameLst>
                                      </p:cBhvr>
                                      <p:to>
                                        <p:strVal val="visible"/>
                                      </p:to>
                                    </p:set>
                                    <p:animEffect transition="in" filter="wipe(down)">
                                      <p:cBhvr>
                                        <p:cTn id="117" dur="500"/>
                                        <p:tgtEl>
                                          <p:spTgt spid="73"/>
                                        </p:tgtEl>
                                      </p:cBhvr>
                                    </p:animEffect>
                                  </p:childTnLst>
                                </p:cTn>
                              </p:par>
                              <p:par>
                                <p:cTn id="118" presetID="22" presetClass="entr" presetSubtype="4" fill="hold" grpId="0" nodeType="withEffect">
                                  <p:stCondLst>
                                    <p:cond delay="0"/>
                                  </p:stCondLst>
                                  <p:childTnLst>
                                    <p:set>
                                      <p:cBhvr>
                                        <p:cTn id="119" dur="1" fill="hold">
                                          <p:stCondLst>
                                            <p:cond delay="0"/>
                                          </p:stCondLst>
                                        </p:cTn>
                                        <p:tgtEl>
                                          <p:spTgt spid="74"/>
                                        </p:tgtEl>
                                        <p:attrNameLst>
                                          <p:attrName>style.visibility</p:attrName>
                                        </p:attrNameLst>
                                      </p:cBhvr>
                                      <p:to>
                                        <p:strVal val="visible"/>
                                      </p:to>
                                    </p:set>
                                    <p:animEffect transition="in" filter="wipe(down)">
                                      <p:cBhvr>
                                        <p:cTn id="120" dur="500"/>
                                        <p:tgtEl>
                                          <p:spTgt spid="74"/>
                                        </p:tgtEl>
                                      </p:cBhvr>
                                    </p:animEffect>
                                  </p:childTnLst>
                                </p:cTn>
                              </p:par>
                              <p:par>
                                <p:cTn id="121" presetID="22" presetClass="entr" presetSubtype="4" fill="hold" grpId="0" nodeType="withEffect">
                                  <p:stCondLst>
                                    <p:cond delay="0"/>
                                  </p:stCondLst>
                                  <p:childTnLst>
                                    <p:set>
                                      <p:cBhvr>
                                        <p:cTn id="122" dur="1" fill="hold">
                                          <p:stCondLst>
                                            <p:cond delay="0"/>
                                          </p:stCondLst>
                                        </p:cTn>
                                        <p:tgtEl>
                                          <p:spTgt spid="33"/>
                                        </p:tgtEl>
                                        <p:attrNameLst>
                                          <p:attrName>style.visibility</p:attrName>
                                        </p:attrNameLst>
                                      </p:cBhvr>
                                      <p:to>
                                        <p:strVal val="visible"/>
                                      </p:to>
                                    </p:set>
                                    <p:animEffect transition="in" filter="wipe(down)">
                                      <p:cBhvr>
                                        <p:cTn id="123" dur="500"/>
                                        <p:tgtEl>
                                          <p:spTgt spid="33"/>
                                        </p:tgtEl>
                                      </p:cBhvr>
                                    </p:animEffect>
                                  </p:childTnLst>
                                </p:cTn>
                              </p:par>
                              <p:par>
                                <p:cTn id="124" presetID="22" presetClass="entr" presetSubtype="4" fill="hold" grpId="0" nodeType="withEffect">
                                  <p:stCondLst>
                                    <p:cond delay="0"/>
                                  </p:stCondLst>
                                  <p:childTnLst>
                                    <p:set>
                                      <p:cBhvr>
                                        <p:cTn id="125" dur="1" fill="hold">
                                          <p:stCondLst>
                                            <p:cond delay="0"/>
                                          </p:stCondLst>
                                        </p:cTn>
                                        <p:tgtEl>
                                          <p:spTgt spid="35"/>
                                        </p:tgtEl>
                                        <p:attrNameLst>
                                          <p:attrName>style.visibility</p:attrName>
                                        </p:attrNameLst>
                                      </p:cBhvr>
                                      <p:to>
                                        <p:strVal val="visible"/>
                                      </p:to>
                                    </p:set>
                                    <p:animEffect transition="in" filter="wipe(down)">
                                      <p:cBhvr>
                                        <p:cTn id="126" dur="500"/>
                                        <p:tgtEl>
                                          <p:spTgt spid="35"/>
                                        </p:tgtEl>
                                      </p:cBhvr>
                                    </p:animEffect>
                                  </p:childTnLst>
                                </p:cTn>
                              </p:par>
                              <p:par>
                                <p:cTn id="127" presetID="42" presetClass="path" presetSubtype="0" accel="50000" decel="50000" fill="hold" grpId="1" nodeType="withEffect">
                                  <p:stCondLst>
                                    <p:cond delay="0"/>
                                  </p:stCondLst>
                                  <p:childTnLst>
                                    <p:animMotion origin="layout" path="M 3.125E-6 -1.48148E-6 L 0.12057 -0.1993 " pathEditMode="relative" rAng="0" ptsTypes="AA">
                                      <p:cBhvr>
                                        <p:cTn id="128" dur="500" fill="hold"/>
                                        <p:tgtEl>
                                          <p:spTgt spid="33"/>
                                        </p:tgtEl>
                                        <p:attrNameLst>
                                          <p:attrName>ppt_x</p:attrName>
                                          <p:attrName>ppt_y</p:attrName>
                                        </p:attrNameLst>
                                      </p:cBhvr>
                                      <p:rCtr x="6029" y="-9977"/>
                                    </p:animMotion>
                                  </p:childTnLst>
                                </p:cTn>
                              </p:par>
                              <p:par>
                                <p:cTn id="129" presetID="42" presetClass="path" presetSubtype="0" accel="50000" decel="50000" fill="hold" grpId="1" nodeType="withEffect">
                                  <p:stCondLst>
                                    <p:cond delay="0"/>
                                  </p:stCondLst>
                                  <p:childTnLst>
                                    <p:animMotion origin="layout" path="M 1.25E-6 -1.48148E-6 L 0.10937 -0.1993 " pathEditMode="relative" rAng="0" ptsTypes="AA">
                                      <p:cBhvr>
                                        <p:cTn id="130" dur="500" fill="hold"/>
                                        <p:tgtEl>
                                          <p:spTgt spid="35"/>
                                        </p:tgtEl>
                                        <p:attrNameLst>
                                          <p:attrName>ppt_x</p:attrName>
                                          <p:attrName>ppt_y</p:attrName>
                                        </p:attrNameLst>
                                      </p:cBhvr>
                                      <p:rCtr x="5469" y="-9977"/>
                                    </p:animMotion>
                                  </p:childTnLst>
                                </p:cTn>
                              </p:par>
                              <p:par>
                                <p:cTn id="131" presetID="42" presetClass="path" presetSubtype="0" accel="50000" decel="50000" fill="hold" grpId="1" nodeType="withEffect">
                                  <p:stCondLst>
                                    <p:cond delay="0"/>
                                  </p:stCondLst>
                                  <p:childTnLst>
                                    <p:animMotion origin="layout" path="M 1.875E-6 2.59259E-6 L -0.00039 0.19815 " pathEditMode="relative" rAng="0" ptsTypes="AA">
                                      <p:cBhvr>
                                        <p:cTn id="132" dur="2000" fill="hold"/>
                                        <p:tgtEl>
                                          <p:spTgt spid="78"/>
                                        </p:tgtEl>
                                        <p:attrNameLst>
                                          <p:attrName>ppt_x</p:attrName>
                                          <p:attrName>ppt_y</p:attrName>
                                        </p:attrNameLst>
                                      </p:cBhvr>
                                      <p:rCtr x="-26" y="9907"/>
                                    </p:animMotion>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nodeType="clickEffect">
                                  <p:stCondLst>
                                    <p:cond delay="0"/>
                                  </p:stCondLst>
                                  <p:childTnLst>
                                    <p:set>
                                      <p:cBhvr>
                                        <p:cTn id="136" dur="1" fill="hold">
                                          <p:stCondLst>
                                            <p:cond delay="0"/>
                                          </p:stCondLst>
                                        </p:cTn>
                                        <p:tgtEl>
                                          <p:spTgt spid="62"/>
                                        </p:tgtEl>
                                        <p:attrNameLst>
                                          <p:attrName>style.visibility</p:attrName>
                                        </p:attrNameLst>
                                      </p:cBhvr>
                                      <p:to>
                                        <p:strVal val="visible"/>
                                      </p:to>
                                    </p:set>
                                    <p:animEffect transition="in" filter="wipe(left)">
                                      <p:cBhvr>
                                        <p:cTn id="137" dur="500"/>
                                        <p:tgtEl>
                                          <p:spTgt spid="62"/>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4" fill="hold" grpId="0" nodeType="clickEffect">
                                  <p:stCondLst>
                                    <p:cond delay="0"/>
                                  </p:stCondLst>
                                  <p:childTnLst>
                                    <p:set>
                                      <p:cBhvr>
                                        <p:cTn id="141" dur="1" fill="hold">
                                          <p:stCondLst>
                                            <p:cond delay="0"/>
                                          </p:stCondLst>
                                        </p:cTn>
                                        <p:tgtEl>
                                          <p:spTgt spid="68"/>
                                        </p:tgtEl>
                                        <p:attrNameLst>
                                          <p:attrName>style.visibility</p:attrName>
                                        </p:attrNameLst>
                                      </p:cBhvr>
                                      <p:to>
                                        <p:strVal val="visible"/>
                                      </p:to>
                                    </p:set>
                                    <p:animEffect transition="in" filter="wipe(down)">
                                      <p:cBhvr>
                                        <p:cTn id="142" dur="500"/>
                                        <p:tgtEl>
                                          <p:spTgt spid="68"/>
                                        </p:tgtEl>
                                      </p:cBhvr>
                                    </p:animEffect>
                                  </p:childTnLst>
                                </p:cTn>
                              </p:par>
                              <p:par>
                                <p:cTn id="143" presetID="1" presetClass="entr" presetSubtype="0" fill="hold" grpId="0" nodeType="withEffect">
                                  <p:stCondLst>
                                    <p:cond delay="0"/>
                                  </p:stCondLst>
                                  <p:childTnLst>
                                    <p:set>
                                      <p:cBhvr>
                                        <p:cTn id="144" dur="1" fill="hold">
                                          <p:stCondLst>
                                            <p:cond delay="0"/>
                                          </p:stCondLst>
                                        </p:cTn>
                                        <p:tgtEl>
                                          <p:spTgt spid="65"/>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22" presetClass="exit" presetSubtype="4" fill="hold" grpId="1" nodeType="clickEffect">
                                  <p:stCondLst>
                                    <p:cond delay="0"/>
                                  </p:stCondLst>
                                  <p:childTnLst>
                                    <p:animEffect transition="out" filter="wipe(down)">
                                      <p:cBhvr>
                                        <p:cTn id="148" dur="500"/>
                                        <p:tgtEl>
                                          <p:spTgt spid="52"/>
                                        </p:tgtEl>
                                      </p:cBhvr>
                                    </p:animEffect>
                                    <p:set>
                                      <p:cBhvr>
                                        <p:cTn id="149" dur="1" fill="hold">
                                          <p:stCondLst>
                                            <p:cond delay="499"/>
                                          </p:stCondLst>
                                        </p:cTn>
                                        <p:tgtEl>
                                          <p:spTgt spid="52"/>
                                        </p:tgtEl>
                                        <p:attrNameLst>
                                          <p:attrName>style.visibility</p:attrName>
                                        </p:attrNameLst>
                                      </p:cBhvr>
                                      <p:to>
                                        <p:strVal val="hidden"/>
                                      </p:to>
                                    </p:set>
                                  </p:childTnLst>
                                </p:cTn>
                              </p:par>
                              <p:par>
                                <p:cTn id="150" presetID="22" presetClass="exit" presetSubtype="4" fill="hold" grpId="1" nodeType="withEffect">
                                  <p:stCondLst>
                                    <p:cond delay="0"/>
                                  </p:stCondLst>
                                  <p:childTnLst>
                                    <p:animEffect transition="out" filter="wipe(down)">
                                      <p:cBhvr>
                                        <p:cTn id="151" dur="500"/>
                                        <p:tgtEl>
                                          <p:spTgt spid="79"/>
                                        </p:tgtEl>
                                      </p:cBhvr>
                                    </p:animEffect>
                                    <p:set>
                                      <p:cBhvr>
                                        <p:cTn id="152" dur="1" fill="hold">
                                          <p:stCondLst>
                                            <p:cond delay="499"/>
                                          </p:stCondLst>
                                        </p:cTn>
                                        <p:tgtEl>
                                          <p:spTgt spid="79"/>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22" presetClass="entr" presetSubtype="2" fill="hold" grpId="0" nodeType="clickEffect">
                                  <p:stCondLst>
                                    <p:cond delay="0"/>
                                  </p:stCondLst>
                                  <p:childTnLst>
                                    <p:set>
                                      <p:cBhvr>
                                        <p:cTn id="156" dur="1" fill="hold">
                                          <p:stCondLst>
                                            <p:cond delay="0"/>
                                          </p:stCondLst>
                                        </p:cTn>
                                        <p:tgtEl>
                                          <p:spTgt spid="70"/>
                                        </p:tgtEl>
                                        <p:attrNameLst>
                                          <p:attrName>style.visibility</p:attrName>
                                        </p:attrNameLst>
                                      </p:cBhvr>
                                      <p:to>
                                        <p:strVal val="visible"/>
                                      </p:to>
                                    </p:set>
                                    <p:animEffect transition="in" filter="wipe(right)">
                                      <p:cBhvr>
                                        <p:cTn id="157" dur="500"/>
                                        <p:tgtEl>
                                          <p:spTgt spid="70"/>
                                        </p:tgtEl>
                                      </p:cBhvr>
                                    </p:animEffec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grpId="0" nodeType="clickEffect">
                                  <p:stCondLst>
                                    <p:cond delay="0"/>
                                  </p:stCondLst>
                                  <p:childTnLst>
                                    <p:set>
                                      <p:cBhvr>
                                        <p:cTn id="161" dur="1" fill="hold">
                                          <p:stCondLst>
                                            <p:cond delay="0"/>
                                          </p:stCondLst>
                                        </p:cTn>
                                        <p:tgtEl>
                                          <p:spTgt spid="72"/>
                                        </p:tgtEl>
                                        <p:attrNameLst>
                                          <p:attrName>style.visibility</p:attrName>
                                        </p:attrNameLst>
                                      </p:cBhvr>
                                      <p:to>
                                        <p:strVal val="visible"/>
                                      </p:to>
                                    </p:set>
                                  </p:childTnLst>
                                </p:cTn>
                              </p:par>
                              <p:par>
                                <p:cTn id="162" presetID="3" presetClass="entr" presetSubtype="10" fill="hold" nodeType="withEffect">
                                  <p:stCondLst>
                                    <p:cond delay="0"/>
                                  </p:stCondLst>
                                  <p:childTnLst>
                                    <p:set>
                                      <p:cBhvr>
                                        <p:cTn id="163" dur="1" fill="hold">
                                          <p:stCondLst>
                                            <p:cond delay="0"/>
                                          </p:stCondLst>
                                        </p:cTn>
                                        <p:tgtEl>
                                          <p:spTgt spid="72">
                                            <p:txEl>
                                              <p:pRg st="0" end="0"/>
                                            </p:txEl>
                                          </p:spTgt>
                                        </p:tgtEl>
                                        <p:attrNameLst>
                                          <p:attrName>style.visibility</p:attrName>
                                        </p:attrNameLst>
                                      </p:cBhvr>
                                      <p:to>
                                        <p:strVal val="visible"/>
                                      </p:to>
                                    </p:set>
                                    <p:animEffect transition="in" filter="blinds(horizontal)">
                                      <p:cBhvr>
                                        <p:cTn id="164" dur="500"/>
                                        <p:tgtEl>
                                          <p:spTgt spid="72">
                                            <p:txEl>
                                              <p:pRg st="0" end="0"/>
                                            </p:txEl>
                                          </p:spTgt>
                                        </p:tgtEl>
                                      </p:cBhvr>
                                    </p:animEffect>
                                  </p:childTnLst>
                                </p:cTn>
                              </p:par>
                            </p:childTnLst>
                          </p:cTn>
                        </p:par>
                      </p:childTnLst>
                    </p:cTn>
                  </p:par>
                  <p:par>
                    <p:cTn id="165" fill="hold">
                      <p:stCondLst>
                        <p:cond delay="indefinite"/>
                      </p:stCondLst>
                      <p:childTnLst>
                        <p:par>
                          <p:cTn id="166" fill="hold">
                            <p:stCondLst>
                              <p:cond delay="0"/>
                            </p:stCondLst>
                            <p:childTnLst>
                              <p:par>
                                <p:cTn id="167" presetID="3" presetClass="entr" presetSubtype="10" fill="hold" nodeType="clickEffect">
                                  <p:stCondLst>
                                    <p:cond delay="0"/>
                                  </p:stCondLst>
                                  <p:childTnLst>
                                    <p:set>
                                      <p:cBhvr>
                                        <p:cTn id="168" dur="1" fill="hold">
                                          <p:stCondLst>
                                            <p:cond delay="0"/>
                                          </p:stCondLst>
                                        </p:cTn>
                                        <p:tgtEl>
                                          <p:spTgt spid="72">
                                            <p:txEl>
                                              <p:pRg st="1" end="1"/>
                                            </p:txEl>
                                          </p:spTgt>
                                        </p:tgtEl>
                                        <p:attrNameLst>
                                          <p:attrName>style.visibility</p:attrName>
                                        </p:attrNameLst>
                                      </p:cBhvr>
                                      <p:to>
                                        <p:strVal val="visible"/>
                                      </p:to>
                                    </p:set>
                                    <p:animEffect transition="in" filter="blinds(horizontal)">
                                      <p:cBhvr>
                                        <p:cTn id="169" dur="500"/>
                                        <p:tgtEl>
                                          <p:spTgt spid="7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18" grpId="0" animBg="1"/>
      <p:bldP spid="11" grpId="0"/>
      <p:bldP spid="19" grpId="0"/>
      <p:bldP spid="21" grpId="0"/>
      <p:bldP spid="26" grpId="0" animBg="1"/>
      <p:bldP spid="27" grpId="0" animBg="1"/>
      <p:bldP spid="38" grpId="0"/>
      <p:bldP spid="50" grpId="0"/>
      <p:bldP spid="51" grpId="0" animBg="1"/>
      <p:bldP spid="54" grpId="0" animBg="1"/>
      <p:bldP spid="55" grpId="0" animBg="1"/>
      <p:bldP spid="55" grpId="1" animBg="1"/>
      <p:bldP spid="68" grpId="0" animBg="1"/>
      <p:bldP spid="70" grpId="0" animBg="1"/>
      <p:bldP spid="65" grpId="0"/>
      <p:bldP spid="73" grpId="0" animBg="1"/>
      <p:bldP spid="74" grpId="0" animBg="1"/>
      <p:bldP spid="52" grpId="0" animBg="1"/>
      <p:bldP spid="52" grpId="1" animBg="1"/>
      <p:bldP spid="75" grpId="0" animBg="1"/>
      <p:bldP spid="75" grpId="1" animBg="1"/>
      <p:bldP spid="76" grpId="0" animBg="1"/>
      <p:bldP spid="76" grpId="1" animBg="1"/>
      <p:bldP spid="33" grpId="0" animBg="1"/>
      <p:bldP spid="33" grpId="1" animBg="1"/>
      <p:bldP spid="35" grpId="0" animBg="1"/>
      <p:bldP spid="35" grpId="1" animBg="1"/>
      <p:bldP spid="2" grpId="0" animBg="1"/>
      <p:bldP spid="79" grpId="0" animBg="1"/>
      <p:bldP spid="79" grpId="1" animBg="1"/>
      <p:bldP spid="80" grpId="0" animBg="1"/>
      <p:bldP spid="71" grpId="0" animBg="1"/>
      <p:bldP spid="78" grpId="0" animBg="1"/>
      <p:bldP spid="78" grpId="1" animBg="1"/>
      <p:bldP spid="7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278129" y="3028673"/>
            <a:ext cx="2448272" cy="1330407"/>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r2 = …</a:t>
            </a:r>
          </a:p>
          <a:p>
            <a:pPr algn="ctr"/>
            <a:endPar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endParaRPr>
          </a:p>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r3 (dead) = …</a:t>
            </a:r>
          </a:p>
        </p:txBody>
      </p:sp>
      <p:sp>
        <p:nvSpPr>
          <p:cNvPr id="13" name="Rectangle 12"/>
          <p:cNvSpPr/>
          <p:nvPr/>
        </p:nvSpPr>
        <p:spPr>
          <a:xfrm>
            <a:off x="1278129" y="4540840"/>
            <a:ext cx="2448272" cy="1692085"/>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 = r1</a:t>
            </a:r>
          </a:p>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 = r2</a:t>
            </a:r>
          </a:p>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r3 = …</a:t>
            </a:r>
          </a:p>
        </p:txBody>
      </p:sp>
      <p:sp>
        <p:nvSpPr>
          <p:cNvPr id="16" name="TextBox 15"/>
          <p:cNvSpPr txBox="1"/>
          <p:nvPr/>
        </p:nvSpPr>
        <p:spPr>
          <a:xfrm>
            <a:off x="493004" y="3926741"/>
            <a:ext cx="792088" cy="461665"/>
          </a:xfrm>
          <a:prstGeom prst="rect">
            <a:avLst/>
          </a:prstGeom>
          <a:noFill/>
        </p:spPr>
        <p:txBody>
          <a:bodyPr wrap="squar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Rg2</a:t>
            </a:r>
          </a:p>
        </p:txBody>
      </p:sp>
      <p:sp>
        <p:nvSpPr>
          <p:cNvPr id="17" name="TextBox 16"/>
          <p:cNvSpPr txBox="1"/>
          <p:nvPr/>
        </p:nvSpPr>
        <p:spPr>
          <a:xfrm>
            <a:off x="474104" y="5807367"/>
            <a:ext cx="792088" cy="461665"/>
          </a:xfrm>
          <a:prstGeom prst="rect">
            <a:avLst/>
          </a:prstGeom>
          <a:noFill/>
        </p:spPr>
        <p:txBody>
          <a:bodyPr wrap="squar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Rg3</a:t>
            </a:r>
          </a:p>
        </p:txBody>
      </p:sp>
      <p:sp>
        <p:nvSpPr>
          <p:cNvPr id="18" name="Rectangle 17"/>
          <p:cNvSpPr/>
          <p:nvPr/>
        </p:nvSpPr>
        <p:spPr>
          <a:xfrm>
            <a:off x="1278129" y="1551065"/>
            <a:ext cx="2448272" cy="1330407"/>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r1 = …</a:t>
            </a:r>
          </a:p>
          <a:p>
            <a:pPr algn="ctr"/>
            <a:endPar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endParaRPr>
          </a:p>
        </p:txBody>
      </p:sp>
      <p:sp>
        <p:nvSpPr>
          <p:cNvPr id="19" name="TextBox 18"/>
          <p:cNvSpPr txBox="1"/>
          <p:nvPr/>
        </p:nvSpPr>
        <p:spPr>
          <a:xfrm>
            <a:off x="456980" y="2449132"/>
            <a:ext cx="792088" cy="461665"/>
          </a:xfrm>
          <a:prstGeom prst="rect">
            <a:avLst/>
          </a:prstGeom>
          <a:noFill/>
        </p:spPr>
        <p:txBody>
          <a:bodyPr wrap="squar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Rg1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4523" y="1595391"/>
            <a:ext cx="1238022" cy="1238022"/>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33013" y="3086794"/>
            <a:ext cx="1238022" cy="1238022"/>
          </a:xfrm>
          <a:prstGeom prst="rect">
            <a:avLst/>
          </a:prstGeom>
        </p:spPr>
      </p:pic>
      <p:sp>
        <p:nvSpPr>
          <p:cNvPr id="3" name="Right Arrow 2"/>
          <p:cNvSpPr/>
          <p:nvPr/>
        </p:nvSpPr>
        <p:spPr>
          <a:xfrm rot="19729643">
            <a:off x="3852714" y="5569874"/>
            <a:ext cx="1207751" cy="377744"/>
          </a:xfrm>
          <a:prstGeom prst="rightArrow">
            <a:avLst/>
          </a:prstGeom>
          <a:solidFill>
            <a:srgbClr val="92D050">
              <a:alpha val="67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Gill Sans" panose="020B0502020104020203" pitchFamily="34" charset="-79"/>
              <a:ea typeface="Tahoma" panose="020B0604030504040204" pitchFamily="34" charset="0"/>
              <a:cs typeface="Gill Sans" panose="020B0502020104020203" pitchFamily="34" charset="-79"/>
            </a:endParaRPr>
          </a:p>
        </p:txBody>
      </p:sp>
      <p:sp>
        <p:nvSpPr>
          <p:cNvPr id="26" name="Rectangle 25"/>
          <p:cNvSpPr/>
          <p:nvPr/>
        </p:nvSpPr>
        <p:spPr>
          <a:xfrm>
            <a:off x="5022545" y="4490486"/>
            <a:ext cx="3099618" cy="1330407"/>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r1 = </a:t>
            </a:r>
            <a:r>
              <a:rPr lang="en-US" sz="2800" dirty="0" err="1">
                <a:solidFill>
                  <a:schemeClr val="tx1"/>
                </a:solidFill>
                <a:latin typeface="Gill Sans" panose="020B0502020104020203" pitchFamily="34" charset="-79"/>
                <a:ea typeface="Tahoma" panose="020B0604030504040204" pitchFamily="34" charset="0"/>
                <a:cs typeface="Gill Sans" panose="020B0502020104020203" pitchFamily="34" charset="-79"/>
              </a:rPr>
              <a:t>ldr</a:t>
            </a: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 [ckpt_r1]</a:t>
            </a:r>
          </a:p>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r2 = </a:t>
            </a:r>
            <a:r>
              <a:rPr lang="en-US" sz="2800" dirty="0" err="1">
                <a:solidFill>
                  <a:schemeClr val="tx1"/>
                </a:solidFill>
                <a:latin typeface="Gill Sans" panose="020B0502020104020203" pitchFamily="34" charset="-79"/>
                <a:ea typeface="Tahoma" panose="020B0604030504040204" pitchFamily="34" charset="0"/>
                <a:cs typeface="Gill Sans" panose="020B0502020104020203" pitchFamily="34" charset="-79"/>
              </a:rPr>
              <a:t>ldr</a:t>
            </a: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 [ckpt_r2]</a:t>
            </a:r>
          </a:p>
        </p:txBody>
      </p:sp>
      <p:sp>
        <p:nvSpPr>
          <p:cNvPr id="27" name="Right Arrow 26"/>
          <p:cNvSpPr/>
          <p:nvPr/>
        </p:nvSpPr>
        <p:spPr>
          <a:xfrm rot="10800000">
            <a:off x="3815179" y="4411653"/>
            <a:ext cx="1207751" cy="377744"/>
          </a:xfrm>
          <a:prstGeom prst="rightArrow">
            <a:avLst/>
          </a:prstGeom>
          <a:solidFill>
            <a:srgbClr val="92D050">
              <a:alpha val="67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Gill Sans" panose="020B0502020104020203" pitchFamily="34" charset="-79"/>
              <a:ea typeface="Tahoma" panose="020B0604030504040204" pitchFamily="34" charset="0"/>
              <a:cs typeface="Gill Sans" panose="020B0502020104020203" pitchFamily="34" charset="-79"/>
            </a:endParaRPr>
          </a:p>
        </p:txBody>
      </p:sp>
      <p:sp>
        <p:nvSpPr>
          <p:cNvPr id="25" name="Rectangle 24"/>
          <p:cNvSpPr/>
          <p:nvPr/>
        </p:nvSpPr>
        <p:spPr>
          <a:xfrm>
            <a:off x="1295823" y="4552119"/>
            <a:ext cx="2441309" cy="1680806"/>
          </a:xfrm>
          <a:prstGeom prst="rect">
            <a:avLst/>
          </a:prstGeom>
          <a:solidFill>
            <a:srgbClr val="FF0000">
              <a:alpha val="67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Corrupted</a:t>
            </a:r>
          </a:p>
        </p:txBody>
      </p:sp>
      <p:sp>
        <p:nvSpPr>
          <p:cNvPr id="28" name="Footer Placeholder 4">
            <a:extLst>
              <a:ext uri="{FF2B5EF4-FFF2-40B4-BE49-F238E27FC236}">
                <a16:creationId xmlns:a16="http://schemas.microsoft.com/office/drawing/2014/main" id="{7DA20268-5CD9-0D42-A835-375110F036CC}"/>
              </a:ext>
            </a:extLst>
          </p:cNvPr>
          <p:cNvSpPr>
            <a:spLocks noGrp="1"/>
          </p:cNvSpPr>
          <p:nvPr>
            <p:ph type="ftr" sz="quarter" idx="3"/>
          </p:nvPr>
        </p:nvSpPr>
        <p:spPr>
          <a:xfrm>
            <a:off x="3779520" y="6373548"/>
            <a:ext cx="4373880" cy="420498"/>
          </a:xfrm>
        </p:spPr>
        <p:txBody>
          <a:bodyPr/>
          <a:lstStyle/>
          <a:p>
            <a:r>
              <a:rPr lang="en-US"/>
              <a:t>38th ACM International Conference on Supercomputing (ICS'24)</a:t>
            </a:r>
            <a:endParaRPr lang="en-US" dirty="0"/>
          </a:p>
        </p:txBody>
      </p:sp>
      <p:sp>
        <p:nvSpPr>
          <p:cNvPr id="30" name="TextBox 29">
            <a:extLst>
              <a:ext uri="{FF2B5EF4-FFF2-40B4-BE49-F238E27FC236}">
                <a16:creationId xmlns:a16="http://schemas.microsoft.com/office/drawing/2014/main" id="{BBCEF61E-38EA-C746-9A20-4C542123E204}"/>
              </a:ext>
            </a:extLst>
          </p:cNvPr>
          <p:cNvSpPr txBox="1"/>
          <p:nvPr/>
        </p:nvSpPr>
        <p:spPr>
          <a:xfrm>
            <a:off x="4446481" y="3952201"/>
            <a:ext cx="1756852" cy="584775"/>
          </a:xfrm>
          <a:prstGeom prst="rect">
            <a:avLst/>
          </a:prstGeom>
          <a:noFill/>
        </p:spPr>
        <p:txBody>
          <a:bodyPr wrap="square" rtlCol="0">
            <a:spAutoFit/>
          </a:bodyPr>
          <a:lstStyle/>
          <a:p>
            <a:r>
              <a:rPr lang="en-US" sz="3200" dirty="0">
                <a:latin typeface="Gill Sans" panose="020B0502020104020203" pitchFamily="34" charset="-79"/>
                <a:ea typeface="Tahoma" panose="020B0604030504040204" pitchFamily="34" charset="0"/>
                <a:cs typeface="Gill Sans" panose="020B0502020104020203" pitchFamily="34" charset="-79"/>
              </a:rPr>
              <a:t>Live-out</a:t>
            </a:r>
          </a:p>
        </p:txBody>
      </p:sp>
      <p:cxnSp>
        <p:nvCxnSpPr>
          <p:cNvPr id="31" name="Straight Arrow Connector 30">
            <a:extLst>
              <a:ext uri="{FF2B5EF4-FFF2-40B4-BE49-F238E27FC236}">
                <a16:creationId xmlns:a16="http://schemas.microsoft.com/office/drawing/2014/main" id="{C93A2A7D-6ABB-C54E-A3CD-239E709D4243}"/>
              </a:ext>
            </a:extLst>
          </p:cNvPr>
          <p:cNvCxnSpPr/>
          <p:nvPr/>
        </p:nvCxnSpPr>
        <p:spPr>
          <a:xfrm flipH="1" flipV="1">
            <a:off x="3087789" y="3472020"/>
            <a:ext cx="1080120" cy="648072"/>
          </a:xfrm>
          <a:prstGeom prst="straightConnector1">
            <a:avLst/>
          </a:prstGeom>
          <a:ln w="50800">
            <a:solidFill>
              <a:srgbClr val="2F2FD7"/>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27A44A7-0E8B-FB45-B0BE-A9D26547C408}"/>
              </a:ext>
            </a:extLst>
          </p:cNvPr>
          <p:cNvCxnSpPr/>
          <p:nvPr/>
        </p:nvCxnSpPr>
        <p:spPr>
          <a:xfrm flipH="1">
            <a:off x="3054455" y="4384248"/>
            <a:ext cx="1152128" cy="1008112"/>
          </a:xfrm>
          <a:prstGeom prst="straightConnector1">
            <a:avLst/>
          </a:prstGeom>
          <a:ln w="50800">
            <a:solidFill>
              <a:srgbClr val="2F2FD7"/>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6E6DF8D-340A-F648-A972-F88760C1855A}"/>
              </a:ext>
            </a:extLst>
          </p:cNvPr>
          <p:cNvCxnSpPr/>
          <p:nvPr/>
        </p:nvCxnSpPr>
        <p:spPr>
          <a:xfrm flipH="1" flipV="1">
            <a:off x="2952569" y="1955024"/>
            <a:ext cx="1421904" cy="574297"/>
          </a:xfrm>
          <a:prstGeom prst="straightConnector1">
            <a:avLst/>
          </a:prstGeom>
          <a:ln w="508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ED886E4-1A24-0640-8917-1CB962046C39}"/>
              </a:ext>
            </a:extLst>
          </p:cNvPr>
          <p:cNvSpPr txBox="1"/>
          <p:nvPr/>
        </p:nvSpPr>
        <p:spPr>
          <a:xfrm>
            <a:off x="1828359" y="3383020"/>
            <a:ext cx="1234633" cy="523220"/>
          </a:xfrm>
          <a:prstGeom prst="rect">
            <a:avLst/>
          </a:prstGeom>
          <a:noFill/>
        </p:spPr>
        <p:txBody>
          <a:bodyPr wrap="none" rtlCol="0">
            <a:spAutoFit/>
          </a:bodyPr>
          <a:lstStyle/>
          <a:p>
            <a:r>
              <a:rPr lang="en-US" sz="2800" dirty="0" err="1">
                <a:solidFill>
                  <a:srgbClr val="FF0000"/>
                </a:solidFill>
                <a:latin typeface="Gill Sans" panose="020B0502020104020203" pitchFamily="34" charset="-79"/>
                <a:ea typeface="Tahoma" panose="020B0604030504040204" pitchFamily="34" charset="0"/>
                <a:cs typeface="Gill Sans" panose="020B0502020104020203" pitchFamily="34" charset="-79"/>
              </a:rPr>
              <a:t>ckpt</a:t>
            </a:r>
            <a:r>
              <a:rPr lang="en-US" sz="2800" dirty="0">
                <a:solidFill>
                  <a:srgbClr val="FF0000"/>
                </a:solidFill>
                <a:latin typeface="Gill Sans" panose="020B0502020104020203" pitchFamily="34" charset="-79"/>
                <a:ea typeface="Tahoma" panose="020B0604030504040204" pitchFamily="34" charset="0"/>
                <a:cs typeface="Gill Sans" panose="020B0502020104020203" pitchFamily="34" charset="-79"/>
              </a:rPr>
              <a:t> r2</a:t>
            </a:r>
          </a:p>
        </p:txBody>
      </p:sp>
      <p:sp>
        <p:nvSpPr>
          <p:cNvPr id="36" name="TextBox 35">
            <a:extLst>
              <a:ext uri="{FF2B5EF4-FFF2-40B4-BE49-F238E27FC236}">
                <a16:creationId xmlns:a16="http://schemas.microsoft.com/office/drawing/2014/main" id="{9387112C-5EA6-F44C-B63A-A9E77D09D60F}"/>
              </a:ext>
            </a:extLst>
          </p:cNvPr>
          <p:cNvSpPr txBox="1"/>
          <p:nvPr/>
        </p:nvSpPr>
        <p:spPr>
          <a:xfrm>
            <a:off x="1828360" y="2216268"/>
            <a:ext cx="1234633" cy="523220"/>
          </a:xfrm>
          <a:prstGeom prst="rect">
            <a:avLst/>
          </a:prstGeom>
          <a:noFill/>
        </p:spPr>
        <p:txBody>
          <a:bodyPr wrap="none" rtlCol="0">
            <a:spAutoFit/>
          </a:bodyPr>
          <a:lstStyle/>
          <a:p>
            <a:r>
              <a:rPr lang="en-US" sz="2800" dirty="0" err="1">
                <a:solidFill>
                  <a:srgbClr val="FF0000"/>
                </a:solidFill>
                <a:latin typeface="Gill Sans" panose="020B0502020104020203" pitchFamily="34" charset="-79"/>
                <a:ea typeface="Tahoma" panose="020B0604030504040204" pitchFamily="34" charset="0"/>
                <a:cs typeface="Gill Sans" panose="020B0502020104020203" pitchFamily="34" charset="-79"/>
              </a:rPr>
              <a:t>ckpt</a:t>
            </a:r>
            <a:r>
              <a:rPr lang="en-US" sz="2800" dirty="0">
                <a:solidFill>
                  <a:srgbClr val="FF0000"/>
                </a:solidFill>
                <a:latin typeface="Gill Sans" panose="020B0502020104020203" pitchFamily="34" charset="-79"/>
                <a:ea typeface="Tahoma" panose="020B0604030504040204" pitchFamily="34" charset="0"/>
                <a:cs typeface="Gill Sans" panose="020B0502020104020203" pitchFamily="34" charset="-79"/>
              </a:rPr>
              <a:t> r1</a:t>
            </a:r>
          </a:p>
        </p:txBody>
      </p:sp>
      <p:cxnSp>
        <p:nvCxnSpPr>
          <p:cNvPr id="34" name="Straight Arrow Connector 33">
            <a:extLst>
              <a:ext uri="{FF2B5EF4-FFF2-40B4-BE49-F238E27FC236}">
                <a16:creationId xmlns:a16="http://schemas.microsoft.com/office/drawing/2014/main" id="{AB7DC697-2E05-1342-93D4-5C916FC01813}"/>
              </a:ext>
            </a:extLst>
          </p:cNvPr>
          <p:cNvCxnSpPr/>
          <p:nvPr/>
        </p:nvCxnSpPr>
        <p:spPr>
          <a:xfrm flipH="1">
            <a:off x="3087789" y="2941308"/>
            <a:ext cx="1430700" cy="1893684"/>
          </a:xfrm>
          <a:prstGeom prst="straightConnector1">
            <a:avLst/>
          </a:prstGeom>
          <a:ln w="508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77BC55B-7A08-714C-92C0-FA52EC93B875}"/>
              </a:ext>
            </a:extLst>
          </p:cNvPr>
          <p:cNvSpPr txBox="1"/>
          <p:nvPr/>
        </p:nvSpPr>
        <p:spPr>
          <a:xfrm>
            <a:off x="4443895" y="2294978"/>
            <a:ext cx="1699946" cy="584775"/>
          </a:xfrm>
          <a:prstGeom prst="rect">
            <a:avLst/>
          </a:prstGeom>
          <a:noFill/>
        </p:spPr>
        <p:txBody>
          <a:bodyPr wrap="square" rtlCol="0">
            <a:spAutoFit/>
          </a:bodyPr>
          <a:lstStyle/>
          <a:p>
            <a:r>
              <a:rPr lang="en-US" sz="3200" dirty="0">
                <a:latin typeface="Gill Sans" panose="020B0502020104020203" pitchFamily="34" charset="-79"/>
                <a:ea typeface="Tahoma" panose="020B0604030504040204" pitchFamily="34" charset="0"/>
                <a:cs typeface="Gill Sans" panose="020B0502020104020203" pitchFamily="34" charset="-79"/>
              </a:rPr>
              <a:t>Live-out</a:t>
            </a:r>
          </a:p>
        </p:txBody>
      </p:sp>
      <p:sp>
        <p:nvSpPr>
          <p:cNvPr id="20" name="Rectangle 19"/>
          <p:cNvSpPr/>
          <p:nvPr/>
        </p:nvSpPr>
        <p:spPr>
          <a:xfrm>
            <a:off x="1273531" y="1558696"/>
            <a:ext cx="2448272" cy="1320744"/>
          </a:xfrm>
          <a:prstGeom prst="rect">
            <a:avLst/>
          </a:prstGeom>
          <a:solidFill>
            <a:schemeClr val="accent6">
              <a:alpha val="6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Verified</a:t>
            </a:r>
          </a:p>
        </p:txBody>
      </p:sp>
      <p:sp>
        <p:nvSpPr>
          <p:cNvPr id="24" name="Rectangle 23"/>
          <p:cNvSpPr/>
          <p:nvPr/>
        </p:nvSpPr>
        <p:spPr>
          <a:xfrm>
            <a:off x="1266192" y="3028937"/>
            <a:ext cx="2448272" cy="1320744"/>
          </a:xfrm>
          <a:prstGeom prst="rect">
            <a:avLst/>
          </a:prstGeom>
          <a:solidFill>
            <a:schemeClr val="accent6">
              <a:alpha val="6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Verified</a:t>
            </a:r>
          </a:p>
        </p:txBody>
      </p:sp>
      <p:sp>
        <p:nvSpPr>
          <p:cNvPr id="38" name="Rounded Rectangle 37">
            <a:extLst>
              <a:ext uri="{FF2B5EF4-FFF2-40B4-BE49-F238E27FC236}">
                <a16:creationId xmlns:a16="http://schemas.microsoft.com/office/drawing/2014/main" id="{05478F91-F42B-334F-A107-0ACB0CD79A28}"/>
              </a:ext>
            </a:extLst>
          </p:cNvPr>
          <p:cNvSpPr/>
          <p:nvPr/>
        </p:nvSpPr>
        <p:spPr>
          <a:xfrm>
            <a:off x="6168092" y="1506746"/>
            <a:ext cx="5879530" cy="204514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sz="2400" dirty="0">
                <a:solidFill>
                  <a:srgbClr val="FF0000"/>
                </a:solidFill>
                <a:latin typeface="Gill Sans" panose="020B0502020104020203" pitchFamily="34" charset="-79"/>
                <a:ea typeface="Tahoma" panose="020B0604030504040204" pitchFamily="34" charset="0"/>
                <a:cs typeface="Gill Sans" panose="020B0502020104020203" pitchFamily="34" charset="-79"/>
              </a:rPr>
              <a:t>Eagerly checkpoint</a:t>
            </a:r>
            <a:r>
              <a:rPr lang="en-US" sz="2400" dirty="0">
                <a:solidFill>
                  <a:schemeClr val="tx1"/>
                </a:solidFill>
                <a:latin typeface="Gill Sans" panose="020B0502020104020203" pitchFamily="34" charset="-79"/>
                <a:ea typeface="Tahoma" panose="020B0604030504040204" pitchFamily="34" charset="0"/>
                <a:cs typeface="Gill Sans" panose="020B0502020104020203" pitchFamily="34" charset="-79"/>
              </a:rPr>
              <a:t> registers after their most recently definitions in regions.</a:t>
            </a:r>
          </a:p>
          <a:p>
            <a:pPr marL="457200" indent="-457200">
              <a:buFont typeface="Arial" panose="020B0604020202020204" pitchFamily="34" charset="0"/>
              <a:buChar char="•"/>
            </a:pPr>
            <a:r>
              <a:rPr lang="en-US" sz="2400" dirty="0">
                <a:solidFill>
                  <a:srgbClr val="FF0000"/>
                </a:solidFill>
                <a:latin typeface="Gill Sans" panose="020B0502020104020203" pitchFamily="34" charset="-79"/>
                <a:ea typeface="Tahoma" panose="020B0604030504040204" pitchFamily="34" charset="0"/>
                <a:cs typeface="Gill Sans" panose="020B0502020104020203" pitchFamily="34" charset="-79"/>
              </a:rPr>
              <a:t>Checkpoint</a:t>
            </a:r>
            <a:r>
              <a:rPr lang="en-US" sz="2400" dirty="0">
                <a:solidFill>
                  <a:schemeClr val="tx1"/>
                </a:solidFill>
                <a:latin typeface="Gill Sans" panose="020B0502020104020203" pitchFamily="34" charset="-79"/>
                <a:ea typeface="Tahoma" panose="020B0604030504040204" pitchFamily="34" charset="0"/>
                <a:cs typeface="Gill Sans" panose="020B0502020104020203" pitchFamily="34" charset="-79"/>
              </a:rPr>
              <a:t> is essentially a store.</a:t>
            </a:r>
          </a:p>
          <a:p>
            <a:pPr marL="457200" indent="-457200">
              <a:buFont typeface="Arial" panose="020B0604020202020204" pitchFamily="34" charset="0"/>
              <a:buChar char="•"/>
            </a:pPr>
            <a:r>
              <a:rPr lang="en-US" sz="2400" dirty="0">
                <a:solidFill>
                  <a:schemeClr val="tx1"/>
                </a:solidFill>
                <a:latin typeface="Gill Sans" panose="020B0502020104020203" pitchFamily="34" charset="-79"/>
                <a:ea typeface="Tahoma" panose="020B0604030504040204" pitchFamily="34" charset="0"/>
                <a:cs typeface="Gill Sans" panose="020B0502020104020203" pitchFamily="34" charset="-79"/>
              </a:rPr>
              <a:t>Turn register verification into memory verification</a:t>
            </a:r>
          </a:p>
        </p:txBody>
      </p:sp>
      <p:sp>
        <p:nvSpPr>
          <p:cNvPr id="37" name="Slide Number Placeholder 5">
            <a:extLst>
              <a:ext uri="{FF2B5EF4-FFF2-40B4-BE49-F238E27FC236}">
                <a16:creationId xmlns:a16="http://schemas.microsoft.com/office/drawing/2014/main" id="{B9F9D33D-536E-A842-9ED4-7C2900752C02}"/>
              </a:ext>
            </a:extLst>
          </p:cNvPr>
          <p:cNvSpPr>
            <a:spLocks noGrp="1"/>
          </p:cNvSpPr>
          <p:nvPr>
            <p:ph type="sldNum" sz="quarter" idx="12"/>
          </p:nvPr>
        </p:nvSpPr>
        <p:spPr>
          <a:xfrm>
            <a:off x="11310729" y="6401234"/>
            <a:ext cx="878729" cy="365125"/>
          </a:xfrm>
        </p:spPr>
        <p:txBody>
          <a:bodyPr/>
          <a:lstStyle/>
          <a:p>
            <a:fld id="{BEF5F9A7-FFD9-4159-A58F-AE73538ED447}" type="slidenum">
              <a:rPr lang="en-US" smtClean="0"/>
              <a:pPr/>
              <a:t>8</a:t>
            </a:fld>
            <a:endParaRPr lang="en-US" dirty="0"/>
          </a:p>
        </p:txBody>
      </p:sp>
      <p:sp>
        <p:nvSpPr>
          <p:cNvPr id="29" name="Rectangle 28">
            <a:extLst>
              <a:ext uri="{FF2B5EF4-FFF2-40B4-BE49-F238E27FC236}">
                <a16:creationId xmlns:a16="http://schemas.microsoft.com/office/drawing/2014/main" id="{46B9BEB8-7F27-D004-DBD0-0B36C94D1788}"/>
              </a:ext>
            </a:extLst>
          </p:cNvPr>
          <p:cNvSpPr/>
          <p:nvPr/>
        </p:nvSpPr>
        <p:spPr>
          <a:xfrm>
            <a:off x="-45695" y="3487079"/>
            <a:ext cx="12216692" cy="1513100"/>
          </a:xfrm>
          <a:prstGeom prst="rect">
            <a:avLst/>
          </a:prstGeom>
          <a:solidFill>
            <a:srgbClr val="2F2FD7">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buFont typeface="Wingdings" pitchFamily="2" charset="2"/>
              <a:buChar char="Ø"/>
            </a:pPr>
            <a:r>
              <a:rPr lang="en-US" sz="4000" dirty="0">
                <a:solidFill>
                  <a:srgbClr val="FFFF00"/>
                </a:solidFill>
                <a:latin typeface="Gill Sans" panose="020B0502020104020203" pitchFamily="34" charset="-79"/>
                <a:ea typeface="Tahoma" panose="020B0604030504040204" pitchFamily="34" charset="0"/>
                <a:cs typeface="Gill Sans" panose="020B0502020104020203" pitchFamily="34" charset="-79"/>
              </a:rPr>
              <a:t>Run-time overhead due to eager checkpointing.</a:t>
            </a:r>
          </a:p>
          <a:p>
            <a:pPr marL="571500" indent="-571500">
              <a:buFont typeface="Wingdings" pitchFamily="2" charset="2"/>
              <a:buChar char="Ø"/>
            </a:pPr>
            <a:r>
              <a:rPr lang="en-US" sz="4000" dirty="0">
                <a:solidFill>
                  <a:srgbClr val="FFFF00"/>
                </a:solidFill>
                <a:latin typeface="Gill Sans" panose="020B0502020104020203" pitchFamily="34" charset="-79"/>
                <a:ea typeface="Tahoma" panose="020B0604030504040204" pitchFamily="34" charset="0"/>
                <a:cs typeface="Gill Sans" panose="020B0502020104020203" pitchFamily="34" charset="-79"/>
              </a:rPr>
              <a:t>Over-complex hardware support.</a:t>
            </a:r>
          </a:p>
        </p:txBody>
      </p:sp>
      <p:sp>
        <p:nvSpPr>
          <p:cNvPr id="39" name="标题 1">
            <a:extLst>
              <a:ext uri="{FF2B5EF4-FFF2-40B4-BE49-F238E27FC236}">
                <a16:creationId xmlns:a16="http://schemas.microsoft.com/office/drawing/2014/main" id="{604053E2-C7B8-AE74-DFF4-B659D42A12AA}"/>
              </a:ext>
            </a:extLst>
          </p:cNvPr>
          <p:cNvSpPr txBox="1">
            <a:spLocks/>
          </p:cNvSpPr>
          <p:nvPr/>
        </p:nvSpPr>
        <p:spPr>
          <a:xfrm>
            <a:off x="1" y="21500"/>
            <a:ext cx="11310728" cy="691747"/>
          </a:xfrm>
          <a:prstGeom prst="rect">
            <a:avLst/>
          </a:prstGeom>
        </p:spPr>
        <p:txBody>
          <a:bodyPr vert="horz" lIns="91440" tIns="45720" rIns="91440" bIns="45720" rtlCol="0" anchor="ctr">
            <a:noAutofit/>
          </a:bodyPr>
          <a:lstStyle/>
          <a:p>
            <a:pPr>
              <a:spcBef>
                <a:spcPct val="0"/>
              </a:spcBef>
              <a:defRPr/>
            </a:pPr>
            <a:r>
              <a:rPr lang="en-US" altLang="zh-CN" sz="4400" dirty="0">
                <a:solidFill>
                  <a:srgbClr val="3B31BD"/>
                </a:solidFill>
                <a:latin typeface="Gill Sans" panose="020B0502020104020203" pitchFamily="34" charset="-79"/>
                <a:ea typeface="Tahoma" panose="020B0604030504040204" pitchFamily="34" charset="0"/>
                <a:cs typeface="Gill Sans" panose="020B0502020104020203" pitchFamily="34" charset="-79"/>
              </a:rPr>
              <a:t>Turnstile</a:t>
            </a:r>
            <a:r>
              <a:rPr lang="en-US" altLang="zh-CN" sz="4400" baseline="30000" dirty="0">
                <a:solidFill>
                  <a:srgbClr val="3B31BD"/>
                </a:solidFill>
                <a:latin typeface="Gill Sans" panose="020B0502020104020203" pitchFamily="34" charset="-79"/>
                <a:ea typeface="Tahoma" panose="020B0604030504040204" pitchFamily="34" charset="0"/>
                <a:cs typeface="Gill Sans" panose="020B0502020104020203" pitchFamily="34" charset="-79"/>
              </a:rPr>
              <a:t> [MICRO’16]</a:t>
            </a:r>
            <a:r>
              <a:rPr lang="en-US" altLang="zh-CN" sz="4400" dirty="0">
                <a:solidFill>
                  <a:srgbClr val="3B31BD"/>
                </a:solidFill>
                <a:latin typeface="Gill Sans" panose="020B0502020104020203" pitchFamily="34" charset="-79"/>
                <a:ea typeface="Tahoma" panose="020B0604030504040204" pitchFamily="34" charset="0"/>
                <a:cs typeface="Gill Sans" panose="020B0502020104020203" pitchFamily="34" charset="-79"/>
              </a:rPr>
              <a:t>:  Verifying Register States</a:t>
            </a:r>
          </a:p>
        </p:txBody>
      </p:sp>
      <p:sp>
        <p:nvSpPr>
          <p:cNvPr id="40" name="Lightning Bolt 39">
            <a:extLst>
              <a:ext uri="{FF2B5EF4-FFF2-40B4-BE49-F238E27FC236}">
                <a16:creationId xmlns:a16="http://schemas.microsoft.com/office/drawing/2014/main" id="{B14A6336-0B04-6784-7793-102259F12AEE}"/>
              </a:ext>
            </a:extLst>
          </p:cNvPr>
          <p:cNvSpPr/>
          <p:nvPr/>
        </p:nvSpPr>
        <p:spPr>
          <a:xfrm>
            <a:off x="3639035" y="5624861"/>
            <a:ext cx="887337" cy="789824"/>
          </a:xfrm>
          <a:prstGeom prst="lightningBol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20072121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par>
                                <p:cTn id="8" presetID="3" presetClass="entr" presetSubtype="1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blinds(horizontal)">
                                      <p:cBhvr>
                                        <p:cTn id="10" dur="500"/>
                                        <p:tgtEl>
                                          <p:spTgt spid="31"/>
                                        </p:tgtEl>
                                      </p:cBhvr>
                                    </p:animEffect>
                                  </p:childTnLst>
                                </p:cTn>
                              </p:par>
                              <p:par>
                                <p:cTn id="11" presetID="3" presetClass="entr" presetSubtype="1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blinds(horizontal)">
                                      <p:cBhvr>
                                        <p:cTn id="13" dur="500"/>
                                        <p:tgtEl>
                                          <p:spTgt spid="32"/>
                                        </p:tgtEl>
                                      </p:cBhvr>
                                    </p:animEffect>
                                  </p:childTnLst>
                                </p:cTn>
                              </p:par>
                              <p:par>
                                <p:cTn id="14" presetID="3" presetClass="entr" presetSubtype="10" fill="hold"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blinds(horizontal)">
                                      <p:cBhvr>
                                        <p:cTn id="16" dur="500"/>
                                        <p:tgtEl>
                                          <p:spTgt spid="33"/>
                                        </p:tgtEl>
                                      </p:cBhvr>
                                    </p:animEffect>
                                  </p:childTnLst>
                                </p:cTn>
                              </p:par>
                              <p:par>
                                <p:cTn id="17" presetID="3" presetClass="entr" presetSubtype="1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blinds(horizontal)">
                                      <p:cBhvr>
                                        <p:cTn id="19" dur="500"/>
                                        <p:tgtEl>
                                          <p:spTgt spid="34"/>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blinds(horizontal)">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33"/>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35"/>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34"/>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31"/>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30"/>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32"/>
                                        </p:tgtEl>
                                        <p:attrNameLst>
                                          <p:attrName>style.visibility</p:attrName>
                                        </p:attrNameLst>
                                      </p:cBhvr>
                                      <p:to>
                                        <p:strVal val="hidden"/>
                                      </p:to>
                                    </p:set>
                                  </p:childTnLst>
                                </p:cTn>
                              </p:par>
                              <p:par>
                                <p:cTn id="37" presetID="3" presetClass="entr" presetSubtype="1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linds(horizontal)">
                                      <p:cBhvr>
                                        <p:cTn id="39" dur="500"/>
                                        <p:tgtEl>
                                          <p:spTgt spid="6"/>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blinds(horizontal)">
                                      <p:cBhvr>
                                        <p:cTn id="42" dur="500"/>
                                        <p:tgtEl>
                                          <p:spTgt spid="3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8">
                                            <p:bg/>
                                          </p:spTgt>
                                        </p:tgtEl>
                                        <p:attrNameLst>
                                          <p:attrName>style.visibility</p:attrName>
                                        </p:attrNameLst>
                                      </p:cBhvr>
                                      <p:to>
                                        <p:strVal val="visible"/>
                                      </p:to>
                                    </p:set>
                                    <p:animEffect transition="in" filter="blinds(horizontal)">
                                      <p:cBhvr>
                                        <p:cTn id="47" dur="500"/>
                                        <p:tgtEl>
                                          <p:spTgt spid="38">
                                            <p:bg/>
                                          </p:spTgt>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38">
                                            <p:txEl>
                                              <p:pRg st="0" end="0"/>
                                            </p:txEl>
                                          </p:spTgt>
                                        </p:tgtEl>
                                        <p:attrNameLst>
                                          <p:attrName>style.visibility</p:attrName>
                                        </p:attrNameLst>
                                      </p:cBhvr>
                                      <p:to>
                                        <p:strVal val="visible"/>
                                      </p:to>
                                    </p:set>
                                    <p:animEffect transition="in" filter="blinds(horizontal)">
                                      <p:cBhvr>
                                        <p:cTn id="50" dur="500"/>
                                        <p:tgtEl>
                                          <p:spTgt spid="38">
                                            <p:txEl>
                                              <p:pRg st="0" end="0"/>
                                            </p:txEl>
                                          </p:spTgt>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38">
                                            <p:txEl>
                                              <p:pRg st="1" end="1"/>
                                            </p:txEl>
                                          </p:spTgt>
                                        </p:tgtEl>
                                        <p:attrNameLst>
                                          <p:attrName>style.visibility</p:attrName>
                                        </p:attrNameLst>
                                      </p:cBhvr>
                                      <p:to>
                                        <p:strVal val="visible"/>
                                      </p:to>
                                    </p:set>
                                    <p:animEffect transition="in" filter="blinds(horizontal)">
                                      <p:cBhvr>
                                        <p:cTn id="53" dur="500"/>
                                        <p:tgtEl>
                                          <p:spTgt spid="38">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8">
                                            <p:txEl>
                                              <p:pRg st="2" end="2"/>
                                            </p:txEl>
                                          </p:spTgt>
                                        </p:tgtEl>
                                        <p:attrNameLst>
                                          <p:attrName>style.visibility</p:attrName>
                                        </p:attrNameLst>
                                      </p:cBhvr>
                                      <p:to>
                                        <p:strVal val="visible"/>
                                      </p:to>
                                    </p:set>
                                    <p:animEffect transition="in" filter="blinds(horizontal)">
                                      <p:cBhvr>
                                        <p:cTn id="58" dur="500"/>
                                        <p:tgtEl>
                                          <p:spTgt spid="38">
                                            <p:txEl>
                                              <p:pRg st="2" end="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par>
                          <p:cTn id="63" fill="hold">
                            <p:stCondLst>
                              <p:cond delay="0"/>
                            </p:stCondLst>
                            <p:childTnLst>
                              <p:par>
                                <p:cTn id="64" presetID="1" presetClass="entr" presetSubtype="0" fill="hold" grpId="0" nodeType="afterEffect">
                                  <p:stCondLst>
                                    <p:cond delay="0"/>
                                  </p:stCondLst>
                                  <p:childTnLst>
                                    <p:set>
                                      <p:cBhvr>
                                        <p:cTn id="65" dur="1" fill="hold">
                                          <p:stCondLst>
                                            <p:cond delay="0"/>
                                          </p:stCondLst>
                                        </p:cTn>
                                        <p:tgtEl>
                                          <p:spTgt spid="2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22"/>
                                        </p:tgtEl>
                                        <p:attrNameLst>
                                          <p:attrName>style.visibility</p:attrName>
                                        </p:attrNameLst>
                                      </p:cBhvr>
                                      <p:to>
                                        <p:strVal val="visible"/>
                                      </p:to>
                                    </p:set>
                                  </p:childTnLst>
                                </p:cTn>
                              </p:par>
                            </p:childTnLst>
                          </p:cTn>
                        </p:par>
                        <p:par>
                          <p:cTn id="70" fill="hold">
                            <p:stCondLst>
                              <p:cond delay="0"/>
                            </p:stCondLst>
                            <p:childTnLst>
                              <p:par>
                                <p:cTn id="71" presetID="1" presetClass="entr" presetSubtype="0" fill="hold" grpId="0" nodeType="after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9"/>
                                        </p:tgtEl>
                                        <p:attrNameLst>
                                          <p:attrName>style.visibility</p:attrName>
                                        </p:attrNameLst>
                                      </p:cBhvr>
                                      <p:to>
                                        <p:strVal val="visible"/>
                                      </p:to>
                                    </p:set>
                                  </p:childTnLst>
                                </p:cTn>
                              </p:par>
                              <p:par>
                                <p:cTn id="95" presetID="3" presetClass="entr" presetSubtype="10" fill="hold" nodeType="withEffect">
                                  <p:stCondLst>
                                    <p:cond delay="0"/>
                                  </p:stCondLst>
                                  <p:childTnLst>
                                    <p:set>
                                      <p:cBhvr>
                                        <p:cTn id="96" dur="1" fill="hold">
                                          <p:stCondLst>
                                            <p:cond delay="0"/>
                                          </p:stCondLst>
                                        </p:cTn>
                                        <p:tgtEl>
                                          <p:spTgt spid="29">
                                            <p:txEl>
                                              <p:pRg st="0" end="0"/>
                                            </p:txEl>
                                          </p:spTgt>
                                        </p:tgtEl>
                                        <p:attrNameLst>
                                          <p:attrName>style.visibility</p:attrName>
                                        </p:attrNameLst>
                                      </p:cBhvr>
                                      <p:to>
                                        <p:strVal val="visible"/>
                                      </p:to>
                                    </p:set>
                                    <p:animEffect transition="in" filter="blinds(horizontal)">
                                      <p:cBhvr>
                                        <p:cTn id="97" dur="500"/>
                                        <p:tgtEl>
                                          <p:spTgt spid="29">
                                            <p:txEl>
                                              <p:pRg st="0" end="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29">
                                            <p:txEl>
                                              <p:pRg st="1" end="1"/>
                                            </p:txEl>
                                          </p:spTgt>
                                        </p:tgtEl>
                                        <p:attrNameLst>
                                          <p:attrName>style.visibility</p:attrName>
                                        </p:attrNameLst>
                                      </p:cBhvr>
                                      <p:to>
                                        <p:strVal val="visible"/>
                                      </p:to>
                                    </p:set>
                                    <p:animEffect transition="in" filter="blinds(horizontal)">
                                      <p:cBhvr>
                                        <p:cTn id="102" dur="500"/>
                                        <p:tgtEl>
                                          <p:spTgt spid="2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6" grpId="0" animBg="1"/>
      <p:bldP spid="27" grpId="0" animBg="1"/>
      <p:bldP spid="25" grpId="0" animBg="1"/>
      <p:bldP spid="30" grpId="0"/>
      <p:bldP spid="30" grpId="1"/>
      <p:bldP spid="6" grpId="0"/>
      <p:bldP spid="36" grpId="0"/>
      <p:bldP spid="35" grpId="0"/>
      <p:bldP spid="35" grpId="1"/>
      <p:bldP spid="20" grpId="0" animBg="1"/>
      <p:bldP spid="24" grpId="0" animBg="1"/>
      <p:bldP spid="38" grpId="0" uiExpand="1" build="allAtOnce" animBg="1"/>
      <p:bldP spid="29" grpId="0" animBg="1"/>
      <p:bldP spid="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2714168-0C4B-5A4A-856A-3A3D2E99B54D}"/>
              </a:ext>
            </a:extLst>
          </p:cNvPr>
          <p:cNvSpPr>
            <a:spLocks noGrp="1"/>
          </p:cNvSpPr>
          <p:nvPr>
            <p:ph type="ftr" sz="quarter" idx="3"/>
          </p:nvPr>
        </p:nvSpPr>
        <p:spPr>
          <a:xfrm>
            <a:off x="3779520" y="6373548"/>
            <a:ext cx="4373880" cy="420498"/>
          </a:xfrm>
        </p:spPr>
        <p:txBody>
          <a:bodyPr/>
          <a:lstStyle/>
          <a:p>
            <a:r>
              <a:rPr lang="en-US"/>
              <a:t>38th ACM International Conference on Supercomputing (ICS'24)</a:t>
            </a:r>
            <a:endParaRPr lang="en-US" dirty="0"/>
          </a:p>
        </p:txBody>
      </p:sp>
      <p:sp>
        <p:nvSpPr>
          <p:cNvPr id="6" name="Slide Number Placeholder 5">
            <a:extLst>
              <a:ext uri="{FF2B5EF4-FFF2-40B4-BE49-F238E27FC236}">
                <a16:creationId xmlns:a16="http://schemas.microsoft.com/office/drawing/2014/main" id="{35FD1700-D82C-504F-89ED-F716A18C60CD}"/>
              </a:ext>
            </a:extLst>
          </p:cNvPr>
          <p:cNvSpPr>
            <a:spLocks noGrp="1"/>
          </p:cNvSpPr>
          <p:nvPr>
            <p:ph type="sldNum" sz="quarter" idx="12"/>
          </p:nvPr>
        </p:nvSpPr>
        <p:spPr/>
        <p:txBody>
          <a:bodyPr/>
          <a:lstStyle/>
          <a:p>
            <a:fld id="{BEF5F9A7-FFD9-4159-A58F-AE73538ED447}" type="slidenum">
              <a:rPr lang="en-US" smtClean="0"/>
              <a:pPr/>
              <a:t>9</a:t>
            </a:fld>
            <a:endParaRPr lang="en-US" dirty="0"/>
          </a:p>
        </p:txBody>
      </p:sp>
      <p:sp>
        <p:nvSpPr>
          <p:cNvPr id="10" name="标题 1">
            <a:extLst>
              <a:ext uri="{FF2B5EF4-FFF2-40B4-BE49-F238E27FC236}">
                <a16:creationId xmlns:a16="http://schemas.microsoft.com/office/drawing/2014/main" id="{D521676B-D2C8-0342-8D8A-7755C6FFC33F}"/>
              </a:ext>
            </a:extLst>
          </p:cNvPr>
          <p:cNvSpPr txBox="1">
            <a:spLocks/>
          </p:cNvSpPr>
          <p:nvPr/>
        </p:nvSpPr>
        <p:spPr>
          <a:xfrm>
            <a:off x="0" y="0"/>
            <a:ext cx="10727140" cy="656823"/>
          </a:xfrm>
          <a:prstGeom prst="rect">
            <a:avLst/>
          </a:prstGeom>
        </p:spPr>
        <p:txBody>
          <a:bodyPr vert="horz" lIns="91440" tIns="45720" rIns="91440" bIns="45720" rtlCol="0" anchor="ctr">
            <a:noAutofit/>
          </a:bodyPr>
          <a:lstStyle/>
          <a:p>
            <a:pPr lvl="0">
              <a:spcBef>
                <a:spcPct val="0"/>
              </a:spcBef>
              <a:defRPr/>
            </a:pPr>
            <a:r>
              <a:rPr lang="en-US" altLang="zh-CN" sz="4400" dirty="0">
                <a:solidFill>
                  <a:srgbClr val="3B31BD"/>
                </a:solidFill>
                <a:latin typeface="Gill Sans" panose="020B0502020104020203" pitchFamily="34" charset="-79"/>
                <a:ea typeface="Tahoma" panose="020B0604030504040204" pitchFamily="34" charset="0"/>
                <a:cs typeface="Gill Sans" panose="020B0502020104020203" pitchFamily="34" charset="-79"/>
              </a:rPr>
              <a:t>New Viewpoint of Turnstile Region Verification</a:t>
            </a:r>
            <a:endParaRPr lang="zh-CN" altLang="en-US" sz="4400" dirty="0">
              <a:solidFill>
                <a:srgbClr val="3B31BD"/>
              </a:solidFill>
              <a:latin typeface="Gill Sans" panose="020B0502020104020203" pitchFamily="34" charset="-79"/>
              <a:cs typeface="Gill Sans" panose="020B0502020104020203" pitchFamily="34" charset="-79"/>
            </a:endParaRPr>
          </a:p>
        </p:txBody>
      </p:sp>
      <p:sp>
        <p:nvSpPr>
          <p:cNvPr id="21" name="Rectangle 20">
            <a:extLst>
              <a:ext uri="{FF2B5EF4-FFF2-40B4-BE49-F238E27FC236}">
                <a16:creationId xmlns:a16="http://schemas.microsoft.com/office/drawing/2014/main" id="{010BEB31-185A-9C16-BD9A-3682875DB902}"/>
              </a:ext>
            </a:extLst>
          </p:cNvPr>
          <p:cNvSpPr/>
          <p:nvPr/>
        </p:nvSpPr>
        <p:spPr>
          <a:xfrm>
            <a:off x="2518565" y="1746645"/>
            <a:ext cx="91440" cy="640080"/>
          </a:xfrm>
          <a:prstGeom prst="rect">
            <a:avLst/>
          </a:prstGeom>
          <a:solidFill>
            <a:schemeClr val="accent1"/>
          </a:solidFill>
          <a:ln w="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22" name="Rectangle 21">
            <a:extLst>
              <a:ext uri="{FF2B5EF4-FFF2-40B4-BE49-F238E27FC236}">
                <a16:creationId xmlns:a16="http://schemas.microsoft.com/office/drawing/2014/main" id="{3F63B68D-EEBB-FFBF-CF4E-6BBA75EE90A0}"/>
              </a:ext>
            </a:extLst>
          </p:cNvPr>
          <p:cNvSpPr/>
          <p:nvPr/>
        </p:nvSpPr>
        <p:spPr>
          <a:xfrm>
            <a:off x="5425107" y="1746645"/>
            <a:ext cx="91440" cy="640080"/>
          </a:xfrm>
          <a:prstGeom prst="rect">
            <a:avLst/>
          </a:prstGeom>
          <a:solidFill>
            <a:schemeClr val="accent1"/>
          </a:solidFill>
          <a:ln w="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cxnSp>
        <p:nvCxnSpPr>
          <p:cNvPr id="27" name="Straight Arrow Connector 26">
            <a:extLst>
              <a:ext uri="{FF2B5EF4-FFF2-40B4-BE49-F238E27FC236}">
                <a16:creationId xmlns:a16="http://schemas.microsoft.com/office/drawing/2014/main" id="{20766E76-143E-ABEB-41DC-035CE917BC7F}"/>
              </a:ext>
            </a:extLst>
          </p:cNvPr>
          <p:cNvCxnSpPr>
            <a:cxnSpLocks/>
          </p:cNvCxnSpPr>
          <p:nvPr/>
        </p:nvCxnSpPr>
        <p:spPr>
          <a:xfrm>
            <a:off x="1761123" y="2069620"/>
            <a:ext cx="8284399"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C378A91-14FF-BCE4-BCCA-E0A053169684}"/>
              </a:ext>
            </a:extLst>
          </p:cNvPr>
          <p:cNvSpPr txBox="1"/>
          <p:nvPr/>
        </p:nvSpPr>
        <p:spPr>
          <a:xfrm>
            <a:off x="6039228" y="1222410"/>
            <a:ext cx="1665027" cy="523220"/>
          </a:xfrm>
          <a:prstGeom prst="rect">
            <a:avLst/>
          </a:prstGeom>
          <a:noFill/>
        </p:spPr>
        <p:txBody>
          <a:bodyPr wrap="square" rtlCol="0">
            <a:spAutoFit/>
          </a:bodyPr>
          <a:lstStyle/>
          <a:p>
            <a:r>
              <a:rPr lang="en-US" sz="2800" dirty="0">
                <a:latin typeface="Gill Sans" panose="020B0502020104020203" pitchFamily="34" charset="-79"/>
                <a:cs typeface="Gill Sans" panose="020B0502020104020203" pitchFamily="34" charset="-79"/>
              </a:rPr>
              <a:t>WCDL</a:t>
            </a:r>
          </a:p>
        </p:txBody>
      </p:sp>
      <p:sp>
        <p:nvSpPr>
          <p:cNvPr id="30" name="Oval 29">
            <a:extLst>
              <a:ext uri="{FF2B5EF4-FFF2-40B4-BE49-F238E27FC236}">
                <a16:creationId xmlns:a16="http://schemas.microsoft.com/office/drawing/2014/main" id="{F4E28B45-3F04-137B-3432-C7F36BE2EC87}"/>
              </a:ext>
            </a:extLst>
          </p:cNvPr>
          <p:cNvSpPr/>
          <p:nvPr/>
        </p:nvSpPr>
        <p:spPr>
          <a:xfrm rot="5400000">
            <a:off x="2465171" y="2644489"/>
            <a:ext cx="198226" cy="2112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1" name="Oval 30">
            <a:extLst>
              <a:ext uri="{FF2B5EF4-FFF2-40B4-BE49-F238E27FC236}">
                <a16:creationId xmlns:a16="http://schemas.microsoft.com/office/drawing/2014/main" id="{6EF6FB3C-7AA0-4D2A-E002-054A84326094}"/>
              </a:ext>
            </a:extLst>
          </p:cNvPr>
          <p:cNvSpPr/>
          <p:nvPr/>
        </p:nvSpPr>
        <p:spPr>
          <a:xfrm rot="5400000">
            <a:off x="8846177" y="2681815"/>
            <a:ext cx="211095" cy="19298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cxnSp>
        <p:nvCxnSpPr>
          <p:cNvPr id="32" name="Straight Connector 31">
            <a:extLst>
              <a:ext uri="{FF2B5EF4-FFF2-40B4-BE49-F238E27FC236}">
                <a16:creationId xmlns:a16="http://schemas.microsoft.com/office/drawing/2014/main" id="{D03A4ECD-8F94-417F-DE57-520203839A4D}"/>
              </a:ext>
            </a:extLst>
          </p:cNvPr>
          <p:cNvCxnSpPr>
            <a:cxnSpLocks/>
            <a:endCxn id="31" idx="2"/>
          </p:cNvCxnSpPr>
          <p:nvPr/>
        </p:nvCxnSpPr>
        <p:spPr>
          <a:xfrm>
            <a:off x="8950125" y="2386725"/>
            <a:ext cx="1599" cy="286037"/>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FB25F44-ADEA-5848-62E7-5F7C08FE2719}"/>
              </a:ext>
            </a:extLst>
          </p:cNvPr>
          <p:cNvCxnSpPr>
            <a:cxnSpLocks/>
            <a:stCxn id="87" idx="0"/>
            <a:endCxn id="30" idx="6"/>
          </p:cNvCxnSpPr>
          <p:nvPr/>
        </p:nvCxnSpPr>
        <p:spPr>
          <a:xfrm flipV="1">
            <a:off x="1567051" y="2849239"/>
            <a:ext cx="997233" cy="858251"/>
          </a:xfrm>
          <a:prstGeom prst="line">
            <a:avLst/>
          </a:prstGeom>
          <a:ln w="25400">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C05DE86F-FF02-8EBE-2DF5-5E92E9A7A3AE}"/>
              </a:ext>
            </a:extLst>
          </p:cNvPr>
          <p:cNvSpPr/>
          <p:nvPr/>
        </p:nvSpPr>
        <p:spPr>
          <a:xfrm>
            <a:off x="7704255" y="1746645"/>
            <a:ext cx="91440" cy="640080"/>
          </a:xfrm>
          <a:prstGeom prst="rect">
            <a:avLst/>
          </a:prstGeom>
          <a:solidFill>
            <a:schemeClr val="accent1"/>
          </a:solidFill>
          <a:ln w="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cxnSp>
        <p:nvCxnSpPr>
          <p:cNvPr id="42" name="Straight Connector 41">
            <a:extLst>
              <a:ext uri="{FF2B5EF4-FFF2-40B4-BE49-F238E27FC236}">
                <a16:creationId xmlns:a16="http://schemas.microsoft.com/office/drawing/2014/main" id="{47D9916F-2CC1-5B36-3222-8566EF5E932A}"/>
              </a:ext>
            </a:extLst>
          </p:cNvPr>
          <p:cNvCxnSpPr>
            <a:cxnSpLocks/>
            <a:stCxn id="21" idx="2"/>
            <a:endCxn id="30" idx="2"/>
          </p:cNvCxnSpPr>
          <p:nvPr/>
        </p:nvCxnSpPr>
        <p:spPr>
          <a:xfrm flipH="1">
            <a:off x="2564284" y="2386725"/>
            <a:ext cx="1" cy="264288"/>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71A2B41-9277-503C-1710-A87118FB649E}"/>
              </a:ext>
            </a:extLst>
          </p:cNvPr>
          <p:cNvCxnSpPr>
            <a:cxnSpLocks/>
            <a:stCxn id="22" idx="0"/>
            <a:endCxn id="162" idx="0"/>
          </p:cNvCxnSpPr>
          <p:nvPr/>
        </p:nvCxnSpPr>
        <p:spPr>
          <a:xfrm>
            <a:off x="5470827" y="1746645"/>
            <a:ext cx="3487215" cy="19319"/>
          </a:xfrm>
          <a:prstGeom prst="line">
            <a:avLst/>
          </a:prstGeom>
          <a:ln w="127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0787104-42A8-ADC9-9AE3-17E9DE9E3279}"/>
              </a:ext>
            </a:extLst>
          </p:cNvPr>
          <p:cNvCxnSpPr>
            <a:cxnSpLocks/>
            <a:stCxn id="56" idx="6"/>
            <a:endCxn id="86" idx="0"/>
          </p:cNvCxnSpPr>
          <p:nvPr/>
        </p:nvCxnSpPr>
        <p:spPr>
          <a:xfrm>
            <a:off x="5470973" y="2867285"/>
            <a:ext cx="997402" cy="825199"/>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CBAA67C-3326-6FA0-5002-5E2DCF66C400}"/>
              </a:ext>
            </a:extLst>
          </p:cNvPr>
          <p:cNvSpPr txBox="1"/>
          <p:nvPr/>
        </p:nvSpPr>
        <p:spPr>
          <a:xfrm>
            <a:off x="2362955" y="2904316"/>
            <a:ext cx="651140" cy="523220"/>
          </a:xfrm>
          <a:prstGeom prst="rect">
            <a:avLst/>
          </a:prstGeom>
          <a:noFill/>
        </p:spPr>
        <p:txBody>
          <a:bodyPr wrap="square" rtlCol="0">
            <a:spAutoFit/>
          </a:bodyPr>
          <a:lstStyle/>
          <a:p>
            <a:r>
              <a:rPr lang="en-US" sz="2800" dirty="0">
                <a:latin typeface="Gill Sans" panose="020B0502020104020203" pitchFamily="34" charset="-79"/>
                <a:cs typeface="Gill Sans" panose="020B0502020104020203" pitchFamily="34" charset="-79"/>
              </a:rPr>
              <a:t>t1</a:t>
            </a:r>
          </a:p>
        </p:txBody>
      </p:sp>
      <p:sp>
        <p:nvSpPr>
          <p:cNvPr id="56" name="Oval 55">
            <a:extLst>
              <a:ext uri="{FF2B5EF4-FFF2-40B4-BE49-F238E27FC236}">
                <a16:creationId xmlns:a16="http://schemas.microsoft.com/office/drawing/2014/main" id="{CD639E47-829B-1DB9-1413-C40A82D44580}"/>
              </a:ext>
            </a:extLst>
          </p:cNvPr>
          <p:cNvSpPr/>
          <p:nvPr/>
        </p:nvSpPr>
        <p:spPr>
          <a:xfrm rot="5400000">
            <a:off x="5371860" y="2662535"/>
            <a:ext cx="198226" cy="211273"/>
          </a:xfrm>
          <a:prstGeom prst="ellipse">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cxnSp>
        <p:nvCxnSpPr>
          <p:cNvPr id="57" name="Straight Connector 56">
            <a:extLst>
              <a:ext uri="{FF2B5EF4-FFF2-40B4-BE49-F238E27FC236}">
                <a16:creationId xmlns:a16="http://schemas.microsoft.com/office/drawing/2014/main" id="{279EE250-0484-0065-FE24-0963E101A078}"/>
              </a:ext>
            </a:extLst>
          </p:cNvPr>
          <p:cNvCxnSpPr>
            <a:cxnSpLocks/>
            <a:stCxn id="31" idx="0"/>
            <a:endCxn id="85" idx="0"/>
          </p:cNvCxnSpPr>
          <p:nvPr/>
        </p:nvCxnSpPr>
        <p:spPr>
          <a:xfrm>
            <a:off x="9048219" y="2778310"/>
            <a:ext cx="1517404" cy="920704"/>
          </a:xfrm>
          <a:prstGeom prst="line">
            <a:avLst/>
          </a:prstGeom>
          <a:ln w="25400">
            <a:solidFill>
              <a:schemeClr val="tx1"/>
            </a:solidFill>
            <a:prstDash val="lgDashDotDot"/>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464A8B7C-7E7E-1FC9-31DA-7B6F38C0F3FD}"/>
              </a:ext>
            </a:extLst>
          </p:cNvPr>
          <p:cNvCxnSpPr>
            <a:cxnSpLocks/>
            <a:stCxn id="87" idx="6"/>
            <a:endCxn id="86" idx="2"/>
          </p:cNvCxnSpPr>
          <p:nvPr/>
        </p:nvCxnSpPr>
        <p:spPr>
          <a:xfrm flipV="1">
            <a:off x="2638748" y="4563484"/>
            <a:ext cx="2757930" cy="15007"/>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sp>
        <p:nvSpPr>
          <p:cNvPr id="81" name="TextBox 80">
            <a:extLst>
              <a:ext uri="{FF2B5EF4-FFF2-40B4-BE49-F238E27FC236}">
                <a16:creationId xmlns:a16="http://schemas.microsoft.com/office/drawing/2014/main" id="{E82E4680-5EA6-44AC-BDFD-EC176442B8D2}"/>
              </a:ext>
            </a:extLst>
          </p:cNvPr>
          <p:cNvSpPr txBox="1"/>
          <p:nvPr/>
        </p:nvSpPr>
        <p:spPr>
          <a:xfrm>
            <a:off x="2559098" y="3991125"/>
            <a:ext cx="2842766" cy="523220"/>
          </a:xfrm>
          <a:prstGeom prst="rect">
            <a:avLst/>
          </a:prstGeom>
          <a:noFill/>
        </p:spPr>
        <p:txBody>
          <a:bodyPr wrap="none" rtlCol="0">
            <a:spAutoFit/>
          </a:bodyPr>
          <a:lstStyle/>
          <a:p>
            <a:r>
              <a:rPr lang="en-US" sz="2800" dirty="0">
                <a:latin typeface="Gill Sans" panose="020B0502020104020203" pitchFamily="34" charset="-79"/>
                <a:cs typeface="Gill Sans" panose="020B0502020104020203" pitchFamily="34" charset="-79"/>
              </a:rPr>
              <a:t>Region terminates</a:t>
            </a:r>
          </a:p>
        </p:txBody>
      </p:sp>
      <p:sp>
        <p:nvSpPr>
          <p:cNvPr id="83" name="TextBox 82">
            <a:extLst>
              <a:ext uri="{FF2B5EF4-FFF2-40B4-BE49-F238E27FC236}">
                <a16:creationId xmlns:a16="http://schemas.microsoft.com/office/drawing/2014/main" id="{6A7125B9-4D4B-61B4-71FF-4D65C708682D}"/>
              </a:ext>
            </a:extLst>
          </p:cNvPr>
          <p:cNvSpPr txBox="1"/>
          <p:nvPr/>
        </p:nvSpPr>
        <p:spPr>
          <a:xfrm>
            <a:off x="547058" y="3298647"/>
            <a:ext cx="893963" cy="523220"/>
          </a:xfrm>
          <a:prstGeom prst="rect">
            <a:avLst/>
          </a:prstGeom>
          <a:noFill/>
        </p:spPr>
        <p:txBody>
          <a:bodyPr wrap="none" rtlCol="0">
            <a:spAutoFit/>
          </a:bodyPr>
          <a:lstStyle/>
          <a:p>
            <a:r>
              <a:rPr lang="en-US" sz="2800" dirty="0">
                <a:latin typeface="Gill Sans" panose="020B0502020104020203" pitchFamily="34" charset="-79"/>
                <a:cs typeface="Gill Sans" panose="020B0502020104020203" pitchFamily="34" charset="-79"/>
              </a:rPr>
              <a:t>Start</a:t>
            </a:r>
          </a:p>
        </p:txBody>
      </p:sp>
      <p:sp>
        <p:nvSpPr>
          <p:cNvPr id="85" name="Oval 84">
            <a:extLst>
              <a:ext uri="{FF2B5EF4-FFF2-40B4-BE49-F238E27FC236}">
                <a16:creationId xmlns:a16="http://schemas.microsoft.com/office/drawing/2014/main" id="{D9AF3A0D-A75B-36C8-BE52-C321314E9BB0}"/>
              </a:ext>
            </a:extLst>
          </p:cNvPr>
          <p:cNvSpPr/>
          <p:nvPr/>
        </p:nvSpPr>
        <p:spPr>
          <a:xfrm>
            <a:off x="9493926" y="3699014"/>
            <a:ext cx="2143394" cy="1742000"/>
          </a:xfrm>
          <a:prstGeom prst="ellipse">
            <a:avLst/>
          </a:prstGeom>
          <a:solidFill>
            <a:schemeClr val="accent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800" dirty="0">
                <a:latin typeface="Gill Sans" panose="020B0502020104020203" pitchFamily="34" charset="-79"/>
                <a:cs typeface="Gill Sans" panose="020B0502020104020203" pitchFamily="34" charset="-79"/>
              </a:rPr>
              <a:t>Commit</a:t>
            </a:r>
          </a:p>
          <a:p>
            <a:pPr algn="ctr"/>
            <a:r>
              <a:rPr lang="en-US" altLang="zh-CN" sz="2800" dirty="0">
                <a:latin typeface="Gill Sans" panose="020B0502020104020203" pitchFamily="34" charset="-79"/>
                <a:cs typeface="Gill Sans" panose="020B0502020104020203" pitchFamily="34" charset="-79"/>
              </a:rPr>
              <a:t>(V</a:t>
            </a:r>
            <a:r>
              <a:rPr lang="en-US" sz="2800" dirty="0">
                <a:latin typeface="Gill Sans" panose="020B0502020104020203" pitchFamily="34" charset="-79"/>
                <a:cs typeface="Gill Sans" panose="020B0502020104020203" pitchFamily="34" charset="-79"/>
              </a:rPr>
              <a:t>erified)</a:t>
            </a:r>
          </a:p>
        </p:txBody>
      </p:sp>
      <p:sp>
        <p:nvSpPr>
          <p:cNvPr id="86" name="Oval 85">
            <a:extLst>
              <a:ext uri="{FF2B5EF4-FFF2-40B4-BE49-F238E27FC236}">
                <a16:creationId xmlns:a16="http://schemas.microsoft.com/office/drawing/2014/main" id="{30C3B03A-86EE-8C26-9609-B5D5BFFF8499}"/>
              </a:ext>
            </a:extLst>
          </p:cNvPr>
          <p:cNvSpPr/>
          <p:nvPr/>
        </p:nvSpPr>
        <p:spPr>
          <a:xfrm>
            <a:off x="5396678" y="3692484"/>
            <a:ext cx="2143394" cy="1742000"/>
          </a:xfrm>
          <a:prstGeom prst="ellipse">
            <a:avLst/>
          </a:prstGeom>
          <a:solidFill>
            <a:schemeClr val="bg1">
              <a:lumMod val="75000"/>
            </a:schemeClr>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dirty="0">
              <a:latin typeface="Gill Sans" panose="020B0502020104020203" pitchFamily="34" charset="-79"/>
              <a:cs typeface="Gill Sans" panose="020B0502020104020203" pitchFamily="34" charset="-79"/>
            </a:endParaRPr>
          </a:p>
        </p:txBody>
      </p:sp>
      <p:sp>
        <p:nvSpPr>
          <p:cNvPr id="87" name="Oval 86">
            <a:extLst>
              <a:ext uri="{FF2B5EF4-FFF2-40B4-BE49-F238E27FC236}">
                <a16:creationId xmlns:a16="http://schemas.microsoft.com/office/drawing/2014/main" id="{CA21FC3D-D082-AC22-FAD8-63651A198B4E}"/>
              </a:ext>
            </a:extLst>
          </p:cNvPr>
          <p:cNvSpPr/>
          <p:nvPr/>
        </p:nvSpPr>
        <p:spPr>
          <a:xfrm>
            <a:off x="495354" y="3707490"/>
            <a:ext cx="2143394" cy="1742001"/>
          </a:xfrm>
          <a:prstGeom prst="ellipse">
            <a:avLst/>
          </a:prstGeom>
          <a:solidFill>
            <a:schemeClr val="bg1"/>
          </a:solidFill>
          <a:ln>
            <a:solidFill>
              <a:schemeClr val="dk1">
                <a:shade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800" dirty="0">
              <a:solidFill>
                <a:schemeClr val="tx1"/>
              </a:solidFill>
              <a:latin typeface="Gill Sans" panose="020B0502020104020203" pitchFamily="34" charset="-79"/>
              <a:cs typeface="Gill Sans" panose="020B0502020104020203" pitchFamily="34" charset="-79"/>
            </a:endParaRPr>
          </a:p>
        </p:txBody>
      </p:sp>
      <p:sp>
        <p:nvSpPr>
          <p:cNvPr id="88" name="TextBox 87">
            <a:extLst>
              <a:ext uri="{FF2B5EF4-FFF2-40B4-BE49-F238E27FC236}">
                <a16:creationId xmlns:a16="http://schemas.microsoft.com/office/drawing/2014/main" id="{82D7D3EA-FF2C-1569-2DEA-55C8A433D6FA}"/>
              </a:ext>
            </a:extLst>
          </p:cNvPr>
          <p:cNvSpPr txBox="1"/>
          <p:nvPr/>
        </p:nvSpPr>
        <p:spPr>
          <a:xfrm>
            <a:off x="5677918" y="3767246"/>
            <a:ext cx="1600082" cy="1384995"/>
          </a:xfrm>
          <a:prstGeom prst="rect">
            <a:avLst/>
          </a:prstGeom>
          <a:solidFill>
            <a:schemeClr val="bg1">
              <a:lumMod val="50000"/>
              <a:alpha val="0"/>
            </a:schemeClr>
          </a:solidFill>
        </p:spPr>
        <p:txBody>
          <a:bodyPr wrap="square" rtlCol="0">
            <a:spAutoFit/>
          </a:bodyPr>
          <a:lstStyle/>
          <a:p>
            <a:pPr algn="ctr"/>
            <a:r>
              <a:rPr lang="en-US" sz="2800" dirty="0">
                <a:latin typeface="Gill Sans" panose="020B0502020104020203" pitchFamily="34" charset="-79"/>
                <a:cs typeface="Gill Sans" panose="020B0502020104020203" pitchFamily="34" charset="-79"/>
              </a:rPr>
              <a:t>Verify </a:t>
            </a:r>
          </a:p>
          <a:p>
            <a:pPr algn="ctr"/>
            <a:r>
              <a:rPr lang="en-US" sz="2800" dirty="0">
                <a:latin typeface="Gill Sans" panose="020B0502020104020203" pitchFamily="34" charset="-79"/>
                <a:cs typeface="Gill Sans" panose="020B0502020104020203" pitchFamily="34" charset="-79"/>
              </a:rPr>
              <a:t>(Timer</a:t>
            </a:r>
          </a:p>
          <a:p>
            <a:pPr algn="ctr"/>
            <a:r>
              <a:rPr lang="en-US" sz="2800" dirty="0">
                <a:latin typeface="Gill Sans" panose="020B0502020104020203" pitchFamily="34" charset="-79"/>
                <a:cs typeface="Gill Sans" panose="020B0502020104020203" pitchFamily="34" charset="-79"/>
              </a:rPr>
              <a:t>=WCDL)</a:t>
            </a:r>
          </a:p>
        </p:txBody>
      </p:sp>
      <p:cxnSp>
        <p:nvCxnSpPr>
          <p:cNvPr id="89" name="Straight Arrow Connector 88">
            <a:extLst>
              <a:ext uri="{FF2B5EF4-FFF2-40B4-BE49-F238E27FC236}">
                <a16:creationId xmlns:a16="http://schemas.microsoft.com/office/drawing/2014/main" id="{0EA45C6E-0BDD-F8E3-DCEE-05F6AB52D709}"/>
              </a:ext>
            </a:extLst>
          </p:cNvPr>
          <p:cNvCxnSpPr>
            <a:cxnSpLocks/>
          </p:cNvCxnSpPr>
          <p:nvPr/>
        </p:nvCxnSpPr>
        <p:spPr>
          <a:xfrm>
            <a:off x="453024" y="3377541"/>
            <a:ext cx="0" cy="1161648"/>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cxnSp>
        <p:nvCxnSpPr>
          <p:cNvPr id="90" name="Straight Arrow Connector 89">
            <a:extLst>
              <a:ext uri="{FF2B5EF4-FFF2-40B4-BE49-F238E27FC236}">
                <a16:creationId xmlns:a16="http://schemas.microsoft.com/office/drawing/2014/main" id="{7C656F97-82B1-CAD4-FD91-F1A5F162DFCC}"/>
              </a:ext>
            </a:extLst>
          </p:cNvPr>
          <p:cNvCxnSpPr>
            <a:cxnSpLocks/>
            <a:stCxn id="86" idx="6"/>
            <a:endCxn id="85" idx="2"/>
          </p:cNvCxnSpPr>
          <p:nvPr/>
        </p:nvCxnSpPr>
        <p:spPr>
          <a:xfrm>
            <a:off x="7540072" y="4563484"/>
            <a:ext cx="1953854" cy="6530"/>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sp>
        <p:nvSpPr>
          <p:cNvPr id="91" name="TextBox 90">
            <a:extLst>
              <a:ext uri="{FF2B5EF4-FFF2-40B4-BE49-F238E27FC236}">
                <a16:creationId xmlns:a16="http://schemas.microsoft.com/office/drawing/2014/main" id="{4D1A3978-2398-EB4F-DF37-AEBAFDF68C6F}"/>
              </a:ext>
            </a:extLst>
          </p:cNvPr>
          <p:cNvSpPr txBox="1"/>
          <p:nvPr/>
        </p:nvSpPr>
        <p:spPr>
          <a:xfrm>
            <a:off x="7059324" y="3915504"/>
            <a:ext cx="2854948" cy="523220"/>
          </a:xfrm>
          <a:prstGeom prst="rect">
            <a:avLst/>
          </a:prstGeom>
          <a:noFill/>
        </p:spPr>
        <p:txBody>
          <a:bodyPr wrap="square" rtlCol="0">
            <a:spAutoFit/>
          </a:bodyPr>
          <a:lstStyle/>
          <a:p>
            <a:pPr algn="ctr"/>
            <a:r>
              <a:rPr lang="en-US" sz="2800" dirty="0">
                <a:latin typeface="Gill Sans" panose="020B0502020104020203" pitchFamily="34" charset="-79"/>
                <a:cs typeface="Gill Sans" panose="020B0502020104020203" pitchFamily="34" charset="-79"/>
              </a:rPr>
              <a:t>Timer Expires</a:t>
            </a:r>
          </a:p>
        </p:txBody>
      </p:sp>
      <p:sp>
        <p:nvSpPr>
          <p:cNvPr id="92" name="TextBox 91">
            <a:extLst>
              <a:ext uri="{FF2B5EF4-FFF2-40B4-BE49-F238E27FC236}">
                <a16:creationId xmlns:a16="http://schemas.microsoft.com/office/drawing/2014/main" id="{4D83EBFE-4DE7-5128-9BD2-C07C9F7DC9AC}"/>
              </a:ext>
            </a:extLst>
          </p:cNvPr>
          <p:cNvSpPr txBox="1"/>
          <p:nvPr/>
        </p:nvSpPr>
        <p:spPr>
          <a:xfrm>
            <a:off x="916418" y="4381362"/>
            <a:ext cx="1332929" cy="523220"/>
          </a:xfrm>
          <a:prstGeom prst="rect">
            <a:avLst/>
          </a:prstGeom>
          <a:noFill/>
        </p:spPr>
        <p:txBody>
          <a:bodyPr wrap="none" rtlCol="0">
            <a:spAutoFit/>
          </a:bodyPr>
          <a:lstStyle/>
          <a:p>
            <a:pPr algn="ctr"/>
            <a:r>
              <a:rPr lang="en-US" sz="2800" dirty="0">
                <a:latin typeface="Gill Sans" panose="020B0502020104020203" pitchFamily="34" charset="-79"/>
                <a:cs typeface="Gill Sans" panose="020B0502020104020203" pitchFamily="34" charset="-79"/>
              </a:rPr>
              <a:t>Execute</a:t>
            </a:r>
          </a:p>
        </p:txBody>
      </p:sp>
      <p:cxnSp>
        <p:nvCxnSpPr>
          <p:cNvPr id="103" name="Curved Connector 102">
            <a:extLst>
              <a:ext uri="{FF2B5EF4-FFF2-40B4-BE49-F238E27FC236}">
                <a16:creationId xmlns:a16="http://schemas.microsoft.com/office/drawing/2014/main" id="{F30B2F72-BA8A-F088-B3CE-A673B597BC28}"/>
              </a:ext>
            </a:extLst>
          </p:cNvPr>
          <p:cNvCxnSpPr>
            <a:cxnSpLocks/>
            <a:stCxn id="86" idx="5"/>
            <a:endCxn id="86" idx="3"/>
          </p:cNvCxnSpPr>
          <p:nvPr/>
        </p:nvCxnSpPr>
        <p:spPr>
          <a:xfrm rot="5400000">
            <a:off x="6468375" y="4421570"/>
            <a:ext cx="12700" cy="1515608"/>
          </a:xfrm>
          <a:prstGeom prst="curvedConnector3">
            <a:avLst>
              <a:gd name="adj1" fmla="val 380874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8D3A3C43-B71F-08C2-9578-531F97FEA190}"/>
              </a:ext>
            </a:extLst>
          </p:cNvPr>
          <p:cNvSpPr txBox="1"/>
          <p:nvPr/>
        </p:nvSpPr>
        <p:spPr>
          <a:xfrm>
            <a:off x="5359542" y="5638355"/>
            <a:ext cx="2408041" cy="461665"/>
          </a:xfrm>
          <a:prstGeom prst="rect">
            <a:avLst/>
          </a:prstGeom>
          <a:noFill/>
        </p:spPr>
        <p:txBody>
          <a:bodyPr wrap="square" rtlCol="0">
            <a:spAutoFit/>
          </a:bodyPr>
          <a:lstStyle/>
          <a:p>
            <a:pPr algn="ctr"/>
            <a:r>
              <a:rPr lang="en-US" sz="2400" dirty="0">
                <a:latin typeface="Gill Sans" panose="020B0502020104020203" pitchFamily="34" charset="-79"/>
                <a:cs typeface="Gill Sans" panose="020B0502020104020203" pitchFamily="34" charset="-79"/>
              </a:rPr>
              <a:t>Timer is not zero</a:t>
            </a:r>
          </a:p>
        </p:txBody>
      </p:sp>
      <p:cxnSp>
        <p:nvCxnSpPr>
          <p:cNvPr id="151" name="Straight Connector 150">
            <a:extLst>
              <a:ext uri="{FF2B5EF4-FFF2-40B4-BE49-F238E27FC236}">
                <a16:creationId xmlns:a16="http://schemas.microsoft.com/office/drawing/2014/main" id="{D700875F-C1A4-EA7D-0501-65B518D6BDC6}"/>
              </a:ext>
            </a:extLst>
          </p:cNvPr>
          <p:cNvCxnSpPr>
            <a:cxnSpLocks/>
            <a:stCxn id="56" idx="2"/>
            <a:endCxn id="22" idx="2"/>
          </p:cNvCxnSpPr>
          <p:nvPr/>
        </p:nvCxnSpPr>
        <p:spPr>
          <a:xfrm flipH="1" flipV="1">
            <a:off x="5470827" y="2386725"/>
            <a:ext cx="146" cy="282334"/>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D7A5E22F-EC05-BF64-02DE-F41508450D4E}"/>
              </a:ext>
            </a:extLst>
          </p:cNvPr>
          <p:cNvSpPr txBox="1"/>
          <p:nvPr/>
        </p:nvSpPr>
        <p:spPr>
          <a:xfrm>
            <a:off x="5232061" y="2883857"/>
            <a:ext cx="651140" cy="523220"/>
          </a:xfrm>
          <a:prstGeom prst="rect">
            <a:avLst/>
          </a:prstGeom>
          <a:noFill/>
        </p:spPr>
        <p:txBody>
          <a:bodyPr wrap="square" rtlCol="0">
            <a:spAutoFit/>
          </a:bodyPr>
          <a:lstStyle/>
          <a:p>
            <a:r>
              <a:rPr lang="en-US" sz="2800" dirty="0">
                <a:latin typeface="Gill Sans" panose="020B0502020104020203" pitchFamily="34" charset="-79"/>
                <a:cs typeface="Gill Sans" panose="020B0502020104020203" pitchFamily="34" charset="-79"/>
              </a:rPr>
              <a:t>t2</a:t>
            </a:r>
          </a:p>
        </p:txBody>
      </p:sp>
      <p:sp>
        <p:nvSpPr>
          <p:cNvPr id="159" name="TextBox 158">
            <a:extLst>
              <a:ext uri="{FF2B5EF4-FFF2-40B4-BE49-F238E27FC236}">
                <a16:creationId xmlns:a16="http://schemas.microsoft.com/office/drawing/2014/main" id="{163EFFCD-9DAD-45E4-C62D-B181F4D981FC}"/>
              </a:ext>
            </a:extLst>
          </p:cNvPr>
          <p:cNvSpPr txBox="1"/>
          <p:nvPr/>
        </p:nvSpPr>
        <p:spPr>
          <a:xfrm>
            <a:off x="8722649" y="2904316"/>
            <a:ext cx="651140" cy="523220"/>
          </a:xfrm>
          <a:prstGeom prst="rect">
            <a:avLst/>
          </a:prstGeom>
          <a:noFill/>
        </p:spPr>
        <p:txBody>
          <a:bodyPr wrap="square" rtlCol="0">
            <a:spAutoFit/>
          </a:bodyPr>
          <a:lstStyle/>
          <a:p>
            <a:r>
              <a:rPr lang="en-US" sz="2800" dirty="0">
                <a:latin typeface="Gill Sans" panose="020B0502020104020203" pitchFamily="34" charset="-79"/>
                <a:cs typeface="Gill Sans" panose="020B0502020104020203" pitchFamily="34" charset="-79"/>
              </a:rPr>
              <a:t>t3</a:t>
            </a:r>
          </a:p>
        </p:txBody>
      </p:sp>
      <p:sp>
        <p:nvSpPr>
          <p:cNvPr id="160" name="TextBox 159">
            <a:extLst>
              <a:ext uri="{FF2B5EF4-FFF2-40B4-BE49-F238E27FC236}">
                <a16:creationId xmlns:a16="http://schemas.microsoft.com/office/drawing/2014/main" id="{BBF76CDA-AD65-222D-659C-3E99962E97D4}"/>
              </a:ext>
            </a:extLst>
          </p:cNvPr>
          <p:cNvSpPr txBox="1"/>
          <p:nvPr/>
        </p:nvSpPr>
        <p:spPr>
          <a:xfrm>
            <a:off x="2215442" y="1182891"/>
            <a:ext cx="734496" cy="523220"/>
          </a:xfrm>
          <a:prstGeom prst="rect">
            <a:avLst/>
          </a:prstGeom>
          <a:noFill/>
        </p:spPr>
        <p:txBody>
          <a:bodyPr wrap="none" rtlCol="0">
            <a:spAutoFit/>
          </a:bodyPr>
          <a:lstStyle/>
          <a:p>
            <a:r>
              <a:rPr lang="en-US" sz="2800" dirty="0">
                <a:latin typeface="Gill Sans" panose="020B0502020104020203" pitchFamily="34" charset="-79"/>
                <a:cs typeface="Gill Sans" panose="020B0502020104020203" pitchFamily="34" charset="-79"/>
              </a:rPr>
              <a:t>Rg1</a:t>
            </a:r>
          </a:p>
        </p:txBody>
      </p:sp>
      <p:sp>
        <p:nvSpPr>
          <p:cNvPr id="162" name="Rectangle 161">
            <a:extLst>
              <a:ext uri="{FF2B5EF4-FFF2-40B4-BE49-F238E27FC236}">
                <a16:creationId xmlns:a16="http://schemas.microsoft.com/office/drawing/2014/main" id="{CCFE46F2-0D15-14EF-68EE-FF5BCFCB616D}"/>
              </a:ext>
            </a:extLst>
          </p:cNvPr>
          <p:cNvSpPr/>
          <p:nvPr/>
        </p:nvSpPr>
        <p:spPr>
          <a:xfrm>
            <a:off x="8912322" y="1765964"/>
            <a:ext cx="91440" cy="640080"/>
          </a:xfrm>
          <a:prstGeom prst="rect">
            <a:avLst/>
          </a:prstGeom>
          <a:solidFill>
            <a:schemeClr val="accent1"/>
          </a:solidFill>
          <a:ln w="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164" name="TextBox 163">
            <a:extLst>
              <a:ext uri="{FF2B5EF4-FFF2-40B4-BE49-F238E27FC236}">
                <a16:creationId xmlns:a16="http://schemas.microsoft.com/office/drawing/2014/main" id="{30BED943-76AF-D0CF-3FC0-5EBE10975C8E}"/>
              </a:ext>
            </a:extLst>
          </p:cNvPr>
          <p:cNvSpPr txBox="1"/>
          <p:nvPr/>
        </p:nvSpPr>
        <p:spPr>
          <a:xfrm>
            <a:off x="5075305" y="1164738"/>
            <a:ext cx="734496" cy="523220"/>
          </a:xfrm>
          <a:prstGeom prst="rect">
            <a:avLst/>
          </a:prstGeom>
          <a:noFill/>
        </p:spPr>
        <p:txBody>
          <a:bodyPr wrap="none" rtlCol="0">
            <a:spAutoFit/>
          </a:bodyPr>
          <a:lstStyle/>
          <a:p>
            <a:r>
              <a:rPr lang="en-US" sz="2800" dirty="0">
                <a:latin typeface="Gill Sans" panose="020B0502020104020203" pitchFamily="34" charset="-79"/>
                <a:cs typeface="Gill Sans" panose="020B0502020104020203" pitchFamily="34" charset="-79"/>
              </a:rPr>
              <a:t>Rg2</a:t>
            </a:r>
          </a:p>
        </p:txBody>
      </p:sp>
      <p:sp>
        <p:nvSpPr>
          <p:cNvPr id="165" name="TextBox 164">
            <a:extLst>
              <a:ext uri="{FF2B5EF4-FFF2-40B4-BE49-F238E27FC236}">
                <a16:creationId xmlns:a16="http://schemas.microsoft.com/office/drawing/2014/main" id="{A0280B42-2FA3-BBED-4AA7-74EE806D4548}"/>
              </a:ext>
            </a:extLst>
          </p:cNvPr>
          <p:cNvSpPr txBox="1"/>
          <p:nvPr/>
        </p:nvSpPr>
        <p:spPr>
          <a:xfrm>
            <a:off x="7379915" y="1182891"/>
            <a:ext cx="734496" cy="523220"/>
          </a:xfrm>
          <a:prstGeom prst="rect">
            <a:avLst/>
          </a:prstGeom>
          <a:noFill/>
        </p:spPr>
        <p:txBody>
          <a:bodyPr wrap="none" rtlCol="0">
            <a:spAutoFit/>
          </a:bodyPr>
          <a:lstStyle/>
          <a:p>
            <a:r>
              <a:rPr lang="en-US" sz="2800" dirty="0">
                <a:latin typeface="Gill Sans" panose="020B0502020104020203" pitchFamily="34" charset="-79"/>
                <a:cs typeface="Gill Sans" panose="020B0502020104020203" pitchFamily="34" charset="-79"/>
              </a:rPr>
              <a:t>Rg3</a:t>
            </a:r>
          </a:p>
        </p:txBody>
      </p:sp>
      <p:sp>
        <p:nvSpPr>
          <p:cNvPr id="166" name="TextBox 165">
            <a:extLst>
              <a:ext uri="{FF2B5EF4-FFF2-40B4-BE49-F238E27FC236}">
                <a16:creationId xmlns:a16="http://schemas.microsoft.com/office/drawing/2014/main" id="{00867B05-FFC7-E448-F2DF-896CBBFDE927}"/>
              </a:ext>
            </a:extLst>
          </p:cNvPr>
          <p:cNvSpPr txBox="1"/>
          <p:nvPr/>
        </p:nvSpPr>
        <p:spPr>
          <a:xfrm>
            <a:off x="8572080" y="1164738"/>
            <a:ext cx="734496" cy="523220"/>
          </a:xfrm>
          <a:prstGeom prst="rect">
            <a:avLst/>
          </a:prstGeom>
          <a:noFill/>
        </p:spPr>
        <p:txBody>
          <a:bodyPr wrap="none" rtlCol="0">
            <a:spAutoFit/>
          </a:bodyPr>
          <a:lstStyle/>
          <a:p>
            <a:r>
              <a:rPr lang="en-US" sz="2800" dirty="0">
                <a:latin typeface="Gill Sans" panose="020B0502020104020203" pitchFamily="34" charset="-79"/>
                <a:cs typeface="Gill Sans" panose="020B0502020104020203" pitchFamily="34" charset="-79"/>
              </a:rPr>
              <a:t>Rg4</a:t>
            </a:r>
          </a:p>
        </p:txBody>
      </p:sp>
      <p:sp>
        <p:nvSpPr>
          <p:cNvPr id="167" name="TextBox 166">
            <a:extLst>
              <a:ext uri="{FF2B5EF4-FFF2-40B4-BE49-F238E27FC236}">
                <a16:creationId xmlns:a16="http://schemas.microsoft.com/office/drawing/2014/main" id="{A76BAE5A-D7F8-7526-BA74-FFC372458B18}"/>
              </a:ext>
            </a:extLst>
          </p:cNvPr>
          <p:cNvSpPr txBox="1"/>
          <p:nvPr/>
        </p:nvSpPr>
        <p:spPr>
          <a:xfrm>
            <a:off x="67468" y="799999"/>
            <a:ext cx="2735236" cy="369332"/>
          </a:xfrm>
          <a:prstGeom prst="rect">
            <a:avLst/>
          </a:prstGeom>
          <a:noFill/>
        </p:spPr>
        <p:txBody>
          <a:bodyPr wrap="none" rtlCol="0">
            <a:spAutoFit/>
          </a:bodyPr>
          <a:lstStyle/>
          <a:p>
            <a:r>
              <a:rPr lang="en-US" dirty="0">
                <a:latin typeface="Gill Sans" panose="020B0502020104020203" pitchFamily="34" charset="-79"/>
                <a:cs typeface="Gill Sans" panose="020B0502020104020203" pitchFamily="34" charset="-79"/>
              </a:rPr>
              <a:t>* Rg1 is under verification.</a:t>
            </a:r>
          </a:p>
        </p:txBody>
      </p:sp>
      <p:sp>
        <p:nvSpPr>
          <p:cNvPr id="168" name="TextBox 167">
            <a:extLst>
              <a:ext uri="{FF2B5EF4-FFF2-40B4-BE49-F238E27FC236}">
                <a16:creationId xmlns:a16="http://schemas.microsoft.com/office/drawing/2014/main" id="{0B23D2B1-4735-D7C3-41FA-01A08E7B86B1}"/>
              </a:ext>
            </a:extLst>
          </p:cNvPr>
          <p:cNvSpPr txBox="1"/>
          <p:nvPr/>
        </p:nvSpPr>
        <p:spPr>
          <a:xfrm>
            <a:off x="10077502" y="1736286"/>
            <a:ext cx="928459" cy="523220"/>
          </a:xfrm>
          <a:prstGeom prst="rect">
            <a:avLst/>
          </a:prstGeom>
          <a:noFill/>
        </p:spPr>
        <p:txBody>
          <a:bodyPr wrap="none" rtlCol="0">
            <a:spAutoFit/>
          </a:bodyPr>
          <a:lstStyle/>
          <a:p>
            <a:r>
              <a:rPr lang="en-US" sz="2800" dirty="0">
                <a:latin typeface="Gill Sans" panose="020B0502020104020203" pitchFamily="34" charset="-79"/>
                <a:cs typeface="Gill Sans" panose="020B0502020104020203" pitchFamily="34" charset="-79"/>
              </a:rPr>
              <a:t>Time</a:t>
            </a:r>
          </a:p>
        </p:txBody>
      </p:sp>
      <p:pic>
        <p:nvPicPr>
          <p:cNvPr id="49" name="Picture 48">
            <a:extLst>
              <a:ext uri="{FF2B5EF4-FFF2-40B4-BE49-F238E27FC236}">
                <a16:creationId xmlns:a16="http://schemas.microsoft.com/office/drawing/2014/main" id="{1D53D651-F514-CA8C-1916-2C8897B03944}"/>
              </a:ext>
            </a:extLst>
          </p:cNvPr>
          <p:cNvPicPr>
            <a:picLocks noChangeAspect="1"/>
          </p:cNvPicPr>
          <p:nvPr/>
        </p:nvPicPr>
        <p:blipFill>
          <a:blip r:embed="rId3"/>
          <a:stretch>
            <a:fillRect/>
          </a:stretch>
        </p:blipFill>
        <p:spPr>
          <a:xfrm>
            <a:off x="10182550" y="2206619"/>
            <a:ext cx="1620601" cy="1535519"/>
          </a:xfrm>
          <a:prstGeom prst="rect">
            <a:avLst/>
          </a:prstGeom>
        </p:spPr>
      </p:pic>
      <p:sp>
        <p:nvSpPr>
          <p:cNvPr id="48" name="Rectangle 47">
            <a:extLst>
              <a:ext uri="{FF2B5EF4-FFF2-40B4-BE49-F238E27FC236}">
                <a16:creationId xmlns:a16="http://schemas.microsoft.com/office/drawing/2014/main" id="{FE6D5138-F297-FBF8-DA1E-45861AC8C7EF}"/>
              </a:ext>
            </a:extLst>
          </p:cNvPr>
          <p:cNvSpPr/>
          <p:nvPr/>
        </p:nvSpPr>
        <p:spPr>
          <a:xfrm>
            <a:off x="0" y="3487078"/>
            <a:ext cx="12192000" cy="2413615"/>
          </a:xfrm>
          <a:prstGeom prst="rect">
            <a:avLst/>
          </a:prstGeom>
          <a:solidFill>
            <a:srgbClr val="2F2FD7">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buFont typeface="Wingdings" pitchFamily="2" charset="2"/>
              <a:buChar char="Ø"/>
            </a:pPr>
            <a:r>
              <a:rPr lang="en-US" sz="4000" dirty="0">
                <a:solidFill>
                  <a:srgbClr val="FFFF00"/>
                </a:solidFill>
                <a:latin typeface="Gill Sans" panose="020B0502020104020203" pitchFamily="34" charset="-79"/>
                <a:ea typeface="Tahoma" panose="020B0604030504040204" pitchFamily="34" charset="0"/>
                <a:cs typeface="Gill Sans" panose="020B0502020104020203" pitchFamily="34" charset="-79"/>
              </a:rPr>
              <a:t>Imprecise compiler analyses generate many short regions.</a:t>
            </a:r>
          </a:p>
          <a:p>
            <a:pPr marL="571500" indent="-571500">
              <a:buFont typeface="Wingdings" pitchFamily="2" charset="2"/>
              <a:buChar char="Ø"/>
            </a:pPr>
            <a:r>
              <a:rPr lang="en-US" sz="4000" dirty="0">
                <a:solidFill>
                  <a:srgbClr val="FFFF00"/>
                </a:solidFill>
                <a:latin typeface="Gill Sans" panose="020B0502020104020203" pitchFamily="34" charset="-79"/>
                <a:ea typeface="Tahoma" panose="020B0604030504040204" pitchFamily="34" charset="0"/>
                <a:cs typeface="Gill Sans" panose="020B0502020104020203" pitchFamily="34" charset="-79"/>
              </a:rPr>
              <a:t>RBB overflows frequently, causing the core pipeline to stall due to structure hazard.</a:t>
            </a:r>
          </a:p>
        </p:txBody>
      </p:sp>
    </p:spTree>
    <p:extLst>
      <p:ext uri="{BB962C8B-B14F-4D97-AF65-F5344CB8AC3E}">
        <p14:creationId xmlns:p14="http://schemas.microsoft.com/office/powerpoint/2010/main" val="134304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blinds(horizontal)">
                                      <p:cBhvr>
                                        <p:cTn id="7" dur="500"/>
                                        <p:tgtEl>
                                          <p:spTgt spid="8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blinds(horizontal)">
                                      <p:cBhvr>
                                        <p:cTn id="10" dur="500"/>
                                        <p:tgtEl>
                                          <p:spTgt spid="92"/>
                                        </p:tgtEl>
                                      </p:cBhvr>
                                    </p:animEffect>
                                  </p:childTnLst>
                                </p:cTn>
                              </p:par>
                              <p:par>
                                <p:cTn id="11" presetID="3" presetClass="entr" presetSubtype="10" fill="hold" nodeType="withEffect">
                                  <p:stCondLst>
                                    <p:cond delay="0"/>
                                  </p:stCondLst>
                                  <p:childTnLst>
                                    <p:set>
                                      <p:cBhvr>
                                        <p:cTn id="12" dur="1" fill="hold">
                                          <p:stCondLst>
                                            <p:cond delay="0"/>
                                          </p:stCondLst>
                                        </p:cTn>
                                        <p:tgtEl>
                                          <p:spTgt spid="89"/>
                                        </p:tgtEl>
                                        <p:attrNameLst>
                                          <p:attrName>style.visibility</p:attrName>
                                        </p:attrNameLst>
                                      </p:cBhvr>
                                      <p:to>
                                        <p:strVal val="visible"/>
                                      </p:to>
                                    </p:set>
                                    <p:animEffect transition="in" filter="blinds(horizontal)">
                                      <p:cBhvr>
                                        <p:cTn id="13" dur="500"/>
                                        <p:tgtEl>
                                          <p:spTgt spid="8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3"/>
                                        </p:tgtEl>
                                        <p:attrNameLst>
                                          <p:attrName>style.visibility</p:attrName>
                                        </p:attrNameLst>
                                      </p:cBhvr>
                                      <p:to>
                                        <p:strVal val="visible"/>
                                      </p:to>
                                    </p:set>
                                    <p:animEffect transition="in" filter="blinds(horizontal)">
                                      <p:cBhvr>
                                        <p:cTn id="16" dur="500"/>
                                        <p:tgtEl>
                                          <p:spTgt spid="83"/>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blinds(horizontal)">
                                      <p:cBhvr>
                                        <p:cTn id="19" dur="500"/>
                                        <p:tgtEl>
                                          <p:spTgt spid="30"/>
                                        </p:tgtEl>
                                      </p:cBhvr>
                                    </p:animEffect>
                                  </p:childTnLst>
                                </p:cTn>
                              </p:par>
                              <p:par>
                                <p:cTn id="20" presetID="3" presetClass="entr" presetSubtype="10" fill="hold"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blinds(horizontal)">
                                      <p:cBhvr>
                                        <p:cTn id="22" dur="500"/>
                                        <p:tgtEl>
                                          <p:spTgt spid="36"/>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blinds(horizontal)">
                                      <p:cBhvr>
                                        <p:cTn id="25" dur="500"/>
                                        <p:tgtEl>
                                          <p:spTgt spid="47"/>
                                        </p:tgtEl>
                                      </p:cBhvr>
                                    </p:animEffect>
                                  </p:childTnLst>
                                </p:cTn>
                              </p:par>
                              <p:par>
                                <p:cTn id="26" presetID="3" presetClass="entr" presetSubtype="10" fill="hold" nodeType="with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blinds(horizontal)">
                                      <p:cBhvr>
                                        <p:cTn id="28" dur="500"/>
                                        <p:tgtEl>
                                          <p:spTgt spid="42"/>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51"/>
                                        </p:tgtEl>
                                        <p:attrNameLst>
                                          <p:attrName>style.visibility</p:attrName>
                                        </p:attrNameLst>
                                      </p:cBhvr>
                                      <p:to>
                                        <p:strVal val="visible"/>
                                      </p:to>
                                    </p:set>
                                    <p:animEffect transition="in" filter="blinds(horizontal)">
                                      <p:cBhvr>
                                        <p:cTn id="33" dur="500"/>
                                        <p:tgtEl>
                                          <p:spTgt spid="151"/>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81"/>
                                        </p:tgtEl>
                                        <p:attrNameLst>
                                          <p:attrName>style.visibility</p:attrName>
                                        </p:attrNameLst>
                                      </p:cBhvr>
                                      <p:to>
                                        <p:strVal val="visible"/>
                                      </p:to>
                                    </p:set>
                                    <p:animEffect transition="in" filter="blinds(horizontal)">
                                      <p:cBhvr>
                                        <p:cTn id="36" dur="500"/>
                                        <p:tgtEl>
                                          <p:spTgt spid="81"/>
                                        </p:tgtEl>
                                      </p:cBhvr>
                                    </p:animEffect>
                                  </p:childTnLst>
                                </p:cTn>
                              </p:par>
                              <p:par>
                                <p:cTn id="37" presetID="3" presetClass="entr" presetSubtype="10" fill="hold" nodeType="withEffect">
                                  <p:stCondLst>
                                    <p:cond delay="0"/>
                                  </p:stCondLst>
                                  <p:childTnLst>
                                    <p:set>
                                      <p:cBhvr>
                                        <p:cTn id="38" dur="1" fill="hold">
                                          <p:stCondLst>
                                            <p:cond delay="0"/>
                                          </p:stCondLst>
                                        </p:cTn>
                                        <p:tgtEl>
                                          <p:spTgt spid="80"/>
                                        </p:tgtEl>
                                        <p:attrNameLst>
                                          <p:attrName>style.visibility</p:attrName>
                                        </p:attrNameLst>
                                      </p:cBhvr>
                                      <p:to>
                                        <p:strVal val="visible"/>
                                      </p:to>
                                    </p:set>
                                    <p:animEffect transition="in" filter="blinds(horizontal)">
                                      <p:cBhvr>
                                        <p:cTn id="39" dur="500"/>
                                        <p:tgtEl>
                                          <p:spTgt spid="80"/>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88"/>
                                        </p:tgtEl>
                                        <p:attrNameLst>
                                          <p:attrName>style.visibility</p:attrName>
                                        </p:attrNameLst>
                                      </p:cBhvr>
                                      <p:to>
                                        <p:strVal val="visible"/>
                                      </p:to>
                                    </p:set>
                                    <p:animEffect transition="in" filter="blinds(horizontal)">
                                      <p:cBhvr>
                                        <p:cTn id="42" dur="500"/>
                                        <p:tgtEl>
                                          <p:spTgt spid="88"/>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86"/>
                                        </p:tgtEl>
                                        <p:attrNameLst>
                                          <p:attrName>style.visibility</p:attrName>
                                        </p:attrNameLst>
                                      </p:cBhvr>
                                      <p:to>
                                        <p:strVal val="visible"/>
                                      </p:to>
                                    </p:set>
                                    <p:animEffect transition="in" filter="blinds(horizontal)">
                                      <p:cBhvr>
                                        <p:cTn id="45" dur="500"/>
                                        <p:tgtEl>
                                          <p:spTgt spid="86"/>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56"/>
                                        </p:tgtEl>
                                        <p:attrNameLst>
                                          <p:attrName>style.visibility</p:attrName>
                                        </p:attrNameLst>
                                      </p:cBhvr>
                                      <p:to>
                                        <p:strVal val="visible"/>
                                      </p:to>
                                    </p:set>
                                    <p:animEffect transition="in" filter="blinds(horizontal)">
                                      <p:cBhvr>
                                        <p:cTn id="48" dur="500"/>
                                        <p:tgtEl>
                                          <p:spTgt spid="56"/>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58"/>
                                        </p:tgtEl>
                                        <p:attrNameLst>
                                          <p:attrName>style.visibility</p:attrName>
                                        </p:attrNameLst>
                                      </p:cBhvr>
                                      <p:to>
                                        <p:strVal val="visible"/>
                                      </p:to>
                                    </p:set>
                                    <p:animEffect transition="in" filter="blinds(horizontal)">
                                      <p:cBhvr>
                                        <p:cTn id="51" dur="500"/>
                                        <p:tgtEl>
                                          <p:spTgt spid="158"/>
                                        </p:tgtEl>
                                      </p:cBhvr>
                                    </p:animEffect>
                                  </p:childTnLst>
                                </p:cTn>
                              </p:par>
                              <p:par>
                                <p:cTn id="52" presetID="3" presetClass="entr" presetSubtype="10" fill="hold" nodeType="with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blinds(horizontal)">
                                      <p:cBhvr>
                                        <p:cTn id="54" dur="500"/>
                                        <p:tgtEl>
                                          <p:spTgt spid="46"/>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103"/>
                                        </p:tgtEl>
                                        <p:attrNameLst>
                                          <p:attrName>style.visibility</p:attrName>
                                        </p:attrNameLst>
                                      </p:cBhvr>
                                      <p:to>
                                        <p:strVal val="visible"/>
                                      </p:to>
                                    </p:set>
                                    <p:animEffect transition="in" filter="blinds(horizontal)">
                                      <p:cBhvr>
                                        <p:cTn id="59" dur="500"/>
                                        <p:tgtEl>
                                          <p:spTgt spid="103"/>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104"/>
                                        </p:tgtEl>
                                        <p:attrNameLst>
                                          <p:attrName>style.visibility</p:attrName>
                                        </p:attrNameLst>
                                      </p:cBhvr>
                                      <p:to>
                                        <p:strVal val="visible"/>
                                      </p:to>
                                    </p:set>
                                    <p:animEffect transition="in" filter="blinds(horizontal)">
                                      <p:cBhvr>
                                        <p:cTn id="62" dur="500"/>
                                        <p:tgtEl>
                                          <p:spTgt spid="104"/>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blinds(horizontal)">
                                      <p:cBhvr>
                                        <p:cTn id="67" dur="500"/>
                                        <p:tgtEl>
                                          <p:spTgt spid="31"/>
                                        </p:tgtEl>
                                      </p:cBhvr>
                                    </p:animEffect>
                                  </p:childTnLst>
                                </p:cTn>
                              </p:par>
                              <p:par>
                                <p:cTn id="68" presetID="3" presetClass="entr" presetSubtype="10" fill="hold"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blinds(horizontal)">
                                      <p:cBhvr>
                                        <p:cTn id="70" dur="500"/>
                                        <p:tgtEl>
                                          <p:spTgt spid="32"/>
                                        </p:tgtEl>
                                      </p:cBhvr>
                                    </p:animEffect>
                                  </p:childTnLst>
                                </p:cTn>
                              </p:par>
                              <p:par>
                                <p:cTn id="71" presetID="3" presetClass="entr" presetSubtype="10" fill="hold" nodeType="withEffect">
                                  <p:stCondLst>
                                    <p:cond delay="0"/>
                                  </p:stCondLst>
                                  <p:childTnLst>
                                    <p:set>
                                      <p:cBhvr>
                                        <p:cTn id="72" dur="1" fill="hold">
                                          <p:stCondLst>
                                            <p:cond delay="0"/>
                                          </p:stCondLst>
                                        </p:cTn>
                                        <p:tgtEl>
                                          <p:spTgt spid="57"/>
                                        </p:tgtEl>
                                        <p:attrNameLst>
                                          <p:attrName>style.visibility</p:attrName>
                                        </p:attrNameLst>
                                      </p:cBhvr>
                                      <p:to>
                                        <p:strVal val="visible"/>
                                      </p:to>
                                    </p:set>
                                    <p:animEffect transition="in" filter="blinds(horizontal)">
                                      <p:cBhvr>
                                        <p:cTn id="73" dur="500"/>
                                        <p:tgtEl>
                                          <p:spTgt spid="57"/>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85"/>
                                        </p:tgtEl>
                                        <p:attrNameLst>
                                          <p:attrName>style.visibility</p:attrName>
                                        </p:attrNameLst>
                                      </p:cBhvr>
                                      <p:to>
                                        <p:strVal val="visible"/>
                                      </p:to>
                                    </p:set>
                                    <p:animEffect transition="in" filter="blinds(horizontal)">
                                      <p:cBhvr>
                                        <p:cTn id="76" dur="500"/>
                                        <p:tgtEl>
                                          <p:spTgt spid="85"/>
                                        </p:tgtEl>
                                      </p:cBhvr>
                                    </p:animEffect>
                                  </p:childTnLst>
                                </p:cTn>
                              </p:par>
                              <p:par>
                                <p:cTn id="77" presetID="3" presetClass="entr" presetSubtype="10" fill="hold" nodeType="withEffect">
                                  <p:stCondLst>
                                    <p:cond delay="0"/>
                                  </p:stCondLst>
                                  <p:childTnLst>
                                    <p:set>
                                      <p:cBhvr>
                                        <p:cTn id="78" dur="1" fill="hold">
                                          <p:stCondLst>
                                            <p:cond delay="0"/>
                                          </p:stCondLst>
                                        </p:cTn>
                                        <p:tgtEl>
                                          <p:spTgt spid="90"/>
                                        </p:tgtEl>
                                        <p:attrNameLst>
                                          <p:attrName>style.visibility</p:attrName>
                                        </p:attrNameLst>
                                      </p:cBhvr>
                                      <p:to>
                                        <p:strVal val="visible"/>
                                      </p:to>
                                    </p:set>
                                    <p:animEffect transition="in" filter="blinds(horizontal)">
                                      <p:cBhvr>
                                        <p:cTn id="79" dur="500"/>
                                        <p:tgtEl>
                                          <p:spTgt spid="90"/>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159"/>
                                        </p:tgtEl>
                                        <p:attrNameLst>
                                          <p:attrName>style.visibility</p:attrName>
                                        </p:attrNameLst>
                                      </p:cBhvr>
                                      <p:to>
                                        <p:strVal val="visible"/>
                                      </p:to>
                                    </p:set>
                                    <p:animEffect transition="in" filter="blinds(horizontal)">
                                      <p:cBhvr>
                                        <p:cTn id="82" dur="500"/>
                                        <p:tgtEl>
                                          <p:spTgt spid="159"/>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91"/>
                                        </p:tgtEl>
                                        <p:attrNameLst>
                                          <p:attrName>style.visibility</p:attrName>
                                        </p:attrNameLst>
                                      </p:cBhvr>
                                      <p:to>
                                        <p:strVal val="visible"/>
                                      </p:to>
                                    </p:set>
                                    <p:animEffect transition="in" filter="blinds(horizontal)">
                                      <p:cBhvr>
                                        <p:cTn id="85" dur="500"/>
                                        <p:tgtEl>
                                          <p:spTgt spid="91"/>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nodeType="clickEffect">
                                  <p:stCondLst>
                                    <p:cond delay="0"/>
                                  </p:stCondLst>
                                  <p:childTnLst>
                                    <p:set>
                                      <p:cBhvr>
                                        <p:cTn id="89" dur="1" fill="hold">
                                          <p:stCondLst>
                                            <p:cond delay="0"/>
                                          </p:stCondLst>
                                        </p:cTn>
                                        <p:tgtEl>
                                          <p:spTgt spid="49"/>
                                        </p:tgtEl>
                                        <p:attrNameLst>
                                          <p:attrName>style.visibility</p:attrName>
                                        </p:attrNameLst>
                                      </p:cBhvr>
                                      <p:to>
                                        <p:strVal val="visible"/>
                                      </p:to>
                                    </p:set>
                                    <p:animEffect transition="in" filter="blinds(horizontal)">
                                      <p:cBhvr>
                                        <p:cTn id="90" dur="500"/>
                                        <p:tgtEl>
                                          <p:spTgt spid="49"/>
                                        </p:tgtEl>
                                      </p:cBhvr>
                                    </p:animEffec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8"/>
                                        </p:tgtEl>
                                        <p:attrNameLst>
                                          <p:attrName>style.visibility</p:attrName>
                                        </p:attrNameLst>
                                      </p:cBhvr>
                                      <p:to>
                                        <p:strVal val="visible"/>
                                      </p:to>
                                    </p:set>
                                  </p:childTnLst>
                                </p:cTn>
                              </p:par>
                              <p:par>
                                <p:cTn id="95" presetID="3" presetClass="entr" presetSubtype="10" fill="hold" nodeType="withEffect">
                                  <p:stCondLst>
                                    <p:cond delay="0"/>
                                  </p:stCondLst>
                                  <p:childTnLst>
                                    <p:set>
                                      <p:cBhvr>
                                        <p:cTn id="96" dur="1" fill="hold">
                                          <p:stCondLst>
                                            <p:cond delay="0"/>
                                          </p:stCondLst>
                                        </p:cTn>
                                        <p:tgtEl>
                                          <p:spTgt spid="48">
                                            <p:txEl>
                                              <p:pRg st="0" end="0"/>
                                            </p:txEl>
                                          </p:spTgt>
                                        </p:tgtEl>
                                        <p:attrNameLst>
                                          <p:attrName>style.visibility</p:attrName>
                                        </p:attrNameLst>
                                      </p:cBhvr>
                                      <p:to>
                                        <p:strVal val="visible"/>
                                      </p:to>
                                    </p:set>
                                    <p:animEffect transition="in" filter="blinds(horizontal)">
                                      <p:cBhvr>
                                        <p:cTn id="97" dur="500"/>
                                        <p:tgtEl>
                                          <p:spTgt spid="48">
                                            <p:txEl>
                                              <p:pRg st="0" end="0"/>
                                            </p:txEl>
                                          </p:spTgt>
                                        </p:tgtEl>
                                      </p:cBhvr>
                                    </p:animEffect>
                                  </p:childTnLst>
                                </p:cTn>
                              </p:par>
                              <p:par>
                                <p:cTn id="98" presetID="3" presetClass="entr" presetSubtype="10" fill="hold" nodeType="withEffect">
                                  <p:stCondLst>
                                    <p:cond delay="0"/>
                                  </p:stCondLst>
                                  <p:childTnLst>
                                    <p:set>
                                      <p:cBhvr>
                                        <p:cTn id="99" dur="1" fill="hold">
                                          <p:stCondLst>
                                            <p:cond delay="0"/>
                                          </p:stCondLst>
                                        </p:cTn>
                                        <p:tgtEl>
                                          <p:spTgt spid="48">
                                            <p:txEl>
                                              <p:pRg st="1" end="1"/>
                                            </p:txEl>
                                          </p:spTgt>
                                        </p:tgtEl>
                                        <p:attrNameLst>
                                          <p:attrName>style.visibility</p:attrName>
                                        </p:attrNameLst>
                                      </p:cBhvr>
                                      <p:to>
                                        <p:strVal val="visible"/>
                                      </p:to>
                                    </p:set>
                                    <p:animEffect transition="in" filter="blinds(horizontal)">
                                      <p:cBhvr>
                                        <p:cTn id="100" dur="500"/>
                                        <p:tgtEl>
                                          <p:spTgt spid="4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47" grpId="0"/>
      <p:bldP spid="56" grpId="0" animBg="1"/>
      <p:bldP spid="81" grpId="0"/>
      <p:bldP spid="83" grpId="0"/>
      <p:bldP spid="85" grpId="0" animBg="1"/>
      <p:bldP spid="86" grpId="0" animBg="1"/>
      <p:bldP spid="87" grpId="0" animBg="1"/>
      <p:bldP spid="88" grpId="0" animBg="1"/>
      <p:bldP spid="91" grpId="0"/>
      <p:bldP spid="92" grpId="0"/>
      <p:bldP spid="104" grpId="0"/>
      <p:bldP spid="158" grpId="0"/>
      <p:bldP spid="159" grpId="0"/>
      <p:bldP spid="48" grpId="0" animBg="1"/>
    </p:bld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Adobe Garamond Pro Bold"/>
        <a:ea typeface="맑은 고딕"/>
        <a:cs typeface=""/>
      </a:majorFont>
      <a:minorFont>
        <a:latin typeface="Adobe Garamond Pro"/>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4684</Words>
  <Application>Microsoft Macintosh PowerPoint</Application>
  <PresentationFormat>Widescreen</PresentationFormat>
  <Paragraphs>504</Paragraphs>
  <Slides>26</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Adobe Garamond Pro</vt:lpstr>
      <vt:lpstr>Arial</vt:lpstr>
      <vt:lpstr>Calibri</vt:lpstr>
      <vt:lpstr>Cambria Math</vt:lpstr>
      <vt:lpstr>Consolas</vt:lpstr>
      <vt:lpstr>Gill Sans</vt:lpstr>
      <vt:lpstr>Tahoma</vt:lpstr>
      <vt:lpstr>Wingdings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 of VeriPipe’s Verification Pipeline</vt:lpstr>
      <vt:lpstr>PowerPoint Presentation</vt:lpstr>
      <vt:lpstr>PowerPoint Presentation</vt:lpstr>
      <vt:lpstr>PowerPoint Presentation</vt:lpstr>
      <vt:lpstr>Earlier Releasing Stores from GSQ Upon Zeroed-Out Timer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cp:lastPrinted>2021-08-23T19:06:35Z</cp:lastPrinted>
  <dcterms:created xsi:type="dcterms:W3CDTF">2019-09-11T02:04:02Z</dcterms:created>
  <dcterms:modified xsi:type="dcterms:W3CDTF">2024-06-06T00:56:25Z</dcterms:modified>
</cp:coreProperties>
</file>