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1"/>
  </p:sldMasterIdLst>
  <p:notesMasterIdLst>
    <p:notesMasterId r:id="rId20"/>
  </p:notesMasterIdLst>
  <p:handoutMasterIdLst>
    <p:handoutMasterId r:id="rId21"/>
  </p:handoutMasterIdLst>
  <p:sldIdLst>
    <p:sldId id="690" r:id="rId2"/>
    <p:sldId id="278" r:id="rId3"/>
    <p:sldId id="259" r:id="rId4"/>
    <p:sldId id="261" r:id="rId5"/>
    <p:sldId id="281" r:id="rId6"/>
    <p:sldId id="889" r:id="rId7"/>
    <p:sldId id="876" r:id="rId8"/>
    <p:sldId id="802" r:id="rId9"/>
    <p:sldId id="890" r:id="rId10"/>
    <p:sldId id="891" r:id="rId11"/>
    <p:sldId id="892" r:id="rId12"/>
    <p:sldId id="893" r:id="rId13"/>
    <p:sldId id="894" r:id="rId14"/>
    <p:sldId id="895" r:id="rId15"/>
    <p:sldId id="896" r:id="rId16"/>
    <p:sldId id="2622" r:id="rId17"/>
    <p:sldId id="2623" r:id="rId18"/>
    <p:sldId id="78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A276148-3398-2D46-AA84-C93804B597E4}">
          <p14:sldIdLst>
            <p14:sldId id="690"/>
            <p14:sldId id="278"/>
            <p14:sldId id="259"/>
            <p14:sldId id="261"/>
            <p14:sldId id="281"/>
            <p14:sldId id="889"/>
            <p14:sldId id="876"/>
            <p14:sldId id="802"/>
            <p14:sldId id="890"/>
            <p14:sldId id="891"/>
            <p14:sldId id="892"/>
            <p14:sldId id="893"/>
            <p14:sldId id="894"/>
            <p14:sldId id="895"/>
            <p14:sldId id="896"/>
            <p14:sldId id="2622"/>
            <p14:sldId id="2623"/>
            <p14:sldId id="7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7A2E"/>
    <a:srgbClr val="608A32"/>
    <a:srgbClr val="FF9A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48" autoAdjust="0"/>
    <p:restoredTop sz="75738" autoAdjust="0"/>
  </p:normalViewPr>
  <p:slideViewPr>
    <p:cSldViewPr snapToGrid="0" snapToObjects="1" showGuides="1">
      <p:cViewPr varScale="1">
        <p:scale>
          <a:sx n="101" d="100"/>
          <a:sy n="101" d="100"/>
        </p:scale>
        <p:origin x="1088" y="200"/>
      </p:cViewPr>
      <p:guideLst>
        <p:guide orient="horz" pos="2160"/>
        <p:guide pos="3840"/>
      </p:guideLst>
    </p:cSldViewPr>
  </p:slideViewPr>
  <p:outlineViewPr>
    <p:cViewPr>
      <p:scale>
        <a:sx n="33" d="100"/>
        <a:sy n="33" d="100"/>
      </p:scale>
      <p:origin x="0" y="0"/>
    </p:cViewPr>
  </p:outlineViewPr>
  <p:notesTextViewPr>
    <p:cViewPr>
      <p:scale>
        <a:sx n="140" d="100"/>
        <a:sy n="140" d="100"/>
      </p:scale>
      <p:origin x="0" y="0"/>
    </p:cViewPr>
  </p:notesTextViewPr>
  <p:sorterViewPr>
    <p:cViewPr>
      <p:scale>
        <a:sx n="66" d="100"/>
        <a:sy n="66" d="100"/>
      </p:scale>
      <p:origin x="0" y="0"/>
    </p:cViewPr>
  </p:sorterViewPr>
  <p:notesViewPr>
    <p:cSldViewPr snapToGrid="0" snapToObjects="1" showGuides="1">
      <p:cViewPr>
        <p:scale>
          <a:sx n="176" d="100"/>
          <a:sy n="176" d="100"/>
        </p:scale>
        <p:origin x="480" y="14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B6CEC1-FEE5-D747-9011-FB84BC9D631A}" type="datetimeFigureOut">
              <a:rPr lang="en-US" smtClean="0"/>
              <a:t>7/2/24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DD259-306C-F444-A36B-16805CCF529E}" type="slidenum">
              <a:rPr lang="en-US" smtClean="0"/>
              <a:t>‹#›</a:t>
            </a:fld>
            <a:endParaRPr lang="en-US" dirty="0"/>
          </a:p>
        </p:txBody>
      </p:sp>
    </p:spTree>
    <p:extLst>
      <p:ext uri="{BB962C8B-B14F-4D97-AF65-F5344CB8AC3E}">
        <p14:creationId xmlns:p14="http://schemas.microsoft.com/office/powerpoint/2010/main" val="6110875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9C63A0-29C5-CA43-A5A4-3B749EBBBF64}" type="datetimeFigureOut">
              <a:rPr lang="en-US" smtClean="0"/>
              <a:t>7/2/24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420758-0572-0948-BC66-823DA4FB7C08}" type="slidenum">
              <a:rPr lang="en-US" smtClean="0"/>
              <a:t>‹#›</a:t>
            </a:fld>
            <a:endParaRPr lang="en-US" dirty="0"/>
          </a:p>
        </p:txBody>
      </p:sp>
    </p:spTree>
    <p:extLst>
      <p:ext uri="{BB962C8B-B14F-4D97-AF65-F5344CB8AC3E}">
        <p14:creationId xmlns:p14="http://schemas.microsoft.com/office/powerpoint/2010/main" val="1200216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effectLst/>
                <a:latin typeface="Arial" charset="0"/>
                <a:ea typeface="+mn-ea"/>
                <a:cs typeface="+mn-cs"/>
              </a:rPr>
              <a:t>Hello, this is Jianping Zeng from Purdue. I am going to present our paper cWSP: compiler-directed whole system persistence.</a:t>
            </a:r>
          </a:p>
        </p:txBody>
      </p:sp>
      <p:sp>
        <p:nvSpPr>
          <p:cNvPr id="4" name="Slide Number Placeholder 3"/>
          <p:cNvSpPr>
            <a:spLocks noGrp="1"/>
          </p:cNvSpPr>
          <p:nvPr>
            <p:ph type="sldNum" sz="quarter" idx="10"/>
          </p:nvPr>
        </p:nvSpPr>
        <p:spPr/>
        <p:txBody>
          <a:bodyPr/>
          <a:lstStyle/>
          <a:p>
            <a:fld id="{CC2647B7-5BF1-4651-AE87-9036F07C116C}" type="slidenum">
              <a:rPr lang="zh-CN" altLang="en-US" smtClean="0"/>
              <a:pPr/>
              <a:t>1</a:t>
            </a:fld>
            <a:endParaRPr lang="zh-CN" altLang="en-US"/>
          </a:p>
        </p:txBody>
      </p:sp>
    </p:spTree>
    <p:extLst>
      <p:ext uri="{BB962C8B-B14F-4D97-AF65-F5344CB8AC3E}">
        <p14:creationId xmlns:p14="http://schemas.microsoft.com/office/powerpoint/2010/main" val="2361377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we assume store and load access the same memory location. [click] When power is on, the processor executes the store instruction. [click] writing the new data into L1 data cache and PB. Then, [click] what if the persist path is clogged here, [click] and the new data cache block is silently dropped on its LLC eviction? [click] Later on, when the processor executes the load, [click] it reads incorrect old data from NVM instead of the new data just written by the store, [click] leading to wrong program output and crash inconsistency. We can see from the figure the crash inconsistency is caused by the load reading outdated data from NVM. To address this issue, [click] prior approaches need to search the PB for every load by including the PB in the cache coherence domain or using expensive bloom filter. Now, let’s see how we address this issue with negligible hardware overhead.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10</a:t>
            </a:fld>
            <a:endParaRPr lang="en-US" dirty="0"/>
          </a:p>
        </p:txBody>
      </p:sp>
    </p:spTree>
    <p:extLst>
      <p:ext uri="{BB962C8B-B14F-4D97-AF65-F5344CB8AC3E}">
        <p14:creationId xmlns:p14="http://schemas.microsoft.com/office/powerpoint/2010/main" val="39053577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find out we can prevent the stale read issue by enforcing the order of load-after-store. To achieve that, [click] we delay the L1 data cache block eviction until the corresponding data is flushed from the PB down to NVM as shown in this figure. Then, [click] it does not matter that the new data is silently dropped on L3 eviction. This is because, [click] when the core pipeline executes the load instruction, [click] this time it reads the new data from NVM and [click] therefore generate correct program outputs. [click] The beauty of this approach is that this order enforcement incurs practically no run-time overhead since the persist path is faster than the regular path. So far, cWSP works great to achieve high performance crash consistency for single memory controller. But it is challenging to achieve that for multiple memory controllers,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11</a:t>
            </a:fld>
            <a:endParaRPr lang="en-US" dirty="0"/>
          </a:p>
        </p:txBody>
      </p:sp>
    </p:spTree>
    <p:extLst>
      <p:ext uri="{BB962C8B-B14F-4D97-AF65-F5344CB8AC3E}">
        <p14:creationId xmlns:p14="http://schemas.microsoft.com/office/powerpoint/2010/main" val="1391750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because of NUMA effect of multiple memory controllers. Let’s look at this example to see how the issue happens. Here, store 1 in region 1 targets a far memory controller, while store 2 in region 2 targets a near memory controller. Since the core pipeline continues persisting stores across regions without waiting, [click] when power is on, [click] store 2 could persist in NVM before store 1. [click] When power failure interrupts region 1, store 1 is lost. [click] Then, we need to reexecute region 1 from its beginning once power comes back. But [click] the load reads incorrect new data and generates incorrect program output, [click] leading to crash inconsistency. Here, [click] the crux of the problem is that stores persist out of region order if they target different memory controllers. One simple way to deal with this issue is stopping store persistence at each region boundary until all prior stores are already persisted in NVM, but this naïve approach leads to a high-performance overhead. Now, Let’s see how to achieve high performance store persistence with multiple memory controllers [click]</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12</a:t>
            </a:fld>
            <a:endParaRPr lang="en-US" dirty="0"/>
          </a:p>
        </p:txBody>
      </p:sp>
    </p:spTree>
    <p:extLst>
      <p:ext uri="{BB962C8B-B14F-4D97-AF65-F5344CB8AC3E}">
        <p14:creationId xmlns:p14="http://schemas.microsoft.com/office/powerpoint/2010/main" val="127731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We find out there is no harm to persist stores out of region order if no power failure. Given rare power failure in data centers, we don’t have to stop store persistence at every region boundary. [click] Based on this, we propose memory controller speculation. It speculates no power failure in the oldest unpersisted region and keeps persisting the following regions. In case power failure happens in the following regions, we undo log their data at memory controller level. Now, let’s look at how memory controller speculation works in detail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13</a:t>
            </a:fld>
            <a:endParaRPr lang="en-US" dirty="0"/>
          </a:p>
        </p:txBody>
      </p:sp>
    </p:spTree>
    <p:extLst>
      <p:ext uri="{BB962C8B-B14F-4D97-AF65-F5344CB8AC3E}">
        <p14:creationId xmlns:p14="http://schemas.microsoft.com/office/powerpoint/2010/main" val="3849659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we assume region 1 is the oldest unpersisted region and region 2 is under speculation. While store 1 is still on the way to NVM, [click] the processor crosses the region boundary and [click] continues persisting store 2 and [click] store 3 with their data undo-logged in NVM. [click] Once store 1 arrives in NVM, [click] region 1 becomes persisted since its all stores are already persisted. Here, we don’t undo log store 1 since region 1 is not speculative. After that, [click] region 2 becomes the oldest unpersisted region. Therefore, [click] we deallocate the region2’s logging entries since its interruption can be recovered by its re-execution. Now, let’s see how we recover program execution from power failure with memory controller speculation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14</a:t>
            </a:fld>
            <a:endParaRPr lang="en-US" dirty="0"/>
          </a:p>
        </p:txBody>
      </p:sp>
    </p:spTree>
    <p:extLst>
      <p:ext uri="{BB962C8B-B14F-4D97-AF65-F5344CB8AC3E}">
        <p14:creationId xmlns:p14="http://schemas.microsoft.com/office/powerpoint/2010/main" val="2011260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the same example, while store 2 and store 3 have already been speculatively persisted in NVM with their data undo logged. [click] Upon power failure, Store 1 is lost. [click] Once power comes back, we need to recover program states. To do so, we first [click] reverts store 2 and store 3 using their undo logs. After that, [click] we can safely resume program execution from the beginning of region 1. In this way, [click] we ensure crash consistency. Now, let’s see the evaluation and performance numbers [click].</a:t>
            </a:r>
          </a:p>
        </p:txBody>
      </p:sp>
      <p:sp>
        <p:nvSpPr>
          <p:cNvPr id="4" name="Slide Number Placeholder 3"/>
          <p:cNvSpPr>
            <a:spLocks noGrp="1"/>
          </p:cNvSpPr>
          <p:nvPr>
            <p:ph type="sldNum" sz="quarter" idx="5"/>
          </p:nvPr>
        </p:nvSpPr>
        <p:spPr/>
        <p:txBody>
          <a:bodyPr/>
          <a:lstStyle/>
          <a:p>
            <a:fld id="{9E420758-0572-0948-BC66-823DA4FB7C08}" type="slidenum">
              <a:rPr lang="en-US" smtClean="0"/>
              <a:t>15</a:t>
            </a:fld>
            <a:endParaRPr lang="en-US" dirty="0"/>
          </a:p>
        </p:txBody>
      </p:sp>
    </p:spTree>
    <p:extLst>
      <p:ext uri="{BB962C8B-B14F-4D97-AF65-F5344CB8AC3E}">
        <p14:creationId xmlns:p14="http://schemas.microsoft.com/office/powerpoint/2010/main" val="187214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altLang="ko-KR" baseline="0" dirty="0"/>
              <a:t>We implement our hardware design and compiler techniques on top gem5 simulator and LLVM compiler. We compare our design against prior Capri for total 6 benchmark suites.</a:t>
            </a:r>
          </a:p>
        </p:txBody>
      </p:sp>
      <p:sp>
        <p:nvSpPr>
          <p:cNvPr id="4" name="Slide Number Placeholder 3"/>
          <p:cNvSpPr>
            <a:spLocks noGrp="1"/>
          </p:cNvSpPr>
          <p:nvPr>
            <p:ph type="sldNum" sz="quarter" idx="10"/>
          </p:nvPr>
        </p:nvSpPr>
        <p:spPr/>
        <p:txBody>
          <a:bodyPr/>
          <a:lstStyle/>
          <a:p>
            <a:fld id="{BDDDD5A4-3C85-43A2-BC27-CC95023B9CB5}" type="slidenum">
              <a:rPr lang="ko-KR" altLang="en-US" smtClean="0"/>
              <a:t>16</a:t>
            </a:fld>
            <a:endParaRPr lang="ko-KR" altLang="en-US"/>
          </a:p>
        </p:txBody>
      </p:sp>
    </p:spTree>
    <p:extLst>
      <p:ext uri="{BB962C8B-B14F-4D97-AF65-F5344CB8AC3E}">
        <p14:creationId xmlns:p14="http://schemas.microsoft.com/office/powerpoint/2010/main" val="2119631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ahoma" panose="020B0604030504040204" pitchFamily="34" charset="0"/>
                <a:ea typeface="Tahoma" panose="020B0604030504040204" pitchFamily="34" charset="0"/>
                <a:cs typeface="Tahoma" panose="020B0604030504040204" pitchFamily="34" charset="0"/>
              </a:rPr>
              <a:t>This figure shows the normalized run-time overheads of our design and Capri to the baseline. Thanks to the asynchronous store persistence and memory controller speculation, cWSP incurs only a 6% run-time overhead, while Capri incurs a 27% run-time overhead.</a:t>
            </a:r>
          </a:p>
        </p:txBody>
      </p:sp>
      <p:sp>
        <p:nvSpPr>
          <p:cNvPr id="4" name="Slide Number Placeholder 3"/>
          <p:cNvSpPr>
            <a:spLocks noGrp="1"/>
          </p:cNvSpPr>
          <p:nvPr>
            <p:ph type="sldNum" sz="quarter" idx="5"/>
          </p:nvPr>
        </p:nvSpPr>
        <p:spPr/>
        <p:txBody>
          <a:bodyPr/>
          <a:lstStyle/>
          <a:p>
            <a:fld id="{9E420758-0572-0948-BC66-823DA4FB7C08}" type="slidenum">
              <a:rPr lang="en-US" smtClean="0"/>
              <a:t>17</a:t>
            </a:fld>
            <a:endParaRPr lang="en-US" dirty="0"/>
          </a:p>
        </p:txBody>
      </p:sp>
    </p:spTree>
    <p:extLst>
      <p:ext uri="{BB962C8B-B14F-4D97-AF65-F5344CB8AC3E}">
        <p14:creationId xmlns:p14="http://schemas.microsoft.com/office/powerpoint/2010/main" val="3128513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cWSP is the first lightweight yet high performance whole-system persistence approach that significantly reduces hardware complexity to only 176 bytes and eliminates expensive just in time checkpointing in prior work. This is particularly important for many applications such as machine learning and HPC program </a:t>
            </a:r>
            <a:r>
              <a:rPr lang="en-US"/>
              <a:t>and future </a:t>
            </a:r>
            <a:r>
              <a:rPr lang="en-US" dirty="0"/>
              <a:t>CXL technology. </a:t>
            </a:r>
          </a:p>
        </p:txBody>
      </p:sp>
      <p:sp>
        <p:nvSpPr>
          <p:cNvPr id="4" name="Slide Number Placeholder 3"/>
          <p:cNvSpPr>
            <a:spLocks noGrp="1"/>
          </p:cNvSpPr>
          <p:nvPr>
            <p:ph type="sldNum" sz="quarter" idx="5"/>
          </p:nvPr>
        </p:nvSpPr>
        <p:spPr/>
        <p:txBody>
          <a:bodyPr/>
          <a:lstStyle/>
          <a:p>
            <a:fld id="{9E420758-0572-0948-BC66-823DA4FB7C08}" type="slidenum">
              <a:rPr lang="en-US" smtClean="0"/>
              <a:t>18</a:t>
            </a:fld>
            <a:endParaRPr lang="en-US" dirty="0"/>
          </a:p>
        </p:txBody>
      </p:sp>
    </p:spTree>
    <p:extLst>
      <p:ext uri="{BB962C8B-B14F-4D97-AF65-F5344CB8AC3E}">
        <p14:creationId xmlns:p14="http://schemas.microsoft.com/office/powerpoint/2010/main" val="135946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1c623cd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1c623cd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dirty="0">
                <a:solidFill>
                  <a:schemeClr val="dk1"/>
                </a:solidFill>
              </a:rPr>
              <a:t>As you know, nonvolatile memory (NVM) has been commercialized by many vendors, such as [click] Intel PMEM, [click] Samsung memory semantic SSD, [click] </a:t>
            </a:r>
            <a:r>
              <a:rPr lang="en-US" dirty="0" err="1">
                <a:solidFill>
                  <a:schemeClr val="dk1"/>
                </a:solidFill>
              </a:rPr>
              <a:t>Everspin</a:t>
            </a:r>
            <a:r>
              <a:rPr lang="en-US" dirty="0">
                <a:solidFill>
                  <a:schemeClr val="dk1"/>
                </a:solidFill>
              </a:rPr>
              <a:t> STT-MRAM, and [click]  Fujitsu ReRAM. They can be deployed in data centers to achieve high performance thanks to the unique benefits such as [click] high areal density,  meaning large memory space,  [click] comparable speed as DRAM, byte-addressability with regular </a:t>
            </a:r>
            <a:r>
              <a:rPr lang="en" dirty="0">
                <a:solidFill>
                  <a:schemeClr val="dk1"/>
                </a:solidFill>
              </a:rPr>
              <a:t>store and load instructions</a:t>
            </a:r>
            <a:r>
              <a:rPr lang="en-US" dirty="0">
                <a:solidFill>
                  <a:schemeClr val="dk1"/>
                </a:solidFill>
              </a:rPr>
              <a:t>, [click] and nonvolatility. </a:t>
            </a:r>
            <a:r>
              <a:rPr lang="en" dirty="0">
                <a:solidFill>
                  <a:schemeClr val="dk1"/>
                </a:solidFill>
              </a:rPr>
              <a:t>To better utilize the benefits of NVM</a:t>
            </a:r>
            <a:r>
              <a:rPr lang="en-US" dirty="0">
                <a:solidFill>
                  <a:schemeClr val="dk1"/>
                </a:solidFill>
              </a:rPr>
              <a:t> [click]</a:t>
            </a:r>
          </a:p>
          <a:p>
            <a:pPr marL="0" lvl="0" indent="0" algn="l" rtl="0">
              <a:lnSpc>
                <a:spcPct val="115000"/>
              </a:lnSpc>
              <a:spcBef>
                <a:spcPts val="0"/>
              </a:spcBef>
              <a:spcAft>
                <a:spcPts val="0"/>
              </a:spcAft>
              <a:buClr>
                <a:schemeClr val="dk1"/>
              </a:buClr>
              <a:buSzPts val="1100"/>
              <a:buFont typeface="Arial"/>
              <a:buNone/>
            </a:pPr>
            <a:endParaRPr lang="en-US"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3361412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31c623cd4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31c623cd4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solidFill>
                  <a:schemeClr val="dk1"/>
                </a:solidFill>
              </a:rPr>
              <a:t>Intel PMEM provides two use modes; [click] memory mode and [click] app-direct mode. In memory mode, DRAM works as a last-level cache, while PMEM is used as a main memory, which is [click] transparent to user program. Thanks to the high areal density, [click] program sees a huge memory space and achieves high performance. However, [click] data in NVM are dead when power failure happens. Ironically, [click]  Persistent memory is not persistent at all!</a:t>
            </a:r>
          </a:p>
          <a:p>
            <a:pPr marL="0" lvl="0" indent="0" algn="l" rtl="0">
              <a:lnSpc>
                <a:spcPct val="115000"/>
              </a:lnSpc>
              <a:spcBef>
                <a:spcPts val="0"/>
              </a:spcBef>
              <a:spcAft>
                <a:spcPts val="0"/>
              </a:spcAft>
              <a:buNone/>
            </a:pPr>
            <a:endParaRPr dirty="0">
              <a:solidFill>
                <a:schemeClr val="dk1"/>
              </a:solidFill>
            </a:endParaRPr>
          </a:p>
          <a:p>
            <a:pPr marL="0" lvl="0" indent="0" algn="l" rtl="0">
              <a:lnSpc>
                <a:spcPct val="115000"/>
              </a:lnSpc>
              <a:spcBef>
                <a:spcPts val="0"/>
              </a:spcBef>
              <a:spcAft>
                <a:spcPts val="0"/>
              </a:spcAft>
              <a:buNone/>
            </a:pPr>
            <a:r>
              <a:rPr lang="en" dirty="0">
                <a:solidFill>
                  <a:schemeClr val="dk1"/>
                </a:solidFill>
              </a:rPr>
              <a:t>On the other hand, in the app-direct mode, [click] data in NVM are durable and persistent. But [click] this mode is not transparent, meaning that we need to modify program source code, [click] leading to programming burden. As a result, both two modes do not fully utilize the potential of NVM technologies. </a:t>
            </a:r>
            <a:r>
              <a:rPr lang="en-US" dirty="0">
                <a:solidFill>
                  <a:schemeClr val="dk1"/>
                </a:solidFill>
              </a:rPr>
              <a:t>Then, there is a natural question coming up, can we have both high performance and transparency with persistence guaranteed? The answer is </a:t>
            </a:r>
            <a:r>
              <a:rPr lang="en-US" dirty="0"/>
              <a:t>yes. Let’s see how that is possible.</a:t>
            </a:r>
            <a:endParaRPr dirty="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31c623cd4a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31c623cd4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rPr>
              <a:t>With PMEM memory mode, we already achieve [click] high performance with dram as a cache and [click] transparency. Our goal is to equip the entire system with persistence. To achieve that, [click] we extend the persistence domain up to covering register file including caches along the way.  [click] This is so-called whole system persistence. Here, whole system persistence requires correct power failure recovery, which is so-called crash consistency. To achieve high performance crash consistency [click]</a:t>
            </a:r>
          </a:p>
          <a:p>
            <a:pPr marL="0" lvl="0" indent="0" algn="l" rtl="0">
              <a:lnSpc>
                <a:spcPct val="115000"/>
              </a:lnSpc>
              <a:spcBef>
                <a:spcPts val="0"/>
              </a:spcBef>
              <a:spcAft>
                <a:spcPts val="0"/>
              </a:spcAft>
              <a:buClr>
                <a:schemeClr val="dk1"/>
              </a:buClr>
              <a:buSzPts val="1100"/>
              <a:buFont typeface="Arial"/>
              <a:buNone/>
            </a:pPr>
            <a:endParaRPr lang="en"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dirty="0">
                <a:solidFill>
                  <a:schemeClr val="dk1"/>
                </a:solidFill>
              </a:rPr>
              <a:t> </a:t>
            </a:r>
            <a:endParaRPr lang="en" dirty="0">
              <a:solidFill>
                <a:schemeClr val="dk1"/>
              </a:solidFill>
            </a:endParaRPr>
          </a:p>
        </p:txBody>
      </p:sp>
    </p:spTree>
    <p:extLst>
      <p:ext uri="{BB962C8B-B14F-4D97-AF65-F5344CB8AC3E}">
        <p14:creationId xmlns:p14="http://schemas.microsoft.com/office/powerpoint/2010/main" val="4088124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50e826a40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50e826a40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dirty="0">
                <a:solidFill>
                  <a:schemeClr val="dk1"/>
                </a:solidFill>
              </a:rPr>
              <a:t>[click] prior work DPO leverages the existing Intel non-temporal data path between the L1 data cache and NVM as a persist path to asynchronously persist the data being stored. That is, [click] for each single data merged into L1 data cache, [click] DPO also sends the data to the persist path so that they can arrive in NVM in program order [click] without using expensive persist barriers. However, [click] the persist path alone cannot provide whole system persistence. Let’s see what reason is behind that.</a:t>
            </a:r>
          </a:p>
        </p:txBody>
      </p:sp>
    </p:spTree>
    <p:extLst>
      <p:ext uri="{BB962C8B-B14F-4D97-AF65-F5344CB8AC3E}">
        <p14:creationId xmlns:p14="http://schemas.microsoft.com/office/powerpoint/2010/main" val="2301942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power is on, [click] the processor executes the second store instruction, [click] writing the new data to the L1 data cache; we assume a cache hit here. After that, [click] the cache block is directly flushed to the NVM through the persist path. [click] Once power failure happens, all volatile states are lost. [click] When power comes back, [click] we have no choice but reexecuting the program from its beginning. [click] But this results in the load reading the new data instead of the old data from NVM, [click] leading to wrong program output and crash inconsistency. [click] We can see from this figure that the crash inconsistency is caused by the memory WAR dependence. To address this issue [click]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6</a:t>
            </a:fld>
            <a:endParaRPr lang="en-US" dirty="0"/>
          </a:p>
        </p:txBody>
      </p:sp>
    </p:spTree>
    <p:extLst>
      <p:ext uri="{BB962C8B-B14F-4D97-AF65-F5344CB8AC3E}">
        <p14:creationId xmlns:p14="http://schemas.microsoft.com/office/powerpoint/2010/main" val="469624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Prior work Capri proposes a battery-backed hardware redo buffer to ensure failure-atomic persistence. Here, because redo buffer size is limited, its overflow leads to failed power failure recovery. Therefore, [click] Capri compiler cuts off input program into [click] a series of regions with the redo buffer size in mind.  [click] When power is on, [click] the processor executes the store instruction of region 2, [click] writing the new data to the L1 data cache; we assume a cache hit here. After that, [click] the cache block is copied to the redo buffer.  [click] When power failure happens, [click] the new data in the redo buffer is dropped since region 2’s persistence is not completed yet. [click] once power comes back, [click] Capri runtime resumes the program execution from the beginning of region 2, [click] ensuring crash consistency. </a:t>
            </a:r>
            <a:r>
              <a:rPr lang="en-US" sz="1200" b="0" i="0" kern="1200" baseline="0" dirty="0">
                <a:solidFill>
                  <a:schemeClr val="tx1"/>
                </a:solidFill>
                <a:effectLst/>
                <a:latin typeface="+mn-lt"/>
                <a:ea typeface="+mn-ea"/>
                <a:cs typeface="+mn-cs"/>
              </a:rPr>
              <a:t>However, [click] Capri incurs a high run-time overhead for multiple memory controllers since Capri needs to stop store persistence at end of each region. In addition, [click] Capri requires complicated hardware design to deal with stale read issue due to the persist path. Moreover, [click] Capri requires high energy to just-in-time checkpoint the redo buffer. To address these issues [click]</a:t>
            </a:r>
          </a:p>
          <a:p>
            <a:endParaRPr lang="en-US" dirty="0"/>
          </a:p>
        </p:txBody>
      </p:sp>
      <p:sp>
        <p:nvSpPr>
          <p:cNvPr id="4" name="Slide Number Placeholder 3"/>
          <p:cNvSpPr>
            <a:spLocks noGrp="1"/>
          </p:cNvSpPr>
          <p:nvPr>
            <p:ph type="sldNum" sz="quarter" idx="5"/>
          </p:nvPr>
        </p:nvSpPr>
        <p:spPr/>
        <p:txBody>
          <a:bodyPr/>
          <a:lstStyle/>
          <a:p>
            <a:fld id="{9E420758-0572-0948-BC66-823DA4FB7C08}" type="slidenum">
              <a:rPr lang="en-US" smtClean="0"/>
              <a:t>7</a:t>
            </a:fld>
            <a:endParaRPr lang="en-US" dirty="0"/>
          </a:p>
        </p:txBody>
      </p:sp>
    </p:spTree>
    <p:extLst>
      <p:ext uri="{BB962C8B-B14F-4D97-AF65-F5344CB8AC3E}">
        <p14:creationId xmlns:p14="http://schemas.microsoft.com/office/powerpoint/2010/main" val="1323003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 cWSP: a compiler-directed whole system persistence with minimal hardware support. [click] As we have seen before, even though Capri is hardware/software codesign, it incurs a high run-time overhead and requires complicated hardware support. [click] Another design is so-called whole-system persistence that just-in-time flushes all volatile states to NVM upon impending power failure, causing significantly high energy consumption. In addition, [click] naively adapting ReplayCache to server systems causes a 5x slowdown because of its software nature. [click] Even though cWSP is still a hardware/software codesign, we perform aggressive optimizations to make its performance as close to that of the ideal WSP as possible. Now, let’s see how cWSP works [click].</a:t>
            </a:r>
          </a:p>
        </p:txBody>
      </p:sp>
      <p:sp>
        <p:nvSpPr>
          <p:cNvPr id="4" name="Slide Number Placeholder 3"/>
          <p:cNvSpPr>
            <a:spLocks noGrp="1"/>
          </p:cNvSpPr>
          <p:nvPr>
            <p:ph type="sldNum" sz="quarter" idx="5"/>
          </p:nvPr>
        </p:nvSpPr>
        <p:spPr/>
        <p:txBody>
          <a:bodyPr/>
          <a:lstStyle/>
          <a:p>
            <a:fld id="{9E420758-0572-0948-BC66-823DA4FB7C08}" type="slidenum">
              <a:rPr lang="en-US" smtClean="0"/>
              <a:t>8</a:t>
            </a:fld>
            <a:endParaRPr lang="en-US" dirty="0"/>
          </a:p>
        </p:txBody>
      </p:sp>
    </p:spTree>
    <p:extLst>
      <p:ext uri="{BB962C8B-B14F-4D97-AF65-F5344CB8AC3E}">
        <p14:creationId xmlns:p14="http://schemas.microsoft.com/office/powerpoint/2010/main" val="2590326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deal with those memory WAR dependence, our compiler uses idempotent processing to cut off any input program so that there is no memory WAR dependence in each region as shown in this example. This figure shows the program states after power failure happens at end of region 2. Here, we repurpose Intel write combining buffer as a volatile persist buffer PB that connects the store buffer in the core to memory controller, bypassing the entire cache hierarchy. [click] In the wake of power failure, since there is no memory WAR dependence in region 2, [click] it is safe to re-execute the region from its beginning, [click] persisting the stores to NVM along the persist path [click] and generating the correct value of r4. But, we must deal with the potential stale read issue. Let’s see how it happens [click]</a:t>
            </a:r>
          </a:p>
        </p:txBody>
      </p:sp>
      <p:sp>
        <p:nvSpPr>
          <p:cNvPr id="4" name="Slide Number Placeholder 3"/>
          <p:cNvSpPr>
            <a:spLocks noGrp="1"/>
          </p:cNvSpPr>
          <p:nvPr>
            <p:ph type="sldNum" sz="quarter" idx="5"/>
          </p:nvPr>
        </p:nvSpPr>
        <p:spPr/>
        <p:txBody>
          <a:bodyPr/>
          <a:lstStyle/>
          <a:p>
            <a:fld id="{9E420758-0572-0948-BC66-823DA4FB7C08}" type="slidenum">
              <a:rPr lang="en-US" smtClean="0"/>
              <a:t>9</a:t>
            </a:fld>
            <a:endParaRPr lang="en-US" dirty="0"/>
          </a:p>
        </p:txBody>
      </p:sp>
    </p:spTree>
    <p:extLst>
      <p:ext uri="{BB962C8B-B14F-4D97-AF65-F5344CB8AC3E}">
        <p14:creationId xmlns:p14="http://schemas.microsoft.com/office/powerpoint/2010/main" val="3154311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22E6F-9F4E-4655-931D-9FE0A693D171}"/>
              </a:ext>
            </a:extLst>
          </p:cNvPr>
          <p:cNvSpPr>
            <a:spLocks noGrp="1"/>
          </p:cNvSpPr>
          <p:nvPr>
            <p:ph type="ctrTitle"/>
          </p:nvPr>
        </p:nvSpPr>
        <p:spPr>
          <a:xfrm>
            <a:off x="1524000" y="1122363"/>
            <a:ext cx="9144000" cy="2387600"/>
          </a:xfrm>
        </p:spPr>
        <p:txBody>
          <a:bodyPr anchor="b"/>
          <a:lstStyle>
            <a:lvl1pPr algn="ctr">
              <a:defRPr sz="6000"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Subtitle 2">
            <a:extLst>
              <a:ext uri="{FF2B5EF4-FFF2-40B4-BE49-F238E27FC236}">
                <a16:creationId xmlns:a16="http://schemas.microsoft.com/office/drawing/2014/main" id="{EC40DD0C-1C7A-4EB5-893E-89209A250E42}"/>
              </a:ext>
            </a:extLst>
          </p:cNvPr>
          <p:cNvSpPr>
            <a:spLocks noGrp="1"/>
          </p:cNvSpPr>
          <p:nvPr>
            <p:ph type="subTitle" idx="1"/>
          </p:nvPr>
        </p:nvSpPr>
        <p:spPr>
          <a:xfrm>
            <a:off x="1524000" y="3602038"/>
            <a:ext cx="9144000" cy="1655762"/>
          </a:xfrm>
        </p:spPr>
        <p:txBody>
          <a:bodyPr/>
          <a:lstStyle>
            <a:lvl1pPr marL="0" indent="0" algn="ctr">
              <a:buNone/>
              <a:defRPr sz="2400" b="0" i="0">
                <a:latin typeface="Gill Sans" panose="020B0502020104020203" pitchFamily="34" charset="-79"/>
                <a:ea typeface="Tahoma" panose="020B0604030504040204" pitchFamily="34" charset="0"/>
                <a:cs typeface="Gill Sans" panose="020B0502020104020203" pitchFamily="34" charset="-79"/>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83FB8E7A-4070-47EC-AFBF-4BD4AD30D47F}"/>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2550106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2A55A6-FAF3-4BE9-A37C-59CF4F787AF3}"/>
              </a:ext>
            </a:extLst>
          </p:cNvPr>
          <p:cNvSpPr>
            <a:spLocks noGrp="1"/>
          </p:cNvSpPr>
          <p:nvPr>
            <p:ph type="title" orient="vert"/>
          </p:nvPr>
        </p:nvSpPr>
        <p:spPr>
          <a:xfrm>
            <a:off x="8724900" y="365125"/>
            <a:ext cx="2628900" cy="5811838"/>
          </a:xfrm>
        </p:spPr>
        <p:txBody>
          <a:bodyPr vert="eaVert"/>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2B86473-0AD6-4D39-B2B0-835D14E5C8ED}"/>
              </a:ext>
            </a:extLst>
          </p:cNvPr>
          <p:cNvSpPr>
            <a:spLocks noGrp="1"/>
          </p:cNvSpPr>
          <p:nvPr>
            <p:ph type="body" orient="vert" idx="1"/>
          </p:nvPr>
        </p:nvSpPr>
        <p:spPr>
          <a:xfrm>
            <a:off x="838200" y="365125"/>
            <a:ext cx="7734300" cy="5811838"/>
          </a:xfrm>
        </p:spPr>
        <p:txBody>
          <a:bodyPr vert="eaVert"/>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8EBFDCB1-D22E-48E5-A21B-15DE48B180D4}"/>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2221322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9704677"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b="0" i="0">
                <a:latin typeface="Gill Sans" panose="020B0502020104020203" pitchFamily="34" charset="-79"/>
                <a:cs typeface="Gill Sans" panose="020B0502020104020203" pitchFamily="34" charset="-79"/>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b="0" i="0">
                <a:latin typeface="Gill Sans" panose="020B0502020104020203" pitchFamily="34" charset="-79"/>
                <a:cs typeface="Gill Sans" panose="020B0502020104020203" pitchFamily="34" charset="-79"/>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dirty="0"/>
          </a:p>
        </p:txBody>
      </p:sp>
      <p:sp>
        <p:nvSpPr>
          <p:cNvPr id="8" name="Slide Number Placeholder 5">
            <a:extLst>
              <a:ext uri="{FF2B5EF4-FFF2-40B4-BE49-F238E27FC236}">
                <a16:creationId xmlns:a16="http://schemas.microsoft.com/office/drawing/2014/main" id="{42C0B391-3AD1-C9E0-4BE5-6EAF658A321C}"/>
              </a:ext>
            </a:extLst>
          </p:cNvPr>
          <p:cNvSpPr>
            <a:spLocks noGrp="1"/>
          </p:cNvSpPr>
          <p:nvPr>
            <p:ph type="sldNum" sz="quarter" idx="12"/>
          </p:nvPr>
        </p:nvSpPr>
        <p:spPr>
          <a:xfrm>
            <a:off x="9413030" y="6428920"/>
            <a:ext cx="2743200" cy="365125"/>
          </a:xfrm>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356288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6DC68-6205-4502-A7A8-63F842BBF1FA}"/>
              </a:ext>
            </a:extLst>
          </p:cNvPr>
          <p:cNvSpPr>
            <a:spLocks noGrp="1"/>
          </p:cNvSpPr>
          <p:nvPr>
            <p:ph type="title"/>
          </p:nvPr>
        </p:nvSpPr>
        <p:spPr>
          <a:xfrm>
            <a:off x="0" y="0"/>
            <a:ext cx="9655629" cy="694117"/>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Content Placeholder 2">
            <a:extLst>
              <a:ext uri="{FF2B5EF4-FFF2-40B4-BE49-F238E27FC236}">
                <a16:creationId xmlns:a16="http://schemas.microsoft.com/office/drawing/2014/main" id="{05D4D970-7EF1-4706-AC83-D2664FCEF923}"/>
              </a:ext>
            </a:extLst>
          </p:cNvPr>
          <p:cNvSpPr>
            <a:spLocks noGrp="1"/>
          </p:cNvSpPr>
          <p:nvPr>
            <p:ph idx="1"/>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758DDE5D-0768-4260-8A7F-333A0F0652A3}"/>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3874184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10CF-FE50-469A-AB7A-B85714EDEA99}"/>
              </a:ext>
            </a:extLst>
          </p:cNvPr>
          <p:cNvSpPr>
            <a:spLocks noGrp="1"/>
          </p:cNvSpPr>
          <p:nvPr>
            <p:ph type="title"/>
          </p:nvPr>
        </p:nvSpPr>
        <p:spPr>
          <a:xfrm>
            <a:off x="831850" y="1709738"/>
            <a:ext cx="10515600" cy="2852737"/>
          </a:xfrm>
        </p:spPr>
        <p:txBody>
          <a:bodyPr anchor="b"/>
          <a:lstStyle>
            <a:lvl1pPr>
              <a:defRPr sz="6000"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Text Placeholder 2">
            <a:extLst>
              <a:ext uri="{FF2B5EF4-FFF2-40B4-BE49-F238E27FC236}">
                <a16:creationId xmlns:a16="http://schemas.microsoft.com/office/drawing/2014/main" id="{672185DB-C605-409F-BBE6-4AD52BACAAD9}"/>
              </a:ext>
            </a:extLst>
          </p:cNvPr>
          <p:cNvSpPr>
            <a:spLocks noGrp="1"/>
          </p:cNvSpPr>
          <p:nvPr>
            <p:ph type="body" idx="1"/>
          </p:nvPr>
        </p:nvSpPr>
        <p:spPr>
          <a:xfrm>
            <a:off x="831850" y="4589463"/>
            <a:ext cx="10515600" cy="1500187"/>
          </a:xfrm>
        </p:spPr>
        <p:txBody>
          <a:bodyPr/>
          <a:lstStyle>
            <a:lvl1pPr marL="0" indent="0">
              <a:buNone/>
              <a:defRPr sz="2400" b="0" i="0">
                <a:solidFill>
                  <a:schemeClr val="tx1">
                    <a:tint val="75000"/>
                  </a:schemeClr>
                </a:solidFill>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6" name="Slide Number Placeholder 5">
            <a:extLst>
              <a:ext uri="{FF2B5EF4-FFF2-40B4-BE49-F238E27FC236}">
                <a16:creationId xmlns:a16="http://schemas.microsoft.com/office/drawing/2014/main" id="{FF486B77-9E01-43B9-BEB7-9B29FCAF17EA}"/>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537932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B3A2A-72AE-4BAC-BBAA-33C95D2FAB4C}"/>
              </a:ext>
            </a:extLst>
          </p:cNvPr>
          <p:cNvSpPr>
            <a:spLocks noGrp="1"/>
          </p:cNvSpPr>
          <p:nvPr>
            <p:ph type="title"/>
          </p:nvPr>
        </p:nvSpPr>
        <p:spPr>
          <a:xfrm>
            <a:off x="0" y="0"/>
            <a:ext cx="9655629" cy="694117"/>
          </a:xfrm>
        </p:spPr>
        <p:txBody>
          <a:bodyPr>
            <a:noAutofit/>
          </a:bodyPr>
          <a:lstStyle>
            <a:lvl1pPr>
              <a:defRPr lang="en-US" sz="4400" b="0" kern="1200" dirty="0">
                <a:solidFill>
                  <a:srgbClr val="3B31BD"/>
                </a:solidFill>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Content Placeholder 2">
            <a:extLst>
              <a:ext uri="{FF2B5EF4-FFF2-40B4-BE49-F238E27FC236}">
                <a16:creationId xmlns:a16="http://schemas.microsoft.com/office/drawing/2014/main" id="{3EBD40DA-F5D5-40E1-B009-3B29D570FE64}"/>
              </a:ext>
            </a:extLst>
          </p:cNvPr>
          <p:cNvSpPr>
            <a:spLocks noGrp="1"/>
          </p:cNvSpPr>
          <p:nvPr>
            <p:ph sz="half" idx="1"/>
          </p:nvPr>
        </p:nvSpPr>
        <p:spPr>
          <a:xfrm>
            <a:off x="838200" y="1825625"/>
            <a:ext cx="5181600" cy="4351338"/>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259A82D-08B7-49E6-B49F-F59A9E0897CA}"/>
              </a:ext>
            </a:extLst>
          </p:cNvPr>
          <p:cNvSpPr>
            <a:spLocks noGrp="1"/>
          </p:cNvSpPr>
          <p:nvPr>
            <p:ph sz="half" idx="2"/>
          </p:nvPr>
        </p:nvSpPr>
        <p:spPr>
          <a:xfrm>
            <a:off x="6172200" y="1825625"/>
            <a:ext cx="5181600" cy="4351338"/>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BFA94FAB-B093-47EB-87F3-0A82A6A168B6}"/>
              </a:ext>
            </a:extLst>
          </p:cNvPr>
          <p:cNvSpPr>
            <a:spLocks noGrp="1"/>
          </p:cNvSpPr>
          <p:nvPr>
            <p:ph type="sldNum" sz="quarter" idx="12"/>
          </p:nvPr>
        </p:nvSpPr>
        <p:spPr/>
        <p:txBody>
          <a:bodyPr/>
          <a:lstStyle>
            <a:lvl1pPr>
              <a:defRPr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Tree>
    <p:extLst>
      <p:ext uri="{BB962C8B-B14F-4D97-AF65-F5344CB8AC3E}">
        <p14:creationId xmlns:p14="http://schemas.microsoft.com/office/powerpoint/2010/main" val="1305554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60F7B-BE85-4746-AD74-E3F420E20793}"/>
              </a:ext>
            </a:extLst>
          </p:cNvPr>
          <p:cNvSpPr>
            <a:spLocks noGrp="1"/>
          </p:cNvSpPr>
          <p:nvPr>
            <p:ph type="title"/>
          </p:nvPr>
        </p:nvSpPr>
        <p:spPr>
          <a:xfrm>
            <a:off x="0" y="0"/>
            <a:ext cx="8102600" cy="823913"/>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Text Placeholder 2">
            <a:extLst>
              <a:ext uri="{FF2B5EF4-FFF2-40B4-BE49-F238E27FC236}">
                <a16:creationId xmlns:a16="http://schemas.microsoft.com/office/drawing/2014/main" id="{54AC7080-BCDF-437E-BBDF-F765E34F3903}"/>
              </a:ext>
            </a:extLst>
          </p:cNvPr>
          <p:cNvSpPr>
            <a:spLocks noGrp="1"/>
          </p:cNvSpPr>
          <p:nvPr>
            <p:ph type="body" idx="1"/>
          </p:nvPr>
        </p:nvSpPr>
        <p:spPr>
          <a:xfrm>
            <a:off x="839788" y="1681163"/>
            <a:ext cx="5157787" cy="823912"/>
          </a:xfrm>
        </p:spPr>
        <p:txBody>
          <a:bodyPr anchor="b"/>
          <a:lstStyle>
            <a:lvl1pPr marL="0" indent="0">
              <a:buNone/>
              <a:defRPr sz="24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C74060-5742-42A4-8A1D-B0D210A12A6F}"/>
              </a:ext>
            </a:extLst>
          </p:cNvPr>
          <p:cNvSpPr>
            <a:spLocks noGrp="1"/>
          </p:cNvSpPr>
          <p:nvPr>
            <p:ph sz="half" idx="2"/>
          </p:nvPr>
        </p:nvSpPr>
        <p:spPr>
          <a:xfrm>
            <a:off x="839788" y="2505075"/>
            <a:ext cx="5157787" cy="3684588"/>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F99FF7-DBAF-4015-9C12-8AA8C947AF49}"/>
              </a:ext>
            </a:extLst>
          </p:cNvPr>
          <p:cNvSpPr>
            <a:spLocks noGrp="1"/>
          </p:cNvSpPr>
          <p:nvPr>
            <p:ph type="body" sz="quarter" idx="3"/>
          </p:nvPr>
        </p:nvSpPr>
        <p:spPr>
          <a:xfrm>
            <a:off x="6172200" y="1681163"/>
            <a:ext cx="5183188" cy="823912"/>
          </a:xfrm>
        </p:spPr>
        <p:txBody>
          <a:bodyPr anchor="b"/>
          <a:lstStyle>
            <a:lvl1pPr marL="0" indent="0">
              <a:buNone/>
              <a:defRPr sz="24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30EAA7-13B5-44BA-9E10-0566E4B09E7A}"/>
              </a:ext>
            </a:extLst>
          </p:cNvPr>
          <p:cNvSpPr>
            <a:spLocks noGrp="1"/>
          </p:cNvSpPr>
          <p:nvPr>
            <p:ph sz="quarter" idx="4"/>
          </p:nvPr>
        </p:nvSpPr>
        <p:spPr>
          <a:xfrm>
            <a:off x="6172200" y="2505075"/>
            <a:ext cx="5183188" cy="3684588"/>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63AEE641-7B6C-450E-BE45-94940B9397DE}"/>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1195814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88933-F905-4D80-9EE4-49C63987E28B}"/>
              </a:ext>
            </a:extLst>
          </p:cNvPr>
          <p:cNvSpPr>
            <a:spLocks noGrp="1"/>
          </p:cNvSpPr>
          <p:nvPr>
            <p:ph type="title"/>
          </p:nvPr>
        </p:nvSpPr>
        <p:spPr>
          <a:xfrm>
            <a:off x="0" y="0"/>
            <a:ext cx="9655629" cy="694117"/>
          </a:xfrm>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5" name="Slide Number Placeholder 4">
            <a:extLst>
              <a:ext uri="{FF2B5EF4-FFF2-40B4-BE49-F238E27FC236}">
                <a16:creationId xmlns:a16="http://schemas.microsoft.com/office/drawing/2014/main" id="{40D961F2-377A-4F39-B67B-E22267490826}"/>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1536999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EFEAC-54FA-4FB0-853B-0FA8D69C8509}"/>
              </a:ext>
            </a:extLst>
          </p:cNvPr>
          <p:cNvSpPr>
            <a:spLocks noGrp="1"/>
          </p:cNvSpPr>
          <p:nvPr>
            <p:ph type="title"/>
          </p:nvPr>
        </p:nvSpPr>
        <p:spPr>
          <a:xfrm>
            <a:off x="839788" y="457200"/>
            <a:ext cx="3932237" cy="1600200"/>
          </a:xfrm>
        </p:spPr>
        <p:txBody>
          <a:bodyPr anchor="b"/>
          <a:lstStyle>
            <a:lvl1pPr>
              <a:defRPr sz="3200"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Content Placeholder 2">
            <a:extLst>
              <a:ext uri="{FF2B5EF4-FFF2-40B4-BE49-F238E27FC236}">
                <a16:creationId xmlns:a16="http://schemas.microsoft.com/office/drawing/2014/main" id="{CA523592-3480-42BB-97C3-2F5D2A8086BC}"/>
              </a:ext>
            </a:extLst>
          </p:cNvPr>
          <p:cNvSpPr>
            <a:spLocks noGrp="1"/>
          </p:cNvSpPr>
          <p:nvPr>
            <p:ph idx="1"/>
          </p:nvPr>
        </p:nvSpPr>
        <p:spPr>
          <a:xfrm>
            <a:off x="5183188" y="987425"/>
            <a:ext cx="6172200" cy="4873625"/>
          </a:xfrm>
        </p:spPr>
        <p:txBody>
          <a:bodyPr/>
          <a:lstStyle>
            <a:lvl1pPr>
              <a:defRPr sz="3200" b="0" i="0">
                <a:latin typeface="Gill Sans" panose="020B0502020104020203" pitchFamily="34" charset="-79"/>
                <a:ea typeface="Tahoma" panose="020B0604030504040204" pitchFamily="34" charset="0"/>
                <a:cs typeface="Gill Sans" panose="020B0502020104020203" pitchFamily="34" charset="-79"/>
              </a:defRPr>
            </a:lvl1pPr>
            <a:lvl2pPr>
              <a:defRPr sz="2800" b="0" i="0">
                <a:latin typeface="Gill Sans" panose="020B0502020104020203" pitchFamily="34" charset="-79"/>
                <a:ea typeface="Tahoma" panose="020B0604030504040204" pitchFamily="34" charset="0"/>
                <a:cs typeface="Gill Sans" panose="020B0502020104020203" pitchFamily="34" charset="-79"/>
              </a:defRPr>
            </a:lvl2pPr>
            <a:lvl3pPr>
              <a:defRPr sz="2400" b="0" i="0">
                <a:latin typeface="Gill Sans" panose="020B0502020104020203" pitchFamily="34" charset="-79"/>
                <a:ea typeface="Tahoma" panose="020B0604030504040204" pitchFamily="34" charset="0"/>
                <a:cs typeface="Gill Sans" panose="020B0502020104020203" pitchFamily="34" charset="-79"/>
              </a:defRPr>
            </a:lvl3pPr>
            <a:lvl4pPr>
              <a:defRPr sz="2000" b="0" i="0">
                <a:latin typeface="Gill Sans" panose="020B0502020104020203" pitchFamily="34" charset="-79"/>
                <a:ea typeface="Tahoma" panose="020B0604030504040204" pitchFamily="34" charset="0"/>
                <a:cs typeface="Gill Sans" panose="020B0502020104020203" pitchFamily="34" charset="-79"/>
              </a:defRPr>
            </a:lvl4pPr>
            <a:lvl5pPr>
              <a:defRPr sz="2000" b="0" i="0">
                <a:latin typeface="Gill Sans" panose="020B0502020104020203" pitchFamily="34" charset="-79"/>
                <a:ea typeface="Tahoma" panose="020B0604030504040204" pitchFamily="34" charset="0"/>
                <a:cs typeface="Gill Sans" panose="020B0502020104020203" pitchFamily="34" charset="-79"/>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E4EA90-225D-4D54-8CA5-021A0B66118A}"/>
              </a:ext>
            </a:extLst>
          </p:cNvPr>
          <p:cNvSpPr>
            <a:spLocks noGrp="1"/>
          </p:cNvSpPr>
          <p:nvPr>
            <p:ph type="body" sz="half" idx="2"/>
          </p:nvPr>
        </p:nvSpPr>
        <p:spPr>
          <a:xfrm>
            <a:off x="839788" y="2057400"/>
            <a:ext cx="3932237" cy="3811588"/>
          </a:xfrm>
        </p:spPr>
        <p:txBody>
          <a:bodyPr/>
          <a:lstStyle>
            <a:lvl1pPr marL="0" indent="0">
              <a:buNone/>
              <a:defRPr sz="16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E2FDAF4-6D20-4F8D-B184-763FEAD91B30}"/>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198757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D723-8061-4138-900A-3E3A07B3CD0E}"/>
              </a:ext>
            </a:extLst>
          </p:cNvPr>
          <p:cNvSpPr>
            <a:spLocks noGrp="1"/>
          </p:cNvSpPr>
          <p:nvPr>
            <p:ph type="title"/>
          </p:nvPr>
        </p:nvSpPr>
        <p:spPr>
          <a:xfrm>
            <a:off x="839788" y="457200"/>
            <a:ext cx="3932237" cy="1600200"/>
          </a:xfrm>
        </p:spPr>
        <p:txBody>
          <a:bodyPr anchor="b"/>
          <a:lstStyle>
            <a:lvl1pPr>
              <a:defRPr sz="3200"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Picture Placeholder 2">
            <a:extLst>
              <a:ext uri="{FF2B5EF4-FFF2-40B4-BE49-F238E27FC236}">
                <a16:creationId xmlns:a16="http://schemas.microsoft.com/office/drawing/2014/main" id="{2EB06B69-2167-4BD6-96C4-D9B6DEA390E5}"/>
              </a:ext>
            </a:extLst>
          </p:cNvPr>
          <p:cNvSpPr>
            <a:spLocks noGrp="1"/>
          </p:cNvSpPr>
          <p:nvPr>
            <p:ph type="pic" idx="1"/>
          </p:nvPr>
        </p:nvSpPr>
        <p:spPr>
          <a:xfrm>
            <a:off x="5183188" y="987425"/>
            <a:ext cx="6172200" cy="4873625"/>
          </a:xfrm>
        </p:spPr>
        <p:txBody>
          <a:bodyPr/>
          <a:lstStyle>
            <a:lvl1pPr marL="0" indent="0">
              <a:buNone/>
              <a:defRPr sz="32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A6404E-3D2A-49E6-9BC7-0318662F2107}"/>
              </a:ext>
            </a:extLst>
          </p:cNvPr>
          <p:cNvSpPr>
            <a:spLocks noGrp="1"/>
          </p:cNvSpPr>
          <p:nvPr>
            <p:ph type="body" sz="half" idx="2"/>
          </p:nvPr>
        </p:nvSpPr>
        <p:spPr>
          <a:xfrm>
            <a:off x="839788" y="2057400"/>
            <a:ext cx="3932237" cy="3811588"/>
          </a:xfrm>
        </p:spPr>
        <p:txBody>
          <a:bodyPr/>
          <a:lstStyle>
            <a:lvl1pPr marL="0" indent="0">
              <a:buNone/>
              <a:defRPr sz="1600" b="0" i="0">
                <a:latin typeface="Gill Sans" panose="020B0502020104020203" pitchFamily="34" charset="-79"/>
                <a:ea typeface="Tahoma" panose="020B0604030504040204" pitchFamily="34" charset="0"/>
                <a:cs typeface="Gill Sans" panose="020B0502020104020203" pitchFamily="34" charset="-79"/>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19E4C372-88B0-4F92-92FF-2F817BCA2179}"/>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2928543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02885-14AD-47E9-A80F-49DAC9637C17}"/>
              </a:ext>
            </a:extLst>
          </p:cNvPr>
          <p:cNvSpPr>
            <a:spLocks noGrp="1"/>
          </p:cNvSpPr>
          <p:nvPr>
            <p:ph type="title"/>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309FF32E-FDE7-4A47-881E-ECFC373CC6D7}"/>
              </a:ext>
            </a:extLst>
          </p:cNvPr>
          <p:cNvSpPr>
            <a:spLocks noGrp="1"/>
          </p:cNvSpPr>
          <p:nvPr>
            <p:ph type="body" orient="vert" idx="1"/>
          </p:nvPr>
        </p:nvSpPr>
        <p:spPr/>
        <p:txBody>
          <a:bodyPr vert="eaVert"/>
          <a:lstStyle>
            <a:lvl1pPr>
              <a:defRPr b="0" i="0">
                <a:latin typeface="Gill Sans" panose="020B0502020104020203" pitchFamily="34" charset="-79"/>
                <a:ea typeface="Tahoma" panose="020B0604030504040204" pitchFamily="34" charset="0"/>
                <a:cs typeface="Gill Sans" panose="020B0502020104020203" pitchFamily="34" charset="-79"/>
              </a:defRPr>
            </a:lvl1pPr>
            <a:lvl2pPr>
              <a:defRPr b="0" i="0">
                <a:latin typeface="Gill Sans" panose="020B0502020104020203" pitchFamily="34" charset="-79"/>
                <a:ea typeface="Tahoma" panose="020B0604030504040204" pitchFamily="34" charset="0"/>
                <a:cs typeface="Gill Sans" panose="020B0502020104020203" pitchFamily="34" charset="-79"/>
              </a:defRPr>
            </a:lvl2pPr>
            <a:lvl3pPr>
              <a:defRPr b="0" i="0">
                <a:latin typeface="Gill Sans" panose="020B0502020104020203" pitchFamily="34" charset="-79"/>
                <a:ea typeface="Tahoma" panose="020B0604030504040204" pitchFamily="34" charset="0"/>
                <a:cs typeface="Gill Sans" panose="020B0502020104020203" pitchFamily="34" charset="-79"/>
              </a:defRPr>
            </a:lvl3pPr>
            <a:lvl4pPr>
              <a:defRPr b="0" i="0">
                <a:latin typeface="Gill Sans" panose="020B0502020104020203" pitchFamily="34" charset="-79"/>
                <a:ea typeface="Tahoma" panose="020B0604030504040204" pitchFamily="34" charset="0"/>
                <a:cs typeface="Gill Sans" panose="020B0502020104020203" pitchFamily="34" charset="-79"/>
              </a:defRPr>
            </a:lvl4pPr>
            <a:lvl5pPr>
              <a:defRPr b="0" i="0">
                <a:latin typeface="Gill Sans" panose="020B0502020104020203" pitchFamily="34" charset="-79"/>
                <a:ea typeface="Tahoma" panose="020B0604030504040204" pitchFamily="34" charset="0"/>
                <a:cs typeface="Gill Sans" panose="020B0502020104020203" pitchFamily="34" charset="-79"/>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38C0B729-9526-407D-8F10-99C9E975C87A}"/>
              </a:ext>
            </a:extLst>
          </p:cNvPr>
          <p:cNvSpPr>
            <a:spLocks noGrp="1"/>
          </p:cNvSpPr>
          <p:nvPr>
            <p:ph type="sldNum" sz="quarter" idx="12"/>
          </p:nvPr>
        </p:nvSpPr>
        <p:spPr/>
        <p:txBody>
          <a:bodyPr/>
          <a:lstStyle>
            <a:lvl1pPr>
              <a:defRPr b="0" i="0">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a:p>
        </p:txBody>
      </p:sp>
    </p:spTree>
    <p:extLst>
      <p:ext uri="{BB962C8B-B14F-4D97-AF65-F5344CB8AC3E}">
        <p14:creationId xmlns:p14="http://schemas.microsoft.com/office/powerpoint/2010/main" val="33340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F1B123-0E00-4ED4-BF7B-7ADCD0F7CE25}"/>
              </a:ext>
            </a:extLst>
          </p:cNvPr>
          <p:cNvSpPr>
            <a:spLocks noGrp="1"/>
          </p:cNvSpPr>
          <p:nvPr>
            <p:ph type="title"/>
          </p:nvPr>
        </p:nvSpPr>
        <p:spPr>
          <a:xfrm>
            <a:off x="0" y="0"/>
            <a:ext cx="9655629" cy="694117"/>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7C17CB4F-A1FB-432E-8F71-B9CAF85F174C}"/>
              </a:ext>
            </a:extLst>
          </p:cNvPr>
          <p:cNvSpPr>
            <a:spLocks noGrp="1"/>
          </p:cNvSpPr>
          <p:nvPr>
            <p:ph type="body" idx="1"/>
          </p:nvPr>
        </p:nvSpPr>
        <p:spPr>
          <a:xfrm>
            <a:off x="41728" y="960903"/>
            <a:ext cx="12147731" cy="53040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FC41B0C6-20AA-4E8A-BBBD-1E089AAF7A01}"/>
              </a:ext>
            </a:extLst>
          </p:cNvPr>
          <p:cNvSpPr>
            <a:spLocks noGrp="1"/>
          </p:cNvSpPr>
          <p:nvPr>
            <p:ph type="sldNum" sz="quarter" idx="4"/>
          </p:nvPr>
        </p:nvSpPr>
        <p:spPr>
          <a:xfrm>
            <a:off x="9413030" y="6428920"/>
            <a:ext cx="2743200" cy="365125"/>
          </a:xfrm>
          <a:prstGeom prst="rect">
            <a:avLst/>
          </a:prstGeom>
        </p:spPr>
        <p:txBody>
          <a:bodyPr vert="horz" lIns="91440" tIns="45720" rIns="91440" bIns="45720" rtlCol="0" anchor="ctr"/>
          <a:lstStyle>
            <a:lvl1pPr algn="r">
              <a:defRPr sz="1800" b="0" i="0">
                <a:solidFill>
                  <a:schemeClr val="tx1"/>
                </a:solidFill>
                <a:latin typeface="Gill Sans" panose="020B0502020104020203" pitchFamily="34" charset="-79"/>
                <a:ea typeface="Tahoma" panose="020B0604030504040204" pitchFamily="34" charset="0"/>
                <a:cs typeface="Gill Sans" panose="020B0502020104020203" pitchFamily="34" charset="-79"/>
              </a:defRPr>
            </a:lvl1pPr>
          </a:lstStyle>
          <a:p>
            <a:fld id="{BEF5F9A7-FFD9-4159-A58F-AE73538ED447}" type="slidenum">
              <a:rPr lang="en-US" smtClean="0"/>
              <a:pPr/>
              <a:t>‹#›</a:t>
            </a:fld>
            <a:endParaRPr lang="en-US" dirty="0"/>
          </a:p>
        </p:txBody>
      </p:sp>
      <p:sp>
        <p:nvSpPr>
          <p:cNvPr id="11" name="object 95">
            <a:extLst>
              <a:ext uri="{FF2B5EF4-FFF2-40B4-BE49-F238E27FC236}">
                <a16:creationId xmlns:a16="http://schemas.microsoft.com/office/drawing/2014/main" id="{3A04983A-3BE9-4191-9A56-37CD35078BF5}"/>
              </a:ext>
            </a:extLst>
          </p:cNvPr>
          <p:cNvSpPr/>
          <p:nvPr userDrawn="1"/>
        </p:nvSpPr>
        <p:spPr>
          <a:xfrm>
            <a:off x="-2541" y="6310084"/>
            <a:ext cx="12192000" cy="18288"/>
          </a:xfrm>
          <a:custGeom>
            <a:avLst/>
            <a:gdLst/>
            <a:ahLst/>
            <a:cxnLst/>
            <a:rect l="l" t="t" r="r" b="b"/>
            <a:pathLst>
              <a:path w="9144000" h="73659">
                <a:moveTo>
                  <a:pt x="0" y="73151"/>
                </a:moveTo>
                <a:lnTo>
                  <a:pt x="9144000" y="73151"/>
                </a:lnTo>
                <a:lnTo>
                  <a:pt x="9144000" y="0"/>
                </a:lnTo>
                <a:lnTo>
                  <a:pt x="0" y="0"/>
                </a:lnTo>
                <a:lnTo>
                  <a:pt x="0" y="73151"/>
                </a:lnTo>
                <a:close/>
              </a:path>
            </a:pathLst>
          </a:custGeom>
          <a:solidFill>
            <a:srgbClr val="231F20"/>
          </a:solidFill>
        </p:spPr>
        <p:txBody>
          <a:bodyPr wrap="square" lIns="0" tIns="0" rIns="0" bIns="0" rtlCol="0"/>
          <a:lstStyle/>
          <a:p>
            <a:endParaRPr sz="1800" b="0" i="0">
              <a:latin typeface="Gill Sans" panose="020B0502020104020203" pitchFamily="34" charset="-79"/>
              <a:ea typeface="Tahoma" panose="020B0604030504040204" pitchFamily="34" charset="0"/>
              <a:cs typeface="Gill Sans" panose="020B0502020104020203" pitchFamily="34" charset="-79"/>
            </a:endParaRPr>
          </a:p>
        </p:txBody>
      </p:sp>
      <p:sp>
        <p:nvSpPr>
          <p:cNvPr id="8" name="object 7" descr="Purdue University Logo" title="Purdue University Logo">
            <a:extLst>
              <a:ext uri="{FF2B5EF4-FFF2-40B4-BE49-F238E27FC236}">
                <a16:creationId xmlns:a16="http://schemas.microsoft.com/office/drawing/2014/main" id="{5CB5FF7F-025D-F9DB-070C-10E7DB1BF168}"/>
              </a:ext>
            </a:extLst>
          </p:cNvPr>
          <p:cNvSpPr/>
          <p:nvPr userDrawn="1"/>
        </p:nvSpPr>
        <p:spPr>
          <a:xfrm>
            <a:off x="35770" y="6373547"/>
            <a:ext cx="1575904" cy="470673"/>
          </a:xfrm>
          <a:prstGeom prst="rect">
            <a:avLst/>
          </a:prstGeom>
          <a:blipFill>
            <a:blip r:embed="rId13" cstate="print"/>
            <a:stretch>
              <a:fillRect/>
            </a:stretch>
          </a:blipFill>
        </p:spPr>
        <p:txBody>
          <a:bodyPr wrap="square" lIns="0" tIns="0" rIns="0" bIns="0" rtlCol="0"/>
          <a:lstStyle/>
          <a:p>
            <a:endParaRPr b="0" i="0">
              <a:latin typeface="Gill Sans" panose="020B0502020104020203" pitchFamily="34" charset="-79"/>
              <a:cs typeface="Gill Sans" panose="020B0502020104020203" pitchFamily="34" charset="-79"/>
            </a:endParaRPr>
          </a:p>
        </p:txBody>
      </p:sp>
      <p:sp>
        <p:nvSpPr>
          <p:cNvPr id="4" name="TextBox 3">
            <a:extLst>
              <a:ext uri="{FF2B5EF4-FFF2-40B4-BE49-F238E27FC236}">
                <a16:creationId xmlns:a16="http://schemas.microsoft.com/office/drawing/2014/main" id="{5FBAD981-E110-B6A4-0B12-BA40E02FFED0}"/>
              </a:ext>
            </a:extLst>
          </p:cNvPr>
          <p:cNvSpPr txBox="1"/>
          <p:nvPr userDrawn="1"/>
        </p:nvSpPr>
        <p:spPr>
          <a:xfrm>
            <a:off x="3921759" y="6289972"/>
            <a:ext cx="4343400" cy="584775"/>
          </a:xfrm>
          <a:prstGeom prst="rect">
            <a:avLst/>
          </a:prstGeom>
          <a:noFill/>
        </p:spPr>
        <p:txBody>
          <a:bodyPr wrap="squar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i="0" dirty="0">
                <a:latin typeface="Gill Sans" panose="020B0502020104020203" pitchFamily="34" charset="-79"/>
                <a:cs typeface="Gill Sans" panose="020B0502020104020203" pitchFamily="34" charset="-79"/>
              </a:rPr>
              <a:t>51th International ACM/IEEE Symposium on Computer Architecture (ISCA’ 24)</a:t>
            </a:r>
          </a:p>
        </p:txBody>
      </p:sp>
    </p:spTree>
    <p:extLst>
      <p:ext uri="{BB962C8B-B14F-4D97-AF65-F5344CB8AC3E}">
        <p14:creationId xmlns:p14="http://schemas.microsoft.com/office/powerpoint/2010/main" val="17187103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80" r:id="rId7"/>
    <p:sldLayoutId id="2147483681" r:id="rId8"/>
    <p:sldLayoutId id="2147483682" r:id="rId9"/>
    <p:sldLayoutId id="2147483683" r:id="rId10"/>
    <p:sldLayoutId id="2147483684" r:id="rId11"/>
  </p:sldLayoutIdLst>
  <p:hf hdr="0" ftr="0" dt="0"/>
  <p:txStyles>
    <p:titleStyle>
      <a:lvl1pPr algn="l" defTabSz="914400" rtl="0" eaLnBrk="1" latinLnBrk="0" hangingPunct="1">
        <a:lnSpc>
          <a:spcPct val="90000"/>
        </a:lnSpc>
        <a:spcBef>
          <a:spcPct val="0"/>
        </a:spcBef>
        <a:buNone/>
        <a:defRPr lang="en-US" sz="4400" b="0" i="0" kern="1200" dirty="0">
          <a:solidFill>
            <a:srgbClr val="3B31BD"/>
          </a:solidFill>
          <a:latin typeface="Gill Sans" panose="020B0502020104020203" pitchFamily="34" charset="-79"/>
          <a:ea typeface="Tahoma" panose="020B0604030504040204" pitchFamily="34" charset="0"/>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Gill Sans" panose="020B0502020104020203" pitchFamily="34" charset="-79"/>
          <a:ea typeface="Tahoma" panose="020B0604030504040204" pitchFamily="34" charset="0"/>
          <a:cs typeface="Gill Sans" panose="020B05020201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7.jpeg"/></Relationships>
</file>

<file path=ppt/slides/_rels/slide16.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9.jpe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png"/><Relationship Id="rId3" Type="http://schemas.openxmlformats.org/officeDocument/2006/relationships/image" Target="../media/image6.png"/><Relationship Id="rId7" Type="http://schemas.microsoft.com/office/2007/relationships/hdphoto" Target="../media/hdphoto2.wdp"/><Relationship Id="rId12"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8.png"/><Relationship Id="rId11" Type="http://schemas.microsoft.com/office/2007/relationships/hdphoto" Target="../media/hdphoto4.wdp"/><Relationship Id="rId5" Type="http://schemas.microsoft.com/office/2007/relationships/hdphoto" Target="../media/hdphoto1.wdp"/><Relationship Id="rId15" Type="http://schemas.openxmlformats.org/officeDocument/2006/relationships/image" Target="../media/image14.png"/><Relationship Id="rId10" Type="http://schemas.openxmlformats.org/officeDocument/2006/relationships/image" Target="../media/image10.png"/><Relationship Id="rId4" Type="http://schemas.openxmlformats.org/officeDocument/2006/relationships/image" Target="../media/image7.png"/><Relationship Id="rId9" Type="http://schemas.microsoft.com/office/2007/relationships/hdphoto" Target="../media/hdphoto3.wdp"/><Relationship Id="rId1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8.png"/><Relationship Id="rId7" Type="http://schemas.microsoft.com/office/2007/relationships/hdphoto" Target="../media/hdphoto6.wdp"/><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6.png"/><Relationship Id="rId5" Type="http://schemas.microsoft.com/office/2007/relationships/hdphoto" Target="../media/hdphoto5.wdp"/><Relationship Id="rId10" Type="http://schemas.openxmlformats.org/officeDocument/2006/relationships/image" Target="../media/image15.png"/><Relationship Id="rId4" Type="http://schemas.openxmlformats.org/officeDocument/2006/relationships/image" Target="../media/image7.png"/><Relationship Id="rId9" Type="http://schemas.microsoft.com/office/2007/relationships/hdphoto" Target="../media/hdphoto7.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1.png"/><Relationship Id="rId4" Type="http://schemas.openxmlformats.org/officeDocument/2006/relationships/image" Target="../media/image17.jpe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sv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17.jpe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3.jpeg"/><Relationship Id="rId4" Type="http://schemas.openxmlformats.org/officeDocument/2006/relationships/image" Target="../media/image22.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1">
            <a:extLst>
              <a:ext uri="{FF2B5EF4-FFF2-40B4-BE49-F238E27FC236}">
                <a16:creationId xmlns:a16="http://schemas.microsoft.com/office/drawing/2014/main" id="{2FD0C90D-FA58-45E7-A18E-CBAB04F2C036}"/>
              </a:ext>
            </a:extLst>
          </p:cNvPr>
          <p:cNvSpPr txBox="1">
            <a:spLocks/>
          </p:cNvSpPr>
          <p:nvPr/>
        </p:nvSpPr>
        <p:spPr>
          <a:xfrm>
            <a:off x="113306" y="1199836"/>
            <a:ext cx="12042924" cy="185450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3B31BD"/>
                </a:solidFill>
                <a:latin typeface="Gill Sans" panose="020B0502020104020203" pitchFamily="34" charset="-79"/>
                <a:ea typeface="Tahoma" panose="020B0604030504040204" pitchFamily="34" charset="0"/>
                <a:cs typeface="Gill Sans" panose="020B0502020104020203" pitchFamily="34" charset="-79"/>
              </a:rPr>
              <a:t>Compiler-Directed Whole-System Persistence</a:t>
            </a:r>
          </a:p>
        </p:txBody>
      </p:sp>
      <p:sp>
        <p:nvSpPr>
          <p:cNvPr id="2" name="Slide Number Placeholder 1">
            <a:extLst>
              <a:ext uri="{FF2B5EF4-FFF2-40B4-BE49-F238E27FC236}">
                <a16:creationId xmlns:a16="http://schemas.microsoft.com/office/drawing/2014/main" id="{F5A4EC94-AA39-7B3E-B148-D1A8D75888DE}"/>
              </a:ext>
            </a:extLst>
          </p:cNvPr>
          <p:cNvSpPr>
            <a:spLocks noGrp="1"/>
          </p:cNvSpPr>
          <p:nvPr>
            <p:ph type="sldNum" sz="quarter" idx="12"/>
          </p:nvPr>
        </p:nvSpPr>
        <p:spPr/>
        <p:txBody>
          <a:bodyPr/>
          <a:lstStyle/>
          <a:p>
            <a:fld id="{BEF5F9A7-FFD9-4159-A58F-AE73538ED447}" type="slidenum">
              <a:rPr lang="en-US" smtClean="0"/>
              <a:pPr/>
              <a:t>1</a:t>
            </a:fld>
            <a:endParaRPr lang="en-US" dirty="0"/>
          </a:p>
        </p:txBody>
      </p:sp>
      <p:sp>
        <p:nvSpPr>
          <p:cNvPr id="9" name="Google Shape;55;p13">
            <a:extLst>
              <a:ext uri="{FF2B5EF4-FFF2-40B4-BE49-F238E27FC236}">
                <a16:creationId xmlns:a16="http://schemas.microsoft.com/office/drawing/2014/main" id="{53D1B7F9-1F4C-3B17-D238-D6D9F6F68C86}"/>
              </a:ext>
            </a:extLst>
          </p:cNvPr>
          <p:cNvSpPr txBox="1">
            <a:spLocks/>
          </p:cNvSpPr>
          <p:nvPr/>
        </p:nvSpPr>
        <p:spPr>
          <a:xfrm>
            <a:off x="1233697" y="3202621"/>
            <a:ext cx="9802141" cy="646331"/>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b="1" dirty="0">
                <a:latin typeface="Gill Sans" panose="020B0502020104020203" pitchFamily="34" charset="-79"/>
                <a:cs typeface="Gill Sans" panose="020B0502020104020203" pitchFamily="34" charset="-79"/>
              </a:rPr>
              <a:t>Jianping Zeng</a:t>
            </a:r>
            <a:r>
              <a:rPr lang="en-US" baseline="30000" dirty="0">
                <a:latin typeface="Gill Sans" panose="020B0502020104020203" pitchFamily="34" charset="-79"/>
                <a:cs typeface="Gill Sans" panose="020B0502020104020203" pitchFamily="34" charset="-79"/>
              </a:rPr>
              <a:t>1</a:t>
            </a:r>
            <a:r>
              <a:rPr lang="en-US" dirty="0">
                <a:latin typeface="Gill Sans" panose="020B0502020104020203" pitchFamily="34" charset="-79"/>
                <a:cs typeface="Gill Sans" panose="020B0502020104020203" pitchFamily="34" charset="-79"/>
              </a:rPr>
              <a:t>, Tong Zhang</a:t>
            </a:r>
            <a:r>
              <a:rPr lang="en-US" baseline="30000" dirty="0">
                <a:latin typeface="Gill Sans" panose="020B0502020104020203" pitchFamily="34" charset="-79"/>
                <a:cs typeface="Gill Sans" panose="020B0502020104020203" pitchFamily="34" charset="-79"/>
              </a:rPr>
              <a:t>2</a:t>
            </a:r>
            <a:r>
              <a:rPr lang="en-US" dirty="0">
                <a:latin typeface="Gill Sans" panose="020B0502020104020203" pitchFamily="34" charset="-79"/>
                <a:cs typeface="Gill Sans" panose="020B0502020104020203" pitchFamily="34" charset="-79"/>
              </a:rPr>
              <a:t>, Changhee Jung</a:t>
            </a:r>
            <a:r>
              <a:rPr lang="en-US" baseline="30000" dirty="0">
                <a:latin typeface="Gill Sans" panose="020B0502020104020203" pitchFamily="34" charset="-79"/>
                <a:cs typeface="Gill Sans" panose="020B0502020104020203" pitchFamily="34" charset="-79"/>
              </a:rPr>
              <a:t>1</a:t>
            </a:r>
          </a:p>
        </p:txBody>
      </p:sp>
      <p:sp>
        <p:nvSpPr>
          <p:cNvPr id="10" name="TextBox 9">
            <a:extLst>
              <a:ext uri="{FF2B5EF4-FFF2-40B4-BE49-F238E27FC236}">
                <a16:creationId xmlns:a16="http://schemas.microsoft.com/office/drawing/2014/main" id="{EE229306-EF73-E9E6-793B-D917D5DB091A}"/>
              </a:ext>
            </a:extLst>
          </p:cNvPr>
          <p:cNvSpPr txBox="1"/>
          <p:nvPr/>
        </p:nvSpPr>
        <p:spPr>
          <a:xfrm>
            <a:off x="2971491" y="3931903"/>
            <a:ext cx="6249018" cy="954107"/>
          </a:xfrm>
          <a:prstGeom prst="rect">
            <a:avLst/>
          </a:prstGeom>
          <a:noFill/>
        </p:spPr>
        <p:txBody>
          <a:bodyPr wrap="none" rtlCol="0">
            <a:spAutoFit/>
          </a:bodyPr>
          <a:lstStyle/>
          <a:p>
            <a:pPr algn="ctr"/>
            <a:r>
              <a:rPr lang="en-US" sz="2800" dirty="0">
                <a:latin typeface="Gill Sans" panose="020B0502020104020203" pitchFamily="34" charset="-79"/>
                <a:ea typeface="Tahoma" panose="020B0604030504040204" pitchFamily="34" charset="0"/>
                <a:cs typeface="Gill Sans" panose="020B0502020104020203" pitchFamily="34" charset="-79"/>
              </a:rPr>
              <a:t>1. </a:t>
            </a:r>
            <a:r>
              <a:rPr lang="en-US" sz="2800" dirty="0" err="1">
                <a:latin typeface="Gill Sans" panose="020B0502020104020203" pitchFamily="34" charset="-79"/>
                <a:ea typeface="Tahoma" panose="020B0604030504040204" pitchFamily="34" charset="0"/>
                <a:cs typeface="Gill Sans" panose="020B0502020104020203" pitchFamily="34" charset="-79"/>
              </a:rPr>
              <a:t>CompArch</a:t>
            </a:r>
            <a:r>
              <a:rPr lang="en-US" sz="2800" dirty="0">
                <a:latin typeface="Gill Sans" panose="020B0502020104020203" pitchFamily="34" charset="-79"/>
                <a:ea typeface="Tahoma" panose="020B0604030504040204" pitchFamily="34" charset="0"/>
                <a:cs typeface="Gill Sans" panose="020B0502020104020203" pitchFamily="34" charset="-79"/>
              </a:rPr>
              <a:t> Lab, Purdue University, USA</a:t>
            </a:r>
          </a:p>
          <a:p>
            <a:pPr algn="ctr"/>
            <a:r>
              <a:rPr lang="en-US" sz="2800" dirty="0">
                <a:latin typeface="Gill Sans" panose="020B0502020104020203" pitchFamily="34" charset="-79"/>
                <a:ea typeface="Tahoma" panose="020B0604030504040204" pitchFamily="34" charset="0"/>
                <a:cs typeface="Gill Sans" panose="020B0502020104020203" pitchFamily="34" charset="-79"/>
              </a:rPr>
              <a:t>2. Samsung Electronics, USA</a:t>
            </a:r>
          </a:p>
        </p:txBody>
      </p:sp>
    </p:spTree>
    <p:extLst>
      <p:ext uri="{BB962C8B-B14F-4D97-AF65-F5344CB8AC3E}">
        <p14:creationId xmlns:p14="http://schemas.microsoft.com/office/powerpoint/2010/main" val="3839648102"/>
      </p:ext>
    </p:extLst>
  </p:cSld>
  <p:clrMapOvr>
    <a:masterClrMapping/>
  </p:clrMapOvr>
  <mc:AlternateContent xmlns:mc="http://schemas.openxmlformats.org/markup-compatibility/2006" xmlns:p14="http://schemas.microsoft.com/office/powerpoint/2010/main">
    <mc:Choice Requires="p14">
      <p:transition spd="slow" p14:dur="2000" advTm="4168"/>
    </mc:Choice>
    <mc:Fallback xmlns="">
      <p:transition spd="slow" advTm="416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5308-64D1-9525-B924-03948A1BE9DB}"/>
              </a:ext>
            </a:extLst>
          </p:cNvPr>
          <p:cNvSpPr>
            <a:spLocks noGrp="1"/>
          </p:cNvSpPr>
          <p:nvPr>
            <p:ph type="title"/>
          </p:nvPr>
        </p:nvSpPr>
        <p:spPr>
          <a:xfrm>
            <a:off x="0" y="0"/>
            <a:ext cx="11995594" cy="1211656"/>
          </a:xfrm>
        </p:spPr>
        <p:txBody>
          <a:bodyPr/>
          <a:lstStyle/>
          <a:p>
            <a:r>
              <a:rPr lang="en-US" dirty="0"/>
              <a:t>Potential Stale Read Issue Due to No Ordering between Persist Path and Regular Path (Caches)</a:t>
            </a:r>
          </a:p>
        </p:txBody>
      </p:sp>
      <p:sp>
        <p:nvSpPr>
          <p:cNvPr id="5" name="Slide Number Placeholder 4">
            <a:extLst>
              <a:ext uri="{FF2B5EF4-FFF2-40B4-BE49-F238E27FC236}">
                <a16:creationId xmlns:a16="http://schemas.microsoft.com/office/drawing/2014/main" id="{95B9B52B-EE4F-D689-675F-1FD8F1FCD505}"/>
              </a:ext>
            </a:extLst>
          </p:cNvPr>
          <p:cNvSpPr>
            <a:spLocks noGrp="1"/>
          </p:cNvSpPr>
          <p:nvPr>
            <p:ph type="sldNum" sz="quarter" idx="12"/>
          </p:nvPr>
        </p:nvSpPr>
        <p:spPr/>
        <p:txBody>
          <a:bodyPr/>
          <a:lstStyle/>
          <a:p>
            <a:fld id="{BEF5F9A7-FFD9-4159-A58F-AE73538ED447}" type="slidenum">
              <a:rPr lang="en-US" smtClean="0"/>
              <a:pPr/>
              <a:t>10</a:t>
            </a:fld>
            <a:endParaRPr lang="en-US" dirty="0"/>
          </a:p>
        </p:txBody>
      </p:sp>
      <p:sp>
        <p:nvSpPr>
          <p:cNvPr id="45" name="TextBox 44">
            <a:extLst>
              <a:ext uri="{FF2B5EF4-FFF2-40B4-BE49-F238E27FC236}">
                <a16:creationId xmlns:a16="http://schemas.microsoft.com/office/drawing/2014/main" id="{64FD1355-047D-8286-D5FC-0DDC0962E952}"/>
              </a:ext>
            </a:extLst>
          </p:cNvPr>
          <p:cNvSpPr txBox="1"/>
          <p:nvPr/>
        </p:nvSpPr>
        <p:spPr>
          <a:xfrm>
            <a:off x="8079321" y="1247984"/>
            <a:ext cx="3986784" cy="923330"/>
          </a:xfrm>
          <a:prstGeom prst="rect">
            <a:avLst/>
          </a:prstGeom>
          <a:noFill/>
        </p:spPr>
        <p:txBody>
          <a:bodyPr wrap="squar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ARF: architectural register file</a:t>
            </a:r>
          </a:p>
          <a:p>
            <a:r>
              <a:rPr lang="en-US" dirty="0">
                <a:latin typeface="Gill Sans" panose="020B0502020104020203" pitchFamily="34" charset="-79"/>
                <a:ea typeface="Tahoma" panose="020B0604030504040204" pitchFamily="34" charset="0"/>
                <a:cs typeface="Gill Sans" panose="020B0502020104020203" pitchFamily="34" charset="-79"/>
              </a:rPr>
              <a:t>* PB: volatile persist buffer based on Intel WCB</a:t>
            </a:r>
          </a:p>
        </p:txBody>
      </p:sp>
      <p:pic>
        <p:nvPicPr>
          <p:cNvPr id="46" name="Picture 2" descr="Image result for power">
            <a:extLst>
              <a:ext uri="{FF2B5EF4-FFF2-40B4-BE49-F238E27FC236}">
                <a16:creationId xmlns:a16="http://schemas.microsoft.com/office/drawing/2014/main" id="{1D848659-FEE7-52FD-9D63-3D68D8CC9F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8683" y="3017020"/>
            <a:ext cx="1640170" cy="1647492"/>
          </a:xfrm>
          <a:prstGeom prst="rect">
            <a:avLst/>
          </a:prstGeom>
          <a:noFill/>
          <a:extLst>
            <a:ext uri="{909E8E84-426E-40dd-AFC4-6F175D3DCCD1}">
              <a14:hiddenFill xmlns=""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84C6ADE5-8ED0-DAD9-C94F-30278F72EFB0}"/>
              </a:ext>
            </a:extLst>
          </p:cNvPr>
          <p:cNvSpPr/>
          <p:nvPr/>
        </p:nvSpPr>
        <p:spPr>
          <a:xfrm>
            <a:off x="627582" y="2837820"/>
            <a:ext cx="2885957" cy="21195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r3 = r1 + 4</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r0,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r4 = Load [r3]</a:t>
            </a:r>
          </a:p>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62" name="TextBox 61">
            <a:extLst>
              <a:ext uri="{FF2B5EF4-FFF2-40B4-BE49-F238E27FC236}">
                <a16:creationId xmlns:a16="http://schemas.microsoft.com/office/drawing/2014/main" id="{055AF471-1AAA-C948-81E4-586BEC2189B1}"/>
              </a:ext>
            </a:extLst>
          </p:cNvPr>
          <p:cNvSpPr txBox="1"/>
          <p:nvPr/>
        </p:nvSpPr>
        <p:spPr>
          <a:xfrm>
            <a:off x="3538678" y="2865144"/>
            <a:ext cx="577402"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Rg1</a:t>
            </a:r>
          </a:p>
        </p:txBody>
      </p:sp>
      <p:sp>
        <p:nvSpPr>
          <p:cNvPr id="67" name="Rectangle 66">
            <a:extLst>
              <a:ext uri="{FF2B5EF4-FFF2-40B4-BE49-F238E27FC236}">
                <a16:creationId xmlns:a16="http://schemas.microsoft.com/office/drawing/2014/main" id="{BDEF7D79-F21E-FCEF-E271-C4D3D3F6F0B1}"/>
              </a:ext>
            </a:extLst>
          </p:cNvPr>
          <p:cNvSpPr/>
          <p:nvPr/>
        </p:nvSpPr>
        <p:spPr>
          <a:xfrm>
            <a:off x="3520053" y="3479313"/>
            <a:ext cx="1625796"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Mem[r3] = 100</a:t>
            </a:r>
          </a:p>
        </p:txBody>
      </p:sp>
      <p:sp>
        <p:nvSpPr>
          <p:cNvPr id="68" name="Google Shape;148;p18">
            <a:extLst>
              <a:ext uri="{FF2B5EF4-FFF2-40B4-BE49-F238E27FC236}">
                <a16:creationId xmlns:a16="http://schemas.microsoft.com/office/drawing/2014/main" id="{DD442DE3-832F-5911-BCA3-73A60154990A}"/>
              </a:ext>
            </a:extLst>
          </p:cNvPr>
          <p:cNvSpPr/>
          <p:nvPr/>
        </p:nvSpPr>
        <p:spPr>
          <a:xfrm>
            <a:off x="5938467" y="1497214"/>
            <a:ext cx="102263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Core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69" name="Google Shape;151;p18">
            <a:extLst>
              <a:ext uri="{FF2B5EF4-FFF2-40B4-BE49-F238E27FC236}">
                <a16:creationId xmlns:a16="http://schemas.microsoft.com/office/drawing/2014/main" id="{A396BDED-7825-7160-1170-6CE0CD2E6CFB}"/>
              </a:ext>
            </a:extLst>
          </p:cNvPr>
          <p:cNvSpPr/>
          <p:nvPr/>
        </p:nvSpPr>
        <p:spPr>
          <a:xfrm>
            <a:off x="5337673" y="5013925"/>
            <a:ext cx="3744794"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70" name="Straight Arrow Connector 69">
            <a:extLst>
              <a:ext uri="{FF2B5EF4-FFF2-40B4-BE49-F238E27FC236}">
                <a16:creationId xmlns:a16="http://schemas.microsoft.com/office/drawing/2014/main" id="{FBD16FF6-4EF7-5DBF-21A6-12B16F55C673}"/>
              </a:ext>
            </a:extLst>
          </p:cNvPr>
          <p:cNvCxnSpPr>
            <a:cxnSpLocks/>
            <a:stCxn id="68" idx="2"/>
            <a:endCxn id="78" idx="0"/>
          </p:cNvCxnSpPr>
          <p:nvPr/>
        </p:nvCxnSpPr>
        <p:spPr>
          <a:xfrm>
            <a:off x="6449784" y="1965554"/>
            <a:ext cx="2250" cy="18737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890A39C1-8317-D5E7-434E-4F96B74108E6}"/>
              </a:ext>
            </a:extLst>
          </p:cNvPr>
          <p:cNvCxnSpPr>
            <a:cxnSpLocks/>
            <a:stCxn id="78" idx="2"/>
            <a:endCxn id="74" idx="0"/>
          </p:cNvCxnSpPr>
          <p:nvPr/>
        </p:nvCxnSpPr>
        <p:spPr>
          <a:xfrm>
            <a:off x="6452034" y="2623667"/>
            <a:ext cx="0" cy="19640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A3C9366D-6EB2-C065-90E6-6DB30F112101}"/>
              </a:ext>
            </a:extLst>
          </p:cNvPr>
          <p:cNvCxnSpPr>
            <a:cxnSpLocks/>
            <a:stCxn id="73" idx="2"/>
          </p:cNvCxnSpPr>
          <p:nvPr/>
        </p:nvCxnSpPr>
        <p:spPr>
          <a:xfrm>
            <a:off x="6459337" y="4757736"/>
            <a:ext cx="0" cy="256189"/>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73" name="Google Shape;150;p18">
            <a:extLst>
              <a:ext uri="{FF2B5EF4-FFF2-40B4-BE49-F238E27FC236}">
                <a16:creationId xmlns:a16="http://schemas.microsoft.com/office/drawing/2014/main" id="{287C83DE-C1A7-E623-C727-525A1F0D35B8}"/>
              </a:ext>
            </a:extLst>
          </p:cNvPr>
          <p:cNvSpPr/>
          <p:nvPr/>
        </p:nvSpPr>
        <p:spPr>
          <a:xfrm>
            <a:off x="5337673" y="4164205"/>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74" name="Google Shape;149;p18">
            <a:extLst>
              <a:ext uri="{FF2B5EF4-FFF2-40B4-BE49-F238E27FC236}">
                <a16:creationId xmlns:a16="http://schemas.microsoft.com/office/drawing/2014/main" id="{E0EF902B-2D77-92D2-7DFA-026A2631D2F9}"/>
              </a:ext>
            </a:extLst>
          </p:cNvPr>
          <p:cNvSpPr/>
          <p:nvPr/>
        </p:nvSpPr>
        <p:spPr>
          <a:xfrm>
            <a:off x="5860907" y="2820075"/>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75" name="Google Shape;149;p18">
            <a:extLst>
              <a:ext uri="{FF2B5EF4-FFF2-40B4-BE49-F238E27FC236}">
                <a16:creationId xmlns:a16="http://schemas.microsoft.com/office/drawing/2014/main" id="{87022FF6-60E5-D17F-8637-69B5148D1DBA}"/>
              </a:ext>
            </a:extLst>
          </p:cNvPr>
          <p:cNvSpPr/>
          <p:nvPr/>
        </p:nvSpPr>
        <p:spPr>
          <a:xfrm>
            <a:off x="5729552" y="3492896"/>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76" name="Straight Arrow Connector 75">
            <a:extLst>
              <a:ext uri="{FF2B5EF4-FFF2-40B4-BE49-F238E27FC236}">
                <a16:creationId xmlns:a16="http://schemas.microsoft.com/office/drawing/2014/main" id="{F21E80AC-9E65-A032-92CF-8A92D6658098}"/>
              </a:ext>
            </a:extLst>
          </p:cNvPr>
          <p:cNvCxnSpPr>
            <a:cxnSpLocks/>
            <a:stCxn id="74" idx="2"/>
            <a:endCxn id="75" idx="0"/>
          </p:cNvCxnSpPr>
          <p:nvPr/>
        </p:nvCxnSpPr>
        <p:spPr>
          <a:xfrm>
            <a:off x="6452034" y="3288415"/>
            <a:ext cx="0" cy="20448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78D4500F-D9F4-FDC5-873A-70FACA0AF3DC}"/>
              </a:ext>
            </a:extLst>
          </p:cNvPr>
          <p:cNvCxnSpPr>
            <a:cxnSpLocks/>
            <a:stCxn id="75" idx="2"/>
            <a:endCxn id="73" idx="0"/>
          </p:cNvCxnSpPr>
          <p:nvPr/>
        </p:nvCxnSpPr>
        <p:spPr>
          <a:xfrm>
            <a:off x="6452034" y="3961237"/>
            <a:ext cx="7303" cy="20296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Google Shape;149;p18">
            <a:extLst>
              <a:ext uri="{FF2B5EF4-FFF2-40B4-BE49-F238E27FC236}">
                <a16:creationId xmlns:a16="http://schemas.microsoft.com/office/drawing/2014/main" id="{E44C6AFD-9EFA-7E91-EA54-682B45FA907D}"/>
              </a:ext>
            </a:extLst>
          </p:cNvPr>
          <p:cNvSpPr/>
          <p:nvPr/>
        </p:nvSpPr>
        <p:spPr>
          <a:xfrm>
            <a:off x="5952723" y="2152928"/>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79" name="TextBox 78">
            <a:extLst>
              <a:ext uri="{FF2B5EF4-FFF2-40B4-BE49-F238E27FC236}">
                <a16:creationId xmlns:a16="http://schemas.microsoft.com/office/drawing/2014/main" id="{EBEF7B1D-69C4-3EE4-5522-D59684811D92}"/>
              </a:ext>
            </a:extLst>
          </p:cNvPr>
          <p:cNvSpPr txBox="1"/>
          <p:nvPr/>
        </p:nvSpPr>
        <p:spPr>
          <a:xfrm>
            <a:off x="5359194" y="4980656"/>
            <a:ext cx="1400710" cy="707886"/>
          </a:xfrm>
          <a:prstGeom prst="rect">
            <a:avLst/>
          </a:prstGeom>
          <a:noFill/>
        </p:spPr>
        <p:txBody>
          <a:bodyPr wrap="square">
            <a:spAutoFit/>
          </a:bodyPr>
          <a:lstStyle/>
          <a:p>
            <a:pPr algn="ctr"/>
            <a:r>
              <a:rPr lang="en-US" sz="2000" dirty="0">
                <a:latin typeface="Gill Sans" panose="020B0502020104020203" pitchFamily="34" charset="-79"/>
                <a:ea typeface="Tahoma" panose="020B0604030504040204" pitchFamily="34" charset="0"/>
                <a:cs typeface="Gill Sans" panose="020B0502020104020203" pitchFamily="34" charset="-79"/>
              </a:rPr>
              <a:t>NVM Main</a:t>
            </a:r>
          </a:p>
          <a:p>
            <a:pPr algn="ctr"/>
            <a:r>
              <a:rPr lang="en-US" sz="2000" dirty="0">
                <a:latin typeface="Gill Sans" panose="020B0502020104020203" pitchFamily="34" charset="-79"/>
                <a:ea typeface="Tahoma" panose="020B0604030504040204" pitchFamily="34" charset="0"/>
                <a:cs typeface="Gill Sans" panose="020B0502020104020203" pitchFamily="34" charset="-79"/>
              </a:rPr>
              <a:t>Memory</a:t>
            </a:r>
          </a:p>
        </p:txBody>
      </p:sp>
      <p:sp>
        <p:nvSpPr>
          <p:cNvPr id="80" name="TextBox 79">
            <a:extLst>
              <a:ext uri="{FF2B5EF4-FFF2-40B4-BE49-F238E27FC236}">
                <a16:creationId xmlns:a16="http://schemas.microsoft.com/office/drawing/2014/main" id="{4B9E5821-FDE3-9D34-C2C0-44B09BDA4160}"/>
              </a:ext>
            </a:extLst>
          </p:cNvPr>
          <p:cNvSpPr txBox="1"/>
          <p:nvPr/>
        </p:nvSpPr>
        <p:spPr>
          <a:xfrm>
            <a:off x="7625007" y="3515407"/>
            <a:ext cx="1637308" cy="461665"/>
          </a:xfrm>
          <a:prstGeom prst="rect">
            <a:avLst/>
          </a:prstGeom>
          <a:noFill/>
        </p:spPr>
        <p:txBody>
          <a:bodyPr wrap="none" rtlCol="0">
            <a:spAutoFit/>
          </a:bodyPr>
          <a:lstStyle/>
          <a:p>
            <a:r>
              <a:rPr lang="en-US" sz="2400" dirty="0">
                <a:solidFill>
                  <a:schemeClr val="accent1"/>
                </a:solidFill>
                <a:latin typeface="Gill Sans" panose="020B0502020104020203" pitchFamily="34" charset="-79"/>
                <a:cs typeface="Gill Sans" panose="020B0502020104020203" pitchFamily="34" charset="-79"/>
              </a:rPr>
              <a:t>Persist path</a:t>
            </a:r>
          </a:p>
        </p:txBody>
      </p:sp>
      <p:sp>
        <p:nvSpPr>
          <p:cNvPr id="82" name="Rectangle 81">
            <a:extLst>
              <a:ext uri="{FF2B5EF4-FFF2-40B4-BE49-F238E27FC236}">
                <a16:creationId xmlns:a16="http://schemas.microsoft.com/office/drawing/2014/main" id="{CF41F9CB-804B-6E3C-55A2-E4579BA812DE}"/>
              </a:ext>
            </a:extLst>
          </p:cNvPr>
          <p:cNvSpPr/>
          <p:nvPr/>
        </p:nvSpPr>
        <p:spPr>
          <a:xfrm>
            <a:off x="4327421" y="2150491"/>
            <a:ext cx="1626123" cy="4728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Mem[r3] = 100</a:t>
            </a:r>
          </a:p>
        </p:txBody>
      </p:sp>
      <p:sp>
        <p:nvSpPr>
          <p:cNvPr id="83" name="Rectangle 82">
            <a:extLst>
              <a:ext uri="{FF2B5EF4-FFF2-40B4-BE49-F238E27FC236}">
                <a16:creationId xmlns:a16="http://schemas.microsoft.com/office/drawing/2014/main" id="{F668C53D-3C6B-FC68-0DD8-9DB3649279CC}"/>
              </a:ext>
            </a:extLst>
          </p:cNvPr>
          <p:cNvSpPr/>
          <p:nvPr/>
        </p:nvSpPr>
        <p:spPr>
          <a:xfrm>
            <a:off x="5002495" y="4011594"/>
            <a:ext cx="4574093" cy="181413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Google Shape;149;p18">
            <a:extLst>
              <a:ext uri="{FF2B5EF4-FFF2-40B4-BE49-F238E27FC236}">
                <a16:creationId xmlns:a16="http://schemas.microsoft.com/office/drawing/2014/main" id="{036162A6-2047-6CE3-C0FE-207282EA060D}"/>
              </a:ext>
            </a:extLst>
          </p:cNvPr>
          <p:cNvSpPr/>
          <p:nvPr/>
        </p:nvSpPr>
        <p:spPr>
          <a:xfrm>
            <a:off x="7290755" y="2152555"/>
            <a:ext cx="729014"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PB</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85" name="Straight Arrow Connector 84">
            <a:extLst>
              <a:ext uri="{FF2B5EF4-FFF2-40B4-BE49-F238E27FC236}">
                <a16:creationId xmlns:a16="http://schemas.microsoft.com/office/drawing/2014/main" id="{29AF021E-31AB-E596-3ECB-F3B25C898C61}"/>
              </a:ext>
            </a:extLst>
          </p:cNvPr>
          <p:cNvCxnSpPr>
            <a:cxnSpLocks/>
          </p:cNvCxnSpPr>
          <p:nvPr/>
        </p:nvCxnSpPr>
        <p:spPr>
          <a:xfrm>
            <a:off x="6778113" y="4757736"/>
            <a:ext cx="0" cy="256189"/>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6" name="Multiply 85">
            <a:extLst>
              <a:ext uri="{FF2B5EF4-FFF2-40B4-BE49-F238E27FC236}">
                <a16:creationId xmlns:a16="http://schemas.microsoft.com/office/drawing/2014/main" id="{FD573ADC-4023-091C-C7CF-4D27D6BD6F01}"/>
              </a:ext>
            </a:extLst>
          </p:cNvPr>
          <p:cNvSpPr/>
          <p:nvPr/>
        </p:nvSpPr>
        <p:spPr>
          <a:xfrm>
            <a:off x="6627662" y="4730936"/>
            <a:ext cx="300588" cy="25618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25BDAA9D-F19C-DBF0-A038-7A9E534C0686}"/>
              </a:ext>
            </a:extLst>
          </p:cNvPr>
          <p:cNvSpPr txBox="1"/>
          <p:nvPr/>
        </p:nvSpPr>
        <p:spPr>
          <a:xfrm>
            <a:off x="7852077" y="4265187"/>
            <a:ext cx="1640171" cy="646331"/>
          </a:xfrm>
          <a:prstGeom prst="wedgeRectCallout">
            <a:avLst>
              <a:gd name="adj1" fmla="val -112336"/>
              <a:gd name="adj2" fmla="val 47122"/>
            </a:avLst>
          </a:prstGeom>
          <a:noFill/>
          <a:ln>
            <a:solidFill>
              <a:schemeClr val="tx1"/>
            </a:solidFill>
          </a:ln>
        </p:spPr>
        <p:txBody>
          <a:bodyPr wrap="square" rtlCol="0">
            <a:spAutoFit/>
          </a:bodyPr>
          <a:lstStyle/>
          <a:p>
            <a:pPr algn="ctr"/>
            <a:r>
              <a:rPr lang="en-US" dirty="0">
                <a:latin typeface="Gill Sans" panose="020B0502020104020203" pitchFamily="34" charset="-79"/>
                <a:cs typeface="Gill Sans" panose="020B0502020104020203" pitchFamily="34" charset="-79"/>
              </a:rPr>
              <a:t>Silently Eviction</a:t>
            </a:r>
          </a:p>
          <a:p>
            <a:pPr algn="ctr"/>
            <a:r>
              <a:rPr lang="en-US" dirty="0">
                <a:latin typeface="Gill Sans" panose="020B0502020104020203" pitchFamily="34" charset="-79"/>
                <a:cs typeface="Gill Sans" panose="020B0502020104020203" pitchFamily="34" charset="-79"/>
              </a:rPr>
              <a:t>Dropping</a:t>
            </a:r>
          </a:p>
        </p:txBody>
      </p:sp>
      <p:cxnSp>
        <p:nvCxnSpPr>
          <p:cNvPr id="88" name="Elbow Connector 87">
            <a:extLst>
              <a:ext uri="{FF2B5EF4-FFF2-40B4-BE49-F238E27FC236}">
                <a16:creationId xmlns:a16="http://schemas.microsoft.com/office/drawing/2014/main" id="{44A69A75-5053-8477-FD08-721B84FE7C9F}"/>
              </a:ext>
            </a:extLst>
          </p:cNvPr>
          <p:cNvCxnSpPr>
            <a:cxnSpLocks/>
            <a:stCxn id="68" idx="3"/>
            <a:endCxn id="84" idx="0"/>
          </p:cNvCxnSpPr>
          <p:nvPr/>
        </p:nvCxnSpPr>
        <p:spPr>
          <a:xfrm>
            <a:off x="6961100" y="1731384"/>
            <a:ext cx="694162" cy="421171"/>
          </a:xfrm>
          <a:prstGeom prst="bentConnector2">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C00DEFF5-03CB-B539-47E6-6DA6C69275FB}"/>
              </a:ext>
            </a:extLst>
          </p:cNvPr>
          <p:cNvCxnSpPr>
            <a:cxnSpLocks/>
            <a:stCxn id="84" idx="2"/>
          </p:cNvCxnSpPr>
          <p:nvPr/>
        </p:nvCxnSpPr>
        <p:spPr>
          <a:xfrm>
            <a:off x="7655262" y="2623294"/>
            <a:ext cx="5935" cy="2390631"/>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DAC6BBF4-5945-4113-C9B9-DE6D9DA7BC08}"/>
              </a:ext>
            </a:extLst>
          </p:cNvPr>
          <p:cNvSpPr/>
          <p:nvPr/>
        </p:nvSpPr>
        <p:spPr>
          <a:xfrm>
            <a:off x="7331779" y="2150492"/>
            <a:ext cx="1637307"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Mem[r3] = 100</a:t>
            </a:r>
          </a:p>
        </p:txBody>
      </p:sp>
      <p:sp>
        <p:nvSpPr>
          <p:cNvPr id="91" name="TextBox 90">
            <a:extLst>
              <a:ext uri="{FF2B5EF4-FFF2-40B4-BE49-F238E27FC236}">
                <a16:creationId xmlns:a16="http://schemas.microsoft.com/office/drawing/2014/main" id="{4F692EFF-64BF-28F6-1C5C-B9BC03F398CE}"/>
              </a:ext>
            </a:extLst>
          </p:cNvPr>
          <p:cNvSpPr txBox="1"/>
          <p:nvPr/>
        </p:nvSpPr>
        <p:spPr>
          <a:xfrm>
            <a:off x="4783068" y="5789538"/>
            <a:ext cx="4830040"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Integrated Memory Controller (</a:t>
            </a:r>
            <a:r>
              <a:rPr lang="en-US" sz="2400" dirty="0" err="1">
                <a:latin typeface="Gill Sans" panose="020B0502020104020203" pitchFamily="34" charset="-79"/>
                <a:cs typeface="Gill Sans" panose="020B0502020104020203" pitchFamily="34" charset="-79"/>
              </a:rPr>
              <a:t>iMC</a:t>
            </a:r>
            <a:r>
              <a:rPr lang="en-US" sz="2400" dirty="0">
                <a:latin typeface="Gill Sans" panose="020B0502020104020203" pitchFamily="34" charset="-79"/>
                <a:cs typeface="Gill Sans" panose="020B0502020104020203" pitchFamily="34" charset="-79"/>
              </a:rPr>
              <a:t>)</a:t>
            </a:r>
          </a:p>
        </p:txBody>
      </p:sp>
      <p:sp>
        <p:nvSpPr>
          <p:cNvPr id="92" name="Rectangle 91">
            <a:extLst>
              <a:ext uri="{FF2B5EF4-FFF2-40B4-BE49-F238E27FC236}">
                <a16:creationId xmlns:a16="http://schemas.microsoft.com/office/drawing/2014/main" id="{58785AD8-6785-592C-BFE9-17F987819211}"/>
              </a:ext>
            </a:extLst>
          </p:cNvPr>
          <p:cNvSpPr/>
          <p:nvPr/>
        </p:nvSpPr>
        <p:spPr>
          <a:xfrm>
            <a:off x="3527029" y="3471956"/>
            <a:ext cx="1626122"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Mem[r3] = 100</a:t>
            </a:r>
          </a:p>
        </p:txBody>
      </p:sp>
      <p:cxnSp>
        <p:nvCxnSpPr>
          <p:cNvPr id="93" name="Straight Arrow Connector 92">
            <a:extLst>
              <a:ext uri="{FF2B5EF4-FFF2-40B4-BE49-F238E27FC236}">
                <a16:creationId xmlns:a16="http://schemas.microsoft.com/office/drawing/2014/main" id="{9A892A41-8223-5D49-142E-868C19E97523}"/>
              </a:ext>
            </a:extLst>
          </p:cNvPr>
          <p:cNvCxnSpPr>
            <a:cxnSpLocks/>
          </p:cNvCxnSpPr>
          <p:nvPr/>
        </p:nvCxnSpPr>
        <p:spPr>
          <a:xfrm flipH="1">
            <a:off x="320856" y="2997278"/>
            <a:ext cx="1" cy="846682"/>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92DC9CC-4225-0442-744C-B0EF344987BF}"/>
              </a:ext>
            </a:extLst>
          </p:cNvPr>
          <p:cNvSpPr txBox="1"/>
          <p:nvPr/>
        </p:nvSpPr>
        <p:spPr>
          <a:xfrm>
            <a:off x="-56686" y="2475764"/>
            <a:ext cx="747320" cy="646331"/>
          </a:xfrm>
          <a:prstGeom prst="rect">
            <a:avLst/>
          </a:prstGeom>
          <a:noFill/>
        </p:spPr>
        <p:txBody>
          <a:bodyPr wrap="none" rtlCol="0">
            <a:spAutoFit/>
          </a:bodyPr>
          <a:lstStyle/>
          <a:p>
            <a:r>
              <a:rPr lang="en-US" sz="3600" dirty="0">
                <a:latin typeface="Gill Sans" panose="020B0502020104020203" pitchFamily="34" charset="-79"/>
                <a:cs typeface="Gill Sans" panose="020B0502020104020203" pitchFamily="34" charset="-79"/>
              </a:rPr>
              <a:t>PC</a:t>
            </a:r>
          </a:p>
        </p:txBody>
      </p:sp>
      <p:sp>
        <p:nvSpPr>
          <p:cNvPr id="95" name="Rectangle 94">
            <a:extLst>
              <a:ext uri="{FF2B5EF4-FFF2-40B4-BE49-F238E27FC236}">
                <a16:creationId xmlns:a16="http://schemas.microsoft.com/office/drawing/2014/main" id="{5A5CCC74-CBD3-B6EF-8DDF-AE6107FDDE0C}"/>
              </a:ext>
            </a:extLst>
          </p:cNvPr>
          <p:cNvSpPr/>
          <p:nvPr/>
        </p:nvSpPr>
        <p:spPr>
          <a:xfrm>
            <a:off x="647544" y="3471144"/>
            <a:ext cx="2899360"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8" name="Rectangle 17">
            <a:extLst>
              <a:ext uri="{FF2B5EF4-FFF2-40B4-BE49-F238E27FC236}">
                <a16:creationId xmlns:a16="http://schemas.microsoft.com/office/drawing/2014/main" id="{927EA93C-A31C-4D6C-744F-861100E2ED28}"/>
              </a:ext>
            </a:extLst>
          </p:cNvPr>
          <p:cNvSpPr/>
          <p:nvPr/>
        </p:nvSpPr>
        <p:spPr>
          <a:xfrm>
            <a:off x="7331779" y="5135116"/>
            <a:ext cx="1640169" cy="4924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MEM[r3] = 0</a:t>
            </a:r>
          </a:p>
        </p:txBody>
      </p:sp>
      <p:pic>
        <p:nvPicPr>
          <p:cNvPr id="1026" name="Picture 2" descr="Clog Drain Pipe Linear Icon Plumbing Stock Vector (Royalty Free) 2361727539  | Shutterstock">
            <a:extLst>
              <a:ext uri="{FF2B5EF4-FFF2-40B4-BE49-F238E27FC236}">
                <a16:creationId xmlns:a16="http://schemas.microsoft.com/office/drawing/2014/main" id="{39B56C34-C5D3-5895-6775-9436A1EA4E8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8337" t="17645" r="18222" b="25154"/>
          <a:stretch/>
        </p:blipFill>
        <p:spPr bwMode="auto">
          <a:xfrm>
            <a:off x="7750562" y="2710719"/>
            <a:ext cx="869655" cy="845832"/>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14" descr="You can share this smiley to express your frustration. | Emoticons emojis,  Funny emoticons, Emoji pictures">
            <a:extLst>
              <a:ext uri="{FF2B5EF4-FFF2-40B4-BE49-F238E27FC236}">
                <a16:creationId xmlns:a16="http://schemas.microsoft.com/office/drawing/2014/main" id="{E3BD6BF9-CD9F-DD85-4872-D7978A9A4E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20985" y="5012164"/>
            <a:ext cx="829202" cy="829202"/>
          </a:xfrm>
          <a:prstGeom prst="rect">
            <a:avLst/>
          </a:prstGeom>
          <a:noFill/>
          <a:extLst>
            <a:ext uri="{909E8E84-426E-40DD-AFC4-6F175D3DCCD1}">
              <a14:hiddenFill xmlns:a14="http://schemas.microsoft.com/office/drawing/2010/main">
                <a:solidFill>
                  <a:srgbClr val="FFFFFF"/>
                </a:solidFill>
              </a14:hiddenFill>
            </a:ext>
          </a:extLst>
        </p:spPr>
      </p:pic>
      <p:sp>
        <p:nvSpPr>
          <p:cNvPr id="101" name="TextBox 100">
            <a:extLst>
              <a:ext uri="{FF2B5EF4-FFF2-40B4-BE49-F238E27FC236}">
                <a16:creationId xmlns:a16="http://schemas.microsoft.com/office/drawing/2014/main" id="{F3EE85BB-0587-DD8B-33A0-F9CF81948A30}"/>
              </a:ext>
            </a:extLst>
          </p:cNvPr>
          <p:cNvSpPr txBox="1"/>
          <p:nvPr/>
        </p:nvSpPr>
        <p:spPr>
          <a:xfrm>
            <a:off x="531295" y="5163210"/>
            <a:ext cx="1655197"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It is not my </a:t>
            </a:r>
            <a:r>
              <a:rPr lang="en-US" sz="2000" dirty="0">
                <a:solidFill>
                  <a:srgbClr val="FF0000"/>
                </a:solidFill>
                <a:latin typeface="Gill Sans" panose="020B0502020104020203" pitchFamily="34" charset="-79"/>
                <a:cs typeface="Gill Sans" panose="020B0502020104020203" pitchFamily="34" charset="-79"/>
              </a:rPr>
              <a:t>r4</a:t>
            </a:r>
          </a:p>
        </p:txBody>
      </p:sp>
      <p:sp>
        <p:nvSpPr>
          <p:cNvPr id="102" name="Rectangular Callout 101">
            <a:extLst>
              <a:ext uri="{FF2B5EF4-FFF2-40B4-BE49-F238E27FC236}">
                <a16:creationId xmlns:a16="http://schemas.microsoft.com/office/drawing/2014/main" id="{F2C93161-7E22-993F-0119-E66F6D363A0F}"/>
              </a:ext>
            </a:extLst>
          </p:cNvPr>
          <p:cNvSpPr/>
          <p:nvPr/>
        </p:nvSpPr>
        <p:spPr>
          <a:xfrm rot="5400000">
            <a:off x="1142847" y="4590245"/>
            <a:ext cx="485710" cy="1601578"/>
          </a:xfrm>
          <a:prstGeom prst="wedgeRectCallout">
            <a:avLst>
              <a:gd name="adj1" fmla="val -111056"/>
              <a:gd name="adj2" fmla="val 1494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94BF9F59-8A34-8CCC-74A3-D64EECE25A9B}"/>
              </a:ext>
            </a:extLst>
          </p:cNvPr>
          <p:cNvSpPr/>
          <p:nvPr/>
        </p:nvSpPr>
        <p:spPr>
          <a:xfrm>
            <a:off x="-43153" y="2505820"/>
            <a:ext cx="12235153" cy="1792161"/>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Prior approaches complicate the underlying hardware due to including the PB in cache coherence domain or using bloom filter.</a:t>
            </a:r>
          </a:p>
        </p:txBody>
      </p:sp>
    </p:spTree>
    <p:extLst>
      <p:ext uri="{BB962C8B-B14F-4D97-AF65-F5344CB8AC3E}">
        <p14:creationId xmlns:p14="http://schemas.microsoft.com/office/powerpoint/2010/main" val="55137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1.45833E-6 2.96296E-6 L 0.05898 -0.19537 " pathEditMode="relative" rAng="0" ptsTypes="AA">
                                      <p:cBhvr>
                                        <p:cTn id="20" dur="1000" fill="hold"/>
                                        <p:tgtEl>
                                          <p:spTgt spid="67"/>
                                        </p:tgtEl>
                                        <p:attrNameLst>
                                          <p:attrName>ppt_x</p:attrName>
                                          <p:attrName>ppt_y</p:attrName>
                                        </p:attrNameLst>
                                      </p:cBhvr>
                                      <p:rCtr x="2943" y="-9769"/>
                                    </p:animMotion>
                                  </p:childTnLst>
                                  <p:subTnLst>
                                    <p:set>
                                      <p:cBhvr override="childStyle">
                                        <p:cTn dur="1" fill="hold" display="0" masterRel="sameClick" afterEffect="1">
                                          <p:stCondLst>
                                            <p:cond evt="end" delay="0">
                                              <p:tn val="19"/>
                                            </p:cond>
                                          </p:stCondLst>
                                        </p:cTn>
                                        <p:tgtEl>
                                          <p:spTgt spid="67"/>
                                        </p:tgtEl>
                                        <p:attrNameLst>
                                          <p:attrName>style.visibility</p:attrName>
                                        </p:attrNameLst>
                                      </p:cBhvr>
                                      <p:to>
                                        <p:strVal val="hidden"/>
                                      </p:to>
                                    </p:set>
                                  </p:subTnLst>
                                </p:cTn>
                              </p:par>
                              <p:par>
                                <p:cTn id="21" presetID="42" presetClass="path" presetSubtype="0" accel="50000" decel="50000" fill="hold" grpId="1" nodeType="withEffect">
                                  <p:stCondLst>
                                    <p:cond delay="0"/>
                                  </p:stCondLst>
                                  <p:childTnLst>
                                    <p:animMotion origin="layout" path="M 4.16667E-7 3.7037E-7 L 0.31263 -0.19097 " pathEditMode="relative" rAng="0" ptsTypes="AA">
                                      <p:cBhvr>
                                        <p:cTn id="22" dur="1000" fill="hold"/>
                                        <p:tgtEl>
                                          <p:spTgt spid="92"/>
                                        </p:tgtEl>
                                        <p:attrNameLst>
                                          <p:attrName>ppt_x</p:attrName>
                                          <p:attrName>ppt_y</p:attrName>
                                        </p:attrNameLst>
                                      </p:cBhvr>
                                      <p:rCtr x="15625" y="-9560"/>
                                    </p:animMotion>
                                  </p:childTnLst>
                                  <p:subTnLst>
                                    <p:set>
                                      <p:cBhvr override="childStyle">
                                        <p:cTn dur="1" fill="hold" display="0" masterRel="sameClick" afterEffect="1">
                                          <p:stCondLst>
                                            <p:cond evt="end" delay="0">
                                              <p:tn val="21"/>
                                            </p:cond>
                                          </p:stCondLst>
                                        </p:cTn>
                                        <p:tgtEl>
                                          <p:spTgt spid="92"/>
                                        </p:tgtEl>
                                        <p:attrNameLst>
                                          <p:attrName>style.visibility</p:attrName>
                                        </p:attrNameLst>
                                      </p:cBhvr>
                                      <p:to>
                                        <p:strVal val="hidden"/>
                                      </p:to>
                                    </p:set>
                                  </p:subTnLst>
                                </p:cTn>
                              </p:par>
                              <p:par>
                                <p:cTn id="23" presetID="1" presetClass="entr" presetSubtype="0" fill="hold" grpId="0" nodeType="withEffect">
                                  <p:stCondLst>
                                    <p:cond delay="1000"/>
                                  </p:stCondLst>
                                  <p:childTnLst>
                                    <p:set>
                                      <p:cBhvr>
                                        <p:cTn id="24" dur="1" fill="hold">
                                          <p:stCondLst>
                                            <p:cond delay="0"/>
                                          </p:stCondLst>
                                        </p:cTn>
                                        <p:tgtEl>
                                          <p:spTgt spid="90"/>
                                        </p:tgtEl>
                                        <p:attrNameLst>
                                          <p:attrName>style.visibility</p:attrName>
                                        </p:attrNameLst>
                                      </p:cBhvr>
                                      <p:to>
                                        <p:strVal val="visible"/>
                                      </p:to>
                                    </p:set>
                                  </p:childTnLst>
                                </p:cTn>
                              </p:par>
                              <p:par>
                                <p:cTn id="25" presetID="1" presetClass="entr" presetSubtype="0" fill="hold" grpId="0" nodeType="withEffect">
                                  <p:stCondLst>
                                    <p:cond delay="1000"/>
                                  </p:stCondLst>
                                  <p:childTnLst>
                                    <p:set>
                                      <p:cBhvr>
                                        <p:cTn id="26" dur="1" fill="hold">
                                          <p:stCondLst>
                                            <p:cond delay="0"/>
                                          </p:stCondLst>
                                        </p:cTn>
                                        <p:tgtEl>
                                          <p:spTgt spid="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path" presetSubtype="0" accel="50000" decel="50000" fill="hold" grpId="1" nodeType="clickEffect">
                                  <p:stCondLst>
                                    <p:cond delay="0"/>
                                  </p:stCondLst>
                                  <p:childTnLst>
                                    <p:animMotion origin="layout" path="M -4.58333E-6 3.33333E-6 L 0.00027 0.30902 " pathEditMode="relative" rAng="0" ptsTypes="AA">
                                      <p:cBhvr>
                                        <p:cTn id="34" dur="2000" fill="hold"/>
                                        <p:tgtEl>
                                          <p:spTgt spid="82"/>
                                        </p:tgtEl>
                                        <p:attrNameLst>
                                          <p:attrName>ppt_x</p:attrName>
                                          <p:attrName>ppt_y</p:attrName>
                                        </p:attrNameLst>
                                      </p:cBhvr>
                                      <p:rCtr x="13" y="15440"/>
                                    </p:animMotion>
                                  </p:childTnLst>
                                  <p:subTnLst>
                                    <p:set>
                                      <p:cBhvr override="childStyle">
                                        <p:cTn dur="1" fill="hold" display="0" masterRel="sameClick" afterEffect="1">
                                          <p:stCondLst>
                                            <p:cond evt="end" delay="0">
                                              <p:tn val="33"/>
                                            </p:cond>
                                          </p:stCondLst>
                                        </p:cTn>
                                        <p:tgtEl>
                                          <p:spTgt spid="82"/>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4.79167E-6 -2.59259E-6 L -0.00222 0.1419 " pathEditMode="relative" rAng="0" ptsTypes="AA">
                                      <p:cBhvr>
                                        <p:cTn id="38" dur="2000" fill="hold"/>
                                        <p:tgtEl>
                                          <p:spTgt spid="95"/>
                                        </p:tgtEl>
                                        <p:attrNameLst>
                                          <p:attrName>ppt_x</p:attrName>
                                          <p:attrName>ppt_y</p:attrName>
                                        </p:attrNameLst>
                                      </p:cBhvr>
                                      <p:rCtr x="-117" y="7083"/>
                                    </p:animMotion>
                                  </p:childTnLst>
                                </p:cTn>
                              </p:par>
                              <p:par>
                                <p:cTn id="39" presetID="42" presetClass="path" presetSubtype="0" accel="50000" decel="50000" fill="hold" grpId="1" nodeType="withEffect">
                                  <p:stCondLst>
                                    <p:cond delay="0"/>
                                  </p:stCondLst>
                                  <p:childTnLst>
                                    <p:animMotion origin="layout" path="M -1.45833E-6 -1.85185E-6 L -0.00013 0.16158 " pathEditMode="relative" rAng="0" ptsTypes="AA">
                                      <p:cBhvr>
                                        <p:cTn id="40" dur="2000" fill="hold"/>
                                        <p:tgtEl>
                                          <p:spTgt spid="94"/>
                                        </p:tgtEl>
                                        <p:attrNameLst>
                                          <p:attrName>ppt_x</p:attrName>
                                          <p:attrName>ppt_y</p:attrName>
                                        </p:attrNameLst>
                                      </p:cBhvr>
                                      <p:rCtr x="-13" y="8079"/>
                                    </p:animMotion>
                                  </p:childTnLst>
                                </p:cTn>
                              </p:par>
                              <p:par>
                                <p:cTn id="41" presetID="42" presetClass="path" presetSubtype="0" accel="50000" decel="50000" fill="hold" nodeType="withEffect">
                                  <p:stCondLst>
                                    <p:cond delay="0"/>
                                  </p:stCondLst>
                                  <p:childTnLst>
                                    <p:animMotion origin="layout" path="M -2.08333E-6 -1.11111E-6 L -2.08333E-6 0.16945 " pathEditMode="relative" rAng="0" ptsTypes="AA">
                                      <p:cBhvr>
                                        <p:cTn id="42" dur="2000" fill="hold"/>
                                        <p:tgtEl>
                                          <p:spTgt spid="93"/>
                                        </p:tgtEl>
                                        <p:attrNameLst>
                                          <p:attrName>ppt_x</p:attrName>
                                          <p:attrName>ppt_y</p:attrName>
                                        </p:attrNameLst>
                                      </p:cBhvr>
                                      <p:rCtr x="0" y="8472"/>
                                    </p:animMotion>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0" nodeType="clickEffect">
                                  <p:stCondLst>
                                    <p:cond delay="0"/>
                                  </p:stCondLst>
                                  <p:childTnLst>
                                    <p:animMotion origin="layout" path="M 2.08333E-7 -2.22222E-6 L -0.31367 -0.09791 " pathEditMode="relative" rAng="0" ptsTypes="AA">
                                      <p:cBhvr>
                                        <p:cTn id="46" dur="2000" fill="hold"/>
                                        <p:tgtEl>
                                          <p:spTgt spid="18"/>
                                        </p:tgtEl>
                                        <p:attrNameLst>
                                          <p:attrName>ppt_x</p:attrName>
                                          <p:attrName>ppt_y</p:attrName>
                                        </p:attrNameLst>
                                      </p:cBhvr>
                                      <p:rCtr x="-15690" y="-4907"/>
                                    </p:animMotion>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3"/>
                                        </p:tgtEl>
                                        <p:attrNameLst>
                                          <p:attrName>style.visibility</p:attrName>
                                        </p:attrNameLst>
                                      </p:cBhvr>
                                      <p:to>
                                        <p:strVal val="visible"/>
                                      </p:to>
                                    </p:set>
                                  </p:childTnLst>
                                </p:cTn>
                              </p:par>
                              <p:par>
                                <p:cTn id="59" presetID="3" presetClass="entr" presetSubtype="10" fill="hold" nodeType="withEffect">
                                  <p:stCondLst>
                                    <p:cond delay="0"/>
                                  </p:stCondLst>
                                  <p:childTnLst>
                                    <p:set>
                                      <p:cBhvr>
                                        <p:cTn id="60" dur="1" fill="hold">
                                          <p:stCondLst>
                                            <p:cond delay="0"/>
                                          </p:stCondLst>
                                        </p:cTn>
                                        <p:tgtEl>
                                          <p:spTgt spid="103">
                                            <p:txEl>
                                              <p:pRg st="0" end="0"/>
                                            </p:txEl>
                                          </p:spTgt>
                                        </p:tgtEl>
                                        <p:attrNameLst>
                                          <p:attrName>style.visibility</p:attrName>
                                        </p:attrNameLst>
                                      </p:cBhvr>
                                      <p:to>
                                        <p:strVal val="visible"/>
                                      </p:to>
                                    </p:set>
                                    <p:animEffect transition="in" filter="blinds(horizontal)">
                                      <p:cBhvr>
                                        <p:cTn id="61" dur="500"/>
                                        <p:tgtEl>
                                          <p:spTgt spid="10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82" grpId="0" animBg="1"/>
      <p:bldP spid="82" grpId="1" animBg="1"/>
      <p:bldP spid="90" grpId="0" animBg="1"/>
      <p:bldP spid="92" grpId="0" animBg="1"/>
      <p:bldP spid="92" grpId="1" animBg="1"/>
      <p:bldP spid="94" grpId="0"/>
      <p:bldP spid="94" grpId="1"/>
      <p:bldP spid="95" grpId="0" animBg="1"/>
      <p:bldP spid="95" grpId="1" animBg="1"/>
      <p:bldP spid="18" grpId="0" animBg="1"/>
      <p:bldP spid="101" grpId="0"/>
      <p:bldP spid="102" grpId="0" animBg="1"/>
      <p:bldP spid="10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35E2A-ADE5-102D-954C-AFE6F43E68CD}"/>
              </a:ext>
            </a:extLst>
          </p:cNvPr>
          <p:cNvSpPr>
            <a:spLocks noGrp="1"/>
          </p:cNvSpPr>
          <p:nvPr>
            <p:ph type="title"/>
          </p:nvPr>
        </p:nvSpPr>
        <p:spPr>
          <a:xfrm>
            <a:off x="0" y="0"/>
            <a:ext cx="12156230" cy="1264024"/>
          </a:xfrm>
        </p:spPr>
        <p:txBody>
          <a:bodyPr/>
          <a:lstStyle/>
          <a:p>
            <a:r>
              <a:rPr lang="en-US" dirty="0"/>
              <a:t>Enforcing Load-After-Store Order by Occasionally Delaying the Regular Path (Caches)</a:t>
            </a:r>
          </a:p>
        </p:txBody>
      </p:sp>
      <p:sp>
        <p:nvSpPr>
          <p:cNvPr id="5" name="Slide Number Placeholder 4">
            <a:extLst>
              <a:ext uri="{FF2B5EF4-FFF2-40B4-BE49-F238E27FC236}">
                <a16:creationId xmlns:a16="http://schemas.microsoft.com/office/drawing/2014/main" id="{C22B3EB5-D278-02E2-7754-8BCF2C0CC35E}"/>
              </a:ext>
            </a:extLst>
          </p:cNvPr>
          <p:cNvSpPr>
            <a:spLocks noGrp="1"/>
          </p:cNvSpPr>
          <p:nvPr>
            <p:ph type="sldNum" sz="quarter" idx="12"/>
          </p:nvPr>
        </p:nvSpPr>
        <p:spPr/>
        <p:txBody>
          <a:bodyPr/>
          <a:lstStyle/>
          <a:p>
            <a:fld id="{BEF5F9A7-FFD9-4159-A58F-AE73538ED447}" type="slidenum">
              <a:rPr lang="en-US" smtClean="0"/>
              <a:pPr/>
              <a:t>11</a:t>
            </a:fld>
            <a:endParaRPr lang="en-US" dirty="0"/>
          </a:p>
        </p:txBody>
      </p:sp>
      <p:pic>
        <p:nvPicPr>
          <p:cNvPr id="6" name="Picture 2" descr="Image result for power">
            <a:extLst>
              <a:ext uri="{FF2B5EF4-FFF2-40B4-BE49-F238E27FC236}">
                <a16:creationId xmlns:a16="http://schemas.microsoft.com/office/drawing/2014/main" id="{7B32EBE3-8FD0-C3D7-A01F-4ACF3F692D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48683" y="3017020"/>
            <a:ext cx="1640170" cy="1647492"/>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84BDFA3-4F22-9DCF-74E5-5694EE23FAC8}"/>
              </a:ext>
            </a:extLst>
          </p:cNvPr>
          <p:cNvSpPr/>
          <p:nvPr/>
        </p:nvSpPr>
        <p:spPr>
          <a:xfrm>
            <a:off x="627582" y="2837820"/>
            <a:ext cx="2885957" cy="21195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r3 = r1 + 4</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r0,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r4 = Load [r3]</a:t>
            </a:r>
          </a:p>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8" name="TextBox 7">
            <a:extLst>
              <a:ext uri="{FF2B5EF4-FFF2-40B4-BE49-F238E27FC236}">
                <a16:creationId xmlns:a16="http://schemas.microsoft.com/office/drawing/2014/main" id="{4BA9C745-6904-5142-5C13-83F97F5E360B}"/>
              </a:ext>
            </a:extLst>
          </p:cNvPr>
          <p:cNvSpPr txBox="1"/>
          <p:nvPr/>
        </p:nvSpPr>
        <p:spPr>
          <a:xfrm>
            <a:off x="3538678" y="2865144"/>
            <a:ext cx="577402"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Rg1</a:t>
            </a:r>
          </a:p>
        </p:txBody>
      </p:sp>
      <p:sp>
        <p:nvSpPr>
          <p:cNvPr id="10" name="Google Shape;148;p18">
            <a:extLst>
              <a:ext uri="{FF2B5EF4-FFF2-40B4-BE49-F238E27FC236}">
                <a16:creationId xmlns:a16="http://schemas.microsoft.com/office/drawing/2014/main" id="{549F72A0-42C6-BEA8-DC56-0C7A4A93F8AC}"/>
              </a:ext>
            </a:extLst>
          </p:cNvPr>
          <p:cNvSpPr/>
          <p:nvPr/>
        </p:nvSpPr>
        <p:spPr>
          <a:xfrm>
            <a:off x="5938467" y="1497214"/>
            <a:ext cx="102263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Core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1" name="Google Shape;151;p18">
            <a:extLst>
              <a:ext uri="{FF2B5EF4-FFF2-40B4-BE49-F238E27FC236}">
                <a16:creationId xmlns:a16="http://schemas.microsoft.com/office/drawing/2014/main" id="{E3C510B7-A1D5-6326-5251-E6E2702AE2D5}"/>
              </a:ext>
            </a:extLst>
          </p:cNvPr>
          <p:cNvSpPr/>
          <p:nvPr/>
        </p:nvSpPr>
        <p:spPr>
          <a:xfrm>
            <a:off x="5337673" y="5013925"/>
            <a:ext cx="3744794"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12" name="Straight Arrow Connector 11">
            <a:extLst>
              <a:ext uri="{FF2B5EF4-FFF2-40B4-BE49-F238E27FC236}">
                <a16:creationId xmlns:a16="http://schemas.microsoft.com/office/drawing/2014/main" id="{A203D561-86B4-E58F-C6AA-D6F64BC860BD}"/>
              </a:ext>
            </a:extLst>
          </p:cNvPr>
          <p:cNvCxnSpPr>
            <a:cxnSpLocks/>
            <a:stCxn id="10" idx="2"/>
            <a:endCxn id="20" idx="0"/>
          </p:cNvCxnSpPr>
          <p:nvPr/>
        </p:nvCxnSpPr>
        <p:spPr>
          <a:xfrm>
            <a:off x="6449784" y="1965554"/>
            <a:ext cx="2250" cy="18737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0DD838-C8E7-EBD6-98A0-A87CF55B9FF2}"/>
              </a:ext>
            </a:extLst>
          </p:cNvPr>
          <p:cNvCxnSpPr>
            <a:cxnSpLocks/>
            <a:stCxn id="20" idx="2"/>
            <a:endCxn id="16" idx="0"/>
          </p:cNvCxnSpPr>
          <p:nvPr/>
        </p:nvCxnSpPr>
        <p:spPr>
          <a:xfrm>
            <a:off x="6452034" y="2623667"/>
            <a:ext cx="0" cy="19640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8E2C5D1-2FDE-BBA5-85F5-458183CCDD99}"/>
              </a:ext>
            </a:extLst>
          </p:cNvPr>
          <p:cNvCxnSpPr>
            <a:cxnSpLocks/>
            <a:stCxn id="15" idx="2"/>
          </p:cNvCxnSpPr>
          <p:nvPr/>
        </p:nvCxnSpPr>
        <p:spPr>
          <a:xfrm>
            <a:off x="6459337" y="4757736"/>
            <a:ext cx="0" cy="256189"/>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Google Shape;150;p18">
            <a:extLst>
              <a:ext uri="{FF2B5EF4-FFF2-40B4-BE49-F238E27FC236}">
                <a16:creationId xmlns:a16="http://schemas.microsoft.com/office/drawing/2014/main" id="{B995F75C-73FD-68BC-AF9F-03DB1B63EDAE}"/>
              </a:ext>
            </a:extLst>
          </p:cNvPr>
          <p:cNvSpPr/>
          <p:nvPr/>
        </p:nvSpPr>
        <p:spPr>
          <a:xfrm>
            <a:off x="5337673" y="4164205"/>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6" name="Google Shape;149;p18">
            <a:extLst>
              <a:ext uri="{FF2B5EF4-FFF2-40B4-BE49-F238E27FC236}">
                <a16:creationId xmlns:a16="http://schemas.microsoft.com/office/drawing/2014/main" id="{8FB70348-EB5B-B615-6E87-9342480A8B7E}"/>
              </a:ext>
            </a:extLst>
          </p:cNvPr>
          <p:cNvSpPr/>
          <p:nvPr/>
        </p:nvSpPr>
        <p:spPr>
          <a:xfrm>
            <a:off x="5860907" y="2820075"/>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7" name="Google Shape;149;p18">
            <a:extLst>
              <a:ext uri="{FF2B5EF4-FFF2-40B4-BE49-F238E27FC236}">
                <a16:creationId xmlns:a16="http://schemas.microsoft.com/office/drawing/2014/main" id="{25E3AA2A-247A-8CCF-2346-A0CB24E88023}"/>
              </a:ext>
            </a:extLst>
          </p:cNvPr>
          <p:cNvSpPr/>
          <p:nvPr/>
        </p:nvSpPr>
        <p:spPr>
          <a:xfrm>
            <a:off x="5729552" y="3492896"/>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18" name="Straight Arrow Connector 17">
            <a:extLst>
              <a:ext uri="{FF2B5EF4-FFF2-40B4-BE49-F238E27FC236}">
                <a16:creationId xmlns:a16="http://schemas.microsoft.com/office/drawing/2014/main" id="{25FAF1BA-4D6D-4CF0-DD16-93F1C2F56357}"/>
              </a:ext>
            </a:extLst>
          </p:cNvPr>
          <p:cNvCxnSpPr>
            <a:cxnSpLocks/>
            <a:stCxn id="16" idx="2"/>
            <a:endCxn id="17" idx="0"/>
          </p:cNvCxnSpPr>
          <p:nvPr/>
        </p:nvCxnSpPr>
        <p:spPr>
          <a:xfrm>
            <a:off x="6452034" y="3288415"/>
            <a:ext cx="0" cy="20448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1E4D4E-54F8-F925-8219-B8C4165306E3}"/>
              </a:ext>
            </a:extLst>
          </p:cNvPr>
          <p:cNvCxnSpPr>
            <a:cxnSpLocks/>
            <a:stCxn id="17" idx="2"/>
            <a:endCxn id="15" idx="0"/>
          </p:cNvCxnSpPr>
          <p:nvPr/>
        </p:nvCxnSpPr>
        <p:spPr>
          <a:xfrm>
            <a:off x="6452034" y="3961237"/>
            <a:ext cx="7303" cy="20296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Google Shape;149;p18">
            <a:extLst>
              <a:ext uri="{FF2B5EF4-FFF2-40B4-BE49-F238E27FC236}">
                <a16:creationId xmlns:a16="http://schemas.microsoft.com/office/drawing/2014/main" id="{7D524DBE-40BF-0A04-D3AB-98E69AA03260}"/>
              </a:ext>
            </a:extLst>
          </p:cNvPr>
          <p:cNvSpPr/>
          <p:nvPr/>
        </p:nvSpPr>
        <p:spPr>
          <a:xfrm>
            <a:off x="5952723" y="2152928"/>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21" name="TextBox 20">
            <a:extLst>
              <a:ext uri="{FF2B5EF4-FFF2-40B4-BE49-F238E27FC236}">
                <a16:creationId xmlns:a16="http://schemas.microsoft.com/office/drawing/2014/main" id="{EFE0457C-AB7F-5EA8-7447-2930A0427474}"/>
              </a:ext>
            </a:extLst>
          </p:cNvPr>
          <p:cNvSpPr txBox="1"/>
          <p:nvPr/>
        </p:nvSpPr>
        <p:spPr>
          <a:xfrm>
            <a:off x="5359194" y="4980656"/>
            <a:ext cx="1400710" cy="707886"/>
          </a:xfrm>
          <a:prstGeom prst="rect">
            <a:avLst/>
          </a:prstGeom>
          <a:noFill/>
        </p:spPr>
        <p:txBody>
          <a:bodyPr wrap="square">
            <a:spAutoFit/>
          </a:bodyPr>
          <a:lstStyle/>
          <a:p>
            <a:pPr algn="ctr"/>
            <a:r>
              <a:rPr lang="en-US" sz="2000" dirty="0">
                <a:latin typeface="Gill Sans" panose="020B0502020104020203" pitchFamily="34" charset="-79"/>
                <a:ea typeface="Tahoma" panose="020B0604030504040204" pitchFamily="34" charset="0"/>
                <a:cs typeface="Gill Sans" panose="020B0502020104020203" pitchFamily="34" charset="-79"/>
              </a:rPr>
              <a:t>NVM Main</a:t>
            </a:r>
          </a:p>
          <a:p>
            <a:pPr algn="ctr"/>
            <a:r>
              <a:rPr lang="en-US" sz="2000" dirty="0">
                <a:latin typeface="Gill Sans" panose="020B0502020104020203" pitchFamily="34" charset="-79"/>
                <a:ea typeface="Tahoma" panose="020B0604030504040204" pitchFamily="34" charset="0"/>
                <a:cs typeface="Gill Sans" panose="020B0502020104020203" pitchFamily="34" charset="-79"/>
              </a:rPr>
              <a:t>Memory</a:t>
            </a:r>
          </a:p>
        </p:txBody>
      </p:sp>
      <p:sp>
        <p:nvSpPr>
          <p:cNvPr id="22" name="TextBox 21">
            <a:extLst>
              <a:ext uri="{FF2B5EF4-FFF2-40B4-BE49-F238E27FC236}">
                <a16:creationId xmlns:a16="http://schemas.microsoft.com/office/drawing/2014/main" id="{C76BE6C4-13DE-2B5A-F940-78D5ABC92033}"/>
              </a:ext>
            </a:extLst>
          </p:cNvPr>
          <p:cNvSpPr txBox="1"/>
          <p:nvPr/>
        </p:nvSpPr>
        <p:spPr>
          <a:xfrm>
            <a:off x="7625007" y="3515407"/>
            <a:ext cx="1637308" cy="461665"/>
          </a:xfrm>
          <a:prstGeom prst="rect">
            <a:avLst/>
          </a:prstGeom>
          <a:noFill/>
        </p:spPr>
        <p:txBody>
          <a:bodyPr wrap="none" rtlCol="0">
            <a:spAutoFit/>
          </a:bodyPr>
          <a:lstStyle/>
          <a:p>
            <a:r>
              <a:rPr lang="en-US" sz="2400" dirty="0">
                <a:solidFill>
                  <a:schemeClr val="accent1"/>
                </a:solidFill>
                <a:latin typeface="Gill Sans" panose="020B0502020104020203" pitchFamily="34" charset="-79"/>
                <a:cs typeface="Gill Sans" panose="020B0502020104020203" pitchFamily="34" charset="-79"/>
              </a:rPr>
              <a:t>Persist path</a:t>
            </a:r>
          </a:p>
        </p:txBody>
      </p:sp>
      <p:sp>
        <p:nvSpPr>
          <p:cNvPr id="23" name="Rectangle 22">
            <a:extLst>
              <a:ext uri="{FF2B5EF4-FFF2-40B4-BE49-F238E27FC236}">
                <a16:creationId xmlns:a16="http://schemas.microsoft.com/office/drawing/2014/main" id="{5ECF893B-D9EC-13EB-DAD1-58967C186E85}"/>
              </a:ext>
            </a:extLst>
          </p:cNvPr>
          <p:cNvSpPr/>
          <p:nvPr/>
        </p:nvSpPr>
        <p:spPr>
          <a:xfrm>
            <a:off x="4327421" y="2150491"/>
            <a:ext cx="1626123" cy="4728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Mem[r3] = 100</a:t>
            </a:r>
          </a:p>
        </p:txBody>
      </p:sp>
      <p:sp>
        <p:nvSpPr>
          <p:cNvPr id="24" name="Rectangle 23">
            <a:extLst>
              <a:ext uri="{FF2B5EF4-FFF2-40B4-BE49-F238E27FC236}">
                <a16:creationId xmlns:a16="http://schemas.microsoft.com/office/drawing/2014/main" id="{9A38186C-4503-8FC9-AB2B-201C2D10A445}"/>
              </a:ext>
            </a:extLst>
          </p:cNvPr>
          <p:cNvSpPr/>
          <p:nvPr/>
        </p:nvSpPr>
        <p:spPr>
          <a:xfrm>
            <a:off x="5002495" y="4011594"/>
            <a:ext cx="4581397" cy="181413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Google Shape;149;p18">
            <a:extLst>
              <a:ext uri="{FF2B5EF4-FFF2-40B4-BE49-F238E27FC236}">
                <a16:creationId xmlns:a16="http://schemas.microsoft.com/office/drawing/2014/main" id="{4CBD8D44-72D7-8B14-FF47-E28C93BF2C62}"/>
              </a:ext>
            </a:extLst>
          </p:cNvPr>
          <p:cNvSpPr/>
          <p:nvPr/>
        </p:nvSpPr>
        <p:spPr>
          <a:xfrm>
            <a:off x="7290755" y="2152555"/>
            <a:ext cx="729014"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PB</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26" name="Straight Arrow Connector 25">
            <a:extLst>
              <a:ext uri="{FF2B5EF4-FFF2-40B4-BE49-F238E27FC236}">
                <a16:creationId xmlns:a16="http://schemas.microsoft.com/office/drawing/2014/main" id="{7840523A-1276-A3B6-8B83-556F1C5F60B8}"/>
              </a:ext>
            </a:extLst>
          </p:cNvPr>
          <p:cNvCxnSpPr>
            <a:cxnSpLocks/>
          </p:cNvCxnSpPr>
          <p:nvPr/>
        </p:nvCxnSpPr>
        <p:spPr>
          <a:xfrm>
            <a:off x="6778113" y="4757736"/>
            <a:ext cx="0" cy="256189"/>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7" name="Multiply 26">
            <a:extLst>
              <a:ext uri="{FF2B5EF4-FFF2-40B4-BE49-F238E27FC236}">
                <a16:creationId xmlns:a16="http://schemas.microsoft.com/office/drawing/2014/main" id="{D39FFEFD-9CA2-4217-9A15-CBC99517EDD2}"/>
              </a:ext>
            </a:extLst>
          </p:cNvPr>
          <p:cNvSpPr/>
          <p:nvPr/>
        </p:nvSpPr>
        <p:spPr>
          <a:xfrm>
            <a:off x="6627662" y="4730936"/>
            <a:ext cx="300588" cy="25618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Elbow Connector 28">
            <a:extLst>
              <a:ext uri="{FF2B5EF4-FFF2-40B4-BE49-F238E27FC236}">
                <a16:creationId xmlns:a16="http://schemas.microsoft.com/office/drawing/2014/main" id="{6C0EFC0A-2547-6186-212A-95EB15A6DBBE}"/>
              </a:ext>
            </a:extLst>
          </p:cNvPr>
          <p:cNvCxnSpPr>
            <a:cxnSpLocks/>
            <a:stCxn id="10" idx="3"/>
            <a:endCxn id="25" idx="0"/>
          </p:cNvCxnSpPr>
          <p:nvPr/>
        </p:nvCxnSpPr>
        <p:spPr>
          <a:xfrm>
            <a:off x="6961100" y="1731384"/>
            <a:ext cx="694162" cy="421171"/>
          </a:xfrm>
          <a:prstGeom prst="bentConnector2">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C79906F-A2AC-210A-7DED-15471FF36269}"/>
              </a:ext>
            </a:extLst>
          </p:cNvPr>
          <p:cNvCxnSpPr>
            <a:cxnSpLocks/>
            <a:stCxn id="25" idx="2"/>
          </p:cNvCxnSpPr>
          <p:nvPr/>
        </p:nvCxnSpPr>
        <p:spPr>
          <a:xfrm>
            <a:off x="7655262" y="2623294"/>
            <a:ext cx="5935" cy="2390631"/>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B589E886-B53F-F508-5B9F-2B82F32749AC}"/>
              </a:ext>
            </a:extLst>
          </p:cNvPr>
          <p:cNvSpPr txBox="1"/>
          <p:nvPr/>
        </p:nvSpPr>
        <p:spPr>
          <a:xfrm>
            <a:off x="4783068" y="5789538"/>
            <a:ext cx="4830040"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Integrated Memory Controller (</a:t>
            </a:r>
            <a:r>
              <a:rPr lang="en-US" sz="2400" dirty="0" err="1">
                <a:latin typeface="Gill Sans" panose="020B0502020104020203" pitchFamily="34" charset="-79"/>
                <a:cs typeface="Gill Sans" panose="020B0502020104020203" pitchFamily="34" charset="-79"/>
              </a:rPr>
              <a:t>iMC</a:t>
            </a:r>
            <a:r>
              <a:rPr lang="en-US" sz="2400" dirty="0">
                <a:latin typeface="Gill Sans" panose="020B0502020104020203" pitchFamily="34" charset="-79"/>
                <a:cs typeface="Gill Sans" panose="020B0502020104020203" pitchFamily="34" charset="-79"/>
              </a:rPr>
              <a:t>)</a:t>
            </a:r>
          </a:p>
        </p:txBody>
      </p:sp>
      <p:cxnSp>
        <p:nvCxnSpPr>
          <p:cNvPr id="34" name="Straight Arrow Connector 33">
            <a:extLst>
              <a:ext uri="{FF2B5EF4-FFF2-40B4-BE49-F238E27FC236}">
                <a16:creationId xmlns:a16="http://schemas.microsoft.com/office/drawing/2014/main" id="{A0CFA99A-3DCF-9A06-A2C4-DB468D2ED108}"/>
              </a:ext>
            </a:extLst>
          </p:cNvPr>
          <p:cNvCxnSpPr>
            <a:cxnSpLocks/>
          </p:cNvCxnSpPr>
          <p:nvPr/>
        </p:nvCxnSpPr>
        <p:spPr>
          <a:xfrm flipH="1">
            <a:off x="320856" y="2997278"/>
            <a:ext cx="1" cy="846682"/>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8379873-EEAA-FF2E-B9A1-89096BCC3044}"/>
              </a:ext>
            </a:extLst>
          </p:cNvPr>
          <p:cNvSpPr txBox="1"/>
          <p:nvPr/>
        </p:nvSpPr>
        <p:spPr>
          <a:xfrm>
            <a:off x="-56686" y="2475764"/>
            <a:ext cx="747320" cy="646331"/>
          </a:xfrm>
          <a:prstGeom prst="rect">
            <a:avLst/>
          </a:prstGeom>
          <a:noFill/>
        </p:spPr>
        <p:txBody>
          <a:bodyPr wrap="none" rtlCol="0">
            <a:spAutoFit/>
          </a:bodyPr>
          <a:lstStyle/>
          <a:p>
            <a:r>
              <a:rPr lang="en-US" sz="3600" dirty="0">
                <a:latin typeface="Gill Sans" panose="020B0502020104020203" pitchFamily="34" charset="-79"/>
                <a:cs typeface="Gill Sans" panose="020B0502020104020203" pitchFamily="34" charset="-79"/>
              </a:rPr>
              <a:t>PC</a:t>
            </a:r>
          </a:p>
        </p:txBody>
      </p:sp>
      <p:sp>
        <p:nvSpPr>
          <p:cNvPr id="36" name="Rectangle 35">
            <a:extLst>
              <a:ext uri="{FF2B5EF4-FFF2-40B4-BE49-F238E27FC236}">
                <a16:creationId xmlns:a16="http://schemas.microsoft.com/office/drawing/2014/main" id="{782840FD-1075-3634-4A32-A1D444F04DA7}"/>
              </a:ext>
            </a:extLst>
          </p:cNvPr>
          <p:cNvSpPr/>
          <p:nvPr/>
        </p:nvSpPr>
        <p:spPr>
          <a:xfrm>
            <a:off x="647544" y="3471144"/>
            <a:ext cx="2899360"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37" name="Rectangle 36">
            <a:extLst>
              <a:ext uri="{FF2B5EF4-FFF2-40B4-BE49-F238E27FC236}">
                <a16:creationId xmlns:a16="http://schemas.microsoft.com/office/drawing/2014/main" id="{A5B8D042-CFB1-8FC4-AAC2-D68ECFA4A174}"/>
              </a:ext>
            </a:extLst>
          </p:cNvPr>
          <p:cNvSpPr/>
          <p:nvPr/>
        </p:nvSpPr>
        <p:spPr>
          <a:xfrm>
            <a:off x="7331779" y="5135116"/>
            <a:ext cx="1640169" cy="4924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MEM[r3] = 0</a:t>
            </a:r>
          </a:p>
        </p:txBody>
      </p:sp>
      <p:sp>
        <p:nvSpPr>
          <p:cNvPr id="40" name="TextBox 39">
            <a:extLst>
              <a:ext uri="{FF2B5EF4-FFF2-40B4-BE49-F238E27FC236}">
                <a16:creationId xmlns:a16="http://schemas.microsoft.com/office/drawing/2014/main" id="{A9CA1E23-AFA0-656F-B17A-43F61AD1CBEF}"/>
              </a:ext>
            </a:extLst>
          </p:cNvPr>
          <p:cNvSpPr txBox="1"/>
          <p:nvPr/>
        </p:nvSpPr>
        <p:spPr>
          <a:xfrm>
            <a:off x="745610" y="5163210"/>
            <a:ext cx="1230401"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It is my </a:t>
            </a:r>
            <a:r>
              <a:rPr lang="en-US" sz="2000" dirty="0">
                <a:solidFill>
                  <a:srgbClr val="FF0000"/>
                </a:solidFill>
                <a:latin typeface="Gill Sans" panose="020B0502020104020203" pitchFamily="34" charset="-79"/>
                <a:cs typeface="Gill Sans" panose="020B0502020104020203" pitchFamily="34" charset="-79"/>
              </a:rPr>
              <a:t>r4</a:t>
            </a:r>
          </a:p>
        </p:txBody>
      </p:sp>
      <p:sp>
        <p:nvSpPr>
          <p:cNvPr id="41" name="Rectangular Callout 40">
            <a:extLst>
              <a:ext uri="{FF2B5EF4-FFF2-40B4-BE49-F238E27FC236}">
                <a16:creationId xmlns:a16="http://schemas.microsoft.com/office/drawing/2014/main" id="{E0EDDBF5-1BCB-3D7E-B4C7-489471B4B96A}"/>
              </a:ext>
            </a:extLst>
          </p:cNvPr>
          <p:cNvSpPr/>
          <p:nvPr/>
        </p:nvSpPr>
        <p:spPr>
          <a:xfrm rot="5400000">
            <a:off x="1142847" y="4590245"/>
            <a:ext cx="485710" cy="1601578"/>
          </a:xfrm>
          <a:prstGeom prst="wedgeRectCallout">
            <a:avLst>
              <a:gd name="adj1" fmla="val -111056"/>
              <a:gd name="adj2" fmla="val 1494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Picture 8" descr="Image result for timer image">
            <a:extLst>
              <a:ext uri="{FF2B5EF4-FFF2-40B4-BE49-F238E27FC236}">
                <a16:creationId xmlns:a16="http://schemas.microsoft.com/office/drawing/2014/main" id="{586D863A-194F-78CE-DEB4-774CAE4577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71582" y="1360419"/>
            <a:ext cx="741930" cy="741930"/>
          </a:xfrm>
          <a:prstGeom prst="rect">
            <a:avLst/>
          </a:prstGeom>
          <a:noFill/>
          <a:extLst>
            <a:ext uri="{909E8E84-426E-40DD-AFC4-6F175D3DCCD1}">
              <a14:hiddenFill xmlns:a14="http://schemas.microsoft.com/office/drawing/2010/main">
                <a:solidFill>
                  <a:srgbClr val="FFFFFF"/>
                </a:solidFill>
              </a14:hiddenFill>
            </a:ext>
          </a:extLst>
        </p:spPr>
      </p:pic>
      <p:sp>
        <p:nvSpPr>
          <p:cNvPr id="43" name="Rounded Rectangular Callout 42">
            <a:extLst>
              <a:ext uri="{FF2B5EF4-FFF2-40B4-BE49-F238E27FC236}">
                <a16:creationId xmlns:a16="http://schemas.microsoft.com/office/drawing/2014/main" id="{87179BEE-9A63-20EA-D380-234E645210E0}"/>
              </a:ext>
            </a:extLst>
          </p:cNvPr>
          <p:cNvSpPr/>
          <p:nvPr/>
        </p:nvSpPr>
        <p:spPr>
          <a:xfrm>
            <a:off x="4447990" y="1384458"/>
            <a:ext cx="1334529" cy="518399"/>
          </a:xfrm>
          <a:prstGeom prst="wedgeRoundRectCallout">
            <a:avLst>
              <a:gd name="adj1" fmla="val 15566"/>
              <a:gd name="adj2" fmla="val 96135"/>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F971EA-0864-1BA1-9221-DD5E47ABCC2C}"/>
              </a:ext>
            </a:extLst>
          </p:cNvPr>
          <p:cNvSpPr txBox="1"/>
          <p:nvPr/>
        </p:nvSpPr>
        <p:spPr>
          <a:xfrm>
            <a:off x="4595237" y="1383776"/>
            <a:ext cx="987065" cy="523220"/>
          </a:xfrm>
          <a:prstGeom prst="rect">
            <a:avLst/>
          </a:prstGeom>
          <a:noFill/>
        </p:spPr>
        <p:txBody>
          <a:bodyPr wrap="none" rtlCol="0">
            <a:spAutoFit/>
          </a:bodyPr>
          <a:lstStyle/>
          <a:p>
            <a:r>
              <a:rPr lang="en-US" sz="2800" dirty="0">
                <a:solidFill>
                  <a:srgbClr val="FF0000"/>
                </a:solidFill>
                <a:latin typeface="Gill Sans" panose="020B0502020104020203" pitchFamily="34" charset="-79"/>
                <a:cs typeface="Gill Sans" panose="020B0502020104020203" pitchFamily="34" charset="-79"/>
              </a:rPr>
              <a:t>Wait!</a:t>
            </a:r>
          </a:p>
        </p:txBody>
      </p:sp>
      <p:sp>
        <p:nvSpPr>
          <p:cNvPr id="31" name="Rectangle 30">
            <a:extLst>
              <a:ext uri="{FF2B5EF4-FFF2-40B4-BE49-F238E27FC236}">
                <a16:creationId xmlns:a16="http://schemas.microsoft.com/office/drawing/2014/main" id="{C55DF184-11D8-53BC-D370-D4FE2ABF8EEA}"/>
              </a:ext>
            </a:extLst>
          </p:cNvPr>
          <p:cNvSpPr/>
          <p:nvPr/>
        </p:nvSpPr>
        <p:spPr>
          <a:xfrm>
            <a:off x="7331779" y="2150492"/>
            <a:ext cx="1637307"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Mem[r3] = 100</a:t>
            </a:r>
          </a:p>
        </p:txBody>
      </p:sp>
      <p:sp>
        <p:nvSpPr>
          <p:cNvPr id="44" name="Rectangle 43">
            <a:extLst>
              <a:ext uri="{FF2B5EF4-FFF2-40B4-BE49-F238E27FC236}">
                <a16:creationId xmlns:a16="http://schemas.microsoft.com/office/drawing/2014/main" id="{8A179C4D-D00A-FF3E-588F-02F066702549}"/>
              </a:ext>
            </a:extLst>
          </p:cNvPr>
          <p:cNvSpPr/>
          <p:nvPr/>
        </p:nvSpPr>
        <p:spPr>
          <a:xfrm>
            <a:off x="7328350" y="5139916"/>
            <a:ext cx="1637307"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Mem[r3] = 100</a:t>
            </a:r>
          </a:p>
        </p:txBody>
      </p:sp>
      <p:pic>
        <p:nvPicPr>
          <p:cNvPr id="45" name="Picture 6" descr="Crazy Smiling Emoji Sticker">
            <a:extLst>
              <a:ext uri="{FF2B5EF4-FFF2-40B4-BE49-F238E27FC236}">
                <a16:creationId xmlns:a16="http://schemas.microsoft.com/office/drawing/2014/main" id="{922D116A-F65E-D8F1-1564-049067BDF3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2730" y="5051034"/>
            <a:ext cx="774695" cy="774695"/>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318B7E0D-7FB9-C356-A962-77732AA6E99B}"/>
              </a:ext>
            </a:extLst>
          </p:cNvPr>
          <p:cNvSpPr/>
          <p:nvPr/>
        </p:nvSpPr>
        <p:spPr>
          <a:xfrm>
            <a:off x="7334251" y="5142508"/>
            <a:ext cx="1637307"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Mem[r3] = 100</a:t>
            </a:r>
          </a:p>
        </p:txBody>
      </p:sp>
      <p:sp>
        <p:nvSpPr>
          <p:cNvPr id="48" name="TextBox 47">
            <a:extLst>
              <a:ext uri="{FF2B5EF4-FFF2-40B4-BE49-F238E27FC236}">
                <a16:creationId xmlns:a16="http://schemas.microsoft.com/office/drawing/2014/main" id="{B74085B3-FF95-6B8E-55ED-C707CE47153E}"/>
              </a:ext>
            </a:extLst>
          </p:cNvPr>
          <p:cNvSpPr txBox="1"/>
          <p:nvPr/>
        </p:nvSpPr>
        <p:spPr>
          <a:xfrm>
            <a:off x="8079321" y="1247984"/>
            <a:ext cx="3986784" cy="923330"/>
          </a:xfrm>
          <a:prstGeom prst="rect">
            <a:avLst/>
          </a:prstGeom>
          <a:noFill/>
        </p:spPr>
        <p:txBody>
          <a:bodyPr wrap="squar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ARF: architectural register file</a:t>
            </a:r>
          </a:p>
          <a:p>
            <a:r>
              <a:rPr lang="en-US" dirty="0">
                <a:latin typeface="Gill Sans" panose="020B0502020104020203" pitchFamily="34" charset="-79"/>
                <a:ea typeface="Tahoma" panose="020B0604030504040204" pitchFamily="34" charset="0"/>
                <a:cs typeface="Gill Sans" panose="020B0502020104020203" pitchFamily="34" charset="-79"/>
              </a:rPr>
              <a:t>* PB: volatile persist buffer based on Intel WCB</a:t>
            </a:r>
          </a:p>
        </p:txBody>
      </p:sp>
      <p:sp>
        <p:nvSpPr>
          <p:cNvPr id="49" name="TextBox 48">
            <a:extLst>
              <a:ext uri="{FF2B5EF4-FFF2-40B4-BE49-F238E27FC236}">
                <a16:creationId xmlns:a16="http://schemas.microsoft.com/office/drawing/2014/main" id="{EAE6EF59-9090-8312-D867-5D048149AFD2}"/>
              </a:ext>
            </a:extLst>
          </p:cNvPr>
          <p:cNvSpPr txBox="1"/>
          <p:nvPr/>
        </p:nvSpPr>
        <p:spPr>
          <a:xfrm>
            <a:off x="7852077" y="4265187"/>
            <a:ext cx="1640171" cy="646331"/>
          </a:xfrm>
          <a:prstGeom prst="wedgeRectCallout">
            <a:avLst>
              <a:gd name="adj1" fmla="val -112336"/>
              <a:gd name="adj2" fmla="val 47122"/>
            </a:avLst>
          </a:prstGeom>
          <a:noFill/>
          <a:ln>
            <a:solidFill>
              <a:schemeClr val="tx1"/>
            </a:solidFill>
          </a:ln>
        </p:spPr>
        <p:txBody>
          <a:bodyPr wrap="square" rtlCol="0">
            <a:spAutoFit/>
          </a:bodyPr>
          <a:lstStyle/>
          <a:p>
            <a:pPr algn="ctr"/>
            <a:r>
              <a:rPr lang="en-US" dirty="0">
                <a:latin typeface="Gill Sans" panose="020B0502020104020203" pitchFamily="34" charset="-79"/>
                <a:cs typeface="Gill Sans" panose="020B0502020104020203" pitchFamily="34" charset="-79"/>
              </a:rPr>
              <a:t>Silently Eviction</a:t>
            </a:r>
          </a:p>
          <a:p>
            <a:pPr algn="ctr"/>
            <a:r>
              <a:rPr lang="en-US" dirty="0">
                <a:latin typeface="Gill Sans" panose="020B0502020104020203" pitchFamily="34" charset="-79"/>
                <a:cs typeface="Gill Sans" panose="020B0502020104020203" pitchFamily="34" charset="-79"/>
              </a:rPr>
              <a:t>Dropping</a:t>
            </a:r>
          </a:p>
        </p:txBody>
      </p:sp>
      <p:sp>
        <p:nvSpPr>
          <p:cNvPr id="46" name="Rectangle 45">
            <a:extLst>
              <a:ext uri="{FF2B5EF4-FFF2-40B4-BE49-F238E27FC236}">
                <a16:creationId xmlns:a16="http://schemas.microsoft.com/office/drawing/2014/main" id="{2BA009E3-E3E9-6E26-BA99-7C5803465625}"/>
              </a:ext>
            </a:extLst>
          </p:cNvPr>
          <p:cNvSpPr/>
          <p:nvPr/>
        </p:nvSpPr>
        <p:spPr>
          <a:xfrm>
            <a:off x="-43153" y="3579246"/>
            <a:ext cx="12235153" cy="1415272"/>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Practically no run-time overhead as the order is not enforced almost at all time due to fast persist path.</a:t>
            </a:r>
          </a:p>
        </p:txBody>
      </p:sp>
    </p:spTree>
    <p:extLst>
      <p:ext uri="{BB962C8B-B14F-4D97-AF65-F5344CB8AC3E}">
        <p14:creationId xmlns:p14="http://schemas.microsoft.com/office/powerpoint/2010/main" val="1172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par>
                                <p:cTn id="8" presetID="8" presetClass="emph" presetSubtype="0" fill="hold" nodeType="withEffect">
                                  <p:stCondLst>
                                    <p:cond delay="0"/>
                                  </p:stCondLst>
                                  <p:childTnLst>
                                    <p:animRot by="21600000">
                                      <p:cBhvr>
                                        <p:cTn id="9" dur="2000" fill="hold"/>
                                        <p:tgtEl>
                                          <p:spTgt spid="42"/>
                                        </p:tgtEl>
                                        <p:attrNameLst>
                                          <p:attrName>r</p:attrName>
                                        </p:attrNameLst>
                                      </p:cBhvr>
                                    </p:animRot>
                                  </p:childTnLst>
                                  <p:subTnLst>
                                    <p:set>
                                      <p:cBhvr override="childStyle">
                                        <p:cTn dur="1" fill="hold" display="0" masterRel="nextClick" afterEffect="1"/>
                                        <p:tgtEl>
                                          <p:spTgt spid="42"/>
                                        </p:tgtEl>
                                        <p:attrNameLst>
                                          <p:attrName>style.visibility</p:attrName>
                                        </p:attrNameLst>
                                      </p:cBhvr>
                                      <p:to>
                                        <p:strVal val="hidden"/>
                                      </p:to>
                                    </p:set>
                                  </p:subTnLst>
                                </p:cTn>
                              </p:par>
                              <p:par>
                                <p:cTn id="10" presetID="3" presetClass="entr" presetSubtype="10"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blinds(horizontal)">
                                      <p:cBhvr>
                                        <p:cTn id="12"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par>
                                <p:cTn id="13" presetID="3" presetClass="entr" presetSubtype="1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par>
                                <p:cTn id="16" presetID="42" presetClass="path" presetSubtype="0" accel="50000" decel="50000" fill="hold" grpId="0" nodeType="withEffect">
                                  <p:stCondLst>
                                    <p:cond delay="0"/>
                                  </p:stCondLst>
                                  <p:childTnLst>
                                    <p:animMotion origin="layout" path="M 4.16667E-7 -2.59259E-6 L 0.00013 0.43588 " pathEditMode="relative" rAng="0" ptsTypes="AA">
                                      <p:cBhvr>
                                        <p:cTn id="17" dur="2000" fill="hold"/>
                                        <p:tgtEl>
                                          <p:spTgt spid="31"/>
                                        </p:tgtEl>
                                        <p:attrNameLst>
                                          <p:attrName>ppt_x</p:attrName>
                                          <p:attrName>ppt_y</p:attrName>
                                        </p:attrNameLst>
                                      </p:cBhvr>
                                      <p:rCtr x="13" y="21667"/>
                                    </p:animMotion>
                                  </p:childTnLst>
                                  <p:subTnLst>
                                    <p:set>
                                      <p:cBhvr override="childStyle">
                                        <p:cTn dur="1" fill="hold" display="0" masterRel="sameClick" afterEffect="1">
                                          <p:stCondLst>
                                            <p:cond evt="end" delay="0">
                                              <p:tn val="16"/>
                                            </p:cond>
                                          </p:stCondLst>
                                        </p:cTn>
                                        <p:tgtEl>
                                          <p:spTgt spid="31"/>
                                        </p:tgtEl>
                                        <p:attrNameLst>
                                          <p:attrName>style.visibility</p:attrName>
                                        </p:attrNameLst>
                                      </p:cBhvr>
                                      <p:to>
                                        <p:strVal val="hidden"/>
                                      </p:to>
                                    </p:set>
                                  </p:subTnLst>
                                </p:cTn>
                              </p:par>
                              <p:par>
                                <p:cTn id="18" presetID="1" presetClass="entr" presetSubtype="0" fill="hold" grpId="0" nodeType="withEffect">
                                  <p:stCondLst>
                                    <p:cond delay="2000"/>
                                  </p:stCondLst>
                                  <p:childTnLst>
                                    <p:set>
                                      <p:cBhvr>
                                        <p:cTn id="19" dur="1" fill="hold">
                                          <p:stCondLst>
                                            <p:cond delay="0"/>
                                          </p:stCondLst>
                                        </p:cTn>
                                        <p:tgtEl>
                                          <p:spTgt spid="44"/>
                                        </p:tgtEl>
                                        <p:attrNameLst>
                                          <p:attrName>style.visibility</p:attrName>
                                        </p:attrNameLst>
                                      </p:cBhvr>
                                      <p:to>
                                        <p:strVal val="visible"/>
                                      </p:to>
                                    </p:set>
                                  </p:childTnLst>
                                </p:cTn>
                              </p:par>
                              <p:par>
                                <p:cTn id="20" presetID="1" presetClass="entr" presetSubtype="0" fill="hold" grpId="0" nodeType="withEffect">
                                  <p:stCondLst>
                                    <p:cond delay="2000"/>
                                  </p:stCondLst>
                                  <p:childTnLst>
                                    <p:set>
                                      <p:cBhvr>
                                        <p:cTn id="21" dur="1" fill="hold">
                                          <p:stCondLst>
                                            <p:cond delay="0"/>
                                          </p:stCondLst>
                                        </p:cTn>
                                        <p:tgtEl>
                                          <p:spTgt spid="4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0" nodeType="clickEffect">
                                  <p:stCondLst>
                                    <p:cond delay="0"/>
                                  </p:stCondLst>
                                  <p:childTnLst>
                                    <p:animMotion origin="layout" path="M -4.58333E-6 3.33333E-6 L -0.00143 0.30902 " pathEditMode="relative" rAng="0" ptsTypes="AA">
                                      <p:cBhvr>
                                        <p:cTn id="25" dur="2000" fill="hold"/>
                                        <p:tgtEl>
                                          <p:spTgt spid="23"/>
                                        </p:tgtEl>
                                        <p:attrNameLst>
                                          <p:attrName>ppt_x</p:attrName>
                                          <p:attrName>ppt_y</p:attrName>
                                        </p:attrNameLst>
                                      </p:cBhvr>
                                      <p:rCtr x="-78" y="15440"/>
                                    </p:animMotion>
                                  </p:childTnLst>
                                  <p:subTnLst>
                                    <p:set>
                                      <p:cBhvr override="childStyle">
                                        <p:cTn dur="1" fill="hold" display="0" masterRel="sameClick" afterEffect="1">
                                          <p:stCondLst>
                                            <p:cond evt="end" delay="0">
                                              <p:tn val="24"/>
                                            </p:cond>
                                          </p:stCondLst>
                                        </p:cTn>
                                        <p:tgtEl>
                                          <p:spTgt spid="23"/>
                                        </p:tgtEl>
                                        <p:attrNameLst>
                                          <p:attrName>style.visibility</p:attrName>
                                        </p:attrNameLst>
                                      </p:cBhvr>
                                      <p:to>
                                        <p:strVal val="hidden"/>
                                      </p:to>
                                    </p:set>
                                  </p:subTnLst>
                                </p:cTn>
                              </p:par>
                              <p:par>
                                <p:cTn id="26" presetID="1" presetClass="exit" presetSubtype="0" fill="hold" grpId="0" nodeType="withEffect">
                                  <p:stCondLst>
                                    <p:cond delay="2000"/>
                                  </p:stCondLst>
                                  <p:childTnLst>
                                    <p:set>
                                      <p:cBhvr>
                                        <p:cTn id="27" dur="1" fill="hold">
                                          <p:stCondLst>
                                            <p:cond delay="0"/>
                                          </p:stCondLst>
                                        </p:cTn>
                                        <p:tgtEl>
                                          <p:spTgt spid="3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path" presetSubtype="0" accel="50000" decel="50000" fill="hold" grpId="0" nodeType="clickEffect">
                                  <p:stCondLst>
                                    <p:cond delay="0"/>
                                  </p:stCondLst>
                                  <p:childTnLst>
                                    <p:animMotion origin="layout" path="M 4.79167E-6 -2.59259E-6 L -0.00222 0.1419 " pathEditMode="relative" rAng="0" ptsTypes="AA">
                                      <p:cBhvr>
                                        <p:cTn id="31" dur="2000" fill="hold"/>
                                        <p:tgtEl>
                                          <p:spTgt spid="36"/>
                                        </p:tgtEl>
                                        <p:attrNameLst>
                                          <p:attrName>ppt_x</p:attrName>
                                          <p:attrName>ppt_y</p:attrName>
                                        </p:attrNameLst>
                                      </p:cBhvr>
                                      <p:rCtr x="-117" y="7083"/>
                                    </p:animMotion>
                                  </p:childTnLst>
                                </p:cTn>
                              </p:par>
                              <p:par>
                                <p:cTn id="32" presetID="42" presetClass="path" presetSubtype="0" accel="50000" decel="50000" fill="hold" grpId="0" nodeType="withEffect">
                                  <p:stCondLst>
                                    <p:cond delay="0"/>
                                  </p:stCondLst>
                                  <p:childTnLst>
                                    <p:animMotion origin="layout" path="M -1.45833E-6 -1.85185E-6 L -0.00013 0.16158 " pathEditMode="relative" rAng="0" ptsTypes="AA">
                                      <p:cBhvr>
                                        <p:cTn id="33" dur="2000" fill="hold"/>
                                        <p:tgtEl>
                                          <p:spTgt spid="35"/>
                                        </p:tgtEl>
                                        <p:attrNameLst>
                                          <p:attrName>ppt_x</p:attrName>
                                          <p:attrName>ppt_y</p:attrName>
                                        </p:attrNameLst>
                                      </p:cBhvr>
                                      <p:rCtr x="-13" y="8079"/>
                                    </p:animMotion>
                                  </p:childTnLst>
                                </p:cTn>
                              </p:par>
                              <p:par>
                                <p:cTn id="34" presetID="42" presetClass="path" presetSubtype="0" accel="50000" decel="50000" fill="hold" nodeType="withEffect">
                                  <p:stCondLst>
                                    <p:cond delay="0"/>
                                  </p:stCondLst>
                                  <p:childTnLst>
                                    <p:animMotion origin="layout" path="M -2.08333E-6 -1.11111E-6 L -2.08333E-6 0.16945 " pathEditMode="relative" rAng="0" ptsTypes="AA">
                                      <p:cBhvr>
                                        <p:cTn id="35" dur="2000" fill="hold"/>
                                        <p:tgtEl>
                                          <p:spTgt spid="34"/>
                                        </p:tgtEl>
                                        <p:attrNameLst>
                                          <p:attrName>ppt_x</p:attrName>
                                          <p:attrName>ppt_y</p:attrName>
                                        </p:attrNameLst>
                                      </p:cBhvr>
                                      <p:rCtr x="0" y="8472"/>
                                    </p:animMotion>
                                  </p:childTnLst>
                                </p:cTn>
                              </p:par>
                            </p:childTnLst>
                          </p:cTn>
                        </p:par>
                      </p:childTnLst>
                    </p:cTn>
                  </p:par>
                  <p:par>
                    <p:cTn id="36" fill="hold">
                      <p:stCondLst>
                        <p:cond delay="indefinite"/>
                      </p:stCondLst>
                      <p:childTnLst>
                        <p:par>
                          <p:cTn id="37" fill="hold">
                            <p:stCondLst>
                              <p:cond delay="0"/>
                            </p:stCondLst>
                            <p:childTnLst>
                              <p:par>
                                <p:cTn id="38" presetID="42" presetClass="path" presetSubtype="0" accel="50000" decel="50000" fill="hold" grpId="1" nodeType="clickEffect">
                                  <p:stCondLst>
                                    <p:cond delay="0"/>
                                  </p:stCondLst>
                                  <p:childTnLst>
                                    <p:animMotion origin="layout" path="M 8.33333E-7 -2.22222E-6 L -0.31211 -0.09676 " pathEditMode="relative" rAng="0" ptsTypes="AA">
                                      <p:cBhvr>
                                        <p:cTn id="39" dur="2000" fill="hold"/>
                                        <p:tgtEl>
                                          <p:spTgt spid="44"/>
                                        </p:tgtEl>
                                        <p:attrNameLst>
                                          <p:attrName>ppt_x</p:attrName>
                                          <p:attrName>ppt_y</p:attrName>
                                        </p:attrNameLst>
                                      </p:cBhvr>
                                      <p:rCtr x="-15612" y="-4838"/>
                                    </p:animMotion>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4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6"/>
                                        </p:tgtEl>
                                        <p:attrNameLst>
                                          <p:attrName>style.visibility</p:attrName>
                                        </p:attrNameLst>
                                      </p:cBhvr>
                                      <p:to>
                                        <p:strVal val="visible"/>
                                      </p:to>
                                    </p:set>
                                  </p:childTnLst>
                                </p:cTn>
                              </p:par>
                              <p:par>
                                <p:cTn id="52" presetID="3" presetClass="entr" presetSubtype="10" fill="hold" nodeType="withEffect">
                                  <p:stCondLst>
                                    <p:cond delay="0"/>
                                  </p:stCondLst>
                                  <p:childTnLst>
                                    <p:set>
                                      <p:cBhvr>
                                        <p:cTn id="53" dur="1" fill="hold">
                                          <p:stCondLst>
                                            <p:cond delay="0"/>
                                          </p:stCondLst>
                                        </p:cTn>
                                        <p:tgtEl>
                                          <p:spTgt spid="46">
                                            <p:txEl>
                                              <p:pRg st="0" end="0"/>
                                            </p:txEl>
                                          </p:spTgt>
                                        </p:tgtEl>
                                        <p:attrNameLst>
                                          <p:attrName>style.visibility</p:attrName>
                                        </p:attrNameLst>
                                      </p:cBhvr>
                                      <p:to>
                                        <p:strVal val="visible"/>
                                      </p:to>
                                    </p:set>
                                    <p:animEffect transition="in" filter="blinds(horizontal)">
                                      <p:cBhvr>
                                        <p:cTn id="54"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5" grpId="0"/>
      <p:bldP spid="36" grpId="0" animBg="1"/>
      <p:bldP spid="37" grpId="0" animBg="1"/>
      <p:bldP spid="40" grpId="0"/>
      <p:bldP spid="41" grpId="0" animBg="1"/>
      <p:bldP spid="43" grpId="0" animBg="1"/>
      <p:bldP spid="3" grpId="0"/>
      <p:bldP spid="31" grpId="0" animBg="1"/>
      <p:bldP spid="44" grpId="0" animBg="1"/>
      <p:bldP spid="44" grpId="1" animBg="1"/>
      <p:bldP spid="47" grpId="0" animBg="1"/>
      <p:bldP spid="4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B9BF-AD47-0A93-0E1E-3A8EE26EBA87}"/>
              </a:ext>
            </a:extLst>
          </p:cNvPr>
          <p:cNvSpPr>
            <a:spLocks noGrp="1"/>
          </p:cNvSpPr>
          <p:nvPr>
            <p:ph type="title"/>
          </p:nvPr>
        </p:nvSpPr>
        <p:spPr>
          <a:xfrm>
            <a:off x="0" y="11131"/>
            <a:ext cx="12388241" cy="1278344"/>
          </a:xfrm>
        </p:spPr>
        <p:txBody>
          <a:bodyPr/>
          <a:lstStyle/>
          <a:p>
            <a:r>
              <a:rPr lang="en-US" dirty="0"/>
              <a:t>Crash Inconsistency Due to NUMA Effect of Multiple Memory Controllers (MCs)</a:t>
            </a:r>
          </a:p>
        </p:txBody>
      </p:sp>
      <p:sp>
        <p:nvSpPr>
          <p:cNvPr id="5" name="Slide Number Placeholder 4">
            <a:extLst>
              <a:ext uri="{FF2B5EF4-FFF2-40B4-BE49-F238E27FC236}">
                <a16:creationId xmlns:a16="http://schemas.microsoft.com/office/drawing/2014/main" id="{AD6C6FF5-0039-9429-3995-D3F090787BAD}"/>
              </a:ext>
            </a:extLst>
          </p:cNvPr>
          <p:cNvSpPr>
            <a:spLocks noGrp="1"/>
          </p:cNvSpPr>
          <p:nvPr>
            <p:ph type="sldNum" sz="quarter" idx="12"/>
          </p:nvPr>
        </p:nvSpPr>
        <p:spPr/>
        <p:txBody>
          <a:bodyPr/>
          <a:lstStyle/>
          <a:p>
            <a:fld id="{BEF5F9A7-FFD9-4159-A58F-AE73538ED447}" type="slidenum">
              <a:rPr lang="en-US" smtClean="0"/>
              <a:pPr/>
              <a:t>12</a:t>
            </a:fld>
            <a:endParaRPr lang="en-US" dirty="0"/>
          </a:p>
        </p:txBody>
      </p:sp>
      <p:pic>
        <p:nvPicPr>
          <p:cNvPr id="6" name="Picture 2" descr="Image result for power">
            <a:extLst>
              <a:ext uri="{FF2B5EF4-FFF2-40B4-BE49-F238E27FC236}">
                <a16:creationId xmlns:a16="http://schemas.microsoft.com/office/drawing/2014/main" id="{2FB83AC5-CFBC-45F5-B40D-9CECC4833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1972" y="2981075"/>
            <a:ext cx="1640170" cy="164749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A877E150-55C3-19F2-7006-474AB2B2AAC5}"/>
              </a:ext>
            </a:extLst>
          </p:cNvPr>
          <p:cNvCxnSpPr>
            <a:cxnSpLocks/>
            <a:stCxn id="12" idx="4"/>
            <a:endCxn id="11" idx="0"/>
          </p:cNvCxnSpPr>
          <p:nvPr/>
        </p:nvCxnSpPr>
        <p:spPr>
          <a:xfrm>
            <a:off x="3874294" y="3859316"/>
            <a:ext cx="250122" cy="5717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8670F32-CD60-98E7-5CC1-3FA69CEE625F}"/>
              </a:ext>
            </a:extLst>
          </p:cNvPr>
          <p:cNvSpPr/>
          <p:nvPr/>
        </p:nvSpPr>
        <p:spPr>
          <a:xfrm>
            <a:off x="1360608" y="1746931"/>
            <a:ext cx="3228419" cy="21195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r0 = r1 + 4</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ST1: Store #0, [r0]</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r4 = Load [r3]</a:t>
            </a:r>
          </a:p>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9" name="Rectangle 8">
            <a:extLst>
              <a:ext uri="{FF2B5EF4-FFF2-40B4-BE49-F238E27FC236}">
                <a16:creationId xmlns:a16="http://schemas.microsoft.com/office/drawing/2014/main" id="{CA0F7D77-EC82-DDAE-7F9A-BD81CCDE42E4}"/>
              </a:ext>
            </a:extLst>
          </p:cNvPr>
          <p:cNvSpPr/>
          <p:nvPr/>
        </p:nvSpPr>
        <p:spPr>
          <a:xfrm>
            <a:off x="1360170" y="4011594"/>
            <a:ext cx="3228419" cy="1444777"/>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ST2: Store r2,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ST3: Store r4, [r1]</a:t>
            </a:r>
          </a:p>
        </p:txBody>
      </p:sp>
      <p:sp>
        <p:nvSpPr>
          <p:cNvPr id="10" name="Rectangle 9">
            <a:extLst>
              <a:ext uri="{FF2B5EF4-FFF2-40B4-BE49-F238E27FC236}">
                <a16:creationId xmlns:a16="http://schemas.microsoft.com/office/drawing/2014/main" id="{13B181DC-E608-C86E-8DB6-043B3422B076}"/>
              </a:ext>
            </a:extLst>
          </p:cNvPr>
          <p:cNvSpPr/>
          <p:nvPr/>
        </p:nvSpPr>
        <p:spPr>
          <a:xfrm>
            <a:off x="1354944" y="3904704"/>
            <a:ext cx="3228419" cy="7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9CB312-1C53-0F9D-8D07-0049A31F5E1F}"/>
              </a:ext>
            </a:extLst>
          </p:cNvPr>
          <p:cNvSpPr/>
          <p:nvPr/>
        </p:nvSpPr>
        <p:spPr>
          <a:xfrm>
            <a:off x="3725777" y="4431104"/>
            <a:ext cx="797278" cy="65564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61A3CFE-7CF2-71CE-A1F2-06538ACEC6CC}"/>
              </a:ext>
            </a:extLst>
          </p:cNvPr>
          <p:cNvSpPr/>
          <p:nvPr/>
        </p:nvSpPr>
        <p:spPr>
          <a:xfrm>
            <a:off x="3457738" y="3267840"/>
            <a:ext cx="833112" cy="59147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870381F-B1CC-8AAB-5DEB-F4D0A66AC4F2}"/>
              </a:ext>
            </a:extLst>
          </p:cNvPr>
          <p:cNvCxnSpPr>
            <a:cxnSpLocks/>
            <a:stCxn id="12" idx="4"/>
            <a:endCxn id="11" idx="0"/>
          </p:cNvCxnSpPr>
          <p:nvPr/>
        </p:nvCxnSpPr>
        <p:spPr>
          <a:xfrm>
            <a:off x="3874294" y="3859316"/>
            <a:ext cx="250122" cy="5717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4BFE6CA-5F46-BF2C-4940-11C145DBCEFD}"/>
              </a:ext>
            </a:extLst>
          </p:cNvPr>
          <p:cNvSpPr txBox="1"/>
          <p:nvPr/>
        </p:nvSpPr>
        <p:spPr>
          <a:xfrm>
            <a:off x="94760" y="3267840"/>
            <a:ext cx="1254831" cy="646331"/>
          </a:xfrm>
          <a:prstGeom prst="rect">
            <a:avLst/>
          </a:prstGeom>
          <a:noFill/>
        </p:spPr>
        <p:txBody>
          <a:bodyPr wrap="none" rtlCol="0">
            <a:spAutoFit/>
          </a:bodyPr>
          <a:lstStyle/>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Power</a:t>
            </a:r>
          </a:p>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interrupted</a:t>
            </a:r>
          </a:p>
        </p:txBody>
      </p:sp>
      <p:cxnSp>
        <p:nvCxnSpPr>
          <p:cNvPr id="16" name="Straight Connector 15">
            <a:extLst>
              <a:ext uri="{FF2B5EF4-FFF2-40B4-BE49-F238E27FC236}">
                <a16:creationId xmlns:a16="http://schemas.microsoft.com/office/drawing/2014/main" id="{28D83C3A-5754-44A9-9A32-A9581DDE7D41}"/>
              </a:ext>
            </a:extLst>
          </p:cNvPr>
          <p:cNvCxnSpPr>
            <a:cxnSpLocks/>
          </p:cNvCxnSpPr>
          <p:nvPr/>
        </p:nvCxnSpPr>
        <p:spPr>
          <a:xfrm>
            <a:off x="1007606" y="3402830"/>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213EF99-92A6-4CEC-ECD2-AE00E3349169}"/>
              </a:ext>
            </a:extLst>
          </p:cNvPr>
          <p:cNvSpPr txBox="1"/>
          <p:nvPr/>
        </p:nvSpPr>
        <p:spPr>
          <a:xfrm>
            <a:off x="731358" y="1708657"/>
            <a:ext cx="577402"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Rg1</a:t>
            </a:r>
          </a:p>
        </p:txBody>
      </p:sp>
      <p:sp>
        <p:nvSpPr>
          <p:cNvPr id="19" name="TextBox 18">
            <a:extLst>
              <a:ext uri="{FF2B5EF4-FFF2-40B4-BE49-F238E27FC236}">
                <a16:creationId xmlns:a16="http://schemas.microsoft.com/office/drawing/2014/main" id="{17A454E2-C170-F3EF-519E-881160A1FFFE}"/>
              </a:ext>
            </a:extLst>
          </p:cNvPr>
          <p:cNvSpPr txBox="1"/>
          <p:nvPr/>
        </p:nvSpPr>
        <p:spPr>
          <a:xfrm>
            <a:off x="686917" y="3906309"/>
            <a:ext cx="577402"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Rg2</a:t>
            </a:r>
          </a:p>
        </p:txBody>
      </p:sp>
      <p:sp>
        <p:nvSpPr>
          <p:cNvPr id="25" name="Google Shape;151;p18">
            <a:extLst>
              <a:ext uri="{FF2B5EF4-FFF2-40B4-BE49-F238E27FC236}">
                <a16:creationId xmlns:a16="http://schemas.microsoft.com/office/drawing/2014/main" id="{5582BD82-2ADF-75EF-D1B3-9140EF848EE1}"/>
              </a:ext>
            </a:extLst>
          </p:cNvPr>
          <p:cNvSpPr/>
          <p:nvPr/>
        </p:nvSpPr>
        <p:spPr>
          <a:xfrm>
            <a:off x="8880756" y="4424459"/>
            <a:ext cx="956031"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35" name="TextBox 34">
            <a:extLst>
              <a:ext uri="{FF2B5EF4-FFF2-40B4-BE49-F238E27FC236}">
                <a16:creationId xmlns:a16="http://schemas.microsoft.com/office/drawing/2014/main" id="{DB4B297B-6A95-615D-BD92-9EF09452A3C6}"/>
              </a:ext>
            </a:extLst>
          </p:cNvPr>
          <p:cNvSpPr txBox="1"/>
          <p:nvPr/>
        </p:nvSpPr>
        <p:spPr>
          <a:xfrm>
            <a:off x="8905582" y="5131133"/>
            <a:ext cx="931205" cy="707886"/>
          </a:xfrm>
          <a:prstGeom prst="rect">
            <a:avLst/>
          </a:prstGeom>
          <a:noFill/>
        </p:spPr>
        <p:txBody>
          <a:bodyPr wrap="square">
            <a:spAutoFit/>
          </a:bodyPr>
          <a:lstStyle/>
          <a:p>
            <a:pPr algn="ctr"/>
            <a:r>
              <a:rPr lang="en-US" sz="2000" dirty="0">
                <a:latin typeface="Gill Sans" panose="020B0502020104020203" pitchFamily="34" charset="-79"/>
                <a:ea typeface="Tahoma" panose="020B0604030504040204" pitchFamily="34" charset="0"/>
                <a:cs typeface="Gill Sans" panose="020B0502020104020203" pitchFamily="34" charset="-79"/>
              </a:rPr>
              <a:t>NVM DIMM</a:t>
            </a:r>
          </a:p>
        </p:txBody>
      </p:sp>
      <p:sp>
        <p:nvSpPr>
          <p:cNvPr id="38" name="Rectangle 37">
            <a:extLst>
              <a:ext uri="{FF2B5EF4-FFF2-40B4-BE49-F238E27FC236}">
                <a16:creationId xmlns:a16="http://schemas.microsoft.com/office/drawing/2014/main" id="{B3987743-0037-B1FD-7A7A-C8282C577042}"/>
              </a:ext>
            </a:extLst>
          </p:cNvPr>
          <p:cNvSpPr/>
          <p:nvPr/>
        </p:nvSpPr>
        <p:spPr>
          <a:xfrm>
            <a:off x="4613414" y="2379517"/>
            <a:ext cx="1863586" cy="4728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Mem[r0]=0</a:t>
            </a:r>
          </a:p>
        </p:txBody>
      </p:sp>
      <p:cxnSp>
        <p:nvCxnSpPr>
          <p:cNvPr id="45" name="Straight Arrow Connector 44">
            <a:extLst>
              <a:ext uri="{FF2B5EF4-FFF2-40B4-BE49-F238E27FC236}">
                <a16:creationId xmlns:a16="http://schemas.microsoft.com/office/drawing/2014/main" id="{83D0CF49-669C-DB09-182E-449EE40C8D11}"/>
              </a:ext>
            </a:extLst>
          </p:cNvPr>
          <p:cNvCxnSpPr>
            <a:cxnSpLocks/>
            <a:stCxn id="47" idx="3"/>
            <a:endCxn id="25" idx="1"/>
          </p:cNvCxnSpPr>
          <p:nvPr/>
        </p:nvCxnSpPr>
        <p:spPr>
          <a:xfrm flipV="1">
            <a:off x="7894759" y="4768553"/>
            <a:ext cx="985997" cy="1"/>
          </a:xfrm>
          <a:prstGeom prst="straightConnector1">
            <a:avLst/>
          </a:prstGeom>
          <a:ln w="2540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D129D0E8-8FCC-DFFE-6507-C7028659AECC}"/>
              </a:ext>
            </a:extLst>
          </p:cNvPr>
          <p:cNvSpPr/>
          <p:nvPr/>
        </p:nvSpPr>
        <p:spPr>
          <a:xfrm>
            <a:off x="4613414" y="4537721"/>
            <a:ext cx="1863585"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Mem[r3]=1</a:t>
            </a:r>
          </a:p>
        </p:txBody>
      </p:sp>
      <p:sp>
        <p:nvSpPr>
          <p:cNvPr id="47" name="TextBox 46">
            <a:extLst>
              <a:ext uri="{FF2B5EF4-FFF2-40B4-BE49-F238E27FC236}">
                <a16:creationId xmlns:a16="http://schemas.microsoft.com/office/drawing/2014/main" id="{C890D856-478A-2339-DDF9-FB14D1CA1579}"/>
              </a:ext>
            </a:extLst>
          </p:cNvPr>
          <p:cNvSpPr txBox="1"/>
          <p:nvPr/>
        </p:nvSpPr>
        <p:spPr>
          <a:xfrm>
            <a:off x="6525473" y="4537721"/>
            <a:ext cx="1369286" cy="461665"/>
          </a:xfrm>
          <a:prstGeom prst="rect">
            <a:avLst/>
          </a:prstGeom>
          <a:noFill/>
          <a:ln>
            <a:solidFill>
              <a:schemeClr val="tx1"/>
            </a:solidFill>
          </a:ln>
        </p:spPr>
        <p:txBody>
          <a:bodyPr wrap="none" rtlCol="0">
            <a:spAutoFit/>
          </a:bodyPr>
          <a:lstStyle/>
          <a:p>
            <a:pPr algn="ctr"/>
            <a:r>
              <a:rPr lang="en-US" sz="2400" dirty="0">
                <a:latin typeface="Gill Sans" panose="020B0502020104020203" pitchFamily="34" charset="-79"/>
                <a:cs typeface="Gill Sans" panose="020B0502020104020203" pitchFamily="34" charset="-79"/>
              </a:rPr>
              <a:t>Near MC</a:t>
            </a:r>
          </a:p>
        </p:txBody>
      </p:sp>
      <p:sp>
        <p:nvSpPr>
          <p:cNvPr id="33" name="Google Shape;151;p18">
            <a:extLst>
              <a:ext uri="{FF2B5EF4-FFF2-40B4-BE49-F238E27FC236}">
                <a16:creationId xmlns:a16="http://schemas.microsoft.com/office/drawing/2014/main" id="{FF5FD382-EBBE-928C-97DD-FE938E1E3E4C}"/>
              </a:ext>
            </a:extLst>
          </p:cNvPr>
          <p:cNvSpPr/>
          <p:nvPr/>
        </p:nvSpPr>
        <p:spPr>
          <a:xfrm>
            <a:off x="10737548" y="2261501"/>
            <a:ext cx="956031"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34" name="TextBox 33">
            <a:extLst>
              <a:ext uri="{FF2B5EF4-FFF2-40B4-BE49-F238E27FC236}">
                <a16:creationId xmlns:a16="http://schemas.microsoft.com/office/drawing/2014/main" id="{56835C12-5621-4899-15D5-4EC81E62889D}"/>
              </a:ext>
            </a:extLst>
          </p:cNvPr>
          <p:cNvSpPr txBox="1"/>
          <p:nvPr/>
        </p:nvSpPr>
        <p:spPr>
          <a:xfrm>
            <a:off x="10749960" y="1576887"/>
            <a:ext cx="931205" cy="707886"/>
          </a:xfrm>
          <a:prstGeom prst="rect">
            <a:avLst/>
          </a:prstGeom>
          <a:noFill/>
        </p:spPr>
        <p:txBody>
          <a:bodyPr wrap="square">
            <a:spAutoFit/>
          </a:bodyPr>
          <a:lstStyle/>
          <a:p>
            <a:pPr algn="ctr"/>
            <a:r>
              <a:rPr lang="en-US" sz="2000" dirty="0">
                <a:latin typeface="Gill Sans" panose="020B0502020104020203" pitchFamily="34" charset="-79"/>
                <a:ea typeface="Tahoma" panose="020B0604030504040204" pitchFamily="34" charset="0"/>
                <a:cs typeface="Gill Sans" panose="020B0502020104020203" pitchFamily="34" charset="-79"/>
              </a:rPr>
              <a:t>NVM DIMM</a:t>
            </a:r>
          </a:p>
        </p:txBody>
      </p:sp>
      <p:cxnSp>
        <p:nvCxnSpPr>
          <p:cNvPr id="39" name="Straight Arrow Connector 38">
            <a:extLst>
              <a:ext uri="{FF2B5EF4-FFF2-40B4-BE49-F238E27FC236}">
                <a16:creationId xmlns:a16="http://schemas.microsoft.com/office/drawing/2014/main" id="{33A0E5FD-85D2-E1E2-04E9-9AA49D7245D4}"/>
              </a:ext>
            </a:extLst>
          </p:cNvPr>
          <p:cNvCxnSpPr>
            <a:cxnSpLocks/>
            <a:stCxn id="40" idx="3"/>
            <a:endCxn id="33" idx="1"/>
          </p:cNvCxnSpPr>
          <p:nvPr/>
        </p:nvCxnSpPr>
        <p:spPr>
          <a:xfrm flipV="1">
            <a:off x="8266079" y="2605595"/>
            <a:ext cx="2471469" cy="1"/>
          </a:xfrm>
          <a:prstGeom prst="straightConnector1">
            <a:avLst/>
          </a:prstGeom>
          <a:ln w="2540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5298B0-743A-B96D-4C65-B882E28320D5}"/>
              </a:ext>
            </a:extLst>
          </p:cNvPr>
          <p:cNvSpPr txBox="1"/>
          <p:nvPr/>
        </p:nvSpPr>
        <p:spPr>
          <a:xfrm>
            <a:off x="6896793" y="2374763"/>
            <a:ext cx="1369286" cy="461665"/>
          </a:xfrm>
          <a:prstGeom prst="rect">
            <a:avLst/>
          </a:prstGeom>
          <a:noFill/>
          <a:ln>
            <a:solidFill>
              <a:schemeClr val="tx1"/>
            </a:solidFill>
          </a:ln>
        </p:spPr>
        <p:txBody>
          <a:bodyPr wrap="square" rtlCol="0">
            <a:spAutoFit/>
          </a:bodyPr>
          <a:lstStyle/>
          <a:p>
            <a:pPr algn="ctr"/>
            <a:r>
              <a:rPr lang="en-US" sz="2400" dirty="0">
                <a:latin typeface="Gill Sans" panose="020B0502020104020203" pitchFamily="34" charset="-79"/>
                <a:cs typeface="Gill Sans" panose="020B0502020104020203" pitchFamily="34" charset="-79"/>
              </a:rPr>
              <a:t>Far MC</a:t>
            </a:r>
          </a:p>
        </p:txBody>
      </p:sp>
      <p:sp>
        <p:nvSpPr>
          <p:cNvPr id="43" name="Rectangle 42">
            <a:extLst>
              <a:ext uri="{FF2B5EF4-FFF2-40B4-BE49-F238E27FC236}">
                <a16:creationId xmlns:a16="http://schemas.microsoft.com/office/drawing/2014/main" id="{842FDA52-6CA6-023D-B2E0-84699ECB457A}"/>
              </a:ext>
            </a:extLst>
          </p:cNvPr>
          <p:cNvSpPr/>
          <p:nvPr/>
        </p:nvSpPr>
        <p:spPr>
          <a:xfrm>
            <a:off x="8715632" y="2374763"/>
            <a:ext cx="1863586" cy="4728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Mem[r0]=0</a:t>
            </a:r>
          </a:p>
        </p:txBody>
      </p:sp>
      <p:sp>
        <p:nvSpPr>
          <p:cNvPr id="17" name="Curved Right Arrow 16">
            <a:extLst>
              <a:ext uri="{FF2B5EF4-FFF2-40B4-BE49-F238E27FC236}">
                <a16:creationId xmlns:a16="http://schemas.microsoft.com/office/drawing/2014/main" id="{336FFDBB-B269-6E9D-751D-C88DECCCB1B9}"/>
              </a:ext>
            </a:extLst>
          </p:cNvPr>
          <p:cNvSpPr/>
          <p:nvPr/>
        </p:nvSpPr>
        <p:spPr>
          <a:xfrm rot="10800000">
            <a:off x="4636279" y="1662192"/>
            <a:ext cx="649007" cy="2197123"/>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pic>
        <p:nvPicPr>
          <p:cNvPr id="51" name="Picture 14" descr="You can share this smiley to express your frustration. | Emoticons emojis,  Funny emoticons, Emoji pictures">
            <a:extLst>
              <a:ext uri="{FF2B5EF4-FFF2-40B4-BE49-F238E27FC236}">
                <a16:creationId xmlns:a16="http://schemas.microsoft.com/office/drawing/2014/main" id="{4AA434F9-90B9-4B57-5899-CF821A972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117" y="2507942"/>
            <a:ext cx="829202" cy="82920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E1B9A586-BB08-288A-8D06-9FC244821045}"/>
              </a:ext>
            </a:extLst>
          </p:cNvPr>
          <p:cNvSpPr txBox="1"/>
          <p:nvPr/>
        </p:nvSpPr>
        <p:spPr>
          <a:xfrm>
            <a:off x="1567502" y="2824240"/>
            <a:ext cx="1655197"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It is not my </a:t>
            </a:r>
            <a:r>
              <a:rPr lang="en-US" sz="2000" dirty="0">
                <a:solidFill>
                  <a:srgbClr val="FF0000"/>
                </a:solidFill>
                <a:latin typeface="Gill Sans" panose="020B0502020104020203" pitchFamily="34" charset="-79"/>
                <a:cs typeface="Gill Sans" panose="020B0502020104020203" pitchFamily="34" charset="-79"/>
              </a:rPr>
              <a:t>r4</a:t>
            </a:r>
          </a:p>
        </p:txBody>
      </p:sp>
      <p:sp>
        <p:nvSpPr>
          <p:cNvPr id="53" name="Rectangular Callout 52">
            <a:extLst>
              <a:ext uri="{FF2B5EF4-FFF2-40B4-BE49-F238E27FC236}">
                <a16:creationId xmlns:a16="http://schemas.microsoft.com/office/drawing/2014/main" id="{FA0AC87A-10B6-E62E-7063-32153C71D86E}"/>
              </a:ext>
            </a:extLst>
          </p:cNvPr>
          <p:cNvSpPr/>
          <p:nvPr/>
        </p:nvSpPr>
        <p:spPr>
          <a:xfrm rot="5400000">
            <a:off x="2179054" y="2251275"/>
            <a:ext cx="485710" cy="1601578"/>
          </a:xfrm>
          <a:prstGeom prst="wedgeRectCallout">
            <a:avLst>
              <a:gd name="adj1" fmla="val 71228"/>
              <a:gd name="adj2" fmla="val 2083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BC93523-752F-1DF6-60CC-980A2B557959}"/>
              </a:ext>
            </a:extLst>
          </p:cNvPr>
          <p:cNvSpPr txBox="1"/>
          <p:nvPr/>
        </p:nvSpPr>
        <p:spPr>
          <a:xfrm>
            <a:off x="59424" y="5908836"/>
            <a:ext cx="3787383"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NUMA: non-uniform memory access</a:t>
            </a:r>
          </a:p>
        </p:txBody>
      </p:sp>
      <p:sp>
        <p:nvSpPr>
          <p:cNvPr id="37" name="Rectangle 36">
            <a:extLst>
              <a:ext uri="{FF2B5EF4-FFF2-40B4-BE49-F238E27FC236}">
                <a16:creationId xmlns:a16="http://schemas.microsoft.com/office/drawing/2014/main" id="{67640E2C-45E4-89CF-7227-B82023648811}"/>
              </a:ext>
            </a:extLst>
          </p:cNvPr>
          <p:cNvSpPr/>
          <p:nvPr/>
        </p:nvSpPr>
        <p:spPr>
          <a:xfrm>
            <a:off x="8588842" y="4522312"/>
            <a:ext cx="1863931" cy="4924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Mem[r3]=0</a:t>
            </a:r>
          </a:p>
        </p:txBody>
      </p:sp>
      <p:sp>
        <p:nvSpPr>
          <p:cNvPr id="42" name="Rectangle 41">
            <a:extLst>
              <a:ext uri="{FF2B5EF4-FFF2-40B4-BE49-F238E27FC236}">
                <a16:creationId xmlns:a16="http://schemas.microsoft.com/office/drawing/2014/main" id="{6C9BA957-023B-D0E9-9688-0EF1F8344C3D}"/>
              </a:ext>
            </a:extLst>
          </p:cNvPr>
          <p:cNvSpPr/>
          <p:nvPr/>
        </p:nvSpPr>
        <p:spPr>
          <a:xfrm>
            <a:off x="8589187" y="4531912"/>
            <a:ext cx="1863586"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Mem[r3]=1</a:t>
            </a:r>
          </a:p>
        </p:txBody>
      </p:sp>
      <p:sp>
        <p:nvSpPr>
          <p:cNvPr id="41" name="Rectangle 40">
            <a:extLst>
              <a:ext uri="{FF2B5EF4-FFF2-40B4-BE49-F238E27FC236}">
                <a16:creationId xmlns:a16="http://schemas.microsoft.com/office/drawing/2014/main" id="{5BA43DBC-A63E-4D9A-6E39-1D73089CE5EC}"/>
              </a:ext>
            </a:extLst>
          </p:cNvPr>
          <p:cNvSpPr/>
          <p:nvPr/>
        </p:nvSpPr>
        <p:spPr>
          <a:xfrm>
            <a:off x="8575928" y="4523822"/>
            <a:ext cx="1863586"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Mem[r3]=1</a:t>
            </a:r>
          </a:p>
        </p:txBody>
      </p:sp>
      <p:sp>
        <p:nvSpPr>
          <p:cNvPr id="44" name="Rectangle 43">
            <a:extLst>
              <a:ext uri="{FF2B5EF4-FFF2-40B4-BE49-F238E27FC236}">
                <a16:creationId xmlns:a16="http://schemas.microsoft.com/office/drawing/2014/main" id="{0F9D78DF-8876-8711-9D96-79DC2DBF95CC}"/>
              </a:ext>
            </a:extLst>
          </p:cNvPr>
          <p:cNvSpPr/>
          <p:nvPr/>
        </p:nvSpPr>
        <p:spPr>
          <a:xfrm>
            <a:off x="10283771" y="2371519"/>
            <a:ext cx="1863586" cy="4828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Mem[r0]=1</a:t>
            </a:r>
          </a:p>
        </p:txBody>
      </p:sp>
      <p:sp>
        <p:nvSpPr>
          <p:cNvPr id="48" name="Rectangle 47">
            <a:extLst>
              <a:ext uri="{FF2B5EF4-FFF2-40B4-BE49-F238E27FC236}">
                <a16:creationId xmlns:a16="http://schemas.microsoft.com/office/drawing/2014/main" id="{2112B248-D2FE-5D78-8397-A62978229E3B}"/>
              </a:ext>
            </a:extLst>
          </p:cNvPr>
          <p:cNvSpPr/>
          <p:nvPr/>
        </p:nvSpPr>
        <p:spPr>
          <a:xfrm>
            <a:off x="1970085" y="3924869"/>
            <a:ext cx="1997724" cy="707886"/>
          </a:xfrm>
          <a:prstGeom prst="rect">
            <a:avLst/>
          </a:prstGeom>
        </p:spPr>
        <p:txBody>
          <a:bodyPr wrap="square">
            <a:spAutoFit/>
          </a:bodyPr>
          <a:lstStyle/>
          <a:p>
            <a:pPr algn="ctr"/>
            <a:r>
              <a:rPr lang="en-US" sz="2000" dirty="0">
                <a:solidFill>
                  <a:schemeClr val="accent1"/>
                </a:solidFill>
                <a:latin typeface="Gill Sans" panose="020B0502020104020203" pitchFamily="34" charset="-79"/>
                <a:ea typeface="Tahoma" panose="020B0604030504040204" pitchFamily="34" charset="0"/>
                <a:cs typeface="Gill Sans" panose="020B0502020104020203" pitchFamily="34" charset="-79"/>
              </a:rPr>
              <a:t>Memory write-after-read dep.</a:t>
            </a:r>
          </a:p>
        </p:txBody>
      </p:sp>
      <p:pic>
        <p:nvPicPr>
          <p:cNvPr id="49" name="Picture 2" descr="Image result for power outage">
            <a:extLst>
              <a:ext uri="{FF2B5EF4-FFF2-40B4-BE49-F238E27FC236}">
                <a16:creationId xmlns:a16="http://schemas.microsoft.com/office/drawing/2014/main" id="{76BA1CE4-ED17-688E-5AC4-93E9102965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8056" y="2973709"/>
            <a:ext cx="1877415" cy="1685545"/>
          </a:xfrm>
          <a:prstGeom prst="rect">
            <a:avLst/>
          </a:prstGeom>
          <a:noFill/>
          <a:extLst>
            <a:ext uri="{909E8E84-426E-40dd-AFC4-6F175D3DCCD1}">
              <a14:hiddenFill xmlns="" xmlns:a14="http://schemas.microsoft.com/office/drawing/2010/main">
                <a:solidFill>
                  <a:srgbClr val="FFFFFF"/>
                </a:solidFill>
              </a14:hiddenFill>
            </a:ext>
          </a:extLst>
        </p:spPr>
      </p:pic>
      <p:pic>
        <p:nvPicPr>
          <p:cNvPr id="50" name="Picture 2" descr="Image result for power">
            <a:extLst>
              <a:ext uri="{FF2B5EF4-FFF2-40B4-BE49-F238E27FC236}">
                <a16:creationId xmlns:a16="http://schemas.microsoft.com/office/drawing/2014/main" id="{5F971C0F-5CC7-10C7-FF7A-B76E3F3A30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3771" y="2972264"/>
            <a:ext cx="1780385" cy="1788333"/>
          </a:xfrm>
          <a:prstGeom prst="rect">
            <a:avLst/>
          </a:prstGeom>
          <a:noFill/>
          <a:extLst>
            <a:ext uri="{909E8E84-426E-40dd-AFC4-6F175D3DCCD1}">
              <a14:hiddenFill xmlns=""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BCB40679-7F01-7DA4-8CCE-B8E835C16D60}"/>
              </a:ext>
            </a:extLst>
          </p:cNvPr>
          <p:cNvSpPr/>
          <p:nvPr/>
        </p:nvSpPr>
        <p:spPr>
          <a:xfrm>
            <a:off x="0" y="2371519"/>
            <a:ext cx="12192000" cy="2583729"/>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Stores persist out of region order if they target different MCs due to NUMA effect.</a:t>
            </a:r>
          </a:p>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Stopping store persistence at region boundaries solves the problem at the cost of high run-time overhead.</a:t>
            </a:r>
          </a:p>
        </p:txBody>
      </p:sp>
    </p:spTree>
    <p:extLst>
      <p:ext uri="{BB962C8B-B14F-4D97-AF65-F5344CB8AC3E}">
        <p14:creationId xmlns:p14="http://schemas.microsoft.com/office/powerpoint/2010/main" val="354817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2.29167E-6 -1.48148E-6 L 0.29192 -1.48148E-6 " pathEditMode="relative" rAng="0" ptsTypes="AA">
                                      <p:cBhvr>
                                        <p:cTn id="10" dur="2000" fill="hold"/>
                                        <p:tgtEl>
                                          <p:spTgt spid="38"/>
                                        </p:tgtEl>
                                        <p:attrNameLst>
                                          <p:attrName>ppt_x</p:attrName>
                                          <p:attrName>ppt_y</p:attrName>
                                        </p:attrNameLst>
                                      </p:cBhvr>
                                      <p:rCtr x="14596" y="0"/>
                                    </p:animMotion>
                                  </p:childTnLst>
                                  <p:subTnLst>
                                    <p:set>
                                      <p:cBhvr override="childStyle">
                                        <p:cTn dur="1" fill="hold" display="0" masterRel="sameClick" afterEffect="1">
                                          <p:stCondLst>
                                            <p:cond evt="end" delay="0">
                                              <p:tn val="9"/>
                                            </p:cond>
                                          </p:stCondLst>
                                        </p:cTn>
                                        <p:tgtEl>
                                          <p:spTgt spid="38"/>
                                        </p:tgtEl>
                                        <p:attrNameLst>
                                          <p:attrName>style.visibility</p:attrName>
                                        </p:attrNameLst>
                                      </p:cBhvr>
                                      <p:to>
                                        <p:strVal val="hidden"/>
                                      </p:to>
                                    </p:set>
                                  </p:subTnLst>
                                </p:cTn>
                              </p:par>
                              <p:par>
                                <p:cTn id="11" presetID="1" presetClass="entr" presetSubtype="0" fill="hold" grpId="0" nodeType="withEffect">
                                  <p:stCondLst>
                                    <p:cond delay="2000"/>
                                  </p:stCondLst>
                                  <p:childTnLst>
                                    <p:set>
                                      <p:cBhvr>
                                        <p:cTn id="12" dur="1" fill="hold">
                                          <p:stCondLst>
                                            <p:cond delay="0"/>
                                          </p:stCondLst>
                                        </p:cTn>
                                        <p:tgtEl>
                                          <p:spTgt spid="43"/>
                                        </p:tgtEl>
                                        <p:attrNameLst>
                                          <p:attrName>style.visibility</p:attrName>
                                        </p:attrNameLst>
                                      </p:cBhvr>
                                      <p:to>
                                        <p:strVal val="visible"/>
                                      </p:to>
                                    </p:set>
                                  </p:childTnLst>
                                </p:cTn>
                              </p:par>
                              <p:par>
                                <p:cTn id="13" presetID="42" presetClass="path" presetSubtype="0" accel="50000" decel="50000" fill="hold" grpId="0" nodeType="withEffect">
                                  <p:stCondLst>
                                    <p:cond delay="1000"/>
                                  </p:stCondLst>
                                  <p:childTnLst>
                                    <p:animMotion origin="layout" path="M 2.29167E-6 7.40741E-7 L 0.32747 -0.0037 " pathEditMode="relative" rAng="0" ptsTypes="AA">
                                      <p:cBhvr>
                                        <p:cTn id="14" dur="1000" fill="hold"/>
                                        <p:tgtEl>
                                          <p:spTgt spid="46"/>
                                        </p:tgtEl>
                                        <p:attrNameLst>
                                          <p:attrName>ppt_x</p:attrName>
                                          <p:attrName>ppt_y</p:attrName>
                                        </p:attrNameLst>
                                      </p:cBhvr>
                                      <p:rCtr x="16367" y="-185"/>
                                    </p:animMotion>
                                  </p:childTnLst>
                                  <p:subTnLst>
                                    <p:set>
                                      <p:cBhvr override="childStyle">
                                        <p:cTn dur="1" fill="hold" display="0" masterRel="sameClick" afterEffect="1">
                                          <p:stCondLst>
                                            <p:cond evt="end" delay="0">
                                              <p:tn val="13"/>
                                            </p:cond>
                                          </p:stCondLst>
                                        </p:cTn>
                                        <p:tgtEl>
                                          <p:spTgt spid="46"/>
                                        </p:tgtEl>
                                        <p:attrNameLst>
                                          <p:attrName>style.visibility</p:attrName>
                                        </p:attrNameLst>
                                      </p:cBhvr>
                                      <p:to>
                                        <p:strVal val="hidden"/>
                                      </p:to>
                                    </p:set>
                                  </p:subTnLst>
                                </p:cTn>
                              </p:par>
                              <p:par>
                                <p:cTn id="15" presetID="1" presetClass="entr" presetSubtype="0" fill="hold" grpId="0" nodeType="withEffect">
                                  <p:stCondLst>
                                    <p:cond delay="200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blinds(horizontal)">
                                      <p:cBhvr>
                                        <p:cTn id="21" dur="500"/>
                                        <p:tgtEl>
                                          <p:spTgt spid="49"/>
                                        </p:tgtEl>
                                      </p:cBhvr>
                                    </p:animEffect>
                                  </p:childTnLst>
                                </p:cTn>
                              </p:par>
                              <p:par>
                                <p:cTn id="22" presetID="2" presetClass="exit" presetSubtype="3" fill="hold" grpId="1" nodeType="withEffect">
                                  <p:stCondLst>
                                    <p:cond delay="0"/>
                                  </p:stCondLst>
                                  <p:childTnLst>
                                    <p:anim calcmode="lin" valueType="num">
                                      <p:cBhvr additive="base">
                                        <p:cTn id="23" dur="500"/>
                                        <p:tgtEl>
                                          <p:spTgt spid="43"/>
                                        </p:tgtEl>
                                        <p:attrNameLst>
                                          <p:attrName>ppt_x</p:attrName>
                                        </p:attrNameLst>
                                      </p:cBhvr>
                                      <p:tavLst>
                                        <p:tav tm="0">
                                          <p:val>
                                            <p:strVal val="ppt_x"/>
                                          </p:val>
                                        </p:tav>
                                        <p:tav tm="100000">
                                          <p:val>
                                            <p:strVal val="1+ppt_w/2"/>
                                          </p:val>
                                        </p:tav>
                                      </p:tavLst>
                                    </p:anim>
                                    <p:anim calcmode="lin" valueType="num">
                                      <p:cBhvr additive="base">
                                        <p:cTn id="24" dur="500"/>
                                        <p:tgtEl>
                                          <p:spTgt spid="43"/>
                                        </p:tgtEl>
                                        <p:attrNameLst>
                                          <p:attrName>ppt_y</p:attrName>
                                        </p:attrNameLst>
                                      </p:cBhvr>
                                      <p:tavLst>
                                        <p:tav tm="0">
                                          <p:val>
                                            <p:strVal val="ppt_y"/>
                                          </p:val>
                                        </p:tav>
                                        <p:tav tm="100000">
                                          <p:val>
                                            <p:strVal val="0-ppt_h/2"/>
                                          </p:val>
                                        </p:tav>
                                      </p:tavLst>
                                    </p:anim>
                                    <p:set>
                                      <p:cBhvr>
                                        <p:cTn id="25" dur="1" fill="hold">
                                          <p:stCondLst>
                                            <p:cond delay="499"/>
                                          </p:stCondLst>
                                        </p:cTn>
                                        <p:tgtEl>
                                          <p:spTgt spid="43"/>
                                        </p:tgtEl>
                                        <p:attrNameLst>
                                          <p:attrName>style.visibility</p:attrName>
                                        </p:attrNameLst>
                                      </p:cBhvr>
                                      <p:to>
                                        <p:strVal val="hidden"/>
                                      </p:to>
                                    </p:set>
                                  </p:childTnLst>
                                </p:cTn>
                              </p:par>
                              <p:par>
                                <p:cTn id="26" presetID="1"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1"/>
                                        </p:tgtEl>
                                        <p:attrNameLst>
                                          <p:attrName>style.visibility</p:attrName>
                                        </p:attrNameLst>
                                      </p:cBhvr>
                                      <p:to>
                                        <p:strVal val="visible"/>
                                      </p:to>
                                    </p:set>
                                  </p:childTnLst>
                                </p:cTn>
                              </p:par>
                              <p:par>
                                <p:cTn id="40" presetID="42" presetClass="path" presetSubtype="0" accel="50000" decel="50000" fill="hold" grpId="1" nodeType="withEffect">
                                  <p:stCondLst>
                                    <p:cond delay="0"/>
                                  </p:stCondLst>
                                  <p:childTnLst>
                                    <p:animMotion origin="layout" path="M 2.29167E-6 2.59259E-6 L -0.32904 -0.16482 " pathEditMode="relative" rAng="0" ptsTypes="AA">
                                      <p:cBhvr>
                                        <p:cTn id="41" dur="2000" fill="hold"/>
                                        <p:tgtEl>
                                          <p:spTgt spid="41"/>
                                        </p:tgtEl>
                                        <p:attrNameLst>
                                          <p:attrName>ppt_x</p:attrName>
                                          <p:attrName>ppt_y</p:attrName>
                                        </p:attrNameLst>
                                      </p:cBhvr>
                                      <p:rCtr x="-16458" y="-8241"/>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5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2"/>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55"/>
                                        </p:tgtEl>
                                        <p:attrNameLst>
                                          <p:attrName>style.visibility</p:attrName>
                                        </p:attrNameLst>
                                      </p:cBhvr>
                                      <p:to>
                                        <p:strVal val="visible"/>
                                      </p:to>
                                    </p:set>
                                  </p:childTnLst>
                                </p:cTn>
                              </p:par>
                              <p:par>
                                <p:cTn id="54" presetID="3" presetClass="entr" presetSubtype="10" fill="hold" nodeType="withEffect">
                                  <p:stCondLst>
                                    <p:cond delay="0"/>
                                  </p:stCondLst>
                                  <p:childTnLst>
                                    <p:set>
                                      <p:cBhvr>
                                        <p:cTn id="55" dur="1" fill="hold">
                                          <p:stCondLst>
                                            <p:cond delay="0"/>
                                          </p:stCondLst>
                                        </p:cTn>
                                        <p:tgtEl>
                                          <p:spTgt spid="55">
                                            <p:txEl>
                                              <p:pRg st="0" end="0"/>
                                            </p:txEl>
                                          </p:spTgt>
                                        </p:tgtEl>
                                        <p:attrNameLst>
                                          <p:attrName>style.visibility</p:attrName>
                                        </p:attrNameLst>
                                      </p:cBhvr>
                                      <p:to>
                                        <p:strVal val="visible"/>
                                      </p:to>
                                    </p:set>
                                    <p:animEffect transition="in" filter="blinds(horizontal)">
                                      <p:cBhvr>
                                        <p:cTn id="56" dur="500"/>
                                        <p:tgtEl>
                                          <p:spTgt spid="55">
                                            <p:txEl>
                                              <p:pRg st="0" end="0"/>
                                            </p:txEl>
                                          </p:spTgt>
                                        </p:tgtEl>
                                      </p:cBhvr>
                                    </p:animEffect>
                                  </p:childTnLst>
                                </p:cTn>
                              </p:par>
                              <p:par>
                                <p:cTn id="57" presetID="3" presetClass="entr" presetSubtype="10" fill="hold" nodeType="withEffect">
                                  <p:stCondLst>
                                    <p:cond delay="0"/>
                                  </p:stCondLst>
                                  <p:childTnLst>
                                    <p:set>
                                      <p:cBhvr>
                                        <p:cTn id="58" dur="1" fill="hold">
                                          <p:stCondLst>
                                            <p:cond delay="0"/>
                                          </p:stCondLst>
                                        </p:cTn>
                                        <p:tgtEl>
                                          <p:spTgt spid="55">
                                            <p:txEl>
                                              <p:pRg st="1" end="1"/>
                                            </p:txEl>
                                          </p:spTgt>
                                        </p:tgtEl>
                                        <p:attrNameLst>
                                          <p:attrName>style.visibility</p:attrName>
                                        </p:attrNameLst>
                                      </p:cBhvr>
                                      <p:to>
                                        <p:strVal val="visible"/>
                                      </p:to>
                                    </p:set>
                                    <p:animEffect transition="in" filter="blinds(horizontal)">
                                      <p:cBhvr>
                                        <p:cTn id="59" dur="500"/>
                                        <p:tgtEl>
                                          <p:spTgt spid="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8" grpId="0" animBg="1"/>
      <p:bldP spid="46" grpId="0" animBg="1"/>
      <p:bldP spid="43" grpId="0" animBg="1"/>
      <p:bldP spid="43" grpId="1" animBg="1"/>
      <p:bldP spid="17" grpId="0" animBg="1"/>
      <p:bldP spid="52" grpId="0"/>
      <p:bldP spid="53" grpId="0" animBg="1"/>
      <p:bldP spid="42" grpId="0" animBg="1"/>
      <p:bldP spid="41" grpId="0" animBg="1"/>
      <p:bldP spid="41" grpId="1" animBg="1"/>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BCE1E-03E0-279F-B0F3-AAE097BF28EB}"/>
              </a:ext>
            </a:extLst>
          </p:cNvPr>
          <p:cNvSpPr>
            <a:spLocks noGrp="1"/>
          </p:cNvSpPr>
          <p:nvPr>
            <p:ph type="title"/>
          </p:nvPr>
        </p:nvSpPr>
        <p:spPr>
          <a:xfrm>
            <a:off x="0" y="0"/>
            <a:ext cx="10997852" cy="694117"/>
          </a:xfrm>
        </p:spPr>
        <p:txBody>
          <a:bodyPr/>
          <a:lstStyle/>
          <a:p>
            <a:r>
              <a:rPr lang="en-US" dirty="0"/>
              <a:t>Solution: Memory Controller Speculation</a:t>
            </a:r>
          </a:p>
        </p:txBody>
      </p:sp>
      <p:sp>
        <p:nvSpPr>
          <p:cNvPr id="4" name="Content Placeholder 3">
            <a:extLst>
              <a:ext uri="{FF2B5EF4-FFF2-40B4-BE49-F238E27FC236}">
                <a16:creationId xmlns:a16="http://schemas.microsoft.com/office/drawing/2014/main" id="{202BC578-78DF-1F31-B0F2-D65455379B6A}"/>
              </a:ext>
            </a:extLst>
          </p:cNvPr>
          <p:cNvSpPr>
            <a:spLocks noGrp="1"/>
          </p:cNvSpPr>
          <p:nvPr>
            <p:ph sz="half" idx="2"/>
          </p:nvPr>
        </p:nvSpPr>
        <p:spPr>
          <a:xfrm>
            <a:off x="447804" y="1535656"/>
            <a:ext cx="11514552" cy="3259942"/>
          </a:xfrm>
          <a:solidFill>
            <a:schemeClr val="bg1"/>
          </a:solidFill>
        </p:spPr>
        <p:txBody>
          <a:bodyPr>
            <a:noAutofit/>
          </a:bodyPr>
          <a:lstStyle/>
          <a:p>
            <a:pPr>
              <a:buFont typeface="Wingdings" pitchFamily="2" charset="2"/>
              <a:buChar char="Ø"/>
            </a:pPr>
            <a:r>
              <a:rPr lang="en-US" sz="3600" dirty="0"/>
              <a:t>Persist reordering across regions is ok as long as there is no power failure!</a:t>
            </a:r>
          </a:p>
          <a:p>
            <a:pPr>
              <a:buFont typeface="Wingdings" pitchFamily="2" charset="2"/>
              <a:buChar char="Ø"/>
            </a:pPr>
            <a:endParaRPr lang="en-US" sz="3600" dirty="0"/>
          </a:p>
          <a:p>
            <a:pPr>
              <a:buFont typeface="Wingdings" pitchFamily="2" charset="2"/>
              <a:buChar char="Ø"/>
            </a:pPr>
            <a:r>
              <a:rPr lang="en-US" sz="3600" i="1" dirty="0">
                <a:solidFill>
                  <a:srgbClr val="FFC000"/>
                </a:solidFill>
              </a:rPr>
              <a:t>Speculate no power failure</a:t>
            </a:r>
            <a:r>
              <a:rPr lang="en-US" sz="3600" dirty="0"/>
              <a:t> in the oldest unpersisted region </a:t>
            </a:r>
            <a:r>
              <a:rPr lang="en-US" sz="3600" i="1" dirty="0">
                <a:solidFill>
                  <a:srgbClr val="FFC000"/>
                </a:solidFill>
              </a:rPr>
              <a:t>(i.e., not all its stores are persisted)</a:t>
            </a:r>
            <a:r>
              <a:rPr lang="en-US" sz="3600" dirty="0"/>
              <a:t> and keep persisting the following regions with their data undo-logged in NVM.</a:t>
            </a:r>
          </a:p>
        </p:txBody>
      </p:sp>
      <p:sp>
        <p:nvSpPr>
          <p:cNvPr id="5" name="Slide Number Placeholder 4">
            <a:extLst>
              <a:ext uri="{FF2B5EF4-FFF2-40B4-BE49-F238E27FC236}">
                <a16:creationId xmlns:a16="http://schemas.microsoft.com/office/drawing/2014/main" id="{38784C3A-7348-A972-9374-8DCE650A627B}"/>
              </a:ext>
            </a:extLst>
          </p:cNvPr>
          <p:cNvSpPr>
            <a:spLocks noGrp="1"/>
          </p:cNvSpPr>
          <p:nvPr>
            <p:ph type="sldNum" sz="quarter" idx="12"/>
          </p:nvPr>
        </p:nvSpPr>
        <p:spPr/>
        <p:txBody>
          <a:bodyPr/>
          <a:lstStyle/>
          <a:p>
            <a:fld id="{BEF5F9A7-FFD9-4159-A58F-AE73538ED447}" type="slidenum">
              <a:rPr lang="en-US" smtClean="0"/>
              <a:pPr/>
              <a:t>13</a:t>
            </a:fld>
            <a:endParaRPr lang="en-US" dirty="0"/>
          </a:p>
        </p:txBody>
      </p:sp>
    </p:spTree>
    <p:extLst>
      <p:ext uri="{BB962C8B-B14F-4D97-AF65-F5344CB8AC3E}">
        <p14:creationId xmlns:p14="http://schemas.microsoft.com/office/powerpoint/2010/main" val="247258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A468-DB9F-AA60-9800-478E9F425DBE}"/>
              </a:ext>
            </a:extLst>
          </p:cNvPr>
          <p:cNvSpPr>
            <a:spLocks noGrp="1"/>
          </p:cNvSpPr>
          <p:nvPr>
            <p:ph type="title"/>
          </p:nvPr>
        </p:nvSpPr>
        <p:spPr>
          <a:xfrm>
            <a:off x="0" y="0"/>
            <a:ext cx="11837096" cy="694117"/>
          </a:xfrm>
        </p:spPr>
        <p:txBody>
          <a:bodyPr/>
          <a:lstStyle/>
          <a:p>
            <a:r>
              <a:rPr lang="en-US" dirty="0"/>
              <a:t>Implementation of Memory Controller Speculation</a:t>
            </a:r>
          </a:p>
        </p:txBody>
      </p:sp>
      <p:sp>
        <p:nvSpPr>
          <p:cNvPr id="5" name="Slide Number Placeholder 4">
            <a:extLst>
              <a:ext uri="{FF2B5EF4-FFF2-40B4-BE49-F238E27FC236}">
                <a16:creationId xmlns:a16="http://schemas.microsoft.com/office/drawing/2014/main" id="{1AA503F8-E05E-6800-93F5-3AFE97E77969}"/>
              </a:ext>
            </a:extLst>
          </p:cNvPr>
          <p:cNvSpPr>
            <a:spLocks noGrp="1"/>
          </p:cNvSpPr>
          <p:nvPr>
            <p:ph type="sldNum" sz="quarter" idx="12"/>
          </p:nvPr>
        </p:nvSpPr>
        <p:spPr/>
        <p:txBody>
          <a:bodyPr/>
          <a:lstStyle/>
          <a:p>
            <a:fld id="{BEF5F9A7-FFD9-4159-A58F-AE73538ED447}" type="slidenum">
              <a:rPr lang="en-US" smtClean="0"/>
              <a:pPr/>
              <a:t>14</a:t>
            </a:fld>
            <a:endParaRPr lang="en-US" dirty="0"/>
          </a:p>
        </p:txBody>
      </p:sp>
      <p:pic>
        <p:nvPicPr>
          <p:cNvPr id="6" name="Picture 2" descr="Image result for power">
            <a:extLst>
              <a:ext uri="{FF2B5EF4-FFF2-40B4-BE49-F238E27FC236}">
                <a16:creationId xmlns:a16="http://schemas.microsoft.com/office/drawing/2014/main" id="{9F78B6D0-7C30-547A-65B8-F79431DA8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952" y="2738620"/>
            <a:ext cx="1640170" cy="164749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A50E6502-85C7-F4A1-929A-5C4E3DDF4AC0}"/>
              </a:ext>
            </a:extLst>
          </p:cNvPr>
          <p:cNvCxnSpPr>
            <a:cxnSpLocks/>
            <a:stCxn id="12" idx="4"/>
            <a:endCxn id="11" idx="0"/>
          </p:cNvCxnSpPr>
          <p:nvPr/>
        </p:nvCxnSpPr>
        <p:spPr>
          <a:xfrm>
            <a:off x="3859854" y="3546166"/>
            <a:ext cx="250122" cy="5717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56675CB-1625-4ADF-5DA7-1E0CD2F80789}"/>
              </a:ext>
            </a:extLst>
          </p:cNvPr>
          <p:cNvSpPr/>
          <p:nvPr/>
        </p:nvSpPr>
        <p:spPr>
          <a:xfrm>
            <a:off x="1346168" y="1433781"/>
            <a:ext cx="3228419" cy="21195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r0 = r1 + 4</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ST1: Store #0, [r0]</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r4 = Load [r3]</a:t>
            </a:r>
          </a:p>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9" name="Rectangle 8">
            <a:extLst>
              <a:ext uri="{FF2B5EF4-FFF2-40B4-BE49-F238E27FC236}">
                <a16:creationId xmlns:a16="http://schemas.microsoft.com/office/drawing/2014/main" id="{4306F4F4-89A3-6CF6-4AED-D9EFB9B2BB2F}"/>
              </a:ext>
            </a:extLst>
          </p:cNvPr>
          <p:cNvSpPr/>
          <p:nvPr/>
        </p:nvSpPr>
        <p:spPr>
          <a:xfrm>
            <a:off x="1345730" y="3698444"/>
            <a:ext cx="3228419" cy="1444777"/>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ST2: Store r2,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ST3: Store r4, [r1]</a:t>
            </a:r>
          </a:p>
        </p:txBody>
      </p:sp>
      <p:sp>
        <p:nvSpPr>
          <p:cNvPr id="10" name="Rectangle 9">
            <a:extLst>
              <a:ext uri="{FF2B5EF4-FFF2-40B4-BE49-F238E27FC236}">
                <a16:creationId xmlns:a16="http://schemas.microsoft.com/office/drawing/2014/main" id="{E2B872B6-6A6C-3745-AE37-588D3BA115DA}"/>
              </a:ext>
            </a:extLst>
          </p:cNvPr>
          <p:cNvSpPr/>
          <p:nvPr/>
        </p:nvSpPr>
        <p:spPr>
          <a:xfrm>
            <a:off x="1340504" y="3591554"/>
            <a:ext cx="3228419" cy="7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E0F8D2A-9E1E-9951-AF1B-2C0248473B2F}"/>
              </a:ext>
            </a:extLst>
          </p:cNvPr>
          <p:cNvSpPr/>
          <p:nvPr/>
        </p:nvSpPr>
        <p:spPr>
          <a:xfrm>
            <a:off x="3711337" y="4117954"/>
            <a:ext cx="797278" cy="65564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B6965E4-E42C-1505-7BB7-31DED92E4E5F}"/>
              </a:ext>
            </a:extLst>
          </p:cNvPr>
          <p:cNvSpPr/>
          <p:nvPr/>
        </p:nvSpPr>
        <p:spPr>
          <a:xfrm>
            <a:off x="3443298" y="2954690"/>
            <a:ext cx="833112" cy="59147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4DD7579-4CCA-8167-D647-101F2C9858E9}"/>
              </a:ext>
            </a:extLst>
          </p:cNvPr>
          <p:cNvCxnSpPr>
            <a:cxnSpLocks/>
            <a:stCxn id="12" idx="4"/>
            <a:endCxn id="11" idx="0"/>
          </p:cNvCxnSpPr>
          <p:nvPr/>
        </p:nvCxnSpPr>
        <p:spPr>
          <a:xfrm>
            <a:off x="3859854" y="3546166"/>
            <a:ext cx="250122" cy="5717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254C9B-B9A0-7FDC-EDC6-DA1E051580F9}"/>
              </a:ext>
            </a:extLst>
          </p:cNvPr>
          <p:cNvSpPr txBox="1"/>
          <p:nvPr/>
        </p:nvSpPr>
        <p:spPr>
          <a:xfrm>
            <a:off x="716918" y="1395507"/>
            <a:ext cx="577402"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Rg1</a:t>
            </a:r>
          </a:p>
        </p:txBody>
      </p:sp>
      <p:sp>
        <p:nvSpPr>
          <p:cNvPr id="17" name="TextBox 16">
            <a:extLst>
              <a:ext uri="{FF2B5EF4-FFF2-40B4-BE49-F238E27FC236}">
                <a16:creationId xmlns:a16="http://schemas.microsoft.com/office/drawing/2014/main" id="{E65CB312-838E-7FC9-1B82-F9A2603DC16D}"/>
              </a:ext>
            </a:extLst>
          </p:cNvPr>
          <p:cNvSpPr txBox="1"/>
          <p:nvPr/>
        </p:nvSpPr>
        <p:spPr>
          <a:xfrm>
            <a:off x="672477" y="3593159"/>
            <a:ext cx="577402"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Rg2</a:t>
            </a:r>
          </a:p>
        </p:txBody>
      </p:sp>
      <p:sp>
        <p:nvSpPr>
          <p:cNvPr id="18" name="Google Shape;151;p18">
            <a:extLst>
              <a:ext uri="{FF2B5EF4-FFF2-40B4-BE49-F238E27FC236}">
                <a16:creationId xmlns:a16="http://schemas.microsoft.com/office/drawing/2014/main" id="{0A3E94F8-27E3-76CA-FB17-B99A7AA9C5C0}"/>
              </a:ext>
            </a:extLst>
          </p:cNvPr>
          <p:cNvSpPr/>
          <p:nvPr/>
        </p:nvSpPr>
        <p:spPr>
          <a:xfrm>
            <a:off x="8091616" y="4204964"/>
            <a:ext cx="2465548" cy="980700"/>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9" name="TextBox 18">
            <a:extLst>
              <a:ext uri="{FF2B5EF4-FFF2-40B4-BE49-F238E27FC236}">
                <a16:creationId xmlns:a16="http://schemas.microsoft.com/office/drawing/2014/main" id="{7D549183-AB28-9297-6A68-C4ACAE31CC78}"/>
              </a:ext>
            </a:extLst>
          </p:cNvPr>
          <p:cNvSpPr txBox="1"/>
          <p:nvPr/>
        </p:nvSpPr>
        <p:spPr>
          <a:xfrm>
            <a:off x="7990687" y="3588768"/>
            <a:ext cx="2844685" cy="523220"/>
          </a:xfrm>
          <a:prstGeom prst="rect">
            <a:avLst/>
          </a:prstGeom>
          <a:noFill/>
        </p:spPr>
        <p:txBody>
          <a:bodyPr wrap="square">
            <a:spAutoFit/>
          </a:bodyPr>
          <a:lstStyle/>
          <a:p>
            <a:pPr algn="ctr"/>
            <a:r>
              <a:rPr lang="en-US" sz="2800" dirty="0">
                <a:latin typeface="Gill Sans" panose="020B0502020104020203" pitchFamily="34" charset="-79"/>
                <a:ea typeface="Tahoma" panose="020B0604030504040204" pitchFamily="34" charset="0"/>
                <a:cs typeface="Gill Sans" panose="020B0502020104020203" pitchFamily="34" charset="-79"/>
              </a:rPr>
              <a:t>NVM DIMM</a:t>
            </a:r>
          </a:p>
        </p:txBody>
      </p:sp>
      <p:cxnSp>
        <p:nvCxnSpPr>
          <p:cNvPr id="21" name="Straight Arrow Connector 20">
            <a:extLst>
              <a:ext uri="{FF2B5EF4-FFF2-40B4-BE49-F238E27FC236}">
                <a16:creationId xmlns:a16="http://schemas.microsoft.com/office/drawing/2014/main" id="{9E30AEEA-715B-3198-6F6D-9848B24B230C}"/>
              </a:ext>
            </a:extLst>
          </p:cNvPr>
          <p:cNvCxnSpPr>
            <a:cxnSpLocks/>
            <a:stCxn id="23" idx="3"/>
            <a:endCxn id="18" idx="1"/>
          </p:cNvCxnSpPr>
          <p:nvPr/>
        </p:nvCxnSpPr>
        <p:spPr>
          <a:xfrm flipV="1">
            <a:off x="7365541" y="4695314"/>
            <a:ext cx="726075" cy="2692"/>
          </a:xfrm>
          <a:prstGeom prst="straightConnector1">
            <a:avLst/>
          </a:prstGeom>
          <a:ln w="2540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414A8176-9ECD-42A7-3A60-63802ABB992D}"/>
              </a:ext>
            </a:extLst>
          </p:cNvPr>
          <p:cNvSpPr/>
          <p:nvPr/>
        </p:nvSpPr>
        <p:spPr>
          <a:xfrm>
            <a:off x="4598975" y="4215124"/>
            <a:ext cx="931205"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ST2</a:t>
            </a:r>
          </a:p>
        </p:txBody>
      </p:sp>
      <p:sp>
        <p:nvSpPr>
          <p:cNvPr id="23" name="TextBox 22">
            <a:extLst>
              <a:ext uri="{FF2B5EF4-FFF2-40B4-BE49-F238E27FC236}">
                <a16:creationId xmlns:a16="http://schemas.microsoft.com/office/drawing/2014/main" id="{F62C048A-494D-EFF3-E498-369DCC1429E0}"/>
              </a:ext>
            </a:extLst>
          </p:cNvPr>
          <p:cNvSpPr txBox="1"/>
          <p:nvPr/>
        </p:nvSpPr>
        <p:spPr>
          <a:xfrm>
            <a:off x="5996255" y="4467173"/>
            <a:ext cx="1369286" cy="461665"/>
          </a:xfrm>
          <a:prstGeom prst="rect">
            <a:avLst/>
          </a:prstGeom>
          <a:noFill/>
          <a:ln>
            <a:solidFill>
              <a:schemeClr val="tx1"/>
            </a:solidFill>
          </a:ln>
        </p:spPr>
        <p:txBody>
          <a:bodyPr wrap="none" rtlCol="0">
            <a:spAutoFit/>
          </a:bodyPr>
          <a:lstStyle/>
          <a:p>
            <a:r>
              <a:rPr lang="en-US" sz="2400" dirty="0">
                <a:latin typeface="Gill Sans" panose="020B0502020104020203" pitchFamily="34" charset="-79"/>
                <a:cs typeface="Gill Sans" panose="020B0502020104020203" pitchFamily="34" charset="-79"/>
              </a:rPr>
              <a:t>Near MC</a:t>
            </a:r>
          </a:p>
        </p:txBody>
      </p:sp>
      <p:sp>
        <p:nvSpPr>
          <p:cNvPr id="24" name="Google Shape;151;p18">
            <a:extLst>
              <a:ext uri="{FF2B5EF4-FFF2-40B4-BE49-F238E27FC236}">
                <a16:creationId xmlns:a16="http://schemas.microsoft.com/office/drawing/2014/main" id="{E1C2AAE7-27A7-7C99-C13F-4E8E4CA99EC5}"/>
              </a:ext>
            </a:extLst>
          </p:cNvPr>
          <p:cNvSpPr/>
          <p:nvPr/>
        </p:nvSpPr>
        <p:spPr>
          <a:xfrm>
            <a:off x="9275308" y="1948351"/>
            <a:ext cx="1990729"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25" name="TextBox 24">
            <a:extLst>
              <a:ext uri="{FF2B5EF4-FFF2-40B4-BE49-F238E27FC236}">
                <a16:creationId xmlns:a16="http://schemas.microsoft.com/office/drawing/2014/main" id="{B8D2F7F8-5FDF-564C-705A-DDA9DB809E89}"/>
              </a:ext>
            </a:extLst>
          </p:cNvPr>
          <p:cNvSpPr txBox="1"/>
          <p:nvPr/>
        </p:nvSpPr>
        <p:spPr>
          <a:xfrm>
            <a:off x="9119324" y="1337335"/>
            <a:ext cx="2224029" cy="523220"/>
          </a:xfrm>
          <a:prstGeom prst="rect">
            <a:avLst/>
          </a:prstGeom>
          <a:noFill/>
        </p:spPr>
        <p:txBody>
          <a:bodyPr wrap="square">
            <a:spAutoFit/>
          </a:bodyPr>
          <a:lstStyle/>
          <a:p>
            <a:pPr algn="ctr"/>
            <a:r>
              <a:rPr lang="en-US" sz="2800" dirty="0">
                <a:latin typeface="Gill Sans" panose="020B0502020104020203" pitchFamily="34" charset="-79"/>
                <a:ea typeface="Tahoma" panose="020B0604030504040204" pitchFamily="34" charset="0"/>
                <a:cs typeface="Gill Sans" panose="020B0502020104020203" pitchFamily="34" charset="-79"/>
              </a:rPr>
              <a:t>NVM DIMM</a:t>
            </a:r>
          </a:p>
        </p:txBody>
      </p:sp>
      <p:cxnSp>
        <p:nvCxnSpPr>
          <p:cNvPr id="26" name="Straight Arrow Connector 25">
            <a:extLst>
              <a:ext uri="{FF2B5EF4-FFF2-40B4-BE49-F238E27FC236}">
                <a16:creationId xmlns:a16="http://schemas.microsoft.com/office/drawing/2014/main" id="{AEE066ED-6511-73C4-4B5D-F9BB49E15322}"/>
              </a:ext>
            </a:extLst>
          </p:cNvPr>
          <p:cNvCxnSpPr>
            <a:cxnSpLocks/>
            <a:stCxn id="27" idx="3"/>
            <a:endCxn id="24" idx="1"/>
          </p:cNvCxnSpPr>
          <p:nvPr/>
        </p:nvCxnSpPr>
        <p:spPr>
          <a:xfrm flipV="1">
            <a:off x="7990202" y="2292445"/>
            <a:ext cx="1285106" cy="1"/>
          </a:xfrm>
          <a:prstGeom prst="straightConnector1">
            <a:avLst/>
          </a:prstGeom>
          <a:ln w="2540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1F18F97-FEAB-1546-5037-7B04F1C74530}"/>
              </a:ext>
            </a:extLst>
          </p:cNvPr>
          <p:cNvSpPr txBox="1"/>
          <p:nvPr/>
        </p:nvSpPr>
        <p:spPr>
          <a:xfrm>
            <a:off x="6864573" y="2061613"/>
            <a:ext cx="1125629" cy="461665"/>
          </a:xfrm>
          <a:prstGeom prst="rect">
            <a:avLst/>
          </a:prstGeom>
          <a:noFill/>
          <a:ln>
            <a:solidFill>
              <a:schemeClr val="tx1"/>
            </a:solidFill>
          </a:ln>
        </p:spPr>
        <p:txBody>
          <a:bodyPr wrap="none" rtlCol="0">
            <a:spAutoFit/>
          </a:bodyPr>
          <a:lstStyle/>
          <a:p>
            <a:r>
              <a:rPr lang="en-US" sz="2400" dirty="0">
                <a:latin typeface="Gill Sans" panose="020B0502020104020203" pitchFamily="34" charset="-79"/>
                <a:cs typeface="Gill Sans" panose="020B0502020104020203" pitchFamily="34" charset="-79"/>
              </a:rPr>
              <a:t>Far MC</a:t>
            </a:r>
          </a:p>
        </p:txBody>
      </p:sp>
      <p:sp>
        <p:nvSpPr>
          <p:cNvPr id="28" name="Rectangle 27">
            <a:extLst>
              <a:ext uri="{FF2B5EF4-FFF2-40B4-BE49-F238E27FC236}">
                <a16:creationId xmlns:a16="http://schemas.microsoft.com/office/drawing/2014/main" id="{5ED88DDF-546A-41B9-6FD4-DA1F0E39AE81}"/>
              </a:ext>
            </a:extLst>
          </p:cNvPr>
          <p:cNvSpPr/>
          <p:nvPr/>
        </p:nvSpPr>
        <p:spPr>
          <a:xfrm>
            <a:off x="8104028" y="4193754"/>
            <a:ext cx="931205"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ST2</a:t>
            </a:r>
          </a:p>
        </p:txBody>
      </p:sp>
      <p:sp>
        <p:nvSpPr>
          <p:cNvPr id="29" name="Rectangle 28">
            <a:extLst>
              <a:ext uri="{FF2B5EF4-FFF2-40B4-BE49-F238E27FC236}">
                <a16:creationId xmlns:a16="http://schemas.microsoft.com/office/drawing/2014/main" id="{002EBDD7-C60A-5A3E-025E-770C3CE3CDD0}"/>
              </a:ext>
            </a:extLst>
          </p:cNvPr>
          <p:cNvSpPr/>
          <p:nvPr/>
        </p:nvSpPr>
        <p:spPr>
          <a:xfrm>
            <a:off x="8152402" y="2061613"/>
            <a:ext cx="931205" cy="4728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ST1</a:t>
            </a:r>
          </a:p>
        </p:txBody>
      </p:sp>
      <p:sp>
        <p:nvSpPr>
          <p:cNvPr id="35" name="TextBox 34">
            <a:extLst>
              <a:ext uri="{FF2B5EF4-FFF2-40B4-BE49-F238E27FC236}">
                <a16:creationId xmlns:a16="http://schemas.microsoft.com/office/drawing/2014/main" id="{6861D8C4-53DF-4F7A-7F74-8B89E4B6FBBD}"/>
              </a:ext>
            </a:extLst>
          </p:cNvPr>
          <p:cNvSpPr txBox="1"/>
          <p:nvPr/>
        </p:nvSpPr>
        <p:spPr>
          <a:xfrm>
            <a:off x="0" y="5915496"/>
            <a:ext cx="7361952"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Initially, Rg1 is the oldest unpersisted region, while Rg2 is under speculation</a:t>
            </a:r>
          </a:p>
        </p:txBody>
      </p:sp>
      <p:cxnSp>
        <p:nvCxnSpPr>
          <p:cNvPr id="36" name="Straight Arrow Connector 35">
            <a:extLst>
              <a:ext uri="{FF2B5EF4-FFF2-40B4-BE49-F238E27FC236}">
                <a16:creationId xmlns:a16="http://schemas.microsoft.com/office/drawing/2014/main" id="{C5C6FADE-FB0C-355E-C745-23829A4E788C}"/>
              </a:ext>
            </a:extLst>
          </p:cNvPr>
          <p:cNvCxnSpPr>
            <a:cxnSpLocks/>
          </p:cNvCxnSpPr>
          <p:nvPr/>
        </p:nvCxnSpPr>
        <p:spPr>
          <a:xfrm flipH="1">
            <a:off x="457260" y="2862836"/>
            <a:ext cx="1" cy="846682"/>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1AE006C5-9348-6E78-94F4-75102425E702}"/>
              </a:ext>
            </a:extLst>
          </p:cNvPr>
          <p:cNvSpPr txBox="1"/>
          <p:nvPr/>
        </p:nvSpPr>
        <p:spPr>
          <a:xfrm>
            <a:off x="79718" y="2341322"/>
            <a:ext cx="747320" cy="646331"/>
          </a:xfrm>
          <a:prstGeom prst="rect">
            <a:avLst/>
          </a:prstGeom>
          <a:noFill/>
        </p:spPr>
        <p:txBody>
          <a:bodyPr wrap="none" rtlCol="0">
            <a:spAutoFit/>
          </a:bodyPr>
          <a:lstStyle/>
          <a:p>
            <a:r>
              <a:rPr lang="en-US" sz="3600" dirty="0">
                <a:latin typeface="Gill Sans" panose="020B0502020104020203" pitchFamily="34" charset="-79"/>
                <a:cs typeface="Gill Sans" panose="020B0502020104020203" pitchFamily="34" charset="-79"/>
              </a:rPr>
              <a:t>PC</a:t>
            </a:r>
          </a:p>
        </p:txBody>
      </p:sp>
      <p:sp>
        <p:nvSpPr>
          <p:cNvPr id="38" name="Rectangle 37">
            <a:extLst>
              <a:ext uri="{FF2B5EF4-FFF2-40B4-BE49-F238E27FC236}">
                <a16:creationId xmlns:a16="http://schemas.microsoft.com/office/drawing/2014/main" id="{AC278DCA-C580-D780-F6FF-198019D6B55B}"/>
              </a:ext>
            </a:extLst>
          </p:cNvPr>
          <p:cNvSpPr/>
          <p:nvPr/>
        </p:nvSpPr>
        <p:spPr>
          <a:xfrm>
            <a:off x="4598973" y="4712942"/>
            <a:ext cx="931205"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ST3</a:t>
            </a:r>
          </a:p>
        </p:txBody>
      </p:sp>
      <p:sp>
        <p:nvSpPr>
          <p:cNvPr id="46" name="Rectangle 45">
            <a:extLst>
              <a:ext uri="{FF2B5EF4-FFF2-40B4-BE49-F238E27FC236}">
                <a16:creationId xmlns:a16="http://schemas.microsoft.com/office/drawing/2014/main" id="{224E64B4-9C74-0E26-FD0A-C442C1FA1BFC}"/>
              </a:ext>
            </a:extLst>
          </p:cNvPr>
          <p:cNvSpPr/>
          <p:nvPr/>
        </p:nvSpPr>
        <p:spPr>
          <a:xfrm>
            <a:off x="8104028" y="4694826"/>
            <a:ext cx="931205"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ST3</a:t>
            </a:r>
          </a:p>
        </p:txBody>
      </p:sp>
      <p:sp>
        <p:nvSpPr>
          <p:cNvPr id="47" name="Rectangle 46">
            <a:extLst>
              <a:ext uri="{FF2B5EF4-FFF2-40B4-BE49-F238E27FC236}">
                <a16:creationId xmlns:a16="http://schemas.microsoft.com/office/drawing/2014/main" id="{CD882116-1EF2-AC83-54DE-18966A9AE33D}"/>
              </a:ext>
            </a:extLst>
          </p:cNvPr>
          <p:cNvSpPr/>
          <p:nvPr/>
        </p:nvSpPr>
        <p:spPr>
          <a:xfrm>
            <a:off x="9059617" y="4199752"/>
            <a:ext cx="1491296"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ST2’s log</a:t>
            </a:r>
          </a:p>
        </p:txBody>
      </p:sp>
      <p:sp>
        <p:nvSpPr>
          <p:cNvPr id="48" name="Rectangle 47">
            <a:extLst>
              <a:ext uri="{FF2B5EF4-FFF2-40B4-BE49-F238E27FC236}">
                <a16:creationId xmlns:a16="http://schemas.microsoft.com/office/drawing/2014/main" id="{738FC88F-B9B7-5F3F-3E26-FBC42E3CE9B9}"/>
              </a:ext>
            </a:extLst>
          </p:cNvPr>
          <p:cNvSpPr/>
          <p:nvPr/>
        </p:nvSpPr>
        <p:spPr>
          <a:xfrm>
            <a:off x="9061429" y="4694826"/>
            <a:ext cx="1491296"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ST3’s log</a:t>
            </a:r>
          </a:p>
        </p:txBody>
      </p:sp>
      <p:sp>
        <p:nvSpPr>
          <p:cNvPr id="49" name="TextBox 48">
            <a:extLst>
              <a:ext uri="{FF2B5EF4-FFF2-40B4-BE49-F238E27FC236}">
                <a16:creationId xmlns:a16="http://schemas.microsoft.com/office/drawing/2014/main" id="{20881C8F-F4FC-A0F7-F561-4CF887B60435}"/>
              </a:ext>
            </a:extLst>
          </p:cNvPr>
          <p:cNvSpPr txBox="1"/>
          <p:nvPr/>
        </p:nvSpPr>
        <p:spPr>
          <a:xfrm>
            <a:off x="4897633" y="1131225"/>
            <a:ext cx="1265090" cy="923330"/>
          </a:xfrm>
          <a:prstGeom prst="wedgeRectCallout">
            <a:avLst>
              <a:gd name="adj1" fmla="val -73957"/>
              <a:gd name="adj2" fmla="val -13679"/>
            </a:avLst>
          </a:prstGeom>
          <a:noFill/>
          <a:ln>
            <a:solidFill>
              <a:schemeClr val="tx1"/>
            </a:solidFill>
          </a:ln>
        </p:spPr>
        <p:txBody>
          <a:bodyPr wrap="none" rtlCol="0">
            <a:spAutoFit/>
          </a:bodyPr>
          <a:lstStyle/>
          <a:p>
            <a:pPr algn="ctr"/>
            <a:r>
              <a:rPr lang="en-US" dirty="0">
                <a:latin typeface="Gill Sans" panose="020B0502020104020203" pitchFamily="34" charset="-79"/>
                <a:cs typeface="Gill Sans" panose="020B0502020104020203" pitchFamily="34" charset="-79"/>
              </a:rPr>
              <a:t>Oldest</a:t>
            </a:r>
          </a:p>
          <a:p>
            <a:pPr algn="ctr"/>
            <a:r>
              <a:rPr lang="en-US" dirty="0">
                <a:latin typeface="Gill Sans" panose="020B0502020104020203" pitchFamily="34" charset="-79"/>
                <a:cs typeface="Gill Sans" panose="020B0502020104020203" pitchFamily="34" charset="-79"/>
              </a:rPr>
              <a:t>unpersisted</a:t>
            </a:r>
          </a:p>
          <a:p>
            <a:pPr algn="ctr"/>
            <a:r>
              <a:rPr lang="en-US" dirty="0">
                <a:latin typeface="Gill Sans" panose="020B0502020104020203" pitchFamily="34" charset="-79"/>
                <a:cs typeface="Gill Sans" panose="020B0502020104020203" pitchFamily="34" charset="-79"/>
              </a:rPr>
              <a:t>region</a:t>
            </a:r>
          </a:p>
        </p:txBody>
      </p:sp>
      <p:sp>
        <p:nvSpPr>
          <p:cNvPr id="50" name="TextBox 49">
            <a:extLst>
              <a:ext uri="{FF2B5EF4-FFF2-40B4-BE49-F238E27FC236}">
                <a16:creationId xmlns:a16="http://schemas.microsoft.com/office/drawing/2014/main" id="{6DE573DD-4CC2-C05A-ADD0-F77AF9DE76C9}"/>
              </a:ext>
            </a:extLst>
          </p:cNvPr>
          <p:cNvSpPr txBox="1"/>
          <p:nvPr/>
        </p:nvSpPr>
        <p:spPr>
          <a:xfrm>
            <a:off x="1992054" y="770304"/>
            <a:ext cx="1519968"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I’m </a:t>
            </a:r>
            <a:r>
              <a:rPr lang="en-US" sz="2000" dirty="0">
                <a:solidFill>
                  <a:srgbClr val="FF0000"/>
                </a:solidFill>
                <a:latin typeface="Gill Sans" panose="020B0502020104020203" pitchFamily="34" charset="-79"/>
                <a:cs typeface="Gill Sans" panose="020B0502020104020203" pitchFamily="34" charset="-79"/>
              </a:rPr>
              <a:t>persisted</a:t>
            </a:r>
          </a:p>
        </p:txBody>
      </p:sp>
      <p:sp>
        <p:nvSpPr>
          <p:cNvPr id="51" name="Rectangular Callout 50">
            <a:extLst>
              <a:ext uri="{FF2B5EF4-FFF2-40B4-BE49-F238E27FC236}">
                <a16:creationId xmlns:a16="http://schemas.microsoft.com/office/drawing/2014/main" id="{38B6B3F1-E059-D33B-D2C3-07BB1CE99EA2}"/>
              </a:ext>
            </a:extLst>
          </p:cNvPr>
          <p:cNvSpPr/>
          <p:nvPr/>
        </p:nvSpPr>
        <p:spPr>
          <a:xfrm rot="5400000">
            <a:off x="2489043" y="197339"/>
            <a:ext cx="485710" cy="1601578"/>
          </a:xfrm>
          <a:prstGeom prst="wedgeRectCallout">
            <a:avLst>
              <a:gd name="adj1" fmla="val 89185"/>
              <a:gd name="adj2" fmla="val 18582"/>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6" descr="Crazy Smiling Emoji Sticker">
            <a:extLst>
              <a:ext uri="{FF2B5EF4-FFF2-40B4-BE49-F238E27FC236}">
                <a16:creationId xmlns:a16="http://schemas.microsoft.com/office/drawing/2014/main" id="{6989B0F7-6713-3742-33E1-B2512F8F9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8926" y="658128"/>
            <a:ext cx="774695" cy="774695"/>
          </a:xfrm>
          <a:prstGeom prst="rect">
            <a:avLst/>
          </a:prstGeom>
          <a:noFill/>
          <a:extLst>
            <a:ext uri="{909E8E84-426E-40DD-AFC4-6F175D3DCCD1}">
              <a14:hiddenFill xmlns:a14="http://schemas.microsoft.com/office/drawing/2010/main">
                <a:solidFill>
                  <a:srgbClr val="FFFFFF"/>
                </a:solidFill>
              </a14:hiddenFill>
            </a:ext>
          </a:extLst>
        </p:spPr>
      </p:pic>
      <p:pic>
        <p:nvPicPr>
          <p:cNvPr id="54" name="Graphic 53" descr="Close with solid fill">
            <a:extLst>
              <a:ext uri="{FF2B5EF4-FFF2-40B4-BE49-F238E27FC236}">
                <a16:creationId xmlns:a16="http://schemas.microsoft.com/office/drawing/2014/main" id="{73F4F6E6-D9C8-8FA8-6782-BB1FC7766C8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423352" y="4084231"/>
            <a:ext cx="726075" cy="726075"/>
          </a:xfrm>
          <a:prstGeom prst="rect">
            <a:avLst/>
          </a:prstGeom>
        </p:spPr>
      </p:pic>
      <p:pic>
        <p:nvPicPr>
          <p:cNvPr id="55" name="Graphic 54" descr="Close with solid fill">
            <a:extLst>
              <a:ext uri="{FF2B5EF4-FFF2-40B4-BE49-F238E27FC236}">
                <a16:creationId xmlns:a16="http://schemas.microsoft.com/office/drawing/2014/main" id="{472D28B4-CD90-31E2-2161-F17FE4CE14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96138" y="4607451"/>
            <a:ext cx="726075" cy="726075"/>
          </a:xfrm>
          <a:prstGeom prst="rect">
            <a:avLst/>
          </a:prstGeom>
        </p:spPr>
      </p:pic>
      <p:sp>
        <p:nvSpPr>
          <p:cNvPr id="40" name="Rectangle 39">
            <a:extLst>
              <a:ext uri="{FF2B5EF4-FFF2-40B4-BE49-F238E27FC236}">
                <a16:creationId xmlns:a16="http://schemas.microsoft.com/office/drawing/2014/main" id="{B2137E29-8B99-CC21-66A4-BE46B21C3DB7}"/>
              </a:ext>
            </a:extLst>
          </p:cNvPr>
          <p:cNvSpPr/>
          <p:nvPr/>
        </p:nvSpPr>
        <p:spPr>
          <a:xfrm>
            <a:off x="1994627" y="3655930"/>
            <a:ext cx="1997724" cy="707886"/>
          </a:xfrm>
          <a:prstGeom prst="rect">
            <a:avLst/>
          </a:prstGeom>
        </p:spPr>
        <p:txBody>
          <a:bodyPr wrap="square">
            <a:spAutoFit/>
          </a:bodyPr>
          <a:lstStyle/>
          <a:p>
            <a:pPr algn="ctr"/>
            <a:r>
              <a:rPr lang="en-US" sz="2000" dirty="0">
                <a:solidFill>
                  <a:schemeClr val="accent1"/>
                </a:solidFill>
                <a:latin typeface="Gill Sans" panose="020B0502020104020203" pitchFamily="34" charset="-79"/>
                <a:ea typeface="Tahoma" panose="020B0604030504040204" pitchFamily="34" charset="0"/>
                <a:cs typeface="Gill Sans" panose="020B0502020104020203" pitchFamily="34" charset="-79"/>
              </a:rPr>
              <a:t>Memory write-after-read dep.</a:t>
            </a:r>
          </a:p>
        </p:txBody>
      </p:sp>
      <p:sp>
        <p:nvSpPr>
          <p:cNvPr id="41" name="TextBox 40">
            <a:extLst>
              <a:ext uri="{FF2B5EF4-FFF2-40B4-BE49-F238E27FC236}">
                <a16:creationId xmlns:a16="http://schemas.microsoft.com/office/drawing/2014/main" id="{7CAE4F8A-3411-EA64-CABA-16AA09F1157F}"/>
              </a:ext>
            </a:extLst>
          </p:cNvPr>
          <p:cNvSpPr txBox="1"/>
          <p:nvPr/>
        </p:nvSpPr>
        <p:spPr>
          <a:xfrm>
            <a:off x="4878807" y="3473384"/>
            <a:ext cx="1283916" cy="646331"/>
          </a:xfrm>
          <a:prstGeom prst="wedgeRectCallout">
            <a:avLst>
              <a:gd name="adj1" fmla="val -73957"/>
              <a:gd name="adj2" fmla="val -13679"/>
            </a:avLst>
          </a:prstGeom>
          <a:noFill/>
          <a:ln>
            <a:solidFill>
              <a:schemeClr val="tx1"/>
            </a:solidFill>
          </a:ln>
        </p:spPr>
        <p:txBody>
          <a:bodyPr wrap="square" rtlCol="0">
            <a:spAutoFit/>
          </a:bodyPr>
          <a:lstStyle/>
          <a:p>
            <a:pPr algn="ctr"/>
            <a:r>
              <a:rPr lang="en-US" dirty="0">
                <a:latin typeface="Gill Sans" panose="020B0502020104020203" pitchFamily="34" charset="-79"/>
                <a:cs typeface="Gill Sans" panose="020B0502020104020203" pitchFamily="34" charset="-79"/>
              </a:rPr>
              <a:t>Speculative</a:t>
            </a:r>
          </a:p>
          <a:p>
            <a:pPr algn="ctr"/>
            <a:r>
              <a:rPr lang="en-US" dirty="0">
                <a:latin typeface="Gill Sans" panose="020B0502020104020203" pitchFamily="34" charset="-79"/>
                <a:cs typeface="Gill Sans" panose="020B0502020104020203" pitchFamily="34" charset="-79"/>
              </a:rPr>
              <a:t>Region</a:t>
            </a:r>
          </a:p>
        </p:txBody>
      </p:sp>
    </p:spTree>
    <p:extLst>
      <p:ext uri="{BB962C8B-B14F-4D97-AF65-F5344CB8AC3E}">
        <p14:creationId xmlns:p14="http://schemas.microsoft.com/office/powerpoint/2010/main" val="873289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6.25E-7 4.07407E-6 L -0.00013 0.16157 " pathEditMode="relative" rAng="0" ptsTypes="AA">
                                      <p:cBhvr>
                                        <p:cTn id="6" dur="2000" fill="hold"/>
                                        <p:tgtEl>
                                          <p:spTgt spid="37"/>
                                        </p:tgtEl>
                                        <p:attrNameLst>
                                          <p:attrName>ppt_x</p:attrName>
                                          <p:attrName>ppt_y</p:attrName>
                                        </p:attrNameLst>
                                      </p:cBhvr>
                                      <p:rCtr x="-13" y="8079"/>
                                    </p:animMotion>
                                  </p:childTnLst>
                                </p:cTn>
                              </p:par>
                              <p:par>
                                <p:cTn id="7" presetID="42" presetClass="path" presetSubtype="0" accel="50000" decel="50000" fill="hold" nodeType="withEffect">
                                  <p:stCondLst>
                                    <p:cond delay="0"/>
                                  </p:stCondLst>
                                  <p:childTnLst>
                                    <p:animMotion origin="layout" path="M 6.93889E-18 3.33333E-6 L 6.93889E-18 0.16944 " pathEditMode="relative" rAng="0" ptsTypes="AA">
                                      <p:cBhvr>
                                        <p:cTn id="8" dur="2000" fill="hold"/>
                                        <p:tgtEl>
                                          <p:spTgt spid="36"/>
                                        </p:tgtEl>
                                        <p:attrNameLst>
                                          <p:attrName>ppt_x</p:attrName>
                                          <p:attrName>ppt_y</p:attrName>
                                        </p:attrNameLst>
                                      </p:cBhvr>
                                      <p:rCtr x="0" y="8472"/>
                                    </p:animMotion>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grpId="0" nodeType="clickEffect">
                                  <p:stCondLst>
                                    <p:cond delay="0"/>
                                  </p:stCondLst>
                                  <p:childTnLst>
                                    <p:animMotion origin="layout" path="M -4.58333E-6 1.48148E-6 L 0.28803 -0.00232 " pathEditMode="relative" rAng="0" ptsTypes="AA">
                                      <p:cBhvr>
                                        <p:cTn id="12" dur="2000" fill="hold"/>
                                        <p:tgtEl>
                                          <p:spTgt spid="22"/>
                                        </p:tgtEl>
                                        <p:attrNameLst>
                                          <p:attrName>ppt_x</p:attrName>
                                          <p:attrName>ppt_y</p:attrName>
                                        </p:attrNameLst>
                                      </p:cBhvr>
                                      <p:rCtr x="14401" y="-116"/>
                                    </p:animMotion>
                                  </p:childTnLst>
                                  <p:subTnLst>
                                    <p:set>
                                      <p:cBhvr override="childStyle">
                                        <p:cTn dur="1" fill="hold" display="0" masterRel="sameClick" afterEffect="1">
                                          <p:stCondLst>
                                            <p:cond evt="end" delay="0">
                                              <p:tn val="11"/>
                                            </p:cond>
                                          </p:stCondLst>
                                        </p:cTn>
                                        <p:tgtEl>
                                          <p:spTgt spid="22"/>
                                        </p:tgtEl>
                                        <p:attrNameLst>
                                          <p:attrName>style.visibility</p:attrName>
                                        </p:attrNameLst>
                                      </p:cBhvr>
                                      <p:to>
                                        <p:strVal val="hidden"/>
                                      </p:to>
                                    </p:set>
                                  </p:subTnLst>
                                </p:cTn>
                              </p:par>
                              <p:par>
                                <p:cTn id="13" presetID="1" presetClass="entr" presetSubtype="0" fill="hold" grpId="0" nodeType="withEffect">
                                  <p:stCondLst>
                                    <p:cond delay="200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200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0" nodeType="clickEffect">
                                  <p:stCondLst>
                                    <p:cond delay="0"/>
                                  </p:stCondLst>
                                  <p:childTnLst>
                                    <p:animMotion origin="layout" path="M -4.58333E-6 -3.7037E-6 L 0.28685 -0.00254 " pathEditMode="relative" rAng="0" ptsTypes="AA">
                                      <p:cBhvr>
                                        <p:cTn id="20" dur="2000" fill="hold"/>
                                        <p:tgtEl>
                                          <p:spTgt spid="38"/>
                                        </p:tgtEl>
                                        <p:attrNameLst>
                                          <p:attrName>ppt_x</p:attrName>
                                          <p:attrName>ppt_y</p:attrName>
                                        </p:attrNameLst>
                                      </p:cBhvr>
                                      <p:rCtr x="14336" y="-139"/>
                                    </p:animMotion>
                                  </p:childTnLst>
                                  <p:subTnLst>
                                    <p:set>
                                      <p:cBhvr override="childStyle">
                                        <p:cTn dur="1" fill="hold" display="0" masterRel="sameClick" afterEffect="1">
                                          <p:stCondLst>
                                            <p:cond evt="end" delay="0">
                                              <p:tn val="19"/>
                                            </p:cond>
                                          </p:stCondLst>
                                        </p:cTn>
                                        <p:tgtEl>
                                          <p:spTgt spid="38"/>
                                        </p:tgtEl>
                                        <p:attrNameLst>
                                          <p:attrName>style.visibility</p:attrName>
                                        </p:attrNameLst>
                                      </p:cBhvr>
                                      <p:to>
                                        <p:strVal val="hidden"/>
                                      </p:to>
                                    </p:set>
                                  </p:subTnLst>
                                </p:cTn>
                              </p:par>
                              <p:par>
                                <p:cTn id="21" presetID="1" presetClass="entr" presetSubtype="0" fill="hold" grpId="0" nodeType="withEffect">
                                  <p:stCondLst>
                                    <p:cond delay="200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200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0" nodeType="clickEffect">
                                  <p:stCondLst>
                                    <p:cond delay="0"/>
                                  </p:stCondLst>
                                  <p:childTnLst>
                                    <p:animMotion origin="layout" path="M -8.33333E-7 -3.7037E-6 L 0.09271 -0.00185 " pathEditMode="relative" rAng="0" ptsTypes="AA">
                                      <p:cBhvr>
                                        <p:cTn id="28" dur="1000" fill="hold"/>
                                        <p:tgtEl>
                                          <p:spTgt spid="29"/>
                                        </p:tgtEl>
                                        <p:attrNameLst>
                                          <p:attrName>ppt_x</p:attrName>
                                          <p:attrName>ppt_y</p:attrName>
                                        </p:attrNameLst>
                                      </p:cBhvr>
                                      <p:rCtr x="4635" y="-93"/>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42" presetClass="path" presetSubtype="0" accel="50000" decel="50000" fill="hold" grpId="0" nodeType="clickEffect">
                                  <p:stCondLst>
                                    <p:cond delay="0"/>
                                  </p:stCondLst>
                                  <p:childTnLst>
                                    <p:animMotion origin="layout" path="M 4.375E-6 4.07407E-6 L -0.00013 0.32453 " pathEditMode="relative" rAng="0" ptsTypes="AA">
                                      <p:cBhvr>
                                        <p:cTn id="40" dur="2000" fill="hold"/>
                                        <p:tgtEl>
                                          <p:spTgt spid="49"/>
                                        </p:tgtEl>
                                        <p:attrNameLst>
                                          <p:attrName>ppt_x</p:attrName>
                                          <p:attrName>ppt_y</p:attrName>
                                        </p:attrNameLst>
                                      </p:cBhvr>
                                      <p:rCtr x="-13" y="16227"/>
                                    </p:animMotion>
                                  </p:childTnLst>
                                </p:cTn>
                              </p:par>
                              <p:par>
                                <p:cTn id="41" presetID="1" presetClass="exit"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blinds(horizontal)">
                                      <p:cBhvr>
                                        <p:cTn id="47" dur="500"/>
                                        <p:tgtEl>
                                          <p:spTgt spid="55"/>
                                        </p:tgtEl>
                                      </p:cBhvr>
                                    </p:animEffect>
                                  </p:childTnLst>
                                </p:cTn>
                              </p:par>
                              <p:par>
                                <p:cTn id="48" presetID="3" presetClass="entr" presetSubtype="10" fill="hold"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blinds(horizontal)">
                                      <p:cBhvr>
                                        <p:cTn id="5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8" grpId="0" animBg="1"/>
      <p:bldP spid="29" grpId="0" animBg="1"/>
      <p:bldP spid="37" grpId="0"/>
      <p:bldP spid="38" grpId="0" animBg="1"/>
      <p:bldP spid="46" grpId="0" animBg="1"/>
      <p:bldP spid="47" grpId="0" animBg="1"/>
      <p:bldP spid="48" grpId="0" animBg="1"/>
      <p:bldP spid="49" grpId="0" animBg="1"/>
      <p:bldP spid="50" grpId="0"/>
      <p:bldP spid="51" grpId="0" animBg="1"/>
      <p:bldP spid="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A468-DB9F-AA60-9800-478E9F425DBE}"/>
              </a:ext>
            </a:extLst>
          </p:cNvPr>
          <p:cNvSpPr>
            <a:spLocks noGrp="1"/>
          </p:cNvSpPr>
          <p:nvPr>
            <p:ph type="title"/>
          </p:nvPr>
        </p:nvSpPr>
        <p:spPr>
          <a:xfrm>
            <a:off x="0" y="0"/>
            <a:ext cx="11837096" cy="1121383"/>
          </a:xfrm>
        </p:spPr>
        <p:txBody>
          <a:bodyPr/>
          <a:lstStyle/>
          <a:p>
            <a:r>
              <a:rPr lang="en-US" dirty="0"/>
              <a:t>Power Failure Recovery with Memory Controller Speculation</a:t>
            </a:r>
          </a:p>
        </p:txBody>
      </p:sp>
      <p:sp>
        <p:nvSpPr>
          <p:cNvPr id="5" name="Slide Number Placeholder 4">
            <a:extLst>
              <a:ext uri="{FF2B5EF4-FFF2-40B4-BE49-F238E27FC236}">
                <a16:creationId xmlns:a16="http://schemas.microsoft.com/office/drawing/2014/main" id="{1AA503F8-E05E-6800-93F5-3AFE97E77969}"/>
              </a:ext>
            </a:extLst>
          </p:cNvPr>
          <p:cNvSpPr>
            <a:spLocks noGrp="1"/>
          </p:cNvSpPr>
          <p:nvPr>
            <p:ph type="sldNum" sz="quarter" idx="12"/>
          </p:nvPr>
        </p:nvSpPr>
        <p:spPr/>
        <p:txBody>
          <a:bodyPr/>
          <a:lstStyle/>
          <a:p>
            <a:fld id="{BEF5F9A7-FFD9-4159-A58F-AE73538ED447}" type="slidenum">
              <a:rPr lang="en-US" smtClean="0"/>
              <a:pPr/>
              <a:t>15</a:t>
            </a:fld>
            <a:endParaRPr lang="en-US" dirty="0"/>
          </a:p>
        </p:txBody>
      </p:sp>
      <p:pic>
        <p:nvPicPr>
          <p:cNvPr id="6" name="Picture 2" descr="Image result for power">
            <a:extLst>
              <a:ext uri="{FF2B5EF4-FFF2-40B4-BE49-F238E27FC236}">
                <a16:creationId xmlns:a16="http://schemas.microsoft.com/office/drawing/2014/main" id="{9F78B6D0-7C30-547A-65B8-F79431DA8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2848" y="2483757"/>
            <a:ext cx="1640170" cy="164749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A50E6502-85C7-F4A1-929A-5C4E3DDF4AC0}"/>
              </a:ext>
            </a:extLst>
          </p:cNvPr>
          <p:cNvCxnSpPr>
            <a:cxnSpLocks/>
            <a:stCxn id="12" idx="4"/>
            <a:endCxn id="11" idx="0"/>
          </p:cNvCxnSpPr>
          <p:nvPr/>
        </p:nvCxnSpPr>
        <p:spPr>
          <a:xfrm>
            <a:off x="3859854" y="3546166"/>
            <a:ext cx="250122" cy="57178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756675CB-1625-4ADF-5DA7-1E0CD2F80789}"/>
              </a:ext>
            </a:extLst>
          </p:cNvPr>
          <p:cNvSpPr/>
          <p:nvPr/>
        </p:nvSpPr>
        <p:spPr>
          <a:xfrm>
            <a:off x="1346168" y="1433781"/>
            <a:ext cx="3228419" cy="21195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r0 = r1 + 4</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ST1: Store #0, [r0]</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r4 = Load [r3]</a:t>
            </a:r>
          </a:p>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9" name="Rectangle 8">
            <a:extLst>
              <a:ext uri="{FF2B5EF4-FFF2-40B4-BE49-F238E27FC236}">
                <a16:creationId xmlns:a16="http://schemas.microsoft.com/office/drawing/2014/main" id="{4306F4F4-89A3-6CF6-4AED-D9EFB9B2BB2F}"/>
              </a:ext>
            </a:extLst>
          </p:cNvPr>
          <p:cNvSpPr/>
          <p:nvPr/>
        </p:nvSpPr>
        <p:spPr>
          <a:xfrm>
            <a:off x="1345730" y="3698444"/>
            <a:ext cx="3228419" cy="1444777"/>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ST2: Store r2,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ST3: Store r4, [r1]</a:t>
            </a:r>
          </a:p>
        </p:txBody>
      </p:sp>
      <p:sp>
        <p:nvSpPr>
          <p:cNvPr id="10" name="Rectangle 9">
            <a:extLst>
              <a:ext uri="{FF2B5EF4-FFF2-40B4-BE49-F238E27FC236}">
                <a16:creationId xmlns:a16="http://schemas.microsoft.com/office/drawing/2014/main" id="{E2B872B6-6A6C-3745-AE37-588D3BA115DA}"/>
              </a:ext>
            </a:extLst>
          </p:cNvPr>
          <p:cNvSpPr/>
          <p:nvPr/>
        </p:nvSpPr>
        <p:spPr>
          <a:xfrm>
            <a:off x="1340504" y="3591554"/>
            <a:ext cx="3228419" cy="751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E0F8D2A-9E1E-9951-AF1B-2C0248473B2F}"/>
              </a:ext>
            </a:extLst>
          </p:cNvPr>
          <p:cNvSpPr/>
          <p:nvPr/>
        </p:nvSpPr>
        <p:spPr>
          <a:xfrm>
            <a:off x="3711337" y="4117954"/>
            <a:ext cx="797278" cy="65564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B6965E4-E42C-1505-7BB7-31DED92E4E5F}"/>
              </a:ext>
            </a:extLst>
          </p:cNvPr>
          <p:cNvSpPr/>
          <p:nvPr/>
        </p:nvSpPr>
        <p:spPr>
          <a:xfrm>
            <a:off x="3443298" y="2954690"/>
            <a:ext cx="833112" cy="59147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24DD7579-4CCA-8167-D647-101F2C9858E9}"/>
              </a:ext>
            </a:extLst>
          </p:cNvPr>
          <p:cNvCxnSpPr>
            <a:cxnSpLocks/>
            <a:stCxn id="12" idx="4"/>
            <a:endCxn id="11" idx="0"/>
          </p:cNvCxnSpPr>
          <p:nvPr/>
        </p:nvCxnSpPr>
        <p:spPr>
          <a:xfrm>
            <a:off x="3859854" y="3546166"/>
            <a:ext cx="250122" cy="5717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8ABFE5A-2E22-A1BC-9CE2-F2A1EF8AB7F8}"/>
              </a:ext>
            </a:extLst>
          </p:cNvPr>
          <p:cNvCxnSpPr>
            <a:cxnSpLocks/>
          </p:cNvCxnSpPr>
          <p:nvPr/>
        </p:nvCxnSpPr>
        <p:spPr>
          <a:xfrm>
            <a:off x="993166" y="3089680"/>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F254C9B-B9A0-7FDC-EDC6-DA1E051580F9}"/>
              </a:ext>
            </a:extLst>
          </p:cNvPr>
          <p:cNvSpPr txBox="1"/>
          <p:nvPr/>
        </p:nvSpPr>
        <p:spPr>
          <a:xfrm>
            <a:off x="716918" y="1395507"/>
            <a:ext cx="577402"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Rg1</a:t>
            </a:r>
          </a:p>
        </p:txBody>
      </p:sp>
      <p:sp>
        <p:nvSpPr>
          <p:cNvPr id="17" name="TextBox 16">
            <a:extLst>
              <a:ext uri="{FF2B5EF4-FFF2-40B4-BE49-F238E27FC236}">
                <a16:creationId xmlns:a16="http://schemas.microsoft.com/office/drawing/2014/main" id="{E65CB312-838E-7FC9-1B82-F9A2603DC16D}"/>
              </a:ext>
            </a:extLst>
          </p:cNvPr>
          <p:cNvSpPr txBox="1"/>
          <p:nvPr/>
        </p:nvSpPr>
        <p:spPr>
          <a:xfrm>
            <a:off x="672477" y="3593159"/>
            <a:ext cx="577402"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Rg2</a:t>
            </a:r>
          </a:p>
        </p:txBody>
      </p:sp>
      <p:sp>
        <p:nvSpPr>
          <p:cNvPr id="18" name="Google Shape;151;p18">
            <a:extLst>
              <a:ext uri="{FF2B5EF4-FFF2-40B4-BE49-F238E27FC236}">
                <a16:creationId xmlns:a16="http://schemas.microsoft.com/office/drawing/2014/main" id="{0A3E94F8-27E3-76CA-FB17-B99A7AA9C5C0}"/>
              </a:ext>
            </a:extLst>
          </p:cNvPr>
          <p:cNvSpPr/>
          <p:nvPr/>
        </p:nvSpPr>
        <p:spPr>
          <a:xfrm>
            <a:off x="8091616" y="4204964"/>
            <a:ext cx="2465548" cy="980700"/>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9" name="TextBox 18">
            <a:extLst>
              <a:ext uri="{FF2B5EF4-FFF2-40B4-BE49-F238E27FC236}">
                <a16:creationId xmlns:a16="http://schemas.microsoft.com/office/drawing/2014/main" id="{7D549183-AB28-9297-6A68-C4ACAE31CC78}"/>
              </a:ext>
            </a:extLst>
          </p:cNvPr>
          <p:cNvSpPr txBox="1"/>
          <p:nvPr/>
        </p:nvSpPr>
        <p:spPr>
          <a:xfrm>
            <a:off x="7990687" y="3588768"/>
            <a:ext cx="2844685" cy="523220"/>
          </a:xfrm>
          <a:prstGeom prst="rect">
            <a:avLst/>
          </a:prstGeom>
          <a:noFill/>
        </p:spPr>
        <p:txBody>
          <a:bodyPr wrap="square">
            <a:spAutoFit/>
          </a:bodyPr>
          <a:lstStyle/>
          <a:p>
            <a:pPr algn="ctr"/>
            <a:r>
              <a:rPr lang="en-US" sz="2800" dirty="0">
                <a:latin typeface="Gill Sans" panose="020B0502020104020203" pitchFamily="34" charset="-79"/>
                <a:ea typeface="Tahoma" panose="020B0604030504040204" pitchFamily="34" charset="0"/>
                <a:cs typeface="Gill Sans" panose="020B0502020104020203" pitchFamily="34" charset="-79"/>
              </a:rPr>
              <a:t>NVM DIMM</a:t>
            </a:r>
          </a:p>
        </p:txBody>
      </p:sp>
      <p:cxnSp>
        <p:nvCxnSpPr>
          <p:cNvPr id="21" name="Straight Arrow Connector 20">
            <a:extLst>
              <a:ext uri="{FF2B5EF4-FFF2-40B4-BE49-F238E27FC236}">
                <a16:creationId xmlns:a16="http://schemas.microsoft.com/office/drawing/2014/main" id="{9E30AEEA-715B-3198-6F6D-9848B24B230C}"/>
              </a:ext>
            </a:extLst>
          </p:cNvPr>
          <p:cNvCxnSpPr>
            <a:cxnSpLocks/>
            <a:stCxn id="23" idx="3"/>
            <a:endCxn id="18" idx="1"/>
          </p:cNvCxnSpPr>
          <p:nvPr/>
        </p:nvCxnSpPr>
        <p:spPr>
          <a:xfrm flipV="1">
            <a:off x="7365541" y="4695314"/>
            <a:ext cx="726075" cy="2692"/>
          </a:xfrm>
          <a:prstGeom prst="straightConnector1">
            <a:avLst/>
          </a:prstGeom>
          <a:ln w="2540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62C048A-494D-EFF3-E498-369DCC1429E0}"/>
              </a:ext>
            </a:extLst>
          </p:cNvPr>
          <p:cNvSpPr txBox="1"/>
          <p:nvPr/>
        </p:nvSpPr>
        <p:spPr>
          <a:xfrm>
            <a:off x="5996255" y="4467173"/>
            <a:ext cx="1369286" cy="461665"/>
          </a:xfrm>
          <a:prstGeom prst="rect">
            <a:avLst/>
          </a:prstGeom>
          <a:noFill/>
          <a:ln>
            <a:solidFill>
              <a:schemeClr val="tx1"/>
            </a:solidFill>
          </a:ln>
        </p:spPr>
        <p:txBody>
          <a:bodyPr wrap="none" rtlCol="0">
            <a:spAutoFit/>
          </a:bodyPr>
          <a:lstStyle/>
          <a:p>
            <a:r>
              <a:rPr lang="en-US" sz="2400" dirty="0">
                <a:latin typeface="Gill Sans" panose="020B0502020104020203" pitchFamily="34" charset="-79"/>
                <a:cs typeface="Gill Sans" panose="020B0502020104020203" pitchFamily="34" charset="-79"/>
              </a:rPr>
              <a:t>Near MC</a:t>
            </a:r>
          </a:p>
        </p:txBody>
      </p:sp>
      <p:sp>
        <p:nvSpPr>
          <p:cNvPr id="24" name="Google Shape;151;p18">
            <a:extLst>
              <a:ext uri="{FF2B5EF4-FFF2-40B4-BE49-F238E27FC236}">
                <a16:creationId xmlns:a16="http://schemas.microsoft.com/office/drawing/2014/main" id="{E1C2AAE7-27A7-7C99-C13F-4E8E4CA99EC5}"/>
              </a:ext>
            </a:extLst>
          </p:cNvPr>
          <p:cNvSpPr/>
          <p:nvPr/>
        </p:nvSpPr>
        <p:spPr>
          <a:xfrm>
            <a:off x="9275308" y="1948351"/>
            <a:ext cx="1990729"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25" name="TextBox 24">
            <a:extLst>
              <a:ext uri="{FF2B5EF4-FFF2-40B4-BE49-F238E27FC236}">
                <a16:creationId xmlns:a16="http://schemas.microsoft.com/office/drawing/2014/main" id="{B8D2F7F8-5FDF-564C-705A-DDA9DB809E89}"/>
              </a:ext>
            </a:extLst>
          </p:cNvPr>
          <p:cNvSpPr txBox="1"/>
          <p:nvPr/>
        </p:nvSpPr>
        <p:spPr>
          <a:xfrm>
            <a:off x="9119324" y="1337335"/>
            <a:ext cx="2224029" cy="523220"/>
          </a:xfrm>
          <a:prstGeom prst="rect">
            <a:avLst/>
          </a:prstGeom>
          <a:noFill/>
        </p:spPr>
        <p:txBody>
          <a:bodyPr wrap="square">
            <a:spAutoFit/>
          </a:bodyPr>
          <a:lstStyle/>
          <a:p>
            <a:pPr algn="ctr"/>
            <a:r>
              <a:rPr lang="en-US" sz="2800" dirty="0">
                <a:latin typeface="Gill Sans" panose="020B0502020104020203" pitchFamily="34" charset="-79"/>
                <a:ea typeface="Tahoma" panose="020B0604030504040204" pitchFamily="34" charset="0"/>
                <a:cs typeface="Gill Sans" panose="020B0502020104020203" pitchFamily="34" charset="-79"/>
              </a:rPr>
              <a:t>NVM DIMM</a:t>
            </a:r>
          </a:p>
        </p:txBody>
      </p:sp>
      <p:cxnSp>
        <p:nvCxnSpPr>
          <p:cNvPr id="26" name="Straight Arrow Connector 25">
            <a:extLst>
              <a:ext uri="{FF2B5EF4-FFF2-40B4-BE49-F238E27FC236}">
                <a16:creationId xmlns:a16="http://schemas.microsoft.com/office/drawing/2014/main" id="{AEE066ED-6511-73C4-4B5D-F9BB49E15322}"/>
              </a:ext>
            </a:extLst>
          </p:cNvPr>
          <p:cNvCxnSpPr>
            <a:cxnSpLocks/>
            <a:stCxn id="27" idx="3"/>
            <a:endCxn id="24" idx="1"/>
          </p:cNvCxnSpPr>
          <p:nvPr/>
        </p:nvCxnSpPr>
        <p:spPr>
          <a:xfrm flipV="1">
            <a:off x="7990202" y="2292445"/>
            <a:ext cx="1285106" cy="1"/>
          </a:xfrm>
          <a:prstGeom prst="straightConnector1">
            <a:avLst/>
          </a:prstGeom>
          <a:ln w="25400">
            <a:solidFill>
              <a:schemeClr val="tx1"/>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1F18F97-FEAB-1546-5037-7B04F1C74530}"/>
              </a:ext>
            </a:extLst>
          </p:cNvPr>
          <p:cNvSpPr txBox="1"/>
          <p:nvPr/>
        </p:nvSpPr>
        <p:spPr>
          <a:xfrm>
            <a:off x="6864573" y="2061613"/>
            <a:ext cx="1125629" cy="461665"/>
          </a:xfrm>
          <a:prstGeom prst="rect">
            <a:avLst/>
          </a:prstGeom>
          <a:noFill/>
          <a:ln>
            <a:solidFill>
              <a:schemeClr val="tx1"/>
            </a:solidFill>
          </a:ln>
        </p:spPr>
        <p:txBody>
          <a:bodyPr wrap="none" rtlCol="0">
            <a:spAutoFit/>
          </a:bodyPr>
          <a:lstStyle/>
          <a:p>
            <a:r>
              <a:rPr lang="en-US" sz="2400" dirty="0">
                <a:latin typeface="Gill Sans" panose="020B0502020104020203" pitchFamily="34" charset="-79"/>
                <a:cs typeface="Gill Sans" panose="020B0502020104020203" pitchFamily="34" charset="-79"/>
              </a:rPr>
              <a:t>Far MC</a:t>
            </a:r>
          </a:p>
        </p:txBody>
      </p:sp>
      <p:sp>
        <p:nvSpPr>
          <p:cNvPr id="28" name="Rectangle 27">
            <a:extLst>
              <a:ext uri="{FF2B5EF4-FFF2-40B4-BE49-F238E27FC236}">
                <a16:creationId xmlns:a16="http://schemas.microsoft.com/office/drawing/2014/main" id="{5ED88DDF-546A-41B9-6FD4-DA1F0E39AE81}"/>
              </a:ext>
            </a:extLst>
          </p:cNvPr>
          <p:cNvSpPr/>
          <p:nvPr/>
        </p:nvSpPr>
        <p:spPr>
          <a:xfrm>
            <a:off x="8104028" y="4193754"/>
            <a:ext cx="931205"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ST2</a:t>
            </a:r>
          </a:p>
        </p:txBody>
      </p:sp>
      <p:sp>
        <p:nvSpPr>
          <p:cNvPr id="29" name="Rectangle 28">
            <a:extLst>
              <a:ext uri="{FF2B5EF4-FFF2-40B4-BE49-F238E27FC236}">
                <a16:creationId xmlns:a16="http://schemas.microsoft.com/office/drawing/2014/main" id="{002EBDD7-C60A-5A3E-025E-770C3CE3CDD0}"/>
              </a:ext>
            </a:extLst>
          </p:cNvPr>
          <p:cNvSpPr/>
          <p:nvPr/>
        </p:nvSpPr>
        <p:spPr>
          <a:xfrm>
            <a:off x="8152402" y="2061613"/>
            <a:ext cx="931205" cy="4728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ST1</a:t>
            </a:r>
          </a:p>
        </p:txBody>
      </p:sp>
      <p:sp>
        <p:nvSpPr>
          <p:cNvPr id="33" name="TextBox 32">
            <a:extLst>
              <a:ext uri="{FF2B5EF4-FFF2-40B4-BE49-F238E27FC236}">
                <a16:creationId xmlns:a16="http://schemas.microsoft.com/office/drawing/2014/main" id="{0DA3DA52-F727-E0B3-23BF-06D92C4D5883}"/>
              </a:ext>
            </a:extLst>
          </p:cNvPr>
          <p:cNvSpPr txBox="1"/>
          <p:nvPr/>
        </p:nvSpPr>
        <p:spPr>
          <a:xfrm>
            <a:off x="1574599" y="2455491"/>
            <a:ext cx="1230401"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It is my </a:t>
            </a:r>
            <a:r>
              <a:rPr lang="en-US" sz="2000" dirty="0">
                <a:solidFill>
                  <a:srgbClr val="FF0000"/>
                </a:solidFill>
                <a:latin typeface="Gill Sans" panose="020B0502020104020203" pitchFamily="34" charset="-79"/>
                <a:cs typeface="Gill Sans" panose="020B0502020104020203" pitchFamily="34" charset="-79"/>
              </a:rPr>
              <a:t>r4</a:t>
            </a:r>
          </a:p>
        </p:txBody>
      </p:sp>
      <p:sp>
        <p:nvSpPr>
          <p:cNvPr id="34" name="Rectangular Callout 33">
            <a:extLst>
              <a:ext uri="{FF2B5EF4-FFF2-40B4-BE49-F238E27FC236}">
                <a16:creationId xmlns:a16="http://schemas.microsoft.com/office/drawing/2014/main" id="{89CEF0E5-CB5E-EE0B-BB05-C7FEEB727B66}"/>
              </a:ext>
            </a:extLst>
          </p:cNvPr>
          <p:cNvSpPr/>
          <p:nvPr/>
        </p:nvSpPr>
        <p:spPr>
          <a:xfrm rot="5400000">
            <a:off x="1942958" y="2050769"/>
            <a:ext cx="485710" cy="1265091"/>
          </a:xfrm>
          <a:prstGeom prst="wedgeRectCallout">
            <a:avLst>
              <a:gd name="adj1" fmla="val 71228"/>
              <a:gd name="adj2" fmla="val 2083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861D8C4-53DF-4F7A-7F74-8B89E4B6FBBD}"/>
              </a:ext>
            </a:extLst>
          </p:cNvPr>
          <p:cNvSpPr txBox="1"/>
          <p:nvPr/>
        </p:nvSpPr>
        <p:spPr>
          <a:xfrm>
            <a:off x="0" y="5915496"/>
            <a:ext cx="7361952" cy="369332"/>
          </a:xfrm>
          <a:prstGeom prst="rect">
            <a:avLst/>
          </a:prstGeom>
          <a:noFill/>
        </p:spPr>
        <p:txBody>
          <a:bodyPr wrap="none" rtlCol="0">
            <a:spAutoFit/>
          </a:bodyPr>
          <a:lstStyle/>
          <a:p>
            <a:r>
              <a:rPr lang="en-US" dirty="0">
                <a:latin typeface="Gill Sans" panose="020B0502020104020203" pitchFamily="34" charset="-79"/>
                <a:cs typeface="Gill Sans" panose="020B0502020104020203" pitchFamily="34" charset="-79"/>
              </a:rPr>
              <a:t>* Initially, Rg1 is the oldest unpersisted region, while Rg2 is under speculation</a:t>
            </a:r>
          </a:p>
        </p:txBody>
      </p:sp>
      <p:sp>
        <p:nvSpPr>
          <p:cNvPr id="46" name="Rectangle 45">
            <a:extLst>
              <a:ext uri="{FF2B5EF4-FFF2-40B4-BE49-F238E27FC236}">
                <a16:creationId xmlns:a16="http://schemas.microsoft.com/office/drawing/2014/main" id="{224E64B4-9C74-0E26-FD0A-C442C1FA1BFC}"/>
              </a:ext>
            </a:extLst>
          </p:cNvPr>
          <p:cNvSpPr/>
          <p:nvPr/>
        </p:nvSpPr>
        <p:spPr>
          <a:xfrm>
            <a:off x="8104028" y="4694826"/>
            <a:ext cx="931205"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ST3</a:t>
            </a:r>
          </a:p>
        </p:txBody>
      </p:sp>
      <p:sp>
        <p:nvSpPr>
          <p:cNvPr id="47" name="Rectangle 46">
            <a:extLst>
              <a:ext uri="{FF2B5EF4-FFF2-40B4-BE49-F238E27FC236}">
                <a16:creationId xmlns:a16="http://schemas.microsoft.com/office/drawing/2014/main" id="{CD882116-1EF2-AC83-54DE-18966A9AE33D}"/>
              </a:ext>
            </a:extLst>
          </p:cNvPr>
          <p:cNvSpPr/>
          <p:nvPr/>
        </p:nvSpPr>
        <p:spPr>
          <a:xfrm>
            <a:off x="9059617" y="4199752"/>
            <a:ext cx="1491296"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ST2’s log</a:t>
            </a:r>
          </a:p>
        </p:txBody>
      </p:sp>
      <p:sp>
        <p:nvSpPr>
          <p:cNvPr id="48" name="Rectangle 47">
            <a:extLst>
              <a:ext uri="{FF2B5EF4-FFF2-40B4-BE49-F238E27FC236}">
                <a16:creationId xmlns:a16="http://schemas.microsoft.com/office/drawing/2014/main" id="{738FC88F-B9B7-5F3F-3E26-FBC42E3CE9B9}"/>
              </a:ext>
            </a:extLst>
          </p:cNvPr>
          <p:cNvSpPr/>
          <p:nvPr/>
        </p:nvSpPr>
        <p:spPr>
          <a:xfrm>
            <a:off x="9061429" y="4694826"/>
            <a:ext cx="1491296"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Gill Sans" panose="020B0502020104020203" pitchFamily="34" charset="-79"/>
                <a:ea typeface="Tahoma" panose="020B0604030504040204" pitchFamily="34" charset="0"/>
                <a:cs typeface="Gill Sans" panose="020B0502020104020203" pitchFamily="34" charset="-79"/>
              </a:rPr>
              <a:t>ST3’s log</a:t>
            </a:r>
          </a:p>
        </p:txBody>
      </p:sp>
      <p:sp>
        <p:nvSpPr>
          <p:cNvPr id="49" name="TextBox 48">
            <a:extLst>
              <a:ext uri="{FF2B5EF4-FFF2-40B4-BE49-F238E27FC236}">
                <a16:creationId xmlns:a16="http://schemas.microsoft.com/office/drawing/2014/main" id="{20881C8F-F4FC-A0F7-F561-4CF887B60435}"/>
              </a:ext>
            </a:extLst>
          </p:cNvPr>
          <p:cNvSpPr txBox="1"/>
          <p:nvPr/>
        </p:nvSpPr>
        <p:spPr>
          <a:xfrm>
            <a:off x="4897633" y="1131225"/>
            <a:ext cx="1265090" cy="923330"/>
          </a:xfrm>
          <a:prstGeom prst="wedgeRectCallout">
            <a:avLst>
              <a:gd name="adj1" fmla="val -73957"/>
              <a:gd name="adj2" fmla="val -13679"/>
            </a:avLst>
          </a:prstGeom>
          <a:noFill/>
          <a:ln>
            <a:solidFill>
              <a:schemeClr val="tx1"/>
            </a:solidFill>
          </a:ln>
        </p:spPr>
        <p:txBody>
          <a:bodyPr wrap="square" rtlCol="0">
            <a:spAutoFit/>
          </a:bodyPr>
          <a:lstStyle/>
          <a:p>
            <a:pPr algn="ctr"/>
            <a:r>
              <a:rPr lang="en-US" dirty="0">
                <a:latin typeface="Gill Sans" panose="020B0502020104020203" pitchFamily="34" charset="-79"/>
                <a:cs typeface="Gill Sans" panose="020B0502020104020203" pitchFamily="34" charset="-79"/>
              </a:rPr>
              <a:t>Oldest</a:t>
            </a:r>
          </a:p>
          <a:p>
            <a:pPr algn="ctr"/>
            <a:r>
              <a:rPr lang="en-US" dirty="0">
                <a:latin typeface="Gill Sans" panose="020B0502020104020203" pitchFamily="34" charset="-79"/>
                <a:cs typeface="Gill Sans" panose="020B0502020104020203" pitchFamily="34" charset="-79"/>
              </a:rPr>
              <a:t>unpersisted</a:t>
            </a:r>
          </a:p>
          <a:p>
            <a:pPr algn="ctr"/>
            <a:r>
              <a:rPr lang="en-US" dirty="0">
                <a:latin typeface="Gill Sans" panose="020B0502020104020203" pitchFamily="34" charset="-79"/>
                <a:cs typeface="Gill Sans" panose="020B0502020104020203" pitchFamily="34" charset="-79"/>
              </a:rPr>
              <a:t>region</a:t>
            </a:r>
          </a:p>
        </p:txBody>
      </p:sp>
      <p:sp>
        <p:nvSpPr>
          <p:cNvPr id="43" name="TextBox 42">
            <a:extLst>
              <a:ext uri="{FF2B5EF4-FFF2-40B4-BE49-F238E27FC236}">
                <a16:creationId xmlns:a16="http://schemas.microsoft.com/office/drawing/2014/main" id="{70110080-132E-36EF-B95B-F055E925DAB3}"/>
              </a:ext>
            </a:extLst>
          </p:cNvPr>
          <p:cNvSpPr txBox="1"/>
          <p:nvPr/>
        </p:nvSpPr>
        <p:spPr>
          <a:xfrm>
            <a:off x="94702" y="2913486"/>
            <a:ext cx="1254831" cy="646331"/>
          </a:xfrm>
          <a:prstGeom prst="rect">
            <a:avLst/>
          </a:prstGeom>
          <a:noFill/>
        </p:spPr>
        <p:txBody>
          <a:bodyPr wrap="none" rtlCol="0">
            <a:spAutoFit/>
          </a:bodyPr>
          <a:lstStyle/>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Power</a:t>
            </a:r>
          </a:p>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interrupted</a:t>
            </a:r>
          </a:p>
        </p:txBody>
      </p:sp>
      <p:pic>
        <p:nvPicPr>
          <p:cNvPr id="44" name="Picture 2" descr="Image result for power outage">
            <a:extLst>
              <a:ext uri="{FF2B5EF4-FFF2-40B4-BE49-F238E27FC236}">
                <a16:creationId xmlns:a16="http://schemas.microsoft.com/office/drawing/2014/main" id="{64FFF10F-905C-6134-4275-042EE7671C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9291" y="2463436"/>
            <a:ext cx="1877415" cy="1685545"/>
          </a:xfrm>
          <a:prstGeom prst="rect">
            <a:avLst/>
          </a:prstGeom>
          <a:noFill/>
          <a:extLst>
            <a:ext uri="{909E8E84-426E-40dd-AFC4-6F175D3DCCD1}">
              <a14:hiddenFill xmlns="" xmlns:a14="http://schemas.microsoft.com/office/drawing/2010/main">
                <a:solidFill>
                  <a:srgbClr val="FFFFFF"/>
                </a:solidFill>
              </a14:hiddenFill>
            </a:ext>
          </a:extLst>
        </p:spPr>
      </p:pic>
      <p:pic>
        <p:nvPicPr>
          <p:cNvPr id="45" name="Picture 6" descr="Crazy Smiling Emoji Sticker">
            <a:extLst>
              <a:ext uri="{FF2B5EF4-FFF2-40B4-BE49-F238E27FC236}">
                <a16:creationId xmlns:a16="http://schemas.microsoft.com/office/drawing/2014/main" id="{2CD7CE63-FE69-831A-5063-CC31DB3411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562" y="2223439"/>
            <a:ext cx="774695" cy="77469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Image result for power">
            <a:extLst>
              <a:ext uri="{FF2B5EF4-FFF2-40B4-BE49-F238E27FC236}">
                <a16:creationId xmlns:a16="http://schemas.microsoft.com/office/drawing/2014/main" id="{F5EDC441-78E4-5771-B3ED-4C523454A7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9729" y="2554132"/>
            <a:ext cx="1826679" cy="1834834"/>
          </a:xfrm>
          <a:prstGeom prst="rect">
            <a:avLst/>
          </a:prstGeom>
          <a:noFill/>
          <a:extLst>
            <a:ext uri="{909E8E84-426E-40dd-AFC4-6F175D3DCCD1}">
              <a14:hiddenFill xmlns="" xmlns:a14="http://schemas.microsoft.com/office/drawing/2010/main">
                <a:solidFill>
                  <a:srgbClr val="FFFFFF"/>
                </a:solidFill>
              </a14:hiddenFill>
            </a:ext>
          </a:extLst>
        </p:spPr>
      </p:pic>
      <p:sp>
        <p:nvSpPr>
          <p:cNvPr id="32" name="Curved Right Arrow 31">
            <a:extLst>
              <a:ext uri="{FF2B5EF4-FFF2-40B4-BE49-F238E27FC236}">
                <a16:creationId xmlns:a16="http://schemas.microsoft.com/office/drawing/2014/main" id="{238D1305-6629-432D-E7A0-D5E7719D485D}"/>
              </a:ext>
            </a:extLst>
          </p:cNvPr>
          <p:cNvSpPr/>
          <p:nvPr/>
        </p:nvSpPr>
        <p:spPr>
          <a:xfrm rot="10800000">
            <a:off x="4587978" y="1395506"/>
            <a:ext cx="649007" cy="1962050"/>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38" name="Rectangle 37">
            <a:extLst>
              <a:ext uri="{FF2B5EF4-FFF2-40B4-BE49-F238E27FC236}">
                <a16:creationId xmlns:a16="http://schemas.microsoft.com/office/drawing/2014/main" id="{B239C1DC-03EB-D94B-4F29-F8B025FC8D83}"/>
              </a:ext>
            </a:extLst>
          </p:cNvPr>
          <p:cNvSpPr/>
          <p:nvPr/>
        </p:nvSpPr>
        <p:spPr>
          <a:xfrm>
            <a:off x="2013370" y="3639326"/>
            <a:ext cx="1997724" cy="707886"/>
          </a:xfrm>
          <a:prstGeom prst="rect">
            <a:avLst/>
          </a:prstGeom>
        </p:spPr>
        <p:txBody>
          <a:bodyPr wrap="square">
            <a:spAutoFit/>
          </a:bodyPr>
          <a:lstStyle/>
          <a:p>
            <a:pPr algn="ctr"/>
            <a:r>
              <a:rPr lang="en-US" sz="2000" dirty="0">
                <a:solidFill>
                  <a:schemeClr val="accent1"/>
                </a:solidFill>
                <a:latin typeface="Gill Sans" panose="020B0502020104020203" pitchFamily="34" charset="-79"/>
                <a:ea typeface="Tahoma" panose="020B0604030504040204" pitchFamily="34" charset="0"/>
                <a:cs typeface="Gill Sans" panose="020B0502020104020203" pitchFamily="34" charset="-79"/>
              </a:rPr>
              <a:t>Memory write-after-read dep.</a:t>
            </a:r>
          </a:p>
        </p:txBody>
      </p:sp>
    </p:spTree>
    <p:extLst>
      <p:ext uri="{BB962C8B-B14F-4D97-AF65-F5344CB8AC3E}">
        <p14:creationId xmlns:p14="http://schemas.microsoft.com/office/powerpoint/2010/main" val="243877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par>
                                <p:cTn id="8" presetID="3" presetClass="entr" presetSubtype="1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blinds(horizontal)">
                                      <p:cBhvr>
                                        <p:cTn id="10" dur="500"/>
                                        <p:tgtEl>
                                          <p:spTgt spid="1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linds(horizontal)">
                                      <p:cBhvr>
                                        <p:cTn id="13" dur="500"/>
                                        <p:tgtEl>
                                          <p:spTgt spid="43"/>
                                        </p:tgtEl>
                                      </p:cBhvr>
                                    </p:animEffect>
                                  </p:childTnLst>
                                </p:cTn>
                              </p:par>
                              <p:par>
                                <p:cTn id="14" presetID="2" presetClass="exit" presetSubtype="3" fill="hold" grpId="0" nodeType="withEffect">
                                  <p:stCondLst>
                                    <p:cond delay="0"/>
                                  </p:stCondLst>
                                  <p:childTnLst>
                                    <p:anim calcmode="lin" valueType="num">
                                      <p:cBhvr additive="base">
                                        <p:cTn id="15" dur="1000"/>
                                        <p:tgtEl>
                                          <p:spTgt spid="29"/>
                                        </p:tgtEl>
                                        <p:attrNameLst>
                                          <p:attrName>ppt_x</p:attrName>
                                        </p:attrNameLst>
                                      </p:cBhvr>
                                      <p:tavLst>
                                        <p:tav tm="0">
                                          <p:val>
                                            <p:strVal val="ppt_x"/>
                                          </p:val>
                                        </p:tav>
                                        <p:tav tm="100000">
                                          <p:val>
                                            <p:strVal val="1+ppt_w/2"/>
                                          </p:val>
                                        </p:tav>
                                      </p:tavLst>
                                    </p:anim>
                                    <p:anim calcmode="lin" valueType="num">
                                      <p:cBhvr additive="base">
                                        <p:cTn id="16" dur="1000"/>
                                        <p:tgtEl>
                                          <p:spTgt spid="29"/>
                                        </p:tgtEl>
                                        <p:attrNameLst>
                                          <p:attrName>ppt_y</p:attrName>
                                        </p:attrNameLst>
                                      </p:cBhvr>
                                      <p:tavLst>
                                        <p:tav tm="0">
                                          <p:val>
                                            <p:strVal val="ppt_y"/>
                                          </p:val>
                                        </p:tav>
                                        <p:tav tm="100000">
                                          <p:val>
                                            <p:strVal val="0-ppt_h/2"/>
                                          </p:val>
                                        </p:tav>
                                      </p:tavLst>
                                    </p:anim>
                                    <p:set>
                                      <p:cBhvr>
                                        <p:cTn id="17" dur="1" fill="hold">
                                          <p:stCondLst>
                                            <p:cond delay="999"/>
                                          </p:stCondLst>
                                        </p:cTn>
                                        <p:tgtEl>
                                          <p:spTgt spid="2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blinds(horizontal)">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0" nodeType="clickEffect">
                                  <p:stCondLst>
                                    <p:cond delay="0"/>
                                  </p:stCondLst>
                                  <p:childTnLst>
                                    <p:anim calcmode="lin" valueType="num">
                                      <p:cBhvr additive="base">
                                        <p:cTn id="26" dur="500"/>
                                        <p:tgtEl>
                                          <p:spTgt spid="28"/>
                                        </p:tgtEl>
                                        <p:attrNameLst>
                                          <p:attrName>ppt_x</p:attrName>
                                        </p:attrNameLst>
                                      </p:cBhvr>
                                      <p:tavLst>
                                        <p:tav tm="0">
                                          <p:val>
                                            <p:strVal val="ppt_x"/>
                                          </p:val>
                                        </p:tav>
                                        <p:tav tm="100000">
                                          <p:val>
                                            <p:strVal val="ppt_x"/>
                                          </p:val>
                                        </p:tav>
                                      </p:tavLst>
                                    </p:anim>
                                    <p:anim calcmode="lin" valueType="num">
                                      <p:cBhvr additive="base">
                                        <p:cTn id="27" dur="500"/>
                                        <p:tgtEl>
                                          <p:spTgt spid="28"/>
                                        </p:tgtEl>
                                        <p:attrNameLst>
                                          <p:attrName>ppt_y</p:attrName>
                                        </p:attrNameLst>
                                      </p:cBhvr>
                                      <p:tavLst>
                                        <p:tav tm="0">
                                          <p:val>
                                            <p:strVal val="ppt_y"/>
                                          </p:val>
                                        </p:tav>
                                        <p:tav tm="100000">
                                          <p:val>
                                            <p:strVal val="1+ppt_h/2"/>
                                          </p:val>
                                        </p:tav>
                                      </p:tavLst>
                                    </p:anim>
                                    <p:set>
                                      <p:cBhvr>
                                        <p:cTn id="28" dur="1" fill="hold">
                                          <p:stCondLst>
                                            <p:cond delay="499"/>
                                          </p:stCondLst>
                                        </p:cTn>
                                        <p:tgtEl>
                                          <p:spTgt spid="28"/>
                                        </p:tgtEl>
                                        <p:attrNameLst>
                                          <p:attrName>style.visibility</p:attrName>
                                        </p:attrNameLst>
                                      </p:cBhvr>
                                      <p:to>
                                        <p:strVal val="hidden"/>
                                      </p:to>
                                    </p:set>
                                  </p:childTnLst>
                                </p:cTn>
                              </p:par>
                              <p:par>
                                <p:cTn id="29" presetID="2" presetClass="exit" presetSubtype="4" fill="hold" grpId="0" nodeType="withEffect">
                                  <p:stCondLst>
                                    <p:cond delay="0"/>
                                  </p:stCondLst>
                                  <p:childTnLst>
                                    <p:anim calcmode="lin" valueType="num">
                                      <p:cBhvr additive="base">
                                        <p:cTn id="30" dur="500"/>
                                        <p:tgtEl>
                                          <p:spTgt spid="46"/>
                                        </p:tgtEl>
                                        <p:attrNameLst>
                                          <p:attrName>ppt_x</p:attrName>
                                        </p:attrNameLst>
                                      </p:cBhvr>
                                      <p:tavLst>
                                        <p:tav tm="0">
                                          <p:val>
                                            <p:strVal val="ppt_x"/>
                                          </p:val>
                                        </p:tav>
                                        <p:tav tm="100000">
                                          <p:val>
                                            <p:strVal val="ppt_x"/>
                                          </p:val>
                                        </p:tav>
                                      </p:tavLst>
                                    </p:anim>
                                    <p:anim calcmode="lin" valueType="num">
                                      <p:cBhvr additive="base">
                                        <p:cTn id="31" dur="500"/>
                                        <p:tgtEl>
                                          <p:spTgt spid="46"/>
                                        </p:tgtEl>
                                        <p:attrNameLst>
                                          <p:attrName>ppt_y</p:attrName>
                                        </p:attrNameLst>
                                      </p:cBhvr>
                                      <p:tavLst>
                                        <p:tav tm="0">
                                          <p:val>
                                            <p:strVal val="ppt_y"/>
                                          </p:val>
                                        </p:tav>
                                        <p:tav tm="100000">
                                          <p:val>
                                            <p:strVal val="1+ppt_h/2"/>
                                          </p:val>
                                        </p:tav>
                                      </p:tavLst>
                                    </p:anim>
                                    <p:set>
                                      <p:cBhvr>
                                        <p:cTn id="32" dur="1" fill="hold">
                                          <p:stCondLst>
                                            <p:cond delay="499"/>
                                          </p:stCondLst>
                                        </p:cTn>
                                        <p:tgtEl>
                                          <p:spTgt spid="46"/>
                                        </p:tgtEl>
                                        <p:attrNameLst>
                                          <p:attrName>style.visibility</p:attrName>
                                        </p:attrNameLst>
                                      </p:cBhvr>
                                      <p:to>
                                        <p:strVal val="hidden"/>
                                      </p:to>
                                    </p:set>
                                  </p:childTnLst>
                                </p:cTn>
                              </p:par>
                              <p:par>
                                <p:cTn id="33" presetID="2" presetClass="exit" presetSubtype="4" fill="hold" grpId="0" nodeType="withEffect">
                                  <p:stCondLst>
                                    <p:cond delay="0"/>
                                  </p:stCondLst>
                                  <p:childTnLst>
                                    <p:anim calcmode="lin" valueType="num">
                                      <p:cBhvr additive="base">
                                        <p:cTn id="34" dur="500"/>
                                        <p:tgtEl>
                                          <p:spTgt spid="47"/>
                                        </p:tgtEl>
                                        <p:attrNameLst>
                                          <p:attrName>ppt_x</p:attrName>
                                        </p:attrNameLst>
                                      </p:cBhvr>
                                      <p:tavLst>
                                        <p:tav tm="0">
                                          <p:val>
                                            <p:strVal val="ppt_x"/>
                                          </p:val>
                                        </p:tav>
                                        <p:tav tm="100000">
                                          <p:val>
                                            <p:strVal val="ppt_x"/>
                                          </p:val>
                                        </p:tav>
                                      </p:tavLst>
                                    </p:anim>
                                    <p:anim calcmode="lin" valueType="num">
                                      <p:cBhvr additive="base">
                                        <p:cTn id="35" dur="500"/>
                                        <p:tgtEl>
                                          <p:spTgt spid="47"/>
                                        </p:tgtEl>
                                        <p:attrNameLst>
                                          <p:attrName>ppt_y</p:attrName>
                                        </p:attrNameLst>
                                      </p:cBhvr>
                                      <p:tavLst>
                                        <p:tav tm="0">
                                          <p:val>
                                            <p:strVal val="ppt_y"/>
                                          </p:val>
                                        </p:tav>
                                        <p:tav tm="100000">
                                          <p:val>
                                            <p:strVal val="1+ppt_h/2"/>
                                          </p:val>
                                        </p:tav>
                                      </p:tavLst>
                                    </p:anim>
                                    <p:set>
                                      <p:cBhvr>
                                        <p:cTn id="36" dur="1" fill="hold">
                                          <p:stCondLst>
                                            <p:cond delay="499"/>
                                          </p:stCondLst>
                                        </p:cTn>
                                        <p:tgtEl>
                                          <p:spTgt spid="47"/>
                                        </p:tgtEl>
                                        <p:attrNameLst>
                                          <p:attrName>style.visibility</p:attrName>
                                        </p:attrNameLst>
                                      </p:cBhvr>
                                      <p:to>
                                        <p:strVal val="hidden"/>
                                      </p:to>
                                    </p:set>
                                  </p:childTnLst>
                                </p:cTn>
                              </p:par>
                              <p:par>
                                <p:cTn id="37" presetID="2" presetClass="exit" presetSubtype="4" fill="hold" grpId="0" nodeType="withEffect">
                                  <p:stCondLst>
                                    <p:cond delay="0"/>
                                  </p:stCondLst>
                                  <p:childTnLst>
                                    <p:anim calcmode="lin" valueType="num">
                                      <p:cBhvr additive="base">
                                        <p:cTn id="38" dur="500"/>
                                        <p:tgtEl>
                                          <p:spTgt spid="48"/>
                                        </p:tgtEl>
                                        <p:attrNameLst>
                                          <p:attrName>ppt_x</p:attrName>
                                        </p:attrNameLst>
                                      </p:cBhvr>
                                      <p:tavLst>
                                        <p:tav tm="0">
                                          <p:val>
                                            <p:strVal val="ppt_x"/>
                                          </p:val>
                                        </p:tav>
                                        <p:tav tm="100000">
                                          <p:val>
                                            <p:strVal val="ppt_x"/>
                                          </p:val>
                                        </p:tav>
                                      </p:tavLst>
                                    </p:anim>
                                    <p:anim calcmode="lin" valueType="num">
                                      <p:cBhvr additive="base">
                                        <p:cTn id="39" dur="500"/>
                                        <p:tgtEl>
                                          <p:spTgt spid="48"/>
                                        </p:tgtEl>
                                        <p:attrNameLst>
                                          <p:attrName>ppt_y</p:attrName>
                                        </p:attrNameLst>
                                      </p:cBhvr>
                                      <p:tavLst>
                                        <p:tav tm="0">
                                          <p:val>
                                            <p:strVal val="ppt_y"/>
                                          </p:val>
                                        </p:tav>
                                        <p:tav tm="100000">
                                          <p:val>
                                            <p:strVal val="1+ppt_h/2"/>
                                          </p:val>
                                        </p:tav>
                                      </p:tavLst>
                                    </p:anim>
                                    <p:set>
                                      <p:cBhvr>
                                        <p:cTn id="40" dur="1" fill="hold">
                                          <p:stCondLst>
                                            <p:cond delay="499"/>
                                          </p:stCondLst>
                                        </p:cTn>
                                        <p:tgtEl>
                                          <p:spTgt spid="4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anim calcmode="lin" valueType="num">
                                      <p:cBhvr additive="base">
                                        <p:cTn id="45" dur="500" fill="hold"/>
                                        <p:tgtEl>
                                          <p:spTgt spid="32"/>
                                        </p:tgtEl>
                                        <p:attrNameLst>
                                          <p:attrName>ppt_x</p:attrName>
                                        </p:attrNameLst>
                                      </p:cBhvr>
                                      <p:tavLst>
                                        <p:tav tm="0">
                                          <p:val>
                                            <p:strVal val="#ppt_x"/>
                                          </p:val>
                                        </p:tav>
                                        <p:tav tm="100000">
                                          <p:val>
                                            <p:strVal val="#ppt_x"/>
                                          </p:val>
                                        </p:tav>
                                      </p:tavLst>
                                    </p:anim>
                                    <p:anim calcmode="lin" valueType="num">
                                      <p:cBhvr additive="base">
                                        <p:cTn id="4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3" grpId="0"/>
      <p:bldP spid="34" grpId="0" animBg="1"/>
      <p:bldP spid="46" grpId="0" animBg="1"/>
      <p:bldP spid="47" grpId="0" animBg="1"/>
      <p:bldP spid="48" grpId="0" animBg="1"/>
      <p:bldP spid="43" grpId="0"/>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728" y="932970"/>
            <a:ext cx="12147731" cy="5531971"/>
          </a:xfrm>
        </p:spPr>
        <p:txBody>
          <a:bodyPr>
            <a:normAutofit fontScale="92500" lnSpcReduction="20000"/>
          </a:bodyPr>
          <a:lstStyle/>
          <a:p>
            <a:r>
              <a:rPr lang="en-US" altLang="ko-KR" dirty="0"/>
              <a:t>Gem5 Simulator</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endParaRPr lang="en-US" altLang="ko-KR" dirty="0"/>
          </a:p>
          <a:p>
            <a:endParaRPr lang="en-US" altLang="ko-KR" sz="2800" dirty="0"/>
          </a:p>
          <a:p>
            <a:endParaRPr lang="en-US" altLang="ko-KR" sz="2800" dirty="0"/>
          </a:p>
          <a:p>
            <a:r>
              <a:rPr lang="en-US" altLang="ko-KR" sz="2800" dirty="0"/>
              <a:t>Clang/LLVM 13  and Benchmarks</a:t>
            </a:r>
          </a:p>
          <a:p>
            <a:pPr marL="0" indent="0">
              <a:buNone/>
            </a:pPr>
            <a:endParaRPr lang="en-US" altLang="ko-KR" dirty="0"/>
          </a:p>
          <a:p>
            <a:r>
              <a:rPr lang="en-US" altLang="ko-KR" dirty="0"/>
              <a:t>Comparing Schemes</a:t>
            </a:r>
          </a:p>
          <a:p>
            <a:pPr lvl="1"/>
            <a:r>
              <a:rPr lang="en-US" altLang="ko-KR" dirty="0"/>
              <a:t>Original program on PMEM’s memory mode </a:t>
            </a:r>
          </a:p>
          <a:p>
            <a:pPr lvl="1"/>
            <a:r>
              <a:rPr lang="en-US" altLang="ko-KR" dirty="0"/>
              <a:t>The state-of-the-art WSP </a:t>
            </a:r>
            <a:r>
              <a:rPr lang="en-US" altLang="ko-KR" dirty="0">
                <a:solidFill>
                  <a:schemeClr val="accent1"/>
                </a:solidFill>
              </a:rPr>
              <a:t>Capri</a:t>
            </a:r>
            <a:r>
              <a:rPr lang="en-US" altLang="ko-KR" baseline="30000" dirty="0"/>
              <a:t> [HPDC’22]</a:t>
            </a:r>
          </a:p>
          <a:p>
            <a:pPr lvl="1"/>
            <a:r>
              <a:rPr lang="en-US" altLang="ko-KR" dirty="0">
                <a:solidFill>
                  <a:srgbClr val="FFC000"/>
                </a:solidFill>
              </a:rPr>
              <a:t>cWSP [This Work]</a:t>
            </a:r>
          </a:p>
        </p:txBody>
      </p:sp>
      <p:graphicFrame>
        <p:nvGraphicFramePr>
          <p:cNvPr id="4" name="Table 3"/>
          <p:cNvGraphicFramePr>
            <a:graphicFrameLocks noGrp="1"/>
          </p:cNvGraphicFramePr>
          <p:nvPr/>
        </p:nvGraphicFramePr>
        <p:xfrm>
          <a:off x="678918" y="1358476"/>
          <a:ext cx="11171212" cy="2468880"/>
        </p:xfrm>
        <a:graphic>
          <a:graphicData uri="http://schemas.openxmlformats.org/drawingml/2006/table">
            <a:tbl>
              <a:tblPr firstRow="1" bandRow="1">
                <a:tableStyleId>{5940675A-B579-460E-94D1-54222C63F5DA}</a:tableStyleId>
              </a:tblPr>
              <a:tblGrid>
                <a:gridCol w="3685133">
                  <a:extLst>
                    <a:ext uri="{9D8B030D-6E8A-4147-A177-3AD203B41FA5}">
                      <a16:colId xmlns:a16="http://schemas.microsoft.com/office/drawing/2014/main" val="2032842339"/>
                    </a:ext>
                  </a:extLst>
                </a:gridCol>
                <a:gridCol w="7486079">
                  <a:extLst>
                    <a:ext uri="{9D8B030D-6E8A-4147-A177-3AD203B41FA5}">
                      <a16:colId xmlns:a16="http://schemas.microsoft.com/office/drawing/2014/main" val="700089790"/>
                    </a:ext>
                  </a:extLst>
                </a:gridCol>
              </a:tblGrid>
              <a:tr h="0">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Processor</a:t>
                      </a:r>
                      <a:endParaRPr lang="ko-KR" altLang="en-US" sz="1800" dirty="0">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8-core, Out-of-Order,</a:t>
                      </a:r>
                      <a:r>
                        <a:rPr lang="en-US" altLang="ko-KR" sz="1800" baseline="0" dirty="0">
                          <a:latin typeface="Tahoma" panose="020B0604030504040204" pitchFamily="34" charset="0"/>
                          <a:ea typeface="Tahoma" panose="020B0604030504040204" pitchFamily="34" charset="0"/>
                          <a:cs typeface="Tahoma" panose="020B0604030504040204" pitchFamily="34" charset="0"/>
                        </a:rPr>
                        <a:t> 2GHz, Skylake running on Ubuntu 18.04 FS mode</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880578911"/>
                  </a:ext>
                </a:extLst>
              </a:tr>
              <a:tr h="0">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L1I &amp; L1D</a:t>
                      </a:r>
                      <a:endParaRPr lang="ko-KR" altLang="en-US" sz="1800" dirty="0">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Private, 32/64KB, 8-way, 3/4-cycles, writeback</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748777823"/>
                  </a:ext>
                </a:extLst>
              </a:tr>
              <a:tr h="0">
                <a:tc>
                  <a:txBody>
                    <a:bodyPr/>
                    <a:lstStyle/>
                    <a:p>
                      <a:pPr latinLnBrk="1"/>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L2 Cache</a:t>
                      </a:r>
                      <a:endParaRPr lang="ko-KR" altLang="en-US" sz="1800" dirty="0">
                        <a:solidFill>
                          <a:schemeClr val="tx1"/>
                        </a:solidFill>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Shared, 16MB, 16-way, 44-cycles</a:t>
                      </a:r>
                      <a:r>
                        <a:rPr lang="en-US" altLang="ko-KR" sz="1800" dirty="0">
                          <a:latin typeface="Tahoma" panose="020B0604030504040204" pitchFamily="34" charset="0"/>
                          <a:ea typeface="Tahoma" panose="020B0604030504040204" pitchFamily="34" charset="0"/>
                          <a:cs typeface="Tahoma" panose="020B0604030504040204" pitchFamily="34" charset="0"/>
                        </a:rPr>
                        <a:t>, writeback</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1242183139"/>
                  </a:ext>
                </a:extLst>
              </a:tr>
              <a:tr h="0">
                <a:tc>
                  <a:txBody>
                    <a:bodyPr/>
                    <a:lstStyle/>
                    <a:p>
                      <a:pPr latinLnBrk="1"/>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DRAM Cache</a:t>
                      </a:r>
                      <a:endParaRPr lang="ko-KR" altLang="en-US" sz="1800" dirty="0">
                        <a:solidFill>
                          <a:schemeClr val="tx1"/>
                        </a:solidFill>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4GB DDR4 2400 8x8</a:t>
                      </a:r>
                      <a:r>
                        <a:rPr lang="en-US" altLang="ko-KR" sz="1800" dirty="0">
                          <a:latin typeface="Tahoma" panose="020B0604030504040204" pitchFamily="34" charset="0"/>
                          <a:ea typeface="Tahoma" panose="020B0604030504040204" pitchFamily="34" charset="0"/>
                          <a:cs typeface="Tahoma" panose="020B0604030504040204" pitchFamily="34" charset="0"/>
                        </a:rPr>
                        <a:t>, writeback</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698760140"/>
                  </a:ext>
                </a:extLst>
              </a:tr>
              <a:tr h="0">
                <a:tc>
                  <a:txBody>
                    <a:bodyPr/>
                    <a:lstStyle/>
                    <a:p>
                      <a:pPr latinLnBrk="1"/>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PMEM</a:t>
                      </a:r>
                      <a:endParaRPr lang="ko-KR" altLang="en-US" sz="1800" dirty="0">
                        <a:solidFill>
                          <a:schemeClr val="tx1"/>
                        </a:solidFill>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latinLnBrk="1"/>
                      <a:r>
                        <a:rPr lang="en-US" altLang="ko-KR" sz="1800" dirty="0">
                          <a:solidFill>
                            <a:schemeClr val="tx1"/>
                          </a:solidFill>
                          <a:latin typeface="Tahoma" panose="020B0604030504040204" pitchFamily="34" charset="0"/>
                          <a:ea typeface="Tahoma" panose="020B0604030504040204" pitchFamily="34" charset="0"/>
                          <a:cs typeface="Tahoma" panose="020B0604030504040204" pitchFamily="34" charset="0"/>
                        </a:rPr>
                        <a:t>32GB, Read=175ns/Write=90ns, </a:t>
                      </a:r>
                      <a:r>
                        <a:rPr lang="en-US" sz="18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16-entry WPQ, 2.3GB/s write</a:t>
                      </a:r>
                    </a:p>
                    <a:p>
                      <a:pPr latinLnBrk="1"/>
                      <a:r>
                        <a:rPr lang="en-US" sz="1800" b="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bandwidth</a:t>
                      </a:r>
                      <a:endParaRPr lang="ko-KR" altLang="en-US" sz="1800" dirty="0">
                        <a:solidFill>
                          <a:schemeClr val="tx1"/>
                        </a:solidFill>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2972882007"/>
                  </a:ext>
                </a:extLst>
              </a:tr>
              <a:tr h="0">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RBT/PB</a:t>
                      </a:r>
                      <a:endParaRPr lang="ko-KR" altLang="en-US" sz="1800" dirty="0">
                        <a:latin typeface="Tahoma" panose="020B0604030504040204" pitchFamily="34" charset="0"/>
                        <a:cs typeface="Tahoma" panose="020B0604030504040204" pitchFamily="34" charset="0"/>
                      </a:endParaRPr>
                    </a:p>
                  </a:txBody>
                  <a:tcPr>
                    <a:solidFill>
                      <a:schemeClr val="bg1">
                        <a:lumMod val="95000"/>
                      </a:schemeClr>
                    </a:solidFill>
                  </a:tcPr>
                </a:tc>
                <a:tc>
                  <a:txBody>
                    <a:bodyPr/>
                    <a:lstStyle/>
                    <a:p>
                      <a:pPr latinLnBrk="1"/>
                      <a:r>
                        <a:rPr lang="en-US" altLang="ko-KR" sz="1800" dirty="0">
                          <a:latin typeface="Tahoma" panose="020B0604030504040204" pitchFamily="34" charset="0"/>
                          <a:ea typeface="Tahoma" panose="020B0604030504040204" pitchFamily="34" charset="0"/>
                          <a:cs typeface="Tahoma" panose="020B0604030504040204" pitchFamily="34" charset="0"/>
                        </a:rPr>
                        <a:t>16/50-entry FIFO queue with CAM searching</a:t>
                      </a:r>
                      <a:endParaRPr lang="ko-KR" altLang="en-US" sz="1800" dirty="0">
                        <a:latin typeface="Tahoma" panose="020B0604030504040204" pitchFamily="34" charset="0"/>
                        <a:cs typeface="Tahoma" panose="020B0604030504040204" pitchFamily="34" charset="0"/>
                      </a:endParaRPr>
                    </a:p>
                  </a:txBody>
                  <a:tcPr/>
                </a:tc>
                <a:extLst>
                  <a:ext uri="{0D108BD9-81ED-4DB2-BD59-A6C34878D82A}">
                    <a16:rowId xmlns:a16="http://schemas.microsoft.com/office/drawing/2014/main" val="4074118196"/>
                  </a:ext>
                </a:extLst>
              </a:tr>
            </a:tbl>
          </a:graphicData>
        </a:graphic>
      </p:graphicFrame>
      <p:sp>
        <p:nvSpPr>
          <p:cNvPr id="11" name="标题 1">
            <a:extLst>
              <a:ext uri="{FF2B5EF4-FFF2-40B4-BE49-F238E27FC236}">
                <a16:creationId xmlns:a16="http://schemas.microsoft.com/office/drawing/2014/main" id="{23881D69-164A-8646-85E8-ECE34373AA3A}"/>
              </a:ext>
            </a:extLst>
          </p:cNvPr>
          <p:cNvSpPr txBox="1">
            <a:spLocks/>
          </p:cNvSpPr>
          <p:nvPr/>
        </p:nvSpPr>
        <p:spPr>
          <a:xfrm>
            <a:off x="0" y="0"/>
            <a:ext cx="8453535" cy="732938"/>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Evaluation</a:t>
            </a:r>
            <a:endParaRPr lang="zh-CN" altLang="en-US" sz="4400" dirty="0">
              <a:solidFill>
                <a:srgbClr val="3B31BD"/>
              </a:solidFill>
              <a:latin typeface="Gill Sans" panose="020B0502020104020203" pitchFamily="34" charset="-79"/>
              <a:cs typeface="Gill Sans" panose="020B0502020104020203" pitchFamily="34" charset="-79"/>
            </a:endParaRPr>
          </a:p>
        </p:txBody>
      </p:sp>
      <p:graphicFrame>
        <p:nvGraphicFramePr>
          <p:cNvPr id="2" name="Table 4">
            <a:extLst>
              <a:ext uri="{FF2B5EF4-FFF2-40B4-BE49-F238E27FC236}">
                <a16:creationId xmlns:a16="http://schemas.microsoft.com/office/drawing/2014/main" id="{D8F8A140-32E6-D21C-8F07-CB5CE80543C2}"/>
              </a:ext>
            </a:extLst>
          </p:cNvPr>
          <p:cNvGraphicFramePr>
            <a:graphicFrameLocks noGrp="1"/>
          </p:cNvGraphicFramePr>
          <p:nvPr/>
        </p:nvGraphicFramePr>
        <p:xfrm>
          <a:off x="678918" y="4415247"/>
          <a:ext cx="10535422" cy="370840"/>
        </p:xfrm>
        <a:graphic>
          <a:graphicData uri="http://schemas.openxmlformats.org/drawingml/2006/table">
            <a:tbl>
              <a:tblPr firstRow="1" bandRow="1">
                <a:tableStyleId>{5940675A-B579-460E-94D1-54222C63F5DA}</a:tableStyleId>
              </a:tblPr>
              <a:tblGrid>
                <a:gridCol w="2146812">
                  <a:extLst>
                    <a:ext uri="{9D8B030D-6E8A-4147-A177-3AD203B41FA5}">
                      <a16:colId xmlns:a16="http://schemas.microsoft.com/office/drawing/2014/main" val="3377927011"/>
                    </a:ext>
                  </a:extLst>
                </a:gridCol>
                <a:gridCol w="2146812">
                  <a:extLst>
                    <a:ext uri="{9D8B030D-6E8A-4147-A177-3AD203B41FA5}">
                      <a16:colId xmlns:a16="http://schemas.microsoft.com/office/drawing/2014/main" val="2184303177"/>
                    </a:ext>
                  </a:extLst>
                </a:gridCol>
                <a:gridCol w="1452971">
                  <a:extLst>
                    <a:ext uri="{9D8B030D-6E8A-4147-A177-3AD203B41FA5}">
                      <a16:colId xmlns:a16="http://schemas.microsoft.com/office/drawing/2014/main" val="3220029195"/>
                    </a:ext>
                  </a:extLst>
                </a:gridCol>
                <a:gridCol w="1645275">
                  <a:extLst>
                    <a:ext uri="{9D8B030D-6E8A-4147-A177-3AD203B41FA5}">
                      <a16:colId xmlns:a16="http://schemas.microsoft.com/office/drawing/2014/main" val="4221590711"/>
                    </a:ext>
                  </a:extLst>
                </a:gridCol>
                <a:gridCol w="1465830">
                  <a:extLst>
                    <a:ext uri="{9D8B030D-6E8A-4147-A177-3AD203B41FA5}">
                      <a16:colId xmlns:a16="http://schemas.microsoft.com/office/drawing/2014/main" val="333512557"/>
                    </a:ext>
                  </a:extLst>
                </a:gridCol>
                <a:gridCol w="1677722">
                  <a:extLst>
                    <a:ext uri="{9D8B030D-6E8A-4147-A177-3AD203B41FA5}">
                      <a16:colId xmlns:a16="http://schemas.microsoft.com/office/drawing/2014/main" val="1951690273"/>
                    </a:ext>
                  </a:extLst>
                </a:gridCol>
              </a:tblGrid>
              <a:tr h="370840">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CPU2006</a:t>
                      </a:r>
                    </a:p>
                  </a:txBody>
                  <a:tcPr/>
                </a:tc>
                <a:tc>
                  <a:txBody>
                    <a:bodyPr/>
                    <a:lstStyle/>
                    <a:p>
                      <a:pPr algn="ctr"/>
                      <a:r>
                        <a:rPr lang="en-US" dirty="0">
                          <a:latin typeface="Tahoma" panose="020B0604030504040204" pitchFamily="34" charset="0"/>
                          <a:ea typeface="Tahoma" panose="020B0604030504040204" pitchFamily="34" charset="0"/>
                          <a:cs typeface="Tahoma" panose="020B0604030504040204" pitchFamily="34" charset="0"/>
                        </a:rPr>
                        <a:t>CPU2017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Mini-apps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SPLASH3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WHISPER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Tahoma" panose="020B0604030504040204" pitchFamily="34" charset="0"/>
                          <a:ea typeface="Tahoma" panose="020B0604030504040204" pitchFamily="34" charset="0"/>
                          <a:cs typeface="Tahoma" panose="020B0604030504040204" pitchFamily="34" charset="0"/>
                        </a:rPr>
                        <a:t>STAMP</a:t>
                      </a:r>
                    </a:p>
                  </a:txBody>
                  <a:tcPr/>
                </a:tc>
                <a:extLst>
                  <a:ext uri="{0D108BD9-81ED-4DB2-BD59-A6C34878D82A}">
                    <a16:rowId xmlns:a16="http://schemas.microsoft.com/office/drawing/2014/main" val="604182878"/>
                  </a:ext>
                </a:extLst>
              </a:tr>
            </a:tbl>
          </a:graphicData>
        </a:graphic>
      </p:graphicFrame>
      <p:sp>
        <p:nvSpPr>
          <p:cNvPr id="7" name="Slide Number Placeholder 6">
            <a:extLst>
              <a:ext uri="{FF2B5EF4-FFF2-40B4-BE49-F238E27FC236}">
                <a16:creationId xmlns:a16="http://schemas.microsoft.com/office/drawing/2014/main" id="{7EDF1424-29C6-39D0-FA1C-3664AB084A83}"/>
              </a:ext>
            </a:extLst>
          </p:cNvPr>
          <p:cNvSpPr>
            <a:spLocks noGrp="1"/>
          </p:cNvSpPr>
          <p:nvPr>
            <p:ph type="sldNum" sz="quarter" idx="12"/>
          </p:nvPr>
        </p:nvSpPr>
        <p:spPr/>
        <p:txBody>
          <a:bodyPr/>
          <a:lstStyle/>
          <a:p>
            <a:fld id="{BEF5F9A7-FFD9-4159-A58F-AE73538ED447}" type="slidenum">
              <a:rPr lang="en-US" smtClean="0"/>
              <a:pPr/>
              <a:t>16</a:t>
            </a:fld>
            <a:endParaRPr lang="en-US" dirty="0"/>
          </a:p>
        </p:txBody>
      </p:sp>
      <p:pic>
        <p:nvPicPr>
          <p:cNvPr id="8" name="Picture 6" descr="gem5: The gem5 simulator system">
            <a:extLst>
              <a:ext uri="{FF2B5EF4-FFF2-40B4-BE49-F238E27FC236}">
                <a16:creationId xmlns:a16="http://schemas.microsoft.com/office/drawing/2014/main" id="{96896F56-E20C-C6F5-2784-A0C5343697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63" t="23744" r="7569" b="19973"/>
          <a:stretch/>
        </p:blipFill>
        <p:spPr bwMode="auto">
          <a:xfrm>
            <a:off x="2651111" y="752156"/>
            <a:ext cx="1934307" cy="540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960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B622C48-31AE-4043-8519-9817B5F5762C}"/>
              </a:ext>
            </a:extLst>
          </p:cNvPr>
          <p:cNvSpPr txBox="1">
            <a:spLocks/>
          </p:cNvSpPr>
          <p:nvPr/>
        </p:nvSpPr>
        <p:spPr>
          <a:xfrm>
            <a:off x="-1" y="1"/>
            <a:ext cx="12192001" cy="1083938"/>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Normalized Run-time Overhead to PMEM’s Memory Mode</a:t>
            </a:r>
            <a:endParaRPr lang="zh-CN" altLang="en-US" sz="4400" dirty="0">
              <a:solidFill>
                <a:srgbClr val="3B31BD"/>
              </a:solidFill>
              <a:latin typeface="Gill Sans" panose="020B0502020104020203" pitchFamily="34" charset="-79"/>
              <a:cs typeface="Gill Sans" panose="020B0502020104020203" pitchFamily="34" charset="-79"/>
            </a:endParaRPr>
          </a:p>
        </p:txBody>
      </p:sp>
      <p:sp>
        <p:nvSpPr>
          <p:cNvPr id="45" name="Slide Number Placeholder 44">
            <a:extLst>
              <a:ext uri="{FF2B5EF4-FFF2-40B4-BE49-F238E27FC236}">
                <a16:creationId xmlns:a16="http://schemas.microsoft.com/office/drawing/2014/main" id="{C3A4C8D6-3B14-6149-D9D4-313F18582F9E}"/>
              </a:ext>
            </a:extLst>
          </p:cNvPr>
          <p:cNvSpPr>
            <a:spLocks noGrp="1"/>
          </p:cNvSpPr>
          <p:nvPr>
            <p:ph type="sldNum" sz="quarter" idx="12"/>
          </p:nvPr>
        </p:nvSpPr>
        <p:spPr/>
        <p:txBody>
          <a:bodyPr/>
          <a:lstStyle/>
          <a:p>
            <a:fld id="{BEF5F9A7-FFD9-4159-A58F-AE73538ED447}" type="slidenum">
              <a:rPr lang="en-US" smtClean="0"/>
              <a:pPr/>
              <a:t>17</a:t>
            </a:fld>
            <a:endParaRPr lang="en-US" dirty="0"/>
          </a:p>
        </p:txBody>
      </p:sp>
      <p:sp>
        <p:nvSpPr>
          <p:cNvPr id="6" name="Rectangle 5">
            <a:extLst>
              <a:ext uri="{FF2B5EF4-FFF2-40B4-BE49-F238E27FC236}">
                <a16:creationId xmlns:a16="http://schemas.microsoft.com/office/drawing/2014/main" id="{2DB3601F-C7E8-3FC0-1377-BC7623792183}"/>
              </a:ext>
            </a:extLst>
          </p:cNvPr>
          <p:cNvSpPr/>
          <p:nvPr/>
        </p:nvSpPr>
        <p:spPr>
          <a:xfrm>
            <a:off x="5645154" y="3983211"/>
            <a:ext cx="506466" cy="624169"/>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8" name="Rectangle 7">
            <a:extLst>
              <a:ext uri="{FF2B5EF4-FFF2-40B4-BE49-F238E27FC236}">
                <a16:creationId xmlns:a16="http://schemas.microsoft.com/office/drawing/2014/main" id="{FB7A8E51-8811-E7ED-22BE-E05719E5B767}"/>
              </a:ext>
            </a:extLst>
          </p:cNvPr>
          <p:cNvSpPr/>
          <p:nvPr/>
        </p:nvSpPr>
        <p:spPr>
          <a:xfrm>
            <a:off x="5127324" y="3279456"/>
            <a:ext cx="506466" cy="1327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cxnSp>
        <p:nvCxnSpPr>
          <p:cNvPr id="9" name="Straight Arrow Connector 8">
            <a:extLst>
              <a:ext uri="{FF2B5EF4-FFF2-40B4-BE49-F238E27FC236}">
                <a16:creationId xmlns:a16="http://schemas.microsoft.com/office/drawing/2014/main" id="{9F859502-D6FB-5991-DD30-BAACC049AD8F}"/>
              </a:ext>
            </a:extLst>
          </p:cNvPr>
          <p:cNvCxnSpPr>
            <a:cxnSpLocks/>
          </p:cNvCxnSpPr>
          <p:nvPr/>
        </p:nvCxnSpPr>
        <p:spPr>
          <a:xfrm>
            <a:off x="1995100" y="4608229"/>
            <a:ext cx="9834342" cy="22600"/>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8A0CD9CE-6B35-D89E-713C-5CEC83977073}"/>
              </a:ext>
            </a:extLst>
          </p:cNvPr>
          <p:cNvCxnSpPr>
            <a:cxnSpLocks/>
          </p:cNvCxnSpPr>
          <p:nvPr/>
        </p:nvCxnSpPr>
        <p:spPr>
          <a:xfrm flipV="1">
            <a:off x="2109399" y="2010061"/>
            <a:ext cx="0" cy="2712469"/>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72332ABF-280B-DCFA-729C-6BA791CF507D}"/>
              </a:ext>
            </a:extLst>
          </p:cNvPr>
          <p:cNvSpPr txBox="1"/>
          <p:nvPr/>
        </p:nvSpPr>
        <p:spPr>
          <a:xfrm rot="2700000">
            <a:off x="2144921" y="5000804"/>
            <a:ext cx="1824538"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CPU2006</a:t>
            </a:r>
          </a:p>
        </p:txBody>
      </p:sp>
      <p:sp>
        <p:nvSpPr>
          <p:cNvPr id="12" name="TextBox 11">
            <a:extLst>
              <a:ext uri="{FF2B5EF4-FFF2-40B4-BE49-F238E27FC236}">
                <a16:creationId xmlns:a16="http://schemas.microsoft.com/office/drawing/2014/main" id="{61C2B901-3EAD-1C60-911F-52ECA169EF48}"/>
              </a:ext>
            </a:extLst>
          </p:cNvPr>
          <p:cNvSpPr txBox="1"/>
          <p:nvPr/>
        </p:nvSpPr>
        <p:spPr>
          <a:xfrm rot="2700000">
            <a:off x="3435313" y="4998984"/>
            <a:ext cx="1824538"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CPU2017</a:t>
            </a:r>
          </a:p>
        </p:txBody>
      </p:sp>
      <p:sp>
        <p:nvSpPr>
          <p:cNvPr id="13" name="TextBox 12">
            <a:extLst>
              <a:ext uri="{FF2B5EF4-FFF2-40B4-BE49-F238E27FC236}">
                <a16:creationId xmlns:a16="http://schemas.microsoft.com/office/drawing/2014/main" id="{E4C4E484-286F-49D1-B2F0-27601A8300F3}"/>
              </a:ext>
            </a:extLst>
          </p:cNvPr>
          <p:cNvSpPr txBox="1"/>
          <p:nvPr/>
        </p:nvSpPr>
        <p:spPr>
          <a:xfrm rot="16200000">
            <a:off x="483759" y="2827686"/>
            <a:ext cx="2202847" cy="1077218"/>
          </a:xfrm>
          <a:prstGeom prst="rect">
            <a:avLst/>
          </a:prstGeom>
          <a:noFill/>
        </p:spPr>
        <p:txBody>
          <a:bodyPr wrap="none" rtlCol="0">
            <a:spAutoFit/>
          </a:bodyPr>
          <a:lstStyle/>
          <a:p>
            <a:pPr algn="ctr"/>
            <a:r>
              <a:rPr lang="en-US" sz="3200" dirty="0">
                <a:latin typeface="Gill Sans" panose="020B0502020104020203" pitchFamily="34" charset="-79"/>
                <a:ea typeface="Tahoma" panose="020B0604030504040204" pitchFamily="34" charset="0"/>
                <a:cs typeface="Gill Sans" panose="020B0502020104020203" pitchFamily="34" charset="-79"/>
              </a:rPr>
              <a:t>Normalized</a:t>
            </a:r>
          </a:p>
          <a:p>
            <a:pPr algn="ctr"/>
            <a:r>
              <a:rPr lang="en-US" sz="3200" dirty="0">
                <a:latin typeface="Gill Sans" panose="020B0502020104020203" pitchFamily="34" charset="-79"/>
                <a:ea typeface="Tahoma" panose="020B0604030504040204" pitchFamily="34" charset="0"/>
                <a:cs typeface="Gill Sans" panose="020B0502020104020203" pitchFamily="34" charset="-79"/>
              </a:rPr>
              <a:t>Overhead</a:t>
            </a:r>
          </a:p>
        </p:txBody>
      </p:sp>
      <p:sp>
        <p:nvSpPr>
          <p:cNvPr id="14" name="Rectangle 13">
            <a:extLst>
              <a:ext uri="{FF2B5EF4-FFF2-40B4-BE49-F238E27FC236}">
                <a16:creationId xmlns:a16="http://schemas.microsoft.com/office/drawing/2014/main" id="{62676DC1-8885-F04B-682F-FF8859C2F2F7}"/>
              </a:ext>
            </a:extLst>
          </p:cNvPr>
          <p:cNvSpPr/>
          <p:nvPr/>
        </p:nvSpPr>
        <p:spPr>
          <a:xfrm>
            <a:off x="3857103" y="4047374"/>
            <a:ext cx="506466" cy="54335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15" name="TextBox 14">
            <a:extLst>
              <a:ext uri="{FF2B5EF4-FFF2-40B4-BE49-F238E27FC236}">
                <a16:creationId xmlns:a16="http://schemas.microsoft.com/office/drawing/2014/main" id="{1319E0FC-36CB-D89C-7CF2-FEE51E18A7CF}"/>
              </a:ext>
            </a:extLst>
          </p:cNvPr>
          <p:cNvSpPr txBox="1"/>
          <p:nvPr/>
        </p:nvSpPr>
        <p:spPr>
          <a:xfrm rot="2700000">
            <a:off x="4707871" y="5057548"/>
            <a:ext cx="1812291"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SPLASH3</a:t>
            </a:r>
          </a:p>
        </p:txBody>
      </p:sp>
      <p:sp>
        <p:nvSpPr>
          <p:cNvPr id="16" name="Rectangle 15">
            <a:extLst>
              <a:ext uri="{FF2B5EF4-FFF2-40B4-BE49-F238E27FC236}">
                <a16:creationId xmlns:a16="http://schemas.microsoft.com/office/drawing/2014/main" id="{77A71C83-F74E-5D8B-D387-E4B55126B612}"/>
              </a:ext>
            </a:extLst>
          </p:cNvPr>
          <p:cNvSpPr/>
          <p:nvPr/>
        </p:nvSpPr>
        <p:spPr>
          <a:xfrm>
            <a:off x="10455184" y="3508360"/>
            <a:ext cx="502811" cy="109935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17" name="TextBox 16">
            <a:extLst>
              <a:ext uri="{FF2B5EF4-FFF2-40B4-BE49-F238E27FC236}">
                <a16:creationId xmlns:a16="http://schemas.microsoft.com/office/drawing/2014/main" id="{3E21B11C-24F9-70E8-FC96-B328B68C3465}"/>
              </a:ext>
            </a:extLst>
          </p:cNvPr>
          <p:cNvSpPr txBox="1"/>
          <p:nvPr/>
        </p:nvSpPr>
        <p:spPr>
          <a:xfrm>
            <a:off x="10368181" y="3006189"/>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27%</a:t>
            </a:r>
          </a:p>
        </p:txBody>
      </p:sp>
      <p:sp>
        <p:nvSpPr>
          <p:cNvPr id="19" name="Rectangle 18">
            <a:extLst>
              <a:ext uri="{FF2B5EF4-FFF2-40B4-BE49-F238E27FC236}">
                <a16:creationId xmlns:a16="http://schemas.microsoft.com/office/drawing/2014/main" id="{487F45BE-A2ED-0A5D-C741-05A0824680B4}"/>
              </a:ext>
            </a:extLst>
          </p:cNvPr>
          <p:cNvSpPr/>
          <p:nvPr/>
        </p:nvSpPr>
        <p:spPr>
          <a:xfrm>
            <a:off x="2528246" y="4002772"/>
            <a:ext cx="506471" cy="605457"/>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0" name="Rectangle 19">
            <a:extLst>
              <a:ext uri="{FF2B5EF4-FFF2-40B4-BE49-F238E27FC236}">
                <a16:creationId xmlns:a16="http://schemas.microsoft.com/office/drawing/2014/main" id="{ED612FF6-149E-B159-5E8D-B711237A49C2}"/>
              </a:ext>
            </a:extLst>
          </p:cNvPr>
          <p:cNvSpPr/>
          <p:nvPr/>
        </p:nvSpPr>
        <p:spPr>
          <a:xfrm>
            <a:off x="7005452" y="1138043"/>
            <a:ext cx="506466" cy="53542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1" name="Rectangle 20">
            <a:extLst>
              <a:ext uri="{FF2B5EF4-FFF2-40B4-BE49-F238E27FC236}">
                <a16:creationId xmlns:a16="http://schemas.microsoft.com/office/drawing/2014/main" id="{64DE482E-8275-85F5-5CCE-5FC076B739D8}"/>
              </a:ext>
            </a:extLst>
          </p:cNvPr>
          <p:cNvSpPr/>
          <p:nvPr/>
        </p:nvSpPr>
        <p:spPr>
          <a:xfrm>
            <a:off x="3766980" y="1138006"/>
            <a:ext cx="506466" cy="53542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22" name="TextBox 21">
            <a:extLst>
              <a:ext uri="{FF2B5EF4-FFF2-40B4-BE49-F238E27FC236}">
                <a16:creationId xmlns:a16="http://schemas.microsoft.com/office/drawing/2014/main" id="{C7A2A496-CA10-6CA3-71A3-13269B2C13C5}"/>
              </a:ext>
            </a:extLst>
          </p:cNvPr>
          <p:cNvSpPr txBox="1"/>
          <p:nvPr/>
        </p:nvSpPr>
        <p:spPr>
          <a:xfrm>
            <a:off x="4335332" y="1090373"/>
            <a:ext cx="2608727" cy="523220"/>
          </a:xfrm>
          <a:prstGeom prst="rect">
            <a:avLst/>
          </a:prstGeom>
          <a:noFill/>
        </p:spPr>
        <p:txBody>
          <a:bodyPr wrap="non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Capri; HPDC’22</a:t>
            </a:r>
          </a:p>
        </p:txBody>
      </p:sp>
      <p:sp>
        <p:nvSpPr>
          <p:cNvPr id="23" name="TextBox 22">
            <a:extLst>
              <a:ext uri="{FF2B5EF4-FFF2-40B4-BE49-F238E27FC236}">
                <a16:creationId xmlns:a16="http://schemas.microsoft.com/office/drawing/2014/main" id="{F9A1D3EA-8D85-4032-9276-EBE67188A086}"/>
              </a:ext>
            </a:extLst>
          </p:cNvPr>
          <p:cNvSpPr txBox="1"/>
          <p:nvPr/>
        </p:nvSpPr>
        <p:spPr>
          <a:xfrm>
            <a:off x="7619716" y="1100323"/>
            <a:ext cx="1525414" cy="523220"/>
          </a:xfrm>
          <a:prstGeom prst="rect">
            <a:avLst/>
          </a:prstGeom>
          <a:noFill/>
        </p:spPr>
        <p:txBody>
          <a:bodyPr wrap="square" rtlCol="0">
            <a:spAutoFit/>
          </a:bodyPr>
          <a:lstStyle/>
          <a:p>
            <a:r>
              <a:rPr lang="en-US" sz="2800" dirty="0">
                <a:latin typeface="Gill Sans" panose="020B0502020104020203" pitchFamily="34" charset="-79"/>
                <a:ea typeface="Tahoma" panose="020B0604030504040204" pitchFamily="34" charset="0"/>
                <a:cs typeface="Gill Sans" panose="020B0502020104020203" pitchFamily="34" charset="-79"/>
              </a:rPr>
              <a:t>cWSP</a:t>
            </a:r>
          </a:p>
        </p:txBody>
      </p:sp>
      <p:sp>
        <p:nvSpPr>
          <p:cNvPr id="24" name="TextBox 23">
            <a:extLst>
              <a:ext uri="{FF2B5EF4-FFF2-40B4-BE49-F238E27FC236}">
                <a16:creationId xmlns:a16="http://schemas.microsoft.com/office/drawing/2014/main" id="{73B2158A-B9B9-7456-0C3E-5FFA6DFA678E}"/>
              </a:ext>
            </a:extLst>
          </p:cNvPr>
          <p:cNvSpPr txBox="1"/>
          <p:nvPr/>
        </p:nvSpPr>
        <p:spPr>
          <a:xfrm>
            <a:off x="2395378" y="3521547"/>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13%</a:t>
            </a:r>
          </a:p>
        </p:txBody>
      </p:sp>
      <p:sp>
        <p:nvSpPr>
          <p:cNvPr id="25" name="TextBox 24">
            <a:extLst>
              <a:ext uri="{FF2B5EF4-FFF2-40B4-BE49-F238E27FC236}">
                <a16:creationId xmlns:a16="http://schemas.microsoft.com/office/drawing/2014/main" id="{4E486365-5FD3-63D3-8B48-7AD8B8BFB6B6}"/>
              </a:ext>
            </a:extLst>
          </p:cNvPr>
          <p:cNvSpPr txBox="1"/>
          <p:nvPr/>
        </p:nvSpPr>
        <p:spPr>
          <a:xfrm>
            <a:off x="3025166" y="4062630"/>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3%</a:t>
            </a:r>
          </a:p>
        </p:txBody>
      </p:sp>
      <p:sp>
        <p:nvSpPr>
          <p:cNvPr id="26" name="TextBox 25">
            <a:extLst>
              <a:ext uri="{FF2B5EF4-FFF2-40B4-BE49-F238E27FC236}">
                <a16:creationId xmlns:a16="http://schemas.microsoft.com/office/drawing/2014/main" id="{925904A5-B9BC-C144-8584-E505E914E627}"/>
              </a:ext>
            </a:extLst>
          </p:cNvPr>
          <p:cNvSpPr txBox="1"/>
          <p:nvPr/>
        </p:nvSpPr>
        <p:spPr>
          <a:xfrm>
            <a:off x="3831856" y="3606343"/>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9%</a:t>
            </a:r>
          </a:p>
        </p:txBody>
      </p:sp>
      <p:sp>
        <p:nvSpPr>
          <p:cNvPr id="27" name="TextBox 26">
            <a:extLst>
              <a:ext uri="{FF2B5EF4-FFF2-40B4-BE49-F238E27FC236}">
                <a16:creationId xmlns:a16="http://schemas.microsoft.com/office/drawing/2014/main" id="{6FA0E1DF-9AFD-96DC-BD1E-6277DDE4A086}"/>
              </a:ext>
            </a:extLst>
          </p:cNvPr>
          <p:cNvSpPr txBox="1"/>
          <p:nvPr/>
        </p:nvSpPr>
        <p:spPr>
          <a:xfrm>
            <a:off x="4328839" y="3991225"/>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4%</a:t>
            </a:r>
          </a:p>
        </p:txBody>
      </p:sp>
      <p:sp>
        <p:nvSpPr>
          <p:cNvPr id="28" name="TextBox 27">
            <a:extLst>
              <a:ext uri="{FF2B5EF4-FFF2-40B4-BE49-F238E27FC236}">
                <a16:creationId xmlns:a16="http://schemas.microsoft.com/office/drawing/2014/main" id="{ABEDF940-7565-6D8B-8493-391899B562F2}"/>
              </a:ext>
            </a:extLst>
          </p:cNvPr>
          <p:cNvSpPr txBox="1"/>
          <p:nvPr/>
        </p:nvSpPr>
        <p:spPr>
          <a:xfrm>
            <a:off x="5023910" y="2825472"/>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33%</a:t>
            </a:r>
          </a:p>
        </p:txBody>
      </p:sp>
      <p:sp>
        <p:nvSpPr>
          <p:cNvPr id="29" name="TextBox 28">
            <a:extLst>
              <a:ext uri="{FF2B5EF4-FFF2-40B4-BE49-F238E27FC236}">
                <a16:creationId xmlns:a16="http://schemas.microsoft.com/office/drawing/2014/main" id="{3AA3875B-A60A-2497-9D5F-51C98FCE3266}"/>
              </a:ext>
            </a:extLst>
          </p:cNvPr>
          <p:cNvSpPr txBox="1"/>
          <p:nvPr/>
        </p:nvSpPr>
        <p:spPr>
          <a:xfrm>
            <a:off x="5543822" y="3591996"/>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14%</a:t>
            </a:r>
          </a:p>
        </p:txBody>
      </p:sp>
      <p:sp>
        <p:nvSpPr>
          <p:cNvPr id="31" name="Rectangle 30">
            <a:extLst>
              <a:ext uri="{FF2B5EF4-FFF2-40B4-BE49-F238E27FC236}">
                <a16:creationId xmlns:a16="http://schemas.microsoft.com/office/drawing/2014/main" id="{1692B3F5-94CF-1332-3485-787A93DB946F}"/>
              </a:ext>
            </a:extLst>
          </p:cNvPr>
          <p:cNvSpPr/>
          <p:nvPr/>
        </p:nvSpPr>
        <p:spPr>
          <a:xfrm>
            <a:off x="3044183" y="4512919"/>
            <a:ext cx="506466" cy="9211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2" name="Rectangle 31">
            <a:extLst>
              <a:ext uri="{FF2B5EF4-FFF2-40B4-BE49-F238E27FC236}">
                <a16:creationId xmlns:a16="http://schemas.microsoft.com/office/drawing/2014/main" id="{5EFFA4FA-307F-FA68-D627-A398F26A935A}"/>
              </a:ext>
            </a:extLst>
          </p:cNvPr>
          <p:cNvSpPr/>
          <p:nvPr/>
        </p:nvSpPr>
        <p:spPr>
          <a:xfrm>
            <a:off x="6570486" y="2264871"/>
            <a:ext cx="506466" cy="234016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3" name="TextBox 32">
            <a:extLst>
              <a:ext uri="{FF2B5EF4-FFF2-40B4-BE49-F238E27FC236}">
                <a16:creationId xmlns:a16="http://schemas.microsoft.com/office/drawing/2014/main" id="{3E783953-6CF8-F4D7-03C6-4F6874398F48}"/>
              </a:ext>
            </a:extLst>
          </p:cNvPr>
          <p:cNvSpPr txBox="1"/>
          <p:nvPr/>
        </p:nvSpPr>
        <p:spPr>
          <a:xfrm>
            <a:off x="7068390" y="4100531"/>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2%</a:t>
            </a:r>
          </a:p>
        </p:txBody>
      </p:sp>
      <p:sp>
        <p:nvSpPr>
          <p:cNvPr id="34" name="TextBox 33">
            <a:extLst>
              <a:ext uri="{FF2B5EF4-FFF2-40B4-BE49-F238E27FC236}">
                <a16:creationId xmlns:a16="http://schemas.microsoft.com/office/drawing/2014/main" id="{AE3FC48D-32A8-091B-027F-8081CC2AA4ED}"/>
              </a:ext>
            </a:extLst>
          </p:cNvPr>
          <p:cNvSpPr txBox="1"/>
          <p:nvPr/>
        </p:nvSpPr>
        <p:spPr>
          <a:xfrm>
            <a:off x="6479815" y="1825645"/>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73%</a:t>
            </a:r>
          </a:p>
        </p:txBody>
      </p:sp>
      <p:sp>
        <p:nvSpPr>
          <p:cNvPr id="35" name="Rectangle 34">
            <a:extLst>
              <a:ext uri="{FF2B5EF4-FFF2-40B4-BE49-F238E27FC236}">
                <a16:creationId xmlns:a16="http://schemas.microsoft.com/office/drawing/2014/main" id="{FB49B8F0-E2EC-4B6E-ED84-D9B87F47728F}"/>
              </a:ext>
            </a:extLst>
          </p:cNvPr>
          <p:cNvSpPr/>
          <p:nvPr/>
        </p:nvSpPr>
        <p:spPr>
          <a:xfrm>
            <a:off x="7088705" y="4544315"/>
            <a:ext cx="506466" cy="7010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6" name="TextBox 35">
            <a:extLst>
              <a:ext uri="{FF2B5EF4-FFF2-40B4-BE49-F238E27FC236}">
                <a16:creationId xmlns:a16="http://schemas.microsoft.com/office/drawing/2014/main" id="{54B0C611-5D4A-47C4-08FB-F76F50314489}"/>
              </a:ext>
            </a:extLst>
          </p:cNvPr>
          <p:cNvSpPr txBox="1"/>
          <p:nvPr/>
        </p:nvSpPr>
        <p:spPr>
          <a:xfrm rot="2700000">
            <a:off x="6023293" y="5057549"/>
            <a:ext cx="1927131"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WSHIPER</a:t>
            </a:r>
          </a:p>
        </p:txBody>
      </p:sp>
      <p:sp>
        <p:nvSpPr>
          <p:cNvPr id="37" name="Rectangle 36">
            <a:extLst>
              <a:ext uri="{FF2B5EF4-FFF2-40B4-BE49-F238E27FC236}">
                <a16:creationId xmlns:a16="http://schemas.microsoft.com/office/drawing/2014/main" id="{8F16B893-1AC9-19BD-D0D8-E9623B9717C2}"/>
              </a:ext>
            </a:extLst>
          </p:cNvPr>
          <p:cNvSpPr/>
          <p:nvPr/>
        </p:nvSpPr>
        <p:spPr>
          <a:xfrm>
            <a:off x="7944436" y="3230292"/>
            <a:ext cx="506471" cy="1375416"/>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38" name="TextBox 37">
            <a:extLst>
              <a:ext uri="{FF2B5EF4-FFF2-40B4-BE49-F238E27FC236}">
                <a16:creationId xmlns:a16="http://schemas.microsoft.com/office/drawing/2014/main" id="{3F7F716C-9AE5-D179-8B5B-0815088A063D}"/>
              </a:ext>
            </a:extLst>
          </p:cNvPr>
          <p:cNvSpPr txBox="1"/>
          <p:nvPr/>
        </p:nvSpPr>
        <p:spPr>
          <a:xfrm>
            <a:off x="7856150" y="2846414"/>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34%</a:t>
            </a:r>
          </a:p>
        </p:txBody>
      </p:sp>
      <p:sp>
        <p:nvSpPr>
          <p:cNvPr id="39" name="TextBox 38">
            <a:extLst>
              <a:ext uri="{FF2B5EF4-FFF2-40B4-BE49-F238E27FC236}">
                <a16:creationId xmlns:a16="http://schemas.microsoft.com/office/drawing/2014/main" id="{65E76FDF-32E0-CA01-9DE4-E16CEB126E12}"/>
              </a:ext>
            </a:extLst>
          </p:cNvPr>
          <p:cNvSpPr txBox="1"/>
          <p:nvPr/>
        </p:nvSpPr>
        <p:spPr>
          <a:xfrm>
            <a:off x="8417876" y="3831945"/>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7%</a:t>
            </a:r>
          </a:p>
        </p:txBody>
      </p:sp>
      <p:sp>
        <p:nvSpPr>
          <p:cNvPr id="40" name="TextBox 39">
            <a:extLst>
              <a:ext uri="{FF2B5EF4-FFF2-40B4-BE49-F238E27FC236}">
                <a16:creationId xmlns:a16="http://schemas.microsoft.com/office/drawing/2014/main" id="{8E842355-FB45-F8E1-F8B6-031A5C462E26}"/>
              </a:ext>
            </a:extLst>
          </p:cNvPr>
          <p:cNvSpPr txBox="1"/>
          <p:nvPr/>
        </p:nvSpPr>
        <p:spPr>
          <a:xfrm rot="2700000">
            <a:off x="7684479" y="5041456"/>
            <a:ext cx="1420004"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STAMP</a:t>
            </a:r>
          </a:p>
        </p:txBody>
      </p:sp>
      <p:sp>
        <p:nvSpPr>
          <p:cNvPr id="41" name="Rectangle 40">
            <a:extLst>
              <a:ext uri="{FF2B5EF4-FFF2-40B4-BE49-F238E27FC236}">
                <a16:creationId xmlns:a16="http://schemas.microsoft.com/office/drawing/2014/main" id="{51E49E3E-A2BC-85DB-A0BC-57750E9C4317}"/>
              </a:ext>
            </a:extLst>
          </p:cNvPr>
          <p:cNvSpPr/>
          <p:nvPr/>
        </p:nvSpPr>
        <p:spPr>
          <a:xfrm>
            <a:off x="10973742" y="4361410"/>
            <a:ext cx="506466" cy="256107"/>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2" name="TextBox 41">
            <a:extLst>
              <a:ext uri="{FF2B5EF4-FFF2-40B4-BE49-F238E27FC236}">
                <a16:creationId xmlns:a16="http://schemas.microsoft.com/office/drawing/2014/main" id="{CD94F2CB-DC82-1110-6357-2D4FA94A618A}"/>
              </a:ext>
            </a:extLst>
          </p:cNvPr>
          <p:cNvSpPr txBox="1"/>
          <p:nvPr/>
        </p:nvSpPr>
        <p:spPr>
          <a:xfrm>
            <a:off x="10890145" y="3854210"/>
            <a:ext cx="667170" cy="584775"/>
          </a:xfrm>
          <a:prstGeom prst="rect">
            <a:avLst/>
          </a:prstGeom>
          <a:noFill/>
        </p:spPr>
        <p:txBody>
          <a:bodyPr wrap="none" rtlCol="0">
            <a:spAutoFit/>
          </a:bodyPr>
          <a:lstStyle/>
          <a:p>
            <a:r>
              <a:rPr lang="en-US" sz="3200" dirty="0">
                <a:solidFill>
                  <a:srgbClr val="FF0000"/>
                </a:solidFill>
                <a:latin typeface="Gill Sans" panose="020B0502020104020203" pitchFamily="34" charset="-79"/>
                <a:ea typeface="Tahoma" panose="020B0604030504040204" pitchFamily="34" charset="0"/>
                <a:cs typeface="Gill Sans" panose="020B0502020104020203" pitchFamily="34" charset="-79"/>
              </a:rPr>
              <a:t>6%</a:t>
            </a:r>
          </a:p>
        </p:txBody>
      </p:sp>
      <p:sp>
        <p:nvSpPr>
          <p:cNvPr id="43" name="Rectangle 42">
            <a:extLst>
              <a:ext uri="{FF2B5EF4-FFF2-40B4-BE49-F238E27FC236}">
                <a16:creationId xmlns:a16="http://schemas.microsoft.com/office/drawing/2014/main" id="{01CB5FF3-8D54-C17D-9DBC-82B889894E56}"/>
              </a:ext>
            </a:extLst>
          </p:cNvPr>
          <p:cNvSpPr/>
          <p:nvPr/>
        </p:nvSpPr>
        <p:spPr>
          <a:xfrm>
            <a:off x="9061772" y="3196418"/>
            <a:ext cx="502811" cy="1426951"/>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4" name="TextBox 43">
            <a:extLst>
              <a:ext uri="{FF2B5EF4-FFF2-40B4-BE49-F238E27FC236}">
                <a16:creationId xmlns:a16="http://schemas.microsoft.com/office/drawing/2014/main" id="{CC748EF0-69C7-A1BA-AE03-3A7A0FEAFF20}"/>
              </a:ext>
            </a:extLst>
          </p:cNvPr>
          <p:cNvSpPr txBox="1"/>
          <p:nvPr/>
        </p:nvSpPr>
        <p:spPr>
          <a:xfrm rot="2700000">
            <a:off x="8771952" y="5120559"/>
            <a:ext cx="1805879" cy="584775"/>
          </a:xfrm>
          <a:prstGeom prst="rect">
            <a:avLst/>
          </a:prstGeom>
          <a:noFill/>
        </p:spPr>
        <p:txBody>
          <a:bodyPr wrap="none" rtlCol="0">
            <a:spAutoFit/>
          </a:bodyPr>
          <a:lstStyle/>
          <a:p>
            <a:r>
              <a:rPr lang="en-US" sz="3200" dirty="0">
                <a:latin typeface="Gill Sans" panose="020B0502020104020203" pitchFamily="34" charset="-79"/>
                <a:ea typeface="Tahoma" panose="020B0604030504040204" pitchFamily="34" charset="0"/>
                <a:cs typeface="Gill Sans" panose="020B0502020104020203" pitchFamily="34" charset="-79"/>
              </a:rPr>
              <a:t>Mini Apps</a:t>
            </a:r>
          </a:p>
        </p:txBody>
      </p:sp>
      <p:sp>
        <p:nvSpPr>
          <p:cNvPr id="46" name="TextBox 45">
            <a:extLst>
              <a:ext uri="{FF2B5EF4-FFF2-40B4-BE49-F238E27FC236}">
                <a16:creationId xmlns:a16="http://schemas.microsoft.com/office/drawing/2014/main" id="{BE696FA5-5340-F5AC-00FA-8ECA74385CF2}"/>
              </a:ext>
            </a:extLst>
          </p:cNvPr>
          <p:cNvSpPr txBox="1"/>
          <p:nvPr/>
        </p:nvSpPr>
        <p:spPr>
          <a:xfrm>
            <a:off x="8960701" y="2768626"/>
            <a:ext cx="700833"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35%</a:t>
            </a:r>
          </a:p>
        </p:txBody>
      </p:sp>
      <p:sp>
        <p:nvSpPr>
          <p:cNvPr id="49" name="Down Arrow 48">
            <a:extLst>
              <a:ext uri="{FF2B5EF4-FFF2-40B4-BE49-F238E27FC236}">
                <a16:creationId xmlns:a16="http://schemas.microsoft.com/office/drawing/2014/main" id="{6F75F170-2350-EBB3-5F04-B72B47792145}"/>
              </a:ext>
            </a:extLst>
          </p:cNvPr>
          <p:cNvSpPr/>
          <p:nvPr/>
        </p:nvSpPr>
        <p:spPr>
          <a:xfrm>
            <a:off x="11071177" y="2954308"/>
            <a:ext cx="414978" cy="998315"/>
          </a:xfrm>
          <a:prstGeom prst="down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cs typeface="Gill Sans" panose="020B0502020104020203" pitchFamily="34" charset="-79"/>
            </a:endParaRPr>
          </a:p>
        </p:txBody>
      </p:sp>
      <p:sp>
        <p:nvSpPr>
          <p:cNvPr id="50" name="Rectangle 49">
            <a:extLst>
              <a:ext uri="{FF2B5EF4-FFF2-40B4-BE49-F238E27FC236}">
                <a16:creationId xmlns:a16="http://schemas.microsoft.com/office/drawing/2014/main" id="{98666B79-DCFD-381E-A419-A6D713CB9427}"/>
              </a:ext>
            </a:extLst>
          </p:cNvPr>
          <p:cNvSpPr/>
          <p:nvPr/>
        </p:nvSpPr>
        <p:spPr>
          <a:xfrm>
            <a:off x="4364924" y="4452891"/>
            <a:ext cx="506466" cy="13763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51" name="Rectangle 50">
            <a:extLst>
              <a:ext uri="{FF2B5EF4-FFF2-40B4-BE49-F238E27FC236}">
                <a16:creationId xmlns:a16="http://schemas.microsoft.com/office/drawing/2014/main" id="{B17E6ACD-99F6-A0F3-58BA-D85B96AD5CC5}"/>
              </a:ext>
            </a:extLst>
          </p:cNvPr>
          <p:cNvSpPr/>
          <p:nvPr/>
        </p:nvSpPr>
        <p:spPr>
          <a:xfrm>
            <a:off x="8448695" y="4240181"/>
            <a:ext cx="506466" cy="36485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52" name="TextBox 51">
            <a:extLst>
              <a:ext uri="{FF2B5EF4-FFF2-40B4-BE49-F238E27FC236}">
                <a16:creationId xmlns:a16="http://schemas.microsoft.com/office/drawing/2014/main" id="{6177F54C-8CA0-F449-8D97-8A1D6DD45E2A}"/>
              </a:ext>
            </a:extLst>
          </p:cNvPr>
          <p:cNvSpPr txBox="1"/>
          <p:nvPr/>
        </p:nvSpPr>
        <p:spPr>
          <a:xfrm>
            <a:off x="9532431" y="4025923"/>
            <a:ext cx="546945" cy="461665"/>
          </a:xfrm>
          <a:prstGeom prst="rect">
            <a:avLst/>
          </a:prstGeom>
          <a:noFill/>
        </p:spPr>
        <p:txBody>
          <a:bodyPr wrap="none" rtlCol="0">
            <a:spAutoFit/>
          </a:bodyPr>
          <a:lstStyle/>
          <a:p>
            <a:r>
              <a:rPr lang="en-US" sz="2400" dirty="0">
                <a:latin typeface="Gill Sans" panose="020B0502020104020203" pitchFamily="34" charset="-79"/>
                <a:ea typeface="Tahoma" panose="020B0604030504040204" pitchFamily="34" charset="0"/>
                <a:cs typeface="Gill Sans" panose="020B0502020104020203" pitchFamily="34" charset="-79"/>
              </a:rPr>
              <a:t>4%</a:t>
            </a:r>
          </a:p>
        </p:txBody>
      </p:sp>
      <p:sp>
        <p:nvSpPr>
          <p:cNvPr id="53" name="Rectangle 52">
            <a:extLst>
              <a:ext uri="{FF2B5EF4-FFF2-40B4-BE49-F238E27FC236}">
                <a16:creationId xmlns:a16="http://schemas.microsoft.com/office/drawing/2014/main" id="{43EF7744-1EE9-39A9-7F1C-74EE55C1D1DB}"/>
              </a:ext>
            </a:extLst>
          </p:cNvPr>
          <p:cNvSpPr/>
          <p:nvPr/>
        </p:nvSpPr>
        <p:spPr>
          <a:xfrm>
            <a:off x="9568516" y="4487589"/>
            <a:ext cx="506466" cy="137630"/>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ea typeface="Tahoma" panose="020B0604030504040204" pitchFamily="34" charset="0"/>
              <a:cs typeface="Gill Sans" panose="020B0502020104020203" pitchFamily="34" charset="-79"/>
            </a:endParaRPr>
          </a:p>
        </p:txBody>
      </p:sp>
      <p:sp>
        <p:nvSpPr>
          <p:cNvPr id="47" name="TextBox 46">
            <a:extLst>
              <a:ext uri="{FF2B5EF4-FFF2-40B4-BE49-F238E27FC236}">
                <a16:creationId xmlns:a16="http://schemas.microsoft.com/office/drawing/2014/main" id="{745A57DC-8F1B-4629-8B8E-15400046D5AF}"/>
              </a:ext>
            </a:extLst>
          </p:cNvPr>
          <p:cNvSpPr txBox="1"/>
          <p:nvPr/>
        </p:nvSpPr>
        <p:spPr>
          <a:xfrm>
            <a:off x="7180647" y="498651"/>
            <a:ext cx="4947667" cy="646331"/>
          </a:xfrm>
          <a:prstGeom prst="rect">
            <a:avLst/>
          </a:prstGeom>
          <a:noFill/>
        </p:spPr>
        <p:txBody>
          <a:bodyPr wrap="square" rtlCol="0">
            <a:spAutoFit/>
          </a:bodyPr>
          <a:lstStyle/>
          <a:p>
            <a:pPr algn="ctr"/>
            <a:r>
              <a:rPr lang="en-US" dirty="0">
                <a:latin typeface="Gill Sans" panose="020B0502020104020203" pitchFamily="34" charset="-79"/>
                <a:ea typeface="Tahoma" panose="020B0604030504040204" pitchFamily="34" charset="0"/>
                <a:cs typeface="Gill Sans" panose="020B0502020104020203" pitchFamily="34" charset="-79"/>
              </a:rPr>
              <a:t>* Baseline is running original application on PMEM’s memory mode without crash consistency support</a:t>
            </a:r>
          </a:p>
        </p:txBody>
      </p:sp>
    </p:spTree>
    <p:extLst>
      <p:ext uri="{BB962C8B-B14F-4D97-AF65-F5344CB8AC3E}">
        <p14:creationId xmlns:p14="http://schemas.microsoft.com/office/powerpoint/2010/main" val="291999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500" fill="hold"/>
                                        <p:tgtEl>
                                          <p:spTgt spid="49"/>
                                        </p:tgtEl>
                                        <p:attrNameLst>
                                          <p:attrName>ppt_x</p:attrName>
                                        </p:attrNameLst>
                                      </p:cBhvr>
                                      <p:tavLst>
                                        <p:tav tm="0">
                                          <p:val>
                                            <p:strVal val="#ppt_x"/>
                                          </p:val>
                                        </p:tav>
                                        <p:tav tm="100000">
                                          <p:val>
                                            <p:strVal val="#ppt_x"/>
                                          </p:val>
                                        </p:tav>
                                      </p:tavLst>
                                    </p:anim>
                                    <p:anim calcmode="lin" valueType="num">
                                      <p:cBhvr additive="base">
                                        <p:cTn id="12" dur="500" fill="hold"/>
                                        <p:tgtEl>
                                          <p:spTgt spid="4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CB622C48-31AE-4043-8519-9817B5F5762C}"/>
              </a:ext>
            </a:extLst>
          </p:cNvPr>
          <p:cNvSpPr txBox="1">
            <a:spLocks/>
          </p:cNvSpPr>
          <p:nvPr/>
        </p:nvSpPr>
        <p:spPr>
          <a:xfrm>
            <a:off x="0" y="0"/>
            <a:ext cx="5862181" cy="784119"/>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Conclusion</a:t>
            </a:r>
            <a:endParaRPr lang="zh-CN" altLang="en-US" sz="4400" dirty="0">
              <a:solidFill>
                <a:srgbClr val="3B31BD"/>
              </a:solidFill>
              <a:latin typeface="Gill Sans" panose="020B0502020104020203" pitchFamily="34" charset="-79"/>
              <a:cs typeface="Gill Sans" panose="020B0502020104020203" pitchFamily="34" charset="-79"/>
            </a:endParaRPr>
          </a:p>
        </p:txBody>
      </p:sp>
      <p:sp>
        <p:nvSpPr>
          <p:cNvPr id="4" name="Slide Number Placeholder 3">
            <a:extLst>
              <a:ext uri="{FF2B5EF4-FFF2-40B4-BE49-F238E27FC236}">
                <a16:creationId xmlns:a16="http://schemas.microsoft.com/office/drawing/2014/main" id="{B94D635B-FDEC-0D0D-8187-C02BFA47D55C}"/>
              </a:ext>
            </a:extLst>
          </p:cNvPr>
          <p:cNvSpPr>
            <a:spLocks noGrp="1"/>
          </p:cNvSpPr>
          <p:nvPr>
            <p:ph type="sldNum" sz="quarter" idx="12"/>
          </p:nvPr>
        </p:nvSpPr>
        <p:spPr/>
        <p:txBody>
          <a:bodyPr/>
          <a:lstStyle/>
          <a:p>
            <a:fld id="{BEF5F9A7-FFD9-4159-A58F-AE73538ED447}" type="slidenum">
              <a:rPr lang="en-US" smtClean="0"/>
              <a:pPr/>
              <a:t>18</a:t>
            </a:fld>
            <a:endParaRPr lang="en-US" dirty="0"/>
          </a:p>
        </p:txBody>
      </p:sp>
      <p:sp>
        <p:nvSpPr>
          <p:cNvPr id="9" name="Google Shape;148;p18">
            <a:extLst>
              <a:ext uri="{FF2B5EF4-FFF2-40B4-BE49-F238E27FC236}">
                <a16:creationId xmlns:a16="http://schemas.microsoft.com/office/drawing/2014/main" id="{2FBA4F8E-5802-1E4E-7647-7728274D4A76}"/>
              </a:ext>
            </a:extLst>
          </p:cNvPr>
          <p:cNvSpPr/>
          <p:nvPr/>
        </p:nvSpPr>
        <p:spPr>
          <a:xfrm>
            <a:off x="8297408" y="1326844"/>
            <a:ext cx="998622"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Core</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11" name="Straight Arrow Connector 10">
            <a:extLst>
              <a:ext uri="{FF2B5EF4-FFF2-40B4-BE49-F238E27FC236}">
                <a16:creationId xmlns:a16="http://schemas.microsoft.com/office/drawing/2014/main" id="{23F7D516-81FC-4C79-B5AF-920C9755FDCC}"/>
              </a:ext>
            </a:extLst>
          </p:cNvPr>
          <p:cNvCxnSpPr>
            <a:cxnSpLocks/>
            <a:stCxn id="9" idx="2"/>
            <a:endCxn id="20" idx="0"/>
          </p:cNvCxnSpPr>
          <p:nvPr/>
        </p:nvCxnSpPr>
        <p:spPr>
          <a:xfrm flipH="1">
            <a:off x="8796718" y="1795184"/>
            <a:ext cx="1" cy="18737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AB1A908-D1C2-06A5-8C65-7EBA86A0E3B9}"/>
              </a:ext>
            </a:extLst>
          </p:cNvPr>
          <p:cNvCxnSpPr>
            <a:cxnSpLocks/>
            <a:stCxn id="20" idx="2"/>
            <a:endCxn id="15" idx="0"/>
          </p:cNvCxnSpPr>
          <p:nvPr/>
        </p:nvCxnSpPr>
        <p:spPr>
          <a:xfrm>
            <a:off x="8796718" y="2453297"/>
            <a:ext cx="0" cy="1964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Google Shape;150;p18">
            <a:extLst>
              <a:ext uri="{FF2B5EF4-FFF2-40B4-BE49-F238E27FC236}">
                <a16:creationId xmlns:a16="http://schemas.microsoft.com/office/drawing/2014/main" id="{BFD89CC5-5080-15C8-9001-2CBFFFC4B89B}"/>
              </a:ext>
            </a:extLst>
          </p:cNvPr>
          <p:cNvSpPr/>
          <p:nvPr/>
        </p:nvSpPr>
        <p:spPr>
          <a:xfrm>
            <a:off x="7682357" y="3993835"/>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5" name="Google Shape;149;p18">
            <a:extLst>
              <a:ext uri="{FF2B5EF4-FFF2-40B4-BE49-F238E27FC236}">
                <a16:creationId xmlns:a16="http://schemas.microsoft.com/office/drawing/2014/main" id="{DD4C7BA7-B7E3-6B5B-D6EB-D5C48BA54892}"/>
              </a:ext>
            </a:extLst>
          </p:cNvPr>
          <p:cNvSpPr/>
          <p:nvPr/>
        </p:nvSpPr>
        <p:spPr>
          <a:xfrm>
            <a:off x="8205591" y="2649705"/>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6" name="Google Shape;149;p18">
            <a:extLst>
              <a:ext uri="{FF2B5EF4-FFF2-40B4-BE49-F238E27FC236}">
                <a16:creationId xmlns:a16="http://schemas.microsoft.com/office/drawing/2014/main" id="{4A2BC663-0DD9-CA1B-0385-C6EF16856E2A}"/>
              </a:ext>
            </a:extLst>
          </p:cNvPr>
          <p:cNvSpPr/>
          <p:nvPr/>
        </p:nvSpPr>
        <p:spPr>
          <a:xfrm>
            <a:off x="8074236" y="3322526"/>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17" name="Straight Arrow Connector 16">
            <a:extLst>
              <a:ext uri="{FF2B5EF4-FFF2-40B4-BE49-F238E27FC236}">
                <a16:creationId xmlns:a16="http://schemas.microsoft.com/office/drawing/2014/main" id="{4D68D080-0692-8269-4DD4-8F7463DA2B04}"/>
              </a:ext>
            </a:extLst>
          </p:cNvPr>
          <p:cNvCxnSpPr>
            <a:cxnSpLocks/>
            <a:stCxn id="15" idx="2"/>
            <a:endCxn id="16" idx="0"/>
          </p:cNvCxnSpPr>
          <p:nvPr/>
        </p:nvCxnSpPr>
        <p:spPr>
          <a:xfrm>
            <a:off x="8796718" y="3118045"/>
            <a:ext cx="0" cy="20448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350C09-03D7-B1D9-C257-4DB8145297B7}"/>
              </a:ext>
            </a:extLst>
          </p:cNvPr>
          <p:cNvCxnSpPr>
            <a:cxnSpLocks/>
            <a:stCxn id="16" idx="2"/>
            <a:endCxn id="14" idx="0"/>
          </p:cNvCxnSpPr>
          <p:nvPr/>
        </p:nvCxnSpPr>
        <p:spPr>
          <a:xfrm>
            <a:off x="8796718" y="3790867"/>
            <a:ext cx="7303" cy="20296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Google Shape;149;p18">
            <a:extLst>
              <a:ext uri="{FF2B5EF4-FFF2-40B4-BE49-F238E27FC236}">
                <a16:creationId xmlns:a16="http://schemas.microsoft.com/office/drawing/2014/main" id="{C2B3B14D-46E0-D5B1-7BDF-81955E2AED49}"/>
              </a:ext>
            </a:extLst>
          </p:cNvPr>
          <p:cNvSpPr/>
          <p:nvPr/>
        </p:nvSpPr>
        <p:spPr>
          <a:xfrm>
            <a:off x="8297407" y="1982558"/>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pic>
        <p:nvPicPr>
          <p:cNvPr id="19" name="Picture 4" descr="Image result for intel optane">
            <a:extLst>
              <a:ext uri="{FF2B5EF4-FFF2-40B4-BE49-F238E27FC236}">
                <a16:creationId xmlns:a16="http://schemas.microsoft.com/office/drawing/2014/main" id="{983FEC89-2523-329B-6706-0C946F6A97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91008" y="5079122"/>
            <a:ext cx="2840836" cy="859591"/>
          </a:xfrm>
          <a:prstGeom prst="rect">
            <a:avLst/>
          </a:prstGeom>
          <a:noFill/>
          <a:ln w="12700">
            <a:solidFill>
              <a:schemeClr val="tx1"/>
            </a:solidFill>
          </a:ln>
          <a:extLst>
            <a:ext uri="{909E8E84-426E-40dd-AFC4-6F175D3DCCD1}">
              <a14:hiddenFill xmlns="" xmlns:a14="http://schemas.microsoft.com/office/drawing/2010/main">
                <a:solidFill>
                  <a:srgbClr val="FFFFFF"/>
                </a:solidFill>
              </a14:hiddenFill>
            </a:ext>
          </a:extLst>
        </p:spPr>
      </p:pic>
      <p:sp>
        <p:nvSpPr>
          <p:cNvPr id="23" name="Triangle 22">
            <a:extLst>
              <a:ext uri="{FF2B5EF4-FFF2-40B4-BE49-F238E27FC236}">
                <a16:creationId xmlns:a16="http://schemas.microsoft.com/office/drawing/2014/main" id="{0C19DECF-8EBD-1A3E-693B-C411ED6BD8DC}"/>
              </a:ext>
            </a:extLst>
          </p:cNvPr>
          <p:cNvSpPr/>
          <p:nvPr/>
        </p:nvSpPr>
        <p:spPr>
          <a:xfrm>
            <a:off x="2273858" y="1957554"/>
            <a:ext cx="2780778" cy="200103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latin typeface="Gill Sans" panose="020B0502020104020203" pitchFamily="34" charset="-79"/>
              <a:cs typeface="Gill Sans" panose="020B0502020104020203" pitchFamily="34" charset="-79"/>
            </a:endParaRPr>
          </a:p>
        </p:txBody>
      </p:sp>
      <p:sp>
        <p:nvSpPr>
          <p:cNvPr id="24" name="TextBox 23">
            <a:extLst>
              <a:ext uri="{FF2B5EF4-FFF2-40B4-BE49-F238E27FC236}">
                <a16:creationId xmlns:a16="http://schemas.microsoft.com/office/drawing/2014/main" id="{80D64F4E-2293-088C-E208-2320EC120B23}"/>
              </a:ext>
            </a:extLst>
          </p:cNvPr>
          <p:cNvSpPr txBox="1"/>
          <p:nvPr/>
        </p:nvSpPr>
        <p:spPr>
          <a:xfrm>
            <a:off x="1694861" y="1141796"/>
            <a:ext cx="3938771" cy="707886"/>
          </a:xfrm>
          <a:prstGeom prst="rect">
            <a:avLst/>
          </a:prstGeom>
          <a:noFill/>
        </p:spPr>
        <p:txBody>
          <a:bodyPr wrap="none" rtlCol="0">
            <a:spAutoFit/>
          </a:bodyPr>
          <a:lstStyle/>
          <a:p>
            <a:r>
              <a:rPr lang="en-US" sz="4000" dirty="0">
                <a:latin typeface="Gill Sans" panose="020B0502020104020203" pitchFamily="34" charset="-79"/>
                <a:cs typeface="Gill Sans" panose="020B0502020104020203" pitchFamily="34" charset="-79"/>
              </a:rPr>
              <a:t>High Performance</a:t>
            </a:r>
          </a:p>
        </p:txBody>
      </p:sp>
      <p:sp>
        <p:nvSpPr>
          <p:cNvPr id="25" name="TextBox 24">
            <a:extLst>
              <a:ext uri="{FF2B5EF4-FFF2-40B4-BE49-F238E27FC236}">
                <a16:creationId xmlns:a16="http://schemas.microsoft.com/office/drawing/2014/main" id="{4E9E5267-D7D8-64DB-1904-77210E56D5A6}"/>
              </a:ext>
            </a:extLst>
          </p:cNvPr>
          <p:cNvSpPr txBox="1"/>
          <p:nvPr/>
        </p:nvSpPr>
        <p:spPr>
          <a:xfrm>
            <a:off x="345134" y="3911653"/>
            <a:ext cx="2531527" cy="707886"/>
          </a:xfrm>
          <a:prstGeom prst="rect">
            <a:avLst/>
          </a:prstGeom>
          <a:noFill/>
        </p:spPr>
        <p:txBody>
          <a:bodyPr wrap="none" rtlCol="0">
            <a:spAutoFit/>
          </a:bodyPr>
          <a:lstStyle/>
          <a:p>
            <a:r>
              <a:rPr lang="en-US" sz="4000" dirty="0">
                <a:latin typeface="Gill Sans" panose="020B0502020104020203" pitchFamily="34" charset="-79"/>
                <a:cs typeface="Gill Sans" panose="020B0502020104020203" pitchFamily="34" charset="-79"/>
              </a:rPr>
              <a:t>Persistence</a:t>
            </a:r>
          </a:p>
        </p:txBody>
      </p:sp>
      <p:sp>
        <p:nvSpPr>
          <p:cNvPr id="26" name="TextBox 25">
            <a:extLst>
              <a:ext uri="{FF2B5EF4-FFF2-40B4-BE49-F238E27FC236}">
                <a16:creationId xmlns:a16="http://schemas.microsoft.com/office/drawing/2014/main" id="{40D32935-83E4-2339-A03F-D96B50760E2D}"/>
              </a:ext>
            </a:extLst>
          </p:cNvPr>
          <p:cNvSpPr txBox="1"/>
          <p:nvPr/>
        </p:nvSpPr>
        <p:spPr>
          <a:xfrm>
            <a:off x="3427841" y="3867347"/>
            <a:ext cx="2926763" cy="707886"/>
          </a:xfrm>
          <a:prstGeom prst="rect">
            <a:avLst/>
          </a:prstGeom>
          <a:noFill/>
        </p:spPr>
        <p:txBody>
          <a:bodyPr wrap="none" rtlCol="0">
            <a:spAutoFit/>
          </a:bodyPr>
          <a:lstStyle/>
          <a:p>
            <a:r>
              <a:rPr lang="en-US" sz="4000" dirty="0">
                <a:latin typeface="Gill Sans" panose="020B0502020104020203" pitchFamily="34" charset="-79"/>
                <a:cs typeface="Gill Sans" panose="020B0502020104020203" pitchFamily="34" charset="-79"/>
              </a:rPr>
              <a:t>Transparency</a:t>
            </a:r>
          </a:p>
        </p:txBody>
      </p:sp>
      <p:pic>
        <p:nvPicPr>
          <p:cNvPr id="1026" name="Picture 2" descr="Compute Express Link (CXL) 3.0 Announced: Doubled Speeds and Flexible  Fabrics">
            <a:extLst>
              <a:ext uri="{FF2B5EF4-FFF2-40B4-BE49-F238E27FC236}">
                <a16:creationId xmlns:a16="http://schemas.microsoft.com/office/drawing/2014/main" id="{3B47D6BC-D538-EDE0-8099-42167A8B644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30481" b="31063"/>
          <a:stretch/>
        </p:blipFill>
        <p:spPr bwMode="auto">
          <a:xfrm>
            <a:off x="8669728" y="5075272"/>
            <a:ext cx="3319684" cy="83180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cxnSp>
        <p:nvCxnSpPr>
          <p:cNvPr id="8" name="Elbow Connector 7">
            <a:extLst>
              <a:ext uri="{FF2B5EF4-FFF2-40B4-BE49-F238E27FC236}">
                <a16:creationId xmlns:a16="http://schemas.microsoft.com/office/drawing/2014/main" id="{BCECE442-55FF-B221-5C53-24DDC60501E2}"/>
              </a:ext>
            </a:extLst>
          </p:cNvPr>
          <p:cNvCxnSpPr>
            <a:cxnSpLocks/>
            <a:stCxn id="14" idx="2"/>
            <a:endCxn id="19" idx="0"/>
          </p:cNvCxnSpPr>
          <p:nvPr/>
        </p:nvCxnSpPr>
        <p:spPr>
          <a:xfrm rot="5400000">
            <a:off x="7711846" y="3986947"/>
            <a:ext cx="491756" cy="1692595"/>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8D10C584-F2E1-4B0B-CB6E-2C9C444F07FA}"/>
              </a:ext>
            </a:extLst>
          </p:cNvPr>
          <p:cNvCxnSpPr>
            <a:cxnSpLocks/>
            <a:stCxn id="14" idx="2"/>
            <a:endCxn id="1026" idx="0"/>
          </p:cNvCxnSpPr>
          <p:nvPr/>
        </p:nvCxnSpPr>
        <p:spPr>
          <a:xfrm rot="16200000" flipH="1">
            <a:off x="9322842" y="4068544"/>
            <a:ext cx="487906" cy="152554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028" name="Picture 4" descr="Machine Learning Generic Gradient icon">
            <a:extLst>
              <a:ext uri="{FF2B5EF4-FFF2-40B4-BE49-F238E27FC236}">
                <a16:creationId xmlns:a16="http://schemas.microsoft.com/office/drawing/2014/main" id="{6FB09BD2-257C-E79E-B1D1-1387DD65DD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380" y="1907358"/>
            <a:ext cx="1593478" cy="159347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PC Management – d3VIEW">
            <a:extLst>
              <a:ext uri="{FF2B5EF4-FFF2-40B4-BE49-F238E27FC236}">
                <a16:creationId xmlns:a16="http://schemas.microsoft.com/office/drawing/2014/main" id="{B8455272-14F8-D937-4E6A-F1A4A4CF097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0995" y="1897465"/>
            <a:ext cx="1788947" cy="15514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n-Memory Databases Explained [Everything You Need To Know]">
            <a:extLst>
              <a:ext uri="{FF2B5EF4-FFF2-40B4-BE49-F238E27FC236}">
                <a16:creationId xmlns:a16="http://schemas.microsoft.com/office/drawing/2014/main" id="{CA0623FD-F04B-8F90-75B2-40F9C0808F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1647" y="4575233"/>
            <a:ext cx="1194931" cy="118962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3B7949A-3EFA-6359-1744-0E43B5349CF2}"/>
              </a:ext>
            </a:extLst>
          </p:cNvPr>
          <p:cNvSpPr txBox="1"/>
          <p:nvPr/>
        </p:nvSpPr>
        <p:spPr>
          <a:xfrm>
            <a:off x="2869136" y="2871175"/>
            <a:ext cx="1564852" cy="769441"/>
          </a:xfrm>
          <a:prstGeom prst="rect">
            <a:avLst/>
          </a:prstGeom>
          <a:noFill/>
        </p:spPr>
        <p:txBody>
          <a:bodyPr wrap="none" rtlCol="0">
            <a:spAutoFit/>
          </a:bodyPr>
          <a:lstStyle/>
          <a:p>
            <a:r>
              <a:rPr lang="en-US" sz="4400" dirty="0">
                <a:solidFill>
                  <a:srgbClr val="FF0000"/>
                </a:solidFill>
                <a:latin typeface="Gill Sans" panose="020B0502020104020203" pitchFamily="34" charset="-79"/>
                <a:cs typeface="Gill Sans" panose="020B0502020104020203" pitchFamily="34" charset="-79"/>
              </a:rPr>
              <a:t>cWSP</a:t>
            </a:r>
          </a:p>
        </p:txBody>
      </p:sp>
    </p:spTree>
    <p:extLst>
      <p:ext uri="{BB962C8B-B14F-4D97-AF65-F5344CB8AC3E}">
        <p14:creationId xmlns:p14="http://schemas.microsoft.com/office/powerpoint/2010/main" val="355725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31" name="标题 1">
            <a:extLst>
              <a:ext uri="{FF2B5EF4-FFF2-40B4-BE49-F238E27FC236}">
                <a16:creationId xmlns:a16="http://schemas.microsoft.com/office/drawing/2014/main" id="{3560609C-683C-377D-00EA-A6411072BE19}"/>
              </a:ext>
            </a:extLst>
          </p:cNvPr>
          <p:cNvSpPr txBox="1">
            <a:spLocks/>
          </p:cNvSpPr>
          <p:nvPr/>
        </p:nvSpPr>
        <p:spPr>
          <a:xfrm>
            <a:off x="10455" y="-4706"/>
            <a:ext cx="11055651" cy="651112"/>
          </a:xfrm>
          <a:prstGeom prst="rect">
            <a:avLst/>
          </a:prstGeom>
        </p:spPr>
        <p:txBody>
          <a:bodyPr vert="horz" lIns="121920" tIns="60960" rIns="121920" bIns="6096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Prevalence of Nonvolatile Memory (NVM)</a:t>
            </a:r>
            <a:endParaRPr lang="zh-CN" altLang="en-US" sz="4400" dirty="0">
              <a:latin typeface="Gill Sans" panose="020B0502020104020203" pitchFamily="34" charset="-79"/>
              <a:ea typeface="+mj-ea"/>
              <a:cs typeface="Gill Sans" panose="020B0502020104020203" pitchFamily="34" charset="-79"/>
            </a:endParaRPr>
          </a:p>
        </p:txBody>
      </p:sp>
      <p:pic>
        <p:nvPicPr>
          <p:cNvPr id="3074" name="Picture 2" descr="Intel at 3D exit point: Alas poor Optane, I knew it well – Blocks and Files">
            <a:extLst>
              <a:ext uri="{FF2B5EF4-FFF2-40B4-BE49-F238E27FC236}">
                <a16:creationId xmlns:a16="http://schemas.microsoft.com/office/drawing/2014/main" id="{A4844055-A76C-4946-8FF6-0ADB646BB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66" y="728315"/>
            <a:ext cx="3432560" cy="1622123"/>
          </a:xfrm>
          <a:prstGeom prst="rect">
            <a:avLst/>
          </a:prstGeom>
          <a:noFill/>
          <a:extLst>
            <a:ext uri="{909E8E84-426E-40DD-AFC4-6F175D3DCCD1}">
              <a14:hiddenFill xmlns:a14="http://schemas.microsoft.com/office/drawing/2010/main">
                <a:solidFill>
                  <a:srgbClr val="FFFFFF"/>
                </a:solidFill>
              </a14:hiddenFill>
            </a:ext>
          </a:extLst>
        </p:spPr>
      </p:pic>
      <p:sp>
        <p:nvSpPr>
          <p:cNvPr id="34" name="Rounded Rectangle 33">
            <a:extLst>
              <a:ext uri="{FF2B5EF4-FFF2-40B4-BE49-F238E27FC236}">
                <a16:creationId xmlns:a16="http://schemas.microsoft.com/office/drawing/2014/main" id="{1A88F271-74B8-E8E4-0BED-F7DFD8C8AD6B}"/>
              </a:ext>
            </a:extLst>
          </p:cNvPr>
          <p:cNvSpPr/>
          <p:nvPr/>
        </p:nvSpPr>
        <p:spPr>
          <a:xfrm>
            <a:off x="2273854" y="4067914"/>
            <a:ext cx="7644292" cy="2061771"/>
          </a:xfrm>
          <a:prstGeom prst="round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609585" indent="-609585">
              <a:buFont typeface="Arial" panose="020B0604020202020204" pitchFamily="34" charset="0"/>
              <a:buChar char="•"/>
            </a:pP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High areal density (large memory space)</a:t>
            </a:r>
          </a:p>
          <a:p>
            <a:pPr marL="609585" indent="-609585">
              <a:buFont typeface="Arial" panose="020B0604020202020204" pitchFamily="34" charset="0"/>
              <a:buChar char="•"/>
            </a:pP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Comparable speed as DRAM</a:t>
            </a:r>
          </a:p>
          <a:p>
            <a:pPr marL="609585" indent="-609585">
              <a:buFont typeface="Arial" panose="020B0604020202020204" pitchFamily="34" charset="0"/>
              <a:buChar char="•"/>
            </a:pP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Byte-addressability with load/store</a:t>
            </a:r>
          </a:p>
          <a:p>
            <a:pPr marL="609585" indent="-609585">
              <a:buFont typeface="Arial" panose="020B0604020202020204" pitchFamily="34" charset="0"/>
              <a:buChar char="•"/>
            </a:pP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Nonvolatility (data persistence)</a:t>
            </a:r>
          </a:p>
        </p:txBody>
      </p:sp>
      <p:sp>
        <p:nvSpPr>
          <p:cNvPr id="5" name="Slide Number Placeholder 4">
            <a:extLst>
              <a:ext uri="{FF2B5EF4-FFF2-40B4-BE49-F238E27FC236}">
                <a16:creationId xmlns:a16="http://schemas.microsoft.com/office/drawing/2014/main" id="{209295E7-E03D-520D-5B7A-13EC5356627E}"/>
              </a:ext>
            </a:extLst>
          </p:cNvPr>
          <p:cNvSpPr>
            <a:spLocks noGrp="1"/>
          </p:cNvSpPr>
          <p:nvPr>
            <p:ph type="sldNum" sz="quarter" idx="12"/>
          </p:nvPr>
        </p:nvSpPr>
        <p:spPr/>
        <p:txBody>
          <a:bodyPr/>
          <a:lstStyle/>
          <a:p>
            <a:fld id="{BEF5F9A7-FFD9-4159-A58F-AE73538ED447}" type="slidenum">
              <a:rPr lang="en-US" smtClean="0"/>
              <a:pPr/>
              <a:t>2</a:t>
            </a:fld>
            <a:endParaRPr lang="en-US" dirty="0"/>
          </a:p>
        </p:txBody>
      </p:sp>
      <p:pic>
        <p:nvPicPr>
          <p:cNvPr id="1026" name="Picture 2" descr="MS-SSD – Samsung – Memory Solutions Lab">
            <a:extLst>
              <a:ext uri="{FF2B5EF4-FFF2-40B4-BE49-F238E27FC236}">
                <a16:creationId xmlns:a16="http://schemas.microsoft.com/office/drawing/2014/main" id="{2CC409C3-889B-4E5A-9BF4-9A9CAC4D38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69946" y="728315"/>
            <a:ext cx="2766908" cy="15563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T-MRAM | MRAM-Info">
            <a:extLst>
              <a:ext uri="{FF2B5EF4-FFF2-40B4-BE49-F238E27FC236}">
                <a16:creationId xmlns:a16="http://schemas.microsoft.com/office/drawing/2014/main" id="{992B99BD-B125-18D2-E704-FA2C7C99A7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5276" y="2277464"/>
            <a:ext cx="3307258" cy="175030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RAM (Resistive Random Access Memory) : FUJITSU SEMICONDUCTOR MEMORY  SOLUTION">
            <a:extLst>
              <a:ext uri="{FF2B5EF4-FFF2-40B4-BE49-F238E27FC236}">
                <a16:creationId xmlns:a16="http://schemas.microsoft.com/office/drawing/2014/main" id="{09DC9F40-4275-F573-681E-53BDB4972A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9946" y="2493426"/>
            <a:ext cx="2766229" cy="1534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25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checkerboard(across)">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blinds(horizontal)">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blinds(horizontal)">
                                      <p:cBhvr>
                                        <p:cTn id="17" dur="500"/>
                                        <p:tgtEl>
                                          <p:spTgt spid="10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34"/>
                                        </p:tgtEl>
                                        <p:attrNameLst>
                                          <p:attrName>style.visibility</p:attrName>
                                        </p:attrNameLst>
                                      </p:cBhvr>
                                      <p:to>
                                        <p:strVal val="visible"/>
                                      </p:to>
                                    </p:set>
                                    <p:animEffect transition="in" filter="blinds(horizontal)">
                                      <p:cBhvr>
                                        <p:cTn id="22" dur="500"/>
                                        <p:tgtEl>
                                          <p:spTgt spid="103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4">
                                            <p:txEl>
                                              <p:pRg st="0" end="0"/>
                                            </p:txEl>
                                          </p:spTgt>
                                        </p:tgtEl>
                                        <p:attrNameLst>
                                          <p:attrName>style.visibility</p:attrName>
                                        </p:attrNameLst>
                                      </p:cBhvr>
                                      <p:to>
                                        <p:strVal val="visible"/>
                                      </p:to>
                                    </p:set>
                                    <p:animEffect transition="in" filter="blinds(horizontal)">
                                      <p:cBhvr>
                                        <p:cTn id="27" dur="500"/>
                                        <p:tgtEl>
                                          <p:spTgt spid="34">
                                            <p:txEl>
                                              <p:pRg st="0" end="0"/>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4">
                                            <p:bg/>
                                          </p:spTgt>
                                        </p:tgtEl>
                                        <p:attrNameLst>
                                          <p:attrName>style.visibility</p:attrName>
                                        </p:attrNameLst>
                                      </p:cBhvr>
                                      <p:to>
                                        <p:strVal val="visible"/>
                                      </p:to>
                                    </p:set>
                                    <p:animEffect transition="in" filter="blinds(horizontal)">
                                      <p:cBhvr>
                                        <p:cTn id="30" dur="500"/>
                                        <p:tgtEl>
                                          <p:spTgt spid="34">
                                            <p:bg/>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34">
                                            <p:txEl>
                                              <p:pRg st="1" end="1"/>
                                            </p:txEl>
                                          </p:spTgt>
                                        </p:tgtEl>
                                        <p:attrNameLst>
                                          <p:attrName>style.visibility</p:attrName>
                                        </p:attrNameLst>
                                      </p:cBhvr>
                                      <p:to>
                                        <p:strVal val="visible"/>
                                      </p:to>
                                    </p:set>
                                    <p:animEffect transition="in" filter="blinds(horizontal)">
                                      <p:cBhvr>
                                        <p:cTn id="35" dur="500"/>
                                        <p:tgtEl>
                                          <p:spTgt spid="3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4">
                                            <p:txEl>
                                              <p:pRg st="2" end="2"/>
                                            </p:txEl>
                                          </p:spTgt>
                                        </p:tgtEl>
                                        <p:attrNameLst>
                                          <p:attrName>style.visibility</p:attrName>
                                        </p:attrNameLst>
                                      </p:cBhvr>
                                      <p:to>
                                        <p:strVal val="visible"/>
                                      </p:to>
                                    </p:set>
                                    <p:animEffect transition="in" filter="blinds(horizontal)">
                                      <p:cBhvr>
                                        <p:cTn id="40" dur="500"/>
                                        <p:tgtEl>
                                          <p:spTgt spid="3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34">
                                            <p:txEl>
                                              <p:pRg st="3" end="3"/>
                                            </p:txEl>
                                          </p:spTgt>
                                        </p:tgtEl>
                                        <p:attrNameLst>
                                          <p:attrName>style.visibility</p:attrName>
                                        </p:attrNameLst>
                                      </p:cBhvr>
                                      <p:to>
                                        <p:strVal val="visible"/>
                                      </p:to>
                                    </p:set>
                                    <p:animEffect transition="in" filter="blinds(horizontal)">
                                      <p:cBhvr>
                                        <p:cTn id="45" dur="500"/>
                                        <p:tgtEl>
                                          <p:spTgt spid="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4" name="Google Shape;114;p16"/>
          <p:cNvSpPr/>
          <p:nvPr/>
        </p:nvSpPr>
        <p:spPr>
          <a:xfrm>
            <a:off x="8260237" y="4281345"/>
            <a:ext cx="2357425" cy="707200"/>
          </a:xfrm>
          <a:prstGeom prst="rect">
            <a:avLst/>
          </a:prstGeom>
          <a:solidFill>
            <a:schemeClr val="accent5">
              <a:lumMod val="60000"/>
              <a:lumOff val="40000"/>
            </a:schemeClr>
          </a:solid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Gill Sans" panose="020B0502020104020203" pitchFamily="34" charset="-79"/>
                <a:ea typeface="Tahoma" panose="020B0604030504040204" pitchFamily="34" charset="0"/>
                <a:cs typeface="Gill Sans" panose="020B0502020104020203" pitchFamily="34" charset="-79"/>
              </a:rPr>
              <a:t>NVM </a:t>
            </a:r>
          </a:p>
          <a:p>
            <a:pPr algn="ctr"/>
            <a:r>
              <a:rPr lang="en" sz="2400" dirty="0">
                <a:latin typeface="Gill Sans" panose="020B0502020104020203" pitchFamily="34" charset="-79"/>
                <a:ea typeface="Tahoma" panose="020B0604030504040204" pitchFamily="34" charset="0"/>
                <a:cs typeface="Gill Sans" panose="020B0502020104020203" pitchFamily="34" charset="-79"/>
              </a:rPr>
              <a:t>Persistent Heap</a:t>
            </a:r>
            <a:endParaRPr sz="2400" dirty="0">
              <a:latin typeface="Gill Sans" panose="020B0502020104020203" pitchFamily="34" charset="-79"/>
              <a:ea typeface="Tahoma" panose="020B0604030504040204" pitchFamily="34" charset="0"/>
              <a:cs typeface="Gill Sans" panose="020B0502020104020203" pitchFamily="34" charset="-79"/>
            </a:endParaRPr>
          </a:p>
        </p:txBody>
      </p:sp>
      <p:sp>
        <p:nvSpPr>
          <p:cNvPr id="119" name="Google Shape;119;p16"/>
          <p:cNvSpPr/>
          <p:nvPr/>
        </p:nvSpPr>
        <p:spPr>
          <a:xfrm>
            <a:off x="1986506" y="2206699"/>
            <a:ext cx="1519600" cy="4224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Gill Sans" panose="020B0502020104020203" pitchFamily="34" charset="-79"/>
                <a:ea typeface="Tahoma" panose="020B0604030504040204" pitchFamily="34" charset="0"/>
                <a:cs typeface="Gill Sans" panose="020B0502020104020203" pitchFamily="34" charset="-79"/>
              </a:rPr>
              <a:t>Core</a:t>
            </a:r>
            <a:endParaRPr sz="2400" dirty="0">
              <a:latin typeface="Gill Sans" panose="020B0502020104020203" pitchFamily="34" charset="-79"/>
              <a:ea typeface="Tahoma" panose="020B0604030504040204" pitchFamily="34" charset="0"/>
              <a:cs typeface="Gill Sans" panose="020B0502020104020203" pitchFamily="34" charset="-79"/>
            </a:endParaRPr>
          </a:p>
        </p:txBody>
      </p:sp>
      <p:sp>
        <p:nvSpPr>
          <p:cNvPr id="120" name="Google Shape;120;p16"/>
          <p:cNvSpPr/>
          <p:nvPr/>
        </p:nvSpPr>
        <p:spPr>
          <a:xfrm>
            <a:off x="1986506" y="2868465"/>
            <a:ext cx="1519600" cy="4224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latin typeface="Gill Sans" panose="020B0502020104020203" pitchFamily="34" charset="-79"/>
                <a:ea typeface="Tahoma" panose="020B0604030504040204" pitchFamily="34" charset="0"/>
                <a:cs typeface="Gill Sans" panose="020B0502020104020203" pitchFamily="34" charset="-79"/>
              </a:rPr>
              <a:t>Caches</a:t>
            </a:r>
            <a:endParaRPr sz="2400">
              <a:latin typeface="Gill Sans" panose="020B0502020104020203" pitchFamily="34" charset="-79"/>
              <a:ea typeface="Tahoma" panose="020B0604030504040204" pitchFamily="34" charset="0"/>
              <a:cs typeface="Gill Sans" panose="020B0502020104020203" pitchFamily="34" charset="-79"/>
            </a:endParaRPr>
          </a:p>
        </p:txBody>
      </p:sp>
      <p:sp>
        <p:nvSpPr>
          <p:cNvPr id="121" name="Google Shape;121;p16"/>
          <p:cNvSpPr/>
          <p:nvPr/>
        </p:nvSpPr>
        <p:spPr>
          <a:xfrm>
            <a:off x="1601349" y="3577158"/>
            <a:ext cx="2289910" cy="422400"/>
          </a:xfrm>
          <a:prstGeom prst="rect">
            <a:avLst/>
          </a:prstGeom>
          <a:noFill/>
          <a:ln w="25400" cap="flat" cmpd="sng">
            <a:solidFill>
              <a:schemeClr val="accent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solidFill>
                  <a:schemeClr val="accent2"/>
                </a:solidFill>
                <a:latin typeface="Gill Sans" panose="020B0502020104020203" pitchFamily="34" charset="-79"/>
                <a:ea typeface="Tahoma" panose="020B0604030504040204" pitchFamily="34" charset="0"/>
                <a:cs typeface="Gill Sans" panose="020B0502020104020203" pitchFamily="34" charset="-79"/>
              </a:rPr>
              <a:t>DRAM Cache</a:t>
            </a:r>
            <a:endParaRPr sz="2400" dirty="0">
              <a:solidFill>
                <a:schemeClr val="accent2"/>
              </a:solidFill>
              <a:latin typeface="Gill Sans" panose="020B0502020104020203" pitchFamily="34" charset="-79"/>
              <a:ea typeface="Tahoma" panose="020B0604030504040204" pitchFamily="34" charset="0"/>
              <a:cs typeface="Gill Sans" panose="020B0502020104020203" pitchFamily="34" charset="-79"/>
            </a:endParaRPr>
          </a:p>
        </p:txBody>
      </p:sp>
      <p:sp>
        <p:nvSpPr>
          <p:cNvPr id="122" name="Google Shape;122;p16"/>
          <p:cNvSpPr/>
          <p:nvPr/>
        </p:nvSpPr>
        <p:spPr>
          <a:xfrm>
            <a:off x="1523506" y="4263899"/>
            <a:ext cx="2445600" cy="7072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Gill Sans" panose="020B0502020104020203" pitchFamily="34" charset="-79"/>
                <a:ea typeface="Tahoma" panose="020B0604030504040204" pitchFamily="34" charset="0"/>
                <a:cs typeface="Gill Sans" panose="020B0502020104020203" pitchFamily="34" charset="-79"/>
              </a:rPr>
              <a:t>NVM</a:t>
            </a:r>
          </a:p>
          <a:p>
            <a:pPr algn="ctr"/>
            <a:r>
              <a:rPr lang="en" sz="2400" dirty="0">
                <a:latin typeface="Gill Sans" panose="020B0502020104020203" pitchFamily="34" charset="-79"/>
                <a:ea typeface="Tahoma" panose="020B0604030504040204" pitchFamily="34" charset="0"/>
                <a:cs typeface="Gill Sans" panose="020B0502020104020203" pitchFamily="34" charset="-79"/>
              </a:rPr>
              <a:t>Main Memory</a:t>
            </a:r>
            <a:endParaRPr sz="2400" dirty="0">
              <a:latin typeface="Gill Sans" panose="020B0502020104020203" pitchFamily="34" charset="-79"/>
              <a:ea typeface="Tahoma" panose="020B0604030504040204" pitchFamily="34" charset="0"/>
              <a:cs typeface="Gill Sans" panose="020B0502020104020203" pitchFamily="34" charset="-79"/>
            </a:endParaRPr>
          </a:p>
        </p:txBody>
      </p:sp>
      <p:sp>
        <p:nvSpPr>
          <p:cNvPr id="123" name="Google Shape;123;p16"/>
          <p:cNvSpPr txBox="1"/>
          <p:nvPr/>
        </p:nvSpPr>
        <p:spPr>
          <a:xfrm>
            <a:off x="1333360" y="1385034"/>
            <a:ext cx="2825892" cy="656614"/>
          </a:xfrm>
          <a:prstGeom prst="rect">
            <a:avLst/>
          </a:prstGeom>
          <a:noFill/>
          <a:ln>
            <a:noFill/>
          </a:ln>
        </p:spPr>
        <p:txBody>
          <a:bodyPr spcFirstLastPara="1" wrap="square" lIns="121900" tIns="121900" rIns="121900" bIns="121900" anchor="t" anchorCtr="0">
            <a:sp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Memory Mode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24" name="Google Shape;124;p16"/>
          <p:cNvSpPr/>
          <p:nvPr/>
        </p:nvSpPr>
        <p:spPr>
          <a:xfrm>
            <a:off x="7526111" y="2339705"/>
            <a:ext cx="1519600" cy="4224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Gill Sans" panose="020B0502020104020203" pitchFamily="34" charset="-79"/>
                <a:ea typeface="Tahoma" panose="020B0604030504040204" pitchFamily="34" charset="0"/>
                <a:cs typeface="Gill Sans" panose="020B0502020104020203" pitchFamily="34" charset="-79"/>
              </a:rPr>
              <a:t>Core</a:t>
            </a:r>
            <a:endParaRPr sz="2400" dirty="0">
              <a:latin typeface="Gill Sans" panose="020B0502020104020203" pitchFamily="34" charset="-79"/>
              <a:ea typeface="Tahoma" panose="020B0604030504040204" pitchFamily="34" charset="0"/>
              <a:cs typeface="Gill Sans" panose="020B0502020104020203" pitchFamily="34" charset="-79"/>
            </a:endParaRPr>
          </a:p>
        </p:txBody>
      </p:sp>
      <p:sp>
        <p:nvSpPr>
          <p:cNvPr id="125" name="Google Shape;125;p16"/>
          <p:cNvSpPr/>
          <p:nvPr/>
        </p:nvSpPr>
        <p:spPr>
          <a:xfrm>
            <a:off x="7526111" y="3120305"/>
            <a:ext cx="1519600" cy="4224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latin typeface="Gill Sans" panose="020B0502020104020203" pitchFamily="34" charset="-79"/>
                <a:ea typeface="Tahoma" panose="020B0604030504040204" pitchFamily="34" charset="0"/>
                <a:cs typeface="Gill Sans" panose="020B0502020104020203" pitchFamily="34" charset="-79"/>
              </a:rPr>
              <a:t>Caches</a:t>
            </a:r>
            <a:endParaRPr sz="2400">
              <a:latin typeface="Gill Sans" panose="020B0502020104020203" pitchFamily="34" charset="-79"/>
              <a:ea typeface="Tahoma" panose="020B0604030504040204" pitchFamily="34" charset="0"/>
              <a:cs typeface="Gill Sans" panose="020B0502020104020203" pitchFamily="34" charset="-79"/>
            </a:endParaRPr>
          </a:p>
        </p:txBody>
      </p:sp>
      <p:sp>
        <p:nvSpPr>
          <p:cNvPr id="126" name="Google Shape;126;p16"/>
          <p:cNvSpPr/>
          <p:nvPr/>
        </p:nvSpPr>
        <p:spPr>
          <a:xfrm>
            <a:off x="5959523" y="4281345"/>
            <a:ext cx="2129215" cy="70720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latin typeface="Gill Sans" panose="020B0502020104020203" pitchFamily="34" charset="-79"/>
                <a:ea typeface="Tahoma" panose="020B0604030504040204" pitchFamily="34" charset="0"/>
                <a:cs typeface="Gill Sans" panose="020B0502020104020203" pitchFamily="34" charset="-79"/>
              </a:rPr>
              <a:t>DRAM Main Memory</a:t>
            </a:r>
            <a:endParaRPr sz="2400" dirty="0">
              <a:latin typeface="Gill Sans" panose="020B0502020104020203" pitchFamily="34" charset="-79"/>
              <a:ea typeface="Tahoma" panose="020B0604030504040204" pitchFamily="34" charset="0"/>
              <a:cs typeface="Gill Sans" panose="020B0502020104020203" pitchFamily="34" charset="-79"/>
            </a:endParaRPr>
          </a:p>
        </p:txBody>
      </p:sp>
      <p:sp>
        <p:nvSpPr>
          <p:cNvPr id="127" name="Google Shape;127;p16"/>
          <p:cNvSpPr txBox="1"/>
          <p:nvPr/>
        </p:nvSpPr>
        <p:spPr>
          <a:xfrm>
            <a:off x="6682101" y="1386884"/>
            <a:ext cx="3207617" cy="656614"/>
          </a:xfrm>
          <a:prstGeom prst="rect">
            <a:avLst/>
          </a:prstGeom>
          <a:noFill/>
          <a:ln>
            <a:noFill/>
          </a:ln>
        </p:spPr>
        <p:txBody>
          <a:bodyPr spcFirstLastPara="1" wrap="square" lIns="121900" tIns="121900" rIns="121900" bIns="121900" anchor="t" anchorCtr="0">
            <a:sp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App-Direct Mode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26" name="标题 1">
            <a:extLst>
              <a:ext uri="{FF2B5EF4-FFF2-40B4-BE49-F238E27FC236}">
                <a16:creationId xmlns:a16="http://schemas.microsoft.com/office/drawing/2014/main" id="{CCABE031-A665-28B4-2C9B-F6F62E263C98}"/>
              </a:ext>
            </a:extLst>
          </p:cNvPr>
          <p:cNvSpPr txBox="1">
            <a:spLocks/>
          </p:cNvSpPr>
          <p:nvPr/>
        </p:nvSpPr>
        <p:spPr>
          <a:xfrm>
            <a:off x="10455" y="12548"/>
            <a:ext cx="9674721" cy="697115"/>
          </a:xfrm>
          <a:prstGeom prst="rect">
            <a:avLst/>
          </a:prstGeom>
        </p:spPr>
        <p:txBody>
          <a:bodyPr vert="horz" lIns="121920" tIns="60960" rIns="121920" bIns="6096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Intel PMEM’s Two Operation Modes</a:t>
            </a:r>
            <a:endParaRPr lang="zh-CN" altLang="en-US" sz="4400" dirty="0">
              <a:solidFill>
                <a:srgbClr val="3B31BD"/>
              </a:solidFill>
              <a:latin typeface="Gill Sans" panose="020B0502020104020203" pitchFamily="34" charset="-79"/>
              <a:cs typeface="Gill Sans" panose="020B0502020104020203" pitchFamily="34" charset="-79"/>
            </a:endParaRPr>
          </a:p>
        </p:txBody>
      </p:sp>
      <p:cxnSp>
        <p:nvCxnSpPr>
          <p:cNvPr id="3" name="Straight Arrow Connector 2">
            <a:extLst>
              <a:ext uri="{FF2B5EF4-FFF2-40B4-BE49-F238E27FC236}">
                <a16:creationId xmlns:a16="http://schemas.microsoft.com/office/drawing/2014/main" id="{32B8AB12-47BE-FEB6-C8BA-54E8B25BF110}"/>
              </a:ext>
            </a:extLst>
          </p:cNvPr>
          <p:cNvCxnSpPr>
            <a:stCxn id="119" idx="2"/>
            <a:endCxn id="120" idx="0"/>
          </p:cNvCxnSpPr>
          <p:nvPr/>
        </p:nvCxnSpPr>
        <p:spPr>
          <a:xfrm>
            <a:off x="2746306" y="2629099"/>
            <a:ext cx="0" cy="239367"/>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99C2288-9DE2-5D6B-A5C9-59DE9335E22C}"/>
              </a:ext>
            </a:extLst>
          </p:cNvPr>
          <p:cNvCxnSpPr>
            <a:cxnSpLocks/>
            <a:stCxn id="120" idx="2"/>
            <a:endCxn id="121" idx="0"/>
          </p:cNvCxnSpPr>
          <p:nvPr/>
        </p:nvCxnSpPr>
        <p:spPr>
          <a:xfrm flipH="1">
            <a:off x="2746304" y="3290865"/>
            <a:ext cx="2" cy="28629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4FDEF3F-FD00-26A9-6A0A-E4F191D8CA7B}"/>
              </a:ext>
            </a:extLst>
          </p:cNvPr>
          <p:cNvCxnSpPr>
            <a:cxnSpLocks/>
            <a:stCxn id="121" idx="2"/>
            <a:endCxn id="122" idx="0"/>
          </p:cNvCxnSpPr>
          <p:nvPr/>
        </p:nvCxnSpPr>
        <p:spPr>
          <a:xfrm>
            <a:off x="2746304" y="3999558"/>
            <a:ext cx="2" cy="26434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1930828-8AF6-856F-D26E-2CB9D32CE69D}"/>
              </a:ext>
            </a:extLst>
          </p:cNvPr>
          <p:cNvCxnSpPr>
            <a:cxnSpLocks/>
            <a:stCxn id="124" idx="2"/>
            <a:endCxn id="125" idx="0"/>
          </p:cNvCxnSpPr>
          <p:nvPr/>
        </p:nvCxnSpPr>
        <p:spPr>
          <a:xfrm>
            <a:off x="8285911" y="2762105"/>
            <a:ext cx="0" cy="3582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a:extLst>
              <a:ext uri="{FF2B5EF4-FFF2-40B4-BE49-F238E27FC236}">
                <a16:creationId xmlns:a16="http://schemas.microsoft.com/office/drawing/2014/main" id="{B899032A-186C-A891-0F1A-6CE33A7B1A79}"/>
              </a:ext>
            </a:extLst>
          </p:cNvPr>
          <p:cNvCxnSpPr>
            <a:cxnSpLocks/>
            <a:stCxn id="125" idx="2"/>
            <a:endCxn id="126" idx="0"/>
          </p:cNvCxnSpPr>
          <p:nvPr/>
        </p:nvCxnSpPr>
        <p:spPr>
          <a:xfrm rot="5400000">
            <a:off x="7285701" y="3281135"/>
            <a:ext cx="738640" cy="1261780"/>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AFF491BC-A1B9-908C-1AC5-A22A36722943}"/>
              </a:ext>
            </a:extLst>
          </p:cNvPr>
          <p:cNvCxnSpPr>
            <a:cxnSpLocks/>
            <a:stCxn id="125" idx="2"/>
            <a:endCxn id="114" idx="0"/>
          </p:cNvCxnSpPr>
          <p:nvPr/>
        </p:nvCxnSpPr>
        <p:spPr>
          <a:xfrm rot="16200000" flipH="1">
            <a:off x="8493110" y="3335505"/>
            <a:ext cx="738640" cy="1153039"/>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E484E47-7522-4BB4-51AA-4F7D72EA6BFA}"/>
              </a:ext>
            </a:extLst>
          </p:cNvPr>
          <p:cNvSpPr txBox="1"/>
          <p:nvPr/>
        </p:nvSpPr>
        <p:spPr>
          <a:xfrm>
            <a:off x="1403950" y="5077381"/>
            <a:ext cx="2684709" cy="913199"/>
          </a:xfrm>
          <a:prstGeom prst="rect">
            <a:avLst/>
          </a:prstGeom>
          <a:noFill/>
        </p:spPr>
        <p:txBody>
          <a:bodyPr wrap="none" rtlCol="0">
            <a:spAutoFit/>
          </a:bodyPr>
          <a:lstStyle/>
          <a:p>
            <a:pPr algn="ctr"/>
            <a:r>
              <a:rPr lang="en-US" sz="2667" dirty="0">
                <a:latin typeface="Gill Sans" panose="020B0502020104020203" pitchFamily="34" charset="-79"/>
                <a:ea typeface="Tahoma" panose="020B0604030504040204" pitchFamily="34" charset="0"/>
                <a:cs typeface="Gill Sans" panose="020B0502020104020203" pitchFamily="34" charset="-79"/>
              </a:rPr>
              <a:t>Transparence and</a:t>
            </a:r>
          </a:p>
          <a:p>
            <a:pPr algn="ctr"/>
            <a:r>
              <a:rPr lang="en-US" sz="2667" dirty="0">
                <a:latin typeface="Gill Sans" panose="020B0502020104020203" pitchFamily="34" charset="-79"/>
                <a:ea typeface="Tahoma" panose="020B0604030504040204" pitchFamily="34" charset="0"/>
                <a:cs typeface="Gill Sans" panose="020B0502020104020203" pitchFamily="34" charset="-79"/>
              </a:rPr>
              <a:t>High Performance</a:t>
            </a:r>
          </a:p>
        </p:txBody>
      </p:sp>
      <p:sp>
        <p:nvSpPr>
          <p:cNvPr id="5" name="TextBox 4">
            <a:extLst>
              <a:ext uri="{FF2B5EF4-FFF2-40B4-BE49-F238E27FC236}">
                <a16:creationId xmlns:a16="http://schemas.microsoft.com/office/drawing/2014/main" id="{42703E35-06E7-3D27-FF3C-B0039209854D}"/>
              </a:ext>
            </a:extLst>
          </p:cNvPr>
          <p:cNvSpPr txBox="1"/>
          <p:nvPr/>
        </p:nvSpPr>
        <p:spPr>
          <a:xfrm>
            <a:off x="5738906" y="5146769"/>
            <a:ext cx="5268441" cy="913199"/>
          </a:xfrm>
          <a:prstGeom prst="rect">
            <a:avLst/>
          </a:prstGeom>
          <a:noFill/>
        </p:spPr>
        <p:txBody>
          <a:bodyPr wrap="square" rtlCol="0">
            <a:spAutoFit/>
          </a:bodyPr>
          <a:lstStyle/>
          <a:p>
            <a:pPr algn="ctr"/>
            <a:r>
              <a:rPr lang="en-US" sz="2667" dirty="0">
                <a:latin typeface="Gill Sans" panose="020B0502020104020203" pitchFamily="34" charset="-79"/>
                <a:ea typeface="Tahoma" panose="020B0604030504040204" pitchFamily="34" charset="0"/>
                <a:cs typeface="Gill Sans" panose="020B0502020104020203" pitchFamily="34" charset="-79"/>
              </a:rPr>
              <a:t>Persistence but No Transparence and High Performance</a:t>
            </a:r>
          </a:p>
        </p:txBody>
      </p:sp>
      <p:sp>
        <p:nvSpPr>
          <p:cNvPr id="2" name="Slide Number Placeholder 1">
            <a:extLst>
              <a:ext uri="{FF2B5EF4-FFF2-40B4-BE49-F238E27FC236}">
                <a16:creationId xmlns:a16="http://schemas.microsoft.com/office/drawing/2014/main" id="{3DA9008A-C679-1CA1-B05E-992366332A6B}"/>
              </a:ext>
            </a:extLst>
          </p:cNvPr>
          <p:cNvSpPr>
            <a:spLocks noGrp="1"/>
          </p:cNvSpPr>
          <p:nvPr>
            <p:ph type="sldNum" sz="quarter" idx="12"/>
          </p:nvPr>
        </p:nvSpPr>
        <p:spPr/>
        <p:txBody>
          <a:bodyPr/>
          <a:lstStyle/>
          <a:p>
            <a:fld id="{BEF5F9A7-FFD9-4159-A58F-AE73538ED447}" type="slidenum">
              <a:rPr lang="en-US" smtClean="0"/>
              <a:pPr/>
              <a:t>3</a:t>
            </a:fld>
            <a:endParaRPr lang="en-US" dirty="0"/>
          </a:p>
        </p:txBody>
      </p:sp>
      <p:pic>
        <p:nvPicPr>
          <p:cNvPr id="1038" name="Picture 14" descr="Clean, management, pure, transparency icon - Download on Iconfinder">
            <a:extLst>
              <a:ext uri="{FF2B5EF4-FFF2-40B4-BE49-F238E27FC236}">
                <a16:creationId xmlns:a16="http://schemas.microsoft.com/office/drawing/2014/main" id="{FA78ED45-7053-65A8-A122-BE8A40AFD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60" y="3307720"/>
            <a:ext cx="1033066" cy="10330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Checkmark PNG, Checkmark Transparent Background - FreeIconsPNG">
            <a:extLst>
              <a:ext uri="{FF2B5EF4-FFF2-40B4-BE49-F238E27FC236}">
                <a16:creationId xmlns:a16="http://schemas.microsoft.com/office/drawing/2014/main" id="{C792757D-C19B-32EB-E2B9-6D79CAA9C1A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145020" y="2592122"/>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Running man icon for performance on white Vector Image">
            <a:extLst>
              <a:ext uri="{FF2B5EF4-FFF2-40B4-BE49-F238E27FC236}">
                <a16:creationId xmlns:a16="http://schemas.microsoft.com/office/drawing/2014/main" id="{32D7F0A2-64A4-1542-C6C7-CDA32A98E650}"/>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985" t="17830" r="11845" b="37771"/>
          <a:stretch/>
        </p:blipFill>
        <p:spPr bwMode="auto">
          <a:xfrm>
            <a:off x="3993650" y="3025600"/>
            <a:ext cx="1745250" cy="12336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2" descr="Checkmark PNG, Checkmark Transparent Background - FreeIconsPNG">
            <a:extLst>
              <a:ext uri="{FF2B5EF4-FFF2-40B4-BE49-F238E27FC236}">
                <a16:creationId xmlns:a16="http://schemas.microsoft.com/office/drawing/2014/main" id="{D5CDE6C1-6813-8867-8CC8-46CFE7584C56}"/>
              </a:ext>
            </a:extLst>
          </p:cNvPr>
          <p:cNvPicPr>
            <a:picLocks noChangeAspect="1" noChangeArrowheads="1"/>
          </p:cNvPicPr>
          <p:nvPr/>
        </p:nvPicPr>
        <p:blipFill>
          <a:blip r:embed="rId4">
            <a:extLst>
              <a:ext uri="{BEBA8EAE-BF5A-486C-A8C5-ECC9F3942E4B}">
                <a14:imgProps xmlns:a14="http://schemas.microsoft.com/office/drawing/2010/main">
                  <a14:imgLayer r:embed="rId7">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4049837" y="2756316"/>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Non Volatile PNG Transparent Images Free Download | Vector Files | Pngtree">
            <a:extLst>
              <a:ext uri="{FF2B5EF4-FFF2-40B4-BE49-F238E27FC236}">
                <a16:creationId xmlns:a16="http://schemas.microsoft.com/office/drawing/2014/main" id="{DE4EA252-5391-09E8-6356-AE24487AD57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682" t="16674" r="15403" b="15377"/>
          <a:stretch/>
        </p:blipFill>
        <p:spPr bwMode="auto">
          <a:xfrm>
            <a:off x="10850688" y="2877481"/>
            <a:ext cx="772436" cy="76161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12" descr="Checkmark PNG, Checkmark Transparent Background - FreeIconsPNG">
            <a:extLst>
              <a:ext uri="{FF2B5EF4-FFF2-40B4-BE49-F238E27FC236}">
                <a16:creationId xmlns:a16="http://schemas.microsoft.com/office/drawing/2014/main" id="{ADEFBA6E-D3C6-00A8-243B-540638CD1F7D}"/>
              </a:ext>
            </a:extLst>
          </p:cNvPr>
          <p:cNvPicPr>
            <a:picLocks noChangeAspect="1" noChangeArrowheads="1"/>
          </p:cNvPicPr>
          <p:nvPr/>
        </p:nvPicPr>
        <p:blipFill>
          <a:blip r:embed="rId4">
            <a:extLst>
              <a:ext uri="{BEBA8EAE-BF5A-486C-A8C5-ECC9F3942E4B}">
                <a14:imgProps xmlns:a14="http://schemas.microsoft.com/office/drawing/2010/main">
                  <a14:imgLayer r:embed="rId9">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10828153" y="2723697"/>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14" descr="Clean, management, pure, transparency icon - Download on Iconfinder">
            <a:extLst>
              <a:ext uri="{FF2B5EF4-FFF2-40B4-BE49-F238E27FC236}">
                <a16:creationId xmlns:a16="http://schemas.microsoft.com/office/drawing/2014/main" id="{D8062403-04F3-CF91-1E0E-DC675E29E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8294" y="4191208"/>
            <a:ext cx="1033066" cy="103306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X Red Mark. Cross Sign Graphic Symbol. Crossed Brush Strokes. Stock Vector  - Illustration of logo, mess: 154904330">
            <a:extLst>
              <a:ext uri="{FF2B5EF4-FFF2-40B4-BE49-F238E27FC236}">
                <a16:creationId xmlns:a16="http://schemas.microsoft.com/office/drawing/2014/main" id="{EC457E72-78C3-5B41-409C-F31FCFBDC249}"/>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642044" y="3793569"/>
            <a:ext cx="1543205" cy="15432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18" descr="Non Volatile PNG Transparent Images Free Download | Vector Files | Pngtree">
            <a:extLst>
              <a:ext uri="{FF2B5EF4-FFF2-40B4-BE49-F238E27FC236}">
                <a16:creationId xmlns:a16="http://schemas.microsoft.com/office/drawing/2014/main" id="{BEF4CA01-D741-AB92-BA39-1E02EA9A2D3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682" t="16674" r="15403" b="15377"/>
          <a:stretch/>
        </p:blipFill>
        <p:spPr bwMode="auto">
          <a:xfrm>
            <a:off x="4140605" y="4250398"/>
            <a:ext cx="772436" cy="76161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X Red Mark. Cross Sign Graphic Symbol. Crossed Brush Strokes. Stock Vector  - Illustration of logo, mess: 154904330">
            <a:extLst>
              <a:ext uri="{FF2B5EF4-FFF2-40B4-BE49-F238E27FC236}">
                <a16:creationId xmlns:a16="http://schemas.microsoft.com/office/drawing/2014/main" id="{A048614C-FC98-1C13-36A9-D6B9BD07B379}"/>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908834" y="3859601"/>
            <a:ext cx="1543205" cy="15432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descr="You can share this smiley to express your frustration. | Emoticons emojis,  Funny emoticons, Emoji pictures">
            <a:extLst>
              <a:ext uri="{FF2B5EF4-FFF2-40B4-BE49-F238E27FC236}">
                <a16:creationId xmlns:a16="http://schemas.microsoft.com/office/drawing/2014/main" id="{5069F17E-8514-4F57-1E18-80B40E909CC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85253" y="2062117"/>
            <a:ext cx="2661908" cy="2661908"/>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descr="Thought bubble outline">
            <a:extLst>
              <a:ext uri="{FF2B5EF4-FFF2-40B4-BE49-F238E27FC236}">
                <a16:creationId xmlns:a16="http://schemas.microsoft.com/office/drawing/2014/main" id="{CEA7777A-00D7-2C3C-B9B0-DC66D72A019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22513" y="577040"/>
            <a:ext cx="2536272" cy="2536272"/>
          </a:xfrm>
          <a:prstGeom prst="rect">
            <a:avLst/>
          </a:prstGeom>
        </p:spPr>
      </p:pic>
      <p:sp>
        <p:nvSpPr>
          <p:cNvPr id="12" name="TextBox 11">
            <a:extLst>
              <a:ext uri="{FF2B5EF4-FFF2-40B4-BE49-F238E27FC236}">
                <a16:creationId xmlns:a16="http://schemas.microsoft.com/office/drawing/2014/main" id="{10AF738C-F4B3-61BD-FB0B-C58AB86E7C8F}"/>
              </a:ext>
            </a:extLst>
          </p:cNvPr>
          <p:cNvSpPr txBox="1"/>
          <p:nvPr/>
        </p:nvSpPr>
        <p:spPr>
          <a:xfrm>
            <a:off x="10012335" y="1078475"/>
            <a:ext cx="1421222" cy="923330"/>
          </a:xfrm>
          <a:prstGeom prst="rect">
            <a:avLst/>
          </a:prstGeom>
          <a:noFill/>
        </p:spPr>
        <p:txBody>
          <a:bodyPr wrap="none" rtlCol="0">
            <a:spAutoFit/>
          </a:bodyPr>
          <a:lstStyle/>
          <a:p>
            <a:pPr algn="ctr"/>
            <a:r>
              <a:rPr lang="en-US" dirty="0">
                <a:latin typeface="Gill Sans" panose="020B0502020104020203" pitchFamily="34" charset="-79"/>
                <a:ea typeface="Tahoma" panose="020B0604030504040204" pitchFamily="34" charset="0"/>
                <a:cs typeface="Gill Sans" panose="020B0502020104020203" pitchFamily="34" charset="-79"/>
              </a:rPr>
              <a:t>Persistent</a:t>
            </a:r>
          </a:p>
          <a:p>
            <a:pPr algn="ctr"/>
            <a:r>
              <a:rPr lang="en-US" dirty="0">
                <a:latin typeface="Gill Sans" panose="020B0502020104020203" pitchFamily="34" charset="-79"/>
                <a:ea typeface="Tahoma" panose="020B0604030504040204" pitchFamily="34" charset="0"/>
                <a:cs typeface="Gill Sans" panose="020B0502020104020203" pitchFamily="34" charset="-79"/>
              </a:rPr>
              <a:t>Programming</a:t>
            </a:r>
          </a:p>
          <a:p>
            <a:pPr algn="ctr"/>
            <a:r>
              <a:rPr lang="en-US" dirty="0">
                <a:latin typeface="Gill Sans" panose="020B0502020104020203" pitchFamily="34" charset="-79"/>
                <a:ea typeface="Tahoma" panose="020B0604030504040204" pitchFamily="34" charset="0"/>
                <a:cs typeface="Gill Sans" panose="020B0502020104020203" pitchFamily="34" charset="-79"/>
              </a:rPr>
              <a:t>is hard</a:t>
            </a:r>
          </a:p>
        </p:txBody>
      </p:sp>
      <p:sp>
        <p:nvSpPr>
          <p:cNvPr id="13" name="TextBox 12">
            <a:extLst>
              <a:ext uri="{FF2B5EF4-FFF2-40B4-BE49-F238E27FC236}">
                <a16:creationId xmlns:a16="http://schemas.microsoft.com/office/drawing/2014/main" id="{7C1F88DD-9C63-74AE-4CD3-4F4929973FEC}"/>
              </a:ext>
            </a:extLst>
          </p:cNvPr>
          <p:cNvSpPr txBox="1"/>
          <p:nvPr/>
        </p:nvSpPr>
        <p:spPr>
          <a:xfrm>
            <a:off x="4171841" y="1693615"/>
            <a:ext cx="1362873" cy="646331"/>
          </a:xfrm>
          <a:prstGeom prst="rect">
            <a:avLst/>
          </a:prstGeom>
          <a:noFill/>
        </p:spPr>
        <p:txBody>
          <a:bodyPr wrap="none" rtlCol="0">
            <a:spAutoFit/>
          </a:bodyPr>
          <a:lstStyle/>
          <a:p>
            <a:pPr algn="ctr"/>
            <a:r>
              <a:rPr lang="en-US" dirty="0">
                <a:latin typeface="Gill Sans" panose="020B0502020104020203" pitchFamily="34" charset="-79"/>
                <a:ea typeface="Tahoma" panose="020B0604030504040204" pitchFamily="34" charset="0"/>
                <a:cs typeface="Gill Sans" panose="020B0502020104020203" pitchFamily="34" charset="-79"/>
              </a:rPr>
              <a:t>PMEM is not</a:t>
            </a:r>
          </a:p>
          <a:p>
            <a:pPr algn="ctr"/>
            <a:r>
              <a:rPr lang="en-US" dirty="0">
                <a:latin typeface="Gill Sans" panose="020B0502020104020203" pitchFamily="34" charset="-79"/>
                <a:ea typeface="Tahoma" panose="020B0604030504040204" pitchFamily="34" charset="0"/>
                <a:cs typeface="Gill Sans" panose="020B0502020104020203" pitchFamily="34" charset="-79"/>
              </a:rPr>
              <a:t> persistent?</a:t>
            </a:r>
          </a:p>
        </p:txBody>
      </p:sp>
      <p:pic>
        <p:nvPicPr>
          <p:cNvPr id="1026" name="Picture 2" descr="Shock Emoji Clipart Images | Free Download | PNG Transparent Background -  Pngtree">
            <a:extLst>
              <a:ext uri="{FF2B5EF4-FFF2-40B4-BE49-F238E27FC236}">
                <a16:creationId xmlns:a16="http://schemas.microsoft.com/office/drawing/2014/main" id="{C8C0C084-961A-B991-6184-28BD39082B8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86533" y="1837669"/>
            <a:ext cx="3024000" cy="3024000"/>
          </a:xfrm>
          <a:prstGeom prst="rect">
            <a:avLst/>
          </a:prstGeom>
          <a:noFill/>
          <a:extLst>
            <a:ext uri="{909E8E84-426E-40DD-AFC4-6F175D3DCCD1}">
              <a14:hiddenFill xmlns:a14="http://schemas.microsoft.com/office/drawing/2010/main">
                <a:solidFill>
                  <a:srgbClr val="FFFFFF"/>
                </a:solidFill>
              </a14:hiddenFill>
            </a:ext>
          </a:extLst>
        </p:spPr>
      </p:pic>
      <p:pic>
        <p:nvPicPr>
          <p:cNvPr id="40" name="Graphic 39" descr="Thought bubble outline">
            <a:extLst>
              <a:ext uri="{FF2B5EF4-FFF2-40B4-BE49-F238E27FC236}">
                <a16:creationId xmlns:a16="http://schemas.microsoft.com/office/drawing/2014/main" id="{E6FC8724-8DC3-44FF-1CA8-E6983B3A944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615454" y="1017766"/>
            <a:ext cx="2536270" cy="25362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blinds(horizontal)">
                                      <p:cBhvr>
                                        <p:cTn id="7" dur="500"/>
                                        <p:tgtEl>
                                          <p:spTgt spid="11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0"/>
                                        </p:tgtEl>
                                        <p:attrNameLst>
                                          <p:attrName>style.visibility</p:attrName>
                                        </p:attrNameLst>
                                      </p:cBhvr>
                                      <p:to>
                                        <p:strVal val="visible"/>
                                      </p:to>
                                    </p:set>
                                    <p:animEffect transition="in" filter="blinds(horizontal)">
                                      <p:cBhvr>
                                        <p:cTn id="10" dur="500"/>
                                        <p:tgtEl>
                                          <p:spTgt spid="1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blinds(horizontal)">
                                      <p:cBhvr>
                                        <p:cTn id="13" dur="500"/>
                                        <p:tgtEl>
                                          <p:spTgt spid="121"/>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22"/>
                                        </p:tgtEl>
                                        <p:attrNameLst>
                                          <p:attrName>style.visibility</p:attrName>
                                        </p:attrNameLst>
                                      </p:cBhvr>
                                      <p:to>
                                        <p:strVal val="visible"/>
                                      </p:to>
                                    </p:set>
                                    <p:animEffect transition="in" filter="blinds(horizontal)">
                                      <p:cBhvr>
                                        <p:cTn id="16" dur="500"/>
                                        <p:tgtEl>
                                          <p:spTgt spid="122"/>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23"/>
                                        </p:tgtEl>
                                        <p:attrNameLst>
                                          <p:attrName>style.visibility</p:attrName>
                                        </p:attrNameLst>
                                      </p:cBhvr>
                                      <p:to>
                                        <p:strVal val="visible"/>
                                      </p:to>
                                    </p:set>
                                    <p:animEffect transition="in" filter="blinds(horizontal)">
                                      <p:cBhvr>
                                        <p:cTn id="19" dur="500"/>
                                        <p:tgtEl>
                                          <p:spTgt spid="123"/>
                                        </p:tgtEl>
                                      </p:cBhvr>
                                    </p:animEffect>
                                  </p:childTnLst>
                                </p:cTn>
                              </p:par>
                              <p:par>
                                <p:cTn id="20" presetID="3" presetClass="entr" presetSubtype="10"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par>
                                <p:cTn id="23" presetID="3" presetClass="entr" presetSubtype="10"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blinds(horizontal)">
                                      <p:cBhvr>
                                        <p:cTn id="25" dur="500"/>
                                        <p:tgtEl>
                                          <p:spTgt spid="28"/>
                                        </p:tgtEl>
                                      </p:cBhvr>
                                    </p:animEffect>
                                  </p:childTnLst>
                                </p:cTn>
                              </p:par>
                              <p:par>
                                <p:cTn id="26" presetID="3" presetClass="entr" presetSubtype="10" fill="hold"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blinds(horizontal)">
                                      <p:cBhvr>
                                        <p:cTn id="28" dur="500"/>
                                        <p:tgtEl>
                                          <p:spTgt spid="3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linds(horizontal)">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14"/>
                                        </p:tgtEl>
                                        <p:attrNameLst>
                                          <p:attrName>style.visibility</p:attrName>
                                        </p:attrNameLst>
                                      </p:cBhvr>
                                      <p:to>
                                        <p:strVal val="visible"/>
                                      </p:to>
                                    </p:set>
                                    <p:animEffect transition="in" filter="blinds(horizontal)">
                                      <p:cBhvr>
                                        <p:cTn id="36" dur="500"/>
                                        <p:tgtEl>
                                          <p:spTgt spid="11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24"/>
                                        </p:tgtEl>
                                        <p:attrNameLst>
                                          <p:attrName>style.visibility</p:attrName>
                                        </p:attrNameLst>
                                      </p:cBhvr>
                                      <p:to>
                                        <p:strVal val="visible"/>
                                      </p:to>
                                    </p:set>
                                    <p:animEffect transition="in" filter="blinds(horizontal)">
                                      <p:cBhvr>
                                        <p:cTn id="39" dur="500"/>
                                        <p:tgtEl>
                                          <p:spTgt spid="12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5"/>
                                        </p:tgtEl>
                                        <p:attrNameLst>
                                          <p:attrName>style.visibility</p:attrName>
                                        </p:attrNameLst>
                                      </p:cBhvr>
                                      <p:to>
                                        <p:strVal val="visible"/>
                                      </p:to>
                                    </p:set>
                                    <p:animEffect transition="in" filter="blinds(horizontal)">
                                      <p:cBhvr>
                                        <p:cTn id="42" dur="500"/>
                                        <p:tgtEl>
                                          <p:spTgt spid="12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26"/>
                                        </p:tgtEl>
                                        <p:attrNameLst>
                                          <p:attrName>style.visibility</p:attrName>
                                        </p:attrNameLst>
                                      </p:cBhvr>
                                      <p:to>
                                        <p:strVal val="visible"/>
                                      </p:to>
                                    </p:set>
                                    <p:animEffect transition="in" filter="blinds(horizontal)">
                                      <p:cBhvr>
                                        <p:cTn id="45" dur="500"/>
                                        <p:tgtEl>
                                          <p:spTgt spid="12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blinds(horizontal)">
                                      <p:cBhvr>
                                        <p:cTn id="48" dur="500"/>
                                        <p:tgtEl>
                                          <p:spTgt spid="127"/>
                                        </p:tgtEl>
                                      </p:cBhvr>
                                    </p:animEffect>
                                  </p:childTnLst>
                                </p:cTn>
                              </p:par>
                              <p:par>
                                <p:cTn id="49" presetID="3" presetClass="entr" presetSubtype="1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blinds(horizontal)">
                                      <p:cBhvr>
                                        <p:cTn id="51" dur="500"/>
                                        <p:tgtEl>
                                          <p:spTgt spid="36"/>
                                        </p:tgtEl>
                                      </p:cBhvr>
                                    </p:animEffect>
                                  </p:childTnLst>
                                </p:cTn>
                              </p:par>
                              <p:par>
                                <p:cTn id="52" presetID="3" presetClass="entr" presetSubtype="1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linds(horizontal)">
                                      <p:cBhvr>
                                        <p:cTn id="54" dur="500"/>
                                        <p:tgtEl>
                                          <p:spTgt spid="14"/>
                                        </p:tgtEl>
                                      </p:cBhvr>
                                    </p:animEffect>
                                  </p:childTnLst>
                                </p:cTn>
                              </p:par>
                              <p:par>
                                <p:cTn id="55" presetID="3" presetClass="entr" presetSubtype="10" fill="hold"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linds(horizontal)">
                                      <p:cBhvr>
                                        <p:cTn id="57" dur="500"/>
                                        <p:tgtEl>
                                          <p:spTgt spid="4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blinds(horizontal)">
                                      <p:cBhvr>
                                        <p:cTn id="60" dur="500"/>
                                        <p:tgtEl>
                                          <p:spTgt spid="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036"/>
                                        </p:tgtEl>
                                        <p:attrNameLst>
                                          <p:attrName>style.visibility</p:attrName>
                                        </p:attrNameLst>
                                      </p:cBhvr>
                                      <p:to>
                                        <p:strVal val="visible"/>
                                      </p:to>
                                    </p:set>
                                    <p:animEffect transition="in" filter="blinds(horizontal)">
                                      <p:cBhvr>
                                        <p:cTn id="65" dur="500"/>
                                        <p:tgtEl>
                                          <p:spTgt spid="1036"/>
                                        </p:tgtEl>
                                      </p:cBhvr>
                                    </p:animEffect>
                                  </p:childTnLst>
                                </p:cTn>
                              </p:par>
                              <p:par>
                                <p:cTn id="66" presetID="3" presetClass="entr" presetSubtype="10" fill="hold" nodeType="withEffect">
                                  <p:stCondLst>
                                    <p:cond delay="0"/>
                                  </p:stCondLst>
                                  <p:childTnLst>
                                    <p:set>
                                      <p:cBhvr>
                                        <p:cTn id="67" dur="1" fill="hold">
                                          <p:stCondLst>
                                            <p:cond delay="0"/>
                                          </p:stCondLst>
                                        </p:cTn>
                                        <p:tgtEl>
                                          <p:spTgt spid="1038"/>
                                        </p:tgtEl>
                                        <p:attrNameLst>
                                          <p:attrName>style.visibility</p:attrName>
                                        </p:attrNameLst>
                                      </p:cBhvr>
                                      <p:to>
                                        <p:strVal val="visible"/>
                                      </p:to>
                                    </p:set>
                                    <p:animEffect transition="in" filter="blinds(horizontal)">
                                      <p:cBhvr>
                                        <p:cTn id="68" dur="500"/>
                                        <p:tgtEl>
                                          <p:spTgt spid="1038"/>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blinds(horizontal)">
                                      <p:cBhvr>
                                        <p:cTn id="73" dur="500"/>
                                        <p:tgtEl>
                                          <p:spTgt spid="33"/>
                                        </p:tgtEl>
                                      </p:cBhvr>
                                    </p:animEffect>
                                  </p:childTnLst>
                                </p:cTn>
                              </p:par>
                              <p:par>
                                <p:cTn id="74" presetID="3" presetClass="entr" presetSubtype="10" fill="hold" nodeType="withEffect">
                                  <p:stCondLst>
                                    <p:cond delay="0"/>
                                  </p:stCondLst>
                                  <p:childTnLst>
                                    <p:set>
                                      <p:cBhvr>
                                        <p:cTn id="75" dur="1" fill="hold">
                                          <p:stCondLst>
                                            <p:cond delay="0"/>
                                          </p:stCondLst>
                                        </p:cTn>
                                        <p:tgtEl>
                                          <p:spTgt spid="1040"/>
                                        </p:tgtEl>
                                        <p:attrNameLst>
                                          <p:attrName>style.visibility</p:attrName>
                                        </p:attrNameLst>
                                      </p:cBhvr>
                                      <p:to>
                                        <p:strVal val="visible"/>
                                      </p:to>
                                    </p:set>
                                    <p:animEffect transition="in" filter="blinds(horizontal)">
                                      <p:cBhvr>
                                        <p:cTn id="76" dur="500"/>
                                        <p:tgtEl>
                                          <p:spTgt spid="1040"/>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blinds(horizontal)">
                                      <p:cBhvr>
                                        <p:cTn id="81" dur="500"/>
                                        <p:tgtEl>
                                          <p:spTgt spid="34"/>
                                        </p:tgtEl>
                                      </p:cBhvr>
                                    </p:animEffect>
                                  </p:childTnLst>
                                </p:cTn>
                              </p:par>
                              <p:par>
                                <p:cTn id="82" presetID="3" presetClass="entr" presetSubtype="10" fill="hold" nodeType="withEffect">
                                  <p:stCondLst>
                                    <p:cond delay="0"/>
                                  </p:stCondLst>
                                  <p:childTnLst>
                                    <p:set>
                                      <p:cBhvr>
                                        <p:cTn id="83" dur="1" fill="hold">
                                          <p:stCondLst>
                                            <p:cond delay="0"/>
                                          </p:stCondLst>
                                        </p:cTn>
                                        <p:tgtEl>
                                          <p:spTgt spid="38"/>
                                        </p:tgtEl>
                                        <p:attrNameLst>
                                          <p:attrName>style.visibility</p:attrName>
                                        </p:attrNameLst>
                                      </p:cBhvr>
                                      <p:to>
                                        <p:strVal val="visible"/>
                                      </p:to>
                                    </p:set>
                                    <p:animEffect transition="in" filter="blinds(horizontal)">
                                      <p:cBhvr>
                                        <p:cTn id="84" dur="500"/>
                                        <p:tgtEl>
                                          <p:spTgt spid="38"/>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3"/>
                                        </p:tgtEl>
                                        <p:attrNameLst>
                                          <p:attrName>style.visibility</p:attrName>
                                        </p:attrNameLst>
                                      </p:cBhvr>
                                      <p:to>
                                        <p:strVal val="visible"/>
                                      </p:to>
                                    </p:set>
                                    <p:animEffect transition="in" filter="blinds(horizontal)">
                                      <p:cBhvr>
                                        <p:cTn id="89" dur="500"/>
                                        <p:tgtEl>
                                          <p:spTgt spid="13"/>
                                        </p:tgtEl>
                                      </p:cBhvr>
                                    </p:animEffect>
                                  </p:childTnLst>
                                </p:cTn>
                              </p:par>
                              <p:par>
                                <p:cTn id="90" presetID="3" presetClass="entr" presetSubtype="10" fill="hold"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blinds(horizontal)">
                                      <p:cBhvr>
                                        <p:cTn id="92" dur="500"/>
                                        <p:tgtEl>
                                          <p:spTgt spid="40"/>
                                        </p:tgtEl>
                                      </p:cBhvr>
                                    </p:animEffect>
                                  </p:childTnLst>
                                </p:cTn>
                              </p:par>
                              <p:par>
                                <p:cTn id="93" presetID="3" presetClass="entr" presetSubtype="10" fill="hold" nodeType="withEffect">
                                  <p:stCondLst>
                                    <p:cond delay="0"/>
                                  </p:stCondLst>
                                  <p:childTnLst>
                                    <p:set>
                                      <p:cBhvr>
                                        <p:cTn id="94" dur="1" fill="hold">
                                          <p:stCondLst>
                                            <p:cond delay="0"/>
                                          </p:stCondLst>
                                        </p:cTn>
                                        <p:tgtEl>
                                          <p:spTgt spid="1026"/>
                                        </p:tgtEl>
                                        <p:attrNameLst>
                                          <p:attrName>style.visibility</p:attrName>
                                        </p:attrNameLst>
                                      </p:cBhvr>
                                      <p:to>
                                        <p:strVal val="visible"/>
                                      </p:to>
                                    </p:set>
                                    <p:animEffect transition="in" filter="blinds(horizontal)">
                                      <p:cBhvr>
                                        <p:cTn id="95" dur="500"/>
                                        <p:tgtEl>
                                          <p:spTgt spid="1026"/>
                                        </p:tgtEl>
                                      </p:cBhvr>
                                    </p:animEffec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nodeType="clickEffect">
                                  <p:stCondLst>
                                    <p:cond delay="0"/>
                                  </p:stCondLst>
                                  <p:childTnLst>
                                    <p:set>
                                      <p:cBhvr>
                                        <p:cTn id="99" dur="1" fill="hold">
                                          <p:stCondLst>
                                            <p:cond delay="0"/>
                                          </p:stCondLst>
                                        </p:cTn>
                                        <p:tgtEl>
                                          <p:spTgt spid="1042"/>
                                        </p:tgtEl>
                                        <p:attrNameLst>
                                          <p:attrName>style.visibility</p:attrName>
                                        </p:attrNameLst>
                                      </p:cBhvr>
                                      <p:to>
                                        <p:strVal val="visible"/>
                                      </p:to>
                                    </p:set>
                                    <p:animEffect transition="in" filter="blinds(horizontal)">
                                      <p:cBhvr>
                                        <p:cTn id="100" dur="500"/>
                                        <p:tgtEl>
                                          <p:spTgt spid="1042"/>
                                        </p:tgtEl>
                                      </p:cBhvr>
                                    </p:animEffect>
                                  </p:childTnLst>
                                </p:cTn>
                              </p:par>
                              <p:par>
                                <p:cTn id="101" presetID="3" presetClass="entr" presetSubtype="10" fill="hold" nodeType="with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blinds(horizontal)">
                                      <p:cBhvr>
                                        <p:cTn id="103" dur="500"/>
                                        <p:tgtEl>
                                          <p:spTgt spid="35"/>
                                        </p:tgtEl>
                                      </p:cBhvr>
                                    </p:animEffect>
                                  </p:childTnLst>
                                </p:cTn>
                              </p:par>
                            </p:childTnLst>
                          </p:cTn>
                        </p:par>
                      </p:childTnLst>
                    </p:cTn>
                  </p:par>
                  <p:par>
                    <p:cTn id="104" fill="hold">
                      <p:stCondLst>
                        <p:cond delay="indefinite"/>
                      </p:stCondLst>
                      <p:childTnLst>
                        <p:par>
                          <p:cTn id="105" fill="hold">
                            <p:stCondLst>
                              <p:cond delay="0"/>
                            </p:stCondLst>
                            <p:childTnLst>
                              <p:par>
                                <p:cTn id="106" presetID="3" presetClass="entr" presetSubtype="10" fill="hold" nodeType="click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linds(horizontal)">
                                      <p:cBhvr>
                                        <p:cTn id="108" dur="500"/>
                                        <p:tgtEl>
                                          <p:spTgt spid="37"/>
                                        </p:tgtEl>
                                      </p:cBhvr>
                                    </p:animEffect>
                                  </p:childTnLst>
                                </p:cTn>
                              </p:par>
                              <p:par>
                                <p:cTn id="109" presetID="3" presetClass="entr" presetSubtype="10" fill="hold" nodeType="withEffect">
                                  <p:stCondLst>
                                    <p:cond delay="0"/>
                                  </p:stCondLst>
                                  <p:childTnLst>
                                    <p:set>
                                      <p:cBhvr>
                                        <p:cTn id="110" dur="1" fill="hold">
                                          <p:stCondLst>
                                            <p:cond delay="0"/>
                                          </p:stCondLst>
                                        </p:cTn>
                                        <p:tgtEl>
                                          <p:spTgt spid="1044"/>
                                        </p:tgtEl>
                                        <p:attrNameLst>
                                          <p:attrName>style.visibility</p:attrName>
                                        </p:attrNameLst>
                                      </p:cBhvr>
                                      <p:to>
                                        <p:strVal val="visible"/>
                                      </p:to>
                                    </p:set>
                                    <p:animEffect transition="in" filter="blinds(horizontal)">
                                      <p:cBhvr>
                                        <p:cTn id="111" dur="500"/>
                                        <p:tgtEl>
                                          <p:spTgt spid="1044"/>
                                        </p:tgtEl>
                                      </p:cBhvr>
                                    </p:animEffect>
                                  </p:childTnLst>
                                </p:cTn>
                              </p:par>
                            </p:childTnLst>
                          </p:cTn>
                        </p:par>
                      </p:childTnLst>
                    </p:cTn>
                  </p:par>
                  <p:par>
                    <p:cTn id="112" fill="hold">
                      <p:stCondLst>
                        <p:cond delay="indefinite"/>
                      </p:stCondLst>
                      <p:childTnLst>
                        <p:par>
                          <p:cTn id="113" fill="hold">
                            <p:stCondLst>
                              <p:cond delay="0"/>
                            </p:stCondLst>
                            <p:childTnLst>
                              <p:par>
                                <p:cTn id="114" presetID="3" presetClass="entr" presetSubtype="10" fill="hold" nodeType="click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blinds(horizontal)">
                                      <p:cBhvr>
                                        <p:cTn id="116" dur="500"/>
                                        <p:tgtEl>
                                          <p:spTgt spid="9"/>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blinds(horizontal)">
                                      <p:cBhvr>
                                        <p:cTn id="119" dur="500"/>
                                        <p:tgtEl>
                                          <p:spTgt spid="12"/>
                                        </p:tgtEl>
                                      </p:cBhvr>
                                    </p:animEffect>
                                  </p:childTnLst>
                                </p:cTn>
                              </p:par>
                              <p:par>
                                <p:cTn id="120" presetID="3" presetClass="entr" presetSubtype="10" fill="hold" nodeType="withEffect">
                                  <p:stCondLst>
                                    <p:cond delay="0"/>
                                  </p:stCondLst>
                                  <p:childTnLst>
                                    <p:set>
                                      <p:cBhvr>
                                        <p:cTn id="121" dur="1" fill="hold">
                                          <p:stCondLst>
                                            <p:cond delay="0"/>
                                          </p:stCondLst>
                                        </p:cTn>
                                        <p:tgtEl>
                                          <p:spTgt spid="11"/>
                                        </p:tgtEl>
                                        <p:attrNameLst>
                                          <p:attrName>style.visibility</p:attrName>
                                        </p:attrNameLst>
                                      </p:cBhvr>
                                      <p:to>
                                        <p:strVal val="visible"/>
                                      </p:to>
                                    </p:set>
                                    <p:animEffect transition="in" filter="blinds(horizontal)">
                                      <p:cBhvr>
                                        <p:cTn id="1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9" grpId="0" animBg="1"/>
      <p:bldP spid="120" grpId="0" animBg="1"/>
      <p:bldP spid="121" grpId="0" animBg="1"/>
      <p:bldP spid="122" grpId="0" animBg="1"/>
      <p:bldP spid="123" grpId="0"/>
      <p:bldP spid="124" grpId="0" animBg="1"/>
      <p:bldP spid="125" grpId="0" animBg="1"/>
      <p:bldP spid="126" grpId="0" animBg="1"/>
      <p:bldP spid="127" grpId="0"/>
      <p:bldP spid="4" grpId="0"/>
      <p:bldP spid="5" grpId="0"/>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7" name="Rectangle 6">
            <a:extLst>
              <a:ext uri="{FF2B5EF4-FFF2-40B4-BE49-F238E27FC236}">
                <a16:creationId xmlns:a16="http://schemas.microsoft.com/office/drawing/2014/main" id="{E6124B13-9D87-FB04-CD6D-6C2F7FE6269A}"/>
              </a:ext>
            </a:extLst>
          </p:cNvPr>
          <p:cNvSpPr/>
          <p:nvPr/>
        </p:nvSpPr>
        <p:spPr>
          <a:xfrm>
            <a:off x="3644770" y="859971"/>
            <a:ext cx="4693997" cy="4447209"/>
          </a:xfrm>
          <a:prstGeom prst="rect">
            <a:avLst/>
          </a:prstGeom>
          <a:solidFill>
            <a:schemeClr val="accent6">
              <a:lumMod val="40000"/>
              <a:lumOff val="60000"/>
            </a:schemeClr>
          </a:solid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latin typeface="Gill Sans" panose="020B0502020104020203" pitchFamily="34" charset="-79"/>
              <a:cs typeface="Gill Sans" panose="020B0502020104020203" pitchFamily="34" charset="-79"/>
            </a:endParaRPr>
          </a:p>
        </p:txBody>
      </p:sp>
      <p:sp>
        <p:nvSpPr>
          <p:cNvPr id="32" name="Rectangle 31">
            <a:extLst>
              <a:ext uri="{FF2B5EF4-FFF2-40B4-BE49-F238E27FC236}">
                <a16:creationId xmlns:a16="http://schemas.microsoft.com/office/drawing/2014/main" id="{E7DE71DF-31DE-268E-ECCB-4AB8BBB98329}"/>
              </a:ext>
            </a:extLst>
          </p:cNvPr>
          <p:cNvSpPr/>
          <p:nvPr/>
        </p:nvSpPr>
        <p:spPr>
          <a:xfrm>
            <a:off x="3860801" y="2581233"/>
            <a:ext cx="4305904" cy="2643909"/>
          </a:xfrm>
          <a:prstGeom prst="rect">
            <a:avLst/>
          </a:prstGeom>
          <a:solidFill>
            <a:schemeClr val="accent6">
              <a:lumMod val="75000"/>
            </a:schemeClr>
          </a:solid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Gill Sans" panose="020B0502020104020203" pitchFamily="34" charset="-79"/>
              <a:cs typeface="Gill Sans" panose="020B0502020104020203" pitchFamily="34" charset="-79"/>
            </a:endParaRPr>
          </a:p>
        </p:txBody>
      </p:sp>
      <p:sp>
        <p:nvSpPr>
          <p:cNvPr id="24" name="Rectangle 23">
            <a:extLst>
              <a:ext uri="{FF2B5EF4-FFF2-40B4-BE49-F238E27FC236}">
                <a16:creationId xmlns:a16="http://schemas.microsoft.com/office/drawing/2014/main" id="{F6A9C645-AE20-8CFB-FDD7-9A623609CE78}"/>
              </a:ext>
            </a:extLst>
          </p:cNvPr>
          <p:cNvSpPr/>
          <p:nvPr/>
        </p:nvSpPr>
        <p:spPr>
          <a:xfrm>
            <a:off x="4636865" y="2671669"/>
            <a:ext cx="3001249" cy="1324724"/>
          </a:xfrm>
          <a:prstGeom prst="rect">
            <a:avLst/>
          </a:prstGeom>
          <a:solidFill>
            <a:schemeClr val="accent4">
              <a:lumMod val="40000"/>
              <a:lumOff val="60000"/>
            </a:schemeClr>
          </a:solidFill>
          <a:ln>
            <a:no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latin typeface="Gill Sans" panose="020B0502020104020203" pitchFamily="34" charset="-79"/>
              <a:cs typeface="Gill Sans" panose="020B0502020104020203" pitchFamily="34" charset="-79"/>
            </a:endParaRPr>
          </a:p>
        </p:txBody>
      </p:sp>
      <p:sp>
        <p:nvSpPr>
          <p:cNvPr id="148" name="Google Shape;148;p18"/>
          <p:cNvSpPr/>
          <p:nvPr/>
        </p:nvSpPr>
        <p:spPr>
          <a:xfrm>
            <a:off x="5232987" y="966653"/>
            <a:ext cx="1617093" cy="764945"/>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Core</a:t>
            </a:r>
          </a:p>
          <a:p>
            <a:pPr algn="ctr"/>
            <a:r>
              <a:rPr lang="en" sz="2667" dirty="0">
                <a:latin typeface="Gill Sans" panose="020B0502020104020203" pitchFamily="34" charset="-79"/>
                <a:ea typeface="Tahoma" panose="020B0604030504040204" pitchFamily="34" charset="0"/>
                <a:cs typeface="Gill Sans" panose="020B0502020104020203" pitchFamily="34" charset="-79"/>
              </a:rPr>
              <a:t>(ARF)</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49" name="Google Shape;149;p18"/>
          <p:cNvSpPr/>
          <p:nvPr/>
        </p:nvSpPr>
        <p:spPr>
          <a:xfrm>
            <a:off x="5319051" y="1948546"/>
            <a:ext cx="1444964" cy="56722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Caches</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51" name="Google Shape;151;p18"/>
          <p:cNvSpPr/>
          <p:nvPr/>
        </p:nvSpPr>
        <p:spPr>
          <a:xfrm>
            <a:off x="4256611" y="4203192"/>
            <a:ext cx="3584448" cy="894647"/>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NVM Main Memory</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5" name="标题 1">
            <a:extLst>
              <a:ext uri="{FF2B5EF4-FFF2-40B4-BE49-F238E27FC236}">
                <a16:creationId xmlns:a16="http://schemas.microsoft.com/office/drawing/2014/main" id="{2029DFBB-4655-6DD7-9333-B682EBFEDA04}"/>
              </a:ext>
            </a:extLst>
          </p:cNvPr>
          <p:cNvSpPr txBox="1">
            <a:spLocks/>
          </p:cNvSpPr>
          <p:nvPr/>
        </p:nvSpPr>
        <p:spPr>
          <a:xfrm>
            <a:off x="10455" y="-21959"/>
            <a:ext cx="11214271" cy="703921"/>
          </a:xfrm>
          <a:prstGeom prst="rect">
            <a:avLst/>
          </a:prstGeom>
        </p:spPr>
        <p:txBody>
          <a:bodyPr vert="horz" lIns="121920" tIns="60960" rIns="121920" bIns="6096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WSP: Unlocking the Full Potential of NVM</a:t>
            </a:r>
            <a:endParaRPr lang="zh-CN" altLang="en-US" sz="4400" dirty="0">
              <a:solidFill>
                <a:srgbClr val="3B31BD"/>
              </a:solidFill>
              <a:latin typeface="Gill Sans" panose="020B0502020104020203" pitchFamily="34" charset="-79"/>
              <a:cs typeface="Gill Sans" panose="020B0502020104020203" pitchFamily="34" charset="-79"/>
            </a:endParaRPr>
          </a:p>
        </p:txBody>
      </p:sp>
      <p:cxnSp>
        <p:nvCxnSpPr>
          <p:cNvPr id="3" name="Straight Arrow Connector 2">
            <a:extLst>
              <a:ext uri="{FF2B5EF4-FFF2-40B4-BE49-F238E27FC236}">
                <a16:creationId xmlns:a16="http://schemas.microsoft.com/office/drawing/2014/main" id="{2A5497CC-865F-3C53-929F-161ECAC7687F}"/>
              </a:ext>
            </a:extLst>
          </p:cNvPr>
          <p:cNvCxnSpPr>
            <a:cxnSpLocks/>
            <a:stCxn id="148" idx="2"/>
            <a:endCxn id="149" idx="0"/>
          </p:cNvCxnSpPr>
          <p:nvPr/>
        </p:nvCxnSpPr>
        <p:spPr>
          <a:xfrm flipH="1">
            <a:off x="6041533" y="1731598"/>
            <a:ext cx="1" cy="21694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1A663CB-93B7-859A-A3BB-FF3E294CDF34}"/>
              </a:ext>
            </a:extLst>
          </p:cNvPr>
          <p:cNvCxnSpPr>
            <a:cxnSpLocks/>
            <a:stCxn id="149" idx="2"/>
            <a:endCxn id="150" idx="0"/>
          </p:cNvCxnSpPr>
          <p:nvPr/>
        </p:nvCxnSpPr>
        <p:spPr>
          <a:xfrm>
            <a:off x="6041533" y="2515767"/>
            <a:ext cx="7302" cy="54830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79D28B6-BD8C-9220-4C1D-33871E20ACAF}"/>
              </a:ext>
            </a:extLst>
          </p:cNvPr>
          <p:cNvCxnSpPr>
            <a:cxnSpLocks/>
            <a:stCxn id="150" idx="2"/>
            <a:endCxn id="151" idx="0"/>
          </p:cNvCxnSpPr>
          <p:nvPr/>
        </p:nvCxnSpPr>
        <p:spPr>
          <a:xfrm>
            <a:off x="6048835" y="3839220"/>
            <a:ext cx="0" cy="36397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0" name="Google Shape;150;p18"/>
          <p:cNvSpPr/>
          <p:nvPr/>
        </p:nvSpPr>
        <p:spPr>
          <a:xfrm>
            <a:off x="4927171" y="3064073"/>
            <a:ext cx="2243328" cy="775147"/>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2" name="TextBox 1">
            <a:extLst>
              <a:ext uri="{FF2B5EF4-FFF2-40B4-BE49-F238E27FC236}">
                <a16:creationId xmlns:a16="http://schemas.microsoft.com/office/drawing/2014/main" id="{E6C20AD1-B0DE-FB67-2AC0-D146CA9CE80B}"/>
              </a:ext>
            </a:extLst>
          </p:cNvPr>
          <p:cNvSpPr txBox="1"/>
          <p:nvPr/>
        </p:nvSpPr>
        <p:spPr>
          <a:xfrm>
            <a:off x="10456" y="5919926"/>
            <a:ext cx="3342582"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WSP: Whole-System Persistence</a:t>
            </a:r>
          </a:p>
        </p:txBody>
      </p:sp>
      <p:sp>
        <p:nvSpPr>
          <p:cNvPr id="6" name="Slide Number Placeholder 5">
            <a:extLst>
              <a:ext uri="{FF2B5EF4-FFF2-40B4-BE49-F238E27FC236}">
                <a16:creationId xmlns:a16="http://schemas.microsoft.com/office/drawing/2014/main" id="{900C38AA-70CD-3E65-CFA5-75CC39E93203}"/>
              </a:ext>
            </a:extLst>
          </p:cNvPr>
          <p:cNvSpPr>
            <a:spLocks noGrp="1"/>
          </p:cNvSpPr>
          <p:nvPr>
            <p:ph type="sldNum" sz="quarter" idx="12"/>
          </p:nvPr>
        </p:nvSpPr>
        <p:spPr/>
        <p:txBody>
          <a:bodyPr/>
          <a:lstStyle/>
          <a:p>
            <a:fld id="{BEF5F9A7-FFD9-4159-A58F-AE73538ED447}" type="slidenum">
              <a:rPr lang="en-US" smtClean="0"/>
              <a:pPr/>
              <a:t>4</a:t>
            </a:fld>
            <a:endParaRPr lang="en-US" dirty="0"/>
          </a:p>
        </p:txBody>
      </p:sp>
      <p:sp>
        <p:nvSpPr>
          <p:cNvPr id="21" name="TextBox 20">
            <a:extLst>
              <a:ext uri="{FF2B5EF4-FFF2-40B4-BE49-F238E27FC236}">
                <a16:creationId xmlns:a16="http://schemas.microsoft.com/office/drawing/2014/main" id="{285E2CA6-5467-3D4D-3DDD-5FC1B98624D0}"/>
              </a:ext>
            </a:extLst>
          </p:cNvPr>
          <p:cNvSpPr txBox="1"/>
          <p:nvPr/>
        </p:nvSpPr>
        <p:spPr>
          <a:xfrm>
            <a:off x="4384230" y="5303267"/>
            <a:ext cx="3314605" cy="584775"/>
          </a:xfrm>
          <a:prstGeom prst="rect">
            <a:avLst/>
          </a:prstGeom>
          <a:noFill/>
        </p:spPr>
        <p:txBody>
          <a:bodyPr wrap="square">
            <a:spAutoFit/>
          </a:bodyPr>
          <a:lstStyle/>
          <a:p>
            <a:pPr algn="ctr"/>
            <a:r>
              <a:rPr lang="en-US" sz="3200" dirty="0">
                <a:latin typeface="Gill Sans" panose="020B0502020104020203" pitchFamily="34" charset="-79"/>
                <a:ea typeface="Tahoma" panose="020B0604030504040204" pitchFamily="34" charset="0"/>
                <a:cs typeface="Gill Sans" panose="020B0502020104020203" pitchFamily="34" charset="-79"/>
              </a:rPr>
              <a:t>Memory Mode</a:t>
            </a:r>
          </a:p>
        </p:txBody>
      </p:sp>
      <p:pic>
        <p:nvPicPr>
          <p:cNvPr id="22" name="Picture 16" descr="Running man icon for performance on white Vector Image">
            <a:extLst>
              <a:ext uri="{FF2B5EF4-FFF2-40B4-BE49-F238E27FC236}">
                <a16:creationId xmlns:a16="http://schemas.microsoft.com/office/drawing/2014/main" id="{3C04833B-12CC-405D-01DD-EA1E424DCA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85" t="17830" r="11845" b="37771"/>
          <a:stretch/>
        </p:blipFill>
        <p:spPr bwMode="auto">
          <a:xfrm>
            <a:off x="8413462" y="2613501"/>
            <a:ext cx="1545467" cy="12336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2" descr="Checkmark PNG, Checkmark Transparent Background - FreeIconsPNG">
            <a:extLst>
              <a:ext uri="{FF2B5EF4-FFF2-40B4-BE49-F238E27FC236}">
                <a16:creationId xmlns:a16="http://schemas.microsoft.com/office/drawing/2014/main" id="{54E88E7A-0201-BCA9-1BFF-CA81CF49F8FA}"/>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8469649" y="2148273"/>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4" descr="Clean, management, pure, transparency icon - Download on Iconfinder">
            <a:extLst>
              <a:ext uri="{FF2B5EF4-FFF2-40B4-BE49-F238E27FC236}">
                <a16:creationId xmlns:a16="http://schemas.microsoft.com/office/drawing/2014/main" id="{B5E4D9E9-A62B-8CB5-EA36-24F6DAD1F0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9635" y="4545144"/>
            <a:ext cx="1033066" cy="1033066"/>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 descr="Checkmark PNG, Checkmark Transparent Background - FreeIconsPNG">
            <a:extLst>
              <a:ext uri="{FF2B5EF4-FFF2-40B4-BE49-F238E27FC236}">
                <a16:creationId xmlns:a16="http://schemas.microsoft.com/office/drawing/2014/main" id="{75F652AC-7C13-D290-292C-48B3EC51A056}"/>
              </a:ext>
            </a:extLst>
          </p:cNvPr>
          <p:cNvPicPr>
            <a:picLocks noChangeAspect="1" noChangeArrowheads="1"/>
          </p:cNvPicPr>
          <p:nvPr/>
        </p:nvPicPr>
        <p:blipFill>
          <a:blip r:embed="rId4">
            <a:extLst>
              <a:ext uri="{BEBA8EAE-BF5A-486C-A8C5-ECC9F3942E4B}">
                <a14:imgProps xmlns:a14="http://schemas.microsoft.com/office/drawing/2010/main">
                  <a14:imgLayer r:embed="rId7">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8466957" y="3829546"/>
            <a:ext cx="1412945" cy="134536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8" descr="Non Volatile PNG Transparent Images Free Download | Vector Files | Pngtree">
            <a:extLst>
              <a:ext uri="{FF2B5EF4-FFF2-40B4-BE49-F238E27FC236}">
                <a16:creationId xmlns:a16="http://schemas.microsoft.com/office/drawing/2014/main" id="{93EA84A0-1EF4-32C9-AB6D-CA72BF755A6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5682" t="16674" r="15403" b="15377"/>
          <a:stretch/>
        </p:blipFill>
        <p:spPr bwMode="auto">
          <a:xfrm>
            <a:off x="8469649" y="1199861"/>
            <a:ext cx="772436" cy="76161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 descr="Checkmark PNG, Checkmark Transparent Background - FreeIconsPNG">
            <a:extLst>
              <a:ext uri="{FF2B5EF4-FFF2-40B4-BE49-F238E27FC236}">
                <a16:creationId xmlns:a16="http://schemas.microsoft.com/office/drawing/2014/main" id="{6F9DA29A-695C-E150-14D1-6DF417F4B53C}"/>
              </a:ext>
            </a:extLst>
          </p:cNvPr>
          <p:cNvPicPr>
            <a:picLocks noChangeAspect="1" noChangeArrowheads="1"/>
          </p:cNvPicPr>
          <p:nvPr/>
        </p:nvPicPr>
        <p:blipFill>
          <a:blip r:embed="rId4">
            <a:extLst>
              <a:ext uri="{BEBA8EAE-BF5A-486C-A8C5-ECC9F3942E4B}">
                <a14:imgProps xmlns:a14="http://schemas.microsoft.com/office/drawing/2010/main">
                  <a14:imgLayer r:embed="rId9">
                    <a14:imgEffect>
                      <a14:backgroundRemoval t="8676" b="95434" l="4348" r="90000">
                        <a14:foregroundMark x1="17826" y1="90411" x2="17826" y2="93151"/>
                        <a14:foregroundMark x1="17826" y1="92237" x2="26522" y2="95434"/>
                        <a14:foregroundMark x1="8696" y1="69406" x2="10435" y2="64840"/>
                        <a14:foregroundMark x1="4348" y1="65297" x2="5217" y2="61187"/>
                      </a14:backgroundRemoval>
                    </a14:imgEffect>
                  </a14:imgLayer>
                </a14:imgProps>
              </a:ext>
              <a:ext uri="{28A0092B-C50C-407E-A947-70E740481C1C}">
                <a14:useLocalDpi xmlns:a14="http://schemas.microsoft.com/office/drawing/2010/main" val="0"/>
              </a:ext>
            </a:extLst>
          </a:blip>
          <a:srcRect/>
          <a:stretch>
            <a:fillRect/>
          </a:stretch>
        </p:blipFill>
        <p:spPr bwMode="auto">
          <a:xfrm>
            <a:off x="8466805" y="1167581"/>
            <a:ext cx="1412945" cy="13453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D98EB17-29B1-23BB-A696-017882A7F548}"/>
              </a:ext>
            </a:extLst>
          </p:cNvPr>
          <p:cNvSpPr txBox="1"/>
          <p:nvPr/>
        </p:nvSpPr>
        <p:spPr>
          <a:xfrm>
            <a:off x="8753311" y="5919926"/>
            <a:ext cx="3157596"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ARF: architectural register file.</a:t>
            </a:r>
          </a:p>
        </p:txBody>
      </p:sp>
      <p:pic>
        <p:nvPicPr>
          <p:cNvPr id="3078" name="Picture 6" descr="Crazy Smiling Emoji Sticker">
            <a:extLst>
              <a:ext uri="{FF2B5EF4-FFF2-40B4-BE49-F238E27FC236}">
                <a16:creationId xmlns:a16="http://schemas.microsoft.com/office/drawing/2014/main" id="{F2BB994D-24C3-2E7A-3511-D871F4D53D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4" y="1623519"/>
            <a:ext cx="3584448" cy="358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2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0-#ppt_w/2"/>
                                          </p:val>
                                        </p:tav>
                                        <p:tav tm="100000">
                                          <p:val>
                                            <p:strVal val="#ppt_x"/>
                                          </p:val>
                                        </p:tav>
                                      </p:tavLst>
                                    </p:anim>
                                    <p:anim calcmode="lin" valueType="num">
                                      <p:cBhvr additive="base">
                                        <p:cTn id="8" dur="500" fill="hold"/>
                                        <p:tgtEl>
                                          <p:spTgt spid="24"/>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0-#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0-#ppt_w/2"/>
                                          </p:val>
                                        </p:tav>
                                        <p:tav tm="100000">
                                          <p:val>
                                            <p:strVal val="#ppt_x"/>
                                          </p:val>
                                        </p:tav>
                                      </p:tavLst>
                                    </p:anim>
                                    <p:anim calcmode="lin" valueType="num">
                                      <p:cBhvr additive="base">
                                        <p:cTn id="22" dur="500" fill="hold"/>
                                        <p:tgtEl>
                                          <p:spTgt spid="32"/>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additive="base">
                                        <p:cTn id="25" dur="500" fill="hold"/>
                                        <p:tgtEl>
                                          <p:spTgt spid="28"/>
                                        </p:tgtEl>
                                        <p:attrNameLst>
                                          <p:attrName>ppt_x</p:attrName>
                                        </p:attrNameLst>
                                      </p:cBhvr>
                                      <p:tavLst>
                                        <p:tav tm="0">
                                          <p:val>
                                            <p:strVal val="0-#ppt_w/2"/>
                                          </p:val>
                                        </p:tav>
                                        <p:tav tm="100000">
                                          <p:val>
                                            <p:strVal val="#ppt_x"/>
                                          </p:val>
                                        </p:tav>
                                      </p:tavLst>
                                    </p:anim>
                                    <p:anim calcmode="lin" valueType="num">
                                      <p:cBhvr additive="base">
                                        <p:cTn id="26" dur="500" fill="hold"/>
                                        <p:tgtEl>
                                          <p:spTgt spid="28"/>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0-#ppt_w/2"/>
                                          </p:val>
                                        </p:tav>
                                        <p:tav tm="100000">
                                          <p:val>
                                            <p:strVal val="#ppt_x"/>
                                          </p:val>
                                        </p:tav>
                                      </p:tavLst>
                                    </p:anim>
                                    <p:anim calcmode="lin" valueType="num">
                                      <p:cBhvr additive="base">
                                        <p:cTn id="30"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 calcmode="lin" valueType="num">
                                      <p:cBhvr additive="base">
                                        <p:cTn id="39" dur="500" fill="hold"/>
                                        <p:tgtEl>
                                          <p:spTgt spid="29"/>
                                        </p:tgtEl>
                                        <p:attrNameLst>
                                          <p:attrName>ppt_x</p:attrName>
                                        </p:attrNameLst>
                                      </p:cBhvr>
                                      <p:tavLst>
                                        <p:tav tm="0">
                                          <p:val>
                                            <p:strVal val="#ppt_x"/>
                                          </p:val>
                                        </p:tav>
                                        <p:tav tm="100000">
                                          <p:val>
                                            <p:strVal val="#ppt_x"/>
                                          </p:val>
                                        </p:tav>
                                      </p:tavLst>
                                    </p:anim>
                                    <p:anim calcmode="lin" valueType="num">
                                      <p:cBhvr additive="base">
                                        <p:cTn id="40" dur="500" fill="hold"/>
                                        <p:tgtEl>
                                          <p:spTgt spid="29"/>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3078"/>
                                        </p:tgtEl>
                                        <p:attrNameLst>
                                          <p:attrName>style.visibility</p:attrName>
                                        </p:attrNameLst>
                                      </p:cBhvr>
                                      <p:to>
                                        <p:strVal val="visible"/>
                                      </p:to>
                                    </p:set>
                                    <p:animEffect transition="in" filter="blinds(horizontal)">
                                      <p:cBhvr>
                                        <p:cTn id="49"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2" grpId="0" animBg="1"/>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cxnSp>
        <p:nvCxnSpPr>
          <p:cNvPr id="172" name="Google Shape;172;p19"/>
          <p:cNvCxnSpPr>
            <a:cxnSpLocks/>
            <a:stCxn id="18" idx="3"/>
          </p:cNvCxnSpPr>
          <p:nvPr/>
        </p:nvCxnSpPr>
        <p:spPr>
          <a:xfrm>
            <a:off x="6322013" y="3235991"/>
            <a:ext cx="1077044" cy="2149525"/>
          </a:xfrm>
          <a:prstGeom prst="bentConnector3">
            <a:avLst>
              <a:gd name="adj1" fmla="val 128300"/>
            </a:avLst>
          </a:prstGeom>
          <a:noFill/>
          <a:ln w="50800" cap="flat" cmpd="sng">
            <a:solidFill>
              <a:schemeClr val="accent1"/>
            </a:solidFill>
            <a:prstDash val="sysDot"/>
            <a:round/>
            <a:headEnd type="none" w="med" len="med"/>
            <a:tailEnd type="triangle" w="med" len="med"/>
          </a:ln>
        </p:spPr>
      </p:cxnSp>
      <p:sp>
        <p:nvSpPr>
          <p:cNvPr id="15" name="标题 1">
            <a:extLst>
              <a:ext uri="{FF2B5EF4-FFF2-40B4-BE49-F238E27FC236}">
                <a16:creationId xmlns:a16="http://schemas.microsoft.com/office/drawing/2014/main" id="{CAC87820-4A7F-20CB-938C-9C8FA752B75F}"/>
              </a:ext>
            </a:extLst>
          </p:cNvPr>
          <p:cNvSpPr txBox="1">
            <a:spLocks/>
          </p:cNvSpPr>
          <p:nvPr/>
        </p:nvSpPr>
        <p:spPr>
          <a:xfrm>
            <a:off x="0" y="1"/>
            <a:ext cx="12332368" cy="1229226"/>
          </a:xfrm>
          <a:prstGeom prst="rect">
            <a:avLst/>
          </a:prstGeom>
        </p:spPr>
        <p:txBody>
          <a:bodyPr vert="horz" lIns="121920" tIns="60960" rIns="121920" bIns="60960" rtlCol="0" anchor="ctr">
            <a:noAutofit/>
          </a:bodyPr>
          <a:lstStyle/>
          <a:p>
            <a:pPr lvl="0">
              <a:spcBef>
                <a:spcPct val="0"/>
              </a:spcBef>
              <a:defRPr/>
            </a:pPr>
            <a:r>
              <a:rPr lang="en-US" altLang="zh-CN" sz="4400" dirty="0">
                <a:solidFill>
                  <a:srgbClr val="3B31BD"/>
                </a:solidFill>
                <a:latin typeface="Gill Sans" panose="020B0502020104020203" pitchFamily="34" charset="-79"/>
                <a:ea typeface="+mj-ea"/>
                <a:cs typeface="Gill Sans" panose="020B0502020104020203" pitchFamily="34" charset="-79"/>
              </a:rPr>
              <a:t>DPO </a:t>
            </a:r>
            <a:r>
              <a:rPr lang="en-US" altLang="zh-CN" sz="4400" baseline="30000" dirty="0">
                <a:solidFill>
                  <a:srgbClr val="3B31BD"/>
                </a:solidFill>
                <a:latin typeface="Gill Sans" panose="020B0502020104020203" pitchFamily="34" charset="-79"/>
                <a:ea typeface="+mj-ea"/>
                <a:cs typeface="Gill Sans" panose="020B0502020104020203" pitchFamily="34" charset="-79"/>
              </a:rPr>
              <a:t>[MICRO’16]</a:t>
            </a:r>
            <a:r>
              <a:rPr lang="en-US" altLang="zh-CN" sz="4400" dirty="0">
                <a:solidFill>
                  <a:srgbClr val="3B31BD"/>
                </a:solidFill>
                <a:latin typeface="Gill Sans" panose="020B0502020104020203" pitchFamily="34" charset="-79"/>
                <a:ea typeface="+mj-ea"/>
                <a:cs typeface="Gill Sans" panose="020B0502020104020203" pitchFamily="34" charset="-79"/>
              </a:rPr>
              <a:t>: Asynchronous Persist Using Non-Temporal Data Path as Persist Path</a:t>
            </a:r>
            <a:endParaRPr lang="zh-CN" altLang="en-US" sz="4400" dirty="0">
              <a:solidFill>
                <a:srgbClr val="3B31BD"/>
              </a:solidFill>
              <a:latin typeface="Gill Sans" panose="020B0502020104020203" pitchFamily="34" charset="-79"/>
              <a:ea typeface="+mj-ea"/>
              <a:cs typeface="Gill Sans" panose="020B0502020104020203" pitchFamily="34" charset="-79"/>
            </a:endParaRPr>
          </a:p>
        </p:txBody>
      </p:sp>
      <p:sp>
        <p:nvSpPr>
          <p:cNvPr id="17" name="Google Shape;148;p18">
            <a:extLst>
              <a:ext uri="{FF2B5EF4-FFF2-40B4-BE49-F238E27FC236}">
                <a16:creationId xmlns:a16="http://schemas.microsoft.com/office/drawing/2014/main" id="{03A2F9F4-6CBE-81EF-E9AD-14B5ECF1FEE8}"/>
              </a:ext>
            </a:extLst>
          </p:cNvPr>
          <p:cNvSpPr/>
          <p:nvPr/>
        </p:nvSpPr>
        <p:spPr>
          <a:xfrm>
            <a:off x="4790984" y="2083651"/>
            <a:ext cx="1617093" cy="56722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800" dirty="0">
                <a:latin typeface="Gill Sans" panose="020B0502020104020203" pitchFamily="34" charset="-79"/>
                <a:ea typeface="Tahoma" panose="020B0604030504040204" pitchFamily="34" charset="0"/>
                <a:cs typeface="Gill Sans" panose="020B0502020104020203" pitchFamily="34" charset="-79"/>
              </a:rPr>
              <a:t>Core</a:t>
            </a:r>
            <a:endParaRPr sz="2800" dirty="0">
              <a:latin typeface="Gill Sans" panose="020B0502020104020203" pitchFamily="34" charset="-79"/>
              <a:ea typeface="Tahoma" panose="020B0604030504040204" pitchFamily="34" charset="0"/>
              <a:cs typeface="Gill Sans" panose="020B0502020104020203" pitchFamily="34" charset="-79"/>
            </a:endParaRPr>
          </a:p>
        </p:txBody>
      </p:sp>
      <p:sp>
        <p:nvSpPr>
          <p:cNvPr id="18" name="Google Shape;149;p18">
            <a:extLst>
              <a:ext uri="{FF2B5EF4-FFF2-40B4-BE49-F238E27FC236}">
                <a16:creationId xmlns:a16="http://schemas.microsoft.com/office/drawing/2014/main" id="{B798A964-D6DC-1F0E-5C71-1A399BF4EE34}"/>
              </a:ext>
            </a:extLst>
          </p:cNvPr>
          <p:cNvSpPr/>
          <p:nvPr/>
        </p:nvSpPr>
        <p:spPr>
          <a:xfrm>
            <a:off x="4877049" y="2952380"/>
            <a:ext cx="1444964" cy="56722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800" dirty="0">
                <a:latin typeface="Gill Sans" panose="020B0502020104020203" pitchFamily="34" charset="-79"/>
                <a:ea typeface="Tahoma" panose="020B0604030504040204" pitchFamily="34" charset="0"/>
                <a:cs typeface="Gill Sans" panose="020B0502020104020203" pitchFamily="34" charset="-79"/>
              </a:rPr>
              <a:t>Caches</a:t>
            </a:r>
            <a:endParaRPr sz="2800" dirty="0">
              <a:latin typeface="Gill Sans" panose="020B0502020104020203" pitchFamily="34" charset="-79"/>
              <a:ea typeface="Tahoma" panose="020B0604030504040204" pitchFamily="34" charset="0"/>
              <a:cs typeface="Gill Sans" panose="020B0502020104020203" pitchFamily="34" charset="-79"/>
            </a:endParaRPr>
          </a:p>
        </p:txBody>
      </p:sp>
      <p:sp>
        <p:nvSpPr>
          <p:cNvPr id="19" name="Google Shape;150;p18">
            <a:extLst>
              <a:ext uri="{FF2B5EF4-FFF2-40B4-BE49-F238E27FC236}">
                <a16:creationId xmlns:a16="http://schemas.microsoft.com/office/drawing/2014/main" id="{DF2B352C-6345-3769-B920-B03685F24A20}"/>
              </a:ext>
            </a:extLst>
          </p:cNvPr>
          <p:cNvSpPr/>
          <p:nvPr/>
        </p:nvSpPr>
        <p:spPr>
          <a:xfrm>
            <a:off x="4485168" y="3839147"/>
            <a:ext cx="2243328" cy="775147"/>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800" dirty="0">
                <a:latin typeface="Gill Sans" panose="020B0502020104020203" pitchFamily="34" charset="-79"/>
                <a:ea typeface="Tahoma" panose="020B0604030504040204" pitchFamily="34" charset="0"/>
                <a:cs typeface="Gill Sans" panose="020B0502020104020203" pitchFamily="34" charset="-79"/>
              </a:rPr>
              <a:t>DRAM Cache</a:t>
            </a:r>
            <a:endParaRPr sz="2800"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22" name="Straight Arrow Connector 21">
            <a:extLst>
              <a:ext uri="{FF2B5EF4-FFF2-40B4-BE49-F238E27FC236}">
                <a16:creationId xmlns:a16="http://schemas.microsoft.com/office/drawing/2014/main" id="{DB04B9F8-EA73-AB6C-BC46-080C6687B341}"/>
              </a:ext>
            </a:extLst>
          </p:cNvPr>
          <p:cNvCxnSpPr>
            <a:cxnSpLocks/>
            <a:stCxn id="17" idx="2"/>
            <a:endCxn id="18" idx="0"/>
          </p:cNvCxnSpPr>
          <p:nvPr/>
        </p:nvCxnSpPr>
        <p:spPr>
          <a:xfrm>
            <a:off x="5599531" y="2650873"/>
            <a:ext cx="0" cy="30150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534B088-D628-DF1C-D8EA-DD4646F69AF5}"/>
              </a:ext>
            </a:extLst>
          </p:cNvPr>
          <p:cNvCxnSpPr>
            <a:cxnSpLocks/>
            <a:stCxn id="18" idx="2"/>
            <a:endCxn id="19" idx="0"/>
          </p:cNvCxnSpPr>
          <p:nvPr/>
        </p:nvCxnSpPr>
        <p:spPr>
          <a:xfrm>
            <a:off x="5599531" y="3519602"/>
            <a:ext cx="7301" cy="31954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09B5330-9333-85B7-584D-F96972E93B3E}"/>
              </a:ext>
            </a:extLst>
          </p:cNvPr>
          <p:cNvCxnSpPr>
            <a:cxnSpLocks/>
            <a:stCxn id="19" idx="2"/>
            <a:endCxn id="21" idx="0"/>
          </p:cNvCxnSpPr>
          <p:nvPr/>
        </p:nvCxnSpPr>
        <p:spPr>
          <a:xfrm flipH="1">
            <a:off x="5605083" y="4614294"/>
            <a:ext cx="1749" cy="413128"/>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D1E1E60-2026-712C-64C1-A34C1ED9D921}"/>
              </a:ext>
            </a:extLst>
          </p:cNvPr>
          <p:cNvSpPr txBox="1"/>
          <p:nvPr/>
        </p:nvSpPr>
        <p:spPr>
          <a:xfrm>
            <a:off x="7667209" y="3519601"/>
            <a:ext cx="1707023" cy="1241237"/>
          </a:xfrm>
          <a:prstGeom prst="rect">
            <a:avLst/>
          </a:prstGeom>
          <a:noFill/>
        </p:spPr>
        <p:txBody>
          <a:bodyPr wrap="square" rtlCol="0">
            <a:spAutoFit/>
          </a:bodyPr>
          <a:lstStyle/>
          <a:p>
            <a:pPr algn="ctr"/>
            <a:r>
              <a:rPr lang="en-US" sz="3733" dirty="0">
                <a:solidFill>
                  <a:schemeClr val="accent1"/>
                </a:solidFill>
                <a:latin typeface="Gill Sans" panose="020B0502020104020203" pitchFamily="34" charset="-79"/>
                <a:ea typeface="Tahoma" panose="020B0604030504040204" pitchFamily="34" charset="0"/>
                <a:cs typeface="Gill Sans" panose="020B0502020104020203" pitchFamily="34" charset="-79"/>
              </a:rPr>
              <a:t>Persist</a:t>
            </a:r>
          </a:p>
          <a:p>
            <a:pPr algn="ctr"/>
            <a:r>
              <a:rPr lang="en-US" sz="3733" dirty="0">
                <a:solidFill>
                  <a:schemeClr val="accent1"/>
                </a:solidFill>
                <a:latin typeface="Gill Sans" panose="020B0502020104020203" pitchFamily="34" charset="-79"/>
                <a:ea typeface="Tahoma" panose="020B0604030504040204" pitchFamily="34" charset="0"/>
                <a:cs typeface="Gill Sans" panose="020B0502020104020203" pitchFamily="34" charset="-79"/>
              </a:rPr>
              <a:t>Path</a:t>
            </a:r>
          </a:p>
        </p:txBody>
      </p:sp>
      <p:sp>
        <p:nvSpPr>
          <p:cNvPr id="27" name="Rectangle 26">
            <a:extLst>
              <a:ext uri="{FF2B5EF4-FFF2-40B4-BE49-F238E27FC236}">
                <a16:creationId xmlns:a16="http://schemas.microsoft.com/office/drawing/2014/main" id="{95475D65-5EB0-1ED6-58F3-9CB066C8E332}"/>
              </a:ext>
            </a:extLst>
          </p:cNvPr>
          <p:cNvSpPr/>
          <p:nvPr/>
        </p:nvSpPr>
        <p:spPr>
          <a:xfrm>
            <a:off x="6009037" y="2940097"/>
            <a:ext cx="395823" cy="567223"/>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Gill Sans" panose="020B0502020104020203" pitchFamily="34" charset="-79"/>
              <a:ea typeface="Tahoma" panose="020B0604030504040204" pitchFamily="34" charset="0"/>
              <a:cs typeface="Gill Sans" panose="020B0502020104020203" pitchFamily="34" charset="-79"/>
            </a:endParaRPr>
          </a:p>
        </p:txBody>
      </p:sp>
      <p:sp>
        <p:nvSpPr>
          <p:cNvPr id="30" name="Rectangle 29">
            <a:extLst>
              <a:ext uri="{FF2B5EF4-FFF2-40B4-BE49-F238E27FC236}">
                <a16:creationId xmlns:a16="http://schemas.microsoft.com/office/drawing/2014/main" id="{14B3F3D1-7C01-6A7A-E7BF-38993BE85F88}"/>
              </a:ext>
            </a:extLst>
          </p:cNvPr>
          <p:cNvSpPr/>
          <p:nvPr/>
        </p:nvSpPr>
        <p:spPr>
          <a:xfrm>
            <a:off x="7442653" y="2976287"/>
            <a:ext cx="395823" cy="567223"/>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Gill Sans" panose="020B0502020104020203" pitchFamily="34" charset="-79"/>
              <a:ea typeface="Tahoma" panose="020B0604030504040204" pitchFamily="34" charset="0"/>
              <a:cs typeface="Gill Sans" panose="020B0502020104020203" pitchFamily="34" charset="-79"/>
            </a:endParaRPr>
          </a:p>
        </p:txBody>
      </p:sp>
      <p:sp>
        <p:nvSpPr>
          <p:cNvPr id="21" name="Google Shape;151;p18">
            <a:extLst>
              <a:ext uri="{FF2B5EF4-FFF2-40B4-BE49-F238E27FC236}">
                <a16:creationId xmlns:a16="http://schemas.microsoft.com/office/drawing/2014/main" id="{066C0DEE-2F5C-FBE3-0C49-1FC9642F2428}"/>
              </a:ext>
            </a:extLst>
          </p:cNvPr>
          <p:cNvSpPr/>
          <p:nvPr/>
        </p:nvSpPr>
        <p:spPr>
          <a:xfrm>
            <a:off x="3748215" y="5027422"/>
            <a:ext cx="3713735"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25" name="TextBox 24">
            <a:extLst>
              <a:ext uri="{FF2B5EF4-FFF2-40B4-BE49-F238E27FC236}">
                <a16:creationId xmlns:a16="http://schemas.microsoft.com/office/drawing/2014/main" id="{50A7AC61-4E4D-BA00-BDC3-EA736F8EE65E}"/>
              </a:ext>
            </a:extLst>
          </p:cNvPr>
          <p:cNvSpPr txBox="1"/>
          <p:nvPr/>
        </p:nvSpPr>
        <p:spPr>
          <a:xfrm>
            <a:off x="4007372" y="5727062"/>
            <a:ext cx="3184316" cy="523220"/>
          </a:xfrm>
          <a:prstGeom prst="rect">
            <a:avLst/>
          </a:prstGeom>
          <a:noFill/>
        </p:spPr>
        <p:txBody>
          <a:bodyPr wrap="square">
            <a:spAutoFit/>
          </a:bodyPr>
          <a:lstStyle/>
          <a:p>
            <a:pPr algn="ctr"/>
            <a:r>
              <a:rPr lang="en-US" sz="2800" dirty="0">
                <a:latin typeface="Gill Sans" panose="020B0502020104020203" pitchFamily="34" charset="-79"/>
                <a:ea typeface="Tahoma" panose="020B0604030504040204" pitchFamily="34" charset="0"/>
                <a:cs typeface="Gill Sans" panose="020B0502020104020203" pitchFamily="34" charset="-79"/>
              </a:rPr>
              <a:t>NVM Main Memory</a:t>
            </a:r>
          </a:p>
        </p:txBody>
      </p:sp>
      <p:sp>
        <p:nvSpPr>
          <p:cNvPr id="26" name="TextBox 25">
            <a:extLst>
              <a:ext uri="{FF2B5EF4-FFF2-40B4-BE49-F238E27FC236}">
                <a16:creationId xmlns:a16="http://schemas.microsoft.com/office/drawing/2014/main" id="{F7BCD758-A810-8740-D8E6-C0D0B0818699}"/>
              </a:ext>
            </a:extLst>
          </p:cNvPr>
          <p:cNvSpPr txBox="1"/>
          <p:nvPr/>
        </p:nvSpPr>
        <p:spPr>
          <a:xfrm>
            <a:off x="7838476" y="1575558"/>
            <a:ext cx="4404732" cy="923330"/>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ARF: architectural register file</a:t>
            </a:r>
          </a:p>
          <a:p>
            <a:r>
              <a:rPr lang="en-US" sz="1800" dirty="0">
                <a:latin typeface="Gill Sans" panose="020B0502020104020203" pitchFamily="34" charset="-79"/>
                <a:cs typeface="Gill Sans" panose="020B0502020104020203" pitchFamily="34" charset="-79"/>
              </a:rPr>
              <a:t>* The existing Intel’s write combining buffer</a:t>
            </a:r>
          </a:p>
          <a:p>
            <a:r>
              <a:rPr lang="en-US" dirty="0">
                <a:latin typeface="Gill Sans" panose="020B0502020104020203" pitchFamily="34" charset="-79"/>
                <a:cs typeface="Gill Sans" panose="020B0502020104020203" pitchFamily="34" charset="-79"/>
              </a:rPr>
              <a:t>  </a:t>
            </a:r>
            <a:r>
              <a:rPr lang="en-US" sz="1800" dirty="0">
                <a:latin typeface="Gill Sans" panose="020B0502020104020203" pitchFamily="34" charset="-79"/>
                <a:cs typeface="Gill Sans" panose="020B0502020104020203" pitchFamily="34" charset="-79"/>
              </a:rPr>
              <a:t>(WCB) is disabled for the FIFO persist path</a:t>
            </a:r>
          </a:p>
        </p:txBody>
      </p:sp>
      <p:sp>
        <p:nvSpPr>
          <p:cNvPr id="31" name="Rectangle 30">
            <a:extLst>
              <a:ext uri="{FF2B5EF4-FFF2-40B4-BE49-F238E27FC236}">
                <a16:creationId xmlns:a16="http://schemas.microsoft.com/office/drawing/2014/main" id="{92BA3845-8780-1357-8863-6ED54438BBEB}"/>
              </a:ext>
            </a:extLst>
          </p:cNvPr>
          <p:cNvSpPr/>
          <p:nvPr/>
        </p:nvSpPr>
        <p:spPr>
          <a:xfrm>
            <a:off x="7450053" y="5098734"/>
            <a:ext cx="395823" cy="567223"/>
          </a:xfrm>
          <a:prstGeom prst="rect">
            <a:avLst/>
          </a:prstGeom>
          <a:solidFill>
            <a:srgbClr val="FFC000"/>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3733" dirty="0">
              <a:latin typeface="Gill Sans" panose="020B0502020104020203" pitchFamily="34" charset="-79"/>
              <a:ea typeface="Tahoma" panose="020B0604030504040204" pitchFamily="34" charset="0"/>
              <a:cs typeface="Gill Sans" panose="020B0502020104020203" pitchFamily="34" charset="-79"/>
            </a:endParaRPr>
          </a:p>
        </p:txBody>
      </p:sp>
      <p:sp>
        <p:nvSpPr>
          <p:cNvPr id="28" name="Rectangle 27">
            <a:extLst>
              <a:ext uri="{FF2B5EF4-FFF2-40B4-BE49-F238E27FC236}">
                <a16:creationId xmlns:a16="http://schemas.microsoft.com/office/drawing/2014/main" id="{2056BB04-486B-5A58-16C2-CE92A0459DF7}"/>
              </a:ext>
            </a:extLst>
          </p:cNvPr>
          <p:cNvSpPr/>
          <p:nvPr/>
        </p:nvSpPr>
        <p:spPr>
          <a:xfrm>
            <a:off x="-12346" y="2900245"/>
            <a:ext cx="12216692" cy="1513100"/>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The persist path alone cannot provide whole-system persistence.</a:t>
            </a:r>
          </a:p>
        </p:txBody>
      </p:sp>
      <p:sp>
        <p:nvSpPr>
          <p:cNvPr id="20" name="TextBox 19">
            <a:extLst>
              <a:ext uri="{FF2B5EF4-FFF2-40B4-BE49-F238E27FC236}">
                <a16:creationId xmlns:a16="http://schemas.microsoft.com/office/drawing/2014/main" id="{544B6BCE-07EE-6E62-C82B-D0DD39827021}"/>
              </a:ext>
            </a:extLst>
          </p:cNvPr>
          <p:cNvSpPr txBox="1"/>
          <p:nvPr/>
        </p:nvSpPr>
        <p:spPr>
          <a:xfrm>
            <a:off x="8460534" y="4918428"/>
            <a:ext cx="3232700" cy="1200329"/>
          </a:xfrm>
          <a:prstGeom prst="rect">
            <a:avLst/>
          </a:prstGeom>
          <a:noFill/>
        </p:spPr>
        <p:txBody>
          <a:bodyPr wrap="square" rtlCol="0">
            <a:spAutoFit/>
          </a:bodyPr>
          <a:lstStyle/>
          <a:p>
            <a:pPr algn="ctr"/>
            <a:r>
              <a:rPr lang="en-US" sz="2400" dirty="0">
                <a:solidFill>
                  <a:srgbClr val="FF0000"/>
                </a:solidFill>
                <a:latin typeface="Gill Sans" panose="020B0502020104020203" pitchFamily="34" charset="-79"/>
                <a:ea typeface="Tahoma" panose="020B0604030504040204" pitchFamily="34" charset="0"/>
                <a:cs typeface="Gill Sans" panose="020B0502020104020203" pitchFamily="34" charset="-79"/>
              </a:rPr>
              <a:t>Avoiding expensive persist barriers, e.g., clwb and sfence in x86</a:t>
            </a:r>
          </a:p>
        </p:txBody>
      </p:sp>
      <p:sp>
        <p:nvSpPr>
          <p:cNvPr id="29" name="Rectangular Callout 28">
            <a:extLst>
              <a:ext uri="{FF2B5EF4-FFF2-40B4-BE49-F238E27FC236}">
                <a16:creationId xmlns:a16="http://schemas.microsoft.com/office/drawing/2014/main" id="{DE13B52A-4E1C-8114-1CD9-011F2F4B2B42}"/>
              </a:ext>
            </a:extLst>
          </p:cNvPr>
          <p:cNvSpPr/>
          <p:nvPr/>
        </p:nvSpPr>
        <p:spPr>
          <a:xfrm>
            <a:off x="8636652" y="4956660"/>
            <a:ext cx="2885528" cy="1127703"/>
          </a:xfrm>
          <a:prstGeom prst="wedgeRectCallout">
            <a:avLst>
              <a:gd name="adj1" fmla="val -81580"/>
              <a:gd name="adj2" fmla="val -7926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F82E19C0-16DA-FC0E-1E7D-C88FAC2784F5}"/>
              </a:ext>
            </a:extLst>
          </p:cNvPr>
          <p:cNvSpPr>
            <a:spLocks noGrp="1"/>
          </p:cNvSpPr>
          <p:nvPr>
            <p:ph type="sldNum" sz="quarter" idx="12"/>
          </p:nvPr>
        </p:nvSpPr>
        <p:spPr/>
        <p:txBody>
          <a:bodyPr/>
          <a:lstStyle/>
          <a:p>
            <a:fld id="{BEF5F9A7-FFD9-4159-A58F-AE73538ED447}" type="slidenum">
              <a:rPr lang="en-US" smtClean="0"/>
              <a:pPr/>
              <a:t>5</a:t>
            </a:fld>
            <a:endParaRPr lang="en-US" dirty="0"/>
          </a:p>
        </p:txBody>
      </p:sp>
    </p:spTree>
    <p:extLst>
      <p:ext uri="{BB962C8B-B14F-4D97-AF65-F5344CB8AC3E}">
        <p14:creationId xmlns:p14="http://schemas.microsoft.com/office/powerpoint/2010/main" val="4086625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anim calcmode="lin" valueType="num">
                                      <p:cBhvr additive="base">
                                        <p:cTn id="7" dur="500" fill="hold"/>
                                        <p:tgtEl>
                                          <p:spTgt spid="172"/>
                                        </p:tgtEl>
                                        <p:attrNameLst>
                                          <p:attrName>ppt_x</p:attrName>
                                        </p:attrNameLst>
                                      </p:cBhvr>
                                      <p:tavLst>
                                        <p:tav tm="0">
                                          <p:val>
                                            <p:strVal val="1+#ppt_w/2"/>
                                          </p:val>
                                        </p:tav>
                                        <p:tav tm="100000">
                                          <p:val>
                                            <p:strVal val="#ppt_x"/>
                                          </p:val>
                                        </p:tav>
                                      </p:tavLst>
                                    </p:anim>
                                    <p:anim calcmode="lin" valueType="num">
                                      <p:cBhvr additive="base">
                                        <p:cTn id="8" dur="500" fill="hold"/>
                                        <p:tgtEl>
                                          <p:spTgt spid="17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500" fill="hold"/>
                                        <p:tgtEl>
                                          <p:spTgt spid="33"/>
                                        </p:tgtEl>
                                        <p:attrNameLst>
                                          <p:attrName>ppt_x</p:attrName>
                                        </p:attrNameLst>
                                      </p:cBhvr>
                                      <p:tavLst>
                                        <p:tav tm="0">
                                          <p:val>
                                            <p:strVal val="1+#ppt_w/2"/>
                                          </p:val>
                                        </p:tav>
                                        <p:tav tm="100000">
                                          <p:val>
                                            <p:strVal val="#ppt_x"/>
                                          </p:val>
                                        </p:tav>
                                      </p:tavLst>
                                    </p:anim>
                                    <p:anim calcmode="lin" valueType="num">
                                      <p:cBhvr additive="base">
                                        <p:cTn id="12" dur="500" fill="hold"/>
                                        <p:tgtEl>
                                          <p:spTgt spid="3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linds(horizontal)">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1" nodeType="clickEffect">
                                  <p:stCondLst>
                                    <p:cond delay="0"/>
                                  </p:stCondLst>
                                  <p:childTnLst>
                                    <p:animMotion origin="layout" path="M 2.22222E-6 -1.7284E-6 L 0.11857 0.00432 " pathEditMode="relative" rAng="0" ptsTypes="AA">
                                      <p:cBhvr>
                                        <p:cTn id="21" dur="500" fill="hold"/>
                                        <p:tgtEl>
                                          <p:spTgt spid="27"/>
                                        </p:tgtEl>
                                        <p:attrNameLst>
                                          <p:attrName>ppt_x</p:attrName>
                                          <p:attrName>ppt_y</p:attrName>
                                        </p:attrNameLst>
                                      </p:cBhvr>
                                      <p:rCtr x="5920" y="216"/>
                                    </p:animMotion>
                                  </p:childTnLst>
                                  <p:subTnLst>
                                    <p:set>
                                      <p:cBhvr override="childStyle">
                                        <p:cTn dur="1" fill="hold" display="0" masterRel="sameClick" afterEffect="1">
                                          <p:stCondLst>
                                            <p:cond evt="end" delay="0">
                                              <p:tn val="20"/>
                                            </p:cond>
                                          </p:stCondLst>
                                        </p:cTn>
                                        <p:tgtEl>
                                          <p:spTgt spid="27"/>
                                        </p:tgtEl>
                                        <p:attrNameLst>
                                          <p:attrName>style.visibility</p:attrName>
                                        </p:attrNameLst>
                                      </p:cBhvr>
                                      <p:to>
                                        <p:strVal val="hidden"/>
                                      </p:to>
                                    </p:set>
                                  </p:subTnLst>
                                </p:cTn>
                              </p:par>
                              <p:par>
                                <p:cTn id="22" presetID="1" presetClass="entr" presetSubtype="0" fill="hold" grpId="0" nodeType="withEffect">
                                  <p:stCondLst>
                                    <p:cond delay="500"/>
                                  </p:stCondLst>
                                  <p:childTnLst>
                                    <p:set>
                                      <p:cBhvr>
                                        <p:cTn id="23" dur="1" fill="hold">
                                          <p:stCondLst>
                                            <p:cond delay="0"/>
                                          </p:stCondLst>
                                        </p:cTn>
                                        <p:tgtEl>
                                          <p:spTgt spid="30"/>
                                        </p:tgtEl>
                                        <p:attrNameLst>
                                          <p:attrName>style.visibility</p:attrName>
                                        </p:attrNameLst>
                                      </p:cBhvr>
                                      <p:to>
                                        <p:strVal val="visible"/>
                                      </p:to>
                                    </p:set>
                                  </p:childTnLst>
                                </p:cTn>
                              </p:par>
                              <p:par>
                                <p:cTn id="24" presetID="42" presetClass="path" presetSubtype="0" accel="50000" decel="50000" fill="hold" grpId="1" nodeType="withEffect">
                                  <p:stCondLst>
                                    <p:cond delay="500"/>
                                  </p:stCondLst>
                                  <p:childTnLst>
                                    <p:animMotion origin="layout" path="M -2.5E-6 1.35802E-6 L -0.00121 0.30988 " pathEditMode="relative" rAng="0" ptsTypes="AA">
                                      <p:cBhvr>
                                        <p:cTn id="25" dur="500" fill="hold"/>
                                        <p:tgtEl>
                                          <p:spTgt spid="30"/>
                                        </p:tgtEl>
                                        <p:attrNameLst>
                                          <p:attrName>ppt_x</p:attrName>
                                          <p:attrName>ppt_y</p:attrName>
                                        </p:attrNameLst>
                                      </p:cBhvr>
                                      <p:rCtr x="-69" y="15494"/>
                                    </p:animMotion>
                                  </p:childTnLst>
                                  <p:subTnLst>
                                    <p:set>
                                      <p:cBhvr override="childStyle">
                                        <p:cTn dur="1" fill="hold" display="0" masterRel="sameClick" afterEffect="1">
                                          <p:stCondLst>
                                            <p:cond evt="end" delay="0">
                                              <p:tn val="24"/>
                                            </p:cond>
                                          </p:stCondLst>
                                        </p:cTn>
                                        <p:tgtEl>
                                          <p:spTgt spid="30"/>
                                        </p:tgtEl>
                                        <p:attrNameLst>
                                          <p:attrName>style.visibility</p:attrName>
                                        </p:attrNameLst>
                                      </p:cBhvr>
                                      <p:to>
                                        <p:strVal val="hidden"/>
                                      </p:to>
                                    </p:set>
                                  </p:subTnLst>
                                </p:cTn>
                              </p:par>
                              <p:par>
                                <p:cTn id="26" presetID="1" presetClass="entr" presetSubtype="0" fill="hold" grpId="0" nodeType="withEffect">
                                  <p:stCondLst>
                                    <p:cond delay="1000"/>
                                  </p:stCondLst>
                                  <p:childTnLst>
                                    <p:set>
                                      <p:cBhvr>
                                        <p:cTn id="27" dur="1" fill="hold">
                                          <p:stCondLst>
                                            <p:cond delay="0"/>
                                          </p:stCondLst>
                                        </p:cTn>
                                        <p:tgtEl>
                                          <p:spTgt spid="31"/>
                                        </p:tgtEl>
                                        <p:attrNameLst>
                                          <p:attrName>style.visibility</p:attrName>
                                        </p:attrNameLst>
                                      </p:cBhvr>
                                      <p:to>
                                        <p:strVal val="visible"/>
                                      </p:to>
                                    </p:set>
                                  </p:childTnLst>
                                </p:cTn>
                              </p:par>
                              <p:par>
                                <p:cTn id="28" presetID="42" presetClass="path" presetSubtype="0" accel="50000" decel="50000" fill="hold" grpId="1" nodeType="withEffect">
                                  <p:stCondLst>
                                    <p:cond delay="1000"/>
                                  </p:stCondLst>
                                  <p:childTnLst>
                                    <p:animMotion origin="layout" path="M 3.05556E-6 3.45679E-6 L -0.11736 0.00031 " pathEditMode="relative" rAng="0" ptsTypes="AA">
                                      <p:cBhvr>
                                        <p:cTn id="29" dur="500" fill="hold"/>
                                        <p:tgtEl>
                                          <p:spTgt spid="31"/>
                                        </p:tgtEl>
                                        <p:attrNameLst>
                                          <p:attrName>ppt_x</p:attrName>
                                          <p:attrName>ppt_y</p:attrName>
                                        </p:attrNameLst>
                                      </p:cBhvr>
                                      <p:rCtr x="-5868" y="0"/>
                                    </p:animMotion>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par>
                                <p:cTn id="40" presetID="3" presetClass="entr" presetSubtype="10" fill="hold" nodeType="withEffect">
                                  <p:stCondLst>
                                    <p:cond delay="0"/>
                                  </p:stCondLst>
                                  <p:childTnLst>
                                    <p:set>
                                      <p:cBhvr>
                                        <p:cTn id="41" dur="1" fill="hold">
                                          <p:stCondLst>
                                            <p:cond delay="0"/>
                                          </p:stCondLst>
                                        </p:cTn>
                                        <p:tgtEl>
                                          <p:spTgt spid="28">
                                            <p:txEl>
                                              <p:pRg st="0" end="0"/>
                                            </p:txEl>
                                          </p:spTgt>
                                        </p:tgtEl>
                                        <p:attrNameLst>
                                          <p:attrName>style.visibility</p:attrName>
                                        </p:attrNameLst>
                                      </p:cBhvr>
                                      <p:to>
                                        <p:strVal val="visible"/>
                                      </p:to>
                                    </p:set>
                                    <p:animEffect transition="in" filter="blinds(horizontal)">
                                      <p:cBhvr>
                                        <p:cTn id="4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7" grpId="0" animBg="1"/>
      <p:bldP spid="27" grpId="1" animBg="1"/>
      <p:bldP spid="30" grpId="0" animBg="1"/>
      <p:bldP spid="30" grpId="1" animBg="1"/>
      <p:bldP spid="31" grpId="0" animBg="1"/>
      <p:bldP spid="31" grpId="1" animBg="1"/>
      <p:bldP spid="28" grpId="0" animBg="1"/>
      <p:bldP spid="20" grpId="0"/>
      <p:bldP spid="2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F21CFB47-48FA-6C09-FFC0-503BC6772CF8}"/>
              </a:ext>
            </a:extLst>
          </p:cNvPr>
          <p:cNvSpPr/>
          <p:nvPr/>
        </p:nvSpPr>
        <p:spPr>
          <a:xfrm>
            <a:off x="7295935" y="1805277"/>
            <a:ext cx="931205" cy="49987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7" name="标题 1">
            <a:extLst>
              <a:ext uri="{FF2B5EF4-FFF2-40B4-BE49-F238E27FC236}">
                <a16:creationId xmlns:a16="http://schemas.microsoft.com/office/drawing/2014/main" id="{50F5DD85-D6B0-DD41-B256-B4F34D8D1119}"/>
              </a:ext>
            </a:extLst>
          </p:cNvPr>
          <p:cNvSpPr txBox="1">
            <a:spLocks/>
          </p:cNvSpPr>
          <p:nvPr/>
        </p:nvSpPr>
        <p:spPr>
          <a:xfrm>
            <a:off x="-1" y="0"/>
            <a:ext cx="11530799" cy="1147924"/>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Reason for Crash Inconsistency of Volatile Cache with the Persist Path</a:t>
            </a:r>
            <a:endParaRPr lang="zh-CN" altLang="en-US" sz="4400" dirty="0">
              <a:solidFill>
                <a:srgbClr val="3B31BD"/>
              </a:solidFill>
              <a:latin typeface="Gill Sans" panose="020B0502020104020203" pitchFamily="34" charset="-79"/>
              <a:cs typeface="Gill Sans" panose="020B0502020104020203" pitchFamily="34" charset="-79"/>
            </a:endParaRPr>
          </a:p>
        </p:txBody>
      </p:sp>
      <p:sp>
        <p:nvSpPr>
          <p:cNvPr id="3" name="Slide Number Placeholder 2">
            <a:extLst>
              <a:ext uri="{FF2B5EF4-FFF2-40B4-BE49-F238E27FC236}">
                <a16:creationId xmlns:a16="http://schemas.microsoft.com/office/drawing/2014/main" id="{8A9E0F68-3683-D34F-A195-45FE4D269D4C}"/>
              </a:ext>
            </a:extLst>
          </p:cNvPr>
          <p:cNvSpPr>
            <a:spLocks noGrp="1"/>
          </p:cNvSpPr>
          <p:nvPr>
            <p:ph type="sldNum" sz="quarter" idx="12"/>
          </p:nvPr>
        </p:nvSpPr>
        <p:spPr/>
        <p:txBody>
          <a:bodyPr/>
          <a:lstStyle/>
          <a:p>
            <a:fld id="{BEF5F9A7-FFD9-4159-A58F-AE73538ED447}" type="slidenum">
              <a:rPr lang="en-US" smtClean="0"/>
              <a:t>6</a:t>
            </a:fld>
            <a:endParaRPr lang="en-US" dirty="0"/>
          </a:p>
        </p:txBody>
      </p:sp>
      <p:pic>
        <p:nvPicPr>
          <p:cNvPr id="44" name="Picture 2" descr="Image result for power">
            <a:extLst>
              <a:ext uri="{FF2B5EF4-FFF2-40B4-BE49-F238E27FC236}">
                <a16:creationId xmlns:a16="http://schemas.microsoft.com/office/drawing/2014/main" id="{2D66172F-C5DD-119A-7EB4-6D305E3488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0628" y="1913751"/>
            <a:ext cx="1640170" cy="1647492"/>
          </a:xfrm>
          <a:prstGeom prst="rect">
            <a:avLst/>
          </a:prstGeom>
          <a:noFill/>
          <a:extLst>
            <a:ext uri="{909E8E84-426E-40dd-AFC4-6F175D3DCCD1}">
              <a14:hiddenFill xmlns="" xmlns:a14="http://schemas.microsoft.com/office/drawing/2010/main">
                <a:solidFill>
                  <a:srgbClr val="FFFFFF"/>
                </a:solidFill>
              </a14:hiddenFill>
            </a:ext>
          </a:extLst>
        </p:spPr>
      </p:pic>
      <p:sp>
        <p:nvSpPr>
          <p:cNvPr id="49" name="Google Shape;148;p18">
            <a:extLst>
              <a:ext uri="{FF2B5EF4-FFF2-40B4-BE49-F238E27FC236}">
                <a16:creationId xmlns:a16="http://schemas.microsoft.com/office/drawing/2014/main" id="{05E78704-E817-5EA2-BE2E-D8D652A4EEAA}"/>
              </a:ext>
            </a:extLst>
          </p:cNvPr>
          <p:cNvSpPr/>
          <p:nvPr/>
        </p:nvSpPr>
        <p:spPr>
          <a:xfrm>
            <a:off x="6278407" y="1159613"/>
            <a:ext cx="102263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Core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50" name="Google Shape;151;p18">
            <a:extLst>
              <a:ext uri="{FF2B5EF4-FFF2-40B4-BE49-F238E27FC236}">
                <a16:creationId xmlns:a16="http://schemas.microsoft.com/office/drawing/2014/main" id="{9F4BAC24-BD53-A2E2-8F4E-C673D7159172}"/>
              </a:ext>
            </a:extLst>
          </p:cNvPr>
          <p:cNvSpPr/>
          <p:nvPr/>
        </p:nvSpPr>
        <p:spPr>
          <a:xfrm>
            <a:off x="5677613" y="4676324"/>
            <a:ext cx="3744794"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51" name="Straight Arrow Connector 50">
            <a:extLst>
              <a:ext uri="{FF2B5EF4-FFF2-40B4-BE49-F238E27FC236}">
                <a16:creationId xmlns:a16="http://schemas.microsoft.com/office/drawing/2014/main" id="{2CFFD99F-0CDA-838C-2781-1850A4E58A7E}"/>
              </a:ext>
            </a:extLst>
          </p:cNvPr>
          <p:cNvCxnSpPr>
            <a:cxnSpLocks/>
            <a:stCxn id="49" idx="2"/>
            <a:endCxn id="78" idx="0"/>
          </p:cNvCxnSpPr>
          <p:nvPr/>
        </p:nvCxnSpPr>
        <p:spPr>
          <a:xfrm>
            <a:off x="6789724" y="1627953"/>
            <a:ext cx="2250" cy="18737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93940C99-3EFF-0DDC-EF99-CC113A7440F6}"/>
              </a:ext>
            </a:extLst>
          </p:cNvPr>
          <p:cNvCxnSpPr>
            <a:cxnSpLocks/>
            <a:stCxn id="78" idx="2"/>
            <a:endCxn id="55" idx="0"/>
          </p:cNvCxnSpPr>
          <p:nvPr/>
        </p:nvCxnSpPr>
        <p:spPr>
          <a:xfrm>
            <a:off x="6791974" y="2286066"/>
            <a:ext cx="0" cy="19640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72FC9A0-2F3F-ECFB-AE21-4E3975DBBA16}"/>
              </a:ext>
            </a:extLst>
          </p:cNvPr>
          <p:cNvCxnSpPr>
            <a:cxnSpLocks/>
            <a:stCxn id="54" idx="2"/>
          </p:cNvCxnSpPr>
          <p:nvPr/>
        </p:nvCxnSpPr>
        <p:spPr>
          <a:xfrm>
            <a:off x="6799277" y="4420135"/>
            <a:ext cx="0" cy="25618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Google Shape;150;p18">
            <a:extLst>
              <a:ext uri="{FF2B5EF4-FFF2-40B4-BE49-F238E27FC236}">
                <a16:creationId xmlns:a16="http://schemas.microsoft.com/office/drawing/2014/main" id="{ADA5778B-8778-0A6F-42CB-F0F70A9CFA5B}"/>
              </a:ext>
            </a:extLst>
          </p:cNvPr>
          <p:cNvSpPr/>
          <p:nvPr/>
        </p:nvSpPr>
        <p:spPr>
          <a:xfrm>
            <a:off x="5677613" y="3826604"/>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55" name="Google Shape;149;p18">
            <a:extLst>
              <a:ext uri="{FF2B5EF4-FFF2-40B4-BE49-F238E27FC236}">
                <a16:creationId xmlns:a16="http://schemas.microsoft.com/office/drawing/2014/main" id="{02B69C23-AB9B-C3D3-E528-85F41A3E23C8}"/>
              </a:ext>
            </a:extLst>
          </p:cNvPr>
          <p:cNvSpPr/>
          <p:nvPr/>
        </p:nvSpPr>
        <p:spPr>
          <a:xfrm>
            <a:off x="6200847" y="2482474"/>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56" name="Google Shape;149;p18">
            <a:extLst>
              <a:ext uri="{FF2B5EF4-FFF2-40B4-BE49-F238E27FC236}">
                <a16:creationId xmlns:a16="http://schemas.microsoft.com/office/drawing/2014/main" id="{30A8FEF3-70B6-210C-2450-8019CC94CF9A}"/>
              </a:ext>
            </a:extLst>
          </p:cNvPr>
          <p:cNvSpPr/>
          <p:nvPr/>
        </p:nvSpPr>
        <p:spPr>
          <a:xfrm>
            <a:off x="6069492" y="3155295"/>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57" name="Straight Arrow Connector 56">
            <a:extLst>
              <a:ext uri="{FF2B5EF4-FFF2-40B4-BE49-F238E27FC236}">
                <a16:creationId xmlns:a16="http://schemas.microsoft.com/office/drawing/2014/main" id="{86395424-887D-C26D-E9AA-8C5F3266060F}"/>
              </a:ext>
            </a:extLst>
          </p:cNvPr>
          <p:cNvCxnSpPr>
            <a:cxnSpLocks/>
            <a:stCxn id="55" idx="2"/>
            <a:endCxn id="56" idx="0"/>
          </p:cNvCxnSpPr>
          <p:nvPr/>
        </p:nvCxnSpPr>
        <p:spPr>
          <a:xfrm>
            <a:off x="6791974" y="2950814"/>
            <a:ext cx="0" cy="20448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37942C9-355D-ED79-03DB-56A5AD29AFED}"/>
              </a:ext>
            </a:extLst>
          </p:cNvPr>
          <p:cNvCxnSpPr>
            <a:cxnSpLocks/>
            <a:stCxn id="56" idx="2"/>
            <a:endCxn id="54" idx="0"/>
          </p:cNvCxnSpPr>
          <p:nvPr/>
        </p:nvCxnSpPr>
        <p:spPr>
          <a:xfrm>
            <a:off x="6791974" y="3623636"/>
            <a:ext cx="7303" cy="20296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E6214E0A-2CE7-7813-6E7F-15E7DB37D818}"/>
              </a:ext>
            </a:extLst>
          </p:cNvPr>
          <p:cNvSpPr txBox="1"/>
          <p:nvPr/>
        </p:nvSpPr>
        <p:spPr>
          <a:xfrm>
            <a:off x="8065792" y="832374"/>
            <a:ext cx="4090438" cy="923330"/>
          </a:xfrm>
          <a:prstGeom prst="rect">
            <a:avLst/>
          </a:prstGeom>
          <a:noFill/>
        </p:spPr>
        <p:txBody>
          <a:bodyPr wrap="squar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ARF: architectural register file</a:t>
            </a:r>
          </a:p>
          <a:p>
            <a:r>
              <a:rPr lang="en-US" dirty="0">
                <a:latin typeface="Gill Sans" panose="020B0502020104020203" pitchFamily="34" charset="-79"/>
                <a:ea typeface="Tahoma" panose="020B0604030504040204" pitchFamily="34" charset="0"/>
                <a:cs typeface="Gill Sans" panose="020B0502020104020203" pitchFamily="34" charset="-79"/>
              </a:rPr>
              <a:t>* PB: volatile persist buffer based on Intel </a:t>
            </a:r>
            <a:r>
              <a:rPr lang="en-US" sz="1800" dirty="0">
                <a:latin typeface="Gill Sans" panose="020B0502020104020203" pitchFamily="34" charset="-79"/>
                <a:cs typeface="Gill Sans" panose="020B0502020104020203" pitchFamily="34" charset="-79"/>
              </a:rPr>
              <a:t>WCB</a:t>
            </a:r>
            <a:endParaRPr lang="en-US" dirty="0">
              <a:latin typeface="Gill Sans" panose="020B0502020104020203" pitchFamily="34" charset="-79"/>
              <a:ea typeface="Tahoma" panose="020B0604030504040204" pitchFamily="34" charset="0"/>
              <a:cs typeface="Gill Sans" panose="020B0502020104020203" pitchFamily="34" charset="-79"/>
            </a:endParaRPr>
          </a:p>
        </p:txBody>
      </p:sp>
      <p:pic>
        <p:nvPicPr>
          <p:cNvPr id="77" name="Picture 2" descr="Image result for power outage">
            <a:extLst>
              <a:ext uri="{FF2B5EF4-FFF2-40B4-BE49-F238E27FC236}">
                <a16:creationId xmlns:a16="http://schemas.microsoft.com/office/drawing/2014/main" id="{0CA93CDB-0CE4-58D2-DCB8-54C5496AFA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3458" y="1905137"/>
            <a:ext cx="1877415" cy="1685545"/>
          </a:xfrm>
          <a:prstGeom prst="rect">
            <a:avLst/>
          </a:prstGeom>
          <a:noFill/>
          <a:extLst>
            <a:ext uri="{909E8E84-426E-40dd-AFC4-6F175D3DCCD1}">
              <a14:hiddenFill xmlns="" xmlns:a14="http://schemas.microsoft.com/office/drawing/2010/main">
                <a:solidFill>
                  <a:srgbClr val="FFFFFF"/>
                </a:solidFill>
              </a14:hiddenFill>
            </a:ext>
          </a:extLst>
        </p:spPr>
      </p:pic>
      <p:sp>
        <p:nvSpPr>
          <p:cNvPr id="78" name="Google Shape;149;p18">
            <a:extLst>
              <a:ext uri="{FF2B5EF4-FFF2-40B4-BE49-F238E27FC236}">
                <a16:creationId xmlns:a16="http://schemas.microsoft.com/office/drawing/2014/main" id="{753ED1E7-1BB2-08B5-F8D7-89513BAE1B9A}"/>
              </a:ext>
            </a:extLst>
          </p:cNvPr>
          <p:cNvSpPr/>
          <p:nvPr/>
        </p:nvSpPr>
        <p:spPr>
          <a:xfrm>
            <a:off x="6292663" y="1815327"/>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pic>
        <p:nvPicPr>
          <p:cNvPr id="79" name="Picture 2" descr="Image result for power">
            <a:extLst>
              <a:ext uri="{FF2B5EF4-FFF2-40B4-BE49-F238E27FC236}">
                <a16:creationId xmlns:a16="http://schemas.microsoft.com/office/drawing/2014/main" id="{4DCD04AA-EAB8-2CFA-C7A3-ED70E8C03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9158" y="1924893"/>
            <a:ext cx="1871712" cy="1880068"/>
          </a:xfrm>
          <a:prstGeom prst="rect">
            <a:avLst/>
          </a:prstGeom>
          <a:noFill/>
          <a:extLst>
            <a:ext uri="{909E8E84-426E-40dd-AFC4-6F175D3DCCD1}">
              <a14:hiddenFill xmlns="" xmlns:a14="http://schemas.microsoft.com/office/drawing/2010/main">
                <a:solidFill>
                  <a:srgbClr val="FFFFFF"/>
                </a:solidFill>
              </a14:hiddenFill>
            </a:ext>
          </a:extLst>
        </p:spPr>
      </p:pic>
      <p:sp>
        <p:nvSpPr>
          <p:cNvPr id="80" name="Rectangle 79">
            <a:extLst>
              <a:ext uri="{FF2B5EF4-FFF2-40B4-BE49-F238E27FC236}">
                <a16:creationId xmlns:a16="http://schemas.microsoft.com/office/drawing/2014/main" id="{3A967E98-9E72-5C93-EB59-D875DE5427B2}"/>
              </a:ext>
            </a:extLst>
          </p:cNvPr>
          <p:cNvSpPr/>
          <p:nvPr/>
        </p:nvSpPr>
        <p:spPr>
          <a:xfrm>
            <a:off x="7300693" y="4837508"/>
            <a:ext cx="929996" cy="4924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Old</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81" name="TextBox 80">
            <a:extLst>
              <a:ext uri="{FF2B5EF4-FFF2-40B4-BE49-F238E27FC236}">
                <a16:creationId xmlns:a16="http://schemas.microsoft.com/office/drawing/2014/main" id="{B87CD168-8CA8-7F9E-3864-F3088B2C1BE8}"/>
              </a:ext>
            </a:extLst>
          </p:cNvPr>
          <p:cNvSpPr txBox="1"/>
          <p:nvPr/>
        </p:nvSpPr>
        <p:spPr>
          <a:xfrm>
            <a:off x="5699134" y="4643055"/>
            <a:ext cx="1400710" cy="707886"/>
          </a:xfrm>
          <a:prstGeom prst="rect">
            <a:avLst/>
          </a:prstGeom>
          <a:noFill/>
        </p:spPr>
        <p:txBody>
          <a:bodyPr wrap="square">
            <a:spAutoFit/>
          </a:bodyPr>
          <a:lstStyle/>
          <a:p>
            <a:pPr algn="ctr"/>
            <a:r>
              <a:rPr lang="en-US" sz="2000" dirty="0">
                <a:latin typeface="Gill Sans" panose="020B0502020104020203" pitchFamily="34" charset="-79"/>
                <a:ea typeface="Tahoma" panose="020B0604030504040204" pitchFamily="34" charset="0"/>
                <a:cs typeface="Gill Sans" panose="020B0502020104020203" pitchFamily="34" charset="-79"/>
              </a:rPr>
              <a:t>NVM Main</a:t>
            </a:r>
          </a:p>
          <a:p>
            <a:pPr algn="ctr"/>
            <a:r>
              <a:rPr lang="en-US" sz="2000" dirty="0">
                <a:latin typeface="Gill Sans" panose="020B0502020104020203" pitchFamily="34" charset="-79"/>
                <a:ea typeface="Tahoma" panose="020B0604030504040204" pitchFamily="34" charset="0"/>
                <a:cs typeface="Gill Sans" panose="020B0502020104020203" pitchFamily="34" charset="-79"/>
              </a:rPr>
              <a:t>Memory</a:t>
            </a:r>
          </a:p>
        </p:txBody>
      </p:sp>
      <p:cxnSp>
        <p:nvCxnSpPr>
          <p:cNvPr id="83" name="Straight Arrow Connector 82">
            <a:extLst>
              <a:ext uri="{FF2B5EF4-FFF2-40B4-BE49-F238E27FC236}">
                <a16:creationId xmlns:a16="http://schemas.microsoft.com/office/drawing/2014/main" id="{58C000F8-8414-DFDF-8BFC-2FE309A3B711}"/>
              </a:ext>
            </a:extLst>
          </p:cNvPr>
          <p:cNvCxnSpPr>
            <a:cxnSpLocks/>
          </p:cNvCxnSpPr>
          <p:nvPr/>
        </p:nvCxnSpPr>
        <p:spPr>
          <a:xfrm flipH="1">
            <a:off x="687939" y="4059250"/>
            <a:ext cx="1" cy="846682"/>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E4F87E45-259F-A8F9-CAA2-565A62F10CD4}"/>
              </a:ext>
            </a:extLst>
          </p:cNvPr>
          <p:cNvSpPr/>
          <p:nvPr/>
        </p:nvSpPr>
        <p:spPr>
          <a:xfrm>
            <a:off x="3864730" y="4382306"/>
            <a:ext cx="934511"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cxnSp>
        <p:nvCxnSpPr>
          <p:cNvPr id="85" name="Straight Connector 84">
            <a:extLst>
              <a:ext uri="{FF2B5EF4-FFF2-40B4-BE49-F238E27FC236}">
                <a16:creationId xmlns:a16="http://schemas.microsoft.com/office/drawing/2014/main" id="{8038A696-BEE5-9C04-6F29-598DE55EEB18}"/>
              </a:ext>
            </a:extLst>
          </p:cNvPr>
          <p:cNvCxnSpPr>
            <a:cxnSpLocks/>
            <a:stCxn id="102" idx="4"/>
            <a:endCxn id="101" idx="0"/>
          </p:cNvCxnSpPr>
          <p:nvPr/>
        </p:nvCxnSpPr>
        <p:spPr>
          <a:xfrm flipH="1">
            <a:off x="3175691" y="3988995"/>
            <a:ext cx="100878" cy="31394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718C2342-1862-57D6-8FD6-D220E18CA431}"/>
              </a:ext>
            </a:extLst>
          </p:cNvPr>
          <p:cNvSpPr txBox="1"/>
          <p:nvPr/>
        </p:nvSpPr>
        <p:spPr>
          <a:xfrm>
            <a:off x="8078137" y="2833934"/>
            <a:ext cx="1637308" cy="461665"/>
          </a:xfrm>
          <a:prstGeom prst="rect">
            <a:avLst/>
          </a:prstGeom>
          <a:noFill/>
        </p:spPr>
        <p:txBody>
          <a:bodyPr wrap="none" rtlCol="0">
            <a:spAutoFit/>
          </a:bodyPr>
          <a:lstStyle/>
          <a:p>
            <a:r>
              <a:rPr lang="en-US" sz="2400" dirty="0">
                <a:solidFill>
                  <a:schemeClr val="accent1"/>
                </a:solidFill>
                <a:latin typeface="Gill Sans" panose="020B0502020104020203" pitchFamily="34" charset="-79"/>
                <a:cs typeface="Gill Sans" panose="020B0502020104020203" pitchFamily="34" charset="-79"/>
              </a:rPr>
              <a:t>Persist path</a:t>
            </a:r>
          </a:p>
        </p:txBody>
      </p:sp>
      <p:sp>
        <p:nvSpPr>
          <p:cNvPr id="91" name="TextBox 90">
            <a:extLst>
              <a:ext uri="{FF2B5EF4-FFF2-40B4-BE49-F238E27FC236}">
                <a16:creationId xmlns:a16="http://schemas.microsoft.com/office/drawing/2014/main" id="{A71E102A-EEBE-3FA5-5D11-65C15720BF77}"/>
              </a:ext>
            </a:extLst>
          </p:cNvPr>
          <p:cNvSpPr txBox="1"/>
          <p:nvPr/>
        </p:nvSpPr>
        <p:spPr>
          <a:xfrm>
            <a:off x="310397" y="3537736"/>
            <a:ext cx="747320" cy="646331"/>
          </a:xfrm>
          <a:prstGeom prst="rect">
            <a:avLst/>
          </a:prstGeom>
          <a:noFill/>
        </p:spPr>
        <p:txBody>
          <a:bodyPr wrap="none" rtlCol="0">
            <a:spAutoFit/>
          </a:bodyPr>
          <a:lstStyle/>
          <a:p>
            <a:r>
              <a:rPr lang="en-US" sz="3600" dirty="0">
                <a:latin typeface="Gill Sans" panose="020B0502020104020203" pitchFamily="34" charset="-79"/>
                <a:cs typeface="Gill Sans" panose="020B0502020104020203" pitchFamily="34" charset="-79"/>
              </a:rPr>
              <a:t>PC</a:t>
            </a:r>
          </a:p>
        </p:txBody>
      </p:sp>
      <p:sp>
        <p:nvSpPr>
          <p:cNvPr id="92" name="Rectangle 91">
            <a:extLst>
              <a:ext uri="{FF2B5EF4-FFF2-40B4-BE49-F238E27FC236}">
                <a16:creationId xmlns:a16="http://schemas.microsoft.com/office/drawing/2014/main" id="{AD0F95AB-CCEC-61B4-774A-48CD2FF7587E}"/>
              </a:ext>
            </a:extLst>
          </p:cNvPr>
          <p:cNvSpPr/>
          <p:nvPr/>
        </p:nvSpPr>
        <p:spPr>
          <a:xfrm>
            <a:off x="7296985" y="1805278"/>
            <a:ext cx="931205" cy="49987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94" name="Rectangle 93">
            <a:extLst>
              <a:ext uri="{FF2B5EF4-FFF2-40B4-BE49-F238E27FC236}">
                <a16:creationId xmlns:a16="http://schemas.microsoft.com/office/drawing/2014/main" id="{3AB5D2F1-F573-4010-AC49-993C03F9CE4C}"/>
              </a:ext>
            </a:extLst>
          </p:cNvPr>
          <p:cNvSpPr/>
          <p:nvPr/>
        </p:nvSpPr>
        <p:spPr>
          <a:xfrm>
            <a:off x="5342435" y="3673993"/>
            <a:ext cx="4548193" cy="181413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422FE104-B8B6-8A50-61ED-797EEB16E55B}"/>
              </a:ext>
            </a:extLst>
          </p:cNvPr>
          <p:cNvSpPr txBox="1"/>
          <p:nvPr/>
        </p:nvSpPr>
        <p:spPr>
          <a:xfrm>
            <a:off x="5076985" y="5449900"/>
            <a:ext cx="4830040"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Integrated Memory Controller (</a:t>
            </a:r>
            <a:r>
              <a:rPr lang="en-US" sz="2400" dirty="0" err="1">
                <a:latin typeface="Gill Sans" panose="020B0502020104020203" pitchFamily="34" charset="-79"/>
                <a:cs typeface="Gill Sans" panose="020B0502020104020203" pitchFamily="34" charset="-79"/>
              </a:rPr>
              <a:t>iMC</a:t>
            </a:r>
            <a:r>
              <a:rPr lang="en-US" sz="2400" dirty="0">
                <a:latin typeface="Gill Sans" panose="020B0502020104020203" pitchFamily="34" charset="-79"/>
                <a:cs typeface="Gill Sans" panose="020B0502020104020203" pitchFamily="34" charset="-79"/>
              </a:rPr>
              <a:t>)</a:t>
            </a:r>
          </a:p>
        </p:txBody>
      </p:sp>
      <p:sp>
        <p:nvSpPr>
          <p:cNvPr id="98" name="Rectangle 97">
            <a:extLst>
              <a:ext uri="{FF2B5EF4-FFF2-40B4-BE49-F238E27FC236}">
                <a16:creationId xmlns:a16="http://schemas.microsoft.com/office/drawing/2014/main" id="{200BB73A-1C26-51F5-41A4-C3DE153143D2}"/>
              </a:ext>
            </a:extLst>
          </p:cNvPr>
          <p:cNvSpPr/>
          <p:nvPr/>
        </p:nvSpPr>
        <p:spPr>
          <a:xfrm>
            <a:off x="970157" y="1786450"/>
            <a:ext cx="2885955" cy="3717578"/>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r0 = r1 + 4</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#0, [r0]</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r4 = Load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r2,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r4, [r1]</a:t>
            </a:r>
          </a:p>
        </p:txBody>
      </p:sp>
      <p:sp>
        <p:nvSpPr>
          <p:cNvPr id="100" name="Rectangle 99">
            <a:extLst>
              <a:ext uri="{FF2B5EF4-FFF2-40B4-BE49-F238E27FC236}">
                <a16:creationId xmlns:a16="http://schemas.microsoft.com/office/drawing/2014/main" id="{0F04272B-A6D3-ABD8-FF5A-FB412B44A260}"/>
              </a:ext>
            </a:extLst>
          </p:cNvPr>
          <p:cNvSpPr/>
          <p:nvPr/>
        </p:nvSpPr>
        <p:spPr>
          <a:xfrm>
            <a:off x="956752" y="4386812"/>
            <a:ext cx="2899360"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101" name="Oval 100">
            <a:extLst>
              <a:ext uri="{FF2B5EF4-FFF2-40B4-BE49-F238E27FC236}">
                <a16:creationId xmlns:a16="http://schemas.microsoft.com/office/drawing/2014/main" id="{EA486088-A021-408C-106B-2CFCBDAECD4F}"/>
              </a:ext>
            </a:extLst>
          </p:cNvPr>
          <p:cNvSpPr/>
          <p:nvPr/>
        </p:nvSpPr>
        <p:spPr>
          <a:xfrm>
            <a:off x="2777052" y="4302938"/>
            <a:ext cx="797278" cy="65564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C012CC82-6FC1-EFE2-DDCF-3F91A0ED5F97}"/>
              </a:ext>
            </a:extLst>
          </p:cNvPr>
          <p:cNvSpPr/>
          <p:nvPr/>
        </p:nvSpPr>
        <p:spPr>
          <a:xfrm>
            <a:off x="2860013" y="3397519"/>
            <a:ext cx="833112" cy="59147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a:extLst>
              <a:ext uri="{FF2B5EF4-FFF2-40B4-BE49-F238E27FC236}">
                <a16:creationId xmlns:a16="http://schemas.microsoft.com/office/drawing/2014/main" id="{5328204E-E5A1-A963-143A-36596CD34954}"/>
              </a:ext>
            </a:extLst>
          </p:cNvPr>
          <p:cNvCxnSpPr>
            <a:cxnSpLocks/>
            <a:stCxn id="102" idx="4"/>
            <a:endCxn id="101" idx="0"/>
          </p:cNvCxnSpPr>
          <p:nvPr/>
        </p:nvCxnSpPr>
        <p:spPr>
          <a:xfrm flipH="1">
            <a:off x="3175691" y="3988995"/>
            <a:ext cx="100878" cy="31394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4" name="Rectangle 103">
            <a:extLst>
              <a:ext uri="{FF2B5EF4-FFF2-40B4-BE49-F238E27FC236}">
                <a16:creationId xmlns:a16="http://schemas.microsoft.com/office/drawing/2014/main" id="{9BD5D54D-E864-8FF5-7901-8C2B61D9835F}"/>
              </a:ext>
            </a:extLst>
          </p:cNvPr>
          <p:cNvSpPr/>
          <p:nvPr/>
        </p:nvSpPr>
        <p:spPr>
          <a:xfrm>
            <a:off x="1160351" y="3705307"/>
            <a:ext cx="1997724" cy="707886"/>
          </a:xfrm>
          <a:prstGeom prst="rect">
            <a:avLst/>
          </a:prstGeom>
        </p:spPr>
        <p:txBody>
          <a:bodyPr wrap="square">
            <a:spAutoFit/>
          </a:bodyPr>
          <a:lstStyle/>
          <a:p>
            <a:pPr algn="ctr"/>
            <a:r>
              <a:rPr lang="en-US" sz="2000" dirty="0">
                <a:solidFill>
                  <a:schemeClr val="accent1"/>
                </a:solidFill>
                <a:latin typeface="Gill Sans" panose="020B0502020104020203" pitchFamily="34" charset="-79"/>
                <a:ea typeface="Tahoma" panose="020B0604030504040204" pitchFamily="34" charset="0"/>
                <a:cs typeface="Gill Sans" panose="020B0502020104020203" pitchFamily="34" charset="-79"/>
              </a:rPr>
              <a:t>Memory write-after-read dep.</a:t>
            </a:r>
          </a:p>
        </p:txBody>
      </p:sp>
      <p:sp>
        <p:nvSpPr>
          <p:cNvPr id="105" name="TextBox 104">
            <a:extLst>
              <a:ext uri="{FF2B5EF4-FFF2-40B4-BE49-F238E27FC236}">
                <a16:creationId xmlns:a16="http://schemas.microsoft.com/office/drawing/2014/main" id="{F885CCDE-4F35-AC34-AE9E-92416FFEBB5B}"/>
              </a:ext>
            </a:extLst>
          </p:cNvPr>
          <p:cNvSpPr txBox="1"/>
          <p:nvPr/>
        </p:nvSpPr>
        <p:spPr>
          <a:xfrm>
            <a:off x="243609" y="5243626"/>
            <a:ext cx="1254831" cy="646331"/>
          </a:xfrm>
          <a:prstGeom prst="rect">
            <a:avLst/>
          </a:prstGeom>
          <a:noFill/>
        </p:spPr>
        <p:txBody>
          <a:bodyPr wrap="none" rtlCol="0">
            <a:spAutoFit/>
          </a:bodyPr>
          <a:lstStyle/>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Power</a:t>
            </a:r>
          </a:p>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interrupted</a:t>
            </a:r>
          </a:p>
        </p:txBody>
      </p:sp>
      <p:cxnSp>
        <p:nvCxnSpPr>
          <p:cNvPr id="106" name="Straight Connector 105">
            <a:extLst>
              <a:ext uri="{FF2B5EF4-FFF2-40B4-BE49-F238E27FC236}">
                <a16:creationId xmlns:a16="http://schemas.microsoft.com/office/drawing/2014/main" id="{CBD270F2-BF2C-61F4-2D40-24DC91575168}"/>
              </a:ext>
            </a:extLst>
          </p:cNvPr>
          <p:cNvCxnSpPr>
            <a:cxnSpLocks/>
          </p:cNvCxnSpPr>
          <p:nvPr/>
        </p:nvCxnSpPr>
        <p:spPr>
          <a:xfrm>
            <a:off x="615939" y="5303748"/>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9" name="Picture 14" descr="You can share this smiley to express your frustration. | Emoticons emojis,  Funny emoticons, Emoji pictures">
            <a:extLst>
              <a:ext uri="{FF2B5EF4-FFF2-40B4-BE49-F238E27FC236}">
                <a16:creationId xmlns:a16="http://schemas.microsoft.com/office/drawing/2014/main" id="{EBA8AADA-FC82-6E33-BB34-DC960F8AF4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836" y="2690981"/>
            <a:ext cx="829202" cy="829202"/>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746788C2-81F2-B77E-8330-34C9F46E4BF8}"/>
              </a:ext>
            </a:extLst>
          </p:cNvPr>
          <p:cNvSpPr txBox="1"/>
          <p:nvPr/>
        </p:nvSpPr>
        <p:spPr>
          <a:xfrm>
            <a:off x="1076317" y="2871483"/>
            <a:ext cx="1655197"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It is not my </a:t>
            </a:r>
            <a:r>
              <a:rPr lang="en-US" sz="2000" dirty="0">
                <a:solidFill>
                  <a:srgbClr val="FF0000"/>
                </a:solidFill>
                <a:latin typeface="Gill Sans" panose="020B0502020104020203" pitchFamily="34" charset="-79"/>
                <a:cs typeface="Gill Sans" panose="020B0502020104020203" pitchFamily="34" charset="-79"/>
              </a:rPr>
              <a:t>r4</a:t>
            </a:r>
          </a:p>
        </p:txBody>
      </p:sp>
      <p:sp>
        <p:nvSpPr>
          <p:cNvPr id="45" name="Rectangular Callout 44">
            <a:extLst>
              <a:ext uri="{FF2B5EF4-FFF2-40B4-BE49-F238E27FC236}">
                <a16:creationId xmlns:a16="http://schemas.microsoft.com/office/drawing/2014/main" id="{2A7A45B6-64F3-59B0-E91B-768482746EA8}"/>
              </a:ext>
            </a:extLst>
          </p:cNvPr>
          <p:cNvSpPr/>
          <p:nvPr/>
        </p:nvSpPr>
        <p:spPr>
          <a:xfrm rot="5400000">
            <a:off x="1669692" y="2344091"/>
            <a:ext cx="485710" cy="1601578"/>
          </a:xfrm>
          <a:prstGeom prst="wedgeRectCallout">
            <a:avLst>
              <a:gd name="adj1" fmla="val 69809"/>
              <a:gd name="adj2" fmla="val 2619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Evil icon PNG and SVG Vector Free Download">
            <a:extLst>
              <a:ext uri="{FF2B5EF4-FFF2-40B4-BE49-F238E27FC236}">
                <a16:creationId xmlns:a16="http://schemas.microsoft.com/office/drawing/2014/main" id="{6E441356-FBDC-25DE-DD8D-DFA569B86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1285" y="2414135"/>
            <a:ext cx="558155" cy="599310"/>
          </a:xfrm>
          <a:prstGeom prst="rect">
            <a:avLst/>
          </a:prstGeom>
          <a:noFill/>
          <a:extLst>
            <a:ext uri="{909E8E84-426E-40DD-AFC4-6F175D3DCCD1}">
              <a14:hiddenFill xmlns:a14="http://schemas.microsoft.com/office/drawing/2010/main">
                <a:solidFill>
                  <a:srgbClr val="FFFFFF"/>
                </a:solidFill>
              </a14:hiddenFill>
            </a:ext>
          </a:extLst>
        </p:spPr>
      </p:pic>
      <p:cxnSp>
        <p:nvCxnSpPr>
          <p:cNvPr id="62" name="Elbow Connector 61">
            <a:extLst>
              <a:ext uri="{FF2B5EF4-FFF2-40B4-BE49-F238E27FC236}">
                <a16:creationId xmlns:a16="http://schemas.microsoft.com/office/drawing/2014/main" id="{FD5CDBA9-F236-804D-9E1D-D1E21F35F11E}"/>
              </a:ext>
            </a:extLst>
          </p:cNvPr>
          <p:cNvCxnSpPr>
            <a:cxnSpLocks/>
            <a:stCxn id="78" idx="3"/>
          </p:cNvCxnSpPr>
          <p:nvPr/>
        </p:nvCxnSpPr>
        <p:spPr>
          <a:xfrm>
            <a:off x="7291285" y="2050697"/>
            <a:ext cx="774507" cy="2625627"/>
          </a:xfrm>
          <a:prstGeom prst="bentConnector2">
            <a:avLst/>
          </a:prstGeom>
          <a:ln w="50800">
            <a:prstDash val="sysDot"/>
            <a:tailEnd type="triangle"/>
          </a:ln>
        </p:spPr>
        <p:style>
          <a:lnRef idx="1">
            <a:schemeClr val="accent1"/>
          </a:lnRef>
          <a:fillRef idx="0">
            <a:schemeClr val="accent1"/>
          </a:fillRef>
          <a:effectRef idx="0">
            <a:schemeClr val="accent1"/>
          </a:effectRef>
          <a:fontRef idx="minor">
            <a:schemeClr val="tx1"/>
          </a:fontRef>
        </p:style>
      </p:cxnSp>
      <p:sp>
        <p:nvSpPr>
          <p:cNvPr id="107" name="Curved Right Arrow 106">
            <a:extLst>
              <a:ext uri="{FF2B5EF4-FFF2-40B4-BE49-F238E27FC236}">
                <a16:creationId xmlns:a16="http://schemas.microsoft.com/office/drawing/2014/main" id="{7B1309C6-9CAB-49B9-086B-51ABB573B1B7}"/>
              </a:ext>
            </a:extLst>
          </p:cNvPr>
          <p:cNvSpPr/>
          <p:nvPr/>
        </p:nvSpPr>
        <p:spPr>
          <a:xfrm rot="10800000">
            <a:off x="3877631" y="1627953"/>
            <a:ext cx="923575" cy="3491681"/>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90" name="Rectangle 89">
            <a:extLst>
              <a:ext uri="{FF2B5EF4-FFF2-40B4-BE49-F238E27FC236}">
                <a16:creationId xmlns:a16="http://schemas.microsoft.com/office/drawing/2014/main" id="{4393E18A-685F-3834-4649-0F725034EC7E}"/>
              </a:ext>
            </a:extLst>
          </p:cNvPr>
          <p:cNvSpPr/>
          <p:nvPr/>
        </p:nvSpPr>
        <p:spPr>
          <a:xfrm>
            <a:off x="7291285" y="4821570"/>
            <a:ext cx="931205" cy="49987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5" name="TextBox 4">
            <a:extLst>
              <a:ext uri="{FF2B5EF4-FFF2-40B4-BE49-F238E27FC236}">
                <a16:creationId xmlns:a16="http://schemas.microsoft.com/office/drawing/2014/main" id="{E9341E18-C88E-FCF1-7CF5-32054771AABB}"/>
              </a:ext>
            </a:extLst>
          </p:cNvPr>
          <p:cNvSpPr txBox="1"/>
          <p:nvPr/>
        </p:nvSpPr>
        <p:spPr>
          <a:xfrm>
            <a:off x="3680436" y="2498986"/>
            <a:ext cx="2018173" cy="461665"/>
          </a:xfrm>
          <a:prstGeom prst="rect">
            <a:avLst/>
          </a:prstGeom>
          <a:noFill/>
        </p:spPr>
        <p:txBody>
          <a:bodyPr wrap="square" rtlCol="0">
            <a:spAutoFit/>
          </a:bodyPr>
          <a:lstStyle/>
          <a:p>
            <a:pPr algn="ctr"/>
            <a:r>
              <a:rPr lang="en-US" sz="2400" dirty="0">
                <a:latin typeface="Gill Sans" panose="020B0502020104020203" pitchFamily="34" charset="-79"/>
                <a:ea typeface="Tahoma" panose="020B0604030504040204" pitchFamily="34" charset="0"/>
                <a:cs typeface="Gill Sans" panose="020B0502020104020203" pitchFamily="34" charset="-79"/>
              </a:rPr>
              <a:t>I am the evil </a:t>
            </a:r>
          </a:p>
        </p:txBody>
      </p:sp>
      <p:sp>
        <p:nvSpPr>
          <p:cNvPr id="8" name="Rectangular Callout 7">
            <a:extLst>
              <a:ext uri="{FF2B5EF4-FFF2-40B4-BE49-F238E27FC236}">
                <a16:creationId xmlns:a16="http://schemas.microsoft.com/office/drawing/2014/main" id="{17AAFB5E-73C2-6BD5-A8F7-63A7A805FEC5}"/>
              </a:ext>
            </a:extLst>
          </p:cNvPr>
          <p:cNvSpPr/>
          <p:nvPr/>
        </p:nvSpPr>
        <p:spPr>
          <a:xfrm>
            <a:off x="3899586" y="2395261"/>
            <a:ext cx="2216621" cy="665404"/>
          </a:xfrm>
          <a:prstGeom prst="wedgeRectCallout">
            <a:avLst>
              <a:gd name="adj1" fmla="val -76734"/>
              <a:gd name="adj2" fmla="val 9912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grpId="0" nodeType="clickEffect">
                                  <p:stCondLst>
                                    <p:cond delay="0"/>
                                  </p:stCondLst>
                                  <p:childTnLst>
                                    <p:animMotion origin="layout" path="M 1.66667E-6 1.11022E-16 L 0.28255 -0.37593 " pathEditMode="relative" rAng="0" ptsTypes="AA">
                                      <p:cBhvr>
                                        <p:cTn id="18" dur="1000" fill="hold"/>
                                        <p:tgtEl>
                                          <p:spTgt spid="84"/>
                                        </p:tgtEl>
                                        <p:attrNameLst>
                                          <p:attrName>ppt_x</p:attrName>
                                          <p:attrName>ppt_y</p:attrName>
                                        </p:attrNameLst>
                                      </p:cBhvr>
                                      <p:rCtr x="14128" y="-18796"/>
                                    </p:animMotion>
                                  </p:childTnLst>
                                  <p:subTnLst>
                                    <p:set>
                                      <p:cBhvr override="childStyle">
                                        <p:cTn dur="1" fill="hold" display="0" masterRel="sameClick" afterEffect="1">
                                          <p:stCondLst>
                                            <p:cond evt="end" delay="0">
                                              <p:tn val="17"/>
                                            </p:cond>
                                          </p:stCondLst>
                                        </p:cTn>
                                        <p:tgtEl>
                                          <p:spTgt spid="84"/>
                                        </p:tgtEl>
                                        <p:attrNameLst>
                                          <p:attrName>style.visibility</p:attrName>
                                        </p:attrNameLst>
                                      </p:cBhvr>
                                      <p:to>
                                        <p:strVal val="hidden"/>
                                      </p:to>
                                    </p:set>
                                  </p:subTnLst>
                                </p:cTn>
                              </p:par>
                              <p:par>
                                <p:cTn id="19" presetID="1" presetClass="entr" presetSubtype="0" fill="hold" grpId="0" nodeType="withEffect">
                                  <p:stCondLst>
                                    <p:cond delay="1000"/>
                                  </p:stCondLst>
                                  <p:childTnLst>
                                    <p:set>
                                      <p:cBhvr>
                                        <p:cTn id="20" dur="1" fill="hold">
                                          <p:stCondLst>
                                            <p:cond delay="0"/>
                                          </p:stCondLst>
                                        </p:cTn>
                                        <p:tgtEl>
                                          <p:spTgt spid="92"/>
                                        </p:tgtEl>
                                        <p:attrNameLst>
                                          <p:attrName>style.visibility</p:attrName>
                                        </p:attrNameLst>
                                      </p:cBhvr>
                                      <p:to>
                                        <p:strVal val="visible"/>
                                      </p:to>
                                    </p:set>
                                  </p:childTnLst>
                                </p:cTn>
                              </p:par>
                              <p:par>
                                <p:cTn id="21" presetID="1" presetClass="entr" presetSubtype="0" fill="hold" grpId="0" nodeType="withEffect">
                                  <p:stCondLst>
                                    <p:cond delay="100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2" nodeType="clickEffect">
                                  <p:stCondLst>
                                    <p:cond delay="0"/>
                                  </p:stCondLst>
                                  <p:childTnLst>
                                    <p:animMotion origin="layout" path="M 1.25E-6 2.96296E-6 L -0.00052 0.43982 " pathEditMode="relative" rAng="0" ptsTypes="AA">
                                      <p:cBhvr>
                                        <p:cTn id="26" dur="2000" fill="hold"/>
                                        <p:tgtEl>
                                          <p:spTgt spid="92"/>
                                        </p:tgtEl>
                                        <p:attrNameLst>
                                          <p:attrName>ppt_x</p:attrName>
                                          <p:attrName>ppt_y</p:attrName>
                                        </p:attrNameLst>
                                      </p:cBhvr>
                                      <p:rCtr x="52" y="21875"/>
                                    </p:animMotion>
                                  </p:childTnLst>
                                </p:cTn>
                              </p:par>
                              <p:par>
                                <p:cTn id="27" presetID="1" presetClass="entr" presetSubtype="0" fill="hold" grpId="0" nodeType="withEffect">
                                  <p:stCondLst>
                                    <p:cond delay="2000"/>
                                  </p:stCondLst>
                                  <p:childTnLst>
                                    <p:set>
                                      <p:cBhvr>
                                        <p:cTn id="28" dur="1" fill="hold">
                                          <p:stCondLst>
                                            <p:cond delay="0"/>
                                          </p:stCondLst>
                                        </p:cTn>
                                        <p:tgtEl>
                                          <p:spTgt spid="9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77"/>
                                        </p:tgtEl>
                                        <p:attrNameLst>
                                          <p:attrName>style.visibility</p:attrName>
                                        </p:attrNameLst>
                                      </p:cBhvr>
                                      <p:to>
                                        <p:strVal val="visible"/>
                                      </p:to>
                                    </p:set>
                                    <p:animEffect transition="in" filter="blinds(horizontal)">
                                      <p:cBhvr>
                                        <p:cTn id="33" dur="500"/>
                                        <p:tgtEl>
                                          <p:spTgt spid="77"/>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05"/>
                                        </p:tgtEl>
                                        <p:attrNameLst>
                                          <p:attrName>style.visibility</p:attrName>
                                        </p:attrNameLst>
                                      </p:cBhvr>
                                      <p:to>
                                        <p:strVal val="visible"/>
                                      </p:to>
                                    </p:set>
                                    <p:animEffect transition="in" filter="blinds(horizontal)">
                                      <p:cBhvr>
                                        <p:cTn id="36" dur="500"/>
                                        <p:tgtEl>
                                          <p:spTgt spid="105"/>
                                        </p:tgtEl>
                                      </p:cBhvr>
                                    </p:animEffect>
                                  </p:childTnLst>
                                </p:cTn>
                              </p:par>
                              <p:par>
                                <p:cTn id="37" presetID="3" presetClass="entr" presetSubtype="10" fill="hold" nodeType="withEffect">
                                  <p:stCondLst>
                                    <p:cond delay="0"/>
                                  </p:stCondLst>
                                  <p:childTnLst>
                                    <p:set>
                                      <p:cBhvr>
                                        <p:cTn id="38" dur="1" fill="hold">
                                          <p:stCondLst>
                                            <p:cond delay="0"/>
                                          </p:stCondLst>
                                        </p:cTn>
                                        <p:tgtEl>
                                          <p:spTgt spid="106"/>
                                        </p:tgtEl>
                                        <p:attrNameLst>
                                          <p:attrName>style.visibility</p:attrName>
                                        </p:attrNameLst>
                                      </p:cBhvr>
                                      <p:to>
                                        <p:strVal val="visible"/>
                                      </p:to>
                                    </p:set>
                                    <p:animEffect transition="in" filter="blinds(horizontal)">
                                      <p:cBhvr>
                                        <p:cTn id="39" dur="500"/>
                                        <p:tgtEl>
                                          <p:spTgt spid="106"/>
                                        </p:tgtEl>
                                      </p:cBhvr>
                                    </p:animEffect>
                                  </p:childTnLst>
                                </p:cTn>
                              </p:par>
                              <p:par>
                                <p:cTn id="40" presetID="2" presetClass="exit" presetSubtype="3" fill="hold" grpId="1" nodeType="withEffect">
                                  <p:stCondLst>
                                    <p:cond delay="0"/>
                                  </p:stCondLst>
                                  <p:childTnLst>
                                    <p:anim calcmode="lin" valueType="num">
                                      <p:cBhvr additive="base">
                                        <p:cTn id="41" dur="500"/>
                                        <p:tgtEl>
                                          <p:spTgt spid="66"/>
                                        </p:tgtEl>
                                        <p:attrNameLst>
                                          <p:attrName>ppt_x</p:attrName>
                                        </p:attrNameLst>
                                      </p:cBhvr>
                                      <p:tavLst>
                                        <p:tav tm="0">
                                          <p:val>
                                            <p:strVal val="ppt_x"/>
                                          </p:val>
                                        </p:tav>
                                        <p:tav tm="100000">
                                          <p:val>
                                            <p:strVal val="1+ppt_w/2"/>
                                          </p:val>
                                        </p:tav>
                                      </p:tavLst>
                                    </p:anim>
                                    <p:anim calcmode="lin" valueType="num">
                                      <p:cBhvr additive="base">
                                        <p:cTn id="42" dur="500"/>
                                        <p:tgtEl>
                                          <p:spTgt spid="66"/>
                                        </p:tgtEl>
                                        <p:attrNameLst>
                                          <p:attrName>ppt_y</p:attrName>
                                        </p:attrNameLst>
                                      </p:cBhvr>
                                      <p:tavLst>
                                        <p:tav tm="0">
                                          <p:val>
                                            <p:strVal val="ppt_y"/>
                                          </p:val>
                                        </p:tav>
                                        <p:tav tm="100000">
                                          <p:val>
                                            <p:strVal val="0-ppt_h/2"/>
                                          </p:val>
                                        </p:tav>
                                      </p:tavLst>
                                    </p:anim>
                                    <p:set>
                                      <p:cBhvr>
                                        <p:cTn id="43" dur="1" fill="hold">
                                          <p:stCondLst>
                                            <p:cond delay="499"/>
                                          </p:stCondLst>
                                        </p:cTn>
                                        <p:tgtEl>
                                          <p:spTgt spid="66"/>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79"/>
                                        </p:tgtEl>
                                        <p:attrNameLst>
                                          <p:attrName>style.visibility</p:attrName>
                                        </p:attrNameLst>
                                      </p:cBhvr>
                                      <p:to>
                                        <p:strVal val="visible"/>
                                      </p:to>
                                    </p:set>
                                    <p:animEffect transition="in" filter="blinds(horizontal)">
                                      <p:cBhvr>
                                        <p:cTn id="48" dur="500"/>
                                        <p:tgtEl>
                                          <p:spTgt spid="7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107"/>
                                        </p:tgtEl>
                                        <p:attrNameLst>
                                          <p:attrName>style.visibility</p:attrName>
                                        </p:attrNameLst>
                                      </p:cBhvr>
                                      <p:to>
                                        <p:strVal val="visible"/>
                                      </p:to>
                                    </p:set>
                                    <p:animEffect transition="in" filter="wipe(down)">
                                      <p:cBhvr>
                                        <p:cTn id="53" dur="500"/>
                                        <p:tgtEl>
                                          <p:spTgt spid="107"/>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grpId="1" nodeType="clickEffect">
                                  <p:stCondLst>
                                    <p:cond delay="0"/>
                                  </p:stCondLst>
                                  <p:childTnLst>
                                    <p:animMotion origin="layout" path="M 2.08333E-6 -1.85185E-6 L -0.28177 -0.19907 " pathEditMode="relative" rAng="0" ptsTypes="AA">
                                      <p:cBhvr>
                                        <p:cTn id="57" dur="2000" fill="hold"/>
                                        <p:tgtEl>
                                          <p:spTgt spid="90"/>
                                        </p:tgtEl>
                                        <p:attrNameLst>
                                          <p:attrName>ppt_x</p:attrName>
                                          <p:attrName>ppt_y</p:attrName>
                                        </p:attrNameLst>
                                      </p:cBhvr>
                                      <p:rCtr x="-14089" y="-9954"/>
                                    </p:animMotion>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39"/>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48"/>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1028"/>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80" grpId="0" animBg="1"/>
      <p:bldP spid="84" grpId="0" animBg="1"/>
      <p:bldP spid="84" grpId="1" animBg="1"/>
      <p:bldP spid="91" grpId="0"/>
      <p:bldP spid="92" grpId="0" animBg="1"/>
      <p:bldP spid="92" grpId="2" animBg="1"/>
      <p:bldP spid="100" grpId="0" animBg="1"/>
      <p:bldP spid="105" grpId="0"/>
      <p:bldP spid="48" grpId="0"/>
      <p:bldP spid="45" grpId="0" animBg="1"/>
      <p:bldP spid="107" grpId="0" animBg="1"/>
      <p:bldP spid="90" grpId="0" animBg="1"/>
      <p:bldP spid="90" grpId="1" animBg="1"/>
      <p:bldP spid="5"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Picture 6" descr="Crazy Smiling Emoji Sticker">
            <a:extLst>
              <a:ext uri="{FF2B5EF4-FFF2-40B4-BE49-F238E27FC236}">
                <a16:creationId xmlns:a16="http://schemas.microsoft.com/office/drawing/2014/main" id="{55FDE610-C011-773F-4A8A-037A75509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802" y="2052068"/>
            <a:ext cx="1495452" cy="149545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17CE86A-95E0-A9D0-5F8C-FEF0776F91DA}"/>
              </a:ext>
            </a:extLst>
          </p:cNvPr>
          <p:cNvSpPr>
            <a:spLocks noGrp="1"/>
          </p:cNvSpPr>
          <p:nvPr>
            <p:ph type="title"/>
          </p:nvPr>
        </p:nvSpPr>
        <p:spPr>
          <a:xfrm>
            <a:off x="-1" y="2566"/>
            <a:ext cx="11967637" cy="1216467"/>
          </a:xfrm>
        </p:spPr>
        <p:txBody>
          <a:bodyPr>
            <a:normAutofit fontScale="90000"/>
          </a:bodyPr>
          <a:lstStyle/>
          <a:p>
            <a:r>
              <a:rPr lang="en-US" dirty="0"/>
              <a:t>Capri</a:t>
            </a:r>
            <a:r>
              <a:rPr lang="en-US" baseline="30000" dirty="0"/>
              <a:t> [HPDC’22]</a:t>
            </a:r>
            <a:r>
              <a:rPr lang="en-US" dirty="0"/>
              <a:t>: Hardware Redo Buffer-Based Region-Level Whole-System Persistence</a:t>
            </a:r>
          </a:p>
        </p:txBody>
      </p:sp>
      <p:sp>
        <p:nvSpPr>
          <p:cNvPr id="4" name="Slide Number Placeholder 3">
            <a:extLst>
              <a:ext uri="{FF2B5EF4-FFF2-40B4-BE49-F238E27FC236}">
                <a16:creationId xmlns:a16="http://schemas.microsoft.com/office/drawing/2014/main" id="{A66469D3-C8A6-9734-36D8-57E84E0040EB}"/>
              </a:ext>
            </a:extLst>
          </p:cNvPr>
          <p:cNvSpPr>
            <a:spLocks noGrp="1"/>
          </p:cNvSpPr>
          <p:nvPr>
            <p:ph type="sldNum" sz="quarter" idx="12"/>
          </p:nvPr>
        </p:nvSpPr>
        <p:spPr>
          <a:xfrm>
            <a:off x="11622258" y="6428920"/>
            <a:ext cx="533972" cy="365125"/>
          </a:xfrm>
        </p:spPr>
        <p:txBody>
          <a:bodyPr/>
          <a:lstStyle/>
          <a:p>
            <a:fld id="{BEF5F9A7-FFD9-4159-A58F-AE73538ED447}" type="slidenum">
              <a:rPr lang="en-US" smtClean="0"/>
              <a:pPr/>
              <a:t>7</a:t>
            </a:fld>
            <a:endParaRPr lang="en-US" dirty="0"/>
          </a:p>
        </p:txBody>
      </p:sp>
      <p:pic>
        <p:nvPicPr>
          <p:cNvPr id="5" name="Picture 2" descr="Image result for power">
            <a:extLst>
              <a:ext uri="{FF2B5EF4-FFF2-40B4-BE49-F238E27FC236}">
                <a16:creationId xmlns:a16="http://schemas.microsoft.com/office/drawing/2014/main" id="{D10A9887-561C-0A4B-AAAE-105546785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6711" y="1826674"/>
            <a:ext cx="1640170" cy="1647492"/>
          </a:xfrm>
          <a:prstGeom prst="rect">
            <a:avLst/>
          </a:prstGeom>
          <a:noFill/>
          <a:extLst>
            <a:ext uri="{909E8E84-426E-40dd-AFC4-6F175D3DCCD1}">
              <a14:hiddenFill xmlns:a14="http://schemas.microsoft.com/office/drawing/2010/main" xmlns="">
                <a:solidFill>
                  <a:srgbClr val="FFFFFF"/>
                </a:solidFill>
              </a14:hiddenFill>
            </a:ext>
          </a:extLst>
        </p:spPr>
      </p:pic>
      <p:sp>
        <p:nvSpPr>
          <p:cNvPr id="7" name="Google Shape;148;p18">
            <a:extLst>
              <a:ext uri="{FF2B5EF4-FFF2-40B4-BE49-F238E27FC236}">
                <a16:creationId xmlns:a16="http://schemas.microsoft.com/office/drawing/2014/main" id="{F73DF95C-8A39-0864-A674-5504FDA7EC72}"/>
              </a:ext>
            </a:extLst>
          </p:cNvPr>
          <p:cNvSpPr/>
          <p:nvPr/>
        </p:nvSpPr>
        <p:spPr>
          <a:xfrm>
            <a:off x="6001235" y="1464422"/>
            <a:ext cx="998622"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Core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8" name="Google Shape;151;p18">
            <a:extLst>
              <a:ext uri="{FF2B5EF4-FFF2-40B4-BE49-F238E27FC236}">
                <a16:creationId xmlns:a16="http://schemas.microsoft.com/office/drawing/2014/main" id="{FDC056F6-391D-6D30-8B72-3FC59474FF09}"/>
              </a:ext>
            </a:extLst>
          </p:cNvPr>
          <p:cNvSpPr/>
          <p:nvPr/>
        </p:nvSpPr>
        <p:spPr>
          <a:xfrm>
            <a:off x="5383696" y="4981133"/>
            <a:ext cx="3744794"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9" name="Straight Arrow Connector 8">
            <a:extLst>
              <a:ext uri="{FF2B5EF4-FFF2-40B4-BE49-F238E27FC236}">
                <a16:creationId xmlns:a16="http://schemas.microsoft.com/office/drawing/2014/main" id="{1D96D7D4-406D-4AE7-EE78-0E4E318C5E7F}"/>
              </a:ext>
            </a:extLst>
          </p:cNvPr>
          <p:cNvCxnSpPr>
            <a:cxnSpLocks/>
            <a:stCxn id="7" idx="2"/>
            <a:endCxn id="21" idx="0"/>
          </p:cNvCxnSpPr>
          <p:nvPr/>
        </p:nvCxnSpPr>
        <p:spPr>
          <a:xfrm flipH="1">
            <a:off x="6498057" y="1932762"/>
            <a:ext cx="2489" cy="18737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F537F10-BCBB-DC82-01E8-F1BF59792ADF}"/>
              </a:ext>
            </a:extLst>
          </p:cNvPr>
          <p:cNvCxnSpPr>
            <a:cxnSpLocks/>
            <a:stCxn id="21" idx="2"/>
            <a:endCxn id="13" idx="0"/>
          </p:cNvCxnSpPr>
          <p:nvPr/>
        </p:nvCxnSpPr>
        <p:spPr>
          <a:xfrm>
            <a:off x="6498057" y="2590875"/>
            <a:ext cx="0" cy="19640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5F1C9C0-5C73-5BBC-6000-DE45F952E6D0}"/>
              </a:ext>
            </a:extLst>
          </p:cNvPr>
          <p:cNvCxnSpPr>
            <a:cxnSpLocks/>
            <a:stCxn id="12" idx="2"/>
          </p:cNvCxnSpPr>
          <p:nvPr/>
        </p:nvCxnSpPr>
        <p:spPr>
          <a:xfrm>
            <a:off x="6505360" y="4724944"/>
            <a:ext cx="0" cy="256189"/>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Google Shape;150;p18">
            <a:extLst>
              <a:ext uri="{FF2B5EF4-FFF2-40B4-BE49-F238E27FC236}">
                <a16:creationId xmlns:a16="http://schemas.microsoft.com/office/drawing/2014/main" id="{12F8B0A8-EED2-884B-BDAE-23A0F34BF901}"/>
              </a:ext>
            </a:extLst>
          </p:cNvPr>
          <p:cNvSpPr/>
          <p:nvPr/>
        </p:nvSpPr>
        <p:spPr>
          <a:xfrm>
            <a:off x="5383696" y="4131413"/>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3" name="Google Shape;149;p18">
            <a:extLst>
              <a:ext uri="{FF2B5EF4-FFF2-40B4-BE49-F238E27FC236}">
                <a16:creationId xmlns:a16="http://schemas.microsoft.com/office/drawing/2014/main" id="{ACF5E3F6-E069-F7AB-6D97-9A65EA92C7C3}"/>
              </a:ext>
            </a:extLst>
          </p:cNvPr>
          <p:cNvSpPr/>
          <p:nvPr/>
        </p:nvSpPr>
        <p:spPr>
          <a:xfrm>
            <a:off x="5906930" y="2787283"/>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14" name="Google Shape;149;p18">
            <a:extLst>
              <a:ext uri="{FF2B5EF4-FFF2-40B4-BE49-F238E27FC236}">
                <a16:creationId xmlns:a16="http://schemas.microsoft.com/office/drawing/2014/main" id="{578FC244-CDBC-4724-AC4C-C87907A2CB41}"/>
              </a:ext>
            </a:extLst>
          </p:cNvPr>
          <p:cNvSpPr/>
          <p:nvPr/>
        </p:nvSpPr>
        <p:spPr>
          <a:xfrm>
            <a:off x="5775575" y="3460104"/>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15" name="Straight Arrow Connector 14">
            <a:extLst>
              <a:ext uri="{FF2B5EF4-FFF2-40B4-BE49-F238E27FC236}">
                <a16:creationId xmlns:a16="http://schemas.microsoft.com/office/drawing/2014/main" id="{0A6CE3F5-D29B-4A69-3775-42BDD42706CD}"/>
              </a:ext>
            </a:extLst>
          </p:cNvPr>
          <p:cNvCxnSpPr>
            <a:cxnSpLocks/>
            <a:stCxn id="13" idx="2"/>
            <a:endCxn id="14" idx="0"/>
          </p:cNvCxnSpPr>
          <p:nvPr/>
        </p:nvCxnSpPr>
        <p:spPr>
          <a:xfrm>
            <a:off x="6498057" y="3255623"/>
            <a:ext cx="0" cy="20448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7ABA144-9BBB-C961-3921-7D059E46CB67}"/>
              </a:ext>
            </a:extLst>
          </p:cNvPr>
          <p:cNvCxnSpPr>
            <a:cxnSpLocks/>
            <a:stCxn id="14" idx="2"/>
            <a:endCxn id="12" idx="0"/>
          </p:cNvCxnSpPr>
          <p:nvPr/>
        </p:nvCxnSpPr>
        <p:spPr>
          <a:xfrm>
            <a:off x="6498057" y="3928445"/>
            <a:ext cx="7303" cy="20296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5B904F3-6629-77D4-5866-780D147E74F5}"/>
              </a:ext>
            </a:extLst>
          </p:cNvPr>
          <p:cNvSpPr txBox="1"/>
          <p:nvPr/>
        </p:nvSpPr>
        <p:spPr>
          <a:xfrm>
            <a:off x="8865954" y="1137183"/>
            <a:ext cx="3157596" cy="369332"/>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ARF: architectural register file</a:t>
            </a:r>
          </a:p>
        </p:txBody>
      </p:sp>
      <p:pic>
        <p:nvPicPr>
          <p:cNvPr id="20" name="Picture 2" descr="Image result for power outage">
            <a:extLst>
              <a:ext uri="{FF2B5EF4-FFF2-40B4-BE49-F238E27FC236}">
                <a16:creationId xmlns:a16="http://schemas.microsoft.com/office/drawing/2014/main" id="{10B1B5F6-4BA0-E4A0-3D75-28CCDEB868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9541" y="1818060"/>
            <a:ext cx="1877415" cy="1685545"/>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Google Shape;149;p18">
            <a:extLst>
              <a:ext uri="{FF2B5EF4-FFF2-40B4-BE49-F238E27FC236}">
                <a16:creationId xmlns:a16="http://schemas.microsoft.com/office/drawing/2014/main" id="{8BD23926-6301-72B6-7359-1CE5F52E07C5}"/>
              </a:ext>
            </a:extLst>
          </p:cNvPr>
          <p:cNvSpPr/>
          <p:nvPr/>
        </p:nvSpPr>
        <p:spPr>
          <a:xfrm>
            <a:off x="5998746" y="2120136"/>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pic>
        <p:nvPicPr>
          <p:cNvPr id="22" name="Picture 2" descr="Image result for power">
            <a:extLst>
              <a:ext uri="{FF2B5EF4-FFF2-40B4-BE49-F238E27FC236}">
                <a16:creationId xmlns:a16="http://schemas.microsoft.com/office/drawing/2014/main" id="{E994E5F8-D83D-F446-DBF9-E2A5BFC3A3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5241" y="1837816"/>
            <a:ext cx="1871712" cy="1880068"/>
          </a:xfrm>
          <a:prstGeom prst="rect">
            <a:avLst/>
          </a:prstGeom>
          <a:noFill/>
          <a:extLst>
            <a:ext uri="{909E8E84-426E-40dd-AFC4-6F175D3DCCD1}">
              <a14:hiddenFill xmlns:a14="http://schemas.microsoft.com/office/drawing/2010/main" xmlns="">
                <a:solidFill>
                  <a:srgbClr val="FFFFFF"/>
                </a:solidFill>
              </a14:hiddenFill>
            </a:ext>
          </a:extLst>
        </p:spPr>
      </p:pic>
      <p:sp>
        <p:nvSpPr>
          <p:cNvPr id="23" name="Rectangle 22">
            <a:extLst>
              <a:ext uri="{FF2B5EF4-FFF2-40B4-BE49-F238E27FC236}">
                <a16:creationId xmlns:a16="http://schemas.microsoft.com/office/drawing/2014/main" id="{B01974C4-5178-7883-A8BF-57A78B766167}"/>
              </a:ext>
            </a:extLst>
          </p:cNvPr>
          <p:cNvSpPr/>
          <p:nvPr/>
        </p:nvSpPr>
        <p:spPr>
          <a:xfrm>
            <a:off x="8065793" y="5118918"/>
            <a:ext cx="929996" cy="492482"/>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Old</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24" name="TextBox 23">
            <a:extLst>
              <a:ext uri="{FF2B5EF4-FFF2-40B4-BE49-F238E27FC236}">
                <a16:creationId xmlns:a16="http://schemas.microsoft.com/office/drawing/2014/main" id="{0876BC5D-FB45-9B4C-1EFC-ECED025B7888}"/>
              </a:ext>
            </a:extLst>
          </p:cNvPr>
          <p:cNvSpPr txBox="1"/>
          <p:nvPr/>
        </p:nvSpPr>
        <p:spPr>
          <a:xfrm>
            <a:off x="5405217" y="4947864"/>
            <a:ext cx="1400710" cy="707886"/>
          </a:xfrm>
          <a:prstGeom prst="rect">
            <a:avLst/>
          </a:prstGeom>
          <a:noFill/>
        </p:spPr>
        <p:txBody>
          <a:bodyPr wrap="square">
            <a:spAutoFit/>
          </a:bodyPr>
          <a:lstStyle/>
          <a:p>
            <a:pPr algn="ctr"/>
            <a:r>
              <a:rPr lang="en-US" sz="2000" dirty="0">
                <a:latin typeface="Gill Sans" panose="020B0502020104020203" pitchFamily="34" charset="-79"/>
                <a:ea typeface="Tahoma" panose="020B0604030504040204" pitchFamily="34" charset="0"/>
                <a:cs typeface="Gill Sans" panose="020B0502020104020203" pitchFamily="34" charset="-79"/>
              </a:rPr>
              <a:t>NVM Main</a:t>
            </a:r>
          </a:p>
          <a:p>
            <a:pPr algn="ctr"/>
            <a:r>
              <a:rPr lang="en-US" sz="2000" dirty="0">
                <a:latin typeface="Gill Sans" panose="020B0502020104020203" pitchFamily="34" charset="-79"/>
                <a:ea typeface="Tahoma" panose="020B0604030504040204" pitchFamily="34" charset="0"/>
                <a:cs typeface="Gill Sans" panose="020B0502020104020203" pitchFamily="34" charset="-79"/>
              </a:rPr>
              <a:t>Memory</a:t>
            </a:r>
          </a:p>
        </p:txBody>
      </p:sp>
      <p:sp>
        <p:nvSpPr>
          <p:cNvPr id="26" name="Rectangle 25">
            <a:extLst>
              <a:ext uri="{FF2B5EF4-FFF2-40B4-BE49-F238E27FC236}">
                <a16:creationId xmlns:a16="http://schemas.microsoft.com/office/drawing/2014/main" id="{41C31828-6E89-B4BE-9422-439FFCDD419A}"/>
              </a:ext>
            </a:extLst>
          </p:cNvPr>
          <p:cNvSpPr/>
          <p:nvPr/>
        </p:nvSpPr>
        <p:spPr>
          <a:xfrm>
            <a:off x="699963" y="1940900"/>
            <a:ext cx="2862670" cy="369572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r0 = r1 + 4</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#0, [r0]</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r4 = Load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r2,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#10, [r1]</a:t>
            </a:r>
          </a:p>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cxnSp>
        <p:nvCxnSpPr>
          <p:cNvPr id="29" name="Straight Arrow Connector 28">
            <a:extLst>
              <a:ext uri="{FF2B5EF4-FFF2-40B4-BE49-F238E27FC236}">
                <a16:creationId xmlns:a16="http://schemas.microsoft.com/office/drawing/2014/main" id="{E6C15EB1-338E-A559-838A-2A3C3359BDC2}"/>
              </a:ext>
            </a:extLst>
          </p:cNvPr>
          <p:cNvCxnSpPr>
            <a:cxnSpLocks/>
          </p:cNvCxnSpPr>
          <p:nvPr/>
        </p:nvCxnSpPr>
        <p:spPr>
          <a:xfrm flipH="1">
            <a:off x="394022" y="4205563"/>
            <a:ext cx="1" cy="846682"/>
          </a:xfrm>
          <a:prstGeom prst="straightConnector1">
            <a:avLst/>
          </a:prstGeom>
          <a:ln w="1016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B28C581-ABE7-C556-2B93-83232B52D130}"/>
              </a:ext>
            </a:extLst>
          </p:cNvPr>
          <p:cNvSpPr/>
          <p:nvPr/>
        </p:nvSpPr>
        <p:spPr>
          <a:xfrm>
            <a:off x="3563936" y="4688101"/>
            <a:ext cx="934511"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cxnSp>
        <p:nvCxnSpPr>
          <p:cNvPr id="43" name="Straight Connector 42">
            <a:extLst>
              <a:ext uri="{FF2B5EF4-FFF2-40B4-BE49-F238E27FC236}">
                <a16:creationId xmlns:a16="http://schemas.microsoft.com/office/drawing/2014/main" id="{17F9B2D4-804A-68E8-5117-AFA3AA5F0737}"/>
              </a:ext>
            </a:extLst>
          </p:cNvPr>
          <p:cNvCxnSpPr>
            <a:cxnSpLocks/>
            <a:stCxn id="40" idx="4"/>
            <a:endCxn id="39" idx="0"/>
          </p:cNvCxnSpPr>
          <p:nvPr/>
        </p:nvCxnSpPr>
        <p:spPr>
          <a:xfrm flipH="1">
            <a:off x="2857390" y="4330380"/>
            <a:ext cx="125262" cy="31394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Google Shape;151;p18">
            <a:extLst>
              <a:ext uri="{FF2B5EF4-FFF2-40B4-BE49-F238E27FC236}">
                <a16:creationId xmlns:a16="http://schemas.microsoft.com/office/drawing/2014/main" id="{D66503D6-BDEE-EFED-E45C-544B685F3E76}"/>
              </a:ext>
            </a:extLst>
          </p:cNvPr>
          <p:cNvSpPr/>
          <p:nvPr/>
        </p:nvSpPr>
        <p:spPr>
          <a:xfrm>
            <a:off x="7827325" y="4131413"/>
            <a:ext cx="1301165" cy="593531"/>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45" name="TextBox 44">
            <a:extLst>
              <a:ext uri="{FF2B5EF4-FFF2-40B4-BE49-F238E27FC236}">
                <a16:creationId xmlns:a16="http://schemas.microsoft.com/office/drawing/2014/main" id="{8466A840-A074-4692-4BCD-1E361B9553F5}"/>
              </a:ext>
            </a:extLst>
          </p:cNvPr>
          <p:cNvSpPr txBox="1"/>
          <p:nvPr/>
        </p:nvSpPr>
        <p:spPr>
          <a:xfrm>
            <a:off x="8942200" y="4090535"/>
            <a:ext cx="2158837" cy="707886"/>
          </a:xfrm>
          <a:prstGeom prst="rect">
            <a:avLst/>
          </a:prstGeom>
          <a:noFill/>
        </p:spPr>
        <p:txBody>
          <a:bodyPr wrap="square" rtlCol="0">
            <a:spAutoFit/>
          </a:bodyPr>
          <a:lstStyle/>
          <a:p>
            <a:pPr algn="ctr"/>
            <a:r>
              <a:rPr lang="en-US" sz="2000" dirty="0">
                <a:latin typeface="Gill Sans" panose="020B0502020104020203" pitchFamily="34" charset="-79"/>
                <a:cs typeface="Gill Sans" panose="020B0502020104020203" pitchFamily="34" charset="-79"/>
              </a:rPr>
              <a:t>Battery-Backed Redo Buffer</a:t>
            </a:r>
          </a:p>
        </p:txBody>
      </p:sp>
      <p:cxnSp>
        <p:nvCxnSpPr>
          <p:cNvPr id="48" name="Straight Arrow Connector 47">
            <a:extLst>
              <a:ext uri="{FF2B5EF4-FFF2-40B4-BE49-F238E27FC236}">
                <a16:creationId xmlns:a16="http://schemas.microsoft.com/office/drawing/2014/main" id="{C57B910C-31B3-D55C-A0C4-24BD78939CA8}"/>
              </a:ext>
            </a:extLst>
          </p:cNvPr>
          <p:cNvCxnSpPr>
            <a:cxnSpLocks/>
            <a:stCxn id="44" idx="2"/>
          </p:cNvCxnSpPr>
          <p:nvPr/>
        </p:nvCxnSpPr>
        <p:spPr>
          <a:xfrm>
            <a:off x="8477908" y="4724944"/>
            <a:ext cx="0" cy="256189"/>
          </a:xfrm>
          <a:prstGeom prst="straightConnector1">
            <a:avLst/>
          </a:prstGeom>
          <a:ln w="50800">
            <a:prstDash val="sysDot"/>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4F12B0BF-E038-CD8B-97F5-C6B9CF4F92CA}"/>
              </a:ext>
            </a:extLst>
          </p:cNvPr>
          <p:cNvSpPr txBox="1"/>
          <p:nvPr/>
        </p:nvSpPr>
        <p:spPr>
          <a:xfrm rot="5400000">
            <a:off x="7931551" y="2905401"/>
            <a:ext cx="1637308" cy="461665"/>
          </a:xfrm>
          <a:prstGeom prst="rect">
            <a:avLst/>
          </a:prstGeom>
          <a:noFill/>
        </p:spPr>
        <p:txBody>
          <a:bodyPr wrap="none" rtlCol="0">
            <a:spAutoFit/>
          </a:bodyPr>
          <a:lstStyle/>
          <a:p>
            <a:r>
              <a:rPr lang="en-US" sz="2400" dirty="0">
                <a:solidFill>
                  <a:schemeClr val="accent1"/>
                </a:solidFill>
                <a:latin typeface="Gill Sans" panose="020B0502020104020203" pitchFamily="34" charset="-79"/>
                <a:cs typeface="Gill Sans" panose="020B0502020104020203" pitchFamily="34" charset="-79"/>
              </a:rPr>
              <a:t>Persist path</a:t>
            </a:r>
          </a:p>
        </p:txBody>
      </p:sp>
      <p:sp>
        <p:nvSpPr>
          <p:cNvPr id="6" name="Rectangle 5">
            <a:extLst>
              <a:ext uri="{FF2B5EF4-FFF2-40B4-BE49-F238E27FC236}">
                <a16:creationId xmlns:a16="http://schemas.microsoft.com/office/drawing/2014/main" id="{F1F05E7F-E81F-C4DE-35B3-91DDD14D1BE8}"/>
              </a:ext>
            </a:extLst>
          </p:cNvPr>
          <p:cNvSpPr/>
          <p:nvPr/>
        </p:nvSpPr>
        <p:spPr>
          <a:xfrm>
            <a:off x="8065793" y="4164682"/>
            <a:ext cx="931205" cy="49987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55" name="TextBox 54">
            <a:extLst>
              <a:ext uri="{FF2B5EF4-FFF2-40B4-BE49-F238E27FC236}">
                <a16:creationId xmlns:a16="http://schemas.microsoft.com/office/drawing/2014/main" id="{218E1A24-1A2A-A096-3CC0-2732575AB180}"/>
              </a:ext>
            </a:extLst>
          </p:cNvPr>
          <p:cNvSpPr txBox="1"/>
          <p:nvPr/>
        </p:nvSpPr>
        <p:spPr>
          <a:xfrm>
            <a:off x="16480" y="3684049"/>
            <a:ext cx="747320" cy="646331"/>
          </a:xfrm>
          <a:prstGeom prst="rect">
            <a:avLst/>
          </a:prstGeom>
          <a:noFill/>
        </p:spPr>
        <p:txBody>
          <a:bodyPr wrap="none" rtlCol="0">
            <a:spAutoFit/>
          </a:bodyPr>
          <a:lstStyle/>
          <a:p>
            <a:r>
              <a:rPr lang="en-US" sz="3600" dirty="0">
                <a:latin typeface="Gill Sans" panose="020B0502020104020203" pitchFamily="34" charset="-79"/>
                <a:cs typeface="Gill Sans" panose="020B0502020104020203" pitchFamily="34" charset="-79"/>
              </a:rPr>
              <a:t>PC</a:t>
            </a:r>
          </a:p>
        </p:txBody>
      </p:sp>
      <p:sp>
        <p:nvSpPr>
          <p:cNvPr id="58" name="Rectangle 57">
            <a:extLst>
              <a:ext uri="{FF2B5EF4-FFF2-40B4-BE49-F238E27FC236}">
                <a16:creationId xmlns:a16="http://schemas.microsoft.com/office/drawing/2014/main" id="{EF6E8E15-9048-C74D-D028-53B0DB2BC300}"/>
              </a:ext>
            </a:extLst>
          </p:cNvPr>
          <p:cNvSpPr/>
          <p:nvPr/>
        </p:nvSpPr>
        <p:spPr>
          <a:xfrm>
            <a:off x="5048519" y="2105569"/>
            <a:ext cx="931205" cy="49987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cxnSp>
        <p:nvCxnSpPr>
          <p:cNvPr id="69" name="Elbow Connector 68">
            <a:extLst>
              <a:ext uri="{FF2B5EF4-FFF2-40B4-BE49-F238E27FC236}">
                <a16:creationId xmlns:a16="http://schemas.microsoft.com/office/drawing/2014/main" id="{4D3652C9-84CE-35EE-20E0-BA2DF389ED00}"/>
              </a:ext>
            </a:extLst>
          </p:cNvPr>
          <p:cNvCxnSpPr>
            <a:stCxn id="21" idx="3"/>
            <a:endCxn id="44" idx="0"/>
          </p:cNvCxnSpPr>
          <p:nvPr/>
        </p:nvCxnSpPr>
        <p:spPr>
          <a:xfrm>
            <a:off x="6997368" y="2355506"/>
            <a:ext cx="1480540" cy="1775907"/>
          </a:xfrm>
          <a:prstGeom prst="bentConnector2">
            <a:avLst/>
          </a:prstGeom>
          <a:ln w="50800">
            <a:prstDash val="sysDot"/>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288A1967-88DD-FABF-70DE-0B6FDCB7932F}"/>
              </a:ext>
            </a:extLst>
          </p:cNvPr>
          <p:cNvSpPr/>
          <p:nvPr/>
        </p:nvSpPr>
        <p:spPr>
          <a:xfrm>
            <a:off x="5048519" y="3978802"/>
            <a:ext cx="4155530" cy="181413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7F1EC49E-1C31-A362-35B1-22504B34CA6B}"/>
              </a:ext>
            </a:extLst>
          </p:cNvPr>
          <p:cNvSpPr txBox="1"/>
          <p:nvPr/>
        </p:nvSpPr>
        <p:spPr>
          <a:xfrm>
            <a:off x="4783068" y="5754709"/>
            <a:ext cx="4830040"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Integrated Memory Controller (</a:t>
            </a:r>
            <a:r>
              <a:rPr lang="en-US" sz="2400" dirty="0" err="1">
                <a:latin typeface="Gill Sans" panose="020B0502020104020203" pitchFamily="34" charset="-79"/>
                <a:cs typeface="Gill Sans" panose="020B0502020104020203" pitchFamily="34" charset="-79"/>
              </a:rPr>
              <a:t>iMC</a:t>
            </a:r>
            <a:r>
              <a:rPr lang="en-US" sz="2400" dirty="0">
                <a:latin typeface="Gill Sans" panose="020B0502020104020203" pitchFamily="34" charset="-79"/>
                <a:cs typeface="Gill Sans" panose="020B0502020104020203" pitchFamily="34" charset="-79"/>
              </a:rPr>
              <a:t>)</a:t>
            </a:r>
          </a:p>
        </p:txBody>
      </p:sp>
      <p:pic>
        <p:nvPicPr>
          <p:cNvPr id="81" name="Graphic 80" descr="Scissors with solid fill">
            <a:extLst>
              <a:ext uri="{FF2B5EF4-FFF2-40B4-BE49-F238E27FC236}">
                <a16:creationId xmlns:a16="http://schemas.microsoft.com/office/drawing/2014/main" id="{DE9C05C2-ADEE-AFC1-B8A2-E2D41838BFD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90340" y="2991437"/>
            <a:ext cx="914400" cy="914400"/>
          </a:xfrm>
          <a:prstGeom prst="rect">
            <a:avLst/>
          </a:prstGeom>
        </p:spPr>
      </p:pic>
      <p:sp>
        <p:nvSpPr>
          <p:cNvPr id="86" name="Rectangle 85">
            <a:extLst>
              <a:ext uri="{FF2B5EF4-FFF2-40B4-BE49-F238E27FC236}">
                <a16:creationId xmlns:a16="http://schemas.microsoft.com/office/drawing/2014/main" id="{F4C04D36-56A7-DBCD-7E7E-C614E979BF1A}"/>
              </a:ext>
            </a:extLst>
          </p:cNvPr>
          <p:cNvSpPr/>
          <p:nvPr/>
        </p:nvSpPr>
        <p:spPr>
          <a:xfrm>
            <a:off x="676674" y="1940896"/>
            <a:ext cx="2885957" cy="1659509"/>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r0 = r1 + 4</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#0, [r0]</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89" name="Rectangle 88">
            <a:extLst>
              <a:ext uri="{FF2B5EF4-FFF2-40B4-BE49-F238E27FC236}">
                <a16:creationId xmlns:a16="http://schemas.microsoft.com/office/drawing/2014/main" id="{EACCA721-04A4-482E-F495-D52B2A416471}"/>
              </a:ext>
            </a:extLst>
          </p:cNvPr>
          <p:cNvSpPr/>
          <p:nvPr/>
        </p:nvSpPr>
        <p:spPr>
          <a:xfrm>
            <a:off x="676240" y="3738904"/>
            <a:ext cx="2885955" cy="1911436"/>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r4 = Load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r2,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r4, [r1]</a:t>
            </a:r>
          </a:p>
        </p:txBody>
      </p:sp>
      <p:sp>
        <p:nvSpPr>
          <p:cNvPr id="90" name="Rectangle 89">
            <a:extLst>
              <a:ext uri="{FF2B5EF4-FFF2-40B4-BE49-F238E27FC236}">
                <a16:creationId xmlns:a16="http://schemas.microsoft.com/office/drawing/2014/main" id="{E0DDBA90-954E-5A6E-CC60-46648A1460F3}"/>
              </a:ext>
            </a:extLst>
          </p:cNvPr>
          <p:cNvSpPr/>
          <p:nvPr/>
        </p:nvSpPr>
        <p:spPr>
          <a:xfrm>
            <a:off x="666279" y="3635514"/>
            <a:ext cx="2885955" cy="87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1CDD3ED-D4B5-88C1-1EB4-711E8736ABA4}"/>
              </a:ext>
            </a:extLst>
          </p:cNvPr>
          <p:cNvSpPr/>
          <p:nvPr/>
        </p:nvSpPr>
        <p:spPr>
          <a:xfrm>
            <a:off x="662835" y="4679429"/>
            <a:ext cx="2899360" cy="500651"/>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Gill Sans" panose="020B0502020104020203" pitchFamily="34" charset="-79"/>
              <a:ea typeface="Tahoma" panose="020B0604030504040204" pitchFamily="34" charset="0"/>
              <a:cs typeface="Gill Sans" panose="020B0502020104020203" pitchFamily="34" charset="-79"/>
            </a:endParaRPr>
          </a:p>
        </p:txBody>
      </p:sp>
      <p:sp>
        <p:nvSpPr>
          <p:cNvPr id="39" name="Oval 38">
            <a:extLst>
              <a:ext uri="{FF2B5EF4-FFF2-40B4-BE49-F238E27FC236}">
                <a16:creationId xmlns:a16="http://schemas.microsoft.com/office/drawing/2014/main" id="{1D8FEB63-AAF4-E378-4FEE-9BE69694D837}"/>
              </a:ext>
            </a:extLst>
          </p:cNvPr>
          <p:cNvSpPr/>
          <p:nvPr/>
        </p:nvSpPr>
        <p:spPr>
          <a:xfrm>
            <a:off x="2458751" y="4644323"/>
            <a:ext cx="797278" cy="65564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118F327-60ED-8F38-E074-C931D3E5145F}"/>
              </a:ext>
            </a:extLst>
          </p:cNvPr>
          <p:cNvSpPr/>
          <p:nvPr/>
        </p:nvSpPr>
        <p:spPr>
          <a:xfrm>
            <a:off x="2566096" y="3738904"/>
            <a:ext cx="833112" cy="59147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a:extLst>
              <a:ext uri="{FF2B5EF4-FFF2-40B4-BE49-F238E27FC236}">
                <a16:creationId xmlns:a16="http://schemas.microsoft.com/office/drawing/2014/main" id="{8511F17B-E14E-C787-5857-716C56553BA8}"/>
              </a:ext>
            </a:extLst>
          </p:cNvPr>
          <p:cNvCxnSpPr>
            <a:cxnSpLocks/>
            <a:stCxn id="40" idx="4"/>
            <a:endCxn id="39" idx="0"/>
          </p:cNvCxnSpPr>
          <p:nvPr/>
        </p:nvCxnSpPr>
        <p:spPr>
          <a:xfrm flipH="1">
            <a:off x="2857390" y="4330380"/>
            <a:ext cx="125262" cy="313943"/>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8A5B150-A33E-9D0B-3DA4-EDC0C0ED8446}"/>
              </a:ext>
            </a:extLst>
          </p:cNvPr>
          <p:cNvSpPr/>
          <p:nvPr/>
        </p:nvSpPr>
        <p:spPr>
          <a:xfrm>
            <a:off x="840351" y="4036382"/>
            <a:ext cx="2027774" cy="707886"/>
          </a:xfrm>
          <a:prstGeom prst="rect">
            <a:avLst/>
          </a:prstGeom>
        </p:spPr>
        <p:txBody>
          <a:bodyPr wrap="square">
            <a:spAutoFit/>
          </a:bodyPr>
          <a:lstStyle/>
          <a:p>
            <a:pPr algn="ctr"/>
            <a:r>
              <a:rPr lang="en-US" sz="2000" dirty="0">
                <a:solidFill>
                  <a:schemeClr val="accent1"/>
                </a:solidFill>
                <a:latin typeface="Gill Sans" panose="020B0502020104020203" pitchFamily="34" charset="-79"/>
                <a:ea typeface="Tahoma" panose="020B0604030504040204" pitchFamily="34" charset="0"/>
                <a:cs typeface="Gill Sans" panose="020B0502020104020203" pitchFamily="34" charset="-79"/>
              </a:rPr>
              <a:t>Memory  WAR dependence</a:t>
            </a:r>
          </a:p>
        </p:txBody>
      </p:sp>
      <p:sp>
        <p:nvSpPr>
          <p:cNvPr id="93" name="TextBox 92">
            <a:extLst>
              <a:ext uri="{FF2B5EF4-FFF2-40B4-BE49-F238E27FC236}">
                <a16:creationId xmlns:a16="http://schemas.microsoft.com/office/drawing/2014/main" id="{16DB49AB-914F-2B6A-59DA-E98349AADDAC}"/>
              </a:ext>
            </a:extLst>
          </p:cNvPr>
          <p:cNvSpPr txBox="1"/>
          <p:nvPr/>
        </p:nvSpPr>
        <p:spPr>
          <a:xfrm>
            <a:off x="-43778" y="5509247"/>
            <a:ext cx="1254831" cy="646331"/>
          </a:xfrm>
          <a:prstGeom prst="rect">
            <a:avLst/>
          </a:prstGeom>
          <a:noFill/>
        </p:spPr>
        <p:txBody>
          <a:bodyPr wrap="none" rtlCol="0">
            <a:spAutoFit/>
          </a:bodyPr>
          <a:lstStyle/>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Power</a:t>
            </a:r>
          </a:p>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interrupted</a:t>
            </a:r>
          </a:p>
        </p:txBody>
      </p:sp>
      <p:cxnSp>
        <p:nvCxnSpPr>
          <p:cNvPr id="94" name="Straight Connector 93">
            <a:extLst>
              <a:ext uri="{FF2B5EF4-FFF2-40B4-BE49-F238E27FC236}">
                <a16:creationId xmlns:a16="http://schemas.microsoft.com/office/drawing/2014/main" id="{624F78CF-9005-6196-54BA-1DD23753A3C7}"/>
              </a:ext>
            </a:extLst>
          </p:cNvPr>
          <p:cNvCxnSpPr>
            <a:cxnSpLocks/>
          </p:cNvCxnSpPr>
          <p:nvPr/>
        </p:nvCxnSpPr>
        <p:spPr>
          <a:xfrm>
            <a:off x="323328" y="5450061"/>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0D67922E-F325-8E6F-C4CE-C860A0CDB765}"/>
              </a:ext>
            </a:extLst>
          </p:cNvPr>
          <p:cNvSpPr txBox="1"/>
          <p:nvPr/>
        </p:nvSpPr>
        <p:spPr>
          <a:xfrm>
            <a:off x="3563732" y="1902626"/>
            <a:ext cx="577402"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Rg1</a:t>
            </a:r>
          </a:p>
        </p:txBody>
      </p:sp>
      <p:sp>
        <p:nvSpPr>
          <p:cNvPr id="105" name="TextBox 104">
            <a:extLst>
              <a:ext uri="{FF2B5EF4-FFF2-40B4-BE49-F238E27FC236}">
                <a16:creationId xmlns:a16="http://schemas.microsoft.com/office/drawing/2014/main" id="{98D44CAE-B5DD-2B2F-BF32-3503C4B19288}"/>
              </a:ext>
            </a:extLst>
          </p:cNvPr>
          <p:cNvSpPr txBox="1"/>
          <p:nvPr/>
        </p:nvSpPr>
        <p:spPr>
          <a:xfrm>
            <a:off x="3568674" y="3546332"/>
            <a:ext cx="577402"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Rg2</a:t>
            </a:r>
          </a:p>
        </p:txBody>
      </p:sp>
      <p:sp>
        <p:nvSpPr>
          <p:cNvPr id="27" name="Curved Right Arrow 26">
            <a:extLst>
              <a:ext uri="{FF2B5EF4-FFF2-40B4-BE49-F238E27FC236}">
                <a16:creationId xmlns:a16="http://schemas.microsoft.com/office/drawing/2014/main" id="{FA94E3E5-BC48-3AF9-95C6-8795F67F12C0}"/>
              </a:ext>
            </a:extLst>
          </p:cNvPr>
          <p:cNvSpPr/>
          <p:nvPr/>
        </p:nvSpPr>
        <p:spPr>
          <a:xfrm rot="10800000">
            <a:off x="3583715" y="3503605"/>
            <a:ext cx="923575" cy="1920838"/>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50" name="Rectangle 49">
            <a:extLst>
              <a:ext uri="{FF2B5EF4-FFF2-40B4-BE49-F238E27FC236}">
                <a16:creationId xmlns:a16="http://schemas.microsoft.com/office/drawing/2014/main" id="{133D2C95-2C71-9ACB-F5D1-0CAA0E4E88A8}"/>
              </a:ext>
            </a:extLst>
          </p:cNvPr>
          <p:cNvSpPr/>
          <p:nvPr/>
        </p:nvSpPr>
        <p:spPr>
          <a:xfrm>
            <a:off x="3495" y="2055189"/>
            <a:ext cx="12188506" cy="3123591"/>
          </a:xfrm>
          <a:prstGeom prst="rect">
            <a:avLst/>
          </a:prstGeom>
          <a:solidFill>
            <a:srgbClr val="2F2FD7">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High run-time overhead for multiple memory controllers (MCs).</a:t>
            </a:r>
          </a:p>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Complicated hardware for stale read issue.</a:t>
            </a:r>
          </a:p>
          <a:p>
            <a:pPr marL="571500" indent="-571500">
              <a:buFont typeface="Wingdings" pitchFamily="2" charset="2"/>
              <a:buChar char="Ø"/>
            </a:pPr>
            <a:r>
              <a:rPr lang="en-US" sz="4000" dirty="0">
                <a:solidFill>
                  <a:srgbClr val="FFFF00"/>
                </a:solidFill>
                <a:latin typeface="Gill Sans" panose="020B0502020104020203" pitchFamily="34" charset="-79"/>
                <a:ea typeface="Tahoma" panose="020B0604030504040204" pitchFamily="34" charset="0"/>
                <a:cs typeface="Gill Sans" panose="020B0502020104020203" pitchFamily="34" charset="-79"/>
              </a:rPr>
              <a:t>High energy requirement for just-in-time (JIT) checkpointing redo buffer.</a:t>
            </a:r>
          </a:p>
        </p:txBody>
      </p:sp>
    </p:spTree>
    <p:extLst>
      <p:ext uri="{BB962C8B-B14F-4D97-AF65-F5344CB8AC3E}">
        <p14:creationId xmlns:p14="http://schemas.microsoft.com/office/powerpoint/2010/main" val="3875079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par>
                                <p:cTn id="42" presetID="1" presetClass="entr" presetSubtype="0" fill="hold" grpId="2"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63" presetClass="path" presetSubtype="0" accel="50000" decel="50000" fill="hold" grpId="1" nodeType="clickEffect">
                                  <p:stCondLst>
                                    <p:cond delay="0"/>
                                  </p:stCondLst>
                                  <p:childTnLst>
                                    <p:animMotion origin="layout" path="M 1.04167E-6 -4.44444E-6 L 0.12161 -0.37616 " pathEditMode="relative" rAng="0" ptsTypes="AA">
                                      <p:cBhvr>
                                        <p:cTn id="53" dur="1000" fill="hold"/>
                                        <p:tgtEl>
                                          <p:spTgt spid="30"/>
                                        </p:tgtEl>
                                        <p:attrNameLst>
                                          <p:attrName>ppt_x</p:attrName>
                                          <p:attrName>ppt_y</p:attrName>
                                        </p:attrNameLst>
                                      </p:cBhvr>
                                      <p:rCtr x="6107" y="-18796"/>
                                    </p:animMotion>
                                  </p:childTnLst>
                                  <p:subTnLst>
                                    <p:set>
                                      <p:cBhvr override="childStyle">
                                        <p:cTn dur="1" fill="hold" display="0" masterRel="sameClick" afterEffect="1">
                                          <p:stCondLst>
                                            <p:cond evt="end" delay="0">
                                              <p:tn val="52"/>
                                            </p:cond>
                                          </p:stCondLst>
                                        </p:cTn>
                                        <p:tgtEl>
                                          <p:spTgt spid="30"/>
                                        </p:tgtEl>
                                        <p:attrNameLst>
                                          <p:attrName>style.visibility</p:attrName>
                                        </p:attrNameLst>
                                      </p:cBhvr>
                                      <p:to>
                                        <p:strVal val="hidden"/>
                                      </p:to>
                                    </p:set>
                                  </p:subTnLst>
                                </p:cTn>
                              </p:par>
                              <p:par>
                                <p:cTn id="54" presetID="1" presetClass="entr" presetSubtype="0" fill="hold" grpId="0" nodeType="withEffect">
                                  <p:stCondLst>
                                    <p:cond delay="1000"/>
                                  </p:stCondLst>
                                  <p:childTnLst>
                                    <p:set>
                                      <p:cBhvr>
                                        <p:cTn id="55" dur="1" fill="hold">
                                          <p:stCondLst>
                                            <p:cond delay="0"/>
                                          </p:stCondLst>
                                        </p:cTn>
                                        <p:tgtEl>
                                          <p:spTgt spid="58"/>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50" presetClass="path" presetSubtype="0" accel="50000" decel="50000" fill="hold" grpId="1" nodeType="clickEffect">
                                  <p:stCondLst>
                                    <p:cond delay="0"/>
                                  </p:stCondLst>
                                  <p:childTnLst>
                                    <p:animMotion origin="layout" path="M -3.54167E-6 2.96296E-6 L 0.12422 2.96296E-6 C 0.17982 2.96296E-6 0.24844 0.08264 0.24844 0.14977 L 0.24844 0.29977 " pathEditMode="relative" rAng="0" ptsTypes="AAAA">
                                      <p:cBhvr>
                                        <p:cTn id="59" dur="2000" fill="hold"/>
                                        <p:tgtEl>
                                          <p:spTgt spid="58"/>
                                        </p:tgtEl>
                                        <p:attrNameLst>
                                          <p:attrName>ppt_x</p:attrName>
                                          <p:attrName>ppt_y</p:attrName>
                                        </p:attrNameLst>
                                      </p:cBhvr>
                                      <p:rCtr x="12422" y="14977"/>
                                    </p:animMotion>
                                  </p:childTnLst>
                                  <p:subTnLst>
                                    <p:set>
                                      <p:cBhvr override="childStyle">
                                        <p:cTn dur="1" fill="hold" display="0" masterRel="sameClick" afterEffect="1">
                                          <p:stCondLst>
                                            <p:cond evt="end" delay="0">
                                              <p:tn val="58"/>
                                            </p:cond>
                                          </p:stCondLst>
                                        </p:cTn>
                                        <p:tgtEl>
                                          <p:spTgt spid="58"/>
                                        </p:tgtEl>
                                        <p:attrNameLst>
                                          <p:attrName>style.visibility</p:attrName>
                                        </p:attrNameLst>
                                      </p:cBhvr>
                                      <p:to>
                                        <p:strVal val="hidden"/>
                                      </p:to>
                                    </p:set>
                                  </p:subTnLst>
                                </p:cTn>
                              </p:par>
                              <p:par>
                                <p:cTn id="60" presetID="1" presetClass="entr" presetSubtype="0" fill="hold" grpId="0" nodeType="withEffect">
                                  <p:stCondLst>
                                    <p:cond delay="2000"/>
                                  </p:stCondLst>
                                  <p:childTnLst>
                                    <p:set>
                                      <p:cBhvr>
                                        <p:cTn id="61" dur="1" fill="hold">
                                          <p:stCondLst>
                                            <p:cond delay="0"/>
                                          </p:stCondLst>
                                        </p:cTn>
                                        <p:tgtEl>
                                          <p:spTgt spid="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linds(horizontal)">
                                      <p:cBhvr>
                                        <p:cTn id="66" dur="500"/>
                                        <p:tgtEl>
                                          <p:spTgt spid="20"/>
                                        </p:tgtEl>
                                      </p:cBhvr>
                                    </p:animEffect>
                                  </p:childTnLst>
                                </p:cTn>
                              </p:par>
                              <p:par>
                                <p:cTn id="67" presetID="3" presetClass="entr" presetSubtype="10" fill="hold" grpId="0" nodeType="withEffect">
                                  <p:stCondLst>
                                    <p:cond delay="0"/>
                                  </p:stCondLst>
                                  <p:childTnLst>
                                    <p:set>
                                      <p:cBhvr>
                                        <p:cTn id="68" dur="1" fill="hold">
                                          <p:stCondLst>
                                            <p:cond delay="0"/>
                                          </p:stCondLst>
                                        </p:cTn>
                                        <p:tgtEl>
                                          <p:spTgt spid="93"/>
                                        </p:tgtEl>
                                        <p:attrNameLst>
                                          <p:attrName>style.visibility</p:attrName>
                                        </p:attrNameLst>
                                      </p:cBhvr>
                                      <p:to>
                                        <p:strVal val="visible"/>
                                      </p:to>
                                    </p:set>
                                    <p:animEffect transition="in" filter="blinds(horizontal)">
                                      <p:cBhvr>
                                        <p:cTn id="69" dur="500"/>
                                        <p:tgtEl>
                                          <p:spTgt spid="93"/>
                                        </p:tgtEl>
                                      </p:cBhvr>
                                    </p:animEffect>
                                  </p:childTnLst>
                                </p:cTn>
                              </p:par>
                              <p:par>
                                <p:cTn id="70" presetID="3" presetClass="entr" presetSubtype="10" fill="hold" nodeType="with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blinds(horizontal)">
                                      <p:cBhvr>
                                        <p:cTn id="72" dur="500"/>
                                        <p:tgtEl>
                                          <p:spTgt spid="94"/>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xit" presetSubtype="3" fill="hold" grpId="1" nodeType="clickEffect">
                                  <p:stCondLst>
                                    <p:cond delay="0"/>
                                  </p:stCondLst>
                                  <p:childTnLst>
                                    <p:anim calcmode="lin" valueType="num">
                                      <p:cBhvr additive="base">
                                        <p:cTn id="76" dur="1000"/>
                                        <p:tgtEl>
                                          <p:spTgt spid="6"/>
                                        </p:tgtEl>
                                        <p:attrNameLst>
                                          <p:attrName>ppt_x</p:attrName>
                                        </p:attrNameLst>
                                      </p:cBhvr>
                                      <p:tavLst>
                                        <p:tav tm="0">
                                          <p:val>
                                            <p:strVal val="ppt_x"/>
                                          </p:val>
                                        </p:tav>
                                        <p:tav tm="100000">
                                          <p:val>
                                            <p:strVal val="1+ppt_w/2"/>
                                          </p:val>
                                        </p:tav>
                                      </p:tavLst>
                                    </p:anim>
                                    <p:anim calcmode="lin" valueType="num">
                                      <p:cBhvr additive="base">
                                        <p:cTn id="77" dur="1000"/>
                                        <p:tgtEl>
                                          <p:spTgt spid="6"/>
                                        </p:tgtEl>
                                        <p:attrNameLst>
                                          <p:attrName>ppt_y</p:attrName>
                                        </p:attrNameLst>
                                      </p:cBhvr>
                                      <p:tavLst>
                                        <p:tav tm="0">
                                          <p:val>
                                            <p:strVal val="ppt_y"/>
                                          </p:val>
                                        </p:tav>
                                        <p:tav tm="100000">
                                          <p:val>
                                            <p:strVal val="0-ppt_h/2"/>
                                          </p:val>
                                        </p:tav>
                                      </p:tavLst>
                                    </p:anim>
                                    <p:set>
                                      <p:cBhvr>
                                        <p:cTn id="78" dur="1" fill="hold">
                                          <p:stCondLst>
                                            <p:cond delay="999"/>
                                          </p:stCondLst>
                                        </p:cTn>
                                        <p:tgtEl>
                                          <p:spTgt spid="6"/>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blinds(horizontal)">
                                      <p:cBhvr>
                                        <p:cTn id="83" dur="500"/>
                                        <p:tgtEl>
                                          <p:spTgt spid="2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wipe(down)">
                                      <p:cBhvr>
                                        <p:cTn id="88" dur="500"/>
                                        <p:tgtEl>
                                          <p:spTgt spid="27"/>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blinds(horizontal)">
                                      <p:cBhvr>
                                        <p:cTn id="93" dur="500"/>
                                        <p:tgtEl>
                                          <p:spTgt spid="52"/>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50"/>
                                        </p:tgtEl>
                                        <p:attrNameLst>
                                          <p:attrName>style.visibility</p:attrName>
                                        </p:attrNameLst>
                                      </p:cBhvr>
                                      <p:to>
                                        <p:strVal val="visible"/>
                                      </p:to>
                                    </p:set>
                                  </p:childTnLst>
                                </p:cTn>
                              </p:par>
                              <p:par>
                                <p:cTn id="98" presetID="3" presetClass="entr" presetSubtype="10" fill="hold" nodeType="withEffect">
                                  <p:stCondLst>
                                    <p:cond delay="0"/>
                                  </p:stCondLst>
                                  <p:childTnLst>
                                    <p:set>
                                      <p:cBhvr>
                                        <p:cTn id="99" dur="1" fill="hold">
                                          <p:stCondLst>
                                            <p:cond delay="0"/>
                                          </p:stCondLst>
                                        </p:cTn>
                                        <p:tgtEl>
                                          <p:spTgt spid="50">
                                            <p:txEl>
                                              <p:pRg st="0" end="0"/>
                                            </p:txEl>
                                          </p:spTgt>
                                        </p:tgtEl>
                                        <p:attrNameLst>
                                          <p:attrName>style.visibility</p:attrName>
                                        </p:attrNameLst>
                                      </p:cBhvr>
                                      <p:to>
                                        <p:strVal val="visible"/>
                                      </p:to>
                                    </p:set>
                                    <p:animEffect transition="in" filter="blinds(horizontal)">
                                      <p:cBhvr>
                                        <p:cTn id="100" dur="500"/>
                                        <p:tgtEl>
                                          <p:spTgt spid="50">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3" presetClass="entr" presetSubtype="10" fill="hold" nodeType="clickEffect">
                                  <p:stCondLst>
                                    <p:cond delay="0"/>
                                  </p:stCondLst>
                                  <p:childTnLst>
                                    <p:set>
                                      <p:cBhvr>
                                        <p:cTn id="104" dur="1" fill="hold">
                                          <p:stCondLst>
                                            <p:cond delay="0"/>
                                          </p:stCondLst>
                                        </p:cTn>
                                        <p:tgtEl>
                                          <p:spTgt spid="50">
                                            <p:txEl>
                                              <p:pRg st="1" end="1"/>
                                            </p:txEl>
                                          </p:spTgt>
                                        </p:tgtEl>
                                        <p:attrNameLst>
                                          <p:attrName>style.visibility</p:attrName>
                                        </p:attrNameLst>
                                      </p:cBhvr>
                                      <p:to>
                                        <p:strVal val="visible"/>
                                      </p:to>
                                    </p:set>
                                    <p:animEffect transition="in" filter="blinds(horizontal)">
                                      <p:cBhvr>
                                        <p:cTn id="105" dur="500"/>
                                        <p:tgtEl>
                                          <p:spTgt spid="50">
                                            <p:txEl>
                                              <p:pRg st="1" end="1"/>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50">
                                            <p:txEl>
                                              <p:pRg st="2" end="2"/>
                                            </p:txEl>
                                          </p:spTgt>
                                        </p:tgtEl>
                                        <p:attrNameLst>
                                          <p:attrName>style.visibility</p:attrName>
                                        </p:attrNameLst>
                                      </p:cBhvr>
                                      <p:to>
                                        <p:strVal val="visible"/>
                                      </p:to>
                                    </p:set>
                                    <p:animEffect transition="in" filter="blinds(horizontal)">
                                      <p:cBhvr>
                                        <p:cTn id="110" dur="500"/>
                                        <p:tgtEl>
                                          <p:spTgt spid="5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6" grpId="0" animBg="1"/>
      <p:bldP spid="30" grpId="1" animBg="1"/>
      <p:bldP spid="30" grpId="2" animBg="1"/>
      <p:bldP spid="6" grpId="0" animBg="1"/>
      <p:bldP spid="6" grpId="1" animBg="1"/>
      <p:bldP spid="55" grpId="0"/>
      <p:bldP spid="58" grpId="0" animBg="1"/>
      <p:bldP spid="58" grpId="1" animBg="1"/>
      <p:bldP spid="86" grpId="0" animBg="1"/>
      <p:bldP spid="89" grpId="0" animBg="1"/>
      <p:bldP spid="90" grpId="0" animBg="1"/>
      <p:bldP spid="28" grpId="0" animBg="1"/>
      <p:bldP spid="28" grpId="1" animBg="1"/>
      <p:bldP spid="39" grpId="0" animBg="1"/>
      <p:bldP spid="40" grpId="0" animBg="1"/>
      <p:bldP spid="41" grpId="0"/>
      <p:bldP spid="93" grpId="0"/>
      <p:bldP spid="104" grpId="0"/>
      <p:bldP spid="105" grpId="0"/>
      <p:bldP spid="27" grpId="0" animBg="1"/>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5FD1700-D82C-504F-89ED-F716A18C60CD}"/>
              </a:ext>
            </a:extLst>
          </p:cNvPr>
          <p:cNvSpPr>
            <a:spLocks noGrp="1"/>
          </p:cNvSpPr>
          <p:nvPr>
            <p:ph type="sldNum" sz="quarter" idx="12"/>
          </p:nvPr>
        </p:nvSpPr>
        <p:spPr/>
        <p:txBody>
          <a:bodyPr/>
          <a:lstStyle/>
          <a:p>
            <a:fld id="{BEF5F9A7-FFD9-4159-A58F-AE73538ED447}" type="slidenum">
              <a:rPr lang="en-US" smtClean="0"/>
              <a:pPr/>
              <a:t>8</a:t>
            </a:fld>
            <a:endParaRPr lang="en-US" dirty="0"/>
          </a:p>
        </p:txBody>
      </p:sp>
      <p:sp>
        <p:nvSpPr>
          <p:cNvPr id="10" name="标题 1">
            <a:extLst>
              <a:ext uri="{FF2B5EF4-FFF2-40B4-BE49-F238E27FC236}">
                <a16:creationId xmlns:a16="http://schemas.microsoft.com/office/drawing/2014/main" id="{D521676B-D2C8-0342-8D8A-7755C6FFC33F}"/>
              </a:ext>
            </a:extLst>
          </p:cNvPr>
          <p:cNvSpPr txBox="1">
            <a:spLocks/>
          </p:cNvSpPr>
          <p:nvPr/>
        </p:nvSpPr>
        <p:spPr>
          <a:xfrm>
            <a:off x="-72572" y="0"/>
            <a:ext cx="12409699" cy="1236304"/>
          </a:xfrm>
          <a:prstGeom prst="rect">
            <a:avLst/>
          </a:prstGeom>
        </p:spPr>
        <p:txBody>
          <a:bodyPr vert="horz" lIns="91440" tIns="45720" rIns="91440" bIns="45720" rtlCol="0" anchor="ctr">
            <a:noAutofit/>
          </a:bodyPr>
          <a:lstStyle/>
          <a:p>
            <a:pPr>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cWSP:  Compiler-Directed Whole-System Persistence with Minimal Hardware Support</a:t>
            </a:r>
            <a:endParaRPr lang="zh-CN" altLang="en-US" sz="4400" dirty="0">
              <a:solidFill>
                <a:srgbClr val="3B31BD"/>
              </a:solidFill>
              <a:latin typeface="Gill Sans" panose="020B0502020104020203" pitchFamily="34" charset="-79"/>
              <a:cs typeface="Gill Sans" panose="020B0502020104020203" pitchFamily="34" charset="-79"/>
            </a:endParaRPr>
          </a:p>
        </p:txBody>
      </p:sp>
      <p:pic>
        <p:nvPicPr>
          <p:cNvPr id="16" name="Graphic 15" descr="Question mark">
            <a:extLst>
              <a:ext uri="{FF2B5EF4-FFF2-40B4-BE49-F238E27FC236}">
                <a16:creationId xmlns:a16="http://schemas.microsoft.com/office/drawing/2014/main" id="{0D7DEC8C-EA18-6443-B027-A011585A49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25575" y="4788184"/>
            <a:ext cx="914400" cy="914400"/>
          </a:xfrm>
          <a:prstGeom prst="rect">
            <a:avLst/>
          </a:prstGeom>
        </p:spPr>
      </p:pic>
      <p:cxnSp>
        <p:nvCxnSpPr>
          <p:cNvPr id="7" name="Straight Arrow Connector 6">
            <a:extLst>
              <a:ext uri="{FF2B5EF4-FFF2-40B4-BE49-F238E27FC236}">
                <a16:creationId xmlns:a16="http://schemas.microsoft.com/office/drawing/2014/main" id="{CA341041-1422-6DC8-7001-D016C66F5268}"/>
              </a:ext>
            </a:extLst>
          </p:cNvPr>
          <p:cNvCxnSpPr/>
          <p:nvPr/>
        </p:nvCxnSpPr>
        <p:spPr>
          <a:xfrm>
            <a:off x="3306480" y="4948095"/>
            <a:ext cx="650285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91824765-D05B-E6C7-4DA3-7AF8CFED491D}"/>
              </a:ext>
            </a:extLst>
          </p:cNvPr>
          <p:cNvCxnSpPr>
            <a:cxnSpLocks/>
          </p:cNvCxnSpPr>
          <p:nvPr/>
        </p:nvCxnSpPr>
        <p:spPr>
          <a:xfrm flipV="1">
            <a:off x="3420780" y="1788516"/>
            <a:ext cx="0" cy="327387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53AAF8E1-AA4B-4403-67BC-C6DB9026D7B3}"/>
              </a:ext>
            </a:extLst>
          </p:cNvPr>
          <p:cNvSpPr txBox="1"/>
          <p:nvPr/>
        </p:nvSpPr>
        <p:spPr>
          <a:xfrm rot="16200000">
            <a:off x="1570780" y="3075023"/>
            <a:ext cx="3099695"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Performance Overhead</a:t>
            </a:r>
          </a:p>
        </p:txBody>
      </p:sp>
      <p:sp>
        <p:nvSpPr>
          <p:cNvPr id="11" name="TextBox 10">
            <a:extLst>
              <a:ext uri="{FF2B5EF4-FFF2-40B4-BE49-F238E27FC236}">
                <a16:creationId xmlns:a16="http://schemas.microsoft.com/office/drawing/2014/main" id="{E88B6570-5822-76BF-29D9-FF077312A755}"/>
              </a:ext>
            </a:extLst>
          </p:cNvPr>
          <p:cNvSpPr txBox="1"/>
          <p:nvPr/>
        </p:nvSpPr>
        <p:spPr>
          <a:xfrm>
            <a:off x="4331453" y="4484299"/>
            <a:ext cx="938077" cy="461665"/>
          </a:xfrm>
          <a:prstGeom prst="rect">
            <a:avLst/>
          </a:prstGeom>
          <a:noFill/>
        </p:spPr>
        <p:txBody>
          <a:bodyPr wrap="none" rtlCol="0">
            <a:spAutoFit/>
          </a:bodyPr>
          <a:lstStyle/>
          <a:p>
            <a:r>
              <a:rPr lang="en-US" sz="2400" dirty="0">
                <a:solidFill>
                  <a:srgbClr val="0070C0"/>
                </a:solidFill>
                <a:latin typeface="Gill Sans" panose="020B0502020104020203" pitchFamily="34" charset="-79"/>
                <a:cs typeface="Gill Sans" panose="020B0502020104020203" pitchFamily="34" charset="-79"/>
              </a:rPr>
              <a:t>cWSP</a:t>
            </a:r>
          </a:p>
        </p:txBody>
      </p:sp>
      <p:sp>
        <p:nvSpPr>
          <p:cNvPr id="14" name="TextBox 13">
            <a:extLst>
              <a:ext uri="{FF2B5EF4-FFF2-40B4-BE49-F238E27FC236}">
                <a16:creationId xmlns:a16="http://schemas.microsoft.com/office/drawing/2014/main" id="{DB1A23AE-AA61-79A4-345F-22A71E5BC923}"/>
              </a:ext>
            </a:extLst>
          </p:cNvPr>
          <p:cNvSpPr txBox="1"/>
          <p:nvPr/>
        </p:nvSpPr>
        <p:spPr>
          <a:xfrm>
            <a:off x="3933684" y="1983473"/>
            <a:ext cx="1765927" cy="830997"/>
          </a:xfrm>
          <a:prstGeom prst="rect">
            <a:avLst/>
          </a:prstGeom>
          <a:noFill/>
        </p:spPr>
        <p:txBody>
          <a:bodyPr wrap="square" rtlCol="0">
            <a:spAutoFit/>
          </a:bodyPr>
          <a:lstStyle/>
          <a:p>
            <a:pPr algn="ctr"/>
            <a:r>
              <a:rPr lang="en-US" sz="2400" dirty="0">
                <a:latin typeface="Gill Sans" panose="020B0502020104020203" pitchFamily="34" charset="-79"/>
                <a:cs typeface="Gill Sans" panose="020B0502020104020203" pitchFamily="34" charset="-79"/>
              </a:rPr>
              <a:t>ReplayCache [MICRO’21]</a:t>
            </a:r>
          </a:p>
        </p:txBody>
      </p:sp>
      <p:sp>
        <p:nvSpPr>
          <p:cNvPr id="17" name="Oval 16">
            <a:extLst>
              <a:ext uri="{FF2B5EF4-FFF2-40B4-BE49-F238E27FC236}">
                <a16:creationId xmlns:a16="http://schemas.microsoft.com/office/drawing/2014/main" id="{ED1C77DA-17E5-7329-8C46-EA994DB67135}"/>
              </a:ext>
            </a:extLst>
          </p:cNvPr>
          <p:cNvSpPr/>
          <p:nvPr/>
        </p:nvSpPr>
        <p:spPr>
          <a:xfrm>
            <a:off x="3669700" y="2594285"/>
            <a:ext cx="212746" cy="1877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Gill Sans" panose="020B0502020104020203" pitchFamily="34" charset="-79"/>
              <a:cs typeface="Gill Sans" panose="020B0502020104020203" pitchFamily="34" charset="-79"/>
            </a:endParaRPr>
          </a:p>
        </p:txBody>
      </p:sp>
      <p:sp>
        <p:nvSpPr>
          <p:cNvPr id="18" name="TextBox 17">
            <a:extLst>
              <a:ext uri="{FF2B5EF4-FFF2-40B4-BE49-F238E27FC236}">
                <a16:creationId xmlns:a16="http://schemas.microsoft.com/office/drawing/2014/main" id="{381D7DA7-C782-17E5-568C-362DF758C089}"/>
              </a:ext>
            </a:extLst>
          </p:cNvPr>
          <p:cNvSpPr txBox="1"/>
          <p:nvPr/>
        </p:nvSpPr>
        <p:spPr>
          <a:xfrm>
            <a:off x="9375013" y="4984620"/>
            <a:ext cx="1409617"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Expensive</a:t>
            </a:r>
          </a:p>
        </p:txBody>
      </p:sp>
      <p:sp>
        <p:nvSpPr>
          <p:cNvPr id="19" name="TextBox 18">
            <a:extLst>
              <a:ext uri="{FF2B5EF4-FFF2-40B4-BE49-F238E27FC236}">
                <a16:creationId xmlns:a16="http://schemas.microsoft.com/office/drawing/2014/main" id="{6E9D0DB3-1320-EEA5-1290-CB529804D2F0}"/>
              </a:ext>
            </a:extLst>
          </p:cNvPr>
          <p:cNvSpPr txBox="1"/>
          <p:nvPr/>
        </p:nvSpPr>
        <p:spPr>
          <a:xfrm rot="16200000">
            <a:off x="3261025" y="1783348"/>
            <a:ext cx="781176"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Slow</a:t>
            </a:r>
          </a:p>
        </p:txBody>
      </p:sp>
      <p:sp>
        <p:nvSpPr>
          <p:cNvPr id="22" name="TextBox 21">
            <a:extLst>
              <a:ext uri="{FF2B5EF4-FFF2-40B4-BE49-F238E27FC236}">
                <a16:creationId xmlns:a16="http://schemas.microsoft.com/office/drawing/2014/main" id="{3F7D8666-1C64-C9B0-99DE-3E56EDA646F6}"/>
              </a:ext>
            </a:extLst>
          </p:cNvPr>
          <p:cNvSpPr txBox="1"/>
          <p:nvPr/>
        </p:nvSpPr>
        <p:spPr>
          <a:xfrm>
            <a:off x="3417360" y="4878672"/>
            <a:ext cx="764953" cy="461665"/>
          </a:xfrm>
          <a:prstGeom prst="rect">
            <a:avLst/>
          </a:prstGeom>
          <a:noFill/>
        </p:spPr>
        <p:txBody>
          <a:bodyPr wrap="none" rtlCol="0">
            <a:spAutoFit/>
          </a:bodyPr>
          <a:lstStyle/>
          <a:p>
            <a:r>
              <a:rPr lang="en-US" sz="2400" dirty="0">
                <a:solidFill>
                  <a:schemeClr val="accent6">
                    <a:lumMod val="50000"/>
                  </a:schemeClr>
                </a:solidFill>
                <a:latin typeface="Gill Sans" panose="020B0502020104020203" pitchFamily="34" charset="-79"/>
                <a:cs typeface="Gill Sans" panose="020B0502020104020203" pitchFamily="34" charset="-79"/>
              </a:rPr>
              <a:t>Ideal</a:t>
            </a:r>
            <a:endParaRPr lang="en-US" sz="2800" dirty="0">
              <a:solidFill>
                <a:schemeClr val="accent6">
                  <a:lumMod val="50000"/>
                </a:schemeClr>
              </a:solidFill>
              <a:latin typeface="Gill Sans" panose="020B0502020104020203" pitchFamily="34" charset="-79"/>
              <a:cs typeface="Gill Sans" panose="020B0502020104020203" pitchFamily="34" charset="-79"/>
            </a:endParaRPr>
          </a:p>
        </p:txBody>
      </p:sp>
      <p:sp>
        <p:nvSpPr>
          <p:cNvPr id="23" name="TextBox 22">
            <a:extLst>
              <a:ext uri="{FF2B5EF4-FFF2-40B4-BE49-F238E27FC236}">
                <a16:creationId xmlns:a16="http://schemas.microsoft.com/office/drawing/2014/main" id="{1B592464-10AF-B1C7-F1FB-39A4E2034DA2}"/>
              </a:ext>
            </a:extLst>
          </p:cNvPr>
          <p:cNvSpPr txBox="1"/>
          <p:nvPr/>
        </p:nvSpPr>
        <p:spPr>
          <a:xfrm>
            <a:off x="4570359" y="3553320"/>
            <a:ext cx="2369751"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Capri [HPDC’22]</a:t>
            </a:r>
          </a:p>
        </p:txBody>
      </p:sp>
      <p:sp>
        <p:nvSpPr>
          <p:cNvPr id="24" name="Oval 23">
            <a:extLst>
              <a:ext uri="{FF2B5EF4-FFF2-40B4-BE49-F238E27FC236}">
                <a16:creationId xmlns:a16="http://schemas.microsoft.com/office/drawing/2014/main" id="{93062409-4D55-F423-B131-8F2FBD46BE33}"/>
              </a:ext>
            </a:extLst>
          </p:cNvPr>
          <p:cNvSpPr/>
          <p:nvPr/>
        </p:nvSpPr>
        <p:spPr>
          <a:xfrm>
            <a:off x="5025299" y="4152232"/>
            <a:ext cx="212746" cy="1877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Gill Sans" panose="020B0502020104020203" pitchFamily="34" charset="-79"/>
              <a:cs typeface="Gill Sans" panose="020B0502020104020203" pitchFamily="34" charset="-79"/>
            </a:endParaRPr>
          </a:p>
        </p:txBody>
      </p:sp>
      <p:sp>
        <p:nvSpPr>
          <p:cNvPr id="26" name="Arc 25">
            <a:extLst>
              <a:ext uri="{FF2B5EF4-FFF2-40B4-BE49-F238E27FC236}">
                <a16:creationId xmlns:a16="http://schemas.microsoft.com/office/drawing/2014/main" id="{0530366F-5341-DAA0-4FBA-5E756B517B05}"/>
              </a:ext>
            </a:extLst>
          </p:cNvPr>
          <p:cNvSpPr/>
          <p:nvPr/>
        </p:nvSpPr>
        <p:spPr>
          <a:xfrm rot="10800000">
            <a:off x="3758023" y="0"/>
            <a:ext cx="8316778" cy="4926800"/>
          </a:xfrm>
          <a:prstGeom prst="arc">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pic>
        <p:nvPicPr>
          <p:cNvPr id="29" name="Picture 2" descr="Stack of 100 dollar bills — Stock Photo © Dmitrydesign #11862952">
            <a:extLst>
              <a:ext uri="{FF2B5EF4-FFF2-40B4-BE49-F238E27FC236}">
                <a16:creationId xmlns:a16="http://schemas.microsoft.com/office/drawing/2014/main" id="{FE13B496-E85B-F24C-A300-2C229D5404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80" t="10096" r="24104" b="8333"/>
          <a:stretch/>
        </p:blipFill>
        <p:spPr bwMode="auto">
          <a:xfrm>
            <a:off x="6816930" y="3103871"/>
            <a:ext cx="1019589" cy="1041454"/>
          </a:xfrm>
          <a:prstGeom prst="rect">
            <a:avLst/>
          </a:prstGeom>
          <a:noFill/>
          <a:extLst>
            <a:ext uri="{909E8E84-426E-40DD-AFC4-6F175D3DCCD1}">
              <a14:hiddenFill xmlns:a14="http://schemas.microsoft.com/office/drawing/2010/main">
                <a:solidFill>
                  <a:srgbClr val="FFFFFF"/>
                </a:solidFill>
              </a14:hiddenFill>
            </a:ext>
          </a:extLst>
        </p:spPr>
      </p:pic>
      <p:sp>
        <p:nvSpPr>
          <p:cNvPr id="12" name="5-Point Star 11">
            <a:extLst>
              <a:ext uri="{FF2B5EF4-FFF2-40B4-BE49-F238E27FC236}">
                <a16:creationId xmlns:a16="http://schemas.microsoft.com/office/drawing/2014/main" id="{9CADB944-FE35-96FF-F1AA-D7178867D2A7}"/>
              </a:ext>
            </a:extLst>
          </p:cNvPr>
          <p:cNvSpPr/>
          <p:nvPr/>
        </p:nvSpPr>
        <p:spPr>
          <a:xfrm>
            <a:off x="3836518" y="4513052"/>
            <a:ext cx="494935" cy="40416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Gill Sans" panose="020B0502020104020203" pitchFamily="34" charset="-79"/>
              <a:cs typeface="Gill Sans" panose="020B0502020104020203" pitchFamily="34" charset="-79"/>
            </a:endParaRPr>
          </a:p>
        </p:txBody>
      </p:sp>
      <p:sp>
        <p:nvSpPr>
          <p:cNvPr id="25" name="TextBox 24">
            <a:extLst>
              <a:ext uri="{FF2B5EF4-FFF2-40B4-BE49-F238E27FC236}">
                <a16:creationId xmlns:a16="http://schemas.microsoft.com/office/drawing/2014/main" id="{8FDC20FF-B7EB-6A8F-9BB9-2F54DD5F6F86}"/>
              </a:ext>
            </a:extLst>
          </p:cNvPr>
          <p:cNvSpPr txBox="1"/>
          <p:nvPr/>
        </p:nvSpPr>
        <p:spPr>
          <a:xfrm>
            <a:off x="6096000" y="5012591"/>
            <a:ext cx="3143809" cy="461665"/>
          </a:xfrm>
          <a:prstGeom prst="rect">
            <a:avLst/>
          </a:prstGeom>
          <a:noFill/>
        </p:spPr>
        <p:txBody>
          <a:bodyPr wrap="none" rtlCol="0">
            <a:spAutoFit/>
          </a:bodyPr>
          <a:lstStyle/>
          <a:p>
            <a:r>
              <a:rPr lang="en-US" sz="2400" i="1" dirty="0">
                <a:solidFill>
                  <a:srgbClr val="FF0000"/>
                </a:solidFill>
                <a:latin typeface="Gill Sans" panose="020B0502020104020203" pitchFamily="34" charset="-79"/>
                <a:cs typeface="Gill Sans" panose="020B0502020104020203" pitchFamily="34" charset="-79"/>
              </a:rPr>
              <a:t>Ideal </a:t>
            </a:r>
            <a:r>
              <a:rPr lang="en-US" sz="2400" dirty="0">
                <a:latin typeface="Gill Sans" panose="020B0502020104020203" pitchFamily="34" charset="-79"/>
                <a:cs typeface="Gill Sans" panose="020B0502020104020203" pitchFamily="34" charset="-79"/>
              </a:rPr>
              <a:t>WSP [ASPLOS’12]</a:t>
            </a:r>
          </a:p>
        </p:txBody>
      </p:sp>
      <p:sp>
        <p:nvSpPr>
          <p:cNvPr id="27" name="Oval 26">
            <a:extLst>
              <a:ext uri="{FF2B5EF4-FFF2-40B4-BE49-F238E27FC236}">
                <a16:creationId xmlns:a16="http://schemas.microsoft.com/office/drawing/2014/main" id="{0770D9A9-DC6A-57AF-6338-96582C5DC308}"/>
              </a:ext>
            </a:extLst>
          </p:cNvPr>
          <p:cNvSpPr/>
          <p:nvPr/>
        </p:nvSpPr>
        <p:spPr>
          <a:xfrm>
            <a:off x="7815716" y="4781840"/>
            <a:ext cx="212746" cy="18772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atin typeface="Gill Sans" panose="020B0502020104020203" pitchFamily="34" charset="-79"/>
              <a:cs typeface="Gill Sans" panose="020B0502020104020203" pitchFamily="34" charset="-79"/>
            </a:endParaRPr>
          </a:p>
        </p:txBody>
      </p:sp>
      <p:pic>
        <p:nvPicPr>
          <p:cNvPr id="28" name="Picture 2" descr="Stack of 100 dollar bills — Stock Photo © Dmitrydesign #11862952">
            <a:extLst>
              <a:ext uri="{FF2B5EF4-FFF2-40B4-BE49-F238E27FC236}">
                <a16:creationId xmlns:a16="http://schemas.microsoft.com/office/drawing/2014/main" id="{2530CDD2-9474-0247-ECE0-726D59D8B5C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80" t="10096" r="24104" b="8333"/>
          <a:stretch/>
        </p:blipFill>
        <p:spPr bwMode="auto">
          <a:xfrm>
            <a:off x="7926104" y="3718323"/>
            <a:ext cx="1019589" cy="1041454"/>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Stack of 100 dollar bills — Stock Photo © Dmitrydesign #11862952">
            <a:extLst>
              <a:ext uri="{FF2B5EF4-FFF2-40B4-BE49-F238E27FC236}">
                <a16:creationId xmlns:a16="http://schemas.microsoft.com/office/drawing/2014/main" id="{77939327-2229-EF4E-53FD-6D7C464EA81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80" t="10096" r="24104" b="8333"/>
          <a:stretch/>
        </p:blipFill>
        <p:spPr bwMode="auto">
          <a:xfrm>
            <a:off x="8863978" y="3710083"/>
            <a:ext cx="1019589" cy="1041454"/>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Stack of 100 dollar bills — Stock Photo © Dmitrydesign #11862952">
            <a:extLst>
              <a:ext uri="{FF2B5EF4-FFF2-40B4-BE49-F238E27FC236}">
                <a16:creationId xmlns:a16="http://schemas.microsoft.com/office/drawing/2014/main" id="{18E1E9CA-3621-9B14-F409-2216D9E079E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080" t="10096" r="24104" b="8333"/>
          <a:stretch/>
        </p:blipFill>
        <p:spPr bwMode="auto">
          <a:xfrm>
            <a:off x="9823107" y="3674480"/>
            <a:ext cx="1019589" cy="1041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792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par>
                                <p:cTn id="11" presetID="3" presetClass="entr" presetSubtype="1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blinds(horizontal)">
                                      <p:cBhvr>
                                        <p:cTn id="21" dur="500"/>
                                        <p:tgtEl>
                                          <p:spTgt spid="27"/>
                                        </p:tgtEl>
                                      </p:cBhvr>
                                    </p:animEffect>
                                  </p:childTnLst>
                                </p:cTn>
                              </p:par>
                              <p:par>
                                <p:cTn id="22" presetID="3" presetClass="entr" presetSubtype="1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blinds(horizontal)">
                                      <p:cBhvr>
                                        <p:cTn id="24" dur="500"/>
                                        <p:tgtEl>
                                          <p:spTgt spid="28"/>
                                        </p:tgtEl>
                                      </p:cBhvr>
                                    </p:animEffect>
                                  </p:childTnLst>
                                </p:cTn>
                              </p:par>
                              <p:par>
                                <p:cTn id="25" presetID="3" presetClass="entr" presetSubtype="10"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blinds(horizontal)">
                                      <p:cBhvr>
                                        <p:cTn id="27" dur="500"/>
                                        <p:tgtEl>
                                          <p:spTgt spid="31"/>
                                        </p:tgtEl>
                                      </p:cBhvr>
                                    </p:animEffect>
                                  </p:childTnLst>
                                </p:cTn>
                              </p:par>
                              <p:par>
                                <p:cTn id="28" presetID="3" presetClass="entr" presetSubtype="10"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linds(horizontal)">
                                      <p:cBhvr>
                                        <p:cTn id="30" dur="500"/>
                                        <p:tgtEl>
                                          <p:spTgt spid="3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7" grpId="0" animBg="1"/>
      <p:bldP spid="23" grpId="0"/>
      <p:bldP spid="24" grpId="0" animBg="1"/>
      <p:bldP spid="12" grpId="0" animBg="1"/>
      <p:bldP spid="25" grpId="0"/>
      <p:bldP spid="2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1">
            <a:extLst>
              <a:ext uri="{FF2B5EF4-FFF2-40B4-BE49-F238E27FC236}">
                <a16:creationId xmlns:a16="http://schemas.microsoft.com/office/drawing/2014/main" id="{DAC6B74C-CF0A-D145-B448-EC7C24D50160}"/>
              </a:ext>
            </a:extLst>
          </p:cNvPr>
          <p:cNvSpPr txBox="1">
            <a:spLocks/>
          </p:cNvSpPr>
          <p:nvPr/>
        </p:nvSpPr>
        <p:spPr>
          <a:xfrm>
            <a:off x="0" y="-1"/>
            <a:ext cx="12156229" cy="1194435"/>
          </a:xfrm>
          <a:prstGeom prst="rect">
            <a:avLst/>
          </a:prstGeom>
        </p:spPr>
        <p:txBody>
          <a:bodyPr vert="horz" lIns="91440" tIns="45720" rIns="91440" bIns="45720" rtlCol="0" anchor="ctr">
            <a:noAutofit/>
          </a:bodyPr>
          <a:lstStyle/>
          <a:p>
            <a:pPr lvl="0">
              <a:spcBef>
                <a:spcPct val="0"/>
              </a:spcBef>
              <a:defRPr/>
            </a:pPr>
            <a:r>
              <a:rPr lang="en-US" altLang="zh-CN" sz="4400" dirty="0">
                <a:solidFill>
                  <a:srgbClr val="3B31BD"/>
                </a:solidFill>
                <a:latin typeface="Gill Sans" panose="020B0502020104020203" pitchFamily="34" charset="-79"/>
                <a:ea typeface="Tahoma" panose="020B0604030504040204" pitchFamily="34" charset="0"/>
                <a:cs typeface="Gill Sans" panose="020B0502020104020203" pitchFamily="34" charset="-79"/>
              </a:rPr>
              <a:t>cWSP Compiler Breaking Memory Write-after-Read Dependence for Safe Region Re-execution</a:t>
            </a:r>
            <a:endParaRPr lang="zh-CN" altLang="en-US" sz="4400" dirty="0">
              <a:solidFill>
                <a:srgbClr val="3B31BD"/>
              </a:solidFill>
              <a:latin typeface="Gill Sans" panose="020B0502020104020203" pitchFamily="34" charset="-79"/>
              <a:cs typeface="Gill Sans" panose="020B0502020104020203" pitchFamily="34" charset="-79"/>
            </a:endParaRPr>
          </a:p>
        </p:txBody>
      </p:sp>
      <p:sp>
        <p:nvSpPr>
          <p:cNvPr id="4" name="Slide Number Placeholder 3">
            <a:extLst>
              <a:ext uri="{FF2B5EF4-FFF2-40B4-BE49-F238E27FC236}">
                <a16:creationId xmlns:a16="http://schemas.microsoft.com/office/drawing/2014/main" id="{889EAAED-47AE-8B40-9EA0-4A45CADF5BCB}"/>
              </a:ext>
            </a:extLst>
          </p:cNvPr>
          <p:cNvSpPr>
            <a:spLocks noGrp="1"/>
          </p:cNvSpPr>
          <p:nvPr>
            <p:ph type="sldNum" sz="quarter" idx="12"/>
          </p:nvPr>
        </p:nvSpPr>
        <p:spPr>
          <a:xfrm>
            <a:off x="11482250" y="6428920"/>
            <a:ext cx="673979" cy="365125"/>
          </a:xfrm>
        </p:spPr>
        <p:txBody>
          <a:bodyPr/>
          <a:lstStyle/>
          <a:p>
            <a:fld id="{BEF5F9A7-FFD9-4159-A58F-AE73538ED447}" type="slidenum">
              <a:rPr lang="en-US" smtClean="0"/>
              <a:t>9</a:t>
            </a:fld>
            <a:endParaRPr lang="en-US"/>
          </a:p>
        </p:txBody>
      </p:sp>
      <p:sp>
        <p:nvSpPr>
          <p:cNvPr id="5" name="TextBox 4">
            <a:extLst>
              <a:ext uri="{FF2B5EF4-FFF2-40B4-BE49-F238E27FC236}">
                <a16:creationId xmlns:a16="http://schemas.microsoft.com/office/drawing/2014/main" id="{1AA8DB1D-1C8D-1E43-A7B3-36499BD09CC3}"/>
              </a:ext>
            </a:extLst>
          </p:cNvPr>
          <p:cNvSpPr txBox="1"/>
          <p:nvPr/>
        </p:nvSpPr>
        <p:spPr>
          <a:xfrm>
            <a:off x="7685032" y="1176519"/>
            <a:ext cx="4587025" cy="923330"/>
          </a:xfrm>
          <a:prstGeom prst="rect">
            <a:avLst/>
          </a:prstGeom>
          <a:noFill/>
        </p:spPr>
        <p:txBody>
          <a:bodyPr wrap="none" rtlCol="0">
            <a:spAutoFit/>
          </a:bodyPr>
          <a:lstStyle/>
          <a:p>
            <a:r>
              <a:rPr lang="en-US" dirty="0">
                <a:latin typeface="Gill Sans" panose="020B0502020104020203" pitchFamily="34" charset="-79"/>
                <a:ea typeface="Tahoma" panose="020B0604030504040204" pitchFamily="34" charset="0"/>
                <a:cs typeface="Gill Sans" panose="020B0502020104020203" pitchFamily="34" charset="-79"/>
              </a:rPr>
              <a:t>* Recovery status after power failure happens</a:t>
            </a:r>
          </a:p>
          <a:p>
            <a:r>
              <a:rPr lang="en-US" dirty="0">
                <a:latin typeface="Gill Sans" panose="020B0502020104020203" pitchFamily="34" charset="-79"/>
                <a:ea typeface="Tahoma" panose="020B0604030504040204" pitchFamily="34" charset="0"/>
                <a:cs typeface="Gill Sans" panose="020B0502020104020203" pitchFamily="34" charset="-79"/>
              </a:rPr>
              <a:t>* ARF: architectural register file</a:t>
            </a:r>
          </a:p>
          <a:p>
            <a:r>
              <a:rPr lang="en-US" dirty="0">
                <a:latin typeface="Gill Sans" panose="020B0502020104020203" pitchFamily="34" charset="-79"/>
                <a:ea typeface="Tahoma" panose="020B0604030504040204" pitchFamily="34" charset="0"/>
                <a:cs typeface="Gill Sans" panose="020B0502020104020203" pitchFamily="34" charset="-79"/>
              </a:rPr>
              <a:t>* PB: volatile persist buffer based on Intel WCB</a:t>
            </a:r>
          </a:p>
        </p:txBody>
      </p:sp>
      <p:pic>
        <p:nvPicPr>
          <p:cNvPr id="38" name="Picture 2" descr="Image result for power">
            <a:extLst>
              <a:ext uri="{FF2B5EF4-FFF2-40B4-BE49-F238E27FC236}">
                <a16:creationId xmlns:a16="http://schemas.microsoft.com/office/drawing/2014/main" id="{2352953B-1761-19EE-00AA-234EAA4D5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5552" y="3179986"/>
            <a:ext cx="1640170" cy="1647492"/>
          </a:xfrm>
          <a:prstGeom prst="rect">
            <a:avLst/>
          </a:prstGeom>
          <a:noFill/>
          <a:extLst>
            <a:ext uri="{909E8E84-426E-40dd-AFC4-6F175D3DCCD1}">
              <a14:hiddenFill xmlns="" xmlns:a14="http://schemas.microsoft.com/office/drawing/2010/main">
                <a:solidFill>
                  <a:srgbClr val="FFFFFF"/>
                </a:solidFill>
              </a14:hiddenFill>
            </a:ext>
          </a:extLst>
        </p:spPr>
      </p:pic>
      <p:cxnSp>
        <p:nvCxnSpPr>
          <p:cNvPr id="79" name="Straight Connector 78">
            <a:extLst>
              <a:ext uri="{FF2B5EF4-FFF2-40B4-BE49-F238E27FC236}">
                <a16:creationId xmlns:a16="http://schemas.microsoft.com/office/drawing/2014/main" id="{65C790C4-B215-D3BF-9838-688DCB75636F}"/>
              </a:ext>
            </a:extLst>
          </p:cNvPr>
          <p:cNvCxnSpPr>
            <a:cxnSpLocks/>
            <a:stCxn id="92" idx="4"/>
            <a:endCxn id="91" idx="0"/>
          </p:cNvCxnSpPr>
          <p:nvPr/>
        </p:nvCxnSpPr>
        <p:spPr>
          <a:xfrm flipH="1">
            <a:off x="2857390" y="3859316"/>
            <a:ext cx="125262" cy="59103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905DA0A9-3B5C-5238-D17C-A80C947140C0}"/>
              </a:ext>
            </a:extLst>
          </p:cNvPr>
          <p:cNvSpPr/>
          <p:nvPr/>
        </p:nvSpPr>
        <p:spPr>
          <a:xfrm>
            <a:off x="676676" y="1746931"/>
            <a:ext cx="2885957" cy="2119500"/>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r0 = r1 + 4</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#0, [r0]</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r4 = Load [r3]</a:t>
            </a:r>
          </a:p>
          <a:p>
            <a:pPr algn="ctr"/>
            <a:endPar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88" name="Rectangle 87">
            <a:extLst>
              <a:ext uri="{FF2B5EF4-FFF2-40B4-BE49-F238E27FC236}">
                <a16:creationId xmlns:a16="http://schemas.microsoft.com/office/drawing/2014/main" id="{23F9C8C8-B40A-A72C-94EB-9C6DE6516303}"/>
              </a:ext>
            </a:extLst>
          </p:cNvPr>
          <p:cNvSpPr/>
          <p:nvPr/>
        </p:nvSpPr>
        <p:spPr>
          <a:xfrm>
            <a:off x="676240" y="4011594"/>
            <a:ext cx="2885955" cy="1444777"/>
          </a:xfrm>
          <a:prstGeom prst="rect">
            <a:avLst/>
          </a:prstGeom>
          <a:solidFill>
            <a:schemeClr val="bg1"/>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r2, [r3]</a:t>
            </a:r>
          </a:p>
          <a:p>
            <a:pPr algn="ctr"/>
            <a:r>
              <a:rPr lang="en-US" sz="3200" dirty="0">
                <a:solidFill>
                  <a:schemeClr val="tx1"/>
                </a:solidFill>
                <a:latin typeface="Gill Sans" panose="020B0502020104020203" pitchFamily="34" charset="-79"/>
                <a:ea typeface="Tahoma" panose="020B0604030504040204" pitchFamily="34" charset="0"/>
                <a:cs typeface="Gill Sans" panose="020B0502020104020203" pitchFamily="34" charset="-79"/>
              </a:rPr>
              <a:t>Store r4, [r1]</a:t>
            </a:r>
          </a:p>
        </p:txBody>
      </p:sp>
      <p:sp>
        <p:nvSpPr>
          <p:cNvPr id="89" name="Rectangle 88">
            <a:extLst>
              <a:ext uri="{FF2B5EF4-FFF2-40B4-BE49-F238E27FC236}">
                <a16:creationId xmlns:a16="http://schemas.microsoft.com/office/drawing/2014/main" id="{BAAAFEEE-6809-EEE3-A94D-BB4557072FE3}"/>
              </a:ext>
            </a:extLst>
          </p:cNvPr>
          <p:cNvSpPr/>
          <p:nvPr/>
        </p:nvSpPr>
        <p:spPr>
          <a:xfrm>
            <a:off x="671014" y="3892032"/>
            <a:ext cx="2885955" cy="87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3EA7CCA5-E8FE-8849-CD8D-09FEF1796CE6}"/>
              </a:ext>
            </a:extLst>
          </p:cNvPr>
          <p:cNvSpPr/>
          <p:nvPr/>
        </p:nvSpPr>
        <p:spPr>
          <a:xfrm>
            <a:off x="2458751" y="4450354"/>
            <a:ext cx="797278" cy="65564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EF986DEA-66F2-B077-F739-3124706212E3}"/>
              </a:ext>
            </a:extLst>
          </p:cNvPr>
          <p:cNvSpPr/>
          <p:nvPr/>
        </p:nvSpPr>
        <p:spPr>
          <a:xfrm>
            <a:off x="2566096" y="3267840"/>
            <a:ext cx="833112" cy="591476"/>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a:extLst>
              <a:ext uri="{FF2B5EF4-FFF2-40B4-BE49-F238E27FC236}">
                <a16:creationId xmlns:a16="http://schemas.microsoft.com/office/drawing/2014/main" id="{0C5947FC-AC5B-E26C-EE4E-8254C2873CDC}"/>
              </a:ext>
            </a:extLst>
          </p:cNvPr>
          <p:cNvCxnSpPr>
            <a:cxnSpLocks/>
            <a:stCxn id="92" idx="4"/>
            <a:endCxn id="91" idx="0"/>
          </p:cNvCxnSpPr>
          <p:nvPr/>
        </p:nvCxnSpPr>
        <p:spPr>
          <a:xfrm flipH="1">
            <a:off x="2857390" y="3859316"/>
            <a:ext cx="125262" cy="591038"/>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6B1685C3-75F9-8423-3C3A-E3EA65355D4E}"/>
              </a:ext>
            </a:extLst>
          </p:cNvPr>
          <p:cNvSpPr txBox="1"/>
          <p:nvPr/>
        </p:nvSpPr>
        <p:spPr>
          <a:xfrm>
            <a:off x="10652" y="5339226"/>
            <a:ext cx="1254831" cy="646331"/>
          </a:xfrm>
          <a:prstGeom prst="rect">
            <a:avLst/>
          </a:prstGeom>
          <a:noFill/>
        </p:spPr>
        <p:txBody>
          <a:bodyPr wrap="none" rtlCol="0">
            <a:spAutoFit/>
          </a:bodyPr>
          <a:lstStyle/>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Power</a:t>
            </a:r>
          </a:p>
          <a:p>
            <a:r>
              <a:rPr lang="en-US" dirty="0">
                <a:solidFill>
                  <a:schemeClr val="accent2"/>
                </a:solidFill>
                <a:latin typeface="Gill Sans" panose="020B0502020104020203" pitchFamily="34" charset="-79"/>
                <a:ea typeface="Tahoma" panose="020B0604030504040204" pitchFamily="34" charset="0"/>
                <a:cs typeface="Gill Sans" panose="020B0502020104020203" pitchFamily="34" charset="-79"/>
              </a:rPr>
              <a:t>interrupted</a:t>
            </a:r>
          </a:p>
        </p:txBody>
      </p:sp>
      <p:cxnSp>
        <p:nvCxnSpPr>
          <p:cNvPr id="96" name="Straight Connector 95">
            <a:extLst>
              <a:ext uri="{FF2B5EF4-FFF2-40B4-BE49-F238E27FC236}">
                <a16:creationId xmlns:a16="http://schemas.microsoft.com/office/drawing/2014/main" id="{E3FABD17-7CF1-6AA4-8BBA-7948436FD88B}"/>
              </a:ext>
            </a:extLst>
          </p:cNvPr>
          <p:cNvCxnSpPr>
            <a:cxnSpLocks/>
          </p:cNvCxnSpPr>
          <p:nvPr/>
        </p:nvCxnSpPr>
        <p:spPr>
          <a:xfrm>
            <a:off x="334214" y="5256092"/>
            <a:ext cx="341621" cy="0"/>
          </a:xfrm>
          <a:prstGeom prst="line">
            <a:avLst/>
          </a:prstGeom>
          <a:ln w="635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7" name="Curved Right Arrow 96">
            <a:extLst>
              <a:ext uri="{FF2B5EF4-FFF2-40B4-BE49-F238E27FC236}">
                <a16:creationId xmlns:a16="http://schemas.microsoft.com/office/drawing/2014/main" id="{5CFDADE2-36EA-092A-71F3-8007F6138F75}"/>
              </a:ext>
            </a:extLst>
          </p:cNvPr>
          <p:cNvSpPr/>
          <p:nvPr/>
        </p:nvSpPr>
        <p:spPr>
          <a:xfrm rot="10800000">
            <a:off x="3541783" y="3840766"/>
            <a:ext cx="587845" cy="1618682"/>
          </a:xfrm>
          <a:prstGeom prst="curvedRightArrow">
            <a:avLst/>
          </a:prstGeom>
          <a:solidFill>
            <a:srgbClr val="92D050"/>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Gill Sans" panose="020B0502020104020203" pitchFamily="34" charset="-79"/>
              <a:ea typeface="Tahoma" panose="020B0604030504040204" pitchFamily="34" charset="0"/>
              <a:cs typeface="Gill Sans" panose="020B0502020104020203" pitchFamily="34" charset="-79"/>
            </a:endParaRPr>
          </a:p>
        </p:txBody>
      </p:sp>
      <p:sp>
        <p:nvSpPr>
          <p:cNvPr id="98" name="TextBox 97">
            <a:extLst>
              <a:ext uri="{FF2B5EF4-FFF2-40B4-BE49-F238E27FC236}">
                <a16:creationId xmlns:a16="http://schemas.microsoft.com/office/drawing/2014/main" id="{7D072731-B94D-77AC-B476-EDC3547DF31A}"/>
              </a:ext>
            </a:extLst>
          </p:cNvPr>
          <p:cNvSpPr txBox="1"/>
          <p:nvPr/>
        </p:nvSpPr>
        <p:spPr>
          <a:xfrm>
            <a:off x="3563732" y="1708657"/>
            <a:ext cx="577402"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Rg1</a:t>
            </a:r>
          </a:p>
        </p:txBody>
      </p:sp>
      <p:sp>
        <p:nvSpPr>
          <p:cNvPr id="99" name="TextBox 98">
            <a:extLst>
              <a:ext uri="{FF2B5EF4-FFF2-40B4-BE49-F238E27FC236}">
                <a16:creationId xmlns:a16="http://schemas.microsoft.com/office/drawing/2014/main" id="{FA1C845C-BDD3-0620-946E-D52E485C6CFC}"/>
              </a:ext>
            </a:extLst>
          </p:cNvPr>
          <p:cNvSpPr txBox="1"/>
          <p:nvPr/>
        </p:nvSpPr>
        <p:spPr>
          <a:xfrm>
            <a:off x="3519291" y="3577125"/>
            <a:ext cx="577402"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Rg2</a:t>
            </a:r>
          </a:p>
        </p:txBody>
      </p:sp>
      <p:pic>
        <p:nvPicPr>
          <p:cNvPr id="106" name="Picture 6" descr="Crazy Smiling Emoji Sticker">
            <a:extLst>
              <a:ext uri="{FF2B5EF4-FFF2-40B4-BE49-F238E27FC236}">
                <a16:creationId xmlns:a16="http://schemas.microsoft.com/office/drawing/2014/main" id="{72EA2D0E-4008-E278-737E-50C7E7330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765" y="5487347"/>
            <a:ext cx="774695" cy="774695"/>
          </a:xfrm>
          <a:prstGeom prst="rect">
            <a:avLst/>
          </a:prstGeom>
          <a:noFill/>
          <a:extLst>
            <a:ext uri="{909E8E84-426E-40DD-AFC4-6F175D3DCCD1}">
              <a14:hiddenFill xmlns:a14="http://schemas.microsoft.com/office/drawing/2010/main">
                <a:solidFill>
                  <a:srgbClr val="FFFFFF"/>
                </a:solidFill>
              </a14:hiddenFill>
            </a:ext>
          </a:extLst>
        </p:spPr>
      </p:pic>
      <p:sp>
        <p:nvSpPr>
          <p:cNvPr id="107" name="TextBox 106">
            <a:extLst>
              <a:ext uri="{FF2B5EF4-FFF2-40B4-BE49-F238E27FC236}">
                <a16:creationId xmlns:a16="http://schemas.microsoft.com/office/drawing/2014/main" id="{B094ADAA-9D41-82D4-9A00-012B16275F5A}"/>
              </a:ext>
            </a:extLst>
          </p:cNvPr>
          <p:cNvSpPr txBox="1"/>
          <p:nvPr/>
        </p:nvSpPr>
        <p:spPr>
          <a:xfrm>
            <a:off x="1782007" y="5667307"/>
            <a:ext cx="1230401" cy="400110"/>
          </a:xfrm>
          <a:prstGeom prst="rect">
            <a:avLst/>
          </a:prstGeom>
          <a:noFill/>
        </p:spPr>
        <p:txBody>
          <a:bodyPr wrap="none" rtlCol="0">
            <a:spAutoFit/>
          </a:bodyPr>
          <a:lstStyle/>
          <a:p>
            <a:r>
              <a:rPr lang="en-US" sz="2000" dirty="0">
                <a:latin typeface="Gill Sans" panose="020B0502020104020203" pitchFamily="34" charset="-79"/>
                <a:cs typeface="Gill Sans" panose="020B0502020104020203" pitchFamily="34" charset="-79"/>
              </a:rPr>
              <a:t>It is my </a:t>
            </a:r>
            <a:r>
              <a:rPr lang="en-US" sz="2000" dirty="0">
                <a:solidFill>
                  <a:srgbClr val="FF0000"/>
                </a:solidFill>
                <a:latin typeface="Gill Sans" panose="020B0502020104020203" pitchFamily="34" charset="-79"/>
                <a:cs typeface="Gill Sans" panose="020B0502020104020203" pitchFamily="34" charset="-79"/>
              </a:rPr>
              <a:t>r4</a:t>
            </a:r>
          </a:p>
        </p:txBody>
      </p:sp>
      <p:sp>
        <p:nvSpPr>
          <p:cNvPr id="108" name="Rectangular Callout 107">
            <a:extLst>
              <a:ext uri="{FF2B5EF4-FFF2-40B4-BE49-F238E27FC236}">
                <a16:creationId xmlns:a16="http://schemas.microsoft.com/office/drawing/2014/main" id="{4AB8C80B-0B57-1135-FD1E-31E03A7DFFF1}"/>
              </a:ext>
            </a:extLst>
          </p:cNvPr>
          <p:cNvSpPr/>
          <p:nvPr/>
        </p:nvSpPr>
        <p:spPr>
          <a:xfrm rot="5400000">
            <a:off x="2181162" y="5306739"/>
            <a:ext cx="485710" cy="1176783"/>
          </a:xfrm>
          <a:prstGeom prst="wedgeRectCallout">
            <a:avLst>
              <a:gd name="adj1" fmla="val -111056"/>
              <a:gd name="adj2" fmla="val 1494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FA5E3660-7C1E-BEA6-2EF4-2FC7C64A7165}"/>
              </a:ext>
            </a:extLst>
          </p:cNvPr>
          <p:cNvSpPr/>
          <p:nvPr/>
        </p:nvSpPr>
        <p:spPr>
          <a:xfrm>
            <a:off x="3563732" y="4546683"/>
            <a:ext cx="934511"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61" name="Google Shape;148;p18">
            <a:extLst>
              <a:ext uri="{FF2B5EF4-FFF2-40B4-BE49-F238E27FC236}">
                <a16:creationId xmlns:a16="http://schemas.microsoft.com/office/drawing/2014/main" id="{C6E1E607-310F-5B1C-4B78-B4ECC35BCD66}"/>
              </a:ext>
            </a:extLst>
          </p:cNvPr>
          <p:cNvSpPr/>
          <p:nvPr/>
        </p:nvSpPr>
        <p:spPr>
          <a:xfrm>
            <a:off x="5938467" y="1497214"/>
            <a:ext cx="1022633"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Core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62" name="Google Shape;151;p18">
            <a:extLst>
              <a:ext uri="{FF2B5EF4-FFF2-40B4-BE49-F238E27FC236}">
                <a16:creationId xmlns:a16="http://schemas.microsoft.com/office/drawing/2014/main" id="{F2A4BBC3-C565-B1A2-E6F2-85A8440E68AD}"/>
              </a:ext>
            </a:extLst>
          </p:cNvPr>
          <p:cNvSpPr/>
          <p:nvPr/>
        </p:nvSpPr>
        <p:spPr>
          <a:xfrm>
            <a:off x="5337673" y="5013925"/>
            <a:ext cx="3744794" cy="688188"/>
          </a:xfrm>
          <a:prstGeom prst="rect">
            <a:avLst/>
          </a:prstGeom>
          <a:solidFill>
            <a:schemeClr val="accent5">
              <a:lumMod val="60000"/>
              <a:lumOff val="40000"/>
            </a:schemeClr>
          </a:solidFill>
          <a:ln w="25400"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algn="ctr"/>
            <a:endParaRPr lang="en-US"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63" name="Straight Arrow Connector 62">
            <a:extLst>
              <a:ext uri="{FF2B5EF4-FFF2-40B4-BE49-F238E27FC236}">
                <a16:creationId xmlns:a16="http://schemas.microsoft.com/office/drawing/2014/main" id="{26E35EDF-1E30-B7CF-AFB3-01FD71FFFDE4}"/>
              </a:ext>
            </a:extLst>
          </p:cNvPr>
          <p:cNvCxnSpPr>
            <a:cxnSpLocks/>
            <a:stCxn id="61" idx="2"/>
            <a:endCxn id="74" idx="0"/>
          </p:cNvCxnSpPr>
          <p:nvPr/>
        </p:nvCxnSpPr>
        <p:spPr>
          <a:xfrm>
            <a:off x="6449784" y="1965554"/>
            <a:ext cx="2250" cy="187374"/>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3491B0F-8C6A-7430-FF1F-F8EE4C670B74}"/>
              </a:ext>
            </a:extLst>
          </p:cNvPr>
          <p:cNvCxnSpPr>
            <a:cxnSpLocks/>
            <a:stCxn id="74" idx="2"/>
            <a:endCxn id="69" idx="0"/>
          </p:cNvCxnSpPr>
          <p:nvPr/>
        </p:nvCxnSpPr>
        <p:spPr>
          <a:xfrm>
            <a:off x="6452034" y="2623667"/>
            <a:ext cx="0" cy="19640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4F0FC85-D04E-DCA9-7030-6A68B4021B10}"/>
              </a:ext>
            </a:extLst>
          </p:cNvPr>
          <p:cNvCxnSpPr>
            <a:cxnSpLocks/>
            <a:stCxn id="68" idx="2"/>
          </p:cNvCxnSpPr>
          <p:nvPr/>
        </p:nvCxnSpPr>
        <p:spPr>
          <a:xfrm>
            <a:off x="6459337" y="4757736"/>
            <a:ext cx="0" cy="256189"/>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8" name="Google Shape;150;p18">
            <a:extLst>
              <a:ext uri="{FF2B5EF4-FFF2-40B4-BE49-F238E27FC236}">
                <a16:creationId xmlns:a16="http://schemas.microsoft.com/office/drawing/2014/main" id="{E37638CB-0D1B-A6C8-9674-6767E40FBF92}"/>
              </a:ext>
            </a:extLst>
          </p:cNvPr>
          <p:cNvSpPr/>
          <p:nvPr/>
        </p:nvSpPr>
        <p:spPr>
          <a:xfrm>
            <a:off x="5337673" y="4164205"/>
            <a:ext cx="2243328" cy="59353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DRAM Cache</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69" name="Google Shape;149;p18">
            <a:extLst>
              <a:ext uri="{FF2B5EF4-FFF2-40B4-BE49-F238E27FC236}">
                <a16:creationId xmlns:a16="http://schemas.microsoft.com/office/drawing/2014/main" id="{FC4C206C-5764-B528-82BF-45A65875C724}"/>
              </a:ext>
            </a:extLst>
          </p:cNvPr>
          <p:cNvSpPr/>
          <p:nvPr/>
        </p:nvSpPr>
        <p:spPr>
          <a:xfrm>
            <a:off x="5860907" y="2820075"/>
            <a:ext cx="1182254" cy="468340"/>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L2</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70" name="Google Shape;149;p18">
            <a:extLst>
              <a:ext uri="{FF2B5EF4-FFF2-40B4-BE49-F238E27FC236}">
                <a16:creationId xmlns:a16="http://schemas.microsoft.com/office/drawing/2014/main" id="{74C6326F-EADE-DAB0-E3AF-27F5B2915436}"/>
              </a:ext>
            </a:extLst>
          </p:cNvPr>
          <p:cNvSpPr/>
          <p:nvPr/>
        </p:nvSpPr>
        <p:spPr>
          <a:xfrm>
            <a:off x="5729552" y="3492896"/>
            <a:ext cx="1444964" cy="468341"/>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L3</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71" name="Straight Arrow Connector 70">
            <a:extLst>
              <a:ext uri="{FF2B5EF4-FFF2-40B4-BE49-F238E27FC236}">
                <a16:creationId xmlns:a16="http://schemas.microsoft.com/office/drawing/2014/main" id="{3787F1B8-8A71-BD49-43EA-C3D7867056B1}"/>
              </a:ext>
            </a:extLst>
          </p:cNvPr>
          <p:cNvCxnSpPr>
            <a:cxnSpLocks/>
            <a:stCxn id="69" idx="2"/>
            <a:endCxn id="70" idx="0"/>
          </p:cNvCxnSpPr>
          <p:nvPr/>
        </p:nvCxnSpPr>
        <p:spPr>
          <a:xfrm>
            <a:off x="6452034" y="3288415"/>
            <a:ext cx="0" cy="204481"/>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A467B05-7D28-4852-98BD-8EBC8A13552B}"/>
              </a:ext>
            </a:extLst>
          </p:cNvPr>
          <p:cNvCxnSpPr>
            <a:cxnSpLocks/>
            <a:stCxn id="70" idx="2"/>
            <a:endCxn id="68" idx="0"/>
          </p:cNvCxnSpPr>
          <p:nvPr/>
        </p:nvCxnSpPr>
        <p:spPr>
          <a:xfrm>
            <a:off x="6452034" y="3961237"/>
            <a:ext cx="7303" cy="202968"/>
          </a:xfrm>
          <a:prstGeom prst="straightConnector1">
            <a:avLst/>
          </a:prstGeom>
          <a:ln w="254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Google Shape;149;p18">
            <a:extLst>
              <a:ext uri="{FF2B5EF4-FFF2-40B4-BE49-F238E27FC236}">
                <a16:creationId xmlns:a16="http://schemas.microsoft.com/office/drawing/2014/main" id="{F4D15953-9C27-F765-D52A-25E3D26F9FDD}"/>
              </a:ext>
            </a:extLst>
          </p:cNvPr>
          <p:cNvSpPr/>
          <p:nvPr/>
        </p:nvSpPr>
        <p:spPr>
          <a:xfrm>
            <a:off x="5952723" y="2152928"/>
            <a:ext cx="998622"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L1</a:t>
            </a:r>
            <a:endParaRPr sz="2667" dirty="0">
              <a:latin typeface="Gill Sans" panose="020B0502020104020203" pitchFamily="34" charset="-79"/>
              <a:ea typeface="Tahoma" panose="020B0604030504040204" pitchFamily="34" charset="0"/>
              <a:cs typeface="Gill Sans" panose="020B0502020104020203" pitchFamily="34" charset="-79"/>
            </a:endParaRPr>
          </a:p>
        </p:txBody>
      </p:sp>
      <p:sp>
        <p:nvSpPr>
          <p:cNvPr id="78" name="TextBox 77">
            <a:extLst>
              <a:ext uri="{FF2B5EF4-FFF2-40B4-BE49-F238E27FC236}">
                <a16:creationId xmlns:a16="http://schemas.microsoft.com/office/drawing/2014/main" id="{E777D3A7-F31A-C218-421C-F22B0DABBE6A}"/>
              </a:ext>
            </a:extLst>
          </p:cNvPr>
          <p:cNvSpPr txBox="1"/>
          <p:nvPr/>
        </p:nvSpPr>
        <p:spPr>
          <a:xfrm>
            <a:off x="5359194" y="4980656"/>
            <a:ext cx="1400710" cy="707886"/>
          </a:xfrm>
          <a:prstGeom prst="rect">
            <a:avLst/>
          </a:prstGeom>
          <a:noFill/>
        </p:spPr>
        <p:txBody>
          <a:bodyPr wrap="square">
            <a:spAutoFit/>
          </a:bodyPr>
          <a:lstStyle/>
          <a:p>
            <a:pPr algn="ctr"/>
            <a:r>
              <a:rPr lang="en-US" sz="2000" dirty="0">
                <a:latin typeface="Gill Sans" panose="020B0502020104020203" pitchFamily="34" charset="-79"/>
                <a:ea typeface="Tahoma" panose="020B0604030504040204" pitchFamily="34" charset="0"/>
                <a:cs typeface="Gill Sans" panose="020B0502020104020203" pitchFamily="34" charset="-79"/>
              </a:rPr>
              <a:t>NVM Main</a:t>
            </a:r>
          </a:p>
          <a:p>
            <a:pPr algn="ctr"/>
            <a:r>
              <a:rPr lang="en-US" sz="2000" dirty="0">
                <a:latin typeface="Gill Sans" panose="020B0502020104020203" pitchFamily="34" charset="-79"/>
                <a:ea typeface="Tahoma" panose="020B0604030504040204" pitchFamily="34" charset="0"/>
                <a:cs typeface="Gill Sans" panose="020B0502020104020203" pitchFamily="34" charset="-79"/>
              </a:rPr>
              <a:t>Memory</a:t>
            </a:r>
          </a:p>
        </p:txBody>
      </p:sp>
      <p:sp>
        <p:nvSpPr>
          <p:cNvPr id="81" name="TextBox 80">
            <a:extLst>
              <a:ext uri="{FF2B5EF4-FFF2-40B4-BE49-F238E27FC236}">
                <a16:creationId xmlns:a16="http://schemas.microsoft.com/office/drawing/2014/main" id="{82CE99D4-D2AD-9EF3-6DA3-A9B5567CF6FE}"/>
              </a:ext>
            </a:extLst>
          </p:cNvPr>
          <p:cNvSpPr txBox="1"/>
          <p:nvPr/>
        </p:nvSpPr>
        <p:spPr>
          <a:xfrm>
            <a:off x="7634288" y="3171535"/>
            <a:ext cx="1637308" cy="461665"/>
          </a:xfrm>
          <a:prstGeom prst="rect">
            <a:avLst/>
          </a:prstGeom>
          <a:noFill/>
        </p:spPr>
        <p:txBody>
          <a:bodyPr wrap="none" rtlCol="0">
            <a:spAutoFit/>
          </a:bodyPr>
          <a:lstStyle/>
          <a:p>
            <a:r>
              <a:rPr lang="en-US" sz="2400" dirty="0">
                <a:solidFill>
                  <a:schemeClr val="accent1"/>
                </a:solidFill>
                <a:latin typeface="Gill Sans" panose="020B0502020104020203" pitchFamily="34" charset="-79"/>
                <a:cs typeface="Gill Sans" panose="020B0502020104020203" pitchFamily="34" charset="-79"/>
              </a:rPr>
              <a:t>Persist path</a:t>
            </a:r>
          </a:p>
        </p:txBody>
      </p:sp>
      <p:sp>
        <p:nvSpPr>
          <p:cNvPr id="82" name="Rectangle 81">
            <a:extLst>
              <a:ext uri="{FF2B5EF4-FFF2-40B4-BE49-F238E27FC236}">
                <a16:creationId xmlns:a16="http://schemas.microsoft.com/office/drawing/2014/main" id="{97EFCE3F-E0D9-0E09-4DB6-C039E4A90ECC}"/>
              </a:ext>
            </a:extLst>
          </p:cNvPr>
          <p:cNvSpPr/>
          <p:nvPr/>
        </p:nvSpPr>
        <p:spPr>
          <a:xfrm>
            <a:off x="8040743" y="5147879"/>
            <a:ext cx="931205" cy="499871"/>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83" name="Rectangle 82">
            <a:extLst>
              <a:ext uri="{FF2B5EF4-FFF2-40B4-BE49-F238E27FC236}">
                <a16:creationId xmlns:a16="http://schemas.microsoft.com/office/drawing/2014/main" id="{62723E98-0623-A001-6106-4795C2E8023F}"/>
              </a:ext>
            </a:extLst>
          </p:cNvPr>
          <p:cNvSpPr/>
          <p:nvPr/>
        </p:nvSpPr>
        <p:spPr>
          <a:xfrm>
            <a:off x="5022339" y="2150491"/>
            <a:ext cx="931205" cy="472803"/>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84" name="Rectangle 83">
            <a:extLst>
              <a:ext uri="{FF2B5EF4-FFF2-40B4-BE49-F238E27FC236}">
                <a16:creationId xmlns:a16="http://schemas.microsoft.com/office/drawing/2014/main" id="{D71BC408-3A2A-22BF-9012-C42AB9105440}"/>
              </a:ext>
            </a:extLst>
          </p:cNvPr>
          <p:cNvSpPr/>
          <p:nvPr/>
        </p:nvSpPr>
        <p:spPr>
          <a:xfrm>
            <a:off x="5002495" y="4011594"/>
            <a:ext cx="4587025" cy="181413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Google Shape;149;p18">
            <a:extLst>
              <a:ext uri="{FF2B5EF4-FFF2-40B4-BE49-F238E27FC236}">
                <a16:creationId xmlns:a16="http://schemas.microsoft.com/office/drawing/2014/main" id="{ADA54FE1-D265-B698-BE60-FC2DCB4773F9}"/>
              </a:ext>
            </a:extLst>
          </p:cNvPr>
          <p:cNvSpPr/>
          <p:nvPr/>
        </p:nvSpPr>
        <p:spPr>
          <a:xfrm>
            <a:off x="7290755" y="2152555"/>
            <a:ext cx="729014" cy="470739"/>
          </a:xfrm>
          <a:prstGeom prst="rect">
            <a:avLst/>
          </a:prstGeom>
          <a:noFill/>
          <a:ln w="2540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667" dirty="0">
                <a:latin typeface="Gill Sans" panose="020B0502020104020203" pitchFamily="34" charset="-79"/>
                <a:ea typeface="Tahoma" panose="020B0604030504040204" pitchFamily="34" charset="0"/>
                <a:cs typeface="Gill Sans" panose="020B0502020104020203" pitchFamily="34" charset="-79"/>
              </a:rPr>
              <a:t>PB</a:t>
            </a:r>
            <a:endParaRPr sz="2667" dirty="0">
              <a:latin typeface="Gill Sans" panose="020B0502020104020203" pitchFamily="34" charset="-79"/>
              <a:ea typeface="Tahoma" panose="020B0604030504040204" pitchFamily="34" charset="0"/>
              <a:cs typeface="Gill Sans" panose="020B0502020104020203" pitchFamily="34" charset="-79"/>
            </a:endParaRPr>
          </a:p>
        </p:txBody>
      </p:sp>
      <p:cxnSp>
        <p:nvCxnSpPr>
          <p:cNvPr id="100" name="Straight Arrow Connector 99">
            <a:extLst>
              <a:ext uri="{FF2B5EF4-FFF2-40B4-BE49-F238E27FC236}">
                <a16:creationId xmlns:a16="http://schemas.microsoft.com/office/drawing/2014/main" id="{BF302DDF-9605-7915-F3A9-1CD0B138B49E}"/>
              </a:ext>
            </a:extLst>
          </p:cNvPr>
          <p:cNvCxnSpPr>
            <a:cxnSpLocks/>
          </p:cNvCxnSpPr>
          <p:nvPr/>
        </p:nvCxnSpPr>
        <p:spPr>
          <a:xfrm>
            <a:off x="6778113" y="4757736"/>
            <a:ext cx="0" cy="256189"/>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1" name="Multiply 100">
            <a:extLst>
              <a:ext uri="{FF2B5EF4-FFF2-40B4-BE49-F238E27FC236}">
                <a16:creationId xmlns:a16="http://schemas.microsoft.com/office/drawing/2014/main" id="{2872E301-F02E-1002-9F45-D2152D54D396}"/>
              </a:ext>
            </a:extLst>
          </p:cNvPr>
          <p:cNvSpPr/>
          <p:nvPr/>
        </p:nvSpPr>
        <p:spPr>
          <a:xfrm>
            <a:off x="6627662" y="4730936"/>
            <a:ext cx="300588" cy="256189"/>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Elbow Connector 102">
            <a:extLst>
              <a:ext uri="{FF2B5EF4-FFF2-40B4-BE49-F238E27FC236}">
                <a16:creationId xmlns:a16="http://schemas.microsoft.com/office/drawing/2014/main" id="{83A9412A-1AD1-0BAC-B0FD-4285C5189D35}"/>
              </a:ext>
            </a:extLst>
          </p:cNvPr>
          <p:cNvCxnSpPr>
            <a:cxnSpLocks/>
            <a:stCxn id="61" idx="3"/>
            <a:endCxn id="90" idx="0"/>
          </p:cNvCxnSpPr>
          <p:nvPr/>
        </p:nvCxnSpPr>
        <p:spPr>
          <a:xfrm>
            <a:off x="6961100" y="1731384"/>
            <a:ext cx="694162" cy="421171"/>
          </a:xfrm>
          <a:prstGeom prst="bentConnector2">
            <a:avLst/>
          </a:prstGeom>
          <a:ln w="25400">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99C0AA41-F232-9F7E-35B2-C0A822C93C14}"/>
              </a:ext>
            </a:extLst>
          </p:cNvPr>
          <p:cNvCxnSpPr>
            <a:cxnSpLocks/>
            <a:stCxn id="90" idx="2"/>
          </p:cNvCxnSpPr>
          <p:nvPr/>
        </p:nvCxnSpPr>
        <p:spPr>
          <a:xfrm>
            <a:off x="7655262" y="2623294"/>
            <a:ext cx="5935" cy="2390631"/>
          </a:xfrm>
          <a:prstGeom prst="straightConnector1">
            <a:avLst/>
          </a:prstGeom>
          <a:ln w="25400">
            <a:solidFill>
              <a:schemeClr val="accent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5" name="Rectangle 104">
            <a:extLst>
              <a:ext uri="{FF2B5EF4-FFF2-40B4-BE49-F238E27FC236}">
                <a16:creationId xmlns:a16="http://schemas.microsoft.com/office/drawing/2014/main" id="{9AC58DBB-864C-9B72-4952-0D405EC36271}"/>
              </a:ext>
            </a:extLst>
          </p:cNvPr>
          <p:cNvSpPr/>
          <p:nvPr/>
        </p:nvSpPr>
        <p:spPr>
          <a:xfrm>
            <a:off x="8040743" y="2150492"/>
            <a:ext cx="931205" cy="4828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112" name="TextBox 111">
            <a:extLst>
              <a:ext uri="{FF2B5EF4-FFF2-40B4-BE49-F238E27FC236}">
                <a16:creationId xmlns:a16="http://schemas.microsoft.com/office/drawing/2014/main" id="{16C85F26-BDD9-D65C-6E17-CF49A3FCDF77}"/>
              </a:ext>
            </a:extLst>
          </p:cNvPr>
          <p:cNvSpPr txBox="1"/>
          <p:nvPr/>
        </p:nvSpPr>
        <p:spPr>
          <a:xfrm>
            <a:off x="4783068" y="5789538"/>
            <a:ext cx="4830040" cy="461665"/>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Integrated Memory Controller (</a:t>
            </a:r>
            <a:r>
              <a:rPr lang="en-US" sz="2400" dirty="0" err="1">
                <a:latin typeface="Gill Sans" panose="020B0502020104020203" pitchFamily="34" charset="-79"/>
                <a:cs typeface="Gill Sans" panose="020B0502020104020203" pitchFamily="34" charset="-79"/>
              </a:rPr>
              <a:t>iMC</a:t>
            </a:r>
            <a:r>
              <a:rPr lang="en-US" sz="2400" dirty="0">
                <a:latin typeface="Gill Sans" panose="020B0502020104020203" pitchFamily="34" charset="-79"/>
                <a:cs typeface="Gill Sans" panose="020B0502020104020203" pitchFamily="34" charset="-79"/>
              </a:rPr>
              <a:t>)</a:t>
            </a:r>
          </a:p>
        </p:txBody>
      </p:sp>
      <p:sp>
        <p:nvSpPr>
          <p:cNvPr id="113" name="Rectangle 112">
            <a:extLst>
              <a:ext uri="{FF2B5EF4-FFF2-40B4-BE49-F238E27FC236}">
                <a16:creationId xmlns:a16="http://schemas.microsoft.com/office/drawing/2014/main" id="{3595AC03-DF3C-539A-771A-DD8B7A0B5A44}"/>
              </a:ext>
            </a:extLst>
          </p:cNvPr>
          <p:cNvSpPr/>
          <p:nvPr/>
        </p:nvSpPr>
        <p:spPr>
          <a:xfrm>
            <a:off x="3570709" y="4546683"/>
            <a:ext cx="934511" cy="492482"/>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New</a:t>
            </a:r>
          </a:p>
          <a:p>
            <a:pPr algn="ctr"/>
            <a:r>
              <a:rPr lang="en-US" dirty="0">
                <a:solidFill>
                  <a:schemeClr val="tx1"/>
                </a:solidFill>
                <a:latin typeface="Gill Sans" panose="020B0502020104020203" pitchFamily="34" charset="-79"/>
                <a:ea typeface="Tahoma" panose="020B0604030504040204" pitchFamily="34" charset="0"/>
                <a:cs typeface="Gill Sans" panose="020B0502020104020203" pitchFamily="34" charset="-79"/>
              </a:rPr>
              <a:t>data</a:t>
            </a:r>
          </a:p>
        </p:txBody>
      </p:sp>
      <p:sp>
        <p:nvSpPr>
          <p:cNvPr id="48" name="Rectangle 47">
            <a:extLst>
              <a:ext uri="{FF2B5EF4-FFF2-40B4-BE49-F238E27FC236}">
                <a16:creationId xmlns:a16="http://schemas.microsoft.com/office/drawing/2014/main" id="{9B60E485-D238-0ADF-990D-D399092FBE2E}"/>
              </a:ext>
            </a:extLst>
          </p:cNvPr>
          <p:cNvSpPr/>
          <p:nvPr/>
        </p:nvSpPr>
        <p:spPr>
          <a:xfrm>
            <a:off x="855551" y="3936955"/>
            <a:ext cx="1997724" cy="707886"/>
          </a:xfrm>
          <a:prstGeom prst="rect">
            <a:avLst/>
          </a:prstGeom>
        </p:spPr>
        <p:txBody>
          <a:bodyPr wrap="square">
            <a:spAutoFit/>
          </a:bodyPr>
          <a:lstStyle/>
          <a:p>
            <a:pPr algn="ctr"/>
            <a:r>
              <a:rPr lang="en-US" sz="2000" dirty="0">
                <a:solidFill>
                  <a:schemeClr val="accent1"/>
                </a:solidFill>
                <a:latin typeface="Gill Sans" panose="020B0502020104020203" pitchFamily="34" charset="-79"/>
                <a:ea typeface="Tahoma" panose="020B0604030504040204" pitchFamily="34" charset="0"/>
                <a:cs typeface="Gill Sans" panose="020B0502020104020203" pitchFamily="34" charset="-79"/>
              </a:rPr>
              <a:t>Memory write-after-read dep.</a:t>
            </a:r>
          </a:p>
        </p:txBody>
      </p:sp>
      <p:sp>
        <p:nvSpPr>
          <p:cNvPr id="49" name="TextBox 48">
            <a:extLst>
              <a:ext uri="{FF2B5EF4-FFF2-40B4-BE49-F238E27FC236}">
                <a16:creationId xmlns:a16="http://schemas.microsoft.com/office/drawing/2014/main" id="{B244306D-C126-5CC3-4BD6-A613C2A73B7E}"/>
              </a:ext>
            </a:extLst>
          </p:cNvPr>
          <p:cNvSpPr txBox="1"/>
          <p:nvPr/>
        </p:nvSpPr>
        <p:spPr>
          <a:xfrm>
            <a:off x="7852077" y="4265187"/>
            <a:ext cx="1640171" cy="646331"/>
          </a:xfrm>
          <a:prstGeom prst="wedgeRectCallout">
            <a:avLst>
              <a:gd name="adj1" fmla="val -112336"/>
              <a:gd name="adj2" fmla="val 47122"/>
            </a:avLst>
          </a:prstGeom>
          <a:noFill/>
          <a:ln>
            <a:solidFill>
              <a:schemeClr val="tx1"/>
            </a:solidFill>
          </a:ln>
        </p:spPr>
        <p:txBody>
          <a:bodyPr wrap="square" rtlCol="0">
            <a:spAutoFit/>
          </a:bodyPr>
          <a:lstStyle/>
          <a:p>
            <a:pPr algn="ctr"/>
            <a:r>
              <a:rPr lang="en-US" dirty="0">
                <a:latin typeface="Gill Sans" panose="020B0502020104020203" pitchFamily="34" charset="-79"/>
                <a:cs typeface="Gill Sans" panose="020B0502020104020203" pitchFamily="34" charset="-79"/>
              </a:rPr>
              <a:t>Silently Eviction</a:t>
            </a:r>
          </a:p>
          <a:p>
            <a:pPr algn="ctr"/>
            <a:r>
              <a:rPr lang="en-US" dirty="0">
                <a:latin typeface="Gill Sans" panose="020B0502020104020203" pitchFamily="34" charset="-79"/>
                <a:cs typeface="Gill Sans" panose="020B0502020104020203" pitchFamily="34" charset="-79"/>
              </a:rPr>
              <a:t>Dropping</a:t>
            </a:r>
          </a:p>
        </p:txBody>
      </p:sp>
    </p:spTree>
    <p:extLst>
      <p:ext uri="{BB962C8B-B14F-4D97-AF65-F5344CB8AC3E}">
        <p14:creationId xmlns:p14="http://schemas.microsoft.com/office/powerpoint/2010/main" val="307615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blinds(horizontal)">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7"/>
                                        </p:tgtEl>
                                        <p:attrNameLst>
                                          <p:attrName>style.visibility</p:attrName>
                                        </p:attrNameLst>
                                      </p:cBhvr>
                                      <p:to>
                                        <p:strVal val="visible"/>
                                      </p:to>
                                    </p:set>
                                    <p:animEffect transition="in" filter="wipe(down)">
                                      <p:cBhvr>
                                        <p:cTn id="12" dur="500"/>
                                        <p:tgtEl>
                                          <p:spTgt spid="97"/>
                                        </p:tgtEl>
                                      </p:cBhvr>
                                    </p:animEffect>
                                  </p:childTnLst>
                                </p:cTn>
                              </p:par>
                              <p:par>
                                <p:cTn id="13" presetID="1" presetClass="entr" presetSubtype="0" fill="hold" grpId="1" nodeType="withEffect">
                                  <p:stCondLst>
                                    <p:cond delay="0"/>
                                  </p:stCondLst>
                                  <p:childTnLst>
                                    <p:set>
                                      <p:cBhvr>
                                        <p:cTn id="14" dur="1" fill="hold">
                                          <p:stCondLst>
                                            <p:cond delay="0"/>
                                          </p:stCondLst>
                                        </p:cTn>
                                        <p:tgtEl>
                                          <p:spTgt spid="11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par>
                                <p:cTn id="17" presetID="63" presetClass="path" presetSubtype="0" accel="50000" decel="50000" fill="hold" grpId="0" nodeType="withEffect">
                                  <p:stCondLst>
                                    <p:cond delay="0"/>
                                  </p:stCondLst>
                                  <p:childTnLst>
                                    <p:animMotion origin="layout" path="M 1.04167E-6 -2.59259E-6 L 0.1207 -0.35301 " pathEditMode="relative" rAng="0" ptsTypes="AA">
                                      <p:cBhvr>
                                        <p:cTn id="18" dur="1000" fill="hold"/>
                                        <p:tgtEl>
                                          <p:spTgt spid="109"/>
                                        </p:tgtEl>
                                        <p:attrNameLst>
                                          <p:attrName>ppt_x</p:attrName>
                                          <p:attrName>ppt_y</p:attrName>
                                        </p:attrNameLst>
                                      </p:cBhvr>
                                      <p:rCtr x="6029" y="-17662"/>
                                    </p:animMotion>
                                  </p:childTnLst>
                                  <p:subTnLst>
                                    <p:set>
                                      <p:cBhvr override="childStyle">
                                        <p:cTn dur="1" fill="hold" display="0" masterRel="sameClick" afterEffect="1">
                                          <p:stCondLst>
                                            <p:cond evt="end" delay="0">
                                              <p:tn val="17"/>
                                            </p:cond>
                                          </p:stCondLst>
                                        </p:cTn>
                                        <p:tgtEl>
                                          <p:spTgt spid="109"/>
                                        </p:tgtEl>
                                        <p:attrNameLst>
                                          <p:attrName>style.visibility</p:attrName>
                                        </p:attrNameLst>
                                      </p:cBhvr>
                                      <p:to>
                                        <p:strVal val="hidden"/>
                                      </p:to>
                                    </p:set>
                                  </p:subTnLst>
                                </p:cTn>
                              </p:par>
                              <p:par>
                                <p:cTn id="19" presetID="1" presetClass="entr" presetSubtype="0" fill="hold" grpId="0" nodeType="withEffect">
                                  <p:stCondLst>
                                    <p:cond delay="1000"/>
                                  </p:stCondLst>
                                  <p:childTnLst>
                                    <p:set>
                                      <p:cBhvr>
                                        <p:cTn id="20" dur="1" fill="hold">
                                          <p:stCondLst>
                                            <p:cond delay="0"/>
                                          </p:stCondLst>
                                        </p:cTn>
                                        <p:tgtEl>
                                          <p:spTgt spid="83"/>
                                        </p:tgtEl>
                                        <p:attrNameLst>
                                          <p:attrName>style.visibility</p:attrName>
                                        </p:attrNameLst>
                                      </p:cBhvr>
                                      <p:to>
                                        <p:strVal val="visible"/>
                                      </p:to>
                                    </p:set>
                                  </p:childTnLst>
                                </p:cTn>
                              </p:par>
                              <p:par>
                                <p:cTn id="21" presetID="1" presetClass="entr" presetSubtype="0" fill="hold" grpId="0" nodeType="withEffect">
                                  <p:stCondLst>
                                    <p:cond delay="1000"/>
                                  </p:stCondLst>
                                  <p:childTnLst>
                                    <p:set>
                                      <p:cBhvr>
                                        <p:cTn id="22" dur="1" fill="hold">
                                          <p:stCondLst>
                                            <p:cond delay="0"/>
                                          </p:stCondLst>
                                        </p:cTn>
                                        <p:tgtEl>
                                          <p:spTgt spid="105"/>
                                        </p:tgtEl>
                                        <p:attrNameLst>
                                          <p:attrName>style.visibility</p:attrName>
                                        </p:attrNameLst>
                                      </p:cBhvr>
                                      <p:to>
                                        <p:strVal val="visible"/>
                                      </p:to>
                                    </p:set>
                                  </p:childTnLst>
                                </p:cTn>
                              </p:par>
                              <p:par>
                                <p:cTn id="23" presetID="63" presetClass="path" presetSubtype="0" accel="50000" decel="50000" fill="hold" grpId="0" nodeType="withEffect">
                                  <p:stCondLst>
                                    <p:cond delay="0"/>
                                  </p:stCondLst>
                                  <p:childTnLst>
                                    <p:animMotion origin="layout" path="M 2.08333E-7 -2.59259E-6 L 0.36628 -0.35023 " pathEditMode="relative" rAng="0" ptsTypes="AA">
                                      <p:cBhvr>
                                        <p:cTn id="24" dur="1000" fill="hold"/>
                                        <p:tgtEl>
                                          <p:spTgt spid="113"/>
                                        </p:tgtEl>
                                        <p:attrNameLst>
                                          <p:attrName>ppt_x</p:attrName>
                                          <p:attrName>ppt_y</p:attrName>
                                        </p:attrNameLst>
                                      </p:cBhvr>
                                      <p:rCtr x="18307" y="-17523"/>
                                    </p:animMotion>
                                  </p:childTnLst>
                                  <p:subTnLst>
                                    <p:set>
                                      <p:cBhvr override="childStyle">
                                        <p:cTn dur="1" fill="hold" display="0" masterRel="sameClick" afterEffect="1">
                                          <p:stCondLst>
                                            <p:cond evt="end" delay="0">
                                              <p:tn val="23"/>
                                            </p:cond>
                                          </p:stCondLst>
                                        </p:cTn>
                                        <p:tgtEl>
                                          <p:spTgt spid="113"/>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3.75E-6 -2.59259E-6 L -0.00105 0.43797 " pathEditMode="relative" rAng="0" ptsTypes="AA">
                                      <p:cBhvr>
                                        <p:cTn id="28" dur="2000" fill="hold"/>
                                        <p:tgtEl>
                                          <p:spTgt spid="105"/>
                                        </p:tgtEl>
                                        <p:attrNameLst>
                                          <p:attrName>ppt_x</p:attrName>
                                          <p:attrName>ppt_y</p:attrName>
                                        </p:attrNameLst>
                                      </p:cBhvr>
                                      <p:rCtr x="-52" y="21898"/>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07" grpId="0"/>
      <p:bldP spid="108" grpId="0" animBg="1"/>
      <p:bldP spid="109" grpId="0" animBg="1"/>
      <p:bldP spid="109" grpId="1" animBg="1"/>
      <p:bldP spid="83" grpId="0" animBg="1"/>
      <p:bldP spid="105" grpId="0" animBg="1"/>
      <p:bldP spid="105" grpId="1" animBg="1"/>
      <p:bldP spid="113" grpId="0" animBg="1"/>
      <p:bldP spid="113" grpId="1" animBg="1"/>
    </p:bld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Adobe Garamond Pro Bold"/>
        <a:ea typeface="맑은 고딕"/>
        <a:cs typeface=""/>
      </a:majorFont>
      <a:minorFont>
        <a:latin typeface="Adobe Garamond Pro"/>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3743</Words>
  <Application>Microsoft Macintosh PowerPoint</Application>
  <PresentationFormat>Widescreen</PresentationFormat>
  <Paragraphs>456</Paragraphs>
  <Slides>18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Adobe Garamond Pro</vt:lpstr>
      <vt:lpstr>Arial</vt:lpstr>
      <vt:lpstr>Calibri</vt:lpstr>
      <vt:lpstr>Gill Sans</vt:lpstr>
      <vt:lpstr>Tahoma</vt:lpstr>
      <vt:lpstr>Wingdings</vt:lpstr>
      <vt:lpstr>Custom Design</vt:lpstr>
      <vt:lpstr>PowerPoint Presentation</vt:lpstr>
      <vt:lpstr>PowerPoint Presentation</vt:lpstr>
      <vt:lpstr>PowerPoint Presentation</vt:lpstr>
      <vt:lpstr>PowerPoint Presentation</vt:lpstr>
      <vt:lpstr>PowerPoint Presentation</vt:lpstr>
      <vt:lpstr>PowerPoint Presentation</vt:lpstr>
      <vt:lpstr>Capri [HPDC’22]: Hardware Redo Buffer-Based Region-Level Whole-System Persistence</vt:lpstr>
      <vt:lpstr>PowerPoint Presentation</vt:lpstr>
      <vt:lpstr>PowerPoint Presentation</vt:lpstr>
      <vt:lpstr>Potential Stale Read Issue Due to No Ordering between Persist Path and Regular Path (Caches)</vt:lpstr>
      <vt:lpstr>Enforcing Load-After-Store Order by Occasionally Delaying the Regular Path (Caches)</vt:lpstr>
      <vt:lpstr>Crash Inconsistency Due to NUMA Effect of Multiple Memory Controllers (MCs)</vt:lpstr>
      <vt:lpstr>Solution: Memory Controller Speculation</vt:lpstr>
      <vt:lpstr>Implementation of Memory Controller Speculation</vt:lpstr>
      <vt:lpstr>Power Failure Recovery with Memory Controller Speculation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cp:lastPrinted>2021-08-23T19:06:35Z</cp:lastPrinted>
  <dcterms:created xsi:type="dcterms:W3CDTF">2019-09-11T02:04:02Z</dcterms:created>
  <dcterms:modified xsi:type="dcterms:W3CDTF">2024-07-02T11:57:23Z</dcterms:modified>
</cp:coreProperties>
</file>