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350" r:id="rId3"/>
    <p:sldId id="353" r:id="rId4"/>
    <p:sldId id="362" r:id="rId5"/>
    <p:sldId id="361" r:id="rId6"/>
    <p:sldId id="352" r:id="rId7"/>
    <p:sldId id="354" r:id="rId8"/>
    <p:sldId id="351" r:id="rId9"/>
    <p:sldId id="357" r:id="rId10"/>
    <p:sldId id="358" r:id="rId11"/>
    <p:sldId id="328" r:id="rId12"/>
    <p:sldId id="330" r:id="rId13"/>
    <p:sldId id="359" r:id="rId14"/>
    <p:sldId id="332" r:id="rId15"/>
    <p:sldId id="333" r:id="rId16"/>
    <p:sldId id="334" r:id="rId17"/>
    <p:sldId id="336" r:id="rId18"/>
    <p:sldId id="335" r:id="rId19"/>
    <p:sldId id="365" r:id="rId20"/>
    <p:sldId id="338" r:id="rId21"/>
    <p:sldId id="360" r:id="rId22"/>
    <p:sldId id="366" r:id="rId23"/>
    <p:sldId id="363" r:id="rId24"/>
    <p:sldId id="341" r:id="rId25"/>
    <p:sldId id="342" r:id="rId26"/>
    <p:sldId id="343" r:id="rId27"/>
    <p:sldId id="344" r:id="rId28"/>
    <p:sldId id="345" r:id="rId29"/>
    <p:sldId id="355" r:id="rId30"/>
    <p:sldId id="346" r:id="rId31"/>
    <p:sldId id="364" r:id="rId32"/>
    <p:sldId id="347" r:id="rId33"/>
    <p:sldId id="348" r:id="rId34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5" autoAdjust="0"/>
    <p:restoredTop sz="94384" autoAdjust="0"/>
  </p:normalViewPr>
  <p:slideViewPr>
    <p:cSldViewPr showGuides="1">
      <p:cViewPr varScale="1">
        <p:scale>
          <a:sx n="136" d="100"/>
          <a:sy n="136" d="100"/>
        </p:scale>
        <p:origin x="135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Sheet1!$C$35:$AC$35</c:f>
              <c:strCache>
                <c:ptCount val="26"/>
                <c:pt idx="0">
                  <c:v>401.bzip2</c:v>
                </c:pt>
                <c:pt idx="1">
                  <c:v>403.gcc</c:v>
                </c:pt>
                <c:pt idx="2">
                  <c:v>445.gobmk</c:v>
                </c:pt>
                <c:pt idx="3">
                  <c:v>458.sjeng</c:v>
                </c:pt>
                <c:pt idx="4">
                  <c:v>464.h264ref</c:v>
                </c:pt>
                <c:pt idx="5">
                  <c:v>473.astar</c:v>
                </c:pt>
                <c:pt idx="6">
                  <c:v>433.milc</c:v>
                </c:pt>
                <c:pt idx="7">
                  <c:v>435.gromacs</c:v>
                </c:pt>
                <c:pt idx="8">
                  <c:v>444.namd</c:v>
                </c:pt>
                <c:pt idx="9">
                  <c:v>450.soplex</c:v>
                </c:pt>
                <c:pt idx="10">
                  <c:v>454.calculix</c:v>
                </c:pt>
                <c:pt idx="12">
                  <c:v>SPEC geomean</c:v>
                </c:pt>
                <c:pt idx="17">
                  <c:v>LAMMPS</c:v>
                </c:pt>
                <c:pt idx="18">
                  <c:v>GROMACS</c:v>
                </c:pt>
                <c:pt idx="19">
                  <c:v>SSCA2</c:v>
                </c:pt>
                <c:pt idx="20">
                  <c:v>MILC</c:v>
                </c:pt>
                <c:pt idx="21">
                  <c:v>BLAST</c:v>
                </c:pt>
                <c:pt idx="22">
                  <c:v>GZIP</c:v>
                </c:pt>
                <c:pt idx="23">
                  <c:v>ZLIB</c:v>
                </c:pt>
                <c:pt idx="25">
                  <c:v>Apps geomean</c:v>
                </c:pt>
              </c:strCache>
            </c:strRef>
          </c:cat>
          <c:val>
            <c:numRef>
              <c:f>Sheet1!$C$41:$AB$41</c:f>
              <c:numCache>
                <c:formatCode>0.00</c:formatCode>
                <c:ptCount val="26"/>
                <c:pt idx="0">
                  <c:v>1.0900000000000001</c:v>
                </c:pt>
                <c:pt idx="1">
                  <c:v>1.03</c:v>
                </c:pt>
                <c:pt idx="2">
                  <c:v>1.04</c:v>
                </c:pt>
                <c:pt idx="3">
                  <c:v>1.04</c:v>
                </c:pt>
                <c:pt idx="4">
                  <c:v>1.1100000000000001</c:v>
                </c:pt>
                <c:pt idx="5">
                  <c:v>1.1599999999999999</c:v>
                </c:pt>
                <c:pt idx="6">
                  <c:v>1.1200000000000001</c:v>
                </c:pt>
                <c:pt idx="7">
                  <c:v>1.1200000000000001</c:v>
                </c:pt>
                <c:pt idx="8">
                  <c:v>1.1599999999999999</c:v>
                </c:pt>
                <c:pt idx="9">
                  <c:v>1.04</c:v>
                </c:pt>
                <c:pt idx="10">
                  <c:v>1.07</c:v>
                </c:pt>
                <c:pt idx="12">
                  <c:v>1.0881149433625195</c:v>
                </c:pt>
                <c:pt idx="17">
                  <c:v>1.1399999999999999</c:v>
                </c:pt>
                <c:pt idx="18">
                  <c:v>1.07</c:v>
                </c:pt>
                <c:pt idx="19">
                  <c:v>1.18</c:v>
                </c:pt>
                <c:pt idx="20">
                  <c:v>1.06</c:v>
                </c:pt>
                <c:pt idx="21">
                  <c:v>1.1399999999999999</c:v>
                </c:pt>
                <c:pt idx="22">
                  <c:v>1.08</c:v>
                </c:pt>
                <c:pt idx="23">
                  <c:v>1.1200000000000001</c:v>
                </c:pt>
                <c:pt idx="25">
                  <c:v>1.1121059429881499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194621160"/>
        <c:axId val="194621552"/>
      </c:barChart>
      <c:catAx>
        <c:axId val="19462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21552"/>
        <c:crosses val="autoZero"/>
        <c:auto val="1"/>
        <c:lblAlgn val="ctr"/>
        <c:lblOffset val="100"/>
        <c:noMultiLvlLbl val="0"/>
      </c:catAx>
      <c:valAx>
        <c:axId val="19462155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baseline="0">
                    <a:latin typeface="+mn-lt"/>
                  </a:rPr>
                  <a:t>Overall Application Speedup (x)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21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Sheet1!$C$35:$AC$35</c:f>
              <c:strCache>
                <c:ptCount val="26"/>
                <c:pt idx="0">
                  <c:v>401.bzip2</c:v>
                </c:pt>
                <c:pt idx="1">
                  <c:v>403.gcc</c:v>
                </c:pt>
                <c:pt idx="2">
                  <c:v>445.gobmk</c:v>
                </c:pt>
                <c:pt idx="3">
                  <c:v>458.sjeng</c:v>
                </c:pt>
                <c:pt idx="4">
                  <c:v>464.h264ref</c:v>
                </c:pt>
                <c:pt idx="5">
                  <c:v>473.astar</c:v>
                </c:pt>
                <c:pt idx="6">
                  <c:v>433.milc</c:v>
                </c:pt>
                <c:pt idx="7">
                  <c:v>435.gromacs</c:v>
                </c:pt>
                <c:pt idx="8">
                  <c:v>444.namd</c:v>
                </c:pt>
                <c:pt idx="9">
                  <c:v>450.soplex</c:v>
                </c:pt>
                <c:pt idx="10">
                  <c:v>454.calculix</c:v>
                </c:pt>
                <c:pt idx="12">
                  <c:v>SPEC geomean</c:v>
                </c:pt>
                <c:pt idx="17">
                  <c:v>LAMMPS</c:v>
                </c:pt>
                <c:pt idx="18">
                  <c:v>GROMACS</c:v>
                </c:pt>
                <c:pt idx="19">
                  <c:v>SSCA2</c:v>
                </c:pt>
                <c:pt idx="20">
                  <c:v>MILC</c:v>
                </c:pt>
                <c:pt idx="21">
                  <c:v>BLAST</c:v>
                </c:pt>
                <c:pt idx="22">
                  <c:v>GZIP</c:v>
                </c:pt>
                <c:pt idx="23">
                  <c:v>ZLIB</c:v>
                </c:pt>
                <c:pt idx="25">
                  <c:v>Apps geomean</c:v>
                </c:pt>
              </c:strCache>
            </c:strRef>
          </c:cat>
          <c:val>
            <c:numRef>
              <c:f>Sheet1!$C$41:$AB$41</c:f>
              <c:numCache>
                <c:formatCode>0.00</c:formatCode>
                <c:ptCount val="26"/>
                <c:pt idx="0">
                  <c:v>1.0900000000000001</c:v>
                </c:pt>
                <c:pt idx="1">
                  <c:v>1.03</c:v>
                </c:pt>
                <c:pt idx="2">
                  <c:v>1.04</c:v>
                </c:pt>
                <c:pt idx="3">
                  <c:v>1.04</c:v>
                </c:pt>
                <c:pt idx="4">
                  <c:v>1.1100000000000001</c:v>
                </c:pt>
                <c:pt idx="5">
                  <c:v>1.1599999999999999</c:v>
                </c:pt>
                <c:pt idx="6">
                  <c:v>1.1200000000000001</c:v>
                </c:pt>
                <c:pt idx="7">
                  <c:v>1.1200000000000001</c:v>
                </c:pt>
                <c:pt idx="8">
                  <c:v>1.1599999999999999</c:v>
                </c:pt>
                <c:pt idx="9">
                  <c:v>1.04</c:v>
                </c:pt>
                <c:pt idx="10">
                  <c:v>1.07</c:v>
                </c:pt>
                <c:pt idx="12">
                  <c:v>1.0881149433625195</c:v>
                </c:pt>
                <c:pt idx="17">
                  <c:v>1.1399999999999999</c:v>
                </c:pt>
                <c:pt idx="18">
                  <c:v>1.07</c:v>
                </c:pt>
                <c:pt idx="19">
                  <c:v>1.18</c:v>
                </c:pt>
                <c:pt idx="20">
                  <c:v>1.06</c:v>
                </c:pt>
                <c:pt idx="21">
                  <c:v>1.1399999999999999</c:v>
                </c:pt>
                <c:pt idx="22">
                  <c:v>1.08</c:v>
                </c:pt>
                <c:pt idx="23">
                  <c:v>1.1200000000000001</c:v>
                </c:pt>
                <c:pt idx="25">
                  <c:v>1.1121059429881499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194622728"/>
        <c:axId val="194623120"/>
      </c:barChart>
      <c:catAx>
        <c:axId val="194622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23120"/>
        <c:crosses val="autoZero"/>
        <c:auto val="1"/>
        <c:lblAlgn val="ctr"/>
        <c:lblOffset val="100"/>
        <c:noMultiLvlLbl val="0"/>
      </c:catAx>
      <c:valAx>
        <c:axId val="19462312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baseline="0">
                    <a:latin typeface="+mn-lt"/>
                  </a:rPr>
                  <a:t>Overall Application Speedup (x)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622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8953B-C82F-4FA6-A299-799F38F6BD66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781E-FF39-4933-B669-7EE3CA3EE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853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FF18F-4D86-463C-9370-2CB5D0CF40AA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78375"/>
            <a:ext cx="5335588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0B689-E20C-4C4C-B0C1-5A1BEA637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727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3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ster intel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black">
          <a:xfrm>
            <a:off x="6623050" y="431800"/>
            <a:ext cx="1965325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D15050D-DA97-41C6-820A-D530EEE7CB79}" type="slidenum">
              <a:rPr lang="en-US" sz="1000">
                <a:solidFill>
                  <a:srgbClr val="000000"/>
                </a:solidFill>
                <a:latin typeface="Arial" charset="0"/>
              </a:rPr>
              <a:pPr algn="r">
                <a:spcBef>
                  <a:spcPct val="0"/>
                </a:spcBef>
              </a:pPr>
              <a:t>‹#›</a:t>
            </a:fld>
            <a:endParaRPr lang="en-US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5E18FC28-6DA1-4B79-9234-952E0ECE6FB3}" type="slidenum">
              <a:rPr lang="en-US" sz="1000">
                <a:solidFill>
                  <a:srgbClr val="000000"/>
                </a:solidFill>
                <a:latin typeface="Arial" charset="0"/>
              </a:rPr>
              <a:pPr algn="r">
                <a:spcBef>
                  <a:spcPct val="0"/>
                </a:spcBef>
              </a:pPr>
              <a:t>‹#›</a:t>
            </a:fld>
            <a:endParaRPr lang="en-US" sz="1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2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500063" y="2130425"/>
            <a:ext cx="7772400" cy="1470025"/>
          </a:xfrm>
        </p:spPr>
        <p:txBody>
          <a:bodyPr lIns="91440" tIns="45720" rIns="91440" bIns="45720" anchor="ctr"/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71663" y="3886200"/>
            <a:ext cx="6400800" cy="1752600"/>
          </a:xfrm>
        </p:spPr>
        <p:txBody>
          <a:bodyPr lIns="91440" tIns="45720" rIns="91440" bIns="45720"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47031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125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158750"/>
            <a:ext cx="2058987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58750"/>
            <a:ext cx="602615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969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9142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58750"/>
            <a:ext cx="8237537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038225"/>
            <a:ext cx="8237537" cy="5003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703889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eo Sans Inte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506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817823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038225"/>
            <a:ext cx="4041775" cy="500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038225"/>
            <a:ext cx="4043362" cy="500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1762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088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490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26307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56788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332592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58750"/>
            <a:ext cx="823753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38225"/>
            <a:ext cx="8237537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invGray">
          <a:xfrm>
            <a:off x="3175" y="6029325"/>
            <a:ext cx="9140825" cy="828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9" name="Picture 5" descr="Intel_whit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89875" y="6169025"/>
            <a:ext cx="811213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F8213062-DEBC-4509-B190-E2B8268B9C4F}" type="slidenum">
              <a:rPr lang="en-US" sz="1000">
                <a:solidFill>
                  <a:srgbClr val="FFFFFF"/>
                </a:solidFill>
                <a:latin typeface="Arial" charset="0"/>
              </a:rPr>
              <a:pPr algn="r">
                <a:spcBef>
                  <a:spcPct val="0"/>
                </a:spcBef>
              </a:pPr>
              <a:t>‹#›</a:t>
            </a:fld>
            <a:endParaRPr lang="en-US" sz="10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273800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0"/>
              </a:spcBef>
            </a:pPr>
            <a:fld id="{B7172F1A-6BDD-426D-8863-B4796E22120A}" type="slidenum">
              <a:rPr lang="en-US" sz="1000">
                <a:solidFill>
                  <a:srgbClr val="FFFFFF"/>
                </a:solidFill>
                <a:latin typeface="Arial" charset="0"/>
              </a:rPr>
              <a:pPr algn="r">
                <a:spcBef>
                  <a:spcPct val="0"/>
                </a:spcBef>
              </a:pPr>
              <a:t>‹#›</a:t>
            </a:fld>
            <a:endParaRPr lang="en-US" sz="1000" dirty="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Neo Sans Intel" pitchFamily="34" charset="0"/>
          <a:ea typeface="+mn-ea"/>
          <a:cs typeface="+mn-cs"/>
        </a:defRPr>
      </a:lvl1pPr>
      <a:lvl2pPr marL="576263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800">
          <a:solidFill>
            <a:schemeClr val="tx1"/>
          </a:solidFill>
          <a:latin typeface="Neo Sans Intel" pitchFamily="34" charset="0"/>
        </a:defRPr>
      </a:lvl2pPr>
      <a:lvl3pPr marL="914400" indent="-2238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Neo Sans Intel" pitchFamily="34" charset="0"/>
        </a:defRPr>
      </a:lvl3pPr>
      <a:lvl4pPr marL="1265238" indent="-2365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Neo Sans Intel" pitchFamily="34" charset="0"/>
        </a:defRPr>
      </a:lvl4pPr>
      <a:lvl5pPr marL="1660525" indent="-23495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Neo Sans Intel" pitchFamily="34" charset="0"/>
        </a:defRPr>
      </a:lvl5pPr>
      <a:lvl6pPr marL="21177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6pPr>
      <a:lvl7pPr marL="25749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7pPr>
      <a:lvl8pPr marL="30321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8pPr>
      <a:lvl9pPr marL="3489325" indent="-234950" algn="l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/>
              <a:t>FlexVec</a:t>
            </a:r>
            <a:r>
              <a:rPr lang="en-US" dirty="0" smtClean="0"/>
              <a:t>: Auto-</a:t>
            </a:r>
            <a:r>
              <a:rPr lang="en-US" dirty="0" err="1" smtClean="0"/>
              <a:t>vectorization</a:t>
            </a:r>
            <a:r>
              <a:rPr lang="en-US" dirty="0" smtClean="0"/>
              <a:t> for Irregular Loops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>
          <a:xfrm>
            <a:off x="838200" y="4038600"/>
            <a:ext cx="7543799" cy="1752600"/>
          </a:xfrm>
        </p:spPr>
        <p:txBody>
          <a:bodyPr/>
          <a:lstStyle/>
          <a:p>
            <a:pPr algn="l"/>
            <a:r>
              <a:rPr lang="en-US" sz="2800" dirty="0" smtClean="0"/>
              <a:t>Sara Baghsorkhi, Nalini Vasudevan, </a:t>
            </a:r>
          </a:p>
          <a:p>
            <a:pPr algn="l"/>
            <a:r>
              <a:rPr lang="en-US" sz="2800" dirty="0" smtClean="0"/>
              <a:t>Youfeng Wu</a:t>
            </a:r>
          </a:p>
          <a:p>
            <a:pPr algn="l">
              <a:lnSpc>
                <a:spcPct val="80000"/>
              </a:lnSpc>
            </a:pPr>
            <a:endParaRPr lang="en-US" sz="2800" dirty="0" smtClean="0"/>
          </a:p>
          <a:p>
            <a:pPr algn="l">
              <a:lnSpc>
                <a:spcPct val="80000"/>
              </a:lnSpc>
            </a:pPr>
            <a:r>
              <a:rPr lang="en-US" sz="2800" dirty="0" smtClean="0"/>
              <a:t>Intel Labs</a:t>
            </a:r>
            <a:endParaRPr lang="en-US" sz="2800" dirty="0"/>
          </a:p>
          <a:p>
            <a:pPr algn="l">
              <a:lnSpc>
                <a:spcPct val="80000"/>
              </a:lnSpc>
            </a:pPr>
            <a:r>
              <a:rPr lang="en-US" sz="2800" dirty="0" smtClean="0"/>
              <a:t>June 17, 2016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9865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FlexVec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Optimistic compiler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vectorization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with dynamic detection of memory and control flow dependencies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Targets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3 general patterns that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don’t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vectorize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efficiently: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FlexVec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identifies idioms and vector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intrinsics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that allow efficient defer of dependency resolution to run time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software speculation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dynamic partitioning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 vector iterations</a:t>
            </a:r>
          </a:p>
          <a:p>
            <a:pPr lvl="1"/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6047" y="2945249"/>
            <a:ext cx="2286000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i&lt;N; i++){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= b[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i+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(t &lt; 5)</a:t>
            </a:r>
          </a:p>
          <a:p>
            <a:pPr marL="91440" lvl="2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t;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8987" y="3147536"/>
            <a:ext cx="2362200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x[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x[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z[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107" y="2945249"/>
            <a:ext cx="2286000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i&lt;N; i++){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a[b[i]]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3 )</a:t>
            </a:r>
          </a:p>
          <a:p>
            <a:pPr marL="91440" lvl="2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209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Early Loop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ermination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6047" y="2209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Conditional Update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2209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Runtime Memory Conflicts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184944" y="3384645"/>
            <a:ext cx="1357253" cy="2006221"/>
          </a:xfrm>
          <a:custGeom>
            <a:avLst/>
            <a:gdLst>
              <a:gd name="connsiteX0" fmla="*/ 786950 w 1523929"/>
              <a:gd name="connsiteY0" fmla="*/ 2006221 h 2006221"/>
              <a:gd name="connsiteX1" fmla="*/ 131857 w 1523929"/>
              <a:gd name="connsiteY1" fmla="*/ 1460310 h 2006221"/>
              <a:gd name="connsiteX2" fmla="*/ 131857 w 1523929"/>
              <a:gd name="connsiteY2" fmla="*/ 518615 h 2006221"/>
              <a:gd name="connsiteX3" fmla="*/ 1523929 w 1523929"/>
              <a:gd name="connsiteY3" fmla="*/ 0 h 200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929" h="2006221">
                <a:moveTo>
                  <a:pt x="786950" y="2006221"/>
                </a:moveTo>
                <a:cubicBezTo>
                  <a:pt x="513994" y="1857232"/>
                  <a:pt x="241039" y="1708244"/>
                  <a:pt x="131857" y="1460310"/>
                </a:cubicBezTo>
                <a:cubicBezTo>
                  <a:pt x="22675" y="1212376"/>
                  <a:pt x="-100155" y="762000"/>
                  <a:pt x="131857" y="518615"/>
                </a:cubicBezTo>
                <a:cubicBezTo>
                  <a:pt x="363869" y="275230"/>
                  <a:pt x="943899" y="137615"/>
                  <a:pt x="1523929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6172200" y="3971499"/>
            <a:ext cx="2161606" cy="1820820"/>
          </a:xfrm>
          <a:custGeom>
            <a:avLst/>
            <a:gdLst>
              <a:gd name="connsiteX0" fmla="*/ 0 w 2161606"/>
              <a:gd name="connsiteY0" fmla="*/ 1760561 h 1820820"/>
              <a:gd name="connsiteX1" fmla="*/ 1719618 w 2161606"/>
              <a:gd name="connsiteY1" fmla="*/ 1719617 h 1820820"/>
              <a:gd name="connsiteX2" fmla="*/ 2129051 w 2161606"/>
              <a:gd name="connsiteY2" fmla="*/ 818865 h 1820820"/>
              <a:gd name="connsiteX3" fmla="*/ 1078173 w 2161606"/>
              <a:gd name="connsiteY3" fmla="*/ 0 h 182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1606" h="1820820">
                <a:moveTo>
                  <a:pt x="0" y="1760561"/>
                </a:moveTo>
                <a:cubicBezTo>
                  <a:pt x="682388" y="1818563"/>
                  <a:pt x="1364776" y="1876566"/>
                  <a:pt x="1719618" y="1719617"/>
                </a:cubicBezTo>
                <a:cubicBezTo>
                  <a:pt x="2074460" y="1562668"/>
                  <a:pt x="2235958" y="1105468"/>
                  <a:pt x="2129051" y="818865"/>
                </a:cubicBezTo>
                <a:cubicBezTo>
                  <a:pt x="2022144" y="532262"/>
                  <a:pt x="1550158" y="266131"/>
                  <a:pt x="1078173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5595582" y="4067033"/>
            <a:ext cx="2743200" cy="832513"/>
          </a:xfrm>
          <a:custGeom>
            <a:avLst/>
            <a:gdLst>
              <a:gd name="connsiteX0" fmla="*/ 2743200 w 2743200"/>
              <a:gd name="connsiteY0" fmla="*/ 832513 h 832513"/>
              <a:gd name="connsiteX1" fmla="*/ 2429302 w 2743200"/>
              <a:gd name="connsiteY1" fmla="*/ 559558 h 832513"/>
              <a:gd name="connsiteX2" fmla="*/ 1937982 w 2743200"/>
              <a:gd name="connsiteY2" fmla="*/ 300251 h 832513"/>
              <a:gd name="connsiteX3" fmla="*/ 1173708 w 2743200"/>
              <a:gd name="connsiteY3" fmla="*/ 109182 h 832513"/>
              <a:gd name="connsiteX4" fmla="*/ 0 w 2743200"/>
              <a:gd name="connsiteY4" fmla="*/ 0 h 83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832513">
                <a:moveTo>
                  <a:pt x="2743200" y="832513"/>
                </a:moveTo>
                <a:cubicBezTo>
                  <a:pt x="2653352" y="740390"/>
                  <a:pt x="2563505" y="648268"/>
                  <a:pt x="2429302" y="559558"/>
                </a:cubicBezTo>
                <a:cubicBezTo>
                  <a:pt x="2295099" y="470848"/>
                  <a:pt x="2147248" y="375314"/>
                  <a:pt x="1937982" y="300251"/>
                </a:cubicBezTo>
                <a:cubicBezTo>
                  <a:pt x="1728716" y="225188"/>
                  <a:pt x="1496705" y="159224"/>
                  <a:pt x="1173708" y="109182"/>
                </a:cubicBezTo>
                <a:cubicBezTo>
                  <a:pt x="850711" y="59140"/>
                  <a:pt x="425355" y="29570"/>
                  <a:pt x="0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33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Conditional Dependence Pattern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914400"/>
            <a:ext cx="220980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i&lt;N; i++) 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= b[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i+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(t &lt; 5)</a:t>
            </a:r>
          </a:p>
          <a:p>
            <a:pPr marL="91440" lvl="2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lvl="2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t;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1155032" y="1390684"/>
            <a:ext cx="1302070" cy="1716496"/>
          </a:xfrm>
          <a:custGeom>
            <a:avLst/>
            <a:gdLst>
              <a:gd name="connsiteX0" fmla="*/ 0 w 1302070"/>
              <a:gd name="connsiteY0" fmla="*/ 1280327 h 1716496"/>
              <a:gd name="connsiteX1" fmla="*/ 1203157 w 1302070"/>
              <a:gd name="connsiteY1" fmla="*/ 1653305 h 1716496"/>
              <a:gd name="connsiteX2" fmla="*/ 1167063 w 1302070"/>
              <a:gd name="connsiteY2" fmla="*/ 125295 h 1716496"/>
              <a:gd name="connsiteX3" fmla="*/ 637673 w 1302070"/>
              <a:gd name="connsiteY3" fmla="*/ 197484 h 1716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070" h="1716496">
                <a:moveTo>
                  <a:pt x="0" y="1280327"/>
                </a:moveTo>
                <a:cubicBezTo>
                  <a:pt x="504323" y="1563068"/>
                  <a:pt x="1008647" y="1845810"/>
                  <a:pt x="1203157" y="1653305"/>
                </a:cubicBezTo>
                <a:cubicBezTo>
                  <a:pt x="1397668" y="1460800"/>
                  <a:pt x="1261310" y="367932"/>
                  <a:pt x="1167063" y="125295"/>
                </a:cubicBezTo>
                <a:cubicBezTo>
                  <a:pt x="1072816" y="-117342"/>
                  <a:pt x="855244" y="40071"/>
                  <a:pt x="637673" y="19748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926432" y="1816768"/>
            <a:ext cx="445168" cy="240632"/>
          </a:xfrm>
          <a:custGeom>
            <a:avLst/>
            <a:gdLst>
              <a:gd name="connsiteX0" fmla="*/ 0 w 445168"/>
              <a:gd name="connsiteY0" fmla="*/ 0 h 240632"/>
              <a:gd name="connsiteX1" fmla="*/ 276726 w 445168"/>
              <a:gd name="connsiteY1" fmla="*/ 96253 h 240632"/>
              <a:gd name="connsiteX2" fmla="*/ 445168 w 445168"/>
              <a:gd name="connsiteY2" fmla="*/ 240632 h 2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168" h="240632">
                <a:moveTo>
                  <a:pt x="0" y="0"/>
                </a:moveTo>
                <a:cubicBezTo>
                  <a:pt x="101265" y="28074"/>
                  <a:pt x="202531" y="56148"/>
                  <a:pt x="276726" y="96253"/>
                </a:cubicBezTo>
                <a:cubicBezTo>
                  <a:pt x="350921" y="136358"/>
                  <a:pt x="398044" y="188495"/>
                  <a:pt x="445168" y="240632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578043" y="2161402"/>
            <a:ext cx="479357" cy="329136"/>
          </a:xfrm>
          <a:custGeom>
            <a:avLst/>
            <a:gdLst>
              <a:gd name="connsiteX0" fmla="*/ 240631 w 383104"/>
              <a:gd name="connsiteY0" fmla="*/ 0 h 324853"/>
              <a:gd name="connsiteX1" fmla="*/ 372979 w 383104"/>
              <a:gd name="connsiteY1" fmla="*/ 252663 h 324853"/>
              <a:gd name="connsiteX2" fmla="*/ 0 w 383104"/>
              <a:gd name="connsiteY2" fmla="*/ 324853 h 32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104" h="324853">
                <a:moveTo>
                  <a:pt x="240631" y="0"/>
                </a:moveTo>
                <a:cubicBezTo>
                  <a:pt x="326857" y="99260"/>
                  <a:pt x="413084" y="198521"/>
                  <a:pt x="372979" y="252663"/>
                </a:cubicBezTo>
                <a:cubicBezTo>
                  <a:pt x="332874" y="306805"/>
                  <a:pt x="166437" y="315829"/>
                  <a:pt x="0" y="324853"/>
                </a:cubicBezTo>
              </a:path>
            </a:pathLst>
          </a:custGeom>
          <a:noFill/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99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257800" y="1357158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1 1 1 1 1 1 1 1 1 1 1 1 1 1 1 1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57800" y="2133600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0 0 0 0 0 0 1 0 0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Conditional Dependence Pattern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914400"/>
            <a:ext cx="220980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i&lt;N; i++) 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= b[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i+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(t &lt; 5)</a:t>
            </a:r>
          </a:p>
          <a:p>
            <a:pPr marL="91440" lvl="2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lvl="2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t;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1862757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8 7 8 5 8 6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6 7 9 9 7 8 4 8 5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0" y="1883355"/>
            <a:ext cx="60959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t</a:t>
            </a:r>
            <a:r>
              <a:rPr lang="en-US" sz="1200" baseline="-25000" dirty="0" smtClean="0"/>
              <a:t>     </a:t>
            </a:r>
            <a:r>
              <a:rPr lang="en-US" sz="1200" i="1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38600" y="1626954"/>
            <a:ext cx="106679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x</a:t>
            </a:r>
            <a:r>
              <a:rPr lang="en-US" sz="1200" baseline="-25000" dirty="0" smtClean="0"/>
              <a:t>     </a:t>
            </a:r>
            <a:r>
              <a:rPr lang="en-US" sz="1200" i="1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57800" y="1600200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2 2 2 2 2 2 2 2 2 2 2 2 2 2 2 2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95800" y="2160354"/>
            <a:ext cx="60959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i="1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1219200" y="1386160"/>
            <a:ext cx="1302070" cy="1716496"/>
          </a:xfrm>
          <a:custGeom>
            <a:avLst/>
            <a:gdLst>
              <a:gd name="connsiteX0" fmla="*/ 0 w 1302070"/>
              <a:gd name="connsiteY0" fmla="*/ 1280327 h 1716496"/>
              <a:gd name="connsiteX1" fmla="*/ 1203157 w 1302070"/>
              <a:gd name="connsiteY1" fmla="*/ 1653305 h 1716496"/>
              <a:gd name="connsiteX2" fmla="*/ 1167063 w 1302070"/>
              <a:gd name="connsiteY2" fmla="*/ 125295 h 1716496"/>
              <a:gd name="connsiteX3" fmla="*/ 637673 w 1302070"/>
              <a:gd name="connsiteY3" fmla="*/ 197484 h 1716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070" h="1716496">
                <a:moveTo>
                  <a:pt x="0" y="1280327"/>
                </a:moveTo>
                <a:cubicBezTo>
                  <a:pt x="504323" y="1563068"/>
                  <a:pt x="1008647" y="1845810"/>
                  <a:pt x="1203157" y="1653305"/>
                </a:cubicBezTo>
                <a:cubicBezTo>
                  <a:pt x="1397668" y="1460800"/>
                  <a:pt x="1261310" y="367932"/>
                  <a:pt x="1167063" y="125295"/>
                </a:cubicBezTo>
                <a:cubicBezTo>
                  <a:pt x="1072816" y="-117342"/>
                  <a:pt x="855244" y="40071"/>
                  <a:pt x="637673" y="197484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926432" y="1816768"/>
            <a:ext cx="445168" cy="240632"/>
          </a:xfrm>
          <a:custGeom>
            <a:avLst/>
            <a:gdLst>
              <a:gd name="connsiteX0" fmla="*/ 0 w 445168"/>
              <a:gd name="connsiteY0" fmla="*/ 0 h 240632"/>
              <a:gd name="connsiteX1" fmla="*/ 276726 w 445168"/>
              <a:gd name="connsiteY1" fmla="*/ 96253 h 240632"/>
              <a:gd name="connsiteX2" fmla="*/ 445168 w 445168"/>
              <a:gd name="connsiteY2" fmla="*/ 240632 h 2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168" h="240632">
                <a:moveTo>
                  <a:pt x="0" y="0"/>
                </a:moveTo>
                <a:cubicBezTo>
                  <a:pt x="101265" y="28074"/>
                  <a:pt x="202531" y="56148"/>
                  <a:pt x="276726" y="96253"/>
                </a:cubicBezTo>
                <a:cubicBezTo>
                  <a:pt x="350921" y="136358"/>
                  <a:pt x="398044" y="188495"/>
                  <a:pt x="445168" y="240632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578043" y="2161402"/>
            <a:ext cx="479357" cy="329136"/>
          </a:xfrm>
          <a:custGeom>
            <a:avLst/>
            <a:gdLst>
              <a:gd name="connsiteX0" fmla="*/ 240631 w 383104"/>
              <a:gd name="connsiteY0" fmla="*/ 0 h 324853"/>
              <a:gd name="connsiteX1" fmla="*/ 372979 w 383104"/>
              <a:gd name="connsiteY1" fmla="*/ 252663 h 324853"/>
              <a:gd name="connsiteX2" fmla="*/ 0 w 383104"/>
              <a:gd name="connsiteY2" fmla="*/ 324853 h 32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104" h="324853">
                <a:moveTo>
                  <a:pt x="240631" y="0"/>
                </a:moveTo>
                <a:cubicBezTo>
                  <a:pt x="326857" y="99260"/>
                  <a:pt x="413084" y="198521"/>
                  <a:pt x="372979" y="252663"/>
                </a:cubicBezTo>
                <a:cubicBezTo>
                  <a:pt x="332874" y="306805"/>
                  <a:pt x="166437" y="315829"/>
                  <a:pt x="0" y="324853"/>
                </a:cubicBezTo>
              </a:path>
            </a:pathLst>
          </a:custGeom>
          <a:noFill/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52800" y="13994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todo</a:t>
            </a:r>
            <a:r>
              <a:rPr lang="en-US" sz="1200" b="1" dirty="0" smtClean="0"/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3289883" y="181706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Steady State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91200" y="2514600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Patch-up Code?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39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257800" y="1357158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1 1 1 1 1 1 1 1 1 1 1 1 1 1 1 1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57800" y="2133600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0 0 0 0 0 0 1 0 0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Conditional Dependence Pattern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914400"/>
            <a:ext cx="220980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i&lt;N; i++) 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= b[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i+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(t &lt; 5)</a:t>
            </a:r>
          </a:p>
          <a:p>
            <a:pPr marL="91440" lvl="2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lvl="2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t;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1862757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8 7 8 5 8 6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6 7 9 9 7 8 4 8 5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0" y="1883355"/>
            <a:ext cx="60959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t</a:t>
            </a:r>
            <a:r>
              <a:rPr lang="en-US" sz="1200" baseline="-25000" dirty="0" smtClean="0"/>
              <a:t>     </a:t>
            </a:r>
            <a:r>
              <a:rPr lang="en-US" sz="1200" i="1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38600" y="1626954"/>
            <a:ext cx="106679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x</a:t>
            </a:r>
            <a:r>
              <a:rPr lang="en-US" sz="1200" baseline="-25000" dirty="0" smtClean="0"/>
              <a:t>     </a:t>
            </a:r>
            <a:r>
              <a:rPr lang="en-US" sz="1200" i="1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57800" y="1600200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2 2 2 2 2 2 2 2 2 2 2 2 2 2 2 2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95800" y="2160354"/>
            <a:ext cx="60959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i="1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1219200" y="1386160"/>
            <a:ext cx="1302070" cy="1716496"/>
          </a:xfrm>
          <a:custGeom>
            <a:avLst/>
            <a:gdLst>
              <a:gd name="connsiteX0" fmla="*/ 0 w 1302070"/>
              <a:gd name="connsiteY0" fmla="*/ 1280327 h 1716496"/>
              <a:gd name="connsiteX1" fmla="*/ 1203157 w 1302070"/>
              <a:gd name="connsiteY1" fmla="*/ 1653305 h 1716496"/>
              <a:gd name="connsiteX2" fmla="*/ 1167063 w 1302070"/>
              <a:gd name="connsiteY2" fmla="*/ 125295 h 1716496"/>
              <a:gd name="connsiteX3" fmla="*/ 637673 w 1302070"/>
              <a:gd name="connsiteY3" fmla="*/ 197484 h 1716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070" h="1716496">
                <a:moveTo>
                  <a:pt x="0" y="1280327"/>
                </a:moveTo>
                <a:cubicBezTo>
                  <a:pt x="504323" y="1563068"/>
                  <a:pt x="1008647" y="1845810"/>
                  <a:pt x="1203157" y="1653305"/>
                </a:cubicBezTo>
                <a:cubicBezTo>
                  <a:pt x="1397668" y="1460800"/>
                  <a:pt x="1261310" y="367932"/>
                  <a:pt x="1167063" y="125295"/>
                </a:cubicBezTo>
                <a:cubicBezTo>
                  <a:pt x="1072816" y="-117342"/>
                  <a:pt x="855244" y="40071"/>
                  <a:pt x="637673" y="197484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926432" y="1816768"/>
            <a:ext cx="445168" cy="240632"/>
          </a:xfrm>
          <a:custGeom>
            <a:avLst/>
            <a:gdLst>
              <a:gd name="connsiteX0" fmla="*/ 0 w 445168"/>
              <a:gd name="connsiteY0" fmla="*/ 0 h 240632"/>
              <a:gd name="connsiteX1" fmla="*/ 276726 w 445168"/>
              <a:gd name="connsiteY1" fmla="*/ 96253 h 240632"/>
              <a:gd name="connsiteX2" fmla="*/ 445168 w 445168"/>
              <a:gd name="connsiteY2" fmla="*/ 240632 h 2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168" h="240632">
                <a:moveTo>
                  <a:pt x="0" y="0"/>
                </a:moveTo>
                <a:cubicBezTo>
                  <a:pt x="101265" y="28074"/>
                  <a:pt x="202531" y="56148"/>
                  <a:pt x="276726" y="96253"/>
                </a:cubicBezTo>
                <a:cubicBezTo>
                  <a:pt x="350921" y="136358"/>
                  <a:pt x="398044" y="188495"/>
                  <a:pt x="445168" y="240632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578043" y="2161402"/>
            <a:ext cx="479357" cy="329136"/>
          </a:xfrm>
          <a:custGeom>
            <a:avLst/>
            <a:gdLst>
              <a:gd name="connsiteX0" fmla="*/ 240631 w 383104"/>
              <a:gd name="connsiteY0" fmla="*/ 0 h 324853"/>
              <a:gd name="connsiteX1" fmla="*/ 372979 w 383104"/>
              <a:gd name="connsiteY1" fmla="*/ 252663 h 324853"/>
              <a:gd name="connsiteX2" fmla="*/ 0 w 383104"/>
              <a:gd name="connsiteY2" fmla="*/ 324853 h 32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104" h="324853">
                <a:moveTo>
                  <a:pt x="240631" y="0"/>
                </a:moveTo>
                <a:cubicBezTo>
                  <a:pt x="326857" y="99260"/>
                  <a:pt x="413084" y="198521"/>
                  <a:pt x="372979" y="252663"/>
                </a:cubicBezTo>
                <a:cubicBezTo>
                  <a:pt x="332874" y="306805"/>
                  <a:pt x="166437" y="315829"/>
                  <a:pt x="0" y="324853"/>
                </a:cubicBezTo>
              </a:path>
            </a:pathLst>
          </a:custGeom>
          <a:noFill/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52800" y="13994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todo</a:t>
            </a:r>
            <a:r>
              <a:rPr lang="en-US" sz="1200" b="1" dirty="0" smtClean="0"/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3289883" y="181706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Steady State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91200" y="2514600"/>
            <a:ext cx="2989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Patch-up Code? 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conservative version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the Steady State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57801" y="3459540"/>
            <a:ext cx="3435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hile(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1600" b="1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stop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salvage work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mark off processed lanes</a:t>
            </a:r>
          </a:p>
          <a:p>
            <a:pPr marL="91440" lvl="2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Steady state for rem lanes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230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Conditional Dependence Pattern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914400"/>
            <a:ext cx="220980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i&lt;N; i++) 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= b[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i+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(t &lt; 5)</a:t>
            </a:r>
          </a:p>
          <a:p>
            <a:pPr marL="91440" lvl="2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lvl="2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t;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1862757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8 7 8 5 8 6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6 7 9 9 7 8 4 8 5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57800" y="1600200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2 2 2 2 2 2 2 2 2 2 2 2 2 2 2 2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7800" y="2976873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rgbClr val="00B050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1 1 1 1 1 1 1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0 0 0 0 0 0 0 0 0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90800" y="2942916"/>
            <a:ext cx="2514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safe</a:t>
            </a:r>
            <a:r>
              <a:rPr lang="en-US" sz="1200" dirty="0" smtClean="0"/>
              <a:t> = </a:t>
            </a:r>
            <a:r>
              <a:rPr lang="en-US" sz="1200" b="1" dirty="0" smtClean="0">
                <a:solidFill>
                  <a:srgbClr val="00B050"/>
                </a:solidFill>
              </a:rPr>
              <a:t>KFTM.INC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dirty="0" smtClean="0"/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1155032" y="1390684"/>
            <a:ext cx="1302070" cy="1716496"/>
          </a:xfrm>
          <a:custGeom>
            <a:avLst/>
            <a:gdLst>
              <a:gd name="connsiteX0" fmla="*/ 0 w 1302070"/>
              <a:gd name="connsiteY0" fmla="*/ 1280327 h 1716496"/>
              <a:gd name="connsiteX1" fmla="*/ 1203157 w 1302070"/>
              <a:gd name="connsiteY1" fmla="*/ 1653305 h 1716496"/>
              <a:gd name="connsiteX2" fmla="*/ 1167063 w 1302070"/>
              <a:gd name="connsiteY2" fmla="*/ 125295 h 1716496"/>
              <a:gd name="connsiteX3" fmla="*/ 637673 w 1302070"/>
              <a:gd name="connsiteY3" fmla="*/ 197484 h 1716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070" h="1716496">
                <a:moveTo>
                  <a:pt x="0" y="1280327"/>
                </a:moveTo>
                <a:cubicBezTo>
                  <a:pt x="504323" y="1563068"/>
                  <a:pt x="1008647" y="1845810"/>
                  <a:pt x="1203157" y="1653305"/>
                </a:cubicBezTo>
                <a:cubicBezTo>
                  <a:pt x="1397668" y="1460800"/>
                  <a:pt x="1261310" y="367932"/>
                  <a:pt x="1167063" y="125295"/>
                </a:cubicBezTo>
                <a:cubicBezTo>
                  <a:pt x="1072816" y="-117342"/>
                  <a:pt x="855244" y="40071"/>
                  <a:pt x="637673" y="197484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926432" y="1816768"/>
            <a:ext cx="445168" cy="240632"/>
          </a:xfrm>
          <a:custGeom>
            <a:avLst/>
            <a:gdLst>
              <a:gd name="connsiteX0" fmla="*/ 0 w 445168"/>
              <a:gd name="connsiteY0" fmla="*/ 0 h 240632"/>
              <a:gd name="connsiteX1" fmla="*/ 276726 w 445168"/>
              <a:gd name="connsiteY1" fmla="*/ 96253 h 240632"/>
              <a:gd name="connsiteX2" fmla="*/ 445168 w 445168"/>
              <a:gd name="connsiteY2" fmla="*/ 240632 h 2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168" h="240632">
                <a:moveTo>
                  <a:pt x="0" y="0"/>
                </a:moveTo>
                <a:cubicBezTo>
                  <a:pt x="101265" y="28074"/>
                  <a:pt x="202531" y="56148"/>
                  <a:pt x="276726" y="96253"/>
                </a:cubicBezTo>
                <a:cubicBezTo>
                  <a:pt x="350921" y="136358"/>
                  <a:pt x="398044" y="188495"/>
                  <a:pt x="445168" y="240632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578043" y="2161402"/>
            <a:ext cx="479357" cy="329136"/>
          </a:xfrm>
          <a:custGeom>
            <a:avLst/>
            <a:gdLst>
              <a:gd name="connsiteX0" fmla="*/ 240631 w 383104"/>
              <a:gd name="connsiteY0" fmla="*/ 0 h 324853"/>
              <a:gd name="connsiteX1" fmla="*/ 372979 w 383104"/>
              <a:gd name="connsiteY1" fmla="*/ 252663 h 324853"/>
              <a:gd name="connsiteX2" fmla="*/ 0 w 383104"/>
              <a:gd name="connsiteY2" fmla="*/ 324853 h 32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104" h="324853">
                <a:moveTo>
                  <a:pt x="240631" y="0"/>
                </a:moveTo>
                <a:cubicBezTo>
                  <a:pt x="326857" y="99260"/>
                  <a:pt x="413084" y="198521"/>
                  <a:pt x="372979" y="252663"/>
                </a:cubicBezTo>
                <a:cubicBezTo>
                  <a:pt x="332874" y="306805"/>
                  <a:pt x="166437" y="315829"/>
                  <a:pt x="0" y="324853"/>
                </a:cubicBezTo>
              </a:path>
            </a:pathLst>
          </a:custGeom>
          <a:noFill/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91200" y="2514600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Patch-up Loop?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9118" y="3888030"/>
            <a:ext cx="755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Set 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b="1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enabled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bits of output mask </a:t>
            </a:r>
            <a:r>
              <a:rPr lang="en-US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b="1" baseline="-25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safe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until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and including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the first enabled set bit in 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b="1" baseline="-25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57800" y="1329357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1 1 1 1 1 1 1 1 1 1 1 1 1 1 1 1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57800" y="2133600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0 0 0 0 0 0 1 0 0 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3289883" y="181706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Steady State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95800" y="1883355"/>
            <a:ext cx="60959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t</a:t>
            </a:r>
            <a:r>
              <a:rPr lang="en-US" sz="1200" baseline="-25000" dirty="0" smtClean="0"/>
              <a:t>     </a:t>
            </a:r>
            <a:r>
              <a:rPr lang="en-US" sz="1200" i="1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38600" y="1626954"/>
            <a:ext cx="106679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x</a:t>
            </a:r>
            <a:r>
              <a:rPr lang="en-US" sz="1200" baseline="-25000" dirty="0" smtClean="0"/>
              <a:t>     </a:t>
            </a:r>
            <a:r>
              <a:rPr lang="en-US" sz="1200" i="1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95800" y="2160354"/>
            <a:ext cx="60959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i="1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52800" y="13994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todo</a:t>
            </a:r>
            <a:r>
              <a:rPr lang="en-US" sz="1200" b="1" dirty="0" smtClean="0"/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419933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257800" y="1357158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1 1 1 1 1 1 1 1 1 1 1 1 1 1 1 1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4600" y="3247716"/>
            <a:ext cx="25908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x</a:t>
            </a:r>
            <a:r>
              <a:rPr lang="en-US" sz="1200" baseline="-25000" dirty="0" smtClean="0"/>
              <a:t>    </a:t>
            </a:r>
            <a:r>
              <a:rPr lang="en-US" sz="1200" dirty="0" smtClean="0"/>
              <a:t> = </a:t>
            </a:r>
            <a:r>
              <a:rPr lang="en-US" sz="1200" b="1" dirty="0" smtClean="0">
                <a:solidFill>
                  <a:schemeClr val="tx2"/>
                </a:solidFill>
              </a:rPr>
              <a:t>VPSLCTLAST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safe</a:t>
            </a:r>
            <a:r>
              <a:rPr lang="en-US" sz="1200" dirty="0" err="1" smtClean="0"/>
              <a:t>,v</a:t>
            </a:r>
            <a:r>
              <a:rPr lang="en-US" sz="1200" baseline="-25000" dirty="0" err="1" smtClean="0"/>
              <a:t>t</a:t>
            </a:r>
            <a:r>
              <a:rPr lang="en-US" sz="1200" dirty="0" smtClean="0"/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57800" y="3276600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2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3 3 3 3 3 3 3 3 3 3 3 3 3 3 3 3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57800" y="2133600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0 0 0 0 0 0 1 0 0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 Conditional Dependence Pattern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914400"/>
            <a:ext cx="220980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i&lt;N; i++) 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= b[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i+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(t &lt; 5)</a:t>
            </a:r>
          </a:p>
          <a:p>
            <a:pPr marL="91440" lvl="2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lvl="2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t;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57800" y="1600200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2 2 2 2 2 2 2 2 2 2 2 2 2 2 2 2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7800" y="2976873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rgbClr val="00B050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1 1 1 1 1 1 1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0 0 0 0 0 0 0 0 0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90800" y="2942916"/>
            <a:ext cx="2514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safe</a:t>
            </a:r>
            <a:r>
              <a:rPr lang="en-US" sz="1200" dirty="0" smtClean="0"/>
              <a:t> = </a:t>
            </a:r>
            <a:r>
              <a:rPr lang="en-US" sz="1200" b="1" dirty="0" smtClean="0"/>
              <a:t>KFTM.INC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dirty="0" smtClean="0"/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1155032" y="1390684"/>
            <a:ext cx="1302070" cy="1716496"/>
          </a:xfrm>
          <a:custGeom>
            <a:avLst/>
            <a:gdLst>
              <a:gd name="connsiteX0" fmla="*/ 0 w 1302070"/>
              <a:gd name="connsiteY0" fmla="*/ 1280327 h 1716496"/>
              <a:gd name="connsiteX1" fmla="*/ 1203157 w 1302070"/>
              <a:gd name="connsiteY1" fmla="*/ 1653305 h 1716496"/>
              <a:gd name="connsiteX2" fmla="*/ 1167063 w 1302070"/>
              <a:gd name="connsiteY2" fmla="*/ 125295 h 1716496"/>
              <a:gd name="connsiteX3" fmla="*/ 637673 w 1302070"/>
              <a:gd name="connsiteY3" fmla="*/ 197484 h 1716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070" h="1716496">
                <a:moveTo>
                  <a:pt x="0" y="1280327"/>
                </a:moveTo>
                <a:cubicBezTo>
                  <a:pt x="504323" y="1563068"/>
                  <a:pt x="1008647" y="1845810"/>
                  <a:pt x="1203157" y="1653305"/>
                </a:cubicBezTo>
                <a:cubicBezTo>
                  <a:pt x="1397668" y="1460800"/>
                  <a:pt x="1261310" y="367932"/>
                  <a:pt x="1167063" y="125295"/>
                </a:cubicBezTo>
                <a:cubicBezTo>
                  <a:pt x="1072816" y="-117342"/>
                  <a:pt x="855244" y="40071"/>
                  <a:pt x="637673" y="197484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926432" y="1816768"/>
            <a:ext cx="445168" cy="240632"/>
          </a:xfrm>
          <a:custGeom>
            <a:avLst/>
            <a:gdLst>
              <a:gd name="connsiteX0" fmla="*/ 0 w 445168"/>
              <a:gd name="connsiteY0" fmla="*/ 0 h 240632"/>
              <a:gd name="connsiteX1" fmla="*/ 276726 w 445168"/>
              <a:gd name="connsiteY1" fmla="*/ 96253 h 240632"/>
              <a:gd name="connsiteX2" fmla="*/ 445168 w 445168"/>
              <a:gd name="connsiteY2" fmla="*/ 240632 h 2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168" h="240632">
                <a:moveTo>
                  <a:pt x="0" y="0"/>
                </a:moveTo>
                <a:cubicBezTo>
                  <a:pt x="101265" y="28074"/>
                  <a:pt x="202531" y="56148"/>
                  <a:pt x="276726" y="96253"/>
                </a:cubicBezTo>
                <a:cubicBezTo>
                  <a:pt x="350921" y="136358"/>
                  <a:pt x="398044" y="188495"/>
                  <a:pt x="445168" y="240632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578043" y="2161402"/>
            <a:ext cx="479357" cy="329136"/>
          </a:xfrm>
          <a:custGeom>
            <a:avLst/>
            <a:gdLst>
              <a:gd name="connsiteX0" fmla="*/ 240631 w 383104"/>
              <a:gd name="connsiteY0" fmla="*/ 0 h 324853"/>
              <a:gd name="connsiteX1" fmla="*/ 372979 w 383104"/>
              <a:gd name="connsiteY1" fmla="*/ 252663 h 324853"/>
              <a:gd name="connsiteX2" fmla="*/ 0 w 383104"/>
              <a:gd name="connsiteY2" fmla="*/ 324853 h 32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104" h="324853">
                <a:moveTo>
                  <a:pt x="240631" y="0"/>
                </a:moveTo>
                <a:cubicBezTo>
                  <a:pt x="326857" y="99260"/>
                  <a:pt x="413084" y="198521"/>
                  <a:pt x="372979" y="252663"/>
                </a:cubicBezTo>
                <a:cubicBezTo>
                  <a:pt x="332874" y="306805"/>
                  <a:pt x="166437" y="315829"/>
                  <a:pt x="0" y="324853"/>
                </a:cubicBezTo>
              </a:path>
            </a:pathLst>
          </a:custGeom>
          <a:noFill/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200" y="2514600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Patch-up Loop?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3289883" y="181706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Steady State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95800" y="1883355"/>
            <a:ext cx="60959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t</a:t>
            </a:r>
            <a:r>
              <a:rPr lang="en-US" sz="1200" baseline="-25000" dirty="0" smtClean="0"/>
              <a:t>     </a:t>
            </a:r>
            <a:r>
              <a:rPr lang="en-US" sz="1200" i="1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38600" y="1626954"/>
            <a:ext cx="106679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x</a:t>
            </a:r>
            <a:r>
              <a:rPr lang="en-US" sz="1200" baseline="-25000" dirty="0" smtClean="0"/>
              <a:t>     </a:t>
            </a:r>
            <a:r>
              <a:rPr lang="en-US" sz="1200" i="1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5800" y="2160354"/>
            <a:ext cx="60959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i="1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52800" y="13994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todo</a:t>
            </a:r>
            <a:r>
              <a:rPr lang="en-US" sz="1200" b="1" dirty="0" smtClean="0"/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9118" y="3888030"/>
            <a:ext cx="755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Select the last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element in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 register 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b="1" baseline="-25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enabled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by </a:t>
            </a:r>
            <a:r>
              <a:rPr lang="en-US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b="1" baseline="-25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safe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 broadcast the element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b="1" baseline="-25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1862757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8 7 8 5 8 6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6 7 9 9 7 8 4 8 5</a:t>
            </a:r>
          </a:p>
        </p:txBody>
      </p:sp>
    </p:spTree>
    <p:extLst>
      <p:ext uri="{BB962C8B-B14F-4D97-AF65-F5344CB8AC3E}">
        <p14:creationId xmlns:p14="http://schemas.microsoft.com/office/powerpoint/2010/main" val="3754215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257800" y="1357158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1 1 1 1 1 1 1 1 1 1 1 1 1 1 1 1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4600" y="3247716"/>
            <a:ext cx="25908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x</a:t>
            </a:r>
            <a:r>
              <a:rPr lang="en-US" sz="1200" baseline="-25000" dirty="0" smtClean="0"/>
              <a:t>    </a:t>
            </a:r>
            <a:r>
              <a:rPr lang="en-US" sz="1200" dirty="0" smtClean="0"/>
              <a:t> = </a:t>
            </a:r>
            <a:r>
              <a:rPr lang="en-US" sz="1200" b="1" dirty="0" smtClean="0"/>
              <a:t>VPSLCTLAST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safe</a:t>
            </a:r>
            <a:r>
              <a:rPr lang="en-US" sz="1200" dirty="0" err="1" smtClean="0"/>
              <a:t>,v</a:t>
            </a:r>
            <a:r>
              <a:rPr lang="en-US" sz="1200" baseline="-25000" dirty="0" err="1" smtClean="0"/>
              <a:t>t</a:t>
            </a:r>
            <a:r>
              <a:rPr lang="en-US" sz="1200" dirty="0" smtClean="0"/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257800" y="3767757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0 0 0 0 0 0 0 0 0 0 0 0 0 1 0 0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57800" y="3247716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3 3 3 3 3 3 3 3 3 3 3 3 3 3 3 3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352800" y="37616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stop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57800" y="2133600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0 0 0 0 0 0 1 0 0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Conditional Dependence Pattern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914400"/>
            <a:ext cx="220980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i&lt;N; i++) 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= b[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i+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(t &lt; 5)</a:t>
            </a:r>
          </a:p>
          <a:p>
            <a:pPr marL="91440" lvl="2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lvl="2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t;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1862757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8 7 8 5 8 6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6 7 9 9 7 8 4 8 5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57800" y="1600200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2 2 2 2 2 2 2 2 2 2 2 2 2 2 2 2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7800" y="2976873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1 1 1 1 1 1 1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0 0 0 0 0 0 0 0 0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90800" y="2942916"/>
            <a:ext cx="2514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safe</a:t>
            </a:r>
            <a:r>
              <a:rPr lang="en-US" sz="1200" dirty="0" smtClean="0"/>
              <a:t> = </a:t>
            </a:r>
            <a:r>
              <a:rPr lang="en-US" sz="1200" b="1" dirty="0" smtClean="0"/>
              <a:t>KFTM.INC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dirty="0" smtClean="0"/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1155032" y="1390684"/>
            <a:ext cx="1302070" cy="1716496"/>
          </a:xfrm>
          <a:custGeom>
            <a:avLst/>
            <a:gdLst>
              <a:gd name="connsiteX0" fmla="*/ 0 w 1302070"/>
              <a:gd name="connsiteY0" fmla="*/ 1280327 h 1716496"/>
              <a:gd name="connsiteX1" fmla="*/ 1203157 w 1302070"/>
              <a:gd name="connsiteY1" fmla="*/ 1653305 h 1716496"/>
              <a:gd name="connsiteX2" fmla="*/ 1167063 w 1302070"/>
              <a:gd name="connsiteY2" fmla="*/ 125295 h 1716496"/>
              <a:gd name="connsiteX3" fmla="*/ 637673 w 1302070"/>
              <a:gd name="connsiteY3" fmla="*/ 197484 h 1716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070" h="1716496">
                <a:moveTo>
                  <a:pt x="0" y="1280327"/>
                </a:moveTo>
                <a:cubicBezTo>
                  <a:pt x="504323" y="1563068"/>
                  <a:pt x="1008647" y="1845810"/>
                  <a:pt x="1203157" y="1653305"/>
                </a:cubicBezTo>
                <a:cubicBezTo>
                  <a:pt x="1397668" y="1460800"/>
                  <a:pt x="1261310" y="367932"/>
                  <a:pt x="1167063" y="125295"/>
                </a:cubicBezTo>
                <a:cubicBezTo>
                  <a:pt x="1072816" y="-117342"/>
                  <a:pt x="855244" y="40071"/>
                  <a:pt x="637673" y="197484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926432" y="1816768"/>
            <a:ext cx="445168" cy="240632"/>
          </a:xfrm>
          <a:custGeom>
            <a:avLst/>
            <a:gdLst>
              <a:gd name="connsiteX0" fmla="*/ 0 w 445168"/>
              <a:gd name="connsiteY0" fmla="*/ 0 h 240632"/>
              <a:gd name="connsiteX1" fmla="*/ 276726 w 445168"/>
              <a:gd name="connsiteY1" fmla="*/ 96253 h 240632"/>
              <a:gd name="connsiteX2" fmla="*/ 445168 w 445168"/>
              <a:gd name="connsiteY2" fmla="*/ 240632 h 2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168" h="240632">
                <a:moveTo>
                  <a:pt x="0" y="0"/>
                </a:moveTo>
                <a:cubicBezTo>
                  <a:pt x="101265" y="28074"/>
                  <a:pt x="202531" y="56148"/>
                  <a:pt x="276726" y="96253"/>
                </a:cubicBezTo>
                <a:cubicBezTo>
                  <a:pt x="350921" y="136358"/>
                  <a:pt x="398044" y="188495"/>
                  <a:pt x="445168" y="240632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578043" y="2161402"/>
            <a:ext cx="479357" cy="329136"/>
          </a:xfrm>
          <a:custGeom>
            <a:avLst/>
            <a:gdLst>
              <a:gd name="connsiteX0" fmla="*/ 240631 w 383104"/>
              <a:gd name="connsiteY0" fmla="*/ 0 h 324853"/>
              <a:gd name="connsiteX1" fmla="*/ 372979 w 383104"/>
              <a:gd name="connsiteY1" fmla="*/ 252663 h 324853"/>
              <a:gd name="connsiteX2" fmla="*/ 0 w 383104"/>
              <a:gd name="connsiteY2" fmla="*/ 324853 h 32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104" h="324853">
                <a:moveTo>
                  <a:pt x="240631" y="0"/>
                </a:moveTo>
                <a:cubicBezTo>
                  <a:pt x="326857" y="99260"/>
                  <a:pt x="413084" y="198521"/>
                  <a:pt x="372979" y="252663"/>
                </a:cubicBezTo>
                <a:cubicBezTo>
                  <a:pt x="332874" y="306805"/>
                  <a:pt x="166437" y="315829"/>
                  <a:pt x="0" y="324853"/>
                </a:cubicBezTo>
              </a:path>
            </a:pathLst>
          </a:custGeom>
          <a:noFill/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52800" y="3552516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todo</a:t>
            </a:r>
            <a:r>
              <a:rPr lang="en-US" sz="1200" b="1" dirty="0" smtClean="0"/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91200" y="2514600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Patch-up Loop?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3289883" y="181706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Steady State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95800" y="1883355"/>
            <a:ext cx="60959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t</a:t>
            </a:r>
            <a:r>
              <a:rPr lang="en-US" sz="1200" baseline="-25000" dirty="0" smtClean="0"/>
              <a:t>     </a:t>
            </a:r>
            <a:r>
              <a:rPr lang="en-US" sz="1200" i="1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38600" y="1626954"/>
            <a:ext cx="106679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x</a:t>
            </a:r>
            <a:r>
              <a:rPr lang="en-US" sz="1200" baseline="-25000" dirty="0" smtClean="0"/>
              <a:t>     </a:t>
            </a:r>
            <a:r>
              <a:rPr lang="en-US" sz="1200" i="1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5800" y="2160354"/>
            <a:ext cx="60959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i="1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52800" y="13994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todo</a:t>
            </a:r>
            <a:r>
              <a:rPr lang="en-US" sz="1200" b="1" dirty="0" smtClean="0"/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9118" y="4459069"/>
            <a:ext cx="755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Clear off vector elements processed: update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b="1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b="1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stop</a:t>
            </a:r>
            <a:endParaRPr lang="en-US" b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57800" y="3510273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0 0 0 0 0 0 0 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1 1 1 1 1 1 1 1 1</a:t>
            </a:r>
          </a:p>
        </p:txBody>
      </p:sp>
    </p:spTree>
    <p:extLst>
      <p:ext uri="{BB962C8B-B14F-4D97-AF65-F5344CB8AC3E}">
        <p14:creationId xmlns:p14="http://schemas.microsoft.com/office/powerpoint/2010/main" val="40445340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257800" y="1357158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1 1 1 1 1 1 1 1 1 1 1 1 1 1 1 1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57800" y="3510273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0 0 0 0 0 0 0 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1 1 1 1 1 1 1 1 1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57800" y="4432959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0 0 0 0 0 0 0 0 0 0 0 0 0 0 0 0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57800" y="4162116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8 7 8 5 8 6 3 7 9 9 7 8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9 7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52800" y="4170402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t</a:t>
            </a:r>
            <a:r>
              <a:rPr lang="en-US" sz="1200" baseline="-25000" dirty="0" smtClean="0"/>
              <a:t>      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52800" y="44474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stop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4600" y="3247716"/>
            <a:ext cx="25908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x</a:t>
            </a:r>
            <a:r>
              <a:rPr lang="en-US" sz="1200" baseline="-25000" dirty="0" smtClean="0"/>
              <a:t>    </a:t>
            </a:r>
            <a:r>
              <a:rPr lang="en-US" sz="1200" dirty="0" smtClean="0"/>
              <a:t> = </a:t>
            </a:r>
            <a:r>
              <a:rPr lang="en-US" sz="1200" b="1" dirty="0" smtClean="0"/>
              <a:t>VPSLCTLAST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safe</a:t>
            </a:r>
            <a:r>
              <a:rPr lang="en-US" sz="1200" dirty="0" err="1" smtClean="0"/>
              <a:t>,v</a:t>
            </a:r>
            <a:r>
              <a:rPr lang="en-US" sz="1200" baseline="-25000" dirty="0" err="1" smtClean="0"/>
              <a:t>t</a:t>
            </a:r>
            <a:r>
              <a:rPr lang="en-US" sz="1200" dirty="0" smtClean="0"/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257800" y="3767757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0 0 0 0 0 0 0 0 0 0 0 0 0 1 0 0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57800" y="3247716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3 3 3 3 3 3 3 3 3 3 3 3 3 3 3 3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352800" y="37616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stop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57800" y="2133600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0 0 0 0 0 0 1 0 0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Conditional Dependence Pattern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914400"/>
            <a:ext cx="220980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i&lt;N; i++) 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= b[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i+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(t &lt; 5)</a:t>
            </a:r>
          </a:p>
          <a:p>
            <a:pPr marL="91440" lvl="2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lvl="2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t;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1862757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8 7 8 5 8 6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6 7 9 9 7 8 4 8 5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57800" y="1600200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2 2 2 2 2 2 2 2 2 2 2 2 2 2 2 2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7800" y="2976873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1 1 1 1 1 1 1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0 0 0 0 0 0 0 0 0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90800" y="2942916"/>
            <a:ext cx="2514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safe</a:t>
            </a:r>
            <a:r>
              <a:rPr lang="en-US" sz="1200" dirty="0" smtClean="0"/>
              <a:t> = </a:t>
            </a:r>
            <a:r>
              <a:rPr lang="en-US" sz="1200" b="1" dirty="0" smtClean="0"/>
              <a:t>KFTM.INC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dirty="0" smtClean="0"/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1155032" y="1390684"/>
            <a:ext cx="1302070" cy="1716496"/>
          </a:xfrm>
          <a:custGeom>
            <a:avLst/>
            <a:gdLst>
              <a:gd name="connsiteX0" fmla="*/ 0 w 1302070"/>
              <a:gd name="connsiteY0" fmla="*/ 1280327 h 1716496"/>
              <a:gd name="connsiteX1" fmla="*/ 1203157 w 1302070"/>
              <a:gd name="connsiteY1" fmla="*/ 1653305 h 1716496"/>
              <a:gd name="connsiteX2" fmla="*/ 1167063 w 1302070"/>
              <a:gd name="connsiteY2" fmla="*/ 125295 h 1716496"/>
              <a:gd name="connsiteX3" fmla="*/ 637673 w 1302070"/>
              <a:gd name="connsiteY3" fmla="*/ 197484 h 1716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070" h="1716496">
                <a:moveTo>
                  <a:pt x="0" y="1280327"/>
                </a:moveTo>
                <a:cubicBezTo>
                  <a:pt x="504323" y="1563068"/>
                  <a:pt x="1008647" y="1845810"/>
                  <a:pt x="1203157" y="1653305"/>
                </a:cubicBezTo>
                <a:cubicBezTo>
                  <a:pt x="1397668" y="1460800"/>
                  <a:pt x="1261310" y="367932"/>
                  <a:pt x="1167063" y="125295"/>
                </a:cubicBezTo>
                <a:cubicBezTo>
                  <a:pt x="1072816" y="-117342"/>
                  <a:pt x="855244" y="40071"/>
                  <a:pt x="637673" y="197484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926432" y="1816768"/>
            <a:ext cx="445168" cy="240632"/>
          </a:xfrm>
          <a:custGeom>
            <a:avLst/>
            <a:gdLst>
              <a:gd name="connsiteX0" fmla="*/ 0 w 445168"/>
              <a:gd name="connsiteY0" fmla="*/ 0 h 240632"/>
              <a:gd name="connsiteX1" fmla="*/ 276726 w 445168"/>
              <a:gd name="connsiteY1" fmla="*/ 96253 h 240632"/>
              <a:gd name="connsiteX2" fmla="*/ 445168 w 445168"/>
              <a:gd name="connsiteY2" fmla="*/ 240632 h 2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168" h="240632">
                <a:moveTo>
                  <a:pt x="0" y="0"/>
                </a:moveTo>
                <a:cubicBezTo>
                  <a:pt x="101265" y="28074"/>
                  <a:pt x="202531" y="56148"/>
                  <a:pt x="276726" y="96253"/>
                </a:cubicBezTo>
                <a:cubicBezTo>
                  <a:pt x="350921" y="136358"/>
                  <a:pt x="398044" y="188495"/>
                  <a:pt x="445168" y="240632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578043" y="2161402"/>
            <a:ext cx="479357" cy="329136"/>
          </a:xfrm>
          <a:custGeom>
            <a:avLst/>
            <a:gdLst>
              <a:gd name="connsiteX0" fmla="*/ 240631 w 383104"/>
              <a:gd name="connsiteY0" fmla="*/ 0 h 324853"/>
              <a:gd name="connsiteX1" fmla="*/ 372979 w 383104"/>
              <a:gd name="connsiteY1" fmla="*/ 252663 h 324853"/>
              <a:gd name="connsiteX2" fmla="*/ 0 w 383104"/>
              <a:gd name="connsiteY2" fmla="*/ 324853 h 32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104" h="324853">
                <a:moveTo>
                  <a:pt x="240631" y="0"/>
                </a:moveTo>
                <a:cubicBezTo>
                  <a:pt x="326857" y="99260"/>
                  <a:pt x="413084" y="198521"/>
                  <a:pt x="372979" y="252663"/>
                </a:cubicBezTo>
                <a:cubicBezTo>
                  <a:pt x="332874" y="306805"/>
                  <a:pt x="166437" y="315829"/>
                  <a:pt x="0" y="324853"/>
                </a:cubicBezTo>
              </a:path>
            </a:pathLst>
          </a:custGeom>
          <a:noFill/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52800" y="3552516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todo</a:t>
            </a:r>
            <a:r>
              <a:rPr lang="en-US" sz="1200" b="1" dirty="0" smtClean="0"/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91200" y="2514600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Patch-up Loop?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3289883" y="181706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Steady State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95800" y="1883355"/>
            <a:ext cx="60959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t</a:t>
            </a:r>
            <a:r>
              <a:rPr lang="en-US" sz="1200" baseline="-25000" dirty="0" smtClean="0"/>
              <a:t>     </a:t>
            </a:r>
            <a:r>
              <a:rPr lang="en-US" sz="1200" i="1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38600" y="1626954"/>
            <a:ext cx="106679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x</a:t>
            </a:r>
            <a:r>
              <a:rPr lang="en-US" sz="1200" baseline="-25000" dirty="0" smtClean="0"/>
              <a:t>     </a:t>
            </a:r>
            <a:r>
              <a:rPr lang="en-US" sz="1200" i="1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5800" y="2160354"/>
            <a:ext cx="60959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i="1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52800" y="13994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todo</a:t>
            </a:r>
            <a:r>
              <a:rPr lang="en-US" sz="1200" b="1" dirty="0" smtClean="0"/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9118" y="5040868"/>
            <a:ext cx="755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Re-execute statements affected by the cross-iteration dependence.</a:t>
            </a:r>
            <a:endParaRPr lang="en-US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54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257800" y="1357158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1 1 1 1 1 1 1 1 1 1 1 1 1 1 1 1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57800" y="3510273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0 0 0 0 0 0 0 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1 1 1 1 1 1 1 1 1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57800" y="4432959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0 0 0 0 0 0 0 0 0 0 0 0 0 0 0 0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57800" y="4162116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8 7 8 5 8 6 3 7 9 9 7 8 6 8 9 7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52800" y="4170402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t</a:t>
            </a:r>
            <a:r>
              <a:rPr lang="en-US" sz="1200" baseline="-25000" dirty="0" smtClean="0"/>
              <a:t>      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52800" y="44474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stop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4600" y="3247716"/>
            <a:ext cx="25908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x</a:t>
            </a:r>
            <a:r>
              <a:rPr lang="en-US" sz="1200" baseline="-25000" dirty="0" smtClean="0"/>
              <a:t>    </a:t>
            </a:r>
            <a:r>
              <a:rPr lang="en-US" sz="1200" dirty="0" smtClean="0"/>
              <a:t> = </a:t>
            </a:r>
            <a:r>
              <a:rPr lang="en-US" sz="1200" b="1" dirty="0" smtClean="0"/>
              <a:t>VPSLCTLAST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safe</a:t>
            </a:r>
            <a:r>
              <a:rPr lang="en-US" sz="1200" dirty="0" err="1" smtClean="0"/>
              <a:t>,v</a:t>
            </a:r>
            <a:r>
              <a:rPr lang="en-US" sz="1200" baseline="-25000" dirty="0" err="1" smtClean="0"/>
              <a:t>t</a:t>
            </a:r>
            <a:r>
              <a:rPr lang="en-US" sz="1200" dirty="0" smtClean="0"/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257800" y="3767757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0 0 0 0 0 0 0 0 0 0 0 0 0 1 0 0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57800" y="3247716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3 3 3 3 3 3 3 3 3 3 3 3 3 3 3 3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352800" y="37616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stop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57800" y="2133600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0 0 0 0 0 0 1 0 0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Conditional Dependence Pattern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914400"/>
            <a:ext cx="220980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i&lt;N; i++) 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= b[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i+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(t &lt; 5)</a:t>
            </a:r>
          </a:p>
          <a:p>
            <a:pPr marL="91440" lvl="2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lvl="2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t;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1862757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8 7 8 5 8 6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6 7 9 9 7 8 4 8 5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57800" y="1600200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2 2 2 2 2 2 2 2 2 2 2 2 2 2 2 2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7800" y="2976873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1 1 1 1 1 1 1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0 0 0 0 0 0 0 0 0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90800" y="2942916"/>
            <a:ext cx="2514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safe</a:t>
            </a:r>
            <a:r>
              <a:rPr lang="en-US" sz="1200" dirty="0" smtClean="0"/>
              <a:t> = </a:t>
            </a:r>
            <a:r>
              <a:rPr lang="en-US" sz="1200" b="1" dirty="0" smtClean="0"/>
              <a:t>KFTM.INC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dirty="0" smtClean="0"/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1155032" y="1390684"/>
            <a:ext cx="1302070" cy="1716496"/>
          </a:xfrm>
          <a:custGeom>
            <a:avLst/>
            <a:gdLst>
              <a:gd name="connsiteX0" fmla="*/ 0 w 1302070"/>
              <a:gd name="connsiteY0" fmla="*/ 1280327 h 1716496"/>
              <a:gd name="connsiteX1" fmla="*/ 1203157 w 1302070"/>
              <a:gd name="connsiteY1" fmla="*/ 1653305 h 1716496"/>
              <a:gd name="connsiteX2" fmla="*/ 1167063 w 1302070"/>
              <a:gd name="connsiteY2" fmla="*/ 125295 h 1716496"/>
              <a:gd name="connsiteX3" fmla="*/ 637673 w 1302070"/>
              <a:gd name="connsiteY3" fmla="*/ 197484 h 1716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070" h="1716496">
                <a:moveTo>
                  <a:pt x="0" y="1280327"/>
                </a:moveTo>
                <a:cubicBezTo>
                  <a:pt x="504323" y="1563068"/>
                  <a:pt x="1008647" y="1845810"/>
                  <a:pt x="1203157" y="1653305"/>
                </a:cubicBezTo>
                <a:cubicBezTo>
                  <a:pt x="1397668" y="1460800"/>
                  <a:pt x="1261310" y="367932"/>
                  <a:pt x="1167063" y="125295"/>
                </a:cubicBezTo>
                <a:cubicBezTo>
                  <a:pt x="1072816" y="-117342"/>
                  <a:pt x="855244" y="40071"/>
                  <a:pt x="637673" y="197484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926432" y="1816768"/>
            <a:ext cx="445168" cy="240632"/>
          </a:xfrm>
          <a:custGeom>
            <a:avLst/>
            <a:gdLst>
              <a:gd name="connsiteX0" fmla="*/ 0 w 445168"/>
              <a:gd name="connsiteY0" fmla="*/ 0 h 240632"/>
              <a:gd name="connsiteX1" fmla="*/ 276726 w 445168"/>
              <a:gd name="connsiteY1" fmla="*/ 96253 h 240632"/>
              <a:gd name="connsiteX2" fmla="*/ 445168 w 445168"/>
              <a:gd name="connsiteY2" fmla="*/ 240632 h 2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168" h="240632">
                <a:moveTo>
                  <a:pt x="0" y="0"/>
                </a:moveTo>
                <a:cubicBezTo>
                  <a:pt x="101265" y="28074"/>
                  <a:pt x="202531" y="56148"/>
                  <a:pt x="276726" y="96253"/>
                </a:cubicBezTo>
                <a:cubicBezTo>
                  <a:pt x="350921" y="136358"/>
                  <a:pt x="398044" y="188495"/>
                  <a:pt x="445168" y="240632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578043" y="2161402"/>
            <a:ext cx="479357" cy="329136"/>
          </a:xfrm>
          <a:custGeom>
            <a:avLst/>
            <a:gdLst>
              <a:gd name="connsiteX0" fmla="*/ 240631 w 383104"/>
              <a:gd name="connsiteY0" fmla="*/ 0 h 324853"/>
              <a:gd name="connsiteX1" fmla="*/ 372979 w 383104"/>
              <a:gd name="connsiteY1" fmla="*/ 252663 h 324853"/>
              <a:gd name="connsiteX2" fmla="*/ 0 w 383104"/>
              <a:gd name="connsiteY2" fmla="*/ 324853 h 32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104" h="324853">
                <a:moveTo>
                  <a:pt x="240631" y="0"/>
                </a:moveTo>
                <a:cubicBezTo>
                  <a:pt x="326857" y="99260"/>
                  <a:pt x="413084" y="198521"/>
                  <a:pt x="372979" y="252663"/>
                </a:cubicBezTo>
                <a:cubicBezTo>
                  <a:pt x="332874" y="306805"/>
                  <a:pt x="166437" y="315829"/>
                  <a:pt x="0" y="324853"/>
                </a:cubicBezTo>
              </a:path>
            </a:pathLst>
          </a:custGeom>
          <a:noFill/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52800" y="3552516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todo</a:t>
            </a:r>
            <a:r>
              <a:rPr lang="en-US" sz="1200" b="1" dirty="0" smtClean="0"/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91200" y="2514600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Patch-up Loop?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3289883" y="181706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Steady State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95800" y="1883355"/>
            <a:ext cx="60959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t</a:t>
            </a:r>
            <a:r>
              <a:rPr lang="en-US" sz="1200" baseline="-25000" dirty="0" smtClean="0"/>
              <a:t>     </a:t>
            </a:r>
            <a:r>
              <a:rPr lang="en-US" sz="1200" i="1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38600" y="1626954"/>
            <a:ext cx="106679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x</a:t>
            </a:r>
            <a:r>
              <a:rPr lang="en-US" sz="1200" baseline="-25000" dirty="0" smtClean="0"/>
              <a:t>     </a:t>
            </a:r>
            <a:r>
              <a:rPr lang="en-US" sz="1200" i="1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5800" y="2160354"/>
            <a:ext cx="60959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i="1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52800" y="13994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todo</a:t>
            </a:r>
            <a:r>
              <a:rPr lang="en-US" sz="1200" b="1" dirty="0" smtClean="0"/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9118" y="5040868"/>
            <a:ext cx="755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Repeat the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 Partitioning Loop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till all vector elements are processed.</a:t>
            </a:r>
            <a:endParaRPr lang="en-US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6771992" y="2565766"/>
            <a:ext cx="2210710" cy="2605800"/>
          </a:xfrm>
          <a:custGeom>
            <a:avLst/>
            <a:gdLst>
              <a:gd name="connsiteX0" fmla="*/ 0 w 2210710"/>
              <a:gd name="connsiteY0" fmla="*/ 2187303 h 2605800"/>
              <a:gd name="connsiteX1" fmla="*/ 1140737 w 2210710"/>
              <a:gd name="connsiteY1" fmla="*/ 2603763 h 2605800"/>
              <a:gd name="connsiteX2" fmla="*/ 2109458 w 2210710"/>
              <a:gd name="connsiteY2" fmla="*/ 2286891 h 2605800"/>
              <a:gd name="connsiteX3" fmla="*/ 2172832 w 2210710"/>
              <a:gd name="connsiteY3" fmla="*/ 1100887 h 2605800"/>
              <a:gd name="connsiteX4" fmla="*/ 2037030 w 2210710"/>
              <a:gd name="connsiteY4" fmla="*/ 195541 h 2605800"/>
              <a:gd name="connsiteX5" fmla="*/ 1113576 w 2210710"/>
              <a:gd name="connsiteY5" fmla="*/ 5418 h 2605800"/>
              <a:gd name="connsiteX6" fmla="*/ 543208 w 2210710"/>
              <a:gd name="connsiteY6" fmla="*/ 313236 h 260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0710" h="2605800">
                <a:moveTo>
                  <a:pt x="0" y="2187303"/>
                </a:moveTo>
                <a:cubicBezTo>
                  <a:pt x="394580" y="2387234"/>
                  <a:pt x="789161" y="2587165"/>
                  <a:pt x="1140737" y="2603763"/>
                </a:cubicBezTo>
                <a:cubicBezTo>
                  <a:pt x="1492313" y="2620361"/>
                  <a:pt x="1937442" y="2537370"/>
                  <a:pt x="2109458" y="2286891"/>
                </a:cubicBezTo>
                <a:cubicBezTo>
                  <a:pt x="2281474" y="2036412"/>
                  <a:pt x="2184903" y="1449445"/>
                  <a:pt x="2172832" y="1100887"/>
                </a:cubicBezTo>
                <a:cubicBezTo>
                  <a:pt x="2160761" y="752329"/>
                  <a:pt x="2213573" y="378119"/>
                  <a:pt x="2037030" y="195541"/>
                </a:cubicBezTo>
                <a:cubicBezTo>
                  <a:pt x="1860487" y="12963"/>
                  <a:pt x="1362546" y="-14198"/>
                  <a:pt x="1113576" y="5418"/>
                </a:cubicBezTo>
                <a:cubicBezTo>
                  <a:pt x="864606" y="25034"/>
                  <a:pt x="703907" y="169135"/>
                  <a:pt x="543208" y="313236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393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5257800" y="1357158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1 1 1 1 1 1 1 1 1 1 1 1 1 1 1 1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57800" y="3510273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0 0 0 0 0 0 0 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1 1 1 1 1 1 1 1 1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57800" y="4432959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0 0 0 0 0 0 0 0 0 0 0 0 0 0 0 0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257800" y="4162116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8 7 8 5 8 6 3 7 9 9 7 8 6 8 9 7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52800" y="4170402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t</a:t>
            </a:r>
            <a:r>
              <a:rPr lang="en-US" sz="1200" baseline="-25000" dirty="0" smtClean="0"/>
              <a:t>      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52800" y="44474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stop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14600" y="3247716"/>
            <a:ext cx="25908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x</a:t>
            </a:r>
            <a:r>
              <a:rPr lang="en-US" sz="1200" baseline="-25000" dirty="0" smtClean="0"/>
              <a:t>    </a:t>
            </a:r>
            <a:r>
              <a:rPr lang="en-US" sz="1200" dirty="0" smtClean="0"/>
              <a:t> = </a:t>
            </a:r>
            <a:r>
              <a:rPr lang="en-US" sz="1200" b="1" dirty="0" smtClean="0"/>
              <a:t>VPSLCTLAST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safe</a:t>
            </a:r>
            <a:r>
              <a:rPr lang="en-US" sz="1200" dirty="0" err="1" smtClean="0"/>
              <a:t>,v</a:t>
            </a:r>
            <a:r>
              <a:rPr lang="en-US" sz="1200" baseline="-25000" dirty="0" err="1" smtClean="0"/>
              <a:t>t</a:t>
            </a:r>
            <a:r>
              <a:rPr lang="en-US" sz="1200" dirty="0" smtClean="0"/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257800" y="3767757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0 0 0 0 0 0 0 0 0 0 0 0 0 1 0 0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57800" y="3247716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3 3 3 3 3 3 3 3 3 3 3 3 3 3 3 3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352800" y="37616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stop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57800" y="2133600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0 0 0 0 0 0 1 0 0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Conditional Dependence Pattern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914400"/>
            <a:ext cx="220980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i&lt;N; i++) 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= b[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i+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(t &lt; 5)</a:t>
            </a:r>
          </a:p>
          <a:p>
            <a:pPr marL="91440" lvl="2">
              <a:buNone/>
            </a:pP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" lvl="2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t;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1862757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8 7 8 5 8 6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6 7 9 9 7 8 4 8 5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57800" y="1600200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2 2 2 2 2 2 2 2 2 2 2 2 2 2 2 2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7800" y="2976873"/>
            <a:ext cx="3352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1 1 1 1 1 1 1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0 0 0 0 0 0 0 0 0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590800" y="2942916"/>
            <a:ext cx="2514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safe</a:t>
            </a:r>
            <a:r>
              <a:rPr lang="en-US" sz="1200" dirty="0" smtClean="0"/>
              <a:t> = </a:t>
            </a:r>
            <a:r>
              <a:rPr lang="en-US" sz="1200" b="1" dirty="0" smtClean="0"/>
              <a:t>KFTM.INC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dirty="0" smtClean="0"/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1155032" y="1390684"/>
            <a:ext cx="1302070" cy="1716496"/>
          </a:xfrm>
          <a:custGeom>
            <a:avLst/>
            <a:gdLst>
              <a:gd name="connsiteX0" fmla="*/ 0 w 1302070"/>
              <a:gd name="connsiteY0" fmla="*/ 1280327 h 1716496"/>
              <a:gd name="connsiteX1" fmla="*/ 1203157 w 1302070"/>
              <a:gd name="connsiteY1" fmla="*/ 1653305 h 1716496"/>
              <a:gd name="connsiteX2" fmla="*/ 1167063 w 1302070"/>
              <a:gd name="connsiteY2" fmla="*/ 125295 h 1716496"/>
              <a:gd name="connsiteX3" fmla="*/ 637673 w 1302070"/>
              <a:gd name="connsiteY3" fmla="*/ 197484 h 1716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070" h="1716496">
                <a:moveTo>
                  <a:pt x="0" y="1280327"/>
                </a:moveTo>
                <a:cubicBezTo>
                  <a:pt x="504323" y="1563068"/>
                  <a:pt x="1008647" y="1845810"/>
                  <a:pt x="1203157" y="1653305"/>
                </a:cubicBezTo>
                <a:cubicBezTo>
                  <a:pt x="1397668" y="1460800"/>
                  <a:pt x="1261310" y="367932"/>
                  <a:pt x="1167063" y="125295"/>
                </a:cubicBezTo>
                <a:cubicBezTo>
                  <a:pt x="1072816" y="-117342"/>
                  <a:pt x="855244" y="40071"/>
                  <a:pt x="637673" y="197484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926432" y="1816768"/>
            <a:ext cx="445168" cy="240632"/>
          </a:xfrm>
          <a:custGeom>
            <a:avLst/>
            <a:gdLst>
              <a:gd name="connsiteX0" fmla="*/ 0 w 445168"/>
              <a:gd name="connsiteY0" fmla="*/ 0 h 240632"/>
              <a:gd name="connsiteX1" fmla="*/ 276726 w 445168"/>
              <a:gd name="connsiteY1" fmla="*/ 96253 h 240632"/>
              <a:gd name="connsiteX2" fmla="*/ 445168 w 445168"/>
              <a:gd name="connsiteY2" fmla="*/ 240632 h 2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168" h="240632">
                <a:moveTo>
                  <a:pt x="0" y="0"/>
                </a:moveTo>
                <a:cubicBezTo>
                  <a:pt x="101265" y="28074"/>
                  <a:pt x="202531" y="56148"/>
                  <a:pt x="276726" y="96253"/>
                </a:cubicBezTo>
                <a:cubicBezTo>
                  <a:pt x="350921" y="136358"/>
                  <a:pt x="398044" y="188495"/>
                  <a:pt x="445168" y="240632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578043" y="2161402"/>
            <a:ext cx="479357" cy="329136"/>
          </a:xfrm>
          <a:custGeom>
            <a:avLst/>
            <a:gdLst>
              <a:gd name="connsiteX0" fmla="*/ 240631 w 383104"/>
              <a:gd name="connsiteY0" fmla="*/ 0 h 324853"/>
              <a:gd name="connsiteX1" fmla="*/ 372979 w 383104"/>
              <a:gd name="connsiteY1" fmla="*/ 252663 h 324853"/>
              <a:gd name="connsiteX2" fmla="*/ 0 w 383104"/>
              <a:gd name="connsiteY2" fmla="*/ 324853 h 32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104" h="324853">
                <a:moveTo>
                  <a:pt x="240631" y="0"/>
                </a:moveTo>
                <a:cubicBezTo>
                  <a:pt x="326857" y="99260"/>
                  <a:pt x="413084" y="198521"/>
                  <a:pt x="372979" y="252663"/>
                </a:cubicBezTo>
                <a:cubicBezTo>
                  <a:pt x="332874" y="306805"/>
                  <a:pt x="166437" y="315829"/>
                  <a:pt x="0" y="324853"/>
                </a:cubicBezTo>
              </a:path>
            </a:pathLst>
          </a:custGeom>
          <a:noFill/>
          <a:ln w="3175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52800" y="3552516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todo</a:t>
            </a:r>
            <a:r>
              <a:rPr lang="en-US" sz="1200" b="1" dirty="0" smtClean="0"/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91200" y="2514600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Patch-up Loop?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3289883" y="181706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Steady State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95800" y="1883355"/>
            <a:ext cx="60959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t</a:t>
            </a:r>
            <a:r>
              <a:rPr lang="en-US" sz="1200" baseline="-25000" dirty="0" smtClean="0"/>
              <a:t>     </a:t>
            </a:r>
            <a:r>
              <a:rPr lang="en-US" sz="1200" i="1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38600" y="1626954"/>
            <a:ext cx="106679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v</a:t>
            </a:r>
            <a:r>
              <a:rPr lang="en-US" sz="1200" baseline="-25000" dirty="0" err="1" smtClean="0"/>
              <a:t>x</a:t>
            </a:r>
            <a:r>
              <a:rPr lang="en-US" sz="1200" baseline="-25000" dirty="0" smtClean="0"/>
              <a:t>     </a:t>
            </a:r>
            <a:r>
              <a:rPr lang="en-US" sz="1200" i="1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95800" y="2160354"/>
            <a:ext cx="60959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i="1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52800" y="13994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todo</a:t>
            </a:r>
            <a:r>
              <a:rPr lang="en-US" sz="1200" b="1" dirty="0" smtClean="0"/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6771992" y="2565766"/>
            <a:ext cx="2210710" cy="2605800"/>
          </a:xfrm>
          <a:custGeom>
            <a:avLst/>
            <a:gdLst>
              <a:gd name="connsiteX0" fmla="*/ 0 w 2210710"/>
              <a:gd name="connsiteY0" fmla="*/ 2187303 h 2605800"/>
              <a:gd name="connsiteX1" fmla="*/ 1140737 w 2210710"/>
              <a:gd name="connsiteY1" fmla="*/ 2603763 h 2605800"/>
              <a:gd name="connsiteX2" fmla="*/ 2109458 w 2210710"/>
              <a:gd name="connsiteY2" fmla="*/ 2286891 h 2605800"/>
              <a:gd name="connsiteX3" fmla="*/ 2172832 w 2210710"/>
              <a:gd name="connsiteY3" fmla="*/ 1100887 h 2605800"/>
              <a:gd name="connsiteX4" fmla="*/ 2037030 w 2210710"/>
              <a:gd name="connsiteY4" fmla="*/ 195541 h 2605800"/>
              <a:gd name="connsiteX5" fmla="*/ 1113576 w 2210710"/>
              <a:gd name="connsiteY5" fmla="*/ 5418 h 2605800"/>
              <a:gd name="connsiteX6" fmla="*/ 543208 w 2210710"/>
              <a:gd name="connsiteY6" fmla="*/ 313236 h 260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10710" h="2605800">
                <a:moveTo>
                  <a:pt x="0" y="2187303"/>
                </a:moveTo>
                <a:cubicBezTo>
                  <a:pt x="394580" y="2387234"/>
                  <a:pt x="789161" y="2587165"/>
                  <a:pt x="1140737" y="2603763"/>
                </a:cubicBezTo>
                <a:cubicBezTo>
                  <a:pt x="1492313" y="2620361"/>
                  <a:pt x="1937442" y="2537370"/>
                  <a:pt x="2109458" y="2286891"/>
                </a:cubicBezTo>
                <a:cubicBezTo>
                  <a:pt x="2281474" y="2036412"/>
                  <a:pt x="2184903" y="1449445"/>
                  <a:pt x="2172832" y="1100887"/>
                </a:cubicBezTo>
                <a:cubicBezTo>
                  <a:pt x="2160761" y="752329"/>
                  <a:pt x="2213573" y="378119"/>
                  <a:pt x="2037030" y="195541"/>
                </a:cubicBezTo>
                <a:cubicBezTo>
                  <a:pt x="1860487" y="12963"/>
                  <a:pt x="1362546" y="-14198"/>
                  <a:pt x="1113576" y="5418"/>
                </a:cubicBezTo>
                <a:cubicBezTo>
                  <a:pt x="864606" y="25034"/>
                  <a:pt x="703907" y="169135"/>
                  <a:pt x="543208" y="313236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3400" y="4069140"/>
            <a:ext cx="3435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hile(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1600" b="1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stop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salvage work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mark off processed lanes</a:t>
            </a:r>
          </a:p>
          <a:p>
            <a:pPr marL="91440" lvl="2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Steady state for rem lanes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5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FlexVec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Optimistic compiler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vectorization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with dynamic detection of memory and control flow dependencies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Targets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3 general patterns that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don’t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vectorize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efficiently: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7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Runtime Memory Conflict Pattern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143000"/>
            <a:ext cx="259080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x[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x[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z[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1195057" y="1946495"/>
            <a:ext cx="1204111" cy="398760"/>
          </a:xfrm>
          <a:custGeom>
            <a:avLst/>
            <a:gdLst>
              <a:gd name="connsiteX0" fmla="*/ 0 w 1204111"/>
              <a:gd name="connsiteY0" fmla="*/ 0 h 398760"/>
              <a:gd name="connsiteX1" fmla="*/ 624690 w 1204111"/>
              <a:gd name="connsiteY1" fmla="*/ 398353 h 398760"/>
              <a:gd name="connsiteX2" fmla="*/ 1204111 w 1204111"/>
              <a:gd name="connsiteY2" fmla="*/ 81481 h 39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111" h="398760">
                <a:moveTo>
                  <a:pt x="0" y="0"/>
                </a:moveTo>
                <a:cubicBezTo>
                  <a:pt x="212002" y="192386"/>
                  <a:pt x="424005" y="384773"/>
                  <a:pt x="624690" y="398353"/>
                </a:cubicBezTo>
                <a:cubicBezTo>
                  <a:pt x="825375" y="411933"/>
                  <a:pt x="1204111" y="81481"/>
                  <a:pt x="1204111" y="81481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1285592" y="1457608"/>
            <a:ext cx="1294646" cy="172016"/>
          </a:xfrm>
          <a:custGeom>
            <a:avLst/>
            <a:gdLst>
              <a:gd name="connsiteX0" fmla="*/ 1294646 w 1294646"/>
              <a:gd name="connsiteY0" fmla="*/ 172016 h 172016"/>
              <a:gd name="connsiteX1" fmla="*/ 633743 w 1294646"/>
              <a:gd name="connsiteY1" fmla="*/ 0 h 172016"/>
              <a:gd name="connsiteX2" fmla="*/ 0 w 1294646"/>
              <a:gd name="connsiteY2" fmla="*/ 172016 h 17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4646" h="172016">
                <a:moveTo>
                  <a:pt x="1294646" y="172016"/>
                </a:moveTo>
                <a:cubicBezTo>
                  <a:pt x="1072081" y="86008"/>
                  <a:pt x="849517" y="0"/>
                  <a:pt x="633743" y="0"/>
                </a:cubicBezTo>
                <a:cubicBezTo>
                  <a:pt x="417969" y="0"/>
                  <a:pt x="208984" y="86008"/>
                  <a:pt x="0" y="172016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125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67" y="113100"/>
            <a:ext cx="8237537" cy="889000"/>
          </a:xfrm>
        </p:spPr>
        <p:txBody>
          <a:bodyPr/>
          <a:lstStyle/>
          <a:p>
            <a:r>
              <a:rPr lang="en-US" sz="2800" dirty="0" smtClean="0"/>
              <a:t>Runtime Memory Conflict Pattern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143000"/>
            <a:ext cx="259080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x[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x[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z[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1195057" y="1946495"/>
            <a:ext cx="1204111" cy="398760"/>
          </a:xfrm>
          <a:custGeom>
            <a:avLst/>
            <a:gdLst>
              <a:gd name="connsiteX0" fmla="*/ 0 w 1204111"/>
              <a:gd name="connsiteY0" fmla="*/ 0 h 398760"/>
              <a:gd name="connsiteX1" fmla="*/ 624690 w 1204111"/>
              <a:gd name="connsiteY1" fmla="*/ 398353 h 398760"/>
              <a:gd name="connsiteX2" fmla="*/ 1204111 w 1204111"/>
              <a:gd name="connsiteY2" fmla="*/ 81481 h 39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111" h="398760">
                <a:moveTo>
                  <a:pt x="0" y="0"/>
                </a:moveTo>
                <a:cubicBezTo>
                  <a:pt x="212002" y="192386"/>
                  <a:pt x="424005" y="384773"/>
                  <a:pt x="624690" y="398353"/>
                </a:cubicBezTo>
                <a:cubicBezTo>
                  <a:pt x="825375" y="411933"/>
                  <a:pt x="1204111" y="81481"/>
                  <a:pt x="1204111" y="81481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1285592" y="1457608"/>
            <a:ext cx="1294646" cy="172016"/>
          </a:xfrm>
          <a:custGeom>
            <a:avLst/>
            <a:gdLst>
              <a:gd name="connsiteX0" fmla="*/ 1294646 w 1294646"/>
              <a:gd name="connsiteY0" fmla="*/ 172016 h 172016"/>
              <a:gd name="connsiteX1" fmla="*/ 633743 w 1294646"/>
              <a:gd name="connsiteY1" fmla="*/ 0 h 172016"/>
              <a:gd name="connsiteX2" fmla="*/ 0 w 1294646"/>
              <a:gd name="connsiteY2" fmla="*/ 172016 h 17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4646" h="172016">
                <a:moveTo>
                  <a:pt x="1294646" y="172016"/>
                </a:moveTo>
                <a:cubicBezTo>
                  <a:pt x="1072081" y="86008"/>
                  <a:pt x="849517" y="0"/>
                  <a:pt x="633743" y="0"/>
                </a:cubicBezTo>
                <a:cubicBezTo>
                  <a:pt x="417969" y="0"/>
                  <a:pt x="208984" y="86008"/>
                  <a:pt x="0" y="172016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9600" y="1066056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i&lt;N; i+=8){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do{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conflict detection 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salvage work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mark off processed lanes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}while(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1600" b="1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stop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7049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67" y="113100"/>
            <a:ext cx="8237537" cy="889000"/>
          </a:xfrm>
        </p:spPr>
        <p:txBody>
          <a:bodyPr/>
          <a:lstStyle/>
          <a:p>
            <a:r>
              <a:rPr lang="en-US" sz="2800" dirty="0" smtClean="0"/>
              <a:t>Runtime Memory Conflict Pattern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143000"/>
            <a:ext cx="259080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x[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x[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z[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1195057" y="1946495"/>
            <a:ext cx="1204111" cy="398760"/>
          </a:xfrm>
          <a:custGeom>
            <a:avLst/>
            <a:gdLst>
              <a:gd name="connsiteX0" fmla="*/ 0 w 1204111"/>
              <a:gd name="connsiteY0" fmla="*/ 0 h 398760"/>
              <a:gd name="connsiteX1" fmla="*/ 624690 w 1204111"/>
              <a:gd name="connsiteY1" fmla="*/ 398353 h 398760"/>
              <a:gd name="connsiteX2" fmla="*/ 1204111 w 1204111"/>
              <a:gd name="connsiteY2" fmla="*/ 81481 h 39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111" h="398760">
                <a:moveTo>
                  <a:pt x="0" y="0"/>
                </a:moveTo>
                <a:cubicBezTo>
                  <a:pt x="212002" y="192386"/>
                  <a:pt x="424005" y="384773"/>
                  <a:pt x="624690" y="398353"/>
                </a:cubicBezTo>
                <a:cubicBezTo>
                  <a:pt x="825375" y="411933"/>
                  <a:pt x="1204111" y="81481"/>
                  <a:pt x="1204111" y="81481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1285592" y="1457608"/>
            <a:ext cx="1294646" cy="172016"/>
          </a:xfrm>
          <a:custGeom>
            <a:avLst/>
            <a:gdLst>
              <a:gd name="connsiteX0" fmla="*/ 1294646 w 1294646"/>
              <a:gd name="connsiteY0" fmla="*/ 172016 h 172016"/>
              <a:gd name="connsiteX1" fmla="*/ 633743 w 1294646"/>
              <a:gd name="connsiteY1" fmla="*/ 0 h 172016"/>
              <a:gd name="connsiteX2" fmla="*/ 0 w 1294646"/>
              <a:gd name="connsiteY2" fmla="*/ 172016 h 17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4646" h="172016">
                <a:moveTo>
                  <a:pt x="1294646" y="172016"/>
                </a:moveTo>
                <a:cubicBezTo>
                  <a:pt x="1072081" y="86008"/>
                  <a:pt x="849517" y="0"/>
                  <a:pt x="633743" y="0"/>
                </a:cubicBezTo>
                <a:cubicBezTo>
                  <a:pt x="417969" y="0"/>
                  <a:pt x="208984" y="86008"/>
                  <a:pt x="0" y="172016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43400" y="1490043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y[i]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y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343400" y="1233642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z[i]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z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48400" y="1233642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2 9 1 8 4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2 9 9 7 1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248400" y="1496199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3 6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6 8 1 3 6 6 4 8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248400" y="762000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1 1 1 1 1 1 1 1 1 1 1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343400" y="804243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 </a:t>
            </a: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todo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413448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67" y="113100"/>
            <a:ext cx="8237537" cy="889000"/>
          </a:xfrm>
        </p:spPr>
        <p:txBody>
          <a:bodyPr/>
          <a:lstStyle/>
          <a:p>
            <a:r>
              <a:rPr lang="en-US" sz="2800" dirty="0" smtClean="0"/>
              <a:t>Runtime Memory Conflict Pattern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143000"/>
            <a:ext cx="259080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x[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x[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z[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1195057" y="1946495"/>
            <a:ext cx="1204111" cy="398760"/>
          </a:xfrm>
          <a:custGeom>
            <a:avLst/>
            <a:gdLst>
              <a:gd name="connsiteX0" fmla="*/ 0 w 1204111"/>
              <a:gd name="connsiteY0" fmla="*/ 0 h 398760"/>
              <a:gd name="connsiteX1" fmla="*/ 624690 w 1204111"/>
              <a:gd name="connsiteY1" fmla="*/ 398353 h 398760"/>
              <a:gd name="connsiteX2" fmla="*/ 1204111 w 1204111"/>
              <a:gd name="connsiteY2" fmla="*/ 81481 h 39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111" h="398760">
                <a:moveTo>
                  <a:pt x="0" y="0"/>
                </a:moveTo>
                <a:cubicBezTo>
                  <a:pt x="212002" y="192386"/>
                  <a:pt x="424005" y="384773"/>
                  <a:pt x="624690" y="398353"/>
                </a:cubicBezTo>
                <a:cubicBezTo>
                  <a:pt x="825375" y="411933"/>
                  <a:pt x="1204111" y="81481"/>
                  <a:pt x="1204111" y="81481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1285592" y="1457608"/>
            <a:ext cx="1294646" cy="172016"/>
          </a:xfrm>
          <a:custGeom>
            <a:avLst/>
            <a:gdLst>
              <a:gd name="connsiteX0" fmla="*/ 1294646 w 1294646"/>
              <a:gd name="connsiteY0" fmla="*/ 172016 h 172016"/>
              <a:gd name="connsiteX1" fmla="*/ 633743 w 1294646"/>
              <a:gd name="connsiteY1" fmla="*/ 0 h 172016"/>
              <a:gd name="connsiteX2" fmla="*/ 0 w 1294646"/>
              <a:gd name="connsiteY2" fmla="*/ 172016 h 17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4646" h="172016">
                <a:moveTo>
                  <a:pt x="1294646" y="172016"/>
                </a:moveTo>
                <a:cubicBezTo>
                  <a:pt x="1072081" y="86008"/>
                  <a:pt x="849517" y="0"/>
                  <a:pt x="633743" y="0"/>
                </a:cubicBezTo>
                <a:cubicBezTo>
                  <a:pt x="417969" y="0"/>
                  <a:pt x="208984" y="86008"/>
                  <a:pt x="0" y="172016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248400" y="1786557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0 0 0 0 0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343400" y="1490043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y[i]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y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343400" y="1233642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z[i]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z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48400" y="1233642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2 9 1 8 4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2 9 9 7 1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756025" y="1767042"/>
            <a:ext cx="333997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>
                <a:solidFill>
                  <a:srgbClr val="FF0000"/>
                </a:solidFill>
              </a:rPr>
              <a:t>k</a:t>
            </a:r>
            <a:r>
              <a:rPr lang="en-US" sz="1200" b="1" baseline="-25000" dirty="0" err="1" smtClean="0">
                <a:solidFill>
                  <a:srgbClr val="FF0000"/>
                </a:solidFill>
              </a:rPr>
              <a:t>stop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= </a:t>
            </a:r>
            <a:r>
              <a:rPr lang="en-US" sz="1200" b="1" dirty="0" smtClean="0">
                <a:solidFill>
                  <a:srgbClr val="FF0000"/>
                </a:solidFill>
              </a:rPr>
              <a:t>VPCONFLICTM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z</a:t>
            </a:r>
            <a:r>
              <a:rPr lang="en-US" sz="1200" dirty="0" smtClean="0"/>
              <a:t>,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y</a:t>
            </a:r>
            <a:r>
              <a:rPr lang="en-US" sz="1200" dirty="0" smtClean="0"/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248400" y="1496199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3 6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6 8 1 3 6 6 4 8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248400" y="762000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1 1 1 1 1 1 1 1 1 1 1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343400" y="804243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 </a:t>
            </a: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todo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278" y="3023713"/>
            <a:ext cx="6439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Compare each element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 register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with all enabled previous elements of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and set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 bit to one in output mask 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b="1" baseline="-25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015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67" y="113100"/>
            <a:ext cx="8237537" cy="889000"/>
          </a:xfrm>
        </p:spPr>
        <p:txBody>
          <a:bodyPr/>
          <a:lstStyle/>
          <a:p>
            <a:r>
              <a:rPr lang="en-US" sz="2800" dirty="0" smtClean="0"/>
              <a:t>Runtime Memory Conflict Pattern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143000"/>
            <a:ext cx="259080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x[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x[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z[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1195057" y="1946495"/>
            <a:ext cx="1204111" cy="398760"/>
          </a:xfrm>
          <a:custGeom>
            <a:avLst/>
            <a:gdLst>
              <a:gd name="connsiteX0" fmla="*/ 0 w 1204111"/>
              <a:gd name="connsiteY0" fmla="*/ 0 h 398760"/>
              <a:gd name="connsiteX1" fmla="*/ 624690 w 1204111"/>
              <a:gd name="connsiteY1" fmla="*/ 398353 h 398760"/>
              <a:gd name="connsiteX2" fmla="*/ 1204111 w 1204111"/>
              <a:gd name="connsiteY2" fmla="*/ 81481 h 39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111" h="398760">
                <a:moveTo>
                  <a:pt x="0" y="0"/>
                </a:moveTo>
                <a:cubicBezTo>
                  <a:pt x="212002" y="192386"/>
                  <a:pt x="424005" y="384773"/>
                  <a:pt x="624690" y="398353"/>
                </a:cubicBezTo>
                <a:cubicBezTo>
                  <a:pt x="825375" y="411933"/>
                  <a:pt x="1204111" y="81481"/>
                  <a:pt x="1204111" y="81481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1285592" y="1457608"/>
            <a:ext cx="1294646" cy="172016"/>
          </a:xfrm>
          <a:custGeom>
            <a:avLst/>
            <a:gdLst>
              <a:gd name="connsiteX0" fmla="*/ 1294646 w 1294646"/>
              <a:gd name="connsiteY0" fmla="*/ 172016 h 172016"/>
              <a:gd name="connsiteX1" fmla="*/ 633743 w 1294646"/>
              <a:gd name="connsiteY1" fmla="*/ 0 h 172016"/>
              <a:gd name="connsiteX2" fmla="*/ 0 w 1294646"/>
              <a:gd name="connsiteY2" fmla="*/ 172016 h 17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4646" h="172016">
                <a:moveTo>
                  <a:pt x="1294646" y="172016"/>
                </a:moveTo>
                <a:cubicBezTo>
                  <a:pt x="1072081" y="86008"/>
                  <a:pt x="849517" y="0"/>
                  <a:pt x="633743" y="0"/>
                </a:cubicBezTo>
                <a:cubicBezTo>
                  <a:pt x="417969" y="0"/>
                  <a:pt x="208984" y="86008"/>
                  <a:pt x="0" y="172016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235576" y="1786557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0 0 0 0 0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330576" y="1490043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y[i]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y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330576" y="1233642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z[i]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z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35576" y="1233642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2 9 1 8 4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2 9 9 7 1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235576" y="2091357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rgbClr val="00B050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1 1 1 1 1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743201" y="1767042"/>
            <a:ext cx="333997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>
                <a:solidFill>
                  <a:srgbClr val="FF0000"/>
                </a:solidFill>
              </a:rPr>
              <a:t>k</a:t>
            </a:r>
            <a:r>
              <a:rPr lang="en-US" sz="1200" b="1" baseline="-25000" dirty="0" err="1" smtClean="0">
                <a:solidFill>
                  <a:srgbClr val="FF0000"/>
                </a:solidFill>
              </a:rPr>
              <a:t>stop</a:t>
            </a:r>
            <a:r>
              <a:rPr lang="en-US" sz="1200" dirty="0" smtClean="0"/>
              <a:t> = </a:t>
            </a:r>
            <a:r>
              <a:rPr lang="en-US" sz="1200" b="1" dirty="0" smtClean="0"/>
              <a:t>VPCONFLICTM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z</a:t>
            </a:r>
            <a:r>
              <a:rPr lang="en-US" sz="1200" dirty="0" smtClean="0"/>
              <a:t>,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y</a:t>
            </a:r>
            <a:r>
              <a:rPr lang="en-US" sz="1200" dirty="0" smtClean="0"/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235576" y="1496199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3 6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6 8 1 3 6 6 4 8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43200" y="1995642"/>
            <a:ext cx="333997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>
                <a:solidFill>
                  <a:srgbClr val="00B050"/>
                </a:solidFill>
              </a:rPr>
              <a:t>k</a:t>
            </a:r>
            <a:r>
              <a:rPr lang="en-US" sz="1200" b="1" baseline="-25000" dirty="0" err="1" smtClean="0">
                <a:solidFill>
                  <a:srgbClr val="00B050"/>
                </a:solidFill>
              </a:rPr>
              <a:t>safe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 </a:t>
            </a:r>
            <a:r>
              <a:rPr lang="en-US" sz="1200" baseline="-25000" dirty="0" smtClean="0"/>
              <a:t> </a:t>
            </a:r>
            <a:r>
              <a:rPr lang="en-US" sz="1200" dirty="0" smtClean="0"/>
              <a:t>=  </a:t>
            </a:r>
            <a:r>
              <a:rPr lang="en-US" sz="1200" b="1" dirty="0" smtClean="0">
                <a:solidFill>
                  <a:srgbClr val="00B050"/>
                </a:solidFill>
              </a:rPr>
              <a:t>KFTM.EXC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dirty="0" smtClean="0"/>
              <a:t>)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235576" y="762000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1 1 1 1 1 1 1 1 1 1 1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330576" y="804243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smtClean="0"/>
              <a:t> </a:t>
            </a: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todo</a:t>
            </a:r>
            <a:r>
              <a:rPr lang="en-US" sz="1200" b="1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cxnSp>
        <p:nvCxnSpPr>
          <p:cNvPr id="98" name="Straight Connector 97"/>
          <p:cNvCxnSpPr/>
          <p:nvPr/>
        </p:nvCxnSpPr>
        <p:spPr bwMode="auto">
          <a:xfrm>
            <a:off x="7239000" y="1233642"/>
            <a:ext cx="12824" cy="1111613"/>
          </a:xfrm>
          <a:prstGeom prst="line">
            <a:avLst/>
          </a:prstGeom>
          <a:noFill/>
          <a:ln w="25400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647278" y="3023713"/>
            <a:ext cx="6439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b="1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enabled bits of </a:t>
            </a:r>
            <a:r>
              <a:rPr lang="en-US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b="1" baseline="-250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safe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mask </a:t>
            </a:r>
            <a:r>
              <a:rPr lang="en-US" u="sng" dirty="0" smtClean="0">
                <a:latin typeface="Consolas" panose="020B0609020204030204" pitchFamily="49" charset="0"/>
                <a:cs typeface="Consolas" panose="020B0609020204030204" pitchFamily="49" charset="0"/>
              </a:rPr>
              <a:t>until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but excluding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the first enabled set bit in 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b="1" baseline="-25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12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67" y="113100"/>
            <a:ext cx="8237537" cy="889000"/>
          </a:xfrm>
        </p:spPr>
        <p:txBody>
          <a:bodyPr/>
          <a:lstStyle/>
          <a:p>
            <a:r>
              <a:rPr lang="en-US" sz="2800" dirty="0" smtClean="0"/>
              <a:t>Runtime Memory Conflict Pattern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143000"/>
            <a:ext cx="259080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x[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x[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z[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1195057" y="1946495"/>
            <a:ext cx="1204111" cy="398760"/>
          </a:xfrm>
          <a:custGeom>
            <a:avLst/>
            <a:gdLst>
              <a:gd name="connsiteX0" fmla="*/ 0 w 1204111"/>
              <a:gd name="connsiteY0" fmla="*/ 0 h 398760"/>
              <a:gd name="connsiteX1" fmla="*/ 624690 w 1204111"/>
              <a:gd name="connsiteY1" fmla="*/ 398353 h 398760"/>
              <a:gd name="connsiteX2" fmla="*/ 1204111 w 1204111"/>
              <a:gd name="connsiteY2" fmla="*/ 81481 h 39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111" h="398760">
                <a:moveTo>
                  <a:pt x="0" y="0"/>
                </a:moveTo>
                <a:cubicBezTo>
                  <a:pt x="212002" y="192386"/>
                  <a:pt x="424005" y="384773"/>
                  <a:pt x="624690" y="398353"/>
                </a:cubicBezTo>
                <a:cubicBezTo>
                  <a:pt x="825375" y="411933"/>
                  <a:pt x="1204111" y="81481"/>
                  <a:pt x="1204111" y="81481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1285592" y="1457608"/>
            <a:ext cx="1294646" cy="172016"/>
          </a:xfrm>
          <a:custGeom>
            <a:avLst/>
            <a:gdLst>
              <a:gd name="connsiteX0" fmla="*/ 1294646 w 1294646"/>
              <a:gd name="connsiteY0" fmla="*/ 172016 h 172016"/>
              <a:gd name="connsiteX1" fmla="*/ 633743 w 1294646"/>
              <a:gd name="connsiteY1" fmla="*/ 0 h 172016"/>
              <a:gd name="connsiteX2" fmla="*/ 0 w 1294646"/>
              <a:gd name="connsiteY2" fmla="*/ 172016 h 17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4646" h="172016">
                <a:moveTo>
                  <a:pt x="1294646" y="172016"/>
                </a:moveTo>
                <a:cubicBezTo>
                  <a:pt x="1072081" y="86008"/>
                  <a:pt x="849517" y="0"/>
                  <a:pt x="633743" y="0"/>
                </a:cubicBezTo>
                <a:cubicBezTo>
                  <a:pt x="417969" y="0"/>
                  <a:pt x="208984" y="86008"/>
                  <a:pt x="0" y="172016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235576" y="1767042"/>
            <a:ext cx="2286000" cy="48628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0 0 0 0 0 0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330576" y="1490043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y[i]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y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330576" y="1233642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z[i]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z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35576" y="1233642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2 9 1 8 4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2 9 9 7 1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235576" y="2029599"/>
            <a:ext cx="1066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1 1 1 1 1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26176" y="2029599"/>
            <a:ext cx="12954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743201" y="1767042"/>
            <a:ext cx="333997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dirty="0" smtClean="0"/>
              <a:t> = </a:t>
            </a:r>
            <a:r>
              <a:rPr lang="en-US" sz="1200" b="1" dirty="0" smtClean="0"/>
              <a:t>VPCONFLICTM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z</a:t>
            </a:r>
            <a:r>
              <a:rPr lang="en-US" sz="1200" dirty="0" smtClean="0"/>
              <a:t>,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y</a:t>
            </a:r>
            <a:r>
              <a:rPr lang="en-US" sz="1200" dirty="0" smtClean="0"/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235576" y="1496199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3 6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6 8 1 3 6 6 4 8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43200" y="1995642"/>
            <a:ext cx="333997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>
                <a:solidFill>
                  <a:srgbClr val="00B050"/>
                </a:solidFill>
              </a:rPr>
              <a:t>k</a:t>
            </a:r>
            <a:r>
              <a:rPr lang="en-US" sz="1200" b="1" baseline="-25000" dirty="0" err="1" smtClean="0">
                <a:solidFill>
                  <a:srgbClr val="00B050"/>
                </a:solidFill>
              </a:rPr>
              <a:t>safe</a:t>
            </a:r>
            <a:r>
              <a:rPr lang="en-US" sz="1200" baseline="-25000" dirty="0" smtClean="0"/>
              <a:t>  </a:t>
            </a:r>
            <a:r>
              <a:rPr lang="en-US" sz="1200" dirty="0" smtClean="0"/>
              <a:t>=  </a:t>
            </a:r>
            <a:r>
              <a:rPr lang="en-US" sz="1200" b="1" dirty="0" smtClean="0"/>
              <a:t>KFTM.EXC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dirty="0" smtClean="0"/>
              <a:t>)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644776" y="2404443"/>
            <a:ext cx="35052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rIns="0" rtlCol="0">
            <a:spAutoFit/>
          </a:bodyPr>
          <a:lstStyle/>
          <a:p>
            <a:pPr marL="91440" lvl="2" algn="ctr">
              <a:buNone/>
            </a:pPr>
            <a:r>
              <a:rPr lang="en-US" sz="1200" dirty="0" smtClean="0"/>
              <a:t>Perform </a:t>
            </a:r>
            <a:r>
              <a:rPr lang="en-US" sz="1200" dirty="0" smtClean="0">
                <a:solidFill>
                  <a:schemeClr val="bg2"/>
                </a:solidFill>
              </a:rPr>
              <a:t>x[y[i]] = x[z[i]] </a:t>
            </a:r>
            <a:r>
              <a:rPr lang="en-US" sz="1200" dirty="0" smtClean="0"/>
              <a:t>masked with </a:t>
            </a:r>
            <a:r>
              <a:rPr lang="en-US" sz="1200" b="1" dirty="0" err="1" smtClean="0">
                <a:solidFill>
                  <a:srgbClr val="00B050"/>
                </a:solidFill>
              </a:rPr>
              <a:t>k</a:t>
            </a:r>
            <a:r>
              <a:rPr lang="en-US" sz="1200" b="1" baseline="-25000" dirty="0" err="1" smtClean="0">
                <a:solidFill>
                  <a:srgbClr val="00B050"/>
                </a:solidFill>
              </a:rPr>
              <a:t>safe</a:t>
            </a:r>
            <a:endParaRPr lang="en-US" sz="1200" b="1" baseline="-250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235576" y="762000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1 1 1 1 1 1 1 1 1 1 1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330576" y="804243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235576" y="2728758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1 1 1 1 1 1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330576" y="27710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 </a:t>
            </a: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todo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235576" y="2971800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0 0 0 0 0 1 0 0 0 0 0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30576" y="3014043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cxnSp>
        <p:nvCxnSpPr>
          <p:cNvPr id="98" name="Straight Connector 97"/>
          <p:cNvCxnSpPr/>
          <p:nvPr/>
        </p:nvCxnSpPr>
        <p:spPr bwMode="auto">
          <a:xfrm>
            <a:off x="7226176" y="1233642"/>
            <a:ext cx="0" cy="2009001"/>
          </a:xfrm>
          <a:prstGeom prst="line">
            <a:avLst/>
          </a:prstGeom>
          <a:noFill/>
          <a:ln w="25400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98552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67" y="113100"/>
            <a:ext cx="8237537" cy="889000"/>
          </a:xfrm>
        </p:spPr>
        <p:txBody>
          <a:bodyPr/>
          <a:lstStyle/>
          <a:p>
            <a:r>
              <a:rPr lang="en-US" sz="2800" dirty="0" smtClean="0"/>
              <a:t>Runtime Memory Conflict Pattern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143000"/>
            <a:ext cx="259080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x[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x[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z[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1195057" y="1946495"/>
            <a:ext cx="1204111" cy="398760"/>
          </a:xfrm>
          <a:custGeom>
            <a:avLst/>
            <a:gdLst>
              <a:gd name="connsiteX0" fmla="*/ 0 w 1204111"/>
              <a:gd name="connsiteY0" fmla="*/ 0 h 398760"/>
              <a:gd name="connsiteX1" fmla="*/ 624690 w 1204111"/>
              <a:gd name="connsiteY1" fmla="*/ 398353 h 398760"/>
              <a:gd name="connsiteX2" fmla="*/ 1204111 w 1204111"/>
              <a:gd name="connsiteY2" fmla="*/ 81481 h 39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111" h="398760">
                <a:moveTo>
                  <a:pt x="0" y="0"/>
                </a:moveTo>
                <a:cubicBezTo>
                  <a:pt x="212002" y="192386"/>
                  <a:pt x="424005" y="384773"/>
                  <a:pt x="624690" y="398353"/>
                </a:cubicBezTo>
                <a:cubicBezTo>
                  <a:pt x="825375" y="411933"/>
                  <a:pt x="1204111" y="81481"/>
                  <a:pt x="1204111" y="81481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1285592" y="1457608"/>
            <a:ext cx="1294646" cy="172016"/>
          </a:xfrm>
          <a:custGeom>
            <a:avLst/>
            <a:gdLst>
              <a:gd name="connsiteX0" fmla="*/ 1294646 w 1294646"/>
              <a:gd name="connsiteY0" fmla="*/ 172016 h 172016"/>
              <a:gd name="connsiteX1" fmla="*/ 633743 w 1294646"/>
              <a:gd name="connsiteY1" fmla="*/ 0 h 172016"/>
              <a:gd name="connsiteX2" fmla="*/ 0 w 1294646"/>
              <a:gd name="connsiteY2" fmla="*/ 172016 h 17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4646" h="172016">
                <a:moveTo>
                  <a:pt x="1294646" y="172016"/>
                </a:moveTo>
                <a:cubicBezTo>
                  <a:pt x="1072081" y="86008"/>
                  <a:pt x="849517" y="0"/>
                  <a:pt x="633743" y="0"/>
                </a:cubicBezTo>
                <a:cubicBezTo>
                  <a:pt x="417969" y="0"/>
                  <a:pt x="208984" y="86008"/>
                  <a:pt x="0" y="172016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35576" y="4377357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0 0 0 0 0 0 0 0 0 0 0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30576" y="4094202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y[i]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y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330576" y="38378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z[i]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z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235576" y="1767042"/>
            <a:ext cx="2286000" cy="48628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0 0 0 0 0 0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330576" y="1490043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y[i]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y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330576" y="1233642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z[i]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z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35576" y="1233642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2 9 1 8 4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2 9 9 7 1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235576" y="2029599"/>
            <a:ext cx="1066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1 1 1 1 1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26176" y="2029599"/>
            <a:ext cx="12954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743201" y="1767042"/>
            <a:ext cx="333997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dirty="0" smtClean="0"/>
              <a:t> = </a:t>
            </a:r>
            <a:r>
              <a:rPr lang="en-US" sz="1200" b="1" dirty="0" smtClean="0"/>
              <a:t>VPCONFLICTM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z</a:t>
            </a:r>
            <a:r>
              <a:rPr lang="en-US" sz="1200" dirty="0" smtClean="0"/>
              <a:t>,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y</a:t>
            </a:r>
            <a:r>
              <a:rPr lang="en-US" sz="1200" dirty="0" smtClean="0"/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235576" y="1496199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3 6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6 8 1 3 6 6 4 8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43200" y="1995642"/>
            <a:ext cx="333997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safe</a:t>
            </a:r>
            <a:r>
              <a:rPr lang="en-US" sz="1200" baseline="-25000" dirty="0" smtClean="0"/>
              <a:t>  </a:t>
            </a:r>
            <a:r>
              <a:rPr lang="en-US" sz="1200" dirty="0" smtClean="0"/>
              <a:t>=  </a:t>
            </a:r>
            <a:r>
              <a:rPr lang="en-US" sz="1200" b="1" dirty="0" smtClean="0"/>
              <a:t>KFTM.EXC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dirty="0" smtClean="0"/>
              <a:t>)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644776" y="2404443"/>
            <a:ext cx="35052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rIns="0" rtlCol="0">
            <a:spAutoFit/>
          </a:bodyPr>
          <a:lstStyle/>
          <a:p>
            <a:pPr marL="91440" lvl="2" algn="ctr">
              <a:buNone/>
            </a:pPr>
            <a:r>
              <a:rPr lang="en-US" sz="1200" dirty="0" smtClean="0"/>
              <a:t>Perform </a:t>
            </a:r>
            <a:r>
              <a:rPr lang="en-US" sz="1200" dirty="0" smtClean="0">
                <a:solidFill>
                  <a:schemeClr val="bg2"/>
                </a:solidFill>
              </a:rPr>
              <a:t>x[y[i]] = x[z[i]] </a:t>
            </a:r>
            <a:r>
              <a:rPr lang="en-US" sz="1200" dirty="0" smtClean="0"/>
              <a:t>masked with </a:t>
            </a:r>
            <a:r>
              <a:rPr lang="en-US" sz="1200" b="1" dirty="0" err="1" smtClean="0">
                <a:solidFill>
                  <a:srgbClr val="00B050"/>
                </a:solidFill>
              </a:rPr>
              <a:t>k</a:t>
            </a:r>
            <a:r>
              <a:rPr lang="en-US" sz="1200" b="1" baseline="-25000" dirty="0" err="1" smtClean="0">
                <a:solidFill>
                  <a:srgbClr val="00B050"/>
                </a:solidFill>
              </a:rPr>
              <a:t>safe</a:t>
            </a:r>
            <a:endParaRPr lang="en-US" sz="1200" b="1" baseline="-250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235576" y="762000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1 1 1 1 1 1 1 1 1 1 1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330576" y="804243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330576" y="27710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 </a:t>
            </a: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todo</a:t>
            </a:r>
            <a:r>
              <a:rPr lang="en-US" sz="1200" b="1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235576" y="2971800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0 0 0 0 0 1 0 0 0 0 0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30576" y="3014043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743200" y="4371201"/>
            <a:ext cx="333997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>
                <a:solidFill>
                  <a:srgbClr val="FF0000"/>
                </a:solidFill>
              </a:rPr>
              <a:t>k</a:t>
            </a:r>
            <a:r>
              <a:rPr lang="en-US" sz="1200" b="1" baseline="-25000" dirty="0" err="1" smtClean="0">
                <a:solidFill>
                  <a:srgbClr val="FF0000"/>
                </a:solidFill>
              </a:rPr>
              <a:t>stop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= </a:t>
            </a:r>
            <a:r>
              <a:rPr lang="en-US" sz="1200" b="1" dirty="0" smtClean="0"/>
              <a:t>VPCONFLICTM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z</a:t>
            </a:r>
            <a:r>
              <a:rPr lang="en-US" sz="1200" dirty="0" smtClean="0"/>
              <a:t>,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y</a:t>
            </a:r>
            <a:r>
              <a:rPr lang="en-US" sz="1200" dirty="0" smtClean="0"/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235576" y="3810000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2 9 1 8 4 5 2 9 9 7 1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235576" y="4072557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3 6 5 6 8 3 3 6 6 4 8</a:t>
            </a:r>
          </a:p>
        </p:txBody>
      </p:sp>
      <p:cxnSp>
        <p:nvCxnSpPr>
          <p:cNvPr id="98" name="Straight Connector 97"/>
          <p:cNvCxnSpPr/>
          <p:nvPr/>
        </p:nvCxnSpPr>
        <p:spPr bwMode="auto">
          <a:xfrm>
            <a:off x="7226176" y="1233642"/>
            <a:ext cx="0" cy="3408402"/>
          </a:xfrm>
          <a:prstGeom prst="line">
            <a:avLst/>
          </a:prstGeom>
          <a:noFill/>
          <a:ln w="25400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6235576" y="2728758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1 1 1 1 1 1</a:t>
            </a:r>
          </a:p>
        </p:txBody>
      </p:sp>
    </p:spTree>
    <p:extLst>
      <p:ext uri="{BB962C8B-B14F-4D97-AF65-F5344CB8AC3E}">
        <p14:creationId xmlns:p14="http://schemas.microsoft.com/office/powerpoint/2010/main" val="1614929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67" y="113100"/>
            <a:ext cx="8237537" cy="889000"/>
          </a:xfrm>
        </p:spPr>
        <p:txBody>
          <a:bodyPr/>
          <a:lstStyle/>
          <a:p>
            <a:r>
              <a:rPr lang="en-US" sz="2800" dirty="0" smtClean="0"/>
              <a:t>Runtime Memory Conflict Pattern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143000"/>
            <a:ext cx="259080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x[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x[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z[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1195057" y="1946495"/>
            <a:ext cx="1204111" cy="398760"/>
          </a:xfrm>
          <a:custGeom>
            <a:avLst/>
            <a:gdLst>
              <a:gd name="connsiteX0" fmla="*/ 0 w 1204111"/>
              <a:gd name="connsiteY0" fmla="*/ 0 h 398760"/>
              <a:gd name="connsiteX1" fmla="*/ 624690 w 1204111"/>
              <a:gd name="connsiteY1" fmla="*/ 398353 h 398760"/>
              <a:gd name="connsiteX2" fmla="*/ 1204111 w 1204111"/>
              <a:gd name="connsiteY2" fmla="*/ 81481 h 39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111" h="398760">
                <a:moveTo>
                  <a:pt x="0" y="0"/>
                </a:moveTo>
                <a:cubicBezTo>
                  <a:pt x="212002" y="192386"/>
                  <a:pt x="424005" y="384773"/>
                  <a:pt x="624690" y="398353"/>
                </a:cubicBezTo>
                <a:cubicBezTo>
                  <a:pt x="825375" y="411933"/>
                  <a:pt x="1204111" y="81481"/>
                  <a:pt x="1204111" y="81481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1285592" y="1457608"/>
            <a:ext cx="1294646" cy="172016"/>
          </a:xfrm>
          <a:custGeom>
            <a:avLst/>
            <a:gdLst>
              <a:gd name="connsiteX0" fmla="*/ 1294646 w 1294646"/>
              <a:gd name="connsiteY0" fmla="*/ 172016 h 172016"/>
              <a:gd name="connsiteX1" fmla="*/ 633743 w 1294646"/>
              <a:gd name="connsiteY1" fmla="*/ 0 h 172016"/>
              <a:gd name="connsiteX2" fmla="*/ 0 w 1294646"/>
              <a:gd name="connsiteY2" fmla="*/ 172016 h 17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4646" h="172016">
                <a:moveTo>
                  <a:pt x="1294646" y="172016"/>
                </a:moveTo>
                <a:cubicBezTo>
                  <a:pt x="1072081" y="86008"/>
                  <a:pt x="849517" y="0"/>
                  <a:pt x="633743" y="0"/>
                </a:cubicBezTo>
                <a:cubicBezTo>
                  <a:pt x="417969" y="0"/>
                  <a:pt x="208984" y="86008"/>
                  <a:pt x="0" y="172016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35576" y="4633758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rgbClr val="00B050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</a:t>
            </a: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1 1 1 1 1 1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235576" y="4371201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rgbClr val="FF0000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0 0 0 0 0 0 0 0 0 0 0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30576" y="4094202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y[i]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y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330576" y="38378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z[i]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z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235576" y="1767042"/>
            <a:ext cx="2286000" cy="48628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0 0 0 0 0 0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330576" y="1490043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y[</a:t>
            </a:r>
            <a:r>
              <a:rPr lang="en-US" sz="1200" dirty="0" err="1" smtClean="0"/>
              <a:t>i</a:t>
            </a:r>
            <a:r>
              <a:rPr lang="en-US" sz="1200" dirty="0" smtClean="0"/>
              <a:t>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z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330576" y="1233642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z[</a:t>
            </a:r>
            <a:r>
              <a:rPr lang="en-US" sz="1200" dirty="0" err="1" smtClean="0"/>
              <a:t>i</a:t>
            </a:r>
            <a:r>
              <a:rPr lang="en-US" sz="1200" dirty="0" smtClean="0"/>
              <a:t>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y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35576" y="1233642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2 9 1 8 4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2 9 9 7 1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235576" y="2029599"/>
            <a:ext cx="1066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1 1 1 1 1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26176" y="2029599"/>
            <a:ext cx="12954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743201" y="1767042"/>
            <a:ext cx="333997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dirty="0" smtClean="0"/>
              <a:t> = </a:t>
            </a:r>
            <a:r>
              <a:rPr lang="en-US" sz="1200" b="1" dirty="0" smtClean="0"/>
              <a:t>VPCONFLICTM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z</a:t>
            </a:r>
            <a:r>
              <a:rPr lang="en-US" sz="1200" dirty="0" smtClean="0"/>
              <a:t>,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y</a:t>
            </a:r>
            <a:r>
              <a:rPr lang="en-US" sz="1200" dirty="0" smtClean="0"/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235576" y="1496199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3 6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6 8 1 3 6 6 4 8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43200" y="1995642"/>
            <a:ext cx="333997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safe</a:t>
            </a:r>
            <a:r>
              <a:rPr lang="en-US" sz="1200" baseline="-25000" dirty="0" smtClean="0"/>
              <a:t>  </a:t>
            </a:r>
            <a:r>
              <a:rPr lang="en-US" sz="1200" dirty="0" smtClean="0"/>
              <a:t>=  </a:t>
            </a:r>
            <a:r>
              <a:rPr lang="en-US" sz="1200" b="1" dirty="0" smtClean="0"/>
              <a:t>KFTM.EXC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dirty="0" smtClean="0"/>
              <a:t>)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644776" y="2404443"/>
            <a:ext cx="35052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rIns="0" rtlCol="0">
            <a:spAutoFit/>
          </a:bodyPr>
          <a:lstStyle/>
          <a:p>
            <a:pPr marL="91440" lvl="2" algn="ctr">
              <a:buNone/>
            </a:pPr>
            <a:r>
              <a:rPr lang="en-US" sz="1200" dirty="0" smtClean="0"/>
              <a:t>Perform </a:t>
            </a:r>
            <a:r>
              <a:rPr lang="en-US" sz="1200" dirty="0" smtClean="0">
                <a:solidFill>
                  <a:schemeClr val="bg2"/>
                </a:solidFill>
              </a:rPr>
              <a:t>x[y[i]] = x[z[i]] </a:t>
            </a:r>
            <a:r>
              <a:rPr lang="en-US" sz="1200" dirty="0" smtClean="0"/>
              <a:t>masked with </a:t>
            </a:r>
            <a:r>
              <a:rPr lang="en-US" sz="1200" dirty="0" err="1" smtClean="0">
                <a:solidFill>
                  <a:schemeClr val="bg2"/>
                </a:solidFill>
              </a:rPr>
              <a:t>k</a:t>
            </a:r>
            <a:r>
              <a:rPr lang="en-US" sz="1200" baseline="-25000" dirty="0" err="1" smtClean="0">
                <a:solidFill>
                  <a:schemeClr val="bg2"/>
                </a:solidFill>
              </a:rPr>
              <a:t>safe</a:t>
            </a:r>
            <a:endParaRPr lang="en-US" sz="1200" baseline="-25000" dirty="0" smtClean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235576" y="762000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1 1 1 1 1 1 1 1 1 1 1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330576" y="804243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330576" y="27710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 </a:t>
            </a: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todo</a:t>
            </a:r>
            <a:r>
              <a:rPr lang="en-US" sz="1200" b="1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235576" y="2971800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0 0 0 0 0 1 0 0 0 0 0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30576" y="3014043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743201" y="4371201"/>
            <a:ext cx="333997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dirty="0" smtClean="0"/>
              <a:t> = </a:t>
            </a:r>
            <a:r>
              <a:rPr lang="en-US" sz="1200" b="1" dirty="0" smtClean="0"/>
              <a:t>VPCONFLICTM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z</a:t>
            </a:r>
            <a:r>
              <a:rPr lang="en-US" sz="1200" dirty="0" smtClean="0"/>
              <a:t>,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y</a:t>
            </a:r>
            <a:r>
              <a:rPr lang="en-US" sz="1200" dirty="0" smtClean="0"/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43200" y="4599801"/>
            <a:ext cx="333997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>
                <a:solidFill>
                  <a:srgbClr val="00B050"/>
                </a:solidFill>
              </a:rPr>
              <a:t>k</a:t>
            </a:r>
            <a:r>
              <a:rPr lang="en-US" sz="1200" b="1" baseline="-25000" dirty="0" err="1" smtClean="0">
                <a:solidFill>
                  <a:srgbClr val="00B050"/>
                </a:solidFill>
              </a:rPr>
              <a:t>safe</a:t>
            </a:r>
            <a:r>
              <a:rPr lang="en-US" sz="1200" baseline="-25000" dirty="0" smtClean="0"/>
              <a:t>  </a:t>
            </a:r>
            <a:r>
              <a:rPr lang="en-US" sz="1200" dirty="0" smtClean="0"/>
              <a:t>=  </a:t>
            </a:r>
            <a:r>
              <a:rPr lang="en-US" sz="1200" b="1" dirty="0" smtClean="0"/>
              <a:t>KFTM.EXC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dirty="0" smtClean="0"/>
              <a:t>)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235576" y="3810000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2 9 1 8 4 5 2 9 9 7 1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235576" y="4072557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3 6 5 6 8 3 3 6 6 4 8</a:t>
            </a:r>
          </a:p>
        </p:txBody>
      </p:sp>
      <p:cxnSp>
        <p:nvCxnSpPr>
          <p:cNvPr id="98" name="Straight Connector 97"/>
          <p:cNvCxnSpPr/>
          <p:nvPr/>
        </p:nvCxnSpPr>
        <p:spPr bwMode="auto">
          <a:xfrm>
            <a:off x="7226176" y="1233642"/>
            <a:ext cx="0" cy="3670959"/>
          </a:xfrm>
          <a:prstGeom prst="line">
            <a:avLst/>
          </a:prstGeom>
          <a:noFill/>
          <a:ln w="25400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6235576" y="2728758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1"/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1 1 1 1 1 1</a:t>
            </a:r>
          </a:p>
        </p:txBody>
      </p:sp>
    </p:spTree>
    <p:extLst>
      <p:ext uri="{BB962C8B-B14F-4D97-AF65-F5344CB8AC3E}">
        <p14:creationId xmlns:p14="http://schemas.microsoft.com/office/powerpoint/2010/main" val="3541390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67" y="113100"/>
            <a:ext cx="8237537" cy="889000"/>
          </a:xfrm>
        </p:spPr>
        <p:txBody>
          <a:bodyPr/>
          <a:lstStyle/>
          <a:p>
            <a:r>
              <a:rPr lang="en-US" sz="2800" dirty="0" smtClean="0"/>
              <a:t>Runtime Memory Conflict Pattern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143000"/>
            <a:ext cx="259080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x[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x[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z[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1195057" y="1946495"/>
            <a:ext cx="1204111" cy="398760"/>
          </a:xfrm>
          <a:custGeom>
            <a:avLst/>
            <a:gdLst>
              <a:gd name="connsiteX0" fmla="*/ 0 w 1204111"/>
              <a:gd name="connsiteY0" fmla="*/ 0 h 398760"/>
              <a:gd name="connsiteX1" fmla="*/ 624690 w 1204111"/>
              <a:gd name="connsiteY1" fmla="*/ 398353 h 398760"/>
              <a:gd name="connsiteX2" fmla="*/ 1204111 w 1204111"/>
              <a:gd name="connsiteY2" fmla="*/ 81481 h 39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111" h="398760">
                <a:moveTo>
                  <a:pt x="0" y="0"/>
                </a:moveTo>
                <a:cubicBezTo>
                  <a:pt x="212002" y="192386"/>
                  <a:pt x="424005" y="384773"/>
                  <a:pt x="624690" y="398353"/>
                </a:cubicBezTo>
                <a:cubicBezTo>
                  <a:pt x="825375" y="411933"/>
                  <a:pt x="1204111" y="81481"/>
                  <a:pt x="1204111" y="81481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1285592" y="1457608"/>
            <a:ext cx="1294646" cy="172016"/>
          </a:xfrm>
          <a:custGeom>
            <a:avLst/>
            <a:gdLst>
              <a:gd name="connsiteX0" fmla="*/ 1294646 w 1294646"/>
              <a:gd name="connsiteY0" fmla="*/ 172016 h 172016"/>
              <a:gd name="connsiteX1" fmla="*/ 633743 w 1294646"/>
              <a:gd name="connsiteY1" fmla="*/ 0 h 172016"/>
              <a:gd name="connsiteX2" fmla="*/ 0 w 1294646"/>
              <a:gd name="connsiteY2" fmla="*/ 172016 h 17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4646" h="172016">
                <a:moveTo>
                  <a:pt x="1294646" y="172016"/>
                </a:moveTo>
                <a:cubicBezTo>
                  <a:pt x="1072081" y="86008"/>
                  <a:pt x="849517" y="0"/>
                  <a:pt x="633743" y="0"/>
                </a:cubicBezTo>
                <a:cubicBezTo>
                  <a:pt x="417969" y="0"/>
                  <a:pt x="208984" y="86008"/>
                  <a:pt x="0" y="172016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5776" y="4633758"/>
            <a:ext cx="685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35576" y="4633758"/>
            <a:ext cx="1066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26176" y="4648200"/>
            <a:ext cx="12954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1 1 1 1 1 1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235576" y="4371201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0 0 0 0 0 0 0 0 0 0 0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30576" y="4094202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y[i]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y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330576" y="38378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z[i]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z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235576" y="1767042"/>
            <a:ext cx="2286000" cy="48628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0 0 0 0 0 0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330576" y="1490043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y[</a:t>
            </a:r>
            <a:r>
              <a:rPr lang="en-US" sz="1200" dirty="0" err="1" smtClean="0"/>
              <a:t>i</a:t>
            </a:r>
            <a:r>
              <a:rPr lang="en-US" sz="1200" dirty="0" smtClean="0"/>
              <a:t>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z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330576" y="1233642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z[</a:t>
            </a:r>
            <a:r>
              <a:rPr lang="en-US" sz="1200" dirty="0" err="1" smtClean="0"/>
              <a:t>i</a:t>
            </a:r>
            <a:r>
              <a:rPr lang="en-US" sz="1200" dirty="0" smtClean="0"/>
              <a:t>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y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35576" y="1233642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2 9 1 8 4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2 9 9 7 1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235576" y="2029599"/>
            <a:ext cx="1066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1 1 1 1 1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26176" y="2029599"/>
            <a:ext cx="12954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743201" y="1767042"/>
            <a:ext cx="333997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dirty="0" smtClean="0"/>
              <a:t> = </a:t>
            </a:r>
            <a:r>
              <a:rPr lang="en-US" sz="1200" b="1" dirty="0" smtClean="0"/>
              <a:t>VPCONFLICTM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z</a:t>
            </a:r>
            <a:r>
              <a:rPr lang="en-US" sz="1200" dirty="0" smtClean="0"/>
              <a:t>,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y</a:t>
            </a:r>
            <a:r>
              <a:rPr lang="en-US" sz="1200" dirty="0" smtClean="0"/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235576" y="1496199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3 6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6 8 1 3 6 6 4 8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43200" y="1995642"/>
            <a:ext cx="333997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safe</a:t>
            </a:r>
            <a:r>
              <a:rPr lang="en-US" sz="1200" baseline="-25000" dirty="0" smtClean="0"/>
              <a:t>  </a:t>
            </a:r>
            <a:r>
              <a:rPr lang="en-US" sz="1200" dirty="0" smtClean="0"/>
              <a:t>=  </a:t>
            </a:r>
            <a:r>
              <a:rPr lang="en-US" sz="1200" b="1" dirty="0" smtClean="0"/>
              <a:t>KFTM.EXC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dirty="0" smtClean="0"/>
              <a:t>)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644776" y="2404443"/>
            <a:ext cx="35052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rIns="0" rtlCol="0">
            <a:spAutoFit/>
          </a:bodyPr>
          <a:lstStyle/>
          <a:p>
            <a:pPr marL="91440" lvl="2" algn="ctr">
              <a:buNone/>
            </a:pPr>
            <a:r>
              <a:rPr lang="en-US" sz="1200" dirty="0" smtClean="0"/>
              <a:t>Perform </a:t>
            </a:r>
            <a:r>
              <a:rPr lang="en-US" sz="1200" dirty="0" smtClean="0">
                <a:solidFill>
                  <a:schemeClr val="bg2"/>
                </a:solidFill>
              </a:rPr>
              <a:t>x[y[i]] = x[z[i]] </a:t>
            </a:r>
            <a:r>
              <a:rPr lang="en-US" sz="1200" dirty="0" smtClean="0"/>
              <a:t>masked with </a:t>
            </a:r>
            <a:r>
              <a:rPr lang="en-US" sz="1200" dirty="0" err="1" smtClean="0">
                <a:solidFill>
                  <a:schemeClr val="bg2"/>
                </a:solidFill>
              </a:rPr>
              <a:t>k</a:t>
            </a:r>
            <a:r>
              <a:rPr lang="en-US" sz="1200" baseline="-25000" dirty="0" err="1" smtClean="0">
                <a:solidFill>
                  <a:schemeClr val="bg2"/>
                </a:solidFill>
              </a:rPr>
              <a:t>safe</a:t>
            </a:r>
            <a:endParaRPr lang="en-US" sz="1200" baseline="-25000" dirty="0" smtClean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44776" y="5008602"/>
            <a:ext cx="35052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rIns="0" rtlCol="0">
            <a:spAutoFit/>
          </a:bodyPr>
          <a:lstStyle/>
          <a:p>
            <a:pPr marL="91440" lvl="2" algn="ctr">
              <a:buNone/>
            </a:pPr>
            <a:r>
              <a:rPr lang="en-US" sz="1200" dirty="0" smtClean="0"/>
              <a:t>Perform </a:t>
            </a:r>
            <a:r>
              <a:rPr lang="en-US" sz="1200" dirty="0" smtClean="0">
                <a:solidFill>
                  <a:schemeClr val="bg2"/>
                </a:solidFill>
              </a:rPr>
              <a:t>x[y[i]] = x[z[i]] </a:t>
            </a:r>
            <a:r>
              <a:rPr lang="en-US" sz="1200" dirty="0" smtClean="0"/>
              <a:t>masked with </a:t>
            </a:r>
            <a:r>
              <a:rPr lang="en-US" sz="1200" b="1" dirty="0" err="1" smtClean="0">
                <a:solidFill>
                  <a:srgbClr val="00B050"/>
                </a:solidFill>
              </a:rPr>
              <a:t>k</a:t>
            </a:r>
            <a:r>
              <a:rPr lang="en-US" sz="1200" b="1" baseline="-25000" dirty="0" err="1" smtClean="0">
                <a:solidFill>
                  <a:srgbClr val="00B050"/>
                </a:solidFill>
              </a:rPr>
              <a:t>safe</a:t>
            </a:r>
            <a:endParaRPr lang="en-US" sz="1200" b="1" baseline="-250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235576" y="762000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1 1 1 1 1 1 1 1 1 1 1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330576" y="804243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235576" y="2728758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1 1 1 1 1 1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330576" y="27710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 </a:t>
            </a: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todo</a:t>
            </a:r>
            <a:r>
              <a:rPr lang="en-US" sz="1200" b="1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235576" y="2971800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0 0 0 0 0 1 0 0 0 0 0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30576" y="3014043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743201" y="4371201"/>
            <a:ext cx="333997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dirty="0" smtClean="0"/>
              <a:t> = </a:t>
            </a:r>
            <a:r>
              <a:rPr lang="en-US" sz="1200" b="1" dirty="0" smtClean="0"/>
              <a:t>VPCONFLICTM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z</a:t>
            </a:r>
            <a:r>
              <a:rPr lang="en-US" sz="1200" dirty="0" smtClean="0"/>
              <a:t>,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y</a:t>
            </a:r>
            <a:r>
              <a:rPr lang="en-US" sz="1200" dirty="0" smtClean="0"/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43200" y="4599801"/>
            <a:ext cx="333997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>
                <a:solidFill>
                  <a:srgbClr val="00B050"/>
                </a:solidFill>
              </a:rPr>
              <a:t>k</a:t>
            </a:r>
            <a:r>
              <a:rPr lang="en-US" sz="1200" b="1" baseline="-25000" dirty="0" err="1" smtClean="0">
                <a:solidFill>
                  <a:srgbClr val="00B050"/>
                </a:solidFill>
              </a:rPr>
              <a:t>safe</a:t>
            </a:r>
            <a:r>
              <a:rPr lang="en-US" sz="1200" baseline="-25000" dirty="0" smtClean="0"/>
              <a:t>  </a:t>
            </a:r>
            <a:r>
              <a:rPr lang="en-US" sz="1200" dirty="0" smtClean="0"/>
              <a:t>=  </a:t>
            </a:r>
            <a:r>
              <a:rPr lang="en-US" sz="1200" b="1" dirty="0" smtClean="0"/>
              <a:t>KFTM.EXC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dirty="0" smtClean="0"/>
              <a:t>)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235576" y="3886200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2 9 1 8 4 5 2 9 9 7 1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235576" y="4148757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3 6 5 6 8 3 3 6 6 4 8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235576" y="5457516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0 0 0 0 0 0 0 0 0 0 0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330576" y="5499759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235576" y="5700558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0 0 0 0 0 0 0 0 0 0 0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330576" y="57428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cxnSp>
        <p:nvCxnSpPr>
          <p:cNvPr id="98" name="Straight Connector 97"/>
          <p:cNvCxnSpPr/>
          <p:nvPr/>
        </p:nvCxnSpPr>
        <p:spPr bwMode="auto">
          <a:xfrm>
            <a:off x="7226176" y="1233642"/>
            <a:ext cx="0" cy="4786158"/>
          </a:xfrm>
          <a:prstGeom prst="line">
            <a:avLst/>
          </a:prstGeom>
          <a:noFill/>
          <a:ln w="25400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56845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67" y="113100"/>
            <a:ext cx="8237537" cy="889000"/>
          </a:xfrm>
        </p:spPr>
        <p:txBody>
          <a:bodyPr/>
          <a:lstStyle/>
          <a:p>
            <a:r>
              <a:rPr lang="en-US" sz="2800" dirty="0" smtClean="0"/>
              <a:t>Runtime Memory Conflict Pattern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" y="1143000"/>
            <a:ext cx="259080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x[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x[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z[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" lvl="2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1195057" y="1946495"/>
            <a:ext cx="1204111" cy="398760"/>
          </a:xfrm>
          <a:custGeom>
            <a:avLst/>
            <a:gdLst>
              <a:gd name="connsiteX0" fmla="*/ 0 w 1204111"/>
              <a:gd name="connsiteY0" fmla="*/ 0 h 398760"/>
              <a:gd name="connsiteX1" fmla="*/ 624690 w 1204111"/>
              <a:gd name="connsiteY1" fmla="*/ 398353 h 398760"/>
              <a:gd name="connsiteX2" fmla="*/ 1204111 w 1204111"/>
              <a:gd name="connsiteY2" fmla="*/ 81481 h 39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4111" h="398760">
                <a:moveTo>
                  <a:pt x="0" y="0"/>
                </a:moveTo>
                <a:cubicBezTo>
                  <a:pt x="212002" y="192386"/>
                  <a:pt x="424005" y="384773"/>
                  <a:pt x="624690" y="398353"/>
                </a:cubicBezTo>
                <a:cubicBezTo>
                  <a:pt x="825375" y="411933"/>
                  <a:pt x="1204111" y="81481"/>
                  <a:pt x="1204111" y="81481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1285592" y="1457608"/>
            <a:ext cx="1294646" cy="172016"/>
          </a:xfrm>
          <a:custGeom>
            <a:avLst/>
            <a:gdLst>
              <a:gd name="connsiteX0" fmla="*/ 1294646 w 1294646"/>
              <a:gd name="connsiteY0" fmla="*/ 172016 h 172016"/>
              <a:gd name="connsiteX1" fmla="*/ 633743 w 1294646"/>
              <a:gd name="connsiteY1" fmla="*/ 0 h 172016"/>
              <a:gd name="connsiteX2" fmla="*/ 0 w 1294646"/>
              <a:gd name="connsiteY2" fmla="*/ 172016 h 172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4646" h="172016">
                <a:moveTo>
                  <a:pt x="1294646" y="172016"/>
                </a:moveTo>
                <a:cubicBezTo>
                  <a:pt x="1072081" y="86008"/>
                  <a:pt x="849517" y="0"/>
                  <a:pt x="633743" y="0"/>
                </a:cubicBezTo>
                <a:cubicBezTo>
                  <a:pt x="417969" y="0"/>
                  <a:pt x="208984" y="86008"/>
                  <a:pt x="0" y="172016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5776" y="4633758"/>
            <a:ext cx="685800" cy="2708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35576" y="4633758"/>
            <a:ext cx="1066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26176" y="4648200"/>
            <a:ext cx="12954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1 1 1 1 1 1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235576" y="4371201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0 0 0 0 0 0 0 0 0 0 0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30576" y="4094202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y[i]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y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330576" y="38378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z[i]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z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235576" y="1767042"/>
            <a:ext cx="2286000" cy="48628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0 0 0 0 0 0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330576" y="1490043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y[</a:t>
            </a:r>
            <a:r>
              <a:rPr lang="en-US" sz="1200" dirty="0" err="1" smtClean="0"/>
              <a:t>i</a:t>
            </a:r>
            <a:r>
              <a:rPr lang="en-US" sz="1200" dirty="0" smtClean="0"/>
              <a:t>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z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330576" y="1233642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z[</a:t>
            </a:r>
            <a:r>
              <a:rPr lang="en-US" sz="1200" dirty="0" err="1" smtClean="0"/>
              <a:t>i</a:t>
            </a:r>
            <a:r>
              <a:rPr lang="en-US" sz="1200" dirty="0" smtClean="0"/>
              <a:t>] =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y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235576" y="1233642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2 9 1 8 4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2 9 9 7 1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235576" y="2029599"/>
            <a:ext cx="10668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1 1 1 1 1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26176" y="2029599"/>
            <a:ext cx="12954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743201" y="1767042"/>
            <a:ext cx="333997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dirty="0" smtClean="0"/>
              <a:t> = </a:t>
            </a:r>
            <a:r>
              <a:rPr lang="en-US" sz="1200" b="1" dirty="0" smtClean="0"/>
              <a:t>VPCONFLICTM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z</a:t>
            </a:r>
            <a:r>
              <a:rPr lang="en-US" sz="1200" dirty="0" smtClean="0"/>
              <a:t>,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y</a:t>
            </a:r>
            <a:r>
              <a:rPr lang="en-US" sz="1200" dirty="0" smtClean="0"/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235576" y="1496199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3 6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6 8 1 3 6 6 4 8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43200" y="1995642"/>
            <a:ext cx="333997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safe</a:t>
            </a:r>
            <a:r>
              <a:rPr lang="en-US" sz="1200" baseline="-25000" dirty="0" smtClean="0"/>
              <a:t>  </a:t>
            </a:r>
            <a:r>
              <a:rPr lang="en-US" sz="1200" dirty="0" smtClean="0"/>
              <a:t>=  </a:t>
            </a:r>
            <a:r>
              <a:rPr lang="en-US" sz="1200" b="1" dirty="0" smtClean="0"/>
              <a:t>KFTM.EXC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dirty="0" smtClean="0"/>
              <a:t>)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644776" y="2404443"/>
            <a:ext cx="35052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rIns="0" rtlCol="0">
            <a:spAutoFit/>
          </a:bodyPr>
          <a:lstStyle/>
          <a:p>
            <a:pPr marL="91440" lvl="2" algn="ctr">
              <a:buNone/>
            </a:pPr>
            <a:r>
              <a:rPr lang="en-US" sz="1200" dirty="0" smtClean="0"/>
              <a:t>Perform </a:t>
            </a:r>
            <a:r>
              <a:rPr lang="en-US" sz="1200" dirty="0" smtClean="0">
                <a:solidFill>
                  <a:schemeClr val="bg2"/>
                </a:solidFill>
              </a:rPr>
              <a:t>x[y[i]] = x[z[i]] </a:t>
            </a:r>
            <a:r>
              <a:rPr lang="en-US" sz="1200" dirty="0" smtClean="0"/>
              <a:t>masked with </a:t>
            </a:r>
            <a:r>
              <a:rPr lang="en-US" sz="1200" dirty="0" err="1" smtClean="0">
                <a:solidFill>
                  <a:schemeClr val="bg2"/>
                </a:solidFill>
              </a:rPr>
              <a:t>k</a:t>
            </a:r>
            <a:r>
              <a:rPr lang="en-US" sz="1200" baseline="-25000" dirty="0" err="1" smtClean="0">
                <a:solidFill>
                  <a:schemeClr val="bg2"/>
                </a:solidFill>
              </a:rPr>
              <a:t>safe</a:t>
            </a:r>
            <a:endParaRPr lang="en-US" sz="1200" baseline="-25000" dirty="0" smtClean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44776" y="5008602"/>
            <a:ext cx="3505200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rIns="0" rtlCol="0">
            <a:spAutoFit/>
          </a:bodyPr>
          <a:lstStyle/>
          <a:p>
            <a:pPr marL="91440" lvl="2" algn="ctr">
              <a:buNone/>
            </a:pPr>
            <a:r>
              <a:rPr lang="en-US" sz="1200" dirty="0" smtClean="0"/>
              <a:t>Perform </a:t>
            </a:r>
            <a:r>
              <a:rPr lang="en-US" sz="1200" dirty="0" smtClean="0">
                <a:solidFill>
                  <a:schemeClr val="bg2"/>
                </a:solidFill>
              </a:rPr>
              <a:t>x[y[i]] = x[z[i]] </a:t>
            </a:r>
            <a:r>
              <a:rPr lang="en-US" sz="1200" dirty="0" smtClean="0"/>
              <a:t>masked with </a:t>
            </a:r>
            <a:r>
              <a:rPr lang="en-US" sz="1200" b="1" dirty="0" err="1" smtClean="0">
                <a:solidFill>
                  <a:srgbClr val="00B050"/>
                </a:solidFill>
              </a:rPr>
              <a:t>k</a:t>
            </a:r>
            <a:r>
              <a:rPr lang="en-US" sz="1200" b="1" baseline="-25000" dirty="0" err="1" smtClean="0">
                <a:solidFill>
                  <a:srgbClr val="00B050"/>
                </a:solidFill>
              </a:rPr>
              <a:t>safe</a:t>
            </a:r>
            <a:endParaRPr lang="en-US" sz="1200" b="1" baseline="-250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235576" y="762000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1 1 1 1 1 1 1 1 1 1 1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330576" y="804243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235576" y="2728758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1 1 1 1 1 1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330576" y="27710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 </a:t>
            </a:r>
            <a:r>
              <a:rPr lang="en-US" sz="1200" b="1" dirty="0" err="1" smtClean="0"/>
              <a:t>k</a:t>
            </a:r>
            <a:r>
              <a:rPr lang="en-US" sz="1200" b="1" baseline="-25000" dirty="0" err="1" smtClean="0"/>
              <a:t>todo</a:t>
            </a:r>
            <a:r>
              <a:rPr lang="en-US" sz="1200" b="1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235576" y="2971800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0 0 0 0 0 1 0 0 0 0 0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30576" y="3014043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743201" y="4371201"/>
            <a:ext cx="333997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dirty="0" smtClean="0"/>
              <a:t> = </a:t>
            </a:r>
            <a:r>
              <a:rPr lang="en-US" sz="1200" b="1" dirty="0" smtClean="0"/>
              <a:t>VPCONFLICTM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z</a:t>
            </a:r>
            <a:r>
              <a:rPr lang="en-US" sz="1200" dirty="0" smtClean="0"/>
              <a:t>, </a:t>
            </a:r>
            <a:r>
              <a:rPr lang="en-US" sz="1200" dirty="0" err="1" smtClean="0"/>
              <a:t>v</a:t>
            </a:r>
            <a:r>
              <a:rPr lang="en-US" sz="1200" baseline="-25000" dirty="0" err="1" smtClean="0"/>
              <a:t>y</a:t>
            </a:r>
            <a:r>
              <a:rPr lang="en-US" sz="1200" dirty="0" smtClean="0"/>
              <a:t>)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43200" y="4599801"/>
            <a:ext cx="333997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b="1" dirty="0" err="1" smtClean="0">
                <a:solidFill>
                  <a:srgbClr val="00B050"/>
                </a:solidFill>
              </a:rPr>
              <a:t>k</a:t>
            </a:r>
            <a:r>
              <a:rPr lang="en-US" sz="1200" b="1" baseline="-25000" dirty="0" err="1" smtClean="0">
                <a:solidFill>
                  <a:srgbClr val="00B050"/>
                </a:solidFill>
              </a:rPr>
              <a:t>safe</a:t>
            </a:r>
            <a:r>
              <a:rPr lang="en-US" sz="1200" baseline="-25000" dirty="0" smtClean="0"/>
              <a:t>  </a:t>
            </a:r>
            <a:r>
              <a:rPr lang="en-US" sz="1200" dirty="0" smtClean="0"/>
              <a:t>=  </a:t>
            </a:r>
            <a:r>
              <a:rPr lang="en-US" sz="1200" b="1" dirty="0" smtClean="0"/>
              <a:t>KFTM.EXC</a:t>
            </a:r>
            <a:r>
              <a:rPr lang="en-US" sz="1200" dirty="0" smtClean="0"/>
              <a:t>(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dirty="0" smtClean="0"/>
              <a:t>,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dirty="0" smtClean="0"/>
              <a:t>)     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235576" y="3886200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2 9 1 8 4 5 2 9 9 7 1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235576" y="4148757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3 6 5 6 8 3 3 6 6 4 8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235576" y="5457516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0 0 0 0 0 0 0 0 0 0 0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330576" y="5499759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todo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235576" y="5700558"/>
            <a:ext cx="2286000" cy="270843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tIns="27432" rIns="0" bIns="27432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0 0 0 0 0 0 0 0 0 0 0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330576" y="5742801"/>
            <a:ext cx="17526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200" dirty="0" smtClean="0"/>
              <a:t> </a:t>
            </a:r>
            <a:r>
              <a:rPr lang="en-US" sz="1200" dirty="0" err="1" smtClean="0"/>
              <a:t>k</a:t>
            </a:r>
            <a:r>
              <a:rPr lang="en-US" sz="1200" baseline="-25000" dirty="0" err="1" smtClean="0"/>
              <a:t>stop</a:t>
            </a:r>
            <a:r>
              <a:rPr lang="en-US" sz="1200" baseline="-25000" dirty="0" smtClean="0"/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cxnSp>
        <p:nvCxnSpPr>
          <p:cNvPr id="98" name="Straight Connector 97"/>
          <p:cNvCxnSpPr/>
          <p:nvPr/>
        </p:nvCxnSpPr>
        <p:spPr bwMode="auto">
          <a:xfrm>
            <a:off x="7226176" y="1233642"/>
            <a:ext cx="0" cy="4786158"/>
          </a:xfrm>
          <a:prstGeom prst="line">
            <a:avLst/>
          </a:prstGeom>
          <a:noFill/>
          <a:ln w="25400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Arrow Connector 3"/>
          <p:cNvCxnSpPr/>
          <p:nvPr/>
        </p:nvCxnSpPr>
        <p:spPr bwMode="auto">
          <a:xfrm>
            <a:off x="8686800" y="1219200"/>
            <a:ext cx="0" cy="2057400"/>
          </a:xfrm>
          <a:prstGeom prst="straightConnector1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 rot="16200000">
            <a:off x="7873883" y="2080398"/>
            <a:ext cx="2018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VPL Iteration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8686800" y="3962400"/>
            <a:ext cx="0" cy="2057400"/>
          </a:xfrm>
          <a:prstGeom prst="straightConnector1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 rot="16200000">
            <a:off x="7837014" y="4823598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VPL Iteration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000" y="2867561"/>
            <a:ext cx="3339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do{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conflict detection </a:t>
            </a: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salvage work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mark off processed lanes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}while(</a:t>
            </a:r>
            <a:r>
              <a:rPr lang="en-US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1600" b="1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stop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07602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FlexVec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Optimistic compiler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vectorization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with dynamic detection of memory and control flow dependencies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Targets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3 general patterns that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don’t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vectorize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efficiently: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107" y="2945249"/>
            <a:ext cx="2286000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i&lt;N; i++){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a[b[i]]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3 )</a:t>
            </a:r>
          </a:p>
          <a:p>
            <a:pPr marL="91440" lvl="2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209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Early Loop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ermination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688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914400"/>
            <a:ext cx="8307387" cy="2314575"/>
          </a:xfrm>
        </p:spPr>
        <p:txBody>
          <a:bodyPr/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Compiler ICC with AVX512 as baseline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Simulation samples of hot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spots around the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vectorized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loops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LIT Trace tool for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collecting simulation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checkpoints</a:t>
            </a:r>
          </a:p>
          <a:p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rdtsc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time stamp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measure the coverage of hot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regions and scale down the region speedups 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Aggressive OOO as baseline for simulation</a:t>
            </a:r>
          </a:p>
          <a:p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FlexVec’s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vector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intrinsics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implemented following AVX512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97" y="3657600"/>
            <a:ext cx="7379603" cy="146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772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High Performers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465930" y="1143000"/>
          <a:ext cx="8227220" cy="2699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94529" y="4267200"/>
            <a:ext cx="7992271" cy="1066800"/>
          </a:xfrm>
        </p:spPr>
        <p:txBody>
          <a:bodyPr/>
          <a:lstStyle/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Baseline is AVX512 vector code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High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trip counts, compute intensiveness, and having a high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coverage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1219200" y="1447800"/>
            <a:ext cx="179832" cy="292608"/>
          </a:xfrm>
          <a:prstGeom prst="down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2362200" y="1295400"/>
            <a:ext cx="179832" cy="292608"/>
          </a:xfrm>
          <a:prstGeom prst="down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667000" y="990600"/>
            <a:ext cx="179832" cy="292608"/>
          </a:xfrm>
          <a:prstGeom prst="down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2971800" y="1219200"/>
            <a:ext cx="179832" cy="292608"/>
          </a:xfrm>
          <a:prstGeom prst="down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3200400" y="1219200"/>
            <a:ext cx="179832" cy="292608"/>
          </a:xfrm>
          <a:prstGeom prst="down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3505200" y="990600"/>
            <a:ext cx="179832" cy="292608"/>
          </a:xfrm>
          <a:prstGeom prst="down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6068568" y="1066800"/>
            <a:ext cx="179832" cy="292608"/>
          </a:xfrm>
          <a:prstGeom prst="down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6629400" y="838200"/>
            <a:ext cx="179832" cy="292608"/>
          </a:xfrm>
          <a:prstGeom prst="down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7211568" y="1066800"/>
            <a:ext cx="179832" cy="292608"/>
          </a:xfrm>
          <a:prstGeom prst="down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7744968" y="1219200"/>
            <a:ext cx="179832" cy="292608"/>
          </a:xfrm>
          <a:prstGeom prst="down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132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Low Performers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7475281"/>
              </p:ext>
            </p:extLst>
          </p:nvPr>
        </p:nvGraphicFramePr>
        <p:xfrm>
          <a:off x="465930" y="1143000"/>
          <a:ext cx="8227220" cy="2699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5613" y="4038599"/>
            <a:ext cx="7850187" cy="200342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</a:t>
            </a:r>
            <a:r>
              <a:rPr lang="en-US" dirty="0" smtClean="0">
                <a:solidFill>
                  <a:schemeClr val="accent1"/>
                </a:solidFill>
              </a:rPr>
              <a:t>ow </a:t>
            </a:r>
            <a:r>
              <a:rPr lang="en-US" dirty="0">
                <a:solidFill>
                  <a:schemeClr val="accent1"/>
                </a:solidFill>
              </a:rPr>
              <a:t>two digit trip </a:t>
            </a:r>
            <a:r>
              <a:rPr lang="en-US" dirty="0" smtClean="0">
                <a:solidFill>
                  <a:schemeClr val="accent1"/>
                </a:solidFill>
              </a:rPr>
              <a:t>counts </a:t>
            </a:r>
            <a:r>
              <a:rPr lang="en-US" dirty="0" smtClean="0"/>
              <a:t>limits </a:t>
            </a:r>
            <a:r>
              <a:rPr lang="en-US" dirty="0"/>
              <a:t>an OOO’s processor capability in exploiting vector ILP.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Nested branches </a:t>
            </a:r>
            <a:r>
              <a:rPr lang="en-US" dirty="0" smtClean="0"/>
              <a:t> in loops reduce the effective vector length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Low coverage</a:t>
            </a:r>
          </a:p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Memory bound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4" name="Down Arrow 3"/>
          <p:cNvSpPr/>
          <p:nvPr/>
        </p:nvSpPr>
        <p:spPr bwMode="auto">
          <a:xfrm>
            <a:off x="1828800" y="1761363"/>
            <a:ext cx="179832" cy="29260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2106168" y="1761363"/>
            <a:ext cx="179832" cy="29260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3810000" y="1774520"/>
            <a:ext cx="179832" cy="292608"/>
          </a:xfrm>
          <a:prstGeom prst="down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106168" y="1447800"/>
            <a:ext cx="179832" cy="292608"/>
          </a:xfrm>
          <a:prstGeom prst="down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1828800" y="1447800"/>
            <a:ext cx="179832" cy="292608"/>
          </a:xfrm>
          <a:prstGeom prst="down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1524000" y="1917192"/>
            <a:ext cx="179832" cy="292608"/>
          </a:xfrm>
          <a:prstGeom prst="downArrow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6324600" y="1600200"/>
            <a:ext cx="179832" cy="292608"/>
          </a:xfrm>
          <a:prstGeom prst="downArrow">
            <a:avLst/>
          </a:prstGeom>
          <a:solidFill>
            <a:schemeClr val="accent5">
              <a:lumMod val="2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6906768" y="1688592"/>
            <a:ext cx="179832" cy="292608"/>
          </a:xfrm>
          <a:prstGeom prst="downArrow">
            <a:avLst/>
          </a:prstGeom>
          <a:solidFill>
            <a:schemeClr val="accent5">
              <a:lumMod val="2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30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38225"/>
            <a:ext cx="7469187" cy="4143375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code generation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dynamically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adapts SIMD vector length to accommodate applications’ cross-iteration dependencies.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Identified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idioms and vector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intrinsics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required to capture and to communicate data and control flow relationships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efficient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partial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vector code generation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Noticeable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performance benefits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across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wide range of applications,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missed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by existing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vectorizing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techniques.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Check out AVX512!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426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FlexVec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038225"/>
            <a:ext cx="8237537" cy="1082457"/>
          </a:xfrm>
        </p:spPr>
        <p:txBody>
          <a:bodyPr/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Optimistic compiler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vectorization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with dynamic detection of memory and control flow dependencies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Targets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3 general patterns that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don’t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vectorize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efficiently: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107" y="2945249"/>
            <a:ext cx="2286000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i&lt;N; i++){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a[b[i]]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3 )</a:t>
            </a:r>
          </a:p>
          <a:p>
            <a:pPr marL="91440" lvl="2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209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Early Loop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ermination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7000" y="3739992"/>
            <a:ext cx="1752600" cy="30777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0 0 0 0 0 0 0 0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76800" y="3431977"/>
            <a:ext cx="3352800" cy="30777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0 0 0 0 0 0 0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0 1 1 1 0 0 0 1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0" y="3426023"/>
            <a:ext cx="1752600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1600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6800" y="3736777"/>
            <a:ext cx="1600200" cy="30777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1 1 1 1 1 1 1 1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0800" y="3124200"/>
            <a:ext cx="2209800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800" y="3125927"/>
            <a:ext cx="3352800" cy="30777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4 9 3 4 5 6 7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8 1 1 2 3 4 5 2 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477000" y="3130392"/>
            <a:ext cx="0" cy="914162"/>
          </a:xfrm>
          <a:prstGeom prst="line">
            <a:avLst/>
          </a:prstGeom>
          <a:noFill/>
          <a:ln w="25400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60954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FlexVec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Optimistic compiler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vectorization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with dynamic detection of memory and control flow dependencies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Targets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3 general patterns that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don’t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vectorize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efficiently: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107" y="2945249"/>
            <a:ext cx="2286000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i&lt;N; i++){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a[b[i]]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3 )</a:t>
            </a:r>
          </a:p>
          <a:p>
            <a:pPr marL="91440" lvl="2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209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Early Loop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ermination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7000" y="3739992"/>
            <a:ext cx="1752600" cy="30777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0 0 0 0 0 0 0 0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76800" y="3431977"/>
            <a:ext cx="3352800" cy="30777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0 0 0 0 0 0 0 </a:t>
            </a:r>
            <a:r>
              <a:rPr lang="en-US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0 1 1 1 0 0 0 1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0" y="3426023"/>
            <a:ext cx="1752600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1600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stop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6800" y="3736777"/>
            <a:ext cx="1600200" cy="30777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pPr marL="91440" lvl="2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1 1 1 1 1 1 1 1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0800" y="3124200"/>
            <a:ext cx="2209800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marL="91440" lvl="2" algn="r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600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800" y="3125927"/>
            <a:ext cx="3352800" cy="30777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4 9 3 4 5 6 7 </a:t>
            </a:r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8 1 1 2 3 4 5 2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477000" y="3130392"/>
            <a:ext cx="0" cy="914162"/>
          </a:xfrm>
          <a:prstGeom prst="line">
            <a:avLst/>
          </a:prstGeom>
          <a:noFill/>
          <a:ln w="25400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01678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FlexVec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Optimistic compiler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vectorization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with dynamic detection of memory and control flow dependencies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Targets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3 general patterns that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don’t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vectorize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efficiently: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6047" y="2945249"/>
            <a:ext cx="2286000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i&lt;N; i++){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= b[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i+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(t &lt; 5)</a:t>
            </a:r>
          </a:p>
          <a:p>
            <a:pPr marL="91440" lvl="2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t;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107" y="2945249"/>
            <a:ext cx="2286000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i&lt;N; i++){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a[b[i]]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3 )</a:t>
            </a:r>
          </a:p>
          <a:p>
            <a:pPr marL="91440" lvl="2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209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Early Loop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ermination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6047" y="2209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Conditional Update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220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FlexVec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Optimistic compiler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vectorization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with dynamic detection of memory and control flow dependencies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Targets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3 general patterns that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don’t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vectorize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efficiently: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6047" y="2945249"/>
            <a:ext cx="2286000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i&lt;N; i++){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= b[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i+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(t &lt; 5)</a:t>
            </a:r>
          </a:p>
          <a:p>
            <a:pPr marL="91440" lvl="2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t;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8987" y="3147536"/>
            <a:ext cx="2362200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x[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x[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z[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107" y="2945249"/>
            <a:ext cx="2286000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i&lt;N; i++){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a[b[i]]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3 )</a:t>
            </a:r>
          </a:p>
          <a:p>
            <a:pPr marL="91440" lvl="2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209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Early Loop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ermination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6047" y="2209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Conditional Update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2209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Runtime Memory Conflicts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846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FlexVec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Optimistic compiler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vectorization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with dynamic detection of memory and control flow dependencies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Targets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3 general patterns that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don’t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vectorize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efficiently: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FlexVec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identifies idioms and vector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intrinsics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that allow efficient defer of dependency resolution to run time</a:t>
            </a:r>
          </a:p>
          <a:p>
            <a:pPr marL="339725" lvl="1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96047" y="2945249"/>
            <a:ext cx="2286000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i&lt;N; i++){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= b[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i+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(t &lt; 5)</a:t>
            </a:r>
          </a:p>
          <a:p>
            <a:pPr marL="91440" lvl="2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t;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8987" y="3147536"/>
            <a:ext cx="2362200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x[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x[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z[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107" y="2945249"/>
            <a:ext cx="2286000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i&lt;N; i++){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a[b[i]]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3 )</a:t>
            </a:r>
          </a:p>
          <a:p>
            <a:pPr marL="91440" lvl="2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209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Early Loop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ermination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6047" y="2209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Conditional Update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2209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Runtime Memory Conflicts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161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FlexVec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Optimistic compiler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vectorization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with dynamic detection of memory and control flow dependencies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Targets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3 general patterns that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don’t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vectorize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efficiently: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0562" lvl="2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FlexVec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identifies idioms and vector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intrinsics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that allow efficient defer of dependency resolution to run time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software speculation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96047" y="2945249"/>
            <a:ext cx="2286000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i&lt;N; i++){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 = b[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i+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(t &lt; 5)</a:t>
            </a:r>
          </a:p>
          <a:p>
            <a:pPr marL="91440" lvl="2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t;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68987" y="3147536"/>
            <a:ext cx="2362200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x[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x[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z[</a:t>
            </a:r>
            <a:r>
              <a:rPr 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107" y="2945249"/>
            <a:ext cx="2286000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(i=0; i&lt;N; i++){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a[b[i]]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(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3 )</a:t>
            </a:r>
          </a:p>
          <a:p>
            <a:pPr marL="91440" lvl="2">
              <a:buNone/>
            </a:pP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" lvl="2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209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Early Loop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ermination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6047" y="2209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Conditional Update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9800" y="2209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Runtime Memory Conflicts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76200" y="3384645"/>
            <a:ext cx="1357253" cy="2006221"/>
          </a:xfrm>
          <a:custGeom>
            <a:avLst/>
            <a:gdLst>
              <a:gd name="connsiteX0" fmla="*/ 786950 w 1523929"/>
              <a:gd name="connsiteY0" fmla="*/ 2006221 h 2006221"/>
              <a:gd name="connsiteX1" fmla="*/ 131857 w 1523929"/>
              <a:gd name="connsiteY1" fmla="*/ 1460310 h 2006221"/>
              <a:gd name="connsiteX2" fmla="*/ 131857 w 1523929"/>
              <a:gd name="connsiteY2" fmla="*/ 518615 h 2006221"/>
              <a:gd name="connsiteX3" fmla="*/ 1523929 w 1523929"/>
              <a:gd name="connsiteY3" fmla="*/ 0 h 200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929" h="2006221">
                <a:moveTo>
                  <a:pt x="786950" y="2006221"/>
                </a:moveTo>
                <a:cubicBezTo>
                  <a:pt x="513994" y="1857232"/>
                  <a:pt x="241039" y="1708244"/>
                  <a:pt x="131857" y="1460310"/>
                </a:cubicBezTo>
                <a:cubicBezTo>
                  <a:pt x="22675" y="1212376"/>
                  <a:pt x="-100155" y="762000"/>
                  <a:pt x="131857" y="518615"/>
                </a:cubicBezTo>
                <a:cubicBezTo>
                  <a:pt x="363869" y="275230"/>
                  <a:pt x="943899" y="137615"/>
                  <a:pt x="1523929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202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white_intel_only">
  <a:themeElements>
    <a:clrScheme name="2_white_intel_only 1">
      <a:dk1>
        <a:srgbClr val="000000"/>
      </a:dk1>
      <a:lt1>
        <a:srgbClr val="FFFFFF"/>
      </a:lt1>
      <a:dk2>
        <a:srgbClr val="0860A8"/>
      </a:dk2>
      <a:lt2>
        <a:srgbClr val="0860A8"/>
      </a:lt2>
      <a:accent1>
        <a:srgbClr val="FF5C00"/>
      </a:accent1>
      <a:accent2>
        <a:srgbClr val="FDB605"/>
      </a:accent2>
      <a:accent3>
        <a:srgbClr val="FFFFFF"/>
      </a:accent3>
      <a:accent4>
        <a:srgbClr val="000000"/>
      </a:accent4>
      <a:accent5>
        <a:srgbClr val="FFB5AA"/>
      </a:accent5>
      <a:accent6>
        <a:srgbClr val="E5A504"/>
      </a:accent6>
      <a:hlink>
        <a:srgbClr val="AA014C"/>
      </a:hlink>
      <a:folHlink>
        <a:srgbClr val="379900"/>
      </a:folHlink>
    </a:clrScheme>
    <a:fontScheme name="2_white_intel_onl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white_intel_only 1">
        <a:dk1>
          <a:srgbClr val="000000"/>
        </a:dk1>
        <a:lt1>
          <a:srgbClr val="FFFFFF"/>
        </a:lt1>
        <a:dk2>
          <a:srgbClr val="0860A8"/>
        </a:dk2>
        <a:lt2>
          <a:srgbClr val="0860A8"/>
        </a:lt2>
        <a:accent1>
          <a:srgbClr val="FF5C00"/>
        </a:accent1>
        <a:accent2>
          <a:srgbClr val="FDB605"/>
        </a:accent2>
        <a:accent3>
          <a:srgbClr val="FFFFFF"/>
        </a:accent3>
        <a:accent4>
          <a:srgbClr val="000000"/>
        </a:accent4>
        <a:accent5>
          <a:srgbClr val="FFB5AA"/>
        </a:accent5>
        <a:accent6>
          <a:srgbClr val="E5A504"/>
        </a:accent6>
        <a:hlink>
          <a:srgbClr val="AA014C"/>
        </a:hlink>
        <a:folHlink>
          <a:srgbClr val="37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21682</TotalTime>
  <Words>3988</Words>
  <Application>Microsoft Office PowerPoint</Application>
  <PresentationFormat>On-screen Show (4:3)</PresentationFormat>
  <Paragraphs>686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Neo Sans Intel</vt:lpstr>
      <vt:lpstr>Verdana</vt:lpstr>
      <vt:lpstr>2_white_intel_only</vt:lpstr>
      <vt:lpstr>FlexVec: Auto-vectorization for Irregular Loops</vt:lpstr>
      <vt:lpstr>What is FlexVec?</vt:lpstr>
      <vt:lpstr>What is FlexVec?</vt:lpstr>
      <vt:lpstr>What is FlexVec?</vt:lpstr>
      <vt:lpstr>What is FlexVec?</vt:lpstr>
      <vt:lpstr>What is FlexVec?</vt:lpstr>
      <vt:lpstr>What is FlexVec?</vt:lpstr>
      <vt:lpstr>What is FlexVec?</vt:lpstr>
      <vt:lpstr>What is FlexVec?</vt:lpstr>
      <vt:lpstr>What is FlexVec?</vt:lpstr>
      <vt:lpstr>Conditional Dependence Pattern</vt:lpstr>
      <vt:lpstr>Conditional Dependence Pattern</vt:lpstr>
      <vt:lpstr>Conditional Dependence Pattern</vt:lpstr>
      <vt:lpstr>Conditional Dependence Pattern</vt:lpstr>
      <vt:lpstr> Conditional Dependence Pattern</vt:lpstr>
      <vt:lpstr>Conditional Dependence Pattern</vt:lpstr>
      <vt:lpstr>Conditional Dependence Pattern</vt:lpstr>
      <vt:lpstr>Conditional Dependence Pattern</vt:lpstr>
      <vt:lpstr>Conditional Dependence Pattern</vt:lpstr>
      <vt:lpstr>Runtime Memory Conflict Pattern</vt:lpstr>
      <vt:lpstr>Runtime Memory Conflict Pattern</vt:lpstr>
      <vt:lpstr>Runtime Memory Conflict Pattern</vt:lpstr>
      <vt:lpstr>Runtime Memory Conflict Pattern</vt:lpstr>
      <vt:lpstr>Runtime Memory Conflict Pattern</vt:lpstr>
      <vt:lpstr>Runtime Memory Conflict Pattern</vt:lpstr>
      <vt:lpstr>Runtime Memory Conflict Pattern</vt:lpstr>
      <vt:lpstr>Runtime Memory Conflict Pattern</vt:lpstr>
      <vt:lpstr>Runtime Memory Conflict Pattern</vt:lpstr>
      <vt:lpstr>Runtime Memory Conflict Pattern</vt:lpstr>
      <vt:lpstr>Experiment Setup </vt:lpstr>
      <vt:lpstr>Results: High Performers</vt:lpstr>
      <vt:lpstr>Results: Low Performers</vt:lpstr>
      <vt:lpstr>Conclusions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Barley Beach Instruction Extension – to accelerate sequential execution</dc:title>
  <dc:creator>Baghsorkhi, Sara S</dc:creator>
  <cp:lastModifiedBy>Baghsorkhi, Sara S</cp:lastModifiedBy>
  <cp:revision>2711</cp:revision>
  <dcterms:created xsi:type="dcterms:W3CDTF">2012-10-18T20:42:51Z</dcterms:created>
  <dcterms:modified xsi:type="dcterms:W3CDTF">2016-06-30T00:42:34Z</dcterms:modified>
</cp:coreProperties>
</file>