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66" r:id="rId3"/>
    <p:sldId id="368" r:id="rId4"/>
    <p:sldId id="370" r:id="rId5"/>
    <p:sldId id="367" r:id="rId6"/>
    <p:sldId id="371" r:id="rId7"/>
    <p:sldId id="372" r:id="rId8"/>
    <p:sldId id="375" r:id="rId9"/>
    <p:sldId id="374" r:id="rId10"/>
    <p:sldId id="376" r:id="rId11"/>
    <p:sldId id="378" r:id="rId12"/>
    <p:sldId id="377" r:id="rId13"/>
    <p:sldId id="369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474" r:id="rId24"/>
    <p:sldId id="324" r:id="rId25"/>
    <p:sldId id="444" r:id="rId26"/>
    <p:sldId id="326" r:id="rId27"/>
    <p:sldId id="327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466" r:id="rId42"/>
    <p:sldId id="351" r:id="rId43"/>
    <p:sldId id="460" r:id="rId44"/>
    <p:sldId id="259" r:id="rId45"/>
    <p:sldId id="459" r:id="rId46"/>
    <p:sldId id="473" r:id="rId47"/>
    <p:sldId id="361" r:id="rId48"/>
    <p:sldId id="265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353" r:id="rId60"/>
    <p:sldId id="279" r:id="rId61"/>
    <p:sldId id="354" r:id="rId62"/>
    <p:sldId id="280" r:id="rId63"/>
    <p:sldId id="281" r:id="rId64"/>
    <p:sldId id="282" r:id="rId65"/>
    <p:sldId id="283" r:id="rId66"/>
    <p:sldId id="284" r:id="rId67"/>
    <p:sldId id="285" r:id="rId68"/>
    <p:sldId id="287" r:id="rId69"/>
    <p:sldId id="286" r:id="rId70"/>
    <p:sldId id="289" r:id="rId71"/>
    <p:sldId id="290" r:id="rId72"/>
    <p:sldId id="291" r:id="rId73"/>
    <p:sldId id="292" r:id="rId74"/>
    <p:sldId id="293" r:id="rId75"/>
    <p:sldId id="294" r:id="rId76"/>
    <p:sldId id="295" r:id="rId77"/>
    <p:sldId id="362" r:id="rId78"/>
    <p:sldId id="297" r:id="rId79"/>
    <p:sldId id="461" r:id="rId80"/>
    <p:sldId id="419" r:id="rId81"/>
    <p:sldId id="446" r:id="rId82"/>
    <p:sldId id="301" r:id="rId83"/>
    <p:sldId id="425" r:id="rId84"/>
    <p:sldId id="321" r:id="rId85"/>
    <p:sldId id="433" r:id="rId86"/>
    <p:sldId id="431" r:id="rId87"/>
    <p:sldId id="440" r:id="rId88"/>
    <p:sldId id="441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E7A3-1278-4C3A-AD61-85E333D8457B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2C70-C34A-4947-BD5E-B37C8450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1794-A78E-4BE3-9A13-B312B766DDCA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4DC3-0345-4D36-8E78-9D240B5FF19D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3F1C-B56B-48DB-8EC0-6AF99D3C97DB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151-00EB-4741-AB74-C22BBC790735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C05B-1C82-40F2-88AF-0075D8CDBCE7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25B-1279-4885-B8E9-10C88EA79381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BB04-82EF-42BA-AD80-07C7744DAF1D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4BD-667D-4447-BB35-803D9A542F98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DDAB-4A8E-466F-B2CE-3098EC2301E7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6F8C-D978-4678-BEF9-F9B8355F16AD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1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4401-2D07-4D37-8F1A-30C95F1FAE92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9CDC-C5FD-43EC-A9F1-A7E1B81DEEFD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2654-0694-40BB-AFD7-5FD1B693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13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Exposing Errors Related to Weak Memory in GPU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2316193"/>
          </a:xfrm>
        </p:spPr>
        <p:txBody>
          <a:bodyPr>
            <a:normAutofit/>
          </a:bodyPr>
          <a:lstStyle/>
          <a:p>
            <a:r>
              <a:rPr lang="en-US" dirty="0" smtClean="0"/>
              <a:t>Tyler Sorensen</a:t>
            </a:r>
          </a:p>
          <a:p>
            <a:r>
              <a:rPr lang="en-US" dirty="0" smtClean="0"/>
              <a:t>Imperial College London</a:t>
            </a:r>
          </a:p>
          <a:p>
            <a:endParaRPr lang="en-US" dirty="0" smtClean="0"/>
          </a:p>
          <a:p>
            <a:r>
              <a:rPr lang="en-US" dirty="0" smtClean="0"/>
              <a:t>Supervisor: Alastair F. Donaldson</a:t>
            </a:r>
          </a:p>
          <a:p>
            <a:r>
              <a:rPr lang="en-US" dirty="0" smtClean="0"/>
              <a:t>PLDI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b="1" dirty="0" smtClean="0"/>
              <a:t>Our goals: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Create a method for programmers to find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Automatically suggest bug 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stress/fuzz testing environment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stress/fuzz testing environment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396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351338"/>
          </a:xfrm>
        </p:spPr>
        <p:txBody>
          <a:bodyPr/>
          <a:lstStyle/>
          <a:p>
            <a:r>
              <a:rPr lang="en-US" dirty="0" smtClean="0"/>
              <a:t>How to fix the bug?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611" y="183152"/>
            <a:ext cx="5865963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</a:rPr>
              <a:t>__global__ void </a:t>
            </a:r>
            <a:r>
              <a:rPr lang="en-US" sz="1700" dirty="0">
                <a:latin typeface="Calibri" panose="020F0502020204030204" pitchFamily="34" charset="0"/>
              </a:rPr>
              <a:t>dot(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*a,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*b,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*c)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err="1" smtClean="0">
                <a:latin typeface="Calibri" panose="020F0502020204030204" pitchFamily="34" charset="0"/>
              </a:rPr>
              <a:t>int</a:t>
            </a:r>
            <a:r>
              <a:rPr lang="en-US" sz="1700" b="1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= </a:t>
            </a:r>
            <a:r>
              <a:rPr lang="en-US" sz="1700" dirty="0" err="1">
                <a:latin typeface="Calibri" panose="020F0502020204030204" pitchFamily="34" charset="0"/>
              </a:rPr>
              <a:t>threadIdx.x</a:t>
            </a:r>
            <a:r>
              <a:rPr lang="en-US" sz="1700" dirty="0">
                <a:latin typeface="Calibri" panose="020F0502020204030204" pitchFamily="34" charset="0"/>
              </a:rPr>
              <a:t> + </a:t>
            </a:r>
            <a:r>
              <a:rPr lang="en-US" sz="1700" dirty="0" err="1">
                <a:latin typeface="Calibri" panose="020F0502020204030204" pitchFamily="34" charset="0"/>
              </a:rPr>
              <a:t>blockIdx.x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;</a:t>
            </a:r>
          </a:p>
          <a:p>
            <a:r>
              <a:rPr lang="en-US" sz="1700" b="1" dirty="0" smtClean="0">
                <a:latin typeface="Calibri" panose="020F0502020204030204" pitchFamily="34" charset="0"/>
              </a:rPr>
              <a:t>    float </a:t>
            </a:r>
            <a:r>
              <a:rPr lang="en-US" sz="1700" dirty="0">
                <a:latin typeface="Calibri" panose="020F0502020204030204" pitchFamily="34" charset="0"/>
              </a:rPr>
              <a:t>temp = 0</a:t>
            </a:r>
            <a:r>
              <a:rPr lang="en-US" sz="1700" dirty="0" smtClean="0">
                <a:latin typeface="Calibri" panose="020F0502020204030204" pitchFamily="34" charset="0"/>
              </a:rPr>
              <a:t>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    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&lt; N)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temp </a:t>
            </a:r>
            <a:r>
              <a:rPr lang="en-US" sz="1700" dirty="0">
                <a:latin typeface="Calibri" panose="020F0502020204030204" pitchFamily="34" charset="0"/>
              </a:rPr>
              <a:t>+= a[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 * b[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</a:t>
            </a:r>
            <a:r>
              <a:rPr lang="en-US" sz="1700" dirty="0" err="1" smtClean="0">
                <a:latin typeface="Calibri" panose="020F0502020204030204" pitchFamily="34" charset="0"/>
              </a:rPr>
              <a:t>tid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+=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gridDim.x</a:t>
            </a:r>
            <a:r>
              <a:rPr lang="en-US" sz="1700" dirty="0">
                <a:latin typeface="Calibri" panose="020F0502020204030204" pitchFamily="34" charset="0"/>
              </a:rPr>
              <a:t>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i="1" dirty="0" smtClean="0">
                <a:latin typeface="Calibri" panose="020F0502020204030204" pitchFamily="34" charset="0"/>
              </a:rPr>
              <a:t>// </a:t>
            </a:r>
            <a:r>
              <a:rPr lang="en-US" sz="1700" i="1" dirty="0">
                <a:latin typeface="Calibri" panose="020F0502020204030204" pitchFamily="34" charset="0"/>
              </a:rPr>
              <a:t>local computation code omitted</a:t>
            </a: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smtClean="0">
                <a:latin typeface="Calibri" panose="020F0502020204030204" pitchFamily="34" charset="0"/>
              </a:rPr>
              <a:t>if </a:t>
            </a:r>
            <a:r>
              <a:rPr lang="en-US" sz="1700" dirty="0" smtClean="0">
                <a:latin typeface="Calibri" panose="020F0502020204030204" pitchFamily="34" charset="0"/>
              </a:rPr>
              <a:t>(</a:t>
            </a:r>
            <a:r>
              <a:rPr lang="en-US" sz="1700" dirty="0" err="1" smtClean="0">
                <a:latin typeface="Calibri" panose="020F0502020204030204" pitchFamily="34" charset="0"/>
              </a:rPr>
              <a:t>threadIdx.x</a:t>
            </a:r>
            <a:r>
              <a:rPr lang="en-US" sz="1700" dirty="0" smtClean="0">
                <a:latin typeface="Calibri" panose="020F0502020204030204" pitchFamily="34" charset="0"/>
              </a:rPr>
              <a:t>== </a:t>
            </a:r>
            <a:r>
              <a:rPr lang="en-US" sz="1700" dirty="0">
                <a:latin typeface="Calibri" panose="020F0502020204030204" pitchFamily="34" charset="0"/>
              </a:rPr>
              <a:t>0)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*</a:t>
            </a:r>
            <a:r>
              <a:rPr lang="en-US" sz="1700" dirty="0">
                <a:latin typeface="Calibri" panose="020F0502020204030204" pitchFamily="34" charset="0"/>
              </a:rPr>
              <a:t>c += cache[0];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unlock(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}   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__</a:t>
            </a:r>
            <a:r>
              <a:rPr lang="en-US" sz="1700" b="1" dirty="0">
                <a:latin typeface="Calibri" panose="020F0502020204030204" pitchFamily="34" charset="0"/>
              </a:rPr>
              <a:t>device__ void </a:t>
            </a:r>
            <a:r>
              <a:rPr lang="en-US" sz="1700" dirty="0">
                <a:latin typeface="Calibri" panose="020F0502020204030204" pitchFamily="34" charset="0"/>
              </a:rPr>
              <a:t>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atomicCAS</a:t>
            </a:r>
            <a:r>
              <a:rPr lang="en-US" sz="1700" dirty="0">
                <a:latin typeface="Calibri" panose="020F0502020204030204" pitchFamily="34" charset="0"/>
              </a:rPr>
              <a:t>(l, 0, 1) != 0 );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__device__ void </a:t>
            </a:r>
            <a:r>
              <a:rPr lang="en-US" sz="1700" dirty="0">
                <a:latin typeface="Calibri" panose="020F0502020204030204" pitchFamily="34" charset="0"/>
              </a:rPr>
              <a:t>unlock(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atomicExch</a:t>
            </a:r>
            <a:r>
              <a:rPr lang="en-US" sz="1700" dirty="0">
                <a:latin typeface="Calibri" panose="020F0502020204030204" pitchFamily="34" charset="0"/>
              </a:rPr>
              <a:t>(l, 0);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611" y="183152"/>
            <a:ext cx="5865963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</a:rPr>
              <a:t>__global__ void </a:t>
            </a:r>
            <a:r>
              <a:rPr lang="en-US" sz="1700" dirty="0">
                <a:latin typeface="Calibri" panose="020F0502020204030204" pitchFamily="34" charset="0"/>
              </a:rPr>
              <a:t>dot(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*a,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*b,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*c)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err="1" smtClean="0">
                <a:latin typeface="Calibri" panose="020F0502020204030204" pitchFamily="34" charset="0"/>
              </a:rPr>
              <a:t>int</a:t>
            </a:r>
            <a:r>
              <a:rPr lang="en-US" sz="1700" b="1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= </a:t>
            </a:r>
            <a:r>
              <a:rPr lang="en-US" sz="1700" dirty="0" err="1">
                <a:latin typeface="Calibri" panose="020F0502020204030204" pitchFamily="34" charset="0"/>
              </a:rPr>
              <a:t>threadIdx.x</a:t>
            </a:r>
            <a:r>
              <a:rPr lang="en-US" sz="1700" dirty="0">
                <a:latin typeface="Calibri" panose="020F0502020204030204" pitchFamily="34" charset="0"/>
              </a:rPr>
              <a:t> + </a:t>
            </a:r>
            <a:r>
              <a:rPr lang="en-US" sz="1700" dirty="0" err="1">
                <a:latin typeface="Calibri" panose="020F0502020204030204" pitchFamily="34" charset="0"/>
              </a:rPr>
              <a:t>blockIdx.x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;</a:t>
            </a:r>
          </a:p>
          <a:p>
            <a:r>
              <a:rPr lang="en-US" sz="1700" b="1" dirty="0" smtClean="0">
                <a:latin typeface="Calibri" panose="020F0502020204030204" pitchFamily="34" charset="0"/>
              </a:rPr>
              <a:t>    float </a:t>
            </a:r>
            <a:r>
              <a:rPr lang="en-US" sz="1700" dirty="0">
                <a:latin typeface="Calibri" panose="020F0502020204030204" pitchFamily="34" charset="0"/>
              </a:rPr>
              <a:t>temp = 0</a:t>
            </a:r>
            <a:r>
              <a:rPr lang="en-US" sz="1700" dirty="0" smtClean="0">
                <a:latin typeface="Calibri" panose="020F0502020204030204" pitchFamily="34" charset="0"/>
              </a:rPr>
              <a:t>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    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&lt; N) </a:t>
            </a:r>
            <a:r>
              <a:rPr lang="en-US" sz="1700" dirty="0" smtClean="0">
                <a:latin typeface="Calibri" panose="020F0502020204030204" pitchFamily="34" charset="0"/>
              </a:rPr>
              <a:t>{    </a:t>
            </a:r>
            <a:r>
              <a:rPr lang="en-US" sz="1700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    temp </a:t>
            </a:r>
            <a:r>
              <a:rPr lang="en-US" sz="1700" dirty="0">
                <a:latin typeface="Calibri" panose="020F0502020204030204" pitchFamily="34" charset="0"/>
              </a:rPr>
              <a:t>+= a[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 * b[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</a:t>
            </a:r>
            <a:r>
              <a:rPr lang="en-US" sz="1700" dirty="0" err="1" smtClean="0">
                <a:latin typeface="Calibri" panose="020F0502020204030204" pitchFamily="34" charset="0"/>
              </a:rPr>
              <a:t>tid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+=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gridDim.x</a:t>
            </a:r>
            <a:r>
              <a:rPr lang="en-US" sz="1700" dirty="0">
                <a:latin typeface="Calibri" panose="020F0502020204030204" pitchFamily="34" charset="0"/>
              </a:rPr>
              <a:t>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i="1" dirty="0" smtClean="0">
                <a:latin typeface="Calibri" panose="020F0502020204030204" pitchFamily="34" charset="0"/>
              </a:rPr>
              <a:t>// </a:t>
            </a:r>
            <a:r>
              <a:rPr lang="en-US" sz="1700" i="1" dirty="0">
                <a:latin typeface="Calibri" panose="020F0502020204030204" pitchFamily="34" charset="0"/>
              </a:rPr>
              <a:t>local computation code omitted</a:t>
            </a: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smtClean="0">
                <a:latin typeface="Calibri" panose="020F0502020204030204" pitchFamily="34" charset="0"/>
              </a:rPr>
              <a:t>if </a:t>
            </a:r>
            <a:r>
              <a:rPr lang="en-US" sz="1700" dirty="0" smtClean="0">
                <a:latin typeface="Calibri" panose="020F0502020204030204" pitchFamily="34" charset="0"/>
              </a:rPr>
              <a:t>(</a:t>
            </a:r>
            <a:r>
              <a:rPr lang="en-US" sz="1700" dirty="0" err="1" smtClean="0">
                <a:latin typeface="Calibri" panose="020F0502020204030204" pitchFamily="34" charset="0"/>
              </a:rPr>
              <a:t>threadIdx.x</a:t>
            </a:r>
            <a:r>
              <a:rPr lang="en-US" sz="1700" dirty="0" smtClean="0">
                <a:latin typeface="Calibri" panose="020F0502020204030204" pitchFamily="34" charset="0"/>
              </a:rPr>
              <a:t>== </a:t>
            </a:r>
            <a:r>
              <a:rPr lang="en-US" sz="1700" dirty="0">
                <a:latin typeface="Calibri" panose="020F0502020204030204" pitchFamily="34" charset="0"/>
              </a:rPr>
              <a:t>0)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    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   *</a:t>
            </a:r>
            <a:r>
              <a:rPr lang="en-US" sz="1700" dirty="0">
                <a:latin typeface="Calibri" panose="020F0502020204030204" pitchFamily="34" charset="0"/>
              </a:rPr>
              <a:t>c += cache[0];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unlock(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}   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__</a:t>
            </a:r>
            <a:r>
              <a:rPr lang="en-US" sz="1700" b="1" dirty="0">
                <a:latin typeface="Calibri" panose="020F0502020204030204" pitchFamily="34" charset="0"/>
              </a:rPr>
              <a:t>device__ void </a:t>
            </a:r>
            <a:r>
              <a:rPr lang="en-US" sz="1700" dirty="0">
                <a:latin typeface="Calibri" panose="020F0502020204030204" pitchFamily="34" charset="0"/>
              </a:rPr>
              <a:t>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    </a:t>
            </a:r>
            <a:r>
              <a:rPr lang="en-US" sz="1700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atomicCAS</a:t>
            </a:r>
            <a:r>
              <a:rPr lang="en-US" sz="1700" dirty="0">
                <a:latin typeface="Calibri" panose="020F0502020204030204" pitchFamily="34" charset="0"/>
              </a:rPr>
              <a:t>(l, 0, 1) != 0 </a:t>
            </a:r>
            <a:r>
              <a:rPr lang="en-US" sz="1700" dirty="0" smtClean="0">
                <a:latin typeface="Calibri" panose="020F0502020204030204" pitchFamily="34" charset="0"/>
              </a:rPr>
              <a:t>) 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__device__ void </a:t>
            </a:r>
            <a:r>
              <a:rPr lang="en-US" sz="1700" dirty="0">
                <a:latin typeface="Calibri" panose="020F0502020204030204" pitchFamily="34" charset="0"/>
              </a:rPr>
              <a:t>unlock(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atomicExch</a:t>
            </a:r>
            <a:r>
              <a:rPr lang="en-US" sz="1700" dirty="0">
                <a:latin typeface="Calibri" panose="020F0502020204030204" pitchFamily="34" charset="0"/>
              </a:rPr>
              <a:t>(l, 0);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stress/fuzz testing framework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4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 stress/fuzz testing framework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Did we fix it?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Did we fix it?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Fences cost performance overhead: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60% runtime and energy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611" y="183152"/>
            <a:ext cx="5865963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</a:rPr>
              <a:t>__global__ void </a:t>
            </a:r>
            <a:r>
              <a:rPr lang="en-US" sz="1700" dirty="0">
                <a:latin typeface="Calibri" panose="020F0502020204030204" pitchFamily="34" charset="0"/>
              </a:rPr>
              <a:t>dot(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*a,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*b,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*c)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err="1" smtClean="0">
                <a:latin typeface="Calibri" panose="020F0502020204030204" pitchFamily="34" charset="0"/>
              </a:rPr>
              <a:t>int</a:t>
            </a:r>
            <a:r>
              <a:rPr lang="en-US" sz="1700" b="1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= </a:t>
            </a:r>
            <a:r>
              <a:rPr lang="en-US" sz="1700" dirty="0" err="1">
                <a:latin typeface="Calibri" panose="020F0502020204030204" pitchFamily="34" charset="0"/>
              </a:rPr>
              <a:t>threadIdx.x</a:t>
            </a:r>
            <a:r>
              <a:rPr lang="en-US" sz="1700" dirty="0">
                <a:latin typeface="Calibri" panose="020F0502020204030204" pitchFamily="34" charset="0"/>
              </a:rPr>
              <a:t> + </a:t>
            </a:r>
            <a:r>
              <a:rPr lang="en-US" sz="1700" dirty="0" err="1">
                <a:latin typeface="Calibri" panose="020F0502020204030204" pitchFamily="34" charset="0"/>
              </a:rPr>
              <a:t>blockIdx.x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;</a:t>
            </a:r>
          </a:p>
          <a:p>
            <a:r>
              <a:rPr lang="en-US" sz="1700" b="1" dirty="0" smtClean="0">
                <a:latin typeface="Calibri" panose="020F0502020204030204" pitchFamily="34" charset="0"/>
              </a:rPr>
              <a:t>    float </a:t>
            </a:r>
            <a:r>
              <a:rPr lang="en-US" sz="1700" dirty="0">
                <a:latin typeface="Calibri" panose="020F0502020204030204" pitchFamily="34" charset="0"/>
              </a:rPr>
              <a:t>temp = 0</a:t>
            </a:r>
            <a:r>
              <a:rPr lang="en-US" sz="1700" dirty="0" smtClean="0">
                <a:latin typeface="Calibri" panose="020F0502020204030204" pitchFamily="34" charset="0"/>
              </a:rPr>
              <a:t>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    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&lt; N) </a:t>
            </a:r>
            <a:r>
              <a:rPr lang="en-US" sz="1700" dirty="0" smtClean="0">
                <a:latin typeface="Calibri" panose="020F0502020204030204" pitchFamily="34" charset="0"/>
              </a:rPr>
              <a:t>{    </a:t>
            </a:r>
            <a:r>
              <a:rPr lang="en-US" sz="1700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    temp </a:t>
            </a:r>
            <a:r>
              <a:rPr lang="en-US" sz="1700" dirty="0">
                <a:latin typeface="Calibri" panose="020F0502020204030204" pitchFamily="34" charset="0"/>
              </a:rPr>
              <a:t>+= a[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 * b[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</a:t>
            </a:r>
            <a:r>
              <a:rPr lang="en-US" sz="1700" dirty="0" err="1" smtClean="0">
                <a:latin typeface="Calibri" panose="020F0502020204030204" pitchFamily="34" charset="0"/>
              </a:rPr>
              <a:t>tid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+=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gridDim.x</a:t>
            </a:r>
            <a:r>
              <a:rPr lang="en-US" sz="1700" dirty="0">
                <a:latin typeface="Calibri" panose="020F0502020204030204" pitchFamily="34" charset="0"/>
              </a:rPr>
              <a:t>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i="1" dirty="0" smtClean="0">
                <a:latin typeface="Calibri" panose="020F0502020204030204" pitchFamily="34" charset="0"/>
              </a:rPr>
              <a:t>// </a:t>
            </a:r>
            <a:r>
              <a:rPr lang="en-US" sz="1700" i="1" dirty="0">
                <a:latin typeface="Calibri" panose="020F0502020204030204" pitchFamily="34" charset="0"/>
              </a:rPr>
              <a:t>local computation code omitted</a:t>
            </a: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smtClean="0">
                <a:latin typeface="Calibri" panose="020F0502020204030204" pitchFamily="34" charset="0"/>
              </a:rPr>
              <a:t>if </a:t>
            </a:r>
            <a:r>
              <a:rPr lang="en-US" sz="1700" dirty="0" smtClean="0">
                <a:latin typeface="Calibri" panose="020F0502020204030204" pitchFamily="34" charset="0"/>
              </a:rPr>
              <a:t>(</a:t>
            </a:r>
            <a:r>
              <a:rPr lang="en-US" sz="1700" dirty="0" err="1" smtClean="0">
                <a:latin typeface="Calibri" panose="020F0502020204030204" pitchFamily="34" charset="0"/>
              </a:rPr>
              <a:t>threadIdx.x</a:t>
            </a:r>
            <a:r>
              <a:rPr lang="en-US" sz="1700" dirty="0" smtClean="0">
                <a:latin typeface="Calibri" panose="020F0502020204030204" pitchFamily="34" charset="0"/>
              </a:rPr>
              <a:t>== </a:t>
            </a:r>
            <a:r>
              <a:rPr lang="en-US" sz="1700" dirty="0">
                <a:latin typeface="Calibri" panose="020F0502020204030204" pitchFamily="34" charset="0"/>
              </a:rPr>
              <a:t>0)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    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   *</a:t>
            </a:r>
            <a:r>
              <a:rPr lang="en-US" sz="1700" dirty="0">
                <a:latin typeface="Calibri" panose="020F0502020204030204" pitchFamily="34" charset="0"/>
              </a:rPr>
              <a:t>c += cache[0];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unlock(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}   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__</a:t>
            </a:r>
            <a:r>
              <a:rPr lang="en-US" sz="1700" b="1" dirty="0">
                <a:latin typeface="Calibri" panose="020F0502020204030204" pitchFamily="34" charset="0"/>
              </a:rPr>
              <a:t>device__ void </a:t>
            </a:r>
            <a:r>
              <a:rPr lang="en-US" sz="1700" dirty="0">
                <a:latin typeface="Calibri" panose="020F0502020204030204" pitchFamily="34" charset="0"/>
              </a:rPr>
              <a:t>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    </a:t>
            </a:r>
            <a:r>
              <a:rPr lang="en-US" sz="1700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atomicCAS</a:t>
            </a:r>
            <a:r>
              <a:rPr lang="en-US" sz="1700" dirty="0">
                <a:latin typeface="Calibri" panose="020F0502020204030204" pitchFamily="34" charset="0"/>
              </a:rPr>
              <a:t>(l, 0, 1) != 0 </a:t>
            </a:r>
            <a:r>
              <a:rPr lang="en-US" sz="1700" dirty="0" smtClean="0">
                <a:latin typeface="Calibri" panose="020F0502020204030204" pitchFamily="34" charset="0"/>
              </a:rPr>
              <a:t>) 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__device__ void </a:t>
            </a:r>
            <a:r>
              <a:rPr lang="en-US" sz="1700" dirty="0">
                <a:latin typeface="Calibri" panose="020F0502020204030204" pitchFamily="34" charset="0"/>
              </a:rPr>
              <a:t>unlock(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</a:t>
            </a:r>
            <a:r>
              <a:rPr lang="en-US" sz="1700" b="1" dirty="0" err="1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atomicExch</a:t>
            </a:r>
            <a:r>
              <a:rPr lang="en-US" sz="1700" dirty="0">
                <a:latin typeface="Calibri" panose="020F0502020204030204" pitchFamily="34" charset="0"/>
              </a:rPr>
              <a:t>(l, 0);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611" y="183152"/>
            <a:ext cx="5865963" cy="63709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</a:rPr>
              <a:t>__global__ void </a:t>
            </a:r>
            <a:r>
              <a:rPr lang="en-US" sz="1700" dirty="0">
                <a:latin typeface="Calibri" panose="020F0502020204030204" pitchFamily="34" charset="0"/>
              </a:rPr>
              <a:t>dot(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*a,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*b,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*c)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err="1" smtClean="0">
                <a:latin typeface="Calibri" panose="020F0502020204030204" pitchFamily="34" charset="0"/>
              </a:rPr>
              <a:t>int</a:t>
            </a:r>
            <a:r>
              <a:rPr lang="en-US" sz="1700" b="1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= </a:t>
            </a:r>
            <a:r>
              <a:rPr lang="en-US" sz="1700" dirty="0" err="1">
                <a:latin typeface="Calibri" panose="020F0502020204030204" pitchFamily="34" charset="0"/>
              </a:rPr>
              <a:t>threadIdx.x</a:t>
            </a:r>
            <a:r>
              <a:rPr lang="en-US" sz="1700" dirty="0">
                <a:latin typeface="Calibri" panose="020F0502020204030204" pitchFamily="34" charset="0"/>
              </a:rPr>
              <a:t> + </a:t>
            </a:r>
            <a:r>
              <a:rPr lang="en-US" sz="1700" dirty="0" err="1">
                <a:latin typeface="Calibri" panose="020F0502020204030204" pitchFamily="34" charset="0"/>
              </a:rPr>
              <a:t>blockIdx.x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;</a:t>
            </a:r>
          </a:p>
          <a:p>
            <a:r>
              <a:rPr lang="en-US" sz="1700" b="1" dirty="0" smtClean="0">
                <a:latin typeface="Calibri" panose="020F0502020204030204" pitchFamily="34" charset="0"/>
              </a:rPr>
              <a:t>    float </a:t>
            </a:r>
            <a:r>
              <a:rPr lang="en-US" sz="1700" dirty="0">
                <a:latin typeface="Calibri" panose="020F0502020204030204" pitchFamily="34" charset="0"/>
              </a:rPr>
              <a:t>temp = 0</a:t>
            </a:r>
            <a:r>
              <a:rPr lang="en-US" sz="1700" dirty="0" smtClean="0">
                <a:latin typeface="Calibri" panose="020F0502020204030204" pitchFamily="34" charset="0"/>
              </a:rPr>
              <a:t>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    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&lt; N) </a:t>
            </a:r>
            <a:r>
              <a:rPr lang="en-US" sz="1700" dirty="0" smtClean="0">
                <a:latin typeface="Calibri" panose="020F0502020204030204" pitchFamily="34" charset="0"/>
              </a:rPr>
              <a:t>{</a:t>
            </a: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    temp </a:t>
            </a:r>
            <a:r>
              <a:rPr lang="en-US" sz="1700" dirty="0">
                <a:latin typeface="Calibri" panose="020F0502020204030204" pitchFamily="34" charset="0"/>
              </a:rPr>
              <a:t>+= a[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 * b[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</a:t>
            </a:r>
            <a:r>
              <a:rPr lang="en-US" sz="1700" dirty="0" err="1" smtClean="0">
                <a:latin typeface="Calibri" panose="020F0502020204030204" pitchFamily="34" charset="0"/>
              </a:rPr>
              <a:t>tid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+=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gridDim.x</a:t>
            </a:r>
            <a:r>
              <a:rPr lang="en-US" sz="1700" dirty="0">
                <a:latin typeface="Calibri" panose="020F0502020204030204" pitchFamily="34" charset="0"/>
              </a:rPr>
              <a:t>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i="1" dirty="0" smtClean="0">
                <a:latin typeface="Calibri" panose="020F0502020204030204" pitchFamily="34" charset="0"/>
              </a:rPr>
              <a:t>// </a:t>
            </a:r>
            <a:r>
              <a:rPr lang="en-US" sz="1700" i="1" dirty="0">
                <a:latin typeface="Calibri" panose="020F0502020204030204" pitchFamily="34" charset="0"/>
              </a:rPr>
              <a:t>local computation code omitted</a:t>
            </a: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smtClean="0">
                <a:latin typeface="Calibri" panose="020F0502020204030204" pitchFamily="34" charset="0"/>
              </a:rPr>
              <a:t>if </a:t>
            </a:r>
            <a:r>
              <a:rPr lang="en-US" sz="1700" dirty="0" smtClean="0">
                <a:latin typeface="Calibri" panose="020F0502020204030204" pitchFamily="34" charset="0"/>
              </a:rPr>
              <a:t>(</a:t>
            </a:r>
            <a:r>
              <a:rPr lang="en-US" sz="1700" dirty="0" err="1" smtClean="0">
                <a:latin typeface="Calibri" panose="020F0502020204030204" pitchFamily="34" charset="0"/>
              </a:rPr>
              <a:t>threadIdx.x</a:t>
            </a:r>
            <a:r>
              <a:rPr lang="en-US" sz="1700" dirty="0" smtClean="0">
                <a:latin typeface="Calibri" panose="020F0502020204030204" pitchFamily="34" charset="0"/>
              </a:rPr>
              <a:t>== </a:t>
            </a:r>
            <a:r>
              <a:rPr lang="en-US" sz="1700" dirty="0">
                <a:latin typeface="Calibri" panose="020F0502020204030204" pitchFamily="34" charset="0"/>
              </a:rPr>
              <a:t>0)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    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   *</a:t>
            </a:r>
            <a:r>
              <a:rPr lang="en-US" sz="1700" dirty="0">
                <a:latin typeface="Calibri" panose="020F0502020204030204" pitchFamily="34" charset="0"/>
              </a:rPr>
              <a:t>c += cache[0];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unlock(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}   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__</a:t>
            </a:r>
            <a:r>
              <a:rPr lang="en-US" sz="1700" b="1" dirty="0">
                <a:latin typeface="Calibri" panose="020F0502020204030204" pitchFamily="34" charset="0"/>
              </a:rPr>
              <a:t>device__ void </a:t>
            </a:r>
            <a:r>
              <a:rPr lang="en-US" sz="1700" dirty="0">
                <a:latin typeface="Calibri" panose="020F0502020204030204" pitchFamily="34" charset="0"/>
              </a:rPr>
              <a:t>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atomicCAS</a:t>
            </a:r>
            <a:r>
              <a:rPr lang="en-US" sz="1700" dirty="0">
                <a:latin typeface="Calibri" panose="020F0502020204030204" pitchFamily="34" charset="0"/>
              </a:rPr>
              <a:t>(l, 0, 1) != 0 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__device__ void </a:t>
            </a:r>
            <a:r>
              <a:rPr lang="en-US" sz="1700" dirty="0">
                <a:latin typeface="Calibri" panose="020F0502020204030204" pitchFamily="34" charset="0"/>
              </a:rPr>
              <a:t>unlock(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</a:t>
            </a:r>
            <a:r>
              <a:rPr lang="en-US" sz="1700" dirty="0" smtClean="0">
                <a:latin typeface="Calibri" panose="020F0502020204030204" pitchFamily="34" charset="0"/>
              </a:rPr>
              <a:t>{  </a:t>
            </a:r>
            <a:r>
              <a:rPr lang="en-US" sz="1700" b="1" dirty="0" err="1" smtClean="0">
                <a:solidFill>
                  <a:srgbClr val="00B0F0"/>
                </a:solidFill>
                <a:latin typeface="Calibri" panose="020F0502020204030204" pitchFamily="34" charset="0"/>
              </a:rPr>
              <a:t>threadfence</a:t>
            </a:r>
            <a:r>
              <a:rPr lang="en-US" sz="17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();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atomicExch</a:t>
            </a:r>
            <a:r>
              <a:rPr lang="en-US" sz="1700" dirty="0">
                <a:latin typeface="Calibri" panose="020F0502020204030204" pitchFamily="34" charset="0"/>
              </a:rPr>
              <a:t>(l, 0);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Did we fix it?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Fences cost performance overhead: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60% runtime and energy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0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Did we fix it?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Fences cost performance overhead: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Less than 3% runtime and energy overhead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rroneous runs observed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Did we fix it?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Fences cost performance overhead: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5"/>
                </a:solidFill>
              </a:rPr>
              <a:t>Empirically fixed, not formally fixed!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12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2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Testing environment</a:t>
            </a:r>
          </a:p>
          <a:p>
            <a:endParaRPr lang="en-US" dirty="0"/>
          </a:p>
          <a:p>
            <a:r>
              <a:rPr lang="en-US" dirty="0" smtClean="0"/>
              <a:t>Environment evaluation</a:t>
            </a:r>
          </a:p>
          <a:p>
            <a:endParaRPr lang="en-US" dirty="0"/>
          </a:p>
          <a:p>
            <a:r>
              <a:rPr lang="en-US" dirty="0" smtClean="0"/>
              <a:t>Fence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Testing environment</a:t>
            </a:r>
          </a:p>
          <a:p>
            <a:endParaRPr lang="en-US" dirty="0"/>
          </a:p>
          <a:p>
            <a:r>
              <a:rPr lang="en-US" dirty="0" smtClean="0"/>
              <a:t>Environment evaluation</a:t>
            </a:r>
          </a:p>
          <a:p>
            <a:endParaRPr lang="en-US" dirty="0"/>
          </a:p>
          <a:p>
            <a:r>
              <a:rPr lang="en-US" dirty="0" smtClean="0"/>
              <a:t>Fence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933" y="2605177"/>
            <a:ext cx="6544734" cy="3571786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r>
              <a:rPr lang="en-US" dirty="0"/>
              <a:t>consider the test known as </a:t>
            </a:r>
            <a:r>
              <a:rPr lang="en-US" i="1" dirty="0"/>
              <a:t>message passing </a:t>
            </a:r>
            <a:r>
              <a:rPr lang="en-US" dirty="0" smtClean="0"/>
              <a:t>(MP)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r>
              <a:rPr lang="en-US" dirty="0"/>
              <a:t>consider the test known as </a:t>
            </a:r>
            <a:r>
              <a:rPr lang="en-US" i="1" dirty="0" smtClean="0"/>
              <a:t>message passing </a:t>
            </a:r>
            <a:r>
              <a:rPr lang="en-US" dirty="0" smtClean="0"/>
              <a:t>(MP)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46771" y="3633153"/>
            <a:ext cx="4197492" cy="42988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r>
              <a:rPr lang="en-US" dirty="0"/>
              <a:t>consider the test known as </a:t>
            </a:r>
            <a:r>
              <a:rPr lang="en-US" i="1" dirty="0" smtClean="0"/>
              <a:t>message passing </a:t>
            </a:r>
            <a:r>
              <a:rPr lang="en-US" dirty="0" smtClean="0"/>
              <a:t>(MP)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8144" y="4252824"/>
            <a:ext cx="2444850" cy="126808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74356" y="4252824"/>
            <a:ext cx="2345689" cy="126808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r>
              <a:rPr lang="en-US" dirty="0"/>
              <a:t>consider the test known as </a:t>
            </a:r>
            <a:r>
              <a:rPr lang="en-US" i="1" dirty="0" smtClean="0"/>
              <a:t>message passing </a:t>
            </a:r>
            <a:r>
              <a:rPr lang="en-US" dirty="0" smtClean="0"/>
              <a:t>(MP)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07766" y="5667555"/>
            <a:ext cx="2570673" cy="44857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2611" y="183152"/>
            <a:ext cx="5865963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</a:rPr>
              <a:t>__global__ void </a:t>
            </a:r>
            <a:r>
              <a:rPr lang="en-US" sz="1700" dirty="0">
                <a:latin typeface="Calibri" panose="020F0502020204030204" pitchFamily="34" charset="0"/>
              </a:rPr>
              <a:t>dot(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*a,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*b, </a:t>
            </a:r>
            <a:r>
              <a:rPr lang="en-US" sz="1700" b="1" dirty="0">
                <a:latin typeface="Calibri" panose="020F0502020204030204" pitchFamily="34" charset="0"/>
              </a:rPr>
              <a:t>float </a:t>
            </a:r>
            <a:r>
              <a:rPr lang="en-US" sz="1700" dirty="0">
                <a:latin typeface="Calibri" panose="020F0502020204030204" pitchFamily="34" charset="0"/>
              </a:rPr>
              <a:t>*c)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err="1" smtClean="0">
                <a:latin typeface="Calibri" panose="020F0502020204030204" pitchFamily="34" charset="0"/>
              </a:rPr>
              <a:t>int</a:t>
            </a:r>
            <a:r>
              <a:rPr lang="en-US" sz="1700" b="1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= </a:t>
            </a:r>
            <a:r>
              <a:rPr lang="en-US" sz="1700" dirty="0" err="1">
                <a:latin typeface="Calibri" panose="020F0502020204030204" pitchFamily="34" charset="0"/>
              </a:rPr>
              <a:t>threadIdx.x</a:t>
            </a:r>
            <a:r>
              <a:rPr lang="en-US" sz="1700" dirty="0">
                <a:latin typeface="Calibri" panose="020F0502020204030204" pitchFamily="34" charset="0"/>
              </a:rPr>
              <a:t> + </a:t>
            </a:r>
            <a:r>
              <a:rPr lang="en-US" sz="1700" dirty="0" err="1">
                <a:latin typeface="Calibri" panose="020F0502020204030204" pitchFamily="34" charset="0"/>
              </a:rPr>
              <a:t>blockIdx.x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;</a:t>
            </a:r>
          </a:p>
          <a:p>
            <a:r>
              <a:rPr lang="en-US" sz="1700" b="1" dirty="0" smtClean="0">
                <a:latin typeface="Calibri" panose="020F0502020204030204" pitchFamily="34" charset="0"/>
              </a:rPr>
              <a:t>    float </a:t>
            </a:r>
            <a:r>
              <a:rPr lang="en-US" sz="1700" dirty="0">
                <a:latin typeface="Calibri" panose="020F0502020204030204" pitchFamily="34" charset="0"/>
              </a:rPr>
              <a:t>temp = 0</a:t>
            </a:r>
            <a:r>
              <a:rPr lang="en-US" sz="1700" dirty="0" smtClean="0">
                <a:latin typeface="Calibri" panose="020F0502020204030204" pitchFamily="34" charset="0"/>
              </a:rPr>
              <a:t>;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    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 &lt; N)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temp </a:t>
            </a:r>
            <a:r>
              <a:rPr lang="en-US" sz="1700" dirty="0">
                <a:latin typeface="Calibri" panose="020F0502020204030204" pitchFamily="34" charset="0"/>
              </a:rPr>
              <a:t>+= a[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 * b[</a:t>
            </a:r>
            <a:r>
              <a:rPr lang="en-US" sz="1700" dirty="0" err="1">
                <a:latin typeface="Calibri" panose="020F0502020204030204" pitchFamily="34" charset="0"/>
              </a:rPr>
              <a:t>tid</a:t>
            </a:r>
            <a:r>
              <a:rPr lang="en-US" sz="1700" dirty="0">
                <a:latin typeface="Calibri" panose="020F0502020204030204" pitchFamily="34" charset="0"/>
              </a:rPr>
              <a:t>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 </a:t>
            </a:r>
            <a:r>
              <a:rPr lang="en-US" sz="1700" dirty="0" err="1" smtClean="0">
                <a:latin typeface="Calibri" panose="020F0502020204030204" pitchFamily="34" charset="0"/>
              </a:rPr>
              <a:t>tid</a:t>
            </a:r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+= </a:t>
            </a:r>
            <a:r>
              <a:rPr lang="en-US" sz="1700" dirty="0" err="1">
                <a:latin typeface="Calibri" panose="020F0502020204030204" pitchFamily="34" charset="0"/>
              </a:rPr>
              <a:t>blockDim.x</a:t>
            </a:r>
            <a:r>
              <a:rPr lang="en-US" sz="1700" dirty="0">
                <a:latin typeface="Calibri" panose="020F0502020204030204" pitchFamily="34" charset="0"/>
              </a:rPr>
              <a:t> * </a:t>
            </a:r>
            <a:r>
              <a:rPr lang="en-US" sz="1700" dirty="0" err="1">
                <a:latin typeface="Calibri" panose="020F0502020204030204" pitchFamily="34" charset="0"/>
              </a:rPr>
              <a:t>gridDim.x</a:t>
            </a:r>
            <a:r>
              <a:rPr lang="en-US" sz="1700" dirty="0">
                <a:latin typeface="Calibri" panose="020F0502020204030204" pitchFamily="34" charset="0"/>
              </a:rPr>
              <a:t>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 </a:t>
            </a:r>
            <a:r>
              <a:rPr lang="en-US" sz="1700" dirty="0" smtClean="0">
                <a:latin typeface="Calibri" panose="020F0502020204030204" pitchFamily="34" charset="0"/>
              </a:rPr>
              <a:t>   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i="1" dirty="0" smtClean="0">
                <a:latin typeface="Calibri" panose="020F0502020204030204" pitchFamily="34" charset="0"/>
              </a:rPr>
              <a:t>// </a:t>
            </a:r>
            <a:r>
              <a:rPr lang="en-US" sz="1700" i="1" dirty="0">
                <a:latin typeface="Calibri" panose="020F0502020204030204" pitchFamily="34" charset="0"/>
              </a:rPr>
              <a:t>local computation code omitted</a:t>
            </a: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   </a:t>
            </a:r>
            <a:r>
              <a:rPr lang="en-US" sz="1700" b="1" dirty="0" smtClean="0">
                <a:latin typeface="Calibri" panose="020F0502020204030204" pitchFamily="34" charset="0"/>
              </a:rPr>
              <a:t>if </a:t>
            </a:r>
            <a:r>
              <a:rPr lang="en-US" sz="1700" dirty="0" smtClean="0">
                <a:latin typeface="Calibri" panose="020F0502020204030204" pitchFamily="34" charset="0"/>
              </a:rPr>
              <a:t>(</a:t>
            </a:r>
            <a:r>
              <a:rPr lang="en-US" sz="1700" dirty="0" err="1" smtClean="0">
                <a:latin typeface="Calibri" panose="020F0502020204030204" pitchFamily="34" charset="0"/>
              </a:rPr>
              <a:t>threadIdx.x</a:t>
            </a:r>
            <a:r>
              <a:rPr lang="en-US" sz="1700" dirty="0" smtClean="0">
                <a:latin typeface="Calibri" panose="020F0502020204030204" pitchFamily="34" charset="0"/>
              </a:rPr>
              <a:t>== </a:t>
            </a:r>
            <a:r>
              <a:rPr lang="en-US" sz="1700" dirty="0">
                <a:latin typeface="Calibri" panose="020F0502020204030204" pitchFamily="34" charset="0"/>
              </a:rPr>
              <a:t>0)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*</a:t>
            </a:r>
            <a:r>
              <a:rPr lang="en-US" sz="1700" dirty="0">
                <a:latin typeface="Calibri" panose="020F0502020204030204" pitchFamily="34" charset="0"/>
              </a:rPr>
              <a:t>c += cache[0];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   unlock(</a:t>
            </a:r>
            <a:r>
              <a:rPr lang="en-US" sz="1700" dirty="0" err="1" smtClean="0">
                <a:latin typeface="Calibri" panose="020F0502020204030204" pitchFamily="34" charset="0"/>
              </a:rPr>
              <a:t>mutex</a:t>
            </a:r>
            <a:r>
              <a:rPr lang="en-US" sz="1700" dirty="0" smtClean="0">
                <a:latin typeface="Calibri" panose="020F0502020204030204" pitchFamily="34" charset="0"/>
              </a:rPr>
              <a:t>);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   }   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1" dirty="0" smtClean="0">
                <a:latin typeface="Calibri" panose="020F0502020204030204" pitchFamily="34" charset="0"/>
              </a:rPr>
              <a:t>__</a:t>
            </a:r>
            <a:r>
              <a:rPr lang="en-US" sz="1700" b="1" dirty="0">
                <a:latin typeface="Calibri" panose="020F0502020204030204" pitchFamily="34" charset="0"/>
              </a:rPr>
              <a:t>device__ void </a:t>
            </a:r>
            <a:r>
              <a:rPr lang="en-US" sz="1700" dirty="0">
                <a:latin typeface="Calibri" panose="020F0502020204030204" pitchFamily="34" charset="0"/>
              </a:rPr>
              <a:t>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while </a:t>
            </a:r>
            <a:r>
              <a:rPr lang="en-US" sz="1700" dirty="0">
                <a:latin typeface="Calibri" panose="020F0502020204030204" pitchFamily="34" charset="0"/>
              </a:rPr>
              <a:t>(</a:t>
            </a:r>
            <a:r>
              <a:rPr lang="en-US" sz="1700" dirty="0" err="1">
                <a:latin typeface="Calibri" panose="020F0502020204030204" pitchFamily="34" charset="0"/>
              </a:rPr>
              <a:t>atomicCAS</a:t>
            </a:r>
            <a:r>
              <a:rPr lang="en-US" sz="1700" dirty="0">
                <a:latin typeface="Calibri" panose="020F0502020204030204" pitchFamily="34" charset="0"/>
              </a:rPr>
              <a:t>(l, 0, 1) != 0 ); 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</a:rPr>
              <a:t>__device__ void </a:t>
            </a:r>
            <a:r>
              <a:rPr lang="en-US" sz="1700" dirty="0">
                <a:latin typeface="Calibri" panose="020F0502020204030204" pitchFamily="34" charset="0"/>
              </a:rPr>
              <a:t>unlock(</a:t>
            </a:r>
            <a:r>
              <a:rPr lang="en-US" sz="1700" b="1" dirty="0" err="1">
                <a:latin typeface="Calibri" panose="020F0502020204030204" pitchFamily="34" charset="0"/>
              </a:rPr>
              <a:t>int</a:t>
            </a:r>
            <a:r>
              <a:rPr lang="en-US" sz="1700" b="1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*</a:t>
            </a:r>
            <a:r>
              <a:rPr lang="en-US" sz="1700" dirty="0" err="1">
                <a:latin typeface="Calibri" panose="020F0502020204030204" pitchFamily="34" charset="0"/>
              </a:rPr>
              <a:t>mutex</a:t>
            </a:r>
            <a:r>
              <a:rPr lang="en-US" sz="17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700" dirty="0" smtClean="0">
                <a:latin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</a:rPr>
              <a:t>atomicExch</a:t>
            </a:r>
            <a:r>
              <a:rPr lang="en-US" sz="1700" dirty="0">
                <a:latin typeface="Calibri" panose="020F0502020204030204" pitchFamily="34" charset="0"/>
              </a:rPr>
              <a:t>(l, 0); </a:t>
            </a:r>
            <a:endParaRPr lang="en-US" sz="1700" dirty="0" smtClean="0">
              <a:latin typeface="Calibri" panose="020F0502020204030204" pitchFamily="34" charset="0"/>
            </a:endParaRPr>
          </a:p>
          <a:p>
            <a:r>
              <a:rPr lang="en-US" sz="1700" dirty="0" smtClean="0">
                <a:latin typeface="Calibri" panose="020F0502020204030204" pitchFamily="34" charset="0"/>
              </a:rPr>
              <a:t>}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540" cy="4351338"/>
          </a:xfrm>
        </p:spPr>
        <p:txBody>
          <a:bodyPr/>
          <a:lstStyle/>
          <a:p>
            <a:r>
              <a:rPr lang="en-US" dirty="0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smtClean="0"/>
              <a:t>(MP) </a:t>
            </a:r>
            <a:r>
              <a:rPr lang="en-US" dirty="0"/>
              <a:t>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how to implement a handshake idiom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220" y="4729566"/>
            <a:ext cx="3961440" cy="340652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978769" y="5143634"/>
            <a:ext cx="3866107" cy="340652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smtClean="0"/>
              <a:t>(MP) </a:t>
            </a:r>
            <a:r>
              <a:rPr lang="en-US" dirty="0"/>
              <a:t>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how to implement a handshake idiom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6940" y="5144031"/>
            <a:ext cx="3824841" cy="340652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Flag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927011" y="4734399"/>
            <a:ext cx="4002658" cy="340652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Flag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42" y="3395085"/>
            <a:ext cx="6986722" cy="2898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smtClean="0"/>
              <a:t>(MP) </a:t>
            </a:r>
            <a:r>
              <a:rPr lang="en-US" dirty="0"/>
              <a:t>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Tests how to implement a handshake idiom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0887" y="5719991"/>
            <a:ext cx="2765979" cy="34065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Stale Data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8200" y="2752725"/>
            <a:ext cx="5905500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0" y="2907061"/>
            <a:ext cx="9368067" cy="38644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45789" y="2771669"/>
            <a:ext cx="6507911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6787" y="2907061"/>
            <a:ext cx="3242904" cy="387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4" y="2907061"/>
            <a:ext cx="9520678" cy="3814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200" y="2752725"/>
            <a:ext cx="5905500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9691" y="2771669"/>
            <a:ext cx="6344009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1291" y="4899805"/>
            <a:ext cx="3242904" cy="1844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4" y="2907061"/>
            <a:ext cx="9520678" cy="3814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4264" y="2752725"/>
            <a:ext cx="3609436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7947" y="2771669"/>
            <a:ext cx="3255753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6786" y="4899805"/>
            <a:ext cx="7090285" cy="1879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4" y="2907061"/>
            <a:ext cx="9520678" cy="38144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6786" y="4873925"/>
            <a:ext cx="9586914" cy="1905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8200" y="2752725"/>
            <a:ext cx="5905500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4" y="2907061"/>
            <a:ext cx="9520678" cy="3814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8200" y="2752725"/>
            <a:ext cx="5905500" cy="4018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97144" y="553034"/>
            <a:ext cx="2581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a</a:t>
            </a:r>
            <a:r>
              <a:rPr lang="en-US" sz="2600" dirty="0" smtClean="0">
                <a:solidFill>
                  <a:srgbClr val="FF0000"/>
                </a:solidFill>
              </a:rPr>
              <a:t>ssertion cannot</a:t>
            </a:r>
          </a:p>
          <a:p>
            <a:r>
              <a:rPr lang="en-US" sz="2600" dirty="0">
                <a:solidFill>
                  <a:srgbClr val="FF0000"/>
                </a:solidFill>
              </a:rPr>
              <a:t>b</a:t>
            </a:r>
            <a:r>
              <a:rPr lang="en-US" sz="2600" dirty="0" smtClean="0">
                <a:solidFill>
                  <a:srgbClr val="FF0000"/>
                </a:solidFill>
              </a:rPr>
              <a:t>e satisfied by </a:t>
            </a:r>
            <a:r>
              <a:rPr lang="en-US" sz="2600" dirty="0" err="1" smtClean="0">
                <a:solidFill>
                  <a:srgbClr val="FF0000"/>
                </a:solidFill>
              </a:rPr>
              <a:t>interleavings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4" y="2907061"/>
            <a:ext cx="9520678" cy="3814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3" y="179004"/>
            <a:ext cx="6409499" cy="26590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we assume assertion will never pass?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37" y="3417674"/>
            <a:ext cx="7083526" cy="29386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351338"/>
          </a:xfrm>
        </p:spPr>
        <p:txBody>
          <a:bodyPr/>
          <a:lstStyle/>
          <a:p>
            <a:r>
              <a:rPr lang="en-US" dirty="0" smtClean="0"/>
              <a:t>Testing the code: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Run for 1 hour (~2 seconds per run) and check for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we assume assertion will never pass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No!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37" y="3417674"/>
            <a:ext cx="7083526" cy="29386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memory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h</a:t>
            </a:r>
            <a:r>
              <a:rPr lang="en-US" dirty="0" smtClean="0"/>
              <a:t>appened?</a:t>
            </a:r>
          </a:p>
          <a:p>
            <a:endParaRPr lang="en-US" dirty="0"/>
          </a:p>
          <a:p>
            <a:r>
              <a:rPr lang="en-US" dirty="0" smtClean="0"/>
              <a:t>architectures implement </a:t>
            </a:r>
            <a:r>
              <a:rPr lang="en-US" i="1" dirty="0" smtClean="0">
                <a:solidFill>
                  <a:schemeClr val="accent5"/>
                </a:solidFill>
              </a:rPr>
              <a:t>weak memory models</a:t>
            </a:r>
            <a:r>
              <a:rPr lang="en-US" dirty="0" smtClean="0"/>
              <a:t> where the hardware is allowed to re-order certain memory instructions.</a:t>
            </a:r>
          </a:p>
          <a:p>
            <a:endParaRPr lang="en-US" dirty="0"/>
          </a:p>
          <a:p>
            <a:r>
              <a:rPr lang="en-US" dirty="0" smtClean="0"/>
              <a:t>weak memory models can allow </a:t>
            </a:r>
            <a:r>
              <a:rPr lang="en-US" i="1" dirty="0" smtClean="0"/>
              <a:t>weak behaviors </a:t>
            </a:r>
            <a:r>
              <a:rPr lang="en-US" dirty="0" smtClean="0"/>
              <a:t>(executions that do not correspond to an interleaving)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Testing environment</a:t>
            </a:r>
          </a:p>
          <a:p>
            <a:endParaRPr lang="en-US" dirty="0"/>
          </a:p>
          <a:p>
            <a:r>
              <a:rPr lang="en-US" dirty="0" smtClean="0"/>
              <a:t>Environment evaluation</a:t>
            </a:r>
          </a:p>
          <a:p>
            <a:endParaRPr lang="en-US" dirty="0"/>
          </a:p>
          <a:p>
            <a:r>
              <a:rPr lang="en-US" dirty="0" smtClean="0"/>
              <a:t>Fence placement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933" y="3649133"/>
            <a:ext cx="6544734" cy="2527830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0" y="1608667"/>
            <a:ext cx="6544734" cy="986896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Goal: Design a testing environment to reveal weak memory behaviors in GPU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>
            <a:off x="2207656" y="2899147"/>
            <a:ext cx="1137807" cy="2457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098739" y="211462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thread 0</a:t>
            </a:r>
            <a:endParaRPr lang="en-US" sz="2400" dirty="0"/>
          </a:p>
        </p:txBody>
      </p:sp>
      <p:sp>
        <p:nvSpPr>
          <p:cNvPr id="5" name="TextBox 7"/>
          <p:cNvSpPr txBox="1"/>
          <p:nvPr/>
        </p:nvSpPr>
        <p:spPr>
          <a:xfrm>
            <a:off x="3251885" y="211462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thread </a:t>
            </a:r>
            <a:r>
              <a:rPr lang="en-US" sz="2400" i="1" dirty="0" smtClean="0"/>
              <a:t>n</a:t>
            </a:r>
            <a:endParaRPr lang="en-US" sz="2400" dirty="0"/>
          </a:p>
        </p:txBody>
      </p:sp>
      <p:sp>
        <p:nvSpPr>
          <p:cNvPr id="8" name="TextBox 10"/>
          <p:cNvSpPr txBox="1"/>
          <p:nvPr/>
        </p:nvSpPr>
        <p:spPr>
          <a:xfrm>
            <a:off x="2363829" y="220811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. . . . . </a:t>
            </a:r>
            <a:endParaRPr lang="en-US" dirty="0"/>
          </a:p>
        </p:txBody>
      </p:sp>
      <p:sp>
        <p:nvSpPr>
          <p:cNvPr id="13" name="TextBox 26"/>
          <p:cNvSpPr txBox="1"/>
          <p:nvPr/>
        </p:nvSpPr>
        <p:spPr>
          <a:xfrm>
            <a:off x="1805218" y="3490531"/>
            <a:ext cx="1907822" cy="800219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 smtClean="0">
                <a:cs typeface="Courier New" panose="02070309020205020404" pitchFamily="49" charset="0"/>
              </a:rPr>
              <a:t>Run application</a:t>
            </a:r>
            <a:endParaRPr lang="en-US" sz="2300" dirty="0"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585" y="1673436"/>
            <a:ext cx="4865298" cy="491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" y="5805577"/>
            <a:ext cx="4173747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Memory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>
            <a:off x="2207656" y="2899147"/>
            <a:ext cx="1137807" cy="2457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1098739" y="211462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</a:t>
            </a:r>
            <a:r>
              <a:rPr lang="en-US" sz="2400" dirty="0" smtClean="0"/>
              <a:t>hread 0</a:t>
            </a:r>
            <a:endParaRPr lang="en-US" sz="2400" dirty="0"/>
          </a:p>
        </p:txBody>
      </p:sp>
      <p:sp>
        <p:nvSpPr>
          <p:cNvPr id="5" name="TextBox 7"/>
          <p:cNvSpPr txBox="1"/>
          <p:nvPr/>
        </p:nvSpPr>
        <p:spPr>
          <a:xfrm>
            <a:off x="3251885" y="211462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</a:t>
            </a:r>
            <a:r>
              <a:rPr lang="en-US" sz="2400" dirty="0" smtClean="0"/>
              <a:t>hread </a:t>
            </a:r>
            <a:r>
              <a:rPr lang="en-US" sz="2400" i="1" dirty="0" smtClean="0"/>
              <a:t>n</a:t>
            </a:r>
            <a:endParaRPr lang="en-US" sz="2400" dirty="0"/>
          </a:p>
        </p:txBody>
      </p:sp>
      <p:sp>
        <p:nvSpPr>
          <p:cNvPr id="6" name="TextBox 8"/>
          <p:cNvSpPr txBox="1"/>
          <p:nvPr/>
        </p:nvSpPr>
        <p:spPr>
          <a:xfrm>
            <a:off x="6354484" y="2114628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extra thread 0</a:t>
            </a:r>
            <a:endParaRPr lang="en-US" sz="2400" dirty="0"/>
          </a:p>
        </p:txBody>
      </p:sp>
      <p:sp>
        <p:nvSpPr>
          <p:cNvPr id="7" name="TextBox 9"/>
          <p:cNvSpPr txBox="1"/>
          <p:nvPr/>
        </p:nvSpPr>
        <p:spPr>
          <a:xfrm>
            <a:off x="9147056" y="2114628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extra thread </a:t>
            </a:r>
            <a:r>
              <a:rPr lang="en-US" sz="2400" i="1" dirty="0" smtClean="0"/>
              <a:t>x</a:t>
            </a:r>
            <a:endParaRPr lang="en-US" sz="2400" i="1" dirty="0"/>
          </a:p>
        </p:txBody>
      </p:sp>
      <p:sp>
        <p:nvSpPr>
          <p:cNvPr id="8" name="TextBox 10"/>
          <p:cNvSpPr txBox="1"/>
          <p:nvPr/>
        </p:nvSpPr>
        <p:spPr>
          <a:xfrm>
            <a:off x="2363829" y="220811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. . . . . </a:t>
            </a:r>
            <a:endParaRPr lang="en-US" dirty="0"/>
          </a:p>
        </p:txBody>
      </p:sp>
      <p:sp>
        <p:nvSpPr>
          <p:cNvPr id="13" name="TextBox 26"/>
          <p:cNvSpPr txBox="1"/>
          <p:nvPr/>
        </p:nvSpPr>
        <p:spPr>
          <a:xfrm>
            <a:off x="1805218" y="3490531"/>
            <a:ext cx="1907822" cy="800219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 smtClean="0">
                <a:cs typeface="Courier New" panose="02070309020205020404" pitchFamily="49" charset="0"/>
              </a:rPr>
              <a:t>Run application</a:t>
            </a:r>
            <a:endParaRPr lang="en-US" sz="2300" dirty="0">
              <a:cs typeface="Courier New" panose="02070309020205020404" pitchFamily="49" charset="0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8356455" y="220696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. . . . . 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217392" y="2899147"/>
            <a:ext cx="1137807" cy="2457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6"/>
          <p:cNvSpPr txBox="1"/>
          <p:nvPr/>
        </p:nvSpPr>
        <p:spPr>
          <a:xfrm>
            <a:off x="7814954" y="3490531"/>
            <a:ext cx="1907822" cy="800219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 smtClean="0">
                <a:cs typeface="Courier New" panose="02070309020205020404" pitchFamily="49" charset="0"/>
              </a:rPr>
              <a:t>Memory</a:t>
            </a:r>
          </a:p>
          <a:p>
            <a:pPr algn="ctr"/>
            <a:r>
              <a:rPr lang="en-US" sz="2300" dirty="0" smtClean="0">
                <a:cs typeface="Courier New" panose="02070309020205020404" pitchFamily="49" charset="0"/>
              </a:rPr>
              <a:t>stress</a:t>
            </a:r>
            <a:endParaRPr lang="en-US" sz="2300" dirty="0"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585" y="1673436"/>
            <a:ext cx="4865298" cy="491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0939" y="1673436"/>
            <a:ext cx="5082861" cy="491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39309" y="5805577"/>
            <a:ext cx="4173747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Scratchpad 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5805577"/>
            <a:ext cx="4173747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Memory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Litmus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546"/>
            <a:ext cx="4141763" cy="255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23" y="2668166"/>
            <a:ext cx="4367299" cy="2671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786" y="2665790"/>
            <a:ext cx="4141499" cy="255416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991696" y="1690688"/>
            <a:ext cx="0" cy="475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99786" y="1690688"/>
            <a:ext cx="0" cy="475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59783" y="2664281"/>
            <a:ext cx="760595" cy="625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5202" y="2664205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71702" y="2664205"/>
            <a:ext cx="760595" cy="62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59674" y="2664206"/>
            <a:ext cx="760595" cy="625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351338"/>
          </a:xfrm>
        </p:spPr>
        <p:txBody>
          <a:bodyPr/>
          <a:lstStyle/>
          <a:p>
            <a:r>
              <a:rPr lang="en-US" dirty="0" smtClean="0"/>
              <a:t>Testing the code: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 errors observed!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Code is probably correct right?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</a:t>
            </a:r>
            <a:r>
              <a:rPr lang="en-US" i="1" dirty="0" smtClean="0"/>
              <a:t> 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6735" y="2664205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27857" y="2664126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20378" y="1949569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88268" y="2664205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8517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9783" y="2664205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4205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For each scratchpad location </a:t>
            </a:r>
            <a:r>
              <a:rPr lang="en-US" i="1" dirty="0" smtClean="0"/>
              <a:t>I: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9783" y="2664205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4205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99188" y="4510017"/>
            <a:ext cx="760595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645486" y="450993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20269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880864" y="451001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11107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371702" y="4514249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05202" y="4509937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20378" y="395590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scratchpad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For each scratchpad location </a:t>
            </a:r>
            <a:r>
              <a:rPr lang="en-US" i="1" dirty="0" smtClean="0"/>
              <a:t>I: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9783" y="2664205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4205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99188" y="4510017"/>
            <a:ext cx="760595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6645486" y="450993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20269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80864" y="451001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11107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371702" y="4514249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05202" y="4509937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85653" y="4514174"/>
            <a:ext cx="760595" cy="62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644167" y="4514250"/>
            <a:ext cx="760595" cy="62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54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20378" y="395590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scratchpad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For each scratchpad location </a:t>
            </a:r>
            <a:r>
              <a:rPr lang="en-US" i="1" dirty="0" smtClean="0"/>
              <a:t>I: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9783" y="2664205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4205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99188" y="4510017"/>
            <a:ext cx="760595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6645486" y="450993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20269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80864" y="451001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11107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371702" y="4514249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05202" y="4509937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85653" y="4514174"/>
            <a:ext cx="760595" cy="62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1485" y="4514249"/>
            <a:ext cx="760595" cy="62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20378" y="395590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scratchpad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Where to stress:</a:t>
            </a:r>
          </a:p>
          <a:p>
            <a:endParaRPr lang="en-US" dirty="0"/>
          </a:p>
          <a:p>
            <a:r>
              <a:rPr lang="en-US" dirty="0" smtClean="0"/>
              <a:t>For each distance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For each scratchpad location </a:t>
            </a:r>
            <a:r>
              <a:rPr lang="en-US" i="1" dirty="0" smtClean="0"/>
              <a:t>I: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b="1" dirty="0" smtClean="0"/>
              <a:t>Run MP, SB, LB at distance </a:t>
            </a:r>
            <a:r>
              <a:rPr lang="en-US" b="1" i="1" dirty="0" smtClean="0"/>
              <a:t>D</a:t>
            </a:r>
            <a:r>
              <a:rPr lang="en-US" b="1" dirty="0" smtClean="0"/>
              <a:t> litmus tests stressing only location  </a:t>
            </a:r>
            <a:r>
              <a:rPr lang="en-US" b="1" i="1" dirty="0" smtClean="0"/>
              <a:t>I </a:t>
            </a:r>
            <a:r>
              <a:rPr lang="en-US" b="1" dirty="0" smtClean="0"/>
              <a:t>for 1000 iterations</a:t>
            </a:r>
            <a:endParaRPr lang="en-US" b="1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99188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31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99188" y="2664205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0269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0864" y="266428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11107" y="2664284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371702" y="2668517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9783" y="2664205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8843803" y="2664205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99188" y="4510017"/>
            <a:ext cx="760595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6645486" y="450993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20269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80864" y="451001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11107" y="451001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371702" y="4514249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05202" y="4509937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45486" y="4509937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85653" y="4514174"/>
            <a:ext cx="760595" cy="62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12680" y="4514249"/>
            <a:ext cx="760595" cy="62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0378" y="1940943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20378" y="395590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scratchpad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3134" y="2235729"/>
            <a:ext cx="609600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6541" y="1691557"/>
            <a:ext cx="17427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Distance </a:t>
            </a:r>
            <a:r>
              <a:rPr lang="en-US" sz="2300" i="1" dirty="0" smtClean="0"/>
              <a:t>D</a:t>
            </a:r>
            <a:endParaRPr lang="en-US" sz="23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3134" y="2235729"/>
            <a:ext cx="609600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6541" y="1691557"/>
            <a:ext cx="17427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Distance </a:t>
            </a:r>
            <a:r>
              <a:rPr lang="en-US" sz="2300" i="1" dirty="0" smtClean="0"/>
              <a:t>D</a:t>
            </a:r>
            <a:endParaRPr lang="en-US" sz="2300" i="1" dirty="0"/>
          </a:p>
        </p:txBody>
      </p:sp>
      <p:sp>
        <p:nvSpPr>
          <p:cNvPr id="8" name="Rectangle 7"/>
          <p:cNvSpPr/>
          <p:nvPr/>
        </p:nvSpPr>
        <p:spPr>
          <a:xfrm>
            <a:off x="6658313" y="626992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88556" y="626991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58313" y="626912"/>
            <a:ext cx="760595" cy="629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79394" y="626991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39989" y="626992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70232" y="626991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130827" y="631224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18908" y="626912"/>
            <a:ext cx="2175553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9602928" y="626912"/>
            <a:ext cx="760595" cy="621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59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37016" y="1354537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Testing the code: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Run for 1 hour (~2 seconds per run) and check for errors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 errors observed!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Code is probably correct right?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Wrong! Weak memory bug reported in previous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3134" y="2235729"/>
            <a:ext cx="609600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6541" y="1691557"/>
            <a:ext cx="17427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Distance </a:t>
            </a:r>
            <a:r>
              <a:rPr lang="en-US" sz="2300" i="1" dirty="0" smtClean="0"/>
              <a:t>D</a:t>
            </a:r>
            <a:endParaRPr lang="en-US" sz="2300" i="1" dirty="0"/>
          </a:p>
        </p:txBody>
      </p:sp>
      <p:sp>
        <p:nvSpPr>
          <p:cNvPr id="8" name="Rectangle 7"/>
          <p:cNvSpPr/>
          <p:nvPr/>
        </p:nvSpPr>
        <p:spPr>
          <a:xfrm>
            <a:off x="711201" y="5438510"/>
            <a:ext cx="11002962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41" y="6051721"/>
            <a:ext cx="2313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Index </a:t>
            </a:r>
            <a:r>
              <a:rPr lang="en-US" sz="2300" i="1" dirty="0" smtClean="0"/>
              <a:t>I </a:t>
            </a:r>
            <a:r>
              <a:rPr lang="en-US" sz="2300" dirty="0" smtClean="0"/>
              <a:t>stressed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3134" y="2235729"/>
            <a:ext cx="609600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6541" y="1691557"/>
            <a:ext cx="17427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Distance </a:t>
            </a:r>
            <a:r>
              <a:rPr lang="en-US" sz="2300" i="1" dirty="0" smtClean="0"/>
              <a:t>D</a:t>
            </a:r>
            <a:endParaRPr lang="en-US" sz="2300" i="1" dirty="0"/>
          </a:p>
        </p:txBody>
      </p:sp>
      <p:sp>
        <p:nvSpPr>
          <p:cNvPr id="8" name="Rectangle 7"/>
          <p:cNvSpPr/>
          <p:nvPr/>
        </p:nvSpPr>
        <p:spPr>
          <a:xfrm>
            <a:off x="711201" y="5438510"/>
            <a:ext cx="11002962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41" y="6051721"/>
            <a:ext cx="2313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Index </a:t>
            </a:r>
            <a:r>
              <a:rPr lang="en-US" sz="2300" i="1" dirty="0" smtClean="0"/>
              <a:t>I </a:t>
            </a:r>
            <a:r>
              <a:rPr lang="en-US" sz="2300" dirty="0" smtClean="0"/>
              <a:t>stressed</a:t>
            </a:r>
            <a:endParaRPr lang="en-US" sz="2300" dirty="0"/>
          </a:p>
        </p:txBody>
      </p:sp>
      <p:sp>
        <p:nvSpPr>
          <p:cNvPr id="19" name="Rectangle 18"/>
          <p:cNvSpPr/>
          <p:nvPr/>
        </p:nvSpPr>
        <p:spPr>
          <a:xfrm>
            <a:off x="6390894" y="462046"/>
            <a:ext cx="760595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20" name="Rectangle 19"/>
          <p:cNvSpPr/>
          <p:nvPr/>
        </p:nvSpPr>
        <p:spPr>
          <a:xfrm>
            <a:off x="7137192" y="46196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11975" y="46204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372570" y="462046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102813" y="462045"/>
            <a:ext cx="760595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63408" y="466278"/>
            <a:ext cx="760595" cy="62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96908" y="461966"/>
            <a:ext cx="730242" cy="629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77359" y="466203"/>
            <a:ext cx="760595" cy="62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01817" y="466278"/>
            <a:ext cx="760595" cy="62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61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98680" y="1230363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scratchpad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3134" y="2235729"/>
            <a:ext cx="609600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76541" y="1691557"/>
            <a:ext cx="17427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Distance </a:t>
            </a:r>
            <a:r>
              <a:rPr lang="en-US" sz="2300" i="1" dirty="0" smtClean="0"/>
              <a:t>D</a:t>
            </a:r>
            <a:endParaRPr lang="en-US" sz="2300" i="1" dirty="0"/>
          </a:p>
        </p:txBody>
      </p:sp>
      <p:sp>
        <p:nvSpPr>
          <p:cNvPr id="8" name="Rectangle 7"/>
          <p:cNvSpPr/>
          <p:nvPr/>
        </p:nvSpPr>
        <p:spPr>
          <a:xfrm>
            <a:off x="711201" y="5438510"/>
            <a:ext cx="11002962" cy="5249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41" y="6051721"/>
            <a:ext cx="2313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Index </a:t>
            </a:r>
            <a:r>
              <a:rPr lang="en-US" sz="2300" i="1" dirty="0" smtClean="0"/>
              <a:t>I </a:t>
            </a:r>
            <a:r>
              <a:rPr lang="en-US" sz="2300" dirty="0" smtClean="0"/>
              <a:t>stressed</a:t>
            </a:r>
            <a:endParaRPr lang="en-US" sz="23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2760663"/>
            <a:ext cx="609600" cy="28721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083" y="2100868"/>
            <a:ext cx="16369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Litmus test</a:t>
            </a:r>
            <a:endParaRPr lang="en-US" sz="23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33625"/>
            <a:ext cx="11236326" cy="37454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45933" y="4080934"/>
            <a:ext cx="59267" cy="618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0766" y="3835399"/>
            <a:ext cx="609600" cy="1092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7" idx="0"/>
            <a:endCxn id="8" idx="1"/>
          </p:cNvCxnSpPr>
          <p:nvPr/>
        </p:nvCxnSpPr>
        <p:spPr>
          <a:xfrm flipV="1">
            <a:off x="3475566" y="1296492"/>
            <a:ext cx="2374900" cy="2538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0466" y="834827"/>
            <a:ext cx="418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bar represents the magnitude of weak behaviors observed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samples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" y="2930002"/>
            <a:ext cx="11034711" cy="367823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samples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" y="2930267"/>
            <a:ext cx="11034711" cy="367823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2954866"/>
            <a:ext cx="10985502" cy="366183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samples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949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this tell us?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49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this tell us?</a:t>
            </a:r>
          </a:p>
          <a:p>
            <a:endParaRPr lang="en-US" dirty="0"/>
          </a:p>
          <a:p>
            <a:r>
              <a:rPr lang="en-US" i="1" dirty="0" smtClean="0"/>
              <a:t>To reveal weak behaviors we only need to stress 1 in every 32 locations*</a:t>
            </a:r>
          </a:p>
          <a:p>
            <a:endParaRPr lang="en-US" i="1" dirty="0"/>
          </a:p>
          <a:p>
            <a:r>
              <a:rPr lang="en-US" dirty="0" smtClean="0"/>
              <a:t>We call a contiguous region of 32 elements a </a:t>
            </a:r>
            <a:r>
              <a:rPr lang="en-US" b="1" i="1" dirty="0" smtClean="0"/>
              <a:t>patch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609600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*64 for some chips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dirty="0" smtClean="0"/>
              <a:t>Previous bug found through hand analysis by experts</a:t>
            </a:r>
          </a:p>
          <a:p>
            <a:endParaRPr lang="en-US" dirty="0"/>
          </a:p>
          <a:p>
            <a:r>
              <a:rPr lang="en-US" dirty="0" smtClean="0"/>
              <a:t>This is laborious and no guarantees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patches can we effectively stress?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D </a:t>
            </a:r>
            <a:r>
              <a:rPr lang="en-US" dirty="0" smtClean="0"/>
              <a:t>is unknown (as in applications), we would like to stress as many disjoint patches as possible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86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Scratchpad has size of 64 patches</a:t>
            </a:r>
          </a:p>
          <a:p>
            <a:endParaRPr lang="en-US" dirty="0"/>
          </a:p>
          <a:p>
            <a:r>
              <a:rPr lang="en-US" dirty="0" smtClean="0"/>
              <a:t>We try stressing a randomly selected </a:t>
            </a:r>
            <a:r>
              <a:rPr lang="en-US" i="1" dirty="0" smtClean="0"/>
              <a:t>n </a:t>
            </a:r>
            <a:r>
              <a:rPr lang="en-US" dirty="0" smtClean="0"/>
              <a:t>patches for values 1 – 64 for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" b="47778"/>
          <a:stretch/>
        </p:blipFill>
        <p:spPr>
          <a:xfrm>
            <a:off x="1697965" y="258794"/>
            <a:ext cx="8679611" cy="64375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" b="47778"/>
          <a:stretch/>
        </p:blipFill>
        <p:spPr>
          <a:xfrm>
            <a:off x="1697965" y="258794"/>
            <a:ext cx="8679611" cy="64375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023533" y="258794"/>
            <a:ext cx="1547947" cy="6070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341" y="25879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 on first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9"/>
          <a:stretch/>
        </p:blipFill>
        <p:spPr>
          <a:xfrm>
            <a:off x="990600" y="276044"/>
            <a:ext cx="8912525" cy="64798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9"/>
          <a:stretch/>
        </p:blipFill>
        <p:spPr>
          <a:xfrm>
            <a:off x="990600" y="276044"/>
            <a:ext cx="8912525" cy="64798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25019" y="143933"/>
            <a:ext cx="3994" cy="63862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5279" y="143933"/>
            <a:ext cx="6207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Stressing 2 random patches is most effective</a:t>
            </a:r>
            <a:endParaRPr lang="en-US" sz="2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55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have a memory stressing strategy</a:t>
            </a:r>
          </a:p>
          <a:p>
            <a:endParaRPr lang="en-US" dirty="0"/>
          </a:p>
          <a:p>
            <a:pPr lvl="1"/>
            <a:r>
              <a:rPr lang="en-US" dirty="0" smtClean="0"/>
              <a:t>Stress two random patches in the scratchpad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Testing environment</a:t>
            </a:r>
          </a:p>
          <a:p>
            <a:endParaRPr lang="en-US" dirty="0"/>
          </a:p>
          <a:p>
            <a:r>
              <a:rPr lang="en-US" dirty="0" smtClean="0"/>
              <a:t>Environment evaluation</a:t>
            </a:r>
          </a:p>
          <a:p>
            <a:endParaRPr lang="en-US" dirty="0"/>
          </a:p>
          <a:p>
            <a:r>
              <a:rPr lang="en-US" dirty="0" smtClean="0"/>
              <a:t>Fence placement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1608667"/>
            <a:ext cx="6544734" cy="2040466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321" y="4498446"/>
            <a:ext cx="6544734" cy="2040466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Observed weak memory issues in 8 applications</a:t>
            </a:r>
          </a:p>
          <a:p>
            <a:endParaRPr lang="en-US" dirty="0"/>
          </a:p>
          <a:p>
            <a:r>
              <a:rPr lang="en-US" dirty="0" smtClean="0"/>
              <a:t>7 </a:t>
            </a:r>
            <a:r>
              <a:rPr lang="en-US" dirty="0" err="1" smtClean="0"/>
              <a:t>Nvidia</a:t>
            </a:r>
            <a:r>
              <a:rPr lang="en-US" dirty="0" smtClean="0"/>
              <a:t> chips (across 3 architectures)</a:t>
            </a:r>
          </a:p>
          <a:p>
            <a:endParaRPr lang="en-US" dirty="0"/>
          </a:p>
          <a:p>
            <a:r>
              <a:rPr lang="en-US" dirty="0" smtClean="0"/>
              <a:t>Run applications for 1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23267"/>
              </p:ext>
            </p:extLst>
          </p:nvPr>
        </p:nvGraphicFramePr>
        <p:xfrm>
          <a:off x="2979420" y="2130425"/>
          <a:ext cx="6537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/>
                <a:gridCol w="2179320"/>
                <a:gridCol w="2179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No-stress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K5200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K20c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b="1" dirty="0" smtClean="0"/>
              <a:t>Our goals: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70047"/>
              </p:ext>
            </p:extLst>
          </p:nvPr>
        </p:nvGraphicFramePr>
        <p:xfrm>
          <a:off x="2979420" y="2130425"/>
          <a:ext cx="6537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/>
                <a:gridCol w="2179320"/>
                <a:gridCol w="2179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No-stress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K5200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K20c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31755"/>
              </p:ext>
            </p:extLst>
          </p:nvPr>
        </p:nvGraphicFramePr>
        <p:xfrm>
          <a:off x="2979420" y="2130425"/>
          <a:ext cx="6537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/>
                <a:gridCol w="2179320"/>
                <a:gridCol w="2179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No-stress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K5200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K20c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C2050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 provided empirical confirmation of </a:t>
            </a:r>
            <a:r>
              <a:rPr lang="en-US" b="1" dirty="0" smtClean="0"/>
              <a:t>3</a:t>
            </a:r>
            <a:r>
              <a:rPr lang="en-US" dirty="0" smtClean="0"/>
              <a:t> bugs reported in prior work</a:t>
            </a:r>
          </a:p>
          <a:p>
            <a:pPr lvl="1"/>
            <a:endParaRPr lang="en-US" dirty="0"/>
          </a:p>
          <a:p>
            <a:r>
              <a:rPr lang="en-US" dirty="0" smtClean="0"/>
              <a:t>We discovered unreported weak memory bugs in </a:t>
            </a:r>
            <a:r>
              <a:rPr lang="en-US" b="1" dirty="0" smtClean="0"/>
              <a:t>2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Testing environment</a:t>
            </a:r>
          </a:p>
          <a:p>
            <a:endParaRPr lang="en-US" dirty="0"/>
          </a:p>
          <a:p>
            <a:r>
              <a:rPr lang="en-US" dirty="0"/>
              <a:t>Environment evaluation</a:t>
            </a:r>
          </a:p>
          <a:p>
            <a:endParaRPr lang="en-US" dirty="0"/>
          </a:p>
          <a:p>
            <a:r>
              <a:rPr lang="en-US" dirty="0"/>
              <a:t>Fence placement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1608667"/>
            <a:ext cx="6544734" cy="3075476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conservative fence placement</a:t>
            </a:r>
          </a:p>
          <a:p>
            <a:endParaRPr lang="en-US" dirty="0"/>
          </a:p>
          <a:p>
            <a:r>
              <a:rPr lang="en-US" dirty="0" smtClean="0"/>
              <a:t>Attempt to remove fences </a:t>
            </a:r>
          </a:p>
          <a:p>
            <a:endParaRPr lang="en-US" dirty="0"/>
          </a:p>
          <a:p>
            <a:r>
              <a:rPr lang="en-US" dirty="0" smtClean="0"/>
              <a:t>Use our testing framework as an unsound oracle </a:t>
            </a:r>
          </a:p>
          <a:p>
            <a:endParaRPr lang="en-US" dirty="0"/>
          </a:p>
          <a:p>
            <a:r>
              <a:rPr lang="en-US" dirty="0" smtClean="0"/>
              <a:t>If errors are observed, put fence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76014"/>
              </p:ext>
            </p:extLst>
          </p:nvPr>
        </p:nvGraphicFramePr>
        <p:xfrm>
          <a:off x="838200" y="1825625"/>
          <a:ext cx="984130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265"/>
                <a:gridCol w="3618154"/>
                <a:gridCol w="3842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App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Conservative Fences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Reduced Fences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cbe-ht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cbe</a:t>
                      </a:r>
                      <a:r>
                        <a:rPr lang="en-US" sz="2600" i="1" dirty="0" smtClean="0"/>
                        <a:t>-dot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ct</a:t>
                      </a:r>
                      <a:r>
                        <a:rPr lang="en-US" sz="2600" i="1" dirty="0" smtClean="0"/>
                        <a:t>-octree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tpo</a:t>
                      </a:r>
                      <a:r>
                        <a:rPr lang="en-US" sz="2600" i="1" dirty="0" smtClean="0"/>
                        <a:t>-tm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sdk</a:t>
                      </a:r>
                      <a:r>
                        <a:rPr lang="en-US" sz="2600" i="1" dirty="0" smtClean="0"/>
                        <a:t>-red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cub-scan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ls-</a:t>
                      </a:r>
                      <a:r>
                        <a:rPr lang="en-US" sz="2600" i="1" dirty="0" err="1" smtClean="0"/>
                        <a:t>bh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90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19877"/>
              </p:ext>
            </p:extLst>
          </p:nvPr>
        </p:nvGraphicFramePr>
        <p:xfrm>
          <a:off x="838200" y="1825625"/>
          <a:ext cx="984130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265"/>
                <a:gridCol w="3618154"/>
                <a:gridCol w="3842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App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Conservative Fences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Reduced Fences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cbe-ht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cbe</a:t>
                      </a:r>
                      <a:r>
                        <a:rPr lang="en-US" sz="2600" i="1" dirty="0" smtClean="0"/>
                        <a:t>-dot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ct</a:t>
                      </a:r>
                      <a:r>
                        <a:rPr lang="en-US" sz="2600" i="1" dirty="0" smtClean="0"/>
                        <a:t>-octree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tpo</a:t>
                      </a:r>
                      <a:r>
                        <a:rPr lang="en-US" sz="2600" i="1" dirty="0" smtClean="0"/>
                        <a:t>-tm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err="1" smtClean="0"/>
                        <a:t>sdk</a:t>
                      </a:r>
                      <a:r>
                        <a:rPr lang="en-US" sz="2600" i="1" dirty="0" smtClean="0"/>
                        <a:t>-red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cub-scan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ls-</a:t>
                      </a:r>
                      <a:r>
                        <a:rPr lang="en-US" sz="2600" i="1" dirty="0" err="1" smtClean="0"/>
                        <a:t>bh</a:t>
                      </a:r>
                      <a:endParaRPr lang="en-US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90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overhead of reduced fences: 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4% energy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Less than 3% runtime</a:t>
            </a:r>
          </a:p>
          <a:p>
            <a:pPr lvl="1"/>
            <a:endParaRPr lang="en-US" dirty="0"/>
          </a:p>
          <a:p>
            <a:r>
              <a:rPr lang="en-US" dirty="0" smtClean="0"/>
              <a:t>Median overhead of </a:t>
            </a:r>
            <a:r>
              <a:rPr lang="en-US" dirty="0" err="1" smtClean="0"/>
              <a:t>consv</a:t>
            </a:r>
            <a:r>
              <a:rPr lang="en-US" dirty="0" smtClean="0"/>
              <a:t>. Fences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63% energy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59% runtime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Stress/fuzz testing can be used to test applications for weak memory bugs</a:t>
            </a:r>
          </a:p>
          <a:p>
            <a:endParaRPr lang="en-US" dirty="0"/>
          </a:p>
          <a:p>
            <a:r>
              <a:rPr lang="en-US" dirty="0" smtClean="0"/>
              <a:t>Stress is best tuned on micro benchmarks</a:t>
            </a:r>
          </a:p>
          <a:p>
            <a:endParaRPr lang="en-US" dirty="0"/>
          </a:p>
          <a:p>
            <a:r>
              <a:rPr lang="en-US" dirty="0" smtClean="0"/>
              <a:t>Fences in applications can be costly, but can be reduced with high confidence using stress/fuzz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4453" y="5892581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Tyler Sorensen</a:t>
            </a:r>
            <a:br>
              <a:rPr lang="en-US" dirty="0"/>
            </a:br>
            <a:r>
              <a:rPr lang="en-US" dirty="0"/>
              <a:t>https://www.doc.ic.ac.uk/~tsorensen/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1389" y="5892581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Alastair F. Donaldson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http://multicore.doc.ic.ac.uk/</a:t>
            </a:r>
          </a:p>
        </p:txBody>
      </p:sp>
    </p:spTree>
    <p:extLst>
      <p:ext uri="{BB962C8B-B14F-4D97-AF65-F5344CB8AC3E}">
        <p14:creationId xmlns:p14="http://schemas.microsoft.com/office/powerpoint/2010/main" val="8785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69" y="1847850"/>
            <a:ext cx="6151685" cy="4759984"/>
          </a:xfrm>
        </p:spPr>
        <p:txBody>
          <a:bodyPr>
            <a:normAutofit/>
          </a:bodyPr>
          <a:lstStyle/>
          <a:p>
            <a:r>
              <a:rPr lang="en-US" b="1" dirty="0" smtClean="0"/>
              <a:t>Our goals: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Create a method for programmers to find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432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GPU dot product</a:t>
            </a:r>
            <a:endParaRPr lang="en-US" dirty="0"/>
          </a:p>
        </p:txBody>
      </p:sp>
      <p:pic>
        <p:nvPicPr>
          <p:cNvPr id="7" name="Picture 2" descr="http://www-fp.pearsonhighered.com/assets/hip/images/bigcovers/0131387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538"/>
            <a:ext cx="2765425" cy="34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2064</Words>
  <Application>Microsoft Office PowerPoint</Application>
  <PresentationFormat>Widescreen</PresentationFormat>
  <Paragraphs>731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Courier New</vt:lpstr>
      <vt:lpstr>Gill Sans MT</vt:lpstr>
      <vt:lpstr>Office Theme</vt:lpstr>
      <vt:lpstr>Exposing Errors Related to Weak Memory in GPU Applications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Roadmap</vt:lpstr>
      <vt:lpstr>Roadmap</vt:lpstr>
      <vt:lpstr>Weak memory models</vt:lpstr>
      <vt:lpstr>Weak memory models</vt:lpstr>
      <vt:lpstr>Weak memory models</vt:lpstr>
      <vt:lpstr>Weak memory models</vt:lpstr>
      <vt:lpstr>Message passing (MP) test</vt:lpstr>
      <vt:lpstr>Message passing (MP) test</vt:lpstr>
      <vt:lpstr>Message passing (MP)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memory models</vt:lpstr>
      <vt:lpstr>Weak memory models</vt:lpstr>
      <vt:lpstr>Weak memory models</vt:lpstr>
      <vt:lpstr>Roadmap</vt:lpstr>
      <vt:lpstr>Testing environment</vt:lpstr>
      <vt:lpstr>Memory stress</vt:lpstr>
      <vt:lpstr>Memory stress</vt:lpstr>
      <vt:lpstr>Litmus tests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Memory stress</vt:lpstr>
      <vt:lpstr>PowerPoint Presentation</vt:lpstr>
      <vt:lpstr>PowerPoint Presentation</vt:lpstr>
      <vt:lpstr>PowerPoint Presentation</vt:lpstr>
      <vt:lpstr>PowerPoint Presentation</vt:lpstr>
      <vt:lpstr>Memory stress</vt:lpstr>
      <vt:lpstr>Roadmap</vt:lpstr>
      <vt:lpstr>Applications</vt:lpstr>
      <vt:lpstr>Applications</vt:lpstr>
      <vt:lpstr>Applications</vt:lpstr>
      <vt:lpstr>Applications</vt:lpstr>
      <vt:lpstr>Some results:</vt:lpstr>
      <vt:lpstr>Roadmap</vt:lpstr>
      <vt:lpstr>Fence insertion</vt:lpstr>
      <vt:lpstr>Fence insertion</vt:lpstr>
      <vt:lpstr>Fence insertion</vt:lpstr>
      <vt:lpstr>Fence insertion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 Memory Behaviours on GPUs</dc:title>
  <dc:creator>Tyler Sorensen</dc:creator>
  <cp:lastModifiedBy>Tyler Sorensen</cp:lastModifiedBy>
  <cp:revision>126</cp:revision>
  <dcterms:created xsi:type="dcterms:W3CDTF">2015-07-13T15:29:38Z</dcterms:created>
  <dcterms:modified xsi:type="dcterms:W3CDTF">2016-06-20T19:56:57Z</dcterms:modified>
</cp:coreProperties>
</file>