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2" r:id="rId3"/>
    <p:sldId id="273" r:id="rId4"/>
    <p:sldId id="257" r:id="rId5"/>
    <p:sldId id="274" r:id="rId6"/>
    <p:sldId id="259" r:id="rId7"/>
    <p:sldId id="270" r:id="rId8"/>
    <p:sldId id="280" r:id="rId9"/>
    <p:sldId id="285" r:id="rId10"/>
    <p:sldId id="300" r:id="rId11"/>
    <p:sldId id="303" r:id="rId12"/>
    <p:sldId id="299" r:id="rId13"/>
    <p:sldId id="279" r:id="rId14"/>
    <p:sldId id="289" r:id="rId15"/>
    <p:sldId id="294" r:id="rId16"/>
    <p:sldId id="268" r:id="rId17"/>
    <p:sldId id="292" r:id="rId18"/>
    <p:sldId id="283" r:id="rId19"/>
    <p:sldId id="261" r:id="rId20"/>
    <p:sldId id="262" r:id="rId21"/>
    <p:sldId id="277" r:id="rId22"/>
    <p:sldId id="264" r:id="rId23"/>
    <p:sldId id="263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31" autoAdjust="0"/>
    <p:restoredTop sz="66964" autoAdjust="0"/>
  </p:normalViewPr>
  <p:slideViewPr>
    <p:cSldViewPr snapToGrid="0" snapToObjects="1">
      <p:cViewPr>
        <p:scale>
          <a:sx n="60" d="100"/>
          <a:sy n="60" d="100"/>
        </p:scale>
        <p:origin x="-7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E99DD-7A2E-954D-8857-9E9DE58CD04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C7BF-C223-AE49-A5A9-DA23C4AC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3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C0EB-1B79-7049-B86B-29D96A3B4291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82EF-2E29-D348-8F3D-8F6BA284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9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7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30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61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7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25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4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4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8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98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95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7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38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8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2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82EF-2E29-D348-8F3D-8F6BA284C1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1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5C0B-C7BB-9647-A927-E6FF28A0C9C9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04A4-EF99-9A49-9BFF-BEC8926FE8D2}" type="datetime1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FE8E-69AC-BA43-80A3-1FC81497C48A}" type="datetime1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103E-E4E1-6D44-AA84-66FC99DDBBE9}" type="datetime1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D2B1-E787-8A4E-8538-385C5FA4E7A5}" type="datetime1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09E5-CB64-3D46-9164-42553B26AA3A}" type="datetime1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B554-27E7-5143-AB7D-49B83F551EBA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DA5C-9093-CC41-9C48-AB650347CAEB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5DB2-B07E-4A40-956B-E9C443B401E5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244-5FD6-1549-A00D-AAB9D935DB00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D5D-D7CE-1343-B25C-EA673B564708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E6AE-FBBB-A741-8F93-CD7530A915B1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005A-843D-224F-801C-A76EB35224CE}" type="datetime1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0FB0-D567-FA49-8430-69BEF37F8A68}" type="datetime1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4C37-A879-3848-848C-EF5A7D91A632}" type="datetime1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47F-CCCE-AC47-8F9D-B9D1B170D8AB}" type="datetime1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2BA2EF9-7741-D54E-971A-E7EE6E486FF0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D8DD28-F01F-C841-B56F-3388D55DC06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~bren/pldi16_artifact/" TargetMode="External"/><Relationship Id="rId4" Type="http://schemas.openxmlformats.org/officeDocument/2006/relationships/hyperlink" Target="https://github.com/plum-umd/rd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00502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orbel"/>
                <a:cs typeface="Corbel"/>
              </a:rPr>
              <a:t>Just-in-Time Static Type Checking for Dynamic Languages</a:t>
            </a:r>
            <a:endParaRPr lang="en-US" sz="3600" dirty="0">
              <a:latin typeface="Corbel"/>
              <a:cs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3695298"/>
            <a:ext cx="7754112" cy="4846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rial"/>
                <a:cs typeface="Arial"/>
              </a:rPr>
              <a:t>Brianna Ren and Jeff Foster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rial"/>
                <a:cs typeface="Arial"/>
              </a:rPr>
              <a:t>University of Maryland, College Park</a:t>
            </a:r>
            <a:endParaRPr lang="en-US" sz="2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63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4163" y="3621283"/>
            <a:ext cx="4121582" cy="3783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⟨X, TT, DT, type 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A.m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: (t1)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 t2, </a:t>
            </a:r>
            <a:r>
              <a:rPr lang="is-IS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…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⟩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17141" y="3631777"/>
            <a:ext cx="4219939" cy="3730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⟨X, TT[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A.m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: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 (t1)  t2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], DT, nil, </a:t>
            </a:r>
            <a:r>
              <a:rPr lang="is-IS" sz="2000" dirty="0" smtClean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⟩</a:t>
            </a:r>
          </a:p>
        </p:txBody>
      </p:sp>
      <p:cxnSp>
        <p:nvCxnSpPr>
          <p:cNvPr id="19" name="Straight Arrow Connector 18"/>
          <p:cNvCxnSpPr>
            <a:stCxn id="12" idx="3"/>
            <a:endCxn id="14" idx="1"/>
          </p:cNvCxnSpPr>
          <p:nvPr/>
        </p:nvCxnSpPr>
        <p:spPr>
          <a:xfrm>
            <a:off x="4405745" y="3810437"/>
            <a:ext cx="311396" cy="787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7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Cache Invalidation on </a:t>
            </a:r>
            <a:r>
              <a:rPr lang="en-US" dirty="0" err="1" smtClean="0"/>
              <a:t>Def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" y="3621283"/>
            <a:ext cx="3674713" cy="337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⟨X, TT, DT, 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A.m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λx.e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, </a:t>
            </a:r>
            <a:r>
              <a:rPr lang="is-IS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…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⟩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24061" y="3621283"/>
            <a:ext cx="3934189" cy="3783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⟨X\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A.m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TT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 DT[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A.m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⟼ 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λx.e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is-IS" sz="2000" dirty="0" smtClean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⟩</a:t>
            </a:r>
          </a:p>
        </p:txBody>
      </p:sp>
      <p:cxnSp>
        <p:nvCxnSpPr>
          <p:cNvPr id="19" name="Straight Arrow Connector 18"/>
          <p:cNvCxnSpPr>
            <a:stCxn id="12" idx="3"/>
            <a:endCxn id="14" idx="1"/>
          </p:cNvCxnSpPr>
          <p:nvPr/>
        </p:nvCxnSpPr>
        <p:spPr>
          <a:xfrm>
            <a:off x="4284313" y="3790259"/>
            <a:ext cx="639748" cy="2017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284163" y="1791347"/>
            <a:ext cx="5077546" cy="1159671"/>
          </a:xfrm>
          <a:prstGeom prst="wedgeRoundRectCallout">
            <a:avLst>
              <a:gd name="adj1" fmla="val 51342"/>
              <a:gd name="adj2" fmla="val 112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FF00"/>
                </a:solidFill>
                <a:latin typeface="Arial"/>
                <a:cs typeface="Arial"/>
              </a:rPr>
              <a:t>X </a:t>
            </a:r>
            <a:r>
              <a:rPr lang="en-US" sz="2000" dirty="0" smtClean="0">
                <a:latin typeface="Arial"/>
                <a:cs typeface="Arial"/>
              </a:rPr>
              <a:t>with proofs for </a:t>
            </a:r>
            <a:r>
              <a:rPr lang="en-US" sz="2000" dirty="0" err="1" smtClean="0">
                <a:solidFill>
                  <a:srgbClr val="FFFF00"/>
                </a:solidFill>
                <a:latin typeface="Arial"/>
                <a:cs typeface="Arial"/>
              </a:rPr>
              <a:t>A.m</a:t>
            </a:r>
            <a:r>
              <a:rPr lang="en-US" sz="2000" dirty="0" smtClean="0">
                <a:latin typeface="Arial"/>
                <a:cs typeface="Arial"/>
              </a:rPr>
              <a:t> and everything that depends on </a:t>
            </a:r>
            <a:r>
              <a:rPr lang="en-US" sz="2000" dirty="0" smtClean="0">
                <a:solidFill>
                  <a:srgbClr val="FFFF00"/>
                </a:solidFill>
                <a:latin typeface="Arial"/>
                <a:cs typeface="Arial"/>
              </a:rPr>
              <a:t>A.m</a:t>
            </a:r>
            <a:r>
              <a:rPr lang="en-US" sz="2000" dirty="0" smtClean="0">
                <a:latin typeface="Arial"/>
                <a:cs typeface="Arial"/>
              </a:rPr>
              <a:t>. removed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66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Function Application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>
                <a:latin typeface="Calibri"/>
                <a:cs typeface="Calibri"/>
              </a:rPr>
              <a:t>11</a:t>
            </a:fld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886" y="2402961"/>
            <a:ext cx="1974161" cy="2777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⟨X, TT, 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A.m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(v)⟩</a:t>
            </a:r>
          </a:p>
        </p:txBody>
      </p:sp>
      <p:sp>
        <p:nvSpPr>
          <p:cNvPr id="9" name="Diamond 8"/>
          <p:cNvSpPr/>
          <p:nvPr/>
        </p:nvSpPr>
        <p:spPr>
          <a:xfrm>
            <a:off x="2359245" y="2234539"/>
            <a:ext cx="4303749" cy="614635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ypeof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(v) ≤ t1?  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886" y="5760421"/>
            <a:ext cx="3319159" cy="6848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⟨X,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TT[self ↦ A, x ↦ v], e⟩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if 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A.m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λx.e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2388816" y="3241035"/>
            <a:ext cx="4244608" cy="650762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.m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 ∈ 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dom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(X)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941438" y="2849174"/>
            <a:ext cx="1113745" cy="3918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yes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662994" y="2174579"/>
            <a:ext cx="1113745" cy="3918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no</a:t>
            </a:r>
          </a:p>
        </p:txBody>
      </p:sp>
      <p:cxnSp>
        <p:nvCxnSpPr>
          <p:cNvPr id="51" name="Straight Arrow Connector 50"/>
          <p:cNvCxnSpPr>
            <a:stCxn id="6" idx="3"/>
            <a:endCxn id="9" idx="1"/>
          </p:cNvCxnSpPr>
          <p:nvPr/>
        </p:nvCxnSpPr>
        <p:spPr>
          <a:xfrm>
            <a:off x="2150047" y="2541857"/>
            <a:ext cx="209198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2"/>
            <a:endCxn id="13" idx="0"/>
          </p:cNvCxnSpPr>
          <p:nvPr/>
        </p:nvCxnSpPr>
        <p:spPr>
          <a:xfrm>
            <a:off x="4511120" y="2849174"/>
            <a:ext cx="0" cy="391861"/>
          </a:xfrm>
          <a:prstGeom prst="straightConnector1">
            <a:avLst/>
          </a:prstGeom>
          <a:ln>
            <a:solidFill>
              <a:srgbClr val="528A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564428" y="2335554"/>
            <a:ext cx="1484061" cy="460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Exception!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>
            <a:stCxn id="9" idx="3"/>
            <a:endCxn id="64" idx="1"/>
          </p:cNvCxnSpPr>
          <p:nvPr/>
        </p:nvCxnSpPr>
        <p:spPr>
          <a:xfrm>
            <a:off x="6662994" y="2541857"/>
            <a:ext cx="901434" cy="23754"/>
          </a:xfrm>
          <a:prstGeom prst="straightConnector1">
            <a:avLst/>
          </a:prstGeom>
          <a:ln>
            <a:solidFill>
              <a:srgbClr val="528A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3151163" y="4569404"/>
            <a:ext cx="5155296" cy="832329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TT ⊢⟨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Γ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, e⟩⇒⟨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Γ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⟩ ?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4" name="Straight Arrow Connector 73"/>
          <p:cNvCxnSpPr>
            <a:stCxn id="13" idx="2"/>
            <a:endCxn id="71" idx="0"/>
          </p:cNvCxnSpPr>
          <p:nvPr/>
        </p:nvCxnSpPr>
        <p:spPr>
          <a:xfrm>
            <a:off x="4511120" y="3891797"/>
            <a:ext cx="1217691" cy="677607"/>
          </a:xfrm>
          <a:prstGeom prst="straightConnector1">
            <a:avLst/>
          </a:prstGeom>
          <a:ln>
            <a:solidFill>
              <a:srgbClr val="528A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/>
          <p:cNvSpPr txBox="1">
            <a:spLocks/>
          </p:cNvSpPr>
          <p:nvPr/>
        </p:nvSpPr>
        <p:spPr>
          <a:xfrm>
            <a:off x="7823335" y="3829571"/>
            <a:ext cx="1113745" cy="3918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no</a:t>
            </a:r>
          </a:p>
        </p:txBody>
      </p:sp>
      <p:cxnSp>
        <p:nvCxnSpPr>
          <p:cNvPr id="79" name="Straight Arrow Connector 78"/>
          <p:cNvCxnSpPr>
            <a:stCxn id="71" idx="3"/>
            <a:endCxn id="64" idx="2"/>
          </p:cNvCxnSpPr>
          <p:nvPr/>
        </p:nvCxnSpPr>
        <p:spPr>
          <a:xfrm flipV="1">
            <a:off x="8306459" y="2795668"/>
            <a:ext cx="0" cy="2189901"/>
          </a:xfrm>
          <a:prstGeom prst="straightConnector1">
            <a:avLst/>
          </a:prstGeom>
          <a:ln>
            <a:solidFill>
              <a:srgbClr val="528A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 txBox="1">
            <a:spLocks/>
          </p:cNvSpPr>
          <p:nvPr/>
        </p:nvSpPr>
        <p:spPr>
          <a:xfrm>
            <a:off x="5121688" y="3930117"/>
            <a:ext cx="1541305" cy="391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cache miss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335671" y="5872794"/>
            <a:ext cx="2786280" cy="46011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TT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⊢ </a:t>
            </a:r>
            <a:r>
              <a:rPr lang="is-IS" sz="2000" dirty="0" smtClean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8" name="Content Placeholder 2"/>
          <p:cNvSpPr txBox="1">
            <a:spLocks/>
          </p:cNvSpPr>
          <p:nvPr/>
        </p:nvSpPr>
        <p:spPr>
          <a:xfrm>
            <a:off x="2388816" y="4556449"/>
            <a:ext cx="1113745" cy="57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cache hit</a:t>
            </a:r>
          </a:p>
        </p:txBody>
      </p:sp>
      <p:cxnSp>
        <p:nvCxnSpPr>
          <p:cNvPr id="162" name="Straight Arrow Connector 161"/>
          <p:cNvCxnSpPr/>
          <p:nvPr/>
        </p:nvCxnSpPr>
        <p:spPr>
          <a:xfrm flipH="1">
            <a:off x="1998133" y="3930117"/>
            <a:ext cx="2500178" cy="1830304"/>
          </a:xfrm>
          <a:prstGeom prst="straightConnector1">
            <a:avLst/>
          </a:prstGeom>
          <a:ln>
            <a:solidFill>
              <a:srgbClr val="528A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71" idx="2"/>
            <a:endCxn id="92" idx="0"/>
          </p:cNvCxnSpPr>
          <p:nvPr/>
        </p:nvCxnSpPr>
        <p:spPr>
          <a:xfrm>
            <a:off x="5728811" y="5401733"/>
            <a:ext cx="0" cy="471061"/>
          </a:xfrm>
          <a:prstGeom prst="straightConnector1">
            <a:avLst/>
          </a:prstGeom>
          <a:ln>
            <a:solidFill>
              <a:srgbClr val="528A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Content Placeholder 2"/>
          <p:cNvSpPr txBox="1">
            <a:spLocks/>
          </p:cNvSpPr>
          <p:nvPr/>
        </p:nvSpPr>
        <p:spPr>
          <a:xfrm>
            <a:off x="5728811" y="5401733"/>
            <a:ext cx="983159" cy="43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yes</a:t>
            </a:r>
          </a:p>
        </p:txBody>
      </p:sp>
      <p:cxnSp>
        <p:nvCxnSpPr>
          <p:cNvPr id="177" name="Straight Arrow Connector 176"/>
          <p:cNvCxnSpPr>
            <a:stCxn id="92" idx="1"/>
            <a:endCxn id="11" idx="3"/>
          </p:cNvCxnSpPr>
          <p:nvPr/>
        </p:nvCxnSpPr>
        <p:spPr>
          <a:xfrm flipH="1">
            <a:off x="3495045" y="6102851"/>
            <a:ext cx="840626" cy="0"/>
          </a:xfrm>
          <a:prstGeom prst="straightConnector1">
            <a:avLst/>
          </a:prstGeom>
          <a:ln>
            <a:solidFill>
              <a:srgbClr val="528A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771116" y="1594230"/>
            <a:ext cx="3496089" cy="450710"/>
          </a:xfrm>
          <a:prstGeom prst="cloudCallout">
            <a:avLst>
              <a:gd name="adj1" fmla="val -53014"/>
              <a:gd name="adj2" fmla="val 128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TT[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A.m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]: (t1)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 t2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9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31" grpId="0"/>
      <p:bldP spid="38" grpId="0"/>
      <p:bldP spid="64" grpId="0" animBg="1"/>
      <p:bldP spid="71" grpId="0" animBg="1"/>
      <p:bldP spid="77" grpId="0"/>
      <p:bldP spid="81" grpId="0"/>
      <p:bldP spid="92" grpId="0" animBg="1"/>
      <p:bldP spid="108" grpId="0"/>
      <p:bldP spid="173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Soundness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598222"/>
            <a:ext cx="8574087" cy="3154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Theorem: Well-typed methods do not go wrong at runtime</a:t>
            </a:r>
          </a:p>
          <a:p>
            <a:pPr lvl="1"/>
            <a:r>
              <a:rPr lang="en-US" dirty="0" err="1">
                <a:latin typeface="Arial"/>
                <a:cs typeface="Arial"/>
              </a:rPr>
              <a:t>E</a:t>
            </a:r>
            <a:r>
              <a:rPr lang="en-US" dirty="0" err="1" smtClean="0">
                <a:latin typeface="Arial"/>
                <a:cs typeface="Arial"/>
              </a:rPr>
              <a:t>.g</a:t>
            </a:r>
            <a:r>
              <a:rPr lang="en-US" dirty="0" smtClean="0">
                <a:latin typeface="Arial"/>
                <a:cs typeface="Arial"/>
              </a:rPr>
              <a:t>, they don’t call methods with bad argument types</a:t>
            </a:r>
          </a:p>
          <a:p>
            <a:r>
              <a:rPr lang="en-US" dirty="0" smtClean="0">
                <a:latin typeface="Arial"/>
                <a:cs typeface="Arial"/>
              </a:rPr>
              <a:t>Some errors may still occur at runtime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Invoking method on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nil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Calling method whose body does not type check at run-time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Calling method that has type annotation but is itself 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13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70002" y="4145350"/>
            <a:ext cx="4467078" cy="25058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foo(x)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# </a:t>
            </a:r>
            <a:r>
              <a:rPr lang="en-US" i="1" dirty="0" err="1" smtClean="0">
                <a:latin typeface="Courier"/>
                <a:cs typeface="Courier"/>
              </a:rPr>
              <a:t>dyn</a:t>
            </a:r>
            <a:r>
              <a:rPr lang="en-US" i="1" dirty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type check x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# </a:t>
            </a:r>
            <a:r>
              <a:rPr lang="en-US" i="1" dirty="0" smtClean="0">
                <a:latin typeface="Courier"/>
                <a:cs typeface="Courier"/>
              </a:rPr>
              <a:t>static type check foo body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foo_original</a:t>
            </a:r>
            <a:r>
              <a:rPr lang="en-US" dirty="0" smtClean="0">
                <a:latin typeface="Courier"/>
                <a:cs typeface="Courier"/>
              </a:rPr>
              <a:t>(x)</a:t>
            </a:r>
          </a:p>
          <a:p>
            <a:r>
              <a:rPr lang="en-US" dirty="0" smtClean="0">
                <a:latin typeface="Courier"/>
                <a:cs typeface="Courier"/>
              </a:rPr>
              <a:t>end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foo_original</a:t>
            </a:r>
            <a:r>
              <a:rPr lang="en-US" dirty="0" smtClean="0">
                <a:latin typeface="Courier"/>
                <a:cs typeface="Courier"/>
              </a:rPr>
              <a:t>(x)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# </a:t>
            </a:r>
            <a:r>
              <a:rPr lang="en-US" i="1" dirty="0" smtClean="0">
                <a:latin typeface="Courier"/>
                <a:cs typeface="Courier"/>
              </a:rPr>
              <a:t>foo body</a:t>
            </a:r>
          </a:p>
          <a:p>
            <a:r>
              <a:rPr lang="en-US" dirty="0" smtClean="0">
                <a:latin typeface="Courier"/>
                <a:cs typeface="Courier"/>
              </a:rPr>
              <a:t>end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4162" y="2652252"/>
            <a:ext cx="1951037" cy="10365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foo(x)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# </a:t>
            </a:r>
            <a:r>
              <a:rPr lang="en-US" i="1" dirty="0" smtClean="0">
                <a:latin typeface="Courier"/>
                <a:cs typeface="Courier"/>
              </a:rPr>
              <a:t>foo body</a:t>
            </a:r>
          </a:p>
          <a:p>
            <a:r>
              <a:rPr lang="en-US" dirty="0" smtClean="0">
                <a:latin typeface="Courier"/>
                <a:cs typeface="Courier"/>
              </a:rPr>
              <a:t>end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68255" y="2886893"/>
            <a:ext cx="2361554" cy="5672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"/>
                <a:cs typeface="Courier"/>
              </a:rPr>
              <a:t>CFG </a:t>
            </a:r>
            <a:r>
              <a:rPr lang="en-US" dirty="0" err="1" smtClean="0">
                <a:latin typeface="Courier"/>
                <a:cs typeface="Courier"/>
              </a:rPr>
              <a:t>json</a:t>
            </a:r>
            <a:r>
              <a:rPr lang="en-US" dirty="0" smtClean="0">
                <a:latin typeface="Courier"/>
                <a:cs typeface="Courier"/>
              </a:rPr>
              <a:t> of foo</a:t>
            </a:r>
          </a:p>
        </p:txBody>
      </p:sp>
      <p:cxnSp>
        <p:nvCxnSpPr>
          <p:cNvPr id="40" name="Straight Arrow Connector 39"/>
          <p:cNvCxnSpPr>
            <a:stCxn id="29" idx="3"/>
            <a:endCxn id="31" idx="1"/>
          </p:cNvCxnSpPr>
          <p:nvPr/>
        </p:nvCxnSpPr>
        <p:spPr>
          <a:xfrm>
            <a:off x="2235199" y="3170525"/>
            <a:ext cx="4133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2694259" y="2513010"/>
            <a:ext cx="3115857" cy="391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Ruby Intermediate Language (RIL) parser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917803" y="4318713"/>
            <a:ext cx="2400866" cy="391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Ruby Contract System (RDL)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56845" y="4710574"/>
            <a:ext cx="3880235" cy="32223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5810116" y="3441959"/>
            <a:ext cx="2103461" cy="391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Hummingbird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static checking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7616755" y="3507741"/>
            <a:ext cx="0" cy="1309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2"/>
            <a:endCxn id="17" idx="1"/>
          </p:cNvCxnSpPr>
          <p:nvPr/>
        </p:nvCxnSpPr>
        <p:spPr>
          <a:xfrm>
            <a:off x="1259681" y="3688798"/>
            <a:ext cx="3210321" cy="1709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0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Cache Invalidation in Rails </a:t>
            </a:r>
            <a:r>
              <a:rPr lang="en-US" dirty="0" err="1" smtClean="0"/>
              <a:t>Dev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Rails </a:t>
            </a:r>
            <a:r>
              <a:rPr lang="en-US" dirty="0">
                <a:latin typeface="Arial"/>
                <a:cs typeface="Arial"/>
              </a:rPr>
              <a:t>automatically reloads modified files in </a:t>
            </a:r>
            <a:r>
              <a:rPr lang="en-US" dirty="0" err="1">
                <a:latin typeface="Arial"/>
                <a:cs typeface="Arial"/>
              </a:rPr>
              <a:t>dev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mode</a:t>
            </a:r>
          </a:p>
          <a:p>
            <a:pPr lvl="1"/>
            <a:r>
              <a:rPr lang="en-US" dirty="0"/>
              <a:t>Implementation </a:t>
            </a:r>
            <a:r>
              <a:rPr lang="en-US" dirty="0">
                <a:latin typeface="Arial"/>
                <a:cs typeface="Arial"/>
              </a:rPr>
              <a:t>does not support arbitrary </a:t>
            </a:r>
            <a:r>
              <a:rPr lang="en-US" dirty="0" smtClean="0">
                <a:latin typeface="Arial"/>
                <a:cs typeface="Arial"/>
              </a:rPr>
              <a:t>invalidation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Hummingbird invalidates parts of cache on reload</a:t>
            </a:r>
          </a:p>
          <a:p>
            <a:pPr lvl="1"/>
            <a:r>
              <a:rPr lang="en-US" dirty="0">
                <a:latin typeface="Arial"/>
                <a:cs typeface="Arial"/>
              </a:rPr>
              <a:t>Record method dependencies at run-time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method changed/deleted, remove method and its dependencies from cache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 Casts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424" y="4291361"/>
            <a:ext cx="6845427" cy="2113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94723" y="2235200"/>
            <a:ext cx="6059143" cy="17941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type(Marshal, ‘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self.load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’, ‘(</a:t>
            </a:r>
            <a:r>
              <a:rPr lang="is-IS" dirty="0" smtClean="0">
                <a:solidFill>
                  <a:srgbClr val="0000FF"/>
                </a:solidFill>
                <a:latin typeface="Courier"/>
                <a:cs typeface="Courier"/>
              </a:rPr>
              <a:t>…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Wingdings"/>
              </a:rPr>
              <a:t> Object’)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field_type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@@cache, “Hash&lt;A, B&gt;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”)</a:t>
            </a:r>
            <a:endParaRPr lang="is-I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r =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Marshal.load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is-IS" dirty="0" smtClean="0">
                <a:solidFill>
                  <a:srgbClr val="0000FF"/>
                </a:solidFill>
                <a:latin typeface="Courier"/>
                <a:cs typeface="Courier"/>
              </a:rPr>
              <a:t>…)</a:t>
            </a:r>
          </a:p>
          <a:p>
            <a:r>
              <a:rPr lang="is-IS" dirty="0" smtClean="0">
                <a:solidFill>
                  <a:srgbClr val="0000FF"/>
                </a:solidFill>
                <a:latin typeface="Courier"/>
                <a:cs typeface="Courier"/>
              </a:rPr>
              <a:t>@@cache = r    </a:t>
            </a:r>
            <a:r>
              <a:rPr lang="is-IS" b="1" dirty="0" smtClean="0">
                <a:solidFill>
                  <a:srgbClr val="FF0000"/>
                </a:solidFill>
                <a:latin typeface="Courier"/>
                <a:cs typeface="Courier"/>
              </a:rPr>
              <a:t># </a:t>
            </a:r>
            <a:r>
              <a:rPr lang="is-IS" b="1" i="1" dirty="0" smtClean="0">
                <a:solidFill>
                  <a:srgbClr val="FF0000"/>
                </a:solidFill>
                <a:latin typeface="Courier"/>
                <a:cs typeface="Courier"/>
              </a:rPr>
              <a:t>type error!</a:t>
            </a:r>
          </a:p>
        </p:txBody>
      </p:sp>
    </p:spTree>
    <p:extLst>
      <p:ext uri="{BB962C8B-B14F-4D97-AF65-F5344CB8AC3E}">
        <p14:creationId xmlns:p14="http://schemas.microsoft.com/office/powerpoint/2010/main" val="72244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 Casts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4291361"/>
            <a:ext cx="7237852" cy="2113287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Static type checking: Assume </a:t>
            </a:r>
            <a:r>
              <a:rPr lang="is-IS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 has </a:t>
            </a:r>
            <a:r>
              <a:rPr lang="en-US" dirty="0" smtClean="0">
                <a:latin typeface="Arial"/>
                <a:cs typeface="Arial"/>
              </a:rPr>
              <a:t>casted type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Run-time: check if </a:t>
            </a:r>
            <a:r>
              <a:rPr lang="is-IS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is a member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of casted type</a:t>
            </a:r>
            <a:r>
              <a:rPr lang="is-I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4723" y="2235200"/>
            <a:ext cx="6059143" cy="17941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type(Marshal, ‘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self.load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’, ‘(</a:t>
            </a:r>
            <a:r>
              <a:rPr lang="is-IS" dirty="0" smtClean="0">
                <a:solidFill>
                  <a:srgbClr val="0000FF"/>
                </a:solidFill>
                <a:latin typeface="Courier"/>
                <a:cs typeface="Courier"/>
              </a:rPr>
              <a:t>…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Wingdings"/>
              </a:rPr>
              <a:t> Object’)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field_type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@@cache, “Hash&lt;A, B&gt;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”)</a:t>
            </a:r>
            <a:endParaRPr lang="is-I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r =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Marshal.load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is-IS" dirty="0" smtClean="0">
                <a:solidFill>
                  <a:srgbClr val="0000FF"/>
                </a:solidFill>
                <a:latin typeface="Courier"/>
                <a:cs typeface="Courier"/>
              </a:rPr>
              <a:t>…)</a:t>
            </a:r>
          </a:p>
          <a:p>
            <a:r>
              <a:rPr lang="is-IS" dirty="0" smtClean="0">
                <a:solidFill>
                  <a:srgbClr val="0000FF"/>
                </a:solidFill>
                <a:latin typeface="Courier"/>
                <a:cs typeface="Courier"/>
              </a:rPr>
              <a:t>@@cache = r.</a:t>
            </a:r>
            <a:r>
              <a:rPr lang="is-IS" b="1" dirty="0" smtClean="0">
                <a:solidFill>
                  <a:srgbClr val="660066"/>
                </a:solidFill>
                <a:latin typeface="Courier"/>
                <a:cs typeface="Courier"/>
              </a:rPr>
              <a:t>rdl_cast</a:t>
            </a:r>
            <a:r>
              <a:rPr lang="is-IS" dirty="0" smtClean="0">
                <a:solidFill>
                  <a:srgbClr val="0000FF"/>
                </a:solidFill>
                <a:latin typeface="Courier"/>
                <a:cs typeface="Courier"/>
              </a:rPr>
              <a:t>(“Hash&lt;A, B&gt;”)</a:t>
            </a:r>
            <a:endParaRPr lang="is-IS" b="1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2573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Ran on Mac with 2.3 GHz Intel Core i7 and 8GB memory</a:t>
            </a:r>
          </a:p>
          <a:p>
            <a:r>
              <a:rPr lang="en-US" dirty="0" smtClean="0"/>
              <a:t>Tests came with app or we wrote them with the goal of covering all app methods </a:t>
            </a:r>
          </a:p>
          <a:p>
            <a:r>
              <a:rPr lang="en-US" dirty="0" smtClean="0"/>
              <a:t>6 Applications</a:t>
            </a:r>
          </a:p>
          <a:p>
            <a:pPr lvl="1"/>
            <a:r>
              <a:rPr lang="en-US" dirty="0" smtClean="0"/>
              <a:t>3 Rails: Talks, Pubs, </a:t>
            </a:r>
            <a:r>
              <a:rPr lang="en-US" dirty="0" err="1" smtClean="0"/>
              <a:t>Boxroom</a:t>
            </a:r>
            <a:endParaRPr lang="en-US" dirty="0" smtClean="0"/>
          </a:p>
          <a:p>
            <a:pPr lvl="1"/>
            <a:r>
              <a:rPr lang="en-US" dirty="0" smtClean="0"/>
              <a:t>2 other </a:t>
            </a:r>
            <a:r>
              <a:rPr lang="en-US" dirty="0" err="1" smtClean="0"/>
              <a:t>metaprogramming</a:t>
            </a:r>
            <a:r>
              <a:rPr lang="en-US" dirty="0" smtClean="0"/>
              <a:t>: </a:t>
            </a:r>
            <a:r>
              <a:rPr lang="en-US" dirty="0" err="1" smtClean="0"/>
              <a:t>Rolify</a:t>
            </a:r>
            <a:r>
              <a:rPr lang="en-US" dirty="0" smtClean="0"/>
              <a:t>, Credit Card Transactions (CCT)</a:t>
            </a:r>
          </a:p>
          <a:p>
            <a:pPr lvl="1"/>
            <a:r>
              <a:rPr lang="en-US" dirty="0" smtClean="0"/>
              <a:t>1 plain: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029297"/>
            <a:ext cx="8574087" cy="373174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Non-type checked annotations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Common Ruby core and standard libraries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String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Fixnum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etc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Type signatures for common Rails </a:t>
            </a:r>
            <a:r>
              <a:rPr lang="en-US" dirty="0" err="1" smtClean="0">
                <a:latin typeface="Arial"/>
                <a:cs typeface="Arial"/>
              </a:rPr>
              <a:t>metaprogramming</a:t>
            </a:r>
            <a:endParaRPr lang="en-US" dirty="0" smtClean="0">
              <a:latin typeface="Arial"/>
              <a:cs typeface="Arial"/>
            </a:endParaRPr>
          </a:p>
          <a:p>
            <a:pPr lvl="2"/>
            <a:r>
              <a:rPr lang="en-US" dirty="0" smtClean="0">
                <a:latin typeface="Arial"/>
                <a:cs typeface="Arial"/>
              </a:rPr>
              <a:t>E.g.,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belongs_to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is-IS" dirty="0" smtClean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endParaRPr lang="en-US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App-specific Rails helper methods</a:t>
            </a:r>
          </a:p>
          <a:p>
            <a:r>
              <a:rPr lang="en-US" dirty="0" smtClean="0">
                <a:latin typeface="Arial"/>
                <a:cs typeface="Arial"/>
              </a:rPr>
              <a:t>Type checked annotations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All application methods (manually annotated)</a:t>
            </a:r>
            <a:endParaRPr lang="en-US" dirty="0">
              <a:latin typeface="Arial"/>
              <a:cs typeface="Arial"/>
            </a:endParaRPr>
          </a:p>
          <a:p>
            <a:pPr lvl="2"/>
            <a:endParaRPr lang="en-US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3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orbel"/>
                <a:cs typeface="Corbel"/>
              </a:rPr>
              <a:t>Type Checking and </a:t>
            </a:r>
            <a:r>
              <a:rPr lang="en-US" dirty="0" err="1" smtClean="0">
                <a:latin typeface="Corbel"/>
                <a:cs typeface="Corbel"/>
              </a:rPr>
              <a:t>Metaprogramming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5588752"/>
            <a:ext cx="8574087" cy="1074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1</a:t>
            </a:fld>
            <a:endParaRPr lang="en-US"/>
          </a:p>
        </p:txBody>
      </p:sp>
      <p:sp>
        <p:nvSpPr>
          <p:cNvPr id="10" name="Process 9"/>
          <p:cNvSpPr/>
          <p:nvPr/>
        </p:nvSpPr>
        <p:spPr>
          <a:xfrm>
            <a:off x="1354912" y="3231449"/>
            <a:ext cx="6134007" cy="1906128"/>
          </a:xfrm>
          <a:prstGeom prst="flowChartProces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class Talk &lt;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ActiveRecord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::Base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belongs_to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:owner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, :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class_name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=&gt; “User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”)</a:t>
            </a:r>
          </a:p>
          <a:p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owner?(user)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return owner == user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end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774418" y="6018443"/>
            <a:ext cx="3065638" cy="583970"/>
          </a:xfrm>
          <a:prstGeom prst="wedgeRoundRectCallout">
            <a:avLst>
              <a:gd name="adj1" fmla="val -67821"/>
              <a:gd name="adj2" fmla="val -2856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No explicit </a:t>
            </a:r>
            <a:r>
              <a:rPr lang="en-US" sz="2000" dirty="0" err="1" smtClean="0">
                <a:latin typeface="Arial"/>
                <a:cs typeface="Arial"/>
              </a:rPr>
              <a:t>def</a:t>
            </a:r>
            <a:r>
              <a:rPr lang="en-US" sz="2000" dirty="0" smtClean="0">
                <a:latin typeface="Arial"/>
                <a:cs typeface="Arial"/>
              </a:rPr>
              <a:t> of owner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836985" y="4803456"/>
            <a:ext cx="2693887" cy="785296"/>
          </a:xfrm>
          <a:prstGeom prst="wedgeRoundRectCallout">
            <a:avLst>
              <a:gd name="adj1" fmla="val -160820"/>
              <a:gd name="adj2" fmla="val -17741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Defines 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owner</a:t>
            </a:r>
            <a:r>
              <a:rPr lang="en-US" sz="2000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using </a:t>
            </a:r>
            <a:r>
              <a:rPr lang="en-US" sz="2000" dirty="0" err="1" smtClean="0">
                <a:latin typeface="Arial"/>
                <a:cs typeface="Arial"/>
              </a:rPr>
              <a:t>metaprogramming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4163" y="2133600"/>
            <a:ext cx="857408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Standard type systems cannot type check this simple Ruby on Rails example</a:t>
            </a:r>
          </a:p>
        </p:txBody>
      </p:sp>
    </p:spTree>
    <p:extLst>
      <p:ext uri="{BB962C8B-B14F-4D97-AF65-F5344CB8AC3E}">
        <p14:creationId xmlns:p14="http://schemas.microsoft.com/office/powerpoint/2010/main" val="160217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 Checking Results: 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19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rcRect t="-39480" b="-39480"/>
          <a:stretch>
            <a:fillRect/>
          </a:stretch>
        </p:blipFill>
        <p:spPr>
          <a:xfrm>
            <a:off x="284163" y="1598222"/>
            <a:ext cx="8443741" cy="4763574"/>
          </a:xfrm>
        </p:spPr>
      </p:pic>
      <p:sp>
        <p:nvSpPr>
          <p:cNvPr id="10" name="Rounded Rectangular Callout 9"/>
          <p:cNvSpPr/>
          <p:nvPr/>
        </p:nvSpPr>
        <p:spPr>
          <a:xfrm>
            <a:off x="3492281" y="1766782"/>
            <a:ext cx="1806016" cy="446494"/>
          </a:xfrm>
          <a:prstGeom prst="wedgeRoundRectCallout">
            <a:avLst>
              <a:gd name="adj1" fmla="val -95473"/>
              <a:gd name="adj2" fmla="val 2441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Lines of code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876972" y="1857059"/>
            <a:ext cx="3132697" cy="446494"/>
          </a:xfrm>
          <a:prstGeom prst="wedgeRoundRectCallout">
            <a:avLst>
              <a:gd name="adj1" fmla="val -57895"/>
              <a:gd name="adj2" fmla="val 21794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Statically checked types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002936" y="1598222"/>
            <a:ext cx="2898828" cy="752258"/>
          </a:xfrm>
          <a:prstGeom prst="wedgeRoundRectCallout">
            <a:avLst>
              <a:gd name="adj1" fmla="val 10609"/>
              <a:gd name="adj2" fmla="val 1577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/>
                <a:cs typeface="Arial"/>
              </a:rPr>
              <a:t>Chk’d</a:t>
            </a:r>
            <a:r>
              <a:rPr lang="en-US" sz="2000" dirty="0" smtClean="0">
                <a:latin typeface="Arial"/>
                <a:cs typeface="Arial"/>
              </a:rPr>
              <a:t> + app types with trusted annotations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613765" y="1536741"/>
            <a:ext cx="3013462" cy="752258"/>
          </a:xfrm>
          <a:prstGeom prst="wedgeRoundRectCallout">
            <a:avLst>
              <a:gd name="adj1" fmla="val 10609"/>
              <a:gd name="adj2" fmla="val 1577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/>
                <a:cs typeface="Arial"/>
              </a:rPr>
              <a:t>Chk’d</a:t>
            </a:r>
            <a:r>
              <a:rPr lang="en-US" sz="2000" dirty="0" smtClean="0">
                <a:latin typeface="Arial"/>
                <a:cs typeface="Arial"/>
              </a:rPr>
              <a:t> + App +</a:t>
            </a:r>
          </a:p>
          <a:p>
            <a:r>
              <a:rPr lang="en-US" sz="2000" dirty="0" smtClean="0">
                <a:latin typeface="Arial"/>
                <a:cs typeface="Arial"/>
              </a:rPr>
              <a:t>Core/standard lib types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746743" y="2080306"/>
            <a:ext cx="2589374" cy="499006"/>
          </a:xfrm>
          <a:prstGeom prst="wedgeRoundRectCallout">
            <a:avLst>
              <a:gd name="adj1" fmla="val 10609"/>
              <a:gd name="adj2" fmla="val 1577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/>
                <a:cs typeface="Arial"/>
              </a:rPr>
              <a:t>Dyn</a:t>
            </a:r>
            <a:r>
              <a:rPr lang="en-US" sz="2000" dirty="0" smtClean="0">
                <a:latin typeface="Arial"/>
                <a:cs typeface="Arial"/>
              </a:rPr>
              <a:t> generated types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745697" y="1479862"/>
            <a:ext cx="2560762" cy="806906"/>
          </a:xfrm>
          <a:prstGeom prst="wedgeRoundRectCallout">
            <a:avLst>
              <a:gd name="adj1" fmla="val 10609"/>
              <a:gd name="adj2" fmla="val 1577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/>
                <a:cs typeface="Arial"/>
              </a:rPr>
              <a:t>Dyn</a:t>
            </a:r>
            <a:r>
              <a:rPr lang="en-US" sz="2000" dirty="0" smtClean="0">
                <a:latin typeface="Arial"/>
                <a:cs typeface="Arial"/>
              </a:rPr>
              <a:t> generated types that are used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009571" y="1067863"/>
            <a:ext cx="4927509" cy="937755"/>
          </a:xfrm>
          <a:prstGeom prst="wedgeRoundRectCallout">
            <a:avLst>
              <a:gd name="adj1" fmla="val 36786"/>
              <a:gd name="adj2" fmla="val 16492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Safe down casts +</a:t>
            </a:r>
          </a:p>
          <a:p>
            <a:r>
              <a:rPr lang="en-US" sz="2000" dirty="0" smtClean="0">
                <a:latin typeface="Arial"/>
                <a:cs typeface="Arial"/>
              </a:rPr>
              <a:t>Adding parameters to raw generic types like Array</a:t>
            </a:r>
          </a:p>
        </p:txBody>
      </p:sp>
    </p:spTree>
    <p:extLst>
      <p:ext uri="{BB962C8B-B14F-4D97-AF65-F5344CB8AC3E}">
        <p14:creationId xmlns:p14="http://schemas.microsoft.com/office/powerpoint/2010/main" val="392486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 Checking </a:t>
            </a:r>
            <a:r>
              <a:rPr lang="en-US" dirty="0" smtClean="0"/>
              <a:t>Results: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20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2657327"/>
            <a:ext cx="3949700" cy="256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336" y="2657327"/>
            <a:ext cx="2095500" cy="2565400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823640" y="1802255"/>
            <a:ext cx="2245782" cy="496905"/>
          </a:xfrm>
          <a:prstGeom prst="wedgeRoundRectCallout">
            <a:avLst>
              <a:gd name="adj1" fmla="val 93045"/>
              <a:gd name="adj2" fmla="val 20485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w/o Hummingbird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096590" y="1685991"/>
            <a:ext cx="2291625" cy="613169"/>
          </a:xfrm>
          <a:prstGeom prst="wedgeRoundRectCallout">
            <a:avLst>
              <a:gd name="adj1" fmla="val 59915"/>
              <a:gd name="adj2" fmla="val 16821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with Hummingbird</a:t>
            </a:r>
          </a:p>
          <a:p>
            <a:r>
              <a:rPr lang="en-US" sz="2000" dirty="0" smtClean="0">
                <a:latin typeface="Arial"/>
                <a:cs typeface="Arial"/>
              </a:rPr>
              <a:t>but no caching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205624" y="1639988"/>
            <a:ext cx="2365182" cy="613169"/>
          </a:xfrm>
          <a:prstGeom prst="wedgeRoundRectCallout">
            <a:avLst>
              <a:gd name="adj1" fmla="val 59915"/>
              <a:gd name="adj2" fmla="val 16821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with Hummingbird</a:t>
            </a:r>
          </a:p>
          <a:p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dirty="0" smtClean="0">
                <a:latin typeface="Arial"/>
                <a:cs typeface="Arial"/>
              </a:rPr>
              <a:t>nd caching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134278" y="1980486"/>
            <a:ext cx="2244427" cy="372841"/>
          </a:xfrm>
          <a:prstGeom prst="wedgeRoundRectCallout">
            <a:avLst>
              <a:gd name="adj1" fmla="val 24045"/>
              <a:gd name="adj2" fmla="val 2389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/>
                <a:cs typeface="Arial"/>
              </a:rPr>
              <a:t>Orig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vs</a:t>
            </a:r>
            <a:r>
              <a:rPr lang="en-US" sz="2000" dirty="0" smtClean="0">
                <a:latin typeface="Arial"/>
                <a:cs typeface="Arial"/>
              </a:rPr>
              <a:t> Hum ratio</a:t>
            </a:r>
          </a:p>
        </p:txBody>
      </p:sp>
    </p:spTree>
    <p:extLst>
      <p:ext uri="{BB962C8B-B14F-4D97-AF65-F5344CB8AC3E}">
        <p14:creationId xmlns:p14="http://schemas.microsoft.com/office/powerpoint/2010/main" val="111846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 Errors in Talks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331196"/>
              </p:ext>
            </p:extLst>
          </p:nvPr>
        </p:nvGraphicFramePr>
        <p:xfrm>
          <a:off x="284163" y="2301961"/>
          <a:ext cx="8558534" cy="28868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1000"/>
                <a:gridCol w="4226666"/>
                <a:gridCol w="2820868"/>
              </a:tblGrid>
              <a:tr h="5159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version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bug</a:t>
                      </a:r>
                      <a:endParaRPr lang="en-US" sz="2400" dirty="0"/>
                    </a:p>
                  </a:txBody>
                  <a:tcPr/>
                </a:tc>
              </a:tr>
              <a:tr h="5159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1/8/12-4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copute</a:t>
                      </a:r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_edit_fields</a:t>
                      </a:r>
                      <a:endParaRPr lang="en-US" sz="2400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misspelled method</a:t>
                      </a:r>
                      <a:endParaRPr lang="en-US" sz="2400" dirty="0"/>
                    </a:p>
                  </a:txBody>
                  <a:tcPr/>
                </a:tc>
              </a:tr>
              <a:tr h="5159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1/7/12-5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@</a:t>
                      </a:r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list.talks.upcoming</a:t>
                      </a:r>
                      <a:endParaRPr lang="en-US" sz="2400" dirty="0" smtClean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{|a, b| ...}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 </a:t>
                      </a:r>
                      <a:r>
                        <a:rPr lang="en-US" sz="2400" baseline="0" dirty="0" smtClean="0"/>
                        <a:t>block</a:t>
                      </a:r>
                      <a:endParaRPr lang="en-US" sz="2400" dirty="0"/>
                    </a:p>
                  </a:txBody>
                  <a:tcPr/>
                </a:tc>
              </a:tr>
              <a:tr h="5159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1/26/12-3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2400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subscribed_talks(</a:t>
                      </a:r>
                      <a:r>
                        <a:rPr lang="is-IS" sz="24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true</a:t>
                      </a:r>
                      <a:r>
                        <a:rPr lang="is-IS" sz="2400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)</a:t>
                      </a:r>
                      <a:endParaRPr lang="en-US" sz="2400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wrong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arg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/>
                </a:tc>
              </a:tr>
              <a:tr h="5159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1/28/12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2400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handler.</a:t>
                      </a:r>
                      <a:r>
                        <a:rPr lang="is-IS" sz="24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object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undefined method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4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Rails Live Version Update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23" y="3682155"/>
            <a:ext cx="6529112" cy="317584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4163" y="1887597"/>
            <a:ext cx="8574087" cy="2039602"/>
          </a:xfrm>
        </p:spPr>
        <p:txBody>
          <a:bodyPr>
            <a:normAutofit/>
          </a:bodyPr>
          <a:lstStyle/>
          <a:p>
            <a:r>
              <a:rPr lang="en-US" dirty="0" smtClean="0"/>
              <a:t>Updated a Talks version to 6 consecutive versions in </a:t>
            </a:r>
            <a:r>
              <a:rPr lang="en-US" dirty="0" err="1" smtClean="0"/>
              <a:t>dev</a:t>
            </a:r>
            <a:r>
              <a:rPr lang="en-US" dirty="0" smtClean="0"/>
              <a:t> mode</a:t>
            </a:r>
          </a:p>
          <a:p>
            <a:pPr lvl="1"/>
            <a:r>
              <a:rPr lang="en-US" dirty="0" smtClean="0"/>
              <a:t>Modified files automatically load</a:t>
            </a:r>
          </a:p>
          <a:p>
            <a:r>
              <a:rPr lang="en-US" dirty="0" smtClean="0"/>
              <a:t>Cache invalidation useful since small number of methods changed by each update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259358" y="1397512"/>
            <a:ext cx="2387450" cy="496905"/>
          </a:xfrm>
          <a:prstGeom prst="wedgeRoundRectCallout">
            <a:avLst>
              <a:gd name="adj1" fmla="val 49167"/>
              <a:gd name="adj2" fmla="val 46753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Modified methods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150212" y="1397512"/>
            <a:ext cx="1809245" cy="496905"/>
          </a:xfrm>
          <a:prstGeom prst="wedgeRoundRectCallout">
            <a:avLst>
              <a:gd name="adj1" fmla="val 48862"/>
              <a:gd name="adj2" fmla="val 4529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New methods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646808" y="1390692"/>
            <a:ext cx="2658356" cy="496905"/>
          </a:xfrm>
          <a:prstGeom prst="wedgeRoundRectCallout">
            <a:avLst>
              <a:gd name="adj1" fmla="val 40952"/>
              <a:gd name="adj2" fmla="val 46022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Dependent methods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373619" y="570431"/>
            <a:ext cx="4563461" cy="1887080"/>
          </a:xfrm>
          <a:prstGeom prst="wedgeRoundRectCallout">
            <a:avLst>
              <a:gd name="adj1" fmla="val 8213"/>
              <a:gd name="adj2" fmla="val 13027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Method re-checked (A/B)</a:t>
            </a:r>
          </a:p>
          <a:p>
            <a:r>
              <a:rPr lang="en-US" sz="2000" dirty="0" smtClean="0">
                <a:latin typeface="Arial"/>
                <a:cs typeface="Arial"/>
              </a:rPr>
              <a:t>A: actual methods rechecked due to limitation in Hummingbird </a:t>
            </a:r>
          </a:p>
          <a:p>
            <a:r>
              <a:rPr lang="en-US" sz="2000" dirty="0" smtClean="0">
                <a:latin typeface="Arial"/>
                <a:cs typeface="Arial"/>
              </a:rPr>
              <a:t>B: methods rechecked if no limitation</a:t>
            </a:r>
          </a:p>
          <a:p>
            <a:r>
              <a:rPr lang="en-US" sz="2000" dirty="0" smtClean="0">
                <a:latin typeface="Arial"/>
                <a:cs typeface="Arial"/>
              </a:rPr>
              <a:t>Initial version checked 77 methods</a:t>
            </a:r>
          </a:p>
        </p:txBody>
      </p:sp>
    </p:spTree>
    <p:extLst>
      <p:ext uri="{BB962C8B-B14F-4D97-AF65-F5344CB8AC3E}">
        <p14:creationId xmlns:p14="http://schemas.microsoft.com/office/powerpoint/2010/main" val="312198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68813"/>
            <a:ext cx="8574087" cy="3379788"/>
          </a:xfrm>
        </p:spPr>
        <p:txBody>
          <a:bodyPr>
            <a:normAutofit/>
          </a:bodyPr>
          <a:lstStyle/>
          <a:p>
            <a:r>
              <a:rPr lang="en-US" dirty="0" smtClean="0"/>
              <a:t>Hummingbird: just-in-time static type checking for Ruby</a:t>
            </a:r>
          </a:p>
          <a:p>
            <a:pPr lvl="1"/>
            <a:r>
              <a:rPr lang="en-US" dirty="0" smtClean="0"/>
              <a:t>Type information tracked dynamically</a:t>
            </a:r>
          </a:p>
          <a:p>
            <a:pPr lvl="1"/>
            <a:r>
              <a:rPr lang="en-US" dirty="0" smtClean="0"/>
              <a:t>Methods </a:t>
            </a:r>
            <a:r>
              <a:rPr lang="en-US" dirty="0" smtClean="0">
                <a:latin typeface="Arial"/>
                <a:cs typeface="Arial"/>
              </a:rPr>
              <a:t>checked</a:t>
            </a:r>
            <a:r>
              <a:rPr lang="en-US" dirty="0" smtClean="0"/>
              <a:t> statically at run-time when called</a:t>
            </a:r>
          </a:p>
          <a:p>
            <a:r>
              <a:rPr lang="en-US" dirty="0" smtClean="0"/>
              <a:t>Easy to check code that use </a:t>
            </a:r>
            <a:r>
              <a:rPr lang="en-US" dirty="0" err="1" smtClean="0"/>
              <a:t>metaprogramming</a:t>
            </a:r>
            <a:r>
              <a:rPr lang="en-US" dirty="0"/>
              <a:t>-</a:t>
            </a:r>
            <a:r>
              <a:rPr lang="en-US" dirty="0" smtClean="0"/>
              <a:t>generated methods</a:t>
            </a:r>
          </a:p>
          <a:p>
            <a:r>
              <a:rPr lang="en-US" dirty="0" smtClean="0"/>
              <a:t>Caching used to eliminate redundant type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3729" y="5132634"/>
            <a:ext cx="6573224" cy="9332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/>
                <a:cs typeface="Arial"/>
                <a:hlinkClick r:id="rId3"/>
              </a:rPr>
              <a:t>https://www.cs.umd.edu/~bren/pldi16_artifact</a:t>
            </a:r>
            <a:r>
              <a:rPr lang="en-US" sz="2400" dirty="0" smtClean="0">
                <a:latin typeface="Arial"/>
                <a:cs typeface="Arial"/>
                <a:hlinkClick r:id="rId3"/>
              </a:rPr>
              <a:t>/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  <a:hlinkClick r:id="rId4"/>
              </a:rPr>
              <a:t>https</a:t>
            </a:r>
            <a:r>
              <a:rPr lang="en-US" sz="2400" dirty="0">
                <a:latin typeface="Arial"/>
                <a:cs typeface="Arial"/>
                <a:hlinkClick r:id="rId4"/>
              </a:rPr>
              <a:t>://github.com/plum-umd/</a:t>
            </a:r>
            <a:r>
              <a:rPr lang="en-US" sz="2400" dirty="0" smtClean="0">
                <a:latin typeface="Arial"/>
                <a:cs typeface="Arial"/>
                <a:hlinkClick r:id="rId4"/>
              </a:rPr>
              <a:t>rdl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31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Solution: Just-in-Time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6" y="2133600"/>
            <a:ext cx="8828654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/>
              <a:t>annotations execute at run-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type </a:t>
            </a:r>
            <a:r>
              <a:rPr lang="is-IS" dirty="0" smtClean="0">
                <a:solidFill>
                  <a:srgbClr val="0000FF"/>
                </a:solidFill>
                <a:latin typeface="Courier"/>
                <a:cs typeface="Courier"/>
              </a:rPr>
              <a:t>…</a:t>
            </a:r>
            <a:r>
              <a:rPr lang="is-IS" dirty="0" smtClean="0">
                <a:solidFill>
                  <a:srgbClr val="0000FF"/>
                </a:solidFill>
              </a:rPr>
              <a:t> </a:t>
            </a:r>
            <a:r>
              <a:rPr lang="is-IS" dirty="0" smtClean="0"/>
              <a:t>stores type info in global table</a:t>
            </a:r>
            <a:endParaRPr lang="en-US" dirty="0"/>
          </a:p>
          <a:p>
            <a:pPr lvl="1"/>
            <a:r>
              <a:rPr lang="en-US" dirty="0" smtClean="0"/>
              <a:t>Extend </a:t>
            </a:r>
            <a:r>
              <a:rPr lang="en-US" b="1" dirty="0" err="1" smtClean="0"/>
              <a:t>metaprogramming</a:t>
            </a:r>
            <a:r>
              <a:rPr lang="en-US" b="1" dirty="0" smtClean="0"/>
              <a:t> </a:t>
            </a:r>
            <a:r>
              <a:rPr lang="en-US" dirty="0" smtClean="0"/>
              <a:t>to also generate types as </a:t>
            </a:r>
            <a:r>
              <a:rPr lang="en-US" dirty="0" err="1" smtClean="0"/>
              <a:t>meths</a:t>
            </a:r>
            <a:r>
              <a:rPr lang="en-US" dirty="0" smtClean="0"/>
              <a:t> created</a:t>
            </a:r>
            <a:endParaRPr lang="en-US" b="1" dirty="0" smtClean="0"/>
          </a:p>
          <a:p>
            <a:pPr lvl="2"/>
            <a:r>
              <a:rPr lang="en-US" dirty="0" smtClean="0"/>
              <a:t>Easy to do in practice</a:t>
            </a:r>
            <a:endParaRPr lang="en-US" dirty="0"/>
          </a:p>
          <a:p>
            <a:r>
              <a:rPr lang="en-US" dirty="0" smtClean="0"/>
              <a:t>Statically </a:t>
            </a:r>
            <a:r>
              <a:rPr lang="en-US" dirty="0"/>
              <a:t>type check method body when called at run-time</a:t>
            </a:r>
          </a:p>
          <a:p>
            <a:pPr lvl="1"/>
            <a:r>
              <a:rPr lang="en-US" dirty="0" smtClean="0"/>
              <a:t>Using current global type table</a:t>
            </a:r>
          </a:p>
          <a:p>
            <a:pPr lvl="1"/>
            <a:r>
              <a:rPr lang="en-US" dirty="0" err="1" smtClean="0"/>
              <a:t>Memoize</a:t>
            </a:r>
            <a:r>
              <a:rPr lang="en-US" dirty="0" smtClean="0"/>
              <a:t> type checking for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4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Hummingbird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Hummingbird: Implementation for </a:t>
            </a:r>
            <a:r>
              <a:rPr lang="en-US" dirty="0" smtClean="0"/>
              <a:t>Ruby</a:t>
            </a:r>
          </a:p>
          <a:p>
            <a:r>
              <a:rPr lang="en-US" dirty="0" smtClean="0"/>
              <a:t>Applied to range of Ruby apps</a:t>
            </a:r>
          </a:p>
          <a:p>
            <a:pPr lvl="1"/>
            <a:r>
              <a:rPr lang="en-US" dirty="0" smtClean="0"/>
              <a:t>3 Rails apps, 2 other </a:t>
            </a:r>
            <a:r>
              <a:rPr lang="en-US" dirty="0" err="1" smtClean="0"/>
              <a:t>metaprogramming</a:t>
            </a:r>
            <a:r>
              <a:rPr lang="en-US" dirty="0" smtClean="0"/>
              <a:t> apps, 1 plain app</a:t>
            </a:r>
          </a:p>
          <a:p>
            <a:r>
              <a:rPr lang="en-US" dirty="0" smtClean="0"/>
              <a:t>Hummingbird successfully type checks all 6 apps</a:t>
            </a:r>
          </a:p>
          <a:p>
            <a:pPr lvl="1"/>
            <a:r>
              <a:rPr lang="en-US" dirty="0" smtClean="0"/>
              <a:t>1.2x – 5.7x performance overhead</a:t>
            </a:r>
          </a:p>
          <a:p>
            <a:r>
              <a:rPr lang="en-US" dirty="0" smtClean="0"/>
              <a:t>Found type errors in earlier versions of 1 Rails app</a:t>
            </a:r>
          </a:p>
          <a:p>
            <a:r>
              <a:rPr lang="en-US" dirty="0" smtClean="0"/>
              <a:t>Also applied to 1 Rails app as it was updated in </a:t>
            </a:r>
            <a:r>
              <a:rPr lang="en-US" dirty="0" err="1" smtClean="0"/>
              <a:t>dev</a:t>
            </a:r>
            <a:r>
              <a:rPr lang="en-US" dirty="0" smtClean="0"/>
              <a:t> mode to test cache invalidation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Hummingbird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577" y="5343147"/>
            <a:ext cx="8382345" cy="5774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belongs_to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:owner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, :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class_name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=&gt; “User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”)</a:t>
            </a:r>
          </a:p>
        </p:txBody>
      </p:sp>
      <p:sp>
        <p:nvSpPr>
          <p:cNvPr id="9" name="Rectangle 8"/>
          <p:cNvSpPr/>
          <p:nvPr/>
        </p:nvSpPr>
        <p:spPr>
          <a:xfrm>
            <a:off x="343577" y="2290343"/>
            <a:ext cx="8382346" cy="21943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pre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(: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belongs_to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 do |name,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options|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name_str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name.to_s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cn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= options[: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class_name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] if options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cls_str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cn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?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cn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name_str.singularize.camelize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type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name.singularize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, “() -&gt; #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cls_str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type “#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name.singularize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}=“, “(#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cls_str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) -&gt; #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cls_str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end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794591" y="4184446"/>
            <a:ext cx="3844685" cy="1158701"/>
          </a:xfrm>
          <a:prstGeom prst="wedgeRoundRectCallout">
            <a:avLst>
              <a:gd name="adj1" fmla="val -111068"/>
              <a:gd name="adj2" fmla="val -573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</a:t>
            </a:r>
            <a:r>
              <a:rPr lang="en-US" dirty="0" smtClean="0"/>
              <a:t>re contract adds types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:owner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, “() -&gt; User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”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: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owner=, “(User) -&gt; User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”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84163" y="1598222"/>
            <a:ext cx="3394605" cy="372755"/>
          </a:xfrm>
          <a:prstGeom prst="wedgeRoundRectCallout">
            <a:avLst>
              <a:gd name="adj1" fmla="val -8889"/>
              <a:gd name="adj2" fmla="val 18670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Pre-contract for 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belongs_to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509484" y="1411844"/>
            <a:ext cx="3394605" cy="372755"/>
          </a:xfrm>
          <a:prstGeom prst="wedgeRoundRectCallout">
            <a:avLst>
              <a:gd name="adj1" fmla="val -57054"/>
              <a:gd name="adj2" fmla="val 2572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/>
                <a:cs typeface="Arial"/>
              </a:rPr>
              <a:t>args</a:t>
            </a:r>
            <a:r>
              <a:rPr lang="en-US" dirty="0" smtClean="0">
                <a:latin typeface="Arial"/>
                <a:cs typeface="Arial"/>
              </a:rPr>
              <a:t> passed to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belongs_to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780920" y="2133599"/>
            <a:ext cx="2945002" cy="465068"/>
          </a:xfrm>
          <a:prstGeom prst="wedgeRoundRectCallout">
            <a:avLst>
              <a:gd name="adj1" fmla="val -107697"/>
              <a:gd name="adj2" fmla="val 1342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Gets return type of getter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940" y="3006026"/>
            <a:ext cx="7025807" cy="4983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5000"/>
                  <a:shade val="70000"/>
                  <a:satMod val="15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940" y="3504352"/>
            <a:ext cx="8028336" cy="5626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5000"/>
                  <a:shade val="70000"/>
                  <a:satMod val="15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5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animBg="1"/>
      <p:bldP spid="3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Hummingbird and </a:t>
            </a:r>
            <a:r>
              <a:rPr lang="en-US" sz="3200" dirty="0" err="1" smtClean="0"/>
              <a:t>Struct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1880" y="5182735"/>
            <a:ext cx="7836370" cy="943428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333" y="2179601"/>
            <a:ext cx="8116645" cy="13317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Transaction =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Struct.new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(:type, :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account_name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:amount)</a:t>
            </a:r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Transaction.add_types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(“String”, “String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”,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“String”)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 = # 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some Transaction</a:t>
            </a:r>
            <a:endParaRPr lang="en-US" i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name =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t.account_name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376580" y="527107"/>
            <a:ext cx="4309398" cy="1458297"/>
          </a:xfrm>
          <a:prstGeom prst="wedgeRoundRectCallout">
            <a:avLst>
              <a:gd name="adj1" fmla="val -73392"/>
              <a:gd name="adj2" fmla="val 793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Creates methods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:type, :type=,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:</a:t>
            </a:r>
            <a:r>
              <a:rPr lang="en-US" sz="1600" dirty="0" err="1" smtClean="0">
                <a:solidFill>
                  <a:srgbClr val="FFFF00"/>
                </a:solidFill>
                <a:latin typeface="Courier"/>
                <a:cs typeface="Courier"/>
              </a:rPr>
              <a:t>account_name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, :</a:t>
            </a:r>
            <a:r>
              <a:rPr lang="en-US" sz="1600" dirty="0" err="1" smtClean="0">
                <a:solidFill>
                  <a:srgbClr val="FFFF00"/>
                </a:solidFill>
                <a:latin typeface="Courier"/>
                <a:cs typeface="Courier"/>
              </a:rPr>
              <a:t>account_name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=,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:amount, :amount= </a:t>
            </a:r>
          </a:p>
          <a:p>
            <a:r>
              <a:rPr lang="en-US" sz="2000" dirty="0" smtClean="0">
                <a:latin typeface="Arial"/>
                <a:cs typeface="Arial"/>
              </a:rPr>
              <a:t>for 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Transaction</a:t>
            </a:r>
            <a:r>
              <a:rPr lang="en-US" sz="2000" dirty="0" smtClean="0">
                <a:latin typeface="Arial"/>
                <a:cs typeface="Arial"/>
              </a:rPr>
              <a:t> class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9333" y="3986584"/>
            <a:ext cx="8116645" cy="213957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class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Struct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def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self.add_types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(*types)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members.zip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(types).each do |name, t|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self.class_eval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do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 type name, “() -&gt; #{t}”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 type “#{name}=“, “(t) -&gt; #{t}”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end end end end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319650" y="6059687"/>
            <a:ext cx="5617431" cy="587670"/>
          </a:xfrm>
          <a:prstGeom prst="wedgeRoundRectCallout">
            <a:avLst>
              <a:gd name="adj1" fmla="val -38902"/>
              <a:gd name="adj2" fmla="val -928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creates type annotations for getters/setters. i.e.,</a:t>
            </a:r>
          </a:p>
          <a:p>
            <a:r>
              <a:rPr lang="en-US" sz="2000" dirty="0" err="1">
                <a:solidFill>
                  <a:srgbClr val="FFFF00"/>
                </a:solidFill>
                <a:latin typeface="Courier"/>
                <a:cs typeface="Courier"/>
              </a:rPr>
              <a:t>a</a:t>
            </a:r>
            <a:r>
              <a:rPr lang="en-US" sz="2000" dirty="0" err="1" smtClean="0">
                <a:solidFill>
                  <a:srgbClr val="FFFF00"/>
                </a:solidFill>
                <a:latin typeface="Courier"/>
                <a:cs typeface="Courier"/>
              </a:rPr>
              <a:t>ccount_name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, “() -&gt; String”</a:t>
            </a:r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547383" y="3381925"/>
            <a:ext cx="5389698" cy="370084"/>
          </a:xfrm>
          <a:prstGeom prst="wedgeRoundRectCallout">
            <a:avLst>
              <a:gd name="adj1" fmla="val 1977"/>
              <a:gd name="adj2" fmla="val -1819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Annotate the </a:t>
            </a:r>
            <a:r>
              <a:rPr lang="en-US" sz="2000" dirty="0" err="1" smtClean="0">
                <a:latin typeface="Arial"/>
                <a:cs typeface="Arial"/>
              </a:rPr>
              <a:t>attribs</a:t>
            </a:r>
            <a:r>
              <a:rPr lang="en-US" sz="2000" dirty="0" smtClean="0">
                <a:latin typeface="Arial"/>
                <a:cs typeface="Arial"/>
              </a:rPr>
              <a:t> to get getter/setter types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871762" y="3868803"/>
            <a:ext cx="3814216" cy="423378"/>
          </a:xfrm>
          <a:prstGeom prst="wedgeRoundRectCallout">
            <a:avLst>
              <a:gd name="adj1" fmla="val -63948"/>
              <a:gd name="adj2" fmla="val 1521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zip names with annotated types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69333" y="3752009"/>
            <a:ext cx="2978049" cy="370084"/>
          </a:xfrm>
          <a:prstGeom prst="wedgeRoundRectCallout">
            <a:avLst>
              <a:gd name="adj1" fmla="val -5112"/>
              <a:gd name="adj2" fmla="val -14376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Can now type check </a:t>
            </a:r>
            <a:r>
              <a:rPr lang="en-US" sz="2000" dirty="0" smtClean="0">
                <a:latin typeface="Arial"/>
                <a:cs typeface="Arial"/>
                <a:sym typeface="Wingdings"/>
              </a:rPr>
              <a:t>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51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6" grpId="0" animBg="1"/>
      <p:bldP spid="16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Core Calculus for Hummingbird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6626"/>
            <a:ext cx="8574087" cy="399953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Formalized Hummingbird in a core, Ruby-like language </a:t>
            </a:r>
          </a:p>
          <a:p>
            <a:pPr lvl="1"/>
            <a:endParaRPr lang="is-I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Method definitions can occur at arbitrary points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Type “annotations” execute at run-time</a:t>
            </a:r>
          </a:p>
          <a:p>
            <a:r>
              <a:rPr lang="en-US" dirty="0" smtClean="0">
                <a:latin typeface="Arial"/>
                <a:cs typeface="Arial"/>
              </a:rPr>
              <a:t>At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e1.m(e2)</a:t>
            </a:r>
            <a:r>
              <a:rPr lang="en-US" dirty="0" smtClean="0">
                <a:latin typeface="Arial"/>
                <a:cs typeface="Arial"/>
              </a:rPr>
              <a:t>, statically type check body of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Resulting typing proof cached for future reuse</a:t>
            </a:r>
          </a:p>
          <a:p>
            <a:pPr marL="457200" lvl="1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4649" y="2614575"/>
            <a:ext cx="6496237" cy="13317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v ::= nil | [A]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e ::= v | x | self | x = e | e; e |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A.new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| if e then e else e |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e.m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(e)</a:t>
            </a:r>
          </a:p>
          <a:p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    |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def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A.m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λx.e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| type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A.m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: t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 t</a:t>
            </a:r>
            <a:endParaRPr lang="en-US" baseline="-250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t ::= A | nil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77131" y="3272565"/>
            <a:ext cx="1448421" cy="3249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70000"/>
                  <a:satMod val="150000"/>
                  <a:alpha val="24000"/>
                </a:schemeClr>
              </a:gs>
              <a:gs pos="100000">
                <a:schemeClr val="accent2">
                  <a:tint val="95000"/>
                  <a:satMod val="1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470048" y="3272826"/>
            <a:ext cx="1707413" cy="3246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70000"/>
                  <a:satMod val="150000"/>
                  <a:alpha val="24000"/>
                </a:schemeClr>
              </a:gs>
              <a:gs pos="100000">
                <a:schemeClr val="accent2">
                  <a:tint val="95000"/>
                  <a:satMod val="1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Static Type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1503" y="3591667"/>
            <a:ext cx="5518510" cy="11897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  <a:latin typeface="Arial"/>
                <a:cs typeface="Arial"/>
              </a:rPr>
              <a:t>TT ⊢ ⟨</a:t>
            </a:r>
            <a:r>
              <a:rPr lang="en-US" sz="4800" dirty="0" err="1" smtClean="0">
                <a:solidFill>
                  <a:srgbClr val="0000FF"/>
                </a:solidFill>
                <a:latin typeface="Arial"/>
                <a:cs typeface="Arial"/>
              </a:rPr>
              <a:t>Γ</a:t>
            </a:r>
            <a:r>
              <a:rPr lang="en-US" sz="4800" dirty="0" smtClean="0">
                <a:solidFill>
                  <a:srgbClr val="0000FF"/>
                </a:solidFill>
                <a:latin typeface="Arial"/>
                <a:cs typeface="Arial"/>
              </a:rPr>
              <a:t>, e⟩ ⇒</a:t>
            </a:r>
            <a:r>
              <a:rPr lang="en-US" sz="4800" dirty="0">
                <a:solidFill>
                  <a:srgbClr val="0000FF"/>
                </a:solidFill>
                <a:latin typeface="Arial"/>
                <a:cs typeface="Arial"/>
              </a:rPr>
              <a:t>⟨</a:t>
            </a:r>
            <a:r>
              <a:rPr lang="en-US" sz="4800" dirty="0" err="1" smtClean="0">
                <a:solidFill>
                  <a:srgbClr val="0000FF"/>
                </a:solidFill>
                <a:latin typeface="Arial"/>
                <a:cs typeface="Arial"/>
              </a:rPr>
              <a:t>Γ</a:t>
            </a:r>
            <a:r>
              <a:rPr lang="en-US" sz="4800" dirty="0" smtClean="0">
                <a:solidFill>
                  <a:srgbClr val="0000FF"/>
                </a:solidFill>
                <a:latin typeface="Corbel"/>
                <a:cs typeface="Corbel"/>
              </a:rPr>
              <a:t>’</a:t>
            </a:r>
            <a:r>
              <a:rPr lang="en-US" sz="4800" dirty="0" smtClean="0">
                <a:solidFill>
                  <a:srgbClr val="0000FF"/>
                </a:solidFill>
                <a:latin typeface="Arial"/>
                <a:cs typeface="Arial"/>
              </a:rPr>
              <a:t>, t⟩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327631" y="1900238"/>
            <a:ext cx="1869970" cy="449325"/>
          </a:xfrm>
          <a:prstGeom prst="wedgeRoundRectCallout">
            <a:avLst>
              <a:gd name="adj1" fmla="val -80021"/>
              <a:gd name="adj2" fmla="val 4074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/>
                <a:cs typeface="Arial"/>
              </a:rPr>
              <a:t>Init</a:t>
            </a:r>
            <a:r>
              <a:rPr lang="en-US" sz="2000" dirty="0" smtClean="0">
                <a:latin typeface="Arial"/>
                <a:cs typeface="Arial"/>
              </a:rPr>
              <a:t> type </a:t>
            </a:r>
            <a:r>
              <a:rPr lang="en-US" sz="2000" dirty="0" err="1" smtClean="0">
                <a:latin typeface="Arial"/>
                <a:cs typeface="Arial"/>
              </a:rPr>
              <a:t>env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Arial"/>
                <a:cs typeface="Arial"/>
              </a:rPr>
              <a:t>Γ</a:t>
            </a:r>
            <a:endParaRPr lang="en-US" sz="2000" dirty="0" smtClean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4164" y="1883305"/>
            <a:ext cx="3905544" cy="963550"/>
          </a:xfrm>
          <a:prstGeom prst="wedgeRoundRectCallout">
            <a:avLst>
              <a:gd name="adj1" fmla="val -580"/>
              <a:gd name="adj2" fmla="val 15391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FF00"/>
                </a:solidFill>
                <a:latin typeface="Arial"/>
                <a:cs typeface="Arial"/>
              </a:rPr>
              <a:t>TT</a:t>
            </a:r>
            <a:r>
              <a:rPr lang="en-US" sz="2000" dirty="0" smtClean="0">
                <a:latin typeface="Arial"/>
                <a:cs typeface="Arial"/>
              </a:rPr>
              <a:t>: type table mapping methods to types, </a:t>
            </a:r>
            <a:r>
              <a:rPr lang="en-US" sz="2000" dirty="0">
                <a:latin typeface="Arial"/>
                <a:cs typeface="Arial"/>
              </a:rPr>
              <a:t>u</a:t>
            </a:r>
            <a:r>
              <a:rPr lang="en-US" sz="2000" dirty="0" smtClean="0">
                <a:latin typeface="Arial"/>
                <a:cs typeface="Arial"/>
              </a:rPr>
              <a:t>pdated at run-time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446746" y="1900238"/>
            <a:ext cx="1706534" cy="449325"/>
          </a:xfrm>
          <a:prstGeom prst="wedgeRoundRectCallout">
            <a:avLst>
              <a:gd name="adj1" fmla="val -170094"/>
              <a:gd name="adj2" fmla="val 4340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Arial"/>
                <a:cs typeface="Arial"/>
              </a:rPr>
              <a:t>xpression </a:t>
            </a:r>
            <a:r>
              <a:rPr lang="en-US" sz="2000" dirty="0" smtClean="0">
                <a:solidFill>
                  <a:srgbClr val="FFFF00"/>
                </a:solidFill>
                <a:latin typeface="Arial"/>
                <a:cs typeface="Arial"/>
              </a:rPr>
              <a:t>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937866" y="5644982"/>
            <a:ext cx="2126134" cy="449325"/>
          </a:xfrm>
          <a:prstGeom prst="wedgeRoundRectCallout">
            <a:avLst>
              <a:gd name="adj1" fmla="val 140145"/>
              <a:gd name="adj2" fmla="val -3197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new type </a:t>
            </a:r>
            <a:r>
              <a:rPr lang="en-US" sz="2000" dirty="0" err="1" smtClean="0">
                <a:latin typeface="Arial"/>
                <a:cs typeface="Arial"/>
              </a:rPr>
              <a:t>env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Arial"/>
                <a:cs typeface="Arial"/>
              </a:rPr>
              <a:t>Γ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’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6446746" y="5644982"/>
            <a:ext cx="1706534" cy="449325"/>
          </a:xfrm>
          <a:prstGeom prst="wedgeRoundRectCallout">
            <a:avLst>
              <a:gd name="adj1" fmla="val -28554"/>
              <a:gd name="adj2" fmla="val -30839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FF00"/>
                </a:solidFill>
                <a:latin typeface="Arial"/>
                <a:cs typeface="Arial"/>
              </a:rPr>
              <a:t>e 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has type </a:t>
            </a:r>
            <a:r>
              <a:rPr lang="en-US" sz="2000" dirty="0" smtClean="0">
                <a:solidFill>
                  <a:srgbClr val="FFFF00"/>
                </a:solidFill>
                <a:latin typeface="Arial"/>
                <a:cs typeface="Arial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4275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  <p:bldP spid="1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Dynamic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D28-F01F-C841-B56F-3388D55DC06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47417" y="3039263"/>
            <a:ext cx="5088565" cy="13317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00FF"/>
                </a:solidFill>
                <a:latin typeface="Arial"/>
                <a:cs typeface="Arial"/>
              </a:rPr>
              <a:t>⟨</a:t>
            </a:r>
            <a:r>
              <a:rPr lang="en-US" sz="4800" dirty="0" smtClean="0">
                <a:solidFill>
                  <a:srgbClr val="0000FF"/>
                </a:solidFill>
                <a:latin typeface="Arial"/>
                <a:cs typeface="Arial"/>
              </a:rPr>
              <a:t>X, TT</a:t>
            </a:r>
            <a:r>
              <a:rPr lang="en-US" sz="4800" smtClean="0">
                <a:solidFill>
                  <a:srgbClr val="0000FF"/>
                </a:solidFill>
                <a:latin typeface="Arial"/>
                <a:cs typeface="Arial"/>
              </a:rPr>
              <a:t>, DT, e</a:t>
            </a:r>
            <a:r>
              <a:rPr lang="en-US" sz="4800" dirty="0" smtClean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is-IS" sz="4800" dirty="0" smtClean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sz="4800" dirty="0">
                <a:solidFill>
                  <a:srgbClr val="0000FF"/>
                </a:solidFill>
                <a:latin typeface="Arial"/>
                <a:cs typeface="Arial"/>
              </a:rPr>
              <a:t>⟩</a:t>
            </a:r>
            <a:endParaRPr lang="en-US" sz="48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84163" y="2133600"/>
            <a:ext cx="3452998" cy="713255"/>
          </a:xfrm>
          <a:prstGeom prst="wedgeRoundRectCallout">
            <a:avLst>
              <a:gd name="adj1" fmla="val 28748"/>
              <a:gd name="adj2" fmla="val 1480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/>
                <a:cs typeface="Arial"/>
              </a:rPr>
              <a:t>cache mapping </a:t>
            </a:r>
            <a:r>
              <a:rPr lang="en-US" sz="2000" dirty="0" err="1">
                <a:solidFill>
                  <a:srgbClr val="FFFF00"/>
                </a:solidFill>
                <a:latin typeface="Arial"/>
                <a:cs typeface="Arial"/>
              </a:rPr>
              <a:t>A.m</a:t>
            </a:r>
            <a:r>
              <a:rPr lang="en-US" sz="2000" dirty="0">
                <a:latin typeface="Arial"/>
                <a:cs typeface="Arial"/>
              </a:rPr>
              <a:t> to type checking </a:t>
            </a:r>
            <a:r>
              <a:rPr lang="en-US" sz="2000" dirty="0" smtClean="0">
                <a:latin typeface="Arial"/>
                <a:cs typeface="Arial"/>
              </a:rPr>
              <a:t>proof </a:t>
            </a:r>
            <a:r>
              <a:rPr lang="en-US" sz="2000" dirty="0">
                <a:latin typeface="Arial"/>
                <a:cs typeface="Arial"/>
              </a:rPr>
              <a:t>for its body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1206" y="2289657"/>
            <a:ext cx="1343044" cy="446494"/>
          </a:xfrm>
          <a:prstGeom prst="wedgeRoundRectCallout">
            <a:avLst>
              <a:gd name="adj1" fmla="val -96127"/>
              <a:gd name="adj2" fmla="val 2048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type table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24297" y="5276665"/>
            <a:ext cx="1579906" cy="420945"/>
          </a:xfrm>
          <a:prstGeom prst="wedgeRoundRectCallout">
            <a:avLst>
              <a:gd name="adj1" fmla="val 1002"/>
              <a:gd name="adj2" fmla="val -3257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</a:t>
            </a:r>
            <a:r>
              <a:rPr lang="en-US" sz="2000" dirty="0" smtClean="0"/>
              <a:t>xpression </a:t>
            </a:r>
            <a:r>
              <a:rPr lang="en-US" sz="2000" dirty="0" smtClean="0">
                <a:solidFill>
                  <a:srgbClr val="FFFF00"/>
                </a:solidFill>
              </a:rPr>
              <a:t>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033429" y="5276664"/>
            <a:ext cx="3039807" cy="420946"/>
          </a:xfrm>
          <a:prstGeom prst="wedgeRoundRectCallout">
            <a:avLst>
              <a:gd name="adj1" fmla="val 70566"/>
              <a:gd name="adj2" fmla="val -3553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Maps </a:t>
            </a:r>
            <a:r>
              <a:rPr lang="en-US" sz="2000" dirty="0" err="1" smtClean="0">
                <a:solidFill>
                  <a:srgbClr val="FFFF00"/>
                </a:solidFill>
                <a:latin typeface="Arial"/>
                <a:cs typeface="Arial"/>
              </a:rPr>
              <a:t>A.m</a:t>
            </a:r>
            <a:r>
              <a:rPr lang="en-US" sz="2000" dirty="0" smtClean="0"/>
              <a:t> to its definition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8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14908</TotalTime>
  <Words>1571</Words>
  <Application>Microsoft Macintosh PowerPoint</Application>
  <PresentationFormat>On-screen Show (4:3)</PresentationFormat>
  <Paragraphs>276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Spectrum</vt:lpstr>
      <vt:lpstr>Just-in-Time Static Type Checking for Dynamic Languages</vt:lpstr>
      <vt:lpstr>Type Checking and Metaprogramming</vt:lpstr>
      <vt:lpstr>Solution: Just-in-Time Type Checking</vt:lpstr>
      <vt:lpstr>Hummingbird Results</vt:lpstr>
      <vt:lpstr>Hummingbird Example</vt:lpstr>
      <vt:lpstr>Hummingbird and Struct</vt:lpstr>
      <vt:lpstr>Core Calculus for Hummingbird</vt:lpstr>
      <vt:lpstr>Static Type Checking</vt:lpstr>
      <vt:lpstr>Dynamic Semantics</vt:lpstr>
      <vt:lpstr>Type Semantics</vt:lpstr>
      <vt:lpstr>Cache Invalidation on Def</vt:lpstr>
      <vt:lpstr>Function Application</vt:lpstr>
      <vt:lpstr>Soundness Theorem</vt:lpstr>
      <vt:lpstr>Implementation</vt:lpstr>
      <vt:lpstr>Cache Invalidation in Rails Dev Mode</vt:lpstr>
      <vt:lpstr>Type Casts</vt:lpstr>
      <vt:lpstr>Type Casts</vt:lpstr>
      <vt:lpstr>Experiments</vt:lpstr>
      <vt:lpstr>Type Annotations</vt:lpstr>
      <vt:lpstr>Type Checking Results: Annotations</vt:lpstr>
      <vt:lpstr>Type Checking Results: Performance</vt:lpstr>
      <vt:lpstr>Type Errors in Talks</vt:lpstr>
      <vt:lpstr>Rails Live Version Update Experiment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Just-in-Time Static Type Checking for Dynamic Languages</dc:title>
  <dc:creator>Bree Ren</dc:creator>
  <cp:lastModifiedBy>Bree Ren</cp:lastModifiedBy>
  <cp:revision>409</cp:revision>
  <cp:lastPrinted>2016-06-08T17:30:19Z</cp:lastPrinted>
  <dcterms:created xsi:type="dcterms:W3CDTF">2016-05-11T20:38:55Z</dcterms:created>
  <dcterms:modified xsi:type="dcterms:W3CDTF">2016-06-19T23:22:26Z</dcterms:modified>
</cp:coreProperties>
</file>