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68" r:id="rId4"/>
  </p:sldMasterIdLst>
  <p:notesMasterIdLst>
    <p:notesMasterId r:id="rId36"/>
  </p:notesMasterIdLst>
  <p:handoutMasterIdLst>
    <p:handoutMasterId r:id="rId37"/>
  </p:handoutMasterIdLst>
  <p:sldIdLst>
    <p:sldId id="810" r:id="rId5"/>
    <p:sldId id="823" r:id="rId6"/>
    <p:sldId id="865" r:id="rId7"/>
    <p:sldId id="866" r:id="rId8"/>
    <p:sldId id="867" r:id="rId9"/>
    <p:sldId id="868" r:id="rId10"/>
    <p:sldId id="869" r:id="rId11"/>
    <p:sldId id="876" r:id="rId12"/>
    <p:sldId id="819" r:id="rId13"/>
    <p:sldId id="820" r:id="rId14"/>
    <p:sldId id="821" r:id="rId15"/>
    <p:sldId id="827" r:id="rId16"/>
    <p:sldId id="877" r:id="rId17"/>
    <p:sldId id="818" r:id="rId18"/>
    <p:sldId id="835" r:id="rId19"/>
    <p:sldId id="850" r:id="rId20"/>
    <p:sldId id="860" r:id="rId21"/>
    <p:sldId id="844" r:id="rId22"/>
    <p:sldId id="843" r:id="rId23"/>
    <p:sldId id="842" r:id="rId24"/>
    <p:sldId id="838" r:id="rId25"/>
    <p:sldId id="883" r:id="rId26"/>
    <p:sldId id="839" r:id="rId27"/>
    <p:sldId id="845" r:id="rId28"/>
    <p:sldId id="841" r:id="rId29"/>
    <p:sldId id="864" r:id="rId30"/>
    <p:sldId id="853" r:id="rId31"/>
    <p:sldId id="884" r:id="rId32"/>
    <p:sldId id="830" r:id="rId33"/>
    <p:sldId id="811" r:id="rId34"/>
    <p:sldId id="871" r:id="rId35"/>
  </p:sldIdLst>
  <p:sldSz cx="9144000" cy="6858000" type="screen4x3"/>
  <p:notesSz cx="6810375" cy="9942513"/>
  <p:defaultText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 id="{5CF21CB1-8DFA-42F6-BA7D-9D4989E7A130}">
          <p14:sldIdLst>
            <p14:sldId id="810"/>
          </p14:sldIdLst>
        </p14:section>
        <p14:section name="Intro" id="{2C704AB9-B205-204A-9DCE-F296D59DAC6C}">
          <p14:sldIdLst>
            <p14:sldId id="823"/>
            <p14:sldId id="865"/>
          </p14:sldIdLst>
        </p14:section>
        <p14:section name="One third rule" id="{DF504345-3589-074C-AF8E-9F83C3934347}">
          <p14:sldIdLst>
            <p14:sldId id="866"/>
            <p14:sldId id="867"/>
            <p14:sldId id="868"/>
            <p14:sldId id="869"/>
            <p14:sldId id="876"/>
          </p14:sldIdLst>
        </p14:section>
        <p14:section name="Filter lock: intro" id="{CBD38DD2-25B1-A048-B857-EF73288AF1AC}">
          <p14:sldIdLst>
            <p14:sldId id="819"/>
            <p14:sldId id="820"/>
            <p14:sldId id="821"/>
          </p14:sldIdLst>
        </p14:section>
        <p14:section name="Filter lock: solving" id="{80186B70-ACF1-8449-AC23-7179E2FC6A61}">
          <p14:sldIdLst>
            <p14:sldId id="827"/>
            <p14:sldId id="877"/>
            <p14:sldId id="818"/>
          </p14:sldIdLst>
        </p14:section>
        <p14:section name="Simple example" id="{B0922EDB-ECA8-44E8-B02B-83DC5DDB4CAB}">
          <p14:sldIdLst>
            <p14:sldId id="835"/>
            <p14:sldId id="850"/>
            <p14:sldId id="860"/>
            <p14:sldId id="844"/>
            <p14:sldId id="843"/>
            <p14:sldId id="842"/>
          </p14:sldIdLst>
        </p14:section>
        <p14:section name="Cardinality axioms" id="{F5C43521-A4FD-2746-9E94-60E06CB2AD6C}">
          <p14:sldIdLst>
            <p14:sldId id="838"/>
            <p14:sldId id="883"/>
            <p14:sldId id="839"/>
            <p14:sldId id="845"/>
            <p14:sldId id="841"/>
            <p14:sldId id="864"/>
            <p14:sldId id="853"/>
            <p14:sldId id="884"/>
          </p14:sldIdLst>
        </p14:section>
        <p14:section name="Experiments" id="{15EA2E51-288A-8140-AEE2-70A2FF6AA4DC}">
          <p14:sldIdLst>
            <p14:sldId id="830"/>
          </p14:sldIdLst>
        </p14:section>
        <p14:section name="Conclusion" id="{D63A5D6A-E960-864A-89BF-CFD031E02D73}">
          <p14:sldIdLst>
            <p14:sldId id="811"/>
            <p14:sldId id="871"/>
          </p14:sldIdLst>
        </p14:section>
      </p14:sectionLst>
    </p:ext>
    <p:ext uri="{EFAFB233-063F-42B5-8137-9DF3F51BA10A}">
      <p15:sldGuideLst xmlns:p15="http://schemas.microsoft.com/office/powerpoint/2012/main" xmlns="">
        <p15:guide id="1" orient="horz" pos="212">
          <p15:clr>
            <a:srgbClr val="A4A3A4"/>
          </p15:clr>
        </p15:guide>
        <p15:guide id="2" orient="horz" pos="3132">
          <p15:clr>
            <a:srgbClr val="A4A3A4"/>
          </p15:clr>
        </p15:guide>
        <p15:guide id="3" orient="horz" pos="684">
          <p15:clr>
            <a:srgbClr val="A4A3A4"/>
          </p15:clr>
        </p15:guide>
        <p15:guide id="4" orient="horz" pos="898">
          <p15:clr>
            <a:srgbClr val="A4A3A4"/>
          </p15:clr>
        </p15:guide>
        <p15:guide id="5" orient="horz" pos="1468">
          <p15:clr>
            <a:srgbClr val="A4A3A4"/>
          </p15:clr>
        </p15:guide>
        <p15:guide id="6" orient="horz" pos="2052">
          <p15:clr>
            <a:srgbClr val="A4A3A4"/>
          </p15:clr>
        </p15:guide>
        <p15:guide id="7" orient="horz" pos="1619">
          <p15:clr>
            <a:srgbClr val="A4A3A4"/>
          </p15:clr>
        </p15:guide>
        <p15:guide id="8" orient="horz" pos="3038">
          <p15:clr>
            <a:srgbClr val="A4A3A4"/>
          </p15:clr>
        </p15:guide>
        <p15:guide id="9" pos="96">
          <p15:clr>
            <a:srgbClr val="A4A3A4"/>
          </p15:clr>
        </p15:guide>
        <p15:guide id="10" pos="1326">
          <p15:clr>
            <a:srgbClr val="A4A3A4"/>
          </p15:clr>
        </p15:guide>
        <p15:guide id="11" pos="5662">
          <p15:clr>
            <a:srgbClr val="A4A3A4"/>
          </p15:clr>
        </p15:guide>
        <p15:guide id="12" pos="246">
          <p15:clr>
            <a:srgbClr val="A4A3A4"/>
          </p15:clr>
        </p15:guide>
        <p15:guide id="13" pos="5516">
          <p15:clr>
            <a:srgbClr val="A4A3A4"/>
          </p15:clr>
        </p15:guide>
        <p15:guide id="14" pos="460">
          <p15:clr>
            <a:srgbClr val="A4A3A4"/>
          </p15:clr>
        </p15:guide>
        <p15:guide id="15" pos="5298">
          <p15:clr>
            <a:srgbClr val="A4A3A4"/>
          </p15:clr>
        </p15:guide>
        <p15:guide id="16" pos="2878">
          <p15:clr>
            <a:srgbClr val="A4A3A4"/>
          </p15:clr>
        </p15:guide>
      </p15:sldGuideLst>
    </p:ext>
    <p:ext uri="{2D200454-40CA-4A62-9FC3-DE9A4176ACB9}">
      <p15:notesGuideLst xmlns:p15="http://schemas.microsoft.com/office/powerpoint/2012/main" xmlns="">
        <p15:guide id="1" orient="horz" pos="3132" userDrawn="1">
          <p15:clr>
            <a:srgbClr val="A4A3A4"/>
          </p15:clr>
        </p15:guide>
        <p15:guide id="2" pos="214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A3FD"/>
    <a:srgbClr val="FC0006"/>
    <a:srgbClr val="D49495"/>
    <a:srgbClr val="14A4FF"/>
    <a:srgbClr val="1297E9"/>
    <a:srgbClr val="139AEF"/>
    <a:srgbClr val="02213C"/>
    <a:srgbClr val="02233F"/>
    <a:srgbClr val="19BF30"/>
    <a:srgbClr val="31A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8" autoAdjust="0"/>
    <p:restoredTop sz="95009" autoAdjust="0"/>
  </p:normalViewPr>
  <p:slideViewPr>
    <p:cSldViewPr snapToGrid="0">
      <p:cViewPr>
        <p:scale>
          <a:sx n="100" d="100"/>
          <a:sy n="100" d="100"/>
        </p:scale>
        <p:origin x="-1872" y="-448"/>
      </p:cViewPr>
      <p:guideLst>
        <p:guide orient="horz" pos="283"/>
        <p:guide orient="horz" pos="4176"/>
        <p:guide orient="horz" pos="912"/>
        <p:guide orient="horz" pos="1197"/>
        <p:guide orient="horz" pos="1957"/>
        <p:guide orient="horz" pos="2736"/>
        <p:guide orient="horz" pos="2159"/>
        <p:guide orient="horz" pos="4051"/>
        <p:guide pos="96"/>
        <p:guide pos="1326"/>
        <p:guide pos="5662"/>
        <p:guide pos="246"/>
        <p:guide pos="5516"/>
        <p:guide pos="460"/>
        <p:guide pos="5298"/>
        <p:guide pos="2878"/>
      </p:guideLst>
    </p:cSldViewPr>
  </p:slideViewPr>
  <p:notesTextViewPr>
    <p:cViewPr>
      <p:scale>
        <a:sx n="100" d="100"/>
        <a:sy n="100" d="100"/>
      </p:scale>
      <p:origin x="0" y="0"/>
    </p:cViewPr>
  </p:notesTextViewPr>
  <p:sorterViewPr>
    <p:cViewPr varScale="1">
      <p:scale>
        <a:sx n="1" d="1"/>
        <a:sy n="1" d="1"/>
      </p:scale>
      <p:origin x="0" y="9984"/>
    </p:cViewPr>
  </p:sorterViewPr>
  <p:notesViewPr>
    <p:cSldViewPr snapToGrid="0" showGuides="1">
      <p:cViewPr varScale="1">
        <p:scale>
          <a:sx n="85" d="100"/>
          <a:sy n="85" d="100"/>
        </p:scale>
        <p:origin x="-3872" y="-120"/>
      </p:cViewPr>
      <p:guideLst>
        <p:guide orient="horz" pos="3132"/>
        <p:guide pos="2145"/>
      </p:guideLst>
    </p:cSldViewPr>
  </p:notesViewPr>
  <p:gridSpacing cx="228600" cy="2286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notesMaster" Target="notesMasters/notesMaster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51163" cy="497126"/>
          </a:xfrm>
          <a:prstGeom prst="rect">
            <a:avLst/>
          </a:prstGeom>
        </p:spPr>
        <p:txBody>
          <a:bodyPr vert="horz" lIns="91440" tIns="45720" rIns="91440" bIns="45720" rtlCol="0"/>
          <a:lstStyle>
            <a:lvl1pPr algn="l">
              <a:defRPr sz="1200"/>
            </a:lvl1pPr>
          </a:lstStyle>
          <a:p>
            <a:endParaRPr lang="en-US" dirty="0"/>
          </a:p>
        </p:txBody>
      </p:sp>
      <p:sp>
        <p:nvSpPr>
          <p:cNvPr id="7" name="Date Placeholder 6"/>
          <p:cNvSpPr>
            <a:spLocks noGrp="1"/>
          </p:cNvSpPr>
          <p:nvPr>
            <p:ph type="dt" sz="quarter" idx="1"/>
          </p:nvPr>
        </p:nvSpPr>
        <p:spPr>
          <a:xfrm>
            <a:off x="3857636" y="0"/>
            <a:ext cx="2951163" cy="497126"/>
          </a:xfrm>
          <a:prstGeom prst="rect">
            <a:avLst/>
          </a:prstGeom>
        </p:spPr>
        <p:txBody>
          <a:bodyPr vert="horz" lIns="91440" tIns="45720" rIns="91440" bIns="45720" rtlCol="0"/>
          <a:lstStyle>
            <a:lvl1pPr algn="r">
              <a:defRPr sz="1200"/>
            </a:lvl1pPr>
          </a:lstStyle>
          <a:p>
            <a:fld id="{DE219B1A-AE41-483B-A766-69B9363DDA6A}" type="datetimeFigureOut">
              <a:rPr lang="en-US" smtClean="0"/>
              <a:t>19/06/2016</a:t>
            </a:fld>
            <a:endParaRPr lang="en-US" dirty="0"/>
          </a:p>
        </p:txBody>
      </p:sp>
      <p:sp>
        <p:nvSpPr>
          <p:cNvPr id="8" name="Footer Placeholder 7"/>
          <p:cNvSpPr>
            <a:spLocks noGrp="1"/>
          </p:cNvSpPr>
          <p:nvPr>
            <p:ph type="ftr" sz="quarter" idx="2"/>
          </p:nvPr>
        </p:nvSpPr>
        <p:spPr>
          <a:xfrm>
            <a:off x="0" y="9443662"/>
            <a:ext cx="5754767" cy="36146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43416" y="9443662"/>
            <a:ext cx="1065383" cy="497126"/>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51163" cy="497126"/>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920750" y="746125"/>
            <a:ext cx="4968875" cy="37274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9445387"/>
            <a:ext cx="5879624" cy="387049"/>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57636" y="0"/>
            <a:ext cx="2951163" cy="497126"/>
          </a:xfrm>
          <a:prstGeom prst="rect">
            <a:avLst/>
          </a:prstGeom>
        </p:spPr>
        <p:txBody>
          <a:bodyPr vert="horz" lIns="91440" tIns="45720" rIns="91440" bIns="45720" rtlCol="0"/>
          <a:lstStyle>
            <a:lvl1pPr algn="r">
              <a:defRPr sz="1200"/>
            </a:lvl1pPr>
          </a:lstStyle>
          <a:p>
            <a:fld id="{D51B1278-D92B-4AF3-A9C1-71DD298190CE}" type="datetimeFigureOut">
              <a:rPr lang="en-US" smtClean="0"/>
              <a:t>19/06/2016</a:t>
            </a:fld>
            <a:endParaRPr lang="en-US" dirty="0"/>
          </a:p>
        </p:txBody>
      </p:sp>
      <p:sp>
        <p:nvSpPr>
          <p:cNvPr id="12" name="Notes Placeholder 11"/>
          <p:cNvSpPr>
            <a:spLocks noGrp="1"/>
          </p:cNvSpPr>
          <p:nvPr>
            <p:ph type="body" sz="quarter" idx="3"/>
          </p:nvPr>
        </p:nvSpPr>
        <p:spPr>
          <a:xfrm>
            <a:off x="681038" y="4722694"/>
            <a:ext cx="5448300" cy="447413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868273" y="9443662"/>
            <a:ext cx="940526" cy="497126"/>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864" rtl="0" eaLnBrk="1" latinLnBrk="0" hangingPunct="1">
      <a:lnSpc>
        <a:spcPct val="90000"/>
      </a:lnSpc>
      <a:spcAft>
        <a:spcPts val="250"/>
      </a:spcAft>
      <a:defRPr sz="700" kern="1200">
        <a:solidFill>
          <a:schemeClr val="tx1"/>
        </a:solidFill>
        <a:latin typeface="Segoe UI Light" pitchFamily="34" charset="0"/>
        <a:ea typeface="+mn-ea"/>
        <a:cs typeface="+mn-cs"/>
      </a:defRPr>
    </a:lvl1pPr>
    <a:lvl2pPr marL="159757" indent="-79382" algn="l" defTabSz="685864"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2pPr>
    <a:lvl3pPr marL="246085" indent="-86329" algn="l" defTabSz="685864"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3pPr>
    <a:lvl4pPr marL="362183" indent="-110143" algn="l" defTabSz="685864"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4pPr>
    <a:lvl5pPr marL="461411" indent="-86329" algn="l" defTabSz="685864"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5pPr>
    <a:lvl6pPr marL="1714660" algn="l" defTabSz="685864" rtl="0" eaLnBrk="1" latinLnBrk="0" hangingPunct="1">
      <a:defRPr sz="900" kern="1200">
        <a:solidFill>
          <a:schemeClr val="tx1"/>
        </a:solidFill>
        <a:latin typeface="+mn-lt"/>
        <a:ea typeface="+mn-ea"/>
        <a:cs typeface="+mn-cs"/>
      </a:defRPr>
    </a:lvl6pPr>
    <a:lvl7pPr marL="2057592" algn="l" defTabSz="685864" rtl="0" eaLnBrk="1" latinLnBrk="0" hangingPunct="1">
      <a:defRPr sz="900" kern="1200">
        <a:solidFill>
          <a:schemeClr val="tx1"/>
        </a:solidFill>
        <a:latin typeface="+mn-lt"/>
        <a:ea typeface="+mn-ea"/>
        <a:cs typeface="+mn-cs"/>
      </a:defRPr>
    </a:lvl7pPr>
    <a:lvl8pPr marL="2400524" algn="l" defTabSz="685864" rtl="0" eaLnBrk="1" latinLnBrk="0" hangingPunct="1">
      <a:defRPr sz="900" kern="1200">
        <a:solidFill>
          <a:schemeClr val="tx1"/>
        </a:solidFill>
        <a:latin typeface="+mn-lt"/>
        <a:ea typeface="+mn-ea"/>
        <a:cs typeface="+mn-cs"/>
      </a:defRPr>
    </a:lvl8pPr>
    <a:lvl9pPr marL="2743456" algn="l" defTabSz="685864"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3" y="2696703"/>
            <a:ext cx="7225729" cy="761747"/>
          </a:xfrm>
        </p:spPr>
        <p:txBody>
          <a:bodyPr anchor="b" anchorCtr="0"/>
          <a:lstStyle>
            <a:lvl1pPr>
              <a:defRPr sz="5400" spc="-113" baseline="0">
                <a:solidFill>
                  <a:schemeClr val="tx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777537"/>
            <a:ext cx="7245144" cy="498599"/>
          </a:xfrm>
        </p:spPr>
        <p:txBody>
          <a:bodyPr>
            <a:noAutofit/>
          </a:bodyPr>
          <a:lstStyle>
            <a:lvl1pPr marL="0" indent="0">
              <a:spcBef>
                <a:spcPts val="0"/>
              </a:spcBef>
              <a:buNone/>
              <a:defRPr spc="-53" baseline="0">
                <a:solidFill>
                  <a:schemeClr val="tx1"/>
                </a:solidFill>
                <a:latin typeface="+mj-lt"/>
              </a:defRPr>
            </a:lvl1pPr>
          </a:lstStyle>
          <a:p>
            <a:pPr lvl="0"/>
            <a:r>
              <a:rPr lang="en-US" dirty="0" smtClean="0"/>
              <a:t>Speaker Title</a:t>
            </a:r>
            <a:endParaRPr lang="en-US" dirty="0"/>
          </a:p>
        </p:txBody>
      </p:sp>
      <p:sp>
        <p:nvSpPr>
          <p:cNvPr id="7" name="Date Placeholder 6"/>
          <p:cNvSpPr>
            <a:spLocks noGrp="1"/>
          </p:cNvSpPr>
          <p:nvPr>
            <p:ph type="dt" sz="half" idx="13"/>
          </p:nvPr>
        </p:nvSpPr>
        <p:spPr>
          <a:xfrm>
            <a:off x="342990" y="6406271"/>
            <a:ext cx="1600617" cy="273844"/>
          </a:xfrm>
        </p:spPr>
        <p:txBody>
          <a:bodyPr/>
          <a:lstStyle>
            <a:lvl1pPr>
              <a:defRPr>
                <a:solidFill>
                  <a:schemeClr val="tx1"/>
                </a:solidFill>
              </a:defRPr>
            </a:lvl1pPr>
          </a:lstStyle>
          <a:p>
            <a:fld id="{20CE17AF-4091-48A7-8681-C3B1BE5CA3B0}" type="datetime1">
              <a:rPr lang="en-GB" smtClean="0"/>
              <a:pPr/>
              <a:t>19/06/2016</a:t>
            </a:fld>
            <a:endParaRPr lang="en-GB" dirty="0"/>
          </a:p>
        </p:txBody>
      </p:sp>
      <p:sp>
        <p:nvSpPr>
          <p:cNvPr id="9" name="Footer Placeholder 8"/>
          <p:cNvSpPr>
            <a:spLocks noGrp="1"/>
          </p:cNvSpPr>
          <p:nvPr>
            <p:ph type="ftr" sz="quarter" idx="14"/>
          </p:nvPr>
        </p:nvSpPr>
        <p:spPr/>
        <p:txBody>
          <a:bodyPr/>
          <a:lstStyle>
            <a:lvl1pPr>
              <a:defRPr>
                <a:solidFill>
                  <a:schemeClr val="tx1"/>
                </a:solidFill>
              </a:defRPr>
            </a:lvl1pPr>
          </a:lstStyle>
          <a:p>
            <a:endParaRPr lang="en-GB" dirty="0"/>
          </a:p>
        </p:txBody>
      </p:sp>
      <p:sp>
        <p:nvSpPr>
          <p:cNvPr id="10" name="Slide Number Placeholder 9"/>
          <p:cNvSpPr>
            <a:spLocks noGrp="1"/>
          </p:cNvSpPr>
          <p:nvPr>
            <p:ph type="sldNum" sz="quarter" idx="15"/>
          </p:nvPr>
        </p:nvSpPr>
        <p:spPr/>
        <p:txBody>
          <a:bodyPr/>
          <a:lstStyle>
            <a:lvl1pPr>
              <a:defRPr>
                <a:solidFill>
                  <a:schemeClr val="tx1"/>
                </a:solidFill>
              </a:defRPr>
            </a:lvl1pPr>
          </a:lstStyle>
          <a:p>
            <a:fld id="{66F9B19E-23E9-4120-A06C-57F6EDB783B3}" type="slidenum">
              <a:rPr lang="en-GB" smtClean="0"/>
              <a:pPr/>
              <a:t>‹#›</a:t>
            </a:fld>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95217" y="360009"/>
            <a:ext cx="1116000" cy="547352"/>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90" y="509824"/>
            <a:ext cx="1903747" cy="240001"/>
          </a:xfrm>
          <a:prstGeom prst="rect">
            <a:avLst/>
          </a:prstGeom>
        </p:spPr>
      </p:pic>
    </p:spTree>
    <p:extLst>
      <p:ext uri="{BB962C8B-B14F-4D97-AF65-F5344CB8AC3E}">
        <p14:creationId xmlns:p14="http://schemas.microsoft.com/office/powerpoint/2010/main" val="7825548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3003863"/>
            <a:ext cx="8363938" cy="931024"/>
          </a:xfrm>
        </p:spPr>
        <p:txBody>
          <a:bodyPr anchor="b" anchorCtr="0"/>
          <a:lstStyle>
            <a:lvl1pPr>
              <a:defRPr sz="6600" spc="-225" baseline="0">
                <a:solidFill>
                  <a:schemeClr val="tx1"/>
                </a:solidFill>
              </a:defRPr>
            </a:lvl1pPr>
          </a:lstStyle>
          <a:p>
            <a:r>
              <a:rPr lang="en-US" dirty="0" smtClean="0"/>
              <a:t>Click to edit title style</a:t>
            </a:r>
            <a:endParaRPr lang="en-US" dirty="0"/>
          </a:p>
        </p:txBody>
      </p:sp>
      <p:sp>
        <p:nvSpPr>
          <p:cNvPr id="3" name="Date Placeholder 2"/>
          <p:cNvSpPr>
            <a:spLocks noGrp="1"/>
          </p:cNvSpPr>
          <p:nvPr>
            <p:ph type="dt" sz="half" idx="10"/>
          </p:nvPr>
        </p:nvSpPr>
        <p:spPr/>
        <p:txBody>
          <a:bodyPr/>
          <a:lstStyle>
            <a:lvl1pPr>
              <a:defRPr>
                <a:solidFill>
                  <a:schemeClr val="tx1"/>
                </a:solidFill>
              </a:defRPr>
            </a:lvl1pPr>
          </a:lstStyle>
          <a:p>
            <a:fld id="{20CE17AF-4091-48A7-8681-C3B1BE5CA3B0}" type="datetime1">
              <a:rPr lang="en-GB" smtClean="0"/>
              <a:pPr/>
              <a:t>19/06/2016</a:t>
            </a:fld>
            <a:endParaRPr lang="en-GB"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GB"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66F9B19E-23E9-4120-A06C-57F6EDB783B3}" type="slidenum">
              <a:rPr lang="en-GB" smtClean="0"/>
              <a:pPr/>
              <a:t>‹#›</a:t>
            </a:fld>
            <a:endParaRPr lang="en-GB" dirty="0"/>
          </a:p>
        </p:txBody>
      </p:sp>
    </p:spTree>
    <p:extLst>
      <p:ext uri="{BB962C8B-B14F-4D97-AF65-F5344CB8AC3E}">
        <p14:creationId xmlns:p14="http://schemas.microsoft.com/office/powerpoint/2010/main" val="39442129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444251"/>
            <a:ext cx="8363938" cy="578363"/>
          </a:xfr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447799"/>
            <a:ext cx="8363938" cy="1536575"/>
          </a:xfrm>
          <a:prstGeom prst="rect">
            <a:avLst/>
          </a:prstGeom>
        </p:spPr>
        <p:txBody>
          <a:bodyPr/>
          <a:lstStyle>
            <a:lvl1pPr marL="213151" indent="-213151">
              <a:buFont typeface="Wingdings" pitchFamily="2" charset="2"/>
              <a:buChar char=""/>
              <a:defRPr sz="3000">
                <a:solidFill>
                  <a:schemeClr val="tx1"/>
                </a:solidFill>
              </a:defRPr>
            </a:lvl1pPr>
            <a:lvl2pPr marL="388196" indent="-175046">
              <a:buFont typeface="Wingdings" pitchFamily="2" charset="2"/>
              <a:buChar char=""/>
              <a:defRPr>
                <a:solidFill>
                  <a:schemeClr val="tx1"/>
                </a:solidFill>
                <a:latin typeface="+mn-lt"/>
              </a:defRPr>
            </a:lvl2pPr>
            <a:lvl3pPr marL="556096" indent="-167901">
              <a:buFont typeface="Wingdings" pitchFamily="2" charset="2"/>
              <a:buChar char=""/>
              <a:tabLst/>
              <a:defRPr>
                <a:solidFill>
                  <a:schemeClr val="tx1"/>
                </a:solidFill>
                <a:latin typeface="+mn-lt"/>
              </a:defRPr>
            </a:lvl3pPr>
            <a:lvl4pPr marL="685891" indent="-129796">
              <a:buFont typeface="Wingdings" pitchFamily="2" charset="2"/>
              <a:buChar char=""/>
              <a:defRPr>
                <a:solidFill>
                  <a:schemeClr val="tx1"/>
                </a:solidFill>
                <a:latin typeface="+mn-lt"/>
              </a:defRPr>
            </a:lvl4pPr>
            <a:lvl5pPr marL="815687" indent="-129796">
              <a:buFont typeface="Wingdings" pitchFamily="2" charset="2"/>
              <a:buChar char=""/>
              <a:tabLst/>
              <a:defRPr>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1"/>
          </p:nvPr>
        </p:nvSpPr>
        <p:spPr/>
        <p:txBody>
          <a:bodyPr/>
          <a:lstStyle>
            <a:lvl1pPr>
              <a:defRPr>
                <a:solidFill>
                  <a:schemeClr val="tx1"/>
                </a:solidFill>
              </a:defRPr>
            </a:lvl1pPr>
          </a:lstStyle>
          <a:p>
            <a:fld id="{20CE17AF-4091-48A7-8681-C3B1BE5CA3B0}" type="datetime1">
              <a:rPr lang="en-GB" smtClean="0"/>
              <a:pPr/>
              <a:t>19/06/2016</a:t>
            </a:fld>
            <a:endParaRPr lang="en-GB" dirty="0"/>
          </a:p>
        </p:txBody>
      </p:sp>
      <p:sp>
        <p:nvSpPr>
          <p:cNvPr id="4" name="Footer Placeholder 3"/>
          <p:cNvSpPr>
            <a:spLocks noGrp="1"/>
          </p:cNvSpPr>
          <p:nvPr>
            <p:ph type="ftr" sz="quarter" idx="12"/>
          </p:nvPr>
        </p:nvSpPr>
        <p:spPr/>
        <p:txBody>
          <a:bodyPr/>
          <a:lstStyle>
            <a:lvl1pPr>
              <a:defRPr>
                <a:solidFill>
                  <a:schemeClr val="tx1"/>
                </a:solidFill>
              </a:defRPr>
            </a:lvl1pPr>
          </a:lstStyle>
          <a:p>
            <a:endParaRPr lang="en-GB" dirty="0"/>
          </a:p>
        </p:txBody>
      </p:sp>
      <p:sp>
        <p:nvSpPr>
          <p:cNvPr id="6" name="Slide Number Placeholder 5"/>
          <p:cNvSpPr>
            <a:spLocks noGrp="1"/>
          </p:cNvSpPr>
          <p:nvPr>
            <p:ph type="sldNum" sz="quarter" idx="13"/>
          </p:nvPr>
        </p:nvSpPr>
        <p:spPr/>
        <p:txBody>
          <a:bodyPr/>
          <a:lstStyle>
            <a:lvl1pPr>
              <a:defRPr>
                <a:solidFill>
                  <a:schemeClr val="tx1"/>
                </a:solidFill>
              </a:defRPr>
            </a:lvl1pPr>
          </a:lstStyle>
          <a:p>
            <a:fld id="{66F9B19E-23E9-4120-A06C-57F6EDB783B3}" type="slidenum">
              <a:rPr lang="en-GB" smtClean="0"/>
              <a:pPr/>
              <a:t>‹#›</a:t>
            </a:fld>
            <a:endParaRPr lang="en-GB" dirty="0"/>
          </a:p>
        </p:txBody>
      </p:sp>
    </p:spTree>
    <p:extLst>
      <p:ext uri="{BB962C8B-B14F-4D97-AF65-F5344CB8AC3E}">
        <p14:creationId xmlns:p14="http://schemas.microsoft.com/office/powerpoint/2010/main" val="1275049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90627" y="1447800"/>
            <a:ext cx="4047274" cy="1767407"/>
          </a:xfrm>
        </p:spPr>
        <p:txBody>
          <a:bodyPr>
            <a:spAutoFit/>
          </a:bodyPr>
          <a:lstStyle>
            <a:lvl1pPr marL="219104" indent="-219104">
              <a:spcBef>
                <a:spcPts val="900"/>
              </a:spcBef>
              <a:buClr>
                <a:schemeClr val="tx1"/>
              </a:buClr>
              <a:buFont typeface="Wingdings" pitchFamily="2" charset="2"/>
              <a:buChar char=""/>
              <a:defRPr lang="en-US" dirty="0" smtClean="0"/>
            </a:lvl1pPr>
            <a:lvl2pPr marL="390577" indent="-171473">
              <a:defRPr sz="1500">
                <a:solidFill>
                  <a:schemeClr val="tx1"/>
                </a:solidFill>
              </a:defRPr>
            </a:lvl2pPr>
            <a:lvl3pPr marL="514419" indent="-123842">
              <a:tabLst/>
              <a:defRPr sz="1500">
                <a:solidFill>
                  <a:schemeClr val="tx1"/>
                </a:solidFill>
              </a:defRPr>
            </a:lvl3pPr>
            <a:lvl4pPr marL="647786" indent="-133368">
              <a:defRPr>
                <a:solidFill>
                  <a:schemeClr val="tx1"/>
                </a:solidFill>
              </a:defRPr>
            </a:lvl4pPr>
            <a:lvl5pPr marL="771628" indent="-123842">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2"/>
          </p:nvPr>
        </p:nvSpPr>
        <p:spPr/>
        <p:txBody>
          <a:bodyPr/>
          <a:lstStyle>
            <a:lvl1pPr>
              <a:defRPr>
                <a:solidFill>
                  <a:schemeClr val="tx1"/>
                </a:solidFill>
              </a:defRPr>
            </a:lvl1pPr>
          </a:lstStyle>
          <a:p>
            <a:fld id="{20CE17AF-4091-48A7-8681-C3B1BE5CA3B0}" type="datetime1">
              <a:rPr lang="en-GB" smtClean="0"/>
              <a:pPr/>
              <a:t>19/06/2016</a:t>
            </a:fld>
            <a:endParaRPr lang="en-GB" dirty="0"/>
          </a:p>
        </p:txBody>
      </p:sp>
      <p:sp>
        <p:nvSpPr>
          <p:cNvPr id="5" name="Footer Placeholder 4"/>
          <p:cNvSpPr>
            <a:spLocks noGrp="1"/>
          </p:cNvSpPr>
          <p:nvPr>
            <p:ph type="ftr" sz="quarter" idx="13"/>
          </p:nvPr>
        </p:nvSpPr>
        <p:spPr/>
        <p:txBody>
          <a:bodyPr/>
          <a:lstStyle>
            <a:lvl1pPr>
              <a:defRPr>
                <a:solidFill>
                  <a:schemeClr val="tx1"/>
                </a:solidFill>
              </a:defRPr>
            </a:lvl1pPr>
          </a:lstStyle>
          <a:p>
            <a:endParaRPr lang="en-GB" dirty="0"/>
          </a:p>
        </p:txBody>
      </p:sp>
      <p:sp>
        <p:nvSpPr>
          <p:cNvPr id="6" name="Slide Number Placeholder 5"/>
          <p:cNvSpPr>
            <a:spLocks noGrp="1"/>
          </p:cNvSpPr>
          <p:nvPr>
            <p:ph type="sldNum" sz="quarter" idx="14"/>
          </p:nvPr>
        </p:nvSpPr>
        <p:spPr/>
        <p:txBody>
          <a:bodyPr/>
          <a:lstStyle>
            <a:lvl1pPr>
              <a:defRPr>
                <a:solidFill>
                  <a:schemeClr val="tx1"/>
                </a:solidFill>
              </a:defRPr>
            </a:lvl1pPr>
          </a:lstStyle>
          <a:p>
            <a:fld id="{66F9B19E-23E9-4120-A06C-57F6EDB783B3}" type="slidenum">
              <a:rPr lang="en-GB" smtClean="0"/>
              <a:pPr/>
              <a:t>‹#›</a:t>
            </a:fld>
            <a:endParaRPr lang="en-GB" dirty="0"/>
          </a:p>
        </p:txBody>
      </p:sp>
      <p:sp>
        <p:nvSpPr>
          <p:cNvPr id="8" name="Text Placeholder 3"/>
          <p:cNvSpPr>
            <a:spLocks noGrp="1"/>
          </p:cNvSpPr>
          <p:nvPr>
            <p:ph type="body" sz="quarter" idx="15"/>
          </p:nvPr>
        </p:nvSpPr>
        <p:spPr>
          <a:xfrm>
            <a:off x="4706099" y="1447800"/>
            <a:ext cx="4047274" cy="1767407"/>
          </a:xfrm>
        </p:spPr>
        <p:txBody>
          <a:bodyPr>
            <a:spAutoFit/>
          </a:bodyPr>
          <a:lstStyle>
            <a:lvl1pPr marL="219104" indent="-219104">
              <a:spcBef>
                <a:spcPts val="900"/>
              </a:spcBef>
              <a:buClr>
                <a:schemeClr val="tx1"/>
              </a:buClr>
              <a:buFont typeface="Wingdings" pitchFamily="2" charset="2"/>
              <a:buChar char=""/>
              <a:defRPr>
                <a:solidFill>
                  <a:schemeClr val="tx1"/>
                </a:solidFill>
              </a:defRPr>
            </a:lvl1pPr>
            <a:lvl2pPr marL="390577" indent="-171473">
              <a:defRPr sz="1500">
                <a:solidFill>
                  <a:schemeClr val="tx1"/>
                </a:solidFill>
              </a:defRPr>
            </a:lvl2pPr>
            <a:lvl3pPr marL="514419" indent="-123842">
              <a:tabLst/>
              <a:defRPr sz="1500">
                <a:solidFill>
                  <a:schemeClr val="tx1"/>
                </a:solidFill>
              </a:defRPr>
            </a:lvl3pPr>
            <a:lvl4pPr marL="647786" indent="-133368">
              <a:defRPr>
                <a:solidFill>
                  <a:schemeClr val="tx1"/>
                </a:solidFill>
              </a:defRPr>
            </a:lvl4pPr>
            <a:lvl5pPr marL="771628" indent="-123842">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17248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CE17AF-4091-48A7-8681-C3B1BE5CA3B0}" type="datetime1">
              <a:rPr lang="en-GB" smtClean="0"/>
              <a:t>19/06/2016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6F9B19E-23E9-4120-A06C-57F6EDB783B3}" type="slidenum">
              <a:rPr lang="en-GB" smtClean="0"/>
              <a:t>‹#›</a:t>
            </a:fld>
            <a:endParaRPr lang="en-GB" dirty="0"/>
          </a:p>
        </p:txBody>
      </p:sp>
    </p:spTree>
    <p:extLst>
      <p:ext uri="{BB962C8B-B14F-4D97-AF65-F5344CB8AC3E}">
        <p14:creationId xmlns:p14="http://schemas.microsoft.com/office/powerpoint/2010/main" val="367261655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20CE17AF-4091-48A7-8681-C3B1BE5CA3B0}" type="datetime1">
              <a:rPr lang="en-GB" smtClean="0"/>
              <a:pPr/>
              <a:t>19/06/2016</a:t>
            </a:fld>
            <a:endParaRPr lang="en-GB" dirty="0"/>
          </a:p>
        </p:txBody>
      </p:sp>
      <p:sp>
        <p:nvSpPr>
          <p:cNvPr id="3" name="Footer Placeholder 2"/>
          <p:cNvSpPr>
            <a:spLocks noGrp="1"/>
          </p:cNvSpPr>
          <p:nvPr>
            <p:ph type="ftr" sz="quarter" idx="11"/>
          </p:nvPr>
        </p:nvSpPr>
        <p:spPr/>
        <p:txBody>
          <a:bodyPr/>
          <a:lstStyle>
            <a:lvl1pPr>
              <a:defRPr>
                <a:solidFill>
                  <a:schemeClr val="tx1"/>
                </a:solidFill>
              </a:defRPr>
            </a:lvl1pPr>
          </a:lstStyle>
          <a:p>
            <a:endParaRPr lang="en-GB"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66F9B19E-23E9-4120-A06C-57F6EDB783B3}" type="slidenum">
              <a:rPr lang="en-GB" smtClean="0"/>
              <a:pPr/>
              <a:t>‹#›</a:t>
            </a:fld>
            <a:endParaRPr lang="en-GB" dirty="0"/>
          </a:p>
        </p:txBody>
      </p:sp>
    </p:spTree>
    <p:extLst>
      <p:ext uri="{BB962C8B-B14F-4D97-AF65-F5344CB8AC3E}">
        <p14:creationId xmlns:p14="http://schemas.microsoft.com/office/powerpoint/2010/main" val="6048218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88840" y="1447800"/>
            <a:ext cx="8366320" cy="1453475"/>
          </a:xfrm>
        </p:spPr>
        <p:txBody>
          <a:bodyPr/>
          <a:lstStyle>
            <a:lvl1pPr marL="0" indent="0">
              <a:buNone/>
              <a:defRPr sz="2400">
                <a:solidFill>
                  <a:schemeClr val="tx1"/>
                </a:solidFill>
                <a:latin typeface="Consolas" pitchFamily="49" charset="0"/>
                <a:cs typeface="Consolas" pitchFamily="49" charset="0"/>
              </a:defRPr>
            </a:lvl1pPr>
            <a:lvl2pPr marL="254828" indent="0">
              <a:buNone/>
              <a:defRPr>
                <a:solidFill>
                  <a:schemeClr val="tx1"/>
                </a:solidFill>
                <a:latin typeface="Consolas" pitchFamily="49" charset="0"/>
                <a:cs typeface="Consolas" pitchFamily="49" charset="0"/>
              </a:defRPr>
            </a:lvl2pPr>
            <a:lvl3pPr marL="429873" indent="0">
              <a:buNone/>
              <a:defRPr>
                <a:solidFill>
                  <a:schemeClr val="tx1"/>
                </a:solidFill>
                <a:latin typeface="Consolas" pitchFamily="49" charset="0"/>
                <a:cs typeface="Consolas" pitchFamily="49" charset="0"/>
              </a:defRPr>
            </a:lvl3pPr>
            <a:lvl4pPr marL="598965" indent="0">
              <a:buNone/>
              <a:defRPr>
                <a:solidFill>
                  <a:schemeClr val="tx1"/>
                </a:solidFill>
                <a:latin typeface="Consolas" pitchFamily="49" charset="0"/>
                <a:cs typeface="Consolas" pitchFamily="49" charset="0"/>
              </a:defRPr>
            </a:lvl4pPr>
            <a:lvl5pPr marL="772819" indent="0">
              <a:buNone/>
              <a:defRPr>
                <a:solidFill>
                  <a:schemeClr val="tx1"/>
                </a:soli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1"/>
          </p:nvPr>
        </p:nvSpPr>
        <p:spPr/>
        <p:txBody>
          <a:bodyPr/>
          <a:lstStyle>
            <a:lvl1pPr>
              <a:defRPr>
                <a:solidFill>
                  <a:schemeClr val="tx1"/>
                </a:solidFill>
              </a:defRPr>
            </a:lvl1pPr>
          </a:lstStyle>
          <a:p>
            <a:fld id="{20CE17AF-4091-48A7-8681-C3B1BE5CA3B0}" type="datetime1">
              <a:rPr lang="en-GB" smtClean="0"/>
              <a:pPr/>
              <a:t>19/06/2016</a:t>
            </a:fld>
            <a:endParaRPr lang="en-GB" dirty="0"/>
          </a:p>
        </p:txBody>
      </p:sp>
      <p:sp>
        <p:nvSpPr>
          <p:cNvPr id="6" name="Footer Placeholder 5"/>
          <p:cNvSpPr>
            <a:spLocks noGrp="1"/>
          </p:cNvSpPr>
          <p:nvPr>
            <p:ph type="ftr" sz="quarter" idx="12"/>
          </p:nvPr>
        </p:nvSpPr>
        <p:spPr/>
        <p:txBody>
          <a:bodyPr/>
          <a:lstStyle>
            <a:lvl1pPr>
              <a:defRPr>
                <a:solidFill>
                  <a:schemeClr val="tx1"/>
                </a:solidFill>
              </a:defRPr>
            </a:lvl1pPr>
          </a:lstStyle>
          <a:p>
            <a:endParaRPr lang="en-GB" dirty="0"/>
          </a:p>
        </p:txBody>
      </p:sp>
      <p:sp>
        <p:nvSpPr>
          <p:cNvPr id="7" name="Slide Number Placeholder 6"/>
          <p:cNvSpPr>
            <a:spLocks noGrp="1"/>
          </p:cNvSpPr>
          <p:nvPr>
            <p:ph type="sldNum" sz="quarter" idx="13"/>
          </p:nvPr>
        </p:nvSpPr>
        <p:spPr/>
        <p:txBody>
          <a:bodyPr/>
          <a:lstStyle>
            <a:lvl1pPr>
              <a:defRPr>
                <a:solidFill>
                  <a:schemeClr val="tx1"/>
                </a:solidFill>
              </a:defRPr>
            </a:lvl1pPr>
          </a:lstStyle>
          <a:p>
            <a:fld id="{66F9B19E-23E9-4120-A06C-57F6EDB783B3}" type="slidenum">
              <a:rPr lang="en-GB" smtClean="0"/>
              <a:pPr/>
              <a:t>‹#›</a:t>
            </a:fld>
            <a:endParaRPr lang="en-GB" dirty="0"/>
          </a:p>
        </p:txBody>
      </p:sp>
    </p:spTree>
    <p:extLst>
      <p:ext uri="{BB962C8B-B14F-4D97-AF65-F5344CB8AC3E}">
        <p14:creationId xmlns:p14="http://schemas.microsoft.com/office/powerpoint/2010/main" val="15845116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extBox 5"/>
          <p:cNvSpPr txBox="1"/>
          <p:nvPr userDrawn="1"/>
        </p:nvSpPr>
        <p:spPr>
          <a:xfrm>
            <a:off x="2101363" y="6254258"/>
            <a:ext cx="4941277" cy="107722"/>
          </a:xfrm>
          <a:prstGeom prst="rect">
            <a:avLst/>
          </a:prstGeom>
          <a:noFill/>
        </p:spPr>
        <p:txBody>
          <a:bodyPr wrap="square" lIns="0" tIns="0" rIns="0" bIns="0" rtlCol="0">
            <a:spAutoFit/>
          </a:bodyPr>
          <a:lstStyle/>
          <a:p>
            <a:pPr algn="ctr"/>
            <a:r>
              <a:rPr lang="en-GB" sz="700" b="0" i="0" kern="1200" dirty="0" smtClean="0">
                <a:solidFill>
                  <a:schemeClr val="tx1"/>
                </a:solidFill>
                <a:effectLst/>
                <a:latin typeface="+mn-lt"/>
                <a:ea typeface="+mn-ea"/>
                <a:cs typeface="+mn-cs"/>
              </a:rPr>
              <a:t>©2013 Microsoft Corporation. All rights reserved.</a:t>
            </a:r>
            <a:endParaRPr lang="en-GB" sz="700" dirty="0" smtClean="0">
              <a:solidFill>
                <a:schemeClr val="tx1"/>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5453" y="2073084"/>
            <a:ext cx="4573094" cy="2242913"/>
          </a:xfrm>
          <a:prstGeom prst="rect">
            <a:avLst/>
          </a:prstGeom>
        </p:spPr>
      </p:pic>
    </p:spTree>
    <p:extLst>
      <p:ext uri="{BB962C8B-B14F-4D97-AF65-F5344CB8AC3E}">
        <p14:creationId xmlns:p14="http://schemas.microsoft.com/office/powerpoint/2010/main" val="565432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452876"/>
            <a:ext cx="8363938" cy="578363"/>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447801"/>
            <a:ext cx="8366320" cy="1495025"/>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2"/>
          </p:nvPr>
        </p:nvSpPr>
        <p:spPr>
          <a:xfrm>
            <a:off x="342990" y="6406271"/>
            <a:ext cx="1600617" cy="273844"/>
          </a:xfrm>
          <a:prstGeom prst="rect">
            <a:avLst/>
          </a:prstGeom>
        </p:spPr>
        <p:txBody>
          <a:bodyPr vert="horz" lIns="68589" tIns="34295" rIns="68589" bIns="34295" rtlCol="0" anchor="ctr"/>
          <a:lstStyle>
            <a:lvl1pPr algn="l">
              <a:defRPr sz="900">
                <a:solidFill>
                  <a:schemeClr val="tx1"/>
                </a:solidFill>
              </a:defRPr>
            </a:lvl1pPr>
          </a:lstStyle>
          <a:p>
            <a:fld id="{20CE17AF-4091-48A7-8681-C3B1BE5CA3B0}" type="datetime1">
              <a:rPr lang="en-GB" smtClean="0"/>
              <a:pPr/>
              <a:t>19/06/2016</a:t>
            </a:fld>
            <a:endParaRPr lang="en-GB" dirty="0"/>
          </a:p>
        </p:txBody>
      </p:sp>
      <p:sp>
        <p:nvSpPr>
          <p:cNvPr id="7" name="Footer Placeholder 4"/>
          <p:cNvSpPr>
            <a:spLocks noGrp="1"/>
          </p:cNvSpPr>
          <p:nvPr>
            <p:ph type="ftr" sz="quarter" idx="3"/>
          </p:nvPr>
        </p:nvSpPr>
        <p:spPr>
          <a:xfrm>
            <a:off x="2343760" y="6406271"/>
            <a:ext cx="4418954" cy="273844"/>
          </a:xfrm>
          <a:prstGeom prst="rect">
            <a:avLst/>
          </a:prstGeom>
        </p:spPr>
        <p:txBody>
          <a:bodyPr vert="horz" lIns="68589" tIns="34295" rIns="68589" bIns="34295" rtlCol="0" anchor="ctr"/>
          <a:lstStyle>
            <a:lvl1pPr algn="ctr">
              <a:defRPr sz="900">
                <a:solidFill>
                  <a:schemeClr val="tx1"/>
                </a:solidFill>
              </a:defRPr>
            </a:lvl1pPr>
          </a:lstStyle>
          <a:p>
            <a:endParaRPr lang="en-GB" dirty="0"/>
          </a:p>
        </p:txBody>
      </p:sp>
      <p:sp>
        <p:nvSpPr>
          <p:cNvPr id="8" name="Slide Number Placeholder 5"/>
          <p:cNvSpPr>
            <a:spLocks noGrp="1"/>
          </p:cNvSpPr>
          <p:nvPr>
            <p:ph type="sldNum" sz="quarter" idx="4"/>
          </p:nvPr>
        </p:nvSpPr>
        <p:spPr>
          <a:xfrm>
            <a:off x="7152757" y="6406271"/>
            <a:ext cx="1600617" cy="273844"/>
          </a:xfrm>
          <a:prstGeom prst="rect">
            <a:avLst/>
          </a:prstGeom>
        </p:spPr>
        <p:txBody>
          <a:bodyPr vert="horz" lIns="68589" tIns="34295" rIns="68589" bIns="34295" rtlCol="0" anchor="ctr"/>
          <a:lstStyle>
            <a:lvl1pPr algn="r">
              <a:defRPr sz="900">
                <a:solidFill>
                  <a:schemeClr val="tx1"/>
                </a:solidFill>
              </a:defRPr>
            </a:lvl1pPr>
          </a:lstStyle>
          <a:p>
            <a:fld id="{66F9B19E-23E9-4120-A06C-57F6EDB783B3}" type="slidenum">
              <a:rPr lang="en-GB" smtClean="0"/>
              <a:pPr/>
              <a:t>‹#›</a:t>
            </a:fld>
            <a:endParaRPr lang="en-GB" dirty="0"/>
          </a:p>
        </p:txBody>
      </p:sp>
    </p:spTree>
    <p:extLst>
      <p:ext uri="{BB962C8B-B14F-4D97-AF65-F5344CB8AC3E}">
        <p14:creationId xmlns:p14="http://schemas.microsoft.com/office/powerpoint/2010/main" val="3804032445"/>
      </p:ext>
    </p:extLst>
  </p:cSld>
  <p:clrMap bg1="dk1" tx1="lt1" bg2="dk2" tx2="lt2" accent1="accent1" accent2="accent2" accent3="accent3" accent4="accent4" accent5="accent5" accent6="accent6" hlink="hlink" folHlink="folHlink"/>
  <p:sldLayoutIdLst>
    <p:sldLayoutId id="2147484069" r:id="rId1"/>
    <p:sldLayoutId id="2147484070" r:id="rId2"/>
    <p:sldLayoutId id="2147484072" r:id="rId3"/>
    <p:sldLayoutId id="2147484075" r:id="rId4"/>
    <p:sldLayoutId id="2147484078" r:id="rId5"/>
    <p:sldLayoutId id="2147484079" r:id="rId6"/>
    <p:sldLayoutId id="2147484080" r:id="rId7"/>
    <p:sldLayoutId id="2147484081" r:id="rId8"/>
  </p:sldLayoutIdLst>
  <p:transition xmlns:p14="http://schemas.microsoft.com/office/powerpoint/2010/main">
    <p:fade/>
  </p:transition>
  <p:timing>
    <p:tnLst>
      <p:par>
        <p:cTn xmlns:p14="http://schemas.microsoft.com/office/powerpoint/2010/main" id="1" dur="indefinite" restart="never" nodeType="tmRoot"/>
      </p:par>
    </p:tnLst>
  </p:timing>
  <p:hf hdr="0"/>
  <p:txStyles>
    <p:titleStyle>
      <a:lvl1pPr algn="l" defTabSz="685864" rtl="0" eaLnBrk="1" latinLnBrk="0" hangingPunct="1">
        <a:lnSpc>
          <a:spcPct val="90000"/>
        </a:lnSpc>
        <a:spcBef>
          <a:spcPct val="0"/>
        </a:spcBef>
        <a:buNone/>
        <a:defRPr lang="en-US" sz="4100" b="0" kern="1200" cap="none" spc="-75" baseline="0" dirty="0" smtClean="0">
          <a:ln w="3175">
            <a:noFill/>
          </a:ln>
          <a:solidFill>
            <a:schemeClr val="tx2"/>
          </a:solidFill>
          <a:effectLst/>
          <a:latin typeface="+mj-lt"/>
          <a:ea typeface="+mn-ea"/>
          <a:cs typeface="Arial" charset="0"/>
        </a:defRPr>
      </a:lvl1pPr>
    </p:titleStyle>
    <p:bodyStyle>
      <a:lvl1pPr marL="254828" marR="0" indent="-254828" algn="l" defTabSz="685864"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solidFill>
            <a:schemeClr val="tx2"/>
          </a:solidFill>
          <a:latin typeface="+mj-lt"/>
          <a:ea typeface="+mn-ea"/>
          <a:cs typeface="+mn-cs"/>
        </a:defRPr>
      </a:lvl1pPr>
      <a:lvl2pPr marL="429873" marR="0" indent="-175046" algn="l" defTabSz="685864"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tx2"/>
          </a:solidFill>
          <a:latin typeface="+mn-lt"/>
          <a:ea typeface="+mn-ea"/>
          <a:cs typeface="+mn-cs"/>
        </a:defRPr>
      </a:lvl2pPr>
      <a:lvl3pPr marL="598965"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598965" algn="l"/>
        </a:tabLst>
        <a:defRPr sz="1800" kern="1200" spc="0" baseline="0">
          <a:solidFill>
            <a:schemeClr val="tx2"/>
          </a:solidFill>
          <a:latin typeface="+mn-lt"/>
          <a:ea typeface="+mn-ea"/>
          <a:cs typeface="+mn-cs"/>
        </a:defRPr>
      </a:lvl3pPr>
      <a:lvl4pPr marL="772819" marR="0" indent="-173854" algn="l" defTabSz="685864"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chemeClr val="tx2"/>
          </a:solidFill>
          <a:latin typeface="+mn-lt"/>
          <a:ea typeface="+mn-ea"/>
          <a:cs typeface="+mn-cs"/>
        </a:defRPr>
      </a:lvl4pPr>
      <a:lvl5pPr marL="941910"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941910" algn="l"/>
        </a:tabLst>
        <a:defRPr sz="1500" kern="1200" spc="0" baseline="0">
          <a:solidFill>
            <a:schemeClr val="tx2"/>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34213" y="1009372"/>
            <a:ext cx="7225729" cy="1839478"/>
          </a:xfrm>
        </p:spPr>
        <p:txBody>
          <a:bodyPr/>
          <a:lstStyle/>
          <a:p>
            <a:r>
              <a:rPr lang="en-US" sz="6600" baseline="30000" dirty="0"/>
              <a:t>Cardinalities and </a:t>
            </a:r>
            <a:r>
              <a:rPr lang="en-US" sz="6600" baseline="30000" dirty="0" smtClean="0"/>
              <a:t>Universal Quantifiers for </a:t>
            </a:r>
            <a:r>
              <a:rPr lang="en-US" sz="6600" baseline="30000" dirty="0"/>
              <a:t>Verifying Parameterized Systems</a:t>
            </a:r>
            <a:endParaRPr lang="en-GB" sz="6600" dirty="0"/>
          </a:p>
        </p:txBody>
      </p:sp>
      <p:sp>
        <p:nvSpPr>
          <p:cNvPr id="3" name="Text Placeholder 2"/>
          <p:cNvSpPr>
            <a:spLocks noGrp="1"/>
          </p:cNvSpPr>
          <p:nvPr>
            <p:ph type="body" sz="quarter" idx="12"/>
          </p:nvPr>
        </p:nvSpPr>
        <p:spPr/>
        <p:txBody>
          <a:bodyPr/>
          <a:lstStyle/>
          <a:p>
            <a:r>
              <a:rPr lang="en-GB" sz="2400" u="sng" dirty="0"/>
              <a:t>Klaus v. </a:t>
            </a:r>
            <a:r>
              <a:rPr lang="en-GB" sz="2400" u="sng" dirty="0" smtClean="0"/>
              <a:t>Gleissenthall</a:t>
            </a:r>
            <a:r>
              <a:rPr lang="en-GB" sz="2400" dirty="0" smtClean="0"/>
              <a:t>, UC San </a:t>
            </a:r>
            <a:r>
              <a:rPr lang="en-GB" sz="2400" dirty="0"/>
              <a:t>Diego and </a:t>
            </a:r>
            <a:r>
              <a:rPr lang="en-GB" sz="2400" dirty="0" smtClean="0"/>
              <a:t>TU Munich</a:t>
            </a:r>
          </a:p>
          <a:p>
            <a:r>
              <a:rPr lang="en-GB" sz="2400" dirty="0" smtClean="0"/>
              <a:t> </a:t>
            </a:r>
          </a:p>
          <a:p>
            <a:r>
              <a:rPr lang="en-GB" sz="2400" dirty="0" err="1"/>
              <a:t>Nikolaj</a:t>
            </a:r>
            <a:r>
              <a:rPr lang="en-GB" sz="2400" dirty="0"/>
              <a:t> </a:t>
            </a:r>
            <a:r>
              <a:rPr lang="en-GB" sz="2400" dirty="0" err="1" smtClean="0"/>
              <a:t>Bjørner</a:t>
            </a:r>
            <a:r>
              <a:rPr lang="en-GB" sz="2400" dirty="0" smtClean="0"/>
              <a:t> and </a:t>
            </a:r>
            <a:r>
              <a:rPr lang="en-GB" sz="2400" dirty="0" err="1" smtClean="0"/>
              <a:t>Andrey</a:t>
            </a:r>
            <a:r>
              <a:rPr lang="en-GB" sz="2400" dirty="0" smtClean="0"/>
              <a:t> </a:t>
            </a:r>
            <a:r>
              <a:rPr lang="en-GB" sz="2400" dirty="0" err="1" smtClean="0"/>
              <a:t>Rybalchenko</a:t>
            </a:r>
            <a:r>
              <a:rPr lang="en-GB" sz="2400" dirty="0" smtClean="0"/>
              <a:t>, </a:t>
            </a:r>
            <a:br>
              <a:rPr lang="en-GB" sz="2400" dirty="0" smtClean="0"/>
            </a:br>
            <a:r>
              <a:rPr lang="en-GB" sz="2400" dirty="0" smtClean="0"/>
              <a:t>Microsoft Research</a:t>
            </a:r>
          </a:p>
        </p:txBody>
      </p:sp>
    </p:spTree>
    <p:extLst>
      <p:ext uri="{BB962C8B-B14F-4D97-AF65-F5344CB8AC3E}">
        <p14:creationId xmlns:p14="http://schemas.microsoft.com/office/powerpoint/2010/main" val="24101723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 lock</a:t>
            </a:r>
            <a:r>
              <a:rPr lang="en-GB" dirty="0"/>
              <a:t>: </a:t>
            </a:r>
            <a:r>
              <a:rPr lang="en-GB" dirty="0" smtClean="0"/>
              <a:t>description</a:t>
            </a:r>
            <a:endParaRPr lang="en-GB" dirty="0"/>
          </a:p>
        </p:txBody>
      </p:sp>
      <p:sp>
        <p:nvSpPr>
          <p:cNvPr id="4" name="Trapezoid 3"/>
          <p:cNvSpPr/>
          <p:nvPr/>
        </p:nvSpPr>
        <p:spPr bwMode="auto">
          <a:xfrm>
            <a:off x="2061206" y="4840940"/>
            <a:ext cx="4256229" cy="458068"/>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rapezoid 8"/>
          <p:cNvSpPr/>
          <p:nvPr/>
        </p:nvSpPr>
        <p:spPr bwMode="auto">
          <a:xfrm>
            <a:off x="2227769" y="4268356"/>
            <a:ext cx="3914210" cy="464717"/>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rapezoid 9"/>
          <p:cNvSpPr/>
          <p:nvPr/>
        </p:nvSpPr>
        <p:spPr bwMode="auto">
          <a:xfrm>
            <a:off x="2404741" y="2842101"/>
            <a:ext cx="3497502" cy="1290916"/>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rapezoid 10"/>
          <p:cNvSpPr/>
          <p:nvPr/>
        </p:nvSpPr>
        <p:spPr bwMode="auto">
          <a:xfrm>
            <a:off x="2758685" y="2082125"/>
            <a:ext cx="2737865" cy="551764"/>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000" dirty="0">
                <a:gradFill>
                  <a:gsLst>
                    <a:gs pos="0">
                      <a:srgbClr val="FFFFFF"/>
                    </a:gs>
                    <a:gs pos="100000">
                      <a:srgbClr val="FFFFFF"/>
                    </a:gs>
                  </a:gsLst>
                  <a:lin ang="5400000" scaled="0"/>
                </a:gradFill>
                <a:ea typeface="Segoe UI" pitchFamily="34" charset="0"/>
                <a:cs typeface="Segoe UI" pitchFamily="34" charset="0"/>
              </a:rPr>
              <a:t>l</a:t>
            </a:r>
            <a:r>
              <a:rPr lang="en-GB" sz="2000" dirty="0" smtClean="0">
                <a:gradFill>
                  <a:gsLst>
                    <a:gs pos="0">
                      <a:srgbClr val="FFFFFF"/>
                    </a:gs>
                    <a:gs pos="100000">
                      <a:srgbClr val="FFFFFF"/>
                    </a:gs>
                  </a:gsLst>
                  <a:lin ang="5400000" scaled="0"/>
                </a:gradFill>
                <a:ea typeface="Segoe UI" pitchFamily="34" charset="0"/>
                <a:cs typeface="Segoe UI" pitchFamily="34" charset="0"/>
              </a:rPr>
              <a:t>evel n-1</a:t>
            </a:r>
            <a:endParaRPr lang="en-US"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a:xfrm>
            <a:off x="3702979" y="4857527"/>
            <a:ext cx="926055" cy="400110"/>
          </a:xfrm>
          <a:prstGeom prst="rect">
            <a:avLst/>
          </a:prstGeom>
        </p:spPr>
        <p:txBody>
          <a:bodyPr wrap="none">
            <a:spAutoFit/>
          </a:bodyPr>
          <a:lstStyle/>
          <a:p>
            <a:pPr algn="ctr" defTabSz="914099" fontAlgn="base">
              <a:spcBef>
                <a:spcPct val="0"/>
              </a:spcBef>
              <a:spcAft>
                <a:spcPct val="0"/>
              </a:spcAft>
            </a:pPr>
            <a:r>
              <a:rPr lang="en-GB" sz="2000" dirty="0">
                <a:gradFill>
                  <a:gsLst>
                    <a:gs pos="0">
                      <a:srgbClr val="FFFFFF"/>
                    </a:gs>
                    <a:gs pos="100000">
                      <a:srgbClr val="FFFFFF"/>
                    </a:gs>
                  </a:gsLst>
                  <a:lin ang="5400000" scaled="0"/>
                </a:gradFill>
                <a:ea typeface="Segoe UI" pitchFamily="34" charset="0"/>
                <a:cs typeface="Segoe UI" pitchFamily="34" charset="0"/>
              </a:rPr>
              <a:t>l</a:t>
            </a:r>
            <a:r>
              <a:rPr lang="en-GB" sz="2000" dirty="0" smtClean="0">
                <a:gradFill>
                  <a:gsLst>
                    <a:gs pos="0">
                      <a:srgbClr val="FFFFFF"/>
                    </a:gs>
                    <a:gs pos="100000">
                      <a:srgbClr val="FFFFFF"/>
                    </a:gs>
                  </a:gsLst>
                  <a:lin ang="5400000" scaled="0"/>
                </a:gradFill>
                <a:ea typeface="Segoe UI" pitchFamily="34" charset="0"/>
                <a:cs typeface="Segoe UI" pitchFamily="34" charset="0"/>
              </a:rPr>
              <a:t>evel 0</a:t>
            </a: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3709638" y="4302005"/>
            <a:ext cx="926055" cy="400110"/>
          </a:xfrm>
          <a:prstGeom prst="rect">
            <a:avLst/>
          </a:prstGeom>
        </p:spPr>
        <p:txBody>
          <a:bodyPr wrap="none">
            <a:spAutoFit/>
          </a:bodyPr>
          <a:lstStyle/>
          <a:p>
            <a:pPr algn="ctr" defTabSz="914099" fontAlgn="base">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level 1</a:t>
            </a: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a:xfrm>
            <a:off x="4389899" y="3275112"/>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24" name="Rectangle 23"/>
          <p:cNvSpPr/>
          <p:nvPr/>
        </p:nvSpPr>
        <p:spPr>
          <a:xfrm>
            <a:off x="3848422" y="3014846"/>
            <a:ext cx="697627" cy="707886"/>
          </a:xfrm>
          <a:prstGeom prst="rect">
            <a:avLst/>
          </a:prstGeom>
        </p:spPr>
        <p:txBody>
          <a:bodyPr wrap="none">
            <a:spAutoFit/>
          </a:bodyPr>
          <a:lstStyle/>
          <a:p>
            <a:pPr algn="ctr" defTabSz="914099" fontAlgn="base">
              <a:spcBef>
                <a:spcPct val="0"/>
              </a:spcBef>
              <a:spcAft>
                <a:spcPct val="0"/>
              </a:spcAft>
            </a:pPr>
            <a:r>
              <a:rPr lang="en-GB" sz="4000" dirty="0">
                <a:gradFill>
                  <a:gsLst>
                    <a:gs pos="0">
                      <a:srgbClr val="FFFFFF"/>
                    </a:gs>
                    <a:gs pos="100000">
                      <a:srgbClr val="FFFFFF"/>
                    </a:gs>
                  </a:gsLst>
                  <a:lin ang="5400000" scaled="0"/>
                </a:gradFill>
                <a:ea typeface="Segoe UI" pitchFamily="34" charset="0"/>
                <a:cs typeface="Segoe UI" pitchFamily="34" charset="0"/>
              </a:rPr>
              <a:t>…</a:t>
            </a:r>
          </a:p>
        </p:txBody>
      </p:sp>
      <p:sp>
        <p:nvSpPr>
          <p:cNvPr id="15" name="Rectangular Callout 14"/>
          <p:cNvSpPr/>
          <p:nvPr/>
        </p:nvSpPr>
        <p:spPr bwMode="auto">
          <a:xfrm>
            <a:off x="6426596" y="2320702"/>
            <a:ext cx="2338736" cy="968598"/>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no one is above you</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Callout 17"/>
          <p:cNvSpPr/>
          <p:nvPr/>
        </p:nvSpPr>
        <p:spPr bwMode="auto">
          <a:xfrm>
            <a:off x="6446126" y="672929"/>
            <a:ext cx="2283569" cy="1308849"/>
          </a:xfrm>
          <a:prstGeom prst="wedgeEllipseCallout">
            <a:avLst>
              <a:gd name="adj1" fmla="val -14243"/>
              <a:gd name="adj2" fmla="val 7132"/>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Advance </a:t>
            </a:r>
          </a:p>
          <a:p>
            <a:pPr algn="ctr" defTabSz="914099" fontAlgn="base">
              <a:spcBef>
                <a:spcPct val="0"/>
              </a:spcBef>
              <a:spcAft>
                <a:spcPct val="0"/>
              </a:spcAft>
            </a:pPr>
            <a:r>
              <a:rPr lang="en-GB" sz="2400" i="1" dirty="0" err="1" smtClean="0">
                <a:gradFill>
                  <a:gsLst>
                    <a:gs pos="0">
                      <a:srgbClr val="FFFFFF"/>
                    </a:gs>
                    <a:gs pos="100000">
                      <a:srgbClr val="FFFFFF"/>
                    </a:gs>
                  </a:gsLst>
                  <a:lin ang="5400000" scaled="0"/>
                </a:gradFill>
                <a:ea typeface="Segoe UI" pitchFamily="34" charset="0"/>
                <a:cs typeface="Segoe UI" pitchFamily="34" charset="0"/>
              </a:rPr>
              <a:t>iff</a:t>
            </a:r>
            <a:endParaRPr lang="en-US" sz="2400" i="1"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ular Callout 18"/>
          <p:cNvSpPr/>
          <p:nvPr/>
        </p:nvSpPr>
        <p:spPr bwMode="auto">
          <a:xfrm>
            <a:off x="6433254" y="3389237"/>
            <a:ext cx="2338736" cy="1399651"/>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a:gradFill>
                  <a:gsLst>
                    <a:gs pos="0">
                      <a:srgbClr val="FFFFFF"/>
                    </a:gs>
                    <a:gs pos="100000">
                      <a:srgbClr val="FFFFFF"/>
                    </a:gs>
                  </a:gsLst>
                  <a:lin ang="5400000" scaled="0"/>
                </a:gradFill>
                <a:ea typeface="Segoe UI" pitchFamily="34" charset="0"/>
                <a:cs typeface="Segoe UI" pitchFamily="34" charset="0"/>
              </a:rPr>
              <a:t>s</a:t>
            </a:r>
            <a:r>
              <a:rPr lang="en-GB" sz="2800" dirty="0" smtClean="0">
                <a:gradFill>
                  <a:gsLst>
                    <a:gs pos="0">
                      <a:srgbClr val="FFFFFF"/>
                    </a:gs>
                    <a:gs pos="100000">
                      <a:srgbClr val="FFFFFF"/>
                    </a:gs>
                  </a:gsLst>
                  <a:lin ang="5400000" scaled="0"/>
                </a:gradFill>
                <a:ea typeface="Segoe UI" pitchFamily="34" charset="0"/>
                <a:cs typeface="Segoe UI" pitchFamily="34" charset="0"/>
              </a:rPr>
              <a:t>omeone else is at your level</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572793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 lock</a:t>
            </a:r>
            <a:r>
              <a:rPr lang="en-GB" dirty="0"/>
              <a:t>: </a:t>
            </a:r>
            <a:r>
              <a:rPr lang="en-GB" dirty="0" smtClean="0"/>
              <a:t>description</a:t>
            </a:r>
            <a:endParaRPr lang="en-GB" dirty="0"/>
          </a:p>
        </p:txBody>
      </p:sp>
      <p:sp>
        <p:nvSpPr>
          <p:cNvPr id="4" name="Trapezoid 3"/>
          <p:cNvSpPr/>
          <p:nvPr/>
        </p:nvSpPr>
        <p:spPr bwMode="auto">
          <a:xfrm>
            <a:off x="2061206" y="4840940"/>
            <a:ext cx="4256229" cy="458068"/>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rapezoid 8"/>
          <p:cNvSpPr/>
          <p:nvPr/>
        </p:nvSpPr>
        <p:spPr bwMode="auto">
          <a:xfrm>
            <a:off x="2227769" y="4268356"/>
            <a:ext cx="3914210" cy="464717"/>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rapezoid 10"/>
          <p:cNvSpPr/>
          <p:nvPr/>
        </p:nvSpPr>
        <p:spPr bwMode="auto">
          <a:xfrm>
            <a:off x="2758685" y="2082125"/>
            <a:ext cx="2737865" cy="551764"/>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Level 2</a:t>
            </a:r>
            <a:endParaRPr lang="en-US"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a:xfrm>
            <a:off x="3702979" y="4857527"/>
            <a:ext cx="926055" cy="400110"/>
          </a:xfrm>
          <a:prstGeom prst="rect">
            <a:avLst/>
          </a:prstGeom>
        </p:spPr>
        <p:txBody>
          <a:bodyPr wrap="none">
            <a:spAutoFit/>
          </a:bodyPr>
          <a:lstStyle/>
          <a:p>
            <a:pPr algn="ctr" defTabSz="914099" fontAlgn="base">
              <a:spcBef>
                <a:spcPct val="0"/>
              </a:spcBef>
              <a:spcAft>
                <a:spcPct val="0"/>
              </a:spcAft>
            </a:pPr>
            <a:r>
              <a:rPr lang="en-GB" sz="2000" dirty="0">
                <a:gradFill>
                  <a:gsLst>
                    <a:gs pos="0">
                      <a:srgbClr val="FFFFFF"/>
                    </a:gs>
                    <a:gs pos="100000">
                      <a:srgbClr val="FFFFFF"/>
                    </a:gs>
                  </a:gsLst>
                  <a:lin ang="5400000" scaled="0"/>
                </a:gradFill>
                <a:ea typeface="Segoe UI" pitchFamily="34" charset="0"/>
                <a:cs typeface="Segoe UI" pitchFamily="34" charset="0"/>
              </a:rPr>
              <a:t>l</a:t>
            </a:r>
            <a:r>
              <a:rPr lang="en-GB" sz="2000" dirty="0" smtClean="0">
                <a:gradFill>
                  <a:gsLst>
                    <a:gs pos="0">
                      <a:srgbClr val="FFFFFF"/>
                    </a:gs>
                    <a:gs pos="100000">
                      <a:srgbClr val="FFFFFF"/>
                    </a:gs>
                  </a:gsLst>
                  <a:lin ang="5400000" scaled="0"/>
                </a:gradFill>
                <a:ea typeface="Segoe UI" pitchFamily="34" charset="0"/>
                <a:cs typeface="Segoe UI" pitchFamily="34" charset="0"/>
              </a:rPr>
              <a:t>evel 0</a:t>
            </a: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3709638" y="4302005"/>
            <a:ext cx="926055" cy="400110"/>
          </a:xfrm>
          <a:prstGeom prst="rect">
            <a:avLst/>
          </a:prstGeom>
        </p:spPr>
        <p:txBody>
          <a:bodyPr wrap="none">
            <a:spAutoFit/>
          </a:bodyPr>
          <a:lstStyle/>
          <a:p>
            <a:pPr algn="ctr" defTabSz="914099" fontAlgn="base">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level 1</a:t>
            </a: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a:xfrm>
            <a:off x="4389899" y="3275112"/>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24" name="Rectangle 23"/>
          <p:cNvSpPr/>
          <p:nvPr/>
        </p:nvSpPr>
        <p:spPr>
          <a:xfrm>
            <a:off x="3848422" y="3014846"/>
            <a:ext cx="697627" cy="707886"/>
          </a:xfrm>
          <a:prstGeom prst="rect">
            <a:avLst/>
          </a:prstGeom>
        </p:spPr>
        <p:txBody>
          <a:bodyPr wrap="none">
            <a:spAutoFit/>
          </a:bodyPr>
          <a:lstStyle/>
          <a:p>
            <a:pPr algn="ctr" defTabSz="914099" fontAlgn="base">
              <a:spcBef>
                <a:spcPct val="0"/>
              </a:spcBef>
              <a:spcAft>
                <a:spcPct val="0"/>
              </a:spcAft>
            </a:pPr>
            <a:r>
              <a:rPr lang="en-GB" sz="4000" dirty="0">
                <a:gradFill>
                  <a:gsLst>
                    <a:gs pos="0">
                      <a:srgbClr val="FFFFFF"/>
                    </a:gs>
                    <a:gs pos="100000">
                      <a:srgbClr val="FFFFFF"/>
                    </a:gs>
                  </a:gsLst>
                  <a:lin ang="5400000" scaled="0"/>
                </a:gradFill>
                <a:ea typeface="Segoe UI" pitchFamily="34" charset="0"/>
                <a:cs typeface="Segoe UI" pitchFamily="34" charset="0"/>
              </a:rPr>
              <a:t>…</a:t>
            </a:r>
          </a:p>
        </p:txBody>
      </p:sp>
      <p:sp>
        <p:nvSpPr>
          <p:cNvPr id="15" name="Rectangular Callout 14"/>
          <p:cNvSpPr/>
          <p:nvPr/>
        </p:nvSpPr>
        <p:spPr bwMode="auto">
          <a:xfrm>
            <a:off x="180516" y="1342103"/>
            <a:ext cx="1974381" cy="750433"/>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no one is above you</a:t>
            </a:r>
            <a:endParaRPr lang="en-GB"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ular Callout 18"/>
          <p:cNvSpPr/>
          <p:nvPr/>
        </p:nvSpPr>
        <p:spPr bwMode="auto">
          <a:xfrm>
            <a:off x="187174" y="2410639"/>
            <a:ext cx="1957313" cy="1181028"/>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000" dirty="0">
                <a:gradFill>
                  <a:gsLst>
                    <a:gs pos="0">
                      <a:srgbClr val="FFFFFF"/>
                    </a:gs>
                    <a:gs pos="100000">
                      <a:srgbClr val="FFFFFF"/>
                    </a:gs>
                  </a:gsLst>
                  <a:lin ang="5400000" scaled="0"/>
                </a:gradFill>
                <a:ea typeface="Segoe UI" pitchFamily="34" charset="0"/>
                <a:cs typeface="Segoe UI" pitchFamily="34" charset="0"/>
              </a:rPr>
              <a:t>s</a:t>
            </a:r>
            <a:r>
              <a:rPr lang="en-GB" sz="2000" dirty="0" smtClean="0">
                <a:gradFill>
                  <a:gsLst>
                    <a:gs pos="0">
                      <a:srgbClr val="FFFFFF"/>
                    </a:gs>
                    <a:gs pos="100000">
                      <a:srgbClr val="FFFFFF"/>
                    </a:gs>
                  </a:gsLst>
                  <a:lin ang="5400000" scaled="0"/>
                </a:gradFill>
                <a:ea typeface="Segoe UI" pitchFamily="34" charset="0"/>
                <a:cs typeface="Segoe UI" pitchFamily="34" charset="0"/>
              </a:rPr>
              <a:t>omeone else is at your level</a:t>
            </a:r>
            <a:endParaRPr lang="en-GB"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1440023672_cpu-process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063" y="4777707"/>
            <a:ext cx="531726" cy="531726"/>
          </a:xfrm>
          <a:prstGeom prst="rect">
            <a:avLst/>
          </a:prstGeom>
        </p:spPr>
      </p:pic>
      <p:pic>
        <p:nvPicPr>
          <p:cNvPr id="20" name="Picture 19" descr="1440023672_cpu-process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4739" y="4773948"/>
            <a:ext cx="531726" cy="531726"/>
          </a:xfrm>
          <a:prstGeom prst="rect">
            <a:avLst/>
          </a:prstGeom>
        </p:spPr>
      </p:pic>
      <p:pic>
        <p:nvPicPr>
          <p:cNvPr id="21" name="Picture 20" descr="1440023672_cpu-process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825" y="4780599"/>
            <a:ext cx="531726" cy="531726"/>
          </a:xfrm>
          <a:prstGeom prst="rect">
            <a:avLst/>
          </a:prstGeom>
        </p:spPr>
      </p:pic>
      <p:pic>
        <p:nvPicPr>
          <p:cNvPr id="25" name="Picture 24" descr="1440023672_cpu-process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8901" y="4232595"/>
            <a:ext cx="531726" cy="531726"/>
          </a:xfrm>
          <a:prstGeom prst="rect">
            <a:avLst/>
          </a:prstGeom>
        </p:spPr>
      </p:pic>
      <p:pic>
        <p:nvPicPr>
          <p:cNvPr id="26" name="Picture 25" descr="1440023672_cpu-process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969" y="2011372"/>
            <a:ext cx="531726" cy="531726"/>
          </a:xfrm>
          <a:prstGeom prst="rect">
            <a:avLst/>
          </a:prstGeom>
        </p:spPr>
      </p:pic>
      <p:pic>
        <p:nvPicPr>
          <p:cNvPr id="27" name="Picture 26" descr="1440023672_cpu-process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397" y="4239247"/>
            <a:ext cx="531726" cy="531726"/>
          </a:xfrm>
          <a:prstGeom prst="rect">
            <a:avLst/>
          </a:prstGeom>
        </p:spPr>
      </p:pic>
      <p:pic>
        <p:nvPicPr>
          <p:cNvPr id="28" name="Picture 27" descr="1440023672_cpu-process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7645" y="2007614"/>
            <a:ext cx="531726" cy="531726"/>
          </a:xfrm>
          <a:prstGeom prst="rect">
            <a:avLst/>
          </a:prstGeom>
        </p:spPr>
      </p:pic>
    </p:spTree>
    <p:extLst>
      <p:ext uri="{BB962C8B-B14F-4D97-AF65-F5344CB8AC3E}">
        <p14:creationId xmlns:p14="http://schemas.microsoft.com/office/powerpoint/2010/main" val="214326008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389899" y="3467208"/>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16" name="TextBox 15"/>
          <p:cNvSpPr txBox="1"/>
          <p:nvPr/>
        </p:nvSpPr>
        <p:spPr>
          <a:xfrm>
            <a:off x="3959643" y="342566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6" name="Title 5"/>
          <p:cNvSpPr>
            <a:spLocks noGrp="1"/>
          </p:cNvSpPr>
          <p:nvPr>
            <p:ph type="title"/>
          </p:nvPr>
        </p:nvSpPr>
        <p:spPr>
          <a:xfrm>
            <a:off x="389436" y="444251"/>
            <a:ext cx="8363938" cy="578363"/>
          </a:xfrm>
        </p:spPr>
        <p:txBody>
          <a:bodyPr/>
          <a:lstStyle/>
          <a:p>
            <a:r>
              <a:rPr lang="en-US" dirty="0" smtClean="0"/>
              <a:t>Filter Lock: property</a:t>
            </a:r>
            <a:endParaRPr lang="en-US" dirty="0"/>
          </a:p>
        </p:txBody>
      </p:sp>
      <p:sp>
        <p:nvSpPr>
          <p:cNvPr id="51" name="Rectangle 50"/>
          <p:cNvSpPr/>
          <p:nvPr/>
        </p:nvSpPr>
        <p:spPr>
          <a:xfrm>
            <a:off x="3709638" y="4302005"/>
            <a:ext cx="926055" cy="400110"/>
          </a:xfrm>
          <a:prstGeom prst="rect">
            <a:avLst/>
          </a:prstGeom>
        </p:spPr>
        <p:txBody>
          <a:bodyPr wrap="none">
            <a:spAutoFit/>
          </a:bodyPr>
          <a:lstStyle/>
          <a:p>
            <a:pPr algn="ctr" defTabSz="914099" fontAlgn="base">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level 1</a:t>
            </a: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ular Callout 51"/>
          <p:cNvSpPr/>
          <p:nvPr/>
        </p:nvSpPr>
        <p:spPr bwMode="auto">
          <a:xfrm>
            <a:off x="2794625" y="3079918"/>
            <a:ext cx="3214460" cy="689086"/>
          </a:xfrm>
          <a:prstGeom prst="wedgeRectCallout">
            <a:avLst>
              <a:gd name="adj1" fmla="val 19683"/>
              <a:gd name="adj2" fmla="val 2742"/>
            </a:avLst>
          </a:prstGeom>
          <a:solidFill>
            <a:srgbClr val="FC000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 t | lv(t) = </a:t>
            </a:r>
            <a:r>
              <a:rPr lang="en-GB" sz="2400" dirty="0" smtClean="0">
                <a:gradFill>
                  <a:gsLst>
                    <a:gs pos="0">
                      <a:srgbClr val="FFFFFF"/>
                    </a:gs>
                    <a:gs pos="100000">
                      <a:srgbClr val="FFFFFF"/>
                    </a:gs>
                  </a:gsLst>
                  <a:lin ang="5400000" scaled="0"/>
                </a:gradFill>
                <a:ea typeface="Segoe UI" pitchFamily="34" charset="0"/>
                <a:cs typeface="Segoe UI" pitchFamily="34" charset="0"/>
              </a:rPr>
              <a:t>n-1 } ≤ 1 </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53" name="Oval Callout 52"/>
          <p:cNvSpPr/>
          <p:nvPr/>
        </p:nvSpPr>
        <p:spPr bwMode="auto">
          <a:xfrm>
            <a:off x="5330902" y="1878367"/>
            <a:ext cx="2987598" cy="1029933"/>
          </a:xfrm>
          <a:prstGeom prst="wedgeEllipseCallout">
            <a:avLst>
              <a:gd name="adj1" fmla="val -28122"/>
              <a:gd name="adj2" fmla="val 59430"/>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Mutual exclusion</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642089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389899" y="3467208"/>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28" name="Rectangular Callout 27"/>
          <p:cNvSpPr/>
          <p:nvPr/>
        </p:nvSpPr>
        <p:spPr bwMode="auto">
          <a:xfrm>
            <a:off x="1777460" y="3198865"/>
            <a:ext cx="5689510" cy="1291138"/>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∀l: 0≤l≤n-1→ #{t | lv(t)≥l} ≤ n-l </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3959643" y="342566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42" name="Oval Callout 41"/>
          <p:cNvSpPr/>
          <p:nvPr/>
        </p:nvSpPr>
        <p:spPr bwMode="auto">
          <a:xfrm>
            <a:off x="5483302" y="1878367"/>
            <a:ext cx="2987598" cy="1029933"/>
          </a:xfrm>
          <a:prstGeom prst="wedgeEllipseCallout">
            <a:avLst>
              <a:gd name="adj1" fmla="val -21321"/>
              <a:gd name="adj2" fmla="val 59430"/>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c</a:t>
            </a:r>
            <a:r>
              <a:rPr lang="en-GB" sz="2400" dirty="0" smtClean="0">
                <a:gradFill>
                  <a:gsLst>
                    <a:gs pos="0">
                      <a:srgbClr val="FFFFFF"/>
                    </a:gs>
                    <a:gs pos="100000">
                      <a:srgbClr val="FFFFFF"/>
                    </a:gs>
                  </a:gsLst>
                  <a:lin ang="5400000" scaled="0"/>
                </a:gradFill>
                <a:ea typeface="Segoe UI" pitchFamily="34" charset="0"/>
                <a:cs typeface="Segoe UI" pitchFamily="34" charset="0"/>
              </a:rPr>
              <a:t>ount processes at level</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Oval Callout 42"/>
          <p:cNvSpPr/>
          <p:nvPr/>
        </p:nvSpPr>
        <p:spPr bwMode="auto">
          <a:xfrm>
            <a:off x="581102" y="1878367"/>
            <a:ext cx="2987598" cy="1029933"/>
          </a:xfrm>
          <a:prstGeom prst="wedgeEllipseCallout">
            <a:avLst>
              <a:gd name="adj1" fmla="val 11836"/>
              <a:gd name="adj2" fmla="val 60663"/>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Quantify over level</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Oval Callout 46"/>
          <p:cNvSpPr/>
          <p:nvPr/>
        </p:nvSpPr>
        <p:spPr bwMode="auto">
          <a:xfrm>
            <a:off x="5588000" y="4826000"/>
            <a:ext cx="2882900" cy="850900"/>
          </a:xfrm>
          <a:prstGeom prst="wedgeEllipseCallout">
            <a:avLst>
              <a:gd name="adj1" fmla="val -35890"/>
              <a:gd name="adj2" fmla="val -47263"/>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Infinitely many cardinalities</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itle 5"/>
          <p:cNvSpPr>
            <a:spLocks noGrp="1"/>
          </p:cNvSpPr>
          <p:nvPr>
            <p:ph type="title"/>
          </p:nvPr>
        </p:nvSpPr>
        <p:spPr/>
        <p:txBody>
          <a:bodyPr/>
          <a:lstStyle/>
          <a:p>
            <a:r>
              <a:rPr lang="en-US" dirty="0" smtClean="0"/>
              <a:t>Filter Lock: invariant</a:t>
            </a:r>
            <a:endParaRPr lang="en-US" dirty="0"/>
          </a:p>
        </p:txBody>
      </p:sp>
    </p:spTree>
    <p:extLst>
      <p:ext uri="{BB962C8B-B14F-4D97-AF65-F5344CB8AC3E}">
        <p14:creationId xmlns:p14="http://schemas.microsoft.com/office/powerpoint/2010/main" val="121707455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 lock:</a:t>
            </a:r>
            <a:endParaRPr lang="en-GB" dirty="0"/>
          </a:p>
        </p:txBody>
      </p:sp>
      <p:sp>
        <p:nvSpPr>
          <p:cNvPr id="4" name="Trapezoid 3"/>
          <p:cNvSpPr/>
          <p:nvPr/>
        </p:nvSpPr>
        <p:spPr bwMode="auto">
          <a:xfrm>
            <a:off x="2061206" y="4840940"/>
            <a:ext cx="4256229" cy="458068"/>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rapezoid 8"/>
          <p:cNvSpPr/>
          <p:nvPr/>
        </p:nvSpPr>
        <p:spPr bwMode="auto">
          <a:xfrm>
            <a:off x="2227769" y="4268356"/>
            <a:ext cx="3914210" cy="464717"/>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rapezoid 9"/>
          <p:cNvSpPr/>
          <p:nvPr/>
        </p:nvSpPr>
        <p:spPr bwMode="auto">
          <a:xfrm>
            <a:off x="2404741" y="2842101"/>
            <a:ext cx="3497502" cy="1290916"/>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rapezoid 10"/>
          <p:cNvSpPr/>
          <p:nvPr/>
        </p:nvSpPr>
        <p:spPr bwMode="auto">
          <a:xfrm>
            <a:off x="2758685" y="2082125"/>
            <a:ext cx="2737865" cy="551764"/>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000" dirty="0">
                <a:gradFill>
                  <a:gsLst>
                    <a:gs pos="0">
                      <a:srgbClr val="FFFFFF"/>
                    </a:gs>
                    <a:gs pos="100000">
                      <a:srgbClr val="FFFFFF"/>
                    </a:gs>
                  </a:gsLst>
                  <a:lin ang="5400000" scaled="0"/>
                </a:gradFill>
                <a:ea typeface="Segoe UI" pitchFamily="34" charset="0"/>
                <a:cs typeface="Segoe UI" pitchFamily="34" charset="0"/>
              </a:rPr>
              <a:t>l</a:t>
            </a:r>
            <a:r>
              <a:rPr lang="en-GB" sz="2000" dirty="0" smtClean="0">
                <a:gradFill>
                  <a:gsLst>
                    <a:gs pos="0">
                      <a:srgbClr val="FFFFFF"/>
                    </a:gs>
                    <a:gs pos="100000">
                      <a:srgbClr val="FFFFFF"/>
                    </a:gs>
                  </a:gsLst>
                  <a:lin ang="5400000" scaled="0"/>
                </a:gradFill>
                <a:ea typeface="Segoe UI" pitchFamily="34" charset="0"/>
                <a:cs typeface="Segoe UI" pitchFamily="34" charset="0"/>
              </a:rPr>
              <a:t>evel n-1</a:t>
            </a:r>
            <a:endParaRPr lang="en-US"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a:xfrm>
            <a:off x="3702979" y="4857527"/>
            <a:ext cx="926055" cy="400110"/>
          </a:xfrm>
          <a:prstGeom prst="rect">
            <a:avLst/>
          </a:prstGeom>
        </p:spPr>
        <p:txBody>
          <a:bodyPr wrap="none">
            <a:spAutoFit/>
          </a:bodyPr>
          <a:lstStyle/>
          <a:p>
            <a:pPr algn="ctr" defTabSz="914099" fontAlgn="base">
              <a:spcBef>
                <a:spcPct val="0"/>
              </a:spcBef>
              <a:spcAft>
                <a:spcPct val="0"/>
              </a:spcAft>
            </a:pPr>
            <a:r>
              <a:rPr lang="en-GB" sz="2000" dirty="0">
                <a:gradFill>
                  <a:gsLst>
                    <a:gs pos="0">
                      <a:srgbClr val="FFFFFF"/>
                    </a:gs>
                    <a:gs pos="100000">
                      <a:srgbClr val="FFFFFF"/>
                    </a:gs>
                  </a:gsLst>
                  <a:lin ang="5400000" scaled="0"/>
                </a:gradFill>
                <a:ea typeface="Segoe UI" pitchFamily="34" charset="0"/>
                <a:cs typeface="Segoe UI" pitchFamily="34" charset="0"/>
              </a:rPr>
              <a:t>l</a:t>
            </a:r>
            <a:r>
              <a:rPr lang="en-GB" sz="2000" dirty="0" smtClean="0">
                <a:gradFill>
                  <a:gsLst>
                    <a:gs pos="0">
                      <a:srgbClr val="FFFFFF"/>
                    </a:gs>
                    <a:gs pos="100000">
                      <a:srgbClr val="FFFFFF"/>
                    </a:gs>
                  </a:gsLst>
                  <a:lin ang="5400000" scaled="0"/>
                </a:gradFill>
                <a:ea typeface="Segoe UI" pitchFamily="34" charset="0"/>
                <a:cs typeface="Segoe UI" pitchFamily="34" charset="0"/>
              </a:rPr>
              <a:t>evel 0</a:t>
            </a: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3709638" y="4302005"/>
            <a:ext cx="926055" cy="400110"/>
          </a:xfrm>
          <a:prstGeom prst="rect">
            <a:avLst/>
          </a:prstGeom>
        </p:spPr>
        <p:txBody>
          <a:bodyPr wrap="none">
            <a:spAutoFit/>
          </a:bodyPr>
          <a:lstStyle/>
          <a:p>
            <a:pPr algn="ctr" defTabSz="914099" fontAlgn="base">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level 1</a:t>
            </a: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ular Callout 14"/>
          <p:cNvSpPr/>
          <p:nvPr/>
        </p:nvSpPr>
        <p:spPr bwMode="auto">
          <a:xfrm>
            <a:off x="6448261" y="4830531"/>
            <a:ext cx="2077637" cy="416425"/>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 n threads</a:t>
            </a:r>
          </a:p>
        </p:txBody>
      </p:sp>
      <p:sp>
        <p:nvSpPr>
          <p:cNvPr id="19" name="Rectangular Callout 18"/>
          <p:cNvSpPr/>
          <p:nvPr/>
        </p:nvSpPr>
        <p:spPr bwMode="auto">
          <a:xfrm>
            <a:off x="6444509" y="4295830"/>
            <a:ext cx="2081389" cy="416425"/>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 n-1 threads</a:t>
            </a:r>
          </a:p>
        </p:txBody>
      </p:sp>
      <p:sp>
        <p:nvSpPr>
          <p:cNvPr id="22" name="Rectangle 21"/>
          <p:cNvSpPr/>
          <p:nvPr/>
        </p:nvSpPr>
        <p:spPr>
          <a:xfrm>
            <a:off x="4389899" y="3275112"/>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23" name="Rectangular Callout 22"/>
          <p:cNvSpPr/>
          <p:nvPr/>
        </p:nvSpPr>
        <p:spPr bwMode="auto">
          <a:xfrm>
            <a:off x="6440757" y="3219776"/>
            <a:ext cx="2081389" cy="416425"/>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a:t>
            </a:r>
          </a:p>
        </p:txBody>
      </p:sp>
      <p:sp>
        <p:nvSpPr>
          <p:cNvPr id="24" name="Rectangle 23"/>
          <p:cNvSpPr/>
          <p:nvPr/>
        </p:nvSpPr>
        <p:spPr>
          <a:xfrm>
            <a:off x="3848422" y="3014846"/>
            <a:ext cx="697627" cy="707886"/>
          </a:xfrm>
          <a:prstGeom prst="rect">
            <a:avLst/>
          </a:prstGeom>
        </p:spPr>
        <p:txBody>
          <a:bodyPr wrap="none">
            <a:spAutoFit/>
          </a:bodyPr>
          <a:lstStyle/>
          <a:p>
            <a:pPr algn="ctr" defTabSz="914099" fontAlgn="base">
              <a:spcBef>
                <a:spcPct val="0"/>
              </a:spcBef>
              <a:spcAft>
                <a:spcPct val="0"/>
              </a:spcAft>
            </a:pPr>
            <a:r>
              <a:rPr lang="en-GB" sz="4000" dirty="0">
                <a:gradFill>
                  <a:gsLst>
                    <a:gs pos="0">
                      <a:srgbClr val="FFFFFF"/>
                    </a:gs>
                    <a:gs pos="100000">
                      <a:srgbClr val="FFFFFF"/>
                    </a:gs>
                  </a:gsLst>
                  <a:lin ang="5400000" scaled="0"/>
                </a:gradFill>
                <a:ea typeface="Segoe UI" pitchFamily="34" charset="0"/>
                <a:cs typeface="Segoe UI" pitchFamily="34" charset="0"/>
              </a:rPr>
              <a:t>…</a:t>
            </a:r>
          </a:p>
        </p:txBody>
      </p:sp>
      <p:sp>
        <p:nvSpPr>
          <p:cNvPr id="26" name="Rectangular Callout 25"/>
          <p:cNvSpPr/>
          <p:nvPr/>
        </p:nvSpPr>
        <p:spPr bwMode="auto">
          <a:xfrm>
            <a:off x="6447416" y="2050026"/>
            <a:ext cx="2081389" cy="416425"/>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a:gradFill>
                  <a:gsLst>
                    <a:gs pos="0">
                      <a:srgbClr val="FFFFFF"/>
                    </a:gs>
                    <a:gs pos="100000">
                      <a:srgbClr val="FFFFFF"/>
                    </a:gs>
                  </a:gsLst>
                  <a:lin ang="5400000" scaled="0"/>
                </a:gradFill>
                <a:ea typeface="Segoe UI" pitchFamily="34" charset="0"/>
                <a:cs typeface="Segoe UI" pitchFamily="34" charset="0"/>
              </a:rPr>
              <a:t> 1 </a:t>
            </a:r>
            <a:r>
              <a:rPr lang="en-GB" sz="2800" dirty="0" smtClean="0">
                <a:gradFill>
                  <a:gsLst>
                    <a:gs pos="0">
                      <a:srgbClr val="FFFFFF"/>
                    </a:gs>
                    <a:gs pos="100000">
                      <a:srgbClr val="FFFFFF"/>
                    </a:gs>
                  </a:gsLst>
                  <a:lin ang="5400000" scaled="0"/>
                </a:gradFill>
                <a:ea typeface="Segoe UI" pitchFamily="34" charset="0"/>
                <a:cs typeface="Segoe UI" pitchFamily="34" charset="0"/>
              </a:rPr>
              <a:t>thread</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Oval Callout 28"/>
          <p:cNvSpPr/>
          <p:nvPr/>
        </p:nvSpPr>
        <p:spPr bwMode="auto">
          <a:xfrm>
            <a:off x="5617720" y="301908"/>
            <a:ext cx="2113257" cy="1505782"/>
          </a:xfrm>
          <a:prstGeom prst="wedgeEllipseCallout">
            <a:avLst>
              <a:gd name="adj1" fmla="val 24546"/>
              <a:gd name="adj2" fmla="val 61901"/>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Mutual exclusion</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ular Callout 15"/>
          <p:cNvSpPr/>
          <p:nvPr/>
        </p:nvSpPr>
        <p:spPr bwMode="auto">
          <a:xfrm>
            <a:off x="116308" y="2320391"/>
            <a:ext cx="1974381" cy="750433"/>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no one is above you</a:t>
            </a:r>
            <a:endParaRPr lang="en-GB"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ular Callout 16"/>
          <p:cNvSpPr/>
          <p:nvPr/>
        </p:nvSpPr>
        <p:spPr bwMode="auto">
          <a:xfrm>
            <a:off x="122966" y="3388927"/>
            <a:ext cx="1957313" cy="1181028"/>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000" dirty="0">
                <a:gradFill>
                  <a:gsLst>
                    <a:gs pos="0">
                      <a:srgbClr val="FFFFFF"/>
                    </a:gs>
                    <a:gs pos="100000">
                      <a:srgbClr val="FFFFFF"/>
                    </a:gs>
                  </a:gsLst>
                  <a:lin ang="5400000" scaled="0"/>
                </a:gradFill>
                <a:ea typeface="Segoe UI" pitchFamily="34" charset="0"/>
                <a:cs typeface="Segoe UI" pitchFamily="34" charset="0"/>
              </a:rPr>
              <a:t>s</a:t>
            </a:r>
            <a:r>
              <a:rPr lang="en-GB" sz="2000" dirty="0" smtClean="0">
                <a:gradFill>
                  <a:gsLst>
                    <a:gs pos="0">
                      <a:srgbClr val="FFFFFF"/>
                    </a:gs>
                    <a:gs pos="100000">
                      <a:srgbClr val="FFFFFF"/>
                    </a:gs>
                  </a:gsLst>
                  <a:lin ang="5400000" scaled="0"/>
                </a:gradFill>
                <a:ea typeface="Segoe UI" pitchFamily="34" charset="0"/>
                <a:cs typeface="Segoe UI" pitchFamily="34" charset="0"/>
              </a:rPr>
              <a:t>omeone else is at your level</a:t>
            </a:r>
            <a:endParaRPr lang="en-GB"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Callout 17"/>
          <p:cNvSpPr/>
          <p:nvPr/>
        </p:nvSpPr>
        <p:spPr bwMode="auto">
          <a:xfrm>
            <a:off x="906020" y="1155700"/>
            <a:ext cx="2040380" cy="1045690"/>
          </a:xfrm>
          <a:prstGeom prst="wedgeEllipseCallout">
            <a:avLst>
              <a:gd name="adj1" fmla="val -37869"/>
              <a:gd name="adj2" fmla="val 44223"/>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p</a:t>
            </a:r>
            <a:r>
              <a:rPr lang="en-GB" sz="2400" dirty="0" smtClean="0">
                <a:gradFill>
                  <a:gsLst>
                    <a:gs pos="0">
                      <a:srgbClr val="FFFFFF"/>
                    </a:gs>
                    <a:gs pos="100000">
                      <a:srgbClr val="FFFFFF"/>
                    </a:gs>
                  </a:gsLst>
                  <a:lin ang="5400000" scaled="0"/>
                </a:gradFill>
                <a:ea typeface="Segoe UI" pitchFamily="34" charset="0"/>
                <a:cs typeface="Segoe UI" pitchFamily="34" charset="0"/>
              </a:rPr>
              <a:t>reserved under</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1196931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3" grpId="0" animBg="1"/>
      <p:bldP spid="26" grpId="0" animBg="1"/>
      <p:bldP spid="29"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ular Callout 30"/>
          <p:cNvSpPr/>
          <p:nvPr/>
        </p:nvSpPr>
        <p:spPr bwMode="auto">
          <a:xfrm>
            <a:off x="3949700" y="1371600"/>
            <a:ext cx="1461192" cy="749300"/>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Protocol</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ular Callout 31"/>
          <p:cNvSpPr/>
          <p:nvPr/>
        </p:nvSpPr>
        <p:spPr bwMode="auto">
          <a:xfrm>
            <a:off x="5613400" y="1371600"/>
            <a:ext cx="1461192" cy="749300"/>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Property</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GB" dirty="0" smtClean="0"/>
              <a:t>Program Verifiers:</a:t>
            </a:r>
            <a:endParaRPr lang="en-GB" dirty="0"/>
          </a:p>
        </p:txBody>
      </p:sp>
      <p:sp>
        <p:nvSpPr>
          <p:cNvPr id="22" name="Rectangle 21"/>
          <p:cNvSpPr/>
          <p:nvPr/>
        </p:nvSpPr>
        <p:spPr>
          <a:xfrm>
            <a:off x="5532899" y="3467208"/>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16" name="TextBox 15"/>
          <p:cNvSpPr txBox="1"/>
          <p:nvPr/>
        </p:nvSpPr>
        <p:spPr>
          <a:xfrm>
            <a:off x="5102643" y="342566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12" name="Left Arrow 11"/>
          <p:cNvSpPr/>
          <p:nvPr/>
        </p:nvSpPr>
        <p:spPr bwMode="auto">
          <a:xfrm rot="16200000">
            <a:off x="5228962" y="2479445"/>
            <a:ext cx="619028" cy="490905"/>
          </a:xfrm>
          <a:prstGeom prst="leftArrow">
            <a:avLst/>
          </a:prstGeom>
          <a:solidFill>
            <a:srgbClr val="FF00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ular Callout 13"/>
          <p:cNvSpPr/>
          <p:nvPr/>
        </p:nvSpPr>
        <p:spPr bwMode="auto">
          <a:xfrm>
            <a:off x="4698308" y="5562600"/>
            <a:ext cx="1702492" cy="609600"/>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Proof</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 Shot 2016-06-10 at 10.24.2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550" y="3308350"/>
            <a:ext cx="1511300" cy="1003300"/>
          </a:xfrm>
          <a:prstGeom prst="rect">
            <a:avLst/>
          </a:prstGeom>
        </p:spPr>
      </p:pic>
      <p:pic>
        <p:nvPicPr>
          <p:cNvPr id="6" name="Picture 5" descr="Screen Shot 2016-06-10 at 10.24.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2381250"/>
            <a:ext cx="2768600" cy="977900"/>
          </a:xfrm>
          <a:prstGeom prst="rect">
            <a:avLst/>
          </a:prstGeom>
        </p:spPr>
      </p:pic>
      <p:pic>
        <p:nvPicPr>
          <p:cNvPr id="33" name="Picture 32" descr="Screen Shot 2016-06-10 at 10.25.1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600" y="4406900"/>
            <a:ext cx="1473200" cy="939800"/>
          </a:xfrm>
          <a:prstGeom prst="rect">
            <a:avLst/>
          </a:prstGeom>
        </p:spPr>
      </p:pic>
      <p:pic>
        <p:nvPicPr>
          <p:cNvPr id="34" name="Picture 33" descr="trophy.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0946" y="1625600"/>
            <a:ext cx="738554" cy="738554"/>
          </a:xfrm>
          <a:prstGeom prst="rect">
            <a:avLst/>
          </a:prstGeom>
        </p:spPr>
      </p:pic>
      <p:sp>
        <p:nvSpPr>
          <p:cNvPr id="35" name="Multiply 34"/>
          <p:cNvSpPr/>
          <p:nvPr/>
        </p:nvSpPr>
        <p:spPr bwMode="auto">
          <a:xfrm>
            <a:off x="944841" y="2184400"/>
            <a:ext cx="2128559" cy="3009900"/>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Left Arrow 35"/>
          <p:cNvSpPr/>
          <p:nvPr/>
        </p:nvSpPr>
        <p:spPr bwMode="auto">
          <a:xfrm rot="16200000">
            <a:off x="5228963" y="4828945"/>
            <a:ext cx="619028" cy="490905"/>
          </a:xfrm>
          <a:prstGeom prst="leftArrow">
            <a:avLst/>
          </a:prstGeom>
          <a:solidFill>
            <a:srgbClr val="FF00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Screen Shot 2016-06-15 at 14.21.4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201" y="1096737"/>
            <a:ext cx="3429000" cy="425223"/>
          </a:xfrm>
          <a:prstGeom prst="rect">
            <a:avLst/>
          </a:prstGeom>
        </p:spPr>
      </p:pic>
      <p:pic>
        <p:nvPicPr>
          <p:cNvPr id="9" name="Picture 8" descr="two-cogwheel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91100" y="3175000"/>
            <a:ext cx="1371600" cy="1371600"/>
          </a:xfrm>
          <a:prstGeom prst="rect">
            <a:avLst/>
          </a:prstGeom>
        </p:spPr>
      </p:pic>
    </p:spTree>
    <p:extLst>
      <p:ext uri="{BB962C8B-B14F-4D97-AF65-F5344CB8AC3E}">
        <p14:creationId xmlns:p14="http://schemas.microsoft.com/office/powerpoint/2010/main" val="149234544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12" grpId="0" animBg="1"/>
      <p:bldP spid="14" grpId="0" animBg="1"/>
      <p:bldP spid="35" grpId="0" animBg="1"/>
      <p:bldP spid="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this talk:</a:t>
            </a:r>
            <a:endParaRPr lang="en-GB" dirty="0"/>
          </a:p>
        </p:txBody>
      </p:sp>
      <p:sp>
        <p:nvSpPr>
          <p:cNvPr id="22" name="Rectangle 21"/>
          <p:cNvSpPr/>
          <p:nvPr/>
        </p:nvSpPr>
        <p:spPr>
          <a:xfrm>
            <a:off x="4389899" y="2773528"/>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16" name="TextBox 15"/>
          <p:cNvSpPr txBox="1"/>
          <p:nvPr/>
        </p:nvSpPr>
        <p:spPr>
          <a:xfrm>
            <a:off x="3959643" y="273198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pic>
        <p:nvPicPr>
          <p:cNvPr id="33" name="Picture 32" descr="MeatGrinder-793426.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29" y="1986852"/>
            <a:ext cx="2052887" cy="1575018"/>
          </a:xfrm>
          <a:prstGeom prst="rect">
            <a:avLst/>
          </a:prstGeom>
        </p:spPr>
      </p:pic>
      <p:sp>
        <p:nvSpPr>
          <p:cNvPr id="9" name="Oval Callout 8"/>
          <p:cNvSpPr/>
          <p:nvPr/>
        </p:nvSpPr>
        <p:spPr bwMode="auto">
          <a:xfrm>
            <a:off x="4698548" y="1916206"/>
            <a:ext cx="3050169" cy="1155579"/>
          </a:xfrm>
          <a:prstGeom prst="wedgeEllipseCallout">
            <a:avLst>
              <a:gd name="adj1" fmla="val -26922"/>
              <a:gd name="adj2" fmla="val 21093"/>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1</a:t>
            </a:r>
            <a:r>
              <a:rPr lang="en-GB" sz="2400" dirty="0" smtClean="0">
                <a:gradFill>
                  <a:gsLst>
                    <a:gs pos="0">
                      <a:srgbClr val="FFFFFF"/>
                    </a:gs>
                    <a:gs pos="100000">
                      <a:srgbClr val="FFFFFF"/>
                    </a:gs>
                  </a:gsLst>
                  <a:lin ang="5400000" scaled="0"/>
                </a:gradFill>
                <a:ea typeface="Segoe UI" pitchFamily="34" charset="0"/>
                <a:cs typeface="Segoe UI" pitchFamily="34" charset="0"/>
              </a:rPr>
              <a:t>: What to count</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Callout 9"/>
          <p:cNvSpPr/>
          <p:nvPr/>
        </p:nvSpPr>
        <p:spPr bwMode="auto">
          <a:xfrm>
            <a:off x="4698548" y="3529106"/>
            <a:ext cx="3050169" cy="1347694"/>
          </a:xfrm>
          <a:prstGeom prst="wedgeEllipseCallout">
            <a:avLst>
              <a:gd name="adj1" fmla="val -31086"/>
              <a:gd name="adj2" fmla="val 24390"/>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2</a:t>
            </a:r>
            <a:r>
              <a:rPr lang="en-GB" sz="2400" dirty="0" smtClean="0">
                <a:gradFill>
                  <a:gsLst>
                    <a:gs pos="0">
                      <a:srgbClr val="FFFFFF"/>
                    </a:gs>
                    <a:gs pos="100000">
                      <a:srgbClr val="FFFFFF"/>
                    </a:gs>
                  </a:gsLst>
                  <a:lin ang="5400000" scaled="0"/>
                </a:gradFill>
                <a:ea typeface="Segoe UI" pitchFamily="34" charset="0"/>
                <a:cs typeface="Segoe UI" pitchFamily="34" charset="0"/>
              </a:rPr>
              <a:t>: How to do the counting</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Oval Callout 10"/>
          <p:cNvSpPr/>
          <p:nvPr/>
        </p:nvSpPr>
        <p:spPr bwMode="auto">
          <a:xfrm>
            <a:off x="2768600" y="1079500"/>
            <a:ext cx="1663700" cy="863600"/>
          </a:xfrm>
          <a:prstGeom prst="wedgeEllipseCallout">
            <a:avLst>
              <a:gd name="adj1" fmla="val -48401"/>
              <a:gd name="adj2" fmla="val 37645"/>
            </a:avLst>
          </a:prstGeom>
          <a:solidFill>
            <a:srgbClr val="FC000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Sharpie</a:t>
            </a: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ular Callout 11"/>
          <p:cNvSpPr/>
          <p:nvPr/>
        </p:nvSpPr>
        <p:spPr bwMode="auto">
          <a:xfrm>
            <a:off x="1054724" y="3675969"/>
            <a:ext cx="1726576" cy="769031"/>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a:t>
            </a:r>
            <a:r>
              <a:rPr lang="el-GR" sz="2400" dirty="0" smtClean="0">
                <a:gradFill>
                  <a:gsLst>
                    <a:gs pos="0">
                      <a:srgbClr val="FFFFFF"/>
                    </a:gs>
                    <a:gs pos="100000">
                      <a:srgbClr val="FFFFFF"/>
                    </a:gs>
                  </a:gsLst>
                  <a:lin ang="5400000" scaled="0"/>
                </a:gradFill>
                <a:ea typeface="Segoe UI" pitchFamily="34" charset="0"/>
                <a:cs typeface="Segoe UI" pitchFamily="34" charset="0"/>
              </a:rPr>
              <a:t>π</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Callout 12"/>
          <p:cNvSpPr/>
          <p:nvPr/>
        </p:nvSpPr>
        <p:spPr bwMode="auto">
          <a:xfrm>
            <a:off x="558800" y="4826000"/>
            <a:ext cx="2921000" cy="1193800"/>
          </a:xfrm>
          <a:prstGeom prst="wedgeEllipseCallout">
            <a:avLst>
              <a:gd name="adj1" fmla="val -5060"/>
              <a:gd name="adj2" fmla="val -65950"/>
            </a:avLst>
          </a:prstGeom>
          <a:solidFill>
            <a:srgbClr val="14A3F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Verifies properties show before</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3327766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simple example:</a:t>
            </a:r>
            <a:endParaRPr lang="en-GB" dirty="0"/>
          </a:p>
        </p:txBody>
      </p:sp>
      <p:sp>
        <p:nvSpPr>
          <p:cNvPr id="22" name="Rectangle 21"/>
          <p:cNvSpPr/>
          <p:nvPr/>
        </p:nvSpPr>
        <p:spPr>
          <a:xfrm>
            <a:off x="4389899" y="3467208"/>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16" name="TextBox 15"/>
          <p:cNvSpPr txBox="1"/>
          <p:nvPr/>
        </p:nvSpPr>
        <p:spPr>
          <a:xfrm>
            <a:off x="3959643" y="342566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8" name="Rectangular Callout 7"/>
          <p:cNvSpPr/>
          <p:nvPr/>
        </p:nvSpPr>
        <p:spPr bwMode="auto">
          <a:xfrm>
            <a:off x="2818708" y="3147858"/>
            <a:ext cx="3214460" cy="1216278"/>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      global </a:t>
            </a:r>
            <a:r>
              <a:rPr lang="en-GB" sz="2400" dirty="0" err="1">
                <a:gradFill>
                  <a:gsLst>
                    <a:gs pos="0">
                      <a:srgbClr val="FFFFFF"/>
                    </a:gs>
                    <a:gs pos="100000">
                      <a:srgbClr val="FFFFFF"/>
                    </a:gs>
                  </a:gsLst>
                  <a:lin ang="5400000" scaled="0"/>
                </a:gradFill>
                <a:ea typeface="Segoe UI" pitchFamily="34" charset="0"/>
                <a:cs typeface="Segoe UI" pitchFamily="34" charset="0"/>
              </a:rPr>
              <a:t>int</a:t>
            </a:r>
            <a:r>
              <a:rPr lang="en-GB" sz="2400" dirty="0">
                <a:gradFill>
                  <a:gsLst>
                    <a:gs pos="0">
                      <a:srgbClr val="FFFFFF"/>
                    </a:gs>
                    <a:gs pos="100000">
                      <a:srgbClr val="FFFFFF"/>
                    </a:gs>
                  </a:gsLst>
                  <a:lin ang="5400000" scaled="0"/>
                </a:gradFill>
                <a:ea typeface="Segoe UI" pitchFamily="34" charset="0"/>
                <a:cs typeface="Segoe UI" pitchFamily="34" charset="0"/>
              </a:rPr>
              <a:t> </a:t>
            </a:r>
            <a:r>
              <a:rPr lang="en-GB" sz="2400" dirty="0" smtClean="0">
                <a:gradFill>
                  <a:gsLst>
                    <a:gs pos="0">
                      <a:srgbClr val="FFFFFF"/>
                    </a:gs>
                    <a:gs pos="100000">
                      <a:srgbClr val="FFFFFF"/>
                    </a:gs>
                  </a:gsLst>
                  <a:lin ang="5400000" scaled="0"/>
                </a:gradFill>
                <a:ea typeface="Segoe UI" pitchFamily="34" charset="0"/>
                <a:cs typeface="Segoe UI" pitchFamily="34" charset="0"/>
              </a:rPr>
              <a:t>a=0;</a:t>
            </a:r>
            <a:endParaRPr lang="en-GB" sz="24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1:   </a:t>
            </a:r>
            <a:r>
              <a:rPr lang="en-GB" sz="2400" dirty="0" smtClean="0">
                <a:gradFill>
                  <a:gsLst>
                    <a:gs pos="0">
                      <a:srgbClr val="FFFFFF"/>
                    </a:gs>
                    <a:gs pos="100000">
                      <a:srgbClr val="FFFFFF"/>
                    </a:gs>
                  </a:gsLst>
                  <a:lin ang="5400000" scaled="0"/>
                </a:gradFill>
                <a:ea typeface="Segoe UI" pitchFamily="34" charset="0"/>
                <a:cs typeface="Segoe UI" pitchFamily="34" charset="0"/>
              </a:rPr>
              <a:t>a</a:t>
            </a:r>
            <a:r>
              <a:rPr lang="en-GB" sz="2400" dirty="0">
                <a:gradFill>
                  <a:gsLst>
                    <a:gs pos="0">
                      <a:srgbClr val="FFFFFF"/>
                    </a:gs>
                    <a:gs pos="100000">
                      <a:srgbClr val="FFFFFF"/>
                    </a:gs>
                  </a:gsLst>
                  <a:lin ang="5400000" scaled="0"/>
                </a:gradFill>
                <a:ea typeface="Segoe UI" pitchFamily="34" charset="0"/>
                <a:cs typeface="Segoe UI" pitchFamily="34" charset="0"/>
              </a:rPr>
              <a:t>++;</a:t>
            </a:r>
          </a:p>
          <a:p>
            <a:pP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2:   </a:t>
            </a:r>
          </a:p>
        </p:txBody>
      </p:sp>
      <p:sp>
        <p:nvSpPr>
          <p:cNvPr id="9" name="Oval Callout 8"/>
          <p:cNvSpPr/>
          <p:nvPr/>
        </p:nvSpPr>
        <p:spPr bwMode="auto">
          <a:xfrm>
            <a:off x="5508663" y="1676400"/>
            <a:ext cx="2441537" cy="1540147"/>
          </a:xfrm>
          <a:prstGeom prst="wedgeEllipseCallout">
            <a:avLst>
              <a:gd name="adj1" fmla="val -27668"/>
              <a:gd name="adj2" fmla="val 49854"/>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If there is a thread at location 2, then a&gt;0</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Callout 6"/>
          <p:cNvSpPr/>
          <p:nvPr/>
        </p:nvSpPr>
        <p:spPr bwMode="auto">
          <a:xfrm>
            <a:off x="479462" y="1801585"/>
            <a:ext cx="2828315" cy="1284516"/>
          </a:xfrm>
          <a:prstGeom prst="wedgeEllipseCallout">
            <a:avLst>
              <a:gd name="adj1" fmla="val 35197"/>
              <a:gd name="adj2" fmla="val 50450"/>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Some number n of threads</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0019608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0"/>
                                  </p:iterate>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in logic</a:t>
            </a:r>
            <a:endParaRPr lang="en-GB" dirty="0"/>
          </a:p>
        </p:txBody>
      </p:sp>
      <p:sp>
        <p:nvSpPr>
          <p:cNvPr id="22" name="Rectangle 21"/>
          <p:cNvSpPr/>
          <p:nvPr/>
        </p:nvSpPr>
        <p:spPr>
          <a:xfrm>
            <a:off x="4389899" y="2773528"/>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16" name="TextBox 15"/>
          <p:cNvSpPr txBox="1"/>
          <p:nvPr/>
        </p:nvSpPr>
        <p:spPr>
          <a:xfrm>
            <a:off x="3959643" y="273198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17" name="Rectangular Callout 16"/>
          <p:cNvSpPr/>
          <p:nvPr/>
        </p:nvSpPr>
        <p:spPr bwMode="auto">
          <a:xfrm>
            <a:off x="4197137" y="1973139"/>
            <a:ext cx="3063119" cy="800389"/>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∀t: pc(t)</a:t>
            </a:r>
            <a:r>
              <a:rPr lang="en-GB" sz="2400" dirty="0">
                <a:gradFill>
                  <a:gsLst>
                    <a:gs pos="0">
                      <a:srgbClr val="FFFFFF"/>
                    </a:gs>
                    <a:gs pos="100000">
                      <a:srgbClr val="FFFFFF"/>
                    </a:gs>
                  </a:gsLst>
                  <a:lin ang="5400000" scaled="0"/>
                </a:gradFill>
                <a:ea typeface="Segoe UI" pitchFamily="34" charset="0"/>
                <a:cs typeface="Segoe UI" pitchFamily="34" charset="0"/>
              </a:rPr>
              <a:t>=1</a:t>
            </a:r>
            <a:r>
              <a:rPr lang="en-GB" sz="2400" dirty="0" smtClean="0">
                <a:gradFill>
                  <a:gsLst>
                    <a:gs pos="0">
                      <a:srgbClr val="FFFFFF"/>
                    </a:gs>
                    <a:gs pos="100000">
                      <a:srgbClr val="FFFFFF"/>
                    </a:gs>
                  </a:gsLst>
                  <a:lin ang="5400000" scaled="0"/>
                </a:gradFill>
                <a:ea typeface="Segoe UI" pitchFamily="34" charset="0"/>
                <a:cs typeface="Segoe UI" pitchFamily="34" charset="0"/>
              </a:rPr>
              <a:t>∧ a=0</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ular Callout 19"/>
          <p:cNvSpPr/>
          <p:nvPr/>
        </p:nvSpPr>
        <p:spPr bwMode="auto">
          <a:xfrm>
            <a:off x="3962332" y="3299670"/>
            <a:ext cx="3532727" cy="1106879"/>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pc(me)=1 ∧</a:t>
            </a:r>
            <a:br>
              <a:rPr lang="en-GB" sz="2400" dirty="0" smtClean="0">
                <a:gradFill>
                  <a:gsLst>
                    <a:gs pos="0">
                      <a:srgbClr val="FFFFFF"/>
                    </a:gs>
                    <a:gs pos="100000">
                      <a:srgbClr val="FFFFFF"/>
                    </a:gs>
                  </a:gsLst>
                  <a:lin ang="5400000" scaled="0"/>
                </a:gradFill>
                <a:ea typeface="Segoe UI" pitchFamily="34" charset="0"/>
                <a:cs typeface="Segoe UI" pitchFamily="34" charset="0"/>
              </a:rPr>
            </a:br>
            <a:r>
              <a:rPr lang="en-GB" sz="2400" dirty="0" smtClean="0">
                <a:gradFill>
                  <a:gsLst>
                    <a:gs pos="0">
                      <a:srgbClr val="FFFFFF"/>
                    </a:gs>
                    <a:gs pos="100000">
                      <a:srgbClr val="FFFFFF"/>
                    </a:gs>
                  </a:gsLst>
                  <a:lin ang="5400000" scaled="0"/>
                </a:gradFill>
                <a:ea typeface="Segoe UI" pitchFamily="34" charset="0"/>
                <a:cs typeface="Segoe UI" pitchFamily="34" charset="0"/>
              </a:rPr>
              <a:t>pc’:=pc(me←2) ∧ a’=a+1</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ular Callout 25"/>
          <p:cNvSpPr/>
          <p:nvPr/>
        </p:nvSpPr>
        <p:spPr bwMode="auto">
          <a:xfrm>
            <a:off x="4454774" y="5050440"/>
            <a:ext cx="2547844" cy="640304"/>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pc(me)=2 → a&gt;0</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ular Callout 23"/>
          <p:cNvSpPr/>
          <p:nvPr/>
        </p:nvSpPr>
        <p:spPr bwMode="auto">
          <a:xfrm>
            <a:off x="1200997" y="2096379"/>
            <a:ext cx="2173124"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a:gradFill>
                  <a:gsLst>
                    <a:gs pos="0">
                      <a:srgbClr val="FFFFFF"/>
                    </a:gs>
                    <a:gs pos="100000">
                      <a:srgbClr val="FFFFFF"/>
                    </a:gs>
                  </a:gsLst>
                  <a:lin ang="5400000" scaled="0"/>
                </a:gradFill>
                <a:ea typeface="Segoe UI" pitchFamily="34" charset="0"/>
                <a:cs typeface="Segoe UI" pitchFamily="34" charset="0"/>
              </a:rPr>
              <a:t>i</a:t>
            </a:r>
            <a:r>
              <a:rPr lang="en-GB" sz="2800" dirty="0" smtClean="0">
                <a:gradFill>
                  <a:gsLst>
                    <a:gs pos="0">
                      <a:srgbClr val="FFFFFF"/>
                    </a:gs>
                    <a:gs pos="100000">
                      <a:srgbClr val="FFFFFF"/>
                    </a:gs>
                  </a:gsLst>
                  <a:lin ang="5400000" scaled="0"/>
                </a:gradFill>
                <a:ea typeface="Segoe UI" pitchFamily="34" charset="0"/>
                <a:cs typeface="Segoe UI" pitchFamily="34" charset="0"/>
              </a:rPr>
              <a:t>nitial states:</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ular Callout 24"/>
          <p:cNvSpPr/>
          <p:nvPr/>
        </p:nvSpPr>
        <p:spPr bwMode="auto">
          <a:xfrm>
            <a:off x="1200997" y="3347763"/>
            <a:ext cx="2173124" cy="888098"/>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a:gradFill>
                  <a:gsLst>
                    <a:gs pos="0">
                      <a:srgbClr val="FFFFFF"/>
                    </a:gs>
                    <a:gs pos="100000">
                      <a:srgbClr val="FFFFFF"/>
                    </a:gs>
                  </a:gsLst>
                  <a:lin ang="5400000" scaled="0"/>
                </a:gradFill>
                <a:ea typeface="Segoe UI" pitchFamily="34" charset="0"/>
                <a:cs typeface="Segoe UI" pitchFamily="34" charset="0"/>
              </a:rPr>
              <a:t>t</a:t>
            </a:r>
            <a:r>
              <a:rPr lang="en-GB" sz="2800" dirty="0" smtClean="0">
                <a:gradFill>
                  <a:gsLst>
                    <a:gs pos="0">
                      <a:srgbClr val="FFFFFF"/>
                    </a:gs>
                    <a:gs pos="100000">
                      <a:srgbClr val="FFFFFF"/>
                    </a:gs>
                  </a:gsLst>
                  <a:lin ang="5400000" scaled="0"/>
                </a:gradFill>
                <a:ea typeface="Segoe UI" pitchFamily="34" charset="0"/>
                <a:cs typeface="Segoe UI" pitchFamily="34" charset="0"/>
              </a:rPr>
              <a:t>ransition relation</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ular Callout 26"/>
          <p:cNvSpPr/>
          <p:nvPr/>
        </p:nvSpPr>
        <p:spPr bwMode="auto">
          <a:xfrm>
            <a:off x="1200997" y="4803450"/>
            <a:ext cx="2173124" cy="888098"/>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de-DE" sz="2800" dirty="0" smtClean="0">
                <a:gradFill>
                  <a:gsLst>
                    <a:gs pos="0">
                      <a:srgbClr val="FFFFFF"/>
                    </a:gs>
                    <a:gs pos="100000">
                      <a:srgbClr val="FFFFFF"/>
                    </a:gs>
                  </a:gsLst>
                  <a:lin ang="5400000" scaled="0"/>
                </a:gradFill>
                <a:ea typeface="Segoe UI" pitchFamily="34" charset="0"/>
                <a:cs typeface="Segoe UI" pitchFamily="34" charset="0"/>
              </a:rPr>
              <a:t>safety</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Oval Callout 30"/>
          <p:cNvSpPr/>
          <p:nvPr/>
        </p:nvSpPr>
        <p:spPr bwMode="auto">
          <a:xfrm>
            <a:off x="5301236" y="575878"/>
            <a:ext cx="2495922" cy="1290709"/>
          </a:xfrm>
          <a:prstGeom prst="wedgeEllipseCallout">
            <a:avLst>
              <a:gd name="adj1" fmla="val -30513"/>
              <a:gd name="adj2" fmla="val 48498"/>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Local variables as functions</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Oval Callout 31"/>
          <p:cNvSpPr/>
          <p:nvPr/>
        </p:nvSpPr>
        <p:spPr bwMode="auto">
          <a:xfrm>
            <a:off x="6823993" y="2128274"/>
            <a:ext cx="2473233" cy="1302716"/>
          </a:xfrm>
          <a:prstGeom prst="wedgeEllipseCallout">
            <a:avLst>
              <a:gd name="adj1" fmla="val -31362"/>
              <a:gd name="adj2" fmla="val 51841"/>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1"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p</a:t>
            </a:r>
            <a:r>
              <a:rPr lang="en-GB" sz="2400" dirty="0" smtClean="0">
                <a:gradFill>
                  <a:gsLst>
                    <a:gs pos="0">
                      <a:srgbClr val="FFFFFF"/>
                    </a:gs>
                    <a:gs pos="100000">
                      <a:srgbClr val="FFFFFF"/>
                    </a:gs>
                  </a:gsLst>
                  <a:lin ang="5400000" scaled="0"/>
                </a:gradFill>
                <a:ea typeface="Segoe UI" pitchFamily="34" charset="0"/>
                <a:cs typeface="Segoe UI" pitchFamily="34" charset="0"/>
              </a:rPr>
              <a:t>rimed = after transition</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6065095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0"/>
                                  </p:iterate>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6" grpId="0" animBg="1"/>
      <p:bldP spid="24" grpId="0" animBg="1"/>
      <p:bldP spid="25" grpId="0" animBg="1"/>
      <p:bldP spid="27" grpId="0" animBg="1"/>
      <p:bldP spid="31" grpId="0" animBg="1"/>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constraints</a:t>
            </a:r>
            <a:endParaRPr lang="en-GB" dirty="0"/>
          </a:p>
        </p:txBody>
      </p:sp>
      <p:sp>
        <p:nvSpPr>
          <p:cNvPr id="22" name="Rectangle 21"/>
          <p:cNvSpPr/>
          <p:nvPr/>
        </p:nvSpPr>
        <p:spPr>
          <a:xfrm>
            <a:off x="4389899" y="2773528"/>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16" name="TextBox 15"/>
          <p:cNvSpPr txBox="1"/>
          <p:nvPr/>
        </p:nvSpPr>
        <p:spPr>
          <a:xfrm>
            <a:off x="3959643" y="273198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17" name="Rectangular Callout 16"/>
          <p:cNvSpPr/>
          <p:nvPr/>
        </p:nvSpPr>
        <p:spPr bwMode="auto">
          <a:xfrm>
            <a:off x="646605" y="2135988"/>
            <a:ext cx="3063119" cy="800389"/>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∀t: pc(t)</a:t>
            </a:r>
            <a:r>
              <a:rPr lang="en-GB" sz="2400" dirty="0">
                <a:gradFill>
                  <a:gsLst>
                    <a:gs pos="0">
                      <a:srgbClr val="FFFFFF"/>
                    </a:gs>
                    <a:gs pos="100000">
                      <a:srgbClr val="FFFFFF"/>
                    </a:gs>
                  </a:gsLst>
                  <a:lin ang="5400000" scaled="0"/>
                </a:gradFill>
                <a:ea typeface="Segoe UI" pitchFamily="34" charset="0"/>
                <a:cs typeface="Segoe UI" pitchFamily="34" charset="0"/>
              </a:rPr>
              <a:t>=1</a:t>
            </a:r>
            <a:r>
              <a:rPr lang="en-GB" sz="2400" dirty="0" smtClean="0">
                <a:gradFill>
                  <a:gsLst>
                    <a:gs pos="0">
                      <a:srgbClr val="FFFFFF"/>
                    </a:gs>
                    <a:gs pos="100000">
                      <a:srgbClr val="FFFFFF"/>
                    </a:gs>
                  </a:gsLst>
                  <a:lin ang="5400000" scaled="0"/>
                </a:gradFill>
                <a:ea typeface="Segoe UI" pitchFamily="34" charset="0"/>
                <a:cs typeface="Segoe UI" pitchFamily="34" charset="0"/>
              </a:rPr>
              <a:t>∧ a=0</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ular Callout 19"/>
          <p:cNvSpPr/>
          <p:nvPr/>
        </p:nvSpPr>
        <p:spPr bwMode="auto">
          <a:xfrm>
            <a:off x="2881680" y="3405469"/>
            <a:ext cx="3532727" cy="1106879"/>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pc(me)=1 ∧</a:t>
            </a:r>
            <a:br>
              <a:rPr lang="en-GB" sz="2400" dirty="0" smtClean="0">
                <a:gradFill>
                  <a:gsLst>
                    <a:gs pos="0">
                      <a:srgbClr val="FFFFFF"/>
                    </a:gs>
                    <a:gs pos="100000">
                      <a:srgbClr val="FFFFFF"/>
                    </a:gs>
                  </a:gsLst>
                  <a:lin ang="5400000" scaled="0"/>
                </a:gradFill>
                <a:ea typeface="Segoe UI" pitchFamily="34" charset="0"/>
                <a:cs typeface="Segoe UI" pitchFamily="34" charset="0"/>
              </a:rPr>
            </a:br>
            <a:r>
              <a:rPr lang="en-GB" sz="2400" dirty="0" smtClean="0">
                <a:gradFill>
                  <a:gsLst>
                    <a:gs pos="0">
                      <a:srgbClr val="FFFFFF"/>
                    </a:gs>
                    <a:gs pos="100000">
                      <a:srgbClr val="FFFFFF"/>
                    </a:gs>
                  </a:gsLst>
                  <a:lin ang="5400000" scaled="0"/>
                </a:gradFill>
                <a:ea typeface="Segoe UI" pitchFamily="34" charset="0"/>
                <a:cs typeface="Segoe UI" pitchFamily="34" charset="0"/>
              </a:rPr>
              <a:t>pc’:=pc(me←2) ∧ a’=a+1</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ular Callout 25"/>
          <p:cNvSpPr/>
          <p:nvPr/>
        </p:nvSpPr>
        <p:spPr bwMode="auto">
          <a:xfrm>
            <a:off x="3570704" y="5186467"/>
            <a:ext cx="2547844" cy="640304"/>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pc(me)=2 → a&gt;0</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ular Callout 12"/>
          <p:cNvSpPr/>
          <p:nvPr/>
        </p:nvSpPr>
        <p:spPr bwMode="auto">
          <a:xfrm>
            <a:off x="4858598" y="2284734"/>
            <a:ext cx="1562041"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err="1">
                <a:gradFill>
                  <a:gsLst>
                    <a:gs pos="0">
                      <a:srgbClr val="FFFFFF"/>
                    </a:gs>
                    <a:gs pos="100000">
                      <a:srgbClr val="FFFFFF"/>
                    </a:gs>
                  </a:gsLst>
                  <a:lin ang="5400000" scaled="0"/>
                </a:gradFill>
                <a:ea typeface="Segoe UI" pitchFamily="34" charset="0"/>
                <a:cs typeface="Segoe UI" pitchFamily="34" charset="0"/>
              </a:rPr>
              <a:t>i</a:t>
            </a:r>
            <a:r>
              <a:rPr lang="en-GB" sz="2800" dirty="0" err="1" smtClean="0">
                <a:gradFill>
                  <a:gsLst>
                    <a:gs pos="0">
                      <a:srgbClr val="FFFFFF"/>
                    </a:gs>
                    <a:gs pos="100000">
                      <a:srgbClr val="FFFFFF"/>
                    </a:gs>
                  </a:gsLst>
                  <a:lin ang="5400000" scaled="0"/>
                </a:gradFill>
                <a:ea typeface="Segoe UI" pitchFamily="34" charset="0"/>
                <a:cs typeface="Segoe UI" pitchFamily="34" charset="0"/>
              </a:rPr>
              <a:t>nv</a:t>
            </a:r>
            <a:r>
              <a:rPr lang="en-GB" sz="2800" dirty="0" smtClean="0">
                <a:gradFill>
                  <a:gsLst>
                    <a:gs pos="0">
                      <a:srgbClr val="FFFFFF"/>
                    </a:gs>
                    <a:gs pos="100000">
                      <a:srgbClr val="FFFFFF"/>
                    </a:gs>
                  </a:gsLst>
                  <a:lin ang="5400000" scaled="0"/>
                </a:gradFill>
                <a:ea typeface="Segoe UI" pitchFamily="34" charset="0"/>
                <a:cs typeface="Segoe UI" pitchFamily="34" charset="0"/>
              </a:rPr>
              <a:t>(</a:t>
            </a:r>
            <a:r>
              <a:rPr lang="en-GB" sz="2800" dirty="0" err="1" smtClean="0">
                <a:gradFill>
                  <a:gsLst>
                    <a:gs pos="0">
                      <a:srgbClr val="FFFFFF"/>
                    </a:gs>
                    <a:gs pos="100000">
                      <a:srgbClr val="FFFFFF"/>
                    </a:gs>
                  </a:gsLst>
                  <a:lin ang="5400000" scaled="0"/>
                </a:gradFill>
                <a:ea typeface="Segoe UI" pitchFamily="34" charset="0"/>
                <a:cs typeface="Segoe UI" pitchFamily="34" charset="0"/>
              </a:rPr>
              <a:t>a,pc</a:t>
            </a:r>
            <a:r>
              <a:rPr lang="en-GB" sz="2800" dirty="0" smtClean="0">
                <a:gradFill>
                  <a:gsLst>
                    <a:gs pos="0">
                      <a:srgbClr val="FFFFFF"/>
                    </a:gs>
                    <a:gs pos="100000">
                      <a:srgbClr val="FFFFFF"/>
                    </a:gs>
                  </a:gsLst>
                  <a:lin ang="5400000" scaled="0"/>
                </a:gradFill>
                <a:ea typeface="Segoe UI" pitchFamily="34" charset="0"/>
                <a:cs typeface="Segoe UI" pitchFamily="34" charset="0"/>
              </a:rPr>
              <a:t>)</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3956514" y="2250549"/>
            <a:ext cx="595035" cy="584776"/>
          </a:xfrm>
          <a:prstGeom prst="rect">
            <a:avLst/>
          </a:prstGeom>
        </p:spPr>
        <p:txBody>
          <a:bodyPr wrap="none">
            <a:spAutoFit/>
          </a:bodyPr>
          <a:lstStyle/>
          <a:p>
            <a:r>
              <a:rPr lang="en-US" sz="3200" dirty="0" smtClean="0"/>
              <a:t>→ </a:t>
            </a:r>
            <a:endParaRPr lang="en-US" sz="3200" dirty="0"/>
          </a:p>
        </p:txBody>
      </p:sp>
      <p:sp>
        <p:nvSpPr>
          <p:cNvPr id="15" name="Rectangular Callout 14"/>
          <p:cNvSpPr/>
          <p:nvPr/>
        </p:nvSpPr>
        <p:spPr bwMode="auto">
          <a:xfrm>
            <a:off x="660899" y="3628917"/>
            <a:ext cx="1562041"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err="1">
                <a:gradFill>
                  <a:gsLst>
                    <a:gs pos="0">
                      <a:srgbClr val="FFFFFF"/>
                    </a:gs>
                    <a:gs pos="100000">
                      <a:srgbClr val="FFFFFF"/>
                    </a:gs>
                  </a:gsLst>
                  <a:lin ang="5400000" scaled="0"/>
                </a:gradFill>
                <a:ea typeface="Segoe UI" pitchFamily="34" charset="0"/>
                <a:cs typeface="Segoe UI" pitchFamily="34" charset="0"/>
              </a:rPr>
              <a:t>i</a:t>
            </a:r>
            <a:r>
              <a:rPr lang="en-GB" sz="2800" dirty="0" err="1" smtClean="0">
                <a:gradFill>
                  <a:gsLst>
                    <a:gs pos="0">
                      <a:srgbClr val="FFFFFF"/>
                    </a:gs>
                    <a:gs pos="100000">
                      <a:srgbClr val="FFFFFF"/>
                    </a:gs>
                  </a:gsLst>
                  <a:lin ang="5400000" scaled="0"/>
                </a:gradFill>
                <a:ea typeface="Segoe UI" pitchFamily="34" charset="0"/>
                <a:cs typeface="Segoe UI" pitchFamily="34" charset="0"/>
              </a:rPr>
              <a:t>nv</a:t>
            </a:r>
            <a:r>
              <a:rPr lang="en-GB" sz="2800" dirty="0" smtClean="0">
                <a:gradFill>
                  <a:gsLst>
                    <a:gs pos="0">
                      <a:srgbClr val="FFFFFF"/>
                    </a:gs>
                    <a:gs pos="100000">
                      <a:srgbClr val="FFFFFF"/>
                    </a:gs>
                  </a:gsLst>
                  <a:lin ang="5400000" scaled="0"/>
                </a:gradFill>
                <a:ea typeface="Segoe UI" pitchFamily="34" charset="0"/>
                <a:cs typeface="Segoe UI" pitchFamily="34" charset="0"/>
              </a:rPr>
              <a:t>(</a:t>
            </a:r>
            <a:r>
              <a:rPr lang="en-GB" sz="2800" dirty="0" err="1" smtClean="0">
                <a:gradFill>
                  <a:gsLst>
                    <a:gs pos="0">
                      <a:srgbClr val="FFFFFF"/>
                    </a:gs>
                    <a:gs pos="100000">
                      <a:srgbClr val="FFFFFF"/>
                    </a:gs>
                  </a:gsLst>
                  <a:lin ang="5400000" scaled="0"/>
                </a:gradFill>
                <a:ea typeface="Segoe UI" pitchFamily="34" charset="0"/>
                <a:cs typeface="Segoe UI" pitchFamily="34" charset="0"/>
              </a:rPr>
              <a:t>a,pc</a:t>
            </a:r>
            <a:r>
              <a:rPr lang="en-GB" sz="2800" dirty="0" smtClean="0">
                <a:gradFill>
                  <a:gsLst>
                    <a:gs pos="0">
                      <a:srgbClr val="FFFFFF"/>
                    </a:gs>
                    <a:gs pos="100000">
                      <a:srgbClr val="FFFFFF"/>
                    </a:gs>
                  </a:gsLst>
                  <a:lin ang="5400000" scaled="0"/>
                </a:gradFill>
                <a:ea typeface="Segoe UI" pitchFamily="34" charset="0"/>
                <a:cs typeface="Segoe UI" pitchFamily="34" charset="0"/>
              </a:rPr>
              <a:t>)</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2456469" y="3813290"/>
            <a:ext cx="299337" cy="246221"/>
          </a:xfrm>
          <a:prstGeom prst="rect">
            <a:avLst/>
          </a:prstGeom>
          <a:noFill/>
        </p:spPr>
        <p:txBody>
          <a:bodyPr wrap="square" lIns="0" tIns="0" rIns="0" bIns="0" rtlCol="0">
            <a:spAutoFit/>
          </a:bodyPr>
          <a:lstStyle/>
          <a:p>
            <a:r>
              <a:rPr lang="en-US" sz="1600" dirty="0" smtClean="0">
                <a:gradFill>
                  <a:gsLst>
                    <a:gs pos="2917">
                      <a:schemeClr val="tx1"/>
                    </a:gs>
                    <a:gs pos="30000">
                      <a:schemeClr val="tx1"/>
                    </a:gs>
                  </a:gsLst>
                  <a:lin ang="5400000" scaled="0"/>
                </a:gradFill>
              </a:rPr>
              <a:t>∧</a:t>
            </a:r>
          </a:p>
        </p:txBody>
      </p:sp>
      <p:sp>
        <p:nvSpPr>
          <p:cNvPr id="21" name="Rectangle 20"/>
          <p:cNvSpPr/>
          <p:nvPr/>
        </p:nvSpPr>
        <p:spPr>
          <a:xfrm>
            <a:off x="6589466" y="3616077"/>
            <a:ext cx="595035" cy="584776"/>
          </a:xfrm>
          <a:prstGeom prst="rect">
            <a:avLst/>
          </a:prstGeom>
        </p:spPr>
        <p:txBody>
          <a:bodyPr wrap="none">
            <a:spAutoFit/>
          </a:bodyPr>
          <a:lstStyle/>
          <a:p>
            <a:r>
              <a:rPr lang="en-US" sz="3200" dirty="0" smtClean="0"/>
              <a:t>→ </a:t>
            </a:r>
            <a:endParaRPr lang="en-US" sz="3200" dirty="0"/>
          </a:p>
        </p:txBody>
      </p:sp>
      <p:sp>
        <p:nvSpPr>
          <p:cNvPr id="28" name="Rectangular Callout 27"/>
          <p:cNvSpPr/>
          <p:nvPr/>
        </p:nvSpPr>
        <p:spPr bwMode="auto">
          <a:xfrm>
            <a:off x="7238380" y="3685270"/>
            <a:ext cx="1652139"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err="1">
                <a:gradFill>
                  <a:gsLst>
                    <a:gs pos="0">
                      <a:srgbClr val="FFFFFF"/>
                    </a:gs>
                    <a:gs pos="100000">
                      <a:srgbClr val="FFFFFF"/>
                    </a:gs>
                  </a:gsLst>
                  <a:lin ang="5400000" scaled="0"/>
                </a:gradFill>
                <a:ea typeface="Segoe UI" pitchFamily="34" charset="0"/>
                <a:cs typeface="Segoe UI" pitchFamily="34" charset="0"/>
              </a:rPr>
              <a:t>i</a:t>
            </a:r>
            <a:r>
              <a:rPr lang="en-GB" sz="2800" dirty="0" err="1" smtClean="0">
                <a:gradFill>
                  <a:gsLst>
                    <a:gs pos="0">
                      <a:srgbClr val="FFFFFF"/>
                    </a:gs>
                    <a:gs pos="100000">
                      <a:srgbClr val="FFFFFF"/>
                    </a:gs>
                  </a:gsLst>
                  <a:lin ang="5400000" scaled="0"/>
                </a:gradFill>
                <a:ea typeface="Segoe UI" pitchFamily="34" charset="0"/>
                <a:cs typeface="Segoe UI" pitchFamily="34" charset="0"/>
              </a:rPr>
              <a:t>nv</a:t>
            </a:r>
            <a:r>
              <a:rPr lang="en-GB" sz="2800" dirty="0" smtClean="0">
                <a:gradFill>
                  <a:gsLst>
                    <a:gs pos="0">
                      <a:srgbClr val="FFFFFF"/>
                    </a:gs>
                    <a:gs pos="100000">
                      <a:srgbClr val="FFFFFF"/>
                    </a:gs>
                  </a:gsLst>
                  <a:lin ang="5400000" scaled="0"/>
                </a:gradFill>
                <a:ea typeface="Segoe UI" pitchFamily="34" charset="0"/>
                <a:cs typeface="Segoe UI" pitchFamily="34" charset="0"/>
              </a:rPr>
              <a:t>(</a:t>
            </a:r>
            <a:r>
              <a:rPr lang="en-GB" sz="2800" dirty="0" err="1" smtClean="0">
                <a:gradFill>
                  <a:gsLst>
                    <a:gs pos="0">
                      <a:srgbClr val="FFFFFF"/>
                    </a:gs>
                    <a:gs pos="100000">
                      <a:srgbClr val="FFFFFF"/>
                    </a:gs>
                  </a:gsLst>
                  <a:lin ang="5400000" scaled="0"/>
                </a:gradFill>
                <a:ea typeface="Segoe UI" pitchFamily="34" charset="0"/>
                <a:cs typeface="Segoe UI" pitchFamily="34" charset="0"/>
              </a:rPr>
              <a:t>a’,pc</a:t>
            </a:r>
            <a:r>
              <a:rPr lang="en-GB" sz="2800" dirty="0" smtClean="0">
                <a:gradFill>
                  <a:gsLst>
                    <a:gs pos="0">
                      <a:srgbClr val="FFFFFF"/>
                    </a:gs>
                    <a:gs pos="100000">
                      <a:srgbClr val="FFFFFF"/>
                    </a:gs>
                  </a:gsLst>
                  <a:lin ang="5400000" scaled="0"/>
                </a:gradFill>
                <a:ea typeface="Segoe UI" pitchFamily="34" charset="0"/>
                <a:cs typeface="Segoe UI" pitchFamily="34" charset="0"/>
              </a:rPr>
              <a:t>’)</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ular Callout 28"/>
          <p:cNvSpPr/>
          <p:nvPr/>
        </p:nvSpPr>
        <p:spPr bwMode="auto">
          <a:xfrm>
            <a:off x="666858" y="5194778"/>
            <a:ext cx="1562041"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err="1">
                <a:gradFill>
                  <a:gsLst>
                    <a:gs pos="0">
                      <a:srgbClr val="FFFFFF"/>
                    </a:gs>
                    <a:gs pos="100000">
                      <a:srgbClr val="FFFFFF"/>
                    </a:gs>
                  </a:gsLst>
                  <a:lin ang="5400000" scaled="0"/>
                </a:gradFill>
                <a:ea typeface="Segoe UI" pitchFamily="34" charset="0"/>
                <a:cs typeface="Segoe UI" pitchFamily="34" charset="0"/>
              </a:rPr>
              <a:t>i</a:t>
            </a:r>
            <a:r>
              <a:rPr lang="en-GB" sz="2800" dirty="0" err="1" smtClean="0">
                <a:gradFill>
                  <a:gsLst>
                    <a:gs pos="0">
                      <a:srgbClr val="FFFFFF"/>
                    </a:gs>
                    <a:gs pos="100000">
                      <a:srgbClr val="FFFFFF"/>
                    </a:gs>
                  </a:gsLst>
                  <a:lin ang="5400000" scaled="0"/>
                </a:gradFill>
                <a:ea typeface="Segoe UI" pitchFamily="34" charset="0"/>
                <a:cs typeface="Segoe UI" pitchFamily="34" charset="0"/>
              </a:rPr>
              <a:t>nv</a:t>
            </a:r>
            <a:r>
              <a:rPr lang="en-GB" sz="2800" dirty="0" smtClean="0">
                <a:gradFill>
                  <a:gsLst>
                    <a:gs pos="0">
                      <a:srgbClr val="FFFFFF"/>
                    </a:gs>
                    <a:gs pos="100000">
                      <a:srgbClr val="FFFFFF"/>
                    </a:gs>
                  </a:gsLst>
                  <a:lin ang="5400000" scaled="0"/>
                </a:gradFill>
                <a:ea typeface="Segoe UI" pitchFamily="34" charset="0"/>
                <a:cs typeface="Segoe UI" pitchFamily="34" charset="0"/>
              </a:rPr>
              <a:t>(</a:t>
            </a:r>
            <a:r>
              <a:rPr lang="en-GB" sz="2800" dirty="0" err="1" smtClean="0">
                <a:gradFill>
                  <a:gsLst>
                    <a:gs pos="0">
                      <a:srgbClr val="FFFFFF"/>
                    </a:gs>
                    <a:gs pos="100000">
                      <a:srgbClr val="FFFFFF"/>
                    </a:gs>
                  </a:gsLst>
                  <a:lin ang="5400000" scaled="0"/>
                </a:gradFill>
                <a:ea typeface="Segoe UI" pitchFamily="34" charset="0"/>
                <a:cs typeface="Segoe UI" pitchFamily="34" charset="0"/>
              </a:rPr>
              <a:t>a,pc</a:t>
            </a:r>
            <a:r>
              <a:rPr lang="en-GB" sz="2800" dirty="0" smtClean="0">
                <a:gradFill>
                  <a:gsLst>
                    <a:gs pos="0">
                      <a:srgbClr val="FFFFFF"/>
                    </a:gs>
                    <a:gs pos="100000">
                      <a:srgbClr val="FFFFFF"/>
                    </a:gs>
                  </a:gsLst>
                  <a:lin ang="5400000" scaled="0"/>
                </a:gradFill>
                <a:ea typeface="Segoe UI" pitchFamily="34" charset="0"/>
                <a:cs typeface="Segoe UI" pitchFamily="34" charset="0"/>
              </a:rPr>
              <a:t>)</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a:xfrm>
            <a:off x="2643475" y="5178946"/>
            <a:ext cx="595035" cy="584776"/>
          </a:xfrm>
          <a:prstGeom prst="rect">
            <a:avLst/>
          </a:prstGeom>
        </p:spPr>
        <p:txBody>
          <a:bodyPr wrap="none">
            <a:spAutoFit/>
          </a:bodyPr>
          <a:lstStyle/>
          <a:p>
            <a:r>
              <a:rPr lang="en-US" sz="3200" dirty="0" smtClean="0"/>
              <a:t>→ </a:t>
            </a:r>
            <a:endParaRPr lang="en-US" sz="3200" dirty="0"/>
          </a:p>
        </p:txBody>
      </p:sp>
      <p:sp>
        <p:nvSpPr>
          <p:cNvPr id="18" name="Rectangle 17"/>
          <p:cNvSpPr/>
          <p:nvPr/>
        </p:nvSpPr>
        <p:spPr>
          <a:xfrm>
            <a:off x="152400" y="1169665"/>
            <a:ext cx="960319" cy="584776"/>
          </a:xfrm>
          <a:prstGeom prst="rect">
            <a:avLst/>
          </a:prstGeom>
        </p:spPr>
        <p:txBody>
          <a:bodyPr wrap="none">
            <a:spAutoFit/>
          </a:bodyPr>
          <a:lstStyle/>
          <a:p>
            <a:r>
              <a:rPr lang="en-US" sz="3200" dirty="0" smtClean="0"/>
              <a:t>find:</a:t>
            </a:r>
            <a:endParaRPr lang="en-US" sz="3200" dirty="0"/>
          </a:p>
        </p:txBody>
      </p:sp>
      <p:sp>
        <p:nvSpPr>
          <p:cNvPr id="23" name="Rectangular Callout 22"/>
          <p:cNvSpPr/>
          <p:nvPr/>
        </p:nvSpPr>
        <p:spPr bwMode="auto">
          <a:xfrm>
            <a:off x="1215772" y="1222111"/>
            <a:ext cx="1471325"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err="1" smtClean="0">
                <a:gradFill>
                  <a:gsLst>
                    <a:gs pos="0">
                      <a:srgbClr val="FFFFFF"/>
                    </a:gs>
                    <a:gs pos="100000">
                      <a:srgbClr val="FFFFFF"/>
                    </a:gs>
                  </a:gsLst>
                  <a:lin ang="5400000" scaled="0"/>
                </a:gradFill>
                <a:ea typeface="Segoe UI" pitchFamily="34" charset="0"/>
                <a:cs typeface="Segoe UI" pitchFamily="34" charset="0"/>
              </a:rPr>
              <a:t>inv</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Oval Callout 23"/>
          <p:cNvSpPr/>
          <p:nvPr/>
        </p:nvSpPr>
        <p:spPr bwMode="auto">
          <a:xfrm>
            <a:off x="5809236" y="664778"/>
            <a:ext cx="2495922" cy="1290709"/>
          </a:xfrm>
          <a:prstGeom prst="wedgeEllipseCallout">
            <a:avLst>
              <a:gd name="adj1" fmla="val -27969"/>
              <a:gd name="adj2" fmla="val 51450"/>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Horn clauses</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4433663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type="lt">
                                    <p:tmAbs val="0"/>
                                  </p:iterate>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6" grpId="0" animBg="1"/>
      <p:bldP spid="13" grpId="0" animBg="1"/>
      <p:bldP spid="14" grpId="0"/>
      <p:bldP spid="15" grpId="0" animBg="1"/>
      <p:bldP spid="19" grpId="0"/>
      <p:bldP spid="21" grpId="0"/>
      <p:bldP spid="28" grpId="0" animBg="1"/>
      <p:bldP spid="29" grpId="0" animBg="1"/>
      <p:bldP spid="30" grpId="0"/>
      <p:bldP spid="18" grpId="0"/>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Parallel / Distributed systems</a:t>
            </a:r>
            <a:endParaRPr lang="en-GB" dirty="0"/>
          </a:p>
        </p:txBody>
      </p:sp>
      <p:grpSp>
        <p:nvGrpSpPr>
          <p:cNvPr id="54" name="Group 53"/>
          <p:cNvGrpSpPr/>
          <p:nvPr/>
        </p:nvGrpSpPr>
        <p:grpSpPr>
          <a:xfrm>
            <a:off x="2373563" y="2877864"/>
            <a:ext cx="3914210" cy="1978019"/>
            <a:chOff x="4430963" y="2369864"/>
            <a:chExt cx="3914210" cy="1978019"/>
          </a:xfrm>
        </p:grpSpPr>
        <p:sp>
          <p:nvSpPr>
            <p:cNvPr id="28" name="Cloud 27"/>
            <p:cNvSpPr/>
            <p:nvPr/>
          </p:nvSpPr>
          <p:spPr bwMode="auto">
            <a:xfrm>
              <a:off x="4430963" y="2369864"/>
              <a:ext cx="3914210" cy="1978019"/>
            </a:xfrm>
            <a:prstGeom prst="cloud">
              <a:avLst/>
            </a:prstGeom>
            <a:solidFill>
              <a:schemeClr val="accent1">
                <a:lumMod val="20000"/>
                <a:lumOff val="80000"/>
              </a:schemeClr>
            </a:solidFill>
            <a:ln>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TextBox 31"/>
            <p:cNvSpPr txBox="1"/>
            <p:nvPr/>
          </p:nvSpPr>
          <p:spPr>
            <a:xfrm>
              <a:off x="6336017" y="3223535"/>
              <a:ext cx="1117637" cy="430887"/>
            </a:xfrm>
            <a:prstGeom prst="rect">
              <a:avLst/>
            </a:prstGeom>
            <a:noFill/>
          </p:spPr>
          <p:txBody>
            <a:bodyPr wrap="square" lIns="0" tIns="0" rIns="0" bIns="0" rtlCol="0">
              <a:spAutoFit/>
            </a:bodyPr>
            <a:lstStyle/>
            <a:p>
              <a:r>
                <a:rPr lang="en-US" sz="2800" dirty="0" smtClean="0"/>
                <a:t>Raft</a:t>
              </a:r>
            </a:p>
          </p:txBody>
        </p:sp>
      </p:grpSp>
      <p:pic>
        <p:nvPicPr>
          <p:cNvPr id="3" name="Picture 2" descr="lock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2815" y="3634588"/>
            <a:ext cx="873911" cy="873911"/>
          </a:xfrm>
          <a:prstGeom prst="rect">
            <a:avLst/>
          </a:prstGeom>
        </p:spPr>
      </p:pic>
      <p:pic>
        <p:nvPicPr>
          <p:cNvPr id="4" name="Picture 3" descr="locked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815" y="2491588"/>
            <a:ext cx="873911" cy="873911"/>
          </a:xfrm>
          <a:prstGeom prst="rect">
            <a:avLst/>
          </a:prstGeom>
        </p:spPr>
      </p:pic>
      <p:grpSp>
        <p:nvGrpSpPr>
          <p:cNvPr id="52" name="Group 51"/>
          <p:cNvGrpSpPr/>
          <p:nvPr/>
        </p:nvGrpSpPr>
        <p:grpSpPr>
          <a:xfrm>
            <a:off x="330200" y="2837472"/>
            <a:ext cx="3914210" cy="1978019"/>
            <a:chOff x="0" y="2431072"/>
            <a:chExt cx="3914210" cy="1978019"/>
          </a:xfrm>
        </p:grpSpPr>
        <p:sp>
          <p:nvSpPr>
            <p:cNvPr id="9" name="Cloud 8"/>
            <p:cNvSpPr/>
            <p:nvPr/>
          </p:nvSpPr>
          <p:spPr bwMode="auto">
            <a:xfrm>
              <a:off x="0" y="2431072"/>
              <a:ext cx="3914210" cy="1978019"/>
            </a:xfrm>
            <a:prstGeom prst="cloud">
              <a:avLst/>
            </a:prstGeom>
            <a:solidFill>
              <a:schemeClr val="accent1">
                <a:lumMod val="20000"/>
                <a:lumOff val="80000"/>
              </a:schemeClr>
            </a:solidFill>
            <a:ln>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073705" y="3268286"/>
              <a:ext cx="1998746" cy="861774"/>
            </a:xfrm>
            <a:prstGeom prst="rect">
              <a:avLst/>
            </a:prstGeom>
            <a:noFill/>
          </p:spPr>
          <p:txBody>
            <a:bodyPr wrap="square" lIns="0" tIns="0" rIns="0" bIns="0" rtlCol="0">
              <a:spAutoFit/>
            </a:bodyPr>
            <a:lstStyle/>
            <a:p>
              <a:pPr algn="ctr"/>
              <a:r>
                <a:rPr lang="en-US" sz="2800" dirty="0" err="1" smtClean="0"/>
                <a:t>Zab</a:t>
              </a:r>
              <a:r>
                <a:rPr lang="en-US" sz="2800" dirty="0" smtClean="0"/>
                <a:t>/Zookeeper</a:t>
              </a:r>
            </a:p>
          </p:txBody>
        </p:sp>
      </p:grpSp>
      <p:grpSp>
        <p:nvGrpSpPr>
          <p:cNvPr id="53" name="Group 52"/>
          <p:cNvGrpSpPr/>
          <p:nvPr/>
        </p:nvGrpSpPr>
        <p:grpSpPr>
          <a:xfrm>
            <a:off x="1225102" y="1743537"/>
            <a:ext cx="3914210" cy="1978019"/>
            <a:chOff x="2723702" y="1464137"/>
            <a:chExt cx="3914210" cy="1978019"/>
          </a:xfrm>
        </p:grpSpPr>
        <p:sp>
          <p:nvSpPr>
            <p:cNvPr id="27" name="Cloud 26"/>
            <p:cNvSpPr/>
            <p:nvPr/>
          </p:nvSpPr>
          <p:spPr bwMode="auto">
            <a:xfrm>
              <a:off x="2723702" y="1464137"/>
              <a:ext cx="3914210" cy="1978019"/>
            </a:xfrm>
            <a:prstGeom prst="cloud">
              <a:avLst/>
            </a:prstGeom>
            <a:solidFill>
              <a:schemeClr val="accent1">
                <a:lumMod val="20000"/>
                <a:lumOff val="80000"/>
              </a:schemeClr>
            </a:solidFill>
            <a:ln>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p:cNvSpPr txBox="1"/>
            <p:nvPr/>
          </p:nvSpPr>
          <p:spPr>
            <a:xfrm>
              <a:off x="3713715" y="2146839"/>
              <a:ext cx="2314802" cy="861774"/>
            </a:xfrm>
            <a:prstGeom prst="rect">
              <a:avLst/>
            </a:prstGeom>
            <a:noFill/>
          </p:spPr>
          <p:txBody>
            <a:bodyPr wrap="square" lIns="0" tIns="0" rIns="0" bIns="0" rtlCol="0">
              <a:spAutoFit/>
            </a:bodyPr>
            <a:lstStyle/>
            <a:p>
              <a:r>
                <a:rPr lang="en-US" sz="2800" dirty="0" err="1" smtClean="0"/>
                <a:t>Paxos</a:t>
              </a:r>
              <a:r>
                <a:rPr lang="en-US" sz="2800" dirty="0" smtClean="0"/>
                <a:t>/</a:t>
              </a:r>
              <a:br>
                <a:rPr lang="en-US" sz="2800" dirty="0" smtClean="0"/>
              </a:br>
              <a:r>
                <a:rPr lang="en-US" sz="2800" dirty="0" smtClean="0"/>
                <a:t>Chubby</a:t>
              </a:r>
            </a:p>
          </p:txBody>
        </p:sp>
      </p:grpSp>
      <p:sp>
        <p:nvSpPr>
          <p:cNvPr id="14" name="Oval Callout 13"/>
          <p:cNvSpPr/>
          <p:nvPr/>
        </p:nvSpPr>
        <p:spPr bwMode="auto">
          <a:xfrm>
            <a:off x="4864099" y="1397000"/>
            <a:ext cx="2667001" cy="850900"/>
          </a:xfrm>
          <a:prstGeom prst="wedgeEllipseCallout">
            <a:avLst>
              <a:gd name="adj1" fmla="val -27614"/>
              <a:gd name="adj2" fmla="val 59413"/>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Verify!</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7836257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Solving:</a:t>
            </a:r>
            <a:endParaRPr lang="en-GB" dirty="0"/>
          </a:p>
        </p:txBody>
      </p:sp>
      <p:sp>
        <p:nvSpPr>
          <p:cNvPr id="22" name="Rectangle 21"/>
          <p:cNvSpPr/>
          <p:nvPr/>
        </p:nvSpPr>
        <p:spPr>
          <a:xfrm>
            <a:off x="4389899" y="3467208"/>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grpSp>
        <p:nvGrpSpPr>
          <p:cNvPr id="13" name="Group 12"/>
          <p:cNvGrpSpPr/>
          <p:nvPr/>
        </p:nvGrpSpPr>
        <p:grpSpPr>
          <a:xfrm>
            <a:off x="1278598" y="5194985"/>
            <a:ext cx="6467772" cy="1504809"/>
            <a:chOff x="0" y="2005162"/>
            <a:chExt cx="4087719" cy="645574"/>
          </a:xfrm>
        </p:grpSpPr>
        <p:sp>
          <p:nvSpPr>
            <p:cNvPr id="5" name="Rectangle 4"/>
            <p:cNvSpPr/>
            <p:nvPr/>
          </p:nvSpPr>
          <p:spPr>
            <a:xfrm>
              <a:off x="0" y="2005162"/>
              <a:ext cx="4061128" cy="584776"/>
            </a:xfrm>
            <a:prstGeom prst="rect">
              <a:avLst/>
            </a:prstGeom>
          </p:spPr>
          <p:txBody>
            <a:bodyPr wrap="none">
              <a:spAutoFit/>
            </a:bodyPr>
            <a:lstStyle/>
            <a:p>
              <a:r>
                <a:rPr lang="en-US" sz="3200" dirty="0" smtClean="0"/>
                <a:t>                                 :</a:t>
              </a:r>
              <a:endParaRPr lang="en-US" sz="3200" dirty="0"/>
            </a:p>
          </p:txBody>
        </p:sp>
        <p:sp>
          <p:nvSpPr>
            <p:cNvPr id="28" name="Rectangular Callout 27"/>
            <p:cNvSpPr/>
            <p:nvPr/>
          </p:nvSpPr>
          <p:spPr bwMode="auto">
            <a:xfrm>
              <a:off x="491872" y="2096829"/>
              <a:ext cx="3595847"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a:gradFill>
                    <a:gsLst>
                      <a:gs pos="0">
                        <a:srgbClr val="FFFFFF"/>
                      </a:gs>
                      <a:gs pos="100000">
                        <a:srgbClr val="FFFFFF"/>
                      </a:gs>
                    </a:gsLst>
                    <a:lin ang="5400000" scaled="0"/>
                  </a:gradFill>
                  <a:ea typeface="Segoe UI" pitchFamily="34" charset="0"/>
                  <a:cs typeface="Segoe UI" pitchFamily="34" charset="0"/>
                </a:rPr>
                <a:t>#{t | pc(t)&gt;1}≤a</a:t>
              </a:r>
            </a:p>
          </p:txBody>
        </p:sp>
      </p:grpSp>
      <p:grpSp>
        <p:nvGrpSpPr>
          <p:cNvPr id="7" name="Group 6"/>
          <p:cNvGrpSpPr/>
          <p:nvPr/>
        </p:nvGrpSpPr>
        <p:grpSpPr>
          <a:xfrm>
            <a:off x="2411949" y="867231"/>
            <a:ext cx="4717418" cy="611131"/>
            <a:chOff x="2113231" y="3604251"/>
            <a:chExt cx="4717418" cy="611131"/>
          </a:xfrm>
        </p:grpSpPr>
        <p:sp>
          <p:nvSpPr>
            <p:cNvPr id="34" name="Rounded Rectangle 33"/>
            <p:cNvSpPr/>
            <p:nvPr/>
          </p:nvSpPr>
          <p:spPr bwMode="auto">
            <a:xfrm>
              <a:off x="2113231" y="3660446"/>
              <a:ext cx="4717418" cy="554936"/>
            </a:xfrm>
            <a:prstGeom prst="roundRect">
              <a:avLst/>
            </a:prstGeom>
            <a:noFill/>
            <a:ln w="9525" cmpd="sng">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a:xfrm>
              <a:off x="3928937" y="3604251"/>
              <a:ext cx="595035" cy="584776"/>
            </a:xfrm>
            <a:prstGeom prst="rect">
              <a:avLst/>
            </a:prstGeom>
          </p:spPr>
          <p:txBody>
            <a:bodyPr wrap="none">
              <a:spAutoFit/>
            </a:bodyPr>
            <a:lstStyle/>
            <a:p>
              <a:r>
                <a:rPr lang="en-US" sz="3200" dirty="0" smtClean="0"/>
                <a:t>→ </a:t>
              </a:r>
              <a:endParaRPr lang="en-US" sz="3200" dirty="0"/>
            </a:p>
          </p:txBody>
        </p:sp>
        <p:sp>
          <p:nvSpPr>
            <p:cNvPr id="27" name="Rectangular Callout 26"/>
            <p:cNvSpPr/>
            <p:nvPr/>
          </p:nvSpPr>
          <p:spPr bwMode="auto">
            <a:xfrm>
              <a:off x="2789678" y="3794503"/>
              <a:ext cx="700355" cy="356848"/>
            </a:xfrm>
            <a:prstGeom prst="wedgeRectCallout">
              <a:avLst>
                <a:gd name="adj1" fmla="val 18481"/>
                <a:gd name="adj2" fmla="val 1628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ular Callout 35"/>
            <p:cNvSpPr/>
            <p:nvPr/>
          </p:nvSpPr>
          <p:spPr bwMode="auto">
            <a:xfrm>
              <a:off x="5265633" y="3827540"/>
              <a:ext cx="711185" cy="291796"/>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p:cNvGrpSpPr/>
          <p:nvPr/>
        </p:nvGrpSpPr>
        <p:grpSpPr>
          <a:xfrm>
            <a:off x="1771579" y="1670456"/>
            <a:ext cx="5912782" cy="779045"/>
            <a:chOff x="1291420" y="4631585"/>
            <a:chExt cx="5912782" cy="779045"/>
          </a:xfrm>
        </p:grpSpPr>
        <p:sp>
          <p:nvSpPr>
            <p:cNvPr id="33" name="Rounded Rectangle 32"/>
            <p:cNvSpPr/>
            <p:nvPr/>
          </p:nvSpPr>
          <p:spPr bwMode="auto">
            <a:xfrm>
              <a:off x="1291420" y="4631585"/>
              <a:ext cx="5912782" cy="779045"/>
            </a:xfrm>
            <a:prstGeom prst="roundRect">
              <a:avLst/>
            </a:prstGeom>
            <a:noFill/>
            <a:ln w="9525" cmpd="sng">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3578409" y="4695584"/>
              <a:ext cx="1670416" cy="629675"/>
              <a:chOff x="675373" y="2692300"/>
              <a:chExt cx="2782645" cy="1048937"/>
            </a:xfrm>
          </p:grpSpPr>
          <p:sp>
            <p:nvSpPr>
              <p:cNvPr id="21" name="Rectangular Callout 20"/>
              <p:cNvSpPr/>
              <p:nvPr/>
            </p:nvSpPr>
            <p:spPr bwMode="auto">
              <a:xfrm>
                <a:off x="873264" y="2699978"/>
                <a:ext cx="887763" cy="472657"/>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1857081" y="2764011"/>
                <a:ext cx="426916" cy="369332"/>
              </a:xfrm>
              <a:prstGeom prst="rect">
                <a:avLst/>
              </a:prstGeom>
              <a:noFill/>
            </p:spPr>
            <p:txBody>
              <a:bodyPr wrap="square" lIns="0" tIns="0" rIns="0" bIns="0" rtlCol="0">
                <a:spAutoFit/>
              </a:bodyPr>
              <a:lstStyle/>
              <a:p>
                <a:r>
                  <a:rPr lang="en-US" dirty="0" smtClean="0">
                    <a:gradFill>
                      <a:gsLst>
                        <a:gs pos="2917">
                          <a:schemeClr val="tx1"/>
                        </a:gs>
                        <a:gs pos="30000">
                          <a:schemeClr val="tx1"/>
                        </a:gs>
                      </a:gsLst>
                      <a:lin ang="5400000" scaled="0"/>
                    </a:gradFill>
                  </a:rPr>
                  <a:t>∨</a:t>
                </a:r>
              </a:p>
            </p:txBody>
          </p:sp>
          <p:sp>
            <p:nvSpPr>
              <p:cNvPr id="11" name="TextBox 10"/>
              <p:cNvSpPr txBox="1"/>
              <p:nvPr/>
            </p:nvSpPr>
            <p:spPr>
              <a:xfrm>
                <a:off x="675373" y="2731374"/>
                <a:ext cx="426916" cy="358895"/>
              </a:xfrm>
              <a:prstGeom prst="rect">
                <a:avLst/>
              </a:prstGeom>
              <a:noFill/>
            </p:spPr>
            <p:txBody>
              <a:bodyPr wrap="square" lIns="0" tIns="0" rIns="0" bIns="0" rtlCol="0">
                <a:spAutoFit/>
              </a:bodyPr>
              <a:lstStyle/>
              <a:p>
                <a:r>
                  <a:rPr lang="en-US" dirty="0">
                    <a:gradFill>
                      <a:gsLst>
                        <a:gs pos="2917">
                          <a:schemeClr val="tx1"/>
                        </a:gs>
                        <a:gs pos="30000">
                          <a:schemeClr val="tx1"/>
                        </a:gs>
                      </a:gsLst>
                      <a:lin ang="5400000" scaled="0"/>
                    </a:gradFill>
                  </a:rPr>
                  <a:t>(</a:t>
                </a:r>
              </a:p>
            </p:txBody>
          </p:sp>
          <p:sp>
            <p:nvSpPr>
              <p:cNvPr id="15" name="TextBox 14"/>
              <p:cNvSpPr txBox="1"/>
              <p:nvPr/>
            </p:nvSpPr>
            <p:spPr>
              <a:xfrm>
                <a:off x="686044" y="3300597"/>
                <a:ext cx="498647" cy="410165"/>
              </a:xfrm>
              <a:prstGeom prst="rect">
                <a:avLst/>
              </a:prstGeom>
              <a:noFill/>
            </p:spPr>
            <p:txBody>
              <a:bodyPr wrap="square" lIns="0" tIns="0" rIns="0" bIns="0" rtlCol="0">
                <a:spAutoFit/>
              </a:bodyPr>
              <a:lstStyle/>
              <a:p>
                <a:r>
                  <a:rPr lang="en-US" sz="1600" dirty="0" smtClean="0">
                    <a:gradFill>
                      <a:gsLst>
                        <a:gs pos="2917">
                          <a:schemeClr val="tx1"/>
                        </a:gs>
                        <a:gs pos="30000">
                          <a:schemeClr val="tx1"/>
                        </a:gs>
                      </a:gsLst>
                      <a:lin ang="5400000" scaled="0"/>
                    </a:gradFill>
                  </a:rPr>
                  <a:t>∧</a:t>
                </a:r>
              </a:p>
            </p:txBody>
          </p:sp>
          <p:sp>
            <p:nvSpPr>
              <p:cNvPr id="12" name="Rectangular Callout 11"/>
              <p:cNvSpPr/>
              <p:nvPr/>
            </p:nvSpPr>
            <p:spPr bwMode="auto">
              <a:xfrm>
                <a:off x="2210356" y="2692300"/>
                <a:ext cx="887763" cy="472657"/>
              </a:xfrm>
              <a:prstGeom prst="wedgeRectCallout">
                <a:avLst>
                  <a:gd name="adj1" fmla="val 18481"/>
                  <a:gd name="adj2" fmla="val 1628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3154464" y="2737905"/>
                <a:ext cx="303554" cy="358895"/>
              </a:xfrm>
              <a:prstGeom prst="rect">
                <a:avLst/>
              </a:prstGeom>
              <a:noFill/>
            </p:spPr>
            <p:txBody>
              <a:bodyPr wrap="square" lIns="0" tIns="0" rIns="0" bIns="0" rtlCol="0">
                <a:spAutoFit/>
              </a:bodyPr>
              <a:lstStyle/>
              <a:p>
                <a:r>
                  <a:rPr lang="en-US" dirty="0" smtClean="0">
                    <a:gradFill>
                      <a:gsLst>
                        <a:gs pos="2917">
                          <a:schemeClr val="tx1"/>
                        </a:gs>
                        <a:gs pos="30000">
                          <a:schemeClr val="tx1"/>
                        </a:gs>
                      </a:gsLst>
                      <a:lin ang="5400000" scaled="0"/>
                    </a:gradFill>
                  </a:rPr>
                  <a:t>)</a:t>
                </a:r>
                <a:endParaRPr lang="en-US" dirty="0">
                  <a:gradFill>
                    <a:gsLst>
                      <a:gs pos="2917">
                        <a:schemeClr val="tx1"/>
                      </a:gs>
                      <a:gs pos="30000">
                        <a:schemeClr val="tx1"/>
                      </a:gs>
                    </a:gsLst>
                    <a:lin ang="5400000" scaled="0"/>
                  </a:gradFill>
                </a:endParaRPr>
              </a:p>
            </p:txBody>
          </p:sp>
          <p:sp>
            <p:nvSpPr>
              <p:cNvPr id="17" name="Rectangular Callout 16"/>
              <p:cNvSpPr/>
              <p:nvPr/>
            </p:nvSpPr>
            <p:spPr bwMode="auto">
              <a:xfrm>
                <a:off x="1100374" y="3268580"/>
                <a:ext cx="887763" cy="472657"/>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8" name="Rectangle 17"/>
            <p:cNvSpPr/>
            <p:nvPr/>
          </p:nvSpPr>
          <p:spPr>
            <a:xfrm>
              <a:off x="2845019" y="4697470"/>
              <a:ext cx="441146" cy="400110"/>
            </a:xfrm>
            <a:prstGeom prst="rect">
              <a:avLst/>
            </a:prstGeom>
          </p:spPr>
          <p:txBody>
            <a:bodyPr wrap="none">
              <a:spAutoFit/>
            </a:bodyPr>
            <a:lstStyle/>
            <a:p>
              <a:r>
                <a:rPr lang="en-US" sz="2000" dirty="0" smtClean="0"/>
                <a:t>∧</a:t>
              </a:r>
              <a:endParaRPr lang="en-US" sz="2000" dirty="0"/>
            </a:p>
          </p:txBody>
        </p:sp>
        <p:sp>
          <p:nvSpPr>
            <p:cNvPr id="19" name="Rectangle 18"/>
            <p:cNvSpPr/>
            <p:nvPr/>
          </p:nvSpPr>
          <p:spPr>
            <a:xfrm>
              <a:off x="5238725" y="4817855"/>
              <a:ext cx="441146" cy="400110"/>
            </a:xfrm>
            <a:prstGeom prst="rect">
              <a:avLst/>
            </a:prstGeom>
          </p:spPr>
          <p:txBody>
            <a:bodyPr wrap="none">
              <a:spAutoFit/>
            </a:bodyPr>
            <a:lstStyle/>
            <a:p>
              <a:r>
                <a:rPr lang="en-US" sz="2000" dirty="0" smtClean="0"/>
                <a:t>→</a:t>
              </a:r>
              <a:endParaRPr lang="en-US" sz="2000" dirty="0"/>
            </a:p>
          </p:txBody>
        </p:sp>
        <p:sp>
          <p:nvSpPr>
            <p:cNvPr id="40" name="Rectangular Callout 39"/>
            <p:cNvSpPr/>
            <p:nvPr/>
          </p:nvSpPr>
          <p:spPr bwMode="auto">
            <a:xfrm>
              <a:off x="1650503" y="4887052"/>
              <a:ext cx="1079465" cy="363500"/>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ular Callout 43"/>
            <p:cNvSpPr/>
            <p:nvPr/>
          </p:nvSpPr>
          <p:spPr bwMode="auto">
            <a:xfrm>
              <a:off x="5815910" y="4858031"/>
              <a:ext cx="1079465" cy="363500"/>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p:nvPr/>
        </p:nvGrpSpPr>
        <p:grpSpPr>
          <a:xfrm>
            <a:off x="2817519" y="2625095"/>
            <a:ext cx="3778204" cy="667480"/>
            <a:chOff x="2838989" y="5682272"/>
            <a:chExt cx="3778204" cy="667480"/>
          </a:xfrm>
        </p:grpSpPr>
        <p:sp>
          <p:nvSpPr>
            <p:cNvPr id="8" name="Rounded Rectangle 7"/>
            <p:cNvSpPr/>
            <p:nvPr/>
          </p:nvSpPr>
          <p:spPr bwMode="auto">
            <a:xfrm>
              <a:off x="2838989" y="5730785"/>
              <a:ext cx="3778204" cy="618967"/>
            </a:xfrm>
            <a:prstGeom prst="roundRect">
              <a:avLst/>
            </a:prstGeom>
            <a:noFill/>
            <a:ln w="9525" cmpd="sng">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4577011" y="5682272"/>
              <a:ext cx="595035" cy="584776"/>
            </a:xfrm>
            <a:prstGeom prst="rect">
              <a:avLst/>
            </a:prstGeom>
          </p:spPr>
          <p:txBody>
            <a:bodyPr wrap="none">
              <a:spAutoFit/>
            </a:bodyPr>
            <a:lstStyle/>
            <a:p>
              <a:r>
                <a:rPr lang="en-US" sz="3200" dirty="0" smtClean="0"/>
                <a:t>→</a:t>
              </a:r>
              <a:endParaRPr lang="en-US" sz="3200" dirty="0"/>
            </a:p>
          </p:txBody>
        </p:sp>
        <p:sp>
          <p:nvSpPr>
            <p:cNvPr id="45" name="Rectangular Callout 44"/>
            <p:cNvSpPr/>
            <p:nvPr/>
          </p:nvSpPr>
          <p:spPr bwMode="auto">
            <a:xfrm>
              <a:off x="3275763" y="5914544"/>
              <a:ext cx="886665" cy="296475"/>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Rectangular Callout 45"/>
            <p:cNvSpPr/>
            <p:nvPr/>
          </p:nvSpPr>
          <p:spPr bwMode="auto">
            <a:xfrm>
              <a:off x="5418191" y="5867838"/>
              <a:ext cx="700355" cy="356848"/>
            </a:xfrm>
            <a:prstGeom prst="wedgeRectCallout">
              <a:avLst>
                <a:gd name="adj1" fmla="val 18481"/>
                <a:gd name="adj2" fmla="val 1628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6" name="TextBox 15"/>
          <p:cNvSpPr txBox="1"/>
          <p:nvPr/>
        </p:nvSpPr>
        <p:spPr>
          <a:xfrm>
            <a:off x="3959643" y="342566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pic>
        <p:nvPicPr>
          <p:cNvPr id="23" name="Picture 22" descr="MeatGrinder-793426.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929" y="3421952"/>
            <a:ext cx="2052887" cy="1575018"/>
          </a:xfrm>
          <a:prstGeom prst="rect">
            <a:avLst/>
          </a:prstGeom>
        </p:spPr>
      </p:pic>
      <p:sp>
        <p:nvSpPr>
          <p:cNvPr id="37" name="TextBox 36"/>
          <p:cNvSpPr txBox="1"/>
          <p:nvPr/>
        </p:nvSpPr>
        <p:spPr>
          <a:xfrm>
            <a:off x="4902466" y="2093965"/>
            <a:ext cx="299337" cy="246221"/>
          </a:xfrm>
          <a:prstGeom prst="rect">
            <a:avLst/>
          </a:prstGeom>
          <a:noFill/>
        </p:spPr>
        <p:txBody>
          <a:bodyPr wrap="square" lIns="0" tIns="0" rIns="0" bIns="0" rtlCol="0">
            <a:spAutoFit/>
          </a:bodyPr>
          <a:lstStyle/>
          <a:p>
            <a:r>
              <a:rPr lang="en-US" sz="1600" dirty="0" smtClean="0">
                <a:gradFill>
                  <a:gsLst>
                    <a:gs pos="2917">
                      <a:schemeClr val="tx1"/>
                    </a:gs>
                    <a:gs pos="30000">
                      <a:schemeClr val="tx1"/>
                    </a:gs>
                  </a:gsLst>
                  <a:lin ang="5400000" scaled="0"/>
                </a:gradFill>
              </a:rPr>
              <a:t>∧</a:t>
            </a:r>
          </a:p>
        </p:txBody>
      </p:sp>
      <p:sp>
        <p:nvSpPr>
          <p:cNvPr id="38" name="Rectangular Callout 37"/>
          <p:cNvSpPr/>
          <p:nvPr/>
        </p:nvSpPr>
        <p:spPr bwMode="auto">
          <a:xfrm>
            <a:off x="5138487" y="2062045"/>
            <a:ext cx="532922" cy="283735"/>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Left Arrow 34"/>
          <p:cNvSpPr/>
          <p:nvPr/>
        </p:nvSpPr>
        <p:spPr bwMode="auto">
          <a:xfrm rot="16200000">
            <a:off x="4732034" y="3304197"/>
            <a:ext cx="292100" cy="490905"/>
          </a:xfrm>
          <a:prstGeom prst="leftArrow">
            <a:avLst/>
          </a:prstGeom>
          <a:solidFill>
            <a:srgbClr val="FF00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Left Arrow 38"/>
          <p:cNvSpPr/>
          <p:nvPr/>
        </p:nvSpPr>
        <p:spPr bwMode="auto">
          <a:xfrm rot="16200000">
            <a:off x="4732034" y="4917097"/>
            <a:ext cx="292100" cy="490905"/>
          </a:xfrm>
          <a:prstGeom prst="leftArrow">
            <a:avLst/>
          </a:prstGeom>
          <a:solidFill>
            <a:srgbClr val="FF00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0382097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count: invariant checking</a:t>
            </a:r>
            <a:endParaRPr lang="en-GB" dirty="0"/>
          </a:p>
        </p:txBody>
      </p:sp>
      <p:sp>
        <p:nvSpPr>
          <p:cNvPr id="22" name="Rectangle 21"/>
          <p:cNvSpPr/>
          <p:nvPr/>
        </p:nvSpPr>
        <p:spPr>
          <a:xfrm>
            <a:off x="4389899" y="2773528"/>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16" name="TextBox 15"/>
          <p:cNvSpPr txBox="1"/>
          <p:nvPr/>
        </p:nvSpPr>
        <p:spPr>
          <a:xfrm>
            <a:off x="3959643" y="273198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17" name="Rectangular Callout 16"/>
          <p:cNvSpPr/>
          <p:nvPr/>
        </p:nvSpPr>
        <p:spPr bwMode="auto">
          <a:xfrm>
            <a:off x="1042719" y="2347584"/>
            <a:ext cx="2646877" cy="800389"/>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∀t: pc(t)</a:t>
            </a:r>
            <a:r>
              <a:rPr lang="en-GB" sz="2400" dirty="0">
                <a:gradFill>
                  <a:gsLst>
                    <a:gs pos="0">
                      <a:srgbClr val="FFFFFF"/>
                    </a:gs>
                    <a:gs pos="100000">
                      <a:srgbClr val="FFFFFF"/>
                    </a:gs>
                  </a:gsLst>
                  <a:lin ang="5400000" scaled="0"/>
                </a:gradFill>
                <a:ea typeface="Segoe UI" pitchFamily="34" charset="0"/>
                <a:cs typeface="Segoe UI" pitchFamily="34" charset="0"/>
              </a:rPr>
              <a:t>=1</a:t>
            </a:r>
            <a:r>
              <a:rPr lang="en-GB" sz="2400" dirty="0" smtClean="0">
                <a:gradFill>
                  <a:gsLst>
                    <a:gs pos="0">
                      <a:srgbClr val="FFFFFF"/>
                    </a:gs>
                    <a:gs pos="100000">
                      <a:srgbClr val="FFFFFF"/>
                    </a:gs>
                  </a:gsLst>
                  <a:lin ang="5400000" scaled="0"/>
                </a:gradFill>
                <a:ea typeface="Segoe UI" pitchFamily="34" charset="0"/>
                <a:cs typeface="Segoe UI" pitchFamily="34" charset="0"/>
              </a:rPr>
              <a:t>∧a=0</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ular Callout 25"/>
          <p:cNvSpPr/>
          <p:nvPr/>
        </p:nvSpPr>
        <p:spPr bwMode="auto">
          <a:xfrm>
            <a:off x="4717307" y="4589520"/>
            <a:ext cx="2547844" cy="640304"/>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pc(me)=2 → a&gt;0</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ular Callout 12"/>
          <p:cNvSpPr/>
          <p:nvPr/>
        </p:nvSpPr>
        <p:spPr bwMode="auto">
          <a:xfrm>
            <a:off x="4873712" y="2496330"/>
            <a:ext cx="2501256"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#{t | pc(t)&gt;1}≤a</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3971628" y="2462145"/>
            <a:ext cx="595035" cy="584776"/>
          </a:xfrm>
          <a:prstGeom prst="rect">
            <a:avLst/>
          </a:prstGeom>
        </p:spPr>
        <p:txBody>
          <a:bodyPr wrap="none">
            <a:spAutoFit/>
          </a:bodyPr>
          <a:lstStyle/>
          <a:p>
            <a:r>
              <a:rPr lang="en-US" sz="3200" dirty="0" smtClean="0"/>
              <a:t>→ </a:t>
            </a:r>
            <a:endParaRPr lang="en-US" sz="3200" dirty="0"/>
          </a:p>
        </p:txBody>
      </p:sp>
      <p:sp>
        <p:nvSpPr>
          <p:cNvPr id="29" name="Rectangular Callout 28"/>
          <p:cNvSpPr/>
          <p:nvPr/>
        </p:nvSpPr>
        <p:spPr bwMode="auto">
          <a:xfrm>
            <a:off x="1163355" y="4619175"/>
            <a:ext cx="2529475"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a:gradFill>
                  <a:gsLst>
                    <a:gs pos="0">
                      <a:srgbClr val="FFFFFF"/>
                    </a:gs>
                    <a:gs pos="100000">
                      <a:srgbClr val="FFFFFF"/>
                    </a:gs>
                  </a:gsLst>
                  <a:lin ang="5400000" scaled="0"/>
                </a:gradFill>
                <a:ea typeface="Segoe UI" pitchFamily="34" charset="0"/>
                <a:cs typeface="Segoe UI" pitchFamily="34" charset="0"/>
              </a:rPr>
              <a:t>#{t | pc(t</a:t>
            </a:r>
            <a:r>
              <a:rPr lang="en-GB" sz="2800" dirty="0" smtClean="0">
                <a:gradFill>
                  <a:gsLst>
                    <a:gs pos="0">
                      <a:srgbClr val="FFFFFF"/>
                    </a:gs>
                    <a:gs pos="100000">
                      <a:srgbClr val="FFFFFF"/>
                    </a:gs>
                  </a:gsLst>
                  <a:lin ang="5400000" scaled="0"/>
                </a:gradFill>
                <a:ea typeface="Segoe UI" pitchFamily="34" charset="0"/>
                <a:cs typeface="Segoe UI" pitchFamily="34" charset="0"/>
              </a:rPr>
              <a:t>)&gt;1</a:t>
            </a:r>
            <a:r>
              <a:rPr lang="en-GB" sz="2800" dirty="0">
                <a:gradFill>
                  <a:gsLst>
                    <a:gs pos="0">
                      <a:srgbClr val="FFFFFF"/>
                    </a:gs>
                    <a:gs pos="100000">
                      <a:srgbClr val="FFFFFF"/>
                    </a:gs>
                  </a:gsLst>
                  <a:lin ang="5400000" scaled="0"/>
                </a:gradFill>
                <a:ea typeface="Segoe UI" pitchFamily="34" charset="0"/>
                <a:cs typeface="Segoe UI" pitchFamily="34" charset="0"/>
              </a:rPr>
              <a:t>}≤a</a:t>
            </a:r>
          </a:p>
        </p:txBody>
      </p:sp>
      <p:sp>
        <p:nvSpPr>
          <p:cNvPr id="30" name="Rectangle 29"/>
          <p:cNvSpPr/>
          <p:nvPr/>
        </p:nvSpPr>
        <p:spPr>
          <a:xfrm>
            <a:off x="3907481" y="4581999"/>
            <a:ext cx="595035" cy="584776"/>
          </a:xfrm>
          <a:prstGeom prst="rect">
            <a:avLst/>
          </a:prstGeom>
        </p:spPr>
        <p:txBody>
          <a:bodyPr wrap="none">
            <a:spAutoFit/>
          </a:bodyPr>
          <a:lstStyle/>
          <a:p>
            <a:r>
              <a:rPr lang="en-US" sz="3200" dirty="0" smtClean="0"/>
              <a:t>→ </a:t>
            </a:r>
            <a:endParaRPr lang="en-US" sz="3200" dirty="0"/>
          </a:p>
        </p:txBody>
      </p:sp>
      <p:pic>
        <p:nvPicPr>
          <p:cNvPr id="3" name="Picture 2" descr="Screen Shot 2016-06-15 at 16.15.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850" y="2501900"/>
            <a:ext cx="3424714" cy="1943100"/>
          </a:xfrm>
          <a:prstGeom prst="rect">
            <a:avLst/>
          </a:prstGeom>
        </p:spPr>
      </p:pic>
      <p:sp>
        <p:nvSpPr>
          <p:cNvPr id="18" name="Multiply 17"/>
          <p:cNvSpPr/>
          <p:nvPr/>
        </p:nvSpPr>
        <p:spPr bwMode="auto">
          <a:xfrm>
            <a:off x="3383241" y="1739900"/>
            <a:ext cx="2128559" cy="3009900"/>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Oval Callout 18"/>
          <p:cNvSpPr/>
          <p:nvPr/>
        </p:nvSpPr>
        <p:spPr bwMode="auto">
          <a:xfrm>
            <a:off x="5898508" y="1075072"/>
            <a:ext cx="2800992" cy="2290428"/>
          </a:xfrm>
          <a:prstGeom prst="wedgeEllipseCallout">
            <a:avLst>
              <a:gd name="adj1" fmla="val -41320"/>
              <a:gd name="adj2" fmla="val 43222"/>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Checking: not supported by existing method</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4941453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count: invariant checking</a:t>
            </a:r>
            <a:endParaRPr lang="en-GB" dirty="0"/>
          </a:p>
        </p:txBody>
      </p:sp>
      <p:sp>
        <p:nvSpPr>
          <p:cNvPr id="22" name="Rectangle 21"/>
          <p:cNvSpPr/>
          <p:nvPr/>
        </p:nvSpPr>
        <p:spPr>
          <a:xfrm>
            <a:off x="4389899" y="2773528"/>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16" name="TextBox 15"/>
          <p:cNvSpPr txBox="1"/>
          <p:nvPr/>
        </p:nvSpPr>
        <p:spPr>
          <a:xfrm>
            <a:off x="3959643" y="273198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17" name="Rectangular Callout 16"/>
          <p:cNvSpPr/>
          <p:nvPr/>
        </p:nvSpPr>
        <p:spPr bwMode="auto">
          <a:xfrm>
            <a:off x="1042719" y="2347584"/>
            <a:ext cx="2646877" cy="800389"/>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∀t: pc(t)</a:t>
            </a:r>
            <a:r>
              <a:rPr lang="en-GB" sz="2400" dirty="0">
                <a:gradFill>
                  <a:gsLst>
                    <a:gs pos="0">
                      <a:srgbClr val="FFFFFF"/>
                    </a:gs>
                    <a:gs pos="100000">
                      <a:srgbClr val="FFFFFF"/>
                    </a:gs>
                  </a:gsLst>
                  <a:lin ang="5400000" scaled="0"/>
                </a:gradFill>
                <a:ea typeface="Segoe UI" pitchFamily="34" charset="0"/>
                <a:cs typeface="Segoe UI" pitchFamily="34" charset="0"/>
              </a:rPr>
              <a:t>=1</a:t>
            </a:r>
            <a:r>
              <a:rPr lang="en-GB" sz="2400" dirty="0" smtClean="0">
                <a:gradFill>
                  <a:gsLst>
                    <a:gs pos="0">
                      <a:srgbClr val="FFFFFF"/>
                    </a:gs>
                    <a:gs pos="100000">
                      <a:srgbClr val="FFFFFF"/>
                    </a:gs>
                  </a:gsLst>
                  <a:lin ang="5400000" scaled="0"/>
                </a:gradFill>
                <a:ea typeface="Segoe UI" pitchFamily="34" charset="0"/>
                <a:cs typeface="Segoe UI" pitchFamily="34" charset="0"/>
              </a:rPr>
              <a:t>∧a=0</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ular Callout 25"/>
          <p:cNvSpPr/>
          <p:nvPr/>
        </p:nvSpPr>
        <p:spPr bwMode="auto">
          <a:xfrm>
            <a:off x="4717307" y="4589520"/>
            <a:ext cx="2547844" cy="640304"/>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pc(me)=2 → a&gt;0</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ular Callout 12"/>
          <p:cNvSpPr/>
          <p:nvPr/>
        </p:nvSpPr>
        <p:spPr bwMode="auto">
          <a:xfrm>
            <a:off x="4873712" y="2496330"/>
            <a:ext cx="2501256"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#{t | pc(t)&gt;1}≤a</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3971628" y="2462145"/>
            <a:ext cx="595035" cy="584776"/>
          </a:xfrm>
          <a:prstGeom prst="rect">
            <a:avLst/>
          </a:prstGeom>
        </p:spPr>
        <p:txBody>
          <a:bodyPr wrap="none">
            <a:spAutoFit/>
          </a:bodyPr>
          <a:lstStyle/>
          <a:p>
            <a:r>
              <a:rPr lang="en-US" sz="3200" dirty="0" smtClean="0"/>
              <a:t>→ </a:t>
            </a:r>
            <a:endParaRPr lang="en-US" sz="3200" dirty="0"/>
          </a:p>
        </p:txBody>
      </p:sp>
      <p:sp>
        <p:nvSpPr>
          <p:cNvPr id="29" name="Rectangular Callout 28"/>
          <p:cNvSpPr/>
          <p:nvPr/>
        </p:nvSpPr>
        <p:spPr bwMode="auto">
          <a:xfrm>
            <a:off x="1163355" y="4619175"/>
            <a:ext cx="2529475"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a:gradFill>
                  <a:gsLst>
                    <a:gs pos="0">
                      <a:srgbClr val="FFFFFF"/>
                    </a:gs>
                    <a:gs pos="100000">
                      <a:srgbClr val="FFFFFF"/>
                    </a:gs>
                  </a:gsLst>
                  <a:lin ang="5400000" scaled="0"/>
                </a:gradFill>
                <a:ea typeface="Segoe UI" pitchFamily="34" charset="0"/>
                <a:cs typeface="Segoe UI" pitchFamily="34" charset="0"/>
              </a:rPr>
              <a:t>#{t | pc(t</a:t>
            </a:r>
            <a:r>
              <a:rPr lang="en-GB" sz="2800" dirty="0" smtClean="0">
                <a:gradFill>
                  <a:gsLst>
                    <a:gs pos="0">
                      <a:srgbClr val="FFFFFF"/>
                    </a:gs>
                    <a:gs pos="100000">
                      <a:srgbClr val="FFFFFF"/>
                    </a:gs>
                  </a:gsLst>
                  <a:lin ang="5400000" scaled="0"/>
                </a:gradFill>
                <a:ea typeface="Segoe UI" pitchFamily="34" charset="0"/>
                <a:cs typeface="Segoe UI" pitchFamily="34" charset="0"/>
              </a:rPr>
              <a:t>)&gt;1</a:t>
            </a:r>
            <a:r>
              <a:rPr lang="en-GB" sz="2800" dirty="0">
                <a:gradFill>
                  <a:gsLst>
                    <a:gs pos="0">
                      <a:srgbClr val="FFFFFF"/>
                    </a:gs>
                    <a:gs pos="100000">
                      <a:srgbClr val="FFFFFF"/>
                    </a:gs>
                  </a:gsLst>
                  <a:lin ang="5400000" scaled="0"/>
                </a:gradFill>
                <a:ea typeface="Segoe UI" pitchFamily="34" charset="0"/>
                <a:cs typeface="Segoe UI" pitchFamily="34" charset="0"/>
              </a:rPr>
              <a:t>}≤a</a:t>
            </a:r>
          </a:p>
        </p:txBody>
      </p:sp>
      <p:sp>
        <p:nvSpPr>
          <p:cNvPr id="30" name="Rectangle 29"/>
          <p:cNvSpPr/>
          <p:nvPr/>
        </p:nvSpPr>
        <p:spPr>
          <a:xfrm>
            <a:off x="3907481" y="4581999"/>
            <a:ext cx="595035" cy="584776"/>
          </a:xfrm>
          <a:prstGeom prst="rect">
            <a:avLst/>
          </a:prstGeom>
        </p:spPr>
        <p:txBody>
          <a:bodyPr wrap="none">
            <a:spAutoFit/>
          </a:bodyPr>
          <a:lstStyle/>
          <a:p>
            <a:r>
              <a:rPr lang="en-US" sz="3200" dirty="0" smtClean="0"/>
              <a:t>→ </a:t>
            </a:r>
            <a:endParaRPr lang="en-US" sz="3200" dirty="0"/>
          </a:p>
        </p:txBody>
      </p:sp>
      <p:sp>
        <p:nvSpPr>
          <p:cNvPr id="24" name="Oval Callout 23"/>
          <p:cNvSpPr/>
          <p:nvPr/>
        </p:nvSpPr>
        <p:spPr bwMode="auto">
          <a:xfrm>
            <a:off x="6444608" y="1024272"/>
            <a:ext cx="2273325" cy="1152565"/>
          </a:xfrm>
          <a:prstGeom prst="wedgeEllipseCallout">
            <a:avLst>
              <a:gd name="adj1" fmla="val -41320"/>
              <a:gd name="adj2" fmla="val 43222"/>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Set is empty</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Oval Callout 24"/>
          <p:cNvSpPr/>
          <p:nvPr/>
        </p:nvSpPr>
        <p:spPr bwMode="auto">
          <a:xfrm>
            <a:off x="6388455" y="3309852"/>
            <a:ext cx="2273325" cy="1152565"/>
          </a:xfrm>
          <a:prstGeom prst="wedgeEllipseCallout">
            <a:avLst>
              <a:gd name="adj1" fmla="val -40761"/>
              <a:gd name="adj2" fmla="val 42120"/>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Set is non-empty</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Rectangular Callout 26"/>
          <p:cNvSpPr/>
          <p:nvPr/>
        </p:nvSpPr>
        <p:spPr bwMode="auto">
          <a:xfrm>
            <a:off x="4873712" y="2504917"/>
            <a:ext cx="2501256"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0≤</a:t>
            </a:r>
            <a:r>
              <a:rPr lang="en-GB" sz="2800" dirty="0">
                <a:gradFill>
                  <a:gsLst>
                    <a:gs pos="0">
                      <a:srgbClr val="FFFFFF"/>
                    </a:gs>
                    <a:gs pos="100000">
                      <a:srgbClr val="FFFFFF"/>
                    </a:gs>
                  </a:gsLst>
                  <a:lin ang="5400000" scaled="0"/>
                </a:gradFill>
                <a:ea typeface="Segoe UI" pitchFamily="34" charset="0"/>
                <a:cs typeface="Segoe UI" pitchFamily="34" charset="0"/>
              </a:rPr>
              <a:t>0</a:t>
            </a:r>
          </a:p>
        </p:txBody>
      </p:sp>
      <p:sp>
        <p:nvSpPr>
          <p:cNvPr id="28" name="Rectangular Callout 27"/>
          <p:cNvSpPr/>
          <p:nvPr/>
        </p:nvSpPr>
        <p:spPr bwMode="auto">
          <a:xfrm>
            <a:off x="1125255" y="4619175"/>
            <a:ext cx="2529475"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1≤</a:t>
            </a:r>
            <a:r>
              <a:rPr lang="en-GB" sz="2800" dirty="0">
                <a:gradFill>
                  <a:gsLst>
                    <a:gs pos="0">
                      <a:srgbClr val="FFFFFF"/>
                    </a:gs>
                    <a:gs pos="100000">
                      <a:srgbClr val="FFFFFF"/>
                    </a:gs>
                  </a:gsLst>
                  <a:lin ang="5400000" scaled="0"/>
                </a:gradFill>
                <a:ea typeface="Segoe UI" pitchFamily="34" charset="0"/>
                <a:cs typeface="Segoe UI" pitchFamily="34" charset="0"/>
              </a:rPr>
              <a:t>a</a:t>
            </a:r>
          </a:p>
        </p:txBody>
      </p:sp>
    </p:spTree>
    <p:extLst>
      <p:ext uri="{BB962C8B-B14F-4D97-AF65-F5344CB8AC3E}">
        <p14:creationId xmlns:p14="http://schemas.microsoft.com/office/powerpoint/2010/main" val="415988138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point wise update</a:t>
            </a:r>
            <a:endParaRPr lang="en-GB" dirty="0"/>
          </a:p>
        </p:txBody>
      </p:sp>
      <p:sp>
        <p:nvSpPr>
          <p:cNvPr id="17" name="Rectangular Callout 16"/>
          <p:cNvSpPr/>
          <p:nvPr/>
        </p:nvSpPr>
        <p:spPr bwMode="auto">
          <a:xfrm>
            <a:off x="3064373" y="2595075"/>
            <a:ext cx="2625531" cy="1333982"/>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pc(me)=1 ∧</a:t>
            </a:r>
            <a:r>
              <a:rPr lang="en-GB" sz="2400" dirty="0">
                <a:gradFill>
                  <a:gsLst>
                    <a:gs pos="0">
                      <a:srgbClr val="FFFFFF"/>
                    </a:gs>
                    <a:gs pos="100000">
                      <a:srgbClr val="FFFFFF"/>
                    </a:gs>
                  </a:gsLst>
                  <a:lin ang="5400000" scaled="0"/>
                </a:gradFill>
                <a:ea typeface="Segoe UI" pitchFamily="34" charset="0"/>
                <a:cs typeface="Segoe UI" pitchFamily="34" charset="0"/>
              </a:rPr>
              <a:t>pc’:=pc(me←2) ∧ a’=a+</a:t>
            </a:r>
            <a:r>
              <a:rPr lang="en-GB" sz="2400" dirty="0" smtClean="0">
                <a:gradFill>
                  <a:gsLst>
                    <a:gs pos="0">
                      <a:srgbClr val="FFFFFF"/>
                    </a:gs>
                    <a:gs pos="100000">
                      <a:srgbClr val="FFFFFF"/>
                    </a:gs>
                  </a:gsLst>
                  <a:lin ang="5400000" scaled="0"/>
                </a:gradFill>
                <a:ea typeface="Segoe UI" pitchFamily="34" charset="0"/>
                <a:cs typeface="Segoe UI" pitchFamily="34" charset="0"/>
              </a:rPr>
              <a:t>1</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2735218" y="3113217"/>
            <a:ext cx="299337" cy="246221"/>
          </a:xfrm>
          <a:prstGeom prst="rect">
            <a:avLst/>
          </a:prstGeom>
          <a:noFill/>
        </p:spPr>
        <p:txBody>
          <a:bodyPr wrap="square" lIns="0" tIns="0" rIns="0" bIns="0" rtlCol="0">
            <a:spAutoFit/>
          </a:bodyPr>
          <a:lstStyle/>
          <a:p>
            <a:r>
              <a:rPr lang="en-US" sz="1600" dirty="0" smtClean="0">
                <a:gradFill>
                  <a:gsLst>
                    <a:gs pos="2917">
                      <a:schemeClr val="tx1"/>
                    </a:gs>
                    <a:gs pos="30000">
                      <a:schemeClr val="tx1"/>
                    </a:gs>
                  </a:gsLst>
                  <a:lin ang="5400000" scaled="0"/>
                </a:gradFill>
              </a:rPr>
              <a:t>∧</a:t>
            </a:r>
          </a:p>
        </p:txBody>
      </p:sp>
      <p:sp>
        <p:nvSpPr>
          <p:cNvPr id="19" name="Rectangle 18"/>
          <p:cNvSpPr/>
          <p:nvPr/>
        </p:nvSpPr>
        <p:spPr>
          <a:xfrm>
            <a:off x="5651493" y="2936730"/>
            <a:ext cx="595035" cy="584776"/>
          </a:xfrm>
          <a:prstGeom prst="rect">
            <a:avLst/>
          </a:prstGeom>
        </p:spPr>
        <p:txBody>
          <a:bodyPr wrap="none">
            <a:spAutoFit/>
          </a:bodyPr>
          <a:lstStyle/>
          <a:p>
            <a:r>
              <a:rPr lang="en-US" sz="3200" dirty="0" smtClean="0"/>
              <a:t>→ </a:t>
            </a:r>
            <a:endParaRPr lang="en-US" sz="3200" dirty="0"/>
          </a:p>
        </p:txBody>
      </p:sp>
      <p:sp>
        <p:nvSpPr>
          <p:cNvPr id="20" name="Rectangular Callout 19"/>
          <p:cNvSpPr/>
          <p:nvPr/>
        </p:nvSpPr>
        <p:spPr bwMode="auto">
          <a:xfrm>
            <a:off x="149852" y="2938901"/>
            <a:ext cx="2501256"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#{t | pc(t)&gt;1}≤a</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ular Callout 20"/>
          <p:cNvSpPr/>
          <p:nvPr/>
        </p:nvSpPr>
        <p:spPr bwMode="auto">
          <a:xfrm>
            <a:off x="6366498" y="2973905"/>
            <a:ext cx="2621327"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#{t |pc’(t)&gt;1}≤a’</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Callout 42"/>
          <p:cNvSpPr/>
          <p:nvPr/>
        </p:nvSpPr>
        <p:spPr bwMode="auto">
          <a:xfrm>
            <a:off x="5797748" y="1549754"/>
            <a:ext cx="2273325" cy="1152565"/>
          </a:xfrm>
          <a:prstGeom prst="wedgeEllipseCallout">
            <a:avLst>
              <a:gd name="adj1" fmla="val -42996"/>
              <a:gd name="adj2" fmla="val 42120"/>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How to deal with </a:t>
            </a:r>
            <a:r>
              <a:rPr lang="en-GB" sz="2400" dirty="0" err="1" smtClean="0">
                <a:gradFill>
                  <a:gsLst>
                    <a:gs pos="0">
                      <a:srgbClr val="FFFFFF"/>
                    </a:gs>
                    <a:gs pos="100000">
                      <a:srgbClr val="FFFFFF"/>
                    </a:gs>
                  </a:gsLst>
                  <a:lin ang="5400000" scaled="0"/>
                </a:gradFill>
                <a:ea typeface="Segoe UI" pitchFamily="34" charset="0"/>
                <a:cs typeface="Segoe UI" pitchFamily="34" charset="0"/>
              </a:rPr>
              <a:t>upd</a:t>
            </a:r>
            <a:r>
              <a:rPr lang="en-GB" sz="2400" dirty="0" smtClean="0">
                <a:gradFill>
                  <a:gsLst>
                    <a:gs pos="0">
                      <a:srgbClr val="FFFFFF"/>
                    </a:gs>
                    <a:gs pos="100000">
                      <a:srgbClr val="FFFFFF"/>
                    </a:gs>
                  </a:gsLst>
                  <a:lin ang="5400000" scaled="0"/>
                </a:gradFill>
                <a:ea typeface="Segoe UI" pitchFamily="34" charset="0"/>
                <a:cs typeface="Segoe UI" pitchFamily="34" charset="0"/>
              </a:rPr>
              <a:t>?</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9728530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val 37"/>
          <p:cNvSpPr/>
          <p:nvPr/>
        </p:nvSpPr>
        <p:spPr bwMode="auto">
          <a:xfrm>
            <a:off x="3364939" y="2373935"/>
            <a:ext cx="1974485" cy="197448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pc’(</a:t>
            </a:r>
            <a:r>
              <a:rPr lang="en-US" sz="2000" dirty="0">
                <a:gradFill>
                  <a:gsLst>
                    <a:gs pos="0">
                      <a:srgbClr val="FFFFFF"/>
                    </a:gs>
                    <a:gs pos="100000">
                      <a:srgbClr val="FFFFFF"/>
                    </a:gs>
                  </a:gsLst>
                  <a:lin ang="5400000" scaled="0"/>
                </a:gradFill>
                <a:ea typeface="Segoe UI" pitchFamily="34" charset="0"/>
                <a:cs typeface="Segoe UI" pitchFamily="34" charset="0"/>
              </a:rPr>
              <a:t>t)=</a:t>
            </a:r>
            <a:r>
              <a:rPr lang="en-US" sz="2000" dirty="0" smtClean="0">
                <a:gradFill>
                  <a:gsLst>
                    <a:gs pos="0">
                      <a:srgbClr val="FFFFFF"/>
                    </a:gs>
                    <a:gs pos="100000">
                      <a:srgbClr val="FFFFFF"/>
                    </a:gs>
                  </a:gsLst>
                  <a:lin ang="5400000" scaled="0"/>
                </a:gradFill>
                <a:ea typeface="Segoe UI" pitchFamily="34" charset="0"/>
                <a:cs typeface="Segoe UI" pitchFamily="34" charset="0"/>
              </a:rPr>
              <a:t>1</a:t>
            </a:r>
          </a:p>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a:xfrm>
            <a:off x="4389899" y="3733267"/>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16" name="TextBox 15"/>
          <p:cNvSpPr txBox="1"/>
          <p:nvPr/>
        </p:nvSpPr>
        <p:spPr>
          <a:xfrm>
            <a:off x="3959643" y="3691724"/>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3" name="Oval 2"/>
          <p:cNvSpPr/>
          <p:nvPr/>
        </p:nvSpPr>
        <p:spPr bwMode="auto">
          <a:xfrm>
            <a:off x="3372635" y="2360268"/>
            <a:ext cx="1974485" cy="197448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pc(t</a:t>
            </a:r>
            <a:r>
              <a:rPr lang="en-US" sz="2000" dirty="0" smtClean="0">
                <a:gradFill>
                  <a:gsLst>
                    <a:gs pos="0">
                      <a:srgbClr val="FFFFFF"/>
                    </a:gs>
                    <a:gs pos="100000">
                      <a:srgbClr val="FFFFFF"/>
                    </a:gs>
                  </a:gsLst>
                  <a:lin ang="5400000" scaled="0"/>
                </a:gradFill>
                <a:ea typeface="Segoe UI" pitchFamily="34" charset="0"/>
                <a:cs typeface="Segoe UI" pitchFamily="34" charset="0"/>
              </a:rPr>
              <a:t>)&gt;1</a:t>
            </a:r>
          </a:p>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3385335" y="2372968"/>
            <a:ext cx="1974485" cy="1974485"/>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pc’(</a:t>
            </a:r>
            <a:r>
              <a:rPr lang="en-US" sz="2000" dirty="0">
                <a:gradFill>
                  <a:gsLst>
                    <a:gs pos="0">
                      <a:srgbClr val="FFFFFF"/>
                    </a:gs>
                    <a:gs pos="100000">
                      <a:srgbClr val="FFFFFF"/>
                    </a:gs>
                  </a:gsLst>
                  <a:lin ang="5400000" scaled="0"/>
                </a:gradFill>
                <a:ea typeface="Segoe UI" pitchFamily="34" charset="0"/>
                <a:cs typeface="Segoe UI" pitchFamily="34" charset="0"/>
              </a:rPr>
              <a:t>t</a:t>
            </a:r>
            <a:r>
              <a:rPr lang="en-US" sz="2000" dirty="0" smtClean="0">
                <a:gradFill>
                  <a:gsLst>
                    <a:gs pos="0">
                      <a:srgbClr val="FFFFFF"/>
                    </a:gs>
                    <a:gs pos="100000">
                      <a:srgbClr val="FFFFFF"/>
                    </a:gs>
                  </a:gsLst>
                  <a:lin ang="5400000" scaled="0"/>
                </a:gradFill>
                <a:ea typeface="Segoe UI" pitchFamily="34" charset="0"/>
                <a:cs typeface="Segoe UI" pitchFamily="34" charset="0"/>
              </a:rPr>
              <a:t>)&gt;1</a:t>
            </a:r>
          </a:p>
          <a:p>
            <a:pPr algn="ctr" defTabSz="914099"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4173099" y="3267376"/>
            <a:ext cx="704412" cy="554935"/>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pitchFamily="34" charset="0"/>
              </a:rPr>
              <a:t>me</a:t>
            </a:r>
          </a:p>
        </p:txBody>
      </p:sp>
      <p:sp>
        <p:nvSpPr>
          <p:cNvPr id="7" name="Oval 6"/>
          <p:cNvSpPr/>
          <p:nvPr/>
        </p:nvSpPr>
        <p:spPr bwMode="auto">
          <a:xfrm>
            <a:off x="3607437" y="3075282"/>
            <a:ext cx="373551" cy="373515"/>
          </a:xfrm>
          <a:prstGeom prst="ellipse">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Oval 27"/>
          <p:cNvSpPr/>
          <p:nvPr/>
        </p:nvSpPr>
        <p:spPr bwMode="auto">
          <a:xfrm>
            <a:off x="3738491" y="3547838"/>
            <a:ext cx="373551" cy="373515"/>
          </a:xfrm>
          <a:prstGeom prst="ellipse">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p:cNvSpPr/>
          <p:nvPr/>
        </p:nvSpPr>
        <p:spPr bwMode="auto">
          <a:xfrm>
            <a:off x="4275115" y="3913675"/>
            <a:ext cx="373551" cy="373515"/>
          </a:xfrm>
          <a:prstGeom prst="ellipse">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Oval Callout 39"/>
          <p:cNvSpPr/>
          <p:nvPr/>
        </p:nvSpPr>
        <p:spPr bwMode="auto">
          <a:xfrm>
            <a:off x="1259403" y="4121124"/>
            <a:ext cx="2273325" cy="1152565"/>
          </a:xfrm>
          <a:prstGeom prst="wedgeEllipseCallout">
            <a:avLst>
              <a:gd name="adj1" fmla="val 40423"/>
              <a:gd name="adj2" fmla="val -38176"/>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p</a:t>
            </a:r>
            <a:r>
              <a:rPr lang="en-GB" sz="2400" dirty="0" smtClean="0">
                <a:gradFill>
                  <a:gsLst>
                    <a:gs pos="0">
                      <a:srgbClr val="FFFFFF"/>
                    </a:gs>
                    <a:gs pos="100000">
                      <a:srgbClr val="FFFFFF"/>
                    </a:gs>
                  </a:gsLst>
                  <a:lin ang="5400000" scaled="0"/>
                </a:gradFill>
                <a:ea typeface="Segoe UI" pitchFamily="34" charset="0"/>
                <a:cs typeface="Segoe UI" pitchFamily="34" charset="0"/>
              </a:rPr>
              <a:t>oint wise update</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Oval Callout 41"/>
          <p:cNvSpPr/>
          <p:nvPr/>
        </p:nvSpPr>
        <p:spPr bwMode="auto">
          <a:xfrm>
            <a:off x="5371446" y="1866075"/>
            <a:ext cx="2273325" cy="1152565"/>
          </a:xfrm>
          <a:prstGeom prst="wedgeEllipseCallout">
            <a:avLst>
              <a:gd name="adj1" fmla="val -40761"/>
              <a:gd name="adj2" fmla="val 43222"/>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a</a:t>
            </a:r>
            <a:r>
              <a:rPr lang="en-GB" sz="2400" dirty="0" smtClean="0">
                <a:gradFill>
                  <a:gsLst>
                    <a:gs pos="0">
                      <a:srgbClr val="FFFFFF"/>
                    </a:gs>
                    <a:gs pos="100000">
                      <a:srgbClr val="FFFFFF"/>
                    </a:gs>
                  </a:gsLst>
                  <a:lin ang="5400000" scaled="0"/>
                </a:gradFill>
                <a:ea typeface="Segoe UI" pitchFamily="34" charset="0"/>
                <a:cs typeface="Segoe UI" pitchFamily="34" charset="0"/>
              </a:rPr>
              <a:t>re unaffected </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p:cNvSpPr/>
          <p:nvPr/>
        </p:nvSpPr>
        <p:spPr bwMode="auto">
          <a:xfrm>
            <a:off x="5798360" y="2112473"/>
            <a:ext cx="373551" cy="373515"/>
          </a:xfrm>
          <a:prstGeom prst="ellipse">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GB" dirty="0" smtClean="0"/>
              <a:t>Example: point wise update</a:t>
            </a:r>
            <a:endParaRPr lang="en-GB" dirty="0"/>
          </a:p>
        </p:txBody>
      </p:sp>
      <p:sp>
        <p:nvSpPr>
          <p:cNvPr id="37" name="Oval 36"/>
          <p:cNvSpPr/>
          <p:nvPr/>
        </p:nvSpPr>
        <p:spPr bwMode="auto">
          <a:xfrm>
            <a:off x="5819705" y="3249026"/>
            <a:ext cx="704412" cy="554935"/>
          </a:xfrm>
          <a:prstGeom prst="ellips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b="1" dirty="0" smtClean="0">
                <a:gradFill>
                  <a:gsLst>
                    <a:gs pos="0">
                      <a:srgbClr val="FFFFFF"/>
                    </a:gs>
                    <a:gs pos="100000">
                      <a:srgbClr val="FFFFFF"/>
                    </a:gs>
                  </a:gsLst>
                  <a:lin ang="5400000" scaled="0"/>
                </a:gradFill>
                <a:ea typeface="Segoe UI" pitchFamily="34" charset="0"/>
                <a:cs typeface="Segoe UI" pitchFamily="34" charset="0"/>
              </a:rPr>
              <a:t>me</a:t>
            </a:r>
          </a:p>
        </p:txBody>
      </p:sp>
      <p:sp>
        <p:nvSpPr>
          <p:cNvPr id="17" name="Rectangular Callout 16"/>
          <p:cNvSpPr/>
          <p:nvPr/>
        </p:nvSpPr>
        <p:spPr bwMode="auto">
          <a:xfrm>
            <a:off x="5621074" y="4470400"/>
            <a:ext cx="2625531" cy="894502"/>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pc(me)=1 ∧ pc</a:t>
            </a:r>
            <a:r>
              <a:rPr lang="en-GB" sz="2400" dirty="0">
                <a:gradFill>
                  <a:gsLst>
                    <a:gs pos="0">
                      <a:srgbClr val="FFFFFF"/>
                    </a:gs>
                    <a:gs pos="100000">
                      <a:srgbClr val="FFFFFF"/>
                    </a:gs>
                  </a:gsLst>
                  <a:lin ang="5400000" scaled="0"/>
                </a:gradFill>
                <a:ea typeface="Segoe UI" pitchFamily="34" charset="0"/>
                <a:cs typeface="Segoe UI" pitchFamily="34" charset="0"/>
              </a:rPr>
              <a:t>’:=pc(me←2) </a:t>
            </a:r>
          </a:p>
        </p:txBody>
      </p:sp>
      <p:sp>
        <p:nvSpPr>
          <p:cNvPr id="20" name="Oval 19"/>
          <p:cNvSpPr/>
          <p:nvPr/>
        </p:nvSpPr>
        <p:spPr bwMode="auto">
          <a:xfrm>
            <a:off x="5595915" y="3773975"/>
            <a:ext cx="373551" cy="373515"/>
          </a:xfrm>
          <a:prstGeom prst="ellipse">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1137218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3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xit" presetSubtype="0" fill="hold" grpId="2" nodeType="withEffect">
                                  <p:stCondLst>
                                    <p:cond delay="0"/>
                                  </p:stCondLst>
                                  <p:childTnLst>
                                    <p:set>
                                      <p:cBhvr>
                                        <p:cTn id="10" dur="1" fill="hold">
                                          <p:stCondLst>
                                            <p:cond delay="0"/>
                                          </p:stCondLst>
                                        </p:cTn>
                                        <p:tgtEl>
                                          <p:spTgt spid="3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iterate type="lt">
                                    <p:tmAbs val="0"/>
                                  </p:iterate>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 grpId="0" animBg="1"/>
      <p:bldP spid="40" grpId="0" animBg="1"/>
      <p:bldP spid="42" grpId="0" animBg="1"/>
      <p:bldP spid="45" grpId="0" animBg="1"/>
      <p:bldP spid="37" grpId="1" animBg="1"/>
      <p:bldP spid="37"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619979" y="2160847"/>
            <a:ext cx="2305238" cy="584776"/>
          </a:xfrm>
          <a:prstGeom prst="rect">
            <a:avLst/>
          </a:prstGeom>
        </p:spPr>
        <p:txBody>
          <a:bodyPr wrap="none">
            <a:spAutoFit/>
          </a:bodyPr>
          <a:lstStyle/>
          <a:p>
            <a:r>
              <a:rPr lang="en-US" sz="3200" dirty="0" smtClean="0"/>
              <a:t>∃              :</a:t>
            </a:r>
            <a:endParaRPr lang="en-US" sz="3200" dirty="0"/>
          </a:p>
        </p:txBody>
      </p:sp>
      <p:sp>
        <p:nvSpPr>
          <p:cNvPr id="28" name="Rectangular Callout 27"/>
          <p:cNvSpPr/>
          <p:nvPr/>
        </p:nvSpPr>
        <p:spPr bwMode="auto">
          <a:xfrm>
            <a:off x="872466" y="2033861"/>
            <a:ext cx="4023839" cy="841114"/>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#{t| s(t)}=k ∧ </a:t>
            </a:r>
            <a:r>
              <a:rPr lang="en-GB" sz="2800" dirty="0" err="1" smtClean="0">
                <a:gradFill>
                  <a:gsLst>
                    <a:gs pos="0">
                      <a:srgbClr val="FFFFFF"/>
                    </a:gs>
                    <a:gs pos="100000">
                      <a:srgbClr val="FFFFFF"/>
                    </a:gs>
                  </a:gsLst>
                  <a:lin ang="5400000" scaled="0"/>
                </a:gradFill>
                <a:ea typeface="Segoe UI" pitchFamily="34" charset="0"/>
                <a:cs typeface="Segoe UI" pitchFamily="34" charset="0"/>
              </a:rPr>
              <a:t>inv</a:t>
            </a:r>
            <a:r>
              <a:rPr lang="en-GB" sz="2800" dirty="0" smtClean="0">
                <a:gradFill>
                  <a:gsLst>
                    <a:gs pos="0">
                      <a:srgbClr val="FFFFFF"/>
                    </a:gs>
                    <a:gs pos="100000">
                      <a:srgbClr val="FFFFFF"/>
                    </a:gs>
                  </a:gsLst>
                  <a:lin ang="5400000" scaled="0"/>
                </a:gradFill>
                <a:ea typeface="Segoe UI" pitchFamily="34" charset="0"/>
                <a:cs typeface="Segoe UI" pitchFamily="34" charset="0"/>
              </a:rPr>
              <a:t>(</a:t>
            </a:r>
            <a:r>
              <a:rPr lang="en-GB" sz="2800" dirty="0" err="1" smtClean="0">
                <a:gradFill>
                  <a:gsLst>
                    <a:gs pos="0">
                      <a:srgbClr val="FFFFFF"/>
                    </a:gs>
                    <a:gs pos="100000">
                      <a:srgbClr val="FFFFFF"/>
                    </a:gs>
                  </a:gsLst>
                  <a:lin ang="5400000" scaled="0"/>
                </a:gradFill>
                <a:ea typeface="Segoe UI" pitchFamily="34" charset="0"/>
                <a:cs typeface="Segoe UI" pitchFamily="34" charset="0"/>
              </a:rPr>
              <a:t>a,pc,k</a:t>
            </a:r>
            <a:r>
              <a:rPr lang="en-GB" sz="2800" dirty="0" smtClean="0">
                <a:gradFill>
                  <a:gsLst>
                    <a:gs pos="0">
                      <a:srgbClr val="FFFFFF"/>
                    </a:gs>
                    <a:gs pos="100000">
                      <a:srgbClr val="FFFFFF"/>
                    </a:gs>
                  </a:gsLst>
                  <a:lin ang="5400000" scaled="0"/>
                </a:gradFill>
                <a:ea typeface="Segoe UI" pitchFamily="34" charset="0"/>
                <a:cs typeface="Segoe UI" pitchFamily="34" charset="0"/>
              </a:rPr>
              <a:t>)    </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Callout 46"/>
          <p:cNvSpPr/>
          <p:nvPr/>
        </p:nvSpPr>
        <p:spPr bwMode="auto">
          <a:xfrm>
            <a:off x="493933" y="1084449"/>
            <a:ext cx="2828315" cy="769751"/>
          </a:xfrm>
          <a:prstGeom prst="wedgeEllipseCallout">
            <a:avLst>
              <a:gd name="adj1" fmla="val 13453"/>
              <a:gd name="adj2" fmla="val 58037"/>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Find s and </a:t>
            </a:r>
            <a:r>
              <a:rPr lang="en-GB" sz="2400" dirty="0" err="1" smtClean="0">
                <a:gradFill>
                  <a:gsLst>
                    <a:gs pos="0">
                      <a:srgbClr val="FFFFFF"/>
                    </a:gs>
                    <a:gs pos="100000">
                      <a:srgbClr val="FFFFFF"/>
                    </a:gs>
                  </a:gsLst>
                  <a:lin ang="5400000" scaled="0"/>
                </a:gradFill>
                <a:ea typeface="Segoe UI" pitchFamily="34" charset="0"/>
                <a:cs typeface="Segoe UI" pitchFamily="34" charset="0"/>
              </a:rPr>
              <a:t>inv</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Oval Callout 36"/>
          <p:cNvSpPr/>
          <p:nvPr/>
        </p:nvSpPr>
        <p:spPr bwMode="auto">
          <a:xfrm>
            <a:off x="4245175" y="920438"/>
            <a:ext cx="2828315" cy="1202323"/>
          </a:xfrm>
          <a:prstGeom prst="wedgeEllipseCallout">
            <a:avLst>
              <a:gd name="adj1" fmla="val -35057"/>
              <a:gd name="adj2" fmla="val 51132"/>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c</a:t>
            </a:r>
            <a:r>
              <a:rPr lang="en-GB" sz="2400" dirty="0" smtClean="0">
                <a:gradFill>
                  <a:gsLst>
                    <a:gs pos="0">
                      <a:srgbClr val="FFFFFF"/>
                    </a:gs>
                    <a:gs pos="100000">
                      <a:srgbClr val="FFFFFF"/>
                    </a:gs>
                  </a:gsLst>
                  <a:lin ang="5400000" scaled="0"/>
                </a:gradFill>
                <a:ea typeface="Segoe UI" pitchFamily="34" charset="0"/>
                <a:cs typeface="Segoe UI" pitchFamily="34" charset="0"/>
              </a:rPr>
              <a:t>ardinality free</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GB" dirty="0" smtClean="0"/>
              <a:t>What to count</a:t>
            </a:r>
            <a:endParaRPr lang="en-GB" dirty="0"/>
          </a:p>
        </p:txBody>
      </p:sp>
      <p:sp>
        <p:nvSpPr>
          <p:cNvPr id="22" name="Rectangle 21"/>
          <p:cNvSpPr/>
          <p:nvPr/>
        </p:nvSpPr>
        <p:spPr>
          <a:xfrm>
            <a:off x="4389899" y="3467208"/>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grpSp>
        <p:nvGrpSpPr>
          <p:cNvPr id="7" name="Group 6"/>
          <p:cNvGrpSpPr/>
          <p:nvPr/>
        </p:nvGrpSpPr>
        <p:grpSpPr>
          <a:xfrm>
            <a:off x="2113231" y="3945751"/>
            <a:ext cx="4717418" cy="611131"/>
            <a:chOff x="2113231" y="3604251"/>
            <a:chExt cx="4717418" cy="611131"/>
          </a:xfrm>
        </p:grpSpPr>
        <p:sp>
          <p:nvSpPr>
            <p:cNvPr id="34" name="Rounded Rectangle 33"/>
            <p:cNvSpPr/>
            <p:nvPr/>
          </p:nvSpPr>
          <p:spPr bwMode="auto">
            <a:xfrm>
              <a:off x="2113231" y="3660446"/>
              <a:ext cx="4717418" cy="554936"/>
            </a:xfrm>
            <a:prstGeom prst="roundRect">
              <a:avLst/>
            </a:prstGeom>
            <a:noFill/>
            <a:ln w="9525" cmpd="sng">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a:xfrm>
              <a:off x="3928937" y="3604251"/>
              <a:ext cx="595035" cy="584776"/>
            </a:xfrm>
            <a:prstGeom prst="rect">
              <a:avLst/>
            </a:prstGeom>
          </p:spPr>
          <p:txBody>
            <a:bodyPr wrap="none">
              <a:spAutoFit/>
            </a:bodyPr>
            <a:lstStyle/>
            <a:p>
              <a:r>
                <a:rPr lang="en-US" sz="3200" dirty="0" smtClean="0"/>
                <a:t>→ </a:t>
              </a:r>
              <a:endParaRPr lang="en-US" sz="3200" dirty="0"/>
            </a:p>
          </p:txBody>
        </p:sp>
        <p:sp>
          <p:nvSpPr>
            <p:cNvPr id="27" name="Rectangular Callout 26"/>
            <p:cNvSpPr/>
            <p:nvPr/>
          </p:nvSpPr>
          <p:spPr bwMode="auto">
            <a:xfrm>
              <a:off x="2789678" y="3794503"/>
              <a:ext cx="700355" cy="356848"/>
            </a:xfrm>
            <a:prstGeom prst="wedgeRectCallout">
              <a:avLst>
                <a:gd name="adj1" fmla="val 18481"/>
                <a:gd name="adj2" fmla="val 1628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ular Callout 35"/>
            <p:cNvSpPr/>
            <p:nvPr/>
          </p:nvSpPr>
          <p:spPr bwMode="auto">
            <a:xfrm>
              <a:off x="5265633" y="3827540"/>
              <a:ext cx="711185" cy="291796"/>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 name="Group 9"/>
          <p:cNvGrpSpPr/>
          <p:nvPr/>
        </p:nvGrpSpPr>
        <p:grpSpPr>
          <a:xfrm>
            <a:off x="2561493" y="5703615"/>
            <a:ext cx="3778204" cy="667480"/>
            <a:chOff x="2838989" y="5682272"/>
            <a:chExt cx="3778204" cy="667480"/>
          </a:xfrm>
        </p:grpSpPr>
        <p:sp>
          <p:nvSpPr>
            <p:cNvPr id="8" name="Rounded Rectangle 7"/>
            <p:cNvSpPr/>
            <p:nvPr/>
          </p:nvSpPr>
          <p:spPr bwMode="auto">
            <a:xfrm>
              <a:off x="2838989" y="5730785"/>
              <a:ext cx="3778204" cy="618967"/>
            </a:xfrm>
            <a:prstGeom prst="roundRect">
              <a:avLst/>
            </a:prstGeom>
            <a:noFill/>
            <a:ln w="9525" cmpd="sng">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4577011" y="5682272"/>
              <a:ext cx="595035" cy="584776"/>
            </a:xfrm>
            <a:prstGeom prst="rect">
              <a:avLst/>
            </a:prstGeom>
          </p:spPr>
          <p:txBody>
            <a:bodyPr wrap="none">
              <a:spAutoFit/>
            </a:bodyPr>
            <a:lstStyle/>
            <a:p>
              <a:r>
                <a:rPr lang="en-US" sz="3200" dirty="0" smtClean="0"/>
                <a:t>→</a:t>
              </a:r>
              <a:endParaRPr lang="en-US" sz="3200" dirty="0"/>
            </a:p>
          </p:txBody>
        </p:sp>
        <p:sp>
          <p:nvSpPr>
            <p:cNvPr id="45" name="Rectangular Callout 44"/>
            <p:cNvSpPr/>
            <p:nvPr/>
          </p:nvSpPr>
          <p:spPr bwMode="auto">
            <a:xfrm>
              <a:off x="3275763" y="5914544"/>
              <a:ext cx="886665" cy="296475"/>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Rectangular Callout 45"/>
            <p:cNvSpPr/>
            <p:nvPr/>
          </p:nvSpPr>
          <p:spPr bwMode="auto">
            <a:xfrm>
              <a:off x="5418191" y="5867838"/>
              <a:ext cx="700355" cy="356848"/>
            </a:xfrm>
            <a:prstGeom prst="wedgeRectCallout">
              <a:avLst>
                <a:gd name="adj1" fmla="val 18481"/>
                <a:gd name="adj2" fmla="val 1628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6" name="TextBox 15"/>
          <p:cNvSpPr txBox="1"/>
          <p:nvPr/>
        </p:nvSpPr>
        <p:spPr>
          <a:xfrm>
            <a:off x="3959643" y="342566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grpSp>
        <p:nvGrpSpPr>
          <p:cNvPr id="25" name="Group 24"/>
          <p:cNvGrpSpPr/>
          <p:nvPr/>
        </p:nvGrpSpPr>
        <p:grpSpPr>
          <a:xfrm>
            <a:off x="1291420" y="4748976"/>
            <a:ext cx="5912782" cy="779045"/>
            <a:chOff x="1291420" y="4748976"/>
            <a:chExt cx="5912782" cy="779045"/>
          </a:xfrm>
        </p:grpSpPr>
        <p:grpSp>
          <p:nvGrpSpPr>
            <p:cNvPr id="9" name="Group 8"/>
            <p:cNvGrpSpPr/>
            <p:nvPr/>
          </p:nvGrpSpPr>
          <p:grpSpPr>
            <a:xfrm>
              <a:off x="1291420" y="4748976"/>
              <a:ext cx="5912782" cy="779045"/>
              <a:chOff x="1291420" y="4631585"/>
              <a:chExt cx="5912782" cy="779045"/>
            </a:xfrm>
          </p:grpSpPr>
          <p:sp>
            <p:nvSpPr>
              <p:cNvPr id="33" name="Rounded Rectangle 32"/>
              <p:cNvSpPr/>
              <p:nvPr/>
            </p:nvSpPr>
            <p:spPr bwMode="auto">
              <a:xfrm>
                <a:off x="1291420" y="4631585"/>
                <a:ext cx="5912782" cy="779045"/>
              </a:xfrm>
              <a:prstGeom prst="roundRect">
                <a:avLst/>
              </a:prstGeom>
              <a:noFill/>
              <a:ln w="9525" cmpd="sng">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3578409" y="4695584"/>
                <a:ext cx="1670416" cy="629675"/>
                <a:chOff x="675373" y="2692300"/>
                <a:chExt cx="2782645" cy="1048937"/>
              </a:xfrm>
            </p:grpSpPr>
            <p:sp>
              <p:nvSpPr>
                <p:cNvPr id="21" name="Rectangular Callout 20"/>
                <p:cNvSpPr/>
                <p:nvPr/>
              </p:nvSpPr>
              <p:spPr bwMode="auto">
                <a:xfrm>
                  <a:off x="873264" y="2699978"/>
                  <a:ext cx="887763" cy="472657"/>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1857081" y="2764011"/>
                  <a:ext cx="426916" cy="369332"/>
                </a:xfrm>
                <a:prstGeom prst="rect">
                  <a:avLst/>
                </a:prstGeom>
                <a:noFill/>
              </p:spPr>
              <p:txBody>
                <a:bodyPr wrap="square" lIns="0" tIns="0" rIns="0" bIns="0" rtlCol="0">
                  <a:spAutoFit/>
                </a:bodyPr>
                <a:lstStyle/>
                <a:p>
                  <a:r>
                    <a:rPr lang="en-US" dirty="0" smtClean="0">
                      <a:gradFill>
                        <a:gsLst>
                          <a:gs pos="2917">
                            <a:schemeClr val="tx1"/>
                          </a:gs>
                          <a:gs pos="30000">
                            <a:schemeClr val="tx1"/>
                          </a:gs>
                        </a:gsLst>
                        <a:lin ang="5400000" scaled="0"/>
                      </a:gradFill>
                    </a:rPr>
                    <a:t>∨</a:t>
                  </a:r>
                </a:p>
              </p:txBody>
            </p:sp>
            <p:sp>
              <p:nvSpPr>
                <p:cNvPr id="11" name="TextBox 10"/>
                <p:cNvSpPr txBox="1"/>
                <p:nvPr/>
              </p:nvSpPr>
              <p:spPr>
                <a:xfrm>
                  <a:off x="675373" y="2731374"/>
                  <a:ext cx="426916" cy="358895"/>
                </a:xfrm>
                <a:prstGeom prst="rect">
                  <a:avLst/>
                </a:prstGeom>
                <a:noFill/>
              </p:spPr>
              <p:txBody>
                <a:bodyPr wrap="square" lIns="0" tIns="0" rIns="0" bIns="0" rtlCol="0">
                  <a:spAutoFit/>
                </a:bodyPr>
                <a:lstStyle/>
                <a:p>
                  <a:r>
                    <a:rPr lang="en-US" dirty="0">
                      <a:gradFill>
                        <a:gsLst>
                          <a:gs pos="2917">
                            <a:schemeClr val="tx1"/>
                          </a:gs>
                          <a:gs pos="30000">
                            <a:schemeClr val="tx1"/>
                          </a:gs>
                        </a:gsLst>
                        <a:lin ang="5400000" scaled="0"/>
                      </a:gradFill>
                    </a:rPr>
                    <a:t>(</a:t>
                  </a:r>
                </a:p>
              </p:txBody>
            </p:sp>
            <p:sp>
              <p:nvSpPr>
                <p:cNvPr id="15" name="TextBox 14"/>
                <p:cNvSpPr txBox="1"/>
                <p:nvPr/>
              </p:nvSpPr>
              <p:spPr>
                <a:xfrm>
                  <a:off x="686044" y="3300597"/>
                  <a:ext cx="498647" cy="410165"/>
                </a:xfrm>
                <a:prstGeom prst="rect">
                  <a:avLst/>
                </a:prstGeom>
                <a:noFill/>
              </p:spPr>
              <p:txBody>
                <a:bodyPr wrap="square" lIns="0" tIns="0" rIns="0" bIns="0" rtlCol="0">
                  <a:spAutoFit/>
                </a:bodyPr>
                <a:lstStyle/>
                <a:p>
                  <a:r>
                    <a:rPr lang="en-US" sz="1600" dirty="0" smtClean="0">
                      <a:gradFill>
                        <a:gsLst>
                          <a:gs pos="2917">
                            <a:schemeClr val="tx1"/>
                          </a:gs>
                          <a:gs pos="30000">
                            <a:schemeClr val="tx1"/>
                          </a:gs>
                        </a:gsLst>
                        <a:lin ang="5400000" scaled="0"/>
                      </a:gradFill>
                    </a:rPr>
                    <a:t>∧</a:t>
                  </a:r>
                </a:p>
              </p:txBody>
            </p:sp>
            <p:sp>
              <p:nvSpPr>
                <p:cNvPr id="12" name="Rectangular Callout 11"/>
                <p:cNvSpPr/>
                <p:nvPr/>
              </p:nvSpPr>
              <p:spPr bwMode="auto">
                <a:xfrm>
                  <a:off x="2210356" y="2692300"/>
                  <a:ext cx="887763" cy="472657"/>
                </a:xfrm>
                <a:prstGeom prst="wedgeRectCallout">
                  <a:avLst>
                    <a:gd name="adj1" fmla="val 18481"/>
                    <a:gd name="adj2" fmla="val 1628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3154464" y="2737905"/>
                  <a:ext cx="303554" cy="358895"/>
                </a:xfrm>
                <a:prstGeom prst="rect">
                  <a:avLst/>
                </a:prstGeom>
                <a:noFill/>
              </p:spPr>
              <p:txBody>
                <a:bodyPr wrap="square" lIns="0" tIns="0" rIns="0" bIns="0" rtlCol="0">
                  <a:spAutoFit/>
                </a:bodyPr>
                <a:lstStyle/>
                <a:p>
                  <a:r>
                    <a:rPr lang="en-US" dirty="0" smtClean="0">
                      <a:gradFill>
                        <a:gsLst>
                          <a:gs pos="2917">
                            <a:schemeClr val="tx1"/>
                          </a:gs>
                          <a:gs pos="30000">
                            <a:schemeClr val="tx1"/>
                          </a:gs>
                        </a:gsLst>
                        <a:lin ang="5400000" scaled="0"/>
                      </a:gradFill>
                    </a:rPr>
                    <a:t>)</a:t>
                  </a:r>
                  <a:endParaRPr lang="en-US" dirty="0">
                    <a:gradFill>
                      <a:gsLst>
                        <a:gs pos="2917">
                          <a:schemeClr val="tx1"/>
                        </a:gs>
                        <a:gs pos="30000">
                          <a:schemeClr val="tx1"/>
                        </a:gs>
                      </a:gsLst>
                      <a:lin ang="5400000" scaled="0"/>
                    </a:gradFill>
                  </a:endParaRPr>
                </a:p>
              </p:txBody>
            </p:sp>
            <p:sp>
              <p:nvSpPr>
                <p:cNvPr id="17" name="Rectangular Callout 16"/>
                <p:cNvSpPr/>
                <p:nvPr/>
              </p:nvSpPr>
              <p:spPr bwMode="auto">
                <a:xfrm>
                  <a:off x="1100374" y="3268580"/>
                  <a:ext cx="887763" cy="472657"/>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8" name="Rectangle 17"/>
              <p:cNvSpPr/>
              <p:nvPr/>
            </p:nvSpPr>
            <p:spPr>
              <a:xfrm>
                <a:off x="2845019" y="4697470"/>
                <a:ext cx="441146" cy="400110"/>
              </a:xfrm>
              <a:prstGeom prst="rect">
                <a:avLst/>
              </a:prstGeom>
            </p:spPr>
            <p:txBody>
              <a:bodyPr wrap="none">
                <a:spAutoFit/>
              </a:bodyPr>
              <a:lstStyle/>
              <a:p>
                <a:r>
                  <a:rPr lang="en-US" sz="2000" dirty="0" smtClean="0"/>
                  <a:t>∧</a:t>
                </a:r>
                <a:endParaRPr lang="en-US" sz="2000" dirty="0"/>
              </a:p>
            </p:txBody>
          </p:sp>
          <p:sp>
            <p:nvSpPr>
              <p:cNvPr id="19" name="Rectangle 18"/>
              <p:cNvSpPr/>
              <p:nvPr/>
            </p:nvSpPr>
            <p:spPr>
              <a:xfrm>
                <a:off x="5238725" y="4817855"/>
                <a:ext cx="441146" cy="400110"/>
              </a:xfrm>
              <a:prstGeom prst="rect">
                <a:avLst/>
              </a:prstGeom>
            </p:spPr>
            <p:txBody>
              <a:bodyPr wrap="none">
                <a:spAutoFit/>
              </a:bodyPr>
              <a:lstStyle/>
              <a:p>
                <a:r>
                  <a:rPr lang="en-US" sz="2000" dirty="0" smtClean="0"/>
                  <a:t>→</a:t>
                </a:r>
                <a:endParaRPr lang="en-US" sz="2000" dirty="0"/>
              </a:p>
            </p:txBody>
          </p:sp>
          <p:sp>
            <p:nvSpPr>
              <p:cNvPr id="40" name="Rectangular Callout 39"/>
              <p:cNvSpPr/>
              <p:nvPr/>
            </p:nvSpPr>
            <p:spPr bwMode="auto">
              <a:xfrm>
                <a:off x="1650503" y="4887052"/>
                <a:ext cx="1079465" cy="363500"/>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ular Callout 43"/>
              <p:cNvSpPr/>
              <p:nvPr/>
            </p:nvSpPr>
            <p:spPr bwMode="auto">
              <a:xfrm>
                <a:off x="5815910" y="4858031"/>
                <a:ext cx="1079465" cy="363500"/>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8" name="TextBox 47"/>
            <p:cNvSpPr txBox="1"/>
            <p:nvPr/>
          </p:nvSpPr>
          <p:spPr>
            <a:xfrm>
              <a:off x="4409607" y="5181129"/>
              <a:ext cx="299337" cy="246221"/>
            </a:xfrm>
            <a:prstGeom prst="rect">
              <a:avLst/>
            </a:prstGeom>
            <a:noFill/>
          </p:spPr>
          <p:txBody>
            <a:bodyPr wrap="square" lIns="0" tIns="0" rIns="0" bIns="0" rtlCol="0">
              <a:spAutoFit/>
            </a:bodyPr>
            <a:lstStyle/>
            <a:p>
              <a:r>
                <a:rPr lang="en-US" sz="1600" dirty="0" smtClean="0">
                  <a:gradFill>
                    <a:gsLst>
                      <a:gs pos="2917">
                        <a:schemeClr val="tx1"/>
                      </a:gs>
                      <a:gs pos="30000">
                        <a:schemeClr val="tx1"/>
                      </a:gs>
                    </a:gsLst>
                    <a:lin ang="5400000" scaled="0"/>
                  </a:gradFill>
                </a:rPr>
                <a:t>∧</a:t>
              </a:r>
            </a:p>
          </p:txBody>
        </p:sp>
        <p:sp>
          <p:nvSpPr>
            <p:cNvPr id="49" name="Rectangular Callout 48"/>
            <p:cNvSpPr/>
            <p:nvPr/>
          </p:nvSpPr>
          <p:spPr bwMode="auto">
            <a:xfrm>
              <a:off x="4658328" y="5161909"/>
              <a:ext cx="532922" cy="283735"/>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8" name="Rectangular Callout 37"/>
          <p:cNvSpPr/>
          <p:nvPr/>
        </p:nvSpPr>
        <p:spPr bwMode="auto">
          <a:xfrm>
            <a:off x="1190372" y="2238111"/>
            <a:ext cx="1471325"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err="1" smtClean="0">
                <a:gradFill>
                  <a:gsLst>
                    <a:gs pos="0">
                      <a:srgbClr val="FFFFFF"/>
                    </a:gs>
                    <a:gs pos="100000">
                      <a:srgbClr val="FFFFFF"/>
                    </a:gs>
                  </a:gsLst>
                  <a:lin ang="5400000" scaled="0"/>
                </a:gradFill>
                <a:ea typeface="Segoe UI" pitchFamily="34" charset="0"/>
                <a:cs typeface="Segoe UI" pitchFamily="34" charset="0"/>
              </a:rPr>
              <a:t>inv</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Oval Callout 38"/>
          <p:cNvSpPr/>
          <p:nvPr/>
        </p:nvSpPr>
        <p:spPr bwMode="auto">
          <a:xfrm>
            <a:off x="0" y="3091049"/>
            <a:ext cx="2828315" cy="1202323"/>
          </a:xfrm>
          <a:prstGeom prst="wedgeEllipseCallout">
            <a:avLst>
              <a:gd name="adj1" fmla="val 7616"/>
              <a:gd name="adj2" fmla="val -61324"/>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a:t>
            </a:r>
            <a:r>
              <a:rPr lang="el-GR" sz="2400" dirty="0">
                <a:gradFill>
                  <a:gsLst>
                    <a:gs pos="0">
                      <a:srgbClr val="FFFFFF"/>
                    </a:gs>
                    <a:gs pos="100000">
                      <a:srgbClr val="FFFFFF"/>
                    </a:gs>
                  </a:gsLst>
                  <a:lin ang="5400000" scaled="0"/>
                </a:gradFill>
                <a:ea typeface="Segoe UI" pitchFamily="34" charset="0"/>
                <a:cs typeface="Segoe UI" pitchFamily="34" charset="0"/>
              </a:rPr>
              <a:t>π</a:t>
            </a:r>
            <a:r>
              <a:rPr lang="en-GB" sz="2400" dirty="0" smtClean="0">
                <a:gradFill>
                  <a:gsLst>
                    <a:gs pos="0">
                      <a:srgbClr val="FFFFFF"/>
                    </a:gs>
                    <a:gs pos="100000">
                      <a:srgbClr val="FFFFFF"/>
                    </a:gs>
                  </a:gsLst>
                  <a:lin ang="5400000" scaled="0"/>
                </a:gradFill>
                <a:ea typeface="Segoe UI" pitchFamily="34" charset="0"/>
                <a:cs typeface="Segoe UI" pitchFamily="34" charset="0"/>
              </a:rPr>
              <a:t> chooses s </a:t>
            </a:r>
            <a:r>
              <a:rPr lang="en-GB" sz="2400" dirty="0" err="1" smtClean="0">
                <a:gradFill>
                  <a:gsLst>
                    <a:gs pos="0">
                      <a:srgbClr val="FFFFFF"/>
                    </a:gs>
                    <a:gs pos="100000">
                      <a:srgbClr val="FFFFFF"/>
                    </a:gs>
                  </a:gsLst>
                  <a:lin ang="5400000" scaled="0"/>
                </a:gradFill>
                <a:ea typeface="Segoe UI" pitchFamily="34" charset="0"/>
                <a:cs typeface="Segoe UI" pitchFamily="34" charset="0"/>
              </a:rPr>
              <a:t>s.t.</a:t>
            </a:r>
            <a:r>
              <a:rPr lang="en-GB" sz="2400" dirty="0" smtClean="0">
                <a:gradFill>
                  <a:gsLst>
                    <a:gs pos="0">
                      <a:srgbClr val="FFFFFF"/>
                    </a:gs>
                    <a:gs pos="100000">
                      <a:srgbClr val="FFFFFF"/>
                    </a:gs>
                  </a:gsLst>
                  <a:lin ang="5400000" scaled="0"/>
                </a:gradFill>
                <a:ea typeface="Segoe UI" pitchFamily="34" charset="0"/>
                <a:cs typeface="Segoe UI" pitchFamily="34" charset="0"/>
              </a:rPr>
              <a:t> the proof goes through</a:t>
            </a:r>
            <a:endParaRPr lang="en-US" sz="36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99182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8" grpId="0" animBg="1"/>
      <p:bldP spid="47" grpId="0" animBg="1"/>
      <p:bldP spid="37" grpId="0" animBg="1"/>
      <p:bldP spid="38" grpId="0" animBg="1"/>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Callout 40"/>
          <p:cNvSpPr/>
          <p:nvPr/>
        </p:nvSpPr>
        <p:spPr bwMode="auto">
          <a:xfrm>
            <a:off x="7086601" y="1378649"/>
            <a:ext cx="1816100" cy="1067184"/>
          </a:xfrm>
          <a:prstGeom prst="wedgeEllipseCallout">
            <a:avLst>
              <a:gd name="adj1" fmla="val -45884"/>
              <a:gd name="adj2" fmla="val 31587"/>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Remove #{…}</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GB" dirty="0" smtClean="0"/>
              <a:t>Cardinality axioms:</a:t>
            </a:r>
            <a:endParaRPr lang="en-GB" dirty="0"/>
          </a:p>
        </p:txBody>
      </p:sp>
      <p:grpSp>
        <p:nvGrpSpPr>
          <p:cNvPr id="23" name="Group 22"/>
          <p:cNvGrpSpPr/>
          <p:nvPr/>
        </p:nvGrpSpPr>
        <p:grpSpPr>
          <a:xfrm>
            <a:off x="2823287" y="1222831"/>
            <a:ext cx="3709179" cy="572535"/>
            <a:chOff x="2113231" y="3604251"/>
            <a:chExt cx="4717418" cy="611131"/>
          </a:xfrm>
        </p:grpSpPr>
        <p:sp>
          <p:nvSpPr>
            <p:cNvPr id="24" name="Rounded Rectangle 23"/>
            <p:cNvSpPr/>
            <p:nvPr/>
          </p:nvSpPr>
          <p:spPr bwMode="auto">
            <a:xfrm>
              <a:off x="2113231" y="3660446"/>
              <a:ext cx="4717418" cy="554936"/>
            </a:xfrm>
            <a:prstGeom prst="roundRect">
              <a:avLst/>
            </a:prstGeom>
            <a:noFill/>
            <a:ln w="9525" cmpd="sng">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a:xfrm>
              <a:off x="3928937" y="3604251"/>
              <a:ext cx="595035" cy="584776"/>
            </a:xfrm>
            <a:prstGeom prst="rect">
              <a:avLst/>
            </a:prstGeom>
          </p:spPr>
          <p:txBody>
            <a:bodyPr wrap="none">
              <a:spAutoFit/>
            </a:bodyPr>
            <a:lstStyle/>
            <a:p>
              <a:r>
                <a:rPr lang="en-US" sz="3200" dirty="0" smtClean="0"/>
                <a:t>→ </a:t>
              </a:r>
              <a:endParaRPr lang="en-US" sz="3200" dirty="0"/>
            </a:p>
          </p:txBody>
        </p:sp>
        <p:sp>
          <p:nvSpPr>
            <p:cNvPr id="26" name="Rectangular Callout 25"/>
            <p:cNvSpPr/>
            <p:nvPr/>
          </p:nvSpPr>
          <p:spPr bwMode="auto">
            <a:xfrm>
              <a:off x="2789678" y="3794503"/>
              <a:ext cx="700355" cy="356848"/>
            </a:xfrm>
            <a:prstGeom prst="wedgeRectCallout">
              <a:avLst>
                <a:gd name="adj1" fmla="val 18481"/>
                <a:gd name="adj2" fmla="val 1628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ular Callout 26"/>
            <p:cNvSpPr/>
            <p:nvPr/>
          </p:nvSpPr>
          <p:spPr bwMode="auto">
            <a:xfrm>
              <a:off x="5265633" y="3827540"/>
              <a:ext cx="711185" cy="291796"/>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0" name="Group 49"/>
          <p:cNvGrpSpPr/>
          <p:nvPr/>
        </p:nvGrpSpPr>
        <p:grpSpPr>
          <a:xfrm>
            <a:off x="3028123" y="2040895"/>
            <a:ext cx="2970700" cy="625325"/>
            <a:chOff x="2838989" y="5682272"/>
            <a:chExt cx="3778204" cy="667480"/>
          </a:xfrm>
        </p:grpSpPr>
        <p:sp>
          <p:nvSpPr>
            <p:cNvPr id="51" name="Rounded Rectangle 50"/>
            <p:cNvSpPr/>
            <p:nvPr/>
          </p:nvSpPr>
          <p:spPr bwMode="auto">
            <a:xfrm>
              <a:off x="2838989" y="5730785"/>
              <a:ext cx="3778204" cy="618967"/>
            </a:xfrm>
            <a:prstGeom prst="roundRect">
              <a:avLst/>
            </a:prstGeom>
            <a:noFill/>
            <a:ln w="9525" cmpd="sng">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a:xfrm>
              <a:off x="4577011" y="5682272"/>
              <a:ext cx="595035" cy="584776"/>
            </a:xfrm>
            <a:prstGeom prst="rect">
              <a:avLst/>
            </a:prstGeom>
          </p:spPr>
          <p:txBody>
            <a:bodyPr wrap="none">
              <a:spAutoFit/>
            </a:bodyPr>
            <a:lstStyle/>
            <a:p>
              <a:r>
                <a:rPr lang="en-US" sz="3200" dirty="0" smtClean="0"/>
                <a:t>→</a:t>
              </a:r>
              <a:endParaRPr lang="en-US" sz="3200" dirty="0"/>
            </a:p>
          </p:txBody>
        </p:sp>
        <p:sp>
          <p:nvSpPr>
            <p:cNvPr id="53" name="Rectangular Callout 52"/>
            <p:cNvSpPr/>
            <p:nvPr/>
          </p:nvSpPr>
          <p:spPr bwMode="auto">
            <a:xfrm>
              <a:off x="3275763" y="5914544"/>
              <a:ext cx="886665" cy="296475"/>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Rectangular Callout 53"/>
            <p:cNvSpPr/>
            <p:nvPr/>
          </p:nvSpPr>
          <p:spPr bwMode="auto">
            <a:xfrm>
              <a:off x="5418191" y="5867838"/>
              <a:ext cx="700355" cy="356848"/>
            </a:xfrm>
            <a:prstGeom prst="wedgeRectCallout">
              <a:avLst>
                <a:gd name="adj1" fmla="val 18481"/>
                <a:gd name="adj2" fmla="val 1628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58" name="Rectangle 57"/>
          <p:cNvSpPr/>
          <p:nvPr/>
        </p:nvSpPr>
        <p:spPr>
          <a:xfrm>
            <a:off x="1024598" y="5067985"/>
            <a:ext cx="184665" cy="584776"/>
          </a:xfrm>
          <a:prstGeom prst="rect">
            <a:avLst/>
          </a:prstGeom>
        </p:spPr>
        <p:txBody>
          <a:bodyPr wrap="none">
            <a:spAutoFit/>
          </a:bodyPr>
          <a:lstStyle/>
          <a:p>
            <a:r>
              <a:rPr lang="en-US" sz="3200" dirty="0" smtClean="0"/>
              <a:t>                                 </a:t>
            </a:r>
            <a:endParaRPr lang="en-US" sz="3200" dirty="0"/>
          </a:p>
        </p:txBody>
      </p:sp>
      <p:sp>
        <p:nvSpPr>
          <p:cNvPr id="60" name="Rectangular Callout 59"/>
          <p:cNvSpPr/>
          <p:nvPr/>
        </p:nvSpPr>
        <p:spPr bwMode="auto">
          <a:xfrm>
            <a:off x="3428460" y="5346699"/>
            <a:ext cx="1588041" cy="489503"/>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Solution</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ight Arrow 60"/>
          <p:cNvSpPr/>
          <p:nvPr/>
        </p:nvSpPr>
        <p:spPr bwMode="auto">
          <a:xfrm rot="628375">
            <a:off x="6570359" y="1557461"/>
            <a:ext cx="500382" cy="73892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p:cNvGrpSpPr/>
          <p:nvPr/>
        </p:nvGrpSpPr>
        <p:grpSpPr>
          <a:xfrm>
            <a:off x="2819400" y="1235531"/>
            <a:ext cx="3709179" cy="572535"/>
            <a:chOff x="406400" y="3305631"/>
            <a:chExt cx="3709179" cy="572535"/>
          </a:xfrm>
        </p:grpSpPr>
        <p:sp>
          <p:nvSpPr>
            <p:cNvPr id="64" name="Rounded Rectangle 63"/>
            <p:cNvSpPr/>
            <p:nvPr/>
          </p:nvSpPr>
          <p:spPr bwMode="auto">
            <a:xfrm>
              <a:off x="406400" y="3358277"/>
              <a:ext cx="3709179" cy="519889"/>
            </a:xfrm>
            <a:prstGeom prst="roundRect">
              <a:avLst/>
            </a:prstGeom>
            <a:noFill/>
            <a:ln w="9525" cmpd="sng">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a:xfrm>
              <a:off x="2244328" y="3305631"/>
              <a:ext cx="467860" cy="547844"/>
            </a:xfrm>
            <a:prstGeom prst="rect">
              <a:avLst/>
            </a:prstGeom>
          </p:spPr>
          <p:txBody>
            <a:bodyPr wrap="none">
              <a:spAutoFit/>
            </a:bodyPr>
            <a:lstStyle/>
            <a:p>
              <a:r>
                <a:rPr lang="en-US" sz="3200" dirty="0" smtClean="0"/>
                <a:t>→ </a:t>
              </a:r>
              <a:endParaRPr lang="en-US" sz="3200" dirty="0"/>
            </a:p>
          </p:txBody>
        </p:sp>
        <p:sp>
          <p:nvSpPr>
            <p:cNvPr id="66" name="Rectangular Callout 65"/>
            <p:cNvSpPr/>
            <p:nvPr/>
          </p:nvSpPr>
          <p:spPr bwMode="auto">
            <a:xfrm>
              <a:off x="1539059" y="3483868"/>
              <a:ext cx="550670" cy="334311"/>
            </a:xfrm>
            <a:prstGeom prst="wedgeRectCallout">
              <a:avLst>
                <a:gd name="adj1" fmla="val 18481"/>
                <a:gd name="adj2" fmla="val 1628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67" name="Rectangular Callout 66"/>
            <p:cNvSpPr/>
            <p:nvPr/>
          </p:nvSpPr>
          <p:spPr bwMode="auto">
            <a:xfrm>
              <a:off x="3295336" y="3514818"/>
              <a:ext cx="559186" cy="273368"/>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ular Callout 72"/>
            <p:cNvSpPr/>
            <p:nvPr/>
          </p:nvSpPr>
          <p:spPr bwMode="auto">
            <a:xfrm>
              <a:off x="596900" y="3483868"/>
              <a:ext cx="550670" cy="334311"/>
            </a:xfrm>
            <a:prstGeom prst="wedgeRectCallout">
              <a:avLst>
                <a:gd name="adj1" fmla="val 18481"/>
                <a:gd name="adj2" fmla="val 16289"/>
              </a:avLst>
            </a:prstGeom>
            <a:solidFill>
              <a:srgbClr val="19BF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74" name="TextBox 73"/>
            <p:cNvSpPr txBox="1"/>
            <p:nvPr/>
          </p:nvSpPr>
          <p:spPr>
            <a:xfrm>
              <a:off x="1211218" y="3545017"/>
              <a:ext cx="299337" cy="246221"/>
            </a:xfrm>
            <a:prstGeom prst="rect">
              <a:avLst/>
            </a:prstGeom>
            <a:noFill/>
          </p:spPr>
          <p:txBody>
            <a:bodyPr wrap="square" lIns="0" tIns="0" rIns="0" bIns="0" rtlCol="0">
              <a:spAutoFit/>
            </a:bodyPr>
            <a:lstStyle/>
            <a:p>
              <a:r>
                <a:rPr lang="en-US" sz="1600" dirty="0" smtClean="0">
                  <a:gradFill>
                    <a:gsLst>
                      <a:gs pos="2917">
                        <a:schemeClr val="tx1"/>
                      </a:gs>
                      <a:gs pos="30000">
                        <a:schemeClr val="tx1"/>
                      </a:gs>
                    </a:gsLst>
                    <a:lin ang="5400000" scaled="0"/>
                  </a:gradFill>
                </a:rPr>
                <a:t>∧</a:t>
              </a:r>
            </a:p>
          </p:txBody>
        </p:sp>
      </p:grpSp>
      <p:grpSp>
        <p:nvGrpSpPr>
          <p:cNvPr id="9" name="Group 8"/>
          <p:cNvGrpSpPr/>
          <p:nvPr/>
        </p:nvGrpSpPr>
        <p:grpSpPr>
          <a:xfrm>
            <a:off x="3035300" y="2040895"/>
            <a:ext cx="3458823" cy="625325"/>
            <a:chOff x="127000" y="4199895"/>
            <a:chExt cx="3458823" cy="625325"/>
          </a:xfrm>
        </p:grpSpPr>
        <p:sp>
          <p:nvSpPr>
            <p:cNvPr id="69" name="Rounded Rectangle 68"/>
            <p:cNvSpPr/>
            <p:nvPr/>
          </p:nvSpPr>
          <p:spPr bwMode="auto">
            <a:xfrm>
              <a:off x="127000" y="4245344"/>
              <a:ext cx="3458823" cy="579876"/>
            </a:xfrm>
            <a:prstGeom prst="roundRect">
              <a:avLst/>
            </a:prstGeom>
            <a:noFill/>
            <a:ln w="9525" cmpd="sng">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a:xfrm>
              <a:off x="1981683" y="4199895"/>
              <a:ext cx="467860" cy="547844"/>
            </a:xfrm>
            <a:prstGeom prst="rect">
              <a:avLst/>
            </a:prstGeom>
          </p:spPr>
          <p:txBody>
            <a:bodyPr wrap="none">
              <a:spAutoFit/>
            </a:bodyPr>
            <a:lstStyle/>
            <a:p>
              <a:r>
                <a:rPr lang="en-US" sz="3200" dirty="0" smtClean="0"/>
                <a:t>→</a:t>
              </a:r>
              <a:endParaRPr lang="en-US" sz="3200" dirty="0"/>
            </a:p>
          </p:txBody>
        </p:sp>
        <p:sp>
          <p:nvSpPr>
            <p:cNvPr id="71" name="Rectangular Callout 70"/>
            <p:cNvSpPr/>
            <p:nvPr/>
          </p:nvSpPr>
          <p:spPr bwMode="auto">
            <a:xfrm>
              <a:off x="1237947" y="4417498"/>
              <a:ext cx="697161" cy="277751"/>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72" name="Rectangular Callout 71"/>
            <p:cNvSpPr/>
            <p:nvPr/>
          </p:nvSpPr>
          <p:spPr bwMode="auto">
            <a:xfrm>
              <a:off x="2643080" y="4373741"/>
              <a:ext cx="550670" cy="334311"/>
            </a:xfrm>
            <a:prstGeom prst="wedgeRectCallout">
              <a:avLst>
                <a:gd name="adj1" fmla="val 18481"/>
                <a:gd name="adj2" fmla="val 1628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75" name="Rectangular Callout 74"/>
            <p:cNvSpPr/>
            <p:nvPr/>
          </p:nvSpPr>
          <p:spPr bwMode="auto">
            <a:xfrm>
              <a:off x="266700" y="4398268"/>
              <a:ext cx="550670" cy="334311"/>
            </a:xfrm>
            <a:prstGeom prst="wedgeRectCallout">
              <a:avLst>
                <a:gd name="adj1" fmla="val 18481"/>
                <a:gd name="adj2" fmla="val 16289"/>
              </a:avLst>
            </a:prstGeom>
            <a:solidFill>
              <a:srgbClr val="19BF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76" name="TextBox 75"/>
            <p:cNvSpPr txBox="1"/>
            <p:nvPr/>
          </p:nvSpPr>
          <p:spPr>
            <a:xfrm>
              <a:off x="881018" y="4459417"/>
              <a:ext cx="299337" cy="246221"/>
            </a:xfrm>
            <a:prstGeom prst="rect">
              <a:avLst/>
            </a:prstGeom>
            <a:noFill/>
          </p:spPr>
          <p:txBody>
            <a:bodyPr wrap="square" lIns="0" tIns="0" rIns="0" bIns="0" rtlCol="0">
              <a:spAutoFit/>
            </a:bodyPr>
            <a:lstStyle/>
            <a:p>
              <a:r>
                <a:rPr lang="en-US" sz="1600" dirty="0" smtClean="0">
                  <a:gradFill>
                    <a:gsLst>
                      <a:gs pos="2917">
                        <a:schemeClr val="tx1"/>
                      </a:gs>
                      <a:gs pos="30000">
                        <a:schemeClr val="tx1"/>
                      </a:gs>
                    </a:gsLst>
                    <a:lin ang="5400000" scaled="0"/>
                  </a:gradFill>
                </a:rPr>
                <a:t>∧</a:t>
              </a:r>
            </a:p>
          </p:txBody>
        </p:sp>
      </p:grpSp>
      <p:sp>
        <p:nvSpPr>
          <p:cNvPr id="77" name="Oval Callout 76"/>
          <p:cNvSpPr/>
          <p:nvPr/>
        </p:nvSpPr>
        <p:spPr bwMode="auto">
          <a:xfrm>
            <a:off x="0" y="1315149"/>
            <a:ext cx="2349500" cy="970852"/>
          </a:xfrm>
          <a:prstGeom prst="wedgeEllipseCallout">
            <a:avLst>
              <a:gd name="adj1" fmla="val 47852"/>
              <a:gd name="adj2" fmla="val 30642"/>
            </a:avLst>
          </a:prstGeom>
          <a:solidFill>
            <a:srgbClr val="19BF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Instantiate axioms</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8" name="Oval Callout 77"/>
          <p:cNvSpPr/>
          <p:nvPr/>
        </p:nvSpPr>
        <p:spPr bwMode="auto">
          <a:xfrm>
            <a:off x="5270500" y="3334449"/>
            <a:ext cx="2806700" cy="1516952"/>
          </a:xfrm>
          <a:prstGeom prst="wedgeEllipseCallout">
            <a:avLst>
              <a:gd name="adj1" fmla="val -53092"/>
              <a:gd name="adj2" fmla="val 14718"/>
            </a:avLst>
          </a:prstGeom>
          <a:solidFill>
            <a:srgbClr val="14A4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Existing (Horn clause) solver</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9" name="Oval Callout 78"/>
          <p:cNvSpPr/>
          <p:nvPr/>
        </p:nvSpPr>
        <p:spPr bwMode="auto">
          <a:xfrm>
            <a:off x="584200" y="2623249"/>
            <a:ext cx="2400300" cy="1262951"/>
          </a:xfrm>
          <a:prstGeom prst="wedgeEllipseCallout">
            <a:avLst>
              <a:gd name="adj1" fmla="val 43757"/>
              <a:gd name="adj2" fmla="val -44611"/>
            </a:avLst>
          </a:prstGeom>
          <a:solidFill>
            <a:srgbClr val="14A4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Cardinality free</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Right Arrow 79"/>
          <p:cNvSpPr/>
          <p:nvPr/>
        </p:nvSpPr>
        <p:spPr bwMode="auto">
          <a:xfrm>
            <a:off x="2387599" y="1425248"/>
            <a:ext cx="430285" cy="73892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Left Arrow 80"/>
          <p:cNvSpPr/>
          <p:nvPr/>
        </p:nvSpPr>
        <p:spPr bwMode="auto">
          <a:xfrm rot="16200000">
            <a:off x="4071634" y="2796197"/>
            <a:ext cx="292100" cy="490905"/>
          </a:xfrm>
          <a:prstGeom prst="leftArrow">
            <a:avLst/>
          </a:prstGeom>
          <a:solidFill>
            <a:srgbClr val="FF00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Left Arrow 81"/>
          <p:cNvSpPr/>
          <p:nvPr/>
        </p:nvSpPr>
        <p:spPr bwMode="auto">
          <a:xfrm rot="16200000">
            <a:off x="4071635" y="4777397"/>
            <a:ext cx="292100" cy="490905"/>
          </a:xfrm>
          <a:prstGeom prst="leftArrow">
            <a:avLst/>
          </a:prstGeom>
          <a:solidFill>
            <a:srgbClr val="FF00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8" name="Picture 37" descr="two-cogwheel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800" y="3289300"/>
            <a:ext cx="1371600" cy="1371600"/>
          </a:xfrm>
          <a:prstGeom prst="rect">
            <a:avLst/>
          </a:prstGeom>
        </p:spPr>
      </p:pic>
    </p:spTree>
    <p:extLst>
      <p:ext uri="{BB962C8B-B14F-4D97-AF65-F5344CB8AC3E}">
        <p14:creationId xmlns:p14="http://schemas.microsoft.com/office/powerpoint/2010/main" val="3871203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0" grpId="0" animBg="1"/>
      <p:bldP spid="61" grpId="0" animBg="1"/>
      <p:bldP spid="77" grpId="0" animBg="1"/>
      <p:bldP spid="78" grpId="0" animBg="1"/>
      <p:bldP spid="79" grpId="0" animBg="1"/>
      <p:bldP spid="80" grpId="0" animBg="1"/>
      <p:bldP spid="81" grpId="0" animBg="1"/>
      <p:bldP spid="8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finding the </a:t>
            </a:r>
            <a:r>
              <a:rPr lang="en-GB" dirty="0"/>
              <a:t>s</a:t>
            </a:r>
            <a:r>
              <a:rPr lang="en-GB" dirty="0" smtClean="0"/>
              <a:t>olution</a:t>
            </a:r>
            <a:endParaRPr lang="en-GB" dirty="0"/>
          </a:p>
        </p:txBody>
      </p:sp>
      <p:sp>
        <p:nvSpPr>
          <p:cNvPr id="22" name="Rectangle 21"/>
          <p:cNvSpPr/>
          <p:nvPr/>
        </p:nvSpPr>
        <p:spPr>
          <a:xfrm>
            <a:off x="4389899" y="2773528"/>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16" name="TextBox 15"/>
          <p:cNvSpPr txBox="1"/>
          <p:nvPr/>
        </p:nvSpPr>
        <p:spPr>
          <a:xfrm>
            <a:off x="3959643" y="273198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13" name="Rectangular Callout 12"/>
          <p:cNvSpPr/>
          <p:nvPr/>
        </p:nvSpPr>
        <p:spPr bwMode="auto">
          <a:xfrm>
            <a:off x="4949912" y="3200400"/>
            <a:ext cx="3203488" cy="1041400"/>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#{t | s(t</a:t>
            </a:r>
            <a:r>
              <a:rPr lang="en-GB" sz="2800" dirty="0">
                <a:gradFill>
                  <a:gsLst>
                    <a:gs pos="0">
                      <a:srgbClr val="FFFFFF"/>
                    </a:gs>
                    <a:gs pos="100000">
                      <a:srgbClr val="FFFFFF"/>
                    </a:gs>
                  </a:gsLst>
                  <a:lin ang="5400000" scaled="0"/>
                </a:gradFill>
                <a:ea typeface="Segoe UI" pitchFamily="34" charset="0"/>
                <a:cs typeface="Segoe UI" pitchFamily="34" charset="0"/>
              </a:rPr>
              <a:t>) </a:t>
            </a:r>
            <a:r>
              <a:rPr lang="en-GB" sz="2800" dirty="0" smtClean="0">
                <a:gradFill>
                  <a:gsLst>
                    <a:gs pos="0">
                      <a:srgbClr val="FFFFFF"/>
                    </a:gs>
                    <a:gs pos="100000">
                      <a:srgbClr val="FFFFFF"/>
                    </a:gs>
                  </a:gsLst>
                  <a:lin ang="5400000" scaled="0"/>
                </a:gradFill>
                <a:ea typeface="Segoe UI" pitchFamily="34" charset="0"/>
                <a:cs typeface="Segoe UI" pitchFamily="34" charset="0"/>
              </a:rPr>
              <a:t>}=k ∧ </a:t>
            </a:r>
            <a:r>
              <a:rPr lang="en-GB" sz="2800" dirty="0" err="1" smtClean="0">
                <a:gradFill>
                  <a:gsLst>
                    <a:gs pos="0">
                      <a:srgbClr val="FFFFFF"/>
                    </a:gs>
                    <a:gs pos="100000">
                      <a:srgbClr val="FFFFFF"/>
                    </a:gs>
                  </a:gsLst>
                  <a:lin ang="5400000" scaled="0"/>
                </a:gradFill>
                <a:ea typeface="Segoe UI" pitchFamily="34" charset="0"/>
                <a:cs typeface="Segoe UI" pitchFamily="34" charset="0"/>
              </a:rPr>
              <a:t>inv</a:t>
            </a:r>
            <a:r>
              <a:rPr lang="en-GB" sz="2800" dirty="0" smtClean="0">
                <a:gradFill>
                  <a:gsLst>
                    <a:gs pos="0">
                      <a:srgbClr val="FFFFFF"/>
                    </a:gs>
                    <a:gs pos="100000">
                      <a:srgbClr val="FFFFFF"/>
                    </a:gs>
                  </a:gsLst>
                  <a:lin ang="5400000" scaled="0"/>
                </a:gradFill>
                <a:ea typeface="Segoe UI" pitchFamily="34" charset="0"/>
                <a:cs typeface="Segoe UI" pitchFamily="34" charset="0"/>
              </a:rPr>
              <a:t>(</a:t>
            </a:r>
            <a:r>
              <a:rPr lang="en-GB" sz="2800" dirty="0" err="1" smtClean="0">
                <a:gradFill>
                  <a:gsLst>
                    <a:gs pos="0">
                      <a:srgbClr val="FFFFFF"/>
                    </a:gs>
                    <a:gs pos="100000">
                      <a:srgbClr val="FFFFFF"/>
                    </a:gs>
                  </a:gsLst>
                  <a:lin ang="5400000" scaled="0"/>
                </a:gradFill>
                <a:ea typeface="Segoe UI" pitchFamily="34" charset="0"/>
                <a:cs typeface="Segoe UI" pitchFamily="34" charset="0"/>
              </a:rPr>
              <a:t>a,pc,k</a:t>
            </a:r>
            <a:r>
              <a:rPr lang="en-GB" sz="2800" dirty="0" smtClean="0">
                <a:gradFill>
                  <a:gsLst>
                    <a:gs pos="0">
                      <a:srgbClr val="FFFFFF"/>
                    </a:gs>
                    <a:gs pos="100000">
                      <a:srgbClr val="FFFFFF"/>
                    </a:gs>
                  </a:gsLst>
                  <a:lin ang="5400000" scaled="0"/>
                </a:gradFill>
                <a:ea typeface="Segoe UI" pitchFamily="34" charset="0"/>
                <a:cs typeface="Segoe UI" pitchFamily="34" charset="0"/>
              </a:rPr>
              <a:t>)</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4124028" y="3274945"/>
            <a:ext cx="595035" cy="584776"/>
          </a:xfrm>
          <a:prstGeom prst="rect">
            <a:avLst/>
          </a:prstGeom>
        </p:spPr>
        <p:txBody>
          <a:bodyPr wrap="none">
            <a:spAutoFit/>
          </a:bodyPr>
          <a:lstStyle/>
          <a:p>
            <a:r>
              <a:rPr lang="en-US" sz="3200" dirty="0" smtClean="0"/>
              <a:t>→ </a:t>
            </a:r>
            <a:endParaRPr lang="en-US" sz="3200" dirty="0"/>
          </a:p>
        </p:txBody>
      </p:sp>
      <p:sp>
        <p:nvSpPr>
          <p:cNvPr id="17" name="Rectangular Callout 16"/>
          <p:cNvSpPr/>
          <p:nvPr/>
        </p:nvSpPr>
        <p:spPr bwMode="auto">
          <a:xfrm>
            <a:off x="737919" y="3198484"/>
            <a:ext cx="2646877" cy="800389"/>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∀t: pc(t)</a:t>
            </a:r>
            <a:r>
              <a:rPr lang="en-GB" sz="2400" dirty="0">
                <a:gradFill>
                  <a:gsLst>
                    <a:gs pos="0">
                      <a:srgbClr val="FFFFFF"/>
                    </a:gs>
                    <a:gs pos="100000">
                      <a:srgbClr val="FFFFFF"/>
                    </a:gs>
                  </a:gsLst>
                  <a:lin ang="5400000" scaled="0"/>
                </a:gradFill>
                <a:ea typeface="Segoe UI" pitchFamily="34" charset="0"/>
                <a:cs typeface="Segoe UI" pitchFamily="34" charset="0"/>
              </a:rPr>
              <a:t>=1</a:t>
            </a:r>
            <a:r>
              <a:rPr lang="en-GB" sz="2400" dirty="0" smtClean="0">
                <a:gradFill>
                  <a:gsLst>
                    <a:gs pos="0">
                      <a:srgbClr val="FFFFFF"/>
                    </a:gs>
                    <a:gs pos="100000">
                      <a:srgbClr val="FFFFFF"/>
                    </a:gs>
                  </a:gsLst>
                  <a:lin ang="5400000" scaled="0"/>
                </a:gradFill>
                <a:ea typeface="Segoe UI" pitchFamily="34" charset="0"/>
                <a:cs typeface="Segoe UI" pitchFamily="34" charset="0"/>
              </a:rPr>
              <a:t>∧a=0</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ular Callout 14"/>
          <p:cNvSpPr/>
          <p:nvPr/>
        </p:nvSpPr>
        <p:spPr bwMode="auto">
          <a:xfrm>
            <a:off x="622301" y="4265284"/>
            <a:ext cx="3302000" cy="800389"/>
          </a:xfrm>
          <a:prstGeom prst="wedgeRectCallout">
            <a:avLst>
              <a:gd name="adj1" fmla="val 19683"/>
              <a:gd name="adj2" fmla="val 2742"/>
            </a:avLst>
          </a:prstGeom>
          <a:solidFill>
            <a:srgbClr val="19BF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a:t>
            </a:r>
            <a:r>
              <a:rPr lang="en-GB" sz="2400" dirty="0" smtClean="0">
                <a:gradFill>
                  <a:gsLst>
                    <a:gs pos="0">
                      <a:srgbClr val="FFFFFF"/>
                    </a:gs>
                    <a:gs pos="100000">
                      <a:srgbClr val="FFFFFF"/>
                    </a:gs>
                  </a:gsLst>
                  <a:lin ang="5400000" scaled="0"/>
                </a:gradFill>
                <a:ea typeface="Segoe UI" pitchFamily="34" charset="0"/>
                <a:cs typeface="Segoe UI" pitchFamily="34" charset="0"/>
              </a:rPr>
              <a:t>∀t: ¬s(t)) → k</a:t>
            </a:r>
            <a:r>
              <a:rPr lang="en-GB" sz="2400" dirty="0">
                <a:gradFill>
                  <a:gsLst>
                    <a:gs pos="0">
                      <a:srgbClr val="FFFFFF"/>
                    </a:gs>
                    <a:gs pos="100000">
                      <a:srgbClr val="FFFFFF"/>
                    </a:gs>
                  </a:gsLst>
                  <a:lin ang="5400000" scaled="0"/>
                </a:gradFill>
                <a:ea typeface="Segoe UI" pitchFamily="34" charset="0"/>
                <a:cs typeface="Segoe UI" pitchFamily="34" charset="0"/>
              </a:rPr>
              <a:t>=</a:t>
            </a:r>
            <a:r>
              <a:rPr lang="en-GB" sz="2400" dirty="0" smtClean="0">
                <a:gradFill>
                  <a:gsLst>
                    <a:gs pos="0">
                      <a:srgbClr val="FFFFFF"/>
                    </a:gs>
                    <a:gs pos="100000">
                      <a:srgbClr val="FFFFFF"/>
                    </a:gs>
                  </a:gsLst>
                  <a:lin ang="5400000" scaled="0"/>
                </a:gradFill>
                <a:ea typeface="Segoe UI" pitchFamily="34" charset="0"/>
                <a:cs typeface="Segoe UI" pitchFamily="34" charset="0"/>
              </a:rPr>
              <a:t>0</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3560718" y="3456117"/>
            <a:ext cx="299337" cy="369332"/>
          </a:xfrm>
          <a:prstGeom prst="rect">
            <a:avLst/>
          </a:prstGeom>
          <a:noFill/>
        </p:spPr>
        <p:txBody>
          <a:bodyPr wrap="square" lIns="0" tIns="0" rIns="0" bIns="0" rtlCol="0">
            <a:spAutoFit/>
          </a:bodyPr>
          <a:lstStyle/>
          <a:p>
            <a:r>
              <a:rPr lang="en-US" sz="2400" dirty="0" smtClean="0">
                <a:gradFill>
                  <a:gsLst>
                    <a:gs pos="2917">
                      <a:schemeClr val="tx1"/>
                    </a:gs>
                    <a:gs pos="30000">
                      <a:schemeClr val="tx1"/>
                    </a:gs>
                  </a:gsLst>
                  <a:lin ang="5400000" scaled="0"/>
                </a:gradFill>
              </a:rPr>
              <a:t>∧</a:t>
            </a:r>
          </a:p>
        </p:txBody>
      </p:sp>
      <p:sp>
        <p:nvSpPr>
          <p:cNvPr id="20" name="Rectangular Callout 19"/>
          <p:cNvSpPr/>
          <p:nvPr/>
        </p:nvSpPr>
        <p:spPr bwMode="auto">
          <a:xfrm>
            <a:off x="5546812" y="3448830"/>
            <a:ext cx="2047788"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err="1">
                <a:gradFill>
                  <a:gsLst>
                    <a:gs pos="0">
                      <a:srgbClr val="FFFFFF"/>
                    </a:gs>
                    <a:gs pos="100000">
                      <a:srgbClr val="FFFFFF"/>
                    </a:gs>
                  </a:gsLst>
                  <a:lin ang="5400000" scaled="0"/>
                </a:gradFill>
                <a:ea typeface="Segoe UI" pitchFamily="34" charset="0"/>
                <a:cs typeface="Segoe UI" pitchFamily="34" charset="0"/>
              </a:rPr>
              <a:t>inv</a:t>
            </a:r>
            <a:r>
              <a:rPr lang="en-GB" sz="2800" dirty="0">
                <a:gradFill>
                  <a:gsLst>
                    <a:gs pos="0">
                      <a:srgbClr val="FFFFFF"/>
                    </a:gs>
                    <a:gs pos="100000">
                      <a:srgbClr val="FFFFFF"/>
                    </a:gs>
                  </a:gsLst>
                  <a:lin ang="5400000" scaled="0"/>
                </a:gradFill>
                <a:ea typeface="Segoe UI" pitchFamily="34" charset="0"/>
                <a:cs typeface="Segoe UI" pitchFamily="34" charset="0"/>
              </a:rPr>
              <a:t>(</a:t>
            </a:r>
            <a:r>
              <a:rPr lang="en-GB" sz="2800" dirty="0" err="1">
                <a:gradFill>
                  <a:gsLst>
                    <a:gs pos="0">
                      <a:srgbClr val="FFFFFF"/>
                    </a:gs>
                    <a:gs pos="100000">
                      <a:srgbClr val="FFFFFF"/>
                    </a:gs>
                  </a:gsLst>
                  <a:lin ang="5400000" scaled="0"/>
                </a:gradFill>
                <a:ea typeface="Segoe UI" pitchFamily="34" charset="0"/>
                <a:cs typeface="Segoe UI" pitchFamily="34" charset="0"/>
              </a:rPr>
              <a:t>a,pc,k</a:t>
            </a:r>
            <a:r>
              <a:rPr lang="en-GB" sz="2800" dirty="0">
                <a:gradFill>
                  <a:gsLst>
                    <a:gs pos="0">
                      <a:srgbClr val="FFFFFF"/>
                    </a:gs>
                    <a:gs pos="100000">
                      <a:srgbClr val="FFFFFF"/>
                    </a:gs>
                  </a:gsLst>
                  <a:lin ang="5400000" scaled="0"/>
                </a:gradFill>
                <a:ea typeface="Segoe UI" pitchFamily="34" charset="0"/>
                <a:cs typeface="Segoe UI" pitchFamily="34" charset="0"/>
              </a:rPr>
              <a:t>)</a:t>
            </a:r>
          </a:p>
        </p:txBody>
      </p:sp>
      <p:sp>
        <p:nvSpPr>
          <p:cNvPr id="23" name="Rectangular Callout 22"/>
          <p:cNvSpPr/>
          <p:nvPr/>
        </p:nvSpPr>
        <p:spPr bwMode="auto">
          <a:xfrm>
            <a:off x="657312" y="1772430"/>
            <a:ext cx="2860588" cy="553907"/>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#{t | s(t)}=k</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722954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0" grpId="0" animBg="1"/>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Cardinality axioms:</a:t>
            </a:r>
            <a:endParaRPr lang="en-GB" dirty="0"/>
          </a:p>
        </p:txBody>
      </p:sp>
      <p:grpSp>
        <p:nvGrpSpPr>
          <p:cNvPr id="23" name="Group 22"/>
          <p:cNvGrpSpPr/>
          <p:nvPr/>
        </p:nvGrpSpPr>
        <p:grpSpPr>
          <a:xfrm>
            <a:off x="2823287" y="1222831"/>
            <a:ext cx="3709179" cy="572535"/>
            <a:chOff x="2113231" y="3604251"/>
            <a:chExt cx="4717418" cy="611131"/>
          </a:xfrm>
        </p:grpSpPr>
        <p:sp>
          <p:nvSpPr>
            <p:cNvPr id="24" name="Rounded Rectangle 23"/>
            <p:cNvSpPr/>
            <p:nvPr/>
          </p:nvSpPr>
          <p:spPr bwMode="auto">
            <a:xfrm>
              <a:off x="2113231" y="3660446"/>
              <a:ext cx="4717418" cy="554936"/>
            </a:xfrm>
            <a:prstGeom prst="roundRect">
              <a:avLst/>
            </a:prstGeom>
            <a:noFill/>
            <a:ln w="9525" cmpd="sng">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a:xfrm>
              <a:off x="3928937" y="3604251"/>
              <a:ext cx="595035" cy="584776"/>
            </a:xfrm>
            <a:prstGeom prst="rect">
              <a:avLst/>
            </a:prstGeom>
          </p:spPr>
          <p:txBody>
            <a:bodyPr wrap="none">
              <a:spAutoFit/>
            </a:bodyPr>
            <a:lstStyle/>
            <a:p>
              <a:r>
                <a:rPr lang="en-US" sz="3200" dirty="0" smtClean="0"/>
                <a:t>→ </a:t>
              </a:r>
              <a:endParaRPr lang="en-US" sz="3200" dirty="0"/>
            </a:p>
          </p:txBody>
        </p:sp>
        <p:sp>
          <p:nvSpPr>
            <p:cNvPr id="26" name="Rectangular Callout 25"/>
            <p:cNvSpPr/>
            <p:nvPr/>
          </p:nvSpPr>
          <p:spPr bwMode="auto">
            <a:xfrm>
              <a:off x="2789678" y="3794503"/>
              <a:ext cx="700355" cy="356848"/>
            </a:xfrm>
            <a:prstGeom prst="wedgeRectCallout">
              <a:avLst>
                <a:gd name="adj1" fmla="val 18481"/>
                <a:gd name="adj2" fmla="val 1628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ular Callout 26"/>
            <p:cNvSpPr/>
            <p:nvPr/>
          </p:nvSpPr>
          <p:spPr bwMode="auto">
            <a:xfrm>
              <a:off x="5265633" y="3827540"/>
              <a:ext cx="711185" cy="291796"/>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0" name="Group 49"/>
          <p:cNvGrpSpPr/>
          <p:nvPr/>
        </p:nvGrpSpPr>
        <p:grpSpPr>
          <a:xfrm>
            <a:off x="3028123" y="2040895"/>
            <a:ext cx="2970700" cy="625325"/>
            <a:chOff x="2838989" y="5682272"/>
            <a:chExt cx="3778204" cy="667480"/>
          </a:xfrm>
        </p:grpSpPr>
        <p:sp>
          <p:nvSpPr>
            <p:cNvPr id="51" name="Rounded Rectangle 50"/>
            <p:cNvSpPr/>
            <p:nvPr/>
          </p:nvSpPr>
          <p:spPr bwMode="auto">
            <a:xfrm>
              <a:off x="2838989" y="5730785"/>
              <a:ext cx="3778204" cy="618967"/>
            </a:xfrm>
            <a:prstGeom prst="roundRect">
              <a:avLst/>
            </a:prstGeom>
            <a:noFill/>
            <a:ln w="9525" cmpd="sng">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a:xfrm>
              <a:off x="4577011" y="5682272"/>
              <a:ext cx="595035" cy="584776"/>
            </a:xfrm>
            <a:prstGeom prst="rect">
              <a:avLst/>
            </a:prstGeom>
          </p:spPr>
          <p:txBody>
            <a:bodyPr wrap="none">
              <a:spAutoFit/>
            </a:bodyPr>
            <a:lstStyle/>
            <a:p>
              <a:r>
                <a:rPr lang="en-US" sz="3200" dirty="0" smtClean="0"/>
                <a:t>→</a:t>
              </a:r>
              <a:endParaRPr lang="en-US" sz="3200" dirty="0"/>
            </a:p>
          </p:txBody>
        </p:sp>
        <p:sp>
          <p:nvSpPr>
            <p:cNvPr id="53" name="Rectangular Callout 52"/>
            <p:cNvSpPr/>
            <p:nvPr/>
          </p:nvSpPr>
          <p:spPr bwMode="auto">
            <a:xfrm>
              <a:off x="3275763" y="5914544"/>
              <a:ext cx="886665" cy="296475"/>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54" name="Rectangular Callout 53"/>
            <p:cNvSpPr/>
            <p:nvPr/>
          </p:nvSpPr>
          <p:spPr bwMode="auto">
            <a:xfrm>
              <a:off x="5418191" y="5867838"/>
              <a:ext cx="700355" cy="356848"/>
            </a:xfrm>
            <a:prstGeom prst="wedgeRectCallout">
              <a:avLst>
                <a:gd name="adj1" fmla="val 18481"/>
                <a:gd name="adj2" fmla="val 1628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58" name="Rectangle 57"/>
          <p:cNvSpPr/>
          <p:nvPr/>
        </p:nvSpPr>
        <p:spPr>
          <a:xfrm>
            <a:off x="1024598" y="5067985"/>
            <a:ext cx="184665" cy="584776"/>
          </a:xfrm>
          <a:prstGeom prst="rect">
            <a:avLst/>
          </a:prstGeom>
        </p:spPr>
        <p:txBody>
          <a:bodyPr wrap="none">
            <a:spAutoFit/>
          </a:bodyPr>
          <a:lstStyle/>
          <a:p>
            <a:r>
              <a:rPr lang="en-US" sz="3200" dirty="0" smtClean="0"/>
              <a:t>                                 </a:t>
            </a:r>
            <a:endParaRPr lang="en-US" sz="3200" dirty="0"/>
          </a:p>
        </p:txBody>
      </p:sp>
      <p:sp>
        <p:nvSpPr>
          <p:cNvPr id="60" name="Rectangular Callout 59"/>
          <p:cNvSpPr/>
          <p:nvPr/>
        </p:nvSpPr>
        <p:spPr bwMode="auto">
          <a:xfrm>
            <a:off x="2514060" y="5359399"/>
            <a:ext cx="1918240" cy="571501"/>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a:gradFill>
                  <a:gsLst>
                    <a:gs pos="0">
                      <a:srgbClr val="FFFFFF"/>
                    </a:gs>
                    <a:gs pos="100000">
                      <a:srgbClr val="FFFFFF"/>
                    </a:gs>
                  </a:gsLst>
                  <a:lin ang="5400000" scaled="0"/>
                </a:gradFill>
                <a:ea typeface="Segoe UI" pitchFamily="34" charset="0"/>
                <a:cs typeface="Segoe UI" pitchFamily="34" charset="0"/>
              </a:rPr>
              <a:t>s</a:t>
            </a:r>
            <a:r>
              <a:rPr lang="en-GB" sz="2800" dirty="0" smtClean="0">
                <a:gradFill>
                  <a:gsLst>
                    <a:gs pos="0">
                      <a:srgbClr val="FFFFFF"/>
                    </a:gs>
                    <a:gs pos="100000">
                      <a:srgbClr val="FFFFFF"/>
                    </a:gs>
                  </a:gsLst>
                  <a:lin ang="5400000" scaled="0"/>
                </a:gradFill>
                <a:ea typeface="Segoe UI" pitchFamily="34" charset="0"/>
                <a:cs typeface="Segoe UI" pitchFamily="34" charset="0"/>
              </a:rPr>
              <a:t> = pc</a:t>
            </a:r>
            <a:r>
              <a:rPr lang="en-GB" sz="2800" dirty="0">
                <a:gradFill>
                  <a:gsLst>
                    <a:gs pos="0">
                      <a:srgbClr val="FFFFFF"/>
                    </a:gs>
                    <a:gs pos="100000">
                      <a:srgbClr val="FFFFFF"/>
                    </a:gs>
                  </a:gsLst>
                  <a:lin ang="5400000" scaled="0"/>
                </a:gradFill>
                <a:ea typeface="Segoe UI" pitchFamily="34" charset="0"/>
                <a:cs typeface="Segoe UI" pitchFamily="34" charset="0"/>
              </a:rPr>
              <a:t>(t)&gt;1</a:t>
            </a:r>
          </a:p>
        </p:txBody>
      </p:sp>
      <p:grpSp>
        <p:nvGrpSpPr>
          <p:cNvPr id="10" name="Group 9"/>
          <p:cNvGrpSpPr/>
          <p:nvPr/>
        </p:nvGrpSpPr>
        <p:grpSpPr>
          <a:xfrm>
            <a:off x="2819400" y="1235531"/>
            <a:ext cx="3709179" cy="572535"/>
            <a:chOff x="406400" y="3305631"/>
            <a:chExt cx="3709179" cy="572535"/>
          </a:xfrm>
        </p:grpSpPr>
        <p:sp>
          <p:nvSpPr>
            <p:cNvPr id="64" name="Rounded Rectangle 63"/>
            <p:cNvSpPr/>
            <p:nvPr/>
          </p:nvSpPr>
          <p:spPr bwMode="auto">
            <a:xfrm>
              <a:off x="406400" y="3358277"/>
              <a:ext cx="3709179" cy="519889"/>
            </a:xfrm>
            <a:prstGeom prst="roundRect">
              <a:avLst/>
            </a:prstGeom>
            <a:noFill/>
            <a:ln w="9525" cmpd="sng">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a:xfrm>
              <a:off x="2244328" y="3305631"/>
              <a:ext cx="467860" cy="547844"/>
            </a:xfrm>
            <a:prstGeom prst="rect">
              <a:avLst/>
            </a:prstGeom>
          </p:spPr>
          <p:txBody>
            <a:bodyPr wrap="none">
              <a:spAutoFit/>
            </a:bodyPr>
            <a:lstStyle/>
            <a:p>
              <a:r>
                <a:rPr lang="en-US" sz="3200" dirty="0" smtClean="0"/>
                <a:t>→ </a:t>
              </a:r>
              <a:endParaRPr lang="en-US" sz="3200" dirty="0"/>
            </a:p>
          </p:txBody>
        </p:sp>
        <p:sp>
          <p:nvSpPr>
            <p:cNvPr id="66" name="Rectangular Callout 65"/>
            <p:cNvSpPr/>
            <p:nvPr/>
          </p:nvSpPr>
          <p:spPr bwMode="auto">
            <a:xfrm>
              <a:off x="1539059" y="3483868"/>
              <a:ext cx="550670" cy="334311"/>
            </a:xfrm>
            <a:prstGeom prst="wedgeRectCallout">
              <a:avLst>
                <a:gd name="adj1" fmla="val 18481"/>
                <a:gd name="adj2" fmla="val 1628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67" name="Rectangular Callout 66"/>
            <p:cNvSpPr/>
            <p:nvPr/>
          </p:nvSpPr>
          <p:spPr bwMode="auto">
            <a:xfrm>
              <a:off x="3295336" y="3514818"/>
              <a:ext cx="559186" cy="273368"/>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Rectangular Callout 72"/>
            <p:cNvSpPr/>
            <p:nvPr/>
          </p:nvSpPr>
          <p:spPr bwMode="auto">
            <a:xfrm>
              <a:off x="596900" y="3483868"/>
              <a:ext cx="550670" cy="334311"/>
            </a:xfrm>
            <a:prstGeom prst="wedgeRectCallout">
              <a:avLst>
                <a:gd name="adj1" fmla="val 18481"/>
                <a:gd name="adj2" fmla="val 16289"/>
              </a:avLst>
            </a:prstGeom>
            <a:solidFill>
              <a:srgbClr val="19BF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74" name="TextBox 73"/>
            <p:cNvSpPr txBox="1"/>
            <p:nvPr/>
          </p:nvSpPr>
          <p:spPr>
            <a:xfrm>
              <a:off x="1211218" y="3545017"/>
              <a:ext cx="299337" cy="246221"/>
            </a:xfrm>
            <a:prstGeom prst="rect">
              <a:avLst/>
            </a:prstGeom>
            <a:noFill/>
          </p:spPr>
          <p:txBody>
            <a:bodyPr wrap="square" lIns="0" tIns="0" rIns="0" bIns="0" rtlCol="0">
              <a:spAutoFit/>
            </a:bodyPr>
            <a:lstStyle/>
            <a:p>
              <a:r>
                <a:rPr lang="en-US" sz="1600" dirty="0" smtClean="0">
                  <a:gradFill>
                    <a:gsLst>
                      <a:gs pos="2917">
                        <a:schemeClr val="tx1"/>
                      </a:gs>
                      <a:gs pos="30000">
                        <a:schemeClr val="tx1"/>
                      </a:gs>
                    </a:gsLst>
                    <a:lin ang="5400000" scaled="0"/>
                  </a:gradFill>
                </a:rPr>
                <a:t>∧</a:t>
              </a:r>
            </a:p>
          </p:txBody>
        </p:sp>
      </p:grpSp>
      <p:grpSp>
        <p:nvGrpSpPr>
          <p:cNvPr id="9" name="Group 8"/>
          <p:cNvGrpSpPr/>
          <p:nvPr/>
        </p:nvGrpSpPr>
        <p:grpSpPr>
          <a:xfrm>
            <a:off x="3035300" y="2040895"/>
            <a:ext cx="3458823" cy="625325"/>
            <a:chOff x="127000" y="4199895"/>
            <a:chExt cx="3458823" cy="625325"/>
          </a:xfrm>
        </p:grpSpPr>
        <p:sp>
          <p:nvSpPr>
            <p:cNvPr id="69" name="Rounded Rectangle 68"/>
            <p:cNvSpPr/>
            <p:nvPr/>
          </p:nvSpPr>
          <p:spPr bwMode="auto">
            <a:xfrm>
              <a:off x="127000" y="4245344"/>
              <a:ext cx="3458823" cy="579876"/>
            </a:xfrm>
            <a:prstGeom prst="roundRect">
              <a:avLst/>
            </a:prstGeom>
            <a:noFill/>
            <a:ln w="9525" cmpd="sng">
              <a:solidFill>
                <a:srgbClr val="00396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a:xfrm>
              <a:off x="1981683" y="4199895"/>
              <a:ext cx="467860" cy="547844"/>
            </a:xfrm>
            <a:prstGeom prst="rect">
              <a:avLst/>
            </a:prstGeom>
          </p:spPr>
          <p:txBody>
            <a:bodyPr wrap="none">
              <a:spAutoFit/>
            </a:bodyPr>
            <a:lstStyle/>
            <a:p>
              <a:r>
                <a:rPr lang="en-US" sz="3200" dirty="0" smtClean="0"/>
                <a:t>→</a:t>
              </a:r>
              <a:endParaRPr lang="en-US" sz="3200" dirty="0"/>
            </a:p>
          </p:txBody>
        </p:sp>
        <p:sp>
          <p:nvSpPr>
            <p:cNvPr id="71" name="Rectangular Callout 70"/>
            <p:cNvSpPr/>
            <p:nvPr/>
          </p:nvSpPr>
          <p:spPr bwMode="auto">
            <a:xfrm>
              <a:off x="1237947" y="4417498"/>
              <a:ext cx="697161" cy="277751"/>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72" name="Rectangular Callout 71"/>
            <p:cNvSpPr/>
            <p:nvPr/>
          </p:nvSpPr>
          <p:spPr bwMode="auto">
            <a:xfrm>
              <a:off x="2643080" y="4373741"/>
              <a:ext cx="550670" cy="334311"/>
            </a:xfrm>
            <a:prstGeom prst="wedgeRectCallout">
              <a:avLst>
                <a:gd name="adj1" fmla="val 18481"/>
                <a:gd name="adj2" fmla="val 1628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75" name="Rectangular Callout 74"/>
            <p:cNvSpPr/>
            <p:nvPr/>
          </p:nvSpPr>
          <p:spPr bwMode="auto">
            <a:xfrm>
              <a:off x="266700" y="4398268"/>
              <a:ext cx="550670" cy="334311"/>
            </a:xfrm>
            <a:prstGeom prst="wedgeRectCallout">
              <a:avLst>
                <a:gd name="adj1" fmla="val 18481"/>
                <a:gd name="adj2" fmla="val 16289"/>
              </a:avLst>
            </a:prstGeom>
            <a:solidFill>
              <a:srgbClr val="19BF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76" name="TextBox 75"/>
            <p:cNvSpPr txBox="1"/>
            <p:nvPr/>
          </p:nvSpPr>
          <p:spPr>
            <a:xfrm>
              <a:off x="881018" y="4459417"/>
              <a:ext cx="299337" cy="246221"/>
            </a:xfrm>
            <a:prstGeom prst="rect">
              <a:avLst/>
            </a:prstGeom>
            <a:noFill/>
          </p:spPr>
          <p:txBody>
            <a:bodyPr wrap="square" lIns="0" tIns="0" rIns="0" bIns="0" rtlCol="0">
              <a:spAutoFit/>
            </a:bodyPr>
            <a:lstStyle/>
            <a:p>
              <a:r>
                <a:rPr lang="en-US" sz="1600" dirty="0" smtClean="0">
                  <a:gradFill>
                    <a:gsLst>
                      <a:gs pos="2917">
                        <a:schemeClr val="tx1"/>
                      </a:gs>
                      <a:gs pos="30000">
                        <a:schemeClr val="tx1"/>
                      </a:gs>
                    </a:gsLst>
                    <a:lin ang="5400000" scaled="0"/>
                  </a:gradFill>
                </a:rPr>
                <a:t>∧</a:t>
              </a:r>
            </a:p>
          </p:txBody>
        </p:sp>
      </p:grpSp>
      <p:sp>
        <p:nvSpPr>
          <p:cNvPr id="81" name="Left Arrow 80"/>
          <p:cNvSpPr/>
          <p:nvPr/>
        </p:nvSpPr>
        <p:spPr bwMode="auto">
          <a:xfrm rot="16200000">
            <a:off x="4617734" y="2796197"/>
            <a:ext cx="292100" cy="490905"/>
          </a:xfrm>
          <a:prstGeom prst="leftArrow">
            <a:avLst/>
          </a:prstGeom>
          <a:solidFill>
            <a:srgbClr val="FF00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Left Arrow 81"/>
          <p:cNvSpPr/>
          <p:nvPr/>
        </p:nvSpPr>
        <p:spPr bwMode="auto">
          <a:xfrm rot="16200000">
            <a:off x="4617735" y="4777397"/>
            <a:ext cx="292100" cy="490905"/>
          </a:xfrm>
          <a:prstGeom prst="leftArrow">
            <a:avLst/>
          </a:prstGeom>
          <a:solidFill>
            <a:srgbClr val="FF0000"/>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 name="Rectangular Callout 37"/>
          <p:cNvSpPr/>
          <p:nvPr/>
        </p:nvSpPr>
        <p:spPr bwMode="auto">
          <a:xfrm>
            <a:off x="4761960" y="5359399"/>
            <a:ext cx="1905540" cy="584201"/>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err="1" smtClean="0">
                <a:gradFill>
                  <a:gsLst>
                    <a:gs pos="0">
                      <a:srgbClr val="FFFFFF"/>
                    </a:gs>
                    <a:gs pos="100000">
                      <a:srgbClr val="FFFFFF"/>
                    </a:gs>
                  </a:gsLst>
                  <a:lin ang="5400000" scaled="0"/>
                </a:gradFill>
                <a:ea typeface="Segoe UI" pitchFamily="34" charset="0"/>
                <a:cs typeface="Segoe UI" pitchFamily="34" charset="0"/>
              </a:rPr>
              <a:t>inv</a:t>
            </a:r>
            <a:r>
              <a:rPr lang="en-GB" sz="2800" dirty="0" smtClean="0">
                <a:gradFill>
                  <a:gsLst>
                    <a:gs pos="0">
                      <a:srgbClr val="FFFFFF"/>
                    </a:gs>
                    <a:gs pos="100000">
                      <a:srgbClr val="FFFFFF"/>
                    </a:gs>
                  </a:gsLst>
                  <a:lin ang="5400000" scaled="0"/>
                </a:gradFill>
                <a:ea typeface="Segoe UI" pitchFamily="34" charset="0"/>
                <a:cs typeface="Segoe UI" pitchFamily="34" charset="0"/>
              </a:rPr>
              <a:t> =</a:t>
            </a:r>
            <a:r>
              <a:rPr lang="en-GB" sz="2800" dirty="0">
                <a:gradFill>
                  <a:gsLst>
                    <a:gs pos="0">
                      <a:srgbClr val="FFFFFF"/>
                    </a:gs>
                    <a:gs pos="100000">
                      <a:srgbClr val="FFFFFF"/>
                    </a:gs>
                  </a:gsLst>
                  <a:lin ang="5400000" scaled="0"/>
                </a:gradFill>
                <a:ea typeface="Segoe UI" pitchFamily="34" charset="0"/>
                <a:cs typeface="Segoe UI" pitchFamily="34" charset="0"/>
              </a:rPr>
              <a:t> </a:t>
            </a:r>
            <a:r>
              <a:rPr lang="en-GB" sz="2800" dirty="0" smtClean="0">
                <a:gradFill>
                  <a:gsLst>
                    <a:gs pos="0">
                      <a:srgbClr val="FFFFFF"/>
                    </a:gs>
                    <a:gs pos="100000">
                      <a:srgbClr val="FFFFFF"/>
                    </a:gs>
                  </a:gsLst>
                  <a:lin ang="5400000" scaled="0"/>
                </a:gradFill>
                <a:ea typeface="Segoe UI" pitchFamily="34" charset="0"/>
                <a:cs typeface="Segoe UI" pitchFamily="34" charset="0"/>
              </a:rPr>
              <a:t>k=&lt;a</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pic>
        <p:nvPicPr>
          <p:cNvPr id="39" name="Picture 38" descr="two-cogwheel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900" y="3289300"/>
            <a:ext cx="1371600" cy="1371600"/>
          </a:xfrm>
          <a:prstGeom prst="rect">
            <a:avLst/>
          </a:prstGeom>
        </p:spPr>
      </p:pic>
    </p:spTree>
    <p:extLst>
      <p:ext uri="{BB962C8B-B14F-4D97-AF65-F5344CB8AC3E}">
        <p14:creationId xmlns:p14="http://schemas.microsoft.com/office/powerpoint/2010/main" val="20692126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82" grpId="0" animBg="1"/>
      <p:bldP spid="3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444251"/>
            <a:ext cx="8363938" cy="578363"/>
          </a:xfrm>
        </p:spPr>
        <p:txBody>
          <a:bodyPr/>
          <a:lstStyle/>
          <a:p>
            <a:r>
              <a:rPr lang="en-GB" dirty="0" smtClean="0"/>
              <a:t>Evaluation:</a:t>
            </a:r>
            <a:endParaRPr lang="en-GB" dirty="0"/>
          </a:p>
        </p:txBody>
      </p:sp>
      <p:sp>
        <p:nvSpPr>
          <p:cNvPr id="22" name="Rectangle 21"/>
          <p:cNvSpPr/>
          <p:nvPr/>
        </p:nvSpPr>
        <p:spPr>
          <a:xfrm>
            <a:off x="4389899" y="3467208"/>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16" name="TextBox 15"/>
          <p:cNvSpPr txBox="1"/>
          <p:nvPr/>
        </p:nvSpPr>
        <p:spPr>
          <a:xfrm>
            <a:off x="3959643" y="342566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pic>
        <p:nvPicPr>
          <p:cNvPr id="3" name="Picture 2" descr="Screen Shot 2015-08-20 at 15.43.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75" y="1537516"/>
            <a:ext cx="9015925" cy="4219152"/>
          </a:xfrm>
          <a:prstGeom prst="rect">
            <a:avLst/>
          </a:prstGeom>
        </p:spPr>
      </p:pic>
      <p:sp>
        <p:nvSpPr>
          <p:cNvPr id="10" name="Oval Callout 9"/>
          <p:cNvSpPr/>
          <p:nvPr/>
        </p:nvSpPr>
        <p:spPr bwMode="auto">
          <a:xfrm>
            <a:off x="5449268" y="487357"/>
            <a:ext cx="3205909" cy="1202321"/>
          </a:xfrm>
          <a:prstGeom prst="wedgeEllipseCallout">
            <a:avLst>
              <a:gd name="adj1" fmla="val -40690"/>
              <a:gd name="adj2" fmla="val 71129"/>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Works on problems from the literature</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Oval Callout 20"/>
          <p:cNvSpPr/>
          <p:nvPr/>
        </p:nvSpPr>
        <p:spPr bwMode="auto">
          <a:xfrm>
            <a:off x="5938091" y="5693779"/>
            <a:ext cx="3205909" cy="1164221"/>
          </a:xfrm>
          <a:prstGeom prst="wedgeEllipseCallout">
            <a:avLst>
              <a:gd name="adj1" fmla="val -40690"/>
              <a:gd name="adj2" fmla="val -48232"/>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First automated cardinality proofs</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Oval Callout 25"/>
          <p:cNvSpPr/>
          <p:nvPr/>
        </p:nvSpPr>
        <p:spPr bwMode="auto">
          <a:xfrm>
            <a:off x="279400" y="3462673"/>
            <a:ext cx="1562100" cy="702928"/>
          </a:xfrm>
          <a:prstGeom prst="wedgeEllipseCallout">
            <a:avLst>
              <a:gd name="adj1" fmla="val 49736"/>
              <a:gd name="adj2" fmla="val 39470"/>
            </a:avLst>
          </a:prstGeom>
          <a:solidFill>
            <a:srgbClr val="14A4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locking</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Oval Callout 26"/>
          <p:cNvSpPr/>
          <p:nvPr/>
        </p:nvSpPr>
        <p:spPr bwMode="auto">
          <a:xfrm>
            <a:off x="2133600" y="4250073"/>
            <a:ext cx="2349500" cy="702928"/>
          </a:xfrm>
          <a:prstGeom prst="wedgeEllipseCallout">
            <a:avLst>
              <a:gd name="adj1" fmla="val -27093"/>
              <a:gd name="adj2" fmla="val 66571"/>
            </a:avLst>
          </a:prstGeom>
          <a:solidFill>
            <a:srgbClr val="14A4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consensus</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Oval Callout 27"/>
          <p:cNvSpPr/>
          <p:nvPr/>
        </p:nvSpPr>
        <p:spPr bwMode="auto">
          <a:xfrm>
            <a:off x="546100" y="1240173"/>
            <a:ext cx="2603500" cy="702928"/>
          </a:xfrm>
          <a:prstGeom prst="wedgeEllipseCallout">
            <a:avLst>
              <a:gd name="adj1" fmla="val -6552"/>
              <a:gd name="adj2" fmla="val 68378"/>
            </a:avLst>
          </a:prstGeom>
          <a:solidFill>
            <a:srgbClr val="14A4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c</a:t>
            </a:r>
            <a:r>
              <a:rPr lang="en-GB" sz="2400" dirty="0" smtClean="0">
                <a:gradFill>
                  <a:gsLst>
                    <a:gs pos="0">
                      <a:srgbClr val="FFFFFF"/>
                    </a:gs>
                    <a:gs pos="100000">
                      <a:srgbClr val="FFFFFF"/>
                    </a:gs>
                  </a:gsLst>
                  <a:lin ang="5400000" scaled="0"/>
                </a:gradFill>
                <a:ea typeface="Segoe UI" pitchFamily="34" charset="0"/>
                <a:cs typeface="Segoe UI" pitchFamily="34" charset="0"/>
              </a:rPr>
              <a:t>ache coherence</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Oval Callout 28"/>
          <p:cNvSpPr/>
          <p:nvPr/>
        </p:nvSpPr>
        <p:spPr bwMode="auto">
          <a:xfrm>
            <a:off x="1981200" y="2446673"/>
            <a:ext cx="2603500" cy="702928"/>
          </a:xfrm>
          <a:prstGeom prst="wedgeEllipseCallout">
            <a:avLst>
              <a:gd name="adj1" fmla="val -32893"/>
              <a:gd name="adj2" fmla="val 62958"/>
            </a:avLst>
          </a:prstGeom>
          <a:solidFill>
            <a:srgbClr val="14A4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g</a:t>
            </a:r>
            <a:r>
              <a:rPr lang="en-GB" sz="2400" dirty="0" smtClean="0">
                <a:gradFill>
                  <a:gsLst>
                    <a:gs pos="0">
                      <a:srgbClr val="FFFFFF"/>
                    </a:gs>
                    <a:gs pos="100000">
                      <a:srgbClr val="FFFFFF"/>
                    </a:gs>
                  </a:gsLst>
                  <a:lin ang="5400000" scaled="0"/>
                </a:gradFill>
                <a:ea typeface="Segoe UI" pitchFamily="34" charset="0"/>
                <a:cs typeface="Segoe UI" pitchFamily="34" charset="0"/>
              </a:rPr>
              <a:t>arbage collection</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5869755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iterate type="lt">
                                    <p:tmAbs val="0"/>
                                  </p:iterate>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0"/>
                                  </p:iterate>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2"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Consensus: majorities</a:t>
            </a:r>
            <a:endParaRPr lang="en-GB" dirty="0"/>
          </a:p>
        </p:txBody>
      </p:sp>
      <p:sp>
        <p:nvSpPr>
          <p:cNvPr id="6" name="Rectangle 5"/>
          <p:cNvSpPr/>
          <p:nvPr/>
        </p:nvSpPr>
        <p:spPr bwMode="auto">
          <a:xfrm>
            <a:off x="1498600" y="1803400"/>
            <a:ext cx="6464300" cy="3848100"/>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a:off x="2857500" y="25654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ounded Rectangle 13"/>
          <p:cNvSpPr/>
          <p:nvPr/>
        </p:nvSpPr>
        <p:spPr bwMode="auto">
          <a:xfrm>
            <a:off x="2857500" y="41275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ounded Rectangle 14"/>
          <p:cNvSpPr/>
          <p:nvPr/>
        </p:nvSpPr>
        <p:spPr bwMode="auto">
          <a:xfrm>
            <a:off x="5689600" y="25654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rot="5400000">
            <a:off x="3483888" y="249880"/>
            <a:ext cx="2014747" cy="5172587"/>
          </a:xfrm>
          <a:prstGeom prst="ellipse">
            <a:avLst/>
          </a:prstGeom>
          <a:solidFill>
            <a:srgbClr val="FC0006">
              <a:alpha val="2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rot="10800000">
            <a:off x="2031999" y="1714364"/>
            <a:ext cx="2495590" cy="4063040"/>
          </a:xfrm>
          <a:prstGeom prst="ellipse">
            <a:avLst/>
          </a:prstGeom>
          <a:solidFill>
            <a:schemeClr val="accent1">
              <a:alpha val="4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ular Callout 19"/>
          <p:cNvSpPr/>
          <p:nvPr/>
        </p:nvSpPr>
        <p:spPr bwMode="auto">
          <a:xfrm>
            <a:off x="4203700" y="2768600"/>
            <a:ext cx="1282700" cy="444500"/>
          </a:xfrm>
          <a:prstGeom prst="wedgeRectCallout">
            <a:avLst>
              <a:gd name="adj1" fmla="val 19683"/>
              <a:gd name="adj2" fmla="val 2742"/>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x</a:t>
            </a:r>
            <a:r>
              <a:rPr lang="en-GB" sz="2400" dirty="0" smtClean="0">
                <a:gradFill>
                  <a:gsLst>
                    <a:gs pos="0">
                      <a:srgbClr val="FFFFFF"/>
                    </a:gs>
                    <a:gs pos="100000">
                      <a:srgbClr val="FFFFFF"/>
                    </a:gs>
                  </a:gsLst>
                  <a:lin ang="5400000" scaled="0"/>
                </a:gradFill>
                <a:ea typeface="Segoe UI" pitchFamily="34" charset="0"/>
                <a:cs typeface="Segoe UI" pitchFamily="34" charset="0"/>
              </a:rPr>
              <a:t>=v</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ular Callout 21"/>
          <p:cNvSpPr/>
          <p:nvPr/>
        </p:nvSpPr>
        <p:spPr bwMode="auto">
          <a:xfrm>
            <a:off x="4102100" y="4229100"/>
            <a:ext cx="1485900" cy="508000"/>
          </a:xfrm>
          <a:prstGeom prst="wedgeRectCallout">
            <a:avLst>
              <a:gd name="adj1" fmla="val 17974"/>
              <a:gd name="adj2" fmla="val -1556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x</a:t>
            </a:r>
            <a:r>
              <a:rPr lang="en-GB" sz="2400" dirty="0" smtClean="0">
                <a:gradFill>
                  <a:gsLst>
                    <a:gs pos="0">
                      <a:srgbClr val="FFFFFF"/>
                    </a:gs>
                    <a:gs pos="100000">
                      <a:srgbClr val="FFFFFF"/>
                    </a:gs>
                  </a:gsLst>
                  <a:lin ang="5400000" scaled="0"/>
                </a:gradFill>
                <a:ea typeface="Segoe UI" pitchFamily="34" charset="0"/>
                <a:cs typeface="Segoe UI" pitchFamily="34" charset="0"/>
              </a:rPr>
              <a:t>=w</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Callout 22"/>
          <p:cNvSpPr/>
          <p:nvPr/>
        </p:nvSpPr>
        <p:spPr bwMode="auto">
          <a:xfrm>
            <a:off x="6756400" y="1052284"/>
            <a:ext cx="1986977" cy="1259116"/>
          </a:xfrm>
          <a:prstGeom prst="wedgeEllipseCallout">
            <a:avLst>
              <a:gd name="adj1" fmla="val -35211"/>
              <a:gd name="adj2" fmla="val 46526"/>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That means v=w</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9991821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0"/>
                                  </p:iterate>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0" grpId="0" animBg="1"/>
      <p:bldP spid="22"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0056" y="252512"/>
            <a:ext cx="4205073" cy="1015663"/>
          </a:xfrm>
          <a:prstGeom prst="rect">
            <a:avLst/>
          </a:prstGeom>
        </p:spPr>
        <p:txBody>
          <a:bodyPr wrap="none">
            <a:spAutoFit/>
          </a:bodyPr>
          <a:lstStyle/>
          <a:p>
            <a:r>
              <a:rPr lang="en-GB" sz="6000" dirty="0" smtClean="0"/>
              <a:t>Conclusion:</a:t>
            </a:r>
            <a:endParaRPr lang="en-US" sz="6000" dirty="0"/>
          </a:p>
        </p:txBody>
      </p:sp>
      <p:grpSp>
        <p:nvGrpSpPr>
          <p:cNvPr id="13" name="Group 12"/>
          <p:cNvGrpSpPr/>
          <p:nvPr/>
        </p:nvGrpSpPr>
        <p:grpSpPr>
          <a:xfrm>
            <a:off x="939801" y="3479800"/>
            <a:ext cx="1740706" cy="886696"/>
            <a:chOff x="939801" y="3860800"/>
            <a:chExt cx="1740706" cy="886696"/>
          </a:xfrm>
        </p:grpSpPr>
        <p:sp>
          <p:nvSpPr>
            <p:cNvPr id="3" name="Oval 2"/>
            <p:cNvSpPr/>
            <p:nvPr/>
          </p:nvSpPr>
          <p:spPr bwMode="auto">
            <a:xfrm>
              <a:off x="1011659" y="3962401"/>
              <a:ext cx="926781" cy="772395"/>
            </a:xfrm>
            <a:prstGeom prst="ellipse">
              <a:avLst/>
            </a:prstGeom>
            <a:solidFill>
              <a:schemeClr val="accent1">
                <a:alpha val="4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p:nvSpPr>
          <p:spPr bwMode="auto">
            <a:xfrm>
              <a:off x="1672059" y="3975101"/>
              <a:ext cx="926781" cy="772395"/>
            </a:xfrm>
            <a:prstGeom prst="ellipse">
              <a:avLst/>
            </a:prstGeom>
            <a:solidFill>
              <a:srgbClr val="FC0006">
                <a:alpha val="2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939801" y="3860800"/>
              <a:ext cx="1740706" cy="863600"/>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Picture 7" descr="MeatGrinder-793426.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8831" y="4580447"/>
            <a:ext cx="1416270" cy="1086592"/>
          </a:xfrm>
          <a:prstGeom prst="rect">
            <a:avLst/>
          </a:prstGeom>
        </p:spPr>
      </p:pic>
      <p:sp>
        <p:nvSpPr>
          <p:cNvPr id="9" name="Rectangular Callout 8"/>
          <p:cNvSpPr/>
          <p:nvPr/>
        </p:nvSpPr>
        <p:spPr bwMode="auto">
          <a:xfrm>
            <a:off x="4928224" y="5765862"/>
            <a:ext cx="1589412" cy="502587"/>
          </a:xfrm>
          <a:prstGeom prst="wedgeRectCallout">
            <a:avLst>
              <a:gd name="adj1" fmla="val 19683"/>
              <a:gd name="adj2" fmla="val 274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a:t>
            </a:r>
            <a:r>
              <a:rPr lang="el-GR" sz="2400" dirty="0" smtClean="0">
                <a:gradFill>
                  <a:gsLst>
                    <a:gs pos="0">
                      <a:srgbClr val="FFFFFF"/>
                    </a:gs>
                    <a:gs pos="100000">
                      <a:srgbClr val="FFFFFF"/>
                    </a:gs>
                  </a:gsLst>
                  <a:lin ang="5400000" scaled="0"/>
                </a:gradFill>
                <a:ea typeface="Segoe UI" pitchFamily="34" charset="0"/>
                <a:cs typeface="Segoe UI" pitchFamily="34" charset="0"/>
              </a:rPr>
              <a:t>π</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Callout 9"/>
          <p:cNvSpPr/>
          <p:nvPr/>
        </p:nvSpPr>
        <p:spPr bwMode="auto">
          <a:xfrm>
            <a:off x="6261100" y="1199838"/>
            <a:ext cx="2565400" cy="1848162"/>
          </a:xfrm>
          <a:prstGeom prst="wedgeEllipseCallout">
            <a:avLst>
              <a:gd name="adj1" fmla="val -56263"/>
              <a:gd name="adj2" fmla="val 16161"/>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Verifying protocols requires cardinalities</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Callout 10"/>
          <p:cNvSpPr/>
          <p:nvPr/>
        </p:nvSpPr>
        <p:spPr bwMode="auto">
          <a:xfrm>
            <a:off x="689175" y="2050738"/>
            <a:ext cx="2282625" cy="1263962"/>
          </a:xfrm>
          <a:prstGeom prst="wedgeEllipseCallout">
            <a:avLst>
              <a:gd name="adj1" fmla="val -28668"/>
              <a:gd name="adj2" fmla="val 51132"/>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Existing verifiers can’t count</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Callout 11"/>
          <p:cNvSpPr/>
          <p:nvPr/>
        </p:nvSpPr>
        <p:spPr bwMode="auto">
          <a:xfrm>
            <a:off x="6429575" y="3600138"/>
            <a:ext cx="2028625" cy="1073462"/>
          </a:xfrm>
          <a:prstGeom prst="wedgeEllipseCallout">
            <a:avLst>
              <a:gd name="adj1" fmla="val -38373"/>
              <a:gd name="adj2" fmla="val 42031"/>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Knows how to count</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a:off x="4241800" y="1308100"/>
            <a:ext cx="1714500" cy="1612900"/>
            <a:chOff x="2159000" y="2273300"/>
            <a:chExt cx="3746500" cy="2540000"/>
          </a:xfrm>
        </p:grpSpPr>
        <p:sp>
          <p:nvSpPr>
            <p:cNvPr id="16" name="Rectangle 15"/>
            <p:cNvSpPr/>
            <p:nvPr/>
          </p:nvSpPr>
          <p:spPr>
            <a:xfrm>
              <a:off x="4389899" y="3467208"/>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17" name="TextBox 16"/>
            <p:cNvSpPr txBox="1"/>
            <p:nvPr/>
          </p:nvSpPr>
          <p:spPr>
            <a:xfrm>
              <a:off x="3959643" y="342566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18" name="Rounded Rectangle 17"/>
            <p:cNvSpPr/>
            <p:nvPr/>
          </p:nvSpPr>
          <p:spPr bwMode="auto">
            <a:xfrm>
              <a:off x="2171700" y="22733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a:gradFill>
                    <a:gsLst>
                      <a:gs pos="0">
                        <a:srgbClr val="FFFFFF"/>
                      </a:gs>
                      <a:gs pos="100000">
                        <a:srgbClr val="FFFFFF"/>
                      </a:gs>
                    </a:gsLst>
                    <a:lin ang="5400000" scaled="0"/>
                  </a:gradFill>
                  <a:ea typeface="Segoe UI" pitchFamily="34" charset="0"/>
                  <a:cs typeface="Segoe UI" pitchFamily="34" charset="0"/>
                </a:rPr>
                <a:t>3</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ounded Rectangle 18"/>
            <p:cNvSpPr/>
            <p:nvPr/>
          </p:nvSpPr>
          <p:spPr bwMode="auto">
            <a:xfrm>
              <a:off x="2171700" y="38354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a:gradFill>
                    <a:gsLst>
                      <a:gs pos="0">
                        <a:srgbClr val="FFFFFF"/>
                      </a:gs>
                      <a:gs pos="100000">
                        <a:srgbClr val="FFFFFF"/>
                      </a:gs>
                    </a:gsLst>
                    <a:lin ang="5400000" scaled="0"/>
                  </a:gradFill>
                  <a:ea typeface="Segoe UI" pitchFamily="34" charset="0"/>
                  <a:cs typeface="Segoe UI" pitchFamily="34" charset="0"/>
                </a:rPr>
                <a:t>3</a:t>
              </a: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ounded Rectangle 19"/>
            <p:cNvSpPr/>
            <p:nvPr/>
          </p:nvSpPr>
          <p:spPr bwMode="auto">
            <a:xfrm>
              <a:off x="5003800" y="22733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a:gradFill>
                    <a:gsLst>
                      <a:gs pos="0">
                        <a:srgbClr val="FFFFFF"/>
                      </a:gs>
                      <a:gs pos="100000">
                        <a:srgbClr val="FFFFFF"/>
                      </a:gs>
                    </a:gsLst>
                    <a:lin ang="5400000" scaled="0"/>
                  </a:gradFill>
                  <a:ea typeface="Segoe UI" pitchFamily="34" charset="0"/>
                  <a:cs typeface="Segoe UI" pitchFamily="34" charset="0"/>
                </a:rPr>
                <a:t>3</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ounded Rectangle 20"/>
            <p:cNvSpPr/>
            <p:nvPr/>
          </p:nvSpPr>
          <p:spPr bwMode="auto">
            <a:xfrm>
              <a:off x="5003800" y="38354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smtClean="0">
                  <a:gradFill>
                    <a:gsLst>
                      <a:gs pos="0">
                        <a:srgbClr val="FFFFFF"/>
                      </a:gs>
                      <a:gs pos="100000">
                        <a:srgbClr val="FFFFFF"/>
                      </a:gs>
                    </a:gsLst>
                    <a:lin ang="5400000" scaled="0"/>
                  </a:gradFill>
                  <a:ea typeface="Segoe UI" pitchFamily="34" charset="0"/>
                  <a:cs typeface="Segoe UI" pitchFamily="34" charset="0"/>
                </a:rPr>
                <a:t>6</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ight Arrow 21"/>
            <p:cNvSpPr/>
            <p:nvPr/>
          </p:nvSpPr>
          <p:spPr bwMode="auto">
            <a:xfrm>
              <a:off x="3327399" y="3914448"/>
              <a:ext cx="430285" cy="73892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ight Arrow 22"/>
            <p:cNvSpPr/>
            <p:nvPr/>
          </p:nvSpPr>
          <p:spPr bwMode="auto">
            <a:xfrm rot="16200000">
              <a:off x="2413000" y="3088948"/>
              <a:ext cx="430285" cy="73892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ight Arrow 23"/>
            <p:cNvSpPr/>
            <p:nvPr/>
          </p:nvSpPr>
          <p:spPr bwMode="auto">
            <a:xfrm>
              <a:off x="3276599" y="2377748"/>
              <a:ext cx="430285" cy="73892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ight Arrow 24"/>
            <p:cNvSpPr/>
            <p:nvPr/>
          </p:nvSpPr>
          <p:spPr bwMode="auto">
            <a:xfrm rot="10800000">
              <a:off x="4444999" y="3939848"/>
              <a:ext cx="430285" cy="73892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ight Arrow 25"/>
            <p:cNvSpPr/>
            <p:nvPr/>
          </p:nvSpPr>
          <p:spPr bwMode="auto">
            <a:xfrm rot="10800000">
              <a:off x="4394199" y="2377748"/>
              <a:ext cx="430285" cy="73892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Right Arrow 26"/>
            <p:cNvSpPr/>
            <p:nvPr/>
          </p:nvSpPr>
          <p:spPr bwMode="auto">
            <a:xfrm rot="16200000">
              <a:off x="5283201" y="3088949"/>
              <a:ext cx="430285" cy="73892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Multiply 27"/>
            <p:cNvSpPr/>
            <p:nvPr/>
          </p:nvSpPr>
          <p:spPr bwMode="auto">
            <a:xfrm>
              <a:off x="4283124" y="3848100"/>
              <a:ext cx="682576" cy="965200"/>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Multiply 28"/>
            <p:cNvSpPr/>
            <p:nvPr/>
          </p:nvSpPr>
          <p:spPr bwMode="auto">
            <a:xfrm>
              <a:off x="5134024" y="3060700"/>
              <a:ext cx="682576" cy="965200"/>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ounded Rectangle 29"/>
            <p:cNvSpPr/>
            <p:nvPr/>
          </p:nvSpPr>
          <p:spPr bwMode="auto">
            <a:xfrm>
              <a:off x="2159000" y="2273300"/>
              <a:ext cx="901700" cy="901700"/>
            </a:xfrm>
            <a:prstGeom prst="roundRect">
              <a:avLst/>
            </a:prstGeom>
            <a:solidFill>
              <a:srgbClr val="19BF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a:gradFill>
                    <a:gsLst>
                      <a:gs pos="0">
                        <a:srgbClr val="FFFFFF"/>
                      </a:gs>
                      <a:gs pos="100000">
                        <a:srgbClr val="FFFFFF"/>
                      </a:gs>
                    </a:gsLst>
                    <a:lin ang="5400000" scaled="0"/>
                  </a:gradFill>
                  <a:ea typeface="Segoe UI" pitchFamily="34" charset="0"/>
                  <a:cs typeface="Segoe UI" pitchFamily="34" charset="0"/>
                </a:rPr>
                <a:t>3</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Rounded Rectangle 30"/>
            <p:cNvSpPr/>
            <p:nvPr/>
          </p:nvSpPr>
          <p:spPr bwMode="auto">
            <a:xfrm>
              <a:off x="2171700" y="3835400"/>
              <a:ext cx="901700" cy="901700"/>
            </a:xfrm>
            <a:prstGeom prst="roundRect">
              <a:avLst/>
            </a:prstGeom>
            <a:solidFill>
              <a:srgbClr val="19BF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a:gradFill>
                    <a:gsLst>
                      <a:gs pos="0">
                        <a:srgbClr val="FFFFFF"/>
                      </a:gs>
                      <a:gs pos="100000">
                        <a:srgbClr val="FFFFFF"/>
                      </a:gs>
                    </a:gsLst>
                    <a:lin ang="5400000" scaled="0"/>
                  </a:gradFill>
                  <a:ea typeface="Segoe UI" pitchFamily="34" charset="0"/>
                  <a:cs typeface="Segoe UI" pitchFamily="34" charset="0"/>
                </a:rPr>
                <a:t>3</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ounded Rectangle 31"/>
            <p:cNvSpPr/>
            <p:nvPr/>
          </p:nvSpPr>
          <p:spPr bwMode="auto">
            <a:xfrm>
              <a:off x="4991100" y="2273300"/>
              <a:ext cx="901700" cy="901700"/>
            </a:xfrm>
            <a:prstGeom prst="roundRect">
              <a:avLst/>
            </a:prstGeom>
            <a:solidFill>
              <a:srgbClr val="19BF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a:gradFill>
                    <a:gsLst>
                      <a:gs pos="0">
                        <a:srgbClr val="FFFFFF"/>
                      </a:gs>
                      <a:gs pos="100000">
                        <a:srgbClr val="FFFFFF"/>
                      </a:gs>
                    </a:gsLst>
                    <a:lin ang="5400000" scaled="0"/>
                  </a:gradFill>
                  <a:ea typeface="Segoe UI" pitchFamily="34" charset="0"/>
                  <a:cs typeface="Segoe UI" pitchFamily="34" charset="0"/>
                </a:rPr>
                <a:t>3</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Oval Callout 33"/>
          <p:cNvSpPr/>
          <p:nvPr/>
        </p:nvSpPr>
        <p:spPr bwMode="auto">
          <a:xfrm>
            <a:off x="4292600" y="3708400"/>
            <a:ext cx="1663700" cy="863600"/>
          </a:xfrm>
          <a:prstGeom prst="wedgeEllipseCallout">
            <a:avLst>
              <a:gd name="adj1" fmla="val 21829"/>
              <a:gd name="adj2" fmla="val 68527"/>
            </a:avLst>
          </a:prstGeom>
          <a:solidFill>
            <a:srgbClr val="FC000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Sharpie</a:t>
            </a: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Oval Callout 34"/>
          <p:cNvSpPr/>
          <p:nvPr/>
        </p:nvSpPr>
        <p:spPr bwMode="auto">
          <a:xfrm>
            <a:off x="6569275" y="4743138"/>
            <a:ext cx="2282625" cy="1886262"/>
          </a:xfrm>
          <a:prstGeom prst="wedgeEllipseCallout">
            <a:avLst>
              <a:gd name="adj1" fmla="val -58406"/>
              <a:gd name="adj2" fmla="val -8842"/>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Chooses what to count to complete proof</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392435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34" grpId="0" animBg="1"/>
      <p:bldP spid="3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bwMode="auto">
          <a:xfrm>
            <a:off x="2733875" y="1669738"/>
            <a:ext cx="3654225" cy="2787962"/>
          </a:xfrm>
          <a:prstGeom prst="wedgeEllipseCallout">
            <a:avLst>
              <a:gd name="adj1" fmla="val -42982"/>
              <a:gd name="adj2" fmla="val 37922"/>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4000" b="1" dirty="0">
                <a:gradFill>
                  <a:gsLst>
                    <a:gs pos="0">
                      <a:srgbClr val="FFFFFF"/>
                    </a:gs>
                    <a:gs pos="100000">
                      <a:srgbClr val="FFFFFF"/>
                    </a:gs>
                  </a:gsLst>
                  <a:lin ang="5400000" scaled="0"/>
                </a:gradFill>
                <a:ea typeface="Segoe UI" pitchFamily="34" charset="0"/>
                <a:cs typeface="Segoe UI" pitchFamily="34" charset="0"/>
              </a:rPr>
              <a:t>That’s it!</a:t>
            </a:r>
          </a:p>
        </p:txBody>
      </p:sp>
    </p:spTree>
    <p:extLst>
      <p:ext uri="{BB962C8B-B14F-4D97-AF65-F5344CB8AC3E}">
        <p14:creationId xmlns:p14="http://schemas.microsoft.com/office/powerpoint/2010/main" val="16005626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 third rule:</a:t>
            </a:r>
            <a:endParaRPr lang="en-GB" dirty="0"/>
          </a:p>
        </p:txBody>
      </p:sp>
      <p:sp>
        <p:nvSpPr>
          <p:cNvPr id="22" name="Rectangle 21"/>
          <p:cNvSpPr/>
          <p:nvPr/>
        </p:nvSpPr>
        <p:spPr>
          <a:xfrm>
            <a:off x="4389899" y="3467208"/>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16" name="TextBox 15"/>
          <p:cNvSpPr txBox="1"/>
          <p:nvPr/>
        </p:nvSpPr>
        <p:spPr>
          <a:xfrm>
            <a:off x="3959643" y="342566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6" name="Rounded Rectangle 5"/>
          <p:cNvSpPr/>
          <p:nvPr/>
        </p:nvSpPr>
        <p:spPr bwMode="auto">
          <a:xfrm>
            <a:off x="2171700" y="22733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smtClean="0">
                <a:gradFill>
                  <a:gsLst>
                    <a:gs pos="0">
                      <a:srgbClr val="FFFFFF"/>
                    </a:gs>
                    <a:gs pos="100000">
                      <a:srgbClr val="FFFFFF"/>
                    </a:gs>
                  </a:gsLst>
                  <a:lin ang="5400000" scaled="0"/>
                </a:gradFill>
                <a:ea typeface="Segoe UI" pitchFamily="34" charset="0"/>
                <a:cs typeface="Segoe UI" pitchFamily="34" charset="0"/>
              </a:rPr>
              <a:t>1</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Rounded Rectangle 38"/>
          <p:cNvSpPr/>
          <p:nvPr/>
        </p:nvSpPr>
        <p:spPr bwMode="auto">
          <a:xfrm>
            <a:off x="2171700" y="38354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a:gradFill>
                  <a:gsLst>
                    <a:gs pos="0">
                      <a:srgbClr val="FFFFFF"/>
                    </a:gs>
                    <a:gs pos="100000">
                      <a:srgbClr val="FFFFFF"/>
                    </a:gs>
                  </a:gsLst>
                  <a:lin ang="5400000" scaled="0"/>
                </a:gradFill>
                <a:ea typeface="Segoe UI" pitchFamily="34" charset="0"/>
                <a:cs typeface="Segoe UI" pitchFamily="34" charset="0"/>
              </a:rPr>
              <a:t>3</a:t>
            </a: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ounded Rectangle 40"/>
          <p:cNvSpPr/>
          <p:nvPr/>
        </p:nvSpPr>
        <p:spPr bwMode="auto">
          <a:xfrm>
            <a:off x="5003800" y="22733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a:gradFill>
                  <a:gsLst>
                    <a:gs pos="0">
                      <a:srgbClr val="FFFFFF"/>
                    </a:gs>
                    <a:gs pos="100000">
                      <a:srgbClr val="FFFFFF"/>
                    </a:gs>
                  </a:gsLst>
                  <a:lin ang="5400000" scaled="0"/>
                </a:gradFill>
                <a:ea typeface="Segoe UI" pitchFamily="34" charset="0"/>
                <a:cs typeface="Segoe UI" pitchFamily="34" charset="0"/>
              </a:rPr>
              <a:t>3</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Rounded Rectangle 41"/>
          <p:cNvSpPr/>
          <p:nvPr/>
        </p:nvSpPr>
        <p:spPr bwMode="auto">
          <a:xfrm>
            <a:off x="5003800" y="38354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smtClean="0">
                <a:gradFill>
                  <a:gsLst>
                    <a:gs pos="0">
                      <a:srgbClr val="FFFFFF"/>
                    </a:gs>
                    <a:gs pos="100000">
                      <a:srgbClr val="FFFFFF"/>
                    </a:gs>
                  </a:gsLst>
                  <a:lin ang="5400000" scaled="0"/>
                </a:gradFill>
                <a:ea typeface="Segoe UI" pitchFamily="34" charset="0"/>
                <a:cs typeface="Segoe UI" pitchFamily="34" charset="0"/>
              </a:rPr>
              <a:t>6</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Oval Callout 46"/>
          <p:cNvSpPr/>
          <p:nvPr/>
        </p:nvSpPr>
        <p:spPr bwMode="auto">
          <a:xfrm>
            <a:off x="6261100" y="2235200"/>
            <a:ext cx="2641600" cy="1143000"/>
          </a:xfrm>
          <a:prstGeom prst="wedgeEllipseCallout">
            <a:avLst>
              <a:gd name="adj1" fmla="val -57561"/>
              <a:gd name="adj2" fmla="val -4978"/>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Broadcast value in each round </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0" name="Oval Callout 49"/>
          <p:cNvSpPr/>
          <p:nvPr/>
        </p:nvSpPr>
        <p:spPr bwMode="auto">
          <a:xfrm>
            <a:off x="6337300" y="800100"/>
            <a:ext cx="2641600" cy="1003300"/>
          </a:xfrm>
          <a:prstGeom prst="wedgeEllipseCallout">
            <a:avLst>
              <a:gd name="adj1" fmla="val -57561"/>
              <a:gd name="adj2" fmla="val 33233"/>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Nodes try to agree on a value</a:t>
            </a: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Callout 50"/>
          <p:cNvSpPr/>
          <p:nvPr/>
        </p:nvSpPr>
        <p:spPr bwMode="auto">
          <a:xfrm>
            <a:off x="6299200" y="5168900"/>
            <a:ext cx="2641600" cy="939800"/>
          </a:xfrm>
          <a:prstGeom prst="wedgeEllipseCallout">
            <a:avLst>
              <a:gd name="adj1" fmla="val -56119"/>
              <a:gd name="adj2" fmla="val -37499"/>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Messages may be lost</a:t>
            </a: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Oval Callout 51"/>
          <p:cNvSpPr/>
          <p:nvPr/>
        </p:nvSpPr>
        <p:spPr bwMode="auto">
          <a:xfrm>
            <a:off x="6299200" y="3797300"/>
            <a:ext cx="2641600" cy="939800"/>
          </a:xfrm>
          <a:prstGeom prst="wedgeEllipseCallout">
            <a:avLst>
              <a:gd name="adj1" fmla="val -57561"/>
              <a:gd name="adj2" fmla="val -4978"/>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Update own value</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74956087"/>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0" grpId="0" animBg="1"/>
      <p:bldP spid="51" grpId="0" animBg="1"/>
      <p:bldP spid="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Up-Down Arrow 31"/>
          <p:cNvSpPr/>
          <p:nvPr/>
        </p:nvSpPr>
        <p:spPr bwMode="auto">
          <a:xfrm>
            <a:off x="5219700" y="3213100"/>
            <a:ext cx="457200" cy="584200"/>
          </a:xfrm>
          <a:prstGeom prst="upDownArrow">
            <a:avLst/>
          </a:prstGeom>
          <a:solidFill>
            <a:srgbClr val="02213C"/>
          </a:solidFill>
          <a:ln>
            <a:solidFill>
              <a:srgbClr val="02233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GB" dirty="0" smtClean="0"/>
              <a:t>One third rule:</a:t>
            </a:r>
            <a:endParaRPr lang="en-GB" dirty="0"/>
          </a:p>
        </p:txBody>
      </p:sp>
      <p:sp>
        <p:nvSpPr>
          <p:cNvPr id="16" name="TextBox 15"/>
          <p:cNvSpPr txBox="1"/>
          <p:nvPr/>
        </p:nvSpPr>
        <p:spPr>
          <a:xfrm>
            <a:off x="3959643" y="342566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6" name="Rounded Rectangle 5"/>
          <p:cNvSpPr/>
          <p:nvPr/>
        </p:nvSpPr>
        <p:spPr bwMode="auto">
          <a:xfrm>
            <a:off x="2171700" y="22733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smtClean="0">
                <a:gradFill>
                  <a:gsLst>
                    <a:gs pos="0">
                      <a:srgbClr val="FFFFFF"/>
                    </a:gs>
                    <a:gs pos="100000">
                      <a:srgbClr val="FFFFFF"/>
                    </a:gs>
                  </a:gsLst>
                  <a:lin ang="5400000" scaled="0"/>
                </a:gradFill>
                <a:ea typeface="Segoe UI" pitchFamily="34" charset="0"/>
                <a:cs typeface="Segoe UI" pitchFamily="34" charset="0"/>
              </a:rPr>
              <a:t>1</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Rounded Rectangle 38"/>
          <p:cNvSpPr/>
          <p:nvPr/>
        </p:nvSpPr>
        <p:spPr bwMode="auto">
          <a:xfrm>
            <a:off x="2171700" y="38354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a:gradFill>
                  <a:gsLst>
                    <a:gs pos="0">
                      <a:srgbClr val="FFFFFF"/>
                    </a:gs>
                    <a:gs pos="100000">
                      <a:srgbClr val="FFFFFF"/>
                    </a:gs>
                  </a:gsLst>
                  <a:lin ang="5400000" scaled="0"/>
                </a:gradFill>
                <a:ea typeface="Segoe UI" pitchFamily="34" charset="0"/>
                <a:cs typeface="Segoe UI" pitchFamily="34" charset="0"/>
              </a:rPr>
              <a:t>3</a:t>
            </a: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ounded Rectangle 40"/>
          <p:cNvSpPr/>
          <p:nvPr/>
        </p:nvSpPr>
        <p:spPr bwMode="auto">
          <a:xfrm>
            <a:off x="5003800" y="22733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a:gradFill>
                  <a:gsLst>
                    <a:gs pos="0">
                      <a:srgbClr val="FFFFFF"/>
                    </a:gs>
                    <a:gs pos="100000">
                      <a:srgbClr val="FFFFFF"/>
                    </a:gs>
                  </a:gsLst>
                  <a:lin ang="5400000" scaled="0"/>
                </a:gradFill>
                <a:ea typeface="Segoe UI" pitchFamily="34" charset="0"/>
                <a:cs typeface="Segoe UI" pitchFamily="34" charset="0"/>
              </a:rPr>
              <a:t>3</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Rounded Rectangle 41"/>
          <p:cNvSpPr/>
          <p:nvPr/>
        </p:nvSpPr>
        <p:spPr bwMode="auto">
          <a:xfrm>
            <a:off x="5003800" y="38354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smtClean="0">
                <a:gradFill>
                  <a:gsLst>
                    <a:gs pos="0">
                      <a:srgbClr val="FFFFFF"/>
                    </a:gs>
                    <a:gs pos="100000">
                      <a:srgbClr val="FFFFFF"/>
                    </a:gs>
                  </a:gsLst>
                  <a:lin ang="5400000" scaled="0"/>
                </a:gradFill>
                <a:ea typeface="Segoe UI" pitchFamily="34" charset="0"/>
                <a:cs typeface="Segoe UI" pitchFamily="34" charset="0"/>
              </a:rPr>
              <a:t>6</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ular Callout 11"/>
          <p:cNvSpPr/>
          <p:nvPr/>
        </p:nvSpPr>
        <p:spPr bwMode="auto">
          <a:xfrm>
            <a:off x="6273800" y="1863502"/>
            <a:ext cx="2679700" cy="1806798"/>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Hear form &gt;2/3n </a:t>
            </a:r>
          </a:p>
          <a:p>
            <a:pPr algn="ctr" defTabSz="914099" fontAlgn="base">
              <a:spcBef>
                <a:spcPct val="0"/>
              </a:spcBef>
              <a:spcAft>
                <a:spcPct val="0"/>
              </a:spcAft>
            </a:pPr>
            <a:r>
              <a:rPr lang="en-GB" sz="2800" i="1" dirty="0" smtClean="0">
                <a:gradFill>
                  <a:gsLst>
                    <a:gs pos="0">
                      <a:srgbClr val="FFFFFF"/>
                    </a:gs>
                    <a:gs pos="100000">
                      <a:srgbClr val="FFFFFF"/>
                    </a:gs>
                  </a:gsLst>
                  <a:lin ang="5400000" scaled="0"/>
                </a:gradFill>
                <a:ea typeface="Segoe UI" pitchFamily="34" charset="0"/>
                <a:cs typeface="Segoe UI" pitchFamily="34" charset="0"/>
              </a:rPr>
              <a:t>then</a:t>
            </a:r>
          </a:p>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choose </a:t>
            </a:r>
            <a:r>
              <a:rPr lang="en-GB" sz="2800" i="1" dirty="0" smtClean="0">
                <a:gradFill>
                  <a:gsLst>
                    <a:gs pos="0">
                      <a:srgbClr val="FFFFFF"/>
                    </a:gs>
                    <a:gs pos="100000">
                      <a:srgbClr val="FFFFFF"/>
                    </a:gs>
                  </a:gsLst>
                  <a:lin ang="5400000" scaled="0"/>
                </a:gradFill>
                <a:ea typeface="Segoe UI" pitchFamily="34" charset="0"/>
                <a:cs typeface="Segoe UI" pitchFamily="34" charset="0"/>
              </a:rPr>
              <a:t>most </a:t>
            </a:r>
            <a:r>
              <a:rPr lang="en-GB" sz="2800" i="1" dirty="0" err="1" smtClean="0">
                <a:gradFill>
                  <a:gsLst>
                    <a:gs pos="0">
                      <a:srgbClr val="FFFFFF"/>
                    </a:gs>
                    <a:gs pos="100000">
                      <a:srgbClr val="FFFFFF"/>
                    </a:gs>
                  </a:gsLst>
                  <a:lin ang="5400000" scaled="0"/>
                </a:gradFill>
                <a:ea typeface="Segoe UI" pitchFamily="34" charset="0"/>
                <a:cs typeface="Segoe UI" pitchFamily="34" charset="0"/>
              </a:rPr>
              <a:t>reveived</a:t>
            </a:r>
            <a:endParaRPr lang="en-GB" sz="2800" i="1"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ular Callout 12"/>
          <p:cNvSpPr/>
          <p:nvPr/>
        </p:nvSpPr>
        <p:spPr bwMode="auto">
          <a:xfrm>
            <a:off x="6286500" y="3895502"/>
            <a:ext cx="2679700" cy="1476598"/>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&gt;2/3n share value v </a:t>
            </a:r>
            <a:r>
              <a:rPr lang="en-GB" sz="2800" i="1" dirty="0">
                <a:gradFill>
                  <a:gsLst>
                    <a:gs pos="0">
                      <a:srgbClr val="FFFFFF"/>
                    </a:gs>
                    <a:gs pos="100000">
                      <a:srgbClr val="FFFFFF"/>
                    </a:gs>
                  </a:gsLst>
                  <a:lin ang="5400000" scaled="0"/>
                </a:gradFill>
                <a:ea typeface="Segoe UI" pitchFamily="34" charset="0"/>
                <a:cs typeface="Segoe UI" pitchFamily="34" charset="0"/>
              </a:rPr>
              <a:t>then</a:t>
            </a:r>
            <a:r>
              <a:rPr lang="en-GB" sz="2800" dirty="0" smtClean="0">
                <a:gradFill>
                  <a:gsLst>
                    <a:gs pos="0">
                      <a:srgbClr val="FFFFFF"/>
                    </a:gs>
                    <a:gs pos="100000">
                      <a:srgbClr val="FFFFFF"/>
                    </a:gs>
                  </a:gsLst>
                  <a:lin ang="5400000" scaled="0"/>
                </a:gradFill>
                <a:ea typeface="Segoe UI" pitchFamily="34" charset="0"/>
                <a:cs typeface="Segoe UI" pitchFamily="34" charset="0"/>
              </a:rPr>
              <a:t> </a:t>
            </a:r>
          </a:p>
          <a:p>
            <a:pPr algn="ctr" defTabSz="914099" fontAlgn="base">
              <a:spcBef>
                <a:spcPct val="0"/>
              </a:spcBef>
              <a:spcAft>
                <a:spcPct val="0"/>
              </a:spcAft>
            </a:pPr>
            <a:r>
              <a:rPr lang="en-GB" sz="2800" i="1" dirty="0">
                <a:gradFill>
                  <a:gsLst>
                    <a:gs pos="0">
                      <a:srgbClr val="FFFFFF"/>
                    </a:gs>
                    <a:gs pos="100000">
                      <a:srgbClr val="FFFFFF"/>
                    </a:gs>
                  </a:gsLst>
                  <a:lin ang="5400000" scaled="0"/>
                </a:gradFill>
                <a:ea typeface="Segoe UI" pitchFamily="34" charset="0"/>
                <a:cs typeface="Segoe UI" pitchFamily="34" charset="0"/>
              </a:rPr>
              <a:t>d</a:t>
            </a:r>
            <a:r>
              <a:rPr lang="en-GB" sz="2800" i="1" dirty="0" smtClean="0">
                <a:gradFill>
                  <a:gsLst>
                    <a:gs pos="0">
                      <a:srgbClr val="FFFFFF"/>
                    </a:gs>
                    <a:gs pos="100000">
                      <a:srgbClr val="FFFFFF"/>
                    </a:gs>
                  </a:gsLst>
                  <a:lin ang="5400000" scaled="0"/>
                </a:gradFill>
                <a:ea typeface="Segoe UI" pitchFamily="34" charset="0"/>
                <a:cs typeface="Segoe UI" pitchFamily="34" charset="0"/>
              </a:rPr>
              <a:t>ecide on v</a:t>
            </a:r>
            <a:endParaRPr lang="en-GB" sz="2800" i="1" dirty="0">
              <a:gradFill>
                <a:gsLst>
                  <a:gs pos="0">
                    <a:srgbClr val="FFFFFF"/>
                  </a:gs>
                  <a:gs pos="100000">
                    <a:srgbClr val="FFFFFF"/>
                  </a:gs>
                </a:gsLst>
                <a:lin ang="5400000" scaled="0"/>
              </a:gradFill>
              <a:ea typeface="Segoe UI" pitchFamily="34" charset="0"/>
              <a:cs typeface="Segoe UI" pitchFamily="34" charset="0"/>
            </a:endParaRPr>
          </a:p>
        </p:txBody>
      </p:sp>
      <p:sp>
        <p:nvSpPr>
          <p:cNvPr id="14" name="Right Arrow 13"/>
          <p:cNvSpPr/>
          <p:nvPr/>
        </p:nvSpPr>
        <p:spPr bwMode="auto">
          <a:xfrm>
            <a:off x="3327399" y="3914448"/>
            <a:ext cx="430285" cy="73892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ight Arrow 17"/>
          <p:cNvSpPr/>
          <p:nvPr/>
        </p:nvSpPr>
        <p:spPr bwMode="auto">
          <a:xfrm>
            <a:off x="3276599" y="2377748"/>
            <a:ext cx="430285" cy="73892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ight Arrow 18"/>
          <p:cNvSpPr/>
          <p:nvPr/>
        </p:nvSpPr>
        <p:spPr bwMode="auto">
          <a:xfrm rot="10800000">
            <a:off x="4444999" y="3939848"/>
            <a:ext cx="430285" cy="73892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ight Arrow 19"/>
          <p:cNvSpPr/>
          <p:nvPr/>
        </p:nvSpPr>
        <p:spPr bwMode="auto">
          <a:xfrm rot="10800000">
            <a:off x="4394199" y="2377748"/>
            <a:ext cx="430285" cy="73892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Multiply 22"/>
          <p:cNvSpPr/>
          <p:nvPr/>
        </p:nvSpPr>
        <p:spPr bwMode="auto">
          <a:xfrm>
            <a:off x="4283124" y="3848100"/>
            <a:ext cx="682576" cy="965200"/>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Multiply 23"/>
          <p:cNvSpPr/>
          <p:nvPr/>
        </p:nvSpPr>
        <p:spPr bwMode="auto">
          <a:xfrm>
            <a:off x="5121324" y="2984500"/>
            <a:ext cx="682576" cy="965200"/>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Oval Callout 24"/>
          <p:cNvSpPr/>
          <p:nvPr/>
        </p:nvSpPr>
        <p:spPr bwMode="auto">
          <a:xfrm>
            <a:off x="0" y="1497106"/>
            <a:ext cx="2019300" cy="1500094"/>
          </a:xfrm>
          <a:prstGeom prst="wedgeEllipseCallout">
            <a:avLst>
              <a:gd name="adj1" fmla="val 48738"/>
              <a:gd name="adj2" fmla="val 28340"/>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received 1,3,3</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Oval Callout 25"/>
          <p:cNvSpPr/>
          <p:nvPr/>
        </p:nvSpPr>
        <p:spPr bwMode="auto">
          <a:xfrm>
            <a:off x="2628901" y="1054100"/>
            <a:ext cx="2044700" cy="1117600"/>
          </a:xfrm>
          <a:prstGeom prst="wedgeEllipseCallout">
            <a:avLst>
              <a:gd name="adj1" fmla="val -40325"/>
              <a:gd name="adj2" fmla="val 39590"/>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c</a:t>
            </a:r>
            <a:r>
              <a:rPr lang="en-GB" sz="2400" dirty="0" smtClean="0">
                <a:gradFill>
                  <a:gsLst>
                    <a:gs pos="0">
                      <a:srgbClr val="FFFFFF"/>
                    </a:gs>
                    <a:gs pos="100000">
                      <a:srgbClr val="FFFFFF"/>
                    </a:gs>
                  </a:gsLst>
                  <a:lin ang="5400000" scaled="0"/>
                </a:gradFill>
                <a:ea typeface="Segoe UI" pitchFamily="34" charset="0"/>
                <a:cs typeface="Segoe UI" pitchFamily="34" charset="0"/>
              </a:rPr>
              <a:t>hoose 3</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Oval Callout 26"/>
          <p:cNvSpPr/>
          <p:nvPr/>
        </p:nvSpPr>
        <p:spPr bwMode="auto">
          <a:xfrm>
            <a:off x="6477001" y="685800"/>
            <a:ext cx="2044700" cy="1117600"/>
          </a:xfrm>
          <a:prstGeom prst="wedgeEllipseCallout">
            <a:avLst>
              <a:gd name="adj1" fmla="val 34209"/>
              <a:gd name="adj2" fmla="val 50955"/>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n</a:t>
            </a:r>
            <a:r>
              <a:rPr lang="en-GB" sz="2400" dirty="0" smtClean="0">
                <a:gradFill>
                  <a:gsLst>
                    <a:gs pos="0">
                      <a:srgbClr val="FFFFFF"/>
                    </a:gs>
                    <a:gs pos="100000">
                      <a:srgbClr val="FFFFFF"/>
                    </a:gs>
                  </a:gsLst>
                  <a:lin ang="5400000" scaled="0"/>
                </a:gradFill>
                <a:ea typeface="Segoe UI" pitchFamily="34" charset="0"/>
                <a:cs typeface="Segoe UI" pitchFamily="34" charset="0"/>
              </a:rPr>
              <a:t>= # of nodes</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Up-Down Arrow 2"/>
          <p:cNvSpPr/>
          <p:nvPr/>
        </p:nvSpPr>
        <p:spPr bwMode="auto">
          <a:xfrm>
            <a:off x="2425700" y="3238500"/>
            <a:ext cx="457200" cy="584200"/>
          </a:xfrm>
          <a:prstGeom prst="upDownArrow">
            <a:avLst/>
          </a:prstGeom>
          <a:solidFill>
            <a:srgbClr val="02213C"/>
          </a:solidFill>
          <a:ln>
            <a:solidFill>
              <a:srgbClr val="02233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9515132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2" grpId="0" animBg="1"/>
      <p:bldP spid="13" grpId="0" animBg="1"/>
      <p:bldP spid="14" grpId="0" animBg="1"/>
      <p:bldP spid="18" grpId="0" animBg="1"/>
      <p:bldP spid="19" grpId="0" animBg="1"/>
      <p:bldP spid="20" grpId="0" animBg="1"/>
      <p:bldP spid="23" grpId="0" animBg="1"/>
      <p:bldP spid="24" grpId="0" animBg="1"/>
      <p:bldP spid="25" grpId="0" animBg="1"/>
      <p:bldP spid="26" grpId="0" animBg="1"/>
      <p:bldP spid="27"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Up-Down Arrow 35"/>
          <p:cNvSpPr/>
          <p:nvPr/>
        </p:nvSpPr>
        <p:spPr bwMode="auto">
          <a:xfrm>
            <a:off x="5283200" y="3238500"/>
            <a:ext cx="457200" cy="584200"/>
          </a:xfrm>
          <a:prstGeom prst="upDownArrow">
            <a:avLst/>
          </a:prstGeom>
          <a:solidFill>
            <a:srgbClr val="02213C"/>
          </a:solidFill>
          <a:ln>
            <a:solidFill>
              <a:srgbClr val="02233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GB" dirty="0" smtClean="0"/>
              <a:t>One third rule:</a:t>
            </a:r>
            <a:endParaRPr lang="en-GB" dirty="0"/>
          </a:p>
        </p:txBody>
      </p:sp>
      <p:sp>
        <p:nvSpPr>
          <p:cNvPr id="22" name="Rectangle 21"/>
          <p:cNvSpPr/>
          <p:nvPr/>
        </p:nvSpPr>
        <p:spPr>
          <a:xfrm>
            <a:off x="4389899" y="3467208"/>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16" name="TextBox 15"/>
          <p:cNvSpPr txBox="1"/>
          <p:nvPr/>
        </p:nvSpPr>
        <p:spPr>
          <a:xfrm>
            <a:off x="3959643" y="3425665"/>
            <a:ext cx="0" cy="430887"/>
          </a:xfrm>
          <a:prstGeom prst="rect">
            <a:avLst/>
          </a:prstGeom>
          <a:noFill/>
        </p:spPr>
        <p:txBody>
          <a:bodyPr wrap="none" lIns="0" tIns="0" rIns="0" bIns="0" rtlCol="0">
            <a:spAutoFit/>
          </a:bodyPr>
          <a:lstStyle/>
          <a:p>
            <a:endParaRPr lang="en-US" sz="2800" dirty="0" err="1" smtClean="0">
              <a:gradFill>
                <a:gsLst>
                  <a:gs pos="2917">
                    <a:schemeClr val="tx1"/>
                  </a:gs>
                  <a:gs pos="30000">
                    <a:schemeClr val="tx1"/>
                  </a:gs>
                </a:gsLst>
                <a:lin ang="5400000" scaled="0"/>
              </a:gradFill>
            </a:endParaRPr>
          </a:p>
        </p:txBody>
      </p:sp>
      <p:sp>
        <p:nvSpPr>
          <p:cNvPr id="6" name="Rounded Rectangle 5"/>
          <p:cNvSpPr/>
          <p:nvPr/>
        </p:nvSpPr>
        <p:spPr bwMode="auto">
          <a:xfrm>
            <a:off x="2171700" y="22733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a:gradFill>
                  <a:gsLst>
                    <a:gs pos="0">
                      <a:srgbClr val="FFFFFF"/>
                    </a:gs>
                    <a:gs pos="100000">
                      <a:srgbClr val="FFFFFF"/>
                    </a:gs>
                  </a:gsLst>
                  <a:lin ang="5400000" scaled="0"/>
                </a:gradFill>
                <a:ea typeface="Segoe UI" pitchFamily="34" charset="0"/>
                <a:cs typeface="Segoe UI" pitchFamily="34" charset="0"/>
              </a:rPr>
              <a:t>3</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Rounded Rectangle 38"/>
          <p:cNvSpPr/>
          <p:nvPr/>
        </p:nvSpPr>
        <p:spPr bwMode="auto">
          <a:xfrm>
            <a:off x="2171700" y="38354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a:gradFill>
                  <a:gsLst>
                    <a:gs pos="0">
                      <a:srgbClr val="FFFFFF"/>
                    </a:gs>
                    <a:gs pos="100000">
                      <a:srgbClr val="FFFFFF"/>
                    </a:gs>
                  </a:gsLst>
                  <a:lin ang="5400000" scaled="0"/>
                </a:gradFill>
                <a:ea typeface="Segoe UI" pitchFamily="34" charset="0"/>
                <a:cs typeface="Segoe UI" pitchFamily="34" charset="0"/>
              </a:rPr>
              <a:t>3</a:t>
            </a:r>
            <a:endParaRPr lang="en-US" sz="32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ounded Rectangle 40"/>
          <p:cNvSpPr/>
          <p:nvPr/>
        </p:nvSpPr>
        <p:spPr bwMode="auto">
          <a:xfrm>
            <a:off x="5003800" y="22733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a:gradFill>
                  <a:gsLst>
                    <a:gs pos="0">
                      <a:srgbClr val="FFFFFF"/>
                    </a:gs>
                    <a:gs pos="100000">
                      <a:srgbClr val="FFFFFF"/>
                    </a:gs>
                  </a:gsLst>
                  <a:lin ang="5400000" scaled="0"/>
                </a:gradFill>
                <a:ea typeface="Segoe UI" pitchFamily="34" charset="0"/>
                <a:cs typeface="Segoe UI" pitchFamily="34" charset="0"/>
              </a:rPr>
              <a:t>3</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Rounded Rectangle 41"/>
          <p:cNvSpPr/>
          <p:nvPr/>
        </p:nvSpPr>
        <p:spPr bwMode="auto">
          <a:xfrm>
            <a:off x="5003800" y="3835400"/>
            <a:ext cx="901700" cy="9017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smtClean="0">
                <a:gradFill>
                  <a:gsLst>
                    <a:gs pos="0">
                      <a:srgbClr val="FFFFFF"/>
                    </a:gs>
                    <a:gs pos="100000">
                      <a:srgbClr val="FFFFFF"/>
                    </a:gs>
                  </a:gsLst>
                  <a:lin ang="5400000" scaled="0"/>
                </a:gradFill>
                <a:ea typeface="Segoe UI" pitchFamily="34" charset="0"/>
                <a:cs typeface="Segoe UI" pitchFamily="34" charset="0"/>
              </a:rPr>
              <a:t>6</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ight Arrow 13"/>
          <p:cNvSpPr/>
          <p:nvPr/>
        </p:nvSpPr>
        <p:spPr bwMode="auto">
          <a:xfrm>
            <a:off x="3327399" y="3914448"/>
            <a:ext cx="430285" cy="73892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ight Arrow 17"/>
          <p:cNvSpPr/>
          <p:nvPr/>
        </p:nvSpPr>
        <p:spPr bwMode="auto">
          <a:xfrm>
            <a:off x="3276599" y="2377748"/>
            <a:ext cx="430285" cy="73892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ight Arrow 18"/>
          <p:cNvSpPr/>
          <p:nvPr/>
        </p:nvSpPr>
        <p:spPr bwMode="auto">
          <a:xfrm rot="10800000">
            <a:off x="4444999" y="3939848"/>
            <a:ext cx="430285" cy="73892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ight Arrow 19"/>
          <p:cNvSpPr/>
          <p:nvPr/>
        </p:nvSpPr>
        <p:spPr bwMode="auto">
          <a:xfrm rot="10800000">
            <a:off x="4394199" y="2377748"/>
            <a:ext cx="430285" cy="738926"/>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Multiply 22"/>
          <p:cNvSpPr/>
          <p:nvPr/>
        </p:nvSpPr>
        <p:spPr bwMode="auto">
          <a:xfrm>
            <a:off x="4283124" y="3848100"/>
            <a:ext cx="682576" cy="965200"/>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Multiply 23"/>
          <p:cNvSpPr/>
          <p:nvPr/>
        </p:nvSpPr>
        <p:spPr bwMode="auto">
          <a:xfrm>
            <a:off x="5134024" y="3060700"/>
            <a:ext cx="682576" cy="965200"/>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Rounded Rectangle 27"/>
          <p:cNvSpPr/>
          <p:nvPr/>
        </p:nvSpPr>
        <p:spPr bwMode="auto">
          <a:xfrm>
            <a:off x="2159000" y="2273300"/>
            <a:ext cx="901700" cy="901700"/>
          </a:xfrm>
          <a:prstGeom prst="roundRect">
            <a:avLst/>
          </a:prstGeom>
          <a:solidFill>
            <a:srgbClr val="19BF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a:gradFill>
                  <a:gsLst>
                    <a:gs pos="0">
                      <a:srgbClr val="FFFFFF"/>
                    </a:gs>
                    <a:gs pos="100000">
                      <a:srgbClr val="FFFFFF"/>
                    </a:gs>
                  </a:gsLst>
                  <a:lin ang="5400000" scaled="0"/>
                </a:gradFill>
                <a:ea typeface="Segoe UI" pitchFamily="34" charset="0"/>
                <a:cs typeface="Segoe UI" pitchFamily="34" charset="0"/>
              </a:rPr>
              <a:t>3</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ounded Rectangle 28"/>
          <p:cNvSpPr/>
          <p:nvPr/>
        </p:nvSpPr>
        <p:spPr bwMode="auto">
          <a:xfrm>
            <a:off x="2171700" y="3835400"/>
            <a:ext cx="901700" cy="901700"/>
          </a:xfrm>
          <a:prstGeom prst="roundRect">
            <a:avLst/>
          </a:prstGeom>
          <a:solidFill>
            <a:srgbClr val="19BF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a:gradFill>
                  <a:gsLst>
                    <a:gs pos="0">
                      <a:srgbClr val="FFFFFF"/>
                    </a:gs>
                    <a:gs pos="100000">
                      <a:srgbClr val="FFFFFF"/>
                    </a:gs>
                  </a:gsLst>
                  <a:lin ang="5400000" scaled="0"/>
                </a:gradFill>
                <a:ea typeface="Segoe UI" pitchFamily="34" charset="0"/>
                <a:cs typeface="Segoe UI" pitchFamily="34" charset="0"/>
              </a:rPr>
              <a:t>3</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Rounded Rectangle 30"/>
          <p:cNvSpPr/>
          <p:nvPr/>
        </p:nvSpPr>
        <p:spPr bwMode="auto">
          <a:xfrm>
            <a:off x="4991100" y="2273300"/>
            <a:ext cx="901700" cy="901700"/>
          </a:xfrm>
          <a:prstGeom prst="roundRect">
            <a:avLst/>
          </a:prstGeom>
          <a:solidFill>
            <a:srgbClr val="19BF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3200" dirty="0">
                <a:gradFill>
                  <a:gsLst>
                    <a:gs pos="0">
                      <a:srgbClr val="FFFFFF"/>
                    </a:gs>
                    <a:gs pos="100000">
                      <a:srgbClr val="FFFFFF"/>
                    </a:gs>
                  </a:gsLst>
                  <a:lin ang="5400000" scaled="0"/>
                </a:gradFill>
                <a:ea typeface="Segoe UI" pitchFamily="34" charset="0"/>
                <a:cs typeface="Segoe UI" pitchFamily="34" charset="0"/>
              </a:rPr>
              <a:t>3</a:t>
            </a:r>
            <a:endParaRPr lang="en-US" sz="32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Oval Callout 31"/>
          <p:cNvSpPr/>
          <p:nvPr/>
        </p:nvSpPr>
        <p:spPr bwMode="auto">
          <a:xfrm>
            <a:off x="3835399" y="635000"/>
            <a:ext cx="2781301" cy="1257300"/>
          </a:xfrm>
          <a:prstGeom prst="wedgeEllipseCallout">
            <a:avLst>
              <a:gd name="adj1" fmla="val -27614"/>
              <a:gd name="adj2" fmla="val 59413"/>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d</a:t>
            </a:r>
            <a:r>
              <a:rPr lang="en-GB" sz="2400" dirty="0" smtClean="0">
                <a:gradFill>
                  <a:gsLst>
                    <a:gs pos="0">
                      <a:srgbClr val="FFFFFF"/>
                    </a:gs>
                    <a:gs pos="100000">
                      <a:srgbClr val="FFFFFF"/>
                    </a:gs>
                  </a:gsLst>
                  <a:lin ang="5400000" scaled="0"/>
                </a:gradFill>
                <a:ea typeface="Segoe UI" pitchFamily="34" charset="0"/>
                <a:cs typeface="Segoe UI" pitchFamily="34" charset="0"/>
              </a:rPr>
              <a:t>ecide on value 3</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Oval Callout 33"/>
          <p:cNvSpPr/>
          <p:nvPr/>
        </p:nvSpPr>
        <p:spPr bwMode="auto">
          <a:xfrm>
            <a:off x="0" y="1509806"/>
            <a:ext cx="2019300" cy="1500094"/>
          </a:xfrm>
          <a:prstGeom prst="wedgeEllipseCallout">
            <a:avLst>
              <a:gd name="adj1" fmla="val 49996"/>
              <a:gd name="adj2" fmla="val 31726"/>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Received 3,3,3</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Rectangular Callout 43"/>
          <p:cNvSpPr/>
          <p:nvPr/>
        </p:nvSpPr>
        <p:spPr bwMode="auto">
          <a:xfrm>
            <a:off x="6273800" y="1863502"/>
            <a:ext cx="2679700" cy="1806798"/>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Hear form &gt;2/3n </a:t>
            </a:r>
          </a:p>
          <a:p>
            <a:pPr algn="ctr" defTabSz="914099" fontAlgn="base">
              <a:spcBef>
                <a:spcPct val="0"/>
              </a:spcBef>
              <a:spcAft>
                <a:spcPct val="0"/>
              </a:spcAft>
            </a:pPr>
            <a:r>
              <a:rPr lang="en-GB" sz="2800" i="1" dirty="0" smtClean="0">
                <a:gradFill>
                  <a:gsLst>
                    <a:gs pos="0">
                      <a:srgbClr val="FFFFFF"/>
                    </a:gs>
                    <a:gs pos="100000">
                      <a:srgbClr val="FFFFFF"/>
                    </a:gs>
                  </a:gsLst>
                  <a:lin ang="5400000" scaled="0"/>
                </a:gradFill>
                <a:ea typeface="Segoe UI" pitchFamily="34" charset="0"/>
                <a:cs typeface="Segoe UI" pitchFamily="34" charset="0"/>
              </a:rPr>
              <a:t>then</a:t>
            </a:r>
          </a:p>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choose most </a:t>
            </a:r>
            <a:r>
              <a:rPr lang="en-GB" sz="2800" dirty="0" err="1" smtClean="0">
                <a:gradFill>
                  <a:gsLst>
                    <a:gs pos="0">
                      <a:srgbClr val="FFFFFF"/>
                    </a:gs>
                    <a:gs pos="100000">
                      <a:srgbClr val="FFFFFF"/>
                    </a:gs>
                  </a:gsLst>
                  <a:lin ang="5400000" scaled="0"/>
                </a:gradFill>
                <a:ea typeface="Segoe UI" pitchFamily="34" charset="0"/>
                <a:cs typeface="Segoe UI" pitchFamily="34" charset="0"/>
              </a:rPr>
              <a:t>reveived</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ular Callout 44"/>
          <p:cNvSpPr/>
          <p:nvPr/>
        </p:nvSpPr>
        <p:spPr bwMode="auto">
          <a:xfrm>
            <a:off x="6286500" y="3895502"/>
            <a:ext cx="2679700" cy="1476598"/>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smtClean="0">
                <a:gradFill>
                  <a:gsLst>
                    <a:gs pos="0">
                      <a:srgbClr val="FFFFFF"/>
                    </a:gs>
                    <a:gs pos="100000">
                      <a:srgbClr val="FFFFFF"/>
                    </a:gs>
                  </a:gsLst>
                  <a:lin ang="5400000" scaled="0"/>
                </a:gradFill>
                <a:ea typeface="Segoe UI" pitchFamily="34" charset="0"/>
                <a:cs typeface="Segoe UI" pitchFamily="34" charset="0"/>
              </a:rPr>
              <a:t>&gt;2/3n share value v </a:t>
            </a:r>
            <a:r>
              <a:rPr lang="en-GB" sz="2800" i="1" dirty="0">
                <a:gradFill>
                  <a:gsLst>
                    <a:gs pos="0">
                      <a:srgbClr val="FFFFFF"/>
                    </a:gs>
                    <a:gs pos="100000">
                      <a:srgbClr val="FFFFFF"/>
                    </a:gs>
                  </a:gsLst>
                  <a:lin ang="5400000" scaled="0"/>
                </a:gradFill>
                <a:ea typeface="Segoe UI" pitchFamily="34" charset="0"/>
                <a:cs typeface="Segoe UI" pitchFamily="34" charset="0"/>
              </a:rPr>
              <a:t>then</a:t>
            </a:r>
            <a:r>
              <a:rPr lang="en-GB" sz="2800" dirty="0" smtClean="0">
                <a:gradFill>
                  <a:gsLst>
                    <a:gs pos="0">
                      <a:srgbClr val="FFFFFF"/>
                    </a:gs>
                    <a:gs pos="100000">
                      <a:srgbClr val="FFFFFF"/>
                    </a:gs>
                  </a:gsLst>
                  <a:lin ang="5400000" scaled="0"/>
                </a:gradFill>
                <a:ea typeface="Segoe UI" pitchFamily="34" charset="0"/>
                <a:cs typeface="Segoe UI" pitchFamily="34" charset="0"/>
              </a:rPr>
              <a:t> </a:t>
            </a:r>
          </a:p>
          <a:p>
            <a:pPr algn="ctr" defTabSz="914099" fontAlgn="base">
              <a:spcBef>
                <a:spcPct val="0"/>
              </a:spcBef>
              <a:spcAft>
                <a:spcPct val="0"/>
              </a:spcAft>
            </a:pPr>
            <a:r>
              <a:rPr lang="en-GB" sz="2800" dirty="0">
                <a:gradFill>
                  <a:gsLst>
                    <a:gs pos="0">
                      <a:srgbClr val="FFFFFF"/>
                    </a:gs>
                    <a:gs pos="100000">
                      <a:srgbClr val="FFFFFF"/>
                    </a:gs>
                  </a:gsLst>
                  <a:lin ang="5400000" scaled="0"/>
                </a:gradFill>
                <a:ea typeface="Segoe UI" pitchFamily="34" charset="0"/>
                <a:cs typeface="Segoe UI" pitchFamily="34" charset="0"/>
              </a:rPr>
              <a:t>d</a:t>
            </a:r>
            <a:r>
              <a:rPr lang="en-GB" sz="2800" dirty="0" smtClean="0">
                <a:gradFill>
                  <a:gsLst>
                    <a:gs pos="0">
                      <a:srgbClr val="FFFFFF"/>
                    </a:gs>
                    <a:gs pos="100000">
                      <a:srgbClr val="FFFFFF"/>
                    </a:gs>
                  </a:gsLst>
                  <a:lin ang="5400000" scaled="0"/>
                </a:gradFill>
                <a:ea typeface="Segoe UI" pitchFamily="34" charset="0"/>
                <a:cs typeface="Segoe UI" pitchFamily="34" charset="0"/>
              </a:rPr>
              <a:t>ecide on v</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Up-Down Arrow 24"/>
          <p:cNvSpPr/>
          <p:nvPr/>
        </p:nvSpPr>
        <p:spPr bwMode="auto">
          <a:xfrm>
            <a:off x="2425700" y="3238500"/>
            <a:ext cx="457200" cy="584200"/>
          </a:xfrm>
          <a:prstGeom prst="upDownArrow">
            <a:avLst/>
          </a:prstGeom>
          <a:solidFill>
            <a:srgbClr val="02213C"/>
          </a:solidFill>
          <a:ln>
            <a:solidFill>
              <a:srgbClr val="02233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3768163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4" grpId="0" animBg="1"/>
      <p:bldP spid="18" grpId="0" animBg="1"/>
      <p:bldP spid="19" grpId="0" animBg="1"/>
      <p:bldP spid="20" grpId="0" animBg="1"/>
      <p:bldP spid="23" grpId="0" animBg="1"/>
      <p:bldP spid="24" grpId="0" animBg="1"/>
      <p:bldP spid="28" grpId="0" animBg="1"/>
      <p:bldP spid="29" grpId="0" animBg="1"/>
      <p:bldP spid="31" grpId="0" animBg="1"/>
      <p:bldP spid="32" grpId="0" animBg="1"/>
      <p:bldP spid="3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 third rule: property</a:t>
            </a:r>
            <a:endParaRPr lang="en-GB" dirty="0"/>
          </a:p>
        </p:txBody>
      </p:sp>
      <p:sp>
        <p:nvSpPr>
          <p:cNvPr id="27" name="Rectangular Callout 26"/>
          <p:cNvSpPr/>
          <p:nvPr/>
        </p:nvSpPr>
        <p:spPr bwMode="auto">
          <a:xfrm>
            <a:off x="2476500" y="2752502"/>
            <a:ext cx="3771900" cy="1374998"/>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err="1">
                <a:gradFill>
                  <a:gsLst>
                    <a:gs pos="0">
                      <a:srgbClr val="FFFFFF"/>
                    </a:gs>
                    <a:gs pos="100000">
                      <a:srgbClr val="FFFFFF"/>
                    </a:gs>
                  </a:gsLst>
                  <a:lin ang="5400000" scaled="0"/>
                </a:gradFill>
                <a:ea typeface="Segoe UI" pitchFamily="34" charset="0"/>
                <a:cs typeface="Segoe UI" pitchFamily="34" charset="0"/>
              </a:rPr>
              <a:t>f</a:t>
            </a:r>
            <a:r>
              <a:rPr lang="en-GB" sz="2800" dirty="0" err="1" smtClean="0">
                <a:gradFill>
                  <a:gsLst>
                    <a:gs pos="0">
                      <a:srgbClr val="FFFFFF"/>
                    </a:gs>
                    <a:gs pos="100000">
                      <a:srgbClr val="FFFFFF"/>
                    </a:gs>
                  </a:gsLst>
                  <a:lin ang="5400000" scaled="0"/>
                </a:gradFill>
                <a:ea typeface="Segoe UI" pitchFamily="34" charset="0"/>
                <a:cs typeface="Segoe UI" pitchFamily="34" charset="0"/>
              </a:rPr>
              <a:t>orall</a:t>
            </a:r>
            <a:r>
              <a:rPr lang="en-GB" sz="2800" dirty="0" smtClean="0">
                <a:gradFill>
                  <a:gsLst>
                    <a:gs pos="0">
                      <a:srgbClr val="FFFFFF"/>
                    </a:gs>
                    <a:gs pos="100000">
                      <a:srgbClr val="FFFFFF"/>
                    </a:gs>
                  </a:gsLst>
                  <a:lin ang="5400000" scaled="0"/>
                </a:gradFill>
                <a:ea typeface="Segoe UI" pitchFamily="34" charset="0"/>
                <a:cs typeface="Segoe UI" pitchFamily="34" charset="0"/>
              </a:rPr>
              <a:t> </a:t>
            </a:r>
            <a:r>
              <a:rPr lang="en-GB" sz="2800" dirty="0" err="1">
                <a:gradFill>
                  <a:gsLst>
                    <a:gs pos="0">
                      <a:srgbClr val="FFFFFF"/>
                    </a:gs>
                    <a:gs pos="100000">
                      <a:srgbClr val="FFFFFF"/>
                    </a:gs>
                  </a:gsLst>
                  <a:lin ang="5400000" scaled="0"/>
                </a:gradFill>
                <a:ea typeface="Segoe UI" pitchFamily="34" charset="0"/>
                <a:cs typeface="Segoe UI" pitchFamily="34" charset="0"/>
              </a:rPr>
              <a:t>p</a:t>
            </a:r>
            <a:r>
              <a:rPr lang="en-GB" sz="2800" dirty="0" err="1" smtClean="0">
                <a:gradFill>
                  <a:gsLst>
                    <a:gs pos="0">
                      <a:srgbClr val="FFFFFF"/>
                    </a:gs>
                    <a:gs pos="100000">
                      <a:srgbClr val="FFFFFF"/>
                    </a:gs>
                  </a:gsLst>
                  <a:lin ang="5400000" scaled="0"/>
                </a:gradFill>
                <a:ea typeface="Segoe UI" pitchFamily="34" charset="0"/>
                <a:cs typeface="Segoe UI" pitchFamily="34" charset="0"/>
              </a:rPr>
              <a:t>,</a:t>
            </a:r>
            <a:r>
              <a:rPr lang="en-GB" sz="2800" dirty="0" err="1">
                <a:gradFill>
                  <a:gsLst>
                    <a:gs pos="0">
                      <a:srgbClr val="FFFFFF"/>
                    </a:gs>
                    <a:gs pos="100000">
                      <a:srgbClr val="FFFFFF"/>
                    </a:gs>
                  </a:gsLst>
                  <a:lin ang="5400000" scaled="0"/>
                </a:gradFill>
                <a:ea typeface="Segoe UI" pitchFamily="34" charset="0"/>
                <a:cs typeface="Segoe UI" pitchFamily="34" charset="0"/>
              </a:rPr>
              <a:t>p</a:t>
            </a:r>
            <a:r>
              <a:rPr lang="en-GB" sz="2800" dirty="0" smtClean="0">
                <a:gradFill>
                  <a:gsLst>
                    <a:gs pos="0">
                      <a:srgbClr val="FFFFFF"/>
                    </a:gs>
                    <a:gs pos="100000">
                      <a:srgbClr val="FFFFFF"/>
                    </a:gs>
                  </a:gsLst>
                  <a:lin ang="5400000" scaled="0"/>
                </a:gradFill>
                <a:ea typeface="Segoe UI" pitchFamily="34" charset="0"/>
                <a:cs typeface="Segoe UI" pitchFamily="34" charset="0"/>
              </a:rPr>
              <a:t>’: decide(</a:t>
            </a:r>
            <a:r>
              <a:rPr lang="en-GB" sz="2800" dirty="0" err="1">
                <a:gradFill>
                  <a:gsLst>
                    <a:gs pos="0">
                      <a:srgbClr val="FFFFFF"/>
                    </a:gs>
                    <a:gs pos="100000">
                      <a:srgbClr val="FFFFFF"/>
                    </a:gs>
                  </a:gsLst>
                  <a:lin ang="5400000" scaled="0"/>
                </a:gradFill>
                <a:ea typeface="Segoe UI" pitchFamily="34" charset="0"/>
                <a:cs typeface="Segoe UI" pitchFamily="34" charset="0"/>
              </a:rPr>
              <a:t>p</a:t>
            </a:r>
            <a:r>
              <a:rPr lang="en-GB" sz="2800" dirty="0" err="1" smtClean="0">
                <a:gradFill>
                  <a:gsLst>
                    <a:gs pos="0">
                      <a:srgbClr val="FFFFFF"/>
                    </a:gs>
                    <a:gs pos="100000">
                      <a:srgbClr val="FFFFFF"/>
                    </a:gs>
                  </a:gsLst>
                  <a:lin ang="5400000" scaled="0"/>
                </a:gradFill>
                <a:ea typeface="Segoe UI" pitchFamily="34" charset="0"/>
                <a:cs typeface="Segoe UI" pitchFamily="34" charset="0"/>
              </a:rPr>
              <a:t>,v</a:t>
            </a:r>
            <a:r>
              <a:rPr lang="en-GB" sz="2800" dirty="0" smtClean="0">
                <a:gradFill>
                  <a:gsLst>
                    <a:gs pos="0">
                      <a:srgbClr val="FFFFFF"/>
                    </a:gs>
                    <a:gs pos="100000">
                      <a:srgbClr val="FFFFFF"/>
                    </a:gs>
                  </a:gsLst>
                  <a:lin ang="5400000" scaled="0"/>
                </a:gradFill>
                <a:ea typeface="Segoe UI" pitchFamily="34" charset="0"/>
                <a:cs typeface="Segoe UI" pitchFamily="34" charset="0"/>
              </a:rPr>
              <a:t>) </a:t>
            </a:r>
            <a:r>
              <a:rPr lang="en-GB" sz="2800" i="1" dirty="0" smtClean="0">
                <a:gradFill>
                  <a:gsLst>
                    <a:gs pos="0">
                      <a:srgbClr val="FFFFFF"/>
                    </a:gs>
                    <a:gs pos="100000">
                      <a:srgbClr val="FFFFFF"/>
                    </a:gs>
                  </a:gsLst>
                  <a:lin ang="5400000" scaled="0"/>
                </a:gradFill>
                <a:ea typeface="Segoe UI" pitchFamily="34" charset="0"/>
                <a:cs typeface="Segoe UI" pitchFamily="34" charset="0"/>
              </a:rPr>
              <a:t>and</a:t>
            </a:r>
            <a:r>
              <a:rPr lang="en-GB" sz="2800" dirty="0" smtClean="0">
                <a:gradFill>
                  <a:gsLst>
                    <a:gs pos="0">
                      <a:srgbClr val="FFFFFF"/>
                    </a:gs>
                    <a:gs pos="100000">
                      <a:srgbClr val="FFFFFF"/>
                    </a:gs>
                  </a:gsLst>
                  <a:lin ang="5400000" scaled="0"/>
                </a:gradFill>
                <a:ea typeface="Segoe UI" pitchFamily="34" charset="0"/>
                <a:cs typeface="Segoe UI" pitchFamily="34" charset="0"/>
              </a:rPr>
              <a:t> decide(</a:t>
            </a:r>
            <a:r>
              <a:rPr lang="en-GB" sz="2800" dirty="0" err="1">
                <a:gradFill>
                  <a:gsLst>
                    <a:gs pos="0">
                      <a:srgbClr val="FFFFFF"/>
                    </a:gs>
                    <a:gs pos="100000">
                      <a:srgbClr val="FFFFFF"/>
                    </a:gs>
                  </a:gsLst>
                  <a:lin ang="5400000" scaled="0"/>
                </a:gradFill>
                <a:ea typeface="Segoe UI" pitchFamily="34" charset="0"/>
                <a:cs typeface="Segoe UI" pitchFamily="34" charset="0"/>
              </a:rPr>
              <a:t>p</a:t>
            </a:r>
            <a:r>
              <a:rPr lang="en-GB" sz="2800" dirty="0" err="1" smtClean="0">
                <a:gradFill>
                  <a:gsLst>
                    <a:gs pos="0">
                      <a:srgbClr val="FFFFFF"/>
                    </a:gs>
                    <a:gs pos="100000">
                      <a:srgbClr val="FFFFFF"/>
                    </a:gs>
                  </a:gsLst>
                  <a:lin ang="5400000" scaled="0"/>
                </a:gradFill>
                <a:ea typeface="Segoe UI" pitchFamily="34" charset="0"/>
                <a:cs typeface="Segoe UI" pitchFamily="34" charset="0"/>
              </a:rPr>
              <a:t>’,w</a:t>
            </a:r>
            <a:r>
              <a:rPr lang="en-GB" sz="2800" dirty="0" smtClean="0">
                <a:gradFill>
                  <a:gsLst>
                    <a:gs pos="0">
                      <a:srgbClr val="FFFFFF"/>
                    </a:gs>
                    <a:gs pos="100000">
                      <a:srgbClr val="FFFFFF"/>
                    </a:gs>
                  </a:gsLst>
                  <a:lin ang="5400000" scaled="0"/>
                </a:gradFill>
                <a:ea typeface="Segoe UI" pitchFamily="34" charset="0"/>
                <a:cs typeface="Segoe UI" pitchFamily="34" charset="0"/>
              </a:rPr>
              <a:t>) </a:t>
            </a:r>
            <a:r>
              <a:rPr lang="en-GB" sz="2800" i="1" dirty="0" smtClean="0">
                <a:gradFill>
                  <a:gsLst>
                    <a:gs pos="0">
                      <a:srgbClr val="FFFFFF"/>
                    </a:gs>
                    <a:gs pos="100000">
                      <a:srgbClr val="FFFFFF"/>
                    </a:gs>
                  </a:gsLst>
                  <a:lin ang="5400000" scaled="0"/>
                </a:gradFill>
                <a:ea typeface="Segoe UI" pitchFamily="34" charset="0"/>
                <a:cs typeface="Segoe UI" pitchFamily="34" charset="0"/>
              </a:rPr>
              <a:t>then</a:t>
            </a:r>
            <a:r>
              <a:rPr lang="en-GB" sz="2800" dirty="0" smtClean="0">
                <a:gradFill>
                  <a:gsLst>
                    <a:gs pos="0">
                      <a:srgbClr val="FFFFFF"/>
                    </a:gs>
                    <a:gs pos="100000">
                      <a:srgbClr val="FFFFFF"/>
                    </a:gs>
                  </a:gsLst>
                  <a:lin ang="5400000" scaled="0"/>
                </a:gradFill>
                <a:ea typeface="Segoe UI" pitchFamily="34" charset="0"/>
                <a:cs typeface="Segoe UI" pitchFamily="34" charset="0"/>
              </a:rPr>
              <a:t> v=w</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Oval Callout 33"/>
          <p:cNvSpPr/>
          <p:nvPr/>
        </p:nvSpPr>
        <p:spPr bwMode="auto">
          <a:xfrm>
            <a:off x="5194301" y="1841500"/>
            <a:ext cx="2349499" cy="749300"/>
          </a:xfrm>
          <a:prstGeom prst="wedgeEllipseCallout">
            <a:avLst>
              <a:gd name="adj1" fmla="val -32611"/>
              <a:gd name="adj2" fmla="val 50117"/>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We want to verify</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Oval Callout 31"/>
          <p:cNvSpPr/>
          <p:nvPr/>
        </p:nvSpPr>
        <p:spPr bwMode="auto">
          <a:xfrm>
            <a:off x="6413501" y="3086100"/>
            <a:ext cx="2349499" cy="838200"/>
          </a:xfrm>
          <a:prstGeom prst="wedgeEllipseCallout">
            <a:avLst>
              <a:gd name="adj1" fmla="val -53692"/>
              <a:gd name="adj2" fmla="val 13275"/>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Agreement</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7948696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4"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 third rule: invariant</a:t>
            </a:r>
            <a:endParaRPr lang="en-GB" dirty="0"/>
          </a:p>
        </p:txBody>
      </p:sp>
      <p:sp>
        <p:nvSpPr>
          <p:cNvPr id="33" name="Rectangular Callout 32"/>
          <p:cNvSpPr/>
          <p:nvPr/>
        </p:nvSpPr>
        <p:spPr bwMode="auto">
          <a:xfrm>
            <a:off x="1816100" y="2689002"/>
            <a:ext cx="5524500" cy="1374998"/>
          </a:xfrm>
          <a:prstGeom prst="wedgeRectCallout">
            <a:avLst>
              <a:gd name="adj1" fmla="val -16941"/>
              <a:gd name="adj2" fmla="val 35593"/>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800" dirty="0" err="1">
                <a:gradFill>
                  <a:gsLst>
                    <a:gs pos="0">
                      <a:srgbClr val="FFFFFF"/>
                    </a:gs>
                    <a:gs pos="100000">
                      <a:srgbClr val="FFFFFF"/>
                    </a:gs>
                  </a:gsLst>
                  <a:lin ang="5400000" scaled="0"/>
                </a:gradFill>
                <a:ea typeface="Segoe UI" pitchFamily="34" charset="0"/>
                <a:cs typeface="Segoe UI" pitchFamily="34" charset="0"/>
              </a:rPr>
              <a:t>f</a:t>
            </a:r>
            <a:r>
              <a:rPr lang="en-GB" sz="2800" dirty="0" err="1" smtClean="0">
                <a:gradFill>
                  <a:gsLst>
                    <a:gs pos="0">
                      <a:srgbClr val="FFFFFF"/>
                    </a:gs>
                    <a:gs pos="100000">
                      <a:srgbClr val="FFFFFF"/>
                    </a:gs>
                  </a:gsLst>
                  <a:lin ang="5400000" scaled="0"/>
                </a:gradFill>
                <a:ea typeface="Segoe UI" pitchFamily="34" charset="0"/>
                <a:cs typeface="Segoe UI" pitchFamily="34" charset="0"/>
              </a:rPr>
              <a:t>orall</a:t>
            </a:r>
            <a:r>
              <a:rPr lang="en-GB" sz="2800" dirty="0" smtClean="0">
                <a:gradFill>
                  <a:gsLst>
                    <a:gs pos="0">
                      <a:srgbClr val="FFFFFF"/>
                    </a:gs>
                    <a:gs pos="100000">
                      <a:srgbClr val="FFFFFF"/>
                    </a:gs>
                  </a:gsLst>
                  <a:lin ang="5400000" scaled="0"/>
                </a:gradFill>
                <a:ea typeface="Segoe UI" pitchFamily="34" charset="0"/>
                <a:cs typeface="Segoe UI" pitchFamily="34" charset="0"/>
              </a:rPr>
              <a:t> p: decide(</a:t>
            </a:r>
            <a:r>
              <a:rPr lang="en-GB" sz="2800" dirty="0" err="1" smtClean="0">
                <a:gradFill>
                  <a:gsLst>
                    <a:gs pos="0">
                      <a:srgbClr val="FFFFFF"/>
                    </a:gs>
                    <a:gs pos="100000">
                      <a:srgbClr val="FFFFFF"/>
                    </a:gs>
                  </a:gsLst>
                  <a:lin ang="5400000" scaled="0"/>
                </a:gradFill>
                <a:ea typeface="Segoe UI" pitchFamily="34" charset="0"/>
                <a:cs typeface="Segoe UI" pitchFamily="34" charset="0"/>
              </a:rPr>
              <a:t>p,v</a:t>
            </a:r>
            <a:r>
              <a:rPr lang="en-GB" sz="2800" dirty="0" smtClean="0">
                <a:gradFill>
                  <a:gsLst>
                    <a:gs pos="0">
                      <a:srgbClr val="FFFFFF"/>
                    </a:gs>
                    <a:gs pos="100000">
                      <a:srgbClr val="FFFFFF"/>
                    </a:gs>
                  </a:gsLst>
                  <a:lin ang="5400000" scaled="0"/>
                </a:gradFill>
                <a:ea typeface="Segoe UI" pitchFamily="34" charset="0"/>
                <a:cs typeface="Segoe UI" pitchFamily="34" charset="0"/>
              </a:rPr>
              <a:t>) </a:t>
            </a:r>
            <a:r>
              <a:rPr lang="en-GB" sz="2800" i="1" dirty="0" smtClean="0">
                <a:gradFill>
                  <a:gsLst>
                    <a:gs pos="0">
                      <a:srgbClr val="FFFFFF"/>
                    </a:gs>
                    <a:gs pos="100000">
                      <a:srgbClr val="FFFFFF"/>
                    </a:gs>
                  </a:gsLst>
                  <a:lin ang="5400000" scaled="0"/>
                </a:gradFill>
                <a:ea typeface="Segoe UI" pitchFamily="34" charset="0"/>
                <a:cs typeface="Segoe UI" pitchFamily="34" charset="0"/>
              </a:rPr>
              <a:t>then</a:t>
            </a:r>
            <a:r>
              <a:rPr lang="en-GB" sz="2800" dirty="0" smtClean="0">
                <a:gradFill>
                  <a:gsLst>
                    <a:gs pos="0">
                      <a:srgbClr val="FFFFFF"/>
                    </a:gs>
                    <a:gs pos="100000">
                      <a:srgbClr val="FFFFFF"/>
                    </a:gs>
                  </a:gsLst>
                  <a:lin ang="5400000" scaled="0"/>
                </a:gradFill>
                <a:ea typeface="Segoe UI" pitchFamily="34" charset="0"/>
                <a:cs typeface="Segoe UI" pitchFamily="34" charset="0"/>
              </a:rPr>
              <a:t> </a:t>
            </a:r>
            <a:br>
              <a:rPr lang="en-GB" sz="2800" dirty="0" smtClean="0">
                <a:gradFill>
                  <a:gsLst>
                    <a:gs pos="0">
                      <a:srgbClr val="FFFFFF"/>
                    </a:gs>
                    <a:gs pos="100000">
                      <a:srgbClr val="FFFFFF"/>
                    </a:gs>
                  </a:gsLst>
                  <a:lin ang="5400000" scaled="0"/>
                </a:gradFill>
                <a:ea typeface="Segoe UI" pitchFamily="34" charset="0"/>
                <a:cs typeface="Segoe UI" pitchFamily="34" charset="0"/>
              </a:rPr>
            </a:br>
            <a:r>
              <a:rPr lang="en-GB" sz="2800" dirty="0" smtClean="0">
                <a:gradFill>
                  <a:gsLst>
                    <a:gs pos="0">
                      <a:srgbClr val="FFFFFF"/>
                    </a:gs>
                    <a:gs pos="100000">
                      <a:srgbClr val="FFFFFF"/>
                    </a:gs>
                  </a:gsLst>
                  <a:lin ang="5400000" scaled="0"/>
                </a:gradFill>
                <a:ea typeface="Segoe UI" pitchFamily="34" charset="0"/>
                <a:cs typeface="Segoe UI" pitchFamily="34" charset="0"/>
              </a:rPr>
              <a:t>#{t | candidate(t)=v } &gt;2/3n</a:t>
            </a:r>
            <a:endParaRPr lang="en-GB" sz="2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Oval Callout 34"/>
          <p:cNvSpPr/>
          <p:nvPr/>
        </p:nvSpPr>
        <p:spPr bwMode="auto">
          <a:xfrm>
            <a:off x="647700" y="1155700"/>
            <a:ext cx="3327400" cy="1752600"/>
          </a:xfrm>
          <a:prstGeom prst="wedgeEllipseCallout">
            <a:avLst>
              <a:gd name="adj1" fmla="val 19348"/>
              <a:gd name="adj2" fmla="val 53520"/>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Quantification: number of processes not known statically</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Oval Callout 36"/>
          <p:cNvSpPr/>
          <p:nvPr/>
        </p:nvSpPr>
        <p:spPr bwMode="auto">
          <a:xfrm>
            <a:off x="5003800" y="1447800"/>
            <a:ext cx="2387600" cy="1168400"/>
          </a:xfrm>
          <a:prstGeom prst="wedgeEllipseCallout">
            <a:avLst>
              <a:gd name="adj1" fmla="val -36247"/>
              <a:gd name="adj2" fmla="val 52397"/>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Agreement by: no two majorities</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Oval Callout 43"/>
          <p:cNvSpPr/>
          <p:nvPr/>
        </p:nvSpPr>
        <p:spPr bwMode="auto">
          <a:xfrm>
            <a:off x="1651000" y="4076700"/>
            <a:ext cx="3073400" cy="1612900"/>
          </a:xfrm>
          <a:prstGeom prst="wedgeEllipseCallout">
            <a:avLst>
              <a:gd name="adj1" fmla="val 16034"/>
              <a:gd name="adj2" fmla="val -59681"/>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Count # of nodes with same candidate</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7691694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30" y="217541"/>
            <a:ext cx="8363938" cy="578363"/>
          </a:xfrm>
        </p:spPr>
        <p:txBody>
          <a:bodyPr/>
          <a:lstStyle/>
          <a:p>
            <a:r>
              <a:rPr lang="en-GB" dirty="0" smtClean="0"/>
              <a:t>Filter lock: </a:t>
            </a:r>
            <a:r>
              <a:rPr lang="en-GB" dirty="0"/>
              <a:t>d</a:t>
            </a:r>
            <a:r>
              <a:rPr lang="en-GB" dirty="0" smtClean="0"/>
              <a:t>escription</a:t>
            </a:r>
            <a:endParaRPr lang="en-GB" dirty="0"/>
          </a:p>
        </p:txBody>
      </p:sp>
      <p:sp>
        <p:nvSpPr>
          <p:cNvPr id="4" name="Trapezoid 3"/>
          <p:cNvSpPr/>
          <p:nvPr/>
        </p:nvSpPr>
        <p:spPr bwMode="auto">
          <a:xfrm>
            <a:off x="2061206" y="4840940"/>
            <a:ext cx="4256229" cy="458068"/>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rapezoid 8"/>
          <p:cNvSpPr/>
          <p:nvPr/>
        </p:nvSpPr>
        <p:spPr bwMode="auto">
          <a:xfrm>
            <a:off x="2227769" y="4268356"/>
            <a:ext cx="3914210" cy="464717"/>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rapezoid 9"/>
          <p:cNvSpPr/>
          <p:nvPr/>
        </p:nvSpPr>
        <p:spPr bwMode="auto">
          <a:xfrm>
            <a:off x="2404741" y="2842101"/>
            <a:ext cx="3497502" cy="1290916"/>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rapezoid 10"/>
          <p:cNvSpPr/>
          <p:nvPr/>
        </p:nvSpPr>
        <p:spPr bwMode="auto">
          <a:xfrm>
            <a:off x="2758685" y="2082125"/>
            <a:ext cx="2737865" cy="551764"/>
          </a:xfrm>
          <a:prstGeom prst="trapezoi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000" dirty="0">
                <a:gradFill>
                  <a:gsLst>
                    <a:gs pos="0">
                      <a:srgbClr val="FFFFFF"/>
                    </a:gs>
                    <a:gs pos="100000">
                      <a:srgbClr val="FFFFFF"/>
                    </a:gs>
                  </a:gsLst>
                  <a:lin ang="5400000" scaled="0"/>
                </a:gradFill>
                <a:ea typeface="Segoe UI" pitchFamily="34" charset="0"/>
                <a:cs typeface="Segoe UI" pitchFamily="34" charset="0"/>
              </a:rPr>
              <a:t>l</a:t>
            </a:r>
            <a:r>
              <a:rPr lang="en-GB" sz="2000" dirty="0" smtClean="0">
                <a:gradFill>
                  <a:gsLst>
                    <a:gs pos="0">
                      <a:srgbClr val="FFFFFF"/>
                    </a:gs>
                    <a:gs pos="100000">
                      <a:srgbClr val="FFFFFF"/>
                    </a:gs>
                  </a:gsLst>
                  <a:lin ang="5400000" scaled="0"/>
                </a:gradFill>
                <a:ea typeface="Segoe UI" pitchFamily="34" charset="0"/>
                <a:cs typeface="Segoe UI" pitchFamily="34" charset="0"/>
              </a:rPr>
              <a:t>evel n-1</a:t>
            </a:r>
            <a:endParaRPr lang="en-US"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a:xfrm>
            <a:off x="3702979" y="4857527"/>
            <a:ext cx="926055" cy="400110"/>
          </a:xfrm>
          <a:prstGeom prst="rect">
            <a:avLst/>
          </a:prstGeom>
        </p:spPr>
        <p:txBody>
          <a:bodyPr wrap="none">
            <a:spAutoFit/>
          </a:bodyPr>
          <a:lstStyle/>
          <a:p>
            <a:pPr algn="ctr" defTabSz="914099" fontAlgn="base">
              <a:spcBef>
                <a:spcPct val="0"/>
              </a:spcBef>
              <a:spcAft>
                <a:spcPct val="0"/>
              </a:spcAft>
            </a:pPr>
            <a:r>
              <a:rPr lang="en-GB" sz="2000" dirty="0">
                <a:gradFill>
                  <a:gsLst>
                    <a:gs pos="0">
                      <a:srgbClr val="FFFFFF"/>
                    </a:gs>
                    <a:gs pos="100000">
                      <a:srgbClr val="FFFFFF"/>
                    </a:gs>
                  </a:gsLst>
                  <a:lin ang="5400000" scaled="0"/>
                </a:gradFill>
                <a:ea typeface="Segoe UI" pitchFamily="34" charset="0"/>
                <a:cs typeface="Segoe UI" pitchFamily="34" charset="0"/>
              </a:rPr>
              <a:t>l</a:t>
            </a:r>
            <a:r>
              <a:rPr lang="en-GB" sz="2000" dirty="0" smtClean="0">
                <a:gradFill>
                  <a:gsLst>
                    <a:gs pos="0">
                      <a:srgbClr val="FFFFFF"/>
                    </a:gs>
                    <a:gs pos="100000">
                      <a:srgbClr val="FFFFFF"/>
                    </a:gs>
                  </a:gsLst>
                  <a:lin ang="5400000" scaled="0"/>
                </a:gradFill>
                <a:ea typeface="Segoe UI" pitchFamily="34" charset="0"/>
                <a:cs typeface="Segoe UI" pitchFamily="34" charset="0"/>
              </a:rPr>
              <a:t>evel 0</a:t>
            </a: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a:xfrm>
            <a:off x="3709638" y="4302005"/>
            <a:ext cx="926055" cy="400110"/>
          </a:xfrm>
          <a:prstGeom prst="rect">
            <a:avLst/>
          </a:prstGeom>
        </p:spPr>
        <p:txBody>
          <a:bodyPr wrap="none">
            <a:spAutoFit/>
          </a:bodyPr>
          <a:lstStyle/>
          <a:p>
            <a:pPr algn="ctr" defTabSz="914099" fontAlgn="base">
              <a:spcBef>
                <a:spcPct val="0"/>
              </a:spcBef>
              <a:spcAft>
                <a:spcPct val="0"/>
              </a:spcAft>
            </a:pPr>
            <a:r>
              <a:rPr lang="en-GB" sz="2000" dirty="0" smtClean="0">
                <a:gradFill>
                  <a:gsLst>
                    <a:gs pos="0">
                      <a:srgbClr val="FFFFFF"/>
                    </a:gs>
                    <a:gs pos="100000">
                      <a:srgbClr val="FFFFFF"/>
                    </a:gs>
                  </a:gsLst>
                  <a:lin ang="5400000" scaled="0"/>
                </a:gradFill>
                <a:ea typeface="Segoe UI" pitchFamily="34" charset="0"/>
                <a:cs typeface="Segoe UI" pitchFamily="34" charset="0"/>
              </a:rPr>
              <a:t>level 1</a:t>
            </a: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Callout 15"/>
          <p:cNvSpPr/>
          <p:nvPr/>
        </p:nvSpPr>
        <p:spPr bwMode="auto">
          <a:xfrm>
            <a:off x="535076" y="1509757"/>
            <a:ext cx="2175716" cy="791208"/>
          </a:xfrm>
          <a:prstGeom prst="wedgeEllipseCallout">
            <a:avLst>
              <a:gd name="adj1" fmla="val 34744"/>
              <a:gd name="adj2" fmla="val 43670"/>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n threads in total</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a:xfrm>
            <a:off x="4389899" y="3275112"/>
            <a:ext cx="184666" cy="307777"/>
          </a:xfrm>
          <a:prstGeom prst="rect">
            <a:avLst/>
          </a:prstGeom>
        </p:spPr>
        <p:txBody>
          <a:bodyPr wrap="none">
            <a:spAutoFit/>
          </a:bodyPr>
          <a:lstStyle/>
          <a:p>
            <a:r>
              <a:rPr lang="en-GB" dirty="0" smtClean="0">
                <a:gradFill>
                  <a:gsLst>
                    <a:gs pos="0">
                      <a:srgbClr val="FFFFFF"/>
                    </a:gs>
                    <a:gs pos="100000">
                      <a:srgbClr val="FFFFFF"/>
                    </a:gs>
                  </a:gsLst>
                  <a:lin ang="5400000" scaled="0"/>
                </a:gradFill>
                <a:ea typeface="Segoe UI" pitchFamily="34" charset="0"/>
                <a:cs typeface="Segoe UI" pitchFamily="34" charset="0"/>
              </a:rPr>
              <a:t> </a:t>
            </a:r>
            <a:endParaRPr lang="en-US" dirty="0"/>
          </a:p>
        </p:txBody>
      </p:sp>
      <p:sp>
        <p:nvSpPr>
          <p:cNvPr id="24" name="Rectangle 23"/>
          <p:cNvSpPr/>
          <p:nvPr/>
        </p:nvSpPr>
        <p:spPr>
          <a:xfrm>
            <a:off x="3848422" y="3014846"/>
            <a:ext cx="697627" cy="707886"/>
          </a:xfrm>
          <a:prstGeom prst="rect">
            <a:avLst/>
          </a:prstGeom>
        </p:spPr>
        <p:txBody>
          <a:bodyPr wrap="none">
            <a:spAutoFit/>
          </a:bodyPr>
          <a:lstStyle/>
          <a:p>
            <a:pPr algn="ctr" defTabSz="914099" fontAlgn="base">
              <a:spcBef>
                <a:spcPct val="0"/>
              </a:spcBef>
              <a:spcAft>
                <a:spcPct val="0"/>
              </a:spcAft>
            </a:pPr>
            <a:r>
              <a:rPr lang="en-GB" sz="4000" dirty="0">
                <a:gradFill>
                  <a:gsLst>
                    <a:gs pos="0">
                      <a:srgbClr val="FFFFFF"/>
                    </a:gs>
                    <a:gs pos="100000">
                      <a:srgbClr val="FFFFFF"/>
                    </a:gs>
                  </a:gsLst>
                  <a:lin ang="5400000" scaled="0"/>
                </a:gradFill>
                <a:ea typeface="Segoe UI" pitchFamily="34" charset="0"/>
                <a:cs typeface="Segoe UI" pitchFamily="34" charset="0"/>
              </a:rPr>
              <a:t>…</a:t>
            </a:r>
          </a:p>
        </p:txBody>
      </p:sp>
      <p:sp>
        <p:nvSpPr>
          <p:cNvPr id="27" name="Oval Callout 26"/>
          <p:cNvSpPr/>
          <p:nvPr/>
        </p:nvSpPr>
        <p:spPr bwMode="auto">
          <a:xfrm>
            <a:off x="5511801" y="1295400"/>
            <a:ext cx="2501900" cy="1092127"/>
          </a:xfrm>
          <a:prstGeom prst="wedgeEllipseCallout">
            <a:avLst>
              <a:gd name="adj1" fmla="val -30357"/>
              <a:gd name="adj2" fmla="val 50132"/>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c</a:t>
            </a:r>
            <a:r>
              <a:rPr lang="en-GB" sz="2400" dirty="0" smtClean="0">
                <a:gradFill>
                  <a:gsLst>
                    <a:gs pos="0">
                      <a:srgbClr val="FFFFFF"/>
                    </a:gs>
                    <a:gs pos="100000">
                      <a:srgbClr val="FFFFFF"/>
                    </a:gs>
                  </a:gsLst>
                  <a:lin ang="5400000" scaled="0"/>
                </a:gradFill>
                <a:ea typeface="Segoe UI" pitchFamily="34" charset="0"/>
                <a:cs typeface="Segoe UI" pitchFamily="34" charset="0"/>
              </a:rPr>
              <a:t>ritical section: level n-1</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Oval Callout 16"/>
          <p:cNvSpPr/>
          <p:nvPr/>
        </p:nvSpPr>
        <p:spPr bwMode="auto">
          <a:xfrm>
            <a:off x="6031009" y="2554217"/>
            <a:ext cx="2008091" cy="1116084"/>
          </a:xfrm>
          <a:prstGeom prst="wedgeEllipseCallout">
            <a:avLst>
              <a:gd name="adj1" fmla="val -41247"/>
              <a:gd name="adj2" fmla="val 41093"/>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ea typeface="Segoe UI" pitchFamily="34" charset="0"/>
                <a:cs typeface="Segoe UI" pitchFamily="34" charset="0"/>
              </a:rPr>
              <a:t>try to increase level</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Oval Callout 17"/>
          <p:cNvSpPr/>
          <p:nvPr/>
        </p:nvSpPr>
        <p:spPr bwMode="auto">
          <a:xfrm>
            <a:off x="3249709" y="1003301"/>
            <a:ext cx="1957291" cy="927100"/>
          </a:xfrm>
          <a:prstGeom prst="wedgeEllipseCallout">
            <a:avLst>
              <a:gd name="adj1" fmla="val -41247"/>
              <a:gd name="adj2" fmla="val 41093"/>
            </a:avLst>
          </a:prstGeom>
          <a:solidFill>
            <a:srgbClr val="2DB22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s</a:t>
            </a:r>
            <a:r>
              <a:rPr lang="en-GB" sz="2400" dirty="0" smtClean="0">
                <a:gradFill>
                  <a:gsLst>
                    <a:gs pos="0">
                      <a:srgbClr val="FFFFFF"/>
                    </a:gs>
                    <a:gs pos="100000">
                      <a:srgbClr val="FFFFFF"/>
                    </a:gs>
                  </a:gsLst>
                  <a:lin ang="5400000" scaled="0"/>
                </a:gradFill>
                <a:ea typeface="Segoe UI" pitchFamily="34" charset="0"/>
                <a:cs typeface="Segoe UI" pitchFamily="34" charset="0"/>
              </a:rPr>
              <a:t>tart at level 0</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5830584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7" grpId="0" animBg="1"/>
      <p:bldP spid="17" grpId="0" animBg="1"/>
      <p:bldP spid="18" grpId="0" animBg="1"/>
    </p:bldLst>
  </p:timing>
</p:sld>
</file>

<file path=ppt/theme/theme1.xml><?xml version="1.0" encoding="utf-8"?>
<a:theme xmlns:a="http://schemas.openxmlformats.org/drawingml/2006/main" name="Metro Template-Template Blue">
  <a:themeElements>
    <a:clrScheme name="MSR">
      <a:dk1>
        <a:srgbClr val="FFFFFF"/>
      </a:dk1>
      <a:lt1>
        <a:srgbClr val="003963"/>
      </a:lt1>
      <a:dk2>
        <a:srgbClr val="FFFFFF"/>
      </a:dk2>
      <a:lt2>
        <a:srgbClr val="003963"/>
      </a:lt2>
      <a:accent1>
        <a:srgbClr val="31A7FE"/>
      </a:accent1>
      <a:accent2>
        <a:srgbClr val="7FBA00"/>
      </a:accent2>
      <a:accent3>
        <a:srgbClr val="FF8C00"/>
      </a:accent3>
      <a:accent4>
        <a:srgbClr val="B4009E"/>
      </a:accent4>
      <a:accent5>
        <a:srgbClr val="55D455"/>
      </a:accent5>
      <a:accent6>
        <a:srgbClr val="FFB900"/>
      </a:accent6>
      <a:hlink>
        <a:srgbClr val="31A7FE"/>
      </a:hlink>
      <a:folHlink>
        <a:srgbClr val="31A7F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2295e2e7-0eeb-498e-8716-217bb2ee6ee3"/>
    <ds:schemaRef ds:uri="8b529f77-48ab-4581-b468-93f09345b8aa"/>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92404</TotalTime>
  <Words>1111</Words>
  <Application>Microsoft Macintosh PowerPoint</Application>
  <PresentationFormat>On-screen Show (4:3)</PresentationFormat>
  <Paragraphs>286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Metro Template-Template Blue</vt:lpstr>
      <vt:lpstr>Cardinalities and Universal Quantifiers for Verifying Parameterized Systems</vt:lpstr>
      <vt:lpstr>Parallel / Distributed systems</vt:lpstr>
      <vt:lpstr>Consensus: majorities</vt:lpstr>
      <vt:lpstr>One third rule:</vt:lpstr>
      <vt:lpstr>One third rule:</vt:lpstr>
      <vt:lpstr>One third rule:</vt:lpstr>
      <vt:lpstr>One third rule: property</vt:lpstr>
      <vt:lpstr>One third rule: invariant</vt:lpstr>
      <vt:lpstr>Filter lock: description</vt:lpstr>
      <vt:lpstr>Filter lock: description</vt:lpstr>
      <vt:lpstr>Filter lock: description</vt:lpstr>
      <vt:lpstr>Filter Lock: property</vt:lpstr>
      <vt:lpstr>Filter Lock: invariant</vt:lpstr>
      <vt:lpstr>Filter lock:</vt:lpstr>
      <vt:lpstr>Program Verifiers:</vt:lpstr>
      <vt:lpstr>In this talk:</vt:lpstr>
      <vt:lpstr>A simple example:</vt:lpstr>
      <vt:lpstr>Example: in logic</vt:lpstr>
      <vt:lpstr>Example: constraints</vt:lpstr>
      <vt:lpstr>Solving:</vt:lpstr>
      <vt:lpstr>How to count: invariant checking</vt:lpstr>
      <vt:lpstr>How to count: invariant checking</vt:lpstr>
      <vt:lpstr>Example: point wise update</vt:lpstr>
      <vt:lpstr>Example: point wise update</vt:lpstr>
      <vt:lpstr>What to count</vt:lpstr>
      <vt:lpstr>Cardinality axioms:</vt:lpstr>
      <vt:lpstr>Example: finding the solution</vt:lpstr>
      <vt:lpstr>Cardinality axioms:</vt:lpstr>
      <vt:lpstr>Evaluation: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&lt;Event Name&gt;</dc:subject>
  <dc:creator>&lt;Speaker Name&gt;</dc:creator>
  <cp:keywords>&lt;Any Related Keywords&gt;</cp:keywords>
  <dc:description>Template: _x000d_
Formatting: _x000d_
Event Date: _x000d_
Event Location: _x000d_
Audience Type:</dc:description>
  <cp:lastModifiedBy>Klaus Gleissenthall</cp:lastModifiedBy>
  <cp:revision>1692</cp:revision>
  <cp:lastPrinted>2015-05-05T17:52:03Z</cp:lastPrinted>
  <dcterms:created xsi:type="dcterms:W3CDTF">2012-01-20T23:26:09Z</dcterms:created>
  <dcterms:modified xsi:type="dcterms:W3CDTF">2016-06-19T16:49:30Z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