
<file path=[Content_Types].xml><?xml version="1.0" encoding="utf-8"?>
<Types xmlns="http://schemas.openxmlformats.org/package/2006/content-types">
  <Default Extension="pdf" ContentType="image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33"/>
  </p:notesMasterIdLst>
  <p:sldIdLst>
    <p:sldId id="276" r:id="rId2"/>
    <p:sldId id="296" r:id="rId3"/>
    <p:sldId id="322" r:id="rId4"/>
    <p:sldId id="325" r:id="rId5"/>
    <p:sldId id="331" r:id="rId6"/>
    <p:sldId id="327" r:id="rId7"/>
    <p:sldId id="328" r:id="rId8"/>
    <p:sldId id="367" r:id="rId9"/>
    <p:sldId id="368" r:id="rId10"/>
    <p:sldId id="332" r:id="rId11"/>
    <p:sldId id="334" r:id="rId12"/>
    <p:sldId id="335" r:id="rId13"/>
    <p:sldId id="336" r:id="rId14"/>
    <p:sldId id="337" r:id="rId15"/>
    <p:sldId id="338" r:id="rId16"/>
    <p:sldId id="359" r:id="rId17"/>
    <p:sldId id="339" r:id="rId18"/>
    <p:sldId id="343" r:id="rId19"/>
    <p:sldId id="344" r:id="rId20"/>
    <p:sldId id="348" r:id="rId21"/>
    <p:sldId id="350" r:id="rId22"/>
    <p:sldId id="351" r:id="rId23"/>
    <p:sldId id="352" r:id="rId24"/>
    <p:sldId id="354" r:id="rId25"/>
    <p:sldId id="353" r:id="rId26"/>
    <p:sldId id="355" r:id="rId27"/>
    <p:sldId id="370" r:id="rId28"/>
    <p:sldId id="361" r:id="rId29"/>
    <p:sldId id="362" r:id="rId30"/>
    <p:sldId id="363" r:id="rId31"/>
    <p:sldId id="36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3333"/>
    <a:srgbClr val="003300"/>
    <a:srgbClr val="47546B"/>
    <a:srgbClr val="1E2248"/>
    <a:srgbClr val="333366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1" autoAdjust="0"/>
    <p:restoredTop sz="94298" autoAdjust="0"/>
  </p:normalViewPr>
  <p:slideViewPr>
    <p:cSldViewPr snapToObjects="1">
      <p:cViewPr varScale="1">
        <p:scale>
          <a:sx n="104" d="100"/>
          <a:sy n="104" d="100"/>
        </p:scale>
        <p:origin x="768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BA617-1F05-3741-BAD7-7A84EAD91C7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52E1-B369-0141-B5B6-F695B414D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ABF9-6BA1-4E0E-9BB6-769645AC9DF0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1607-EF29-46F1-B9CD-36683F65FF67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27D8-D169-4438-8D59-1ACBA969B546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BEC-6D39-4553-ACB8-38819F2F9882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E715-915C-491A-B9A8-8997EEB6572E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D4A-7D91-446E-A81D-454B32E3B581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2663-2888-46D9-81DA-FA0935AB5DB1}" type="datetime1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9FC2-02F9-43E6-AE35-2A4621123F8B}" type="datetime1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8FF6-1A8C-407C-A8EC-210BD179FF16}" type="datetime1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BE7C-DE40-4822-9042-337EFEE4D022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DBDF-A487-4B4E-984F-87A98FC26CE0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rgbClr val="1E2248"/>
            </a:gs>
            <a:gs pos="100000">
              <a:srgbClr val="47546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77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597B-8248-4702-988A-574974A76148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7805-5215-2F46-9A4A-5DE6571D37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ss@cs.umas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Assessing the Limits of Program-Specific GC Performance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1752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Nicholas Jacek, </a:t>
            </a:r>
            <a:r>
              <a:rPr lang="en-US" dirty="0" err="1" smtClean="0"/>
              <a:t>Meng-Chieh</a:t>
            </a:r>
            <a:r>
              <a:rPr lang="en-US" dirty="0" smtClean="0"/>
              <a:t> Chiu,</a:t>
            </a:r>
            <a:br>
              <a:rPr lang="en-US" dirty="0" smtClean="0"/>
            </a:br>
            <a:r>
              <a:rPr lang="en-US" dirty="0" smtClean="0"/>
              <a:t>Ben Marlin, and </a:t>
            </a:r>
            <a:r>
              <a:rPr lang="en-US" u="sng" dirty="0" smtClean="0"/>
              <a:t>Eliot Moss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hlinkClick r:id="rId2"/>
              </a:rPr>
              <a:t>{</a:t>
            </a:r>
            <a:r>
              <a:rPr lang="en-US" sz="2400" dirty="0" err="1" smtClean="0">
                <a:hlinkClick r:id="rId2"/>
              </a:rPr>
              <a:t>njacek,joechiu,marlin,moss</a:t>
            </a:r>
            <a:r>
              <a:rPr lang="en-US" sz="2400" dirty="0" smtClean="0">
                <a:hlinkClick r:id="rId2"/>
              </a:rPr>
              <a:t>}@cs.umass.edu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University of Massachusetts, Amherst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326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rgbClr val="FFCC00"/>
                </a:solidFill>
              </a:rPr>
              <a:t>June 17, 2016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smtClean="0">
                <a:solidFill>
                  <a:srgbClr val="FFCC00"/>
                </a:solidFill>
              </a:rPr>
              <a:t>- PLDI</a:t>
            </a:r>
            <a:endParaRPr lang="en-US" sz="2000" dirty="0">
              <a:solidFill>
                <a:srgbClr val="FFCC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5102-91D8-46EE-BBBA-5DF2E0E22800}" type="datetime1">
              <a:rPr lang="en-US" smtClean="0"/>
              <a:t>6/17/2016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Making optimization practical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79296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Group allocations into blocks, say 256 Kb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Reduces N by a factor of (say) 5000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Does this by constraining when GC </a:t>
            </a:r>
            <a:r>
              <a:rPr lang="en-US" dirty="0" smtClean="0"/>
              <a:t>occurs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Smaller blocks do not change things much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Pre-analyze </a:t>
            </a:r>
            <a:r>
              <a:rPr lang="en-US" dirty="0" smtClean="0"/>
              <a:t>object connectivity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Identify </a:t>
            </a:r>
            <a:r>
              <a:rPr lang="en-US" dirty="0" smtClean="0"/>
              <a:t>objects treated the same by GC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Summarize </a:t>
            </a:r>
            <a:r>
              <a:rPr lang="en-US" dirty="0" smtClean="0"/>
              <a:t>behavior in three numbers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No detailed simulation while optimizing!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Generational Collection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Splits heap into </a:t>
            </a:r>
            <a:r>
              <a:rPr lang="en-US" sz="2800" i="1" dirty="0" smtClean="0"/>
              <a:t>young</a:t>
            </a:r>
            <a:r>
              <a:rPr lang="en-US" sz="2800" dirty="0" smtClean="0"/>
              <a:t> and </a:t>
            </a:r>
            <a:r>
              <a:rPr lang="en-US" sz="2800" i="1" dirty="0" smtClean="0"/>
              <a:t>old</a:t>
            </a:r>
            <a:r>
              <a:rPr lang="en-US" sz="2800" dirty="0" smtClean="0"/>
              <a:t> portions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Allocation goes into the young generation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Full collection finds liveness of </a:t>
            </a:r>
            <a:r>
              <a:rPr lang="en-US" sz="2800" i="1" dirty="0" smtClean="0"/>
              <a:t>all</a:t>
            </a:r>
            <a:r>
              <a:rPr lang="en-US" sz="2800" dirty="0" smtClean="0"/>
              <a:t> objects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Young collection </a:t>
            </a:r>
            <a:r>
              <a:rPr lang="en-US" sz="2800" i="1" u="sng" dirty="0" smtClean="0"/>
              <a:t>assumes</a:t>
            </a:r>
            <a:r>
              <a:rPr lang="en-US" sz="2800" dirty="0" smtClean="0"/>
              <a:t> old objects live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Thus treats some dead young objects as if live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We call these </a:t>
            </a:r>
            <a:r>
              <a:rPr lang="en-US" sz="2400" i="1" u="sng" dirty="0" smtClean="0"/>
              <a:t>baggage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/>
              <a:t>Young collection promotes apparently live young objects to old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with Gen GC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5576" y="3933056"/>
            <a:ext cx="27363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Mutator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436096" y="3933056"/>
            <a:ext cx="27363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059832" y="1628800"/>
            <a:ext cx="27363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Heap</a:t>
            </a:r>
            <a:endParaRPr lang="en-US" sz="2400" dirty="0"/>
          </a:p>
        </p:txBody>
      </p:sp>
      <p:cxnSp>
        <p:nvCxnSpPr>
          <p:cNvPr id="10" name="Curved Connector 9"/>
          <p:cNvCxnSpPr>
            <a:stCxn id="6" idx="3"/>
            <a:endCxn id="7" idx="1"/>
          </p:cNvCxnSpPr>
          <p:nvPr/>
        </p:nvCxnSpPr>
        <p:spPr>
          <a:xfrm>
            <a:off x="3491880" y="4653136"/>
            <a:ext cx="1944216" cy="12700"/>
          </a:xfrm>
          <a:prstGeom prst="curvedConnector3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8374" y="4149080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HAlloc</a:t>
            </a:r>
            <a:r>
              <a:rPr lang="en-US" sz="2400" dirty="0" smtClean="0"/>
              <a:t>(</a:t>
            </a:r>
            <a:r>
              <a:rPr lang="el-GR" sz="2400" dirty="0" smtClean="0"/>
              <a:t>σ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3" name="Curved Connector 12"/>
          <p:cNvCxnSpPr>
            <a:stCxn id="7" idx="0"/>
            <a:endCxn id="8" idx="3"/>
          </p:cNvCxnSpPr>
          <p:nvPr/>
        </p:nvCxnSpPr>
        <p:spPr>
          <a:xfrm rot="16200000" flipV="1">
            <a:off x="5508104" y="2636912"/>
            <a:ext cx="1584176" cy="1008112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0"/>
            <a:endCxn id="8" idx="1"/>
          </p:cNvCxnSpPr>
          <p:nvPr/>
        </p:nvCxnSpPr>
        <p:spPr>
          <a:xfrm rot="5400000" flipH="1" flipV="1">
            <a:off x="1799692" y="2672916"/>
            <a:ext cx="1584176" cy="936104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412776"/>
            <a:ext cx="230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FullCollect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/>
              <a:t>YoungCollect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 smtClean="0"/>
              <a:t>      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91683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Death(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30000" dirty="0"/>
              <a:t>Y</a:t>
            </a:r>
            <a:r>
              <a:rPr lang="en-US" sz="2400" dirty="0" smtClean="0"/>
              <a:t>,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20072" y="2564904"/>
            <a:ext cx="38824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30000" dirty="0" smtClean="0"/>
              <a:t>Y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66682" y="249289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l-GR" sz="2400" dirty="0" smtClean="0"/>
              <a:t>σ ≤</a:t>
            </a:r>
            <a:r>
              <a:rPr lang="en-US" sz="2400" dirty="0" smtClean="0"/>
              <a:t> F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] </a:t>
            </a:r>
            <a:r>
              <a:rPr lang="en-US" sz="2400" dirty="0" err="1" smtClean="0"/>
              <a:t>Alloc</a:t>
            </a:r>
            <a:r>
              <a:rPr lang="en-US" sz="2400" dirty="0" smtClean="0"/>
              <a:t>(</a:t>
            </a:r>
            <a:r>
              <a:rPr lang="el-GR" sz="2400" dirty="0"/>
              <a:t>σ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2040869"/>
            <a:ext cx="42992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5004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9" grpId="0"/>
      <p:bldP spid="20" grpId="0"/>
      <p:bldP spid="21" grpId="0" animBg="1"/>
      <p:bldP spid="23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77789"/>
            <a:ext cx="910850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States, effects with Gen GC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3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13</a:t>
            </a:fld>
            <a:endParaRPr lang="en-US"/>
          </a:p>
        </p:txBody>
      </p:sp>
      <p:cxnSp>
        <p:nvCxnSpPr>
          <p:cNvPr id="25" name="Curved Connector 24"/>
          <p:cNvCxnSpPr>
            <a:stCxn id="9" idx="2"/>
            <a:endCxn id="6" idx="1"/>
          </p:cNvCxnSpPr>
          <p:nvPr/>
        </p:nvCxnSpPr>
        <p:spPr>
          <a:xfrm rot="5400000" flipH="1">
            <a:off x="3707904" y="-495436"/>
            <a:ext cx="468052" cy="6228692"/>
          </a:xfrm>
          <a:prstGeom prst="curvedConnector4">
            <a:avLst>
              <a:gd name="adj1" fmla="val -48841"/>
              <a:gd name="adj2" fmla="val 107864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7584" y="191683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O</a:t>
            </a:r>
            <a:r>
              <a:rPr lang="en-US" dirty="0" smtClean="0"/>
              <a:t> (free old)</a:t>
            </a:r>
          </a:p>
          <a:p>
            <a:pPr algn="ctr"/>
            <a:r>
              <a:rPr lang="en-US" dirty="0" smtClean="0"/>
              <a:t>(Initially S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5876" y="191683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baseline="30000" dirty="0" smtClean="0"/>
              <a:t>O</a:t>
            </a:r>
            <a:r>
              <a:rPr lang="en-US" dirty="0" smtClean="0"/>
              <a:t> (live old)</a:t>
            </a:r>
          </a:p>
          <a:p>
            <a:pPr algn="ctr"/>
            <a:r>
              <a:rPr lang="en-US" dirty="0" smtClean="0"/>
              <a:t>(Initially 0)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191683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O</a:t>
            </a:r>
            <a:r>
              <a:rPr lang="en-US" dirty="0" smtClean="0"/>
              <a:t> (dead old)</a:t>
            </a:r>
          </a:p>
          <a:p>
            <a:pPr algn="ctr"/>
            <a:r>
              <a:rPr lang="en-US" dirty="0" smtClean="0"/>
              <a:t>(Initially 0)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5742130" y="602686"/>
            <a:ext cx="12700" cy="2628292"/>
          </a:xfrm>
          <a:prstGeom prst="curvedConnector3">
            <a:avLst>
              <a:gd name="adj1" fmla="val 2749094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6083" y="1124744"/>
            <a:ext cx="2270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D(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O</a:t>
            </a:r>
            <a:r>
              <a:rPr lang="en-US" sz="2200" dirty="0" smtClean="0"/>
              <a:t>,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,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B</a:t>
            </a:r>
            <a:r>
              <a:rPr lang="en-US" sz="2200" dirty="0" smtClean="0"/>
              <a:t>): 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O</a:t>
            </a:r>
            <a:endParaRPr lang="en-US" sz="2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5496" y="2996952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FC: D</a:t>
            </a:r>
            <a:r>
              <a:rPr lang="en-US" sz="2200" baseline="30000" dirty="0" smtClean="0"/>
              <a:t>O</a:t>
            </a:r>
            <a:r>
              <a:rPr lang="en-US" sz="2200" dirty="0" smtClean="0"/>
              <a:t> {L</a:t>
            </a:r>
            <a:r>
              <a:rPr lang="en-US" sz="2200" baseline="30000" dirty="0" smtClean="0"/>
              <a:t>O</a:t>
            </a:r>
            <a:r>
              <a:rPr lang="en-US" sz="2200" dirty="0" smtClean="0"/>
              <a:t>}</a:t>
            </a:r>
          </a:p>
        </p:txBody>
      </p:sp>
      <p:cxnSp>
        <p:nvCxnSpPr>
          <p:cNvPr id="16" name="Curved Connector 15"/>
          <p:cNvCxnSpPr>
            <a:stCxn id="19" idx="2"/>
            <a:endCxn id="17" idx="2"/>
          </p:cNvCxnSpPr>
          <p:nvPr/>
        </p:nvCxnSpPr>
        <p:spPr>
          <a:xfrm rot="5400000">
            <a:off x="4427984" y="3248980"/>
            <a:ext cx="12700" cy="5256584"/>
          </a:xfrm>
          <a:prstGeom prst="curvedConnector3">
            <a:avLst>
              <a:gd name="adj1" fmla="val 5914291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27584" y="4941168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baseline="30000" dirty="0" smtClean="0"/>
              <a:t>Y</a:t>
            </a:r>
            <a:r>
              <a:rPr lang="en-US" dirty="0" smtClean="0"/>
              <a:t> (free young)</a:t>
            </a:r>
          </a:p>
          <a:p>
            <a:pPr algn="ctr"/>
            <a:r>
              <a:rPr lang="en-US" dirty="0" smtClean="0"/>
              <a:t>(Initially S</a:t>
            </a:r>
            <a:r>
              <a:rPr lang="en-US" baseline="30000" dirty="0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55876" y="4941168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en-US" baseline="30000" dirty="0" smtClean="0"/>
              <a:t>Y</a:t>
            </a:r>
            <a:r>
              <a:rPr lang="en-US" dirty="0" smtClean="0"/>
              <a:t> (live young)</a:t>
            </a:r>
          </a:p>
          <a:p>
            <a:pPr algn="ctr"/>
            <a:r>
              <a:rPr lang="en-US" dirty="0" smtClean="0"/>
              <a:t>(Initially 0)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084168" y="4941168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Y</a:t>
            </a:r>
            <a:r>
              <a:rPr lang="en-US" dirty="0" smtClean="0"/>
              <a:t> (dead young)</a:t>
            </a:r>
          </a:p>
          <a:p>
            <a:pPr algn="ctr"/>
            <a:r>
              <a:rPr lang="en-US" dirty="0" smtClean="0"/>
              <a:t>(Initially 0)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0"/>
            <a:endCxn id="18" idx="0"/>
          </p:cNvCxnSpPr>
          <p:nvPr/>
        </p:nvCxnSpPr>
        <p:spPr>
          <a:xfrm rot="5400000" flipH="1" flipV="1">
            <a:off x="3113838" y="3627022"/>
            <a:ext cx="12700" cy="2628292"/>
          </a:xfrm>
          <a:prstGeom prst="curvedConnector3">
            <a:avLst>
              <a:gd name="adj1" fmla="val 1139157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96" y="3501008"/>
            <a:ext cx="271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[</a:t>
            </a:r>
            <a:r>
              <a:rPr lang="el-GR" sz="2200" dirty="0" smtClean="0"/>
              <a:t>σ</a:t>
            </a:r>
            <a:r>
              <a:rPr lang="en-US" sz="2200" dirty="0" smtClean="0"/>
              <a:t> </a:t>
            </a:r>
            <a:r>
              <a:rPr lang="el-GR" sz="2200" dirty="0" smtClean="0"/>
              <a:t>≤</a:t>
            </a:r>
            <a:r>
              <a:rPr lang="en-US" sz="2200" dirty="0" smtClean="0"/>
              <a:t> F</a:t>
            </a:r>
            <a:r>
              <a:rPr lang="en-US" sz="2200" baseline="30000" dirty="0" smtClean="0"/>
              <a:t>Y</a:t>
            </a:r>
            <a:r>
              <a:rPr lang="en-US" sz="2200" dirty="0"/>
              <a:t> </a:t>
            </a:r>
            <a:r>
              <a:rPr lang="en-US" sz="2200" dirty="0" smtClean="0"/>
              <a:t>&amp; S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-F</a:t>
            </a:r>
            <a:r>
              <a:rPr lang="en-US" sz="2200" baseline="30000" dirty="0" smtClean="0"/>
              <a:t>Y</a:t>
            </a:r>
            <a:r>
              <a:rPr lang="en-US" sz="2200" dirty="0"/>
              <a:t> </a:t>
            </a:r>
            <a:r>
              <a:rPr lang="el-GR" sz="2200" dirty="0"/>
              <a:t>≤</a:t>
            </a:r>
            <a:r>
              <a:rPr lang="en-US" sz="2200" dirty="0"/>
              <a:t> </a:t>
            </a:r>
            <a:r>
              <a:rPr lang="en-US" sz="2200" dirty="0" smtClean="0"/>
              <a:t>F</a:t>
            </a:r>
            <a:r>
              <a:rPr lang="en-US" sz="2200" baseline="30000" dirty="0" smtClean="0"/>
              <a:t>O</a:t>
            </a:r>
            <a:r>
              <a:rPr lang="en-US" sz="2200" dirty="0" smtClean="0"/>
              <a:t>]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en-US" sz="2200" dirty="0" err="1" smtClean="0"/>
              <a:t>Alloc</a:t>
            </a:r>
            <a:r>
              <a:rPr lang="en-US" sz="2200" dirty="0" smtClean="0"/>
              <a:t>(</a:t>
            </a:r>
            <a:r>
              <a:rPr lang="el-GR" sz="2200" dirty="0" smtClean="0"/>
              <a:t>σ</a:t>
            </a:r>
            <a:r>
              <a:rPr lang="en-US" sz="2200" dirty="0" smtClean="0"/>
              <a:t>): </a:t>
            </a:r>
            <a:r>
              <a:rPr lang="el-GR" sz="2200" dirty="0" smtClean="0"/>
              <a:t>σ</a:t>
            </a:r>
            <a:endParaRPr lang="en-US" sz="2200" dirty="0" smtClean="0"/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5742130" y="3627022"/>
            <a:ext cx="12700" cy="2628292"/>
          </a:xfrm>
          <a:prstGeom prst="curvedConnector3">
            <a:avLst>
              <a:gd name="adj1" fmla="val 2749094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21139" y="4509120"/>
            <a:ext cx="2217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D(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O</a:t>
            </a:r>
            <a:r>
              <a:rPr lang="en-US" sz="2200" dirty="0" smtClean="0"/>
              <a:t>,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,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B</a:t>
            </a:r>
            <a:r>
              <a:rPr lang="en-US" sz="2200" dirty="0" smtClean="0"/>
              <a:t>): 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Y</a:t>
            </a:r>
            <a:endParaRPr lang="en-US" sz="2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95243" y="5877272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YC, FC: D</a:t>
            </a:r>
            <a:r>
              <a:rPr lang="en-US" sz="2200" baseline="30000" dirty="0" smtClean="0"/>
              <a:t>Y</a:t>
            </a:r>
            <a:endParaRPr lang="en-US" sz="22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6084168" y="3212976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(baggage)</a:t>
            </a:r>
          </a:p>
          <a:p>
            <a:pPr algn="ctr"/>
            <a:r>
              <a:rPr lang="en-US" dirty="0" smtClean="0"/>
              <a:t>(Initially 0)</a:t>
            </a:r>
            <a:endParaRPr lang="en-US" dirty="0"/>
          </a:p>
        </p:txBody>
      </p:sp>
      <p:cxnSp>
        <p:nvCxnSpPr>
          <p:cNvPr id="34" name="Curved Connector 33"/>
          <p:cNvCxnSpPr>
            <a:stCxn id="18" idx="0"/>
          </p:cNvCxnSpPr>
          <p:nvPr/>
        </p:nvCxnSpPr>
        <p:spPr>
          <a:xfrm rot="5400000" flipH="1" flipV="1">
            <a:off x="5352436" y="3230978"/>
            <a:ext cx="785738" cy="2634642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82526" y="4170566"/>
            <a:ext cx="2214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D(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O</a:t>
            </a:r>
            <a:r>
              <a:rPr lang="en-US" sz="2200" dirty="0" smtClean="0"/>
              <a:t>,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,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B</a:t>
            </a:r>
            <a:r>
              <a:rPr lang="en-US" sz="2200" dirty="0" smtClean="0"/>
              <a:t>): </a:t>
            </a:r>
            <a:r>
              <a:rPr lang="el-GR" sz="2200" dirty="0" smtClean="0"/>
              <a:t>σ</a:t>
            </a:r>
            <a:r>
              <a:rPr lang="en-US" sz="2200" baseline="30000" dirty="0" smtClean="0"/>
              <a:t>B</a:t>
            </a:r>
            <a:endParaRPr lang="en-US" sz="2200" dirty="0" smtClean="0"/>
          </a:p>
        </p:txBody>
      </p:sp>
      <p:cxnSp>
        <p:nvCxnSpPr>
          <p:cNvPr id="36" name="Curved Connector 35"/>
          <p:cNvCxnSpPr>
            <a:stCxn id="18" idx="2"/>
            <a:endCxn id="17" idx="2"/>
          </p:cNvCxnSpPr>
          <p:nvPr/>
        </p:nvCxnSpPr>
        <p:spPr>
          <a:xfrm rot="5400000">
            <a:off x="3113838" y="4563126"/>
            <a:ext cx="12700" cy="2628292"/>
          </a:xfrm>
          <a:prstGeom prst="curvedConnector3">
            <a:avLst>
              <a:gd name="adj1" fmla="val 180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908720"/>
            <a:ext cx="2162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YC: L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+B {L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+B}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51051" y="5877272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YC, FC: L</a:t>
            </a:r>
            <a:r>
              <a:rPr lang="en-US" sz="2200" baseline="30000" dirty="0" smtClean="0"/>
              <a:t>Y</a:t>
            </a:r>
            <a:endParaRPr lang="en-US" sz="2200" dirty="0" smtClean="0"/>
          </a:p>
        </p:txBody>
      </p:sp>
      <p:cxnSp>
        <p:nvCxnSpPr>
          <p:cNvPr id="50" name="Curved Connector 49"/>
          <p:cNvCxnSpPr>
            <a:stCxn id="6" idx="0"/>
            <a:endCxn id="8" idx="0"/>
          </p:cNvCxnSpPr>
          <p:nvPr/>
        </p:nvCxnSpPr>
        <p:spPr>
          <a:xfrm rot="5400000" flipH="1" flipV="1">
            <a:off x="3113838" y="602686"/>
            <a:ext cx="12700" cy="2628292"/>
          </a:xfrm>
          <a:prstGeom prst="curvedConnector3">
            <a:avLst>
              <a:gd name="adj1" fmla="val 2992354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2" idx="1"/>
            <a:endCxn id="17" idx="0"/>
          </p:cNvCxnSpPr>
          <p:nvPr/>
        </p:nvCxnSpPr>
        <p:spPr>
          <a:xfrm rot="10800000" flipV="1">
            <a:off x="1799692" y="3681028"/>
            <a:ext cx="4284476" cy="1260140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55976" y="3284984"/>
            <a:ext cx="1422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YC, FC: 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1560" y="1268760"/>
            <a:ext cx="1465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FC: L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 {L</a:t>
            </a:r>
            <a:r>
              <a:rPr lang="en-US" sz="2200" baseline="30000" dirty="0" smtClean="0"/>
              <a:t>Y</a:t>
            </a:r>
            <a:r>
              <a:rPr lang="en-US" sz="2200" dirty="0" smtClean="0"/>
              <a:t>}</a:t>
            </a:r>
          </a:p>
        </p:txBody>
      </p:sp>
      <p:cxnSp>
        <p:nvCxnSpPr>
          <p:cNvPr id="13" name="Straight Connector 12"/>
          <p:cNvCxnSpPr>
            <a:stCxn id="26" idx="3"/>
          </p:cNvCxnSpPr>
          <p:nvPr/>
        </p:nvCxnSpPr>
        <p:spPr>
          <a:xfrm>
            <a:off x="2754510" y="3885729"/>
            <a:ext cx="439506" cy="93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4" grpId="0"/>
      <p:bldP spid="30" grpId="0"/>
      <p:bldP spid="17" grpId="0" animBg="1"/>
      <p:bldP spid="18" grpId="0" animBg="1"/>
      <p:bldP spid="19" grpId="0" animBg="1"/>
      <p:bldP spid="26" grpId="0"/>
      <p:bldP spid="28" grpId="0"/>
      <p:bldP spid="29" grpId="0"/>
      <p:bldP spid="32" grpId="0" animBg="1"/>
      <p:bldP spid="35" grpId="0"/>
      <p:bldP spid="37" grpId="0"/>
      <p:bldP spid="41" grpId="0"/>
      <p:bldP spid="58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Impact on Optimization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Full GC cost, </a:t>
            </a:r>
            <a:r>
              <a:rPr lang="en-US" sz="2800" i="1" u="sng" dirty="0" smtClean="0"/>
              <a:t>and resulting state</a:t>
            </a:r>
            <a:r>
              <a:rPr lang="en-US" sz="2800" dirty="0" smtClean="0"/>
              <a:t>, depends only on time of collection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This is </a:t>
            </a:r>
            <a:r>
              <a:rPr lang="en-US" sz="2800" i="1" u="sng" dirty="0" smtClean="0"/>
              <a:t>not</a:t>
            </a:r>
            <a:r>
              <a:rPr lang="en-US" sz="2800" dirty="0" smtClean="0"/>
              <a:t> true for Young GC!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Previous promotions affect whether a dying object goes to D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 or B …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Which later affects cost (and future promotion)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We </a:t>
            </a:r>
            <a:r>
              <a:rPr lang="en-US" sz="2800" i="1" dirty="0" smtClean="0"/>
              <a:t>approximate</a:t>
            </a:r>
            <a:r>
              <a:rPr lang="en-US" sz="2800" dirty="0" smtClean="0"/>
              <a:t> </a:t>
            </a:r>
            <a:r>
              <a:rPr lang="en-US" sz="2800" dirty="0"/>
              <a:t>by considering visible states based on </a:t>
            </a:r>
            <a:r>
              <a:rPr lang="en-US" sz="2800" dirty="0" smtClean="0"/>
              <a:t>current time and time of previous collection</a:t>
            </a:r>
            <a:endParaRPr lang="en-US" sz="2800" baseline="30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Computing Cost Efficiently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For a given trace, can </a:t>
            </a:r>
            <a:r>
              <a:rPr lang="en-US" sz="2800" i="1" u="sng" dirty="0" smtClean="0"/>
              <a:t>precompute</a:t>
            </a:r>
            <a:r>
              <a:rPr lang="en-US" sz="2800" dirty="0" smtClean="0"/>
              <a:t> necessary reachability information, avoiding simulation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We have (birth, death) for each object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Precise death comes from Elephant Tracks’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Add </a:t>
            </a:r>
            <a:r>
              <a:rPr lang="en-US" sz="2800" i="1" u="sng" dirty="0" err="1" smtClean="0"/>
              <a:t>prebirth</a:t>
            </a:r>
            <a:r>
              <a:rPr lang="en-US" sz="2800" dirty="0" smtClean="0"/>
              <a:t>, giving (</a:t>
            </a:r>
            <a:r>
              <a:rPr lang="en-US" sz="2800" dirty="0" err="1" smtClean="0"/>
              <a:t>prebirth</a:t>
            </a:r>
            <a:r>
              <a:rPr lang="en-US" sz="2800" dirty="0" smtClean="0"/>
              <a:t>, birth, death)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GC </a:t>
            </a:r>
            <a:r>
              <a:rPr lang="en-US" sz="2800" dirty="0" smtClean="0"/>
              <a:t>of object in Young space at </a:t>
            </a:r>
            <a:r>
              <a:rPr lang="en-US" sz="2800" dirty="0" smtClean="0"/>
              <a:t>t &gt; death causes promotion if previous GC was between </a:t>
            </a:r>
            <a:r>
              <a:rPr lang="en-US" sz="2800" dirty="0" err="1" smtClean="0"/>
              <a:t>prebirth</a:t>
            </a:r>
            <a:r>
              <a:rPr lang="en-US" sz="2800" dirty="0" smtClean="0"/>
              <a:t> and birth</a:t>
            </a:r>
            <a:endParaRPr lang="en-US" sz="2400" i="1" u="sng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Aggregate blocks of objects by (</a:t>
            </a:r>
            <a:r>
              <a:rPr lang="en-US" sz="2800" dirty="0" err="1" smtClean="0"/>
              <a:t>p,b,d</a:t>
            </a:r>
            <a:r>
              <a:rPr lang="en-US" sz="28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Prebirth</a:t>
            </a:r>
            <a:r>
              <a:rPr lang="en-US" sz="4800" dirty="0" smtClean="0"/>
              <a:t> Time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9632" y="1412776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0217" y="1412776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1305351" y="1520788"/>
            <a:ext cx="264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592" y="10527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105273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63576" y="111545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23728" y="2204864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14313" y="2204864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21" idx="1"/>
          </p:cNvCxnSpPr>
          <p:nvPr/>
        </p:nvCxnSpPr>
        <p:spPr>
          <a:xfrm>
            <a:off x="2169447" y="2312876"/>
            <a:ext cx="264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7672" y="190754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25" name="Straight Arrow Connector 24"/>
          <p:cNvCxnSpPr>
            <a:stCxn id="7" idx="2"/>
          </p:cNvCxnSpPr>
          <p:nvPr/>
        </p:nvCxnSpPr>
        <p:spPr>
          <a:xfrm flipH="1">
            <a:off x="3973076" y="1628800"/>
            <a:ext cx="1" cy="68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1700808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existing when x</a:t>
            </a:r>
            <a:r>
              <a:rPr lang="en-US" baseline="-25000" dirty="0" smtClean="0"/>
              <a:t>0</a:t>
            </a:r>
            <a:r>
              <a:rPr lang="en-US" dirty="0" smtClean="0"/>
              <a:t> dies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 flipH="1">
            <a:off x="4837172" y="2420888"/>
            <a:ext cx="1" cy="6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8339" y="312241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……………….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3" idx="0"/>
          </p:cNvCxnSpPr>
          <p:nvPr/>
        </p:nvCxnSpPr>
        <p:spPr>
          <a:xfrm>
            <a:off x="5197212" y="3507903"/>
            <a:ext cx="1" cy="64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83768" y="4149080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74353" y="4149080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87712" y="38517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37" name="Straight Arrow Connector 36"/>
          <p:cNvCxnSpPr>
            <a:stCxn id="32" idx="3"/>
            <a:endCxn id="33" idx="3"/>
          </p:cNvCxnSpPr>
          <p:nvPr/>
        </p:nvCxnSpPr>
        <p:spPr>
          <a:xfrm>
            <a:off x="2529487" y="4257092"/>
            <a:ext cx="269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59632" y="4149080"/>
            <a:ext cx="4571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32" idx="1"/>
          </p:cNvCxnSpPr>
          <p:nvPr/>
        </p:nvCxnSpPr>
        <p:spPr>
          <a:xfrm>
            <a:off x="1305351" y="4257092"/>
            <a:ext cx="117841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9081" y="45811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16016" y="458112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458112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prebirth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6" idx="2"/>
            <a:endCxn id="40" idx="0"/>
          </p:cNvCxnSpPr>
          <p:nvPr/>
        </p:nvCxnSpPr>
        <p:spPr>
          <a:xfrm>
            <a:off x="1282492" y="1628800"/>
            <a:ext cx="0" cy="252028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9752" y="515719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 here causes some x</a:t>
            </a:r>
            <a:r>
              <a:rPr lang="en-US" baseline="-25000" dirty="0" smtClean="0"/>
              <a:t>i</a:t>
            </a:r>
            <a:r>
              <a:rPr lang="en-US" dirty="0" smtClean="0"/>
              <a:t> to be promoted – so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reachable from Old space and will be promoted</a:t>
            </a:r>
            <a:endParaRPr lang="en-US" dirty="0"/>
          </a:p>
        </p:txBody>
      </p:sp>
      <p:cxnSp>
        <p:nvCxnSpPr>
          <p:cNvPr id="52" name="Curved Connector 51"/>
          <p:cNvCxnSpPr>
            <a:stCxn id="50" idx="1"/>
          </p:cNvCxnSpPr>
          <p:nvPr/>
        </p:nvCxnSpPr>
        <p:spPr>
          <a:xfrm rot="10800000">
            <a:off x="1809070" y="4365105"/>
            <a:ext cx="530682" cy="12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74979" y="2492896"/>
            <a:ext cx="321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has earliest birth among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’s</a:t>
            </a:r>
            <a:r>
              <a:rPr lang="en-US" dirty="0" smtClean="0"/>
              <a:t> predecessors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  <p:bldP spid="18" grpId="0"/>
      <p:bldP spid="19" grpId="0"/>
      <p:bldP spid="20" grpId="0" animBg="1"/>
      <p:bldP spid="21" grpId="0" animBg="1"/>
      <p:bldP spid="23" grpId="0"/>
      <p:bldP spid="26" grpId="0"/>
      <p:bldP spid="30" grpId="0"/>
      <p:bldP spid="32" grpId="0" animBg="1"/>
      <p:bldP spid="33" grpId="0" animBg="1"/>
      <p:bldP spid="34" grpId="0"/>
      <p:bldP spid="40" grpId="0" animBg="1"/>
      <p:bldP spid="45" grpId="0"/>
      <p:bldP spid="46" grpId="0"/>
      <p:bldP spid="47" grpId="0"/>
      <p:bldP spid="50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Gen GC Optimization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Develop collection of sample states: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(F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, F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last</a:t>
            </a:r>
            <a:r>
              <a:rPr lang="en-US" sz="2400" dirty="0" smtClean="0"/>
              <a:t>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now</a:t>
            </a:r>
            <a:r>
              <a:rPr lang="en-US" sz="2400" dirty="0" smtClean="0"/>
              <a:t>) where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last</a:t>
            </a:r>
            <a:r>
              <a:rPr lang="en-US" sz="2400" dirty="0" smtClean="0"/>
              <a:t> is time of most recent GC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Cost of legal actions (</a:t>
            </a:r>
            <a:r>
              <a:rPr lang="en-US" sz="2400" dirty="0" err="1" smtClean="0"/>
              <a:t>noC</a:t>
            </a:r>
            <a:r>
              <a:rPr lang="en-US" sz="2400" dirty="0" smtClean="0"/>
              <a:t>, YC, FC) in each state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Use “collect when full” to get to each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last</a:t>
            </a:r>
            <a:endParaRPr lang="en-US" sz="2400" baseline="-25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Only </a:t>
            </a:r>
            <a:r>
              <a:rPr lang="en-US" sz="2400" dirty="0" smtClean="0"/>
              <a:t>a sample – full search space </a:t>
            </a:r>
            <a:r>
              <a:rPr lang="en-US" sz="2400" i="1" dirty="0" smtClean="0"/>
              <a:t>huge!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Treat as Markov decision process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Conflation of states treated as randomness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Apply </a:t>
            </a:r>
            <a:r>
              <a:rPr lang="en-US" i="1" u="sng" dirty="0" smtClean="0"/>
              <a:t>Least Squares Policy Iteration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Experiments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7 programs from DaCapo suite + </a:t>
            </a:r>
            <a:r>
              <a:rPr lang="en-US" dirty="0" err="1" smtClean="0"/>
              <a:t>javac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For most of them, added more inputs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About 10</a:t>
            </a:r>
            <a:r>
              <a:rPr lang="en-US" baseline="30000" dirty="0" smtClean="0"/>
              <a:t>2</a:t>
            </a:r>
            <a:r>
              <a:rPr lang="en-US" dirty="0" smtClean="0"/>
              <a:t> to 10</a:t>
            </a:r>
            <a:r>
              <a:rPr lang="en-US" baseline="30000" dirty="0" smtClean="0"/>
              <a:t>4</a:t>
            </a:r>
            <a:r>
              <a:rPr lang="en-US" dirty="0" smtClean="0"/>
              <a:t> 256 Kb blocks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Ran under Elephant Tracks to generate traces of </a:t>
            </a:r>
            <a:r>
              <a:rPr lang="en-US" dirty="0" err="1" smtClean="0"/>
              <a:t>alloc</a:t>
            </a:r>
            <a:r>
              <a:rPr lang="en-US" dirty="0" smtClean="0"/>
              <a:t>, death, pointer updates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Computed (</a:t>
            </a:r>
            <a:r>
              <a:rPr lang="en-US" dirty="0" err="1" smtClean="0"/>
              <a:t>prebirth,birth,death</a:t>
            </a:r>
            <a:r>
              <a:rPr lang="en-US" dirty="0" smtClean="0"/>
              <a:t>) </a:t>
            </a:r>
            <a:r>
              <a:rPr lang="en-US" dirty="0" smtClean="0"/>
              <a:t>times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Aggregated into blocks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Applied LSPI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Compared with default: collect when full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Results: Sample Schedules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7" y="2921794"/>
            <a:ext cx="1047750" cy="1047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r="7476"/>
          <a:stretch/>
        </p:blipFill>
        <p:spPr>
          <a:xfrm>
            <a:off x="0" y="1052736"/>
            <a:ext cx="9144000" cy="53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talk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Garbage Collection (GC)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Lower bounds on GC cost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Not generic, but for a particular program run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After-the-fact analysis – not a mechanism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Optimal </a:t>
            </a:r>
            <a:r>
              <a:rPr lang="en-US" sz="2800" dirty="0" smtClean="0"/>
              <a:t>for full-heap </a:t>
            </a:r>
            <a:r>
              <a:rPr lang="en-US" sz="2800" dirty="0" smtClean="0"/>
              <a:t>GC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Approximately optimal </a:t>
            </a:r>
            <a:r>
              <a:rPr lang="en-US" sz="2800" dirty="0" smtClean="0"/>
              <a:t>for generational </a:t>
            </a:r>
            <a:r>
              <a:rPr lang="en-US" sz="2800" dirty="0" smtClean="0"/>
              <a:t>GC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Optimization methods from machine learning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Some tricks to make optimization practical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Cost vs Heap size (S</a:t>
            </a:r>
            <a:r>
              <a:rPr lang="en-US" sz="4800" baseline="30000" dirty="0" smtClean="0"/>
              <a:t>Y</a:t>
            </a:r>
            <a:r>
              <a:rPr lang="en-US" sz="4800" dirty="0" smtClean="0"/>
              <a:t>=8Mb)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7" y="2921794"/>
            <a:ext cx="1047750" cy="1047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5" y="1052736"/>
            <a:ext cx="7812867" cy="520857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73537" y="4509120"/>
            <a:ext cx="0" cy="288032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27784" y="4509120"/>
            <a:ext cx="154575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1287" y="364502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Cost </a:t>
            </a:r>
            <a:r>
              <a:rPr lang="en-US" b="1" dirty="0" smtClean="0">
                <a:solidFill>
                  <a:schemeClr val="bg1"/>
                </a:solidFill>
              </a:rPr>
              <a:t>savings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Curved Connector 15"/>
          <p:cNvCxnSpPr>
            <a:stCxn id="13" idx="1"/>
          </p:cNvCxnSpPr>
          <p:nvPr/>
        </p:nvCxnSpPr>
        <p:spPr>
          <a:xfrm rot="10800000" flipV="1">
            <a:off x="4283977" y="3829690"/>
            <a:ext cx="937311" cy="82344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8324" y="3237053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Space savings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>
            <a:stCxn id="17" idx="2"/>
          </p:cNvCxnSpPr>
          <p:nvPr/>
        </p:nvCxnSpPr>
        <p:spPr>
          <a:xfrm rot="5400000">
            <a:off x="3074093" y="3827655"/>
            <a:ext cx="874947" cy="43240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0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Reduction: Gen GC (S</a:t>
            </a:r>
            <a:r>
              <a:rPr lang="en-US" sz="4800" baseline="30000" dirty="0" smtClean="0"/>
              <a:t>Y</a:t>
            </a:r>
            <a:r>
              <a:rPr lang="en-US" sz="4800" dirty="0" smtClean="0"/>
              <a:t>=4Mb)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7" y="2921794"/>
            <a:ext cx="1047750" cy="1047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4008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Reduction: Gen GC (S</a:t>
            </a:r>
            <a:r>
              <a:rPr lang="en-US" sz="4800" baseline="30000" dirty="0" smtClean="0"/>
              <a:t>Y</a:t>
            </a:r>
            <a:r>
              <a:rPr lang="en-US" sz="4800" dirty="0" smtClean="0"/>
              <a:t>=8Mb)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7" y="2921794"/>
            <a:ext cx="1047750" cy="1047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400800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Additional Results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Improvement is not better for smaller blocks – more fragmentation, etc.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Cost of optimization is ~ O(N</a:t>
            </a:r>
            <a:r>
              <a:rPr lang="en-US" baseline="30000" dirty="0" smtClean="0"/>
              <a:t>2.2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More graphs in paper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Ongoing 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Program-specific policies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Reinforcement learning, or “deep” learning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Collect feature-rich traces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Select features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Train GC triggering mechanism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Some success for “self test”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Generalization (over runs, heap sizes) hard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Hard lower bounds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Bound the baggage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Solve with dynamic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First per-program GC cost bounds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Program-specific GC policies promising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For at least some programs and heap sizes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Possibly useful reduction in GC time, 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Possibly substantial reduction in space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Sometimes hard to improve over default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Hard, not approximate, lower bounds would be welcome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Credits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Nicholas Jacek – RL 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 smtClean="0"/>
              <a:t>Meng-Chieh</a:t>
            </a:r>
            <a:r>
              <a:rPr lang="en-US" dirty="0" smtClean="0"/>
              <a:t> (Joe) Chiu – ET 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Ben Marlin – co-PI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NSF Grant CCF-1320498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Markov Decision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5"/>
            <a:ext cx="8892480" cy="187220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 set of </a:t>
            </a:r>
            <a:r>
              <a:rPr lang="en-US" i="1" dirty="0" smtClean="0"/>
              <a:t>states</a:t>
            </a:r>
            <a:r>
              <a:rPr lang="en-US" dirty="0" smtClean="0"/>
              <a:t>, 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 set of </a:t>
            </a:r>
            <a:r>
              <a:rPr lang="en-US" i="1" dirty="0" smtClean="0"/>
              <a:t>actions</a:t>
            </a:r>
            <a:r>
              <a:rPr lang="en-US" dirty="0" smtClean="0"/>
              <a:t>, 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Probabilistic transition function: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4548" y="37890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7890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771800" y="4050650"/>
            <a:ext cx="3024336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1880" y="3399383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a:  p, cost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02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Reinforcement Learning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States </a:t>
            </a:r>
            <a:r>
              <a:rPr lang="en-US" dirty="0" err="1" smtClean="0"/>
              <a:t>s</a:t>
            </a:r>
            <a:r>
              <a:rPr lang="en-US" dirty="0" err="1" smtClean="0">
                <a:sym typeface="Symbol" panose="05050102010706020507" pitchFamily="18" charset="2"/>
              </a:rPr>
              <a:t>S</a:t>
            </a:r>
            <a:r>
              <a:rPr lang="en-US" dirty="0" smtClean="0">
                <a:sym typeface="Symbol" panose="05050102010706020507" pitchFamily="18" charset="2"/>
              </a:rPr>
              <a:t>, actions </a:t>
            </a:r>
            <a:r>
              <a:rPr lang="en-US" dirty="0" err="1" smtClean="0">
                <a:sym typeface="Symbol" panose="05050102010706020507" pitchFamily="18" charset="2"/>
              </a:rPr>
              <a:t>aA</a:t>
            </a:r>
            <a:endParaRPr lang="en-US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ym typeface="Symbol" panose="05050102010706020507" pitchFamily="18" charset="2"/>
              </a:rPr>
              <a:t>Transition function T: SA → 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ym typeface="Symbol" panose="05050102010706020507" pitchFamily="18" charset="2"/>
              </a:rPr>
              <a:t>“Policy” </a:t>
            </a:r>
            <a:r>
              <a:rPr lang="el-GR" dirty="0" smtClean="0">
                <a:sym typeface="Symbol" panose="05050102010706020507" pitchFamily="18" charset="2"/>
              </a:rPr>
              <a:t>π</a:t>
            </a:r>
            <a:r>
              <a:rPr lang="en-US" dirty="0" smtClean="0">
                <a:sym typeface="Symbol" panose="05050102010706020507" pitchFamily="18" charset="2"/>
              </a:rPr>
              <a:t>: S→A (chooses action)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ym typeface="Symbol" panose="05050102010706020507" pitchFamily="18" charset="2"/>
              </a:rPr>
              <a:t>Bellman equation: </a:t>
            </a:r>
            <a:r>
              <a:rPr lang="en-US" i="1" u="sng" dirty="0" smtClean="0">
                <a:sym typeface="Symbol" panose="05050102010706020507" pitchFamily="18" charset="2"/>
              </a:rPr>
              <a:t>value</a:t>
            </a:r>
            <a:r>
              <a:rPr lang="en-US" dirty="0" smtClean="0">
                <a:sym typeface="Symbol" panose="05050102010706020507" pitchFamily="18" charset="2"/>
              </a:rPr>
              <a:t> of each action in each state, for given policy </a:t>
            </a:r>
            <a:r>
              <a:rPr lang="el-GR" dirty="0" smtClean="0">
                <a:sym typeface="Symbol" panose="05050102010706020507" pitchFamily="18" charset="2"/>
              </a:rPr>
              <a:t>π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Q</a:t>
            </a:r>
            <a:r>
              <a:rPr lang="el-GR" baseline="30000" dirty="0" smtClean="0">
                <a:sym typeface="Symbol" panose="05050102010706020507" pitchFamily="18" charset="2"/>
              </a:rPr>
              <a:t>π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s,a</a:t>
            </a:r>
            <a:r>
              <a:rPr lang="en-US" dirty="0" smtClean="0">
                <a:sym typeface="Symbol" panose="05050102010706020507" pitchFamily="18" charset="2"/>
              </a:rPr>
              <a:t>) = c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+ Q</a:t>
            </a:r>
            <a:r>
              <a:rPr lang="el-GR" baseline="30000" dirty="0" smtClean="0">
                <a:sym typeface="Symbol" panose="05050102010706020507" pitchFamily="18" charset="2"/>
              </a:rPr>
              <a:t>π</a:t>
            </a:r>
            <a:r>
              <a:rPr lang="en-US" dirty="0" smtClean="0">
                <a:sym typeface="Symbol" panose="05050102010706020507" pitchFamily="18" charset="2"/>
              </a:rPr>
              <a:t>(s’,</a:t>
            </a:r>
            <a:r>
              <a:rPr lang="el-GR" dirty="0" smtClean="0">
                <a:sym typeface="Symbol" panose="05050102010706020507" pitchFamily="18" charset="2"/>
              </a:rPr>
              <a:t>π</a:t>
            </a:r>
            <a:r>
              <a:rPr lang="en-US" dirty="0" smtClean="0">
                <a:sym typeface="Symbol" panose="05050102010706020507" pitchFamily="18" charset="2"/>
              </a:rPr>
              <a:t>(s’)), for s’=T(</a:t>
            </a:r>
            <a:r>
              <a:rPr lang="en-US" dirty="0" err="1" smtClean="0">
                <a:sym typeface="Symbol" panose="05050102010706020507" pitchFamily="18" charset="2"/>
              </a:rPr>
              <a:t>s,a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In matrix form: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 Q</a:t>
            </a:r>
            <a:r>
              <a:rPr lang="el-GR" baseline="30000" dirty="0" smtClean="0">
                <a:sym typeface="Symbol" panose="05050102010706020507" pitchFamily="18" charset="2"/>
              </a:rPr>
              <a:t>π</a:t>
            </a:r>
            <a:r>
              <a:rPr lang="en-US" dirty="0" smtClean="0">
                <a:sym typeface="Symbol" panose="05050102010706020507" pitchFamily="18" charset="2"/>
              </a:rPr>
              <a:t> = C + </a:t>
            </a:r>
            <a:r>
              <a:rPr lang="az-Cyrl-AZ" dirty="0" smtClean="0">
                <a:sym typeface="Symbol" panose="05050102010706020507" pitchFamily="18" charset="2"/>
              </a:rPr>
              <a:t>П</a:t>
            </a:r>
            <a:r>
              <a:rPr lang="el-GR" baseline="30000" dirty="0" smtClean="0">
                <a:sym typeface="Symbol" panose="05050102010706020507" pitchFamily="18" charset="2"/>
              </a:rPr>
              <a:t>π</a:t>
            </a:r>
            <a:r>
              <a:rPr lang="en-US" dirty="0" smtClean="0">
                <a:sym typeface="Symbol" panose="05050102010706020507" pitchFamily="18" charset="2"/>
              </a:rPr>
              <a:t>Q</a:t>
            </a:r>
            <a:r>
              <a:rPr lang="el-GR" baseline="30000" dirty="0" smtClean="0">
                <a:sym typeface="Symbol" panose="05050102010706020507" pitchFamily="18" charset="2"/>
              </a:rPr>
              <a:t>π</a:t>
            </a:r>
            <a:endParaRPr lang="en-US" baseline="30000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ym typeface="Symbol" panose="05050102010706020507" pitchFamily="18" charset="2"/>
              </a:rPr>
              <a:t>Given C and </a:t>
            </a:r>
            <a:r>
              <a:rPr lang="az-Cyrl-AZ" dirty="0">
                <a:sym typeface="Symbol" panose="05050102010706020507" pitchFamily="18" charset="2"/>
              </a:rPr>
              <a:t>П</a:t>
            </a:r>
            <a:r>
              <a:rPr lang="el-GR" baseline="30000" dirty="0" smtClean="0">
                <a:sym typeface="Symbol" panose="05050102010706020507" pitchFamily="18" charset="2"/>
              </a:rPr>
              <a:t>π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can solve for </a:t>
            </a:r>
            <a:r>
              <a:rPr lang="en-US" dirty="0">
                <a:sym typeface="Symbol" panose="05050102010706020507" pitchFamily="18" charset="2"/>
              </a:rPr>
              <a:t>Q</a:t>
            </a:r>
            <a:r>
              <a:rPr lang="el-GR" baseline="30000" dirty="0">
                <a:sym typeface="Symbol" panose="05050102010706020507" pitchFamily="18" charset="2"/>
              </a:rPr>
              <a:t>π</a:t>
            </a:r>
            <a:endParaRPr lang="en-US" baseline="30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Policy Iteration (PI)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Sequence of policies </a:t>
            </a:r>
            <a:r>
              <a:rPr lang="el-GR" dirty="0" smtClean="0"/>
              <a:t>π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l-GR" dirty="0" smtClean="0"/>
              <a:t>π</a:t>
            </a:r>
            <a:r>
              <a:rPr lang="en-US" baseline="-25000" dirty="0" smtClean="0"/>
              <a:t>1</a:t>
            </a:r>
            <a:r>
              <a:rPr lang="en-US" dirty="0" smtClean="0"/>
              <a:t>, …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Monotonically improving cost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Determine Q</a:t>
            </a:r>
            <a:r>
              <a:rPr lang="el-GR" baseline="30000" dirty="0" smtClean="0"/>
              <a:t>π</a:t>
            </a:r>
            <a:r>
              <a:rPr lang="en-US" sz="2800" baseline="20000" dirty="0"/>
              <a:t>m</a:t>
            </a:r>
            <a:r>
              <a:rPr lang="en-US" dirty="0" smtClean="0"/>
              <a:t> for </a:t>
            </a:r>
            <a:r>
              <a:rPr lang="el-GR" dirty="0" smtClean="0"/>
              <a:t>π</a:t>
            </a:r>
            <a:r>
              <a:rPr lang="en-US" baseline="-25000" dirty="0" smtClean="0"/>
              <a:t>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Form </a:t>
            </a:r>
            <a:r>
              <a:rPr lang="el-GR" dirty="0"/>
              <a:t>π</a:t>
            </a:r>
            <a:r>
              <a:rPr lang="en-US" baseline="-25000" dirty="0" smtClean="0"/>
              <a:t>m+1</a:t>
            </a:r>
            <a:r>
              <a:rPr lang="en-US" dirty="0" smtClean="0"/>
              <a:t>(s) = </a:t>
            </a:r>
            <a:r>
              <a:rPr lang="en-US" dirty="0" err="1" smtClean="0"/>
              <a:t>arg</a:t>
            </a:r>
            <a:r>
              <a:rPr lang="en-US" dirty="0" smtClean="0"/>
              <a:t> min </a:t>
            </a:r>
            <a:r>
              <a:rPr lang="en-US" dirty="0"/>
              <a:t>Q</a:t>
            </a:r>
            <a:r>
              <a:rPr lang="el-GR" baseline="30000" dirty="0"/>
              <a:t>π</a:t>
            </a:r>
            <a:r>
              <a:rPr lang="en-US" sz="2800" baseline="20000" dirty="0" smtClean="0"/>
              <a:t>m</a:t>
            </a:r>
            <a:r>
              <a:rPr lang="en-US" sz="2800" dirty="0" smtClean="0"/>
              <a:t>(</a:t>
            </a:r>
            <a:r>
              <a:rPr lang="en-US" sz="2800" dirty="0" err="1" smtClean="0"/>
              <a:t>s,a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That is, lowest cost action in each state, where remaining decision are as for </a:t>
            </a:r>
            <a:r>
              <a:rPr lang="el-GR" dirty="0"/>
              <a:t>π</a:t>
            </a:r>
            <a:r>
              <a:rPr lang="en-US" baseline="-25000" dirty="0" smtClean="0"/>
              <a:t>m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This is no worse than </a:t>
            </a:r>
            <a:r>
              <a:rPr lang="el-GR" dirty="0"/>
              <a:t>π</a:t>
            </a:r>
            <a:r>
              <a:rPr lang="en-US" baseline="-25000" dirty="0"/>
              <a:t>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Iterate until reach convergence: </a:t>
            </a:r>
            <a:r>
              <a:rPr lang="el-GR" dirty="0" smtClean="0"/>
              <a:t>π</a:t>
            </a:r>
            <a:r>
              <a:rPr lang="en-US" baseline="-25000" dirty="0" smtClean="0"/>
              <a:t>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Program-Specific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Existing GC performance bounds framed in terms of best a GC algorithm can do in the face of </a:t>
            </a:r>
            <a:r>
              <a:rPr lang="en-US" sz="2800" i="1" dirty="0" smtClean="0"/>
              <a:t>any possible</a:t>
            </a:r>
            <a:r>
              <a:rPr lang="en-US" sz="2800" dirty="0" smtClean="0"/>
              <a:t> program behavior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Argued by devising an </a:t>
            </a:r>
            <a:r>
              <a:rPr lang="en-US" dirty="0" err="1" smtClean="0"/>
              <a:t>adversial</a:t>
            </a:r>
            <a:r>
              <a:rPr lang="en-US" dirty="0" smtClean="0"/>
              <a:t> program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If we tune GC </a:t>
            </a:r>
            <a:r>
              <a:rPr lang="en-US" i="1" u="sng" dirty="0" smtClean="0"/>
              <a:t>to a program</a:t>
            </a:r>
            <a:r>
              <a:rPr lang="en-US" dirty="0" smtClean="0"/>
              <a:t>, or even to a </a:t>
            </a:r>
            <a:r>
              <a:rPr lang="en-US" i="1" u="sng" dirty="0" smtClean="0"/>
              <a:t>program run</a:t>
            </a:r>
            <a:r>
              <a:rPr lang="en-US" dirty="0" smtClean="0"/>
              <a:t>, the problem is different: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What is the best we can do in the face of a </a:t>
            </a:r>
            <a:r>
              <a:rPr lang="en-US" u="sng" dirty="0" smtClean="0"/>
              <a:t>particular sequence</a:t>
            </a:r>
            <a:r>
              <a:rPr lang="en-US" dirty="0" smtClean="0"/>
              <a:t> of allocations and object deaths, </a:t>
            </a:r>
            <a:r>
              <a:rPr lang="en-US" u="sng" dirty="0" smtClean="0"/>
              <a:t>given heap space S</a:t>
            </a:r>
            <a:r>
              <a:rPr lang="en-US" dirty="0" smtClean="0"/>
              <a:t>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Least Squares PI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Approximate Q</a:t>
            </a:r>
            <a:r>
              <a:rPr lang="el-GR" baseline="30000" dirty="0" smtClean="0"/>
              <a:t>π</a:t>
            </a:r>
            <a:r>
              <a:rPr lang="en-US" dirty="0" smtClean="0"/>
              <a:t> as linear combination of a fixed set of basis functions </a:t>
            </a:r>
            <a:r>
              <a:rPr lang="el-GR" dirty="0" smtClean="0"/>
              <a:t>Φ</a:t>
            </a:r>
            <a:r>
              <a:rPr lang="en-US" baseline="-25000" dirty="0" err="1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Weights </a:t>
            </a:r>
            <a:r>
              <a:rPr lang="el-GR" dirty="0" smtClean="0"/>
              <a:t>θ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Matrix form: </a:t>
            </a:r>
            <a:r>
              <a:rPr lang="en-US" dirty="0"/>
              <a:t>Q</a:t>
            </a:r>
            <a:r>
              <a:rPr lang="el-GR" baseline="30000" dirty="0" smtClean="0"/>
              <a:t>π</a:t>
            </a:r>
            <a:r>
              <a:rPr lang="en-US" dirty="0" smtClean="0"/>
              <a:t> = </a:t>
            </a:r>
            <a:r>
              <a:rPr lang="el-GR" dirty="0" smtClean="0"/>
              <a:t>Φ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l-GR" baseline="30000" dirty="0" smtClean="0"/>
              <a:t>π</a:t>
            </a:r>
            <a:endParaRPr lang="en-US" baseline="30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Solves with standard linear methods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We use one basis function for each 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So: exact, not (additional) approximation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Cost is O(N</a:t>
            </a:r>
            <a:r>
              <a:rPr lang="en-US" baseline="30000" dirty="0" smtClean="0"/>
              <a:t>3</a:t>
            </a:r>
            <a:r>
              <a:rPr lang="en-US" dirty="0" smtClean="0"/>
              <a:t>) per iteration, worst case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O(N</a:t>
            </a:r>
            <a:r>
              <a:rPr lang="en-US" baseline="30000" dirty="0" smtClean="0"/>
              <a:t>2.2</a:t>
            </a:r>
            <a:r>
              <a:rPr lang="en-US" dirty="0" smtClean="0"/>
              <a:t>) in practice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Using blocks was an important choice!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Learning “Take Home”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Use a big sample of states and cost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Approximation comes in this sampling</a:t>
            </a:r>
            <a:endParaRPr lang="en-US" baseline="-25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Our samples not random, but not full space</a:t>
            </a:r>
            <a:endParaRPr lang="en-US" baseline="30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Solve with standard linear methods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Cost is O(N</a:t>
            </a:r>
            <a:r>
              <a:rPr lang="en-US" baseline="30000" dirty="0" smtClean="0"/>
              <a:t>2.2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Not really learning – an optimization technique borrowed from RL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In our larger research project we aim to tune GC for individual programs.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How do we know how well we are doing?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Suppose we can indicate x% improvement over some existing scheme.  Is there more to be had?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If we fail to see improvement, could it be because very little is possible?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Determines whether, and maybe for which programs, this tuning might be interesting.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GC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5576" y="3933056"/>
            <a:ext cx="27363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Mutator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436096" y="3933056"/>
            <a:ext cx="27363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059832" y="1628800"/>
            <a:ext cx="27363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Heap</a:t>
            </a:r>
            <a:endParaRPr lang="en-US" sz="2400" dirty="0"/>
          </a:p>
        </p:txBody>
      </p:sp>
      <p:cxnSp>
        <p:nvCxnSpPr>
          <p:cNvPr id="10" name="Curved Connector 9"/>
          <p:cNvCxnSpPr>
            <a:stCxn id="6" idx="3"/>
            <a:endCxn id="7" idx="1"/>
          </p:cNvCxnSpPr>
          <p:nvPr/>
        </p:nvCxnSpPr>
        <p:spPr>
          <a:xfrm>
            <a:off x="3491880" y="4653136"/>
            <a:ext cx="1944216" cy="12700"/>
          </a:xfrm>
          <a:prstGeom prst="curvedConnector3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1920" y="428380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HAlloc</a:t>
            </a:r>
            <a:r>
              <a:rPr lang="en-US" dirty="0" smtClean="0"/>
              <a:t>(</a:t>
            </a:r>
            <a:r>
              <a:rPr lang="el-GR" dirty="0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Curved Connector 12"/>
          <p:cNvCxnSpPr>
            <a:stCxn id="7" idx="0"/>
            <a:endCxn id="8" idx="3"/>
          </p:cNvCxnSpPr>
          <p:nvPr/>
        </p:nvCxnSpPr>
        <p:spPr>
          <a:xfrm rot="16200000" flipV="1">
            <a:off x="5508104" y="2636912"/>
            <a:ext cx="1584176" cy="1008112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0"/>
            <a:endCxn id="8" idx="1"/>
          </p:cNvCxnSpPr>
          <p:nvPr/>
        </p:nvCxnSpPr>
        <p:spPr>
          <a:xfrm rot="5400000" flipH="1" flipV="1">
            <a:off x="1799692" y="2672916"/>
            <a:ext cx="1584176" cy="936104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14148" y="2097680"/>
            <a:ext cx="202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</a:t>
            </a:r>
          </a:p>
          <a:p>
            <a:r>
              <a:rPr lang="en-US" dirty="0" smtClean="0"/>
              <a:t>      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0" y="269962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Death(</a:t>
            </a:r>
            <a:r>
              <a:rPr lang="el-GR" dirty="0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20072" y="2564904"/>
            <a:ext cx="29687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96267" y="5651956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[enabling predicate]</a:t>
            </a:r>
            <a:r>
              <a:rPr lang="en-US" dirty="0" smtClean="0"/>
              <a:t> Action</a:t>
            </a:r>
            <a:r>
              <a:rPr lang="en-US" u="sng" dirty="0" smtClean="0"/>
              <a:t>(parameters)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9482" y="269962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l-GR" dirty="0" smtClean="0"/>
              <a:t>σ ≤</a:t>
            </a:r>
            <a:r>
              <a:rPr lang="en-US" dirty="0" smtClean="0"/>
              <a:t> F] </a:t>
            </a:r>
            <a:r>
              <a:rPr lang="en-US" dirty="0" err="1" smtClean="0"/>
              <a:t>Alloc</a:t>
            </a:r>
            <a:r>
              <a:rPr lang="en-US" dirty="0" smtClean="0"/>
              <a:t>(</a:t>
            </a:r>
            <a:r>
              <a:rPr lang="el-GR" dirty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0232" y="269962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Alloc</a:t>
            </a:r>
            <a:r>
              <a:rPr lang="en-US" dirty="0" smtClean="0"/>
              <a:t>(</a:t>
            </a:r>
            <a:r>
              <a:rPr lang="el-GR" dirty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9" grpId="0"/>
      <p:bldP spid="20" grpId="0"/>
      <p:bldP spid="21" grpId="0" animBg="1"/>
      <p:bldP spid="22" grpId="0"/>
      <p:bldP spid="23" grpId="0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77789"/>
            <a:ext cx="910850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Heap states, action effects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30000"/>
              </a:lnSpc>
            </a:pP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Invariant</a:t>
            </a:r>
            <a:r>
              <a:rPr lang="en-US" dirty="0"/>
              <a:t>:  F + L + D = S  (heap size) 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Actions change the state of bytes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Visible to controller: F (</a:t>
            </a:r>
            <a:r>
              <a:rPr lang="en-US" i="1" dirty="0" smtClean="0"/>
              <a:t>not</a:t>
            </a:r>
            <a:r>
              <a:rPr lang="en-US" dirty="0" smtClean="0"/>
              <a:t> L or D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6</a:t>
            </a:fld>
            <a:endParaRPr lang="en-US"/>
          </a:p>
        </p:txBody>
      </p:sp>
      <p:cxnSp>
        <p:nvCxnSpPr>
          <p:cNvPr id="25" name="Curved Connector 24"/>
          <p:cNvCxnSpPr>
            <a:stCxn id="9" idx="2"/>
            <a:endCxn id="6" idx="2"/>
          </p:cNvCxnSpPr>
          <p:nvPr/>
        </p:nvCxnSpPr>
        <p:spPr>
          <a:xfrm rot="5400000">
            <a:off x="4427984" y="224644"/>
            <a:ext cx="12700" cy="5256584"/>
          </a:xfrm>
          <a:prstGeom prst="curvedConnector3">
            <a:avLst>
              <a:gd name="adj1" fmla="val 180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7584" y="191683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 (free)</a:t>
            </a:r>
          </a:p>
          <a:p>
            <a:pPr algn="ctr"/>
            <a:r>
              <a:rPr lang="en-US" dirty="0" smtClean="0"/>
              <a:t>(Initially 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5876" y="191683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(live)</a:t>
            </a:r>
          </a:p>
          <a:p>
            <a:pPr algn="ctr"/>
            <a:r>
              <a:rPr lang="en-US" dirty="0" smtClean="0"/>
              <a:t>(Initially 0)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191683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(dead)</a:t>
            </a:r>
          </a:p>
          <a:p>
            <a:pPr algn="ctr"/>
            <a:r>
              <a:rPr lang="en-US" dirty="0" smtClean="0"/>
              <a:t>(Initially 0)</a:t>
            </a:r>
            <a:endParaRPr lang="en-US" dirty="0"/>
          </a:p>
        </p:txBody>
      </p:sp>
      <p:cxnSp>
        <p:nvCxnSpPr>
          <p:cNvPr id="20" name="Curved Connector 19"/>
          <p:cNvCxnSpPr>
            <a:stCxn id="6" idx="0"/>
            <a:endCxn id="8" idx="0"/>
          </p:cNvCxnSpPr>
          <p:nvPr/>
        </p:nvCxnSpPr>
        <p:spPr>
          <a:xfrm rot="5400000" flipH="1" flipV="1">
            <a:off x="3113838" y="602686"/>
            <a:ext cx="12700" cy="2628292"/>
          </a:xfrm>
          <a:prstGeom prst="curvedConnector3">
            <a:avLst>
              <a:gd name="adj1" fmla="val 2749094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1680" y="1124744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l-GR" sz="2400" dirty="0"/>
              <a:t>σ </a:t>
            </a:r>
            <a:r>
              <a:rPr lang="el-GR" sz="2400" dirty="0" smtClean="0"/>
              <a:t>≤</a:t>
            </a:r>
            <a:r>
              <a:rPr lang="en-US" sz="2400" dirty="0" smtClean="0"/>
              <a:t> F] </a:t>
            </a:r>
            <a:r>
              <a:rPr lang="en-US" sz="2400" dirty="0" err="1" smtClean="0"/>
              <a:t>Alloc</a:t>
            </a:r>
            <a:r>
              <a:rPr lang="en-US" sz="2400" dirty="0" smtClean="0"/>
              <a:t>(</a:t>
            </a:r>
            <a:r>
              <a:rPr lang="el-GR" sz="2400" dirty="0" smtClean="0"/>
              <a:t>σ</a:t>
            </a:r>
            <a:r>
              <a:rPr lang="en-US" sz="2400" dirty="0" smtClean="0"/>
              <a:t>): </a:t>
            </a:r>
            <a:r>
              <a:rPr lang="el-GR" sz="2400" dirty="0"/>
              <a:t>σ</a:t>
            </a:r>
            <a:endParaRPr lang="en-US" sz="2400" dirty="0" smtClean="0"/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5742130" y="602686"/>
            <a:ext cx="12700" cy="2628292"/>
          </a:xfrm>
          <a:prstGeom prst="curvedConnector3">
            <a:avLst>
              <a:gd name="adj1" fmla="val 2749094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24" y="1124744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Death(</a:t>
            </a:r>
            <a:r>
              <a:rPr lang="el-GR" sz="2400" dirty="0" smtClean="0"/>
              <a:t>σ</a:t>
            </a:r>
            <a:r>
              <a:rPr lang="en-US" sz="2400" dirty="0" smtClean="0"/>
              <a:t>): </a:t>
            </a:r>
            <a:r>
              <a:rPr lang="el-GR" sz="2400" dirty="0"/>
              <a:t>σ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419872" y="3059668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Collect: D {L}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933" y="3501008"/>
            <a:ext cx="744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[enabling predicate]</a:t>
            </a:r>
            <a:r>
              <a:rPr lang="en-US" sz="2000" dirty="0" smtClean="0"/>
              <a:t> Action</a:t>
            </a:r>
            <a:r>
              <a:rPr lang="en-US" sz="2000" u="sng" dirty="0" smtClean="0"/>
              <a:t>(parameters)</a:t>
            </a:r>
            <a:r>
              <a:rPr lang="en-US" sz="2000" dirty="0" smtClean="0"/>
              <a:t>: # of bytes </a:t>
            </a:r>
            <a:r>
              <a:rPr lang="en-US" sz="2000" u="sng" dirty="0" smtClean="0"/>
              <a:t>{cost}</a:t>
            </a:r>
          </a:p>
        </p:txBody>
      </p:sp>
    </p:spTree>
    <p:extLst>
      <p:ext uri="{BB962C8B-B14F-4D97-AF65-F5344CB8AC3E}">
        <p14:creationId xmlns:p14="http://schemas.microsoft.com/office/powerpoint/2010/main" val="25844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2" grpId="0"/>
      <p:bldP spid="24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model and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79296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Cost of a GC taken as proportional to L (live bytes)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More or less true for tracing / copying collectors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Since the live size at any given point during a program’s execution is a fixed property of the execution, cost to collect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is a constant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The Markov Decision Process is </a:t>
            </a:r>
            <a:r>
              <a:rPr lang="en-US" sz="2000" i="1" dirty="0" smtClean="0"/>
              <a:t>first-order</a:t>
            </a:r>
            <a:r>
              <a:rPr lang="en-US" sz="2000" dirty="0" smtClean="0"/>
              <a:t> – does not depend on the history of prior decisions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Therefore, </a:t>
            </a:r>
            <a:r>
              <a:rPr lang="en-US" sz="2400" i="1" u="sng" dirty="0" smtClean="0"/>
              <a:t>dynamic programming</a:t>
            </a:r>
            <a:r>
              <a:rPr lang="en-US" sz="2400" dirty="0" smtClean="0"/>
              <a:t> will find an </a:t>
            </a:r>
            <a:r>
              <a:rPr lang="en-US" sz="2400" i="1" u="sng" dirty="0" smtClean="0"/>
              <a:t>exact solution</a:t>
            </a:r>
            <a:r>
              <a:rPr lang="en-US" sz="2400" dirty="0" smtClean="0"/>
              <a:t> to determining the optimal GC schedule </a:t>
            </a:r>
            <a:r>
              <a:rPr lang="en-US" sz="2400" dirty="0"/>
              <a:t>–</a:t>
            </a:r>
            <a:r>
              <a:rPr lang="en-US" sz="2400" dirty="0" smtClean="0"/>
              <a:t> places to collect to obtain minimal total cost –</a:t>
            </a:r>
            <a:br>
              <a:rPr lang="en-US" sz="2400" dirty="0" smtClean="0"/>
            </a:br>
            <a:r>
              <a:rPr lang="en-US" sz="2400" i="1" u="sng" dirty="0" smtClean="0"/>
              <a:t>for a particular trace</a:t>
            </a:r>
            <a:r>
              <a:rPr lang="en-US" sz="2400" i="1" dirty="0" smtClean="0"/>
              <a:t> (program execution)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79296" cy="464137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N = number of units (objects) allocated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Cost to solve is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Assuming you have the live size at each point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Can refine to O(H∙N) where H is the heap size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/>
              <a:t>Can look back/forward at most O(H) allocations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Cost reduction: Full GC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7" y="2921794"/>
            <a:ext cx="1047750" cy="1047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300B-41A8-4F11-81B2-765D116275D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7805-5215-2F46-9A4A-5DE6571D379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400800" cy="3840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061" y="5426060"/>
            <a:ext cx="6723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See the paper for more Full GC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2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20404</TotalTime>
  <Words>1598</Words>
  <Application>Microsoft Office PowerPoint</Application>
  <PresentationFormat>On-screen Show (4:3)</PresentationFormat>
  <Paragraphs>316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Symbol</vt:lpstr>
      <vt:lpstr>Twilight</vt:lpstr>
      <vt:lpstr>Assessing the Limits of Program-Specific GC Performance</vt:lpstr>
      <vt:lpstr>What this talk is about</vt:lpstr>
      <vt:lpstr>Program-Specific GC</vt:lpstr>
      <vt:lpstr>Why is this interesting?</vt:lpstr>
      <vt:lpstr>Model of GC</vt:lpstr>
      <vt:lpstr>Heap states, action effects</vt:lpstr>
      <vt:lpstr>Cost model and optimization</vt:lpstr>
      <vt:lpstr>Solution Cost</vt:lpstr>
      <vt:lpstr>Cost reduction: Full GC</vt:lpstr>
      <vt:lpstr>Making optimization practical</vt:lpstr>
      <vt:lpstr>Generational Collection</vt:lpstr>
      <vt:lpstr>Model with Gen GC</vt:lpstr>
      <vt:lpstr>States, effects with Gen GC</vt:lpstr>
      <vt:lpstr>Impact on Optimization</vt:lpstr>
      <vt:lpstr>Computing Cost Efficiently</vt:lpstr>
      <vt:lpstr>Prebirth Time</vt:lpstr>
      <vt:lpstr>Gen GC Optimization</vt:lpstr>
      <vt:lpstr>Experiments</vt:lpstr>
      <vt:lpstr>Results: Sample Schedules</vt:lpstr>
      <vt:lpstr>Cost vs Heap size (SY=8Mb)</vt:lpstr>
      <vt:lpstr>Reduction: Gen GC (SY=4Mb)</vt:lpstr>
      <vt:lpstr>Reduction: Gen GC (SY=8Mb)</vt:lpstr>
      <vt:lpstr>Additional Results</vt:lpstr>
      <vt:lpstr>Ongoing Work</vt:lpstr>
      <vt:lpstr>Conclusions</vt:lpstr>
      <vt:lpstr>Credits</vt:lpstr>
      <vt:lpstr>Markov Decision Process</vt:lpstr>
      <vt:lpstr>Reinforcement Learning</vt:lpstr>
      <vt:lpstr>Policy Iteration (PI)</vt:lpstr>
      <vt:lpstr>Least Squares PI</vt:lpstr>
      <vt:lpstr>Learning “Take Home”</vt:lpstr>
    </vt:vector>
  </TitlesOfParts>
  <Company>UniNE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EuroSys 2012</dc:title>
  <dc:creator>Pascal Felber</dc:creator>
  <cp:lastModifiedBy>Eliot Moss</cp:lastModifiedBy>
  <cp:revision>434</cp:revision>
  <dcterms:created xsi:type="dcterms:W3CDTF">2011-04-05T12:11:19Z</dcterms:created>
  <dcterms:modified xsi:type="dcterms:W3CDTF">2016-06-17T15:29:30Z</dcterms:modified>
</cp:coreProperties>
</file>