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  <p:sldMasterId id="2147483672" r:id="rId2"/>
    <p:sldMasterId id="2147483687" r:id="rId3"/>
  </p:sldMasterIdLst>
  <p:notesMasterIdLst>
    <p:notesMasterId r:id="rId35"/>
  </p:notesMasterIdLst>
  <p:handoutMasterIdLst>
    <p:handoutMasterId r:id="rId36"/>
  </p:handoutMasterIdLst>
  <p:sldIdLst>
    <p:sldId id="800" r:id="rId4"/>
    <p:sldId id="815" r:id="rId5"/>
    <p:sldId id="822" r:id="rId6"/>
    <p:sldId id="819" r:id="rId7"/>
    <p:sldId id="750" r:id="rId8"/>
    <p:sldId id="752" r:id="rId9"/>
    <p:sldId id="753" r:id="rId10"/>
    <p:sldId id="784" r:id="rId11"/>
    <p:sldId id="754" r:id="rId12"/>
    <p:sldId id="755" r:id="rId13"/>
    <p:sldId id="785" r:id="rId14"/>
    <p:sldId id="790" r:id="rId15"/>
    <p:sldId id="757" r:id="rId16"/>
    <p:sldId id="798" r:id="rId17"/>
    <p:sldId id="786" r:id="rId18"/>
    <p:sldId id="795" r:id="rId19"/>
    <p:sldId id="762" r:id="rId20"/>
    <p:sldId id="792" r:id="rId21"/>
    <p:sldId id="794" r:id="rId22"/>
    <p:sldId id="760" r:id="rId23"/>
    <p:sldId id="791" r:id="rId24"/>
    <p:sldId id="821" r:id="rId25"/>
    <p:sldId id="797" r:id="rId26"/>
    <p:sldId id="766" r:id="rId27"/>
    <p:sldId id="768" r:id="rId28"/>
    <p:sldId id="770" r:id="rId29"/>
    <p:sldId id="772" r:id="rId30"/>
    <p:sldId id="774" r:id="rId31"/>
    <p:sldId id="776" r:id="rId32"/>
    <p:sldId id="820" r:id="rId33"/>
    <p:sldId id="801" r:id="rId34"/>
  </p:sldIdLst>
  <p:sldSz cx="9144000" cy="6858000" type="screen4x3"/>
  <p:notesSz cx="6946900" cy="92075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eki, Sepideh" initials="MS" lastIdx="18" clrIdx="0">
    <p:extLst>
      <p:ext uri="{19B8F6BF-5375-455C-9EA6-DF929625EA0E}">
        <p15:presenceInfo xmlns:p15="http://schemas.microsoft.com/office/powerpoint/2012/main" userId="S-1-5-21-4228901209-3690511631-1956782872-256098" providerId="AD"/>
      </p:ext>
    </p:extLst>
  </p:cmAuthor>
  <p:cmAuthor id="2" name="sepideh maleki" initials="sm" lastIdx="1" clrIdx="1">
    <p:extLst>
      <p:ext uri="{19B8F6BF-5375-455C-9EA6-DF929625EA0E}">
        <p15:presenceInfo xmlns:p15="http://schemas.microsoft.com/office/powerpoint/2012/main" userId="6484eaa2000b46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A5A5BB"/>
    <a:srgbClr val="7030A0"/>
    <a:srgbClr val="336699"/>
    <a:srgbClr val="006699"/>
    <a:srgbClr val="3366CC"/>
    <a:srgbClr val="969696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37" autoAdjust="0"/>
    <p:restoredTop sz="94307" autoAdjust="0"/>
  </p:normalViewPr>
  <p:slideViewPr>
    <p:cSldViewPr>
      <p:cViewPr varScale="1">
        <p:scale>
          <a:sx n="92" d="100"/>
          <a:sy n="92" d="100"/>
        </p:scale>
        <p:origin x="18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66426071741032"/>
          <c:y val="0.11053295421405658"/>
          <c:w val="0.84778018372703412"/>
          <c:h val="0.71086395450568673"/>
        </c:manualLayout>
      </c:layout>
      <c:lineChart>
        <c:grouping val="standard"/>
        <c:varyColors val="0"/>
        <c:ser>
          <c:idx val="0"/>
          <c:order val="0"/>
          <c:tx>
            <c:strRef>
              <c:f>normal!$C$3</c:f>
              <c:strCache>
                <c:ptCount val="1"/>
                <c:pt idx="0">
                  <c:v>THRUST
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normal!$B$4:$B$32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normal!$C$4:$C$32</c:f>
              <c:numCache>
                <c:formatCode>0.0</c:formatCode>
                <c:ptCount val="29"/>
                <c:pt idx="0">
                  <c:v>5.5100000000000003E-2</c:v>
                </c:pt>
                <c:pt idx="1">
                  <c:v>9.2999999999999999E-2</c:v>
                </c:pt>
                <c:pt idx="2">
                  <c:v>0.16350000000000001</c:v>
                </c:pt>
                <c:pt idx="3">
                  <c:v>0.2329</c:v>
                </c:pt>
                <c:pt idx="4">
                  <c:v>0.316</c:v>
                </c:pt>
                <c:pt idx="5">
                  <c:v>0.16239999999999999</c:v>
                </c:pt>
                <c:pt idx="6">
                  <c:v>0.32979999999999998</c:v>
                </c:pt>
                <c:pt idx="7">
                  <c:v>0.65569999999999995</c:v>
                </c:pt>
                <c:pt idx="8">
                  <c:v>1.226</c:v>
                </c:pt>
                <c:pt idx="9">
                  <c:v>2.2454999999999998</c:v>
                </c:pt>
                <c:pt idx="10">
                  <c:v>3.9883000000000002</c:v>
                </c:pt>
                <c:pt idx="11">
                  <c:v>6.2869000000000002</c:v>
                </c:pt>
                <c:pt idx="12">
                  <c:v>8.9413</c:v>
                </c:pt>
                <c:pt idx="13">
                  <c:v>11.1744</c:v>
                </c:pt>
                <c:pt idx="14">
                  <c:v>12.898400000000001</c:v>
                </c:pt>
                <c:pt idx="15">
                  <c:v>14.002800000000001</c:v>
                </c:pt>
                <c:pt idx="16">
                  <c:v>14.5312</c:v>
                </c:pt>
                <c:pt idx="17">
                  <c:v>14.994199999999999</c:v>
                </c:pt>
                <c:pt idx="18">
                  <c:v>15.2677</c:v>
                </c:pt>
                <c:pt idx="19">
                  <c:v>15.410399999999999</c:v>
                </c:pt>
                <c:pt idx="20">
                  <c:v>15.4376</c:v>
                </c:pt>
                <c:pt idx="22">
                  <c:v>5.3400000000000003E-2</c:v>
                </c:pt>
                <c:pt idx="23">
                  <c:v>0.26</c:v>
                </c:pt>
                <c:pt idx="24">
                  <c:v>0.50670000000000004</c:v>
                </c:pt>
                <c:pt idx="25">
                  <c:v>3.8355999999999999</c:v>
                </c:pt>
                <c:pt idx="26">
                  <c:v>11.6633</c:v>
                </c:pt>
                <c:pt idx="27">
                  <c:v>14.8752</c:v>
                </c:pt>
                <c:pt idx="28">
                  <c:v>15.426299999999999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normal!$D$3</c:f>
              <c:strCache>
                <c:ptCount val="1"/>
                <c:pt idx="0">
                  <c:v>CUDPP
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normal!$B$4:$B$32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normal!$D$4:$D$32</c:f>
              <c:numCache>
                <c:formatCode>0.0</c:formatCode>
                <c:ptCount val="29"/>
                <c:pt idx="0">
                  <c:v>0.1502</c:v>
                </c:pt>
                <c:pt idx="1">
                  <c:v>0.1145</c:v>
                </c:pt>
                <c:pt idx="2">
                  <c:v>0.22639999999999999</c:v>
                </c:pt>
                <c:pt idx="3">
                  <c:v>0.4476</c:v>
                </c:pt>
                <c:pt idx="4">
                  <c:v>0.89349999999999996</c:v>
                </c:pt>
                <c:pt idx="5">
                  <c:v>1.7448999999999999</c:v>
                </c:pt>
                <c:pt idx="6">
                  <c:v>3.4083999999999999</c:v>
                </c:pt>
                <c:pt idx="7">
                  <c:v>6.6120999999999999</c:v>
                </c:pt>
                <c:pt idx="8">
                  <c:v>11.7095</c:v>
                </c:pt>
                <c:pt idx="9">
                  <c:v>15.5152</c:v>
                </c:pt>
                <c:pt idx="10">
                  <c:v>12.999000000000001</c:v>
                </c:pt>
                <c:pt idx="11">
                  <c:v>13.282500000000001</c:v>
                </c:pt>
                <c:pt idx="12">
                  <c:v>14.5654</c:v>
                </c:pt>
                <c:pt idx="13">
                  <c:v>15.2828</c:v>
                </c:pt>
                <c:pt idx="14">
                  <c:v>15.702</c:v>
                </c:pt>
                <c:pt idx="15">
                  <c:v>15.918699999999999</c:v>
                </c:pt>
                <c:pt idx="22">
                  <c:v>0.13300000000000001</c:v>
                </c:pt>
                <c:pt idx="23">
                  <c:v>0.51580000000000004</c:v>
                </c:pt>
                <c:pt idx="24">
                  <c:v>4.8540000000000001</c:v>
                </c:pt>
                <c:pt idx="25">
                  <c:v>12.6259</c:v>
                </c:pt>
                <c:pt idx="26">
                  <c:v>15.382199999999999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normal!$E$3</c:f>
              <c:strCache>
                <c:ptCount val="1"/>
                <c:pt idx="0">
                  <c:v>CUB
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cat>
            <c:strRef>
              <c:f>normal!$B$4:$B$32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normal!$E$4:$E$32</c:f>
              <c:numCache>
                <c:formatCode>General</c:formatCode>
                <c:ptCount val="29"/>
                <c:pt idx="0">
                  <c:v>6.0199999999999997E-2</c:v>
                </c:pt>
                <c:pt idx="1">
                  <c:v>0.1174</c:v>
                </c:pt>
                <c:pt idx="2">
                  <c:v>0.22439999999999999</c:v>
                </c:pt>
                <c:pt idx="3">
                  <c:v>0.42049999999999998</c:v>
                </c:pt>
                <c:pt idx="4">
                  <c:v>0.84050000000000002</c:v>
                </c:pt>
                <c:pt idx="5">
                  <c:v>1.5649999999999999</c:v>
                </c:pt>
                <c:pt idx="6">
                  <c:v>3.3799000000000001</c:v>
                </c:pt>
                <c:pt idx="7">
                  <c:v>5.8901000000000003</c:v>
                </c:pt>
                <c:pt idx="8">
                  <c:v>10.32</c:v>
                </c:pt>
                <c:pt idx="9">
                  <c:v>14.803000000000001</c:v>
                </c:pt>
                <c:pt idx="10">
                  <c:v>19.510200000000001</c:v>
                </c:pt>
                <c:pt idx="11">
                  <c:v>24.2379</c:v>
                </c:pt>
                <c:pt idx="12">
                  <c:v>27.933199999999999</c:v>
                </c:pt>
                <c:pt idx="13">
                  <c:v>30.1296</c:v>
                </c:pt>
                <c:pt idx="14">
                  <c:v>31.2178</c:v>
                </c:pt>
                <c:pt idx="15">
                  <c:v>31.9785</c:v>
                </c:pt>
                <c:pt idx="16">
                  <c:v>32.326799999999999</c:v>
                </c:pt>
                <c:pt idx="17">
                  <c:v>32.336199999999998</c:v>
                </c:pt>
                <c:pt idx="18">
                  <c:v>32.530799999999999</c:v>
                </c:pt>
                <c:pt idx="19">
                  <c:v>32.589300000000001</c:v>
                </c:pt>
                <c:pt idx="20">
                  <c:v>32.700899999999997</c:v>
                </c:pt>
                <c:pt idx="22">
                  <c:v>5.8599999999999999E-2</c:v>
                </c:pt>
                <c:pt idx="23">
                  <c:v>0.52039999999999997</c:v>
                </c:pt>
                <c:pt idx="24">
                  <c:v>4.8705999999999996</c:v>
                </c:pt>
                <c:pt idx="25">
                  <c:v>19.149799999999999</c:v>
                </c:pt>
                <c:pt idx="26">
                  <c:v>30.300599999999999</c:v>
                </c:pt>
                <c:pt idx="27">
                  <c:v>32.4315</c:v>
                </c:pt>
                <c:pt idx="28">
                  <c:v>32.707700000000003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normal!$F$3</c:f>
              <c:strCache>
                <c:ptCount val="1"/>
                <c:pt idx="0">
                  <c:v>SAM
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normal!$B$4:$B$32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normal!$F$4:$F$32</c:f>
              <c:numCache>
                <c:formatCode>General</c:formatCode>
                <c:ptCount val="29"/>
                <c:pt idx="0">
                  <c:v>6.8666666666666668E-2</c:v>
                </c:pt>
                <c:pt idx="1">
                  <c:v>6.3666666666666663E-2</c:v>
                </c:pt>
                <c:pt idx="2">
                  <c:v>0.1293333333333333</c:v>
                </c:pt>
                <c:pt idx="3">
                  <c:v>0.246</c:v>
                </c:pt>
                <c:pt idx="4">
                  <c:v>0.48466666666666658</c:v>
                </c:pt>
                <c:pt idx="5">
                  <c:v>1.0063333333333331</c:v>
                </c:pt>
                <c:pt idx="6">
                  <c:v>2.0379999999999998</c:v>
                </c:pt>
                <c:pt idx="7">
                  <c:v>4.5110000000000001</c:v>
                </c:pt>
                <c:pt idx="8">
                  <c:v>10.154</c:v>
                </c:pt>
                <c:pt idx="9">
                  <c:v>14.311666666666669</c:v>
                </c:pt>
                <c:pt idx="10">
                  <c:v>18.443333333333332</c:v>
                </c:pt>
                <c:pt idx="11">
                  <c:v>23.765999999999998</c:v>
                </c:pt>
                <c:pt idx="12">
                  <c:v>27.183666666666671</c:v>
                </c:pt>
                <c:pt idx="13">
                  <c:v>27.87733333333334</c:v>
                </c:pt>
                <c:pt idx="14">
                  <c:v>29.698666666666671</c:v>
                </c:pt>
                <c:pt idx="15">
                  <c:v>30.722000000000001</c:v>
                </c:pt>
                <c:pt idx="16">
                  <c:v>31.614000000000001</c:v>
                </c:pt>
                <c:pt idx="17">
                  <c:v>31.952333333333328</c:v>
                </c:pt>
                <c:pt idx="18">
                  <c:v>32.682000000000002</c:v>
                </c:pt>
                <c:pt idx="19">
                  <c:v>32.923333333333332</c:v>
                </c:pt>
                <c:pt idx="20">
                  <c:v>32.995333333333299</c:v>
                </c:pt>
                <c:pt idx="22" formatCode="0.0">
                  <c:v>6.6000000000000003E-2</c:v>
                </c:pt>
                <c:pt idx="23" formatCode="0.0">
                  <c:v>0.31</c:v>
                </c:pt>
                <c:pt idx="24" formatCode="0.0">
                  <c:v>3.3370000000000002</c:v>
                </c:pt>
                <c:pt idx="25" formatCode="0.0">
                  <c:v>17.649000000000001</c:v>
                </c:pt>
                <c:pt idx="26" formatCode="0.0">
                  <c:v>27.6</c:v>
                </c:pt>
                <c:pt idx="27" formatCode="0.0">
                  <c:v>31.545000000000002</c:v>
                </c:pt>
                <c:pt idx="28" formatCode="0.0">
                  <c:v>32.948999999999998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3757600"/>
        <c:axId val="1033760864"/>
      </c:lineChart>
      <c:catAx>
        <c:axId val="1033757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size [number of items]</a:t>
                </a:r>
              </a:p>
            </c:rich>
          </c:tx>
          <c:layout>
            <c:manualLayout>
              <c:xMode val="edge"/>
              <c:yMode val="edge"/>
              <c:x val="0.37475568678915133"/>
              <c:y val="0.920347039953339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760864"/>
        <c:crosses val="autoZero"/>
        <c:auto val="1"/>
        <c:lblAlgn val="ctr"/>
        <c:lblOffset val="100"/>
        <c:noMultiLvlLbl val="0"/>
      </c:catAx>
      <c:valAx>
        <c:axId val="103376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[billion items per second]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9.63119714202391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75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8223753280839876E-2"/>
          <c:y val="1.8518518518518517E-2"/>
          <c:w val="0.8035524934383202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66426071741032"/>
          <c:y val="0.11053295421405658"/>
          <c:w val="0.84778018372703412"/>
          <c:h val="0.71086395450568673"/>
        </c:manualLayout>
      </c:layout>
      <c:lineChart>
        <c:grouping val="standard"/>
        <c:varyColors val="0"/>
        <c:ser>
          <c:idx val="0"/>
          <c:order val="0"/>
          <c:tx>
            <c:strRef>
              <c:f>Multidim!$J$3</c:f>
              <c:strCache>
                <c:ptCount val="1"/>
                <c:pt idx="0">
                  <c:v>CUB2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Multidim!$I$4:$I$32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Multidim!$J$4:$J$32</c:f>
              <c:numCache>
                <c:formatCode>General</c:formatCode>
                <c:ptCount val="29"/>
                <c:pt idx="0">
                  <c:v>5.6000000000000001E-2</c:v>
                </c:pt>
                <c:pt idx="1">
                  <c:v>0.107</c:v>
                </c:pt>
                <c:pt idx="2">
                  <c:v>0.19</c:v>
                </c:pt>
                <c:pt idx="3">
                  <c:v>0.377</c:v>
                </c:pt>
                <c:pt idx="4">
                  <c:v>0.748</c:v>
                </c:pt>
                <c:pt idx="5">
                  <c:v>1.512</c:v>
                </c:pt>
                <c:pt idx="6">
                  <c:v>2.7360000000000002</c:v>
                </c:pt>
                <c:pt idx="7">
                  <c:v>5.2779999999999996</c:v>
                </c:pt>
                <c:pt idx="8">
                  <c:v>6.194</c:v>
                </c:pt>
                <c:pt idx="9">
                  <c:v>8.1029999999999998</c:v>
                </c:pt>
                <c:pt idx="10">
                  <c:v>9.2870000000000008</c:v>
                </c:pt>
                <c:pt idx="11">
                  <c:v>10.589</c:v>
                </c:pt>
                <c:pt idx="12">
                  <c:v>11.558</c:v>
                </c:pt>
                <c:pt idx="13">
                  <c:v>12.048999999999999</c:v>
                </c:pt>
                <c:pt idx="14">
                  <c:v>12.308999999999999</c:v>
                </c:pt>
                <c:pt idx="15">
                  <c:v>12.445</c:v>
                </c:pt>
                <c:pt idx="16">
                  <c:v>12.491</c:v>
                </c:pt>
                <c:pt idx="17">
                  <c:v>13.746</c:v>
                </c:pt>
                <c:pt idx="18">
                  <c:v>14.321</c:v>
                </c:pt>
                <c:pt idx="19">
                  <c:v>14.332000000000001</c:v>
                </c:pt>
                <c:pt idx="22">
                  <c:v>5.5E-2</c:v>
                </c:pt>
                <c:pt idx="23">
                  <c:v>0.45600000000000002</c:v>
                </c:pt>
                <c:pt idx="24">
                  <c:v>3.9660000000000002</c:v>
                </c:pt>
                <c:pt idx="25">
                  <c:v>9.2289999999999992</c:v>
                </c:pt>
                <c:pt idx="26">
                  <c:v>12.05</c:v>
                </c:pt>
                <c:pt idx="27">
                  <c:v>12.552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Multidim!$M$3</c:f>
              <c:strCache>
                <c:ptCount val="1"/>
                <c:pt idx="0">
                  <c:v>SAM2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Multidim!$I$4:$I$32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Multidim!$M$4:$M$32</c:f>
              <c:numCache>
                <c:formatCode>0.0</c:formatCode>
                <c:ptCount val="29"/>
                <c:pt idx="0">
                  <c:v>6.2333333333333331E-2</c:v>
                </c:pt>
                <c:pt idx="1">
                  <c:v>0.125</c:v>
                </c:pt>
                <c:pt idx="2">
                  <c:v>0.1246666666666667</c:v>
                </c:pt>
                <c:pt idx="3">
                  <c:v>0.2456666666666667</c:v>
                </c:pt>
                <c:pt idx="4">
                  <c:v>0.51033333333333331</c:v>
                </c:pt>
                <c:pt idx="5">
                  <c:v>1.043666666666667</c:v>
                </c:pt>
                <c:pt idx="6">
                  <c:v>2.1423333333333341</c:v>
                </c:pt>
                <c:pt idx="7">
                  <c:v>4.583333333333333</c:v>
                </c:pt>
                <c:pt idx="8">
                  <c:v>5.918333333333333</c:v>
                </c:pt>
                <c:pt idx="9">
                  <c:v>7.3820000000000006</c:v>
                </c:pt>
                <c:pt idx="10">
                  <c:v>8.4383333333333326</c:v>
                </c:pt>
                <c:pt idx="11">
                  <c:v>9.1039999999999992</c:v>
                </c:pt>
                <c:pt idx="12">
                  <c:v>9.3233333333333324</c:v>
                </c:pt>
                <c:pt idx="13">
                  <c:v>9.5489999999999995</c:v>
                </c:pt>
                <c:pt idx="14">
                  <c:v>9.7296666666666685</c:v>
                </c:pt>
                <c:pt idx="15">
                  <c:v>9.8550000000000004</c:v>
                </c:pt>
                <c:pt idx="16">
                  <c:v>10.082333333333329</c:v>
                </c:pt>
                <c:pt idx="17">
                  <c:v>10.12766666666667</c:v>
                </c:pt>
                <c:pt idx="18">
                  <c:v>10.814666666666669</c:v>
                </c:pt>
                <c:pt idx="19">
                  <c:v>10.898999999999999</c:v>
                </c:pt>
                <c:pt idx="22">
                  <c:v>6.2E-2</c:v>
                </c:pt>
                <c:pt idx="23">
                  <c:v>0.30499999999999999</c:v>
                </c:pt>
                <c:pt idx="24">
                  <c:v>3.452</c:v>
                </c:pt>
                <c:pt idx="25">
                  <c:v>8.0510000000000002</c:v>
                </c:pt>
                <c:pt idx="26">
                  <c:v>9.5690000000000008</c:v>
                </c:pt>
                <c:pt idx="27">
                  <c:v>10.311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Multidim!$K$3</c:f>
              <c:strCache>
                <c:ptCount val="1"/>
                <c:pt idx="0">
                  <c:v>CUB5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Multidim!$I$4:$I$32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Multidim!$K$4:$K$32</c:f>
              <c:numCache>
                <c:formatCode>General</c:formatCode>
                <c:ptCount val="29"/>
                <c:pt idx="0">
                  <c:v>5.3999999999999999E-2</c:v>
                </c:pt>
                <c:pt idx="1">
                  <c:v>8.5000000000000006E-2</c:v>
                </c:pt>
                <c:pt idx="2">
                  <c:v>0.161</c:v>
                </c:pt>
                <c:pt idx="3">
                  <c:v>0.317</c:v>
                </c:pt>
                <c:pt idx="4">
                  <c:v>0.64500000000000002</c:v>
                </c:pt>
                <c:pt idx="5">
                  <c:v>0.91800000000000004</c:v>
                </c:pt>
                <c:pt idx="6">
                  <c:v>1.589</c:v>
                </c:pt>
                <c:pt idx="7">
                  <c:v>2.452</c:v>
                </c:pt>
                <c:pt idx="8">
                  <c:v>2.7389999999999999</c:v>
                </c:pt>
                <c:pt idx="9">
                  <c:v>3.27</c:v>
                </c:pt>
                <c:pt idx="10">
                  <c:v>3.6509999999999998</c:v>
                </c:pt>
                <c:pt idx="11">
                  <c:v>3.9060000000000001</c:v>
                </c:pt>
                <c:pt idx="12">
                  <c:v>4.0679999999999996</c:v>
                </c:pt>
                <c:pt idx="13">
                  <c:v>4.1520000000000001</c:v>
                </c:pt>
                <c:pt idx="14">
                  <c:v>4.1980000000000004</c:v>
                </c:pt>
                <c:pt idx="15">
                  <c:v>4.2190000000000003</c:v>
                </c:pt>
                <c:pt idx="16">
                  <c:v>4.508</c:v>
                </c:pt>
                <c:pt idx="17">
                  <c:v>4.7930000000000001</c:v>
                </c:pt>
                <c:pt idx="18">
                  <c:v>4.8380000000000001</c:v>
                </c:pt>
                <c:pt idx="19">
                  <c:v>4.8600000000000003</c:v>
                </c:pt>
                <c:pt idx="22">
                  <c:v>5.2999999999999999E-2</c:v>
                </c:pt>
                <c:pt idx="23">
                  <c:v>0.38900000000000001</c:v>
                </c:pt>
                <c:pt idx="24">
                  <c:v>2.1019999999999999</c:v>
                </c:pt>
                <c:pt idx="25">
                  <c:v>3.6139999999999999</c:v>
                </c:pt>
                <c:pt idx="26">
                  <c:v>4.1660000000000004</c:v>
                </c:pt>
                <c:pt idx="27">
                  <c:v>4.5069999999999997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Multidim!$N$3</c:f>
              <c:strCache>
                <c:ptCount val="1"/>
                <c:pt idx="0">
                  <c:v>SAM5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Multidim!$I$4:$I$32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Multidim!$N$4:$N$32</c:f>
              <c:numCache>
                <c:formatCode>0.0</c:formatCode>
                <c:ptCount val="29"/>
                <c:pt idx="0">
                  <c:v>6.6333333333333341E-2</c:v>
                </c:pt>
                <c:pt idx="1">
                  <c:v>0.13</c:v>
                </c:pt>
                <c:pt idx="2">
                  <c:v>0.128</c:v>
                </c:pt>
                <c:pt idx="3">
                  <c:v>0.25333333333333341</c:v>
                </c:pt>
                <c:pt idx="4">
                  <c:v>0.51700000000000002</c:v>
                </c:pt>
                <c:pt idx="5">
                  <c:v>1.0743333333333329</c:v>
                </c:pt>
                <c:pt idx="6">
                  <c:v>2.1989999999999998</c:v>
                </c:pt>
                <c:pt idx="7">
                  <c:v>4.7079999999999993</c:v>
                </c:pt>
                <c:pt idx="8">
                  <c:v>5.9856666666666669</c:v>
                </c:pt>
                <c:pt idx="9">
                  <c:v>7.2643333333333331</c:v>
                </c:pt>
                <c:pt idx="10">
                  <c:v>8.4276666666666671</c:v>
                </c:pt>
                <c:pt idx="11">
                  <c:v>9.0139999999999993</c:v>
                </c:pt>
                <c:pt idx="12">
                  <c:v>9.2560000000000002</c:v>
                </c:pt>
                <c:pt idx="13">
                  <c:v>9.4239999999999995</c:v>
                </c:pt>
                <c:pt idx="14">
                  <c:v>9.6559999999999988</c:v>
                </c:pt>
                <c:pt idx="15">
                  <c:v>9.7736666666666654</c:v>
                </c:pt>
                <c:pt idx="16">
                  <c:v>9.8290000000000006</c:v>
                </c:pt>
                <c:pt idx="17">
                  <c:v>10.132666666666671</c:v>
                </c:pt>
                <c:pt idx="18">
                  <c:v>10.79466666666667</c:v>
                </c:pt>
                <c:pt idx="19">
                  <c:v>10.79833333333333</c:v>
                </c:pt>
                <c:pt idx="22">
                  <c:v>6.4000000000000001E-2</c:v>
                </c:pt>
                <c:pt idx="23">
                  <c:v>0.307</c:v>
                </c:pt>
                <c:pt idx="24">
                  <c:v>3.5259999999999998</c:v>
                </c:pt>
                <c:pt idx="25">
                  <c:v>7.9119999999999999</c:v>
                </c:pt>
                <c:pt idx="26">
                  <c:v>9.4339999999999993</c:v>
                </c:pt>
                <c:pt idx="27">
                  <c:v>10.138999999999999</c:v>
                </c:pt>
              </c:numCache>
            </c:numRef>
          </c:val>
          <c:smooth val="0"/>
        </c:ser>
        <c:ser>
          <c:idx val="2"/>
          <c:order val="4"/>
          <c:tx>
            <c:strRef>
              <c:f>Multidim!$L$3</c:f>
              <c:strCache>
                <c:ptCount val="1"/>
                <c:pt idx="0">
                  <c:v>CUB8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Multidim!$I$4:$I$32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Multidim!$L$4:$L$32</c:f>
              <c:numCache>
                <c:formatCode>General</c:formatCode>
                <c:ptCount val="29"/>
                <c:pt idx="0">
                  <c:v>3.9E-2</c:v>
                </c:pt>
                <c:pt idx="1">
                  <c:v>7.3999999999999996E-2</c:v>
                </c:pt>
                <c:pt idx="2">
                  <c:v>0.107</c:v>
                </c:pt>
                <c:pt idx="3">
                  <c:v>0.215</c:v>
                </c:pt>
                <c:pt idx="4">
                  <c:v>0.42699999999999999</c:v>
                </c:pt>
                <c:pt idx="5">
                  <c:v>0.86299999999999999</c:v>
                </c:pt>
                <c:pt idx="6">
                  <c:v>1.1819999999999999</c:v>
                </c:pt>
                <c:pt idx="7">
                  <c:v>1.835</c:v>
                </c:pt>
                <c:pt idx="8">
                  <c:v>2.0179999999999998</c:v>
                </c:pt>
                <c:pt idx="9">
                  <c:v>2.4900000000000002</c:v>
                </c:pt>
                <c:pt idx="10">
                  <c:v>2.742</c:v>
                </c:pt>
                <c:pt idx="11">
                  <c:v>2.9460000000000002</c:v>
                </c:pt>
                <c:pt idx="12">
                  <c:v>3.0630000000000002</c:v>
                </c:pt>
                <c:pt idx="13">
                  <c:v>3.1269999999999998</c:v>
                </c:pt>
                <c:pt idx="14">
                  <c:v>3.157</c:v>
                </c:pt>
                <c:pt idx="15">
                  <c:v>3.1739999999999999</c:v>
                </c:pt>
                <c:pt idx="16">
                  <c:v>3.4489999999999998</c:v>
                </c:pt>
                <c:pt idx="17">
                  <c:v>3.6230000000000002</c:v>
                </c:pt>
                <c:pt idx="18">
                  <c:v>3.6339999999999999</c:v>
                </c:pt>
                <c:pt idx="19">
                  <c:v>3.6429999999999998</c:v>
                </c:pt>
                <c:pt idx="22">
                  <c:v>3.9E-2</c:v>
                </c:pt>
                <c:pt idx="23">
                  <c:v>0.26</c:v>
                </c:pt>
                <c:pt idx="24">
                  <c:v>1.704</c:v>
                </c:pt>
                <c:pt idx="25">
                  <c:v>2.7360000000000002</c:v>
                </c:pt>
                <c:pt idx="26">
                  <c:v>3.1360000000000001</c:v>
                </c:pt>
                <c:pt idx="27">
                  <c:v>3.4660000000000002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Multidim!$O$3</c:f>
              <c:strCache>
                <c:ptCount val="1"/>
                <c:pt idx="0">
                  <c:v>SAM8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cat>
            <c:strRef>
              <c:f>Multidim!$I$4:$I$32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Multidim!$O$4:$O$32</c:f>
              <c:numCache>
                <c:formatCode>0.0</c:formatCode>
                <c:ptCount val="29"/>
                <c:pt idx="0">
                  <c:v>3.2333333333333332E-2</c:v>
                </c:pt>
                <c:pt idx="1">
                  <c:v>6.0999999999999999E-2</c:v>
                </c:pt>
                <c:pt idx="2">
                  <c:v>0.25900000000000001</c:v>
                </c:pt>
                <c:pt idx="3">
                  <c:v>0.50633333333333341</c:v>
                </c:pt>
                <c:pt idx="4">
                  <c:v>0.51266666666666671</c:v>
                </c:pt>
                <c:pt idx="5">
                  <c:v>1.065333333333333</c:v>
                </c:pt>
                <c:pt idx="6">
                  <c:v>2.1846666666666672</c:v>
                </c:pt>
                <c:pt idx="7">
                  <c:v>4.5883333333333329</c:v>
                </c:pt>
                <c:pt idx="8">
                  <c:v>5.8486666666666656</c:v>
                </c:pt>
                <c:pt idx="9">
                  <c:v>7.2236666666666656</c:v>
                </c:pt>
                <c:pt idx="10">
                  <c:v>8.2336666666666662</c:v>
                </c:pt>
                <c:pt idx="11">
                  <c:v>8.8003333333333327</c:v>
                </c:pt>
                <c:pt idx="12">
                  <c:v>9.0276666666666667</c:v>
                </c:pt>
                <c:pt idx="13">
                  <c:v>9.2356666666666669</c:v>
                </c:pt>
                <c:pt idx="14">
                  <c:v>9.4083333333333332</c:v>
                </c:pt>
                <c:pt idx="15">
                  <c:v>9.5419999999999998</c:v>
                </c:pt>
                <c:pt idx="16">
                  <c:v>9.6053333333333324</c:v>
                </c:pt>
                <c:pt idx="17">
                  <c:v>9.9650000000000016</c:v>
                </c:pt>
                <c:pt idx="18">
                  <c:v>10.51033333333333</c:v>
                </c:pt>
                <c:pt idx="19">
                  <c:v>10.51</c:v>
                </c:pt>
                <c:pt idx="22">
                  <c:v>3.1E-2</c:v>
                </c:pt>
                <c:pt idx="23">
                  <c:v>0.31</c:v>
                </c:pt>
                <c:pt idx="24">
                  <c:v>3.5419999999999998</c:v>
                </c:pt>
                <c:pt idx="25">
                  <c:v>7.7240000000000002</c:v>
                </c:pt>
                <c:pt idx="26">
                  <c:v>9.1989999999999998</c:v>
                </c:pt>
                <c:pt idx="27">
                  <c:v>9.6059999999999999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3582032"/>
        <c:axId val="1093579856"/>
      </c:lineChart>
      <c:catAx>
        <c:axId val="1093582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size [number of items]</a:t>
                </a:r>
              </a:p>
            </c:rich>
          </c:tx>
          <c:layout>
            <c:manualLayout>
              <c:xMode val="edge"/>
              <c:yMode val="edge"/>
              <c:x val="0.37475568678915133"/>
              <c:y val="0.920347039953339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579856"/>
        <c:crosses val="autoZero"/>
        <c:auto val="1"/>
        <c:lblAlgn val="ctr"/>
        <c:lblOffset val="100"/>
        <c:noMultiLvlLbl val="0"/>
      </c:catAx>
      <c:valAx>
        <c:axId val="109357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[billion items per second]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9.63119714202391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58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1.851840092569074E-2"/>
          <c:w val="1"/>
          <c:h val="9.08738806814655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66426071741032"/>
          <c:y val="0.11053295421405658"/>
          <c:w val="0.84778018372703412"/>
          <c:h val="0.71086395450568673"/>
        </c:manualLayout>
      </c:layout>
      <c:lineChart>
        <c:grouping val="standard"/>
        <c:varyColors val="0"/>
        <c:ser>
          <c:idx val="0"/>
          <c:order val="0"/>
          <c:tx>
            <c:strRef>
              <c:f>Multidim!$R$3</c:f>
              <c:strCache>
                <c:ptCount val="1"/>
                <c:pt idx="0">
                  <c:v>CUB2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Multidim!$Q$4:$Q$32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Multidim!$R$4:$R$32</c:f>
              <c:numCache>
                <c:formatCode>0.0</c:formatCode>
                <c:ptCount val="29"/>
                <c:pt idx="0">
                  <c:v>6.9000000000000006E-2</c:v>
                </c:pt>
                <c:pt idx="1">
                  <c:v>8.1000000000000003E-2</c:v>
                </c:pt>
                <c:pt idx="2">
                  <c:v>0.159</c:v>
                </c:pt>
                <c:pt idx="3">
                  <c:v>0.318</c:v>
                </c:pt>
                <c:pt idx="4">
                  <c:v>0.62</c:v>
                </c:pt>
                <c:pt idx="5">
                  <c:v>1.266</c:v>
                </c:pt>
                <c:pt idx="6">
                  <c:v>2.4060000000000001</c:v>
                </c:pt>
                <c:pt idx="7">
                  <c:v>4.2919999999999998</c:v>
                </c:pt>
                <c:pt idx="8">
                  <c:v>7.59</c:v>
                </c:pt>
                <c:pt idx="9">
                  <c:v>10.124000000000001</c:v>
                </c:pt>
                <c:pt idx="10">
                  <c:v>12.456</c:v>
                </c:pt>
                <c:pt idx="11">
                  <c:v>13.773</c:v>
                </c:pt>
                <c:pt idx="12">
                  <c:v>15.061</c:v>
                </c:pt>
                <c:pt idx="13">
                  <c:v>15.877000000000001</c:v>
                </c:pt>
                <c:pt idx="14">
                  <c:v>16.175000000000001</c:v>
                </c:pt>
                <c:pt idx="15">
                  <c:v>16.541</c:v>
                </c:pt>
                <c:pt idx="16">
                  <c:v>16.658000000000001</c:v>
                </c:pt>
                <c:pt idx="17">
                  <c:v>16.757000000000001</c:v>
                </c:pt>
                <c:pt idx="18">
                  <c:v>16.786000000000001</c:v>
                </c:pt>
                <c:pt idx="19">
                  <c:v>16.783999999999999</c:v>
                </c:pt>
                <c:pt idx="20">
                  <c:v>16.803999999999998</c:v>
                </c:pt>
                <c:pt idx="22">
                  <c:v>6.7000000000000004E-2</c:v>
                </c:pt>
                <c:pt idx="23">
                  <c:v>0.38300000000000001</c:v>
                </c:pt>
                <c:pt idx="24">
                  <c:v>3.4630000000000001</c:v>
                </c:pt>
                <c:pt idx="25">
                  <c:v>12.071999999999999</c:v>
                </c:pt>
                <c:pt idx="26">
                  <c:v>16</c:v>
                </c:pt>
                <c:pt idx="27">
                  <c:v>16.751000000000001</c:v>
                </c:pt>
                <c:pt idx="28">
                  <c:v>16.786999999999999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Multidim!$U$3</c:f>
              <c:strCache>
                <c:ptCount val="1"/>
                <c:pt idx="0">
                  <c:v>SAM2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Multidim!$Q$4:$Q$32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Multidim!$U$4:$U$32</c:f>
              <c:numCache>
                <c:formatCode>0.0</c:formatCode>
                <c:ptCount val="29"/>
                <c:pt idx="0">
                  <c:v>5.8000000000000003E-2</c:v>
                </c:pt>
                <c:pt idx="1">
                  <c:v>5.1999999999999998E-2</c:v>
                </c:pt>
                <c:pt idx="2">
                  <c:v>0.106</c:v>
                </c:pt>
                <c:pt idx="3">
                  <c:v>0.21299999999999999</c:v>
                </c:pt>
                <c:pt idx="4">
                  <c:v>0.42299999999999999</c:v>
                </c:pt>
                <c:pt idx="5">
                  <c:v>0.81499999999999995</c:v>
                </c:pt>
                <c:pt idx="6">
                  <c:v>1.53</c:v>
                </c:pt>
                <c:pt idx="7">
                  <c:v>3.2810000000000001</c:v>
                </c:pt>
                <c:pt idx="8">
                  <c:v>6.2809999999999997</c:v>
                </c:pt>
                <c:pt idx="9">
                  <c:v>8.5350000000000001</c:v>
                </c:pt>
                <c:pt idx="10">
                  <c:v>9.7780000000000005</c:v>
                </c:pt>
                <c:pt idx="11">
                  <c:v>12.106999999999999</c:v>
                </c:pt>
                <c:pt idx="12">
                  <c:v>13.082000000000001</c:v>
                </c:pt>
                <c:pt idx="13">
                  <c:v>13.191000000000001</c:v>
                </c:pt>
                <c:pt idx="14">
                  <c:v>13.385999999999999</c:v>
                </c:pt>
                <c:pt idx="15">
                  <c:v>13.647</c:v>
                </c:pt>
                <c:pt idx="16">
                  <c:v>13.548</c:v>
                </c:pt>
                <c:pt idx="17">
                  <c:v>13.715999999999999</c:v>
                </c:pt>
                <c:pt idx="18">
                  <c:v>13.694000000000001</c:v>
                </c:pt>
                <c:pt idx="19">
                  <c:v>13.702</c:v>
                </c:pt>
                <c:pt idx="20">
                  <c:v>13.714</c:v>
                </c:pt>
                <c:pt idx="22">
                  <c:v>5.6000000000000001E-2</c:v>
                </c:pt>
                <c:pt idx="23">
                  <c:v>0.252</c:v>
                </c:pt>
                <c:pt idx="24">
                  <c:v>2.536</c:v>
                </c:pt>
                <c:pt idx="25">
                  <c:v>9.6969999999999992</c:v>
                </c:pt>
                <c:pt idx="26">
                  <c:v>13.125999999999999</c:v>
                </c:pt>
                <c:pt idx="27">
                  <c:v>13.628</c:v>
                </c:pt>
                <c:pt idx="28">
                  <c:v>13.705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Multidim!$S$3</c:f>
              <c:strCache>
                <c:ptCount val="1"/>
                <c:pt idx="0">
                  <c:v>CUB5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Multidim!$Q$4:$Q$32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Multidim!$S$4:$S$32</c:f>
              <c:numCache>
                <c:formatCode>0.0</c:formatCode>
                <c:ptCount val="29"/>
                <c:pt idx="0">
                  <c:v>6.3E-2</c:v>
                </c:pt>
                <c:pt idx="1">
                  <c:v>7.4999999999999997E-2</c:v>
                </c:pt>
                <c:pt idx="2">
                  <c:v>0.14399999999999999</c:v>
                </c:pt>
                <c:pt idx="3">
                  <c:v>0.28699999999999998</c:v>
                </c:pt>
                <c:pt idx="4">
                  <c:v>0.56999999999999995</c:v>
                </c:pt>
                <c:pt idx="5">
                  <c:v>1.089</c:v>
                </c:pt>
                <c:pt idx="6">
                  <c:v>1.964</c:v>
                </c:pt>
                <c:pt idx="7">
                  <c:v>3.4359999999999999</c:v>
                </c:pt>
                <c:pt idx="8">
                  <c:v>5.01</c:v>
                </c:pt>
                <c:pt idx="9">
                  <c:v>6.3419999999999996</c:v>
                </c:pt>
                <c:pt idx="10">
                  <c:v>7.4059999999999997</c:v>
                </c:pt>
                <c:pt idx="11">
                  <c:v>8.0120000000000005</c:v>
                </c:pt>
                <c:pt idx="12">
                  <c:v>8.5449999999999999</c:v>
                </c:pt>
                <c:pt idx="13">
                  <c:v>8.9380000000000006</c:v>
                </c:pt>
                <c:pt idx="14">
                  <c:v>9.0410000000000004</c:v>
                </c:pt>
                <c:pt idx="15">
                  <c:v>9.1449999999999996</c:v>
                </c:pt>
                <c:pt idx="16">
                  <c:v>9.1890000000000001</c:v>
                </c:pt>
                <c:pt idx="17">
                  <c:v>9.2189999999999994</c:v>
                </c:pt>
                <c:pt idx="18">
                  <c:v>9.2260000000000009</c:v>
                </c:pt>
                <c:pt idx="19">
                  <c:v>9.2189999999999994</c:v>
                </c:pt>
                <c:pt idx="20">
                  <c:v>9.2210000000000001</c:v>
                </c:pt>
                <c:pt idx="22">
                  <c:v>6.2E-2</c:v>
                </c:pt>
                <c:pt idx="23">
                  <c:v>0.35599999999999998</c:v>
                </c:pt>
                <c:pt idx="24">
                  <c:v>2.8</c:v>
                </c:pt>
                <c:pt idx="25">
                  <c:v>7.3810000000000002</c:v>
                </c:pt>
                <c:pt idx="26">
                  <c:v>8.9489999999999998</c:v>
                </c:pt>
                <c:pt idx="27">
                  <c:v>9.2040000000000006</c:v>
                </c:pt>
                <c:pt idx="28">
                  <c:v>9.2230000000000008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Multidim!$V$3</c:f>
              <c:strCache>
                <c:ptCount val="1"/>
                <c:pt idx="0">
                  <c:v>SAM5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Multidim!$Q$4:$Q$32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Multidim!$V$4:$V$32</c:f>
              <c:numCache>
                <c:formatCode>0.0</c:formatCode>
                <c:ptCount val="29"/>
                <c:pt idx="0">
                  <c:v>2.7E-2</c:v>
                </c:pt>
                <c:pt idx="1">
                  <c:v>0.108</c:v>
                </c:pt>
                <c:pt idx="2">
                  <c:v>0.217</c:v>
                </c:pt>
                <c:pt idx="3">
                  <c:v>0.20699999999999999</c:v>
                </c:pt>
                <c:pt idx="4">
                  <c:v>0.41899999999999998</c:v>
                </c:pt>
                <c:pt idx="5">
                  <c:v>0.81</c:v>
                </c:pt>
                <c:pt idx="6">
                  <c:v>1.4570000000000001</c:v>
                </c:pt>
                <c:pt idx="7">
                  <c:v>2.7589999999999999</c:v>
                </c:pt>
                <c:pt idx="8">
                  <c:v>4.827</c:v>
                </c:pt>
                <c:pt idx="9">
                  <c:v>5.8609999999999998</c:v>
                </c:pt>
                <c:pt idx="10">
                  <c:v>6.7549999999999999</c:v>
                </c:pt>
                <c:pt idx="11">
                  <c:v>7.5979999999999999</c:v>
                </c:pt>
                <c:pt idx="12">
                  <c:v>8.0500000000000007</c:v>
                </c:pt>
                <c:pt idx="13">
                  <c:v>8.0649999999999995</c:v>
                </c:pt>
                <c:pt idx="14">
                  <c:v>8.2490000000000006</c:v>
                </c:pt>
                <c:pt idx="15">
                  <c:v>8.35</c:v>
                </c:pt>
                <c:pt idx="16">
                  <c:v>8.3780000000000001</c:v>
                </c:pt>
                <c:pt idx="17">
                  <c:v>8.4920000000000009</c:v>
                </c:pt>
                <c:pt idx="18">
                  <c:v>8.4719999999999995</c:v>
                </c:pt>
                <c:pt idx="19">
                  <c:v>8.4659999999999993</c:v>
                </c:pt>
                <c:pt idx="20">
                  <c:v>8.3010000000000002</c:v>
                </c:pt>
                <c:pt idx="22">
                  <c:v>2.7E-2</c:v>
                </c:pt>
                <c:pt idx="23">
                  <c:v>0.26100000000000001</c:v>
                </c:pt>
                <c:pt idx="24">
                  <c:v>2.3330000000000002</c:v>
                </c:pt>
                <c:pt idx="25">
                  <c:v>6.6749999999999998</c:v>
                </c:pt>
                <c:pt idx="26">
                  <c:v>8.0969999999999995</c:v>
                </c:pt>
                <c:pt idx="27">
                  <c:v>8.4570000000000007</c:v>
                </c:pt>
                <c:pt idx="28">
                  <c:v>8.4789999999999992</c:v>
                </c:pt>
              </c:numCache>
            </c:numRef>
          </c:val>
          <c:smooth val="0"/>
        </c:ser>
        <c:ser>
          <c:idx val="2"/>
          <c:order val="4"/>
          <c:tx>
            <c:strRef>
              <c:f>Multidim!$T$3</c:f>
              <c:strCache>
                <c:ptCount val="1"/>
                <c:pt idx="0">
                  <c:v>CUB8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Multidim!$Q$4:$Q$32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Multidim!$T$4:$T$32</c:f>
              <c:numCache>
                <c:formatCode>0.0</c:formatCode>
                <c:ptCount val="29"/>
                <c:pt idx="0">
                  <c:v>4.9000000000000002E-2</c:v>
                </c:pt>
                <c:pt idx="1">
                  <c:v>0.06</c:v>
                </c:pt>
                <c:pt idx="2">
                  <c:v>0.11700000000000001</c:v>
                </c:pt>
                <c:pt idx="3">
                  <c:v>0.22900000000000001</c:v>
                </c:pt>
                <c:pt idx="4">
                  <c:v>0.45300000000000001</c:v>
                </c:pt>
                <c:pt idx="5">
                  <c:v>0.84299999999999997</c:v>
                </c:pt>
                <c:pt idx="6">
                  <c:v>1.5109999999999999</c:v>
                </c:pt>
                <c:pt idx="7">
                  <c:v>2.4380000000000002</c:v>
                </c:pt>
                <c:pt idx="8">
                  <c:v>3.3119999999999998</c:v>
                </c:pt>
                <c:pt idx="9">
                  <c:v>3.8</c:v>
                </c:pt>
                <c:pt idx="10">
                  <c:v>4.367</c:v>
                </c:pt>
                <c:pt idx="11">
                  <c:v>4.7359999999999998</c:v>
                </c:pt>
                <c:pt idx="12">
                  <c:v>4.9580000000000002</c:v>
                </c:pt>
                <c:pt idx="13">
                  <c:v>5.0949999999999998</c:v>
                </c:pt>
                <c:pt idx="14">
                  <c:v>5.1959999999999997</c:v>
                </c:pt>
                <c:pt idx="15">
                  <c:v>5.2220000000000004</c:v>
                </c:pt>
                <c:pt idx="16">
                  <c:v>5.2489999999999997</c:v>
                </c:pt>
                <c:pt idx="17">
                  <c:v>5.258</c:v>
                </c:pt>
                <c:pt idx="18">
                  <c:v>5.2629999999999999</c:v>
                </c:pt>
                <c:pt idx="19">
                  <c:v>5.2629999999999999</c:v>
                </c:pt>
                <c:pt idx="20">
                  <c:v>5.2649999999999997</c:v>
                </c:pt>
                <c:pt idx="22">
                  <c:v>4.8000000000000001E-2</c:v>
                </c:pt>
                <c:pt idx="23">
                  <c:v>0.28299999999999997</c:v>
                </c:pt>
                <c:pt idx="24">
                  <c:v>2.0680000000000001</c:v>
                </c:pt>
                <c:pt idx="25">
                  <c:v>4.3440000000000003</c:v>
                </c:pt>
                <c:pt idx="26">
                  <c:v>5.1360000000000001</c:v>
                </c:pt>
                <c:pt idx="27">
                  <c:v>5.2539999999999996</c:v>
                </c:pt>
                <c:pt idx="28">
                  <c:v>5.266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Multidim!$W$3</c:f>
              <c:strCache>
                <c:ptCount val="1"/>
                <c:pt idx="0">
                  <c:v>SAM8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cat>
            <c:strRef>
              <c:f>Multidim!$Q$4:$Q$32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Multidim!$W$4:$W$32</c:f>
              <c:numCache>
                <c:formatCode>0.0</c:formatCode>
                <c:ptCount val="29"/>
                <c:pt idx="0">
                  <c:v>2.7E-2</c:v>
                </c:pt>
                <c:pt idx="1">
                  <c:v>0.10299999999999999</c:v>
                </c:pt>
                <c:pt idx="2">
                  <c:v>0.22</c:v>
                </c:pt>
                <c:pt idx="3">
                  <c:v>0.21199999999999999</c:v>
                </c:pt>
                <c:pt idx="4">
                  <c:v>0.41399999999999998</c:v>
                </c:pt>
                <c:pt idx="5">
                  <c:v>0.74399999999999999</c:v>
                </c:pt>
                <c:pt idx="6">
                  <c:v>1.2589999999999999</c:v>
                </c:pt>
                <c:pt idx="7">
                  <c:v>2.2189999999999999</c:v>
                </c:pt>
                <c:pt idx="8">
                  <c:v>3.8940000000000001</c:v>
                </c:pt>
                <c:pt idx="9">
                  <c:v>4.5620000000000003</c:v>
                </c:pt>
                <c:pt idx="10">
                  <c:v>5.1390000000000002</c:v>
                </c:pt>
                <c:pt idx="11">
                  <c:v>5.3120000000000003</c:v>
                </c:pt>
                <c:pt idx="12">
                  <c:v>5.5229999999999997</c:v>
                </c:pt>
                <c:pt idx="13">
                  <c:v>5.5789999999999997</c:v>
                </c:pt>
                <c:pt idx="14">
                  <c:v>5.6429999999999998</c:v>
                </c:pt>
                <c:pt idx="15">
                  <c:v>5.6920000000000002</c:v>
                </c:pt>
                <c:pt idx="16">
                  <c:v>5.7130000000000001</c:v>
                </c:pt>
                <c:pt idx="17">
                  <c:v>5.7389999999999999</c:v>
                </c:pt>
                <c:pt idx="18">
                  <c:v>5.7480000000000002</c:v>
                </c:pt>
                <c:pt idx="19">
                  <c:v>5.7510000000000003</c:v>
                </c:pt>
                <c:pt idx="20">
                  <c:v>5.6310000000000002</c:v>
                </c:pt>
                <c:pt idx="22">
                  <c:v>2.7E-2</c:v>
                </c:pt>
                <c:pt idx="23">
                  <c:v>0.252</c:v>
                </c:pt>
                <c:pt idx="24">
                  <c:v>1.899</c:v>
                </c:pt>
                <c:pt idx="25">
                  <c:v>4.7039999999999997</c:v>
                </c:pt>
                <c:pt idx="26">
                  <c:v>5.6079999999999997</c:v>
                </c:pt>
                <c:pt idx="27">
                  <c:v>5.7350000000000003</c:v>
                </c:pt>
                <c:pt idx="28">
                  <c:v>5.7519999999999998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3571696"/>
        <c:axId val="1093574960"/>
      </c:lineChart>
      <c:catAx>
        <c:axId val="1093571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size [number of items]</a:t>
                </a:r>
              </a:p>
            </c:rich>
          </c:tx>
          <c:layout>
            <c:manualLayout>
              <c:xMode val="edge"/>
              <c:yMode val="edge"/>
              <c:x val="0.37475568678915133"/>
              <c:y val="0.920347039953339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574960"/>
        <c:crosses val="autoZero"/>
        <c:auto val="1"/>
        <c:lblAlgn val="ctr"/>
        <c:lblOffset val="100"/>
        <c:noMultiLvlLbl val="0"/>
      </c:catAx>
      <c:valAx>
        <c:axId val="109357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[billion items per second]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9.63119714202391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57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4192343604108304E-2"/>
          <c:y val="9.570011802216E-3"/>
          <c:w val="0.89291159377136697"/>
          <c:h val="0.102507290755322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66426071741032"/>
          <c:y val="0.11053295421405658"/>
          <c:w val="0.84778018372703412"/>
          <c:h val="0.71086395450568673"/>
        </c:manualLayout>
      </c:layout>
      <c:lineChart>
        <c:grouping val="standard"/>
        <c:varyColors val="0"/>
        <c:ser>
          <c:idx val="0"/>
          <c:order val="0"/>
          <c:tx>
            <c:strRef>
              <c:f>Multidim!$Z$3</c:f>
              <c:strCache>
                <c:ptCount val="1"/>
                <c:pt idx="0">
                  <c:v>CUB2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Multidim!$Y$4:$Y$32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Multidim!$Z$4:$Z$32</c:f>
              <c:numCache>
                <c:formatCode>0.0</c:formatCode>
                <c:ptCount val="29"/>
                <c:pt idx="0">
                  <c:v>3.9E-2</c:v>
                </c:pt>
                <c:pt idx="1">
                  <c:v>7.7666666666666662E-2</c:v>
                </c:pt>
                <c:pt idx="2">
                  <c:v>0.15333333333333329</c:v>
                </c:pt>
                <c:pt idx="3">
                  <c:v>0.30533333333333329</c:v>
                </c:pt>
                <c:pt idx="4">
                  <c:v>0.59</c:v>
                </c:pt>
                <c:pt idx="5">
                  <c:v>1.1413333333333331</c:v>
                </c:pt>
                <c:pt idx="6">
                  <c:v>2.057666666666667</c:v>
                </c:pt>
                <c:pt idx="7">
                  <c:v>3.261333333333333</c:v>
                </c:pt>
                <c:pt idx="8">
                  <c:v>4.3946666666666667</c:v>
                </c:pt>
                <c:pt idx="9">
                  <c:v>5.6320000000000006</c:v>
                </c:pt>
                <c:pt idx="10">
                  <c:v>6.3146666666666667</c:v>
                </c:pt>
                <c:pt idx="11">
                  <c:v>6.9466666666666663</c:v>
                </c:pt>
                <c:pt idx="12">
                  <c:v>7.363666666666667</c:v>
                </c:pt>
                <c:pt idx="13">
                  <c:v>7.5749999999999993</c:v>
                </c:pt>
                <c:pt idx="14">
                  <c:v>7.7103333333333337</c:v>
                </c:pt>
                <c:pt idx="15">
                  <c:v>7.7523333333333326</c:v>
                </c:pt>
                <c:pt idx="16">
                  <c:v>7.7939999999999996</c:v>
                </c:pt>
                <c:pt idx="17">
                  <c:v>7.8126666666666678</c:v>
                </c:pt>
                <c:pt idx="18">
                  <c:v>7.762666666666667</c:v>
                </c:pt>
                <c:pt idx="19">
                  <c:v>7.7893333333333343</c:v>
                </c:pt>
                <c:pt idx="22">
                  <c:v>3.9E-2</c:v>
                </c:pt>
                <c:pt idx="23">
                  <c:v>0.374</c:v>
                </c:pt>
                <c:pt idx="24">
                  <c:v>2.9809999999999999</c:v>
                </c:pt>
                <c:pt idx="25">
                  <c:v>6.266</c:v>
                </c:pt>
                <c:pt idx="26">
                  <c:v>7.601</c:v>
                </c:pt>
                <c:pt idx="27">
                  <c:v>7.8079999999999998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Multidim!$AC$3</c:f>
              <c:strCache>
                <c:ptCount val="1"/>
                <c:pt idx="0">
                  <c:v>SAM2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Multidim!$Y$4:$Y$32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Multidim!$AC$4:$AC$32</c:f>
              <c:numCache>
                <c:formatCode>0.0</c:formatCode>
                <c:ptCount val="29"/>
                <c:pt idx="0">
                  <c:v>5.6000000000000001E-2</c:v>
                </c:pt>
                <c:pt idx="1">
                  <c:v>0.106</c:v>
                </c:pt>
                <c:pt idx="2">
                  <c:v>0.104</c:v>
                </c:pt>
                <c:pt idx="3">
                  <c:v>0.21099999999999999</c:v>
                </c:pt>
                <c:pt idx="4">
                  <c:v>0.40100000000000002</c:v>
                </c:pt>
                <c:pt idx="5">
                  <c:v>0.76700000000000002</c:v>
                </c:pt>
                <c:pt idx="6">
                  <c:v>1.6539999999999999</c:v>
                </c:pt>
                <c:pt idx="7">
                  <c:v>3.125</c:v>
                </c:pt>
                <c:pt idx="8">
                  <c:v>4.1280000000000001</c:v>
                </c:pt>
                <c:pt idx="9">
                  <c:v>4.92</c:v>
                </c:pt>
                <c:pt idx="10">
                  <c:v>5.327</c:v>
                </c:pt>
                <c:pt idx="11">
                  <c:v>5.7140000000000004</c:v>
                </c:pt>
                <c:pt idx="12">
                  <c:v>5.7249999999999996</c:v>
                </c:pt>
                <c:pt idx="13">
                  <c:v>5.8639999999999999</c:v>
                </c:pt>
                <c:pt idx="14">
                  <c:v>5.98</c:v>
                </c:pt>
                <c:pt idx="15">
                  <c:v>6.0170000000000003</c:v>
                </c:pt>
                <c:pt idx="16">
                  <c:v>6.0449999999999999</c:v>
                </c:pt>
                <c:pt idx="17">
                  <c:v>6.0910000000000002</c:v>
                </c:pt>
                <c:pt idx="18">
                  <c:v>6.0469999999999997</c:v>
                </c:pt>
                <c:pt idx="19">
                  <c:v>6.0670000000000002</c:v>
                </c:pt>
                <c:pt idx="22">
                  <c:v>5.2999999999999999E-2</c:v>
                </c:pt>
                <c:pt idx="23">
                  <c:v>0.25700000000000001</c:v>
                </c:pt>
                <c:pt idx="24">
                  <c:v>2.2709999999999999</c:v>
                </c:pt>
                <c:pt idx="25">
                  <c:v>5.056</c:v>
                </c:pt>
                <c:pt idx="26">
                  <c:v>5.9210000000000003</c:v>
                </c:pt>
                <c:pt idx="27">
                  <c:v>6.0430000000000001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Multidim!$AA$3</c:f>
              <c:strCache>
                <c:ptCount val="1"/>
                <c:pt idx="0">
                  <c:v>CUB5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Multidim!$Y$4:$Y$32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Multidim!$AA$4:$AA$32</c:f>
              <c:numCache>
                <c:formatCode>0.0</c:formatCode>
                <c:ptCount val="29"/>
                <c:pt idx="0">
                  <c:v>3.0666666666666662E-2</c:v>
                </c:pt>
                <c:pt idx="1">
                  <c:v>5.8333333333333327E-2</c:v>
                </c:pt>
                <c:pt idx="2">
                  <c:v>0.1176666666666667</c:v>
                </c:pt>
                <c:pt idx="3">
                  <c:v>0.23866666666666669</c:v>
                </c:pt>
                <c:pt idx="4">
                  <c:v>0.46066666666666672</c:v>
                </c:pt>
                <c:pt idx="5">
                  <c:v>0.879</c:v>
                </c:pt>
                <c:pt idx="6">
                  <c:v>1.553333333333333</c:v>
                </c:pt>
                <c:pt idx="7">
                  <c:v>2.159666666666666</c:v>
                </c:pt>
                <c:pt idx="8">
                  <c:v>2.56</c:v>
                </c:pt>
                <c:pt idx="9">
                  <c:v>3.0013333333333332</c:v>
                </c:pt>
                <c:pt idx="10">
                  <c:v>3.2843333333333331</c:v>
                </c:pt>
                <c:pt idx="11">
                  <c:v>3.5019999999999998</c:v>
                </c:pt>
                <c:pt idx="12">
                  <c:v>3.6086666666666671</c:v>
                </c:pt>
                <c:pt idx="13">
                  <c:v>3.6966666666666672</c:v>
                </c:pt>
                <c:pt idx="14">
                  <c:v>3.7316666666666669</c:v>
                </c:pt>
                <c:pt idx="15">
                  <c:v>3.7493333333333339</c:v>
                </c:pt>
                <c:pt idx="16">
                  <c:v>3.759666666666666</c:v>
                </c:pt>
                <c:pt idx="17">
                  <c:v>3.7629999999999999</c:v>
                </c:pt>
                <c:pt idx="18">
                  <c:v>3.7633333333333332</c:v>
                </c:pt>
                <c:pt idx="19">
                  <c:v>3.7636666666666669</c:v>
                </c:pt>
                <c:pt idx="22">
                  <c:v>0.03</c:v>
                </c:pt>
                <c:pt idx="23">
                  <c:v>0.28799999999999998</c:v>
                </c:pt>
                <c:pt idx="24">
                  <c:v>1.8</c:v>
                </c:pt>
                <c:pt idx="25">
                  <c:v>3.2850000000000001</c:v>
                </c:pt>
                <c:pt idx="26">
                  <c:v>3.7080000000000002</c:v>
                </c:pt>
                <c:pt idx="27">
                  <c:v>3.7629999999999999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Multidim!$AD$3</c:f>
              <c:strCache>
                <c:ptCount val="1"/>
                <c:pt idx="0">
                  <c:v>SAM5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Multidim!$Y$4:$Y$32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Multidim!$AD$4:$AD$32</c:f>
              <c:numCache>
                <c:formatCode>0.0</c:formatCode>
                <c:ptCount val="29"/>
                <c:pt idx="0">
                  <c:v>5.3999999999999999E-2</c:v>
                </c:pt>
                <c:pt idx="1">
                  <c:v>0.106</c:v>
                </c:pt>
                <c:pt idx="2">
                  <c:v>0.10199999999999999</c:v>
                </c:pt>
                <c:pt idx="3">
                  <c:v>0.20699999999999999</c:v>
                </c:pt>
                <c:pt idx="4">
                  <c:v>0.41599999999999998</c:v>
                </c:pt>
                <c:pt idx="5">
                  <c:v>0.80600000000000005</c:v>
                </c:pt>
                <c:pt idx="6">
                  <c:v>1.399</c:v>
                </c:pt>
                <c:pt idx="7">
                  <c:v>2.4510000000000001</c:v>
                </c:pt>
                <c:pt idx="8">
                  <c:v>3.1360000000000001</c:v>
                </c:pt>
                <c:pt idx="9">
                  <c:v>3.7229999999999999</c:v>
                </c:pt>
                <c:pt idx="10">
                  <c:v>3.9409999999999998</c:v>
                </c:pt>
                <c:pt idx="11">
                  <c:v>4.1500000000000004</c:v>
                </c:pt>
                <c:pt idx="12">
                  <c:v>4.226</c:v>
                </c:pt>
                <c:pt idx="13">
                  <c:v>4.258</c:v>
                </c:pt>
                <c:pt idx="14">
                  <c:v>4.3070000000000004</c:v>
                </c:pt>
                <c:pt idx="15">
                  <c:v>4.3470000000000004</c:v>
                </c:pt>
                <c:pt idx="16">
                  <c:v>4.4009999999999998</c:v>
                </c:pt>
                <c:pt idx="17">
                  <c:v>4.4050000000000002</c:v>
                </c:pt>
                <c:pt idx="18">
                  <c:v>4.3890000000000002</c:v>
                </c:pt>
                <c:pt idx="19">
                  <c:v>4.3869999999999996</c:v>
                </c:pt>
                <c:pt idx="22">
                  <c:v>5.2999999999999999E-2</c:v>
                </c:pt>
                <c:pt idx="23">
                  <c:v>0.248</c:v>
                </c:pt>
                <c:pt idx="24">
                  <c:v>1.944</c:v>
                </c:pt>
                <c:pt idx="25">
                  <c:v>3.8570000000000002</c:v>
                </c:pt>
                <c:pt idx="26">
                  <c:v>4.2670000000000003</c:v>
                </c:pt>
                <c:pt idx="27">
                  <c:v>4.3940000000000001</c:v>
                </c:pt>
              </c:numCache>
            </c:numRef>
          </c:val>
          <c:smooth val="0"/>
        </c:ser>
        <c:ser>
          <c:idx val="2"/>
          <c:order val="4"/>
          <c:tx>
            <c:strRef>
              <c:f>Multidim!$AB$3</c:f>
              <c:strCache>
                <c:ptCount val="1"/>
                <c:pt idx="0">
                  <c:v>CUB8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Multidim!$Y$4:$Y$32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Multidim!$AB$4:$AB$32</c:f>
              <c:numCache>
                <c:formatCode>0.0</c:formatCode>
                <c:ptCount val="29"/>
                <c:pt idx="0">
                  <c:v>2.9000000000000001E-2</c:v>
                </c:pt>
                <c:pt idx="1">
                  <c:v>4.1333333333333333E-2</c:v>
                </c:pt>
                <c:pt idx="2">
                  <c:v>8.0666666666666664E-2</c:v>
                </c:pt>
                <c:pt idx="3">
                  <c:v>0.1633333333333333</c:v>
                </c:pt>
                <c:pt idx="4">
                  <c:v>0.32233333333333342</c:v>
                </c:pt>
                <c:pt idx="5">
                  <c:v>0.6306666666666666</c:v>
                </c:pt>
                <c:pt idx="6">
                  <c:v>0.83799999999999997</c:v>
                </c:pt>
                <c:pt idx="7">
                  <c:v>1.2170000000000001</c:v>
                </c:pt>
                <c:pt idx="8">
                  <c:v>1.512</c:v>
                </c:pt>
                <c:pt idx="9">
                  <c:v>1.7886666666666671</c:v>
                </c:pt>
                <c:pt idx="10">
                  <c:v>1.914666666666667</c:v>
                </c:pt>
                <c:pt idx="11">
                  <c:v>2.005666666666666</c:v>
                </c:pt>
                <c:pt idx="12">
                  <c:v>2.0563333333333329</c:v>
                </c:pt>
                <c:pt idx="13">
                  <c:v>2.0826666666666669</c:v>
                </c:pt>
                <c:pt idx="14">
                  <c:v>2.0943333333333332</c:v>
                </c:pt>
                <c:pt idx="15">
                  <c:v>2.1013333333333328</c:v>
                </c:pt>
                <c:pt idx="16">
                  <c:v>2.105</c:v>
                </c:pt>
                <c:pt idx="17">
                  <c:v>2.0920000000000001</c:v>
                </c:pt>
                <c:pt idx="18">
                  <c:v>2.1066666666666669</c:v>
                </c:pt>
                <c:pt idx="19">
                  <c:v>2.1066666666666669</c:v>
                </c:pt>
                <c:pt idx="22">
                  <c:v>2.8000000000000001E-2</c:v>
                </c:pt>
                <c:pt idx="23">
                  <c:v>0.20100000000000001</c:v>
                </c:pt>
                <c:pt idx="24">
                  <c:v>1.2130000000000001</c:v>
                </c:pt>
                <c:pt idx="25">
                  <c:v>1.9039999999999999</c:v>
                </c:pt>
                <c:pt idx="26">
                  <c:v>2.0859999999999999</c:v>
                </c:pt>
                <c:pt idx="27">
                  <c:v>2.1059999999999999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Multidim!$AE$3</c:f>
              <c:strCache>
                <c:ptCount val="1"/>
                <c:pt idx="0">
                  <c:v>SAM8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cat>
            <c:strRef>
              <c:f>Multidim!$Y$4:$Y$32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Multidim!$AE$4:$AE$32</c:f>
              <c:numCache>
                <c:formatCode>0.0</c:formatCode>
                <c:ptCount val="29"/>
                <c:pt idx="0">
                  <c:v>2.5000000000000001E-2</c:v>
                </c:pt>
                <c:pt idx="1">
                  <c:v>5.1999999999999998E-2</c:v>
                </c:pt>
                <c:pt idx="2">
                  <c:v>0.20799999999999999</c:v>
                </c:pt>
                <c:pt idx="3">
                  <c:v>0.433</c:v>
                </c:pt>
                <c:pt idx="4">
                  <c:v>0.40200000000000002</c:v>
                </c:pt>
                <c:pt idx="5">
                  <c:v>0.79600000000000004</c:v>
                </c:pt>
                <c:pt idx="6">
                  <c:v>1.2709999999999999</c:v>
                </c:pt>
                <c:pt idx="7">
                  <c:v>2.2160000000000002</c:v>
                </c:pt>
                <c:pt idx="8">
                  <c:v>2.6819999999999999</c:v>
                </c:pt>
                <c:pt idx="9">
                  <c:v>3.0760000000000001</c:v>
                </c:pt>
                <c:pt idx="10">
                  <c:v>3.3069999999999999</c:v>
                </c:pt>
                <c:pt idx="11">
                  <c:v>3.3969999999999998</c:v>
                </c:pt>
                <c:pt idx="12">
                  <c:v>3.4039999999999999</c:v>
                </c:pt>
                <c:pt idx="13">
                  <c:v>3.4510000000000001</c:v>
                </c:pt>
                <c:pt idx="14">
                  <c:v>3.468</c:v>
                </c:pt>
                <c:pt idx="15">
                  <c:v>3.508</c:v>
                </c:pt>
                <c:pt idx="16">
                  <c:v>3.5209999999999999</c:v>
                </c:pt>
                <c:pt idx="17">
                  <c:v>3.5489999999999999</c:v>
                </c:pt>
                <c:pt idx="18">
                  <c:v>3.5289999999999999</c:v>
                </c:pt>
                <c:pt idx="19">
                  <c:v>3.5339999999999998</c:v>
                </c:pt>
                <c:pt idx="22">
                  <c:v>2.5000000000000001E-2</c:v>
                </c:pt>
                <c:pt idx="23">
                  <c:v>0.254</c:v>
                </c:pt>
                <c:pt idx="24">
                  <c:v>1.774</c:v>
                </c:pt>
                <c:pt idx="25">
                  <c:v>3.2370000000000001</c:v>
                </c:pt>
                <c:pt idx="26">
                  <c:v>3.444</c:v>
                </c:pt>
                <c:pt idx="27">
                  <c:v>3.5369999999999999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3573872"/>
        <c:axId val="1093572240"/>
      </c:lineChart>
      <c:catAx>
        <c:axId val="1093573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size [number of items]</a:t>
                </a:r>
              </a:p>
            </c:rich>
          </c:tx>
          <c:layout>
            <c:manualLayout>
              <c:xMode val="edge"/>
              <c:yMode val="edge"/>
              <c:x val="0.37475568678915133"/>
              <c:y val="0.920347039953339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572240"/>
        <c:crosses val="autoZero"/>
        <c:auto val="1"/>
        <c:lblAlgn val="ctr"/>
        <c:lblOffset val="100"/>
        <c:noMultiLvlLbl val="0"/>
      </c:catAx>
      <c:valAx>
        <c:axId val="109357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[billion items per second]</a:t>
                </a:r>
              </a:p>
            </c:rich>
          </c:tx>
          <c:layout>
            <c:manualLayout>
              <c:xMode val="edge"/>
              <c:yMode val="edge"/>
              <c:x val="8.6514722981145837E-3"/>
              <c:y val="0.185797530342264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57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1804180418041806E-2"/>
          <c:y val="6.214659409184577E-4"/>
          <c:w val="0.89291159377136697"/>
          <c:h val="0.10713692038495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66426071741032"/>
          <c:y val="0.11053295421405658"/>
          <c:w val="0.84778018372703412"/>
          <c:h val="0.71086395450568673"/>
        </c:manualLayout>
      </c:layout>
      <c:lineChart>
        <c:grouping val="standard"/>
        <c:varyColors val="0"/>
        <c:ser>
          <c:idx val="0"/>
          <c:order val="0"/>
          <c:tx>
            <c:strRef>
              <c:f>normal!$I$3</c:f>
              <c:strCache>
                <c:ptCount val="1"/>
                <c:pt idx="0">
                  <c:v>THRUST
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normal!$H$4:$H$32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normal!$I$4:$I$32</c:f>
              <c:numCache>
                <c:formatCode>0.0</c:formatCode>
                <c:ptCount val="29"/>
                <c:pt idx="0">
                  <c:v>5.2233333333333333E-2</c:v>
                </c:pt>
                <c:pt idx="1">
                  <c:v>8.5466666666666649E-2</c:v>
                </c:pt>
                <c:pt idx="2">
                  <c:v>0.14333333333333331</c:v>
                </c:pt>
                <c:pt idx="3">
                  <c:v>0.19813333333333341</c:v>
                </c:pt>
                <c:pt idx="4">
                  <c:v>0.25800000000000001</c:v>
                </c:pt>
                <c:pt idx="5">
                  <c:v>0.15963333333333329</c:v>
                </c:pt>
                <c:pt idx="6">
                  <c:v>0.31923333333333331</c:v>
                </c:pt>
                <c:pt idx="7">
                  <c:v>0.60076666666666678</c:v>
                </c:pt>
                <c:pt idx="8">
                  <c:v>1.089566666666667</c:v>
                </c:pt>
                <c:pt idx="9">
                  <c:v>1.867633333333333</c:v>
                </c:pt>
                <c:pt idx="10">
                  <c:v>2.8936666666666659</c:v>
                </c:pt>
                <c:pt idx="11">
                  <c:v>3.945333333333334</c:v>
                </c:pt>
                <c:pt idx="12">
                  <c:v>4.7416</c:v>
                </c:pt>
                <c:pt idx="13">
                  <c:v>5.3167666666666662</c:v>
                </c:pt>
                <c:pt idx="14">
                  <c:v>5.6982666666666661</c:v>
                </c:pt>
                <c:pt idx="15">
                  <c:v>5.9234333333333327</c:v>
                </c:pt>
                <c:pt idx="16">
                  <c:v>6.0415999999999999</c:v>
                </c:pt>
                <c:pt idx="17">
                  <c:v>6.1481666666666666</c:v>
                </c:pt>
                <c:pt idx="18">
                  <c:v>6.1971333333333334</c:v>
                </c:pt>
                <c:pt idx="19">
                  <c:v>6.2176</c:v>
                </c:pt>
                <c:pt idx="22">
                  <c:v>5.11E-2</c:v>
                </c:pt>
                <c:pt idx="23">
                  <c:v>0.21809999999999999</c:v>
                </c:pt>
                <c:pt idx="24">
                  <c:v>0.47389999999999999</c:v>
                </c:pt>
                <c:pt idx="25">
                  <c:v>2.8022999999999998</c:v>
                </c:pt>
                <c:pt idx="26">
                  <c:v>5.4451000000000001</c:v>
                </c:pt>
                <c:pt idx="27">
                  <c:v>6.0818000000000003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normal!$J$3</c:f>
              <c:strCache>
                <c:ptCount val="1"/>
                <c:pt idx="0">
                  <c:v>CUDPP
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normal!$H$4:$H$32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normal!$J$4:$J$32</c:f>
              <c:numCache>
                <c:formatCode>0.0</c:formatCode>
                <c:ptCount val="29"/>
                <c:pt idx="0">
                  <c:v>0.12886666666666671</c:v>
                </c:pt>
                <c:pt idx="1">
                  <c:v>0.1025333333333333</c:v>
                </c:pt>
                <c:pt idx="2">
                  <c:v>0.20380000000000001</c:v>
                </c:pt>
                <c:pt idx="3">
                  <c:v>0.4073</c:v>
                </c:pt>
                <c:pt idx="4">
                  <c:v>0.80259999999999998</c:v>
                </c:pt>
                <c:pt idx="5">
                  <c:v>1.5321666666666669</c:v>
                </c:pt>
                <c:pt idx="6">
                  <c:v>2.8503333333333329</c:v>
                </c:pt>
                <c:pt idx="7">
                  <c:v>4.8088000000000006</c:v>
                </c:pt>
                <c:pt idx="8">
                  <c:v>6.9353333333333316</c:v>
                </c:pt>
                <c:pt idx="9">
                  <c:v>6.5861666666666663</c:v>
                </c:pt>
                <c:pt idx="10">
                  <c:v>7.1655333333333333</c:v>
                </c:pt>
                <c:pt idx="11">
                  <c:v>7.2225333333333337</c:v>
                </c:pt>
                <c:pt idx="12">
                  <c:v>7.612633333333334</c:v>
                </c:pt>
                <c:pt idx="13">
                  <c:v>7.8384666666666662</c:v>
                </c:pt>
                <c:pt idx="14">
                  <c:v>7.955966666666666</c:v>
                </c:pt>
                <c:pt idx="15">
                  <c:v>8.009266666666667</c:v>
                </c:pt>
                <c:pt idx="22">
                  <c:v>0.1234</c:v>
                </c:pt>
                <c:pt idx="23">
                  <c:v>0.44800000000000001</c:v>
                </c:pt>
                <c:pt idx="24">
                  <c:v>3.7656999999999998</c:v>
                </c:pt>
                <c:pt idx="25">
                  <c:v>7.0815999999999999</c:v>
                </c:pt>
                <c:pt idx="26">
                  <c:v>7.8657000000000004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normal!$K$3</c:f>
              <c:strCache>
                <c:ptCount val="1"/>
                <c:pt idx="0">
                  <c:v>CUB
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cat>
            <c:strRef>
              <c:f>normal!$H$4:$H$32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normal!$K$4:$K$32</c:f>
              <c:numCache>
                <c:formatCode>General</c:formatCode>
                <c:ptCount val="29"/>
                <c:pt idx="0">
                  <c:v>5.6500000000000002E-2</c:v>
                </c:pt>
                <c:pt idx="1">
                  <c:v>0.1125</c:v>
                </c:pt>
                <c:pt idx="2">
                  <c:v>0.22489999999999999</c:v>
                </c:pt>
                <c:pt idx="3">
                  <c:v>0.4405</c:v>
                </c:pt>
                <c:pt idx="4">
                  <c:v>0.87780000000000002</c:v>
                </c:pt>
                <c:pt idx="5">
                  <c:v>1.6705000000000001</c:v>
                </c:pt>
                <c:pt idx="6">
                  <c:v>3.2157</c:v>
                </c:pt>
                <c:pt idx="7">
                  <c:v>5.6481000000000003</c:v>
                </c:pt>
                <c:pt idx="8">
                  <c:v>7.7531999999999996</c:v>
                </c:pt>
                <c:pt idx="9">
                  <c:v>10.109400000000001</c:v>
                </c:pt>
                <c:pt idx="10">
                  <c:v>12.4587</c:v>
                </c:pt>
                <c:pt idx="11">
                  <c:v>14.1126</c:v>
                </c:pt>
                <c:pt idx="12">
                  <c:v>15.1073</c:v>
                </c:pt>
                <c:pt idx="13">
                  <c:v>15.6828</c:v>
                </c:pt>
                <c:pt idx="14">
                  <c:v>15.998799999999999</c:v>
                </c:pt>
                <c:pt idx="15">
                  <c:v>16.164000000000001</c:v>
                </c:pt>
                <c:pt idx="16">
                  <c:v>16.245200000000001</c:v>
                </c:pt>
                <c:pt idx="17">
                  <c:v>16.2745</c:v>
                </c:pt>
                <c:pt idx="18">
                  <c:v>16.318200000000001</c:v>
                </c:pt>
                <c:pt idx="19">
                  <c:v>16.337399999999999</c:v>
                </c:pt>
                <c:pt idx="22">
                  <c:v>5.5899999999999998E-2</c:v>
                </c:pt>
                <c:pt idx="23">
                  <c:v>0.5444</c:v>
                </c:pt>
                <c:pt idx="24">
                  <c:v>4.5991999999999997</c:v>
                </c:pt>
                <c:pt idx="25">
                  <c:v>12.3103</c:v>
                </c:pt>
                <c:pt idx="26">
                  <c:v>15.773899999999999</c:v>
                </c:pt>
                <c:pt idx="27">
                  <c:v>16.276199999999999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normal!$L$3</c:f>
              <c:strCache>
                <c:ptCount val="1"/>
                <c:pt idx="0">
                  <c:v>SAM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normal!$H$4:$H$32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normal!$L$4:$L$32</c:f>
              <c:numCache>
                <c:formatCode>General</c:formatCode>
                <c:ptCount val="29"/>
                <c:pt idx="0">
                  <c:v>3.1666666666666669E-2</c:v>
                </c:pt>
                <c:pt idx="1">
                  <c:v>5.8999999999999997E-2</c:v>
                </c:pt>
                <c:pt idx="2">
                  <c:v>0.125</c:v>
                </c:pt>
                <c:pt idx="3">
                  <c:v>0.2496666666666667</c:v>
                </c:pt>
                <c:pt idx="4">
                  <c:v>0.50700000000000001</c:v>
                </c:pt>
                <c:pt idx="5">
                  <c:v>1.0509999999999999</c:v>
                </c:pt>
                <c:pt idx="6">
                  <c:v>2.2906666666666671</c:v>
                </c:pt>
                <c:pt idx="7">
                  <c:v>5.1469999999999994</c:v>
                </c:pt>
                <c:pt idx="8">
                  <c:v>7.2433333333333332</c:v>
                </c:pt>
                <c:pt idx="9">
                  <c:v>9.1676666666666673</c:v>
                </c:pt>
                <c:pt idx="10">
                  <c:v>11.268333333333331</c:v>
                </c:pt>
                <c:pt idx="11">
                  <c:v>13.613</c:v>
                </c:pt>
                <c:pt idx="12">
                  <c:v>14.345000000000001</c:v>
                </c:pt>
                <c:pt idx="13">
                  <c:v>14.958666666666669</c:v>
                </c:pt>
                <c:pt idx="14">
                  <c:v>15.776999999999999</c:v>
                </c:pt>
                <c:pt idx="15">
                  <c:v>16.135333333333332</c:v>
                </c:pt>
                <c:pt idx="16">
                  <c:v>16.315999999999999</c:v>
                </c:pt>
                <c:pt idx="17">
                  <c:v>16.48233333333333</c:v>
                </c:pt>
                <c:pt idx="18">
                  <c:v>16.53466666666667</c:v>
                </c:pt>
                <c:pt idx="19">
                  <c:v>16.556000000000001</c:v>
                </c:pt>
                <c:pt idx="22" formatCode="0.0">
                  <c:v>3.1E-2</c:v>
                </c:pt>
                <c:pt idx="23" formatCode="0.0">
                  <c:v>0.29799999999999999</c:v>
                </c:pt>
                <c:pt idx="24" formatCode="0.0">
                  <c:v>3.7480000000000002</c:v>
                </c:pt>
                <c:pt idx="25" formatCode="0.0">
                  <c:v>10.542999999999999</c:v>
                </c:pt>
                <c:pt idx="26" formatCode="0.0">
                  <c:v>15.391</c:v>
                </c:pt>
                <c:pt idx="27" formatCode="0.0">
                  <c:v>16.45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3758144"/>
        <c:axId val="1033763584"/>
      </c:lineChart>
      <c:catAx>
        <c:axId val="103375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size [number of items]</a:t>
                </a:r>
              </a:p>
            </c:rich>
          </c:tx>
          <c:layout>
            <c:manualLayout>
              <c:xMode val="edge"/>
              <c:yMode val="edge"/>
              <c:x val="0.37475568678915133"/>
              <c:y val="0.920347039953339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763584"/>
        <c:crosses val="autoZero"/>
        <c:auto val="1"/>
        <c:lblAlgn val="ctr"/>
        <c:lblOffset val="100"/>
        <c:noMultiLvlLbl val="0"/>
      </c:catAx>
      <c:valAx>
        <c:axId val="103376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[billion items per second]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9.63119714202391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75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8223753280839876E-2"/>
          <c:y val="1.8518518518518517E-2"/>
          <c:w val="0.8035524934383202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66426071741032"/>
          <c:y val="0.11053295421405658"/>
          <c:w val="0.84778018372703412"/>
          <c:h val="0.71086395450568673"/>
        </c:manualLayout>
      </c:layout>
      <c:lineChart>
        <c:grouping val="standard"/>
        <c:varyColors val="0"/>
        <c:ser>
          <c:idx val="0"/>
          <c:order val="0"/>
          <c:tx>
            <c:strRef>
              <c:f>normal!$O$3</c:f>
              <c:strCache>
                <c:ptCount val="1"/>
                <c:pt idx="0">
                  <c:v>THRUST
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normal!$N$4:$N$32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normal!$O$4:$O$32</c:f>
              <c:numCache>
                <c:formatCode>0.0</c:formatCode>
                <c:ptCount val="29"/>
                <c:pt idx="0">
                  <c:v>4.7699999999999999E-2</c:v>
                </c:pt>
                <c:pt idx="1">
                  <c:v>7.8899999999999998E-2</c:v>
                </c:pt>
                <c:pt idx="2">
                  <c:v>0.13450000000000001</c:v>
                </c:pt>
                <c:pt idx="3">
                  <c:v>0.19089999999999999</c:v>
                </c:pt>
                <c:pt idx="4">
                  <c:v>0.25330000000000003</c:v>
                </c:pt>
                <c:pt idx="5">
                  <c:v>0.1318</c:v>
                </c:pt>
                <c:pt idx="6">
                  <c:v>0.26190000000000002</c:v>
                </c:pt>
                <c:pt idx="7">
                  <c:v>0.51939999999999997</c:v>
                </c:pt>
                <c:pt idx="8">
                  <c:v>0.9758</c:v>
                </c:pt>
                <c:pt idx="9">
                  <c:v>1.7012</c:v>
                </c:pt>
                <c:pt idx="10">
                  <c:v>2.9424999999999999</c:v>
                </c:pt>
                <c:pt idx="11">
                  <c:v>4.6524000000000001</c:v>
                </c:pt>
                <c:pt idx="12">
                  <c:v>6.4112</c:v>
                </c:pt>
                <c:pt idx="13">
                  <c:v>7.8075999999999999</c:v>
                </c:pt>
                <c:pt idx="14">
                  <c:v>8.7935999999999996</c:v>
                </c:pt>
                <c:pt idx="15">
                  <c:v>9.3038000000000007</c:v>
                </c:pt>
                <c:pt idx="16">
                  <c:v>9.6423000000000005</c:v>
                </c:pt>
                <c:pt idx="17">
                  <c:v>9.5664999999999996</c:v>
                </c:pt>
                <c:pt idx="18">
                  <c:v>9.6698000000000004</c:v>
                </c:pt>
                <c:pt idx="19">
                  <c:v>9.7405000000000008</c:v>
                </c:pt>
                <c:pt idx="20">
                  <c:v>9.6745999999999999</c:v>
                </c:pt>
                <c:pt idx="22">
                  <c:v>4.7199999999999999E-2</c:v>
                </c:pt>
                <c:pt idx="23">
                  <c:v>0.21199999999999999</c:v>
                </c:pt>
                <c:pt idx="24">
                  <c:v>0.39700000000000002</c:v>
                </c:pt>
                <c:pt idx="25">
                  <c:v>2.8388</c:v>
                </c:pt>
                <c:pt idx="26">
                  <c:v>8.07</c:v>
                </c:pt>
                <c:pt idx="27">
                  <c:v>9.7210000000000001</c:v>
                </c:pt>
                <c:pt idx="28">
                  <c:v>9.6791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normal!$P$3</c:f>
              <c:strCache>
                <c:ptCount val="1"/>
                <c:pt idx="0">
                  <c:v>CUDPP
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normal!$N$4:$N$32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normal!$P$4:$P$32</c:f>
              <c:numCache>
                <c:formatCode>0.0</c:formatCode>
                <c:ptCount val="29"/>
                <c:pt idx="0">
                  <c:v>0.1166</c:v>
                </c:pt>
                <c:pt idx="1">
                  <c:v>9.0399999999999994E-2</c:v>
                </c:pt>
                <c:pt idx="2">
                  <c:v>0.1769</c:v>
                </c:pt>
                <c:pt idx="3">
                  <c:v>0.35809999999999997</c:v>
                </c:pt>
                <c:pt idx="4">
                  <c:v>0.70689999999999997</c:v>
                </c:pt>
                <c:pt idx="5">
                  <c:v>1.3691</c:v>
                </c:pt>
                <c:pt idx="6">
                  <c:v>2.6562999999999999</c:v>
                </c:pt>
                <c:pt idx="7">
                  <c:v>4.8936999999999999</c:v>
                </c:pt>
                <c:pt idx="8">
                  <c:v>7.2770000000000001</c:v>
                </c:pt>
                <c:pt idx="9">
                  <c:v>8.5427999999999997</c:v>
                </c:pt>
                <c:pt idx="10">
                  <c:v>10.576000000000001</c:v>
                </c:pt>
                <c:pt idx="11">
                  <c:v>11.1471</c:v>
                </c:pt>
                <c:pt idx="12">
                  <c:v>12.121700000000001</c:v>
                </c:pt>
                <c:pt idx="13">
                  <c:v>12.698600000000001</c:v>
                </c:pt>
                <c:pt idx="14">
                  <c:v>13.016</c:v>
                </c:pt>
                <c:pt idx="15">
                  <c:v>13.181900000000001</c:v>
                </c:pt>
                <c:pt idx="22">
                  <c:v>0.1036</c:v>
                </c:pt>
                <c:pt idx="23">
                  <c:v>0.4113</c:v>
                </c:pt>
                <c:pt idx="24">
                  <c:v>3.7088000000000001</c:v>
                </c:pt>
                <c:pt idx="25">
                  <c:v>10.212</c:v>
                </c:pt>
                <c:pt idx="26">
                  <c:v>12.696899999999999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normal!$Q$3</c:f>
              <c:strCache>
                <c:ptCount val="1"/>
                <c:pt idx="0">
                  <c:v>CUB
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cat>
            <c:strRef>
              <c:f>normal!$N$4:$N$32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normal!$Q$4:$Q$32</c:f>
              <c:numCache>
                <c:formatCode>General</c:formatCode>
                <c:ptCount val="29"/>
                <c:pt idx="0">
                  <c:v>4.6899999999999997E-2</c:v>
                </c:pt>
                <c:pt idx="1">
                  <c:v>8.876666666666666E-2</c:v>
                </c:pt>
                <c:pt idx="2">
                  <c:v>0.1758666666666667</c:v>
                </c:pt>
                <c:pt idx="3">
                  <c:v>0.35813333333333341</c:v>
                </c:pt>
                <c:pt idx="4">
                  <c:v>0.71200000000000008</c:v>
                </c:pt>
                <c:pt idx="5">
                  <c:v>1.4020999999999999</c:v>
                </c:pt>
                <c:pt idx="6">
                  <c:v>2.7292333333333332</c:v>
                </c:pt>
                <c:pt idx="7">
                  <c:v>4.9206666666666674</c:v>
                </c:pt>
                <c:pt idx="8">
                  <c:v>8.1677000000000017</c:v>
                </c:pt>
                <c:pt idx="9">
                  <c:v>11.86293333333334</c:v>
                </c:pt>
                <c:pt idx="10">
                  <c:v>16.038599999999999</c:v>
                </c:pt>
                <c:pt idx="11">
                  <c:v>20.163399999999999</c:v>
                </c:pt>
                <c:pt idx="12">
                  <c:v>22.984933333333331</c:v>
                </c:pt>
                <c:pt idx="13">
                  <c:v>24.81753333333333</c:v>
                </c:pt>
                <c:pt idx="14">
                  <c:v>25.86303333333333</c:v>
                </c:pt>
                <c:pt idx="15">
                  <c:v>26.437566666666669</c:v>
                </c:pt>
                <c:pt idx="16">
                  <c:v>26.696133333333339</c:v>
                </c:pt>
                <c:pt idx="17">
                  <c:v>26.84183333333333</c:v>
                </c:pt>
                <c:pt idx="18">
                  <c:v>26.903733333333332</c:v>
                </c:pt>
                <c:pt idx="19">
                  <c:v>26.640066666666669</c:v>
                </c:pt>
                <c:pt idx="20">
                  <c:v>26.638733333333331</c:v>
                </c:pt>
                <c:pt idx="22" formatCode="0.0">
                  <c:v>4.6600000000000003E-2</c:v>
                </c:pt>
                <c:pt idx="23" formatCode="0.0">
                  <c:v>0.43990000000000001</c:v>
                </c:pt>
                <c:pt idx="24" formatCode="0.0">
                  <c:v>3.9287999999999998</c:v>
                </c:pt>
                <c:pt idx="25" formatCode="0.0">
                  <c:v>15.880699999999999</c:v>
                </c:pt>
                <c:pt idx="26" formatCode="0.0">
                  <c:v>25.300899999999999</c:v>
                </c:pt>
                <c:pt idx="27" formatCode="0.0">
                  <c:v>26.7591</c:v>
                </c:pt>
                <c:pt idx="28" formatCode="0.0">
                  <c:v>26.483699999999999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normal!$R$3</c:f>
              <c:strCache>
                <c:ptCount val="1"/>
                <c:pt idx="0">
                  <c:v>SAM
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normal!$N$4:$N$32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normal!$R$4:$R$32</c:f>
              <c:numCache>
                <c:formatCode>0.0</c:formatCode>
                <c:ptCount val="29"/>
                <c:pt idx="0">
                  <c:v>0.06</c:v>
                </c:pt>
                <c:pt idx="1">
                  <c:v>5.1999999999999998E-2</c:v>
                </c:pt>
                <c:pt idx="2">
                  <c:v>0.10199999999999999</c:v>
                </c:pt>
                <c:pt idx="3">
                  <c:v>0.20899999999999999</c:v>
                </c:pt>
                <c:pt idx="4">
                  <c:v>0.41699999999999998</c:v>
                </c:pt>
                <c:pt idx="5">
                  <c:v>0.86</c:v>
                </c:pt>
                <c:pt idx="6">
                  <c:v>1.669</c:v>
                </c:pt>
                <c:pt idx="7">
                  <c:v>3.3919999999999999</c:v>
                </c:pt>
                <c:pt idx="8">
                  <c:v>7.4489999999999998</c:v>
                </c:pt>
                <c:pt idx="9">
                  <c:v>9.3109999999999999</c:v>
                </c:pt>
                <c:pt idx="10">
                  <c:v>11.997999999999999</c:v>
                </c:pt>
                <c:pt idx="11">
                  <c:v>13.291</c:v>
                </c:pt>
                <c:pt idx="12">
                  <c:v>15.672000000000001</c:v>
                </c:pt>
                <c:pt idx="13">
                  <c:v>16.056000000000001</c:v>
                </c:pt>
                <c:pt idx="14">
                  <c:v>16.332999999999998</c:v>
                </c:pt>
                <c:pt idx="15">
                  <c:v>17.37</c:v>
                </c:pt>
                <c:pt idx="16">
                  <c:v>17.53</c:v>
                </c:pt>
                <c:pt idx="17">
                  <c:v>17.530999999999999</c:v>
                </c:pt>
                <c:pt idx="18">
                  <c:v>17.532</c:v>
                </c:pt>
                <c:pt idx="19">
                  <c:v>17.533000000000001</c:v>
                </c:pt>
                <c:pt idx="20">
                  <c:v>17.533999999999999</c:v>
                </c:pt>
                <c:pt idx="22">
                  <c:v>5.6000000000000001E-2</c:v>
                </c:pt>
                <c:pt idx="23">
                  <c:v>0.25800000000000001</c:v>
                </c:pt>
                <c:pt idx="24">
                  <c:v>2.6019999999999999</c:v>
                </c:pt>
                <c:pt idx="25">
                  <c:v>11.47</c:v>
                </c:pt>
                <c:pt idx="26">
                  <c:v>16.414999999999999</c:v>
                </c:pt>
                <c:pt idx="27">
                  <c:v>17.510000000000002</c:v>
                </c:pt>
                <c:pt idx="28">
                  <c:v>17.725999999999999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3761408"/>
        <c:axId val="1033762496"/>
      </c:lineChart>
      <c:catAx>
        <c:axId val="1033761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size [number of items]</a:t>
                </a:r>
              </a:p>
            </c:rich>
          </c:tx>
          <c:layout>
            <c:manualLayout>
              <c:xMode val="edge"/>
              <c:yMode val="edge"/>
              <c:x val="0.37475568678915133"/>
              <c:y val="0.920347039953339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762496"/>
        <c:crosses val="autoZero"/>
        <c:auto val="1"/>
        <c:lblAlgn val="ctr"/>
        <c:lblOffset val="100"/>
        <c:noMultiLvlLbl val="0"/>
      </c:catAx>
      <c:valAx>
        <c:axId val="103376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[billion items per second]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9.63119714202391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76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8223753280839876E-2"/>
          <c:y val="1.8518518518518517E-2"/>
          <c:w val="0.8035524934383202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66426071741032"/>
          <c:y val="0.11053295421405658"/>
          <c:w val="0.84778018372703412"/>
          <c:h val="0.71086395450568673"/>
        </c:manualLayout>
      </c:layout>
      <c:lineChart>
        <c:grouping val="standard"/>
        <c:varyColors val="0"/>
        <c:ser>
          <c:idx val="0"/>
          <c:order val="0"/>
          <c:tx>
            <c:strRef>
              <c:f>normal!$U$3</c:f>
              <c:strCache>
                <c:ptCount val="1"/>
                <c:pt idx="0">
                  <c:v>THRUST
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normal!$T$4:$T$32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normal!$U$4:$U$32</c:f>
              <c:numCache>
                <c:formatCode>0.0</c:formatCode>
                <c:ptCount val="29"/>
                <c:pt idx="0">
                  <c:v>4.2266666666666668E-2</c:v>
                </c:pt>
                <c:pt idx="1">
                  <c:v>6.5833333333333341E-2</c:v>
                </c:pt>
                <c:pt idx="2">
                  <c:v>0.1069666666666667</c:v>
                </c:pt>
                <c:pt idx="3">
                  <c:v>0.1381333333333333</c:v>
                </c:pt>
                <c:pt idx="4">
                  <c:v>0.17193333333333341</c:v>
                </c:pt>
                <c:pt idx="5">
                  <c:v>0.1277666666666667</c:v>
                </c:pt>
                <c:pt idx="6">
                  <c:v>0.25213333333333332</c:v>
                </c:pt>
                <c:pt idx="7">
                  <c:v>0.46816666666666668</c:v>
                </c:pt>
                <c:pt idx="8">
                  <c:v>0.81156666666666677</c:v>
                </c:pt>
                <c:pt idx="9">
                  <c:v>1.3996</c:v>
                </c:pt>
                <c:pt idx="10">
                  <c:v>2.144966666666666</c:v>
                </c:pt>
                <c:pt idx="11">
                  <c:v>2.9622999999999999</c:v>
                </c:pt>
                <c:pt idx="12">
                  <c:v>3.6874333333333329</c:v>
                </c:pt>
                <c:pt idx="13">
                  <c:v>4.1980333333333331</c:v>
                </c:pt>
                <c:pt idx="14">
                  <c:v>4.5094666666666674</c:v>
                </c:pt>
                <c:pt idx="15">
                  <c:v>4.6802666666666672</c:v>
                </c:pt>
                <c:pt idx="16">
                  <c:v>4.7675333333333327</c:v>
                </c:pt>
                <c:pt idx="17">
                  <c:v>4.8122666666666669</c:v>
                </c:pt>
                <c:pt idx="18">
                  <c:v>4.8284666666666656</c:v>
                </c:pt>
                <c:pt idx="19">
                  <c:v>4.8412666666666668</c:v>
                </c:pt>
                <c:pt idx="22">
                  <c:v>4.1799999999999997E-2</c:v>
                </c:pt>
                <c:pt idx="23">
                  <c:v>0.15079999999999999</c:v>
                </c:pt>
                <c:pt idx="24">
                  <c:v>0.35630000000000001</c:v>
                </c:pt>
                <c:pt idx="25">
                  <c:v>2.1097999999999999</c:v>
                </c:pt>
                <c:pt idx="26">
                  <c:v>4.3167999999999997</c:v>
                </c:pt>
                <c:pt idx="27">
                  <c:v>4.8019999999999996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normal!$V$3</c:f>
              <c:strCache>
                <c:ptCount val="1"/>
                <c:pt idx="0">
                  <c:v>CUDPP
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normal!$T$4:$T$32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normal!$V$4:$V$32</c:f>
              <c:numCache>
                <c:formatCode>0.0</c:formatCode>
                <c:ptCount val="29"/>
                <c:pt idx="0">
                  <c:v>9.2733333333333334E-2</c:v>
                </c:pt>
                <c:pt idx="1">
                  <c:v>7.5466666666666668E-2</c:v>
                </c:pt>
                <c:pt idx="2">
                  <c:v>0.14763333333333331</c:v>
                </c:pt>
                <c:pt idx="3">
                  <c:v>0.29496666666666671</c:v>
                </c:pt>
                <c:pt idx="4">
                  <c:v>0.56943333333333335</c:v>
                </c:pt>
                <c:pt idx="5">
                  <c:v>1.0784666666666669</c:v>
                </c:pt>
                <c:pt idx="6">
                  <c:v>1.936266666666667</c:v>
                </c:pt>
                <c:pt idx="7">
                  <c:v>2.902133333333333</c:v>
                </c:pt>
                <c:pt idx="8">
                  <c:v>3.9462333333333328</c:v>
                </c:pt>
                <c:pt idx="9">
                  <c:v>4.7253999999999996</c:v>
                </c:pt>
                <c:pt idx="10">
                  <c:v>5.5890666666666666</c:v>
                </c:pt>
                <c:pt idx="11">
                  <c:v>5.8000333333333343</c:v>
                </c:pt>
                <c:pt idx="12">
                  <c:v>6.1886333333333328</c:v>
                </c:pt>
                <c:pt idx="13">
                  <c:v>6.3945333333333334</c:v>
                </c:pt>
                <c:pt idx="14">
                  <c:v>6.5070333333333332</c:v>
                </c:pt>
                <c:pt idx="15">
                  <c:v>6.5642666666666658</c:v>
                </c:pt>
                <c:pt idx="22">
                  <c:v>8.6900000000000005E-2</c:v>
                </c:pt>
                <c:pt idx="23">
                  <c:v>0.33979999999999999</c:v>
                </c:pt>
                <c:pt idx="24">
                  <c:v>2.5579999999999998</c:v>
                </c:pt>
                <c:pt idx="25">
                  <c:v>5.4718999999999998</c:v>
                </c:pt>
                <c:pt idx="26">
                  <c:v>6.3726000000000003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normal!$W$3</c:f>
              <c:strCache>
                <c:ptCount val="1"/>
                <c:pt idx="0">
                  <c:v>CUB
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cat>
            <c:strRef>
              <c:f>normal!$T$4:$T$32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normal!$W$4:$W$32</c:f>
              <c:numCache>
                <c:formatCode>General</c:formatCode>
                <c:ptCount val="29"/>
                <c:pt idx="0">
                  <c:v>4.3866666666666658E-2</c:v>
                </c:pt>
                <c:pt idx="1">
                  <c:v>8.7600000000000011E-2</c:v>
                </c:pt>
                <c:pt idx="2">
                  <c:v>0.1715666666666667</c:v>
                </c:pt>
                <c:pt idx="3">
                  <c:v>0.35063333333333341</c:v>
                </c:pt>
                <c:pt idx="4">
                  <c:v>0.68046666666666678</c:v>
                </c:pt>
                <c:pt idx="5">
                  <c:v>1.3187</c:v>
                </c:pt>
                <c:pt idx="6">
                  <c:v>2.388433333333333</c:v>
                </c:pt>
                <c:pt idx="7">
                  <c:v>3.9900333333333329</c:v>
                </c:pt>
                <c:pt idx="8">
                  <c:v>5.5964999999999998</c:v>
                </c:pt>
                <c:pt idx="9">
                  <c:v>7.3781999999999996</c:v>
                </c:pt>
                <c:pt idx="10">
                  <c:v>8.9616333333333333</c:v>
                </c:pt>
                <c:pt idx="11">
                  <c:v>10.27343333333333</c:v>
                </c:pt>
                <c:pt idx="12">
                  <c:v>10.955933333333331</c:v>
                </c:pt>
                <c:pt idx="13">
                  <c:v>11.4375</c:v>
                </c:pt>
                <c:pt idx="14">
                  <c:v>11.622999999999999</c:v>
                </c:pt>
                <c:pt idx="15">
                  <c:v>11.74053333333333</c:v>
                </c:pt>
                <c:pt idx="16">
                  <c:v>11.795500000000001</c:v>
                </c:pt>
                <c:pt idx="17">
                  <c:v>11.831566666666671</c:v>
                </c:pt>
                <c:pt idx="18">
                  <c:v>12.0876</c:v>
                </c:pt>
                <c:pt idx="19">
                  <c:v>12.0998</c:v>
                </c:pt>
                <c:pt idx="22" formatCode="0.0">
                  <c:v>6.7000000000000004E-2</c:v>
                </c:pt>
                <c:pt idx="23" formatCode="0.0">
                  <c:v>0.65410000000000001</c:v>
                </c:pt>
                <c:pt idx="24" formatCode="0.0">
                  <c:v>4.7079000000000004</c:v>
                </c:pt>
                <c:pt idx="25" formatCode="0.0">
                  <c:v>9.2767999999999997</c:v>
                </c:pt>
                <c:pt idx="26" formatCode="0.0">
                  <c:v>10.979699999999999</c:v>
                </c:pt>
                <c:pt idx="27" formatCode="0.0">
                  <c:v>11.255699999999999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normal!$X$3</c:f>
              <c:strCache>
                <c:ptCount val="1"/>
                <c:pt idx="0">
                  <c:v>SAM
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normal!$T$4:$T$32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normal!$X$4:$X$32</c:f>
              <c:numCache>
                <c:formatCode>0.0</c:formatCode>
                <c:ptCount val="29"/>
                <c:pt idx="0">
                  <c:v>2.5999999999999999E-2</c:v>
                </c:pt>
                <c:pt idx="1">
                  <c:v>0.05</c:v>
                </c:pt>
                <c:pt idx="2">
                  <c:v>0.10199999999999999</c:v>
                </c:pt>
                <c:pt idx="3">
                  <c:v>0.20300000000000001</c:v>
                </c:pt>
                <c:pt idx="4">
                  <c:v>0.4</c:v>
                </c:pt>
                <c:pt idx="5">
                  <c:v>0.81399999999999995</c:v>
                </c:pt>
                <c:pt idx="6">
                  <c:v>1.6930000000000001</c:v>
                </c:pt>
                <c:pt idx="7">
                  <c:v>3.5910000000000002</c:v>
                </c:pt>
                <c:pt idx="8">
                  <c:v>4.774</c:v>
                </c:pt>
                <c:pt idx="9">
                  <c:v>6.4029999999999996</c:v>
                </c:pt>
                <c:pt idx="10">
                  <c:v>7.335</c:v>
                </c:pt>
                <c:pt idx="11">
                  <c:v>8.0869999999999997</c:v>
                </c:pt>
                <c:pt idx="12">
                  <c:v>8.3000000000000007</c:v>
                </c:pt>
                <c:pt idx="13">
                  <c:v>8.7230000000000008</c:v>
                </c:pt>
                <c:pt idx="14">
                  <c:v>8.7569999999999997</c:v>
                </c:pt>
                <c:pt idx="15">
                  <c:v>9.0020000000000007</c:v>
                </c:pt>
                <c:pt idx="16">
                  <c:v>9.0500000000000007</c:v>
                </c:pt>
                <c:pt idx="17">
                  <c:v>9.0830000000000002</c:v>
                </c:pt>
                <c:pt idx="18">
                  <c:v>9.1140000000000008</c:v>
                </c:pt>
                <c:pt idx="19">
                  <c:v>9.093</c:v>
                </c:pt>
                <c:pt idx="22">
                  <c:v>2.5999999999999999E-2</c:v>
                </c:pt>
                <c:pt idx="23">
                  <c:v>0.24199999999999999</c:v>
                </c:pt>
                <c:pt idx="24">
                  <c:v>2.8519999999999999</c:v>
                </c:pt>
                <c:pt idx="25">
                  <c:v>7.1719999999999997</c:v>
                </c:pt>
                <c:pt idx="26">
                  <c:v>8.7070000000000007</c:v>
                </c:pt>
                <c:pt idx="27">
                  <c:v>9.0579999999999998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3748896"/>
        <c:axId val="1033751072"/>
      </c:lineChart>
      <c:catAx>
        <c:axId val="1033748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size [number of items]</a:t>
                </a:r>
              </a:p>
            </c:rich>
          </c:tx>
          <c:layout>
            <c:manualLayout>
              <c:xMode val="edge"/>
              <c:yMode val="edge"/>
              <c:x val="0.37475568678915133"/>
              <c:y val="0.920347039953339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751072"/>
        <c:crosses val="autoZero"/>
        <c:auto val="1"/>
        <c:lblAlgn val="ctr"/>
        <c:lblOffset val="100"/>
        <c:noMultiLvlLbl val="0"/>
      </c:catAx>
      <c:valAx>
        <c:axId val="103375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[billion items per second]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9.63119714202391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74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8223753280839876E-2"/>
          <c:y val="1.8518518518518517E-2"/>
          <c:w val="0.8035524934383202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66426071741032"/>
          <c:y val="0.11053295421405658"/>
          <c:w val="0.84778018372703412"/>
          <c:h val="0.71086395450568673"/>
        </c:manualLayout>
      </c:layout>
      <c:lineChart>
        <c:grouping val="standard"/>
        <c:varyColors val="0"/>
        <c:ser>
          <c:idx val="0"/>
          <c:order val="0"/>
          <c:tx>
            <c:strRef>
              <c:f>'higher order'!$B$3</c:f>
              <c:strCache>
                <c:ptCount val="1"/>
                <c:pt idx="0">
                  <c:v>CUB2</c:v>
                </c:pt>
              </c:strCache>
            </c:strRef>
          </c:tx>
          <c:spPr>
            <a:ln w="25400" cap="rnd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'higher order'!$A$4:$A$32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order'!$B$4:$B$32</c:f>
              <c:numCache>
                <c:formatCode>General</c:formatCode>
                <c:ptCount val="29"/>
                <c:pt idx="0">
                  <c:v>3.8600000000000002E-2</c:v>
                </c:pt>
                <c:pt idx="1">
                  <c:v>7.4300000000000005E-2</c:v>
                </c:pt>
                <c:pt idx="2">
                  <c:v>0.1396</c:v>
                </c:pt>
                <c:pt idx="3">
                  <c:v>0.26590000000000003</c:v>
                </c:pt>
                <c:pt idx="4">
                  <c:v>0.52839999999999998</c:v>
                </c:pt>
                <c:pt idx="5">
                  <c:v>1.0510999999999999</c:v>
                </c:pt>
                <c:pt idx="6">
                  <c:v>2.0956000000000001</c:v>
                </c:pt>
                <c:pt idx="7">
                  <c:v>3.504</c:v>
                </c:pt>
                <c:pt idx="8">
                  <c:v>6.0190999999999999</c:v>
                </c:pt>
                <c:pt idx="9">
                  <c:v>8.6456</c:v>
                </c:pt>
                <c:pt idx="10">
                  <c:v>10.668100000000001</c:v>
                </c:pt>
                <c:pt idx="11">
                  <c:v>12.681800000000001</c:v>
                </c:pt>
                <c:pt idx="12">
                  <c:v>14.315200000000001</c:v>
                </c:pt>
                <c:pt idx="13">
                  <c:v>15.268000000000001</c:v>
                </c:pt>
                <c:pt idx="14">
                  <c:v>15.7578</c:v>
                </c:pt>
                <c:pt idx="15">
                  <c:v>16.057200000000002</c:v>
                </c:pt>
                <c:pt idx="16">
                  <c:v>16.189800000000002</c:v>
                </c:pt>
                <c:pt idx="17">
                  <c:v>16.232299999999999</c:v>
                </c:pt>
                <c:pt idx="18">
                  <c:v>16.308</c:v>
                </c:pt>
                <c:pt idx="19">
                  <c:v>16.325600000000001</c:v>
                </c:pt>
                <c:pt idx="20">
                  <c:v>16.355899999999998</c:v>
                </c:pt>
                <c:pt idx="22">
                  <c:v>3.7499999999999999E-2</c:v>
                </c:pt>
                <c:pt idx="23">
                  <c:v>0.32350000000000001</c:v>
                </c:pt>
                <c:pt idx="24">
                  <c:v>3.0114000000000001</c:v>
                </c:pt>
                <c:pt idx="25">
                  <c:v>10.5181</c:v>
                </c:pt>
                <c:pt idx="26">
                  <c:v>15.428699999999999</c:v>
                </c:pt>
                <c:pt idx="27">
                  <c:v>16.191299999999998</c:v>
                </c:pt>
                <c:pt idx="28">
                  <c:v>16.356100000000001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'higher order'!$G$3</c:f>
              <c:strCache>
                <c:ptCount val="1"/>
                <c:pt idx="0">
                  <c:v>SAM2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'higher order'!$A$4:$A$32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order'!$G$4:$G$32</c:f>
              <c:numCache>
                <c:formatCode>0.0</c:formatCode>
                <c:ptCount val="29"/>
                <c:pt idx="0">
                  <c:v>5.7666666666666658E-2</c:v>
                </c:pt>
                <c:pt idx="1">
                  <c:v>5.9333333333333328E-2</c:v>
                </c:pt>
                <c:pt idx="2">
                  <c:v>0.11700000000000001</c:v>
                </c:pt>
                <c:pt idx="3">
                  <c:v>0.23300000000000001</c:v>
                </c:pt>
                <c:pt idx="4">
                  <c:v>0.46899999999999997</c:v>
                </c:pt>
                <c:pt idx="5">
                  <c:v>0.88733333333333331</c:v>
                </c:pt>
                <c:pt idx="6">
                  <c:v>1.8520000000000001</c:v>
                </c:pt>
                <c:pt idx="7">
                  <c:v>3.8583333333333338</c:v>
                </c:pt>
                <c:pt idx="8">
                  <c:v>8.7536666666666658</c:v>
                </c:pt>
                <c:pt idx="9">
                  <c:v>10.63766666666667</c:v>
                </c:pt>
                <c:pt idx="10">
                  <c:v>13.848000000000001</c:v>
                </c:pt>
                <c:pt idx="11">
                  <c:v>16.68566666666667</c:v>
                </c:pt>
                <c:pt idx="12">
                  <c:v>18.757000000000001</c:v>
                </c:pt>
                <c:pt idx="13">
                  <c:v>20.379666666666669</c:v>
                </c:pt>
                <c:pt idx="14">
                  <c:v>22.202999999999999</c:v>
                </c:pt>
                <c:pt idx="15">
                  <c:v>23.465</c:v>
                </c:pt>
                <c:pt idx="16">
                  <c:v>24.238</c:v>
                </c:pt>
                <c:pt idx="17">
                  <c:v>24.59866666666667</c:v>
                </c:pt>
                <c:pt idx="18">
                  <c:v>27.21833333333333</c:v>
                </c:pt>
                <c:pt idx="19">
                  <c:v>28.013666666666669</c:v>
                </c:pt>
                <c:pt idx="20">
                  <c:v>28.10733333333333</c:v>
                </c:pt>
                <c:pt idx="22">
                  <c:v>5.8000000000000003E-2</c:v>
                </c:pt>
                <c:pt idx="23">
                  <c:v>0.28599999999999998</c:v>
                </c:pt>
                <c:pt idx="24">
                  <c:v>2.8929999999999998</c:v>
                </c:pt>
                <c:pt idx="25">
                  <c:v>13.163</c:v>
                </c:pt>
                <c:pt idx="26">
                  <c:v>20.545000000000002</c:v>
                </c:pt>
                <c:pt idx="27">
                  <c:v>24.484999999999999</c:v>
                </c:pt>
                <c:pt idx="28">
                  <c:v>28.097999999999999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'higher order'!$E$3</c:f>
              <c:strCache>
                <c:ptCount val="1"/>
                <c:pt idx="0">
                  <c:v>CUB5</c:v>
                </c:pt>
              </c:strCache>
            </c:strRef>
          </c:tx>
          <c:spPr>
            <a:ln w="2540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'higher order'!$A$4:$A$32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order'!$E$4:$E$32</c:f>
              <c:numCache>
                <c:formatCode>General</c:formatCode>
                <c:ptCount val="29"/>
                <c:pt idx="0">
                  <c:v>1.84E-2</c:v>
                </c:pt>
                <c:pt idx="1">
                  <c:v>3.4599999999999999E-2</c:v>
                </c:pt>
                <c:pt idx="2">
                  <c:v>6.5100000000000005E-2</c:v>
                </c:pt>
                <c:pt idx="3">
                  <c:v>0.122</c:v>
                </c:pt>
                <c:pt idx="4">
                  <c:v>0.245</c:v>
                </c:pt>
                <c:pt idx="5">
                  <c:v>0.48130000000000001</c:v>
                </c:pt>
                <c:pt idx="6">
                  <c:v>0.95660000000000001</c:v>
                </c:pt>
                <c:pt idx="7">
                  <c:v>1.5653999999999999</c:v>
                </c:pt>
                <c:pt idx="8">
                  <c:v>2.6497999999999999</c:v>
                </c:pt>
                <c:pt idx="9">
                  <c:v>3.7934999999999999</c:v>
                </c:pt>
                <c:pt idx="10">
                  <c:v>4.4397000000000002</c:v>
                </c:pt>
                <c:pt idx="11">
                  <c:v>5.2396000000000003</c:v>
                </c:pt>
                <c:pt idx="12">
                  <c:v>5.8362999999999996</c:v>
                </c:pt>
                <c:pt idx="13">
                  <c:v>6.1649000000000003</c:v>
                </c:pt>
                <c:pt idx="14">
                  <c:v>6.3384999999999998</c:v>
                </c:pt>
                <c:pt idx="15">
                  <c:v>6.4337999999999997</c:v>
                </c:pt>
                <c:pt idx="16">
                  <c:v>6.4855</c:v>
                </c:pt>
                <c:pt idx="17">
                  <c:v>6.5034000000000001</c:v>
                </c:pt>
                <c:pt idx="18">
                  <c:v>6.5258000000000003</c:v>
                </c:pt>
                <c:pt idx="19">
                  <c:v>6.5387000000000004</c:v>
                </c:pt>
                <c:pt idx="20">
                  <c:v>6.5431999999999997</c:v>
                </c:pt>
                <c:pt idx="22">
                  <c:v>1.7999999999999999E-2</c:v>
                </c:pt>
                <c:pt idx="23">
                  <c:v>0.14910000000000001</c:v>
                </c:pt>
                <c:pt idx="24">
                  <c:v>1.3575999999999999</c:v>
                </c:pt>
                <c:pt idx="25">
                  <c:v>4.4433999999999996</c:v>
                </c:pt>
                <c:pt idx="26">
                  <c:v>6.2224000000000004</c:v>
                </c:pt>
                <c:pt idx="27">
                  <c:v>6.5054999999999996</c:v>
                </c:pt>
                <c:pt idx="28">
                  <c:v>6.5431999999999997</c:v>
                </c:pt>
              </c:numCache>
            </c:numRef>
          </c:val>
          <c:smooth val="0"/>
        </c:ser>
        <c:ser>
          <c:idx val="8"/>
          <c:order val="3"/>
          <c:tx>
            <c:strRef>
              <c:f>'higher order'!$J$3</c:f>
              <c:strCache>
                <c:ptCount val="1"/>
                <c:pt idx="0">
                  <c:v>SAM5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'higher order'!$A$4:$A$32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order'!$J$4:$J$32</c:f>
              <c:numCache>
                <c:formatCode>0.0</c:formatCode>
                <c:ptCount val="29"/>
                <c:pt idx="0">
                  <c:v>2.5666666666666671E-2</c:v>
                </c:pt>
                <c:pt idx="1">
                  <c:v>7.8333333333333324E-2</c:v>
                </c:pt>
                <c:pt idx="2">
                  <c:v>0.16266666666666671</c:v>
                </c:pt>
                <c:pt idx="3">
                  <c:v>0.19566666666666671</c:v>
                </c:pt>
                <c:pt idx="4">
                  <c:v>0.38833333333333342</c:v>
                </c:pt>
                <c:pt idx="5">
                  <c:v>0.72633333333333328</c:v>
                </c:pt>
                <c:pt idx="6">
                  <c:v>1.3793333333333331</c:v>
                </c:pt>
                <c:pt idx="7">
                  <c:v>2.66</c:v>
                </c:pt>
                <c:pt idx="8">
                  <c:v>5.3129999999999997</c:v>
                </c:pt>
                <c:pt idx="9">
                  <c:v>6.0569999999999986</c:v>
                </c:pt>
                <c:pt idx="10">
                  <c:v>7.4676666666666662</c:v>
                </c:pt>
                <c:pt idx="11">
                  <c:v>8.6373333333333342</c:v>
                </c:pt>
                <c:pt idx="12">
                  <c:v>9.67</c:v>
                </c:pt>
                <c:pt idx="13">
                  <c:v>10.47833333333333</c:v>
                </c:pt>
                <c:pt idx="14">
                  <c:v>10.99033333333333</c:v>
                </c:pt>
                <c:pt idx="15">
                  <c:v>11.326000000000001</c:v>
                </c:pt>
                <c:pt idx="16">
                  <c:v>11.504</c:v>
                </c:pt>
                <c:pt idx="17">
                  <c:v>11.577666666666669</c:v>
                </c:pt>
                <c:pt idx="18">
                  <c:v>12.608333333333331</c:v>
                </c:pt>
                <c:pt idx="19">
                  <c:v>13.28333333333333</c:v>
                </c:pt>
                <c:pt idx="20">
                  <c:v>13.404</c:v>
                </c:pt>
                <c:pt idx="22">
                  <c:v>2.3E-2</c:v>
                </c:pt>
                <c:pt idx="23">
                  <c:v>0.22900000000000001</c:v>
                </c:pt>
                <c:pt idx="24">
                  <c:v>2.1059999999999999</c:v>
                </c:pt>
                <c:pt idx="25">
                  <c:v>7.2210000000000001</c:v>
                </c:pt>
                <c:pt idx="26">
                  <c:v>10.553000000000001</c:v>
                </c:pt>
                <c:pt idx="27">
                  <c:v>11.561</c:v>
                </c:pt>
                <c:pt idx="28">
                  <c:v>13.404999999999999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'higher order'!$F$3</c:f>
              <c:strCache>
                <c:ptCount val="1"/>
                <c:pt idx="0">
                  <c:v>CUB8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'higher order'!$A$4:$A$32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order'!$F$4:$F$32</c:f>
              <c:numCache>
                <c:formatCode>General</c:formatCode>
                <c:ptCount val="29"/>
                <c:pt idx="0">
                  <c:v>1.1900000000000001E-2</c:v>
                </c:pt>
                <c:pt idx="1">
                  <c:v>2.3099999999999999E-2</c:v>
                </c:pt>
                <c:pt idx="2">
                  <c:v>4.2000000000000003E-2</c:v>
                </c:pt>
                <c:pt idx="3">
                  <c:v>7.9200000000000007E-2</c:v>
                </c:pt>
                <c:pt idx="4">
                  <c:v>0.1585</c:v>
                </c:pt>
                <c:pt idx="5">
                  <c:v>0.31159999999999999</c:v>
                </c:pt>
                <c:pt idx="6">
                  <c:v>0.62360000000000004</c:v>
                </c:pt>
                <c:pt idx="7">
                  <c:v>1.0027999999999999</c:v>
                </c:pt>
                <c:pt idx="8">
                  <c:v>1.6935</c:v>
                </c:pt>
                <c:pt idx="9">
                  <c:v>2.4232</c:v>
                </c:pt>
                <c:pt idx="10">
                  <c:v>2.8140000000000001</c:v>
                </c:pt>
                <c:pt idx="11">
                  <c:v>3.2934000000000001</c:v>
                </c:pt>
                <c:pt idx="12">
                  <c:v>3.6547000000000001</c:v>
                </c:pt>
                <c:pt idx="13">
                  <c:v>3.8578999999999999</c:v>
                </c:pt>
                <c:pt idx="14">
                  <c:v>3.9621</c:v>
                </c:pt>
                <c:pt idx="15">
                  <c:v>4.0244999999999997</c:v>
                </c:pt>
                <c:pt idx="16">
                  <c:v>4.0494000000000003</c:v>
                </c:pt>
                <c:pt idx="17">
                  <c:v>4.0689000000000002</c:v>
                </c:pt>
                <c:pt idx="18">
                  <c:v>4.0830000000000002</c:v>
                </c:pt>
                <c:pt idx="19">
                  <c:v>4.0872999999999999</c:v>
                </c:pt>
                <c:pt idx="20">
                  <c:v>4.0894000000000004</c:v>
                </c:pt>
                <c:pt idx="22">
                  <c:v>1.17E-2</c:v>
                </c:pt>
                <c:pt idx="23">
                  <c:v>9.6199999999999994E-2</c:v>
                </c:pt>
                <c:pt idx="24">
                  <c:v>0.87470000000000003</c:v>
                </c:pt>
                <c:pt idx="25">
                  <c:v>2.8083999999999998</c:v>
                </c:pt>
                <c:pt idx="26">
                  <c:v>3.8887999999999998</c:v>
                </c:pt>
                <c:pt idx="27">
                  <c:v>4.0627000000000004</c:v>
                </c:pt>
                <c:pt idx="28">
                  <c:v>4.0895999999999999</c:v>
                </c:pt>
              </c:numCache>
            </c:numRef>
          </c:val>
          <c:smooth val="0"/>
        </c:ser>
        <c:ser>
          <c:idx val="9"/>
          <c:order val="5"/>
          <c:tx>
            <c:strRef>
              <c:f>'higher order'!$K$3</c:f>
              <c:strCache>
                <c:ptCount val="1"/>
                <c:pt idx="0">
                  <c:v>SAM8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cat>
            <c:strRef>
              <c:f>'higher order'!$A$4:$A$32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order'!$K$4:$K$32</c:f>
              <c:numCache>
                <c:formatCode>0.0</c:formatCode>
                <c:ptCount val="29"/>
                <c:pt idx="0">
                  <c:v>2.3E-2</c:v>
                </c:pt>
                <c:pt idx="1">
                  <c:v>6.4000000000000001E-2</c:v>
                </c:pt>
                <c:pt idx="2">
                  <c:v>0.13200000000000001</c:v>
                </c:pt>
                <c:pt idx="3">
                  <c:v>0.16600000000000001</c:v>
                </c:pt>
                <c:pt idx="4">
                  <c:v>0.33200000000000002</c:v>
                </c:pt>
                <c:pt idx="5">
                  <c:v>0.60199999999999998</c:v>
                </c:pt>
                <c:pt idx="6">
                  <c:v>1.163</c:v>
                </c:pt>
                <c:pt idx="7">
                  <c:v>2.0979999999999999</c:v>
                </c:pt>
                <c:pt idx="8">
                  <c:v>3.9449999999999998</c:v>
                </c:pt>
                <c:pt idx="9">
                  <c:v>4.2110000000000003</c:v>
                </c:pt>
                <c:pt idx="10">
                  <c:v>5.1239999999999997</c:v>
                </c:pt>
                <c:pt idx="11">
                  <c:v>5.7939999999999996</c:v>
                </c:pt>
                <c:pt idx="12">
                  <c:v>6.3970000000000002</c:v>
                </c:pt>
                <c:pt idx="13">
                  <c:v>7.0449999999999999</c:v>
                </c:pt>
                <c:pt idx="14">
                  <c:v>7.3440000000000003</c:v>
                </c:pt>
                <c:pt idx="15">
                  <c:v>7.4779999999999998</c:v>
                </c:pt>
                <c:pt idx="16">
                  <c:v>7.5170000000000003</c:v>
                </c:pt>
                <c:pt idx="17">
                  <c:v>7.5890000000000004</c:v>
                </c:pt>
                <c:pt idx="18">
                  <c:v>8.4909999999999997</c:v>
                </c:pt>
                <c:pt idx="19">
                  <c:v>8.7379999999999995</c:v>
                </c:pt>
                <c:pt idx="20">
                  <c:v>8.7669999999999995</c:v>
                </c:pt>
                <c:pt idx="22">
                  <c:v>2.1999999999999999E-2</c:v>
                </c:pt>
                <c:pt idx="23">
                  <c:v>0.2</c:v>
                </c:pt>
                <c:pt idx="24">
                  <c:v>1.67</c:v>
                </c:pt>
                <c:pt idx="25">
                  <c:v>4.9950000000000001</c:v>
                </c:pt>
                <c:pt idx="26">
                  <c:v>7.1390000000000002</c:v>
                </c:pt>
                <c:pt idx="27">
                  <c:v>7.5220000000000002</c:v>
                </c:pt>
                <c:pt idx="28">
                  <c:v>8.6859999999999999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3757056"/>
        <c:axId val="1033752160"/>
      </c:lineChart>
      <c:catAx>
        <c:axId val="1033757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size [number of items]</a:t>
                </a:r>
              </a:p>
            </c:rich>
          </c:tx>
          <c:layout>
            <c:manualLayout>
              <c:xMode val="edge"/>
              <c:yMode val="edge"/>
              <c:x val="0.37475568678915133"/>
              <c:y val="0.920347039953339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752160"/>
        <c:crosses val="autoZero"/>
        <c:auto val="1"/>
        <c:lblAlgn val="ctr"/>
        <c:lblOffset val="100"/>
        <c:noMultiLvlLbl val="0"/>
      </c:catAx>
      <c:valAx>
        <c:axId val="103375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[billion items per second]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9.63119714202391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75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2062726176115803"/>
          <c:y val="1.8518518518518517E-2"/>
          <c:w val="0.83151788678531768"/>
          <c:h val="9.18215952172645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66426071741032"/>
          <c:y val="0.11053295421405658"/>
          <c:w val="0.84778018372703412"/>
          <c:h val="0.71086395450568673"/>
        </c:manualLayout>
      </c:layout>
      <c:lineChart>
        <c:grouping val="standard"/>
        <c:varyColors val="0"/>
        <c:ser>
          <c:idx val="0"/>
          <c:order val="0"/>
          <c:tx>
            <c:strRef>
              <c:f>'higher order'!$N$3</c:f>
              <c:strCache>
                <c:ptCount val="1"/>
                <c:pt idx="0">
                  <c:v>CUB2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'higher order'!$M$4:$M$32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order'!$N$4:$N$32</c:f>
              <c:numCache>
                <c:formatCode>General</c:formatCode>
                <c:ptCount val="29"/>
                <c:pt idx="0">
                  <c:v>3.7100000000000001E-2</c:v>
                </c:pt>
                <c:pt idx="1">
                  <c:v>7.1599999999999997E-2</c:v>
                </c:pt>
                <c:pt idx="2">
                  <c:v>0.13170000000000001</c:v>
                </c:pt>
                <c:pt idx="3">
                  <c:v>0.26479999999999998</c:v>
                </c:pt>
                <c:pt idx="4">
                  <c:v>0.52649999999999997</c:v>
                </c:pt>
                <c:pt idx="5">
                  <c:v>1.0570999999999999</c:v>
                </c:pt>
                <c:pt idx="6">
                  <c:v>1.8107</c:v>
                </c:pt>
                <c:pt idx="7">
                  <c:v>3.1105999999999998</c:v>
                </c:pt>
                <c:pt idx="8">
                  <c:v>4.2904</c:v>
                </c:pt>
                <c:pt idx="9">
                  <c:v>5.3594999999999997</c:v>
                </c:pt>
                <c:pt idx="10">
                  <c:v>6.4391999999999996</c:v>
                </c:pt>
                <c:pt idx="11">
                  <c:v>7.2061999999999999</c:v>
                </c:pt>
                <c:pt idx="12">
                  <c:v>7.6835000000000004</c:v>
                </c:pt>
                <c:pt idx="13">
                  <c:v>7.9523999999999999</c:v>
                </c:pt>
                <c:pt idx="14">
                  <c:v>8.0866000000000007</c:v>
                </c:pt>
                <c:pt idx="15">
                  <c:v>8.1608000000000001</c:v>
                </c:pt>
                <c:pt idx="16">
                  <c:v>8.1814</c:v>
                </c:pt>
                <c:pt idx="17">
                  <c:v>8.1975999999999996</c:v>
                </c:pt>
                <c:pt idx="18">
                  <c:v>8.2232000000000003</c:v>
                </c:pt>
                <c:pt idx="19">
                  <c:v>8.2323000000000004</c:v>
                </c:pt>
                <c:pt idx="22">
                  <c:v>3.6600000000000001E-2</c:v>
                </c:pt>
                <c:pt idx="23">
                  <c:v>0.32040000000000002</c:v>
                </c:pt>
                <c:pt idx="24">
                  <c:v>2.5337999999999998</c:v>
                </c:pt>
                <c:pt idx="25">
                  <c:v>6.3875000000000002</c:v>
                </c:pt>
                <c:pt idx="26">
                  <c:v>7.9969000000000001</c:v>
                </c:pt>
                <c:pt idx="27">
                  <c:v>8.1972000000000005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'higher order'!$S$3</c:f>
              <c:strCache>
                <c:ptCount val="1"/>
                <c:pt idx="0">
                  <c:v>SAM2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'higher order'!$M$4:$M$32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order'!$S$4:$S$32</c:f>
              <c:numCache>
                <c:formatCode>0.0</c:formatCode>
                <c:ptCount val="29"/>
                <c:pt idx="0">
                  <c:v>5.4666666666666669E-2</c:v>
                </c:pt>
                <c:pt idx="1">
                  <c:v>0.1056666666666667</c:v>
                </c:pt>
                <c:pt idx="2">
                  <c:v>0.11366666666666669</c:v>
                </c:pt>
                <c:pt idx="3">
                  <c:v>0.22766666666666671</c:v>
                </c:pt>
                <c:pt idx="4">
                  <c:v>0.45666666666666672</c:v>
                </c:pt>
                <c:pt idx="5">
                  <c:v>0.91733333333333344</c:v>
                </c:pt>
                <c:pt idx="6">
                  <c:v>1.9253333333333329</c:v>
                </c:pt>
                <c:pt idx="7">
                  <c:v>4.3559999999999999</c:v>
                </c:pt>
                <c:pt idx="8">
                  <c:v>5.4356666666666662</c:v>
                </c:pt>
                <c:pt idx="9">
                  <c:v>6.9946666666666673</c:v>
                </c:pt>
                <c:pt idx="10">
                  <c:v>8.5989999999999984</c:v>
                </c:pt>
                <c:pt idx="11">
                  <c:v>10.00433333333333</c:v>
                </c:pt>
                <c:pt idx="12">
                  <c:v>10.63466666666667</c:v>
                </c:pt>
                <c:pt idx="13">
                  <c:v>11.252000000000001</c:v>
                </c:pt>
                <c:pt idx="14">
                  <c:v>11.676</c:v>
                </c:pt>
                <c:pt idx="15">
                  <c:v>11.933666666666671</c:v>
                </c:pt>
                <c:pt idx="16">
                  <c:v>12.07833333333333</c:v>
                </c:pt>
                <c:pt idx="17">
                  <c:v>12.624666666666659</c:v>
                </c:pt>
                <c:pt idx="18">
                  <c:v>13.129</c:v>
                </c:pt>
                <c:pt idx="19">
                  <c:v>13.28333333333333</c:v>
                </c:pt>
                <c:pt idx="22">
                  <c:v>5.3999999999999999E-2</c:v>
                </c:pt>
                <c:pt idx="23">
                  <c:v>0.28100000000000003</c:v>
                </c:pt>
                <c:pt idx="24">
                  <c:v>3.1219999999999999</c:v>
                </c:pt>
                <c:pt idx="25">
                  <c:v>8.2870000000000008</c:v>
                </c:pt>
                <c:pt idx="26">
                  <c:v>11.281000000000001</c:v>
                </c:pt>
                <c:pt idx="27">
                  <c:v>12.11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'higher order'!$Q$3</c:f>
              <c:strCache>
                <c:ptCount val="1"/>
                <c:pt idx="0">
                  <c:v>CUB5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'higher order'!$M$4:$M$32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order'!$Q$4:$Q$32</c:f>
              <c:numCache>
                <c:formatCode>General</c:formatCode>
                <c:ptCount val="29"/>
                <c:pt idx="0">
                  <c:v>1.7600000000000001E-2</c:v>
                </c:pt>
                <c:pt idx="1">
                  <c:v>3.3500000000000002E-2</c:v>
                </c:pt>
                <c:pt idx="2">
                  <c:v>6.0999999999999999E-2</c:v>
                </c:pt>
                <c:pt idx="3">
                  <c:v>0.12230000000000001</c:v>
                </c:pt>
                <c:pt idx="4">
                  <c:v>0.2427</c:v>
                </c:pt>
                <c:pt idx="5">
                  <c:v>0.48149999999999998</c:v>
                </c:pt>
                <c:pt idx="6">
                  <c:v>0.81120000000000003</c:v>
                </c:pt>
                <c:pt idx="7">
                  <c:v>1.3875999999999999</c:v>
                </c:pt>
                <c:pt idx="8">
                  <c:v>1.9466000000000001</c:v>
                </c:pt>
                <c:pt idx="9">
                  <c:v>2.2431999999999999</c:v>
                </c:pt>
                <c:pt idx="10">
                  <c:v>2.6615000000000002</c:v>
                </c:pt>
                <c:pt idx="11">
                  <c:v>2.9399000000000002</c:v>
                </c:pt>
                <c:pt idx="12">
                  <c:v>3.1080999999999999</c:v>
                </c:pt>
                <c:pt idx="13">
                  <c:v>3.1970000000000001</c:v>
                </c:pt>
                <c:pt idx="14">
                  <c:v>3.2446000000000002</c:v>
                </c:pt>
                <c:pt idx="15">
                  <c:v>3.2686999999999999</c:v>
                </c:pt>
                <c:pt idx="16">
                  <c:v>3.2772000000000001</c:v>
                </c:pt>
                <c:pt idx="17">
                  <c:v>3.2858000000000001</c:v>
                </c:pt>
                <c:pt idx="18">
                  <c:v>3.2911999999999999</c:v>
                </c:pt>
                <c:pt idx="19">
                  <c:v>3.2934000000000001</c:v>
                </c:pt>
                <c:pt idx="22">
                  <c:v>1.72E-2</c:v>
                </c:pt>
                <c:pt idx="23">
                  <c:v>0.14829999999999999</c:v>
                </c:pt>
                <c:pt idx="24">
                  <c:v>1.1292</c:v>
                </c:pt>
                <c:pt idx="25">
                  <c:v>2.6410999999999998</c:v>
                </c:pt>
                <c:pt idx="26">
                  <c:v>3.2117</c:v>
                </c:pt>
                <c:pt idx="27">
                  <c:v>3.2826</c:v>
                </c:pt>
              </c:numCache>
            </c:numRef>
          </c:val>
          <c:smooth val="0"/>
        </c:ser>
        <c:ser>
          <c:idx val="8"/>
          <c:order val="3"/>
          <c:tx>
            <c:strRef>
              <c:f>'higher order'!$V$3</c:f>
              <c:strCache>
                <c:ptCount val="1"/>
                <c:pt idx="0">
                  <c:v>SAM5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'higher order'!$M$4:$M$32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order'!$V$4:$V$32</c:f>
              <c:numCache>
                <c:formatCode>0.0</c:formatCode>
                <c:ptCount val="29"/>
                <c:pt idx="0">
                  <c:v>4.0666666666666663E-2</c:v>
                </c:pt>
                <c:pt idx="1">
                  <c:v>7.6999999999999999E-2</c:v>
                </c:pt>
                <c:pt idx="2">
                  <c:v>9.3000000000000013E-2</c:v>
                </c:pt>
                <c:pt idx="3">
                  <c:v>0.18333333333333329</c:v>
                </c:pt>
                <c:pt idx="4">
                  <c:v>0.3706666666666667</c:v>
                </c:pt>
                <c:pt idx="5">
                  <c:v>0.71099999999999997</c:v>
                </c:pt>
                <c:pt idx="6">
                  <c:v>1.3560000000000001</c:v>
                </c:pt>
                <c:pt idx="7">
                  <c:v>2.7440000000000002</c:v>
                </c:pt>
                <c:pt idx="8">
                  <c:v>3.1309999999999998</c:v>
                </c:pt>
                <c:pt idx="9">
                  <c:v>3.8896666666666668</c:v>
                </c:pt>
                <c:pt idx="10">
                  <c:v>4.4900000000000011</c:v>
                </c:pt>
                <c:pt idx="11">
                  <c:v>5.0296666666666674</c:v>
                </c:pt>
                <c:pt idx="12">
                  <c:v>5.3630000000000004</c:v>
                </c:pt>
                <c:pt idx="13">
                  <c:v>5.5606666666666662</c:v>
                </c:pt>
                <c:pt idx="14">
                  <c:v>5.7053333333333329</c:v>
                </c:pt>
                <c:pt idx="15">
                  <c:v>5.793333333333333</c:v>
                </c:pt>
                <c:pt idx="16">
                  <c:v>5.8966666666666674</c:v>
                </c:pt>
                <c:pt idx="17">
                  <c:v>6.2729999999999997</c:v>
                </c:pt>
                <c:pt idx="18">
                  <c:v>6.7549999999999999</c:v>
                </c:pt>
                <c:pt idx="19">
                  <c:v>6.7603333333333326</c:v>
                </c:pt>
                <c:pt idx="22">
                  <c:v>3.9E-2</c:v>
                </c:pt>
                <c:pt idx="23">
                  <c:v>0.22500000000000001</c:v>
                </c:pt>
                <c:pt idx="24">
                  <c:v>1.9930000000000001</c:v>
                </c:pt>
                <c:pt idx="25">
                  <c:v>4.3680000000000003</c:v>
                </c:pt>
                <c:pt idx="26">
                  <c:v>5.5739999999999998</c:v>
                </c:pt>
                <c:pt idx="27">
                  <c:v>6.181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'higher order'!$R$3</c:f>
              <c:strCache>
                <c:ptCount val="1"/>
                <c:pt idx="0">
                  <c:v>CUB8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'higher order'!$M$4:$M$32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order'!$R$4:$R$32</c:f>
              <c:numCache>
                <c:formatCode>General</c:formatCode>
                <c:ptCount val="29"/>
                <c:pt idx="0">
                  <c:v>1.15E-2</c:v>
                </c:pt>
                <c:pt idx="1">
                  <c:v>2.1899999999999999E-2</c:v>
                </c:pt>
                <c:pt idx="2">
                  <c:v>3.9800000000000002E-2</c:v>
                </c:pt>
                <c:pt idx="3">
                  <c:v>7.9399999999999998E-2</c:v>
                </c:pt>
                <c:pt idx="4">
                  <c:v>0.15740000000000001</c:v>
                </c:pt>
                <c:pt idx="5">
                  <c:v>0.31269999999999998</c:v>
                </c:pt>
                <c:pt idx="6">
                  <c:v>0.52480000000000004</c:v>
                </c:pt>
                <c:pt idx="7">
                  <c:v>0.88339999999999996</c:v>
                </c:pt>
                <c:pt idx="8">
                  <c:v>1.2562</c:v>
                </c:pt>
                <c:pt idx="9">
                  <c:v>1.4204000000000001</c:v>
                </c:pt>
                <c:pt idx="10">
                  <c:v>1.6815</c:v>
                </c:pt>
                <c:pt idx="11">
                  <c:v>1.8482000000000001</c:v>
                </c:pt>
                <c:pt idx="12">
                  <c:v>1.9482999999999999</c:v>
                </c:pt>
                <c:pt idx="13">
                  <c:v>1.9995000000000001</c:v>
                </c:pt>
                <c:pt idx="14">
                  <c:v>2.0295000000000001</c:v>
                </c:pt>
                <c:pt idx="15">
                  <c:v>2.0430999999999999</c:v>
                </c:pt>
                <c:pt idx="16">
                  <c:v>2.0495000000000001</c:v>
                </c:pt>
                <c:pt idx="17">
                  <c:v>2.0543999999999998</c:v>
                </c:pt>
                <c:pt idx="18">
                  <c:v>2.0571999999999999</c:v>
                </c:pt>
                <c:pt idx="19">
                  <c:v>2.0583</c:v>
                </c:pt>
                <c:pt idx="22">
                  <c:v>1.1299999999999999E-2</c:v>
                </c:pt>
                <c:pt idx="23">
                  <c:v>9.6199999999999994E-2</c:v>
                </c:pt>
                <c:pt idx="24">
                  <c:v>0.72299999999999998</c:v>
                </c:pt>
                <c:pt idx="25">
                  <c:v>1.6713</c:v>
                </c:pt>
                <c:pt idx="26">
                  <c:v>2.0097999999999998</c:v>
                </c:pt>
                <c:pt idx="27">
                  <c:v>2.0531999999999999</c:v>
                </c:pt>
              </c:numCache>
            </c:numRef>
          </c:val>
          <c:smooth val="0"/>
        </c:ser>
        <c:ser>
          <c:idx val="9"/>
          <c:order val="5"/>
          <c:tx>
            <c:strRef>
              <c:f>'higher order'!$W$3</c:f>
              <c:strCache>
                <c:ptCount val="1"/>
                <c:pt idx="0">
                  <c:v>SAM8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'higher order'!$M$4:$M$32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order'!$W$4:$W$32</c:f>
              <c:numCache>
                <c:formatCode>0.0</c:formatCode>
                <c:ptCount val="29"/>
                <c:pt idx="0">
                  <c:v>2.1000000000000001E-2</c:v>
                </c:pt>
                <c:pt idx="1">
                  <c:v>3.7999999999999999E-2</c:v>
                </c:pt>
                <c:pt idx="2">
                  <c:v>0.115</c:v>
                </c:pt>
                <c:pt idx="3">
                  <c:v>0.22</c:v>
                </c:pt>
                <c:pt idx="4">
                  <c:v>0.308</c:v>
                </c:pt>
                <c:pt idx="5">
                  <c:v>0.57099999999999995</c:v>
                </c:pt>
                <c:pt idx="6">
                  <c:v>1.071</c:v>
                </c:pt>
                <c:pt idx="7">
                  <c:v>1.96</c:v>
                </c:pt>
                <c:pt idx="8">
                  <c:v>2.2040000000000002</c:v>
                </c:pt>
                <c:pt idx="9">
                  <c:v>2.7269999999999999</c:v>
                </c:pt>
                <c:pt idx="10">
                  <c:v>3.0539999999999998</c:v>
                </c:pt>
                <c:pt idx="11">
                  <c:v>3.298</c:v>
                </c:pt>
                <c:pt idx="12">
                  <c:v>3.5630000000000002</c:v>
                </c:pt>
                <c:pt idx="13">
                  <c:v>3.677</c:v>
                </c:pt>
                <c:pt idx="14">
                  <c:v>3.73</c:v>
                </c:pt>
                <c:pt idx="15">
                  <c:v>3.7669999999999999</c:v>
                </c:pt>
                <c:pt idx="16">
                  <c:v>3.7829999999999999</c:v>
                </c:pt>
                <c:pt idx="17">
                  <c:v>4.2359999999999998</c:v>
                </c:pt>
                <c:pt idx="18">
                  <c:v>4.3920000000000003</c:v>
                </c:pt>
                <c:pt idx="19">
                  <c:v>4.391</c:v>
                </c:pt>
                <c:pt idx="22">
                  <c:v>2.1000000000000001E-2</c:v>
                </c:pt>
                <c:pt idx="23">
                  <c:v>0.188</c:v>
                </c:pt>
                <c:pt idx="24">
                  <c:v>1.468</c:v>
                </c:pt>
                <c:pt idx="25">
                  <c:v>2.9470000000000001</c:v>
                </c:pt>
                <c:pt idx="26">
                  <c:v>3.69</c:v>
                </c:pt>
                <c:pt idx="27">
                  <c:v>4.0030000000000001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3575504"/>
        <c:axId val="1093573328"/>
      </c:lineChart>
      <c:catAx>
        <c:axId val="1093575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size [number of items]</a:t>
                </a:r>
              </a:p>
            </c:rich>
          </c:tx>
          <c:layout>
            <c:manualLayout>
              <c:xMode val="edge"/>
              <c:yMode val="edge"/>
              <c:x val="0.37475568678915133"/>
              <c:y val="0.920347039953339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573328"/>
        <c:crosses val="autoZero"/>
        <c:auto val="1"/>
        <c:lblAlgn val="ctr"/>
        <c:lblOffset val="100"/>
        <c:noMultiLvlLbl val="0"/>
      </c:catAx>
      <c:valAx>
        <c:axId val="109357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[billion items per second]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9.63119714202391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57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3130252100840337"/>
          <c:y val="9.5700118022159966E-3"/>
          <c:w val="0.8077675952270672"/>
          <c:h val="0.105865777194517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66426071741032"/>
          <c:y val="0.11053295421405658"/>
          <c:w val="0.84778018372703412"/>
          <c:h val="0.71086395450568673"/>
        </c:manualLayout>
      </c:layout>
      <c:lineChart>
        <c:grouping val="standard"/>
        <c:varyColors val="0"/>
        <c:ser>
          <c:idx val="0"/>
          <c:order val="0"/>
          <c:tx>
            <c:strRef>
              <c:f>'higher order'!$Z$3</c:f>
              <c:strCache>
                <c:ptCount val="1"/>
                <c:pt idx="0">
                  <c:v>CUB2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'higher order'!$Y$4:$Y$32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order'!$Z$4:$Z$32</c:f>
              <c:numCache>
                <c:formatCode>0.0</c:formatCode>
                <c:ptCount val="29"/>
                <c:pt idx="0">
                  <c:v>2.93E-2</c:v>
                </c:pt>
                <c:pt idx="1">
                  <c:v>5.5266666666666672E-2</c:v>
                </c:pt>
                <c:pt idx="2">
                  <c:v>0.1093666666666667</c:v>
                </c:pt>
                <c:pt idx="3">
                  <c:v>0.2201666666666667</c:v>
                </c:pt>
                <c:pt idx="4">
                  <c:v>0.44330000000000003</c:v>
                </c:pt>
                <c:pt idx="5">
                  <c:v>0.86236666666666661</c:v>
                </c:pt>
                <c:pt idx="6">
                  <c:v>1.626833333333334</c:v>
                </c:pt>
                <c:pt idx="7">
                  <c:v>3.0009999999999999</c:v>
                </c:pt>
                <c:pt idx="8">
                  <c:v>4.8855666666666666</c:v>
                </c:pt>
                <c:pt idx="9">
                  <c:v>6.5324999999999998</c:v>
                </c:pt>
                <c:pt idx="10">
                  <c:v>8.7176333333333336</c:v>
                </c:pt>
                <c:pt idx="11">
                  <c:v>10.538066666666669</c:v>
                </c:pt>
                <c:pt idx="12">
                  <c:v>11.85266666666667</c:v>
                </c:pt>
                <c:pt idx="13">
                  <c:v>12.673400000000001</c:v>
                </c:pt>
                <c:pt idx="14">
                  <c:v>13.072333333333329</c:v>
                </c:pt>
                <c:pt idx="15">
                  <c:v>13.270099999999999</c:v>
                </c:pt>
                <c:pt idx="16">
                  <c:v>13.380800000000001</c:v>
                </c:pt>
                <c:pt idx="17">
                  <c:v>13.4472</c:v>
                </c:pt>
                <c:pt idx="18">
                  <c:v>13.336233333333331</c:v>
                </c:pt>
                <c:pt idx="19">
                  <c:v>13.326233333333329</c:v>
                </c:pt>
                <c:pt idx="20">
                  <c:v>13.4</c:v>
                </c:pt>
                <c:pt idx="22" formatCode="General">
                  <c:v>2.92E-2</c:v>
                </c:pt>
                <c:pt idx="23" formatCode="General">
                  <c:v>0.27489999999999998</c:v>
                </c:pt>
                <c:pt idx="24" formatCode="General">
                  <c:v>2.3559000000000001</c:v>
                </c:pt>
                <c:pt idx="25" formatCode="General">
                  <c:v>8.6034000000000006</c:v>
                </c:pt>
                <c:pt idx="26" formatCode="General">
                  <c:v>12.806699999999999</c:v>
                </c:pt>
                <c:pt idx="27" formatCode="General">
                  <c:v>13.412699999999999</c:v>
                </c:pt>
                <c:pt idx="28" formatCode="General">
                  <c:v>13.364599999999999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'higher order'!$AE$3</c:f>
              <c:strCache>
                <c:ptCount val="1"/>
                <c:pt idx="0">
                  <c:v>SAM2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'higher order'!$Y$4:$Y$32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order'!$AE$4:$AE$32</c:f>
              <c:numCache>
                <c:formatCode>0.0</c:formatCode>
                <c:ptCount val="29"/>
                <c:pt idx="0">
                  <c:v>4.8000000000000001E-2</c:v>
                </c:pt>
                <c:pt idx="1">
                  <c:v>5.0999999999999997E-2</c:v>
                </c:pt>
                <c:pt idx="2">
                  <c:v>9.4E-2</c:v>
                </c:pt>
                <c:pt idx="3">
                  <c:v>0.186</c:v>
                </c:pt>
                <c:pt idx="4">
                  <c:v>0.38600000000000001</c:v>
                </c:pt>
                <c:pt idx="5">
                  <c:v>0.76500000000000001</c:v>
                </c:pt>
                <c:pt idx="6">
                  <c:v>1.4410000000000001</c:v>
                </c:pt>
                <c:pt idx="7">
                  <c:v>2.9649999999999999</c:v>
                </c:pt>
                <c:pt idx="8">
                  <c:v>5.4260000000000002</c:v>
                </c:pt>
                <c:pt idx="9">
                  <c:v>7.0430000000000001</c:v>
                </c:pt>
                <c:pt idx="10">
                  <c:v>7.8609999999999998</c:v>
                </c:pt>
                <c:pt idx="11">
                  <c:v>9.0690000000000008</c:v>
                </c:pt>
                <c:pt idx="12">
                  <c:v>9.9969999999999999</c:v>
                </c:pt>
                <c:pt idx="13">
                  <c:v>10.552</c:v>
                </c:pt>
                <c:pt idx="14">
                  <c:v>10.667</c:v>
                </c:pt>
                <c:pt idx="15">
                  <c:v>10.93</c:v>
                </c:pt>
                <c:pt idx="16">
                  <c:v>10.839</c:v>
                </c:pt>
                <c:pt idx="17">
                  <c:v>10.898</c:v>
                </c:pt>
                <c:pt idx="18">
                  <c:v>10.709</c:v>
                </c:pt>
                <c:pt idx="19">
                  <c:v>10.946</c:v>
                </c:pt>
                <c:pt idx="20">
                  <c:v>10.968999999999999</c:v>
                </c:pt>
                <c:pt idx="22">
                  <c:v>4.9000000000000002E-2</c:v>
                </c:pt>
                <c:pt idx="23">
                  <c:v>0.22900000000000001</c:v>
                </c:pt>
                <c:pt idx="24">
                  <c:v>2.1640000000000001</c:v>
                </c:pt>
                <c:pt idx="25">
                  <c:v>7.3550000000000004</c:v>
                </c:pt>
                <c:pt idx="26">
                  <c:v>10.505000000000001</c:v>
                </c:pt>
                <c:pt idx="27">
                  <c:v>10.861000000000001</c:v>
                </c:pt>
                <c:pt idx="28">
                  <c:v>10.96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'higher order'!$AC$3</c:f>
              <c:strCache>
                <c:ptCount val="1"/>
                <c:pt idx="0">
                  <c:v>CUB5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'higher order'!$Y$4:$Y$32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order'!$AC$4:$AC$32</c:f>
              <c:numCache>
                <c:formatCode>0.0</c:formatCode>
                <c:ptCount val="29"/>
                <c:pt idx="0">
                  <c:v>1.3966666666666671E-2</c:v>
                </c:pt>
                <c:pt idx="1">
                  <c:v>2.5966666666666669E-2</c:v>
                </c:pt>
                <c:pt idx="2">
                  <c:v>5.1833333333333342E-2</c:v>
                </c:pt>
                <c:pt idx="3">
                  <c:v>0.1045666666666667</c:v>
                </c:pt>
                <c:pt idx="4">
                  <c:v>0.2079</c:v>
                </c:pt>
                <c:pt idx="5">
                  <c:v>0.40356666666666668</c:v>
                </c:pt>
                <c:pt idx="6">
                  <c:v>0.74583333333333324</c:v>
                </c:pt>
                <c:pt idx="7">
                  <c:v>1.356166666666667</c:v>
                </c:pt>
                <c:pt idx="8">
                  <c:v>2.2359333333333331</c:v>
                </c:pt>
                <c:pt idx="9">
                  <c:v>2.8264999999999998</c:v>
                </c:pt>
                <c:pt idx="10">
                  <c:v>3.6625333333333341</c:v>
                </c:pt>
                <c:pt idx="11">
                  <c:v>4.3468333333333344</c:v>
                </c:pt>
                <c:pt idx="12">
                  <c:v>4.8407666666666671</c:v>
                </c:pt>
                <c:pt idx="13">
                  <c:v>5.1116333333333337</c:v>
                </c:pt>
                <c:pt idx="14">
                  <c:v>5.2584</c:v>
                </c:pt>
                <c:pt idx="15">
                  <c:v>5.3228999999999997</c:v>
                </c:pt>
                <c:pt idx="16">
                  <c:v>5.3639666666666663</c:v>
                </c:pt>
                <c:pt idx="17">
                  <c:v>5.3841000000000001</c:v>
                </c:pt>
                <c:pt idx="18">
                  <c:v>5.3698000000000006</c:v>
                </c:pt>
                <c:pt idx="19">
                  <c:v>5.3292333333333337</c:v>
                </c:pt>
                <c:pt idx="20">
                  <c:v>5.38</c:v>
                </c:pt>
                <c:pt idx="22" formatCode="General">
                  <c:v>1.38E-2</c:v>
                </c:pt>
                <c:pt idx="23" formatCode="General">
                  <c:v>0.1285</c:v>
                </c:pt>
                <c:pt idx="24" formatCode="General">
                  <c:v>1.0707</c:v>
                </c:pt>
                <c:pt idx="25" formatCode="General">
                  <c:v>3.6103999999999998</c:v>
                </c:pt>
                <c:pt idx="26" formatCode="General">
                  <c:v>5.1486999999999998</c:v>
                </c:pt>
                <c:pt idx="27" formatCode="General">
                  <c:v>5.3731999999999998</c:v>
                </c:pt>
                <c:pt idx="28" formatCode="General">
                  <c:v>5.3768000000000002</c:v>
                </c:pt>
              </c:numCache>
            </c:numRef>
          </c:val>
          <c:smooth val="0"/>
        </c:ser>
        <c:ser>
          <c:idx val="8"/>
          <c:order val="3"/>
          <c:tx>
            <c:strRef>
              <c:f>'higher order'!$AH$3</c:f>
              <c:strCache>
                <c:ptCount val="1"/>
                <c:pt idx="0">
                  <c:v>SAM5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'higher order'!$Y$4:$Y$32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order'!$AH$4:$AH$32</c:f>
              <c:numCache>
                <c:formatCode>0.0</c:formatCode>
                <c:ptCount val="29"/>
                <c:pt idx="0">
                  <c:v>2.1000000000000001E-2</c:v>
                </c:pt>
                <c:pt idx="1">
                  <c:v>6.8000000000000005E-2</c:v>
                </c:pt>
                <c:pt idx="2">
                  <c:v>0.128</c:v>
                </c:pt>
                <c:pt idx="3">
                  <c:v>0.153</c:v>
                </c:pt>
                <c:pt idx="4">
                  <c:v>0.29899999999999999</c:v>
                </c:pt>
                <c:pt idx="5">
                  <c:v>0.59099999999999997</c:v>
                </c:pt>
                <c:pt idx="6">
                  <c:v>1.0489999999999999</c:v>
                </c:pt>
                <c:pt idx="7">
                  <c:v>1.966</c:v>
                </c:pt>
                <c:pt idx="8">
                  <c:v>3.1970000000000001</c:v>
                </c:pt>
                <c:pt idx="9">
                  <c:v>3.56</c:v>
                </c:pt>
                <c:pt idx="10">
                  <c:v>4.1349999999999998</c:v>
                </c:pt>
                <c:pt idx="11">
                  <c:v>4.4390000000000001</c:v>
                </c:pt>
                <c:pt idx="12">
                  <c:v>4.7640000000000002</c:v>
                </c:pt>
                <c:pt idx="13">
                  <c:v>4.8570000000000002</c:v>
                </c:pt>
                <c:pt idx="14">
                  <c:v>4.9370000000000003</c:v>
                </c:pt>
                <c:pt idx="15">
                  <c:v>4.9450000000000003</c:v>
                </c:pt>
                <c:pt idx="16">
                  <c:v>5.0590000000000002</c:v>
                </c:pt>
                <c:pt idx="17">
                  <c:v>5.08</c:v>
                </c:pt>
                <c:pt idx="18">
                  <c:v>5.0890000000000004</c:v>
                </c:pt>
                <c:pt idx="19">
                  <c:v>5.0960000000000001</c:v>
                </c:pt>
                <c:pt idx="20">
                  <c:v>5.0979999999999999</c:v>
                </c:pt>
                <c:pt idx="22">
                  <c:v>0.02</c:v>
                </c:pt>
                <c:pt idx="23">
                  <c:v>0.18</c:v>
                </c:pt>
                <c:pt idx="24">
                  <c:v>1.3819999999999999</c:v>
                </c:pt>
                <c:pt idx="25">
                  <c:v>3.8519999999999999</c:v>
                </c:pt>
                <c:pt idx="26">
                  <c:v>4.8719999999999999</c:v>
                </c:pt>
                <c:pt idx="27">
                  <c:v>5.07</c:v>
                </c:pt>
                <c:pt idx="28">
                  <c:v>5.0979999999999999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'higher order'!$AD$3</c:f>
              <c:strCache>
                <c:ptCount val="1"/>
                <c:pt idx="0">
                  <c:v>CUB8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'higher order'!$Y$4:$Y$32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order'!$AD$4:$AD$32</c:f>
              <c:numCache>
                <c:formatCode>General</c:formatCode>
                <c:ptCount val="29"/>
                <c:pt idx="0">
                  <c:v>9.1999999999999998E-3</c:v>
                </c:pt>
                <c:pt idx="1">
                  <c:v>1.6899999999999998E-2</c:v>
                </c:pt>
                <c:pt idx="2">
                  <c:v>3.39E-2</c:v>
                </c:pt>
                <c:pt idx="3">
                  <c:v>6.8400000000000002E-2</c:v>
                </c:pt>
                <c:pt idx="4">
                  <c:v>0.1366</c:v>
                </c:pt>
                <c:pt idx="5">
                  <c:v>0.26519999999999999</c:v>
                </c:pt>
                <c:pt idx="6">
                  <c:v>0.4854</c:v>
                </c:pt>
                <c:pt idx="7">
                  <c:v>0.88009999999999999</c:v>
                </c:pt>
                <c:pt idx="8">
                  <c:v>1.4531000000000001</c:v>
                </c:pt>
                <c:pt idx="9">
                  <c:v>1.7978000000000001</c:v>
                </c:pt>
                <c:pt idx="10">
                  <c:v>2.3126000000000002</c:v>
                </c:pt>
                <c:pt idx="11">
                  <c:v>2.7484000000000002</c:v>
                </c:pt>
                <c:pt idx="12">
                  <c:v>3.0371000000000001</c:v>
                </c:pt>
                <c:pt idx="13">
                  <c:v>3.2056</c:v>
                </c:pt>
                <c:pt idx="14">
                  <c:v>3.2902999999999998</c:v>
                </c:pt>
                <c:pt idx="15">
                  <c:v>3.3323</c:v>
                </c:pt>
                <c:pt idx="16">
                  <c:v>3.3549000000000002</c:v>
                </c:pt>
                <c:pt idx="17">
                  <c:v>3.3658999999999999</c:v>
                </c:pt>
                <c:pt idx="18">
                  <c:v>3.3624999999999998</c:v>
                </c:pt>
                <c:pt idx="19">
                  <c:v>3.3311000000000002</c:v>
                </c:pt>
                <c:pt idx="20" formatCode="0.0">
                  <c:v>3.36</c:v>
                </c:pt>
                <c:pt idx="22">
                  <c:v>8.9999999999999993E-3</c:v>
                </c:pt>
                <c:pt idx="23">
                  <c:v>8.3400000000000002E-2</c:v>
                </c:pt>
                <c:pt idx="24">
                  <c:v>0.68920000000000003</c:v>
                </c:pt>
                <c:pt idx="25">
                  <c:v>2.2822</c:v>
                </c:pt>
                <c:pt idx="26">
                  <c:v>3.2239</c:v>
                </c:pt>
                <c:pt idx="27">
                  <c:v>3.359</c:v>
                </c:pt>
                <c:pt idx="28">
                  <c:v>3.3645999999999998</c:v>
                </c:pt>
              </c:numCache>
            </c:numRef>
          </c:val>
          <c:smooth val="0"/>
        </c:ser>
        <c:ser>
          <c:idx val="9"/>
          <c:order val="5"/>
          <c:tx>
            <c:strRef>
              <c:f>'higher order'!$AI$3</c:f>
              <c:strCache>
                <c:ptCount val="1"/>
                <c:pt idx="0">
                  <c:v>SAM8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cat>
            <c:strRef>
              <c:f>'higher order'!$Y$4:$Y$32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order'!$AI$4:$AI$32</c:f>
              <c:numCache>
                <c:formatCode>0.0</c:formatCode>
                <c:ptCount val="29"/>
                <c:pt idx="0">
                  <c:v>1.7999999999999999E-2</c:v>
                </c:pt>
                <c:pt idx="1">
                  <c:v>5.1999999999999998E-2</c:v>
                </c:pt>
                <c:pt idx="2">
                  <c:v>9.6000000000000002E-2</c:v>
                </c:pt>
                <c:pt idx="3">
                  <c:v>0.128</c:v>
                </c:pt>
                <c:pt idx="4">
                  <c:v>0.24</c:v>
                </c:pt>
                <c:pt idx="5">
                  <c:v>0.47299999999999998</c:v>
                </c:pt>
                <c:pt idx="6">
                  <c:v>0.80200000000000005</c:v>
                </c:pt>
                <c:pt idx="7">
                  <c:v>1.47</c:v>
                </c:pt>
                <c:pt idx="8">
                  <c:v>2.2440000000000002</c:v>
                </c:pt>
                <c:pt idx="9">
                  <c:v>2.41</c:v>
                </c:pt>
                <c:pt idx="10">
                  <c:v>2.69</c:v>
                </c:pt>
                <c:pt idx="11">
                  <c:v>2.907</c:v>
                </c:pt>
                <c:pt idx="12">
                  <c:v>3.06</c:v>
                </c:pt>
                <c:pt idx="13">
                  <c:v>3.218</c:v>
                </c:pt>
                <c:pt idx="14">
                  <c:v>3.2189999999999999</c:v>
                </c:pt>
                <c:pt idx="15">
                  <c:v>3.258</c:v>
                </c:pt>
                <c:pt idx="16">
                  <c:v>3.331</c:v>
                </c:pt>
                <c:pt idx="17">
                  <c:v>3.2869999999999999</c:v>
                </c:pt>
                <c:pt idx="18">
                  <c:v>3.3460000000000001</c:v>
                </c:pt>
                <c:pt idx="19">
                  <c:v>3.35</c:v>
                </c:pt>
                <c:pt idx="20">
                  <c:v>3.35</c:v>
                </c:pt>
                <c:pt idx="22">
                  <c:v>1.7000000000000001E-2</c:v>
                </c:pt>
                <c:pt idx="23">
                  <c:v>0.155</c:v>
                </c:pt>
                <c:pt idx="24">
                  <c:v>1.0920000000000001</c:v>
                </c:pt>
                <c:pt idx="25">
                  <c:v>2.5680000000000001</c:v>
                </c:pt>
                <c:pt idx="26">
                  <c:v>3.177</c:v>
                </c:pt>
                <c:pt idx="27">
                  <c:v>3.282</c:v>
                </c:pt>
                <c:pt idx="28">
                  <c:v>3.3490000000000002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3571152"/>
        <c:axId val="1093578224"/>
      </c:lineChart>
      <c:catAx>
        <c:axId val="1093571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size [number of items]</a:t>
                </a:r>
              </a:p>
            </c:rich>
          </c:tx>
          <c:layout>
            <c:manualLayout>
              <c:xMode val="edge"/>
              <c:yMode val="edge"/>
              <c:x val="0.37475568678915133"/>
              <c:y val="0.920347039953339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578224"/>
        <c:crosses val="autoZero"/>
        <c:auto val="1"/>
        <c:lblAlgn val="ctr"/>
        <c:lblOffset val="100"/>
        <c:noMultiLvlLbl val="0"/>
      </c:catAx>
      <c:valAx>
        <c:axId val="109357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[billion items per second]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9.63119714202391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57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137955182072829"/>
          <c:y val="1.8518557663513534E-2"/>
          <c:w val="0.82973520773138665"/>
          <c:h val="8.7191965587634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66426071741032"/>
          <c:y val="0.11053295421405658"/>
          <c:w val="0.84778018372703412"/>
          <c:h val="0.71086395450568673"/>
        </c:manualLayout>
      </c:layout>
      <c:lineChart>
        <c:grouping val="standard"/>
        <c:varyColors val="0"/>
        <c:ser>
          <c:idx val="0"/>
          <c:order val="0"/>
          <c:tx>
            <c:strRef>
              <c:f>'higher order'!$AL$3</c:f>
              <c:strCache>
                <c:ptCount val="1"/>
                <c:pt idx="0">
                  <c:v>CUB2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'higher order'!$AK$4:$AK$32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order'!$AL$4:$AL$32</c:f>
              <c:numCache>
                <c:formatCode>0.0</c:formatCode>
                <c:ptCount val="29"/>
                <c:pt idx="0">
                  <c:v>2.6700000000000002E-2</c:v>
                </c:pt>
                <c:pt idx="1">
                  <c:v>5.3999999999999999E-2</c:v>
                </c:pt>
                <c:pt idx="2">
                  <c:v>0.1056</c:v>
                </c:pt>
                <c:pt idx="3">
                  <c:v>0.21199999999999999</c:v>
                </c:pt>
                <c:pt idx="4">
                  <c:v>0.42180000000000001</c:v>
                </c:pt>
                <c:pt idx="5">
                  <c:v>0.77910000000000001</c:v>
                </c:pt>
                <c:pt idx="6">
                  <c:v>1.4409000000000001</c:v>
                </c:pt>
                <c:pt idx="7">
                  <c:v>2.3647</c:v>
                </c:pt>
                <c:pt idx="8">
                  <c:v>3.1063999999999998</c:v>
                </c:pt>
                <c:pt idx="9">
                  <c:v>3.9506999999999999</c:v>
                </c:pt>
                <c:pt idx="10">
                  <c:v>4.7888000000000002</c:v>
                </c:pt>
                <c:pt idx="11">
                  <c:v>5.2851999999999997</c:v>
                </c:pt>
                <c:pt idx="12">
                  <c:v>5.6135000000000002</c:v>
                </c:pt>
                <c:pt idx="13">
                  <c:v>5.7417999999999996</c:v>
                </c:pt>
                <c:pt idx="14">
                  <c:v>5.8456000000000001</c:v>
                </c:pt>
                <c:pt idx="15">
                  <c:v>5.8779000000000003</c:v>
                </c:pt>
                <c:pt idx="16">
                  <c:v>5.8964999999999996</c:v>
                </c:pt>
                <c:pt idx="17">
                  <c:v>5.9711999999999996</c:v>
                </c:pt>
                <c:pt idx="18">
                  <c:v>6.0460000000000003</c:v>
                </c:pt>
                <c:pt idx="19">
                  <c:v>6</c:v>
                </c:pt>
                <c:pt idx="22" formatCode="General">
                  <c:v>2.6200000000000001E-2</c:v>
                </c:pt>
                <c:pt idx="23" formatCode="General">
                  <c:v>0.25979999999999998</c:v>
                </c:pt>
                <c:pt idx="24" formatCode="General">
                  <c:v>2.0142000000000002</c:v>
                </c:pt>
                <c:pt idx="25" formatCode="General">
                  <c:v>4.7135999999999996</c:v>
                </c:pt>
                <c:pt idx="26" formatCode="General">
                  <c:v>5.7747999999999999</c:v>
                </c:pt>
                <c:pt idx="27" formatCode="General">
                  <c:v>5.9054000000000002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'higher order'!$AQ$3</c:f>
              <c:strCache>
                <c:ptCount val="1"/>
                <c:pt idx="0">
                  <c:v>SAM2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'higher order'!$AK$4:$AK$32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order'!$AQ$4:$AQ$32</c:f>
              <c:numCache>
                <c:formatCode>0.0</c:formatCode>
                <c:ptCount val="29"/>
                <c:pt idx="0">
                  <c:v>4.7E-2</c:v>
                </c:pt>
                <c:pt idx="1">
                  <c:v>0.09</c:v>
                </c:pt>
                <c:pt idx="2">
                  <c:v>9.4E-2</c:v>
                </c:pt>
                <c:pt idx="3">
                  <c:v>0.184</c:v>
                </c:pt>
                <c:pt idx="4">
                  <c:v>0.36099999999999999</c:v>
                </c:pt>
                <c:pt idx="5">
                  <c:v>0.748</c:v>
                </c:pt>
                <c:pt idx="6">
                  <c:v>1.325</c:v>
                </c:pt>
                <c:pt idx="7">
                  <c:v>2.48</c:v>
                </c:pt>
                <c:pt idx="8">
                  <c:v>3.1429999999999998</c:v>
                </c:pt>
                <c:pt idx="9">
                  <c:v>4.0860000000000003</c:v>
                </c:pt>
                <c:pt idx="10">
                  <c:v>4.923</c:v>
                </c:pt>
                <c:pt idx="11">
                  <c:v>5.3159999999999998</c:v>
                </c:pt>
                <c:pt idx="12">
                  <c:v>5.4619999999999997</c:v>
                </c:pt>
                <c:pt idx="13">
                  <c:v>5.5919999999999996</c:v>
                </c:pt>
                <c:pt idx="14">
                  <c:v>5.7309999999999999</c:v>
                </c:pt>
                <c:pt idx="15">
                  <c:v>5.7460000000000004</c:v>
                </c:pt>
                <c:pt idx="16">
                  <c:v>5.8</c:v>
                </c:pt>
                <c:pt idx="17">
                  <c:v>5.8220000000000001</c:v>
                </c:pt>
                <c:pt idx="18">
                  <c:v>5.8380000000000001</c:v>
                </c:pt>
                <c:pt idx="19">
                  <c:v>5.8419999999999996</c:v>
                </c:pt>
                <c:pt idx="22">
                  <c:v>4.7E-2</c:v>
                </c:pt>
                <c:pt idx="23">
                  <c:v>0.224</c:v>
                </c:pt>
                <c:pt idx="24">
                  <c:v>1.976</c:v>
                </c:pt>
                <c:pt idx="25">
                  <c:v>4.7210000000000001</c:v>
                </c:pt>
                <c:pt idx="26">
                  <c:v>5.492</c:v>
                </c:pt>
                <c:pt idx="27">
                  <c:v>5.8239999999999998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'higher order'!$AO$3</c:f>
              <c:strCache>
                <c:ptCount val="1"/>
                <c:pt idx="0">
                  <c:v>CUB5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'higher order'!$AK$4:$AK$32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order'!$AO$4:$AO$32</c:f>
              <c:numCache>
                <c:formatCode>General</c:formatCode>
                <c:ptCount val="29"/>
                <c:pt idx="0">
                  <c:v>1.26E-2</c:v>
                </c:pt>
                <c:pt idx="1">
                  <c:v>2.52E-2</c:v>
                </c:pt>
                <c:pt idx="2">
                  <c:v>4.9299999999999997E-2</c:v>
                </c:pt>
                <c:pt idx="3">
                  <c:v>9.8799999999999999E-2</c:v>
                </c:pt>
                <c:pt idx="4">
                  <c:v>0.1961</c:v>
                </c:pt>
                <c:pt idx="5">
                  <c:v>0.3609</c:v>
                </c:pt>
                <c:pt idx="6">
                  <c:v>0.64700000000000002</c:v>
                </c:pt>
                <c:pt idx="7">
                  <c:v>1.1029</c:v>
                </c:pt>
                <c:pt idx="8">
                  <c:v>1.3253999999999999</c:v>
                </c:pt>
                <c:pt idx="9">
                  <c:v>1.6660999999999999</c:v>
                </c:pt>
                <c:pt idx="10">
                  <c:v>1.9294</c:v>
                </c:pt>
                <c:pt idx="11">
                  <c:v>2.1368999999999998</c:v>
                </c:pt>
                <c:pt idx="12">
                  <c:v>2.2372000000000001</c:v>
                </c:pt>
                <c:pt idx="13">
                  <c:v>2.3100999999999998</c:v>
                </c:pt>
                <c:pt idx="14">
                  <c:v>2.3332000000000002</c:v>
                </c:pt>
                <c:pt idx="15">
                  <c:v>2.3529</c:v>
                </c:pt>
                <c:pt idx="16">
                  <c:v>2.3569</c:v>
                </c:pt>
                <c:pt idx="17">
                  <c:v>2.3641000000000001</c:v>
                </c:pt>
                <c:pt idx="18">
                  <c:v>2.3782000000000001</c:v>
                </c:pt>
                <c:pt idx="19">
                  <c:v>2.3879999999999999</c:v>
                </c:pt>
                <c:pt idx="22">
                  <c:v>8.0000000000000002E-3</c:v>
                </c:pt>
                <c:pt idx="23">
                  <c:v>7.8799999999999995E-2</c:v>
                </c:pt>
                <c:pt idx="24">
                  <c:v>0.58540000000000003</c:v>
                </c:pt>
                <c:pt idx="25">
                  <c:v>1.2179</c:v>
                </c:pt>
                <c:pt idx="26">
                  <c:v>1.4487000000000001</c:v>
                </c:pt>
                <c:pt idx="27">
                  <c:v>1.4765999999999999</c:v>
                </c:pt>
              </c:numCache>
            </c:numRef>
          </c:val>
          <c:smooth val="0"/>
        </c:ser>
        <c:ser>
          <c:idx val="7"/>
          <c:order val="3"/>
          <c:tx>
            <c:strRef>
              <c:f>'higher order'!$AT$3</c:f>
              <c:strCache>
                <c:ptCount val="1"/>
                <c:pt idx="0">
                  <c:v>SAM5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'higher order'!$AK$4:$AK$32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order'!$AT$4:$AT$32</c:f>
              <c:numCache>
                <c:formatCode>0.0</c:formatCode>
                <c:ptCount val="29"/>
                <c:pt idx="0">
                  <c:v>3.3000000000000002E-2</c:v>
                </c:pt>
                <c:pt idx="1">
                  <c:v>6.0999999999999999E-2</c:v>
                </c:pt>
                <c:pt idx="2">
                  <c:v>7.3999999999999996E-2</c:v>
                </c:pt>
                <c:pt idx="3">
                  <c:v>0.14699999999999999</c:v>
                </c:pt>
                <c:pt idx="4">
                  <c:v>0.29099999999999998</c:v>
                </c:pt>
                <c:pt idx="5">
                  <c:v>0.497</c:v>
                </c:pt>
                <c:pt idx="6">
                  <c:v>0.86199999999999999</c:v>
                </c:pt>
                <c:pt idx="7">
                  <c:v>1.3180000000000001</c:v>
                </c:pt>
                <c:pt idx="8">
                  <c:v>1.696</c:v>
                </c:pt>
                <c:pt idx="9">
                  <c:v>2.1190000000000002</c:v>
                </c:pt>
                <c:pt idx="10">
                  <c:v>2.387</c:v>
                </c:pt>
                <c:pt idx="11">
                  <c:v>2.56</c:v>
                </c:pt>
                <c:pt idx="12">
                  <c:v>2.6259999999999999</c:v>
                </c:pt>
                <c:pt idx="13">
                  <c:v>2.6720000000000002</c:v>
                </c:pt>
                <c:pt idx="14">
                  <c:v>2.7</c:v>
                </c:pt>
                <c:pt idx="15">
                  <c:v>2.7290000000000001</c:v>
                </c:pt>
                <c:pt idx="16">
                  <c:v>2.73</c:v>
                </c:pt>
                <c:pt idx="17">
                  <c:v>2.7360000000000002</c:v>
                </c:pt>
                <c:pt idx="18">
                  <c:v>2.738</c:v>
                </c:pt>
                <c:pt idx="19">
                  <c:v>2.74</c:v>
                </c:pt>
                <c:pt idx="22">
                  <c:v>3.2000000000000001E-2</c:v>
                </c:pt>
                <c:pt idx="23">
                  <c:v>0.18099999999999999</c:v>
                </c:pt>
                <c:pt idx="24">
                  <c:v>1.208</c:v>
                </c:pt>
                <c:pt idx="25">
                  <c:v>2.327</c:v>
                </c:pt>
                <c:pt idx="26">
                  <c:v>2.69</c:v>
                </c:pt>
                <c:pt idx="27">
                  <c:v>2.734</c:v>
                </c:pt>
              </c:numCache>
            </c:numRef>
          </c:val>
          <c:smooth val="0"/>
        </c:ser>
        <c:ser>
          <c:idx val="8"/>
          <c:order val="4"/>
          <c:tx>
            <c:strRef>
              <c:f>'higher order'!$AP$3</c:f>
              <c:strCache>
                <c:ptCount val="1"/>
                <c:pt idx="0">
                  <c:v>CUB8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'higher order'!$AK$4:$AK$32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order'!$AP$4:$AP$32</c:f>
              <c:numCache>
                <c:formatCode>0.0</c:formatCode>
                <c:ptCount val="29"/>
                <c:pt idx="0">
                  <c:v>8.2000000000000007E-3</c:v>
                </c:pt>
                <c:pt idx="1">
                  <c:v>1.6400000000000001E-2</c:v>
                </c:pt>
                <c:pt idx="2">
                  <c:v>3.2099999999999997E-2</c:v>
                </c:pt>
                <c:pt idx="3">
                  <c:v>6.4799999999999996E-2</c:v>
                </c:pt>
                <c:pt idx="4">
                  <c:v>0.12740000000000001</c:v>
                </c:pt>
                <c:pt idx="5">
                  <c:v>0.2334</c:v>
                </c:pt>
                <c:pt idx="6">
                  <c:v>0.42159999999999997</c:v>
                </c:pt>
                <c:pt idx="7">
                  <c:v>0.70779999999999998</c:v>
                </c:pt>
                <c:pt idx="8">
                  <c:v>0.84040000000000004</c:v>
                </c:pt>
                <c:pt idx="9">
                  <c:v>1.0505</c:v>
                </c:pt>
                <c:pt idx="10">
                  <c:v>1.2401</c:v>
                </c:pt>
                <c:pt idx="11">
                  <c:v>1.3504</c:v>
                </c:pt>
                <c:pt idx="12">
                  <c:v>1.4139999999999999</c:v>
                </c:pt>
                <c:pt idx="13">
                  <c:v>1.4417</c:v>
                </c:pt>
                <c:pt idx="14">
                  <c:v>1.4609000000000001</c:v>
                </c:pt>
                <c:pt idx="15">
                  <c:v>1.47</c:v>
                </c:pt>
                <c:pt idx="16">
                  <c:v>1.4748000000000001</c:v>
                </c:pt>
                <c:pt idx="17">
                  <c:v>1.4818</c:v>
                </c:pt>
                <c:pt idx="18">
                  <c:v>1.5112000000000001</c:v>
                </c:pt>
                <c:pt idx="19">
                  <c:v>1.49</c:v>
                </c:pt>
                <c:pt idx="22">
                  <c:v>8.0000000000000002E-3</c:v>
                </c:pt>
                <c:pt idx="23">
                  <c:v>7.8700000000000006E-2</c:v>
                </c:pt>
                <c:pt idx="24">
                  <c:v>0.5786</c:v>
                </c:pt>
                <c:pt idx="25">
                  <c:v>1.2294</c:v>
                </c:pt>
                <c:pt idx="26">
                  <c:v>1.4491000000000001</c:v>
                </c:pt>
                <c:pt idx="27">
                  <c:v>1.4792000000000001</c:v>
                </c:pt>
              </c:numCache>
            </c:numRef>
          </c:val>
          <c:smooth val="0"/>
        </c:ser>
        <c:ser>
          <c:idx val="9"/>
          <c:order val="5"/>
          <c:tx>
            <c:strRef>
              <c:f>'higher order'!$AU$3</c:f>
              <c:strCache>
                <c:ptCount val="1"/>
                <c:pt idx="0">
                  <c:v>SAM8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'higher order'!$AK$4:$AK$32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'higher order'!$AU$4:$AU$32</c:f>
              <c:numCache>
                <c:formatCode>0.0</c:formatCode>
                <c:ptCount val="29"/>
                <c:pt idx="0">
                  <c:v>1.7000000000000001E-2</c:v>
                </c:pt>
                <c:pt idx="1">
                  <c:v>3.2000000000000001E-2</c:v>
                </c:pt>
                <c:pt idx="2">
                  <c:v>9.0999999999999998E-2</c:v>
                </c:pt>
                <c:pt idx="3">
                  <c:v>0.17599999999999999</c:v>
                </c:pt>
                <c:pt idx="4">
                  <c:v>0.23799999999999999</c:v>
                </c:pt>
                <c:pt idx="5">
                  <c:v>0.41199999999999998</c:v>
                </c:pt>
                <c:pt idx="6">
                  <c:v>0.65300000000000002</c:v>
                </c:pt>
                <c:pt idx="7">
                  <c:v>1.119</c:v>
                </c:pt>
                <c:pt idx="8">
                  <c:v>1.1140000000000001</c:v>
                </c:pt>
                <c:pt idx="9">
                  <c:v>1.4350000000000001</c:v>
                </c:pt>
                <c:pt idx="10">
                  <c:v>1.5489999999999999</c:v>
                </c:pt>
                <c:pt idx="11">
                  <c:v>1.6319999999999999</c:v>
                </c:pt>
                <c:pt idx="12">
                  <c:v>1.67</c:v>
                </c:pt>
                <c:pt idx="13">
                  <c:v>1.6950000000000001</c:v>
                </c:pt>
                <c:pt idx="14">
                  <c:v>1.76</c:v>
                </c:pt>
                <c:pt idx="15">
                  <c:v>1.7709999999999999</c:v>
                </c:pt>
                <c:pt idx="16">
                  <c:v>1.778</c:v>
                </c:pt>
                <c:pt idx="17">
                  <c:v>1.78</c:v>
                </c:pt>
                <c:pt idx="18">
                  <c:v>1.734</c:v>
                </c:pt>
                <c:pt idx="19">
                  <c:v>1.7350000000000001</c:v>
                </c:pt>
                <c:pt idx="22">
                  <c:v>1.6E-2</c:v>
                </c:pt>
                <c:pt idx="23">
                  <c:v>0.14599999999999999</c:v>
                </c:pt>
                <c:pt idx="24">
                  <c:v>0.84599999999999997</c:v>
                </c:pt>
                <c:pt idx="25">
                  <c:v>1.534</c:v>
                </c:pt>
                <c:pt idx="26">
                  <c:v>1.744</c:v>
                </c:pt>
                <c:pt idx="27">
                  <c:v>1.7789999999999999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3583664"/>
        <c:axId val="1093585840"/>
      </c:lineChart>
      <c:catAx>
        <c:axId val="109358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size [number of items]</a:t>
                </a:r>
              </a:p>
            </c:rich>
          </c:tx>
          <c:layout>
            <c:manualLayout>
              <c:xMode val="edge"/>
              <c:yMode val="edge"/>
              <c:x val="0.37475568678915133"/>
              <c:y val="0.920347039953339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585840"/>
        <c:crosses val="autoZero"/>
        <c:auto val="1"/>
        <c:lblAlgn val="ctr"/>
        <c:lblOffset val="100"/>
        <c:noMultiLvlLbl val="0"/>
      </c:catAx>
      <c:valAx>
        <c:axId val="109358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[billion items per second]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9.63119714202391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58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9.3370681605975725E-2"/>
          <c:y val="9.5700118022159966E-3"/>
          <c:w val="0.89332009050339289"/>
          <c:h val="9.89709098862642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66426071741032"/>
          <c:y val="0.11053295421405658"/>
          <c:w val="0.84778018372703412"/>
          <c:h val="0.71086395450568673"/>
        </c:manualLayout>
      </c:layout>
      <c:lineChart>
        <c:grouping val="standard"/>
        <c:varyColors val="0"/>
        <c:ser>
          <c:idx val="0"/>
          <c:order val="0"/>
          <c:tx>
            <c:strRef>
              <c:f>Multidim!$B$3</c:f>
              <c:strCache>
                <c:ptCount val="1"/>
                <c:pt idx="0">
                  <c:v>CUB2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Multidim!$A$4:$A$32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Multidim!$B$4:$B$32</c:f>
              <c:numCache>
                <c:formatCode>General</c:formatCode>
                <c:ptCount val="29"/>
                <c:pt idx="0">
                  <c:v>8.8999999999999996E-2</c:v>
                </c:pt>
                <c:pt idx="1">
                  <c:v>0.11600000000000001</c:v>
                </c:pt>
                <c:pt idx="2">
                  <c:v>0.217</c:v>
                </c:pt>
                <c:pt idx="3">
                  <c:v>0.35699999999999998</c:v>
                </c:pt>
                <c:pt idx="4">
                  <c:v>0.76500000000000001</c:v>
                </c:pt>
                <c:pt idx="5">
                  <c:v>1.516</c:v>
                </c:pt>
                <c:pt idx="6">
                  <c:v>3.13</c:v>
                </c:pt>
                <c:pt idx="7">
                  <c:v>5.5730000000000004</c:v>
                </c:pt>
                <c:pt idx="8">
                  <c:v>10.532</c:v>
                </c:pt>
                <c:pt idx="9">
                  <c:v>13.731999999999999</c:v>
                </c:pt>
                <c:pt idx="10">
                  <c:v>18.372</c:v>
                </c:pt>
                <c:pt idx="11">
                  <c:v>20.552</c:v>
                </c:pt>
                <c:pt idx="12">
                  <c:v>23.009</c:v>
                </c:pt>
                <c:pt idx="13">
                  <c:v>24.925999999999998</c:v>
                </c:pt>
                <c:pt idx="14">
                  <c:v>25.850999999999999</c:v>
                </c:pt>
                <c:pt idx="15">
                  <c:v>26.376999999999999</c:v>
                </c:pt>
                <c:pt idx="16">
                  <c:v>26.666</c:v>
                </c:pt>
                <c:pt idx="17">
                  <c:v>27.626999999999999</c:v>
                </c:pt>
                <c:pt idx="18">
                  <c:v>30.323</c:v>
                </c:pt>
                <c:pt idx="19">
                  <c:v>29.664000000000001</c:v>
                </c:pt>
                <c:pt idx="20">
                  <c:v>30.305</c:v>
                </c:pt>
                <c:pt idx="22">
                  <c:v>8.6999999999999994E-2</c:v>
                </c:pt>
                <c:pt idx="23">
                  <c:v>0.47099999999999997</c:v>
                </c:pt>
                <c:pt idx="24">
                  <c:v>4.6470000000000002</c:v>
                </c:pt>
                <c:pt idx="25">
                  <c:v>17.817</c:v>
                </c:pt>
                <c:pt idx="26">
                  <c:v>25.181999999999999</c:v>
                </c:pt>
                <c:pt idx="27">
                  <c:v>26.783999999999999</c:v>
                </c:pt>
                <c:pt idx="28">
                  <c:v>30.321000000000002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Multidim!$E$3</c:f>
              <c:strCache>
                <c:ptCount val="1"/>
                <c:pt idx="0">
                  <c:v>SAM2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Multidim!$A$4:$A$32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Multidim!$E$4:$E$32</c:f>
              <c:numCache>
                <c:formatCode>0.0</c:formatCode>
                <c:ptCount val="29"/>
                <c:pt idx="0">
                  <c:v>6.7333333333333342E-2</c:v>
                </c:pt>
                <c:pt idx="1">
                  <c:v>6.3333333333333339E-2</c:v>
                </c:pt>
                <c:pt idx="2">
                  <c:v>0.129</c:v>
                </c:pt>
                <c:pt idx="3">
                  <c:v>0.25333333333333341</c:v>
                </c:pt>
                <c:pt idx="4">
                  <c:v>0.50700000000000001</c:v>
                </c:pt>
                <c:pt idx="5">
                  <c:v>1.016</c:v>
                </c:pt>
                <c:pt idx="6">
                  <c:v>2.0019999999999998</c:v>
                </c:pt>
                <c:pt idx="7">
                  <c:v>4.41</c:v>
                </c:pt>
                <c:pt idx="8">
                  <c:v>9.1599999999999984</c:v>
                </c:pt>
                <c:pt idx="9">
                  <c:v>12.17</c:v>
                </c:pt>
                <c:pt idx="10">
                  <c:v>15.491666666666671</c:v>
                </c:pt>
                <c:pt idx="11">
                  <c:v>18.49466666666666</c:v>
                </c:pt>
                <c:pt idx="12">
                  <c:v>20.626999999999999</c:v>
                </c:pt>
                <c:pt idx="13">
                  <c:v>21.51733333333333</c:v>
                </c:pt>
                <c:pt idx="14">
                  <c:v>22.719666666666669</c:v>
                </c:pt>
                <c:pt idx="15">
                  <c:v>23.581</c:v>
                </c:pt>
                <c:pt idx="16">
                  <c:v>24.030999999999999</c:v>
                </c:pt>
                <c:pt idx="17">
                  <c:v>24.281333333333329</c:v>
                </c:pt>
                <c:pt idx="18">
                  <c:v>25.10766666666666</c:v>
                </c:pt>
                <c:pt idx="19">
                  <c:v>26.64</c:v>
                </c:pt>
                <c:pt idx="20">
                  <c:v>26.733000000000001</c:v>
                </c:pt>
                <c:pt idx="22">
                  <c:v>6.7000000000000004E-2</c:v>
                </c:pt>
                <c:pt idx="23">
                  <c:v>0.313</c:v>
                </c:pt>
                <c:pt idx="24">
                  <c:v>3.22</c:v>
                </c:pt>
                <c:pt idx="25">
                  <c:v>14.754</c:v>
                </c:pt>
                <c:pt idx="26">
                  <c:v>21.492999999999999</c:v>
                </c:pt>
                <c:pt idx="27">
                  <c:v>24.212</c:v>
                </c:pt>
                <c:pt idx="28">
                  <c:v>26.79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Multidim!$C$3</c:f>
              <c:strCache>
                <c:ptCount val="1"/>
                <c:pt idx="0">
                  <c:v>CUB5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Multidim!$A$4:$A$32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Multidim!$C$4:$C$32</c:f>
              <c:numCache>
                <c:formatCode>General</c:formatCode>
                <c:ptCount val="29"/>
                <c:pt idx="0">
                  <c:v>8.5999999999999993E-2</c:v>
                </c:pt>
                <c:pt idx="1">
                  <c:v>0.11</c:v>
                </c:pt>
                <c:pt idx="2">
                  <c:v>0.19800000000000001</c:v>
                </c:pt>
                <c:pt idx="3">
                  <c:v>0.34</c:v>
                </c:pt>
                <c:pt idx="4">
                  <c:v>0.68100000000000005</c:v>
                </c:pt>
                <c:pt idx="5">
                  <c:v>1.357</c:v>
                </c:pt>
                <c:pt idx="6">
                  <c:v>2.74</c:v>
                </c:pt>
                <c:pt idx="7">
                  <c:v>4.4939999999999998</c:v>
                </c:pt>
                <c:pt idx="8">
                  <c:v>7.4160000000000004</c:v>
                </c:pt>
                <c:pt idx="9">
                  <c:v>8.48</c:v>
                </c:pt>
                <c:pt idx="10">
                  <c:v>10.456</c:v>
                </c:pt>
                <c:pt idx="11">
                  <c:v>11.856999999999999</c:v>
                </c:pt>
                <c:pt idx="12">
                  <c:v>13.146000000000001</c:v>
                </c:pt>
                <c:pt idx="13">
                  <c:v>13.912000000000001</c:v>
                </c:pt>
                <c:pt idx="14">
                  <c:v>14.407999999999999</c:v>
                </c:pt>
                <c:pt idx="15">
                  <c:v>14.651</c:v>
                </c:pt>
                <c:pt idx="16">
                  <c:v>14.763999999999999</c:v>
                </c:pt>
                <c:pt idx="17">
                  <c:v>15.798</c:v>
                </c:pt>
                <c:pt idx="18">
                  <c:v>15.734</c:v>
                </c:pt>
                <c:pt idx="19">
                  <c:v>17.003</c:v>
                </c:pt>
                <c:pt idx="20">
                  <c:v>17.122</c:v>
                </c:pt>
                <c:pt idx="22">
                  <c:v>8.4000000000000005E-2</c:v>
                </c:pt>
                <c:pt idx="23">
                  <c:v>0.41899999999999998</c:v>
                </c:pt>
                <c:pt idx="24">
                  <c:v>3.4289999999999998</c:v>
                </c:pt>
                <c:pt idx="25">
                  <c:v>10.333</c:v>
                </c:pt>
                <c:pt idx="26">
                  <c:v>14.112</c:v>
                </c:pt>
                <c:pt idx="27">
                  <c:v>14.971</c:v>
                </c:pt>
                <c:pt idx="28">
                  <c:v>17.123000000000001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Multidim!$F$3</c:f>
              <c:strCache>
                <c:ptCount val="1"/>
                <c:pt idx="0">
                  <c:v>SAM5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Multidim!$A$4:$A$32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Multidim!$F$4:$F$32</c:f>
              <c:numCache>
                <c:formatCode>0.0</c:formatCode>
                <c:ptCount val="29"/>
                <c:pt idx="0">
                  <c:v>3.266666666666667E-2</c:v>
                </c:pt>
                <c:pt idx="1">
                  <c:v>0.13100000000000001</c:v>
                </c:pt>
                <c:pt idx="2">
                  <c:v>0.26</c:v>
                </c:pt>
                <c:pt idx="3">
                  <c:v>0.25633333333333341</c:v>
                </c:pt>
                <c:pt idx="4">
                  <c:v>0.50833333333333341</c:v>
                </c:pt>
                <c:pt idx="5">
                  <c:v>1.0069999999999999</c:v>
                </c:pt>
                <c:pt idx="6">
                  <c:v>1.899</c:v>
                </c:pt>
                <c:pt idx="7">
                  <c:v>4.0579999999999998</c:v>
                </c:pt>
                <c:pt idx="8">
                  <c:v>7.4169999999999989</c:v>
                </c:pt>
                <c:pt idx="9">
                  <c:v>9.5453333333333337</c:v>
                </c:pt>
                <c:pt idx="10">
                  <c:v>11.77</c:v>
                </c:pt>
                <c:pt idx="11">
                  <c:v>13.26633333333333</c:v>
                </c:pt>
                <c:pt idx="12">
                  <c:v>14.45233333333333</c:v>
                </c:pt>
                <c:pt idx="13">
                  <c:v>15.08666666666667</c:v>
                </c:pt>
                <c:pt idx="14">
                  <c:v>15.306333333333329</c:v>
                </c:pt>
                <c:pt idx="15">
                  <c:v>15.84</c:v>
                </c:pt>
                <c:pt idx="16">
                  <c:v>15.94566666666667</c:v>
                </c:pt>
                <c:pt idx="17">
                  <c:v>16.100666666666669</c:v>
                </c:pt>
                <c:pt idx="18">
                  <c:v>17.262333333333331</c:v>
                </c:pt>
                <c:pt idx="19">
                  <c:v>17.989999999999998</c:v>
                </c:pt>
                <c:pt idx="20">
                  <c:v>17.806666666666668</c:v>
                </c:pt>
                <c:pt idx="22">
                  <c:v>3.2000000000000001E-2</c:v>
                </c:pt>
                <c:pt idx="23">
                  <c:v>0.314</c:v>
                </c:pt>
                <c:pt idx="24">
                  <c:v>2.9239999999999999</c:v>
                </c:pt>
                <c:pt idx="25">
                  <c:v>11.266999999999999</c:v>
                </c:pt>
                <c:pt idx="26">
                  <c:v>14.961</c:v>
                </c:pt>
                <c:pt idx="27">
                  <c:v>16.073</c:v>
                </c:pt>
                <c:pt idx="28">
                  <c:v>17.966000000000001</c:v>
                </c:pt>
              </c:numCache>
            </c:numRef>
          </c:val>
          <c:smooth val="0"/>
        </c:ser>
        <c:ser>
          <c:idx val="2"/>
          <c:order val="4"/>
          <c:tx>
            <c:strRef>
              <c:f>Multidim!$D$3</c:f>
              <c:strCache>
                <c:ptCount val="1"/>
                <c:pt idx="0">
                  <c:v>CUB8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Multidim!$A$4:$A$32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Multidim!$D$4:$D$32</c:f>
              <c:numCache>
                <c:formatCode>General</c:formatCode>
                <c:ptCount val="29"/>
                <c:pt idx="0">
                  <c:v>7.5999999999999998E-2</c:v>
                </c:pt>
                <c:pt idx="1">
                  <c:v>9.9000000000000005E-2</c:v>
                </c:pt>
                <c:pt idx="2">
                  <c:v>0.17499999999999999</c:v>
                </c:pt>
                <c:pt idx="3">
                  <c:v>0.30299999999999999</c:v>
                </c:pt>
                <c:pt idx="4">
                  <c:v>0.60599999999999998</c:v>
                </c:pt>
                <c:pt idx="5">
                  <c:v>1.19</c:v>
                </c:pt>
                <c:pt idx="6">
                  <c:v>2.2490000000000001</c:v>
                </c:pt>
                <c:pt idx="7">
                  <c:v>3.5419999999999998</c:v>
                </c:pt>
                <c:pt idx="8">
                  <c:v>5.056</c:v>
                </c:pt>
                <c:pt idx="9">
                  <c:v>6.4020000000000001</c:v>
                </c:pt>
                <c:pt idx="10">
                  <c:v>7.7960000000000003</c:v>
                </c:pt>
                <c:pt idx="11">
                  <c:v>8.5169999999999995</c:v>
                </c:pt>
                <c:pt idx="12">
                  <c:v>9.3079999999999998</c:v>
                </c:pt>
                <c:pt idx="13">
                  <c:v>9.7129999999999992</c:v>
                </c:pt>
                <c:pt idx="14">
                  <c:v>9.9380000000000006</c:v>
                </c:pt>
                <c:pt idx="15">
                  <c:v>10.015000000000001</c:v>
                </c:pt>
                <c:pt idx="16">
                  <c:v>10.109</c:v>
                </c:pt>
                <c:pt idx="17">
                  <c:v>10.935</c:v>
                </c:pt>
                <c:pt idx="18">
                  <c:v>11.393000000000001</c:v>
                </c:pt>
                <c:pt idx="19">
                  <c:v>11.644</c:v>
                </c:pt>
                <c:pt idx="20">
                  <c:v>11.744999999999999</c:v>
                </c:pt>
                <c:pt idx="22">
                  <c:v>7.3999999999999996E-2</c:v>
                </c:pt>
                <c:pt idx="23">
                  <c:v>0.36699999999999999</c:v>
                </c:pt>
                <c:pt idx="24">
                  <c:v>3.101</c:v>
                </c:pt>
                <c:pt idx="25">
                  <c:v>7.9009999999999998</c:v>
                </c:pt>
                <c:pt idx="26">
                  <c:v>9.8279999999999994</c:v>
                </c:pt>
                <c:pt idx="27">
                  <c:v>10.581</c:v>
                </c:pt>
                <c:pt idx="28">
                  <c:v>11.747999999999999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Multidim!$G$3</c:f>
              <c:strCache>
                <c:ptCount val="1"/>
                <c:pt idx="0">
                  <c:v>SAM8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cat>
            <c:strRef>
              <c:f>Multidim!$A$4:$A$32</c:f>
              <c:strCache>
                <c:ptCount val="29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  <c:pt idx="14">
                  <c:v>2^24</c:v>
                </c:pt>
                <c:pt idx="15">
                  <c:v>2^25</c:v>
                </c:pt>
                <c:pt idx="16">
                  <c:v>2^26</c:v>
                </c:pt>
                <c:pt idx="17">
                  <c:v>2^27</c:v>
                </c:pt>
                <c:pt idx="18">
                  <c:v>2^28</c:v>
                </c:pt>
                <c:pt idx="19">
                  <c:v>2^29</c:v>
                </c:pt>
                <c:pt idx="20">
                  <c:v>2^30</c:v>
                </c:pt>
                <c:pt idx="22">
                  <c:v>10^3</c:v>
                </c:pt>
                <c:pt idx="23">
                  <c:v>10^4</c:v>
                </c:pt>
                <c:pt idx="24">
                  <c:v>10^5</c:v>
                </c:pt>
                <c:pt idx="25">
                  <c:v>10^6</c:v>
                </c:pt>
                <c:pt idx="26">
                  <c:v>10^7</c:v>
                </c:pt>
                <c:pt idx="27">
                  <c:v>10^8</c:v>
                </c:pt>
                <c:pt idx="28">
                  <c:v>10^9</c:v>
                </c:pt>
              </c:strCache>
            </c:strRef>
          </c:cat>
          <c:val>
            <c:numRef>
              <c:f>Multidim!$G$4:$G$32</c:f>
              <c:numCache>
                <c:formatCode>0.0</c:formatCode>
                <c:ptCount val="29"/>
                <c:pt idx="0">
                  <c:v>3.3000000000000002E-2</c:v>
                </c:pt>
                <c:pt idx="1">
                  <c:v>0.13200000000000001</c:v>
                </c:pt>
                <c:pt idx="2">
                  <c:v>0.26266666666666671</c:v>
                </c:pt>
                <c:pt idx="3">
                  <c:v>0.25700000000000001</c:v>
                </c:pt>
                <c:pt idx="4">
                  <c:v>0.49033333333333329</c:v>
                </c:pt>
                <c:pt idx="5">
                  <c:v>1.002666666666667</c:v>
                </c:pt>
                <c:pt idx="6">
                  <c:v>1.9183333333333339</c:v>
                </c:pt>
                <c:pt idx="7">
                  <c:v>3.7673333333333332</c:v>
                </c:pt>
                <c:pt idx="8">
                  <c:v>6.2970000000000006</c:v>
                </c:pt>
                <c:pt idx="9">
                  <c:v>7.7670000000000003</c:v>
                </c:pt>
                <c:pt idx="10">
                  <c:v>9.7796666666666674</c:v>
                </c:pt>
                <c:pt idx="11">
                  <c:v>10.49966666666667</c:v>
                </c:pt>
                <c:pt idx="12">
                  <c:v>11.04</c:v>
                </c:pt>
                <c:pt idx="13">
                  <c:v>11.35466666666667</c:v>
                </c:pt>
                <c:pt idx="14">
                  <c:v>11.61233333333333</c:v>
                </c:pt>
                <c:pt idx="15">
                  <c:v>11.80366666666667</c:v>
                </c:pt>
                <c:pt idx="16">
                  <c:v>11.85933333333333</c:v>
                </c:pt>
                <c:pt idx="17">
                  <c:v>11.95533333333333</c:v>
                </c:pt>
                <c:pt idx="18">
                  <c:v>12.58433333333333</c:v>
                </c:pt>
                <c:pt idx="19">
                  <c:v>12.808</c:v>
                </c:pt>
                <c:pt idx="20">
                  <c:v>12.813333333333331</c:v>
                </c:pt>
                <c:pt idx="22">
                  <c:v>3.2000000000000001E-2</c:v>
                </c:pt>
                <c:pt idx="23">
                  <c:v>0.30399999999999999</c:v>
                </c:pt>
                <c:pt idx="24">
                  <c:v>2.8050000000000002</c:v>
                </c:pt>
                <c:pt idx="25">
                  <c:v>9.5069999999999997</c:v>
                </c:pt>
                <c:pt idx="26">
                  <c:v>11.47</c:v>
                </c:pt>
                <c:pt idx="27">
                  <c:v>11.893000000000001</c:v>
                </c:pt>
                <c:pt idx="28">
                  <c:v>12.967000000000001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3576048"/>
        <c:axId val="1093574416"/>
      </c:lineChart>
      <c:catAx>
        <c:axId val="1093576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size [number of items]</a:t>
                </a:r>
              </a:p>
            </c:rich>
          </c:tx>
          <c:layout>
            <c:manualLayout>
              <c:xMode val="edge"/>
              <c:yMode val="edge"/>
              <c:x val="0.37475568678915133"/>
              <c:y val="0.920347039953339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574416"/>
        <c:crosses val="autoZero"/>
        <c:auto val="1"/>
        <c:lblAlgn val="ctr"/>
        <c:lblOffset val="100"/>
        <c:noMultiLvlLbl val="0"/>
      </c:catAx>
      <c:valAx>
        <c:axId val="109357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[billion items per second]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9.63119714202391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57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1.8518518518518517E-2"/>
          <c:w val="1"/>
          <c:h val="9.33705161854768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fld id="{DD978F5E-19E5-42A7-A065-E4EA71ECC80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0563"/>
            <a:ext cx="4603750" cy="3452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3563"/>
            <a:ext cx="50958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fld id="{63EA9836-303D-4056-B115-97A20F820B1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31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CCCCFF"/>
              </a:buClr>
            </a:pPr>
            <a:fld id="{63EA9836-303D-4056-B115-97A20F820B17}" type="slidenum">
              <a:rPr lang="en-US" smtClean="0">
                <a:solidFill>
                  <a:srgbClr val="000000"/>
                </a:solidFill>
              </a:rPr>
              <a:pPr>
                <a:buClr>
                  <a:srgbClr val="CCCCFF"/>
                </a:buClr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6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5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6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2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43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5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5613" y="1141413"/>
            <a:ext cx="8226425" cy="1919287"/>
          </a:xfrm>
        </p:spPr>
        <p:txBody>
          <a:bodyPr lIns="91440"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563938"/>
            <a:ext cx="8226425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Higher-Order and Tuple-Based Massively-Parallel Prefix Sums</a:t>
            </a:r>
            <a:endParaRPr lang="en-US" dirty="0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9491F1F5-4FD5-4701-8651-B6E66F92959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5554" name="Rectangle 18"/>
          <p:cNvSpPr>
            <a:spLocks noChangeArrowheads="1"/>
          </p:cNvSpPr>
          <p:nvPr userDrawn="1"/>
        </p:nvSpPr>
        <p:spPr bwMode="gray">
          <a:xfrm>
            <a:off x="547688" y="3276600"/>
            <a:ext cx="8043862" cy="26988"/>
          </a:xfrm>
          <a:prstGeom prst="rect">
            <a:avLst/>
          </a:prstGeom>
          <a:gradFill rotWithShape="0">
            <a:gsLst>
              <a:gs pos="0">
                <a:srgbClr val="333395">
                  <a:gamma/>
                  <a:tint val="24706"/>
                  <a:invGamma/>
                </a:srgbClr>
              </a:gs>
              <a:gs pos="50000">
                <a:srgbClr val="333395"/>
              </a:gs>
              <a:gs pos="100000">
                <a:srgbClr val="333395">
                  <a:gamma/>
                  <a:tint val="24706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/>
          </a:p>
        </p:txBody>
      </p:sp>
      <p:pic>
        <p:nvPicPr>
          <p:cNvPr id="65556" name="Picture 20" descr="C:\Martin\Talks\JobTalk\menu0bild.jp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-328613"/>
            <a:ext cx="91503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57" name="Picture 21" descr="C:\Martin\Talks\JobTalk\menu0bildmir.JPG"/>
          <p:cNvPicPr>
            <a:picLocks noChangeAspect="1" noChangeArrowheads="1"/>
          </p:cNvPicPr>
          <p:nvPr userDrawn="1"/>
        </p:nvPicPr>
        <p:blipFill>
          <a:blip r:embed="rId3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5392738"/>
            <a:ext cx="9150350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25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25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3975"/>
            <a:ext cx="8226425" cy="216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40138"/>
            <a:ext cx="8226425" cy="216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7013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323975"/>
            <a:ext cx="4037012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48783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23975"/>
            <a:ext cx="8226425" cy="4479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52593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3BD80475-FB4C-4631-B1F6-3BF1B3F77F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5613" y="1141413"/>
            <a:ext cx="8226425" cy="1919287"/>
          </a:xfrm>
        </p:spPr>
        <p:txBody>
          <a:bodyPr lIns="91440"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563938"/>
            <a:ext cx="8226425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en-US" dirty="0">
              <a:solidFill>
                <a:srgbClr val="1C1C1C"/>
              </a:solidFill>
            </a:endParaRPr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r>
              <a:rPr lang="en-US" smtClean="0">
                <a:solidFill>
                  <a:srgbClr val="1C1C1C"/>
                </a:solidFill>
              </a:rPr>
              <a:t>Higher-Order and Tuple-Based Massively-Parallel Prefix Sums</a:t>
            </a:r>
            <a:endParaRPr lang="en-US" dirty="0">
              <a:solidFill>
                <a:srgbClr val="1C1C1C"/>
              </a:solidFill>
            </a:endParaRPr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9491F1F5-4FD5-4701-8651-B6E66F929598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 dirty="0">
              <a:solidFill>
                <a:srgbClr val="1C1C1C"/>
              </a:solidFill>
            </a:endParaRPr>
          </a:p>
        </p:txBody>
      </p:sp>
      <p:sp>
        <p:nvSpPr>
          <p:cNvPr id="65554" name="Rectangle 18"/>
          <p:cNvSpPr>
            <a:spLocks noChangeArrowheads="1"/>
          </p:cNvSpPr>
          <p:nvPr userDrawn="1"/>
        </p:nvSpPr>
        <p:spPr bwMode="gray">
          <a:xfrm>
            <a:off x="547688" y="3276600"/>
            <a:ext cx="8043862" cy="26988"/>
          </a:xfrm>
          <a:prstGeom prst="rect">
            <a:avLst/>
          </a:prstGeom>
          <a:gradFill rotWithShape="0">
            <a:gsLst>
              <a:gs pos="0">
                <a:srgbClr val="333395">
                  <a:gamma/>
                  <a:tint val="24706"/>
                  <a:invGamma/>
                </a:srgbClr>
              </a:gs>
              <a:gs pos="50000">
                <a:srgbClr val="333395"/>
              </a:gs>
              <a:gs pos="100000">
                <a:srgbClr val="333395">
                  <a:gamma/>
                  <a:tint val="24706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rgbClr val="000000"/>
              </a:solidFill>
            </a:endParaRPr>
          </a:p>
        </p:txBody>
      </p:sp>
      <p:pic>
        <p:nvPicPr>
          <p:cNvPr id="65556" name="Picture 20" descr="C:\Martin\Talks\JobTalk\menu0bild.jp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-328613"/>
            <a:ext cx="91503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57" name="Picture 21" descr="C:\Martin\Talks\JobTalk\menu0bildmir.JPG"/>
          <p:cNvPicPr>
            <a:picLocks noChangeAspect="1" noChangeArrowheads="1"/>
          </p:cNvPicPr>
          <p:nvPr userDrawn="1"/>
        </p:nvPicPr>
        <p:blipFill>
          <a:blip r:embed="rId3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5392738"/>
            <a:ext cx="9150350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29774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075"/>
            <a:ext cx="8226425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5971032"/>
            <a:ext cx="5484812" cy="457200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9128C3A0-0B0F-41AE-8690-F6AFB346F1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77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596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7013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23975"/>
            <a:ext cx="4037012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1A3A3E02-7133-44D2-A69A-0DB94D074EB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7366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72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075"/>
            <a:ext cx="8226425" cy="4479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5971032"/>
            <a:ext cx="5484812" cy="457200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9128C3A0-0B0F-41AE-8690-F6AFB346F1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4725987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665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6968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1345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80804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2725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25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25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953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3975"/>
            <a:ext cx="8226425" cy="216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40138"/>
            <a:ext cx="8226425" cy="216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763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7013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323975"/>
            <a:ext cx="4037012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48783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3867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23975"/>
            <a:ext cx="8226425" cy="4479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52593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3BD80475-FB4C-4631-B1F6-3BF1B3F77F6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239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5613" y="1141413"/>
            <a:ext cx="8226425" cy="1919287"/>
          </a:xfrm>
        </p:spPr>
        <p:txBody>
          <a:bodyPr lIns="91440"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563938"/>
            <a:ext cx="8226425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en-US" dirty="0">
              <a:solidFill>
                <a:srgbClr val="1C1C1C"/>
              </a:solidFill>
            </a:endParaRPr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r>
              <a:rPr lang="en-US" smtClean="0">
                <a:solidFill>
                  <a:srgbClr val="1C1C1C"/>
                </a:solidFill>
              </a:rPr>
              <a:t>Higher-Order and Tuple-Based Massively-Parallel Prefix Sums</a:t>
            </a:r>
            <a:endParaRPr lang="en-US" dirty="0">
              <a:solidFill>
                <a:srgbClr val="1C1C1C"/>
              </a:solidFill>
            </a:endParaRPr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9491F1F5-4FD5-4701-8651-B6E66F929598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 dirty="0">
              <a:solidFill>
                <a:srgbClr val="1C1C1C"/>
              </a:solidFill>
            </a:endParaRPr>
          </a:p>
        </p:txBody>
      </p:sp>
      <p:sp>
        <p:nvSpPr>
          <p:cNvPr id="65554" name="Rectangle 18"/>
          <p:cNvSpPr>
            <a:spLocks noChangeArrowheads="1"/>
          </p:cNvSpPr>
          <p:nvPr userDrawn="1"/>
        </p:nvSpPr>
        <p:spPr bwMode="gray">
          <a:xfrm>
            <a:off x="547688" y="3276600"/>
            <a:ext cx="8043862" cy="26988"/>
          </a:xfrm>
          <a:prstGeom prst="rect">
            <a:avLst/>
          </a:prstGeom>
          <a:gradFill rotWithShape="0">
            <a:gsLst>
              <a:gs pos="0">
                <a:srgbClr val="333395">
                  <a:gamma/>
                  <a:tint val="24706"/>
                  <a:invGamma/>
                </a:srgbClr>
              </a:gs>
              <a:gs pos="50000">
                <a:srgbClr val="333395"/>
              </a:gs>
              <a:gs pos="100000">
                <a:srgbClr val="333395">
                  <a:gamma/>
                  <a:tint val="24706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rgbClr val="000000"/>
              </a:solidFill>
            </a:endParaRPr>
          </a:p>
        </p:txBody>
      </p:sp>
      <p:pic>
        <p:nvPicPr>
          <p:cNvPr id="65556" name="Picture 20" descr="C:\Martin\Talks\JobTalk\menu0bild.jp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-328613"/>
            <a:ext cx="91503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57" name="Picture 21" descr="C:\Martin\Talks\JobTalk\menu0bildmir.JPG"/>
          <p:cNvPicPr>
            <a:picLocks noChangeAspect="1" noChangeArrowheads="1"/>
          </p:cNvPicPr>
          <p:nvPr userDrawn="1"/>
        </p:nvPicPr>
        <p:blipFill>
          <a:blip r:embed="rId3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5392738"/>
            <a:ext cx="9150350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08080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075"/>
            <a:ext cx="8226425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5971032"/>
            <a:ext cx="5484812" cy="457200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9128C3A0-0B0F-41AE-8690-F6AFB346F1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12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1577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7013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23975"/>
            <a:ext cx="4037012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1A3A3E02-7133-44D2-A69A-0DB94D074EB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4533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6896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4725987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53746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1227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7606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0488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2132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25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25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884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7013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23975"/>
            <a:ext cx="4037012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1A3A3E02-7133-44D2-A69A-0DB94D074E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3975"/>
            <a:ext cx="8226425" cy="216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40138"/>
            <a:ext cx="8226425" cy="216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65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7013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323975"/>
            <a:ext cx="4037012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48783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25626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23975"/>
            <a:ext cx="8226425" cy="4479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52593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3BD80475-FB4C-4631-B1F6-3BF1B3F77F6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833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4725987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37" name="Picture 25" descr="C:\Martin\Talks\JobTalk\menu0bildmir.JPG"/>
          <p:cNvPicPr>
            <a:picLocks noChangeAspect="1" noChangeArrowheads="1"/>
          </p:cNvPicPr>
          <p:nvPr userDrawn="1"/>
        </p:nvPicPr>
        <p:blipFill>
          <a:blip r:embed="rId16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5392738"/>
            <a:ext cx="9150350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36" name="Picture 24" descr="C:\Martin\Talks\JobTalk\menu0bild.jpg"/>
          <p:cNvPicPr>
            <a:picLocks noChangeAspect="1" noChangeArrowheads="1"/>
          </p:cNvPicPr>
          <p:nvPr userDrawn="1"/>
        </p:nvPicPr>
        <p:blipFill>
          <a:blip r:embed="rId17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-319088"/>
            <a:ext cx="91503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768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148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6425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59690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1C1C1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98813" y="5969000"/>
            <a:ext cx="548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1C1C1C"/>
                </a:solidFill>
                <a:cs typeface="Times New Roman" charset="0"/>
              </a:defRPr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B7BD1"/>
        </a:buClr>
        <a:buSzPct val="95000"/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282D4"/>
        </a:buClr>
        <a:buSzPct val="90000"/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A8AD6"/>
        </a:buClr>
        <a:buSzPct val="80000"/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37" name="Picture 25" descr="C:\Martin\Talks\JobTalk\menu0bildmir.JPG"/>
          <p:cNvPicPr>
            <a:picLocks noChangeAspect="1" noChangeArrowheads="1"/>
          </p:cNvPicPr>
          <p:nvPr userDrawn="1"/>
        </p:nvPicPr>
        <p:blipFill>
          <a:blip r:embed="rId16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5392738"/>
            <a:ext cx="9150350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36" name="Picture 24" descr="C:\Martin\Talks\JobTalk\menu0bild.jpg"/>
          <p:cNvPicPr>
            <a:picLocks noChangeAspect="1" noChangeArrowheads="1"/>
          </p:cNvPicPr>
          <p:nvPr userDrawn="1"/>
        </p:nvPicPr>
        <p:blipFill>
          <a:blip r:embed="rId17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-319088"/>
            <a:ext cx="91503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768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148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6425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59690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1C1C1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98813" y="5969000"/>
            <a:ext cx="548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1C1C1C"/>
                </a:solidFill>
                <a:cs typeface="Times New Roman" charset="0"/>
              </a:defRPr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45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B7BD1"/>
        </a:buClr>
        <a:buSzPct val="95000"/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282D4"/>
        </a:buClr>
        <a:buSzPct val="90000"/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A8AD6"/>
        </a:buClr>
        <a:buSzPct val="80000"/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37" name="Picture 25" descr="C:\Martin\Talks\JobTalk\menu0bildmir.JPG"/>
          <p:cNvPicPr>
            <a:picLocks noChangeAspect="1" noChangeArrowheads="1"/>
          </p:cNvPicPr>
          <p:nvPr userDrawn="1"/>
        </p:nvPicPr>
        <p:blipFill>
          <a:blip r:embed="rId16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5392738"/>
            <a:ext cx="9150350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36" name="Picture 24" descr="C:\Martin\Talks\JobTalk\menu0bild.jpg"/>
          <p:cNvPicPr>
            <a:picLocks noChangeAspect="1" noChangeArrowheads="1"/>
          </p:cNvPicPr>
          <p:nvPr userDrawn="1"/>
        </p:nvPicPr>
        <p:blipFill>
          <a:blip r:embed="rId17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-319088"/>
            <a:ext cx="91503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768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148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6425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59690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1C1C1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98813" y="5969000"/>
            <a:ext cx="548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1C1C1C"/>
                </a:solidFill>
                <a:cs typeface="Times New Roman" charset="0"/>
              </a:defRPr>
            </a:lvl1pPr>
          </a:lstStyle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6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B7BD1"/>
        </a:buClr>
        <a:buSzPct val="95000"/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282D4"/>
        </a:buClr>
        <a:buSzPct val="90000"/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A8AD6"/>
        </a:buClr>
        <a:buSzPct val="80000"/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1381401"/>
            <a:ext cx="7696200" cy="1904999"/>
          </a:xfrm>
        </p:spPr>
        <p:txBody>
          <a:bodyPr/>
          <a:lstStyle/>
          <a:p>
            <a:r>
              <a:rPr lang="en-US" sz="3600" b="1" dirty="0"/>
              <a:t>Higher-Order and Tuple-Based Massively-Parallel Prefix Sums</a:t>
            </a:r>
            <a:br>
              <a:rPr lang="en-US" sz="3600" b="1" dirty="0"/>
            </a:br>
            <a:endParaRPr lang="en-US" sz="3800" b="1" dirty="0"/>
          </a:p>
        </p:txBody>
      </p:sp>
      <p:sp>
        <p:nvSpPr>
          <p:cNvPr id="3696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598862"/>
            <a:ext cx="8226425" cy="2116138"/>
          </a:xfrm>
        </p:spPr>
        <p:txBody>
          <a:bodyPr/>
          <a:lstStyle/>
          <a:p>
            <a:r>
              <a:rPr lang="en-US" dirty="0" smtClean="0"/>
              <a:t>Sepideh </a:t>
            </a:r>
            <a:r>
              <a:rPr lang="en-US" dirty="0" err="1" smtClean="0"/>
              <a:t>Maleki</a:t>
            </a:r>
            <a:r>
              <a:rPr lang="en-US" dirty="0" smtClean="0"/>
              <a:t>*, Annie </a:t>
            </a:r>
            <a:r>
              <a:rPr lang="en-US" dirty="0"/>
              <a:t>Yang, and Martin </a:t>
            </a:r>
            <a:r>
              <a:rPr lang="en-US" dirty="0" err="1" smtClean="0"/>
              <a:t>Burtscher</a:t>
            </a:r>
            <a:endParaRPr lang="en-US" dirty="0" smtClean="0"/>
          </a:p>
          <a:p>
            <a:r>
              <a:rPr lang="en-US" dirty="0" smtClean="0"/>
              <a:t>Department of Computer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498935"/>
            <a:ext cx="2743200" cy="133934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36067"/>
            <a:ext cx="1710688" cy="106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996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Efficiency of Prefix Sums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prefix sum requires only a single pass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data movement through memory</a:t>
            </a:r>
          </a:p>
          <a:p>
            <a:pPr lvl="1"/>
            <a:r>
              <a:rPr lang="en-US" dirty="0" smtClean="0"/>
              <a:t>Linear </a:t>
            </a:r>
            <a:r>
              <a:rPr lang="en-US" dirty="0" smtClean="0">
                <a:solidFill>
                  <a:srgbClr val="FF0000"/>
                </a:solidFill>
              </a:rPr>
              <a:t>O(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complexity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Parallel algorithm should have same complexity</a:t>
            </a:r>
          </a:p>
          <a:p>
            <a:pPr lvl="1"/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dirty="0" smtClean="0"/>
              <a:t>) applications of the sum operator </a:t>
            </a:r>
          </a:p>
          <a:p>
            <a:endParaRPr lang="en-US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Higher-Order and Tuple-Based Massively-Parallel Prefix Sums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3124200"/>
            <a:ext cx="4706007" cy="68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9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Parallel Prefix Sum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" y="1341437"/>
            <a:ext cx="80772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79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Prefix-Sum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Based on 3-phase approach</a:t>
            </a:r>
          </a:p>
          <a:p>
            <a:pPr lvl="0"/>
            <a:r>
              <a:rPr lang="en-US" dirty="0" smtClean="0"/>
              <a:t>Reads and writes every element twice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main-memory accesses</a:t>
            </a:r>
          </a:p>
          <a:p>
            <a:pPr lvl="0"/>
            <a:r>
              <a:rPr lang="en-US" dirty="0" smtClean="0"/>
              <a:t>Auxiliary array is stored in global memory</a:t>
            </a:r>
          </a:p>
          <a:p>
            <a:pPr lvl="1"/>
            <a:r>
              <a:rPr lang="en-US" dirty="0" smtClean="0"/>
              <a:t>Calculation is performed across blocks</a:t>
            </a:r>
          </a:p>
          <a:p>
            <a:pPr lvl="0"/>
            <a:r>
              <a:rPr lang="en-US" dirty="0" smtClean="0"/>
              <a:t>High-performance implementations</a:t>
            </a:r>
          </a:p>
          <a:p>
            <a:pPr lvl="1"/>
            <a:r>
              <a:rPr lang="en-US" dirty="0" smtClean="0"/>
              <a:t>Allocate and process several values per thread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Thrust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CUDPP</a:t>
            </a:r>
            <a:r>
              <a:rPr lang="en-US" dirty="0" smtClean="0"/>
              <a:t> use this hierarchical approach </a:t>
            </a:r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Higher-Order and Tuple-Based Massively-Parallel Prefix Sums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05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0785" y="3048000"/>
            <a:ext cx="234461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+mj-lt"/>
              </a:rPr>
              <a:t>SAM Base Implementation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Intra-block prefix sums</a:t>
            </a:r>
          </a:p>
          <a:p>
            <a:pPr lvl="1"/>
            <a:r>
              <a:rPr lang="en-US" dirty="0" smtClean="0"/>
              <a:t>Computes prefix sum of each chunk conventionally</a:t>
            </a:r>
          </a:p>
          <a:p>
            <a:pPr lvl="1"/>
            <a:r>
              <a:rPr lang="en-US" dirty="0" smtClean="0"/>
              <a:t>Writes </a:t>
            </a:r>
            <a:r>
              <a:rPr lang="en-US" dirty="0" smtClean="0">
                <a:solidFill>
                  <a:srgbClr val="FF0000"/>
                </a:solidFill>
              </a:rPr>
              <a:t>local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 of each chunk to auxiliary array </a:t>
            </a:r>
          </a:p>
          <a:p>
            <a:pPr lvl="1"/>
            <a:r>
              <a:rPr lang="en-US" dirty="0" smtClean="0"/>
              <a:t>Writes </a:t>
            </a:r>
            <a:r>
              <a:rPr lang="en-US" dirty="0" smtClean="0">
                <a:solidFill>
                  <a:srgbClr val="FF0000"/>
                </a:solidFill>
              </a:rPr>
              <a:t>ready flag </a:t>
            </a:r>
            <a:r>
              <a:rPr lang="en-US" dirty="0" smtClean="0"/>
              <a:t>to second auxiliary array</a:t>
            </a:r>
          </a:p>
          <a:p>
            <a:r>
              <a:rPr lang="en-US" dirty="0"/>
              <a:t>Inter-block prefix sums</a:t>
            </a:r>
            <a:endParaRPr lang="en-US" dirty="0" smtClean="0"/>
          </a:p>
          <a:p>
            <a:pPr lvl="1"/>
            <a:r>
              <a:rPr lang="en-US" dirty="0" smtClean="0"/>
              <a:t>Reads local sums of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prior chunks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Adds up local sums to calculate carry</a:t>
            </a:r>
          </a:p>
          <a:p>
            <a:pPr lvl="1"/>
            <a:r>
              <a:rPr lang="en-US" dirty="0" smtClean="0"/>
              <a:t>Updates all values in chunk using carry</a:t>
            </a:r>
          </a:p>
          <a:p>
            <a:pPr lvl="1"/>
            <a:r>
              <a:rPr lang="en-US" dirty="0" smtClean="0"/>
              <a:t>Writes final result to global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Higher-Order and Tuple-Based Massively-Parallel Prefix Sums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66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</a:t>
            </a:r>
            <a:r>
              <a:rPr lang="en-US" dirty="0" smtClean="0"/>
              <a:t>Processing </a:t>
            </a:r>
            <a:r>
              <a:rPr lang="en-US" dirty="0"/>
              <a:t>of </a:t>
            </a:r>
            <a:r>
              <a:rPr lang="en-US" dirty="0" smtClean="0"/>
              <a:t>Chunks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409968" y="1288848"/>
            <a:ext cx="6372462" cy="4411583"/>
            <a:chOff x="2072267" y="910301"/>
            <a:chExt cx="4326327" cy="4635440"/>
          </a:xfrm>
        </p:grpSpPr>
        <p:cxnSp>
          <p:nvCxnSpPr>
            <p:cNvPr id="82" name="Straight Arrow Connector 81"/>
            <p:cNvCxnSpPr>
              <a:stCxn id="78" idx="1"/>
            </p:cNvCxnSpPr>
            <p:nvPr/>
          </p:nvCxnSpPr>
          <p:spPr>
            <a:xfrm flipH="1" flipV="1">
              <a:off x="3107745" y="2339342"/>
              <a:ext cx="1594485" cy="1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miter lim="800000"/>
              <a:tailEnd type="triangle"/>
            </a:ln>
            <a:effectLst/>
          </p:spPr>
        </p:cxnSp>
        <p:cxnSp>
          <p:nvCxnSpPr>
            <p:cNvPr id="83" name="Straight Arrow Connector 82"/>
            <p:cNvCxnSpPr>
              <a:stCxn id="79" idx="1"/>
            </p:cNvCxnSpPr>
            <p:nvPr/>
          </p:nvCxnSpPr>
          <p:spPr>
            <a:xfrm flipH="1" flipV="1">
              <a:off x="3095466" y="2738409"/>
              <a:ext cx="2168985" cy="1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miter lim="800000"/>
              <a:tailEnd type="triangle"/>
            </a:ln>
            <a:effectLst/>
          </p:spPr>
        </p:cxnSp>
        <p:cxnSp>
          <p:nvCxnSpPr>
            <p:cNvPr id="84" name="Straight Arrow Connector 83"/>
            <p:cNvCxnSpPr>
              <a:stCxn id="80" idx="1"/>
            </p:cNvCxnSpPr>
            <p:nvPr/>
          </p:nvCxnSpPr>
          <p:spPr>
            <a:xfrm flipH="1" flipV="1">
              <a:off x="3107654" y="3147807"/>
              <a:ext cx="2750843" cy="1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miter lim="800000"/>
              <a:tailEnd type="triangle"/>
            </a:ln>
            <a:effectLst/>
          </p:spPr>
        </p:cxnSp>
        <p:cxnSp>
          <p:nvCxnSpPr>
            <p:cNvPr id="92" name="Straight Arrow Connector 91"/>
            <p:cNvCxnSpPr>
              <a:stCxn id="90" idx="1"/>
            </p:cNvCxnSpPr>
            <p:nvPr/>
          </p:nvCxnSpPr>
          <p:spPr>
            <a:xfrm flipH="1">
              <a:off x="3106307" y="4780543"/>
              <a:ext cx="2752190" cy="488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miter lim="800000"/>
              <a:tailEnd type="triangle"/>
            </a:ln>
            <a:effectLst/>
          </p:spPr>
        </p:cxnSp>
        <p:cxnSp>
          <p:nvCxnSpPr>
            <p:cNvPr id="91" name="Straight Arrow Connector 90"/>
            <p:cNvCxnSpPr>
              <a:stCxn id="89" idx="1"/>
            </p:cNvCxnSpPr>
            <p:nvPr/>
          </p:nvCxnSpPr>
          <p:spPr>
            <a:xfrm flipH="1" flipV="1">
              <a:off x="3097691" y="4366218"/>
              <a:ext cx="2166984" cy="1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miter lim="800000"/>
              <a:tailEnd type="triangle"/>
            </a:ln>
            <a:effectLst/>
          </p:spPr>
        </p:cxnSp>
        <p:cxnSp>
          <p:nvCxnSpPr>
            <p:cNvPr id="88" name="Straight Arrow Connector 87"/>
            <p:cNvCxnSpPr>
              <a:stCxn id="87" idx="1"/>
            </p:cNvCxnSpPr>
            <p:nvPr/>
          </p:nvCxnSpPr>
          <p:spPr>
            <a:xfrm flipH="1" flipV="1">
              <a:off x="3115102" y="3964781"/>
              <a:ext cx="1587128" cy="7833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miter lim="800000"/>
              <a:tailEnd type="triangle"/>
            </a:ln>
            <a:effectLst/>
          </p:spPr>
        </p:cxnSp>
        <p:sp>
          <p:nvSpPr>
            <p:cNvPr id="75" name="Rectangle 74"/>
            <p:cNvSpPr/>
            <p:nvPr/>
          </p:nvSpPr>
          <p:spPr>
            <a:xfrm>
              <a:off x="4125660" y="1179330"/>
              <a:ext cx="494414" cy="1530398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12000">
                  <a:srgbClr val="70AD47">
                    <a:lumMod val="60000"/>
                    <a:lumOff val="40000"/>
                  </a:srgbClr>
                </a:gs>
                <a:gs pos="100000">
                  <a:srgbClr val="70AD47">
                    <a:lumMod val="75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825" kern="0" smtClean="0">
                  <a:solidFill>
                    <a:prstClr val="black"/>
                  </a:solidFill>
                  <a:latin typeface="Calibri" panose="020F0502020204030204"/>
                </a:rPr>
                <a:t>Sum1</a:t>
              </a:r>
              <a:endParaRPr lang="en-US" sz="825" kern="0" dirty="0" smtClea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2072267" y="910301"/>
              <a:ext cx="16320" cy="4581741"/>
            </a:xfrm>
            <a:prstGeom prst="straightConnector1">
              <a:avLst/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4218684" y="1199157"/>
              <a:ext cx="351737" cy="224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788" kern="0" dirty="0" smtClean="0">
                  <a:solidFill>
                    <a:prstClr val="black"/>
                  </a:solidFill>
                  <a:latin typeface="Calibri" panose="020F0502020204030204"/>
                </a:rPr>
                <a:t>Chunk 1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702231" y="1574143"/>
              <a:ext cx="494414" cy="1530398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12000">
                  <a:srgbClr val="70AD47">
                    <a:lumMod val="60000"/>
                    <a:lumOff val="40000"/>
                  </a:srgbClr>
                </a:gs>
                <a:gs pos="100000">
                  <a:srgbClr val="70AD47">
                    <a:lumMod val="75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825" kern="0" dirty="0" smtClean="0">
                  <a:solidFill>
                    <a:prstClr val="black"/>
                  </a:solidFill>
                  <a:latin typeface="Calibri" panose="020F0502020204030204"/>
                </a:rPr>
                <a:t>Sum2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264452" y="1973211"/>
              <a:ext cx="494414" cy="1530398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12000">
                  <a:srgbClr val="70AD47">
                    <a:lumMod val="60000"/>
                    <a:lumOff val="40000"/>
                  </a:srgbClr>
                </a:gs>
                <a:gs pos="100000">
                  <a:srgbClr val="70AD47">
                    <a:lumMod val="75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825" kern="0" dirty="0" smtClean="0">
                  <a:solidFill>
                    <a:prstClr val="black"/>
                  </a:solidFill>
                  <a:latin typeface="Calibri" panose="020F0502020204030204"/>
                </a:rPr>
                <a:t>Sum3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858497" y="2382609"/>
              <a:ext cx="494414" cy="1530398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12000">
                  <a:srgbClr val="70AD47">
                    <a:lumMod val="60000"/>
                    <a:lumOff val="40000"/>
                  </a:srgbClr>
                </a:gs>
                <a:gs pos="100000">
                  <a:srgbClr val="70AD47">
                    <a:lumMod val="75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825" kern="0" dirty="0" smtClean="0">
                  <a:solidFill>
                    <a:prstClr val="black"/>
                  </a:solidFill>
                  <a:latin typeface="Calibri" panose="020F0502020204030204"/>
                </a:rPr>
                <a:t>Sum4</a:t>
              </a:r>
            </a:p>
          </p:txBody>
        </p:sp>
        <p:cxnSp>
          <p:nvCxnSpPr>
            <p:cNvPr id="81" name="Straight Arrow Connector 80"/>
            <p:cNvCxnSpPr>
              <a:stCxn id="75" idx="1"/>
            </p:cNvCxnSpPr>
            <p:nvPr/>
          </p:nvCxnSpPr>
          <p:spPr>
            <a:xfrm flipH="1" flipV="1">
              <a:off x="3100388" y="1944528"/>
              <a:ext cx="1025272" cy="1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miter lim="800000"/>
              <a:tailEnd type="triangle"/>
            </a:ln>
            <a:effectLst/>
          </p:spPr>
        </p:cxnSp>
        <p:sp>
          <p:nvSpPr>
            <p:cNvPr id="85" name="Rectangle 84"/>
            <p:cNvSpPr/>
            <p:nvPr/>
          </p:nvSpPr>
          <p:spPr>
            <a:xfrm>
              <a:off x="4125660" y="2805593"/>
              <a:ext cx="494414" cy="1530398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12000">
                  <a:srgbClr val="70AD47">
                    <a:lumMod val="60000"/>
                    <a:lumOff val="40000"/>
                  </a:srgbClr>
                </a:gs>
                <a:gs pos="100000">
                  <a:srgbClr val="70AD47">
                    <a:lumMod val="75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825" kern="0" dirty="0" smtClean="0">
                  <a:solidFill>
                    <a:prstClr val="black"/>
                  </a:solidFill>
                  <a:latin typeface="Calibri" panose="020F0502020204030204"/>
                </a:rPr>
                <a:t>Sum5</a:t>
              </a:r>
            </a:p>
          </p:txBody>
        </p:sp>
        <p:cxnSp>
          <p:nvCxnSpPr>
            <p:cNvPr id="86" name="Straight Arrow Connector 85"/>
            <p:cNvCxnSpPr>
              <a:stCxn id="85" idx="1"/>
            </p:cNvCxnSpPr>
            <p:nvPr/>
          </p:nvCxnSpPr>
          <p:spPr>
            <a:xfrm flipH="1" flipV="1">
              <a:off x="3107746" y="3570792"/>
              <a:ext cx="1017914" cy="1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miter lim="800000"/>
              <a:tailEnd type="triangle"/>
            </a:ln>
            <a:effectLst/>
          </p:spPr>
        </p:cxnSp>
        <p:sp>
          <p:nvSpPr>
            <p:cNvPr id="87" name="Rectangle 86"/>
            <p:cNvSpPr/>
            <p:nvPr/>
          </p:nvSpPr>
          <p:spPr>
            <a:xfrm>
              <a:off x="4702231" y="3207415"/>
              <a:ext cx="494414" cy="1530398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12000">
                  <a:srgbClr val="70AD47">
                    <a:lumMod val="60000"/>
                    <a:lumOff val="40000"/>
                  </a:srgbClr>
                </a:gs>
                <a:gs pos="100000">
                  <a:srgbClr val="70AD47">
                    <a:lumMod val="75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825" kern="0" dirty="0" smtClean="0">
                  <a:solidFill>
                    <a:prstClr val="black"/>
                  </a:solidFill>
                  <a:latin typeface="Calibri" panose="020F0502020204030204"/>
                </a:rPr>
                <a:t>Sum6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264675" y="3601019"/>
              <a:ext cx="494414" cy="1530398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12000">
                  <a:srgbClr val="70AD47">
                    <a:lumMod val="60000"/>
                    <a:lumOff val="40000"/>
                  </a:srgbClr>
                </a:gs>
                <a:gs pos="100000">
                  <a:srgbClr val="70AD47">
                    <a:lumMod val="75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825" kern="0" dirty="0" smtClean="0">
                  <a:solidFill>
                    <a:prstClr val="black"/>
                  </a:solidFill>
                  <a:latin typeface="Calibri" panose="020F0502020204030204"/>
                </a:rPr>
                <a:t>Sum7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endParaRPr lang="en-US" sz="825" kern="0" dirty="0" smtClea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858497" y="4015343"/>
              <a:ext cx="494414" cy="1530398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12000">
                  <a:srgbClr val="70AD47">
                    <a:lumMod val="60000"/>
                    <a:lumOff val="40000"/>
                  </a:srgbClr>
                </a:gs>
                <a:gs pos="100000">
                  <a:srgbClr val="70AD47">
                    <a:lumMod val="75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825" kern="0" dirty="0" smtClean="0">
                  <a:solidFill>
                    <a:prstClr val="black"/>
                  </a:solidFill>
                  <a:latin typeface="Calibri" panose="020F0502020204030204"/>
                </a:rPr>
                <a:t>Sum8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96853" y="1580372"/>
              <a:ext cx="351737" cy="224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788" kern="0" dirty="0" smtClean="0">
                  <a:solidFill>
                    <a:prstClr val="black"/>
                  </a:solidFill>
                  <a:latin typeface="Calibri" panose="020F0502020204030204"/>
                </a:rPr>
                <a:t>Chunk 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65677" y="1988368"/>
              <a:ext cx="351737" cy="224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788" kern="0" dirty="0" smtClean="0">
                  <a:solidFill>
                    <a:prstClr val="black"/>
                  </a:solidFill>
                  <a:latin typeface="Calibri" panose="020F0502020204030204"/>
                </a:rPr>
                <a:t>Chunk 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52539" y="2388929"/>
              <a:ext cx="351737" cy="224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788" kern="0" dirty="0" smtClean="0">
                  <a:solidFill>
                    <a:prstClr val="black"/>
                  </a:solidFill>
                  <a:latin typeface="Calibri" panose="020F0502020204030204"/>
                </a:rPr>
                <a:t>Chunk 4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222703" y="2811078"/>
              <a:ext cx="351737" cy="224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788" kern="0" dirty="0" smtClean="0">
                  <a:solidFill>
                    <a:prstClr val="black"/>
                  </a:solidFill>
                  <a:latin typeface="Calibri" panose="020F0502020204030204"/>
                </a:rPr>
                <a:t>Chunk 5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808298" y="3208212"/>
              <a:ext cx="351737" cy="224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788" kern="0" dirty="0" smtClean="0">
                  <a:solidFill>
                    <a:prstClr val="black"/>
                  </a:solidFill>
                  <a:latin typeface="Calibri" panose="020F0502020204030204"/>
                </a:rPr>
                <a:t>Chunk 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53580" y="3606693"/>
              <a:ext cx="351737" cy="224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788" kern="0" dirty="0" smtClean="0">
                  <a:solidFill>
                    <a:prstClr val="black"/>
                  </a:solidFill>
                  <a:latin typeface="Calibri" panose="020F0502020204030204"/>
                </a:rPr>
                <a:t>Chunk 7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951704" y="4003443"/>
              <a:ext cx="351737" cy="224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788" kern="0" dirty="0" smtClean="0">
                  <a:solidFill>
                    <a:prstClr val="black"/>
                  </a:solidFill>
                  <a:latin typeface="Calibri" panose="020F0502020204030204"/>
                </a:rPr>
                <a:t>Chunk 8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H="1">
              <a:off x="2480548" y="1951634"/>
              <a:ext cx="403015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miter lim="800000"/>
              <a:tailEnd type="triangle"/>
            </a:ln>
            <a:effectLst/>
          </p:spPr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2476940" y="2339342"/>
              <a:ext cx="403015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>
            <a:xfrm flipH="1">
              <a:off x="2483172" y="2738342"/>
              <a:ext cx="403015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miter lim="800000"/>
              <a:tailEnd type="triangle"/>
            </a:ln>
            <a:effectLst/>
          </p:spPr>
        </p:cxnSp>
        <p:cxnSp>
          <p:nvCxnSpPr>
            <p:cNvPr id="104" name="Straight Arrow Connector 103"/>
            <p:cNvCxnSpPr/>
            <p:nvPr/>
          </p:nvCxnSpPr>
          <p:spPr>
            <a:xfrm flipH="1">
              <a:off x="2476939" y="3146820"/>
              <a:ext cx="403015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miter lim="800000"/>
              <a:tailEnd type="triangle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476938" y="3570791"/>
              <a:ext cx="403015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miter lim="800000"/>
              <a:tailEnd type="triangle"/>
            </a:ln>
            <a:effectLst/>
          </p:spPr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2476938" y="3964781"/>
              <a:ext cx="403015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miter lim="800000"/>
              <a:tailEnd type="triangle"/>
            </a:ln>
            <a:effectLst/>
          </p:spPr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2483172" y="4360780"/>
              <a:ext cx="403015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miter lim="800000"/>
              <a:tailEnd type="triangle"/>
            </a:ln>
            <a:effectLst/>
          </p:spPr>
        </p:cxnSp>
        <p:cxnSp>
          <p:nvCxnSpPr>
            <p:cNvPr id="108" name="Straight Arrow Connector 107"/>
            <p:cNvCxnSpPr/>
            <p:nvPr/>
          </p:nvCxnSpPr>
          <p:spPr>
            <a:xfrm flipH="1">
              <a:off x="2476937" y="4780541"/>
              <a:ext cx="403015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miter lim="800000"/>
              <a:tailEnd type="triangle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5332376" y="928893"/>
              <a:ext cx="431182" cy="291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1200" kern="0" dirty="0" smtClean="0">
                  <a:solidFill>
                    <a:prstClr val="black"/>
                  </a:solidFill>
                  <a:latin typeface="Calibri" panose="020F0502020204030204"/>
                </a:rPr>
                <a:t>Block 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747976" y="928893"/>
              <a:ext cx="431182" cy="291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1200" kern="0" dirty="0" smtClean="0">
                  <a:solidFill>
                    <a:prstClr val="black"/>
                  </a:solidFill>
                  <a:latin typeface="Calibri" panose="020F0502020204030204"/>
                </a:rPr>
                <a:t>Block 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077799" y="910301"/>
              <a:ext cx="586940" cy="291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1200" kern="0" dirty="0" smtClean="0">
                  <a:solidFill>
                    <a:prstClr val="black"/>
                  </a:solidFill>
                  <a:latin typeface="Calibri" panose="020F0502020204030204"/>
                </a:rPr>
                <a:t>Block 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900835" y="935785"/>
              <a:ext cx="431182" cy="291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1200" kern="0" dirty="0" smtClean="0">
                  <a:solidFill>
                    <a:prstClr val="black"/>
                  </a:solidFill>
                  <a:latin typeface="Calibri" panose="020F0502020204030204"/>
                </a:rPr>
                <a:t>Block 4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47319" y="2869621"/>
              <a:ext cx="517304" cy="363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825" kern="0" dirty="0" smtClean="0">
                  <a:solidFill>
                    <a:prstClr val="black"/>
                  </a:solidFill>
                  <a:latin typeface="Calibri" panose="020F0502020204030204"/>
                </a:rPr>
                <a:t>Carry3 = s1+s2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06377" y="2476762"/>
              <a:ext cx="517304" cy="23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825" kern="0" dirty="0" smtClean="0">
                  <a:solidFill>
                    <a:prstClr val="black"/>
                  </a:solidFill>
                  <a:latin typeface="Calibri" panose="020F0502020204030204"/>
                </a:rPr>
                <a:t>Carry2 = s1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28106" y="2056189"/>
              <a:ext cx="517304" cy="23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825" kern="0" dirty="0" smtClean="0">
                  <a:solidFill>
                    <a:prstClr val="black"/>
                  </a:solidFill>
                  <a:latin typeface="Calibri" panose="020F0502020204030204"/>
                </a:rPr>
                <a:t>Carry1 = 0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834259" y="3297678"/>
              <a:ext cx="564335" cy="363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825" kern="0" dirty="0" smtClean="0">
                  <a:solidFill>
                    <a:prstClr val="black"/>
                  </a:solidFill>
                  <a:latin typeface="Calibri" panose="020F0502020204030204"/>
                </a:rPr>
                <a:t>Carry4 = s1+s2+s3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91325" y="3663104"/>
              <a:ext cx="550034" cy="49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825" kern="0" dirty="0" smtClean="0">
                  <a:solidFill>
                    <a:prstClr val="black"/>
                  </a:solidFill>
                  <a:latin typeface="Calibri" panose="020F0502020204030204"/>
                </a:rPr>
                <a:t>Carry5 = </a:t>
              </a:r>
              <a:r>
                <a:rPr lang="en-US" sz="825" b="1" kern="0" dirty="0" smtClean="0">
                  <a:solidFill>
                    <a:srgbClr val="FF0000"/>
                  </a:solidFill>
                  <a:latin typeface="Calibri" panose="020F0502020204030204"/>
                </a:rPr>
                <a:t>Carry1 + Sum1 </a:t>
              </a:r>
              <a:r>
                <a:rPr lang="en-US" sz="825" b="1" kern="0" dirty="0" smtClean="0">
                  <a:solidFill>
                    <a:srgbClr val="0070C0"/>
                  </a:solidFill>
                  <a:latin typeface="Calibri" panose="020F0502020204030204"/>
                </a:rPr>
                <a:t>+ s2+s3+s4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653636" y="4055773"/>
              <a:ext cx="550034" cy="49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825" kern="0" dirty="0" smtClean="0">
                  <a:solidFill>
                    <a:prstClr val="black"/>
                  </a:solidFill>
                  <a:latin typeface="Calibri" panose="020F0502020204030204"/>
                </a:rPr>
                <a:t>Carry6 = </a:t>
              </a:r>
              <a:r>
                <a:rPr lang="en-US" sz="825" b="1" kern="0" dirty="0" smtClean="0">
                  <a:solidFill>
                    <a:srgbClr val="FF0000"/>
                  </a:solidFill>
                  <a:latin typeface="Calibri" panose="020F0502020204030204"/>
                </a:rPr>
                <a:t>Carry2 + Sum2 </a:t>
              </a:r>
              <a:r>
                <a:rPr lang="en-US" sz="825" b="1" kern="0" dirty="0" smtClean="0">
                  <a:solidFill>
                    <a:srgbClr val="0070C0"/>
                  </a:solidFill>
                  <a:latin typeface="Calibri" panose="020F0502020204030204"/>
                </a:rPr>
                <a:t>+ s3+s4+s5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234110" y="4391559"/>
              <a:ext cx="550034" cy="49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825" kern="0" dirty="0" smtClean="0">
                  <a:solidFill>
                    <a:prstClr val="black"/>
                  </a:solidFill>
                  <a:latin typeface="Calibri" panose="020F0502020204030204"/>
                </a:rPr>
                <a:t>Carry7 = </a:t>
              </a:r>
              <a:r>
                <a:rPr lang="en-US" sz="825" b="1" kern="0" dirty="0" smtClean="0">
                  <a:solidFill>
                    <a:srgbClr val="FF0000"/>
                  </a:solidFill>
                  <a:latin typeface="Calibri" panose="020F0502020204030204"/>
                </a:rPr>
                <a:t>Carry3 + Sum3 </a:t>
              </a:r>
              <a:r>
                <a:rPr lang="en-US" sz="825" b="1" kern="0" dirty="0" smtClean="0">
                  <a:solidFill>
                    <a:srgbClr val="0070C0"/>
                  </a:solidFill>
                  <a:latin typeface="Calibri" panose="020F0502020204030204"/>
                </a:rPr>
                <a:t>+ s4+s5+s6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841409" y="4899186"/>
              <a:ext cx="550034" cy="49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825" kern="0" dirty="0" smtClean="0">
                  <a:solidFill>
                    <a:prstClr val="black"/>
                  </a:solidFill>
                  <a:latin typeface="Calibri" panose="020F0502020204030204"/>
                </a:rPr>
                <a:t>Carry8 = </a:t>
              </a:r>
              <a:r>
                <a:rPr lang="en-US" sz="825" b="1" kern="0" dirty="0" smtClean="0">
                  <a:solidFill>
                    <a:srgbClr val="FF0000"/>
                  </a:solidFill>
                  <a:latin typeface="Calibri" panose="020F0502020204030204"/>
                </a:rPr>
                <a:t>Carry4 + Sum4 </a:t>
              </a:r>
              <a:r>
                <a:rPr lang="en-US" sz="825" b="1" kern="0" dirty="0" smtClean="0">
                  <a:solidFill>
                    <a:srgbClr val="0070C0"/>
                  </a:solidFill>
                  <a:latin typeface="Calibri" panose="020F0502020204030204"/>
                </a:rPr>
                <a:t>+ s5+s6+s7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706834" y="1225458"/>
              <a:ext cx="580975" cy="412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975" kern="0" dirty="0" smtClean="0">
                  <a:solidFill>
                    <a:prstClr val="black"/>
                  </a:solidFill>
                  <a:latin typeface="Calibri" panose="020F0502020204030204"/>
                </a:rPr>
                <a:t>Local Sum Array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097952" y="1303046"/>
              <a:ext cx="580975" cy="25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defRPr/>
              </a:pPr>
              <a:r>
                <a:rPr lang="en-US" sz="975" kern="0" dirty="0" smtClean="0">
                  <a:solidFill>
                    <a:prstClr val="black"/>
                  </a:solidFill>
                  <a:latin typeface="Calibri" panose="020F0502020204030204"/>
                </a:rPr>
                <a:t>Flag Array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 rot="16200000">
            <a:off x="914227" y="303549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i="1" dirty="0">
                <a:solidFill>
                  <a:prstClr val="black"/>
                </a:solidFill>
                <a:latin typeface="Calibri" panose="020F0502020204030204"/>
              </a:rPr>
              <a:t>Time</a:t>
            </a:r>
            <a:endParaRPr lang="en-US" sz="1400" i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222" y="2123773"/>
            <a:ext cx="225572" cy="213378"/>
          </a:xfrm>
          <a:prstGeom prst="rect">
            <a:avLst/>
          </a:prstGeom>
        </p:spPr>
      </p:pic>
      <p:grpSp>
        <p:nvGrpSpPr>
          <p:cNvPr id="158" name="Group 157"/>
          <p:cNvGrpSpPr/>
          <p:nvPr/>
        </p:nvGrpSpPr>
        <p:grpSpPr>
          <a:xfrm>
            <a:off x="1721696" y="2068364"/>
            <a:ext cx="290348" cy="3176852"/>
            <a:chOff x="3843657" y="1200276"/>
            <a:chExt cx="290348" cy="4280611"/>
          </a:xfrm>
        </p:grpSpPr>
        <p:sp>
          <p:nvSpPr>
            <p:cNvPr id="159" name="Rectangle 158"/>
            <p:cNvSpPr/>
            <p:nvPr/>
          </p:nvSpPr>
          <p:spPr>
            <a:xfrm>
              <a:off x="3844749" y="1200276"/>
              <a:ext cx="288925" cy="534281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kern="0" dirty="0">
                  <a:solidFill>
                    <a:prstClr val="white"/>
                  </a:solidFill>
                  <a:latin typeface="Calibri" panose="020F0502020204030204"/>
                </a:rPr>
                <a:t>F</a:t>
              </a:r>
              <a:r>
                <a:rPr lang="en-US" sz="800" kern="0" dirty="0" smtClean="0">
                  <a:solidFill>
                    <a:prstClr val="white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844574" y="1717796"/>
              <a:ext cx="289101" cy="540419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kern="0" dirty="0">
                  <a:solidFill>
                    <a:prstClr val="white"/>
                  </a:solidFill>
                  <a:latin typeface="Calibri" panose="020F0502020204030204"/>
                </a:rPr>
                <a:t>F</a:t>
              </a:r>
              <a:r>
                <a:rPr lang="en-US" sz="800" kern="0" dirty="0" smtClean="0">
                  <a:solidFill>
                    <a:prstClr val="white"/>
                  </a:solidFill>
                  <a:latin typeface="Calibri" panose="020F0502020204030204"/>
                </a:rPr>
                <a:t>2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844438" y="2247247"/>
              <a:ext cx="289371" cy="536895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kern="0" dirty="0" smtClean="0">
                  <a:solidFill>
                    <a:prstClr val="white"/>
                  </a:solidFill>
                  <a:latin typeface="Calibri" panose="020F0502020204030204"/>
                </a:rPr>
                <a:t>F3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844660" y="2782035"/>
              <a:ext cx="288925" cy="524454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kern="0" dirty="0">
                  <a:solidFill>
                    <a:prstClr val="white"/>
                  </a:solidFill>
                  <a:latin typeface="Calibri" panose="020F0502020204030204"/>
                </a:rPr>
                <a:t>F</a:t>
              </a:r>
              <a:r>
                <a:rPr lang="en-US" sz="800" kern="0" dirty="0" smtClean="0">
                  <a:solidFill>
                    <a:prstClr val="white"/>
                  </a:solidFill>
                  <a:latin typeface="Calibri" panose="020F0502020204030204"/>
                </a:rPr>
                <a:t>4</a:t>
              </a:r>
              <a:endParaRPr lang="en-US" sz="8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844904" y="3300626"/>
              <a:ext cx="289101" cy="540418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kern="0" dirty="0">
                  <a:solidFill>
                    <a:prstClr val="white"/>
                  </a:solidFill>
                  <a:latin typeface="Calibri" panose="020F0502020204030204"/>
                </a:rPr>
                <a:t>F</a:t>
              </a:r>
              <a:r>
                <a:rPr lang="en-US" sz="800" kern="0" dirty="0" smtClean="0">
                  <a:solidFill>
                    <a:prstClr val="white"/>
                  </a:solidFill>
                  <a:latin typeface="Calibri" panose="020F0502020204030204"/>
                </a:rPr>
                <a:t>5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844696" y="3845828"/>
              <a:ext cx="288852" cy="543441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kern="0" dirty="0">
                  <a:solidFill>
                    <a:prstClr val="white"/>
                  </a:solidFill>
                  <a:latin typeface="Calibri" panose="020F0502020204030204"/>
                </a:rPr>
                <a:t>F</a:t>
              </a:r>
              <a:r>
                <a:rPr lang="en-US" sz="800" kern="0" dirty="0" smtClean="0">
                  <a:solidFill>
                    <a:prstClr val="white"/>
                  </a:solidFill>
                  <a:latin typeface="Calibri" panose="020F0502020204030204"/>
                </a:rPr>
                <a:t>6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844708" y="4391237"/>
              <a:ext cx="288734" cy="54169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kern="0" dirty="0">
                  <a:solidFill>
                    <a:prstClr val="white"/>
                  </a:solidFill>
                  <a:latin typeface="Calibri" panose="020F0502020204030204"/>
                </a:rPr>
                <a:t>F</a:t>
              </a:r>
              <a:r>
                <a:rPr lang="en-US" sz="800" kern="0" dirty="0" smtClean="0">
                  <a:solidFill>
                    <a:prstClr val="white"/>
                  </a:solidFill>
                  <a:latin typeface="Calibri" panose="020F0502020204030204"/>
                </a:rPr>
                <a:t>7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843657" y="4939194"/>
              <a:ext cx="288734" cy="54169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kern="0" dirty="0">
                  <a:solidFill>
                    <a:prstClr val="white"/>
                  </a:solidFill>
                  <a:latin typeface="Calibri" panose="020F0502020204030204"/>
                </a:rPr>
                <a:t>F</a:t>
              </a:r>
              <a:r>
                <a:rPr lang="en-US" sz="800" kern="0" dirty="0" smtClean="0">
                  <a:solidFill>
                    <a:prstClr val="white"/>
                  </a:solidFill>
                  <a:latin typeface="Calibri" panose="020F0502020204030204"/>
                </a:rPr>
                <a:t>8</a:t>
              </a: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297" y="2523258"/>
            <a:ext cx="225572" cy="21337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120" y="2909654"/>
            <a:ext cx="225572" cy="213378"/>
          </a:xfrm>
          <a:prstGeom prst="rect">
            <a:avLst/>
          </a:prstGeom>
        </p:spPr>
      </p:pic>
      <p:grpSp>
        <p:nvGrpSpPr>
          <p:cNvPr id="100" name="Group 99"/>
          <p:cNvGrpSpPr/>
          <p:nvPr/>
        </p:nvGrpSpPr>
        <p:grpSpPr>
          <a:xfrm>
            <a:off x="2645070" y="2068364"/>
            <a:ext cx="290348" cy="3176852"/>
            <a:chOff x="3843657" y="1200276"/>
            <a:chExt cx="290348" cy="4280611"/>
          </a:xfrm>
        </p:grpSpPr>
        <p:sp>
          <p:nvSpPr>
            <p:cNvPr id="123" name="Rectangle 122"/>
            <p:cNvSpPr/>
            <p:nvPr/>
          </p:nvSpPr>
          <p:spPr>
            <a:xfrm>
              <a:off x="3844749" y="1200276"/>
              <a:ext cx="288925" cy="534281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kern="0" dirty="0" smtClean="0">
                  <a:solidFill>
                    <a:prstClr val="white"/>
                  </a:solidFill>
                  <a:latin typeface="Calibri" panose="020F0502020204030204"/>
                </a:rPr>
                <a:t>S1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844574" y="1717796"/>
              <a:ext cx="289101" cy="540419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kern="0" dirty="0" smtClean="0">
                  <a:solidFill>
                    <a:prstClr val="white"/>
                  </a:solidFill>
                  <a:latin typeface="Calibri" panose="020F0502020204030204"/>
                </a:rPr>
                <a:t>S2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844438" y="2247247"/>
              <a:ext cx="289371" cy="536895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kern="0" dirty="0" smtClean="0">
                  <a:solidFill>
                    <a:prstClr val="white"/>
                  </a:solidFill>
                  <a:latin typeface="Calibri" panose="020F0502020204030204"/>
                </a:rPr>
                <a:t>S3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844660" y="2782035"/>
              <a:ext cx="288925" cy="524454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kern="0" dirty="0" smtClean="0">
                  <a:solidFill>
                    <a:prstClr val="white"/>
                  </a:solidFill>
                  <a:latin typeface="Calibri" panose="020F0502020204030204"/>
                </a:rPr>
                <a:t>S4</a:t>
              </a:r>
              <a:endParaRPr lang="en-US" sz="8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44904" y="3300626"/>
              <a:ext cx="289101" cy="540418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kern="0" dirty="0" smtClean="0">
                  <a:solidFill>
                    <a:prstClr val="white"/>
                  </a:solidFill>
                  <a:latin typeface="Calibri" panose="020F0502020204030204"/>
                </a:rPr>
                <a:t>S5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844696" y="3845828"/>
              <a:ext cx="288852" cy="543441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kern="0" dirty="0" smtClean="0">
                  <a:solidFill>
                    <a:prstClr val="white"/>
                  </a:solidFill>
                  <a:latin typeface="Calibri" panose="020F0502020204030204"/>
                </a:rPr>
                <a:t>S6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844708" y="4391237"/>
              <a:ext cx="288734" cy="54169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kern="0" dirty="0" smtClean="0">
                  <a:solidFill>
                    <a:prstClr val="white"/>
                  </a:solidFill>
                  <a:latin typeface="Calibri" panose="020F0502020204030204"/>
                </a:rPr>
                <a:t>S7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843657" y="4939194"/>
              <a:ext cx="288734" cy="54169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kern="0" dirty="0" smtClean="0">
                  <a:solidFill>
                    <a:prstClr val="white"/>
                  </a:solidFill>
                  <a:latin typeface="Calibri" panose="020F0502020204030204"/>
                </a:rPr>
                <a:t>S8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77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Propagation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Persistent-block-based implementation </a:t>
            </a:r>
          </a:p>
          <a:p>
            <a:pPr lvl="1"/>
            <a:r>
              <a:rPr lang="en-US" dirty="0" smtClean="0"/>
              <a:t>Same block processes every </a:t>
            </a:r>
            <a:r>
              <a:rPr lang="en-US" i="1" dirty="0" smtClean="0"/>
              <a:t>k</a:t>
            </a:r>
            <a:r>
              <a:rPr lang="en-US" baseline="30000" dirty="0" smtClean="0"/>
              <a:t>th</a:t>
            </a:r>
            <a:r>
              <a:rPr lang="en-US" dirty="0" smtClean="0"/>
              <a:t> chunk </a:t>
            </a:r>
          </a:p>
          <a:p>
            <a:pPr lvl="1"/>
            <a:r>
              <a:rPr lang="en-US" dirty="0" smtClean="0"/>
              <a:t>Carries require only </a:t>
            </a:r>
            <a:r>
              <a:rPr lang="en-US" dirty="0">
                <a:solidFill>
                  <a:srgbClr val="FF0000"/>
                </a:solidFill>
              </a:rPr>
              <a:t>O(1) computation </a:t>
            </a:r>
            <a:r>
              <a:rPr lang="en-US" dirty="0" smtClean="0"/>
              <a:t>per chunk</a:t>
            </a:r>
          </a:p>
          <a:p>
            <a:r>
              <a:rPr lang="en-US" dirty="0" smtClean="0"/>
              <a:t>Circular-buffer-based implementation</a:t>
            </a:r>
          </a:p>
          <a:p>
            <a:pPr lvl="1"/>
            <a:r>
              <a:rPr lang="en-US" dirty="0" smtClean="0"/>
              <a:t>Only 3</a:t>
            </a:r>
            <a:r>
              <a:rPr lang="en-US" i="1" dirty="0" smtClean="0"/>
              <a:t>k</a:t>
            </a:r>
            <a:r>
              <a:rPr lang="en-US" dirty="0" smtClean="0"/>
              <a:t> elements needed at any point in time</a:t>
            </a:r>
          </a:p>
          <a:p>
            <a:pPr lvl="1"/>
            <a:r>
              <a:rPr lang="en-US" dirty="0" smtClean="0"/>
              <a:t>Local sums and ready flags require </a:t>
            </a:r>
            <a:r>
              <a:rPr lang="en-US" dirty="0" smtClean="0">
                <a:solidFill>
                  <a:srgbClr val="FF0000"/>
                </a:solidFill>
              </a:rPr>
              <a:t>O(1) storage</a:t>
            </a:r>
          </a:p>
          <a:p>
            <a:r>
              <a:rPr lang="en-US" dirty="0" smtClean="0"/>
              <a:t>Redundant computations for latency hiding</a:t>
            </a:r>
          </a:p>
          <a:p>
            <a:pPr lvl="1"/>
            <a:r>
              <a:rPr lang="en-US" dirty="0" smtClean="0"/>
              <a:t>Write-followed-by-independent-reads pattern</a:t>
            </a:r>
          </a:p>
          <a:p>
            <a:pPr lvl="1"/>
            <a:r>
              <a:rPr lang="en-US" dirty="0" smtClean="0"/>
              <a:t>Multiple values processed per thread (fewer chunks)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Higher-Order and Tuple-Based Massively-Parallel Prefix Sums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41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610" y="2941591"/>
            <a:ext cx="5785605" cy="10668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53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+mj-lt"/>
              </a:rPr>
              <a:t>Higher-order Prefix Sums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Higher-order difference sequences can be computed by </a:t>
            </a:r>
            <a:r>
              <a:rPr lang="en-US" dirty="0" smtClean="0">
                <a:solidFill>
                  <a:srgbClr val="FF0000"/>
                </a:solidFill>
              </a:rPr>
              <a:t>repeatedly</a:t>
            </a:r>
            <a:r>
              <a:rPr lang="en-US" dirty="0" smtClean="0"/>
              <a:t> applying first order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Prefix sum is the inverse of order-1 differencing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K</a:t>
            </a:r>
            <a:r>
              <a:rPr lang="en-US" dirty="0" smtClean="0">
                <a:solidFill>
                  <a:srgbClr val="0070C0"/>
                </a:solidFill>
              </a:rPr>
              <a:t> prefix sums will decode an order-</a:t>
            </a:r>
            <a:r>
              <a:rPr lang="en-US" i="1" dirty="0" smtClean="0">
                <a:solidFill>
                  <a:srgbClr val="0070C0"/>
                </a:solidFill>
              </a:rPr>
              <a:t>k</a:t>
            </a:r>
            <a:r>
              <a:rPr lang="en-US" dirty="0" smtClean="0">
                <a:solidFill>
                  <a:srgbClr val="0070C0"/>
                </a:solidFill>
              </a:rPr>
              <a:t> sequence</a:t>
            </a:r>
          </a:p>
          <a:p>
            <a:r>
              <a:rPr lang="en-US" dirty="0" smtClean="0"/>
              <a:t>No direct solution for computing higher orders</a:t>
            </a:r>
          </a:p>
          <a:p>
            <a:pPr lvl="1"/>
            <a:r>
              <a:rPr lang="en-US" dirty="0"/>
              <a:t>Must use </a:t>
            </a:r>
            <a:r>
              <a:rPr lang="en-US" dirty="0" smtClean="0"/>
              <a:t>iterative </a:t>
            </a:r>
            <a:r>
              <a:rPr lang="en-US" dirty="0"/>
              <a:t>approach</a:t>
            </a:r>
            <a:endParaRPr lang="en-US" dirty="0" smtClean="0"/>
          </a:p>
          <a:p>
            <a:pPr lvl="1"/>
            <a:r>
              <a:rPr lang="en-US" dirty="0" smtClean="0"/>
              <a:t>Other codes’ memory accesses </a:t>
            </a:r>
            <a:r>
              <a:rPr lang="en-US" dirty="0" smtClean="0">
                <a:solidFill>
                  <a:srgbClr val="FF0000"/>
                </a:solidFill>
              </a:rPr>
              <a:t>proportional</a:t>
            </a:r>
            <a:r>
              <a:rPr lang="en-US" dirty="0" smtClean="0"/>
              <a:t> to 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Higher-Order and Tuple-Based Massively-Parallel Prefix Sums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12" y="2286000"/>
            <a:ext cx="3581400" cy="10737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75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Prefix Sums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 is more </a:t>
            </a:r>
            <a:r>
              <a:rPr lang="en-US" dirty="0">
                <a:solidFill>
                  <a:srgbClr val="FF0000"/>
                </a:solidFill>
              </a:rPr>
              <a:t>efficient</a:t>
            </a:r>
          </a:p>
          <a:p>
            <a:pPr lvl="1"/>
            <a:r>
              <a:rPr lang="en-US" dirty="0" smtClean="0"/>
              <a:t>Internally iterates only the computation phase</a:t>
            </a:r>
          </a:p>
          <a:p>
            <a:pPr lvl="1"/>
            <a:r>
              <a:rPr lang="en-US" dirty="0" smtClean="0"/>
              <a:t>Does not read and write data in each iteration</a:t>
            </a:r>
          </a:p>
          <a:p>
            <a:pPr lvl="1"/>
            <a:r>
              <a:rPr lang="en-US" dirty="0" smtClean="0"/>
              <a:t>Requires only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main-memory accesses for any order</a:t>
            </a:r>
          </a:p>
          <a:p>
            <a:r>
              <a:rPr lang="en-US" dirty="0" smtClean="0"/>
              <a:t>SAM’s higher-order implementation</a:t>
            </a: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FF0000"/>
                </a:solidFill>
              </a:rPr>
              <a:t>multiple sum arrays</a:t>
            </a:r>
            <a:r>
              <a:rPr lang="en-US" dirty="0"/>
              <a:t>, one per </a:t>
            </a:r>
            <a:r>
              <a:rPr lang="en-US" dirty="0" smtClean="0"/>
              <a:t>order</a:t>
            </a:r>
            <a:endParaRPr lang="en-US" dirty="0"/>
          </a:p>
          <a:p>
            <a:pPr lvl="2"/>
            <a:r>
              <a:rPr lang="en-US" dirty="0"/>
              <a:t>Each sum array is an O(1) circular buffer</a:t>
            </a:r>
          </a:p>
          <a:p>
            <a:pPr lvl="1"/>
            <a:r>
              <a:rPr lang="en-US" dirty="0"/>
              <a:t>Needs O(1) </a:t>
            </a:r>
            <a:r>
              <a:rPr lang="en-US" dirty="0" smtClean="0">
                <a:solidFill>
                  <a:srgbClr val="FF0000"/>
                </a:solidFill>
              </a:rPr>
              <a:t>non-Boolean</a:t>
            </a:r>
            <a:r>
              <a:rPr lang="en-US" dirty="0" smtClean="0"/>
              <a:t> ready ‘flags’</a:t>
            </a:r>
          </a:p>
          <a:p>
            <a:pPr lvl="2"/>
            <a:r>
              <a:rPr lang="en-US" dirty="0" smtClean="0"/>
              <a:t>Uses counts to indicate iteration of current local sum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Higher-Order and Tuple-Based Massively-Parallel Prefix Sums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92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71" y="2941591"/>
            <a:ext cx="5651482" cy="10668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8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array of values (integer or real values)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Compute the array whose elements are the sum of </a:t>
            </a:r>
            <a:r>
              <a:rPr lang="en-US" dirty="0" smtClean="0">
                <a:solidFill>
                  <a:srgbClr val="FF0000"/>
                </a:solidFill>
              </a:rPr>
              <a:t>all previous elements </a:t>
            </a:r>
            <a:r>
              <a:rPr lang="en-US" dirty="0" smtClean="0"/>
              <a:t>from the original 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A prefix scan is a </a:t>
            </a:r>
            <a:r>
              <a:rPr lang="en-US" dirty="0">
                <a:solidFill>
                  <a:srgbClr val="FF0000"/>
                </a:solidFill>
              </a:rPr>
              <a:t>generalization</a:t>
            </a:r>
            <a:r>
              <a:rPr lang="en-US" dirty="0"/>
              <a:t> of the prefix sum where the operation doesn’t have to be addition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95600" y="1905000"/>
            <a:ext cx="3276600" cy="533400"/>
            <a:chOff x="3276600" y="1905000"/>
            <a:chExt cx="2438400" cy="533400"/>
          </a:xfrm>
        </p:grpSpPr>
        <p:sp>
          <p:nvSpPr>
            <p:cNvPr id="50" name="Rectangle 49"/>
            <p:cNvSpPr/>
            <p:nvPr/>
          </p:nvSpPr>
          <p:spPr bwMode="auto">
            <a:xfrm>
              <a:off x="4800600" y="2057400"/>
              <a:ext cx="304800" cy="381000"/>
            </a:xfrm>
            <a:prstGeom prst="rect">
              <a:avLst/>
            </a:prstGeom>
            <a:solidFill>
              <a:srgbClr val="88E9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105400" y="2057400"/>
              <a:ext cx="304800" cy="381000"/>
            </a:xfrm>
            <a:prstGeom prst="rect">
              <a:avLst/>
            </a:prstGeom>
            <a:solidFill>
              <a:srgbClr val="88E9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-9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410200" y="2057400"/>
              <a:ext cx="304800" cy="381000"/>
            </a:xfrm>
            <a:prstGeom prst="rect">
              <a:avLst/>
            </a:prstGeom>
            <a:solidFill>
              <a:srgbClr val="88E9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3276600" y="2057400"/>
              <a:ext cx="304800" cy="381000"/>
            </a:xfrm>
            <a:prstGeom prst="rect">
              <a:avLst/>
            </a:prstGeom>
            <a:solidFill>
              <a:srgbClr val="88E9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3581400" y="2057400"/>
              <a:ext cx="304800" cy="381000"/>
            </a:xfrm>
            <a:prstGeom prst="rect">
              <a:avLst/>
            </a:prstGeom>
            <a:solidFill>
              <a:srgbClr val="88E9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886200" y="2057400"/>
              <a:ext cx="304800" cy="381000"/>
            </a:xfrm>
            <a:prstGeom prst="rect">
              <a:avLst/>
            </a:prstGeom>
            <a:solidFill>
              <a:srgbClr val="88E9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4191000" y="2057400"/>
              <a:ext cx="304800" cy="381000"/>
            </a:xfrm>
            <a:prstGeom prst="rect">
              <a:avLst/>
            </a:prstGeom>
            <a:solidFill>
              <a:srgbClr val="88E9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7</a:t>
              </a: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495800" y="2057400"/>
              <a:ext cx="304800" cy="381000"/>
            </a:xfrm>
            <a:prstGeom prst="rect">
              <a:avLst/>
            </a:prstGeom>
            <a:solidFill>
              <a:srgbClr val="88E9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-6</a:t>
              </a: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800600" y="1905000"/>
              <a:ext cx="3048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5105400" y="1905000"/>
              <a:ext cx="3048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6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5410200" y="1905000"/>
              <a:ext cx="3048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7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3276600" y="1905000"/>
              <a:ext cx="3048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3581400" y="1905000"/>
              <a:ext cx="3048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3886200" y="1905000"/>
              <a:ext cx="3048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4191000" y="1905000"/>
              <a:ext cx="3048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495800" y="1905000"/>
              <a:ext cx="3048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4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895600" y="3810000"/>
            <a:ext cx="3276600" cy="533400"/>
            <a:chOff x="3276600" y="3810000"/>
            <a:chExt cx="2438400" cy="533400"/>
          </a:xfrm>
        </p:grpSpPr>
        <p:sp>
          <p:nvSpPr>
            <p:cNvPr id="70" name="Rectangle 69"/>
            <p:cNvSpPr/>
            <p:nvPr/>
          </p:nvSpPr>
          <p:spPr bwMode="auto">
            <a:xfrm>
              <a:off x="4800600" y="3962400"/>
              <a:ext cx="304800" cy="381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lang="en-US" sz="2000" dirty="0" smtClean="0"/>
                <a:t>7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5105400" y="3962400"/>
              <a:ext cx="304800" cy="381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-2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410200" y="3962400"/>
              <a:ext cx="304800" cy="381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lang="en-US" sz="2000" dirty="0"/>
                <a:t>3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3276600" y="3962400"/>
              <a:ext cx="304800" cy="381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3581400" y="3962400"/>
              <a:ext cx="304800" cy="381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lang="en-US" sz="2000" dirty="0" smtClean="0"/>
                <a:t>5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3886200" y="3962400"/>
              <a:ext cx="304800" cy="381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lang="en-US" sz="2000" dirty="0" smtClean="0"/>
                <a:t>5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191000" y="3962400"/>
              <a:ext cx="304800" cy="381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lang="en-US" sz="2000" dirty="0" smtClean="0"/>
                <a:t>12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4495800" y="3962400"/>
              <a:ext cx="304800" cy="381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lang="en-US" sz="2000" dirty="0" smtClean="0"/>
                <a:t>6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4800600" y="3810000"/>
              <a:ext cx="3048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5105400" y="3810000"/>
              <a:ext cx="3048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6</a:t>
              </a: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410200" y="3810000"/>
              <a:ext cx="3048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7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3276600" y="3810000"/>
              <a:ext cx="3048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3581400" y="3810000"/>
              <a:ext cx="3048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3886200" y="3810000"/>
              <a:ext cx="3048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191000" y="3810000"/>
              <a:ext cx="3048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4495800" y="3810000"/>
              <a:ext cx="304800" cy="381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4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68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+mj-lt"/>
              </a:rPr>
              <a:t>Tuple-based Prefix Sums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may be tuple based   x</a:t>
            </a:r>
            <a:r>
              <a:rPr lang="en-US" baseline="-25000" dirty="0" smtClean="0"/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baseline="-25000" dirty="0">
                <a:solidFill>
                  <a:srgbClr val="0070C0"/>
                </a:solidFill>
              </a:rPr>
              <a:t>0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>
                <a:solidFill>
                  <a:srgbClr val="0070C0"/>
                </a:solidFill>
              </a:rPr>
              <a:t>y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/>
              <a:t>…, x</a:t>
            </a:r>
            <a:r>
              <a:rPr lang="en-US" baseline="-25000" dirty="0"/>
              <a:t>n-1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baseline="-25000" dirty="0">
                <a:solidFill>
                  <a:srgbClr val="0070C0"/>
                </a:solidFill>
              </a:rPr>
              <a:t>n-1</a:t>
            </a:r>
          </a:p>
          <a:p>
            <a:r>
              <a:rPr lang="en-US" dirty="0" smtClean="0"/>
              <a:t>Other codes have to handle tuples as follows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Reordering</a:t>
            </a:r>
            <a:r>
              <a:rPr lang="en-US" dirty="0" smtClean="0"/>
              <a:t> elements, compute, undo reordering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Slow</a:t>
            </a:r>
            <a:r>
              <a:rPr lang="en-US" dirty="0" smtClean="0"/>
              <a:t> due to reordering and may require extra memory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Defining a tuple </a:t>
            </a:r>
            <a:r>
              <a:rPr lang="en-US" dirty="0" smtClean="0">
                <a:solidFill>
                  <a:srgbClr val="FF0000"/>
                </a:solidFill>
              </a:rPr>
              <a:t>data type </a:t>
            </a:r>
            <a:r>
              <a:rPr lang="en-US" dirty="0" smtClean="0"/>
              <a:t>as well as the plus </a:t>
            </a:r>
            <a:r>
              <a:rPr lang="en-US" dirty="0" smtClean="0">
                <a:solidFill>
                  <a:srgbClr val="FF0000"/>
                </a:solidFill>
              </a:rPr>
              <a:t>operator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Slow</a:t>
            </a:r>
            <a:r>
              <a:rPr lang="en-US" dirty="0" smtClean="0"/>
              <a:t> for large tuples due to excessive register pressure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Higher-Order and Tuple-Based Massively-Parallel Prefix Sums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0268" y="3276600"/>
            <a:ext cx="4840288" cy="1219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7345" marR="0" lvl="0" indent="0" algn="ctr" defTabSz="914400" eaLnBrk="1" fontAlgn="base" latinLnBrk="0" hangingPunct="1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x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, x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, …, x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n-1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 |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y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y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, …,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y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n-1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7345" marR="0" lvl="0" indent="0" algn="ctr" defTabSz="914400" eaLnBrk="1" fontAlgn="base" latinLnBrk="0" hangingPunct="1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Σ</a:t>
            </a:r>
            <a:r>
              <a:rPr kumimoji="0" lang="el-G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l-GR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x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Σ</a:t>
            </a:r>
            <a:r>
              <a:rPr kumimoji="0" lang="el-G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l-GR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x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, …, </a:t>
            </a: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Σ</a:t>
            </a:r>
            <a:r>
              <a:rPr kumimoji="0" lang="el-G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n-1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x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 | </a:t>
            </a: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Σ</a:t>
            </a:r>
            <a:r>
              <a:rPr kumimoji="0" lang="el-GR" sz="18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l-GR" sz="1800" b="0" i="0" u="none" strike="noStrike" kern="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y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Σ</a:t>
            </a:r>
            <a:r>
              <a:rPr kumimoji="0" lang="el-GR" sz="18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l-GR" sz="1800" b="0" i="0" u="none" strike="noStrike" kern="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1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y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, …, </a:t>
            </a: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Σ</a:t>
            </a:r>
            <a:r>
              <a:rPr kumimoji="0" lang="el-GR" sz="18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n-1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y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7345" marR="0" lvl="0" indent="0" algn="ctr" defTabSz="914400" eaLnBrk="1" fontAlgn="base" latinLnBrk="0" hangingPunct="1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Σ</a:t>
            </a:r>
            <a:r>
              <a:rPr kumimoji="0" lang="el-G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l-GR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x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Σ</a:t>
            </a:r>
            <a:r>
              <a:rPr kumimoji="0" lang="el-GR" sz="18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l-GR" sz="1800" b="0" i="0" u="none" strike="noStrike" kern="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y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Σ</a:t>
            </a:r>
            <a:r>
              <a:rPr kumimoji="0" lang="el-G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x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Σ</a:t>
            </a:r>
            <a:r>
              <a:rPr kumimoji="0" lang="el-GR" sz="18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l-GR" sz="1800" b="0" i="0" u="none" strike="noStrike" kern="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1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y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, …, </a:t>
            </a: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Σ</a:t>
            </a:r>
            <a:r>
              <a:rPr kumimoji="0" lang="el-G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n-1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x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Σ</a:t>
            </a:r>
            <a:r>
              <a:rPr kumimoji="0" lang="el-GR" sz="18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n-1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y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72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Tuple-based Prefix Sums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 is more </a:t>
            </a:r>
            <a:r>
              <a:rPr lang="en-US" dirty="0" smtClean="0">
                <a:solidFill>
                  <a:srgbClr val="FF0000"/>
                </a:solidFill>
              </a:rPr>
              <a:t>efficient</a:t>
            </a:r>
          </a:p>
          <a:p>
            <a:pPr lvl="1"/>
            <a:r>
              <a:rPr lang="en-US" dirty="0" smtClean="0"/>
              <a:t>No reordering</a:t>
            </a:r>
          </a:p>
          <a:p>
            <a:pPr lvl="1"/>
            <a:r>
              <a:rPr lang="en-US" dirty="0" smtClean="0"/>
              <a:t>No special data types or overloaded operators</a:t>
            </a:r>
          </a:p>
          <a:p>
            <a:pPr lvl="1"/>
            <a:r>
              <a:rPr lang="en-US" dirty="0" smtClean="0"/>
              <a:t>Always same amount of data per thread</a:t>
            </a:r>
          </a:p>
          <a:p>
            <a:r>
              <a:rPr lang="en-US" dirty="0" smtClean="0"/>
              <a:t>SAM’s tuple implementation</a:t>
            </a:r>
          </a:p>
          <a:p>
            <a:pPr lvl="1"/>
            <a:r>
              <a:rPr lang="en-US" dirty="0" smtClean="0"/>
              <a:t>Employs </a:t>
            </a:r>
            <a:r>
              <a:rPr lang="en-US" dirty="0" smtClean="0">
                <a:solidFill>
                  <a:srgbClr val="FF0000"/>
                </a:solidFill>
              </a:rPr>
              <a:t>multiple sum arrays</a:t>
            </a:r>
            <a:r>
              <a:rPr lang="en-US" dirty="0" smtClean="0"/>
              <a:t>, one per tuple element</a:t>
            </a:r>
          </a:p>
          <a:p>
            <a:pPr lvl="2"/>
            <a:r>
              <a:rPr lang="en-US" dirty="0" smtClean="0"/>
              <a:t>Each sum array is an O(1) circular buffer</a:t>
            </a:r>
          </a:p>
          <a:p>
            <a:pPr lvl="2"/>
            <a:r>
              <a:rPr lang="en-US" dirty="0" smtClean="0"/>
              <a:t>Uses modulo operations to determine which array to use</a:t>
            </a:r>
          </a:p>
          <a:p>
            <a:pPr lvl="1"/>
            <a:r>
              <a:rPr lang="en-US" dirty="0" smtClean="0"/>
              <a:t>Still employs single O(1) Boolean flag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Higher-Order and Tuple-Based Massively-Parallel Prefix Sums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14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following prefix sum implementations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Thrust</a:t>
            </a:r>
            <a:r>
              <a:rPr lang="en-US" dirty="0" smtClean="0"/>
              <a:t> library (from CUDA Toolkit 7.5)</a:t>
            </a:r>
          </a:p>
          <a:p>
            <a:pPr lvl="2"/>
            <a:r>
              <a:rPr lang="en-US" i="1" dirty="0" smtClean="0"/>
              <a:t>4n </a:t>
            </a:r>
            <a:r>
              <a:rPr lang="en-US" dirty="0" smtClean="0"/>
              <a:t>memory accesses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CUDPP</a:t>
            </a:r>
            <a:r>
              <a:rPr lang="en-US" dirty="0" smtClean="0"/>
              <a:t> library 2.2  </a:t>
            </a:r>
          </a:p>
          <a:p>
            <a:pPr lvl="2"/>
            <a:r>
              <a:rPr lang="en-US" i="1" dirty="0" smtClean="0"/>
              <a:t>4n</a:t>
            </a:r>
            <a:r>
              <a:rPr lang="en-US" dirty="0" smtClean="0"/>
              <a:t> memory accesses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CUB</a:t>
            </a:r>
            <a:r>
              <a:rPr lang="en-US" dirty="0" smtClean="0"/>
              <a:t> library 1.5.1</a:t>
            </a:r>
          </a:p>
          <a:p>
            <a:pPr lvl="2"/>
            <a:r>
              <a:rPr lang="en-US" i="1" dirty="0" smtClean="0"/>
              <a:t>2n </a:t>
            </a:r>
            <a:r>
              <a:rPr lang="en-US" dirty="0" smtClean="0"/>
              <a:t>memory accesses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SAM</a:t>
            </a:r>
            <a:r>
              <a:rPr lang="en-US" dirty="0" smtClean="0"/>
              <a:t> 1.1</a:t>
            </a:r>
          </a:p>
          <a:p>
            <a:pPr lvl="2"/>
            <a:r>
              <a:rPr lang="en-US" i="1" dirty="0" smtClean="0"/>
              <a:t>2n </a:t>
            </a:r>
            <a:r>
              <a:rPr lang="en-US" dirty="0" smtClean="0"/>
              <a:t>memory accesses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</a:rPr>
              <a:t>Higher-Order and Tuple-Based Massively-Parallel Prefix Sums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124200"/>
            <a:ext cx="5105400" cy="221194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59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0033C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05000" y="3048000"/>
            <a:ext cx="5945707" cy="8059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65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Sum </a:t>
            </a:r>
            <a:r>
              <a:rPr lang="en-US" dirty="0"/>
              <a:t>Throughputs </a:t>
            </a:r>
            <a:r>
              <a:rPr lang="en-US" dirty="0" smtClean="0"/>
              <a:t>(Titan X)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211251"/>
            <a:ext cx="4267200" cy="25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100" dirty="0" smtClean="0">
                <a:latin typeface="+mn-lt"/>
                <a:ea typeface="Times New Roman" panose="02020603050405020304" pitchFamily="18" charset="0"/>
              </a:rPr>
              <a:t>32-bit integers</a:t>
            </a:r>
            <a:endParaRPr lang="en-US" sz="11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9050" y="121570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indent="0" algn="ctr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+mn-lt"/>
                <a:ea typeface="Times New Roman" panose="02020603050405020304" pitchFamily="18" charset="0"/>
              </a:rPr>
              <a:t>64-bit </a:t>
            </a:r>
            <a:r>
              <a:rPr lang="en-US" sz="1100" dirty="0">
                <a:latin typeface="+mn-lt"/>
                <a:ea typeface="Times New Roman" panose="02020603050405020304" pitchFamily="18" charset="0"/>
              </a:rPr>
              <a:t>integers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892" y="41910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SAM and CUB outperform the other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approaches </a:t>
            </a:r>
            <a:r>
              <a:rPr lang="en-US" sz="2400" kern="0" dirty="0" smtClean="0">
                <a:latin typeface="+mn-lt"/>
                <a:ea typeface="Times New Roman" panose="02020603050405020304" pitchFamily="18" charset="0"/>
              </a:rPr>
              <a:t>(</a:t>
            </a:r>
            <a:r>
              <a:rPr lang="en-US" sz="2400" kern="0" dirty="0" smtClean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2400" i="1" kern="0" dirty="0" smtClean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</a:rPr>
              <a:t>n</a:t>
            </a:r>
            <a:r>
              <a:rPr lang="en-US" sz="2400" kern="0" dirty="0" smtClean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2400" kern="0" dirty="0" smtClean="0">
                <a:latin typeface="+mn-lt"/>
                <a:ea typeface="Times New Roman" panose="02020603050405020304" pitchFamily="18" charset="0"/>
              </a:rPr>
              <a:t>vs. </a:t>
            </a:r>
            <a:r>
              <a:rPr lang="en-US" sz="2400" kern="0" dirty="0" smtClean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</a:rPr>
              <a:t>4</a:t>
            </a:r>
            <a:r>
              <a:rPr lang="en-US" sz="2400" i="1" kern="0" dirty="0" smtClean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</a:rPr>
              <a:t>n</a:t>
            </a:r>
            <a:r>
              <a:rPr lang="en-US" sz="2400" kern="0" dirty="0" smtClean="0">
                <a:latin typeface="+mn-lt"/>
                <a:ea typeface="Times New Roman" panose="02020603050405020304" pitchFamily="18" charset="0"/>
              </a:rPr>
              <a:t>)</a:t>
            </a:r>
            <a:endParaRPr lang="en-US" sz="2400" kern="0" dirty="0"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891" y="4953000"/>
            <a:ext cx="88763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SAM matches </a:t>
            </a:r>
            <a:r>
              <a:rPr lang="en-US" sz="2400" kern="0" dirty="0" err="1" smtClean="0">
                <a:solidFill>
                  <a:srgbClr val="000000"/>
                </a:solidFill>
                <a:latin typeface="+mn-lt"/>
              </a:rPr>
              <a:t>cudaMemcpy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 throughput at high end (264 GB/s)</a:t>
            </a:r>
          </a:p>
          <a:p>
            <a:pPr marL="1200150" lvl="2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0070C0"/>
                </a:solidFill>
                <a:latin typeface="+mn-lt"/>
                <a:ea typeface="Times New Roman" panose="02020603050405020304" pitchFamily="18" charset="0"/>
              </a:rPr>
              <a:t>Surprising since SAM was designed for higher orders and tuples</a:t>
            </a:r>
            <a:endParaRPr lang="en-US" sz="2000" kern="0" dirty="0">
              <a:solidFill>
                <a:srgbClr val="0070C0"/>
              </a:solidFill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890" y="4572000"/>
            <a:ext cx="8655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For 64-bit values, throughputs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are about half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(but same GB/s)</a:t>
            </a:r>
            <a:endParaRPr lang="en-US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57735"/>
              </p:ext>
            </p:extLst>
          </p:nvPr>
        </p:nvGraphicFramePr>
        <p:xfrm>
          <a:off x="374904" y="1461929"/>
          <a:ext cx="4197096" cy="260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261246"/>
              </p:ext>
            </p:extLst>
          </p:nvPr>
        </p:nvGraphicFramePr>
        <p:xfrm>
          <a:off x="4489704" y="1461929"/>
          <a:ext cx="4197096" cy="260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3238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</a:t>
            </a:r>
            <a:r>
              <a:rPr lang="en-US" dirty="0" smtClean="0"/>
              <a:t>Sum </a:t>
            </a:r>
            <a:r>
              <a:rPr lang="en-US" dirty="0"/>
              <a:t>Throughputs (</a:t>
            </a:r>
            <a:r>
              <a:rPr lang="en-US" dirty="0" smtClean="0"/>
              <a:t>K40)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128" y="1184758"/>
            <a:ext cx="4267200" cy="25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100" dirty="0" smtClean="0">
                <a:latin typeface="+mn-lt"/>
                <a:ea typeface="Times New Roman" panose="02020603050405020304" pitchFamily="18" charset="0"/>
              </a:rPr>
              <a:t>32-bit integers</a:t>
            </a:r>
            <a:endParaRPr lang="en-US" sz="11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74464" y="1191505"/>
            <a:ext cx="4267200" cy="25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100" dirty="0" smtClean="0">
                <a:latin typeface="+mn-lt"/>
                <a:ea typeface="Times New Roman" panose="02020603050405020304" pitchFamily="18" charset="0"/>
              </a:rPr>
              <a:t>64-bit integers</a:t>
            </a:r>
            <a:endParaRPr lang="en-US" sz="11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136" y="4191000"/>
            <a:ext cx="9094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000000"/>
                </a:solidFill>
                <a:latin typeface="Calibri"/>
              </a:rPr>
              <a:t>K40 throughputs are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lower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for all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algorithms</a:t>
            </a:r>
            <a:endParaRPr lang="en-US" sz="2400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137" y="4591110"/>
            <a:ext cx="9018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000000"/>
                </a:solidFill>
                <a:latin typeface="Calibri"/>
              </a:rPr>
              <a:t>SAM is faster than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Thrust/CUDPP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on medium and large inputs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37" y="4953000"/>
            <a:ext cx="90948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000000"/>
                </a:solidFill>
                <a:latin typeface="Calibri"/>
              </a:rPr>
              <a:t>CUB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outperforms SAM by 50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% on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large inputs on 32-bits </a:t>
            </a:r>
            <a:r>
              <a:rPr lang="en-US" sz="2400" kern="0" dirty="0" err="1" smtClean="0">
                <a:solidFill>
                  <a:srgbClr val="000000"/>
                </a:solidFill>
                <a:latin typeface="Calibri"/>
              </a:rPr>
              <a:t>ints</a:t>
            </a:r>
            <a:endParaRPr lang="en-US" sz="2400" kern="0" dirty="0" smtClean="0">
              <a:solidFill>
                <a:srgbClr val="000000"/>
              </a:solidFill>
              <a:latin typeface="Calibri"/>
            </a:endParaRPr>
          </a:p>
          <a:p>
            <a:pPr marL="1200150" lvl="2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000" kern="0" dirty="0" smtClean="0">
                <a:latin typeface="Calibri"/>
              </a:rPr>
              <a:t>SAM’s implementation is not a particularly good fit for this older GPU</a:t>
            </a:r>
            <a:endParaRPr lang="en-US" sz="2000" kern="0" dirty="0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049876"/>
              </p:ext>
            </p:extLst>
          </p:nvPr>
        </p:nvGraphicFramePr>
        <p:xfrm>
          <a:off x="457200" y="1371600"/>
          <a:ext cx="4197096" cy="260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836140"/>
              </p:ext>
            </p:extLst>
          </p:nvPr>
        </p:nvGraphicFramePr>
        <p:xfrm>
          <a:off x="4544568" y="1371600"/>
          <a:ext cx="4197096" cy="260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1018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</a:t>
            </a:r>
            <a:r>
              <a:rPr lang="en-US" dirty="0"/>
              <a:t>Throughputs (</a:t>
            </a:r>
            <a:r>
              <a:rPr lang="en-US" dirty="0" smtClean="0"/>
              <a:t>Titan X)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0178" y="1226164"/>
            <a:ext cx="4267200" cy="25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100" dirty="0" smtClean="0">
                <a:latin typeface="+mn-lt"/>
                <a:ea typeface="Times New Roman" panose="02020603050405020304" pitchFamily="18" charset="0"/>
              </a:rPr>
              <a:t>64-bit integers</a:t>
            </a:r>
            <a:endParaRPr lang="en-US" sz="11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210657"/>
            <a:ext cx="4267200" cy="25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100" dirty="0" smtClean="0">
                <a:latin typeface="+mn-lt"/>
                <a:ea typeface="Times New Roman" panose="02020603050405020304" pitchFamily="18" charset="0"/>
              </a:rPr>
              <a:t>32-bit integers</a:t>
            </a:r>
            <a:endParaRPr lang="en-US" sz="11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4516" y="4004815"/>
            <a:ext cx="8915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Throughputs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decrease as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order increases due to more iterations</a:t>
            </a:r>
            <a:endParaRPr lang="en-US" sz="2400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24516" y="4514671"/>
            <a:ext cx="912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FF0000"/>
                </a:solidFill>
                <a:latin typeface="Calibri"/>
              </a:rPr>
              <a:t>SAM’s </a:t>
            </a:r>
            <a:r>
              <a:rPr lang="en-US" sz="2400" kern="0" dirty="0">
                <a:solidFill>
                  <a:srgbClr val="FF0000"/>
                </a:solidFill>
                <a:latin typeface="Calibri"/>
              </a:rPr>
              <a:t>performance advantage </a:t>
            </a:r>
            <a:r>
              <a:rPr lang="en-US" sz="2400" kern="0" dirty="0" smtClean="0">
                <a:solidFill>
                  <a:srgbClr val="FF0000"/>
                </a:solidFill>
                <a:latin typeface="Calibri"/>
              </a:rPr>
              <a:t>increases </a:t>
            </a:r>
            <a:r>
              <a:rPr lang="en-US" sz="2400" kern="0" dirty="0">
                <a:solidFill>
                  <a:srgbClr val="FF0000"/>
                </a:solidFill>
                <a:latin typeface="Calibri"/>
              </a:rPr>
              <a:t>with </a:t>
            </a:r>
            <a:r>
              <a:rPr lang="en-US" sz="2400" kern="0" dirty="0" smtClean="0">
                <a:solidFill>
                  <a:srgbClr val="FF0000"/>
                </a:solidFill>
                <a:latin typeface="Calibri"/>
              </a:rPr>
              <a:t>higher orders</a:t>
            </a:r>
          </a:p>
          <a:p>
            <a:pPr marL="1200150" lvl="2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Always executes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000" i="1" dirty="0" smtClean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2000" dirty="0" smtClean="0">
                <a:latin typeface="+mn-lt"/>
              </a:rPr>
              <a:t> global memory accesses</a:t>
            </a:r>
          </a:p>
          <a:p>
            <a:pPr marL="1200150" lvl="2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Outperforms </a:t>
            </a:r>
            <a:r>
              <a:rPr lang="en-US" sz="2000" dirty="0">
                <a:latin typeface="+mn-lt"/>
              </a:rPr>
              <a:t>CUB by 52% on order </a:t>
            </a:r>
            <a:r>
              <a:rPr lang="en-US" sz="2000" dirty="0" smtClean="0">
                <a:latin typeface="+mn-lt"/>
              </a:rPr>
              <a:t>2, </a:t>
            </a:r>
            <a:r>
              <a:rPr lang="en-US" sz="2000" dirty="0">
                <a:latin typeface="+mn-lt"/>
              </a:rPr>
              <a:t>78% on order </a:t>
            </a:r>
            <a:r>
              <a:rPr lang="en-US" sz="2000" dirty="0" smtClean="0">
                <a:latin typeface="+mn-lt"/>
              </a:rPr>
              <a:t>5, </a:t>
            </a:r>
            <a:r>
              <a:rPr lang="en-US" sz="2000" dirty="0">
                <a:latin typeface="+mn-lt"/>
              </a:rPr>
              <a:t>and 87% on order </a:t>
            </a:r>
            <a:r>
              <a:rPr lang="en-US" sz="2000" dirty="0" smtClean="0">
                <a:latin typeface="+mn-lt"/>
              </a:rPr>
              <a:t>8</a:t>
            </a:r>
            <a:endParaRPr lang="en-US" sz="2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267419"/>
              </p:ext>
            </p:extLst>
          </p:nvPr>
        </p:nvGraphicFramePr>
        <p:xfrm>
          <a:off x="457200" y="1377993"/>
          <a:ext cx="4197096" cy="260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0227"/>
              </p:ext>
            </p:extLst>
          </p:nvPr>
        </p:nvGraphicFramePr>
        <p:xfrm>
          <a:off x="4530178" y="1383010"/>
          <a:ext cx="4197096" cy="260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2079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Graphic spid="19" grpId="0" uiExpand="1">
        <p:bldSub>
          <a:bldChart bld="series"/>
        </p:bldSub>
      </p:bldGraphic>
      <p:bldGraphic spid="20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</a:t>
            </a:r>
            <a:r>
              <a:rPr lang="en-US" dirty="0"/>
              <a:t>Throughputs (</a:t>
            </a:r>
            <a:r>
              <a:rPr lang="en-US" dirty="0" smtClean="0"/>
              <a:t>K40)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7838" y="1183319"/>
            <a:ext cx="4267200" cy="25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100" dirty="0" smtClean="0">
                <a:latin typeface="+mn-lt"/>
                <a:ea typeface="Times New Roman" panose="02020603050405020304" pitchFamily="18" charset="0"/>
              </a:rPr>
              <a:t>64-bit integers</a:t>
            </a:r>
            <a:endParaRPr lang="en-US" sz="11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1415" y="1184784"/>
            <a:ext cx="4267200" cy="25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100" dirty="0" smtClean="0">
                <a:latin typeface="+mn-lt"/>
                <a:ea typeface="Times New Roman" panose="02020603050405020304" pitchFamily="18" charset="0"/>
              </a:rPr>
              <a:t>32-bit integers</a:t>
            </a:r>
            <a:endParaRPr lang="en-US" sz="11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832" y="4203171"/>
            <a:ext cx="8734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000000"/>
                </a:solidFill>
                <a:latin typeface="Calibri"/>
              </a:rPr>
              <a:t>CUB outperforms SAM on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orders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2 and 5,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but not on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order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8</a:t>
            </a:r>
          </a:p>
          <a:p>
            <a:pPr marL="1200150" lvl="2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000000"/>
                </a:solidFill>
                <a:latin typeface="Calibri"/>
              </a:rPr>
              <a:t>Again, </a:t>
            </a:r>
            <a:r>
              <a:rPr lang="en-US" sz="2000" kern="0" dirty="0" smtClean="0">
                <a:solidFill>
                  <a:srgbClr val="FF0000"/>
                </a:solidFill>
                <a:latin typeface="Calibri"/>
              </a:rPr>
              <a:t>SAM’s relative performance increases with higher orders</a:t>
            </a:r>
            <a:endParaRPr lang="en-US" sz="2000" i="1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832" y="4965716"/>
            <a:ext cx="8937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000000"/>
                </a:solidFill>
                <a:latin typeface="Calibri"/>
              </a:rPr>
              <a:t>SAM’s relative performance over CUB is </a:t>
            </a:r>
            <a:r>
              <a:rPr lang="en-US" sz="2400" kern="0" dirty="0">
                <a:latin typeface="Calibri"/>
              </a:rPr>
              <a:t>higher </a:t>
            </a:r>
            <a:r>
              <a:rPr lang="en-US" sz="2400" kern="0" dirty="0" smtClean="0">
                <a:latin typeface="Calibri"/>
              </a:rPr>
              <a:t>on 64-bit values</a:t>
            </a:r>
          </a:p>
          <a:p>
            <a:pPr marL="1200150" lvl="2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000000"/>
                </a:solidFill>
                <a:latin typeface="Calibri"/>
              </a:rPr>
              <a:t>Baseline advantage of CUB </a:t>
            </a:r>
            <a:r>
              <a:rPr lang="en-US" sz="2000" kern="0" dirty="0">
                <a:solidFill>
                  <a:srgbClr val="000000"/>
                </a:solidFill>
                <a:latin typeface="Calibri"/>
              </a:rPr>
              <a:t>over SAM is </a:t>
            </a:r>
            <a:r>
              <a:rPr lang="en-US" sz="2000" kern="0" dirty="0" smtClean="0">
                <a:solidFill>
                  <a:srgbClr val="000000"/>
                </a:solidFill>
                <a:latin typeface="Calibri"/>
              </a:rPr>
              <a:t>smaller </a:t>
            </a:r>
            <a:r>
              <a:rPr lang="en-US" sz="2000" kern="0" dirty="0">
                <a:solidFill>
                  <a:srgbClr val="000000"/>
                </a:solidFill>
                <a:latin typeface="Calibri"/>
              </a:rPr>
              <a:t>for 64-bit </a:t>
            </a:r>
            <a:r>
              <a:rPr lang="en-US" sz="2000" kern="0" dirty="0" smtClean="0">
                <a:solidFill>
                  <a:srgbClr val="000000"/>
                </a:solidFill>
                <a:latin typeface="Calibri"/>
              </a:rPr>
              <a:t>values</a:t>
            </a:r>
            <a:endParaRPr lang="en-US" sz="2000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177467"/>
              </p:ext>
            </p:extLst>
          </p:nvPr>
        </p:nvGraphicFramePr>
        <p:xfrm>
          <a:off x="467591" y="1371600"/>
          <a:ext cx="4197096" cy="260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060524"/>
              </p:ext>
            </p:extLst>
          </p:nvPr>
        </p:nvGraphicFramePr>
        <p:xfrm>
          <a:off x="4578615" y="1371600"/>
          <a:ext cx="4197096" cy="260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8132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Tuple-based </a:t>
            </a:r>
            <a:r>
              <a:rPr lang="en-US" dirty="0"/>
              <a:t>Throughputs (Titan 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89" y="1200326"/>
            <a:ext cx="4267200" cy="25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100" dirty="0" smtClean="0">
                <a:latin typeface="+mn-lt"/>
                <a:ea typeface="Times New Roman" panose="02020603050405020304" pitchFamily="18" charset="0"/>
              </a:rPr>
              <a:t>32-bit integers</a:t>
            </a:r>
            <a:endParaRPr lang="en-US" sz="11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76970" y="1200326"/>
            <a:ext cx="4267200" cy="25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100" dirty="0" smtClean="0">
                <a:latin typeface="+mn-lt"/>
                <a:ea typeface="Times New Roman" panose="02020603050405020304" pitchFamily="18" charset="0"/>
              </a:rPr>
              <a:t>64-bit integers</a:t>
            </a:r>
            <a:endParaRPr lang="en-US" sz="11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28097" y="4114800"/>
            <a:ext cx="9086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Throughputs decrease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with larger tuple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sizes due to extra work</a:t>
            </a:r>
            <a:endParaRPr lang="en-US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8097" y="4503003"/>
            <a:ext cx="89251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FF0000"/>
                </a:solidFill>
                <a:latin typeface="Calibri"/>
              </a:rPr>
              <a:t>SAM’s performance advantage increases with </a:t>
            </a:r>
            <a:r>
              <a:rPr lang="en-US" sz="2400" kern="0" dirty="0" smtClean="0">
                <a:solidFill>
                  <a:srgbClr val="FF0000"/>
                </a:solidFill>
                <a:latin typeface="+mn-lt"/>
              </a:rPr>
              <a:t>larger tuple sizes</a:t>
            </a:r>
          </a:p>
          <a:p>
            <a:pPr marL="1200150" lvl="2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Larger tuples </a:t>
            </a:r>
            <a:r>
              <a:rPr lang="en-US" sz="2000" dirty="0">
                <a:latin typeface="+mn-lt"/>
              </a:rPr>
              <a:t>increase </a:t>
            </a:r>
            <a:r>
              <a:rPr lang="en-US" sz="2000" dirty="0" smtClean="0">
                <a:latin typeface="+mn-lt"/>
              </a:rPr>
              <a:t>register </a:t>
            </a:r>
            <a:r>
              <a:rPr lang="en-US" sz="2000" dirty="0">
                <a:latin typeface="+mn-lt"/>
              </a:rPr>
              <a:t>pressure in </a:t>
            </a:r>
            <a:r>
              <a:rPr lang="en-US" sz="2000" dirty="0" smtClean="0">
                <a:latin typeface="+mn-lt"/>
              </a:rPr>
              <a:t>CUB but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not</a:t>
            </a:r>
            <a:r>
              <a:rPr lang="en-US" sz="2000" dirty="0" smtClean="0">
                <a:latin typeface="+mn-lt"/>
              </a:rPr>
              <a:t> in SAM</a:t>
            </a:r>
          </a:p>
          <a:p>
            <a:pPr marL="1200150" lvl="2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SAM is 17% slower on </a:t>
            </a:r>
            <a:r>
              <a:rPr lang="en-US" sz="2000" dirty="0" smtClean="0">
                <a:latin typeface="+mn-lt"/>
              </a:rPr>
              <a:t>2-tuples </a:t>
            </a:r>
            <a:r>
              <a:rPr lang="en-US" sz="2000" dirty="0">
                <a:latin typeface="+mn-lt"/>
              </a:rPr>
              <a:t>but 20% faster on </a:t>
            </a:r>
            <a:r>
              <a:rPr lang="en-US" sz="2000" dirty="0" smtClean="0">
                <a:latin typeface="+mn-lt"/>
              </a:rPr>
              <a:t>5-tuples </a:t>
            </a:r>
            <a:r>
              <a:rPr lang="en-US" sz="2000" dirty="0">
                <a:latin typeface="+mn-lt"/>
              </a:rPr>
              <a:t>and 34% faster on </a:t>
            </a:r>
            <a:r>
              <a:rPr lang="en-US" sz="2000" dirty="0" smtClean="0">
                <a:latin typeface="+mn-lt"/>
              </a:rPr>
              <a:t>8-tuples</a:t>
            </a:r>
            <a:endParaRPr lang="en-US" sz="20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634712"/>
              </p:ext>
            </p:extLst>
          </p:nvPr>
        </p:nvGraphicFramePr>
        <p:xfrm>
          <a:off x="493941" y="1371600"/>
          <a:ext cx="4197096" cy="260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103817"/>
              </p:ext>
            </p:extLst>
          </p:nvPr>
        </p:nvGraphicFramePr>
        <p:xfrm>
          <a:off x="4599975" y="1371600"/>
          <a:ext cx="4197096" cy="260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3835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Graphic spid="17" grpId="0" uiExpand="1">
        <p:bldSub>
          <a:bldChart bld="series"/>
        </p:bldSub>
      </p:bldGraphic>
      <p:bldGraphic spid="18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Tuple-based </a:t>
            </a:r>
            <a:r>
              <a:rPr lang="en-US" dirty="0"/>
              <a:t>Throughputs (</a:t>
            </a:r>
            <a:r>
              <a:rPr lang="en-US" dirty="0" smtClean="0"/>
              <a:t>K40)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403" y="1200609"/>
            <a:ext cx="4267200" cy="25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100" dirty="0" smtClean="0">
                <a:latin typeface="+mn-lt"/>
                <a:ea typeface="Times New Roman" panose="02020603050405020304" pitchFamily="18" charset="0"/>
              </a:rPr>
              <a:t>32-bit integers</a:t>
            </a:r>
            <a:endParaRPr lang="en-US" sz="11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1200609"/>
            <a:ext cx="4267200" cy="25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100" dirty="0" smtClean="0">
                <a:latin typeface="+mn-lt"/>
                <a:ea typeface="Times New Roman" panose="02020603050405020304" pitchFamily="18" charset="0"/>
              </a:rPr>
              <a:t>64-bit integers</a:t>
            </a:r>
            <a:endParaRPr lang="en-US" sz="11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42" y="4191000"/>
            <a:ext cx="88133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>
                <a:latin typeface="Calibri"/>
              </a:rPr>
              <a:t>SAM </a:t>
            </a:r>
            <a:r>
              <a:rPr lang="en-US" sz="2400" kern="0" dirty="0" smtClean="0">
                <a:latin typeface="Calibri"/>
              </a:rPr>
              <a:t>outperforms CUB on 8-tuples (and larger tuples)</a:t>
            </a:r>
          </a:p>
          <a:p>
            <a:pPr marL="1200150" lvl="2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000000"/>
                </a:solidFill>
                <a:latin typeface="Calibri"/>
              </a:rPr>
              <a:t>Again,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SAM’s relative performance increases with </a:t>
            </a:r>
            <a:r>
              <a:rPr lang="en-US" sz="2000" kern="0" dirty="0" smtClean="0">
                <a:solidFill>
                  <a:srgbClr val="FF0000"/>
                </a:solidFill>
                <a:latin typeface="Calibri"/>
              </a:rPr>
              <a:t>larger tuple sizes</a:t>
            </a:r>
            <a:endParaRPr lang="en-US" sz="2400" i="1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42" y="4953000"/>
            <a:ext cx="88881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The benefit of SAM over CUB is higher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with 64-bit values</a:t>
            </a:r>
          </a:p>
          <a:p>
            <a:pPr marL="1200150" lvl="2" indent="-285750">
              <a:buClr>
                <a:srgbClr val="8282D4"/>
              </a:buClr>
              <a:buSzPct val="90000"/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000000"/>
                </a:solidFill>
                <a:latin typeface="+mn-lt"/>
              </a:rPr>
              <a:t>SAM already outperforms 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CUB </a:t>
            </a:r>
            <a:r>
              <a:rPr lang="en-US" sz="2000" kern="0" dirty="0" smtClean="0">
                <a:solidFill>
                  <a:srgbClr val="000000"/>
                </a:solidFill>
                <a:latin typeface="+mn-lt"/>
              </a:rPr>
              <a:t>on 5-tuples</a:t>
            </a:r>
            <a:endParaRPr lang="en-US" sz="20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790379"/>
              </p:ext>
            </p:extLst>
          </p:nvPr>
        </p:nvGraphicFramePr>
        <p:xfrm>
          <a:off x="457200" y="1371600"/>
          <a:ext cx="4197096" cy="260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376377"/>
              </p:ext>
            </p:extLst>
          </p:nvPr>
        </p:nvGraphicFramePr>
        <p:xfrm>
          <a:off x="4513949" y="1371600"/>
          <a:ext cx="4197096" cy="260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5789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Scan Operators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45134" y="1676400"/>
          <a:ext cx="8226426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142"/>
                <a:gridCol w="2742142"/>
                <a:gridCol w="27421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Identity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+ 0 =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Representative</a:t>
                      </a:r>
                      <a:r>
                        <a:rPr lang="en-US" baseline="0" dirty="0" smtClean="0"/>
                        <a:t> value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Min(X, ∞) =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Representative</a:t>
                      </a:r>
                      <a:r>
                        <a:rPr lang="en-US" baseline="0" dirty="0" smtClean="0"/>
                        <a:t> value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Max(X, -∞) =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* 1 =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|| FALSE =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&amp;&amp; TRUE = 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896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SAM directly </a:t>
            </a:r>
            <a:r>
              <a:rPr lang="en-US" dirty="0" smtClean="0">
                <a:solidFill>
                  <a:srgbClr val="000000"/>
                </a:solidFill>
              </a:rPr>
              <a:t>supports generalized </a:t>
            </a:r>
            <a:r>
              <a:rPr lang="en-US" dirty="0">
                <a:solidFill>
                  <a:srgbClr val="FF0000"/>
                </a:solidFill>
              </a:rPr>
              <a:t>prefix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scans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Higher-order</a:t>
            </a:r>
            <a:r>
              <a:rPr lang="en-US" dirty="0">
                <a:solidFill>
                  <a:srgbClr val="000000"/>
                </a:solidFill>
              </a:rPr>
              <a:t> prefix scans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Tuple-based</a:t>
            </a:r>
            <a:r>
              <a:rPr lang="en-US" dirty="0">
                <a:solidFill>
                  <a:srgbClr val="000000"/>
                </a:solidFill>
              </a:rPr>
              <a:t> prefix scans</a:t>
            </a:r>
          </a:p>
          <a:p>
            <a:pPr lvl="0">
              <a:spcBef>
                <a:spcPts val="720"/>
              </a:spcBef>
            </a:pPr>
            <a:r>
              <a:rPr lang="en-US" dirty="0">
                <a:solidFill>
                  <a:srgbClr val="000000"/>
                </a:solidFill>
              </a:rPr>
              <a:t>SAM performance on Maxwell and Kepler GPUs</a:t>
            </a:r>
          </a:p>
          <a:p>
            <a:pPr lvl="1">
              <a:spcBef>
                <a:spcPts val="720"/>
              </a:spcBef>
            </a:pPr>
            <a:r>
              <a:rPr lang="en-US" dirty="0"/>
              <a:t>Reaches </a:t>
            </a:r>
            <a:r>
              <a:rPr lang="en-US" dirty="0" err="1">
                <a:solidFill>
                  <a:srgbClr val="FF0000"/>
                </a:solidFill>
              </a:rPr>
              <a:t>cudaMemcpy</a:t>
            </a:r>
            <a:r>
              <a:rPr lang="en-US" dirty="0">
                <a:solidFill>
                  <a:srgbClr val="FF0000"/>
                </a:solidFill>
              </a:rPr>
              <a:t> throughput</a:t>
            </a:r>
            <a:r>
              <a:rPr lang="en-US" dirty="0"/>
              <a:t> on large inputs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spcBef>
                <a:spcPts val="720"/>
              </a:spcBef>
            </a:pPr>
            <a:r>
              <a:rPr lang="en-US" dirty="0"/>
              <a:t>Outperforms all alternatives by up to 2.9x on order-eight and </a:t>
            </a:r>
            <a:r>
              <a:rPr lang="en-US" dirty="0" smtClean="0"/>
              <a:t>by </a:t>
            </a:r>
            <a:r>
              <a:rPr lang="en-US" dirty="0"/>
              <a:t>up to 2.6x on eight-tuple prefix </a:t>
            </a:r>
            <a:r>
              <a:rPr lang="en-US" dirty="0" smtClean="0"/>
              <a:t>sums</a:t>
            </a:r>
          </a:p>
          <a:p>
            <a:pPr lvl="1">
              <a:spcBef>
                <a:spcPts val="720"/>
              </a:spcBef>
            </a:pPr>
            <a:r>
              <a:rPr lang="en-US" dirty="0" smtClean="0">
                <a:solidFill>
                  <a:srgbClr val="0070C0"/>
                </a:solidFill>
              </a:rPr>
              <a:t>SAM’s </a:t>
            </a:r>
            <a:r>
              <a:rPr lang="en-US" dirty="0">
                <a:solidFill>
                  <a:srgbClr val="0070C0"/>
                </a:solidFill>
              </a:rPr>
              <a:t>relative performance increases with higher orders and larger tuple sizes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</a:rPr>
              <a:t>Higher-Order and Tuple-Based Massively-Parallel Prefix Sums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03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Contact </a:t>
            </a:r>
            <a:r>
              <a:rPr lang="en-US" sz="2800" dirty="0" smtClean="0"/>
              <a:t>Info: </a:t>
            </a:r>
            <a:r>
              <a:rPr lang="en-US" sz="2800" dirty="0"/>
              <a:t>Smaleki@txstate.edu </a:t>
            </a:r>
            <a:endParaRPr lang="en-US" sz="2800" dirty="0" smtClean="0"/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http</a:t>
            </a:r>
            <a:r>
              <a:rPr lang="en-US" sz="3100" dirty="0">
                <a:solidFill>
                  <a:srgbClr val="FF0000"/>
                </a:solidFill>
              </a:rPr>
              <a:t>://cs.txstate.edu/~burtscher/research/SAM</a:t>
            </a:r>
            <a:r>
              <a:rPr lang="en-US" sz="3100" dirty="0" smtClean="0">
                <a:solidFill>
                  <a:srgbClr val="FF0000"/>
                </a:solidFill>
              </a:rPr>
              <a:t>/</a:t>
            </a:r>
            <a:endParaRPr lang="en-US" sz="31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342900" lvl="1" indent="-342900">
              <a:buClr>
                <a:srgbClr val="7B7BD1"/>
              </a:buClr>
              <a:buSzPct val="95000"/>
            </a:pPr>
            <a:r>
              <a:rPr lang="en-US" sz="3000" dirty="0"/>
              <a:t>Acknowledgments</a:t>
            </a:r>
          </a:p>
          <a:p>
            <a:pPr marL="742950" lvl="2" indent="-342900">
              <a:buClr>
                <a:srgbClr val="7B7BD1"/>
              </a:buClr>
              <a:buSzPct val="95000"/>
            </a:pPr>
            <a:r>
              <a:rPr lang="en-US" sz="2600" dirty="0"/>
              <a:t>National Science Foundation</a:t>
            </a:r>
          </a:p>
          <a:p>
            <a:pPr marL="742950" lvl="2" indent="-342900">
              <a:buClr>
                <a:srgbClr val="7B7BD1"/>
              </a:buClr>
              <a:buSzPct val="95000"/>
            </a:pPr>
            <a:r>
              <a:rPr lang="en-US" sz="2600" dirty="0"/>
              <a:t>NVIDIA Corporation</a:t>
            </a:r>
          </a:p>
          <a:p>
            <a:pPr marL="742950" lvl="2" indent="-342900">
              <a:buClr>
                <a:srgbClr val="7B7BD1"/>
              </a:buClr>
              <a:buSzPct val="95000"/>
            </a:pPr>
            <a:r>
              <a:rPr lang="en-US" sz="2600" dirty="0"/>
              <a:t>Texas Advanced Computing Center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59" y="3657600"/>
            <a:ext cx="232540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861" y="1170132"/>
            <a:ext cx="1257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78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Prefix Sums and 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</a:t>
            </a:r>
            <a:r>
              <a:rPr lang="en-US" dirty="0">
                <a:solidFill>
                  <a:srgbClr val="FF0000"/>
                </a:solidFill>
              </a:rPr>
              <a:t>building </a:t>
            </a:r>
            <a:r>
              <a:rPr lang="en-US" dirty="0" smtClean="0">
                <a:solidFill>
                  <a:srgbClr val="FF0000"/>
                </a:solidFill>
              </a:rPr>
              <a:t>block </a:t>
            </a:r>
            <a:r>
              <a:rPr lang="en-US" dirty="0" smtClean="0"/>
              <a:t>of parallel algorithms</a:t>
            </a:r>
          </a:p>
          <a:p>
            <a:pPr lvl="1"/>
            <a:r>
              <a:rPr lang="en-US" dirty="0"/>
              <a:t>Can be computed efficiently </a:t>
            </a: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parallel</a:t>
            </a:r>
            <a:r>
              <a:rPr lang="en-US" dirty="0" smtClean="0"/>
              <a:t> in log(</a:t>
            </a:r>
            <a:r>
              <a:rPr lang="en-US" i="1" dirty="0" smtClean="0"/>
              <a:t>n</a:t>
            </a:r>
            <a:r>
              <a:rPr lang="en-US" dirty="0" smtClean="0"/>
              <a:t>) steps</a:t>
            </a:r>
          </a:p>
          <a:p>
            <a:pPr lvl="1"/>
            <a:r>
              <a:rPr lang="en-US" dirty="0" smtClean="0"/>
              <a:t>Help parallelize many seemingly serial algorithms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Buffer allocation</a:t>
            </a:r>
          </a:p>
          <a:p>
            <a:pPr lvl="1"/>
            <a:r>
              <a:rPr lang="en-US" dirty="0" smtClean="0"/>
              <a:t>Radix </a:t>
            </a:r>
            <a:r>
              <a:rPr lang="en-US" dirty="0"/>
              <a:t>sort</a:t>
            </a:r>
          </a:p>
          <a:p>
            <a:pPr lvl="1"/>
            <a:r>
              <a:rPr lang="en-US" dirty="0" smtClean="0"/>
              <a:t>Quicksort</a:t>
            </a:r>
            <a:endParaRPr lang="en-US" dirty="0"/>
          </a:p>
          <a:p>
            <a:pPr lvl="1"/>
            <a:r>
              <a:rPr lang="en-US" dirty="0" smtClean="0"/>
              <a:t>String </a:t>
            </a:r>
            <a:r>
              <a:rPr lang="en-US" dirty="0"/>
              <a:t>comparison</a:t>
            </a:r>
          </a:p>
          <a:p>
            <a:pPr lvl="1"/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19600" y="3276600"/>
            <a:ext cx="4343400" cy="276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282D4"/>
              </a:buClr>
              <a:buSzPct val="90000"/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A8AD6"/>
              </a:buClr>
              <a:buSzPct val="8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 smtClean="0"/>
              <a:t>Run-length encoding</a:t>
            </a:r>
          </a:p>
          <a:p>
            <a:pPr lvl="1"/>
            <a:r>
              <a:rPr lang="en-US" kern="0" dirty="0" smtClean="0"/>
              <a:t>Histograms</a:t>
            </a:r>
          </a:p>
          <a:p>
            <a:pPr lvl="1"/>
            <a:r>
              <a:rPr lang="en-US" kern="0" dirty="0" smtClean="0"/>
              <a:t>Polynomial evaluation</a:t>
            </a:r>
          </a:p>
          <a:p>
            <a:pPr lvl="1"/>
            <a:r>
              <a:rPr lang="en-US" kern="0" dirty="0" smtClean="0"/>
              <a:t>Stream compaction</a:t>
            </a:r>
          </a:p>
          <a:p>
            <a:pPr lvl="1"/>
            <a:r>
              <a:rPr lang="en-US" kern="0" dirty="0" smtClean="0">
                <a:solidFill>
                  <a:srgbClr val="FF0000"/>
                </a:solidFill>
              </a:rPr>
              <a:t>Data compression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292929"/>
                </a:solidFill>
              </a:rPr>
              <a:t>Higher-Order and Tuple-Based Massively-Parallel Prefix Sums</a:t>
            </a:r>
            <a:endParaRPr 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8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075"/>
            <a:ext cx="8382000" cy="4479925"/>
          </a:xfrm>
        </p:spPr>
        <p:txBody>
          <a:bodyPr/>
          <a:lstStyle/>
          <a:p>
            <a:r>
              <a:rPr lang="en-US" dirty="0" smtClean="0"/>
              <a:t>GPU-friendly algorithm for prefix scans called </a:t>
            </a:r>
            <a:r>
              <a:rPr lang="en-US" b="1" dirty="0" smtClean="0"/>
              <a:t>SAM</a:t>
            </a:r>
          </a:p>
          <a:p>
            <a:r>
              <a:rPr lang="en-US" dirty="0" smtClean="0"/>
              <a:t>Novelties and features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Higher-order</a:t>
            </a:r>
            <a:r>
              <a:rPr lang="en-US" dirty="0" smtClean="0"/>
              <a:t> support that is communication</a:t>
            </a:r>
            <a:r>
              <a:rPr lang="en-US" dirty="0" smtClean="0">
                <a:solidFill>
                  <a:srgbClr val="FF0000"/>
                </a:solidFill>
              </a:rPr>
              <a:t> optimal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Tuple-value</a:t>
            </a:r>
            <a:r>
              <a:rPr lang="en-US" dirty="0" smtClean="0"/>
              <a:t> support with </a:t>
            </a:r>
            <a:r>
              <a:rPr lang="en-US" dirty="0" smtClean="0">
                <a:solidFill>
                  <a:srgbClr val="FF0000"/>
                </a:solidFill>
              </a:rPr>
              <a:t>constant </a:t>
            </a:r>
            <a:r>
              <a:rPr lang="en-US" dirty="0" smtClean="0"/>
              <a:t>workload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per thread</a:t>
            </a:r>
          </a:p>
          <a:p>
            <a:pPr lvl="1"/>
            <a:r>
              <a:rPr lang="en-US" dirty="0" smtClean="0"/>
              <a:t>Carry propagation scheme with </a:t>
            </a:r>
            <a:r>
              <a:rPr lang="en-US" dirty="0" smtClean="0">
                <a:solidFill>
                  <a:srgbClr val="FF0000"/>
                </a:solidFill>
              </a:rPr>
              <a:t>O(1) </a:t>
            </a:r>
            <a:r>
              <a:rPr lang="en-US" dirty="0" smtClean="0"/>
              <a:t>auxiliary storage</a:t>
            </a:r>
          </a:p>
          <a:p>
            <a:pPr lvl="1"/>
            <a:r>
              <a:rPr lang="en-US" dirty="0" smtClean="0"/>
              <a:t>Implemented in </a:t>
            </a:r>
            <a:r>
              <a:rPr lang="en-US" dirty="0" smtClean="0">
                <a:solidFill>
                  <a:srgbClr val="FF0000"/>
                </a:solidFill>
              </a:rPr>
              <a:t>unified</a:t>
            </a:r>
            <a:r>
              <a:rPr lang="en-US" dirty="0" smtClean="0"/>
              <a:t> 100-statement CUDA kernel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Outperforms CUB by up to </a:t>
            </a:r>
            <a:r>
              <a:rPr lang="en-US" dirty="0" smtClean="0">
                <a:solidFill>
                  <a:srgbClr val="FF0000"/>
                </a:solidFill>
              </a:rPr>
              <a:t>2.9-fold</a:t>
            </a:r>
            <a:r>
              <a:rPr lang="en-US" dirty="0" smtClean="0"/>
              <a:t> on higher-order and by up to </a:t>
            </a:r>
            <a:r>
              <a:rPr lang="en-US" dirty="0" smtClean="0">
                <a:solidFill>
                  <a:srgbClr val="FF0000"/>
                </a:solidFill>
              </a:rPr>
              <a:t>2.6-fold</a:t>
            </a:r>
            <a:r>
              <a:rPr lang="en-US" dirty="0" smtClean="0"/>
              <a:t> on tuple-based prefix sums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Higher-Order and Tuple-Based Massively-Parallel Prefix Sums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75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compression algorithms </a:t>
            </a:r>
          </a:p>
          <a:p>
            <a:pPr lvl="1"/>
            <a:r>
              <a:rPr lang="en-US" b="1" dirty="0" smtClean="0"/>
              <a:t>Data model </a:t>
            </a:r>
            <a:r>
              <a:rPr lang="en-US" dirty="0" smtClean="0"/>
              <a:t>predicts next value in input sequence and emits difference between actual and predicted value</a:t>
            </a:r>
          </a:p>
          <a:p>
            <a:pPr lvl="1"/>
            <a:r>
              <a:rPr lang="en-US" b="1" dirty="0" smtClean="0"/>
              <a:t>Coder</a:t>
            </a:r>
            <a:r>
              <a:rPr lang="en-US" dirty="0" smtClean="0"/>
              <a:t> maps frequently occurring values to produce shorter output than infrequent values</a:t>
            </a:r>
          </a:p>
          <a:p>
            <a:r>
              <a:rPr lang="en-US" dirty="0" smtClean="0"/>
              <a:t>Delta encoding</a:t>
            </a:r>
          </a:p>
          <a:p>
            <a:pPr lvl="1"/>
            <a:r>
              <a:rPr lang="en-US" dirty="0" smtClean="0"/>
              <a:t>Widely used data model</a:t>
            </a:r>
          </a:p>
          <a:p>
            <a:pPr lvl="1"/>
            <a:r>
              <a:rPr lang="en-US" dirty="0" smtClean="0"/>
              <a:t>Computes </a:t>
            </a:r>
            <a:r>
              <a:rPr lang="en-US" dirty="0" smtClean="0">
                <a:solidFill>
                  <a:srgbClr val="FF0000"/>
                </a:solidFill>
              </a:rPr>
              <a:t>difference sequence </a:t>
            </a:r>
            <a:r>
              <a:rPr lang="en-US" dirty="0" smtClean="0"/>
              <a:t>(i.e., predicts current value to be the same as previous value in sequence)</a:t>
            </a:r>
          </a:p>
          <a:p>
            <a:pPr lvl="1"/>
            <a:r>
              <a:rPr lang="en-US" dirty="0" smtClean="0"/>
              <a:t>Used in image compression, speech compression,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Higher-Order and Tuple-Based Massively-Parallel Prefix Sums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206782"/>
            <a:ext cx="1451177" cy="131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>
            <a:spLocks noChangeAspect="1"/>
          </p:cNvSpPr>
          <p:nvPr/>
        </p:nvSpPr>
        <p:spPr>
          <a:xfrm>
            <a:off x="7404821" y="4402723"/>
            <a:ext cx="17425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500" dirty="0" smtClean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Charles Trevelyan for http://plus.maths.org/</a:t>
            </a:r>
            <a:endParaRPr lang="en-US" sz="500" dirty="0">
              <a:solidFill>
                <a:schemeClr val="accent3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04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+mj-lt"/>
              </a:rPr>
              <a:t>Delta Coding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Delta </a:t>
            </a:r>
            <a:r>
              <a:rPr lang="en-US" dirty="0" smtClean="0">
                <a:solidFill>
                  <a:srgbClr val="0070C0"/>
                </a:solidFill>
              </a:rPr>
              <a:t>encoding</a:t>
            </a:r>
            <a:r>
              <a:rPr lang="en-US" dirty="0" smtClean="0"/>
              <a:t> is embarrassingly parallel</a:t>
            </a:r>
          </a:p>
          <a:p>
            <a:r>
              <a:rPr lang="en-US" dirty="0" smtClean="0"/>
              <a:t>Delta </a:t>
            </a:r>
            <a:r>
              <a:rPr lang="en-US" dirty="0" smtClean="0">
                <a:solidFill>
                  <a:srgbClr val="FF0000"/>
                </a:solidFill>
              </a:rPr>
              <a:t>decoding</a:t>
            </a:r>
            <a:r>
              <a:rPr lang="en-US" dirty="0" smtClean="0"/>
              <a:t> appears to be sequential</a:t>
            </a:r>
          </a:p>
          <a:p>
            <a:pPr lvl="1"/>
            <a:r>
              <a:rPr lang="en-US" dirty="0" smtClean="0"/>
              <a:t>Decoded prior value needed to decode current value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Prefix sum </a:t>
            </a:r>
            <a:r>
              <a:rPr lang="en-US" dirty="0" smtClean="0"/>
              <a:t>decodes delta encoded values</a:t>
            </a:r>
          </a:p>
          <a:p>
            <a:pPr lvl="1"/>
            <a:r>
              <a:rPr lang="en-US" dirty="0" smtClean="0"/>
              <a:t>Decoding can also be done in parallel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Higher-Order and Tuple-Based Massively-Parallel Prefix Sums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26856" y="4038600"/>
            <a:ext cx="5687111" cy="143544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sequence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         1, 2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8,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  Difference sequence (encoding) 1,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1,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1,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3,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2,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2,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2,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  Prefix sum (decoding)                   1,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5, 2,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4,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8, 10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2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of Delta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Higher orders</a:t>
            </a:r>
          </a:p>
          <a:p>
            <a:pPr lvl="1"/>
            <a:r>
              <a:rPr lang="en-US" dirty="0" smtClean="0"/>
              <a:t>Higher-order predictions are often more accurate</a:t>
            </a:r>
          </a:p>
          <a:p>
            <a:pPr lvl="2"/>
            <a:r>
              <a:rPr lang="en-US" dirty="0" smtClean="0"/>
              <a:t>First order		     </a:t>
            </a:r>
            <a:r>
              <a:rPr lang="en-US" dirty="0" err="1" smtClean="0"/>
              <a:t>out</a:t>
            </a:r>
            <a:r>
              <a:rPr lang="en-US" baseline="-25000" dirty="0" err="1" smtClean="0"/>
              <a:t>k</a:t>
            </a:r>
            <a:r>
              <a:rPr lang="en-US" dirty="0" smtClean="0"/>
              <a:t> = in</a:t>
            </a:r>
            <a:r>
              <a:rPr lang="en-US" baseline="-25000" dirty="0" smtClean="0"/>
              <a:t>k</a:t>
            </a:r>
            <a:r>
              <a:rPr lang="en-US" dirty="0" smtClean="0"/>
              <a:t> - in</a:t>
            </a:r>
            <a:r>
              <a:rPr lang="en-US" baseline="-25000" dirty="0" smtClean="0"/>
              <a:t>k-1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Second order 	        	     </a:t>
            </a:r>
            <a:r>
              <a:rPr lang="en-US" dirty="0" err="1" smtClean="0"/>
              <a:t>out</a:t>
            </a:r>
            <a:r>
              <a:rPr lang="en-US" baseline="-25000" dirty="0" err="1" smtClean="0"/>
              <a:t>k</a:t>
            </a:r>
            <a:r>
              <a:rPr lang="en-US" dirty="0" smtClean="0"/>
              <a:t> = in</a:t>
            </a:r>
            <a:r>
              <a:rPr lang="en-US" baseline="-25000" dirty="0" smtClean="0"/>
              <a:t>k</a:t>
            </a:r>
            <a:r>
              <a:rPr lang="en-US" dirty="0" smtClean="0"/>
              <a:t> - 2∙in</a:t>
            </a:r>
            <a:r>
              <a:rPr lang="en-US" baseline="-25000" dirty="0" smtClean="0"/>
              <a:t>k-1</a:t>
            </a:r>
            <a:r>
              <a:rPr lang="en-US" dirty="0" smtClean="0"/>
              <a:t> + in</a:t>
            </a:r>
            <a:r>
              <a:rPr lang="en-US" baseline="-25000" dirty="0" smtClean="0"/>
              <a:t>k-2</a:t>
            </a:r>
          </a:p>
          <a:p>
            <a:pPr lvl="2"/>
            <a:r>
              <a:rPr lang="en-US" dirty="0" smtClean="0"/>
              <a:t>Third order		     </a:t>
            </a:r>
            <a:r>
              <a:rPr lang="en-US" dirty="0" err="1" smtClean="0"/>
              <a:t>out</a:t>
            </a:r>
            <a:r>
              <a:rPr lang="en-US" baseline="-25000" dirty="0" err="1" smtClean="0"/>
              <a:t>k</a:t>
            </a:r>
            <a:r>
              <a:rPr lang="en-US" dirty="0" smtClean="0"/>
              <a:t> = in</a:t>
            </a:r>
            <a:r>
              <a:rPr lang="en-US" baseline="-25000" dirty="0" smtClean="0"/>
              <a:t>k</a:t>
            </a:r>
            <a:r>
              <a:rPr lang="en-US" dirty="0" smtClean="0"/>
              <a:t> - 3∙in</a:t>
            </a:r>
            <a:r>
              <a:rPr lang="en-US" baseline="-25000" dirty="0" smtClean="0"/>
              <a:t>k-1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3∙in</a:t>
            </a:r>
            <a:r>
              <a:rPr lang="en-US" baseline="-25000" dirty="0" smtClean="0"/>
              <a:t>k-2</a:t>
            </a:r>
            <a:r>
              <a:rPr lang="en-US" dirty="0" smtClean="0"/>
              <a:t> - in</a:t>
            </a:r>
            <a:r>
              <a:rPr lang="en-US" baseline="-25000" dirty="0" smtClean="0"/>
              <a:t>k-3</a:t>
            </a:r>
          </a:p>
          <a:p>
            <a:pPr lvl="4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Tuple values </a:t>
            </a:r>
          </a:p>
          <a:p>
            <a:pPr lvl="1"/>
            <a:r>
              <a:rPr lang="en-US" dirty="0" smtClean="0"/>
              <a:t>Data frequently appear in tuples</a:t>
            </a:r>
          </a:p>
          <a:p>
            <a:pPr lvl="2"/>
            <a:r>
              <a:rPr lang="en-US" dirty="0" smtClean="0"/>
              <a:t>Two-tuples		x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y</a:t>
            </a:r>
            <a:r>
              <a:rPr lang="en-US" baseline="-25000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, 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y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y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/>
              <a:t>, …, x</a:t>
            </a:r>
            <a:r>
              <a:rPr lang="en-US" baseline="-25000" dirty="0" smtClean="0"/>
              <a:t>n-1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y</a:t>
            </a:r>
            <a:r>
              <a:rPr lang="en-US" baseline="-25000" dirty="0" smtClean="0">
                <a:solidFill>
                  <a:srgbClr val="0070C0"/>
                </a:solidFill>
              </a:rPr>
              <a:t>n-1</a:t>
            </a:r>
          </a:p>
          <a:p>
            <a:pPr lvl="2"/>
            <a:r>
              <a:rPr lang="en-US" dirty="0" smtClean="0"/>
              <a:t>Three-tuples		x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z</a:t>
            </a:r>
            <a:r>
              <a:rPr lang="en-US" baseline="-25000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, 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z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, …, x</a:t>
            </a:r>
            <a:r>
              <a:rPr lang="en-US" baseline="-25000" dirty="0" smtClean="0"/>
              <a:t>n-1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n-1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z</a:t>
            </a:r>
            <a:r>
              <a:rPr lang="en-US" baseline="-25000" dirty="0" smtClean="0">
                <a:solidFill>
                  <a:srgbClr val="0070C0"/>
                </a:solidFill>
              </a:rPr>
              <a:t>n-1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Higher-Order and Tuple-Based Massively-Parallel Prefix Sums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16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+mj-lt"/>
              </a:rPr>
              <a:t>Problem and Solution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075"/>
            <a:ext cx="8305800" cy="4479925"/>
          </a:xfrm>
        </p:spPr>
        <p:txBody>
          <a:bodyPr/>
          <a:lstStyle/>
          <a:p>
            <a:r>
              <a:rPr lang="en-US" dirty="0" smtClean="0"/>
              <a:t>Conventional prefix sums are insufficient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</a:t>
            </a:r>
            <a:r>
              <a:rPr lang="en-US" dirty="0" smtClean="0"/>
              <a:t>decode higher-order delta encodings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</a:t>
            </a:r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/>
              <a:t>decode tuple-based delta encodings</a:t>
            </a:r>
            <a:endParaRPr lang="en-US" dirty="0" smtClean="0"/>
          </a:p>
          <a:p>
            <a:r>
              <a:rPr lang="en-US" dirty="0" smtClean="0"/>
              <a:t>Prior work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solidFill>
                  <a:srgbClr val="FF0000"/>
                </a:solidFill>
              </a:rPr>
              <a:t>inefficient workarounds </a:t>
            </a:r>
            <a:r>
              <a:rPr lang="en-US" dirty="0"/>
              <a:t>to handle higher-order </a:t>
            </a:r>
            <a:r>
              <a:rPr lang="en-US" dirty="0" smtClean="0"/>
              <a:t>and </a:t>
            </a:r>
            <a:r>
              <a:rPr lang="en-US" dirty="0"/>
              <a:t>tuple-based delta encodings</a:t>
            </a:r>
            <a:endParaRPr lang="en-US" dirty="0" smtClean="0"/>
          </a:p>
          <a:p>
            <a:r>
              <a:rPr lang="en-US" dirty="0" smtClean="0"/>
              <a:t>SAM algorithm and implementation</a:t>
            </a:r>
          </a:p>
          <a:p>
            <a:pPr lvl="1"/>
            <a:r>
              <a:rPr lang="en-US" dirty="0" smtClean="0"/>
              <a:t>Directly and </a:t>
            </a:r>
            <a:r>
              <a:rPr lang="en-US" dirty="0" smtClean="0">
                <a:solidFill>
                  <a:srgbClr val="FF0000"/>
                </a:solidFill>
              </a:rPr>
              <a:t>efficiently</a:t>
            </a:r>
            <a:r>
              <a:rPr lang="en-US" dirty="0" smtClean="0"/>
              <a:t> supports these generalizations</a:t>
            </a:r>
          </a:p>
          <a:p>
            <a:pPr lvl="1"/>
            <a:r>
              <a:rPr lang="en-US" dirty="0" smtClean="0"/>
              <a:t>Even supports </a:t>
            </a:r>
            <a:r>
              <a:rPr lang="en-US" dirty="0" smtClean="0">
                <a:solidFill>
                  <a:srgbClr val="FF0000"/>
                </a:solidFill>
              </a:rPr>
              <a:t>combination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higher orders </a:t>
            </a:r>
            <a:r>
              <a:rPr lang="en-US" dirty="0"/>
              <a:t>and </a:t>
            </a:r>
            <a:r>
              <a:rPr lang="en-US" dirty="0" smtClean="0"/>
              <a:t>tuples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Higher-Order and Tuple-Based Massively-Parallel Prefix Sums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8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77171</TotalTime>
  <Words>1846</Words>
  <Application>Microsoft Office PowerPoint</Application>
  <PresentationFormat>On-screen Show (4:3)</PresentationFormat>
  <Paragraphs>418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Tahoma</vt:lpstr>
      <vt:lpstr>Times New Roman</vt:lpstr>
      <vt:lpstr>Wingdings</vt:lpstr>
      <vt:lpstr>Blends</vt:lpstr>
      <vt:lpstr>1_Blends</vt:lpstr>
      <vt:lpstr>2_Blends</vt:lpstr>
      <vt:lpstr>Higher-Order and Tuple-Based Massively-Parallel Prefix Sums </vt:lpstr>
      <vt:lpstr>Prefix Sum</vt:lpstr>
      <vt:lpstr>Some Scan Operators</vt:lpstr>
      <vt:lpstr>Uses of Prefix Sums and Scans</vt:lpstr>
      <vt:lpstr>Highlights</vt:lpstr>
      <vt:lpstr>Data Compression</vt:lpstr>
      <vt:lpstr>Delta Coding</vt:lpstr>
      <vt:lpstr>Extensions of Delta Coding</vt:lpstr>
      <vt:lpstr>Problem and Solution</vt:lpstr>
      <vt:lpstr>Work Efficiency of Prefix Sums</vt:lpstr>
      <vt:lpstr>Hierarchical Parallel Prefix Sum</vt:lpstr>
      <vt:lpstr>Standard Prefix-Sum Implementation</vt:lpstr>
      <vt:lpstr>SAM Base Implementation</vt:lpstr>
      <vt:lpstr>Pipelined Processing of Chunks</vt:lpstr>
      <vt:lpstr>Carry Propagation Scheme</vt:lpstr>
      <vt:lpstr>PowerPoint Presentation</vt:lpstr>
      <vt:lpstr>Higher-order Prefix Sums</vt:lpstr>
      <vt:lpstr>Higher-order Prefix Sums (cont.)</vt:lpstr>
      <vt:lpstr>PowerPoint Presentation</vt:lpstr>
      <vt:lpstr>Tuple-based Prefix Sums</vt:lpstr>
      <vt:lpstr>Tuple-based Prefix Sums (cont.)</vt:lpstr>
      <vt:lpstr>Experimental Methodology</vt:lpstr>
      <vt:lpstr>PowerPoint Presentation</vt:lpstr>
      <vt:lpstr>Prefix Sum Throughputs (Titan X) </vt:lpstr>
      <vt:lpstr>Prefix Sum Throughputs (K40)</vt:lpstr>
      <vt:lpstr>Higher-order Throughputs (Titan X)</vt:lpstr>
      <vt:lpstr>Higher-order Throughputs (K40)</vt:lpstr>
      <vt:lpstr>Tuple-based Throughputs (Titan X)</vt:lpstr>
      <vt:lpstr>Tuple-based Throughputs (K40)</vt:lpstr>
      <vt:lpstr>Summary</vt:lpstr>
      <vt:lpstr>Question?</vt:lpstr>
    </vt:vector>
  </TitlesOfParts>
  <Company>Cornell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Optimization Tutorial</dc:title>
  <dc:creator>Sepideh Maleki</dc:creator>
  <cp:lastModifiedBy>sepideh maleki</cp:lastModifiedBy>
  <cp:revision>2412</cp:revision>
  <cp:lastPrinted>1601-01-01T00:00:00Z</cp:lastPrinted>
  <dcterms:created xsi:type="dcterms:W3CDTF">2004-05-06T20:27:51Z</dcterms:created>
  <dcterms:modified xsi:type="dcterms:W3CDTF">2016-06-19T16:48:35Z</dcterms:modified>
</cp:coreProperties>
</file>