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7432000" cy="36576000"/>
  <p:notesSz cx="7099300" cy="9385300"/>
  <p:defaultTextStyle>
    <a:defPPr>
      <a:defRPr lang="en-US"/>
    </a:defPPr>
    <a:lvl1pPr algn="l" defTabSz="1828800" rtl="0" fontAlgn="base">
      <a:spcBef>
        <a:spcPct val="0"/>
      </a:spcBef>
      <a:spcAft>
        <a:spcPct val="0"/>
      </a:spcAft>
      <a:defRPr sz="7200" kern="1200">
        <a:solidFill>
          <a:schemeClr val="tx1"/>
        </a:solidFill>
        <a:latin typeface="Arial" panose="020B0604020202020204" pitchFamily="34" charset="0"/>
        <a:ea typeface="MS PGothic" panose="020B0600070205080204" pitchFamily="34" charset="-128"/>
        <a:cs typeface="+mn-cs"/>
      </a:defRPr>
    </a:lvl1pPr>
    <a:lvl2pPr marL="1828800" indent="-1371600" algn="l" defTabSz="1828800" rtl="0" fontAlgn="base">
      <a:spcBef>
        <a:spcPct val="0"/>
      </a:spcBef>
      <a:spcAft>
        <a:spcPct val="0"/>
      </a:spcAft>
      <a:defRPr sz="7200" kern="1200">
        <a:solidFill>
          <a:schemeClr val="tx1"/>
        </a:solidFill>
        <a:latin typeface="Arial" panose="020B0604020202020204" pitchFamily="34" charset="0"/>
        <a:ea typeface="MS PGothic" panose="020B0600070205080204" pitchFamily="34" charset="-128"/>
        <a:cs typeface="+mn-cs"/>
      </a:defRPr>
    </a:lvl2pPr>
    <a:lvl3pPr marL="3657600" indent="-2743200" algn="l" defTabSz="1828800" rtl="0" fontAlgn="base">
      <a:spcBef>
        <a:spcPct val="0"/>
      </a:spcBef>
      <a:spcAft>
        <a:spcPct val="0"/>
      </a:spcAft>
      <a:defRPr sz="7200" kern="1200">
        <a:solidFill>
          <a:schemeClr val="tx1"/>
        </a:solidFill>
        <a:latin typeface="Arial" panose="020B0604020202020204" pitchFamily="34" charset="0"/>
        <a:ea typeface="MS PGothic" panose="020B0600070205080204" pitchFamily="34" charset="-128"/>
        <a:cs typeface="+mn-cs"/>
      </a:defRPr>
    </a:lvl3pPr>
    <a:lvl4pPr marL="5486400" indent="-4114800" algn="l" defTabSz="1828800" rtl="0" fontAlgn="base">
      <a:spcBef>
        <a:spcPct val="0"/>
      </a:spcBef>
      <a:spcAft>
        <a:spcPct val="0"/>
      </a:spcAft>
      <a:defRPr sz="7200" kern="1200">
        <a:solidFill>
          <a:schemeClr val="tx1"/>
        </a:solidFill>
        <a:latin typeface="Arial" panose="020B0604020202020204" pitchFamily="34" charset="0"/>
        <a:ea typeface="MS PGothic" panose="020B0600070205080204" pitchFamily="34" charset="-128"/>
        <a:cs typeface="+mn-cs"/>
      </a:defRPr>
    </a:lvl4pPr>
    <a:lvl5pPr marL="7315200" indent="-5486400" algn="l" defTabSz="1828800" rtl="0" fontAlgn="base">
      <a:spcBef>
        <a:spcPct val="0"/>
      </a:spcBef>
      <a:spcAft>
        <a:spcPct val="0"/>
      </a:spcAft>
      <a:defRPr sz="7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72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72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72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7200"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Untitled Section" id="{54125075-93E7-4859-A762-03BFF6D467CA}">
          <p14:sldIdLst>
            <p14:sldId id="256"/>
          </p14:sldIdLst>
        </p14:section>
      </p14:sectionLst>
    </p:ext>
    <p:ext uri="{EFAFB233-063F-42B5-8137-9DF3F51BA10A}">
      <p15:sldGuideLst xmlns:p15="http://schemas.microsoft.com/office/powerpoint/2012/main">
        <p15:guide id="1" orient="horz" pos="1152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00" autoAdjust="0"/>
  </p:normalViewPr>
  <p:slideViewPr>
    <p:cSldViewPr snapToObjects="1">
      <p:cViewPr>
        <p:scale>
          <a:sx n="60" d="100"/>
          <a:sy n="60" d="100"/>
        </p:scale>
        <p:origin x="-4704" y="-10147"/>
      </p:cViewPr>
      <p:guideLst>
        <p:guide orient="horz" pos="1152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469900"/>
          </a:xfrm>
          <a:prstGeom prst="rect">
            <a:avLst/>
          </a:prstGeom>
        </p:spPr>
        <p:txBody>
          <a:bodyPr vert="horz" lIns="91440" tIns="45720" rIns="91440" bIns="45720" rtlCol="0"/>
          <a:lstStyle>
            <a:lvl1pPr algn="r">
              <a:defRPr sz="1200"/>
            </a:lvl1pPr>
          </a:lstStyle>
          <a:p>
            <a:fld id="{86B9696B-8C14-40F5-80E9-925690B5F0C8}" type="datetimeFigureOut">
              <a:rPr lang="en-US" smtClean="0"/>
              <a:t>7/27/2015</a:t>
            </a:fld>
            <a:endParaRPr lang="en-US"/>
          </a:p>
        </p:txBody>
      </p:sp>
      <p:sp>
        <p:nvSpPr>
          <p:cNvPr id="4" name="Slide Image Placeholder 3"/>
          <p:cNvSpPr>
            <a:spLocks noGrp="1" noRot="1" noChangeAspect="1"/>
          </p:cNvSpPr>
          <p:nvPr>
            <p:ph type="sldImg" idx="2"/>
          </p:nvPr>
        </p:nvSpPr>
        <p:spPr>
          <a:xfrm>
            <a:off x="2362200" y="1173163"/>
            <a:ext cx="2374900" cy="31670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6438"/>
            <a:ext cx="5680075" cy="3695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5400"/>
            <a:ext cx="3076575"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8915400"/>
            <a:ext cx="3076575" cy="469900"/>
          </a:xfrm>
          <a:prstGeom prst="rect">
            <a:avLst/>
          </a:prstGeom>
        </p:spPr>
        <p:txBody>
          <a:bodyPr vert="horz" lIns="91440" tIns="45720" rIns="91440" bIns="45720" rtlCol="0" anchor="b"/>
          <a:lstStyle>
            <a:lvl1pPr algn="r">
              <a:defRPr sz="1200"/>
            </a:lvl1pPr>
          </a:lstStyle>
          <a:p>
            <a:fld id="{41EC6566-AE3A-4F9E-806B-3C3395BBE3A0}" type="slidenum">
              <a:rPr lang="en-US" smtClean="0"/>
              <a:t>‹#›</a:t>
            </a:fld>
            <a:endParaRPr lang="en-US"/>
          </a:p>
        </p:txBody>
      </p:sp>
    </p:spTree>
    <p:extLst>
      <p:ext uri="{BB962C8B-B14F-4D97-AF65-F5344CB8AC3E}">
        <p14:creationId xmlns:p14="http://schemas.microsoft.com/office/powerpoint/2010/main" val="1912465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C6566-AE3A-4F9E-806B-3C3395BBE3A0}" type="slidenum">
              <a:rPr lang="en-US" smtClean="0"/>
              <a:t>1</a:t>
            </a:fld>
            <a:endParaRPr lang="en-US"/>
          </a:p>
        </p:txBody>
      </p:sp>
    </p:spTree>
    <p:extLst>
      <p:ext uri="{BB962C8B-B14F-4D97-AF65-F5344CB8AC3E}">
        <p14:creationId xmlns:p14="http://schemas.microsoft.com/office/powerpoint/2010/main" val="1166911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362270"/>
            <a:ext cx="2331720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20726400"/>
            <a:ext cx="19202400" cy="93472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B748B12-4C74-4AF9-A9FC-8FAF2AD5FA14}" type="datetime1">
              <a:rPr lang="en-US" altLang="en-US"/>
              <a:pPr/>
              <a:t>7/27/2015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D852F49-8870-4F2C-B3B3-2FBA15153B00}" type="slidenum">
              <a:rPr lang="en-US" altLang="en-US"/>
              <a:pPr/>
              <a:t>‹#›</a:t>
            </a:fld>
            <a:endParaRPr lang="en-US" altLang="en-US"/>
          </a:p>
        </p:txBody>
      </p:sp>
    </p:spTree>
    <p:extLst>
      <p:ext uri="{BB962C8B-B14F-4D97-AF65-F5344CB8AC3E}">
        <p14:creationId xmlns:p14="http://schemas.microsoft.com/office/powerpoint/2010/main" val="390473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29887ED-3953-49DC-BB02-389FC216DFD7}" type="datetime1">
              <a:rPr lang="en-US" altLang="en-US"/>
              <a:pPr/>
              <a:t>7/27/2015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FADC62E-792E-4059-B0FB-94C759EC6B9A}" type="slidenum">
              <a:rPr lang="en-US" altLang="en-US"/>
              <a:pPr/>
              <a:t>‹#›</a:t>
            </a:fld>
            <a:endParaRPr lang="en-US" altLang="en-US"/>
          </a:p>
        </p:txBody>
      </p:sp>
    </p:spTree>
    <p:extLst>
      <p:ext uri="{BB962C8B-B14F-4D97-AF65-F5344CB8AC3E}">
        <p14:creationId xmlns:p14="http://schemas.microsoft.com/office/powerpoint/2010/main" val="328015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7814739"/>
            <a:ext cx="18516600" cy="1664377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4800" y="7814739"/>
            <a:ext cx="55092600" cy="1664377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B5C02B2-4F01-49CB-922F-8C534B739E95}" type="datetime1">
              <a:rPr lang="en-US" altLang="en-US"/>
              <a:pPr/>
              <a:t>7/27/2015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278205B-E362-48FD-A7B9-B12FF7F3C1FD}" type="slidenum">
              <a:rPr lang="en-US" altLang="en-US"/>
              <a:pPr/>
              <a:t>‹#›</a:t>
            </a:fld>
            <a:endParaRPr lang="en-US" altLang="en-US"/>
          </a:p>
        </p:txBody>
      </p:sp>
    </p:spTree>
    <p:extLst>
      <p:ext uri="{BB962C8B-B14F-4D97-AF65-F5344CB8AC3E}">
        <p14:creationId xmlns:p14="http://schemas.microsoft.com/office/powerpoint/2010/main" val="80853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849B251-9727-4519-A857-AEDFCDE004A3}" type="datetime1">
              <a:rPr lang="en-US" altLang="en-US"/>
              <a:pPr/>
              <a:t>7/27/2015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DBA4BD4-DB19-4799-9D09-C06163FDCC0B}" type="slidenum">
              <a:rPr lang="en-US" altLang="en-US"/>
              <a:pPr/>
              <a:t>‹#›</a:t>
            </a:fld>
            <a:endParaRPr lang="en-US" altLang="en-US"/>
          </a:p>
        </p:txBody>
      </p:sp>
    </p:spTree>
    <p:extLst>
      <p:ext uri="{BB962C8B-B14F-4D97-AF65-F5344CB8AC3E}">
        <p14:creationId xmlns:p14="http://schemas.microsoft.com/office/powerpoint/2010/main" val="399923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23503469"/>
            <a:ext cx="23317200" cy="72644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15502472"/>
            <a:ext cx="23317200" cy="8000997"/>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C8A4E3D-FF65-44AD-BE9E-8DE01DD338E8}" type="datetime1">
              <a:rPr lang="en-US" altLang="en-US"/>
              <a:pPr/>
              <a:t>7/27/2015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A9BCB-89CC-4C5A-8203-24A8DC9E5F48}" type="slidenum">
              <a:rPr lang="en-US" altLang="en-US"/>
              <a:pPr/>
              <a:t>‹#›</a:t>
            </a:fld>
            <a:endParaRPr lang="en-US" altLang="en-US"/>
          </a:p>
        </p:txBody>
      </p:sp>
    </p:spTree>
    <p:extLst>
      <p:ext uri="{BB962C8B-B14F-4D97-AF65-F5344CB8AC3E}">
        <p14:creationId xmlns:p14="http://schemas.microsoft.com/office/powerpoint/2010/main" val="265905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4800" y="45516800"/>
            <a:ext cx="36804600" cy="128735669"/>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376600" y="45516800"/>
            <a:ext cx="36804600" cy="128735669"/>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78E2DB7-D10A-47A7-B3A2-7F1827246804}" type="datetime1">
              <a:rPr lang="en-US" altLang="en-US"/>
              <a:pPr/>
              <a:t>7/27/2015</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5A01E3D-A1D2-4465-BF8F-ABE45F773415}" type="slidenum">
              <a:rPr lang="en-US" altLang="en-US"/>
              <a:pPr/>
              <a:t>‹#›</a:t>
            </a:fld>
            <a:endParaRPr lang="en-US" altLang="en-US"/>
          </a:p>
        </p:txBody>
      </p:sp>
    </p:spTree>
    <p:extLst>
      <p:ext uri="{BB962C8B-B14F-4D97-AF65-F5344CB8AC3E}">
        <p14:creationId xmlns:p14="http://schemas.microsoft.com/office/powerpoint/2010/main" val="228954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1464736"/>
            <a:ext cx="2468880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8187269"/>
            <a:ext cx="12120564" cy="3412064"/>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371600" y="11599333"/>
            <a:ext cx="12120564"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7" y="8187269"/>
            <a:ext cx="12125325" cy="3412064"/>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3935077" y="11599333"/>
            <a:ext cx="12125325" cy="21073536"/>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EE199CF-A2B2-4117-B346-C7338CBE6639}" type="datetime1">
              <a:rPr lang="en-US" altLang="en-US"/>
              <a:pPr/>
              <a:t>7/27/2015</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7F37C61-A5E2-4E1A-BBC1-419BAF245075}" type="slidenum">
              <a:rPr lang="en-US" altLang="en-US"/>
              <a:pPr/>
              <a:t>‹#›</a:t>
            </a:fld>
            <a:endParaRPr lang="en-US" altLang="en-US"/>
          </a:p>
        </p:txBody>
      </p:sp>
    </p:spTree>
    <p:extLst>
      <p:ext uri="{BB962C8B-B14F-4D97-AF65-F5344CB8AC3E}">
        <p14:creationId xmlns:p14="http://schemas.microsoft.com/office/powerpoint/2010/main" val="172441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1476691-A665-4FB2-B8BD-BFA6D454DB8F}" type="datetime1">
              <a:rPr lang="en-US" altLang="en-US"/>
              <a:pPr/>
              <a:t>7/27/2015</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D24B62F5-83D0-4CC2-A893-FD5771EE1F5A}" type="slidenum">
              <a:rPr lang="en-US" altLang="en-US"/>
              <a:pPr/>
              <a:t>‹#›</a:t>
            </a:fld>
            <a:endParaRPr lang="en-US" altLang="en-US"/>
          </a:p>
        </p:txBody>
      </p:sp>
    </p:spTree>
    <p:extLst>
      <p:ext uri="{BB962C8B-B14F-4D97-AF65-F5344CB8AC3E}">
        <p14:creationId xmlns:p14="http://schemas.microsoft.com/office/powerpoint/2010/main" val="343301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1256EC0-71C2-42AB-80D9-0C4B41DC6782}" type="datetime1">
              <a:rPr lang="en-US" altLang="en-US"/>
              <a:pPr/>
              <a:t>7/27/2015</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76083055-A36C-4B1E-91BA-CECAD693889E}" type="slidenum">
              <a:rPr lang="en-US" altLang="en-US"/>
              <a:pPr/>
              <a:t>‹#›</a:t>
            </a:fld>
            <a:endParaRPr lang="en-US" altLang="en-US"/>
          </a:p>
        </p:txBody>
      </p:sp>
    </p:spTree>
    <p:extLst>
      <p:ext uri="{BB962C8B-B14F-4D97-AF65-F5344CB8AC3E}">
        <p14:creationId xmlns:p14="http://schemas.microsoft.com/office/powerpoint/2010/main" val="199524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1456267"/>
            <a:ext cx="9024939" cy="61976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0725150" y="1456269"/>
            <a:ext cx="15335250" cy="3121660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2" y="7653869"/>
            <a:ext cx="9024939" cy="25019003"/>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82D6DBE-7EC2-448D-BA93-FE68A91D2E9D}" type="datetime1">
              <a:rPr lang="en-US" altLang="en-US"/>
              <a:pPr/>
              <a:t>7/27/2015</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CE0C0AF-3740-42AA-9ED1-A485A15EA7CE}" type="slidenum">
              <a:rPr lang="en-US" altLang="en-US"/>
              <a:pPr/>
              <a:t>‹#›</a:t>
            </a:fld>
            <a:endParaRPr lang="en-US" altLang="en-US"/>
          </a:p>
        </p:txBody>
      </p:sp>
    </p:spTree>
    <p:extLst>
      <p:ext uri="{BB962C8B-B14F-4D97-AF65-F5344CB8AC3E}">
        <p14:creationId xmlns:p14="http://schemas.microsoft.com/office/powerpoint/2010/main" val="5565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25603200"/>
            <a:ext cx="16459200" cy="3022603"/>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5376864" y="3268133"/>
            <a:ext cx="16459200" cy="21945600"/>
          </a:xfrm>
        </p:spPr>
        <p:txBody>
          <a:bodyPr rtlCol="0">
            <a:normAutofit/>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pPr lvl="0"/>
            <a:endParaRPr lang="en-US" noProof="0" smtClean="0"/>
          </a:p>
        </p:txBody>
      </p:sp>
      <p:sp>
        <p:nvSpPr>
          <p:cNvPr id="4" name="Text Placeholder 3"/>
          <p:cNvSpPr>
            <a:spLocks noGrp="1"/>
          </p:cNvSpPr>
          <p:nvPr>
            <p:ph type="body" sz="half" idx="2"/>
          </p:nvPr>
        </p:nvSpPr>
        <p:spPr>
          <a:xfrm>
            <a:off x="5376864" y="28625803"/>
            <a:ext cx="16459200" cy="4292597"/>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3AF069B-6F51-4896-B125-E158934C87F7}" type="datetime1">
              <a:rPr lang="en-US" altLang="en-US"/>
              <a:pPr/>
              <a:t>7/27/2015</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81877FF-6917-4EB9-8CCA-52A3FAE7C2B4}" type="slidenum">
              <a:rPr lang="en-US" altLang="en-US"/>
              <a:pPr/>
              <a:t>‹#›</a:t>
            </a:fld>
            <a:endParaRPr lang="en-US" altLang="en-US"/>
          </a:p>
        </p:txBody>
      </p:sp>
    </p:spTree>
    <p:extLst>
      <p:ext uri="{BB962C8B-B14F-4D97-AF65-F5344CB8AC3E}">
        <p14:creationId xmlns:p14="http://schemas.microsoft.com/office/powerpoint/2010/main" val="50544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1600" y="1465263"/>
            <a:ext cx="246888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371600" y="8534400"/>
            <a:ext cx="24688800" cy="2413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0" tIns="182880" rIns="365760" bIns="18288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371600" y="33901063"/>
            <a:ext cx="6400800" cy="1946275"/>
          </a:xfrm>
          <a:prstGeom prst="rect">
            <a:avLst/>
          </a:prstGeom>
        </p:spPr>
        <p:txBody>
          <a:bodyPr vert="horz" wrap="square" lIns="365760" tIns="182880" rIns="365760" bIns="182880" numCol="1" anchor="ctr" anchorCtr="0" compatLnSpc="1">
            <a:prstTxWarp prst="textNoShape">
              <a:avLst/>
            </a:prstTxWarp>
          </a:bodyPr>
          <a:lstStyle>
            <a:lvl1pPr>
              <a:defRPr sz="4800">
                <a:solidFill>
                  <a:srgbClr val="898989"/>
                </a:solidFill>
                <a:latin typeface="Calibri" panose="020F0502020204030204" pitchFamily="34" charset="0"/>
              </a:defRPr>
            </a:lvl1pPr>
          </a:lstStyle>
          <a:p>
            <a:fld id="{B55EAA85-7C10-42A6-B90F-FA63AD2AADE3}" type="datetime1">
              <a:rPr lang="en-US" altLang="en-US"/>
              <a:pPr/>
              <a:t>7/27/2015</a:t>
            </a:fld>
            <a:endParaRPr lang="en-US" altLang="en-US"/>
          </a:p>
        </p:txBody>
      </p:sp>
      <p:sp>
        <p:nvSpPr>
          <p:cNvPr id="5" name="Footer Placeholder 4"/>
          <p:cNvSpPr>
            <a:spLocks noGrp="1"/>
          </p:cNvSpPr>
          <p:nvPr>
            <p:ph type="ftr" sz="quarter" idx="3"/>
          </p:nvPr>
        </p:nvSpPr>
        <p:spPr>
          <a:xfrm>
            <a:off x="9372600" y="33901063"/>
            <a:ext cx="8686800" cy="1946275"/>
          </a:xfrm>
          <a:prstGeom prst="rect">
            <a:avLst/>
          </a:prstGeom>
        </p:spPr>
        <p:txBody>
          <a:bodyPr vert="horz" wrap="square" lIns="365760" tIns="182880" rIns="365760" bIns="182880" numCol="1" anchor="ctr" anchorCtr="0" compatLnSpc="1">
            <a:prstTxWarp prst="textNoShape">
              <a:avLst/>
            </a:prstTxWarp>
          </a:bodyPr>
          <a:lstStyle>
            <a:lvl1pPr algn="ctr">
              <a:defRPr sz="4800">
                <a:solidFill>
                  <a:srgbClr val="898989"/>
                </a:solidFill>
                <a:latin typeface="Calibri" pitchFamily="-109" charset="0"/>
                <a:ea typeface="ＭＳ Ｐゴシック" pitchFamily="-109" charset="-128"/>
                <a:cs typeface="ＭＳ Ｐゴシック" pitchFamily="-109" charset="-128"/>
              </a:defRPr>
            </a:lvl1pPr>
          </a:lstStyle>
          <a:p>
            <a:pPr>
              <a:defRPr/>
            </a:pPr>
            <a:endParaRPr lang="en-US"/>
          </a:p>
        </p:txBody>
      </p:sp>
      <p:sp>
        <p:nvSpPr>
          <p:cNvPr id="6" name="Slide Number Placeholder 5"/>
          <p:cNvSpPr>
            <a:spLocks noGrp="1"/>
          </p:cNvSpPr>
          <p:nvPr>
            <p:ph type="sldNum" sz="quarter" idx="4"/>
          </p:nvPr>
        </p:nvSpPr>
        <p:spPr>
          <a:xfrm>
            <a:off x="19659600" y="33901063"/>
            <a:ext cx="6400800" cy="1946275"/>
          </a:xfrm>
          <a:prstGeom prst="rect">
            <a:avLst/>
          </a:prstGeom>
        </p:spPr>
        <p:txBody>
          <a:bodyPr vert="horz" wrap="square" lIns="365760" tIns="182880" rIns="365760" bIns="182880" numCol="1" anchor="ctr" anchorCtr="0" compatLnSpc="1">
            <a:prstTxWarp prst="textNoShape">
              <a:avLst/>
            </a:prstTxWarp>
          </a:bodyPr>
          <a:lstStyle>
            <a:lvl1pPr algn="r">
              <a:defRPr sz="4800">
                <a:solidFill>
                  <a:srgbClr val="898989"/>
                </a:solidFill>
                <a:latin typeface="Calibri" panose="020F0502020204030204" pitchFamily="34" charset="0"/>
              </a:defRPr>
            </a:lvl1pPr>
          </a:lstStyle>
          <a:p>
            <a:fld id="{0E01AE88-3A46-49FD-86BB-8E8120FD46B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0" fontAlgn="base" hangingPunct="0">
        <a:spcBef>
          <a:spcPct val="0"/>
        </a:spcBef>
        <a:spcAft>
          <a:spcPct val="0"/>
        </a:spcAft>
        <a:defRPr sz="17600" kern="1200">
          <a:solidFill>
            <a:schemeClr val="tx1"/>
          </a:solidFill>
          <a:latin typeface="+mj-lt"/>
          <a:ea typeface="MS PGothic" panose="020B0600070205080204" pitchFamily="34" charset="-128"/>
          <a:cs typeface="ＭＳ Ｐゴシック" charset="-128"/>
        </a:defRPr>
      </a:lvl1pPr>
      <a:lvl2pPr algn="ctr" defTabSz="1828800" rtl="0" eaLnBrk="0" fontAlgn="base" hangingPunct="0">
        <a:spcBef>
          <a:spcPct val="0"/>
        </a:spcBef>
        <a:spcAft>
          <a:spcPct val="0"/>
        </a:spcAft>
        <a:defRPr sz="17600">
          <a:solidFill>
            <a:schemeClr val="tx1"/>
          </a:solidFill>
          <a:latin typeface="Calibri" charset="0"/>
          <a:ea typeface="MS PGothic" panose="020B0600070205080204" pitchFamily="34" charset="-128"/>
          <a:cs typeface="ＭＳ Ｐゴシック" charset="-128"/>
        </a:defRPr>
      </a:lvl2pPr>
      <a:lvl3pPr algn="ctr" defTabSz="1828800" rtl="0" eaLnBrk="0" fontAlgn="base" hangingPunct="0">
        <a:spcBef>
          <a:spcPct val="0"/>
        </a:spcBef>
        <a:spcAft>
          <a:spcPct val="0"/>
        </a:spcAft>
        <a:defRPr sz="17600">
          <a:solidFill>
            <a:schemeClr val="tx1"/>
          </a:solidFill>
          <a:latin typeface="Calibri" charset="0"/>
          <a:ea typeface="MS PGothic" panose="020B0600070205080204" pitchFamily="34" charset="-128"/>
          <a:cs typeface="ＭＳ Ｐゴシック" charset="-128"/>
        </a:defRPr>
      </a:lvl3pPr>
      <a:lvl4pPr algn="ctr" defTabSz="1828800" rtl="0" eaLnBrk="0" fontAlgn="base" hangingPunct="0">
        <a:spcBef>
          <a:spcPct val="0"/>
        </a:spcBef>
        <a:spcAft>
          <a:spcPct val="0"/>
        </a:spcAft>
        <a:defRPr sz="17600">
          <a:solidFill>
            <a:schemeClr val="tx1"/>
          </a:solidFill>
          <a:latin typeface="Calibri" charset="0"/>
          <a:ea typeface="MS PGothic" panose="020B0600070205080204" pitchFamily="34" charset="-128"/>
          <a:cs typeface="ＭＳ Ｐゴシック" charset="-128"/>
        </a:defRPr>
      </a:lvl4pPr>
      <a:lvl5pPr algn="ctr" defTabSz="1828800" rtl="0" eaLnBrk="0" fontAlgn="base" hangingPunct="0">
        <a:spcBef>
          <a:spcPct val="0"/>
        </a:spcBef>
        <a:spcAft>
          <a:spcPct val="0"/>
        </a:spcAft>
        <a:defRPr sz="17600">
          <a:solidFill>
            <a:schemeClr val="tx1"/>
          </a:solidFill>
          <a:latin typeface="Calibri" charset="0"/>
          <a:ea typeface="MS PGothic" panose="020B0600070205080204" pitchFamily="34" charset="-128"/>
          <a:cs typeface="ＭＳ Ｐゴシック" charset="-128"/>
        </a:defRPr>
      </a:lvl5pPr>
      <a:lvl6pPr marL="457200" algn="ctr" defTabSz="1828800" rtl="0" fontAlgn="base">
        <a:spcBef>
          <a:spcPct val="0"/>
        </a:spcBef>
        <a:spcAft>
          <a:spcPct val="0"/>
        </a:spcAft>
        <a:defRPr sz="17600">
          <a:solidFill>
            <a:schemeClr val="tx1"/>
          </a:solidFill>
          <a:latin typeface="Calibri" charset="0"/>
          <a:ea typeface="ＭＳ Ｐゴシック" charset="-128"/>
          <a:cs typeface="ＭＳ Ｐゴシック" charset="-128"/>
        </a:defRPr>
      </a:lvl6pPr>
      <a:lvl7pPr marL="914400" algn="ctr" defTabSz="1828800" rtl="0" fontAlgn="base">
        <a:spcBef>
          <a:spcPct val="0"/>
        </a:spcBef>
        <a:spcAft>
          <a:spcPct val="0"/>
        </a:spcAft>
        <a:defRPr sz="17600">
          <a:solidFill>
            <a:schemeClr val="tx1"/>
          </a:solidFill>
          <a:latin typeface="Calibri" charset="0"/>
          <a:ea typeface="ＭＳ Ｐゴシック" charset="-128"/>
          <a:cs typeface="ＭＳ Ｐゴシック" charset="-128"/>
        </a:defRPr>
      </a:lvl7pPr>
      <a:lvl8pPr marL="1371600" algn="ctr" defTabSz="1828800" rtl="0" fontAlgn="base">
        <a:spcBef>
          <a:spcPct val="0"/>
        </a:spcBef>
        <a:spcAft>
          <a:spcPct val="0"/>
        </a:spcAft>
        <a:defRPr sz="17600">
          <a:solidFill>
            <a:schemeClr val="tx1"/>
          </a:solidFill>
          <a:latin typeface="Calibri" charset="0"/>
          <a:ea typeface="ＭＳ Ｐゴシック" charset="-128"/>
          <a:cs typeface="ＭＳ Ｐゴシック" charset="-128"/>
        </a:defRPr>
      </a:lvl8pPr>
      <a:lvl9pPr marL="1828800" algn="ctr" defTabSz="1828800" rtl="0" fontAlgn="base">
        <a:spcBef>
          <a:spcPct val="0"/>
        </a:spcBef>
        <a:spcAft>
          <a:spcPct val="0"/>
        </a:spcAft>
        <a:defRPr sz="17600">
          <a:solidFill>
            <a:schemeClr val="tx1"/>
          </a:solidFill>
          <a:latin typeface="Calibri" charset="0"/>
          <a:ea typeface="ＭＳ Ｐゴシック" charset="-128"/>
          <a:cs typeface="ＭＳ Ｐゴシック" charset="-128"/>
        </a:defRPr>
      </a:lvl9pPr>
    </p:titleStyle>
    <p:bodyStyle>
      <a:lvl1pPr marL="1371600" indent="-1371600" algn="l" defTabSz="1828800" rtl="0" eaLnBrk="0" fontAlgn="base" hangingPunct="0">
        <a:spcBef>
          <a:spcPct val="20000"/>
        </a:spcBef>
        <a:spcAft>
          <a:spcPct val="0"/>
        </a:spcAft>
        <a:buFont typeface="Arial" panose="020B0604020202020204" pitchFamily="34" charset="0"/>
        <a:buChar char="•"/>
        <a:defRPr sz="12800" kern="1200">
          <a:solidFill>
            <a:schemeClr val="tx1"/>
          </a:solidFill>
          <a:latin typeface="+mn-lt"/>
          <a:ea typeface="MS PGothic" panose="020B0600070205080204" pitchFamily="34" charset="-128"/>
          <a:cs typeface="ＭＳ Ｐゴシック" charset="-128"/>
        </a:defRPr>
      </a:lvl1pPr>
      <a:lvl2pPr marL="2971800" indent="-1143000" algn="l" defTabSz="1828800"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MS PGothic" panose="020B0600070205080204" pitchFamily="34" charset="-128"/>
          <a:cs typeface="+mn-cs"/>
        </a:defRPr>
      </a:lvl2pPr>
      <a:lvl3pPr marL="4572000" indent="-914400" algn="l" defTabSz="1828800" rtl="0" eaLnBrk="0" fontAlgn="base" hangingPunct="0">
        <a:spcBef>
          <a:spcPct val="20000"/>
        </a:spcBef>
        <a:spcAft>
          <a:spcPct val="0"/>
        </a:spcAft>
        <a:buFont typeface="Arial" panose="020B0604020202020204" pitchFamily="34" charset="0"/>
        <a:buChar char="•"/>
        <a:defRPr sz="9600" kern="1200">
          <a:solidFill>
            <a:schemeClr val="tx1"/>
          </a:solidFill>
          <a:latin typeface="+mn-lt"/>
          <a:ea typeface="MS PGothic" panose="020B0600070205080204" pitchFamily="34" charset="-128"/>
          <a:cs typeface="+mn-cs"/>
        </a:defRPr>
      </a:lvl3pPr>
      <a:lvl4pPr marL="6400800" indent="-914400" algn="l" defTabSz="1828800" rtl="0" eaLnBrk="0" fontAlgn="base" hangingPunct="0">
        <a:spcBef>
          <a:spcPct val="20000"/>
        </a:spcBef>
        <a:spcAft>
          <a:spcPct val="0"/>
        </a:spcAft>
        <a:buFont typeface="Arial" panose="020B0604020202020204" pitchFamily="34" charset="0"/>
        <a:buChar char="–"/>
        <a:defRPr sz="8000" kern="1200">
          <a:solidFill>
            <a:schemeClr val="tx1"/>
          </a:solidFill>
          <a:latin typeface="+mn-lt"/>
          <a:ea typeface="MS PGothic" panose="020B0600070205080204" pitchFamily="34" charset="-128"/>
          <a:cs typeface="+mn-cs"/>
        </a:defRPr>
      </a:lvl4pPr>
      <a:lvl5pPr marL="8229600" indent="-914400" algn="l" defTabSz="1828800" rtl="0" eaLnBrk="0" fontAlgn="base" hangingPunct="0">
        <a:spcBef>
          <a:spcPct val="20000"/>
        </a:spcBef>
        <a:spcAft>
          <a:spcPct val="0"/>
        </a:spcAft>
        <a:buFont typeface="Arial" panose="020B0604020202020204" pitchFamily="34" charset="0"/>
        <a:buChar char="»"/>
        <a:defRPr sz="8000" kern="1200">
          <a:solidFill>
            <a:schemeClr val="tx1"/>
          </a:solidFill>
          <a:latin typeface="+mn-lt"/>
          <a:ea typeface="MS PGothic" panose="020B0600070205080204" pitchFamily="34" charset="-128"/>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www.researchgate.net/publication/25792074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2EAF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313" name="Title Placeholder 1"/>
          <p:cNvSpPr txBox="1">
            <a:spLocks/>
          </p:cNvSpPr>
          <p:nvPr/>
        </p:nvSpPr>
        <p:spPr bwMode="auto">
          <a:xfrm>
            <a:off x="1371600" y="898888"/>
            <a:ext cx="24788125" cy="4041700"/>
          </a:xfrm>
          <a:prstGeom prst="rect">
            <a:avLst/>
          </a:prstGeom>
          <a:noFill/>
          <a:ln w="101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5760" tIns="182880" rIns="365760" bIns="182880"/>
          <a:lstStyle>
            <a:lvl1pPr eaLnBrk="0" hangingPunct="0">
              <a:defRPr sz="7200">
                <a:solidFill>
                  <a:schemeClr val="tx1"/>
                </a:solidFill>
                <a:latin typeface="Arial" panose="020B0604020202020204" pitchFamily="34" charset="0"/>
                <a:ea typeface="MS PGothic" panose="020B0600070205080204" pitchFamily="34" charset="-128"/>
              </a:defRPr>
            </a:lvl1pPr>
            <a:lvl2pPr marL="742950" indent="-285750" eaLnBrk="0" hangingPunct="0">
              <a:defRPr sz="7200">
                <a:solidFill>
                  <a:schemeClr val="tx1"/>
                </a:solidFill>
                <a:latin typeface="Arial" panose="020B0604020202020204" pitchFamily="34" charset="0"/>
                <a:ea typeface="MS PGothic" panose="020B0600070205080204" pitchFamily="34" charset="-128"/>
              </a:defRPr>
            </a:lvl2pPr>
            <a:lvl3pPr marL="1143000" indent="-228600" eaLnBrk="0" hangingPunct="0">
              <a:defRPr sz="7200">
                <a:solidFill>
                  <a:schemeClr val="tx1"/>
                </a:solidFill>
                <a:latin typeface="Arial" panose="020B0604020202020204" pitchFamily="34" charset="0"/>
                <a:ea typeface="MS PGothic" panose="020B0600070205080204" pitchFamily="34" charset="-128"/>
              </a:defRPr>
            </a:lvl3pPr>
            <a:lvl4pPr marL="1600200" indent="-228600" eaLnBrk="0" hangingPunct="0">
              <a:defRPr sz="7200">
                <a:solidFill>
                  <a:schemeClr val="tx1"/>
                </a:solidFill>
                <a:latin typeface="Arial" panose="020B0604020202020204" pitchFamily="34" charset="0"/>
                <a:ea typeface="MS PGothic" panose="020B0600070205080204" pitchFamily="34" charset="-128"/>
              </a:defRPr>
            </a:lvl4pPr>
            <a:lvl5pPr marL="2057400" indent="-228600" eaLnBrk="0" hangingPunct="0">
              <a:defRPr sz="7200">
                <a:solidFill>
                  <a:schemeClr val="tx1"/>
                </a:solidFill>
                <a:latin typeface="Arial" panose="020B0604020202020204" pitchFamily="34" charset="0"/>
                <a:ea typeface="MS PGothic" panose="020B0600070205080204" pitchFamily="34" charset="-128"/>
              </a:defRPr>
            </a:lvl5pPr>
            <a:lvl6pPr marL="2514600" indent="-228600" defTabSz="1828800" eaLnBrk="0" fontAlgn="base" hangingPunct="0">
              <a:spcBef>
                <a:spcPct val="0"/>
              </a:spcBef>
              <a:spcAft>
                <a:spcPct val="0"/>
              </a:spcAft>
              <a:defRPr sz="7200">
                <a:solidFill>
                  <a:schemeClr val="tx1"/>
                </a:solidFill>
                <a:latin typeface="Arial" panose="020B0604020202020204" pitchFamily="34" charset="0"/>
                <a:ea typeface="MS PGothic" panose="020B0600070205080204" pitchFamily="34" charset="-128"/>
              </a:defRPr>
            </a:lvl6pPr>
            <a:lvl7pPr marL="2971800" indent="-228600" defTabSz="1828800" eaLnBrk="0" fontAlgn="base" hangingPunct="0">
              <a:spcBef>
                <a:spcPct val="0"/>
              </a:spcBef>
              <a:spcAft>
                <a:spcPct val="0"/>
              </a:spcAft>
              <a:defRPr sz="7200">
                <a:solidFill>
                  <a:schemeClr val="tx1"/>
                </a:solidFill>
                <a:latin typeface="Arial" panose="020B0604020202020204" pitchFamily="34" charset="0"/>
                <a:ea typeface="MS PGothic" panose="020B0600070205080204" pitchFamily="34" charset="-128"/>
              </a:defRPr>
            </a:lvl7pPr>
            <a:lvl8pPr marL="3429000" indent="-228600" defTabSz="1828800" eaLnBrk="0" fontAlgn="base" hangingPunct="0">
              <a:spcBef>
                <a:spcPct val="0"/>
              </a:spcBef>
              <a:spcAft>
                <a:spcPct val="0"/>
              </a:spcAft>
              <a:defRPr sz="7200">
                <a:solidFill>
                  <a:schemeClr val="tx1"/>
                </a:solidFill>
                <a:latin typeface="Arial" panose="020B0604020202020204" pitchFamily="34" charset="0"/>
                <a:ea typeface="MS PGothic" panose="020B0600070205080204" pitchFamily="34" charset="-128"/>
              </a:defRPr>
            </a:lvl8pPr>
            <a:lvl9pPr marL="3886200" indent="-228600" defTabSz="1828800" eaLnBrk="0" fontAlgn="base" hangingPunct="0">
              <a:spcBef>
                <a:spcPct val="0"/>
              </a:spcBef>
              <a:spcAft>
                <a:spcPct val="0"/>
              </a:spcAft>
              <a:defRPr sz="7200">
                <a:solidFill>
                  <a:schemeClr val="tx1"/>
                </a:solidFill>
                <a:latin typeface="Arial" panose="020B0604020202020204" pitchFamily="34" charset="0"/>
                <a:ea typeface="MS PGothic" panose="020B0600070205080204" pitchFamily="34" charset="-128"/>
              </a:defRPr>
            </a:lvl9pPr>
          </a:lstStyle>
          <a:p>
            <a:pPr algn="ctr" eaLnBrk="1" hangingPunct="1">
              <a:lnSpc>
                <a:spcPct val="70000"/>
              </a:lnSpc>
            </a:pPr>
            <a:endParaRPr lang="en-US" altLang="en-US" sz="2400" b="1" dirty="0" smtClean="0">
              <a:solidFill>
                <a:srgbClr val="176198"/>
              </a:solidFill>
              <a:latin typeface="MyriadPro-Regular" charset="0"/>
            </a:endParaRPr>
          </a:p>
          <a:p>
            <a:pPr algn="ctr" eaLnBrk="1" hangingPunct="1">
              <a:lnSpc>
                <a:spcPct val="70000"/>
              </a:lnSpc>
            </a:pPr>
            <a:r>
              <a:rPr lang="en-US" altLang="en-US" sz="8000" b="1" dirty="0" smtClean="0">
                <a:solidFill>
                  <a:srgbClr val="176198"/>
                </a:solidFill>
                <a:latin typeface="MyriadPro-Regular" charset="0"/>
              </a:rPr>
              <a:t>Data Analysis for NGA-Subduction Zone</a:t>
            </a:r>
            <a:endParaRPr lang="en-US" altLang="en-US" sz="8000" b="1" dirty="0">
              <a:solidFill>
                <a:srgbClr val="176198"/>
              </a:solidFill>
              <a:latin typeface="MyriadPro-Regular" charset="0"/>
            </a:endParaRPr>
          </a:p>
          <a:p>
            <a:pPr algn="ctr" eaLnBrk="1" hangingPunct="1">
              <a:lnSpc>
                <a:spcPct val="70000"/>
              </a:lnSpc>
            </a:pPr>
            <a:endParaRPr lang="en-US" altLang="en-US" sz="2000" dirty="0">
              <a:solidFill>
                <a:srgbClr val="545454"/>
              </a:solidFill>
              <a:latin typeface="MyriadPro-Regular" charset="0"/>
            </a:endParaRPr>
          </a:p>
          <a:p>
            <a:pPr algn="ctr" eaLnBrk="1" hangingPunct="1">
              <a:lnSpc>
                <a:spcPct val="70000"/>
              </a:lnSpc>
            </a:pPr>
            <a:r>
              <a:rPr lang="en-US" altLang="en-US" sz="6000" i="1" dirty="0">
                <a:solidFill>
                  <a:srgbClr val="545454"/>
                </a:solidFill>
                <a:latin typeface="MyriadPro-Regular" charset="0"/>
              </a:rPr>
              <a:t>PEER Internship Program – Summer 2015</a:t>
            </a:r>
            <a:endParaRPr lang="en-US" altLang="en-US" sz="4600" i="1" dirty="0">
              <a:latin typeface="Calibri" panose="020F0502020204030204" pitchFamily="34" charset="0"/>
            </a:endParaRPr>
          </a:p>
        </p:txBody>
      </p:sp>
      <p:sp>
        <p:nvSpPr>
          <p:cNvPr id="13314" name="Text Placeholder 2"/>
          <p:cNvSpPr txBox="1">
            <a:spLocks/>
          </p:cNvSpPr>
          <p:nvPr/>
        </p:nvSpPr>
        <p:spPr bwMode="auto">
          <a:xfrm>
            <a:off x="1371600" y="5181600"/>
            <a:ext cx="24688800" cy="278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182880" rIns="365760" bIns="182880"/>
          <a:lstStyle>
            <a:lvl1pPr marL="1371600" indent="-1371600" eaLnBrk="0" hangingPunct="0">
              <a:defRPr sz="7200">
                <a:solidFill>
                  <a:schemeClr val="tx1"/>
                </a:solidFill>
                <a:latin typeface="Arial" panose="020B0604020202020204" pitchFamily="34" charset="0"/>
                <a:ea typeface="MS PGothic" panose="020B0600070205080204" pitchFamily="34" charset="-128"/>
              </a:defRPr>
            </a:lvl1pPr>
            <a:lvl2pPr marL="742950" indent="-285750" eaLnBrk="0" hangingPunct="0">
              <a:defRPr sz="7200">
                <a:solidFill>
                  <a:schemeClr val="tx1"/>
                </a:solidFill>
                <a:latin typeface="Arial" panose="020B0604020202020204" pitchFamily="34" charset="0"/>
                <a:ea typeface="MS PGothic" panose="020B0600070205080204" pitchFamily="34" charset="-128"/>
              </a:defRPr>
            </a:lvl2pPr>
            <a:lvl3pPr marL="1143000" indent="-228600" eaLnBrk="0" hangingPunct="0">
              <a:defRPr sz="7200">
                <a:solidFill>
                  <a:schemeClr val="tx1"/>
                </a:solidFill>
                <a:latin typeface="Arial" panose="020B0604020202020204" pitchFamily="34" charset="0"/>
                <a:ea typeface="MS PGothic" panose="020B0600070205080204" pitchFamily="34" charset="-128"/>
              </a:defRPr>
            </a:lvl3pPr>
            <a:lvl4pPr marL="1600200" indent="-228600" eaLnBrk="0" hangingPunct="0">
              <a:defRPr sz="7200">
                <a:solidFill>
                  <a:schemeClr val="tx1"/>
                </a:solidFill>
                <a:latin typeface="Arial" panose="020B0604020202020204" pitchFamily="34" charset="0"/>
                <a:ea typeface="MS PGothic" panose="020B0600070205080204" pitchFamily="34" charset="-128"/>
              </a:defRPr>
            </a:lvl4pPr>
            <a:lvl5pPr marL="2057400" indent="-228600" eaLnBrk="0" hangingPunct="0">
              <a:defRPr sz="7200">
                <a:solidFill>
                  <a:schemeClr val="tx1"/>
                </a:solidFill>
                <a:latin typeface="Arial" panose="020B0604020202020204" pitchFamily="34" charset="0"/>
                <a:ea typeface="MS PGothic" panose="020B0600070205080204" pitchFamily="34" charset="-128"/>
              </a:defRPr>
            </a:lvl5pPr>
            <a:lvl6pPr marL="2514600" indent="-228600" defTabSz="1828800" eaLnBrk="0" fontAlgn="base" hangingPunct="0">
              <a:spcBef>
                <a:spcPct val="0"/>
              </a:spcBef>
              <a:spcAft>
                <a:spcPct val="0"/>
              </a:spcAft>
              <a:defRPr sz="7200">
                <a:solidFill>
                  <a:schemeClr val="tx1"/>
                </a:solidFill>
                <a:latin typeface="Arial" panose="020B0604020202020204" pitchFamily="34" charset="0"/>
                <a:ea typeface="MS PGothic" panose="020B0600070205080204" pitchFamily="34" charset="-128"/>
              </a:defRPr>
            </a:lvl6pPr>
            <a:lvl7pPr marL="2971800" indent="-228600" defTabSz="1828800" eaLnBrk="0" fontAlgn="base" hangingPunct="0">
              <a:spcBef>
                <a:spcPct val="0"/>
              </a:spcBef>
              <a:spcAft>
                <a:spcPct val="0"/>
              </a:spcAft>
              <a:defRPr sz="7200">
                <a:solidFill>
                  <a:schemeClr val="tx1"/>
                </a:solidFill>
                <a:latin typeface="Arial" panose="020B0604020202020204" pitchFamily="34" charset="0"/>
                <a:ea typeface="MS PGothic" panose="020B0600070205080204" pitchFamily="34" charset="-128"/>
              </a:defRPr>
            </a:lvl7pPr>
            <a:lvl8pPr marL="3429000" indent="-228600" defTabSz="1828800" eaLnBrk="0" fontAlgn="base" hangingPunct="0">
              <a:spcBef>
                <a:spcPct val="0"/>
              </a:spcBef>
              <a:spcAft>
                <a:spcPct val="0"/>
              </a:spcAft>
              <a:defRPr sz="7200">
                <a:solidFill>
                  <a:schemeClr val="tx1"/>
                </a:solidFill>
                <a:latin typeface="Arial" panose="020B0604020202020204" pitchFamily="34" charset="0"/>
                <a:ea typeface="MS PGothic" panose="020B0600070205080204" pitchFamily="34" charset="-128"/>
              </a:defRPr>
            </a:lvl8pPr>
            <a:lvl9pPr marL="3886200" indent="-228600" defTabSz="1828800" eaLnBrk="0" fontAlgn="base" hangingPunct="0">
              <a:spcBef>
                <a:spcPct val="0"/>
              </a:spcBef>
              <a:spcAft>
                <a:spcPct val="0"/>
              </a:spcAft>
              <a:defRPr sz="7200">
                <a:solidFill>
                  <a:schemeClr val="tx1"/>
                </a:solidFill>
                <a:latin typeface="Arial" panose="020B0604020202020204" pitchFamily="34" charset="0"/>
                <a:ea typeface="MS PGothic" panose="020B0600070205080204" pitchFamily="34" charset="-128"/>
              </a:defRPr>
            </a:lvl9pPr>
          </a:lstStyle>
          <a:p>
            <a:pPr algn="ctr" eaLnBrk="1" hangingPunct="1">
              <a:lnSpc>
                <a:spcPct val="80000"/>
              </a:lnSpc>
            </a:pPr>
            <a:r>
              <a:rPr lang="en-US" altLang="en-US" i="1" smtClean="0"/>
              <a:t/>
            </a:r>
            <a:br>
              <a:rPr lang="en-US" altLang="en-US" i="1" smtClean="0"/>
            </a:br>
            <a:endParaRPr lang="en-US" altLang="en-US" sz="7000">
              <a:latin typeface="Calibri" panose="020F0502020204030204" pitchFamily="34" charset="0"/>
            </a:endParaRPr>
          </a:p>
        </p:txBody>
      </p:sp>
      <p:sp>
        <p:nvSpPr>
          <p:cNvPr id="13315" name="Title Placeholder 1"/>
          <p:cNvSpPr txBox="1">
            <a:spLocks/>
          </p:cNvSpPr>
          <p:nvPr/>
        </p:nvSpPr>
        <p:spPr bwMode="auto">
          <a:xfrm>
            <a:off x="914400" y="3294063"/>
            <a:ext cx="25603200"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182880" rIns="365760" bIns="182880"/>
          <a:lstStyle>
            <a:lvl1pPr eaLnBrk="0" hangingPunct="0">
              <a:defRPr sz="7200">
                <a:solidFill>
                  <a:schemeClr val="tx1"/>
                </a:solidFill>
                <a:latin typeface="Arial" panose="020B0604020202020204" pitchFamily="34" charset="0"/>
                <a:ea typeface="MS PGothic" panose="020B0600070205080204" pitchFamily="34" charset="-128"/>
              </a:defRPr>
            </a:lvl1pPr>
            <a:lvl2pPr marL="742950" indent="-285750" eaLnBrk="0" hangingPunct="0">
              <a:defRPr sz="7200">
                <a:solidFill>
                  <a:schemeClr val="tx1"/>
                </a:solidFill>
                <a:latin typeface="Arial" panose="020B0604020202020204" pitchFamily="34" charset="0"/>
                <a:ea typeface="MS PGothic" panose="020B0600070205080204" pitchFamily="34" charset="-128"/>
              </a:defRPr>
            </a:lvl2pPr>
            <a:lvl3pPr marL="1143000" indent="-228600" eaLnBrk="0" hangingPunct="0">
              <a:defRPr sz="7200">
                <a:solidFill>
                  <a:schemeClr val="tx1"/>
                </a:solidFill>
                <a:latin typeface="Arial" panose="020B0604020202020204" pitchFamily="34" charset="0"/>
                <a:ea typeface="MS PGothic" panose="020B0600070205080204" pitchFamily="34" charset="-128"/>
              </a:defRPr>
            </a:lvl3pPr>
            <a:lvl4pPr marL="1600200" indent="-228600" eaLnBrk="0" hangingPunct="0">
              <a:defRPr sz="7200">
                <a:solidFill>
                  <a:schemeClr val="tx1"/>
                </a:solidFill>
                <a:latin typeface="Arial" panose="020B0604020202020204" pitchFamily="34" charset="0"/>
                <a:ea typeface="MS PGothic" panose="020B0600070205080204" pitchFamily="34" charset="-128"/>
              </a:defRPr>
            </a:lvl4pPr>
            <a:lvl5pPr marL="2057400" indent="-228600" eaLnBrk="0" hangingPunct="0">
              <a:defRPr sz="7200">
                <a:solidFill>
                  <a:schemeClr val="tx1"/>
                </a:solidFill>
                <a:latin typeface="Arial" panose="020B0604020202020204" pitchFamily="34" charset="0"/>
                <a:ea typeface="MS PGothic" panose="020B0600070205080204" pitchFamily="34" charset="-128"/>
              </a:defRPr>
            </a:lvl5pPr>
            <a:lvl6pPr marL="2514600" indent="-228600" defTabSz="1828800" eaLnBrk="0" fontAlgn="base" hangingPunct="0">
              <a:spcBef>
                <a:spcPct val="0"/>
              </a:spcBef>
              <a:spcAft>
                <a:spcPct val="0"/>
              </a:spcAft>
              <a:defRPr sz="7200">
                <a:solidFill>
                  <a:schemeClr val="tx1"/>
                </a:solidFill>
                <a:latin typeface="Arial" panose="020B0604020202020204" pitchFamily="34" charset="0"/>
                <a:ea typeface="MS PGothic" panose="020B0600070205080204" pitchFamily="34" charset="-128"/>
              </a:defRPr>
            </a:lvl6pPr>
            <a:lvl7pPr marL="2971800" indent="-228600" defTabSz="1828800" eaLnBrk="0" fontAlgn="base" hangingPunct="0">
              <a:spcBef>
                <a:spcPct val="0"/>
              </a:spcBef>
              <a:spcAft>
                <a:spcPct val="0"/>
              </a:spcAft>
              <a:defRPr sz="7200">
                <a:solidFill>
                  <a:schemeClr val="tx1"/>
                </a:solidFill>
                <a:latin typeface="Arial" panose="020B0604020202020204" pitchFamily="34" charset="0"/>
                <a:ea typeface="MS PGothic" panose="020B0600070205080204" pitchFamily="34" charset="-128"/>
              </a:defRPr>
            </a:lvl7pPr>
            <a:lvl8pPr marL="3429000" indent="-228600" defTabSz="1828800" eaLnBrk="0" fontAlgn="base" hangingPunct="0">
              <a:spcBef>
                <a:spcPct val="0"/>
              </a:spcBef>
              <a:spcAft>
                <a:spcPct val="0"/>
              </a:spcAft>
              <a:defRPr sz="7200">
                <a:solidFill>
                  <a:schemeClr val="tx1"/>
                </a:solidFill>
                <a:latin typeface="Arial" panose="020B0604020202020204" pitchFamily="34" charset="0"/>
                <a:ea typeface="MS PGothic" panose="020B0600070205080204" pitchFamily="34" charset="-128"/>
              </a:defRPr>
            </a:lvl8pPr>
            <a:lvl9pPr marL="3886200" indent="-228600" defTabSz="1828800" eaLnBrk="0" fontAlgn="base" hangingPunct="0">
              <a:spcBef>
                <a:spcPct val="0"/>
              </a:spcBef>
              <a:spcAft>
                <a:spcPct val="0"/>
              </a:spcAft>
              <a:defRPr sz="7200">
                <a:solidFill>
                  <a:schemeClr val="tx1"/>
                </a:solidFill>
                <a:latin typeface="Arial" panose="020B0604020202020204" pitchFamily="34" charset="0"/>
                <a:ea typeface="MS PGothic" panose="020B0600070205080204" pitchFamily="34" charset="-128"/>
              </a:defRPr>
            </a:lvl9pPr>
          </a:lstStyle>
          <a:p>
            <a:pPr algn="ctr" eaLnBrk="1" hangingPunct="1">
              <a:lnSpc>
                <a:spcPct val="90000"/>
              </a:lnSpc>
            </a:pPr>
            <a:r>
              <a:rPr lang="en-US" altLang="en-US" sz="2800" i="1" dirty="0"/>
              <a:t>Undergraduate Intern:</a:t>
            </a:r>
            <a:r>
              <a:rPr lang="en-US" altLang="en-US" sz="3600" i="1" dirty="0"/>
              <a:t> </a:t>
            </a:r>
            <a:r>
              <a:rPr lang="en-US" altLang="en-US" sz="3600" dirty="0" smtClean="0"/>
              <a:t>Jianqin Wang, The Cooper Union for the Advancement of Science and Art</a:t>
            </a:r>
            <a:br>
              <a:rPr lang="en-US" altLang="en-US" sz="3600" dirty="0" smtClean="0"/>
            </a:br>
            <a:r>
              <a:rPr lang="en-US" altLang="en-US" sz="2800" i="1" dirty="0" smtClean="0"/>
              <a:t>Intern </a:t>
            </a:r>
            <a:r>
              <a:rPr lang="en-US" altLang="en-US" sz="2800" i="1" dirty="0"/>
              <a:t>Mentors:</a:t>
            </a:r>
            <a:r>
              <a:rPr lang="en-US" altLang="en-US" sz="3600" i="1" dirty="0"/>
              <a:t> </a:t>
            </a:r>
            <a:r>
              <a:rPr lang="en-US" altLang="en-US" sz="3600" dirty="0" smtClean="0"/>
              <a:t>Dr. </a:t>
            </a:r>
            <a:r>
              <a:rPr lang="en-US" altLang="en-US" sz="3600" dirty="0" err="1" smtClean="0"/>
              <a:t>Tadahiro</a:t>
            </a:r>
            <a:r>
              <a:rPr lang="en-US" altLang="en-US" sz="3600" dirty="0" smtClean="0"/>
              <a:t> </a:t>
            </a:r>
            <a:r>
              <a:rPr lang="en-US" altLang="en-US" sz="3600" dirty="0" err="1" smtClean="0"/>
              <a:t>Kishida</a:t>
            </a:r>
            <a:r>
              <a:rPr lang="en-US" altLang="en-US" sz="3600" dirty="0" smtClean="0"/>
              <a:t>, University of California Berkeley</a:t>
            </a:r>
            <a:endParaRPr lang="en-US" altLang="en-US" sz="3600" dirty="0">
              <a:solidFill>
                <a:schemeClr val="tx2"/>
              </a:solidFill>
            </a:endParaRPr>
          </a:p>
        </p:txBody>
      </p:sp>
      <p:pic>
        <p:nvPicPr>
          <p:cNvPr id="13316" name="Picture 1" descr="Posterfoot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3223200"/>
            <a:ext cx="26517600"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403350" y="5715000"/>
            <a:ext cx="24688800" cy="3539430"/>
          </a:xfrm>
          <a:prstGeom prst="rect">
            <a:avLst/>
          </a:prstGeom>
          <a:noFill/>
          <a:ln w="76200">
            <a:solidFill>
              <a:srgbClr val="0070C0"/>
            </a:solidFill>
          </a:ln>
        </p:spPr>
        <p:txBody>
          <a:bodyPr wrap="square" rtlCol="0">
            <a:spAutoFit/>
          </a:bodyPr>
          <a:lstStyle/>
          <a:p>
            <a:r>
              <a:rPr lang="en-US" sz="4400" dirty="0" smtClean="0"/>
              <a:t>Introduction</a:t>
            </a:r>
          </a:p>
          <a:p>
            <a:pPr algn="just"/>
            <a:r>
              <a:rPr lang="en-US" sz="3600" dirty="0" smtClean="0"/>
              <a:t>One of the world’s largest subduction zones is located at the Aleutian trench near Alaska, where the Pacific plate is being </a:t>
            </a:r>
            <a:r>
              <a:rPr lang="en-US" sz="3600" dirty="0" err="1" smtClean="0"/>
              <a:t>subducted</a:t>
            </a:r>
            <a:r>
              <a:rPr lang="en-US" sz="3600" dirty="0" smtClean="0"/>
              <a:t> beneath the North American plate. Researchers monitor the activity of the subduction zone through various recording stations. The recordings of the earthquakes are then used to calculate information such as hypocenter locations, hypocenter depths, and magnitudes. In the NGA-Subduction project, the recordings are further processed for filtering and baseline corrections, </a:t>
            </a:r>
            <a:r>
              <a:rPr lang="en-US" sz="3600" dirty="0" err="1" smtClean="0"/>
              <a:t>RotD</a:t>
            </a:r>
            <a:r>
              <a:rPr lang="en-US" sz="3600" dirty="0" smtClean="0"/>
              <a:t> calculations, and type classifications. </a:t>
            </a:r>
            <a:endParaRPr lang="en-US" sz="3600" dirty="0"/>
          </a:p>
        </p:txBody>
      </p:sp>
      <p:sp>
        <p:nvSpPr>
          <p:cNvPr id="4" name="TextBox 3"/>
          <p:cNvSpPr txBox="1"/>
          <p:nvPr/>
        </p:nvSpPr>
        <p:spPr>
          <a:xfrm>
            <a:off x="1403351" y="9787830"/>
            <a:ext cx="9019030" cy="22375356"/>
          </a:xfrm>
          <a:prstGeom prst="rect">
            <a:avLst/>
          </a:prstGeom>
          <a:noFill/>
          <a:ln w="76200">
            <a:solidFill>
              <a:srgbClr val="0070C0"/>
            </a:solidFill>
          </a:ln>
        </p:spPr>
        <p:txBody>
          <a:bodyPr wrap="square" rtlCol="0">
            <a:spAutoFit/>
          </a:bodyPr>
          <a:lstStyle/>
          <a:p>
            <a:r>
              <a:rPr lang="en-US" sz="4400" dirty="0" smtClean="0"/>
              <a:t>Process</a:t>
            </a:r>
          </a:p>
          <a:p>
            <a:pPr algn="just"/>
            <a:r>
              <a:rPr lang="en-US" sz="3600" dirty="0" smtClean="0"/>
              <a:t>The earthquake recordings are processed using a R program. For each specific event being processed, the program takes the earthquake recording, station info (including station location and distance from hypocenter), and instrument response of the recording equipment and produces three recordings for each station location. The three recordings correspond to North-South, East-West, Up-Down directions. To apply filtering and baseline corrections to recordings, the user must then select two starting times: firstly for the p-wave (also known as primary or compressional wave) start time, secondly for the s-wave (also known as shear wave) start time. This interface is shown in Figure 1. Upon selecting these two start times, the program will then calculate the acceleration, velocity, and displacement of the wave recordings (see Figure 1). Using the calculated smooth Fourier Amplitude Spectra (FAS), the user then removes noise based on the signal vs. response curve (where the signal is preferably three times stronger than the instrument response). The program uses this information and processes the recording using two different filters, causal and </a:t>
            </a:r>
            <a:r>
              <a:rPr lang="en-US" sz="3600" dirty="0" err="1" smtClean="0"/>
              <a:t>acausal</a:t>
            </a:r>
            <a:r>
              <a:rPr lang="en-US" sz="3600" dirty="0" smtClean="0"/>
              <a:t> </a:t>
            </a:r>
            <a:r>
              <a:rPr lang="en-US" sz="3600" dirty="0" err="1" smtClean="0"/>
              <a:t>butterworth</a:t>
            </a:r>
            <a:r>
              <a:rPr lang="en-US" sz="3600" dirty="0" smtClean="0"/>
              <a:t> filters. </a:t>
            </a:r>
          </a:p>
          <a:p>
            <a:pPr algn="just"/>
            <a:r>
              <a:rPr lang="en-US" sz="3600" dirty="0" smtClean="0"/>
              <a:t>Once the data is processed, the earthquake events are categorized into subduction interface, subduction </a:t>
            </a:r>
            <a:r>
              <a:rPr lang="en-US" sz="3600" dirty="0" err="1" smtClean="0"/>
              <a:t>intraslab</a:t>
            </a:r>
            <a:r>
              <a:rPr lang="en-US" sz="3600" dirty="0" smtClean="0"/>
              <a:t>, subduction outer rise, and shallow crustal events. Such classifications are determined based on hypocenter location, depth, and existing reports written about the events. </a:t>
            </a:r>
          </a:p>
          <a:p>
            <a:pPr algn="just"/>
            <a:r>
              <a:rPr lang="en-US" sz="3600" dirty="0" smtClean="0"/>
              <a:t>R code is used extensively throughout the project. </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7789" y="10214097"/>
            <a:ext cx="5744308" cy="573576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95956" y="17450791"/>
            <a:ext cx="5744308" cy="573576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95956" y="24627127"/>
            <a:ext cx="5750169" cy="5741613"/>
          </a:xfrm>
          <a:prstGeom prst="rect">
            <a:avLst/>
          </a:prstGeom>
        </p:spPr>
      </p:pic>
      <p:sp>
        <p:nvSpPr>
          <p:cNvPr id="15" name="TextBox 14"/>
          <p:cNvSpPr txBox="1"/>
          <p:nvPr/>
        </p:nvSpPr>
        <p:spPr>
          <a:xfrm>
            <a:off x="10484612" y="16376123"/>
            <a:ext cx="12886104" cy="584775"/>
          </a:xfrm>
          <a:prstGeom prst="rect">
            <a:avLst/>
          </a:prstGeom>
          <a:noFill/>
        </p:spPr>
        <p:txBody>
          <a:bodyPr wrap="square" rtlCol="0">
            <a:spAutoFit/>
          </a:bodyPr>
          <a:lstStyle/>
          <a:p>
            <a:r>
              <a:rPr lang="en-US" sz="3200" dirty="0"/>
              <a:t> </a:t>
            </a:r>
            <a:r>
              <a:rPr lang="en-US" sz="3200" dirty="0" smtClean="0"/>
              <a:t>   Figure. 1</a:t>
            </a:r>
            <a:r>
              <a:rPr lang="en-US" sz="3200" dirty="0"/>
              <a:t> </a:t>
            </a:r>
            <a:r>
              <a:rPr lang="en-US" sz="3200" dirty="0" smtClean="0"/>
              <a:t>Start Time Selection	</a:t>
            </a:r>
            <a:endParaRPr lang="en-US" sz="3200" dirty="0"/>
          </a:p>
        </p:txBody>
      </p:sp>
      <p:sp>
        <p:nvSpPr>
          <p:cNvPr id="16" name="TextBox 15"/>
          <p:cNvSpPr txBox="1"/>
          <p:nvPr/>
        </p:nvSpPr>
        <p:spPr>
          <a:xfrm>
            <a:off x="10832493" y="30907043"/>
            <a:ext cx="6355669" cy="584775"/>
          </a:xfrm>
          <a:prstGeom prst="rect">
            <a:avLst/>
          </a:prstGeom>
          <a:noFill/>
        </p:spPr>
        <p:txBody>
          <a:bodyPr wrap="square" rtlCol="0">
            <a:spAutoFit/>
          </a:bodyPr>
          <a:lstStyle/>
          <a:p>
            <a:r>
              <a:rPr lang="en-US" sz="3200" dirty="0" smtClean="0"/>
              <a:t>Figure 3. Causal/</a:t>
            </a:r>
            <a:r>
              <a:rPr lang="en-US" sz="3200" dirty="0" err="1" smtClean="0"/>
              <a:t>Acausal</a:t>
            </a:r>
            <a:r>
              <a:rPr lang="en-US" sz="3200" dirty="0" smtClean="0"/>
              <a:t> Filter</a:t>
            </a:r>
            <a:endParaRPr lang="en-US" sz="3200" dirty="0"/>
          </a:p>
        </p:txBody>
      </p:sp>
      <p:sp>
        <p:nvSpPr>
          <p:cNvPr id="17" name="TextBox 16"/>
          <p:cNvSpPr txBox="1"/>
          <p:nvPr/>
        </p:nvSpPr>
        <p:spPr>
          <a:xfrm>
            <a:off x="10847733" y="23676444"/>
            <a:ext cx="5883710" cy="584775"/>
          </a:xfrm>
          <a:prstGeom prst="rect">
            <a:avLst/>
          </a:prstGeom>
          <a:noFill/>
        </p:spPr>
        <p:txBody>
          <a:bodyPr wrap="square" rtlCol="0">
            <a:spAutoFit/>
          </a:bodyPr>
          <a:lstStyle/>
          <a:p>
            <a:r>
              <a:rPr lang="en-US" sz="3200" dirty="0" smtClean="0"/>
              <a:t>Figure 2. FAS Selection</a:t>
            </a:r>
            <a:endParaRPr lang="en-US" sz="3200" dirty="0"/>
          </a:p>
        </p:txBody>
      </p:sp>
      <p:sp>
        <p:nvSpPr>
          <p:cNvPr id="18" name="TextBox 17"/>
          <p:cNvSpPr txBox="1"/>
          <p:nvPr/>
        </p:nvSpPr>
        <p:spPr>
          <a:xfrm>
            <a:off x="16989297" y="9787830"/>
            <a:ext cx="9071103" cy="10187404"/>
          </a:xfrm>
          <a:prstGeom prst="rect">
            <a:avLst/>
          </a:prstGeom>
          <a:noFill/>
          <a:ln w="76200">
            <a:solidFill>
              <a:srgbClr val="0070C0"/>
            </a:solidFill>
          </a:ln>
        </p:spPr>
        <p:txBody>
          <a:bodyPr wrap="square" rtlCol="0">
            <a:spAutoFit/>
          </a:bodyPr>
          <a:lstStyle/>
          <a:p>
            <a:r>
              <a:rPr lang="en-US" sz="4400" dirty="0" smtClean="0"/>
              <a:t>Results</a:t>
            </a:r>
          </a:p>
          <a:p>
            <a:pPr algn="just"/>
            <a:r>
              <a:rPr lang="en-US" sz="3600" dirty="0" smtClean="0"/>
              <a:t>The NGA-Subduction project is still ongoing, and includes many other subduction zones, such as the Cascadia fault line and the Japan trench. For the Alaska subduction zone, </a:t>
            </a:r>
            <a:r>
              <a:rPr lang="en-US" sz="3600" dirty="0" smtClean="0"/>
              <a:t>141 events </a:t>
            </a:r>
            <a:r>
              <a:rPr lang="en-US" sz="3600" dirty="0" smtClean="0"/>
              <a:t>were processed </a:t>
            </a:r>
            <a:r>
              <a:rPr lang="en-US" sz="3600" dirty="0" smtClean="0"/>
              <a:t>of magnitude </a:t>
            </a:r>
            <a:r>
              <a:rPr lang="en-US" sz="3600" dirty="0" smtClean="0"/>
              <a:t>5 or greater, with data from </a:t>
            </a:r>
            <a:r>
              <a:rPr lang="en-US" sz="3600" dirty="0"/>
              <a:t>7</a:t>
            </a:r>
            <a:r>
              <a:rPr lang="en-US" sz="3600" dirty="0" smtClean="0"/>
              <a:t> </a:t>
            </a:r>
            <a:r>
              <a:rPr lang="en-US" sz="3600" dirty="0" smtClean="0"/>
              <a:t>networks and </a:t>
            </a:r>
            <a:r>
              <a:rPr lang="en-US" sz="3600" dirty="0" smtClean="0"/>
              <a:t>176 stations</a:t>
            </a:r>
            <a:r>
              <a:rPr lang="en-US" sz="3600" dirty="0" smtClean="0"/>
              <a:t>. The number of records processed for the Aleutian trench totals to more than </a:t>
            </a:r>
            <a:r>
              <a:rPr lang="en-US" sz="3600" dirty="0" smtClean="0"/>
              <a:t>7,500</a:t>
            </a:r>
            <a:r>
              <a:rPr lang="en-US" sz="3600" dirty="0" smtClean="0"/>
              <a:t>. </a:t>
            </a:r>
          </a:p>
          <a:p>
            <a:pPr algn="just"/>
            <a:r>
              <a:rPr lang="en-US" sz="3600" dirty="0" smtClean="0"/>
              <a:t>The data is currently being processed so that for each individual event, the </a:t>
            </a:r>
            <a:r>
              <a:rPr lang="en-US" sz="3600" dirty="0" err="1" smtClean="0"/>
              <a:t>hypercenter</a:t>
            </a:r>
            <a:r>
              <a:rPr lang="en-US" sz="3600" dirty="0" smtClean="0"/>
              <a:t> is marked on the map, while the stations with recordings that were processed will also be located. A scatterplot will also be created to mark the distance of each station from the hypocenter, relative to the as-recorded PGA from each station. </a:t>
            </a:r>
            <a:endParaRPr lang="en-US" sz="3600" dirty="0"/>
          </a:p>
        </p:txBody>
      </p:sp>
      <p:sp>
        <p:nvSpPr>
          <p:cNvPr id="19" name="TextBox 18"/>
          <p:cNvSpPr txBox="1"/>
          <p:nvPr/>
        </p:nvSpPr>
        <p:spPr>
          <a:xfrm>
            <a:off x="16919700" y="27368117"/>
            <a:ext cx="9139948" cy="4093428"/>
          </a:xfrm>
          <a:prstGeom prst="rect">
            <a:avLst/>
          </a:prstGeom>
          <a:noFill/>
          <a:ln w="76200">
            <a:solidFill>
              <a:srgbClr val="0070C0"/>
            </a:solidFill>
          </a:ln>
        </p:spPr>
        <p:txBody>
          <a:bodyPr wrap="square" rtlCol="0">
            <a:spAutoFit/>
          </a:bodyPr>
          <a:lstStyle/>
          <a:p>
            <a:r>
              <a:rPr lang="en-US" sz="4400" dirty="0" smtClean="0"/>
              <a:t>Acknowledgements</a:t>
            </a:r>
          </a:p>
          <a:p>
            <a:pPr algn="just"/>
            <a:r>
              <a:rPr lang="en-US" sz="3600" dirty="0" smtClean="0"/>
              <a:t>I would like to thank PEER for giving me this opportunity to participate in this project. I would also like to thank Dr. </a:t>
            </a:r>
            <a:r>
              <a:rPr lang="en-US" sz="3600" dirty="0" err="1" smtClean="0"/>
              <a:t>Tadahiro</a:t>
            </a:r>
            <a:r>
              <a:rPr lang="en-US" sz="3600" dirty="0" smtClean="0"/>
              <a:t> </a:t>
            </a:r>
            <a:r>
              <a:rPr lang="en-US" sz="3600" dirty="0" err="1" smtClean="0"/>
              <a:t>Kishida</a:t>
            </a:r>
            <a:r>
              <a:rPr lang="en-US" sz="3600" dirty="0" smtClean="0"/>
              <a:t> for his daily support and guidance, and Sahar </a:t>
            </a:r>
            <a:r>
              <a:rPr lang="en-US" sz="3600" dirty="0" err="1" smtClean="0"/>
              <a:t>Derakhshan</a:t>
            </a:r>
            <a:r>
              <a:rPr lang="en-US" sz="3600" dirty="0" smtClean="0"/>
              <a:t> who has never hesitated to help me when I had questions. </a:t>
            </a:r>
            <a:endParaRPr lang="en-US" sz="3600" dirty="0"/>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000" y="1970881"/>
            <a:ext cx="2482850" cy="248285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17751" y="1996121"/>
            <a:ext cx="2119191" cy="2523888"/>
          </a:xfrm>
          <a:prstGeom prst="rect">
            <a:avLst/>
          </a:prstGeom>
        </p:spPr>
      </p:pic>
      <p:sp>
        <p:nvSpPr>
          <p:cNvPr id="22" name="TextBox 21"/>
          <p:cNvSpPr txBox="1"/>
          <p:nvPr/>
        </p:nvSpPr>
        <p:spPr>
          <a:xfrm>
            <a:off x="16920453" y="20521734"/>
            <a:ext cx="9139948" cy="6309420"/>
          </a:xfrm>
          <a:prstGeom prst="rect">
            <a:avLst/>
          </a:prstGeom>
          <a:noFill/>
          <a:ln w="76200">
            <a:solidFill>
              <a:srgbClr val="0070C0"/>
            </a:solidFill>
          </a:ln>
        </p:spPr>
        <p:txBody>
          <a:bodyPr wrap="square" rtlCol="0">
            <a:spAutoFit/>
          </a:bodyPr>
          <a:lstStyle/>
          <a:p>
            <a:r>
              <a:rPr lang="en-US" sz="4400" dirty="0" smtClean="0"/>
              <a:t>Conclusions</a:t>
            </a:r>
          </a:p>
          <a:p>
            <a:r>
              <a:rPr lang="en-US" sz="3600" dirty="0" smtClean="0"/>
              <a:t>The process of analyzing earthquakes events is ongoing, as tectonic plates are in constant motion and new events are produced daily. Thus, the project needs to be constantly updated to account for the newer events. The processed data is important for future studies researchers wish to conduct, as it includes years worth of data from earthquake subduction zones across the world. </a:t>
            </a:r>
            <a:endParaRPr lang="en-US" sz="3600" dirty="0"/>
          </a:p>
        </p:txBody>
      </p:sp>
      <p:sp>
        <p:nvSpPr>
          <p:cNvPr id="23" name="TextBox 22"/>
          <p:cNvSpPr txBox="1"/>
          <p:nvPr/>
        </p:nvSpPr>
        <p:spPr>
          <a:xfrm>
            <a:off x="13668110" y="31950939"/>
            <a:ext cx="12443725" cy="1015663"/>
          </a:xfrm>
          <a:prstGeom prst="rect">
            <a:avLst/>
          </a:prstGeom>
          <a:noFill/>
          <a:ln>
            <a:solidFill>
              <a:srgbClr val="0070C0"/>
            </a:solidFill>
          </a:ln>
        </p:spPr>
        <p:txBody>
          <a:bodyPr wrap="square" rtlCol="0">
            <a:spAutoFit/>
          </a:bodyPr>
          <a:lstStyle/>
          <a:p>
            <a:r>
              <a:rPr lang="en-US" sz="2000" b="1" dirty="0" smtClean="0"/>
              <a:t>References</a:t>
            </a:r>
          </a:p>
          <a:p>
            <a:r>
              <a:rPr lang="en-US" sz="2000" dirty="0" err="1" smtClean="0"/>
              <a:t>Ghofrani</a:t>
            </a:r>
            <a:r>
              <a:rPr lang="en-US" sz="2000" dirty="0"/>
              <a:t>, H. and Atkinson, G. M. (2011), “</a:t>
            </a:r>
            <a:r>
              <a:rPr lang="en-US" sz="2000" dirty="0" err="1"/>
              <a:t>Forearc</a:t>
            </a:r>
            <a:r>
              <a:rPr lang="en-US" sz="2000" dirty="0"/>
              <a:t> versus </a:t>
            </a:r>
            <a:r>
              <a:rPr lang="en-US" sz="2000" dirty="0" err="1"/>
              <a:t>Backarc</a:t>
            </a:r>
            <a:r>
              <a:rPr lang="en-US" sz="2000" dirty="0"/>
              <a:t> Attenuation of Earthquake Ground Motion”, </a:t>
            </a:r>
            <a:r>
              <a:rPr lang="en-US" sz="2000" dirty="0" smtClean="0"/>
              <a:t>&lt;</a:t>
            </a:r>
            <a:r>
              <a:rPr lang="en-US" sz="2000" u="sng" dirty="0" smtClean="0">
                <a:hlinkClick r:id="rId9"/>
              </a:rPr>
              <a:t>http</a:t>
            </a:r>
            <a:r>
              <a:rPr lang="en-US" sz="2000" u="sng" dirty="0">
                <a:hlinkClick r:id="rId9"/>
              </a:rPr>
              <a:t>://www.researchgate.net/publication/257920749</a:t>
            </a:r>
            <a:r>
              <a:rPr lang="en-US" sz="2000" dirty="0"/>
              <a:t>&gt;, (July 10, 2015</a:t>
            </a:r>
            <a:r>
              <a:rPr lang="en-US" sz="2000" dirty="0" smtClean="0"/>
              <a:t>).</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673</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ＭＳ Ｐゴシック</vt:lpstr>
      <vt:lpstr>MyriadPro-Regular</vt:lpstr>
      <vt:lpstr>Arial</vt:lpstr>
      <vt:lpstr>Calibri</vt:lpstr>
      <vt:lpstr>Office Theme</vt:lpstr>
      <vt:lpstr>PowerPoint Presentation</vt:lpstr>
    </vt:vector>
  </TitlesOfParts>
  <Company>PEER Center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PEER Center</dc:creator>
  <cp:lastModifiedBy>Jianqin Wang</cp:lastModifiedBy>
  <cp:revision>47</cp:revision>
  <cp:lastPrinted>2013-08-09T23:15:49Z</cp:lastPrinted>
  <dcterms:created xsi:type="dcterms:W3CDTF">2009-08-19T17:16:49Z</dcterms:created>
  <dcterms:modified xsi:type="dcterms:W3CDTF">2015-07-27T17:09:31Z</dcterms:modified>
</cp:coreProperties>
</file>