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11"/>
  </p:notesMasterIdLst>
  <p:handoutMasterIdLst>
    <p:handoutMasterId r:id="rId12"/>
  </p:handoutMasterIdLst>
  <p:sldIdLst>
    <p:sldId id="256" r:id="rId2"/>
    <p:sldId id="257" r:id="rId3"/>
    <p:sldId id="259" r:id="rId4"/>
    <p:sldId id="260" r:id="rId5"/>
    <p:sldId id="264" r:id="rId6"/>
    <p:sldId id="265" r:id="rId7"/>
    <p:sldId id="266" r:id="rId8"/>
    <p:sldId id="267" r:id="rId9"/>
    <p:sldId id="268"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9DC1"/>
    <a:srgbClr val="45759D"/>
    <a:srgbClr val="A8C2D8"/>
    <a:srgbClr val="97B7D1"/>
    <a:srgbClr val="F66F00"/>
    <a:srgbClr val="BC4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5" autoAdjust="0"/>
  </p:normalViewPr>
  <p:slideViewPr>
    <p:cSldViewPr>
      <p:cViewPr varScale="1">
        <p:scale>
          <a:sx n="48" d="100"/>
          <a:sy n="48" d="100"/>
        </p:scale>
        <p:origin x="148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8E6EF10B-6B42-4001-A011-0D0FF4ABFE30}" type="slidenum">
              <a:rPr lang="en-US" altLang="en-US"/>
              <a:pPr/>
              <a:t>‹#›</a:t>
            </a:fld>
            <a:endParaRPr lang="en-US" altLang="en-US"/>
          </a:p>
        </p:txBody>
      </p:sp>
    </p:spTree>
    <p:extLst>
      <p:ext uri="{BB962C8B-B14F-4D97-AF65-F5344CB8AC3E}">
        <p14:creationId xmlns:p14="http://schemas.microsoft.com/office/powerpoint/2010/main" val="1736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99EBDE9A-1773-412C-B84D-D8D92536CC5A}" type="datetimeFigureOut">
              <a:rPr lang="en-US" altLang="en-US"/>
              <a:pPr/>
              <a:t>7/27/2015</a:t>
            </a:fld>
            <a:endParaRPr lang="en-US"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DD7BC34-2EF2-4577-AA10-0CA4DA0DC403}" type="slidenum">
              <a:rPr lang="en-US" altLang="en-US"/>
              <a:pPr/>
              <a:t>‹#›</a:t>
            </a:fld>
            <a:endParaRPr lang="en-US" altLang="en-US"/>
          </a:p>
        </p:txBody>
      </p:sp>
    </p:spTree>
    <p:extLst>
      <p:ext uri="{BB962C8B-B14F-4D97-AF65-F5344CB8AC3E}">
        <p14:creationId xmlns:p14="http://schemas.microsoft.com/office/powerpoint/2010/main" val="38556684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7BC34-2EF2-4577-AA10-0CA4DA0DC403}" type="slidenum">
              <a:rPr lang="en-US" altLang="en-US" smtClean="0"/>
              <a:pPr/>
              <a:t>3</a:t>
            </a:fld>
            <a:endParaRPr lang="en-US" altLang="en-US"/>
          </a:p>
        </p:txBody>
      </p:sp>
    </p:spTree>
    <p:extLst>
      <p:ext uri="{BB962C8B-B14F-4D97-AF65-F5344CB8AC3E}">
        <p14:creationId xmlns:p14="http://schemas.microsoft.com/office/powerpoint/2010/main" val="168087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Since I had no prior experience, the first few times trying to write code was frustrating, to say the least. Dr. Tadahiro patiently guided me for the first few code projects, and has never hesitated to give any help. I relied heavily on reading documentations on functions as well as google to correctly write code to process, extract, combine, and sort data. I also learned to be more patient, as debugging code can be very stressful; sometimes even the smallest mistake </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E8005C18-0E4D-4F9B-A8B3-A5FD25285EE0}" type="slidenum">
              <a:rPr lang="en-US" altLang="en-US"/>
              <a:pPr/>
              <a:t>7</a:t>
            </a:fld>
            <a:endParaRPr lang="en-US" altLang="en-US"/>
          </a:p>
        </p:txBody>
      </p:sp>
    </p:spTree>
    <p:extLst>
      <p:ext uri="{BB962C8B-B14F-4D97-AF65-F5344CB8AC3E}">
        <p14:creationId xmlns:p14="http://schemas.microsoft.com/office/powerpoint/2010/main" val="290717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-This internship has helped me become</a:t>
            </a:r>
          </a:p>
          <a:p>
            <a:pPr>
              <a:spcBef>
                <a:spcPct val="0"/>
              </a:spcBef>
            </a:pPr>
            <a:r>
              <a:rPr lang="en-US" altLang="en-US" dirty="0" smtClean="0"/>
              <a:t>-I hope to continue research for my graduate studies, so hopefully I can continue to apply all the skills I have learned here at Berkeley this summer.</a:t>
            </a:r>
          </a:p>
          <a:p>
            <a:pPr>
              <a:spcBef>
                <a:spcPct val="0"/>
              </a:spcBef>
            </a:pPr>
            <a:r>
              <a:rPr lang="en-US" altLang="en-US" dirty="0" smtClean="0"/>
              <a:t>-I am more familiarized with R now, which will be useful since most research projects will involved processing and analyzing large quantities of data. Before this summer I probably would’ve had to rely heavily on excel, which is inefficient and not as powerful as R. </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2F1A7CC6-282F-469A-A78B-61C8B1E6564C}" type="slidenum">
              <a:rPr lang="en-US" altLang="en-US"/>
              <a:pPr/>
              <a:t>8</a:t>
            </a:fld>
            <a:endParaRPr lang="en-US" altLang="en-US"/>
          </a:p>
        </p:txBody>
      </p:sp>
    </p:spTree>
    <p:extLst>
      <p:ext uri="{BB962C8B-B14F-4D97-AF65-F5344CB8AC3E}">
        <p14:creationId xmlns:p14="http://schemas.microsoft.com/office/powerpoint/2010/main" val="3289640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228600" y="2889250"/>
            <a:ext cx="2870200" cy="234950"/>
          </a:xfrm>
          <a:prstGeom prst="rect">
            <a:avLst/>
          </a:prstGeom>
          <a:solidFill>
            <a:srgbClr val="719DC1"/>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5" name="Rectangle 9"/>
          <p:cNvSpPr>
            <a:spLocks noChangeArrowheads="1"/>
          </p:cNvSpPr>
          <p:nvPr userDrawn="1"/>
        </p:nvSpPr>
        <p:spPr bwMode="auto">
          <a:xfrm>
            <a:off x="3098800" y="2889250"/>
            <a:ext cx="2870200" cy="234950"/>
          </a:xfrm>
          <a:prstGeom prst="rect">
            <a:avLst/>
          </a:prstGeom>
          <a:solidFill>
            <a:srgbClr val="45759D"/>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6" name="Rectangle 10"/>
          <p:cNvSpPr>
            <a:spLocks noChangeArrowheads="1"/>
          </p:cNvSpPr>
          <p:nvPr userDrawn="1"/>
        </p:nvSpPr>
        <p:spPr bwMode="auto">
          <a:xfrm>
            <a:off x="5969000" y="2889250"/>
            <a:ext cx="2870200" cy="234950"/>
          </a:xfrm>
          <a:prstGeom prst="rect">
            <a:avLst/>
          </a:prstGeom>
          <a:solidFill>
            <a:srgbClr val="A8C2D8"/>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pic>
        <p:nvPicPr>
          <p:cNvPr id="7" name="Picture 4" descr="PEER_logo_Transp_l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9200" y="3733800"/>
            <a:ext cx="981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p:cNvSpPr>
            <a:spLocks noGrp="1" noChangeArrowheads="1"/>
          </p:cNvSpPr>
          <p:nvPr>
            <p:ph type="ctrTitle"/>
          </p:nvPr>
        </p:nvSpPr>
        <p:spPr>
          <a:xfrm>
            <a:off x="685800" y="685800"/>
            <a:ext cx="7772400" cy="2127250"/>
          </a:xfrm>
        </p:spPr>
        <p:txBody>
          <a:bodyPr/>
          <a:lstStyle>
            <a:lvl1pPr algn="ctr">
              <a:defRPr sz="4700">
                <a:solidFill>
                  <a:srgbClr val="F66F00"/>
                </a:solidFill>
              </a:defRPr>
            </a:lvl1pPr>
          </a:lstStyle>
          <a:p>
            <a:r>
              <a:rPr lang="en-US" dirty="0"/>
              <a:t>Click to edit Master title style</a:t>
            </a:r>
          </a:p>
        </p:txBody>
      </p:sp>
      <p:sp>
        <p:nvSpPr>
          <p:cNvPr id="12291" name="Rectangle 3"/>
          <p:cNvSpPr>
            <a:spLocks noGrp="1" noChangeArrowheads="1"/>
          </p:cNvSpPr>
          <p:nvPr>
            <p:ph type="subTitle" idx="1"/>
          </p:nvPr>
        </p:nvSpPr>
        <p:spPr>
          <a:xfrm>
            <a:off x="2438400" y="3270250"/>
            <a:ext cx="5334000" cy="2209800"/>
          </a:xfrm>
        </p:spPr>
        <p:txBody>
          <a:bodyPr/>
          <a:lstStyle>
            <a:lvl1pPr marL="0" indent="0" algn="ctr">
              <a:buFont typeface="Wingdings" pitchFamily="-84"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z="1800"/>
            </a:lvl1pPr>
          </a:lstStyle>
          <a:p>
            <a:endParaRPr lang="en-US" altLang="en-US"/>
          </a:p>
        </p:txBody>
      </p:sp>
      <p:sp>
        <p:nvSpPr>
          <p:cNvPr id="9" name="Rectangle 5"/>
          <p:cNvSpPr>
            <a:spLocks noGrp="1" noChangeArrowheads="1"/>
          </p:cNvSpPr>
          <p:nvPr>
            <p:ph type="ftr" sz="quarter" idx="11"/>
          </p:nvPr>
        </p:nvSpPr>
        <p:spPr/>
        <p:txBody>
          <a:bodyPr/>
          <a:lstStyle>
            <a:lvl1pPr>
              <a:defRPr/>
            </a:lvl1pPr>
          </a:lstStyle>
          <a:p>
            <a:endParaRPr lang="en-US" altLang="en-US"/>
          </a:p>
        </p:txBody>
      </p:sp>
      <p:sp>
        <p:nvSpPr>
          <p:cNvPr id="10" name="Rectangle 6"/>
          <p:cNvSpPr>
            <a:spLocks noGrp="1" noChangeArrowheads="1"/>
          </p:cNvSpPr>
          <p:nvPr>
            <p:ph type="sldNum" sz="quarter" idx="12"/>
          </p:nvPr>
        </p:nvSpPr>
        <p:spPr/>
        <p:txBody>
          <a:bodyPr/>
          <a:lstStyle>
            <a:lvl1pPr>
              <a:defRPr sz="1800">
                <a:solidFill>
                  <a:srgbClr val="BC4300"/>
                </a:solidFill>
              </a:defRPr>
            </a:lvl1pPr>
          </a:lstStyle>
          <a:p>
            <a:fld id="{C22BFC82-2103-40AF-87C0-4A8E2F1C81A0}" type="slidenum">
              <a:rPr lang="en-US" altLang="en-US"/>
              <a:pPr/>
              <a:t>‹#›</a:t>
            </a:fld>
            <a:endParaRPr lang="en-US" altLang="en-US"/>
          </a:p>
        </p:txBody>
      </p:sp>
    </p:spTree>
    <p:extLst>
      <p:ext uri="{BB962C8B-B14F-4D97-AF65-F5344CB8AC3E}">
        <p14:creationId xmlns:p14="http://schemas.microsoft.com/office/powerpoint/2010/main" val="403115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7D1DEF3-3762-4FCD-931F-1FB9F942CC3F}" type="slidenum">
              <a:rPr lang="en-US" altLang="en-US"/>
              <a:pPr/>
              <a:t>‹#›</a:t>
            </a:fld>
            <a:endParaRPr lang="en-US" altLang="en-US"/>
          </a:p>
        </p:txBody>
      </p:sp>
    </p:spTree>
    <p:extLst>
      <p:ext uri="{BB962C8B-B14F-4D97-AF65-F5344CB8AC3E}">
        <p14:creationId xmlns:p14="http://schemas.microsoft.com/office/powerpoint/2010/main" val="379089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3D79F37-5336-4527-A64C-7020997ACD55}" type="slidenum">
              <a:rPr lang="en-US" altLang="en-US"/>
              <a:pPr/>
              <a:t>‹#›</a:t>
            </a:fld>
            <a:endParaRPr lang="en-US" altLang="en-US"/>
          </a:p>
        </p:txBody>
      </p:sp>
    </p:spTree>
    <p:extLst>
      <p:ext uri="{BB962C8B-B14F-4D97-AF65-F5344CB8AC3E}">
        <p14:creationId xmlns:p14="http://schemas.microsoft.com/office/powerpoint/2010/main" val="177797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83E5F27-72E2-4AF2-9121-584BB9E2AD56}" type="slidenum">
              <a:rPr lang="en-US" altLang="en-US"/>
              <a:pPr/>
              <a:t>‹#›</a:t>
            </a:fld>
            <a:endParaRPr lang="en-US" altLang="en-US"/>
          </a:p>
        </p:txBody>
      </p:sp>
    </p:spTree>
    <p:extLst>
      <p:ext uri="{BB962C8B-B14F-4D97-AF65-F5344CB8AC3E}">
        <p14:creationId xmlns:p14="http://schemas.microsoft.com/office/powerpoint/2010/main" val="281850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DFA77ED-AA78-470C-AF40-E86F9A6033D9}" type="slidenum">
              <a:rPr lang="en-US" altLang="en-US"/>
              <a:pPr/>
              <a:t>‹#›</a:t>
            </a:fld>
            <a:endParaRPr lang="en-US" altLang="en-US"/>
          </a:p>
        </p:txBody>
      </p:sp>
    </p:spTree>
    <p:extLst>
      <p:ext uri="{BB962C8B-B14F-4D97-AF65-F5344CB8AC3E}">
        <p14:creationId xmlns:p14="http://schemas.microsoft.com/office/powerpoint/2010/main" val="66312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8A8D43C-E40C-42A7-B804-70883B5AC080}" type="slidenum">
              <a:rPr lang="en-US" altLang="en-US"/>
              <a:pPr/>
              <a:t>‹#›</a:t>
            </a:fld>
            <a:endParaRPr lang="en-US" altLang="en-US"/>
          </a:p>
        </p:txBody>
      </p:sp>
    </p:spTree>
    <p:extLst>
      <p:ext uri="{BB962C8B-B14F-4D97-AF65-F5344CB8AC3E}">
        <p14:creationId xmlns:p14="http://schemas.microsoft.com/office/powerpoint/2010/main" val="110487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4A6E4BCA-463B-480B-A9CF-780C3CF72721}" type="slidenum">
              <a:rPr lang="en-US" altLang="en-US"/>
              <a:pPr/>
              <a:t>‹#›</a:t>
            </a:fld>
            <a:endParaRPr lang="en-US" altLang="en-US"/>
          </a:p>
        </p:txBody>
      </p:sp>
    </p:spTree>
    <p:extLst>
      <p:ext uri="{BB962C8B-B14F-4D97-AF65-F5344CB8AC3E}">
        <p14:creationId xmlns:p14="http://schemas.microsoft.com/office/powerpoint/2010/main" val="36637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BF708311-CC68-4AC1-B573-D3D8B03A2D4D}" type="slidenum">
              <a:rPr lang="en-US" altLang="en-US"/>
              <a:pPr/>
              <a:t>‹#›</a:t>
            </a:fld>
            <a:endParaRPr lang="en-US" altLang="en-US"/>
          </a:p>
        </p:txBody>
      </p:sp>
    </p:spTree>
    <p:extLst>
      <p:ext uri="{BB962C8B-B14F-4D97-AF65-F5344CB8AC3E}">
        <p14:creationId xmlns:p14="http://schemas.microsoft.com/office/powerpoint/2010/main" val="244349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6D95B131-E93B-42D6-8E0D-61F82987F497}" type="slidenum">
              <a:rPr lang="en-US" altLang="en-US"/>
              <a:pPr/>
              <a:t>‹#›</a:t>
            </a:fld>
            <a:endParaRPr lang="en-US" altLang="en-US"/>
          </a:p>
        </p:txBody>
      </p:sp>
    </p:spTree>
    <p:extLst>
      <p:ext uri="{BB962C8B-B14F-4D97-AF65-F5344CB8AC3E}">
        <p14:creationId xmlns:p14="http://schemas.microsoft.com/office/powerpoint/2010/main" val="224891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F90BAE3-1604-409A-AF45-082A591A8D5D}" type="slidenum">
              <a:rPr lang="en-US" altLang="en-US"/>
              <a:pPr/>
              <a:t>‹#›</a:t>
            </a:fld>
            <a:endParaRPr lang="en-US" altLang="en-US"/>
          </a:p>
        </p:txBody>
      </p:sp>
    </p:spTree>
    <p:extLst>
      <p:ext uri="{BB962C8B-B14F-4D97-AF65-F5344CB8AC3E}">
        <p14:creationId xmlns:p14="http://schemas.microsoft.com/office/powerpoint/2010/main" val="193973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1B34B19-F410-4EC6-A6E0-B12E011470C9}" type="slidenum">
              <a:rPr lang="en-US" altLang="en-US"/>
              <a:pPr/>
              <a:t>‹#›</a:t>
            </a:fld>
            <a:endParaRPr lang="en-US" altLang="en-US"/>
          </a:p>
        </p:txBody>
      </p:sp>
    </p:spTree>
    <p:extLst>
      <p:ext uri="{BB962C8B-B14F-4D97-AF65-F5344CB8AC3E}">
        <p14:creationId xmlns:p14="http://schemas.microsoft.com/office/powerpoint/2010/main" val="272965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126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BC4300"/>
                </a:solidFill>
              </a:defRPr>
            </a:lvl1pPr>
          </a:lstStyle>
          <a:p>
            <a:endParaRPr lang="en-US" altLang="en-US"/>
          </a:p>
        </p:txBody>
      </p:sp>
      <p:sp>
        <p:nvSpPr>
          <p:cNvPr id="1126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a:p>
        </p:txBody>
      </p:sp>
      <p:sp>
        <p:nvSpPr>
          <p:cNvPr id="1127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96025684-AE13-4331-9940-C2C47A7FA146}" type="slidenum">
              <a:rPr lang="en-US" altLang="en-US"/>
              <a:pPr/>
              <a:t>‹#›</a:t>
            </a:fld>
            <a:endParaRPr lang="en-US" altLang="en-US"/>
          </a:p>
        </p:txBody>
      </p:sp>
      <p:sp>
        <p:nvSpPr>
          <p:cNvPr id="11271" name="Rectangle 7"/>
          <p:cNvSpPr>
            <a:spLocks noChangeArrowheads="1"/>
          </p:cNvSpPr>
          <p:nvPr/>
        </p:nvSpPr>
        <p:spPr bwMode="auto">
          <a:xfrm>
            <a:off x="0" y="0"/>
            <a:ext cx="228600" cy="2286000"/>
          </a:xfrm>
          <a:prstGeom prst="rect">
            <a:avLst/>
          </a:prstGeom>
          <a:solidFill>
            <a:srgbClr val="719DC1"/>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rgbClr val="BC4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Rectangle 9"/>
          <p:cNvSpPr>
            <a:spLocks noChangeArrowheads="1"/>
          </p:cNvSpPr>
          <p:nvPr/>
        </p:nvSpPr>
        <p:spPr bwMode="auto">
          <a:xfrm>
            <a:off x="0" y="2286000"/>
            <a:ext cx="228600" cy="2286000"/>
          </a:xfrm>
          <a:prstGeom prst="rect">
            <a:avLst/>
          </a:prstGeom>
          <a:solidFill>
            <a:srgbClr val="45759D"/>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1274" name="Rectangle 10"/>
          <p:cNvSpPr>
            <a:spLocks noChangeArrowheads="1"/>
          </p:cNvSpPr>
          <p:nvPr/>
        </p:nvSpPr>
        <p:spPr bwMode="auto">
          <a:xfrm>
            <a:off x="0" y="4572000"/>
            <a:ext cx="228600" cy="2286000"/>
          </a:xfrm>
          <a:prstGeom prst="rect">
            <a:avLst/>
          </a:prstGeom>
          <a:solidFill>
            <a:srgbClr val="A8C2D8"/>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37931725" indent="-37474525">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pic>
        <p:nvPicPr>
          <p:cNvPr id="1035" name="Picture 11" descr="PEER_logo_Transp_l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534400" y="6096000"/>
            <a:ext cx="4619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45759D"/>
          </a:solidFill>
          <a:latin typeface="+mj-lt"/>
          <a:ea typeface="+mj-ea"/>
          <a:cs typeface="+mj-cs"/>
        </a:defRPr>
      </a:lvl1pPr>
      <a:lvl2pPr algn="l" rtl="0" eaLnBrk="0" fontAlgn="base" hangingPunct="0">
        <a:spcBef>
          <a:spcPct val="0"/>
        </a:spcBef>
        <a:spcAft>
          <a:spcPct val="0"/>
        </a:spcAft>
        <a:defRPr sz="3600">
          <a:solidFill>
            <a:srgbClr val="45759D"/>
          </a:solidFill>
          <a:latin typeface="Verdana" pitchFamily="-84" charset="0"/>
          <a:ea typeface="Arial" pitchFamily="-84" charset="0"/>
          <a:cs typeface="Arial" pitchFamily="-84" charset="0"/>
        </a:defRPr>
      </a:lvl2pPr>
      <a:lvl3pPr algn="l" rtl="0" eaLnBrk="0" fontAlgn="base" hangingPunct="0">
        <a:spcBef>
          <a:spcPct val="0"/>
        </a:spcBef>
        <a:spcAft>
          <a:spcPct val="0"/>
        </a:spcAft>
        <a:defRPr sz="3600">
          <a:solidFill>
            <a:srgbClr val="45759D"/>
          </a:solidFill>
          <a:latin typeface="Verdana" pitchFamily="-84" charset="0"/>
          <a:ea typeface="Arial" pitchFamily="-84" charset="0"/>
          <a:cs typeface="Arial" pitchFamily="-84" charset="0"/>
        </a:defRPr>
      </a:lvl3pPr>
      <a:lvl4pPr algn="l" rtl="0" eaLnBrk="0" fontAlgn="base" hangingPunct="0">
        <a:spcBef>
          <a:spcPct val="0"/>
        </a:spcBef>
        <a:spcAft>
          <a:spcPct val="0"/>
        </a:spcAft>
        <a:defRPr sz="3600">
          <a:solidFill>
            <a:srgbClr val="45759D"/>
          </a:solidFill>
          <a:latin typeface="Verdana" pitchFamily="-84" charset="0"/>
          <a:ea typeface="Arial" pitchFamily="-84" charset="0"/>
          <a:cs typeface="Arial" pitchFamily="-84" charset="0"/>
        </a:defRPr>
      </a:lvl4pPr>
      <a:lvl5pPr algn="l" rtl="0" eaLnBrk="0" fontAlgn="base" hangingPunct="0">
        <a:spcBef>
          <a:spcPct val="0"/>
        </a:spcBef>
        <a:spcAft>
          <a:spcPct val="0"/>
        </a:spcAft>
        <a:defRPr sz="3600">
          <a:solidFill>
            <a:srgbClr val="45759D"/>
          </a:solidFill>
          <a:latin typeface="Verdana" pitchFamily="-84" charset="0"/>
          <a:ea typeface="Arial" pitchFamily="-84" charset="0"/>
          <a:cs typeface="Arial" pitchFamily="-84" charset="0"/>
        </a:defRPr>
      </a:lvl5pPr>
      <a:lvl6pPr marL="457200" algn="l" rtl="0" fontAlgn="base">
        <a:spcBef>
          <a:spcPct val="0"/>
        </a:spcBef>
        <a:spcAft>
          <a:spcPct val="0"/>
        </a:spcAft>
        <a:defRPr sz="3600">
          <a:solidFill>
            <a:srgbClr val="45759D"/>
          </a:solidFill>
          <a:latin typeface="Verdana" pitchFamily="-84" charset="0"/>
          <a:ea typeface="Arial" pitchFamily="-84" charset="0"/>
          <a:cs typeface="Arial" pitchFamily="-84" charset="0"/>
        </a:defRPr>
      </a:lvl6pPr>
      <a:lvl7pPr marL="914400" algn="l" rtl="0" fontAlgn="base">
        <a:spcBef>
          <a:spcPct val="0"/>
        </a:spcBef>
        <a:spcAft>
          <a:spcPct val="0"/>
        </a:spcAft>
        <a:defRPr sz="3600">
          <a:solidFill>
            <a:srgbClr val="45759D"/>
          </a:solidFill>
          <a:latin typeface="Verdana" pitchFamily="-84" charset="0"/>
          <a:ea typeface="Arial" pitchFamily="-84" charset="0"/>
          <a:cs typeface="Arial" pitchFamily="-84" charset="0"/>
        </a:defRPr>
      </a:lvl7pPr>
      <a:lvl8pPr marL="1371600" algn="l" rtl="0" fontAlgn="base">
        <a:spcBef>
          <a:spcPct val="0"/>
        </a:spcBef>
        <a:spcAft>
          <a:spcPct val="0"/>
        </a:spcAft>
        <a:defRPr sz="3600">
          <a:solidFill>
            <a:srgbClr val="45759D"/>
          </a:solidFill>
          <a:latin typeface="Verdana" pitchFamily="-84" charset="0"/>
          <a:ea typeface="Arial" pitchFamily="-84" charset="0"/>
          <a:cs typeface="Arial" pitchFamily="-84" charset="0"/>
        </a:defRPr>
      </a:lvl8pPr>
      <a:lvl9pPr marL="1828800" algn="l" rtl="0" fontAlgn="base">
        <a:spcBef>
          <a:spcPct val="0"/>
        </a:spcBef>
        <a:spcAft>
          <a:spcPct val="0"/>
        </a:spcAft>
        <a:defRPr sz="3600">
          <a:solidFill>
            <a:srgbClr val="45759D"/>
          </a:solidFill>
          <a:latin typeface="Verdana" pitchFamily="-84" charset="0"/>
          <a:ea typeface="Arial" pitchFamily="-84" charset="0"/>
          <a:cs typeface="Arial" pitchFamily="-84" charset="0"/>
        </a:defRPr>
      </a:lvl9pPr>
    </p:titleStyle>
    <p:bodyStyle>
      <a:lvl1pPr marL="342900" indent="-342900" algn="l" rtl="0" eaLnBrk="0" fontAlgn="base" hangingPunct="0">
        <a:spcBef>
          <a:spcPct val="20000"/>
        </a:spcBef>
        <a:spcAft>
          <a:spcPct val="0"/>
        </a:spcAft>
        <a:buClr>
          <a:srgbClr val="F66F00"/>
        </a:buClr>
        <a:buSzPct val="6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719DC1"/>
        </a:buClr>
        <a:buSzPct val="65000"/>
        <a:buFont typeface="Wingdings" panose="05000000000000000000" pitchFamily="2" charset="2"/>
        <a:buChar char="n"/>
        <a:defRPr sz="2400">
          <a:solidFill>
            <a:schemeClr val="tx1"/>
          </a:solidFill>
          <a:latin typeface="+mn-lt"/>
          <a:ea typeface="+mn-ea"/>
          <a:cs typeface="+mn-cs"/>
        </a:defRPr>
      </a:lvl2pPr>
      <a:lvl3pPr marL="1143000" indent="-228600" algn="l" rtl="0" eaLnBrk="0" fontAlgn="base" hangingPunct="0">
        <a:spcBef>
          <a:spcPct val="20000"/>
        </a:spcBef>
        <a:spcAft>
          <a:spcPct val="0"/>
        </a:spcAft>
        <a:buClr>
          <a:srgbClr val="BC4300"/>
        </a:buClr>
        <a:buSzPct val="60000"/>
        <a:buFont typeface="Wingdings" panose="05000000000000000000" pitchFamily="2" charset="2"/>
        <a:buChar char="n"/>
        <a:defRPr sz="2000">
          <a:solidFill>
            <a:schemeClr val="tx1"/>
          </a:solidFill>
          <a:latin typeface="+mn-lt"/>
          <a:ea typeface="+mn-ea"/>
          <a:cs typeface="+mn-cs"/>
        </a:defRPr>
      </a:lvl3pPr>
      <a:lvl4pPr marL="1600200" indent="-228600" algn="l" rtl="0" eaLnBrk="0" fontAlgn="base" hangingPunct="0">
        <a:spcBef>
          <a:spcPct val="20000"/>
        </a:spcBef>
        <a:spcAft>
          <a:spcPct val="0"/>
        </a:spcAft>
        <a:buClr>
          <a:srgbClr val="45759D"/>
        </a:buClr>
        <a:buFont typeface="Wingdings" panose="05000000000000000000" pitchFamily="2" charset="2"/>
        <a:buChar char="§"/>
        <a:defRPr>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cs typeface="+mn-cs"/>
        </a:defRPr>
      </a:lvl5pPr>
      <a:lvl6pPr marL="2514600" indent="-228600" algn="l" rtl="0" fontAlgn="base">
        <a:spcBef>
          <a:spcPct val="20000"/>
        </a:spcBef>
        <a:spcAft>
          <a:spcPct val="0"/>
        </a:spcAft>
        <a:buClr>
          <a:schemeClr val="tx2"/>
        </a:buClr>
        <a:buSzPct val="80000"/>
        <a:buFont typeface="Wingdings" pitchFamily="-84" charset="2"/>
        <a:buChar char="§"/>
        <a:defRPr>
          <a:solidFill>
            <a:schemeClr val="tx1"/>
          </a:solidFill>
          <a:latin typeface="+mn-lt"/>
          <a:ea typeface="+mn-ea"/>
          <a:cs typeface="+mn-cs"/>
        </a:defRPr>
      </a:lvl6pPr>
      <a:lvl7pPr marL="2971800" indent="-228600" algn="l" rtl="0" fontAlgn="base">
        <a:spcBef>
          <a:spcPct val="20000"/>
        </a:spcBef>
        <a:spcAft>
          <a:spcPct val="0"/>
        </a:spcAft>
        <a:buClr>
          <a:schemeClr val="tx2"/>
        </a:buClr>
        <a:buSzPct val="80000"/>
        <a:buFont typeface="Wingdings" pitchFamily="-84" charset="2"/>
        <a:buChar char="§"/>
        <a:defRPr>
          <a:solidFill>
            <a:schemeClr val="tx1"/>
          </a:solidFill>
          <a:latin typeface="+mn-lt"/>
          <a:ea typeface="+mn-ea"/>
          <a:cs typeface="+mn-cs"/>
        </a:defRPr>
      </a:lvl7pPr>
      <a:lvl8pPr marL="3429000" indent="-228600" algn="l" rtl="0" fontAlgn="base">
        <a:spcBef>
          <a:spcPct val="20000"/>
        </a:spcBef>
        <a:spcAft>
          <a:spcPct val="0"/>
        </a:spcAft>
        <a:buClr>
          <a:schemeClr val="tx2"/>
        </a:buClr>
        <a:buSzPct val="80000"/>
        <a:buFont typeface="Wingdings" pitchFamily="-84" charset="2"/>
        <a:buChar char="§"/>
        <a:defRPr>
          <a:solidFill>
            <a:schemeClr val="tx1"/>
          </a:solidFill>
          <a:latin typeface="+mn-lt"/>
          <a:ea typeface="+mn-ea"/>
          <a:cs typeface="+mn-cs"/>
        </a:defRPr>
      </a:lvl8pPr>
      <a:lvl9pPr marL="3886200" indent="-228600" algn="l" rtl="0" fontAlgn="base">
        <a:spcBef>
          <a:spcPct val="20000"/>
        </a:spcBef>
        <a:spcAft>
          <a:spcPct val="0"/>
        </a:spcAft>
        <a:buClr>
          <a:schemeClr val="tx2"/>
        </a:buClr>
        <a:buSzPct val="80000"/>
        <a:buFont typeface="Wingdings" pitchFamily="-84" charset="2"/>
        <a:buChar char="§"/>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2127250"/>
          </a:xfrm>
        </p:spPr>
        <p:txBody>
          <a:bodyPr/>
          <a:lstStyle/>
          <a:p>
            <a:pPr eaLnBrk="1" hangingPunct="1"/>
            <a:r>
              <a:rPr lang="en-US" altLang="en-US" dirty="0" smtClean="0"/>
              <a:t>My Experience at</a:t>
            </a:r>
            <a:br>
              <a:rPr lang="en-US" altLang="en-US" dirty="0" smtClean="0"/>
            </a:br>
            <a:r>
              <a:rPr lang="en-US" altLang="en-US" smtClean="0"/>
              <a:t>UC Berkeley</a:t>
            </a:r>
            <a:endParaRPr lang="en-US" altLang="en-US" dirty="0" smtClean="0"/>
          </a:p>
        </p:txBody>
      </p:sp>
      <p:sp>
        <p:nvSpPr>
          <p:cNvPr id="5123" name="Rectangle 3"/>
          <p:cNvSpPr>
            <a:spLocks noGrp="1" noChangeArrowheads="1"/>
          </p:cNvSpPr>
          <p:nvPr>
            <p:ph type="subTitle" idx="1"/>
          </p:nvPr>
        </p:nvSpPr>
        <p:spPr>
          <a:xfrm>
            <a:off x="3200400" y="3505200"/>
            <a:ext cx="4876800" cy="2209800"/>
          </a:xfrm>
        </p:spPr>
        <p:txBody>
          <a:bodyPr/>
          <a:lstStyle/>
          <a:p>
            <a:pPr algn="l" eaLnBrk="1" hangingPunct="1">
              <a:buFont typeface="Wingdings" panose="05000000000000000000" pitchFamily="2" charset="2"/>
              <a:buNone/>
            </a:pPr>
            <a:r>
              <a:rPr lang="en-US" altLang="en-US" smtClean="0"/>
              <a:t>Jianqin Wang</a:t>
            </a:r>
          </a:p>
          <a:p>
            <a:pPr algn="l" eaLnBrk="1" hangingPunct="1">
              <a:buFont typeface="Wingdings" panose="05000000000000000000" pitchFamily="2" charset="2"/>
              <a:buNone/>
            </a:pPr>
            <a:r>
              <a:rPr lang="en-US" altLang="en-US" sz="2200" smtClean="0"/>
              <a:t>Visiting Student</a:t>
            </a:r>
          </a:p>
          <a:p>
            <a:pPr algn="l" eaLnBrk="1" hangingPunct="1">
              <a:buFont typeface="Wingdings" panose="05000000000000000000" pitchFamily="2" charset="2"/>
              <a:buNone/>
            </a:pPr>
            <a:r>
              <a:rPr lang="en-US" altLang="en-US" sz="2200" smtClean="0"/>
              <a:t>The Cooper Union for the Advancement of Science and Art</a:t>
            </a:r>
          </a:p>
        </p:txBody>
      </p:sp>
      <p:pic>
        <p:nvPicPr>
          <p:cNvPr id="5124" name="Picture 4" descr="PEER_logo_Transp_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33800"/>
            <a:ext cx="981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ChangeArrowheads="1"/>
          </p:cNvSpPr>
          <p:nvPr/>
        </p:nvSpPr>
        <p:spPr bwMode="auto">
          <a:xfrm>
            <a:off x="228600" y="6324600"/>
            <a:ext cx="6056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66F00"/>
              </a:buClr>
              <a:buSzPct val="65000"/>
              <a:buFont typeface="Wingdings" panose="05000000000000000000" pitchFamily="2" charset="2"/>
              <a:buChar char="n"/>
              <a:defRPr sz="2800">
                <a:solidFill>
                  <a:schemeClr val="tx1"/>
                </a:solidFill>
                <a:latin typeface="Verdana" panose="020B0604030504040204" pitchFamily="34" charset="0"/>
                <a:cs typeface="Arial" panose="020B0604020202020204" pitchFamily="34" charset="0"/>
              </a:defRPr>
            </a:lvl1pPr>
            <a:lvl2pPr marL="37931725" indent="-37474525">
              <a:spcBef>
                <a:spcPct val="20000"/>
              </a:spcBef>
              <a:buClr>
                <a:srgbClr val="719DC1"/>
              </a:buClr>
              <a:buSzPct val="6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rgbClr val="BC4300"/>
              </a:buClr>
              <a:buSzPct val="60000"/>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rgbClr val="45759D"/>
              </a:buClr>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9pPr>
          </a:lstStyle>
          <a:p>
            <a:pPr eaLnBrk="1" hangingPunct="1">
              <a:buClrTx/>
              <a:buSzTx/>
              <a:buFontTx/>
              <a:buNone/>
            </a:pPr>
            <a:r>
              <a:rPr lang="en-US" altLang="en-US" sz="1800" dirty="0" smtClean="0">
                <a:solidFill>
                  <a:srgbClr val="BC4300"/>
                </a:solidFill>
              </a:rPr>
              <a:t>Intern </a:t>
            </a:r>
            <a:r>
              <a:rPr lang="en-US" altLang="en-US" sz="1800" smtClean="0">
                <a:solidFill>
                  <a:srgbClr val="BC4300"/>
                </a:solidFill>
              </a:rPr>
              <a:t>Outreach Presentation, Berkeley</a:t>
            </a:r>
            <a:endParaRPr lang="en-US" altLang="en-US" sz="1800" dirty="0">
              <a:solidFill>
                <a:srgbClr val="BC4300"/>
              </a:solidFill>
            </a:endParaRPr>
          </a:p>
        </p:txBody>
      </p:sp>
      <p:sp>
        <p:nvSpPr>
          <p:cNvPr id="5126" name="Rectangle 6"/>
          <p:cNvSpPr>
            <a:spLocks noChangeArrowheads="1"/>
          </p:cNvSpPr>
          <p:nvPr/>
        </p:nvSpPr>
        <p:spPr bwMode="auto">
          <a:xfrm>
            <a:off x="5895975" y="6324600"/>
            <a:ext cx="3095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66F00"/>
              </a:buClr>
              <a:buSzPct val="65000"/>
              <a:buFont typeface="Wingdings" panose="05000000000000000000" pitchFamily="2" charset="2"/>
              <a:buChar char="n"/>
              <a:defRPr sz="2800">
                <a:solidFill>
                  <a:schemeClr val="tx1"/>
                </a:solidFill>
                <a:latin typeface="Verdana" panose="020B0604030504040204" pitchFamily="34" charset="0"/>
                <a:cs typeface="Arial" panose="020B0604020202020204" pitchFamily="34" charset="0"/>
              </a:defRPr>
            </a:lvl1pPr>
            <a:lvl2pPr marL="37931725" indent="-37474525">
              <a:spcBef>
                <a:spcPct val="20000"/>
              </a:spcBef>
              <a:buClr>
                <a:srgbClr val="719DC1"/>
              </a:buClr>
              <a:buSzPct val="6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rgbClr val="BC4300"/>
              </a:buClr>
              <a:buSzPct val="60000"/>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rgbClr val="45759D"/>
              </a:buClr>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9pPr>
          </a:lstStyle>
          <a:p>
            <a:pPr algn="r" eaLnBrk="1" hangingPunct="1">
              <a:buClrTx/>
              <a:buSzTx/>
              <a:buFontTx/>
              <a:buNone/>
            </a:pPr>
            <a:r>
              <a:rPr lang="en-US" altLang="en-US" sz="1800">
                <a:solidFill>
                  <a:srgbClr val="BC4300"/>
                </a:solidFill>
              </a:rPr>
              <a:t>July 27, 2015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Project</a:t>
            </a:r>
          </a:p>
        </p:txBody>
      </p:sp>
      <p:sp>
        <p:nvSpPr>
          <p:cNvPr id="6147" name="Rectangle 3"/>
          <p:cNvSpPr>
            <a:spLocks noGrp="1" noChangeArrowheads="1"/>
          </p:cNvSpPr>
          <p:nvPr>
            <p:ph type="body" idx="1"/>
          </p:nvPr>
        </p:nvSpPr>
        <p:spPr/>
        <p:txBody>
          <a:bodyPr/>
          <a:lstStyle/>
          <a:p>
            <a:pPr eaLnBrk="1" hangingPunct="1"/>
            <a:r>
              <a:rPr lang="en-US" altLang="en-US" dirty="0" smtClean="0"/>
              <a:t>NGA-Subduction with Dr. </a:t>
            </a:r>
            <a:r>
              <a:rPr lang="en-US" altLang="en-US" dirty="0" err="1" smtClean="0"/>
              <a:t>Tadahiro</a:t>
            </a:r>
            <a:r>
              <a:rPr lang="en-US" altLang="en-US" dirty="0" smtClean="0"/>
              <a:t> </a:t>
            </a:r>
            <a:r>
              <a:rPr lang="en-US" altLang="en-US" dirty="0" err="1" smtClean="0"/>
              <a:t>Kishida</a:t>
            </a:r>
            <a:endParaRPr lang="en-US" altLang="en-US" dirty="0" smtClean="0"/>
          </a:p>
          <a:p>
            <a:pPr eaLnBrk="1" hangingPunct="1"/>
            <a:r>
              <a:rPr lang="en-US" altLang="en-US" dirty="0" smtClean="0"/>
              <a:t>Data processing for Alaska earthquake recordings</a:t>
            </a:r>
          </a:p>
          <a:p>
            <a:pPr lvl="1" eaLnBrk="1" hangingPunct="1"/>
            <a:r>
              <a:rPr lang="en-US" altLang="en-US" dirty="0" smtClean="0"/>
              <a:t>Filtering/Baseline correction of recordings</a:t>
            </a:r>
          </a:p>
          <a:p>
            <a:pPr lvl="1" eaLnBrk="1" hangingPunct="1"/>
            <a:r>
              <a:rPr lang="en-US" altLang="en-US" dirty="0" smtClean="0"/>
              <a:t>Process </a:t>
            </a:r>
            <a:r>
              <a:rPr lang="en-US" altLang="en-US" dirty="0" err="1" smtClean="0"/>
              <a:t>RotD</a:t>
            </a:r>
            <a:r>
              <a:rPr lang="en-US" altLang="en-US" dirty="0" smtClean="0"/>
              <a:t> Calculations</a:t>
            </a:r>
          </a:p>
          <a:p>
            <a:pPr lvl="1" eaLnBrk="1" hangingPunct="1"/>
            <a:r>
              <a:rPr lang="en-US" altLang="en-US" dirty="0" smtClean="0"/>
              <a:t>Categorize earthquake type</a:t>
            </a:r>
          </a:p>
          <a:p>
            <a:pPr lvl="1" eaLnBrk="1" hangingPunct="1"/>
            <a:r>
              <a:rPr lang="en-US" altLang="en-US" dirty="0" smtClean="0"/>
              <a:t>Combine info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Filtering Recordings</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600200"/>
            <a:ext cx="4537477" cy="4530725"/>
          </a:xfrm>
        </p:spPr>
      </p:pic>
      <p:sp>
        <p:nvSpPr>
          <p:cNvPr id="3" name="TextBox 2"/>
          <p:cNvSpPr txBox="1"/>
          <p:nvPr/>
        </p:nvSpPr>
        <p:spPr>
          <a:xfrm>
            <a:off x="6705600" y="2971800"/>
            <a:ext cx="2362200" cy="1200329"/>
          </a:xfrm>
          <a:prstGeom prst="rect">
            <a:avLst/>
          </a:prstGeom>
          <a:noFill/>
        </p:spPr>
        <p:txBody>
          <a:bodyPr wrap="square" rtlCol="0">
            <a:spAutoFit/>
          </a:bodyPr>
          <a:lstStyle/>
          <a:p>
            <a:r>
              <a:rPr lang="en-US" dirty="0" smtClean="0"/>
              <a:t>Without filter, the original time series show large displacements</a:t>
            </a:r>
            <a:endParaRPr lang="en-US" dirty="0"/>
          </a:p>
        </p:txBody>
      </p:sp>
      <p:cxnSp>
        <p:nvCxnSpPr>
          <p:cNvPr id="5" name="Straight Arrow Connector 4"/>
          <p:cNvCxnSpPr>
            <a:stCxn id="3" idx="1"/>
          </p:cNvCxnSpPr>
          <p:nvPr/>
        </p:nvCxnSpPr>
        <p:spPr>
          <a:xfrm flipH="1">
            <a:off x="6172200" y="3571965"/>
            <a:ext cx="533400" cy="85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4800" y="1905000"/>
            <a:ext cx="1594475"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Acceleration</a:t>
            </a:r>
            <a:endParaRPr lang="en-US" dirty="0">
              <a:ln w="0"/>
              <a:effectLst>
                <a:outerShdw blurRad="38100" dist="19050" dir="2700000" algn="tl" rotWithShape="0">
                  <a:schemeClr val="dk1">
                    <a:alpha val="40000"/>
                  </a:schemeClr>
                </a:outerShdw>
              </a:effectLst>
            </a:endParaRPr>
          </a:p>
        </p:txBody>
      </p:sp>
      <p:sp>
        <p:nvSpPr>
          <p:cNvPr id="9" name="TextBox 8"/>
          <p:cNvSpPr txBox="1"/>
          <p:nvPr/>
        </p:nvSpPr>
        <p:spPr>
          <a:xfrm>
            <a:off x="304800" y="2678668"/>
            <a:ext cx="1082732"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Velocity</a:t>
            </a:r>
            <a:endParaRPr lang="en-US" dirty="0">
              <a:ln w="0"/>
              <a:effectLst>
                <a:outerShdw blurRad="38100" dist="19050" dir="2700000" algn="tl" rotWithShape="0">
                  <a:schemeClr val="dk1">
                    <a:alpha val="40000"/>
                  </a:schemeClr>
                </a:outerShdw>
              </a:effectLst>
            </a:endParaRPr>
          </a:p>
        </p:txBody>
      </p:sp>
      <p:sp>
        <p:nvSpPr>
          <p:cNvPr id="10" name="TextBox 9"/>
          <p:cNvSpPr txBox="1"/>
          <p:nvPr/>
        </p:nvSpPr>
        <p:spPr>
          <a:xfrm>
            <a:off x="304800" y="3440668"/>
            <a:ext cx="1750800"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Displacement</a:t>
            </a:r>
            <a:endParaRPr lang="en-US" dirty="0">
              <a:ln w="0"/>
              <a:effectLst>
                <a:outerShdw blurRad="38100" dist="19050" dir="2700000" algn="tl" rotWithShape="0">
                  <a:schemeClr val="dk1">
                    <a:alpha val="40000"/>
                  </a:schemeClr>
                </a:outerShdw>
              </a:effectLst>
            </a:endParaRPr>
          </a:p>
        </p:txBody>
      </p:sp>
      <p:sp>
        <p:nvSpPr>
          <p:cNvPr id="11" name="TextBox 10"/>
          <p:cNvSpPr txBox="1"/>
          <p:nvPr/>
        </p:nvSpPr>
        <p:spPr>
          <a:xfrm>
            <a:off x="4497600" y="6107668"/>
            <a:ext cx="2195601"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Fourier Spectrum</a:t>
            </a:r>
            <a:endParaRPr lang="en-US" dirty="0">
              <a:ln w="0"/>
              <a:effectLst>
                <a:outerShdw blurRad="38100" dist="19050" dir="2700000" algn="tl" rotWithShape="0">
                  <a:schemeClr val="dk1">
                    <a:alpha val="40000"/>
                  </a:schemeClr>
                </a:outerShdw>
              </a:effectLst>
            </a:endParaRPr>
          </a:p>
        </p:txBody>
      </p:sp>
      <p:sp>
        <p:nvSpPr>
          <p:cNvPr id="12" name="TextBox 11"/>
          <p:cNvSpPr txBox="1"/>
          <p:nvPr/>
        </p:nvSpPr>
        <p:spPr>
          <a:xfrm>
            <a:off x="2057400" y="6107668"/>
            <a:ext cx="2249270"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Response Spectra</a:t>
            </a:r>
            <a:endParaRPr lang="en-US" dirty="0">
              <a:ln w="0"/>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Filtering Recordings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723" y="1793875"/>
            <a:ext cx="4537477" cy="4530725"/>
          </a:xfrm>
        </p:spPr>
      </p:pic>
      <p:sp>
        <p:nvSpPr>
          <p:cNvPr id="4" name="TextBox 3"/>
          <p:cNvSpPr txBox="1"/>
          <p:nvPr/>
        </p:nvSpPr>
        <p:spPr>
          <a:xfrm>
            <a:off x="6705600" y="4419600"/>
            <a:ext cx="2362200" cy="1754326"/>
          </a:xfrm>
          <a:prstGeom prst="rect">
            <a:avLst/>
          </a:prstGeom>
          <a:noFill/>
        </p:spPr>
        <p:txBody>
          <a:bodyPr wrap="square" rtlCol="0">
            <a:spAutoFit/>
          </a:bodyPr>
          <a:lstStyle/>
          <a:p>
            <a:r>
              <a:rPr lang="en-US" dirty="0" smtClean="0"/>
              <a:t>After filtering and baseline correction, the time series show a realistic displacement.</a:t>
            </a:r>
            <a:endParaRPr lang="en-US" dirty="0"/>
          </a:p>
        </p:txBody>
      </p:sp>
      <p:cxnSp>
        <p:nvCxnSpPr>
          <p:cNvPr id="5" name="Straight Arrow Connector 4"/>
          <p:cNvCxnSpPr/>
          <p:nvPr/>
        </p:nvCxnSpPr>
        <p:spPr>
          <a:xfrm flipH="1">
            <a:off x="6172200" y="5324565"/>
            <a:ext cx="533400" cy="85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Categorize Earthquake types</a:t>
            </a:r>
          </a:p>
        </p:txBody>
      </p:sp>
      <p:sp>
        <p:nvSpPr>
          <p:cNvPr id="13315" name="Content Placeholder 2"/>
          <p:cNvSpPr>
            <a:spLocks noGrp="1"/>
          </p:cNvSpPr>
          <p:nvPr>
            <p:ph idx="1"/>
          </p:nvPr>
        </p:nvSpPr>
        <p:spPr>
          <a:xfrm>
            <a:off x="381000" y="3581400"/>
            <a:ext cx="8229600" cy="2133600"/>
          </a:xfrm>
        </p:spPr>
        <p:txBody>
          <a:bodyPr/>
          <a:lstStyle/>
          <a:p>
            <a:r>
              <a:rPr lang="en-US" altLang="en-US" dirty="0" smtClean="0"/>
              <a:t>Subduction Interface</a:t>
            </a:r>
          </a:p>
          <a:p>
            <a:r>
              <a:rPr lang="en-US" altLang="en-US" dirty="0" smtClean="0"/>
              <a:t>Subduction </a:t>
            </a:r>
            <a:r>
              <a:rPr lang="en-US" altLang="en-US" dirty="0" err="1" smtClean="0"/>
              <a:t>Intraslab</a:t>
            </a:r>
            <a:endParaRPr lang="en-US" altLang="en-US" dirty="0" smtClean="0"/>
          </a:p>
          <a:p>
            <a:r>
              <a:rPr lang="en-US" altLang="en-US" dirty="0" smtClean="0"/>
              <a:t>Subduction Outer Rise</a:t>
            </a:r>
          </a:p>
          <a:p>
            <a:r>
              <a:rPr lang="en-US" altLang="en-US" dirty="0" smtClean="0"/>
              <a:t>Shallow Crustal</a:t>
            </a:r>
          </a:p>
        </p:txBody>
      </p:sp>
      <p:sp>
        <p:nvSpPr>
          <p:cNvPr id="2" name="TextBox 1"/>
          <p:cNvSpPr txBox="1"/>
          <p:nvPr/>
        </p:nvSpPr>
        <p:spPr>
          <a:xfrm>
            <a:off x="457200" y="2057400"/>
            <a:ext cx="8534400" cy="954107"/>
          </a:xfrm>
          <a:prstGeom prst="rect">
            <a:avLst/>
          </a:prstGeom>
          <a:noFill/>
        </p:spPr>
        <p:txBody>
          <a:bodyPr wrap="square" rtlCol="0">
            <a:spAutoFit/>
          </a:bodyPr>
          <a:lstStyle/>
          <a:p>
            <a:r>
              <a:rPr lang="en-US" sz="2800" dirty="0" smtClean="0"/>
              <a:t>Earthquakes are categorized based on the hypocenter locations.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4800"/>
            <a:ext cx="8714568" cy="5450172"/>
          </a:xfrm>
          <a:prstGeom prst="rect">
            <a:avLst/>
          </a:prstGeom>
        </p:spPr>
      </p:pic>
      <p:sp>
        <p:nvSpPr>
          <p:cNvPr id="2" name="TextBox 1"/>
          <p:cNvSpPr txBox="1"/>
          <p:nvPr/>
        </p:nvSpPr>
        <p:spPr>
          <a:xfrm>
            <a:off x="335281" y="5867400"/>
            <a:ext cx="8275319" cy="923330"/>
          </a:xfrm>
          <a:prstGeom prst="rect">
            <a:avLst/>
          </a:prstGeom>
          <a:noFill/>
        </p:spPr>
        <p:txBody>
          <a:bodyPr wrap="square" rtlCol="0">
            <a:spAutoFit/>
          </a:bodyPr>
          <a:lstStyle/>
          <a:p>
            <a:r>
              <a:rPr lang="en-US" dirty="0" smtClean="0"/>
              <a:t>More than 140 large earthquake events are reviewed from Alaska </a:t>
            </a:r>
            <a:r>
              <a:rPr lang="en-US" dirty="0"/>
              <a:t>to Aleutian </a:t>
            </a:r>
            <a:r>
              <a:rPr lang="en-US" dirty="0" smtClean="0"/>
              <a:t>Islands. More than 7,500 records were processed from these </a:t>
            </a:r>
            <a:r>
              <a:rPr lang="en-US" dirty="0" smtClean="0"/>
              <a:t>events</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1139825"/>
          </a:xfrm>
        </p:spPr>
        <p:txBody>
          <a:bodyPr/>
          <a:lstStyle/>
          <a:p>
            <a:r>
              <a:rPr lang="en-US" altLang="en-US" smtClean="0"/>
              <a:t>Combine Info</a:t>
            </a:r>
          </a:p>
        </p:txBody>
      </p:sp>
      <p:sp>
        <p:nvSpPr>
          <p:cNvPr id="15363" name="Content Placeholder 2"/>
          <p:cNvSpPr>
            <a:spLocks noGrp="1"/>
          </p:cNvSpPr>
          <p:nvPr>
            <p:ph idx="1"/>
          </p:nvPr>
        </p:nvSpPr>
        <p:spPr>
          <a:xfrm>
            <a:off x="457200" y="1474787"/>
            <a:ext cx="8229600" cy="4530725"/>
          </a:xfrm>
        </p:spPr>
        <p:txBody>
          <a:bodyPr/>
          <a:lstStyle/>
          <a:p>
            <a:r>
              <a:rPr lang="en-US" altLang="en-US" dirty="0" smtClean="0"/>
              <a:t>Different databases are combined.</a:t>
            </a:r>
          </a:p>
          <a:p>
            <a:pPr lvl="1"/>
            <a:r>
              <a:rPr lang="en-US" altLang="en-US" dirty="0" smtClean="0"/>
              <a:t>Ground motion database (PGA, PGV, PSA etc.)</a:t>
            </a:r>
          </a:p>
          <a:p>
            <a:pPr lvl="1"/>
            <a:r>
              <a:rPr lang="en-US" altLang="en-US" dirty="0" smtClean="0"/>
              <a:t>Site database (Station coordinates, site condition, instrument type, etc.)</a:t>
            </a:r>
          </a:p>
          <a:p>
            <a:pPr lvl="1"/>
            <a:r>
              <a:rPr lang="en-US" altLang="en-US" dirty="0" smtClean="0"/>
              <a:t>Source database (Earthquake name, location, magnitude, fault information, event type etc.)</a:t>
            </a:r>
          </a:p>
          <a:p>
            <a:r>
              <a:rPr lang="en-US" altLang="en-US" dirty="0"/>
              <a:t>Key Challenge: Learning R and Using R</a:t>
            </a:r>
          </a:p>
          <a:p>
            <a:pPr lvl="1"/>
            <a:endParaRPr lang="en-US" altLang="en-US" dirty="0" smtClean="0"/>
          </a:p>
          <a:p>
            <a:pPr lvl="1"/>
            <a:endParaRPr lang="en-US" altLang="en-US" dirty="0" smtClean="0"/>
          </a:p>
          <a:p>
            <a:pPr lvl="1"/>
            <a:endParaRPr lang="en-US" altLang="en-US" dirty="0" smtClean="0"/>
          </a:p>
        </p:txBody>
      </p:sp>
      <p:pic>
        <p:nvPicPr>
          <p:cNvPr id="1536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75936"/>
            <a:ext cx="2819400" cy="220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Takeaway thoughts</a:t>
            </a:r>
          </a:p>
        </p:txBody>
      </p:sp>
      <p:sp>
        <p:nvSpPr>
          <p:cNvPr id="17411" name="Content Placeholder 2"/>
          <p:cNvSpPr>
            <a:spLocks noGrp="1"/>
          </p:cNvSpPr>
          <p:nvPr>
            <p:ph idx="1"/>
          </p:nvPr>
        </p:nvSpPr>
        <p:spPr/>
        <p:txBody>
          <a:bodyPr/>
          <a:lstStyle/>
          <a:p>
            <a:r>
              <a:rPr lang="en-US" altLang="en-US" smtClean="0"/>
              <a:t>How this internship has helped me, both professionally and personally</a:t>
            </a:r>
          </a:p>
          <a:p>
            <a:r>
              <a:rPr lang="en-US" altLang="en-US" smtClean="0"/>
              <a:t>How I will apply this knowledge in the future</a:t>
            </a:r>
          </a:p>
          <a:p>
            <a:r>
              <a:rPr lang="en-US" altLang="en-US" smtClean="0"/>
              <a:t>Lessons learned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5759D"/>
            </a:gs>
            <a:gs pos="0">
              <a:schemeClr val="accent1">
                <a:lumMod val="5000"/>
                <a:lumOff val="95000"/>
              </a:schemeClr>
            </a:gs>
            <a:gs pos="100000">
              <a:srgbClr val="719DC1"/>
            </a:gs>
          </a:gsLst>
          <a:lin ang="5400000" scaled="1"/>
        </a:grad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Acknowledgements</a:t>
            </a:r>
          </a:p>
        </p:txBody>
      </p:sp>
      <p:sp>
        <p:nvSpPr>
          <p:cNvPr id="19459" name="Content Placeholder 2"/>
          <p:cNvSpPr>
            <a:spLocks noGrp="1"/>
          </p:cNvSpPr>
          <p:nvPr>
            <p:ph idx="1"/>
          </p:nvPr>
        </p:nvSpPr>
        <p:spPr/>
        <p:txBody>
          <a:bodyPr/>
          <a:lstStyle/>
          <a:p>
            <a:r>
              <a:rPr lang="en-US" altLang="en-US" dirty="0" smtClean="0"/>
              <a:t>I would like to thank Dr. </a:t>
            </a:r>
            <a:r>
              <a:rPr lang="en-US" altLang="en-US" dirty="0" err="1" smtClean="0"/>
              <a:t>Tadahiro</a:t>
            </a:r>
            <a:r>
              <a:rPr lang="en-US" altLang="en-US" dirty="0" smtClean="0"/>
              <a:t> </a:t>
            </a:r>
            <a:r>
              <a:rPr lang="en-US" altLang="en-US" dirty="0" err="1" smtClean="0"/>
              <a:t>Kishida</a:t>
            </a:r>
            <a:r>
              <a:rPr lang="en-US" altLang="en-US" dirty="0" smtClean="0"/>
              <a:t> for all of his help and patience.</a:t>
            </a:r>
          </a:p>
          <a:p>
            <a:r>
              <a:rPr lang="en-US" altLang="en-US" dirty="0" smtClean="0"/>
              <a:t>I would like to thank PEER and UC Berkeley for this opportunity this summer. </a:t>
            </a:r>
          </a:p>
          <a:p>
            <a:r>
              <a:rPr lang="en-US" altLang="en-US" dirty="0" smtClean="0"/>
              <a:t>I would like to thank Sahar </a:t>
            </a:r>
            <a:r>
              <a:rPr lang="en-US" dirty="0" err="1"/>
              <a:t>Derakhshan</a:t>
            </a:r>
            <a:r>
              <a:rPr lang="en-US" dirty="0"/>
              <a:t> </a:t>
            </a:r>
            <a:r>
              <a:rPr lang="en-US" dirty="0" smtClean="0"/>
              <a:t>for her help as well. </a:t>
            </a:r>
            <a:endParaRPr lang="en-US" altLang="en-US" dirty="0" smtClean="0"/>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Verdana"/>
        <a:ea typeface="Arial"/>
        <a:cs typeface="Arial"/>
      </a:majorFont>
      <a:minorFont>
        <a:latin typeface="Verdan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Level</Template>
  <TotalTime>1817</TotalTime>
  <Words>441</Words>
  <Application>Microsoft Office PowerPoint</Application>
  <PresentationFormat>On-screen Show (4:3)</PresentationFormat>
  <Paragraphs>51</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Verdana</vt:lpstr>
      <vt:lpstr>Wingdings</vt:lpstr>
      <vt:lpstr>Level</vt:lpstr>
      <vt:lpstr>My Experience at UC Berkeley</vt:lpstr>
      <vt:lpstr>Project</vt:lpstr>
      <vt:lpstr>Filtering Recordings</vt:lpstr>
      <vt:lpstr>Filtering Recordings</vt:lpstr>
      <vt:lpstr>Categorize Earthquake types</vt:lpstr>
      <vt:lpstr>PowerPoint Presentation</vt:lpstr>
      <vt:lpstr>Combine Info</vt:lpstr>
      <vt:lpstr>Takeaway thoughts</vt:lpstr>
      <vt:lpstr>Acknowledgements</vt:lpstr>
    </vt:vector>
  </TitlesOfParts>
  <Company>PEER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Heidi Faison</dc:creator>
  <cp:lastModifiedBy>Jianqin Wang</cp:lastModifiedBy>
  <cp:revision>35</cp:revision>
  <dcterms:created xsi:type="dcterms:W3CDTF">2008-08-25T17:16:11Z</dcterms:created>
  <dcterms:modified xsi:type="dcterms:W3CDTF">2015-07-27T21:12:02Z</dcterms:modified>
</cp:coreProperties>
</file>