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8" r:id="rId10"/>
    <p:sldId id="264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Option 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0552" y="974491"/>
            <a:ext cx="6400800" cy="854309"/>
          </a:xfrm>
        </p:spPr>
        <p:txBody>
          <a:bodyPr/>
          <a:lstStyle>
            <a:lvl1pPr algn="l">
              <a:defRPr sz="360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0552" y="1828800"/>
            <a:ext cx="6400800" cy="4572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Calibri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 column w/numb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D588712-D3E0-3440-800F-5809979CE8D5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05DE-254F-744B-8E3F-828336808F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 column no bullets and thumbnai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D588712-D3E0-3440-800F-5809979CE8D5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87005DE-254F-744B-8E3F-828336808F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 column w/number and thumbnai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D588712-D3E0-3440-800F-5809979CE8D5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87005DE-254F-744B-8E3F-828336808F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lumn w/bullet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D588712-D3E0-3440-800F-5809979CE8D5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05DE-254F-744B-8E3F-828336808F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lumn no bullet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D588712-D3E0-3440-800F-5809979CE8D5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05DE-254F-744B-8E3F-828336808F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lumn w/numb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D588712-D3E0-3440-800F-5809979CE8D5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05DE-254F-744B-8E3F-828336808F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712-D3E0-3440-800F-5809979CE8D5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7005DE-254F-744B-8E3F-828336808F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 Layout No Ta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D588712-D3E0-3440-800F-5809979CE8D5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05DE-254F-744B-8E3F-82833680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712-D3E0-3440-800F-5809979CE8D5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05DE-254F-744B-8E3F-82833680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Full width w/bullet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712-D3E0-3440-800F-5809979CE8D5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7005DE-254F-744B-8E3F-828336808F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 column w/bullet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D588712-D3E0-3440-800F-5809979CE8D5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05DE-254F-744B-8E3F-828336808F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 column w/bullets and thumbnai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D588712-D3E0-3440-800F-5809979CE8D5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87005DE-254F-744B-8E3F-828336808F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Full width pictu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D588712-D3E0-3440-800F-5809979CE8D5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05DE-254F-744B-8E3F-828336808F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712-D3E0-3440-800F-5809979CE8D5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7005DE-254F-744B-8E3F-828336808F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Full width no bullet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712-D3E0-3440-800F-5809979CE8D5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7005DE-254F-744B-8E3F-828336808F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Full width w/numb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8712-D3E0-3440-800F-5809979CE8D5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7005DE-254F-744B-8E3F-828336808F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 column no bullet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D588712-D3E0-3440-800F-5809979CE8D5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05DE-254F-744B-8E3F-828336808F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292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</a:t>
            </a:r>
          </a:p>
          <a:p>
            <a:pPr marL="4603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5080"/>
            <a:ext cx="2895600" cy="182880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>
              <a:defRPr sz="1100" b="0" i="0">
                <a:solidFill>
                  <a:srgbClr val="717171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880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>
              <a:defRPr sz="1100" b="0" i="0">
                <a:solidFill>
                  <a:srgbClr val="717171"/>
                </a:solidFill>
                <a:latin typeface="Calibri"/>
                <a:cs typeface="Calibri"/>
              </a:defRPr>
            </a:lvl1pPr>
          </a:lstStyle>
          <a:p>
            <a:fld id="{5D588712-D3E0-3440-800F-5809979CE8D5}" type="datetimeFigureOut">
              <a:rPr lang="en-US" smtClean="0"/>
              <a:pPr/>
              <a:t>11/20/14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760" cy="18288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l">
              <a:defRPr sz="1100" b="0" i="0">
                <a:solidFill>
                  <a:srgbClr val="717171"/>
                </a:solidFill>
                <a:latin typeface="Calibri"/>
                <a:cs typeface="Calibri"/>
              </a:defRPr>
            </a:lvl1pPr>
          </a:lstStyle>
          <a:p>
            <a:fld id="{487005DE-254F-744B-8E3F-82833680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0" lang="en-US" sz="2400" b="1" i="0" u="none" strike="noStrike" kern="1200" cap="none" spc="0" normalizeH="0" baseline="0" noProof="0" dirty="0" smtClean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Cambria"/>
          <a:ea typeface="+mn-ea"/>
          <a:cs typeface="Cambria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marR="0" indent="-233363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None/>
        <a:tabLst/>
        <a:defRPr kumimoji="0" lang="en-US" sz="2400" b="0" i="0" u="none" strike="noStrike" kern="1200" cap="none" spc="0" normalizeH="0" baseline="0" noProof="0" dirty="0" smtClean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Calibri"/>
          <a:ea typeface="+mn-ea"/>
          <a:cs typeface="Calibri"/>
        </a:defRPr>
      </a:lvl1pPr>
      <a:lvl2pPr marL="460375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•"/>
        <a:tabLst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Calibri"/>
          <a:ea typeface="+mn-ea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lrTx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Calibri"/>
          <a:ea typeface="+mn-ea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ClrTx/>
        <a:buFont typeface="Arial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Calibri"/>
          <a:ea typeface="+mn-ea"/>
          <a:cs typeface="Calibri"/>
        </a:defRPr>
      </a:lvl4pPr>
      <a:lvl5pPr marL="113665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None/>
        <a:tabLst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Calibri"/>
          <a:ea typeface="+mn-ea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FELIX: A Virtual Learning Environment and an Intelligent Tutoring System to learn and apply Fire Safety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Béatrice</a:t>
            </a:r>
            <a:r>
              <a:rPr lang="en-US" dirty="0" smtClean="0"/>
              <a:t> </a:t>
            </a:r>
            <a:r>
              <a:rPr lang="en-US" dirty="0" err="1" smtClean="0"/>
              <a:t>Moissinac</a:t>
            </a:r>
            <a:r>
              <a:rPr lang="en-US" sz="1600" dirty="0" smtClean="0"/>
              <a:t>, School of Electrical Engineering and Computer Science</a:t>
            </a:r>
          </a:p>
          <a:p>
            <a:pPr algn="l"/>
            <a:r>
              <a:rPr lang="en-US" dirty="0" smtClean="0"/>
              <a:t>           </a:t>
            </a:r>
            <a:r>
              <a:rPr lang="en-US" dirty="0" err="1" smtClean="0"/>
              <a:t>Kimmy</a:t>
            </a:r>
            <a:r>
              <a:rPr lang="en-US" dirty="0" smtClean="0"/>
              <a:t> </a:t>
            </a:r>
            <a:r>
              <a:rPr lang="en-US" dirty="0" err="1" smtClean="0"/>
              <a:t>Hescock</a:t>
            </a:r>
            <a:r>
              <a:rPr lang="en-US" sz="1200" dirty="0" smtClean="0"/>
              <a:t>, </a:t>
            </a:r>
            <a:r>
              <a:rPr lang="en-US" sz="1600" dirty="0" smtClean="0"/>
              <a:t>Technology Across the Curriculum </a:t>
            </a:r>
          </a:p>
          <a:p>
            <a:pPr algn="l"/>
            <a:r>
              <a:rPr lang="en-US" sz="1200" dirty="0" smtClean="0"/>
              <a:t>                                  </a:t>
            </a:r>
            <a:r>
              <a:rPr lang="en-US" dirty="0" smtClean="0"/>
              <a:t>Jon </a:t>
            </a:r>
            <a:r>
              <a:rPr lang="en-US" dirty="0" err="1" smtClean="0"/>
              <a:t>Dorbolo</a:t>
            </a:r>
            <a:r>
              <a:rPr lang="en-US" sz="1200" dirty="0"/>
              <a:t>, </a:t>
            </a:r>
            <a:r>
              <a:rPr lang="en-US" sz="1600" dirty="0"/>
              <a:t>Technology Across the Curriculum 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Challenges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Cognitive Model: How does the student learn?</a:t>
            </a:r>
          </a:p>
          <a:p>
            <a:r>
              <a:rPr lang="en-US" dirty="0" smtClean="0"/>
              <a:t>Knowledge tracing (Assessment)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– Preliminary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can learn to be an expert</a:t>
            </a:r>
          </a:p>
          <a:p>
            <a:r>
              <a:rPr lang="en-US" dirty="0" smtClean="0"/>
              <a:t>ITS can designs lessons and exercises given a Cognitive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ITS in VLE</a:t>
            </a:r>
          </a:p>
          <a:p>
            <a:r>
              <a:rPr lang="en-US" dirty="0" smtClean="0"/>
              <a:t>Run user studies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elix_cat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5668" r="-15668"/>
          <a:stretch>
            <a:fillRect/>
          </a:stretch>
        </p:blipFill>
        <p:spPr>
          <a:xfrm>
            <a:off x="2646942" y="1537544"/>
            <a:ext cx="3805499" cy="4126968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 Escape Learning Instrument 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 Escape Learning Instrument X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1357645" y="1576720"/>
            <a:ext cx="3985331" cy="3825004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Virtual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Learning Environment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875845" y="1576720"/>
            <a:ext cx="3985331" cy="3825004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Intelligent 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Tutoring 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System</a:t>
            </a:r>
          </a:p>
        </p:txBody>
      </p:sp>
      <p:pic>
        <p:nvPicPr>
          <p:cNvPr id="8" name="Content Placeholder 5" descr="felix_cat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5668" r="-15668"/>
          <a:stretch>
            <a:fillRect/>
          </a:stretch>
        </p:blipFill>
        <p:spPr>
          <a:xfrm>
            <a:off x="3554689" y="2386976"/>
            <a:ext cx="982731" cy="1065747"/>
          </a:xfrm>
        </p:spPr>
      </p:pic>
      <p:pic>
        <p:nvPicPr>
          <p:cNvPr id="9" name="Picture 8" descr="Beatrice-0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709" y="5401724"/>
            <a:ext cx="706064" cy="105976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 bwMode="auto">
          <a:xfrm rot="18744502">
            <a:off x="4567899" y="4815475"/>
            <a:ext cx="1234282" cy="5255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PhD</a:t>
            </a:r>
          </a:p>
        </p:txBody>
      </p:sp>
      <p:sp>
        <p:nvSpPr>
          <p:cNvPr id="12" name="Right Arrow 11"/>
          <p:cNvSpPr/>
          <p:nvPr/>
        </p:nvSpPr>
        <p:spPr bwMode="auto">
          <a:xfrm rot="13421928">
            <a:off x="3213145" y="4861217"/>
            <a:ext cx="1234282" cy="5255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TAC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Virtual Learning Environment?	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3440536" y="1747372"/>
            <a:ext cx="2855472" cy="266566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Immersion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956103" y="2289080"/>
            <a:ext cx="2855472" cy="266566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Action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440536" y="3049643"/>
            <a:ext cx="2855472" cy="266566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pitchFamily="-96" charset="-128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Arial" charset="0"/>
              <a:ea typeface="ＭＳ Ｐゴシック" pitchFamily="-96" charset="-128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Narration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69899" y="3573916"/>
            <a:ext cx="84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Bold"/>
                <a:cs typeface="Arial Bold"/>
              </a:rPr>
              <a:t>VLE</a:t>
            </a:r>
            <a:endParaRPr lang="en-US" b="1" dirty="0">
              <a:latin typeface="Arial Bold"/>
              <a:cs typeface="Arial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179" y="1378040"/>
            <a:ext cx="1944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Bold"/>
                <a:cs typeface="Arial Bold"/>
              </a:rPr>
              <a:t>What’s done at OSU right now.</a:t>
            </a:r>
            <a:endParaRPr lang="en-US" b="1" dirty="0">
              <a:latin typeface="Arial Bold"/>
              <a:cs typeface="Arial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 Intelligent Tutoring System?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Hypothesis</a:t>
            </a:r>
            <a:r>
              <a:rPr lang="en-US" dirty="0" smtClean="0"/>
              <a:t>: ITS performs at least as well as one-on-one tutoring on the same set of skills and lessons.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75" y="3104971"/>
            <a:ext cx="2324100" cy="2019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991" y="3065208"/>
            <a:ext cx="2434619" cy="15013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35188" y="3613253"/>
            <a:ext cx="5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VS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</a:t>
            </a:r>
            <a:r>
              <a:rPr lang="en-US" dirty="0" err="1" smtClean="0"/>
              <a:t>FELIX’s</a:t>
            </a:r>
            <a:r>
              <a:rPr lang="en-US" dirty="0" smtClean="0"/>
              <a:t> VLE Implemented?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Life</a:t>
            </a:r>
            <a:endParaRPr lang="en-US" dirty="0"/>
          </a:p>
        </p:txBody>
      </p:sp>
      <p:pic>
        <p:nvPicPr>
          <p:cNvPr id="4" name="Picture 3" descr="Screen Shot 2014-11-19 at 20.14.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54" y="2237354"/>
            <a:ext cx="4119328" cy="2972815"/>
          </a:xfrm>
          <a:prstGeom prst="rect">
            <a:avLst/>
          </a:prstGeom>
        </p:spPr>
      </p:pic>
      <p:pic>
        <p:nvPicPr>
          <p:cNvPr id="5" name="Picture 4" descr="Screen Shot 2014-11-19 at 20.15.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448" y="2385034"/>
            <a:ext cx="5018487" cy="2657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742417" y="2052785"/>
            <a:ext cx="5507812" cy="31573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200" u="none" strike="noStrike" cap="none" normalizeH="0" baseline="0" dirty="0" smtClean="0">
                <a:ln>
                  <a:noFill/>
                </a:ln>
                <a:solidFill>
                  <a:srgbClr val="6A6154"/>
                </a:solidFill>
                <a:effectLst/>
                <a:latin typeface="Arial Bold"/>
                <a:ea typeface="ＭＳ Ｐゴシック" pitchFamily="-96" charset="-128"/>
                <a:cs typeface="Arial Bold"/>
              </a:rPr>
              <a:t>DEMO!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531030" y="1024856"/>
            <a:ext cx="3662030" cy="5242724"/>
          </a:xfrm>
          <a:prstGeom prst="rect">
            <a:avLst/>
          </a:prstGeom>
          <a:solidFill>
            <a:schemeClr val="accent1">
              <a:alpha val="2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Offline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71207" y="1605276"/>
            <a:ext cx="3007578" cy="9245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Domain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 Knowledge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71207" y="3012714"/>
            <a:ext cx="3007578" cy="9245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Learn to be an expert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71207" y="4426272"/>
            <a:ext cx="3007578" cy="16050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Design lessons and corresponding exercises using Cognitive model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22726" y="1020545"/>
            <a:ext cx="3662030" cy="5242724"/>
          </a:xfrm>
          <a:prstGeom prst="rect">
            <a:avLst/>
          </a:prstGeom>
          <a:solidFill>
            <a:schemeClr val="accent1">
              <a:alpha val="2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Online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848069" y="2772806"/>
            <a:ext cx="3007578" cy="1407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Cognitive Model used for knowledge tracing</a:t>
            </a:r>
          </a:p>
        </p:txBody>
      </p:sp>
      <p:sp>
        <p:nvSpPr>
          <p:cNvPr id="11" name="Down Arrow 10"/>
          <p:cNvSpPr/>
          <p:nvPr/>
        </p:nvSpPr>
        <p:spPr bwMode="auto">
          <a:xfrm>
            <a:off x="2200171" y="2529829"/>
            <a:ext cx="339623" cy="48288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2200171" y="3943387"/>
            <a:ext cx="339623" cy="48288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193060" y="3230614"/>
            <a:ext cx="361495" cy="4873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Challenges: Knowledge representation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06827" y="884555"/>
            <a:ext cx="945987" cy="4405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/>
                <a:cs typeface="Arial"/>
              </a:rPr>
              <a:t>Check 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/>
                <a:cs typeface="Arial"/>
              </a:rPr>
              <a:t>for smoke</a:t>
            </a:r>
            <a:endParaRPr lang="en-US" sz="10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17139" y="1817528"/>
            <a:ext cx="945987" cy="4405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/>
                <a:cs typeface="Arial"/>
              </a:rPr>
              <a:t>Smoke</a:t>
            </a:r>
            <a:endParaRPr lang="en-US" sz="10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256473" y="2776417"/>
            <a:ext cx="945987" cy="4405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/>
                <a:cs typeface="Arial"/>
              </a:rPr>
              <a:t>Crawl</a:t>
            </a:r>
            <a:endParaRPr lang="en-US" sz="10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06826" y="2777212"/>
            <a:ext cx="945987" cy="4405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/>
                <a:cs typeface="Arial"/>
              </a:rPr>
              <a:t>Door</a:t>
            </a:r>
            <a:endParaRPr lang="en-US" sz="10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060840" y="4007424"/>
            <a:ext cx="945987" cy="4405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/>
                <a:cs typeface="Arial"/>
              </a:rPr>
              <a:t>Check for 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/>
                <a:cs typeface="Arial"/>
              </a:rPr>
              <a:t>heat</a:t>
            </a:r>
            <a:endParaRPr lang="en-US" sz="10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729466" y="5069976"/>
            <a:ext cx="945987" cy="4405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/>
                <a:cs typeface="Arial"/>
              </a:rPr>
              <a:t>Heat</a:t>
            </a:r>
            <a:endParaRPr lang="en-US" sz="10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302699" y="1817528"/>
            <a:ext cx="1658717" cy="44057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</a:rPr>
              <a:t>Action(check_smoke)</a:t>
            </a:r>
            <a:endParaRPr lang="en-US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1900108" y="3787138"/>
            <a:ext cx="1658717" cy="44057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</a:rPr>
              <a:t>Action(crawl)</a:t>
            </a:r>
            <a:endParaRPr lang="en-US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5952814" y="4007424"/>
            <a:ext cx="1658717" cy="44057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</a:rPr>
              <a:t>Action(move)</a:t>
            </a:r>
            <a:endParaRPr lang="en-US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5006827" y="5069976"/>
            <a:ext cx="1658717" cy="44057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</a:rPr>
              <a:t>Action(check_heat)</a:t>
            </a:r>
            <a:endParaRPr lang="en-US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348110" y="5928873"/>
            <a:ext cx="1658717" cy="44057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</a:rPr>
              <a:t>Action(open)</a:t>
            </a:r>
            <a:endParaRPr lang="en-US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1427114" y="5928873"/>
            <a:ext cx="1658717" cy="44057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</a:rPr>
              <a:t>Action(move)</a:t>
            </a:r>
            <a:endParaRPr lang="en-US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88" name="Straight Arrow Connector 87"/>
          <p:cNvCxnSpPr>
            <a:stCxn id="76" idx="2"/>
          </p:cNvCxnSpPr>
          <p:nvPr/>
        </p:nvCxnSpPr>
        <p:spPr>
          <a:xfrm rot="5400000">
            <a:off x="4775273" y="1112980"/>
            <a:ext cx="492402" cy="9166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6" idx="2"/>
            <a:endCxn id="82" idx="0"/>
          </p:cNvCxnSpPr>
          <p:nvPr/>
        </p:nvCxnSpPr>
        <p:spPr>
          <a:xfrm rot="16200000" flipH="1">
            <a:off x="6059738" y="745208"/>
            <a:ext cx="492402" cy="1652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7" idx="2"/>
            <a:endCxn id="79" idx="0"/>
          </p:cNvCxnSpPr>
          <p:nvPr/>
        </p:nvCxnSpPr>
        <p:spPr>
          <a:xfrm rot="16200000" flipH="1">
            <a:off x="4525420" y="1822811"/>
            <a:ext cx="519113" cy="13896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7" idx="2"/>
            <a:endCxn id="78" idx="0"/>
          </p:cNvCxnSpPr>
          <p:nvPr/>
        </p:nvCxnSpPr>
        <p:spPr>
          <a:xfrm rot="5400000">
            <a:off x="3150641" y="1836925"/>
            <a:ext cx="518318" cy="1360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8" idx="2"/>
            <a:endCxn id="83" idx="0"/>
          </p:cNvCxnSpPr>
          <p:nvPr/>
        </p:nvCxnSpPr>
        <p:spPr>
          <a:xfrm rot="5400000">
            <a:off x="2444392" y="3502063"/>
            <a:ext cx="57015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8" idx="3"/>
            <a:endCxn id="79" idx="1"/>
          </p:cNvCxnSpPr>
          <p:nvPr/>
        </p:nvCxnSpPr>
        <p:spPr>
          <a:xfrm>
            <a:off x="3202460" y="2996703"/>
            <a:ext cx="1804366" cy="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9" idx="2"/>
            <a:endCxn id="80" idx="0"/>
          </p:cNvCxnSpPr>
          <p:nvPr/>
        </p:nvCxnSpPr>
        <p:spPr>
          <a:xfrm rot="5400000">
            <a:off x="4612007" y="3139610"/>
            <a:ext cx="789641" cy="9459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9" idx="2"/>
            <a:endCxn id="84" idx="0"/>
          </p:cNvCxnSpPr>
          <p:nvPr/>
        </p:nvCxnSpPr>
        <p:spPr>
          <a:xfrm rot="16200000" flipH="1">
            <a:off x="5736176" y="2961426"/>
            <a:ext cx="789641" cy="1302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0" idx="2"/>
            <a:endCxn id="85" idx="0"/>
          </p:cNvCxnSpPr>
          <p:nvPr/>
        </p:nvCxnSpPr>
        <p:spPr>
          <a:xfrm rot="16200000" flipH="1">
            <a:off x="4874020" y="4107809"/>
            <a:ext cx="621981" cy="13023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2"/>
            <a:endCxn id="81" idx="0"/>
          </p:cNvCxnSpPr>
          <p:nvPr/>
        </p:nvCxnSpPr>
        <p:spPr>
          <a:xfrm rot="5400000">
            <a:off x="3557157" y="4093298"/>
            <a:ext cx="621981" cy="13313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6" idx="0"/>
          </p:cNvCxnSpPr>
          <p:nvPr/>
        </p:nvCxnSpPr>
        <p:spPr>
          <a:xfrm>
            <a:off x="3202459" y="5510548"/>
            <a:ext cx="975010" cy="418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1" idx="2"/>
            <a:endCxn id="87" idx="0"/>
          </p:cNvCxnSpPr>
          <p:nvPr/>
        </p:nvCxnSpPr>
        <p:spPr>
          <a:xfrm rot="5400000">
            <a:off x="2520304" y="5246717"/>
            <a:ext cx="418326" cy="9459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222308" y="1192292"/>
            <a:ext cx="65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826616" y="2170807"/>
            <a:ext cx="65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090092" y="3327100"/>
            <a:ext cx="65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182981" y="4447994"/>
            <a:ext cx="65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617139" y="5416588"/>
            <a:ext cx="65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077055" y="3327100"/>
            <a:ext cx="65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4407383" y="1325126"/>
            <a:ext cx="59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930327" y="2170807"/>
            <a:ext cx="59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807940" y="2672753"/>
            <a:ext cx="59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407384" y="3327100"/>
            <a:ext cx="59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348110" y="4447995"/>
            <a:ext cx="59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2168867" y="5416588"/>
            <a:ext cx="59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Challenges: Knowledge representation (continued)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098060" y="1298180"/>
            <a:ext cx="1007677" cy="3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Exit Building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45299" y="4299295"/>
            <a:ext cx="1007677" cy="3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Go to Exit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20782" y="2373691"/>
            <a:ext cx="1007677" cy="3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Window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9434" y="2373691"/>
            <a:ext cx="1007677" cy="3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Change Floor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347093" y="2373691"/>
            <a:ext cx="1007677" cy="3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Open Door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77161" y="3409553"/>
            <a:ext cx="1007677" cy="3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Smoke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894966" y="2373691"/>
            <a:ext cx="1007677" cy="3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Distraction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749605" y="3409553"/>
            <a:ext cx="1007677" cy="3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Check Heat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849867" y="5108681"/>
            <a:ext cx="1134849" cy="4526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Go Right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984716" y="5108681"/>
            <a:ext cx="1134849" cy="4526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Go Left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19565" y="5108681"/>
            <a:ext cx="1134849" cy="4526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Go Forward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277160" y="5108681"/>
            <a:ext cx="1329663" cy="4526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Go backward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984716" y="3453644"/>
            <a:ext cx="992358" cy="47500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Open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977074" y="3453644"/>
            <a:ext cx="992358" cy="47500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Jump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0" y="3453644"/>
            <a:ext cx="992358" cy="47500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Lift</a:t>
            </a:r>
          </a:p>
        </p:txBody>
      </p:sp>
      <p:sp>
        <p:nvSpPr>
          <p:cNvPr id="63" name="Oval 62"/>
          <p:cNvSpPr/>
          <p:nvPr/>
        </p:nvSpPr>
        <p:spPr>
          <a:xfrm>
            <a:off x="992358" y="3453644"/>
            <a:ext cx="992358" cy="47500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Stairs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254415" y="4343387"/>
            <a:ext cx="1157596" cy="466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Check Smoke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5412011" y="4321341"/>
            <a:ext cx="992357" cy="48844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Crawl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5412011" y="3409553"/>
            <a:ext cx="1042164" cy="51909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Open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894966" y="3453644"/>
            <a:ext cx="1249034" cy="475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Get Distracted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6606575" y="4291555"/>
            <a:ext cx="1042164" cy="51909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Front Hand	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757282" y="4290696"/>
            <a:ext cx="1042164" cy="51909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Back Hand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 flipV="1">
            <a:off x="1337112" y="1622129"/>
            <a:ext cx="2760949" cy="751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0800000" flipV="1">
            <a:off x="3428459" y="1622129"/>
            <a:ext cx="848702" cy="751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105737" y="1622129"/>
            <a:ext cx="2789229" cy="751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6200000" flipH="1">
            <a:off x="4740485" y="1767083"/>
            <a:ext cx="751563" cy="4616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2885383" y="2706178"/>
            <a:ext cx="2669429" cy="5013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53" idx="0"/>
          </p:cNvCxnSpPr>
          <p:nvPr/>
        </p:nvCxnSpPr>
        <p:spPr>
          <a:xfrm rot="16200000" flipH="1">
            <a:off x="3861755" y="2490308"/>
            <a:ext cx="1787424" cy="51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  <a:endCxn id="53" idx="0"/>
          </p:cNvCxnSpPr>
          <p:nvPr/>
        </p:nvCxnSpPr>
        <p:spPr>
          <a:xfrm rot="5400000">
            <a:off x="4960010" y="2518630"/>
            <a:ext cx="711913" cy="1069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2" idx="2"/>
            <a:endCxn id="66" idx="0"/>
          </p:cNvCxnSpPr>
          <p:nvPr/>
        </p:nvCxnSpPr>
        <p:spPr>
          <a:xfrm rot="16200000" flipH="1">
            <a:off x="5536056" y="3012515"/>
            <a:ext cx="711913" cy="82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2" idx="2"/>
            <a:endCxn id="55" idx="0"/>
          </p:cNvCxnSpPr>
          <p:nvPr/>
        </p:nvCxnSpPr>
        <p:spPr>
          <a:xfrm rot="16200000" flipH="1">
            <a:off x="6196232" y="2352340"/>
            <a:ext cx="711913" cy="1402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5" idx="2"/>
          </p:cNvCxnSpPr>
          <p:nvPr/>
        </p:nvCxnSpPr>
        <p:spPr>
          <a:xfrm rot="16200000" flipH="1">
            <a:off x="6974847" y="4012098"/>
            <a:ext cx="55719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5" idx="2"/>
            <a:endCxn id="69" idx="0"/>
          </p:cNvCxnSpPr>
          <p:nvPr/>
        </p:nvCxnSpPr>
        <p:spPr>
          <a:xfrm rot="16200000" flipH="1">
            <a:off x="7487307" y="3499639"/>
            <a:ext cx="557194" cy="1024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3" idx="2"/>
            <a:endCxn id="64" idx="0"/>
          </p:cNvCxnSpPr>
          <p:nvPr/>
        </p:nvCxnSpPr>
        <p:spPr>
          <a:xfrm rot="16200000" flipH="1">
            <a:off x="4502164" y="4012337"/>
            <a:ext cx="609885" cy="52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3" idx="2"/>
            <a:endCxn id="65" idx="0"/>
          </p:cNvCxnSpPr>
          <p:nvPr/>
        </p:nvCxnSpPr>
        <p:spPr>
          <a:xfrm rot="16200000" flipH="1">
            <a:off x="5050676" y="3463826"/>
            <a:ext cx="587839" cy="112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56" idx="0"/>
          </p:cNvCxnSpPr>
          <p:nvPr/>
        </p:nvCxnSpPr>
        <p:spPr>
          <a:xfrm rot="10800000" flipV="1">
            <a:off x="1417293" y="4623243"/>
            <a:ext cx="2011167" cy="4854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57" idx="0"/>
          </p:cNvCxnSpPr>
          <p:nvPr/>
        </p:nvCxnSpPr>
        <p:spPr>
          <a:xfrm rot="10800000" flipV="1">
            <a:off x="2552142" y="4623243"/>
            <a:ext cx="876319" cy="4854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58" idx="0"/>
          </p:cNvCxnSpPr>
          <p:nvPr/>
        </p:nvCxnSpPr>
        <p:spPr>
          <a:xfrm rot="16200000" flipH="1">
            <a:off x="3315007" y="4736697"/>
            <a:ext cx="485437" cy="258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9" idx="0"/>
          </p:cNvCxnSpPr>
          <p:nvPr/>
        </p:nvCxnSpPr>
        <p:spPr>
          <a:xfrm>
            <a:off x="3428459" y="4623244"/>
            <a:ext cx="1513533" cy="4854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1" idx="2"/>
            <a:endCxn id="62" idx="0"/>
          </p:cNvCxnSpPr>
          <p:nvPr/>
        </p:nvCxnSpPr>
        <p:spPr>
          <a:xfrm rot="5400000">
            <a:off x="286724" y="2907095"/>
            <a:ext cx="756004" cy="3370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1" idx="2"/>
            <a:endCxn id="63" idx="0"/>
          </p:cNvCxnSpPr>
          <p:nvPr/>
        </p:nvCxnSpPr>
        <p:spPr>
          <a:xfrm rot="16200000" flipH="1">
            <a:off x="782903" y="2748010"/>
            <a:ext cx="756004" cy="655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0" idx="2"/>
            <a:endCxn id="60" idx="0"/>
          </p:cNvCxnSpPr>
          <p:nvPr/>
        </p:nvCxnSpPr>
        <p:spPr>
          <a:xfrm rot="5400000">
            <a:off x="2316746" y="2801677"/>
            <a:ext cx="711912" cy="5038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0" idx="2"/>
            <a:endCxn id="61" idx="0"/>
          </p:cNvCxnSpPr>
          <p:nvPr/>
        </p:nvCxnSpPr>
        <p:spPr>
          <a:xfrm rot="16200000" flipH="1">
            <a:off x="2820935" y="2801326"/>
            <a:ext cx="756004" cy="5486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4" idx="2"/>
            <a:endCxn id="67" idx="0"/>
          </p:cNvCxnSpPr>
          <p:nvPr/>
        </p:nvCxnSpPr>
        <p:spPr>
          <a:xfrm rot="16200000" flipH="1">
            <a:off x="8081142" y="3015303"/>
            <a:ext cx="756004" cy="1206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3" idx="2"/>
          </p:cNvCxnSpPr>
          <p:nvPr/>
        </p:nvCxnSpPr>
        <p:spPr>
          <a:xfrm rot="5400000">
            <a:off x="4096619" y="3606315"/>
            <a:ext cx="557194" cy="8115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osu_ext_standard.potx</Template>
  <TotalTime>131</TotalTime>
  <Words>300</Words>
  <Application>Microsoft Macintosh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OSU_Template</vt:lpstr>
      <vt:lpstr>FELIX: A Virtual Learning Environment and an Intelligent Tutoring System to learn and apply Fire Safety</vt:lpstr>
      <vt:lpstr>Fire Escape Learning Instrument X</vt:lpstr>
      <vt:lpstr>Fire Escape Learning Instrument X</vt:lpstr>
      <vt:lpstr>Why a Virtual Learning Environment? </vt:lpstr>
      <vt:lpstr>Why an Intelligent Tutoring System?</vt:lpstr>
      <vt:lpstr>How is FELIX’s VLE Implemented? </vt:lpstr>
      <vt:lpstr>ITS Architecture</vt:lpstr>
      <vt:lpstr>ITS Challenges: Knowledge representation</vt:lpstr>
      <vt:lpstr>ITS Challenges: Knowledge representation (continued)</vt:lpstr>
      <vt:lpstr>ITS Challenges (continued)</vt:lpstr>
      <vt:lpstr>ITS – Preliminary Results</vt:lpstr>
      <vt:lpstr>What’s next?</vt:lpstr>
      <vt:lpstr>Q&amp;A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FELIX: A Virtual Learning Environment and an Intelligent Tutoring System to learn and apply Fire Safety</dc:title>
  <dc:creator>Beatrice</dc:creator>
  <cp:lastModifiedBy>Beatrice</cp:lastModifiedBy>
  <cp:revision>4</cp:revision>
  <dcterms:created xsi:type="dcterms:W3CDTF">2014-11-20T21:29:48Z</dcterms:created>
  <dcterms:modified xsi:type="dcterms:W3CDTF">2014-11-20T21:34:44Z</dcterms:modified>
</cp:coreProperties>
</file>