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83" r:id="rId2"/>
    <p:sldId id="579" r:id="rId3"/>
    <p:sldId id="580" r:id="rId4"/>
    <p:sldId id="558" r:id="rId5"/>
    <p:sldId id="559" r:id="rId6"/>
    <p:sldId id="562" r:id="rId7"/>
    <p:sldId id="565" r:id="rId8"/>
    <p:sldId id="586" r:id="rId9"/>
    <p:sldId id="567" r:id="rId10"/>
    <p:sldId id="588" r:id="rId11"/>
    <p:sldId id="569" r:id="rId12"/>
    <p:sldId id="572" r:id="rId13"/>
    <p:sldId id="573" r:id="rId14"/>
    <p:sldId id="584" r:id="rId15"/>
    <p:sldId id="585" r:id="rId16"/>
    <p:sldId id="575" r:id="rId17"/>
    <p:sldId id="574" r:id="rId18"/>
    <p:sldId id="587" r:id="rId19"/>
  </p:sldIdLst>
  <p:sldSz cx="9144000" cy="5143500" type="screen16x9"/>
  <p:notesSz cx="6858000" cy="9144000"/>
  <p:defaultTextStyle>
    <a:defPPr>
      <a:defRPr lang="en-US"/>
    </a:defPPr>
    <a:lvl1pPr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88" indent="49213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975" indent="98425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963" indent="147638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950" indent="196850" algn="l" defTabSz="407988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8">
          <p15:clr>
            <a:srgbClr val="A4A3A4"/>
          </p15:clr>
        </p15:guide>
        <p15:guide id="2" orient="horz" pos="2971">
          <p15:clr>
            <a:srgbClr val="A4A3A4"/>
          </p15:clr>
        </p15:guide>
        <p15:guide id="3" orient="horz" pos="268">
          <p15:clr>
            <a:srgbClr val="A4A3A4"/>
          </p15:clr>
        </p15:guide>
        <p15:guide id="4" pos="5663">
          <p15:clr>
            <a:srgbClr val="A4A3A4"/>
          </p15:clr>
        </p15:guide>
        <p15:guide id="5" pos="343">
          <p15:clr>
            <a:srgbClr val="A4A3A4"/>
          </p15:clr>
        </p15:guide>
        <p15:guide id="6" pos="5428">
          <p15:clr>
            <a:srgbClr val="A4A3A4"/>
          </p15:clr>
        </p15:guide>
        <p15:guide id="7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69655B"/>
    <a:srgbClr val="696555"/>
    <a:srgbClr val="828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707" autoAdjust="0"/>
  </p:normalViewPr>
  <p:slideViewPr>
    <p:cSldViewPr snapToGrid="0" snapToObjects="1">
      <p:cViewPr varScale="1">
        <p:scale>
          <a:sx n="85" d="100"/>
          <a:sy n="85" d="100"/>
        </p:scale>
        <p:origin x="108" y="156"/>
      </p:cViewPr>
      <p:guideLst>
        <p:guide orient="horz" pos="778"/>
        <p:guide orient="horz" pos="2971"/>
        <p:guide orient="horz" pos="268"/>
        <p:guide pos="5663"/>
        <p:guide pos="343"/>
        <p:guide pos="5428"/>
        <p:guide orient="horz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27424A-6A99-4740-81D0-A9DC452D4BF3}" type="datetimeFigureOut">
              <a:rPr lang="en-US"/>
              <a:pPr>
                <a:defRPr/>
              </a:pPr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050686-DE3D-964A-97E8-78A7A68B2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7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D93D9-971A-0545-B4D5-228D63A6E532}" type="datetimeFigureOut">
              <a:rPr lang="en-US"/>
              <a:pPr>
                <a:defRPr/>
              </a:pPr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1C2DE5-2AC0-E34A-9752-F7C46EA9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5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8575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7150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85725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143000" algn="l" defTabSz="28575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42875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</a:t>
            </a:r>
            <a:br>
              <a:rPr lang="en-US" noProof="0" dirty="0" smtClean="0"/>
            </a:br>
            <a:r>
              <a:rPr lang="en-US" noProof="0" dirty="0" smtClean="0"/>
              <a:t>placeholder or </a:t>
            </a:r>
            <a:br>
              <a:rPr lang="en-US" noProof="0" dirty="0" smtClean="0"/>
            </a:br>
            <a:r>
              <a:rPr lang="en-US" noProof="0" dirty="0" smtClean="0"/>
              <a:t>click icon to add</a:t>
            </a:r>
            <a:endParaRPr lang="en-US" noProof="0" dirty="0"/>
          </a:p>
        </p:txBody>
      </p:sp>
      <p:pic>
        <p:nvPicPr>
          <p:cNvPr id="6" name="Picture Placeholder 6" descr="ancestryALON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280" b="-13280"/>
          <a:stretch>
            <a:fillRect/>
          </a:stretch>
        </p:blipFill>
        <p:spPr bwMode="auto">
          <a:xfrm>
            <a:off x="476250" y="2343150"/>
            <a:ext cx="2344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022" y="2985975"/>
            <a:ext cx="7772400" cy="49879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611" y="3490325"/>
            <a:ext cx="6400800" cy="38555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1022" y="4269256"/>
            <a:ext cx="5460008" cy="305356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78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990"/>
            <a:ext cx="2654300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E54D9-EECC-0F4B-950C-0A441B5AD2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197"/>
            <a:ext cx="2654300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BD1B7-0BCE-3640-BAFD-ED1F631F6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4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197"/>
            <a:ext cx="2654300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FBE00-239A-8842-A8FC-429776B4B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3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-4763"/>
            <a:ext cx="2654300" cy="5029201"/>
          </a:xfrm>
          <a:prstGeom prst="rect">
            <a:avLst/>
          </a:pr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 marL="84138"/>
            <a:endParaRPr lang="en-US">
              <a:cs typeface="Helvetica Light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657475" cy="503237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</a:t>
            </a:r>
            <a:br>
              <a:rPr lang="en-US" noProof="0" dirty="0" smtClean="0"/>
            </a:br>
            <a:r>
              <a:rPr lang="en-US" noProof="0" dirty="0" smtClean="0"/>
              <a:t>placeholder or </a:t>
            </a:r>
            <a:br>
              <a:rPr lang="en-US" noProof="0" dirty="0" smtClean="0"/>
            </a:br>
            <a:r>
              <a:rPr lang="en-US" noProof="0" dirty="0" smtClean="0"/>
              <a:t>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5" y="329842"/>
            <a:ext cx="5792020" cy="787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1354" y="1116889"/>
            <a:ext cx="57920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851150" y="4757738"/>
            <a:ext cx="2895600" cy="150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9BA60-6255-9A48-8928-96D8F4DF7C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 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 placeholder </a:t>
            </a:r>
            <a:br>
              <a:rPr lang="en-US" noProof="0" dirty="0" smtClean="0"/>
            </a:br>
            <a:r>
              <a:rPr lang="en-US" noProof="0" dirty="0" smtClean="0"/>
              <a:t>or click icon to add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35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E667-BC01-1044-87D7-2CDCB7B0D6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3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51938" cy="5033963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CDB35-04A9-1A49-800E-F59ADE7FA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6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or Quo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" y="-3175"/>
            <a:ext cx="3798217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425707"/>
            <a:ext cx="4596805" cy="4244282"/>
          </a:xfrm>
        </p:spPr>
        <p:txBody>
          <a:bodyPr anchor="ctr"/>
          <a:lstStyle>
            <a:lvl1pPr marL="0" indent="0">
              <a:buNone/>
              <a:defRPr sz="3200" b="1">
                <a:latin typeface="Calibri"/>
                <a:cs typeface="Calibri"/>
              </a:defRPr>
            </a:lvl1pPr>
            <a:lvl2pPr marL="0" indent="0">
              <a:buNone/>
              <a:defRPr sz="1600" i="1"/>
            </a:lvl2pPr>
            <a:lvl3pPr marL="10914" indent="0">
              <a:buNone/>
              <a:tabLst/>
              <a:defRPr sz="16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E4160-F8A8-A243-81EF-F78A008C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or Quo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63" y="661"/>
            <a:ext cx="3792538" cy="512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425707"/>
            <a:ext cx="4596805" cy="4244282"/>
          </a:xfrm>
        </p:spPr>
        <p:txBody>
          <a:bodyPr anchor="ctr"/>
          <a:lstStyle>
            <a:lvl1pPr marL="0" indent="0">
              <a:buNone/>
              <a:defRPr sz="3200" b="1">
                <a:latin typeface="Calibri"/>
                <a:cs typeface="Calibri"/>
              </a:defRPr>
            </a:lvl1pPr>
            <a:lvl2pPr marL="0" indent="0">
              <a:buNone/>
              <a:defRPr sz="1600" i="1"/>
            </a:lvl2pPr>
            <a:lvl3pPr marL="10914" indent="0">
              <a:buNone/>
              <a:tabLst/>
              <a:defRPr sz="16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5C32-733B-D749-865A-E511175CD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-174625" y="-304800"/>
            <a:ext cx="9491663" cy="5732463"/>
            <a:chOff x="-174738" y="-304180"/>
            <a:chExt cx="9491605" cy="5732175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553921" y="-304180"/>
              <a:ext cx="0" cy="5732175"/>
            </a:xfrm>
            <a:prstGeom prst="line">
              <a:avLst/>
            </a:prstGeom>
            <a:solidFill>
              <a:srgbClr val="4F81BD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" name="Straight Connector 3"/>
            <p:cNvCxnSpPr/>
            <p:nvPr/>
          </p:nvCxnSpPr>
          <p:spPr bwMode="auto">
            <a:xfrm>
              <a:off x="8618371" y="-304180"/>
              <a:ext cx="0" cy="5732175"/>
            </a:xfrm>
            <a:prstGeom prst="line">
              <a:avLst/>
            </a:prstGeom>
            <a:solidFill>
              <a:srgbClr val="4F81BD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-174738" y="422858"/>
              <a:ext cx="9491605" cy="4300322"/>
              <a:chOff x="-533400" y="422858"/>
              <a:chExt cx="12633327" cy="4300322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>
                <a:off x="-457334" y="422858"/>
                <a:ext cx="12557261" cy="0"/>
              </a:xfrm>
              <a:prstGeom prst="line">
                <a:avLst/>
              </a:prstGeom>
              <a:solidFill>
                <a:srgbClr val="4F81BD"/>
              </a:solidFill>
              <a:ln w="12700" cap="flat" cmpd="sng" algn="ctr">
                <a:solidFill>
                  <a:schemeClr val="tx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-533400" y="1234167"/>
                <a:ext cx="12557261" cy="0"/>
              </a:xfrm>
              <a:prstGeom prst="line">
                <a:avLst/>
              </a:prstGeom>
              <a:solidFill>
                <a:srgbClr val="4F81BD"/>
              </a:solidFill>
              <a:ln w="12700" cap="flat" cmpd="sng" algn="ctr">
                <a:solidFill>
                  <a:schemeClr val="tx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-457334" y="4723180"/>
                <a:ext cx="12557261" cy="0"/>
              </a:xfrm>
              <a:prstGeom prst="line">
                <a:avLst/>
              </a:prstGeom>
              <a:solidFill>
                <a:srgbClr val="4F81BD"/>
              </a:solidFill>
              <a:ln w="12700" cap="flat" cmpd="sng" algn="ctr">
                <a:solidFill>
                  <a:schemeClr val="tx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" name="Straight Connector 5"/>
            <p:cNvCxnSpPr/>
            <p:nvPr/>
          </p:nvCxnSpPr>
          <p:spPr bwMode="auto">
            <a:xfrm>
              <a:off x="8993019" y="-304180"/>
              <a:ext cx="0" cy="5732175"/>
            </a:xfrm>
            <a:prstGeom prst="line">
              <a:avLst/>
            </a:prstGeom>
            <a:solidFill>
              <a:srgbClr val="4F81BD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54038" y="1196013"/>
            <a:ext cx="8083550" cy="6807200"/>
            <a:chOff x="590367" y="1148454"/>
            <a:chExt cx="10758016" cy="7487920"/>
          </a:xfrm>
        </p:grpSpPr>
        <p:sp>
          <p:nvSpPr>
            <p:cNvPr id="11" name="Content Placeholder 16"/>
            <p:cNvSpPr txBox="1">
              <a:spLocks/>
            </p:cNvSpPr>
            <p:nvPr/>
          </p:nvSpPr>
          <p:spPr>
            <a:xfrm>
              <a:off x="590367" y="1148454"/>
              <a:ext cx="5174073" cy="7487920"/>
            </a:xfrm>
            <a:prstGeom prst="rect">
              <a:avLst/>
            </a:prstGeom>
          </p:spPr>
          <p:txBody>
            <a:bodyPr lIns="121893" tIns="60947" rIns="121893" bIns="60947"/>
            <a:lstStyle>
              <a:lvl1pPr marL="0" indent="0" algn="l" defTabSz="457177" rtl="0" eaLnBrk="1" latinLnBrk="0" hangingPunct="1">
                <a:spcBef>
                  <a:spcPts val="1200"/>
                </a:spcBef>
                <a:buFont typeface="Arial"/>
                <a:buNone/>
                <a:defRPr sz="2400" kern="1200">
                  <a:solidFill>
                    <a:schemeClr val="accent3"/>
                  </a:solidFill>
                  <a:latin typeface="Arial"/>
                  <a:ea typeface="+mn-ea"/>
                  <a:cs typeface="Arial"/>
                </a:defRPr>
              </a:lvl1pPr>
              <a:lvl2pPr marL="233363" indent="-233363" algn="l" defTabSz="457177" rtl="0" eaLnBrk="1" latinLnBrk="0" hangingPunct="1">
                <a:spcBef>
                  <a:spcPts val="800"/>
                </a:spcBef>
                <a:spcAft>
                  <a:spcPts val="200"/>
                </a:spcAft>
                <a:buFont typeface="Arial"/>
                <a:buChar char="•"/>
                <a:defRPr sz="2000" kern="1200">
                  <a:solidFill>
                    <a:schemeClr val="accent1"/>
                  </a:solidFill>
                  <a:latin typeface="Arial"/>
                  <a:ea typeface="+mn-ea"/>
                  <a:cs typeface="Arial"/>
                </a:defRPr>
              </a:lvl2pPr>
              <a:lvl3pPr marL="457200" indent="-161925" algn="l" defTabSz="457177" rtl="0" eaLnBrk="1" latinLnBrk="0" hangingPunct="1">
                <a:spcBef>
                  <a:spcPts val="600"/>
                </a:spcBef>
                <a:spcAft>
                  <a:spcPts val="200"/>
                </a:spcAft>
                <a:buFont typeface="Lucida Grande"/>
                <a:buChar char="-"/>
                <a:tabLst/>
                <a:defRPr sz="1600" kern="1200">
                  <a:solidFill>
                    <a:schemeClr val="accent1"/>
                  </a:solidFill>
                  <a:latin typeface="Arial"/>
                  <a:ea typeface="+mn-ea"/>
                  <a:cs typeface="Arial"/>
                </a:defRPr>
              </a:lvl3pPr>
              <a:lvl4pPr marL="1600120" indent="-228589" algn="l" defTabSz="457177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297" indent="-228589" algn="l" defTabSz="457177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474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1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6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800"/>
                </a:spcBef>
                <a:spcAft>
                  <a:spcPts val="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What are drawing guides?  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These</a:t>
              </a:r>
              <a:r>
                <a:rPr lang="en-US" sz="1050" baseline="0" dirty="0" smtClean="0">
                  <a:solidFill>
                    <a:schemeClr val="tx1"/>
                  </a:solidFill>
                  <a:latin typeface="Calibri"/>
                  <a:cs typeface="Calibri"/>
                </a:rPr>
                <a:t> are </a:t>
              </a: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thin lines that that appear on all pages in the same place, but don’t show up when you print or view deck in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Show mode.  </a:t>
              </a:r>
            </a:p>
            <a:p>
              <a:pPr fontAlgn="auto">
                <a:spcBef>
                  <a:spcPts val="100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Think of them as internal margins for the proper alignment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and consistent placement of content. Object will snap to them and they are also perfect for cropping an image to. </a:t>
              </a:r>
            </a:p>
            <a:p>
              <a:pPr fontAlgn="auto">
                <a:spcBef>
                  <a:spcPts val="1000"/>
                </a:spcBef>
                <a:spcAft>
                  <a:spcPts val="700"/>
                </a:spcAft>
                <a:defRPr/>
              </a:pP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This template has pre-made guides that delineate where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your workspace is.  </a:t>
              </a:r>
              <a:endParaRPr lang="en-US" sz="1100" b="1" dirty="0" smtClean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fontAlgn="auto">
                <a:spcBef>
                  <a:spcPts val="800"/>
                </a:spcBef>
                <a:spcAft>
                  <a:spcPts val="700"/>
                </a:spcAft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How to turn guides on and off</a:t>
              </a:r>
            </a:p>
            <a:p>
              <a:pPr fontAlgn="auto">
                <a:spcBef>
                  <a:spcPts val="4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en-US" sz="105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Mac 2011: </a:t>
              </a: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Control + Option + Command + G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or View &gt; Guides &gt; Static Guides</a:t>
              </a:r>
            </a:p>
            <a:p>
              <a:pPr fontAlgn="auto"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en-US" sz="1050" b="1" dirty="0" smtClean="0">
                  <a:solidFill>
                    <a:schemeClr val="tx1"/>
                  </a:solidFill>
                  <a:latin typeface="Calibri"/>
                  <a:cs typeface="Calibri"/>
                </a:rPr>
                <a:t>Windows: </a:t>
              </a: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ALT + F9 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or Right click area off workspace &gt; Grids and Guides &gt; </a:t>
              </a:r>
              <a:b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</a:br>
              <a:r>
                <a:rPr lang="en-US" sz="1050" dirty="0" smtClean="0">
                  <a:solidFill>
                    <a:schemeClr val="tx1"/>
                  </a:solidFill>
                  <a:latin typeface="Calibri"/>
                  <a:cs typeface="Calibri"/>
                </a:rPr>
                <a:t>Display Drawing Guides on Screen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5982051" y="1148454"/>
              <a:ext cx="5366332" cy="4152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893" tIns="60947" rIns="121893" bIns="60947">
              <a:spAutoFit/>
            </a:bodyPr>
            <a:lstStyle/>
            <a:p>
              <a:pPr defTabSz="542925">
                <a:spcBef>
                  <a:spcPts val="800"/>
                </a:spcBef>
              </a:pPr>
              <a:r>
                <a:rPr lang="en-US" sz="1400" b="1" dirty="0">
                  <a:cs typeface="Calibri" charset="0"/>
                </a:rPr>
                <a:t>Realigning guides</a:t>
              </a:r>
              <a:endParaRPr lang="en-US" sz="1200" b="1" dirty="0">
                <a:cs typeface="Calibri" charset="0"/>
              </a:endParaRPr>
            </a:p>
            <a:p>
              <a:pPr defTabSz="542925">
                <a:spcBef>
                  <a:spcPts val="400"/>
                </a:spcBef>
              </a:pPr>
              <a:r>
                <a:rPr lang="en-US" sz="1000" dirty="0">
                  <a:cs typeface="Calibri" charset="0"/>
                </a:rPr>
                <a:t>Guides can not be locked in place and can easily be moved accidentally.  </a:t>
              </a:r>
            </a:p>
            <a:p>
              <a:pPr defTabSz="542925">
                <a:spcBef>
                  <a:spcPts val="1000"/>
                </a:spcBef>
              </a:pPr>
              <a:r>
                <a:rPr lang="en-US" sz="1000" dirty="0">
                  <a:cs typeface="Calibri" charset="0"/>
                </a:rPr>
                <a:t>When working on any older deck, be sure to check and ensure that the guides in your deck are in place.</a:t>
              </a:r>
            </a:p>
            <a:p>
              <a:pPr defTabSz="542925">
                <a:spcBef>
                  <a:spcPts val="1000"/>
                </a:spcBef>
              </a:pPr>
              <a:r>
                <a:rPr lang="en-US" sz="1000" dirty="0">
                  <a:cs typeface="Calibri" charset="0"/>
                </a:rPr>
                <a:t>This slide layout illustrates how your guides should be set.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/>
              </a:pPr>
              <a:r>
                <a:rPr lang="en-US" sz="1000" b="1" dirty="0">
                  <a:cs typeface="Calibri" charset="0"/>
                </a:rPr>
                <a:t>Turn on </a:t>
              </a:r>
              <a:r>
                <a:rPr lang="en-US" sz="1000" dirty="0">
                  <a:cs typeface="Calibri" charset="0"/>
                </a:rPr>
                <a:t>your guides 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 startAt="2"/>
              </a:pPr>
              <a:r>
                <a:rPr lang="en-US" sz="1000" b="1" dirty="0">
                  <a:cs typeface="Calibri" charset="0"/>
                </a:rPr>
                <a:t>Insert </a:t>
              </a:r>
              <a:r>
                <a:rPr lang="en-US" sz="1000" dirty="0">
                  <a:cs typeface="Calibri" charset="0"/>
                </a:rPr>
                <a:t>a new Guide Layout slide option.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 startAt="2"/>
              </a:pPr>
              <a:r>
                <a:rPr lang="en-US" sz="1000" b="1" dirty="0">
                  <a:cs typeface="Calibri" charset="0"/>
                </a:rPr>
                <a:t>Look </a:t>
              </a:r>
              <a:r>
                <a:rPr lang="en-US" sz="1000" dirty="0">
                  <a:cs typeface="Calibri" charset="0"/>
                </a:rPr>
                <a:t>to see if your guides align with the purple lines in the new slide.  If yes, your guides are set, if not, </a:t>
              </a:r>
              <a:br>
                <a:rPr lang="en-US" sz="1000" dirty="0">
                  <a:cs typeface="Calibri" charset="0"/>
                </a:rPr>
              </a:br>
              <a:r>
                <a:rPr lang="en-US" sz="1000" b="1" dirty="0">
                  <a:cs typeface="Calibri" charset="0"/>
                </a:rPr>
                <a:t>proceed</a:t>
              </a:r>
              <a:r>
                <a:rPr lang="en-US" sz="1000" dirty="0">
                  <a:cs typeface="Calibri" charset="0"/>
                </a:rPr>
                <a:t> to line up each of the blue lines with the dotted purple lines this page. </a:t>
              </a:r>
            </a:p>
            <a:p>
              <a:pPr defTabSz="542925">
                <a:spcBef>
                  <a:spcPts val="1000"/>
                </a:spcBef>
                <a:buFont typeface="Calibri" charset="0"/>
                <a:buAutoNum type="arabicPeriod" startAt="2"/>
              </a:pPr>
              <a:r>
                <a:rPr lang="en-US" sz="1000" dirty="0">
                  <a:cs typeface="Calibri" charset="0"/>
                </a:rPr>
                <a:t>Once guides are reset, </a:t>
              </a:r>
              <a:r>
                <a:rPr lang="en-US" sz="1000" b="1" dirty="0">
                  <a:cs typeface="Calibri" charset="0"/>
                </a:rPr>
                <a:t>delete</a:t>
              </a:r>
              <a:r>
                <a:rPr lang="en-US" sz="1000" dirty="0">
                  <a:cs typeface="Calibri" charset="0"/>
                </a:rPr>
                <a:t> the Guide Layout Slide</a:t>
              </a:r>
            </a:p>
            <a:p>
              <a:pPr defTabSz="542925">
                <a:lnSpc>
                  <a:spcPct val="150000"/>
                </a:lnSpc>
                <a:spcBef>
                  <a:spcPts val="800"/>
                </a:spcBef>
                <a:buClr>
                  <a:srgbClr val="D58A34"/>
                </a:buClr>
              </a:pPr>
              <a:endParaRPr lang="en-US" sz="1000" dirty="0">
                <a:cs typeface="Calibri" charset="0"/>
              </a:endParaRPr>
            </a:p>
            <a:p>
              <a:pPr defTabSz="542925">
                <a:spcBef>
                  <a:spcPts val="800"/>
                </a:spcBef>
              </a:pPr>
              <a:endParaRPr lang="en-US" sz="1000" dirty="0">
                <a:cs typeface="Calibri" charset="0"/>
              </a:endParaRPr>
            </a:p>
            <a:p>
              <a:pPr defTabSz="542925">
                <a:spcBef>
                  <a:spcPts val="800"/>
                </a:spcBef>
              </a:pPr>
              <a:endParaRPr lang="en-US" sz="1000" dirty="0">
                <a:cs typeface="Calibri" charset="0"/>
              </a:endParaRPr>
            </a:p>
          </p:txBody>
        </p:sp>
      </p:grp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54025" y="330200"/>
            <a:ext cx="8051800" cy="7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dirty="0" smtClean="0"/>
              <a:t>Drawing guide realignment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-wit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6" name="Picture Placeholder 6" descr="ancestryALON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280" b="-13280"/>
          <a:stretch>
            <a:fillRect/>
          </a:stretch>
        </p:blipFill>
        <p:spPr bwMode="auto">
          <a:xfrm>
            <a:off x="476250" y="2343150"/>
            <a:ext cx="2344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022" y="2985975"/>
            <a:ext cx="7772400" cy="49879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611" y="3490325"/>
            <a:ext cx="6400800" cy="38555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0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51022" y="4269256"/>
            <a:ext cx="5460008" cy="305356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61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3" y="2646540"/>
            <a:ext cx="8251278" cy="619365"/>
          </a:xfrm>
        </p:spPr>
        <p:txBody>
          <a:bodyPr anchor="b"/>
          <a:lstStyle>
            <a:lvl1pPr algn="l">
              <a:defRPr sz="3400" b="1" cap="none">
                <a:solidFill>
                  <a:srgbClr val="8CB42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113" y="3269276"/>
            <a:ext cx="8251278" cy="47519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37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3" tIns="0" rIns="0" bIns="0"/>
          <a:lstStyle/>
          <a:p>
            <a:pPr>
              <a:spcBef>
                <a:spcPts val="675"/>
              </a:spcBef>
              <a:buClr>
                <a:schemeClr val="tx2"/>
              </a:buClr>
              <a:buFont typeface="Lucida Grande" charset="0"/>
              <a:buNone/>
            </a:pPr>
            <a:endParaRPr lang="en-US" sz="1800">
              <a:sym typeface="Helvetica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54312"/>
            <a:ext cx="9155113" cy="25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3" y="995551"/>
            <a:ext cx="8251278" cy="619365"/>
          </a:xfrm>
        </p:spPr>
        <p:txBody>
          <a:bodyPr anchor="b"/>
          <a:lstStyle>
            <a:lvl1pPr algn="l"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113" y="1614916"/>
            <a:ext cx="8251278" cy="349351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Stack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5252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23" tIns="0" rIns="0" bIns="0"/>
          <a:lstStyle/>
          <a:p>
            <a:pPr>
              <a:spcBef>
                <a:spcPts val="675"/>
              </a:spcBef>
              <a:buClr>
                <a:schemeClr val="tx2"/>
              </a:buClr>
              <a:buFont typeface="Lucida Grande" charset="0"/>
              <a:buNone/>
            </a:pPr>
            <a:endParaRPr lang="en-US" sz="1800">
              <a:sym typeface="Helvetica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54312"/>
            <a:ext cx="9155113" cy="25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3" y="995551"/>
            <a:ext cx="8251278" cy="619365"/>
          </a:xfrm>
        </p:spPr>
        <p:txBody>
          <a:bodyPr anchor="b"/>
          <a:lstStyle>
            <a:lvl1pPr algn="l"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113" y="1614916"/>
            <a:ext cx="8251278" cy="349351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08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6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0475" y="-1588"/>
            <a:ext cx="5343525" cy="5143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31"/>
            <a:ext cx="3800475" cy="513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19588" y="327025"/>
            <a:ext cx="4283075" cy="554038"/>
          </a:xfrm>
          <a:prstGeom prst="rect">
            <a:avLst/>
          </a:prstGeom>
        </p:spPr>
        <p:txBody>
          <a:bodyPr lIns="81639" tIns="40819" rIns="81639" bIns="40819"/>
          <a:lstStyle>
            <a:lvl1pPr algn="l" defTabSz="4081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9938" y="1260388"/>
            <a:ext cx="4306537" cy="3459095"/>
          </a:xfrm>
        </p:spPr>
        <p:txBody>
          <a:bodyPr/>
          <a:lstStyle>
            <a:lvl1pPr marL="406400" indent="-406400">
              <a:buClr>
                <a:schemeClr val="bg1"/>
              </a:buClr>
              <a:buFont typeface="+mj-lt"/>
              <a:buAutoNum type="romanUcPeriod"/>
              <a:defRPr sz="2000">
                <a:solidFill>
                  <a:schemeClr val="bg1"/>
                </a:solidFill>
              </a:defRPr>
            </a:lvl1pPr>
            <a:lvl2pPr marL="230188" indent="-230188"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2pPr>
            <a:lvl3pPr marL="630238" indent="-400050">
              <a:buClr>
                <a:schemeClr val="bg1"/>
              </a:buClr>
              <a:buFont typeface="+mj-lt"/>
              <a:buAutoNum type="romanUcPeriod"/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773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Slide_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00475" cy="51435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9751" y="0"/>
            <a:ext cx="6064249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70238" y="370886"/>
            <a:ext cx="4283075" cy="554038"/>
          </a:xfrm>
          <a:prstGeom prst="rect">
            <a:avLst/>
          </a:prstGeom>
        </p:spPr>
        <p:txBody>
          <a:bodyPr lIns="81639" tIns="40819" rIns="81639" bIns="40819"/>
          <a:lstStyle>
            <a:lvl1pPr algn="l" defTabSz="40819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Project 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438" y="1041809"/>
            <a:ext cx="4306537" cy="3459095"/>
          </a:xfrm>
        </p:spPr>
        <p:txBody>
          <a:bodyPr/>
          <a:lstStyle>
            <a:lvl1pPr marL="406400" indent="-406400">
              <a:buClr>
                <a:schemeClr val="bg1"/>
              </a:buClr>
              <a:buFont typeface="+mj-lt"/>
              <a:buAutoNum type="romanUcPeriod"/>
              <a:defRPr sz="2000">
                <a:solidFill>
                  <a:schemeClr val="bg1"/>
                </a:solidFill>
              </a:defRPr>
            </a:lvl1pPr>
            <a:lvl2pPr marL="230188" indent="-230188"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2pPr>
            <a:lvl3pPr marL="630238" indent="-400050">
              <a:buClr>
                <a:schemeClr val="bg1"/>
              </a:buClr>
              <a:buFont typeface="+mj-lt"/>
              <a:buAutoNum type="romanUcPeriod"/>
              <a:defRPr sz="140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079750" cy="5143500"/>
          </a:xfrm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Drag picture over</a:t>
            </a:r>
            <a:br>
              <a:rPr lang="en-US" noProof="0" dirty="0" smtClean="0"/>
            </a:br>
            <a:r>
              <a:rPr lang="en-US" noProof="0" dirty="0" smtClean="0"/>
              <a:t>placeholder or </a:t>
            </a:r>
            <a:br>
              <a:rPr lang="en-US" noProof="0" dirty="0" smtClean="0"/>
            </a:br>
            <a:r>
              <a:rPr lang="en-US" noProof="0" dirty="0" smtClean="0"/>
              <a:t>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5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tabLst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A8C3-73D2-714B-8C89-806DA360C9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012" y="1116889"/>
            <a:ext cx="39864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540" y="1116889"/>
            <a:ext cx="3986421" cy="322361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66E88-8C72-2A47-8664-CE3AE14A2B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6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4025" y="330200"/>
            <a:ext cx="8051800" cy="7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1116975"/>
            <a:ext cx="8043863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1639" tIns="40819" rIns="81639" bIns="40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988" y="4757738"/>
            <a:ext cx="4135437" cy="14128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defTabSz="408194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 or source – Delete if not using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6975" y="4768850"/>
            <a:ext cx="179388" cy="19685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 defTabSz="408194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54F5E84-B879-C346-892F-D26C7BF26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8063" y="3175"/>
            <a:ext cx="371475" cy="3714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 bwMode="auto">
          <a:xfrm>
            <a:off x="0" y="5029200"/>
            <a:ext cx="9144000" cy="1143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19050" tIns="19050" rIns="19050" bIns="19050" anchor="ctr"/>
          <a:lstStyle/>
          <a:p>
            <a:pPr marL="85723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Helvetica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22" r:id="rId8"/>
    <p:sldLayoutId id="2147483723" r:id="rId9"/>
    <p:sldLayoutId id="2147483731" r:id="rId10"/>
    <p:sldLayoutId id="2147483732" r:id="rId11"/>
    <p:sldLayoutId id="2147483733" r:id="rId12"/>
    <p:sldLayoutId id="2147483734" r:id="rId13"/>
    <p:sldLayoutId id="2147483739" r:id="rId14"/>
    <p:sldLayoutId id="2147483724" r:id="rId15"/>
    <p:sldLayoutId id="2147483735" r:id="rId16"/>
    <p:sldLayoutId id="2147483736" r:id="rId17"/>
    <p:sldLayoutId id="2147483737" r:id="rId18"/>
    <p:sldLayoutId id="2147483738" r:id="rId19"/>
  </p:sldLayoutIdLst>
  <p:hf hdr="0" ftr="0" dt="0"/>
  <p:txStyles>
    <p:titleStyle>
      <a:lvl1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Trebuchet MS"/>
          <a:ea typeface="ＭＳ Ｐゴシック" charset="0"/>
          <a:cs typeface="Trebuchet MS"/>
        </a:defRPr>
      </a:lvl1pPr>
      <a:lvl2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2pPr>
      <a:lvl3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3pPr>
      <a:lvl4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4pPr>
      <a:lvl5pPr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5pPr>
      <a:lvl6pPr marL="4572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6pPr>
      <a:lvl7pPr marL="9144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7pPr>
      <a:lvl8pPr marL="13716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8pPr>
      <a:lvl9pPr marL="1828800" algn="l" defTabSz="4079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ebuchet MS" charset="0"/>
          <a:ea typeface="ＭＳ Ｐゴシック" charset="0"/>
        </a:defRPr>
      </a:lvl9pPr>
    </p:titleStyle>
    <p:bodyStyle>
      <a:lvl1pPr marL="203200" indent="-203200" algn="l" defTabSz="407988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110000"/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87350" indent="-157163" algn="l" defTabSz="346075" rtl="0" eaLnBrk="1" fontAlgn="base" hangingPunct="1">
        <a:spcBef>
          <a:spcPts val="600"/>
        </a:spcBef>
        <a:spcAft>
          <a:spcPts val="200"/>
        </a:spcAft>
        <a:buClr>
          <a:schemeClr val="accent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3088" indent="-171450" algn="l" defTabSz="230188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Lucida Grande" charset="0"/>
        <a:buChar char="-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4079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6738" indent="-203200" algn="l" defTabSz="4079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5066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40819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4081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027" y="1710465"/>
            <a:ext cx="8155718" cy="263562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Data Science Final Project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Cindy Wang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July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Important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3" y="955497"/>
            <a:ext cx="5913648" cy="33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027" y="371111"/>
            <a:ext cx="8155718" cy="397497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New Problem Statement: </a:t>
            </a:r>
            <a:r>
              <a:rPr lang="en-US" sz="1600" dirty="0">
                <a:latin typeface="Calibri" charset="0"/>
              </a:rPr>
              <a:t>Minimal user input </a:t>
            </a:r>
            <a:r>
              <a:rPr lang="en-US" sz="1600" dirty="0" smtClean="0">
                <a:latin typeface="Calibri" charset="0"/>
              </a:rPr>
              <a:t>to trigger </a:t>
            </a:r>
            <a:r>
              <a:rPr lang="en-US" sz="1600" dirty="0">
                <a:latin typeface="Calibri" charset="0"/>
              </a:rPr>
              <a:t>hint </a:t>
            </a:r>
            <a:r>
              <a:rPr lang="en-US" sz="1600" dirty="0" smtClean="0">
                <a:latin typeface="Calibri" charset="0"/>
              </a:rPr>
              <a:t>generation?</a:t>
            </a:r>
            <a:endParaRPr lang="en-US" sz="1600" dirty="0">
              <a:latin typeface="Calibri" charset="0"/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Data source: </a:t>
            </a:r>
            <a:r>
              <a:rPr lang="en-US" sz="1600" dirty="0">
                <a:cs typeface="+mn-cs"/>
              </a:rPr>
              <a:t>Service log which captured hint generation request and result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Log cleanup: </a:t>
            </a:r>
          </a:p>
          <a:p>
            <a:pPr lvl="1"/>
            <a:r>
              <a:rPr lang="en-US" dirty="0" smtClean="0"/>
              <a:t>Keep all attends which didn’t succeed and de-duped all variables</a:t>
            </a:r>
          </a:p>
          <a:p>
            <a:pPr lvl="1"/>
            <a:r>
              <a:rPr lang="en-US" dirty="0" smtClean="0"/>
              <a:t>For those attends which succeeded, only keep the first one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Variables</a:t>
            </a:r>
            <a:r>
              <a:rPr lang="en-US" sz="1800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# of Names (First, Middle and Last)</a:t>
            </a:r>
          </a:p>
          <a:p>
            <a:pPr lvl="1"/>
            <a:r>
              <a:rPr lang="en-US" dirty="0"/>
              <a:t># of relatives (# of other nodes in tree)</a:t>
            </a:r>
          </a:p>
          <a:p>
            <a:pPr lvl="1"/>
            <a:r>
              <a:rPr lang="en-US" dirty="0"/>
              <a:t># and type of facts </a:t>
            </a:r>
            <a:r>
              <a:rPr lang="en-US" dirty="0" smtClean="0"/>
              <a:t>(residence, military, </a:t>
            </a:r>
            <a:r>
              <a:rPr lang="en-US" dirty="0"/>
              <a:t>marriage and etc.)</a:t>
            </a:r>
          </a:p>
          <a:p>
            <a:pPr lvl="1"/>
            <a:r>
              <a:rPr lang="en-US" dirty="0"/>
              <a:t>Birth Date and Location</a:t>
            </a:r>
          </a:p>
          <a:p>
            <a:pPr lvl="1"/>
            <a:r>
              <a:rPr lang="en-US" dirty="0"/>
              <a:t>Death date and location</a:t>
            </a:r>
          </a:p>
          <a:p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Model Parameter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72" y="893736"/>
            <a:ext cx="8043863" cy="3260725"/>
          </a:xfrm>
        </p:spPr>
        <p:txBody>
          <a:bodyPr/>
          <a:lstStyle/>
          <a:p>
            <a:r>
              <a:rPr lang="en-US" sz="1600" dirty="0" smtClean="0"/>
              <a:t>Decision Tree – unbalanced dataset</a:t>
            </a:r>
          </a:p>
          <a:p>
            <a:r>
              <a:rPr lang="en-US" sz="1600" dirty="0" smtClean="0"/>
              <a:t>Max tree depth = </a:t>
            </a:r>
            <a:r>
              <a:rPr lang="en-US" sz="1600" dirty="0"/>
              <a:t>8 (Test 2 ~ 19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Min Leaf Size 3000</a:t>
            </a:r>
          </a:p>
          <a:p>
            <a:r>
              <a:rPr lang="en-US" sz="1600" dirty="0" smtClean="0"/>
              <a:t>AUC = 0.986</a:t>
            </a:r>
          </a:p>
          <a:p>
            <a:r>
              <a:rPr lang="en-US" sz="1600" dirty="0" smtClean="0"/>
              <a:t>True Positive Rate (Recall)</a:t>
            </a:r>
          </a:p>
          <a:p>
            <a:pPr marL="0" indent="0">
              <a:buNone/>
            </a:pPr>
            <a:r>
              <a:rPr lang="en-US" sz="1600" dirty="0" smtClean="0"/>
              <a:t>	47.6 % </a:t>
            </a:r>
          </a:p>
          <a:p>
            <a:r>
              <a:rPr lang="en-US" sz="1600" dirty="0" smtClean="0"/>
              <a:t>False Positive Rate</a:t>
            </a:r>
          </a:p>
          <a:p>
            <a:pPr marL="0" indent="0">
              <a:buNone/>
            </a:pPr>
            <a:r>
              <a:rPr lang="en-US" sz="1600" dirty="0">
                <a:cs typeface="ＭＳ Ｐゴシック" charset="0"/>
              </a:rPr>
              <a:t>	</a:t>
            </a:r>
            <a:r>
              <a:rPr lang="en-US" sz="1600" dirty="0"/>
              <a:t>1</a:t>
            </a:r>
            <a:r>
              <a:rPr lang="en-US" sz="1600" dirty="0" smtClean="0">
                <a:cs typeface="ＭＳ Ｐゴシック" charset="0"/>
              </a:rPr>
              <a:t> </a:t>
            </a:r>
            <a:r>
              <a:rPr lang="en-US" sz="1600" dirty="0" smtClean="0"/>
              <a:t>%</a:t>
            </a:r>
          </a:p>
          <a:p>
            <a:r>
              <a:rPr lang="en-US" sz="1600" dirty="0" smtClean="0"/>
              <a:t>Precision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62 %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26" y="248666"/>
            <a:ext cx="3013380" cy="212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65" y="2489717"/>
            <a:ext cx="3448302" cy="23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7464" y="548640"/>
            <a:ext cx="30688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Best: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Death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birth date before 1922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 Node in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Have three pieces of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birth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Male</a:t>
            </a:r>
          </a:p>
          <a:p>
            <a:endParaRPr lang="en-US" sz="18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800" b="1" dirty="0" smtClean="0">
                <a:solidFill>
                  <a:srgbClr val="FF0000"/>
                </a:solidFill>
              </a:rPr>
              <a:t>Worst: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Death Date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Death Date, but No </a:t>
            </a:r>
            <a:r>
              <a:rPr lang="en-US" sz="1400" dirty="0"/>
              <a:t>Birth Date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72" y="180037"/>
            <a:ext cx="3820298" cy="2310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42" y="2645165"/>
            <a:ext cx="3942321" cy="23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Model Parameter and </a:t>
            </a:r>
            <a:r>
              <a:rPr lang="en-US" sz="2000" dirty="0" smtClean="0">
                <a:solidFill>
                  <a:schemeClr val="accent1"/>
                </a:solidFill>
                <a:latin typeface="+mn-lt"/>
                <a:cs typeface="ＭＳ Ｐゴシック" charset="0"/>
              </a:rPr>
              <a:t>Performance </a:t>
            </a:r>
            <a:endParaRPr lang="en-US" sz="2000" dirty="0">
              <a:solidFill>
                <a:schemeClr val="accent1"/>
              </a:solidFill>
              <a:latin typeface="+mn-lt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72" y="893736"/>
            <a:ext cx="8043863" cy="3260725"/>
          </a:xfrm>
        </p:spPr>
        <p:txBody>
          <a:bodyPr/>
          <a:lstStyle/>
          <a:p>
            <a:r>
              <a:rPr lang="en-US" sz="1600" dirty="0" smtClean="0"/>
              <a:t>Decision Tree – class weight = “auto”</a:t>
            </a:r>
          </a:p>
          <a:p>
            <a:r>
              <a:rPr lang="en-US" sz="1600" dirty="0" smtClean="0"/>
              <a:t>Max tree depth = </a:t>
            </a:r>
            <a:r>
              <a:rPr lang="en-US" sz="1600" dirty="0"/>
              <a:t>7</a:t>
            </a:r>
            <a:r>
              <a:rPr lang="en-US" sz="1600" dirty="0" smtClean="0"/>
              <a:t> </a:t>
            </a:r>
            <a:r>
              <a:rPr lang="en-US" sz="1600" dirty="0"/>
              <a:t>(Test 2 ~ 19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Min Leaf Size 3000</a:t>
            </a:r>
          </a:p>
          <a:p>
            <a:r>
              <a:rPr lang="en-US" sz="1600" dirty="0" smtClean="0"/>
              <a:t>AUC = 0.986</a:t>
            </a:r>
          </a:p>
          <a:p>
            <a:r>
              <a:rPr lang="en-US" sz="1600" dirty="0" smtClean="0"/>
              <a:t>True Positive Rate (Recall)</a:t>
            </a:r>
          </a:p>
          <a:p>
            <a:pPr marL="0" indent="0">
              <a:buNone/>
            </a:pPr>
            <a:r>
              <a:rPr lang="en-US" sz="1600" dirty="0" smtClean="0"/>
              <a:t>	99.7 % </a:t>
            </a:r>
          </a:p>
          <a:p>
            <a:r>
              <a:rPr lang="en-US" sz="1600" dirty="0" smtClean="0"/>
              <a:t>False Positive Rate</a:t>
            </a:r>
          </a:p>
          <a:p>
            <a:pPr marL="0" indent="0">
              <a:buNone/>
            </a:pPr>
            <a:r>
              <a:rPr lang="en-US" sz="1600" dirty="0">
                <a:cs typeface="ＭＳ Ｐゴシック" charset="0"/>
              </a:rPr>
              <a:t>	</a:t>
            </a:r>
            <a:r>
              <a:rPr lang="en-US" sz="1600" dirty="0" smtClean="0">
                <a:cs typeface="ＭＳ Ｐゴシック" charset="0"/>
              </a:rPr>
              <a:t>6.7 </a:t>
            </a:r>
            <a:r>
              <a:rPr lang="en-US" sz="1600" dirty="0" smtClean="0"/>
              <a:t>%</a:t>
            </a:r>
          </a:p>
          <a:p>
            <a:r>
              <a:rPr lang="en-US" sz="1600" dirty="0" smtClean="0"/>
              <a:t>Precision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3</a:t>
            </a:r>
            <a:r>
              <a:rPr lang="en-US" sz="1600" dirty="0"/>
              <a:t>6</a:t>
            </a:r>
            <a:r>
              <a:rPr lang="en-US" sz="1600" dirty="0" smtClean="0"/>
              <a:t> %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76" y="95475"/>
            <a:ext cx="3432372" cy="2345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00" y="2524098"/>
            <a:ext cx="3517323" cy="25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8" y="154112"/>
            <a:ext cx="4196262" cy="2284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34" y="2533812"/>
            <a:ext cx="4291886" cy="2318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7464" y="548640"/>
            <a:ext cx="3068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Best: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Death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birth date before 1922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 Node in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Have three pieces of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Birth State</a:t>
            </a:r>
          </a:p>
          <a:p>
            <a:endParaRPr lang="en-US" sz="18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800" b="1" dirty="0" smtClean="0">
                <a:solidFill>
                  <a:srgbClr val="FF0000"/>
                </a:solidFill>
              </a:rPr>
              <a:t>Worst: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Death Date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Death Date, but No </a:t>
            </a:r>
            <a:r>
              <a:rPr lang="en-US" sz="1400" dirty="0"/>
              <a:t>Birth Date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371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59868" y="176426"/>
            <a:ext cx="1404906" cy="42995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Root</a:t>
            </a:r>
          </a:p>
          <a:p>
            <a:pPr algn="ctr"/>
            <a:r>
              <a:rPr lang="en-US" sz="1200" dirty="0" smtClean="0"/>
              <a:t>HR= </a:t>
            </a:r>
            <a:r>
              <a:rPr lang="en-US" sz="1200" dirty="0">
                <a:solidFill>
                  <a:schemeClr val="accent2"/>
                </a:solidFill>
              </a:rPr>
              <a:t>4</a:t>
            </a:r>
            <a:r>
              <a:rPr lang="en-US" sz="1200" dirty="0" smtClean="0">
                <a:solidFill>
                  <a:schemeClr val="accent2"/>
                </a:solidFill>
              </a:rPr>
              <a:t>%</a:t>
            </a:r>
            <a:r>
              <a:rPr lang="en-US" sz="1200" dirty="0" smtClean="0"/>
              <a:t>, N=920K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8711" y="627659"/>
            <a:ext cx="3107547" cy="647090"/>
            <a:chOff x="498711" y="627659"/>
            <a:chExt cx="3107547" cy="64709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23981" y="637345"/>
              <a:ext cx="281586" cy="169557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208158" y="627659"/>
              <a:ext cx="261406" cy="17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98711" y="838556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Not Dead Node</a:t>
              </a:r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>
                  <a:solidFill>
                    <a:schemeClr val="accent2"/>
                  </a:solidFill>
                </a:rPr>
                <a:t>0</a:t>
              </a:r>
              <a:r>
                <a:rPr lang="en-US" sz="1200" dirty="0" smtClean="0">
                  <a:solidFill>
                    <a:schemeClr val="accent2"/>
                  </a:solidFill>
                </a:rPr>
                <a:t>%</a:t>
              </a:r>
              <a:r>
                <a:rPr lang="en-US" sz="1200" dirty="0" smtClean="0"/>
                <a:t>, N=806K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01352" y="844799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Dead Node</a:t>
              </a:r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30%</a:t>
              </a:r>
              <a:r>
                <a:rPr lang="en-US" sz="1200" dirty="0" smtClean="0"/>
                <a:t>, N=111k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981899" y="174171"/>
            <a:ext cx="445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Decision Tree Visualization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32040" y="1267322"/>
            <a:ext cx="3209472" cy="673441"/>
            <a:chOff x="1132040" y="1267322"/>
            <a:chExt cx="3209472" cy="673441"/>
          </a:xfrm>
        </p:grpSpPr>
        <p:sp>
          <p:nvSpPr>
            <p:cNvPr id="49" name="Rounded Rectangle 48"/>
            <p:cNvSpPr/>
            <p:nvPr/>
          </p:nvSpPr>
          <p:spPr>
            <a:xfrm>
              <a:off x="1132040" y="1510813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 Birth Date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0%</a:t>
              </a:r>
              <a:r>
                <a:rPr lang="en-US" sz="1200" dirty="0" smtClean="0"/>
                <a:t>, N=15k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936606" y="1486034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Have Birth Date</a:t>
              </a:r>
            </a:p>
            <a:p>
              <a:pPr algn="ctr"/>
              <a:r>
                <a:rPr lang="en-US" sz="1200" dirty="0" smtClean="0"/>
                <a:t>HR = 34</a:t>
              </a:r>
              <a:r>
                <a:rPr lang="en-US" sz="1200" dirty="0" smtClean="0">
                  <a:solidFill>
                    <a:schemeClr val="accent2"/>
                  </a:solidFill>
                </a:rPr>
                <a:t>%</a:t>
              </a:r>
              <a:r>
                <a:rPr lang="en-US" sz="1200" dirty="0" smtClean="0"/>
                <a:t>, N=96k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143886" y="1267322"/>
              <a:ext cx="261406" cy="17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94054" y="1287936"/>
              <a:ext cx="281586" cy="169557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08482" y="1955204"/>
            <a:ext cx="3729296" cy="640822"/>
            <a:chOff x="1908482" y="1955204"/>
            <a:chExt cx="3729296" cy="640822"/>
          </a:xfrm>
        </p:grpSpPr>
        <p:sp>
          <p:nvSpPr>
            <p:cNvPr id="69" name="Rounded Rectangle 68"/>
            <p:cNvSpPr/>
            <p:nvPr/>
          </p:nvSpPr>
          <p:spPr>
            <a:xfrm>
              <a:off x="1908482" y="2166076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Tree Size &gt; 1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21%</a:t>
              </a:r>
              <a:r>
                <a:rPr lang="en-US" sz="1200" dirty="0" smtClean="0"/>
                <a:t>, N=42k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233220" y="2161612"/>
              <a:ext cx="1404558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First Node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45%</a:t>
              </a:r>
              <a:r>
                <a:rPr lang="en-US" sz="1200" dirty="0" smtClean="0"/>
                <a:t>, N=54k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4262687" y="1955204"/>
              <a:ext cx="281586" cy="169557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2850861" y="1961571"/>
              <a:ext cx="261406" cy="17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42048" y="2609067"/>
            <a:ext cx="5957147" cy="1411189"/>
            <a:chOff x="2542048" y="2609067"/>
            <a:chExt cx="5957147" cy="1411189"/>
          </a:xfrm>
        </p:grpSpPr>
        <p:sp>
          <p:nvSpPr>
            <p:cNvPr id="45" name="Rounded Rectangle 44"/>
            <p:cNvSpPr/>
            <p:nvPr/>
          </p:nvSpPr>
          <p:spPr>
            <a:xfrm>
              <a:off x="3534352" y="2838438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Weird birth year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16%</a:t>
              </a:r>
              <a:r>
                <a:rPr lang="en-US" sz="1200" dirty="0" smtClean="0"/>
                <a:t>, N=7k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637778" y="2847749"/>
              <a:ext cx="1404558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Valid birth year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49%</a:t>
              </a:r>
              <a:r>
                <a:rPr lang="en-US" sz="1200" dirty="0" smtClean="0"/>
                <a:t>, N=47k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667245" y="2609067"/>
              <a:ext cx="281586" cy="169557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4476731" y="2633933"/>
              <a:ext cx="261406" cy="17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2542048" y="3590306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Not three names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41%</a:t>
              </a:r>
              <a:r>
                <a:rPr lang="en-US" sz="1200" dirty="0" smtClean="0"/>
                <a:t>, N=28k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094637" y="3521681"/>
              <a:ext cx="1404558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Three names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63%</a:t>
              </a:r>
              <a:r>
                <a:rPr lang="en-US" sz="1200" dirty="0" smtClean="0"/>
                <a:t>, N=18k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7124104" y="3293757"/>
              <a:ext cx="281586" cy="169557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163386" y="3256753"/>
              <a:ext cx="1323014" cy="33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6670511" y="1179339"/>
            <a:ext cx="510186" cy="0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670511" y="1383219"/>
            <a:ext cx="48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561054" y="816577"/>
            <a:ext cx="817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HR </a:t>
            </a:r>
            <a:r>
              <a:rPr lang="en-US" sz="1200" dirty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XX%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7245936" y="1034807"/>
            <a:ext cx="9637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Increasing HR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241396" y="1254830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Decreasing HR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268091" y="827035"/>
            <a:ext cx="1289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Hint Generate Rate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600487" y="1511447"/>
            <a:ext cx="667604" cy="20431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7247452" y="1474434"/>
            <a:ext cx="12666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Decision point/leaf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5933590" y="4085723"/>
            <a:ext cx="3055031" cy="718178"/>
            <a:chOff x="5836490" y="4030828"/>
            <a:chExt cx="3055031" cy="718178"/>
          </a:xfrm>
        </p:grpSpPr>
        <p:sp>
          <p:nvSpPr>
            <p:cNvPr id="107" name="Rounded Rectangle 106"/>
            <p:cNvSpPr/>
            <p:nvPr/>
          </p:nvSpPr>
          <p:spPr>
            <a:xfrm>
              <a:off x="5836490" y="4309745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Born after 1922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45%</a:t>
              </a:r>
              <a:r>
                <a:rPr lang="en-US" sz="1200" dirty="0" smtClean="0"/>
                <a:t>, N=3k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86963" y="4319056"/>
              <a:ext cx="1404558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Born before 1922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67%</a:t>
              </a:r>
              <a:r>
                <a:rPr lang="en-US" sz="1200" dirty="0" smtClean="0"/>
                <a:t>, N=15k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8112418" y="4052241"/>
              <a:ext cx="281586" cy="169557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6962491" y="4030828"/>
              <a:ext cx="261406" cy="17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108354" y="4024911"/>
            <a:ext cx="4722250" cy="915407"/>
            <a:chOff x="3497749" y="3942320"/>
            <a:chExt cx="4722250" cy="915407"/>
          </a:xfrm>
        </p:grpSpPr>
        <p:sp>
          <p:nvSpPr>
            <p:cNvPr id="112" name="Rounded Rectangle 111"/>
            <p:cNvSpPr/>
            <p:nvPr/>
          </p:nvSpPr>
          <p:spPr>
            <a:xfrm>
              <a:off x="3497749" y="4418466"/>
              <a:ext cx="1404906" cy="4299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Born after 1930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27%</a:t>
              </a:r>
              <a:r>
                <a:rPr lang="en-US" sz="1200" dirty="0" smtClean="0"/>
                <a:t>, N=3k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148222" y="4427777"/>
              <a:ext cx="1404558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Born before 1811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38%</a:t>
              </a:r>
              <a:r>
                <a:rPr lang="en-US" sz="1200" dirty="0" smtClean="0"/>
                <a:t>, N=12k</a:t>
              </a: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6026693" y="3982695"/>
              <a:ext cx="972750" cy="341879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4200202" y="3982695"/>
              <a:ext cx="1009664" cy="3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6815441" y="4427777"/>
              <a:ext cx="1404558" cy="4299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1811~1930</a:t>
              </a:r>
              <a:endParaRPr lang="en-US" sz="1200" dirty="0"/>
            </a:p>
            <a:p>
              <a:pPr algn="ctr"/>
              <a:r>
                <a:rPr lang="en-US" sz="1200" dirty="0" smtClean="0"/>
                <a:t>HR = </a:t>
              </a:r>
              <a:r>
                <a:rPr lang="en-US" sz="1200" dirty="0" smtClean="0">
                  <a:solidFill>
                    <a:schemeClr val="accent2"/>
                  </a:solidFill>
                </a:rPr>
                <a:t>46%</a:t>
              </a:r>
              <a:r>
                <a:rPr lang="en-US" sz="1200" dirty="0" smtClean="0"/>
                <a:t>, N=13k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5693664" y="3942320"/>
              <a:ext cx="0" cy="476146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8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Important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6824" y="815802"/>
            <a:ext cx="31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Not Balanced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8312" y="815802"/>
            <a:ext cx="31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/>
              <a:t>Balanced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052" y="1473236"/>
            <a:ext cx="3345081" cy="2733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1" y="1473236"/>
            <a:ext cx="3794051" cy="27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  <a:latin typeface="+mn-lt"/>
                <a:cs typeface="ＭＳ Ｐゴシック" charset="0"/>
              </a:rPr>
              <a:t>Summary</a:t>
            </a:r>
            <a:endParaRPr lang="en-US" sz="2000" dirty="0">
              <a:solidFill>
                <a:schemeClr val="accent1"/>
              </a:solidFill>
              <a:latin typeface="+mn-lt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4027" y="811657"/>
            <a:ext cx="8155718" cy="3534431"/>
          </a:xfrm>
        </p:spPr>
        <p:txBody>
          <a:bodyPr/>
          <a:lstStyle/>
          <a:p>
            <a:r>
              <a:rPr lang="en-US" sz="1800" dirty="0">
                <a:latin typeface="Calibri" charset="0"/>
              </a:rPr>
              <a:t>There were early indicator of bill through rate</a:t>
            </a:r>
          </a:p>
          <a:p>
            <a:pPr lvl="1"/>
            <a:r>
              <a:rPr lang="en-US" dirty="0">
                <a:latin typeface="Calibri" charset="0"/>
                <a:cs typeface="ＭＳ Ｐゴシック" charset="0"/>
              </a:rPr>
              <a:t>Registrant Type, Product/Offer Purchased</a:t>
            </a:r>
          </a:p>
          <a:p>
            <a:pPr lvl="1"/>
            <a:r>
              <a:rPr lang="en-US" dirty="0">
                <a:latin typeface="Calibri" charset="0"/>
                <a:cs typeface="ＭＳ Ｐゴシック" charset="0"/>
              </a:rPr>
              <a:t>First 2 hours: Whether hint generated, 1st/2nd session length</a:t>
            </a:r>
          </a:p>
          <a:p>
            <a:r>
              <a:rPr lang="en-US" sz="1800" dirty="0">
                <a:latin typeface="Calibri" charset="0"/>
              </a:rPr>
              <a:t>However, there were other factors playing big role considering low AUC value</a:t>
            </a:r>
          </a:p>
          <a:p>
            <a:r>
              <a:rPr lang="en-US" sz="1800" dirty="0">
                <a:latin typeface="Calibri" charset="0"/>
              </a:rPr>
              <a:t>What drive hint generation? </a:t>
            </a:r>
          </a:p>
          <a:p>
            <a:pPr lvl="1"/>
            <a:r>
              <a:rPr lang="en-US" dirty="0">
                <a:latin typeface="Calibri" charset="0"/>
                <a:cs typeface="ＭＳ Ｐゴシック" charset="0"/>
              </a:rPr>
              <a:t>Dead node </a:t>
            </a:r>
            <a:r>
              <a:rPr lang="en-US" dirty="0" smtClean="0">
                <a:latin typeface="Calibri" charset="0"/>
                <a:cs typeface="ＭＳ Ｐゴシック" charset="0"/>
              </a:rPr>
              <a:t>as first node with </a:t>
            </a:r>
            <a:r>
              <a:rPr lang="en-US" dirty="0">
                <a:latin typeface="Calibri" charset="0"/>
                <a:cs typeface="ＭＳ Ｐゴシック" charset="0"/>
              </a:rPr>
              <a:t>birth year old enough</a:t>
            </a:r>
          </a:p>
          <a:p>
            <a:pPr lvl="1"/>
            <a:r>
              <a:rPr lang="en-US" dirty="0">
                <a:latin typeface="Calibri" charset="0"/>
                <a:cs typeface="ＭＳ Ｐゴシック" charset="0"/>
              </a:rPr>
              <a:t>Better to have three pieces of names</a:t>
            </a:r>
          </a:p>
        </p:txBody>
      </p:sp>
    </p:spTree>
    <p:extLst>
      <p:ext uri="{BB962C8B-B14F-4D97-AF65-F5344CB8AC3E}">
        <p14:creationId xmlns:p14="http://schemas.microsoft.com/office/powerpoint/2010/main" val="35681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17" y="496509"/>
            <a:ext cx="6540538" cy="4370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658" y="984454"/>
            <a:ext cx="4662456" cy="36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027" y="371111"/>
            <a:ext cx="8155718" cy="397497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 Statement: </a:t>
            </a:r>
            <a:r>
              <a:rPr lang="en-US" sz="1600" dirty="0" smtClean="0">
                <a:latin typeface="Calibri" charset="0"/>
              </a:rPr>
              <a:t>Any </a:t>
            </a:r>
            <a:r>
              <a:rPr lang="en-US" sz="1600" dirty="0">
                <a:latin typeface="Calibri" charset="0"/>
              </a:rPr>
              <a:t>early indicator of bill through rate?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Data source: </a:t>
            </a:r>
            <a:r>
              <a:rPr lang="en-US" sz="1600" dirty="0" smtClean="0">
                <a:cs typeface="+mn-cs"/>
              </a:rPr>
              <a:t>Product feature database, log data in Hadoop and user order data </a:t>
            </a:r>
            <a:endParaRPr lang="en-US" sz="1600" dirty="0">
              <a:cs typeface="+mn-cs"/>
            </a:endParaRPr>
          </a:p>
          <a:p>
            <a:r>
              <a:rPr lang="en-US" sz="1800" dirty="0" smtClean="0">
                <a:solidFill>
                  <a:schemeClr val="accent1"/>
                </a:solidFill>
              </a:rPr>
              <a:t>Data </a:t>
            </a:r>
            <a:r>
              <a:rPr lang="en-US" sz="1800" dirty="0">
                <a:solidFill>
                  <a:schemeClr val="accent1"/>
                </a:solidFill>
              </a:rPr>
              <a:t>cleanup: </a:t>
            </a:r>
          </a:p>
          <a:p>
            <a:pPr lvl="1"/>
            <a:r>
              <a:rPr lang="en-US" dirty="0"/>
              <a:t>Standardized </a:t>
            </a:r>
            <a:r>
              <a:rPr lang="en-US" dirty="0" smtClean="0"/>
              <a:t>timestamps, sequenced </a:t>
            </a:r>
            <a:r>
              <a:rPr lang="en-US" dirty="0"/>
              <a:t>all events and aggregate at user level</a:t>
            </a:r>
          </a:p>
          <a:p>
            <a:pPr lvl="1"/>
            <a:r>
              <a:rPr lang="en-US" dirty="0" smtClean="0"/>
              <a:t>Only keep brand new users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Variables</a:t>
            </a:r>
            <a:r>
              <a:rPr lang="en-US" sz="1800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>
                <a:latin typeface="Calibri" charset="0"/>
              </a:rPr>
              <a:t>Product purchased?</a:t>
            </a:r>
          </a:p>
          <a:p>
            <a:pPr lvl="1"/>
            <a:r>
              <a:rPr lang="en-US" dirty="0">
                <a:latin typeface="Calibri" charset="0"/>
              </a:rPr>
              <a:t>How people registered?</a:t>
            </a:r>
          </a:p>
          <a:p>
            <a:pPr lvl="1"/>
            <a:r>
              <a:rPr lang="en-US" dirty="0"/>
              <a:t>First-2-hours engagement?</a:t>
            </a:r>
          </a:p>
          <a:p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3"/>
          <p:cNvSpPr>
            <a:spLocks noGrp="1"/>
          </p:cNvSpPr>
          <p:nvPr>
            <p:ph idx="1"/>
          </p:nvPr>
        </p:nvSpPr>
        <p:spPr>
          <a:xfrm>
            <a:off x="169231" y="352905"/>
            <a:ext cx="8480425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in details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1" y="964585"/>
            <a:ext cx="8765890" cy="32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Scale numerical variables and removed those which have high covariance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77" y="943661"/>
            <a:ext cx="7327936" cy="30308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449" y="2989780"/>
            <a:ext cx="2239767" cy="32877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2496620" y="2342508"/>
            <a:ext cx="1458931" cy="647272"/>
          </a:xfrm>
          <a:prstGeom prst="wedgeRoundRectCallout">
            <a:avLst>
              <a:gd name="adj1" fmla="val -53932"/>
              <a:gd name="adj2" fmla="val 5456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12838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  <a:cs typeface="ＭＳ Ｐゴシック" charset="0"/>
              </a:rPr>
              <a:t>Model Parameter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72" y="893736"/>
            <a:ext cx="8043863" cy="3260725"/>
          </a:xfrm>
        </p:spPr>
        <p:txBody>
          <a:bodyPr/>
          <a:lstStyle/>
          <a:p>
            <a:r>
              <a:rPr lang="en-US" sz="1600" dirty="0" smtClean="0"/>
              <a:t>Decision Tree</a:t>
            </a:r>
          </a:p>
          <a:p>
            <a:r>
              <a:rPr lang="en-US" sz="1600" dirty="0" smtClean="0"/>
              <a:t>Max tree depth = </a:t>
            </a:r>
            <a:r>
              <a:rPr lang="en-US" sz="1600" dirty="0" smtClean="0"/>
              <a:t>6 </a:t>
            </a:r>
            <a:r>
              <a:rPr lang="en-US" sz="1600" dirty="0" smtClean="0"/>
              <a:t>(Test 2 ~ 19)</a:t>
            </a:r>
          </a:p>
          <a:p>
            <a:r>
              <a:rPr lang="en-US" sz="1600" dirty="0" smtClean="0"/>
              <a:t>Min Leaf Size 1% (Test 1% ~ 10%)</a:t>
            </a:r>
          </a:p>
          <a:p>
            <a:r>
              <a:rPr lang="en-US" sz="1600" dirty="0" smtClean="0"/>
              <a:t>AUC = 0.641</a:t>
            </a:r>
          </a:p>
          <a:p>
            <a:r>
              <a:rPr lang="en-US" sz="1600" dirty="0" smtClean="0"/>
              <a:t>True Positive Rate (Recall)</a:t>
            </a:r>
          </a:p>
          <a:p>
            <a:pPr marL="0" indent="0">
              <a:buNone/>
            </a:pPr>
            <a:r>
              <a:rPr lang="en-US" sz="1600" dirty="0" smtClean="0"/>
              <a:t>	38%</a:t>
            </a:r>
          </a:p>
          <a:p>
            <a:r>
              <a:rPr lang="en-US" sz="1600" dirty="0" smtClean="0"/>
              <a:t>False Positive Rate</a:t>
            </a:r>
          </a:p>
          <a:p>
            <a:pPr marL="0" indent="0">
              <a:buNone/>
            </a:pPr>
            <a:r>
              <a:rPr lang="en-US" sz="1600" dirty="0">
                <a:cs typeface="ＭＳ Ｐゴシック" charset="0"/>
              </a:rPr>
              <a:t>	</a:t>
            </a:r>
            <a:r>
              <a:rPr lang="en-US" sz="1600" dirty="0" smtClean="0"/>
              <a:t>20.1%</a:t>
            </a:r>
          </a:p>
          <a:p>
            <a:r>
              <a:rPr lang="en-US" sz="1600" dirty="0" smtClean="0"/>
              <a:t>Precision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57%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09" y="1005356"/>
            <a:ext cx="4827716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0" y="805259"/>
            <a:ext cx="5595935" cy="3149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7464" y="548640"/>
            <a:ext cx="306889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Other </a:t>
            </a:r>
            <a:r>
              <a:rPr lang="en-US" sz="1400" dirty="0"/>
              <a:t>than FT Signup </a:t>
            </a:r>
            <a:r>
              <a:rPr lang="en-US" sz="1400" dirty="0" smtClean="0"/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</a:t>
            </a:r>
            <a:r>
              <a:rPr lang="en-US" sz="1400" dirty="0"/>
              <a:t>tree with pending </a:t>
            </a:r>
            <a:r>
              <a:rPr lang="en-US" sz="1400" dirty="0" smtClean="0"/>
              <a:t>hints before </a:t>
            </a:r>
            <a:r>
              <a:rPr lang="en-US" sz="1400" dirty="0"/>
              <a:t>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first 2 hours</a:t>
            </a:r>
          </a:p>
          <a:p>
            <a:pPr marL="693738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Have </a:t>
            </a:r>
            <a:r>
              <a:rPr lang="en-US" sz="1400" dirty="0"/>
              <a:t>7+ New Hint </a:t>
            </a:r>
            <a:r>
              <a:rPr lang="en-US" sz="1400" dirty="0" smtClean="0"/>
              <a:t>Generated</a:t>
            </a:r>
          </a:p>
          <a:p>
            <a:pPr marL="693738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&lt;=7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800" b="1" dirty="0" smtClean="0">
                <a:solidFill>
                  <a:srgbClr val="FF0000"/>
                </a:solidFill>
              </a:rPr>
              <a:t>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FT Signup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Purchase radical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first 2 hours</a:t>
            </a:r>
          </a:p>
          <a:p>
            <a:pPr marL="693738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</a:t>
            </a:r>
            <a:r>
              <a:rPr lang="en-US" sz="1400" dirty="0" smtClean="0"/>
              <a:t>New Hint Generated</a:t>
            </a:r>
          </a:p>
          <a:p>
            <a:pPr marL="693738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First session &lt;=21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pPr marL="693738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Second session &lt;=4 </a:t>
            </a:r>
            <a:r>
              <a:rPr lang="en-US" sz="1400" dirty="0" err="1" smtClean="0"/>
              <a:t>mins</a:t>
            </a:r>
            <a:endParaRPr lang="en-US" sz="1400" dirty="0" smtClean="0"/>
          </a:p>
          <a:p>
            <a:r>
              <a:rPr lang="en-US" sz="1400" dirty="0"/>
              <a:t>	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537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ACA8C3-73D2-714B-8C89-806DA360C9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9" y="420785"/>
            <a:ext cx="6524625" cy="3676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92" y="506247"/>
            <a:ext cx="6548104" cy="41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3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51131" y="973408"/>
            <a:ext cx="1404906" cy="42995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Root</a:t>
            </a:r>
          </a:p>
          <a:p>
            <a:pPr algn="ctr"/>
            <a:r>
              <a:rPr lang="en-US" sz="1200" dirty="0" smtClean="0"/>
              <a:t>BTR= </a:t>
            </a:r>
            <a:r>
              <a:rPr lang="en-US" sz="1200" dirty="0" smtClean="0">
                <a:solidFill>
                  <a:schemeClr val="accent2"/>
                </a:solidFill>
              </a:rPr>
              <a:t>41%</a:t>
            </a:r>
            <a:r>
              <a:rPr lang="en-US" sz="1200" dirty="0" smtClean="0"/>
              <a:t>, N=64k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5244" y="1455843"/>
            <a:ext cx="281586" cy="169557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72582" y="1455843"/>
            <a:ext cx="261406" cy="17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989974" y="1700086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New Hint </a:t>
            </a:r>
          </a:p>
          <a:p>
            <a:pPr algn="ctr"/>
            <a:r>
              <a:rPr lang="en-US" sz="1200" dirty="0"/>
              <a:t>BTR = </a:t>
            </a:r>
            <a:r>
              <a:rPr lang="en-US" sz="1200" dirty="0" smtClean="0">
                <a:solidFill>
                  <a:schemeClr val="accent2"/>
                </a:solidFill>
              </a:rPr>
              <a:t>36%</a:t>
            </a:r>
            <a:r>
              <a:rPr lang="en-US" sz="1200" dirty="0" smtClean="0"/>
              <a:t>, N=42k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92615" y="1706329"/>
            <a:ext cx="1404906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Have New Hint</a:t>
            </a:r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52%</a:t>
            </a:r>
            <a:r>
              <a:rPr lang="en-US" sz="1200" dirty="0" smtClean="0"/>
              <a:t>, N=21k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90533" y="2389159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FT Signup </a:t>
            </a:r>
            <a:r>
              <a:rPr lang="en-US" sz="1200" dirty="0" err="1"/>
              <a:t>Reg</a:t>
            </a:r>
            <a:endParaRPr lang="en-US" sz="1200" dirty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34%</a:t>
            </a:r>
            <a:r>
              <a:rPr lang="en-US" sz="1200" dirty="0" smtClean="0"/>
              <a:t>, N=34k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170129" y="2412029"/>
            <a:ext cx="1404906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 FT SU </a:t>
            </a:r>
            <a:r>
              <a:rPr lang="en-US" sz="1200" dirty="0" err="1" smtClean="0"/>
              <a:t>Reg</a:t>
            </a:r>
            <a:endParaRPr lang="en-US" sz="1200" dirty="0" smtClean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47%</a:t>
            </a:r>
            <a:r>
              <a:rPr lang="en-US" sz="1200" dirty="0" smtClean="0"/>
              <a:t>, N=8k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261791" y="2179878"/>
            <a:ext cx="468302" cy="12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92427" y="2191870"/>
            <a:ext cx="281586" cy="169557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096830" y="2416394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FT Signup </a:t>
            </a:r>
            <a:r>
              <a:rPr lang="en-US" sz="1200" dirty="0" err="1"/>
              <a:t>Reg</a:t>
            </a:r>
            <a:endParaRPr lang="en-US" sz="1200" dirty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49%</a:t>
            </a:r>
            <a:r>
              <a:rPr lang="en-US" sz="1200" dirty="0" smtClean="0"/>
              <a:t>, N=15k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32775" y="2416394"/>
            <a:ext cx="1404906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 FT SU </a:t>
            </a:r>
            <a:r>
              <a:rPr lang="en-US" sz="1200" dirty="0" err="1" smtClean="0"/>
              <a:t>Reg</a:t>
            </a:r>
            <a:endParaRPr lang="en-US" sz="1200" dirty="0" smtClean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59</a:t>
            </a:r>
            <a:r>
              <a:rPr lang="en-US" sz="1200" dirty="0" smtClean="0">
                <a:solidFill>
                  <a:schemeClr val="accent2"/>
                </a:solidFill>
              </a:rPr>
              <a:t>%</a:t>
            </a:r>
            <a:r>
              <a:rPr lang="en-US" sz="1200" dirty="0" smtClean="0"/>
              <a:t>, N=6k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657983" y="2180651"/>
            <a:ext cx="0" cy="16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097521" y="2136279"/>
            <a:ext cx="1340311" cy="241164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36835" y="3167460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2rd Session &lt;=4.5</a:t>
            </a:r>
            <a:endParaRPr lang="en-US" sz="1200" dirty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31%</a:t>
            </a:r>
            <a:r>
              <a:rPr lang="en-US" sz="1200" dirty="0" smtClean="0"/>
              <a:t>, N=27k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585416" y="3167460"/>
            <a:ext cx="1404558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2rd Session </a:t>
            </a:r>
            <a:r>
              <a:rPr lang="en-US" sz="1200" dirty="0" smtClean="0"/>
              <a:t>&gt;4.5</a:t>
            </a:r>
            <a:endParaRPr lang="en-US" sz="1200" dirty="0"/>
          </a:p>
          <a:p>
            <a:pPr algn="ctr"/>
            <a:r>
              <a:rPr lang="en-US" sz="1200" dirty="0"/>
              <a:t>BTR = </a:t>
            </a:r>
            <a:r>
              <a:rPr lang="en-US" sz="1200" dirty="0" smtClean="0">
                <a:solidFill>
                  <a:schemeClr val="accent2"/>
                </a:solidFill>
              </a:rPr>
              <a:t>44%</a:t>
            </a:r>
            <a:r>
              <a:rPr lang="en-US" sz="1200" dirty="0" smtClean="0"/>
              <a:t>, N=7k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16422" y="2958952"/>
            <a:ext cx="468302" cy="12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33779" y="2948359"/>
            <a:ext cx="281586" cy="169557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370092" y="3730786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2rd Session &lt;=10.5</a:t>
            </a:r>
            <a:endParaRPr lang="en-US" sz="1200" dirty="0"/>
          </a:p>
          <a:p>
            <a:pPr algn="ctr"/>
            <a:r>
              <a:rPr lang="en-US" sz="1200" dirty="0"/>
              <a:t>BTR = </a:t>
            </a:r>
            <a:r>
              <a:rPr lang="en-US" sz="1200" dirty="0" smtClean="0">
                <a:solidFill>
                  <a:schemeClr val="accent2"/>
                </a:solidFill>
              </a:rPr>
              <a:t>45%</a:t>
            </a:r>
            <a:r>
              <a:rPr lang="en-US" sz="1200" dirty="0" smtClean="0"/>
              <a:t>, N=6k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818673" y="3730786"/>
            <a:ext cx="1404558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2rd Session </a:t>
            </a:r>
            <a:r>
              <a:rPr lang="en-US" sz="1200" dirty="0" smtClean="0"/>
              <a:t>&gt;10.5</a:t>
            </a:r>
            <a:endParaRPr lang="en-US" sz="1200" dirty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55%</a:t>
            </a:r>
            <a:r>
              <a:rPr lang="en-US" sz="1200" dirty="0" smtClean="0"/>
              <a:t>, N=2k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170129" y="2988799"/>
            <a:ext cx="381002" cy="66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74013" y="2988799"/>
            <a:ext cx="474609" cy="692443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399745" y="3167460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2rd Session &lt;=18.5</a:t>
            </a:r>
            <a:endParaRPr lang="en-US" sz="1200" dirty="0"/>
          </a:p>
          <a:p>
            <a:pPr algn="ctr"/>
            <a:r>
              <a:rPr lang="en-US" sz="1200" dirty="0"/>
              <a:t>BTR = </a:t>
            </a:r>
            <a:r>
              <a:rPr lang="en-US" sz="1200" dirty="0" smtClean="0">
                <a:solidFill>
                  <a:schemeClr val="accent2"/>
                </a:solidFill>
              </a:rPr>
              <a:t>46%</a:t>
            </a:r>
            <a:r>
              <a:rPr lang="en-US" sz="1200" dirty="0" smtClean="0"/>
              <a:t>, N=10k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866903" y="3148777"/>
            <a:ext cx="1404558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2rd Session </a:t>
            </a:r>
            <a:r>
              <a:rPr lang="en-US" sz="1200" dirty="0" smtClean="0"/>
              <a:t>&gt;18.5</a:t>
            </a:r>
            <a:endParaRPr lang="en-US" sz="1200" dirty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>
                <a:solidFill>
                  <a:schemeClr val="accent2"/>
                </a:solidFill>
              </a:rPr>
              <a:t>5</a:t>
            </a:r>
            <a:r>
              <a:rPr lang="en-US" sz="1200" dirty="0" smtClean="0">
                <a:solidFill>
                  <a:schemeClr val="accent2"/>
                </a:solidFill>
              </a:rPr>
              <a:t>4%</a:t>
            </a:r>
            <a:r>
              <a:rPr lang="en-US" sz="1200" dirty="0" smtClean="0"/>
              <a:t>, N=5k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028209" y="2940269"/>
            <a:ext cx="468302" cy="12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245566" y="2929676"/>
            <a:ext cx="281586" cy="169557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259792" y="3730786"/>
            <a:ext cx="1404906" cy="4299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Pending Hint</a:t>
            </a:r>
            <a:endParaRPr lang="en-US" sz="1200" dirty="0"/>
          </a:p>
          <a:p>
            <a:pPr algn="ctr"/>
            <a:r>
              <a:rPr lang="en-US" sz="1200" dirty="0"/>
              <a:t>BTR = </a:t>
            </a:r>
            <a:r>
              <a:rPr lang="en-US" sz="1200" dirty="0" smtClean="0">
                <a:solidFill>
                  <a:schemeClr val="accent2"/>
                </a:solidFill>
              </a:rPr>
              <a:t>56%</a:t>
            </a:r>
            <a:r>
              <a:rPr lang="en-US" sz="1200" dirty="0" smtClean="0"/>
              <a:t>, N=4k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708373" y="3730786"/>
            <a:ext cx="1404558" cy="42995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Have Pending Hint</a:t>
            </a:r>
            <a:endParaRPr lang="en-US" sz="1200" dirty="0"/>
          </a:p>
          <a:p>
            <a:pPr algn="ctr"/>
            <a:r>
              <a:rPr lang="en-US" sz="1200" dirty="0"/>
              <a:t>BTR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63%</a:t>
            </a:r>
            <a:r>
              <a:rPr lang="en-US" sz="1200" dirty="0" smtClean="0"/>
              <a:t>, N=2k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7261466" y="2988799"/>
            <a:ext cx="381002" cy="66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863713" y="2988799"/>
            <a:ext cx="474609" cy="692443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81899" y="174171"/>
            <a:ext cx="445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n-lt"/>
              </a:rPr>
              <a:t>Decision Tree Visualization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75216" y="1137061"/>
            <a:ext cx="510186" cy="0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475216" y="1340941"/>
            <a:ext cx="48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365759" y="774299"/>
            <a:ext cx="876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BTR </a:t>
            </a:r>
            <a:r>
              <a:rPr lang="en-US" sz="1200" dirty="0"/>
              <a:t>= </a:t>
            </a:r>
            <a:r>
              <a:rPr lang="en-US" sz="1200" dirty="0" smtClean="0">
                <a:solidFill>
                  <a:schemeClr val="accent2"/>
                </a:solidFill>
              </a:rPr>
              <a:t>XX%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7050641" y="992529"/>
            <a:ext cx="10214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Increasing BTR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46101" y="1212552"/>
            <a:ext cx="10695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Decreasing BTR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072796" y="784757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Billthrough</a:t>
            </a:r>
            <a:r>
              <a:rPr lang="en-US" sz="1100" dirty="0" smtClean="0"/>
              <a:t> Rate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405192" y="1469169"/>
            <a:ext cx="667604" cy="20431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7052157" y="1432156"/>
            <a:ext cx="12666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Decision point/leaf</a:t>
            </a:r>
          </a:p>
        </p:txBody>
      </p:sp>
    </p:spTree>
    <p:extLst>
      <p:ext uri="{BB962C8B-B14F-4D97-AF65-F5344CB8AC3E}">
        <p14:creationId xmlns:p14="http://schemas.microsoft.com/office/powerpoint/2010/main" val="298860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3" grpId="0" animBg="1"/>
      <p:bldP spid="49" grpId="0" animBg="1"/>
      <p:bldP spid="50" grpId="0" animBg="1"/>
      <p:bldP spid="55" grpId="0" animBg="1"/>
      <p:bldP spid="56" grpId="0" animBg="1"/>
      <p:bldP spid="61" grpId="0" animBg="1"/>
      <p:bldP spid="63" grpId="0" animBg="1"/>
      <p:bldP spid="69" grpId="0" animBg="1"/>
      <p:bldP spid="73" grpId="0" animBg="1"/>
      <p:bldP spid="80" grpId="0" animBg="1"/>
      <p:bldP spid="81" grpId="0" animBg="1"/>
    </p:bldLst>
  </p:timing>
</p:sld>
</file>

<file path=ppt/theme/theme1.xml><?xml version="1.0" encoding="utf-8"?>
<a:theme xmlns:a="http://schemas.openxmlformats.org/drawingml/2006/main" name="Ancestry_Master Template_062014">
  <a:themeElements>
    <a:clrScheme name="Custom 4">
      <a:dk1>
        <a:srgbClr val="696560"/>
      </a:dk1>
      <a:lt1>
        <a:sysClr val="window" lastClr="FFFFFF"/>
      </a:lt1>
      <a:dk2>
        <a:srgbClr val="252525"/>
      </a:dk2>
      <a:lt2>
        <a:srgbClr val="F2EEEA"/>
      </a:lt2>
      <a:accent1>
        <a:srgbClr val="8CB425"/>
      </a:accent1>
      <a:accent2>
        <a:srgbClr val="03678B"/>
      </a:accent2>
      <a:accent3>
        <a:srgbClr val="D58A34"/>
      </a:accent3>
      <a:accent4>
        <a:srgbClr val="C14139"/>
      </a:accent4>
      <a:accent5>
        <a:srgbClr val="3D7B77"/>
      </a:accent5>
      <a:accent6>
        <a:srgbClr val="60527E"/>
      </a:accent6>
      <a:hlink>
        <a:srgbClr val="03678B"/>
      </a:hlink>
      <a:folHlink>
        <a:srgbClr val="5452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8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Ancestry_Master Template_062014</Template>
  <TotalTime>27790</TotalTime>
  <Words>767</Words>
  <Application>Microsoft Office PowerPoint</Application>
  <PresentationFormat>On-screen Show (16:9)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Helvetica Light</vt:lpstr>
      <vt:lpstr>Lucida Grande</vt:lpstr>
      <vt:lpstr>Trebuchet MS</vt:lpstr>
      <vt:lpstr>Wingdings</vt:lpstr>
      <vt:lpstr>Ancestry_Master Template_062014</vt:lpstr>
      <vt:lpstr>PowerPoint Presentation</vt:lpstr>
      <vt:lpstr>PowerPoint Presentation</vt:lpstr>
      <vt:lpstr>PowerPoint Presentation</vt:lpstr>
      <vt:lpstr>PowerPoint Presentation</vt:lpstr>
      <vt:lpstr>Scale numerical variables and removed those which have high covariance</vt:lpstr>
      <vt:lpstr>Model Parameter and Performance</vt:lpstr>
      <vt:lpstr>PowerPoint Presentation</vt:lpstr>
      <vt:lpstr>PowerPoint Presentation</vt:lpstr>
      <vt:lpstr>PowerPoint Presentation</vt:lpstr>
      <vt:lpstr>Important Variables</vt:lpstr>
      <vt:lpstr>PowerPoint Presentation</vt:lpstr>
      <vt:lpstr>Model Parameter and Performance</vt:lpstr>
      <vt:lpstr>PowerPoint Presentation</vt:lpstr>
      <vt:lpstr>Model Parameter and Performance </vt:lpstr>
      <vt:lpstr>PowerPoint Presentation</vt:lpstr>
      <vt:lpstr>PowerPoint Presentation</vt:lpstr>
      <vt:lpstr>Important Variables</vt:lpstr>
      <vt:lpstr>Summary</vt:lpstr>
    </vt:vector>
  </TitlesOfParts>
  <Company>Ancestry.com Operations,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Rick Li</dc:creator>
  <cp:lastModifiedBy>Cindy Wang</cp:lastModifiedBy>
  <cp:revision>536</cp:revision>
  <dcterms:created xsi:type="dcterms:W3CDTF">2014-12-29T22:23:37Z</dcterms:created>
  <dcterms:modified xsi:type="dcterms:W3CDTF">2015-07-09T05:33:45Z</dcterms:modified>
</cp:coreProperties>
</file>