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96">
          <p15:clr>
            <a:srgbClr val="A4A3A4"/>
          </p15:clr>
        </p15:guide>
        <p15:guide id="2" pos="13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F6F7"/>
    <a:srgbClr val="FFFFE5"/>
    <a:srgbClr val="FFFFCC"/>
    <a:srgbClr val="F28D6E"/>
    <a:srgbClr val="FFBA3F"/>
    <a:srgbClr val="000066"/>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6780" autoAdjust="0"/>
  </p:normalViewPr>
  <p:slideViewPr>
    <p:cSldViewPr>
      <p:cViewPr>
        <p:scale>
          <a:sx n="40" d="100"/>
          <a:sy n="40" d="100"/>
        </p:scale>
        <p:origin x="-582" y="-3408"/>
      </p:cViewPr>
      <p:guideLst>
        <p:guide orient="horz" pos="10896"/>
        <p:guide pos="137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9763" cy="4714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defTabSz="947738" eaLnBrk="1" hangingPunct="1">
              <a:defRPr sz="1200">
                <a:latin typeface="Arial" charset="0"/>
              </a:defRPr>
            </a:lvl1pPr>
          </a:lstStyle>
          <a:p>
            <a:pPr>
              <a:defRPr/>
            </a:pPr>
            <a:endParaRPr lang="en-US"/>
          </a:p>
        </p:txBody>
      </p:sp>
      <p:sp>
        <p:nvSpPr>
          <p:cNvPr id="9219" name="Rectangle 3"/>
          <p:cNvSpPr>
            <a:spLocks noGrp="1" noChangeArrowheads="1"/>
          </p:cNvSpPr>
          <p:nvPr>
            <p:ph type="dt" sz="quarter" idx="1"/>
          </p:nvPr>
        </p:nvSpPr>
        <p:spPr bwMode="auto">
          <a:xfrm>
            <a:off x="4135438" y="0"/>
            <a:ext cx="3179762" cy="4714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eaLnBrk="1" hangingPunct="1">
              <a:defRPr sz="1200">
                <a:latin typeface="Arial" charset="0"/>
              </a:defRPr>
            </a:lvl1pPr>
          </a:lstStyle>
          <a:p>
            <a:pPr>
              <a:defRPr/>
            </a:pPr>
            <a:endParaRPr lang="en-US"/>
          </a:p>
        </p:txBody>
      </p:sp>
      <p:sp>
        <p:nvSpPr>
          <p:cNvPr id="9220" name="Rectangle 4"/>
          <p:cNvSpPr>
            <a:spLocks noGrp="1" noChangeArrowheads="1"/>
          </p:cNvSpPr>
          <p:nvPr>
            <p:ph type="ftr" sz="quarter" idx="2"/>
          </p:nvPr>
        </p:nvSpPr>
        <p:spPr bwMode="auto">
          <a:xfrm>
            <a:off x="0" y="9129713"/>
            <a:ext cx="3179763" cy="471487"/>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defTabSz="947738" eaLnBrk="1" hangingPunct="1">
              <a:defRPr sz="1200">
                <a:latin typeface="Arial" charset="0"/>
              </a:defRPr>
            </a:lvl1pPr>
          </a:lstStyle>
          <a:p>
            <a:pPr>
              <a:defRPr/>
            </a:pPr>
            <a:endParaRPr lang="en-US"/>
          </a:p>
        </p:txBody>
      </p:sp>
      <p:sp>
        <p:nvSpPr>
          <p:cNvPr id="9221" name="Rectangle 5"/>
          <p:cNvSpPr>
            <a:spLocks noGrp="1" noChangeArrowheads="1"/>
          </p:cNvSpPr>
          <p:nvPr>
            <p:ph type="sldNum" sz="quarter" idx="3"/>
          </p:nvPr>
        </p:nvSpPr>
        <p:spPr bwMode="auto">
          <a:xfrm>
            <a:off x="4135438" y="9129713"/>
            <a:ext cx="3179762" cy="471487"/>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eaLnBrk="1" hangingPunct="1">
              <a:defRPr sz="1200" smtClean="0"/>
            </a:lvl1pPr>
          </a:lstStyle>
          <a:p>
            <a:pPr>
              <a:defRPr/>
            </a:pPr>
            <a:fld id="{0A32FECE-819D-4813-8E1E-B0A2FDF3FF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43C77F66-4091-4911-B4F2-26E373DBADB3}" type="datetimeFigureOut">
              <a:rPr lang="en-US" smtClean="0"/>
              <a:t>12/15/2016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781C5DB-6A1A-4B18-BFC8-190A4D62E00E}" type="slidenum">
              <a:rPr lang="en-US" smtClean="0"/>
              <a:t>‹#›</a:t>
            </a:fld>
            <a:endParaRPr lang="en-US"/>
          </a:p>
        </p:txBody>
      </p:sp>
    </p:spTree>
    <p:extLst>
      <p:ext uri="{BB962C8B-B14F-4D97-AF65-F5344CB8AC3E}">
        <p14:creationId xmlns:p14="http://schemas.microsoft.com/office/powerpoint/2010/main" val="25248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9902952" y="3028500"/>
            <a:ext cx="25105766" cy="2510028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3882682" y="5272263"/>
            <a:ext cx="37146307" cy="21095942"/>
          </a:xfrm>
        </p:spPr>
        <p:txBody>
          <a:bodyPr anchor="ctr">
            <a:noAutofit/>
          </a:bodyPr>
          <a:lstStyle>
            <a:lvl1pPr algn="ctr">
              <a:defRPr sz="36000" spc="2880" baseline="0"/>
            </a:lvl1pPr>
          </a:lstStyle>
          <a:p>
            <a:r>
              <a:rPr lang="en-US"/>
              <a:t>Click to edit Master title style</a:t>
            </a:r>
            <a:endParaRPr lang="en-US" dirty="0"/>
          </a:p>
        </p:txBody>
      </p:sp>
      <p:sp>
        <p:nvSpPr>
          <p:cNvPr id="3" name="Subtitle 2"/>
          <p:cNvSpPr>
            <a:spLocks noGrp="1"/>
          </p:cNvSpPr>
          <p:nvPr>
            <p:ph type="subTitle" idx="1"/>
          </p:nvPr>
        </p:nvSpPr>
        <p:spPr>
          <a:xfrm>
            <a:off x="7974163" y="28700148"/>
            <a:ext cx="28963344" cy="3562939"/>
          </a:xfrm>
        </p:spPr>
        <p:txBody>
          <a:bodyPr anchor="t">
            <a:normAutofit/>
          </a:bodyPr>
          <a:lstStyle>
            <a:lvl1pPr marL="0" indent="0" algn="ctr">
              <a:lnSpc>
                <a:spcPct val="100000"/>
              </a:lnSpc>
              <a:buNone/>
              <a:defRPr sz="7200" b="1" i="0" cap="all" spc="1440" baseline="0">
                <a:solidFill>
                  <a:schemeClr val="tx2"/>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882681" y="30603259"/>
            <a:ext cx="8387002" cy="1672618"/>
          </a:xfrm>
        </p:spPr>
        <p:txBody>
          <a:bodyPr/>
          <a:lstStyle>
            <a:lvl1pPr>
              <a:defRPr baseline="0">
                <a:solidFill>
                  <a:schemeClr val="accent1">
                    <a:lumMod val="50000"/>
                  </a:schemeClr>
                </a:solidFill>
              </a:defRPr>
            </a:lvl1pPr>
          </a:lstStyle>
          <a:p>
            <a:pPr>
              <a:defRPr/>
            </a:pPr>
            <a:endParaRPr lang="en-US" altLang="en-US"/>
          </a:p>
        </p:txBody>
      </p:sp>
      <p:sp>
        <p:nvSpPr>
          <p:cNvPr id="5" name="Footer Placeholder 4"/>
          <p:cNvSpPr>
            <a:spLocks noGrp="1"/>
          </p:cNvSpPr>
          <p:nvPr>
            <p:ph type="ftr" sz="quarter" idx="11"/>
          </p:nvPr>
        </p:nvSpPr>
        <p:spPr>
          <a:xfrm>
            <a:off x="15049195" y="30603259"/>
            <a:ext cx="14813280" cy="1659821"/>
          </a:xfrm>
        </p:spPr>
        <p:txBody>
          <a:bodyPr/>
          <a:lstStyle>
            <a:lvl1pPr>
              <a:defRPr baseline="0">
                <a:solidFill>
                  <a:schemeClr val="accent1">
                    <a:lumMod val="50000"/>
                  </a:schemeClr>
                </a:solidFill>
              </a:defRPr>
            </a:lvl1pPr>
          </a:lstStyle>
          <a:p>
            <a:pPr>
              <a:defRPr/>
            </a:pPr>
            <a:endParaRPr lang="en-US" altLang="en-US"/>
          </a:p>
        </p:txBody>
      </p:sp>
      <p:sp>
        <p:nvSpPr>
          <p:cNvPr id="6" name="Slide Number Placeholder 5"/>
          <p:cNvSpPr>
            <a:spLocks noGrp="1"/>
          </p:cNvSpPr>
          <p:nvPr>
            <p:ph type="sldNum" sz="quarter" idx="12"/>
          </p:nvPr>
        </p:nvSpPr>
        <p:spPr>
          <a:xfrm>
            <a:off x="32641987" y="30603259"/>
            <a:ext cx="8387002" cy="1659821"/>
          </a:xfrm>
        </p:spPr>
        <p:txBody>
          <a:bodyPr/>
          <a:lstStyle>
            <a:lvl1pPr>
              <a:defRPr baseline="0">
                <a:solidFill>
                  <a:schemeClr val="accent1">
                    <a:lumMod val="50000"/>
                  </a:schemeClr>
                </a:solidFill>
              </a:defRPr>
            </a:lvl1pPr>
          </a:lstStyle>
          <a:p>
            <a:pPr>
              <a:defRPr/>
            </a:pPr>
            <a:fld id="{7CBC6082-01E3-4F19-A0C2-3DDCEBCEE09C}" type="slidenum">
              <a:rPr lang="en-US" altLang="en-US" smtClean="0"/>
              <a:pPr>
                <a:defRPr/>
              </a:pPr>
              <a:t>‹#›</a:t>
            </a:fld>
            <a:endParaRPr lang="en-US" altLang="en-US"/>
          </a:p>
        </p:txBody>
      </p:sp>
      <p:sp>
        <p:nvSpPr>
          <p:cNvPr id="13" name="Rectangle 12"/>
          <p:cNvSpPr/>
          <p:nvPr/>
        </p:nvSpPr>
        <p:spPr>
          <a:xfrm>
            <a:off x="0" y="0"/>
            <a:ext cx="102047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1020470" cy="3291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13002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14CF6F1-9772-4C14-A4E7-E6C4D46E9439}" type="slidenum">
              <a:rPr lang="en-US" altLang="en-US" smtClean="0"/>
              <a:pPr>
                <a:defRPr/>
              </a:pPr>
              <a:t>‹#›</a:t>
            </a:fld>
            <a:endParaRPr lang="en-US" altLang="en-US"/>
          </a:p>
        </p:txBody>
      </p:sp>
    </p:spTree>
    <p:extLst>
      <p:ext uri="{BB962C8B-B14F-4D97-AF65-F5344CB8AC3E}">
        <p14:creationId xmlns:p14="http://schemas.microsoft.com/office/powerpoint/2010/main" val="297386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05173" y="1835453"/>
            <a:ext cx="8505264" cy="268819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26277" y="1835453"/>
            <a:ext cx="27885682" cy="268819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0FAAD82-8D83-472D-8637-A810038C34A9}" type="slidenum">
              <a:rPr lang="en-US" altLang="en-US" smtClean="0"/>
              <a:pPr>
                <a:defRPr/>
              </a:pPr>
              <a:t>‹#›</a:t>
            </a:fld>
            <a:endParaRPr lang="en-US" altLang="en-US"/>
          </a:p>
        </p:txBody>
      </p:sp>
    </p:spTree>
    <p:extLst>
      <p:ext uri="{BB962C8B-B14F-4D97-AF65-F5344CB8AC3E}">
        <p14:creationId xmlns:p14="http://schemas.microsoft.com/office/powerpoint/2010/main" val="33352002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A32D0F3-6EE6-4A67-A999-C4A4110BD3F8}" type="slidenum">
              <a:rPr lang="en-US" altLang="en-US" smtClean="0"/>
              <a:pPr>
                <a:defRPr/>
              </a:pPr>
              <a:t>‹#›</a:t>
            </a:fld>
            <a:endParaRPr lang="en-US" altLang="en-US"/>
          </a:p>
        </p:txBody>
      </p:sp>
    </p:spTree>
    <p:extLst>
      <p:ext uri="{BB962C8B-B14F-4D97-AF65-F5344CB8AC3E}">
        <p14:creationId xmlns:p14="http://schemas.microsoft.com/office/powerpoint/2010/main" val="188591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3" y="0"/>
            <a:ext cx="10132699" cy="329184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11674548" y="5154669"/>
            <a:ext cx="29473454" cy="19510210"/>
          </a:xfrm>
        </p:spPr>
        <p:txBody>
          <a:bodyPr anchor="b">
            <a:normAutofit/>
          </a:bodyPr>
          <a:lstStyle>
            <a:lvl1pPr>
              <a:defRPr sz="30240" spc="288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674550" y="24766956"/>
            <a:ext cx="25262957" cy="4565448"/>
          </a:xfrm>
        </p:spPr>
        <p:txBody>
          <a:bodyPr>
            <a:normAutofit/>
          </a:bodyPr>
          <a:lstStyle>
            <a:lvl1pPr marL="0" indent="0">
              <a:lnSpc>
                <a:spcPct val="100000"/>
              </a:lnSpc>
              <a:buNone/>
              <a:defRPr sz="7200" b="1" i="0" cap="all" spc="1440" baseline="0">
                <a:solidFill>
                  <a:schemeClr val="accent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1651568" y="30603259"/>
            <a:ext cx="5378208" cy="1672618"/>
          </a:xfrm>
        </p:spPr>
        <p:txBody>
          <a:bodyPr/>
          <a:lstStyle>
            <a:lvl1pPr>
              <a:defRPr baseline="0">
                <a:solidFill>
                  <a:schemeClr val="tx2"/>
                </a:solidFill>
              </a:defRPr>
            </a:lvl1pPr>
          </a:lstStyle>
          <a:p>
            <a:pPr>
              <a:defRPr/>
            </a:pPr>
            <a:endParaRPr lang="en-US" altLang="en-US"/>
          </a:p>
        </p:txBody>
      </p:sp>
      <p:sp>
        <p:nvSpPr>
          <p:cNvPr id="5" name="Footer Placeholder 4"/>
          <p:cNvSpPr>
            <a:spLocks noGrp="1"/>
          </p:cNvSpPr>
          <p:nvPr>
            <p:ph type="ftr" sz="quarter" idx="11"/>
          </p:nvPr>
        </p:nvSpPr>
        <p:spPr>
          <a:xfrm>
            <a:off x="19004630" y="30603259"/>
            <a:ext cx="14813280" cy="1659821"/>
          </a:xfrm>
        </p:spPr>
        <p:txBody>
          <a:bodyPr/>
          <a:lstStyle>
            <a:lvl1pPr>
              <a:defRPr baseline="0">
                <a:solidFill>
                  <a:schemeClr val="tx2"/>
                </a:solidFill>
              </a:defRPr>
            </a:lvl1pPr>
          </a:lstStyle>
          <a:p>
            <a:pPr>
              <a:defRPr/>
            </a:pPr>
            <a:endParaRPr lang="en-US" altLang="en-US"/>
          </a:p>
        </p:txBody>
      </p:sp>
      <p:sp>
        <p:nvSpPr>
          <p:cNvPr id="6" name="Slide Number Placeholder 5"/>
          <p:cNvSpPr>
            <a:spLocks noGrp="1"/>
          </p:cNvSpPr>
          <p:nvPr>
            <p:ph type="sldNum" sz="quarter" idx="12"/>
          </p:nvPr>
        </p:nvSpPr>
        <p:spPr>
          <a:xfrm>
            <a:off x="35792762" y="30603259"/>
            <a:ext cx="5355240" cy="1659821"/>
          </a:xfrm>
        </p:spPr>
        <p:txBody>
          <a:bodyPr/>
          <a:lstStyle>
            <a:lvl1pPr>
              <a:defRPr baseline="0">
                <a:solidFill>
                  <a:schemeClr val="tx2"/>
                </a:solidFill>
              </a:defRPr>
            </a:lvl1pPr>
          </a:lstStyle>
          <a:p>
            <a:pPr>
              <a:defRPr/>
            </a:pPr>
            <a:fld id="{B5BBDDF9-463D-45BF-9A3C-2C7B9B10FCB4}" type="slidenum">
              <a:rPr lang="en-US" altLang="en-US" smtClean="0"/>
              <a:pPr>
                <a:defRPr/>
              </a:pPr>
              <a:t>‹#›</a:t>
            </a:fld>
            <a:endParaRPr lang="en-US" altLang="en-US"/>
          </a:p>
        </p:txBody>
      </p:sp>
      <p:sp>
        <p:nvSpPr>
          <p:cNvPr id="16" name="Freeform 11"/>
          <p:cNvSpPr/>
          <p:nvPr/>
        </p:nvSpPr>
        <p:spPr bwMode="auto">
          <a:xfrm>
            <a:off x="3147775" y="0"/>
            <a:ext cx="5926459" cy="329184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3" y="0"/>
            <a:ext cx="10132699" cy="329184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827320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26280" y="10972800"/>
            <a:ext cx="17249242" cy="1737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932061" y="10972800"/>
            <a:ext cx="17249242" cy="1737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D2D41D8-1BDB-4B13-BDAE-5400436A06CC}" type="slidenum">
              <a:rPr lang="en-US" altLang="en-US" smtClean="0"/>
              <a:pPr>
                <a:defRPr/>
              </a:pPr>
              <a:t>‹#›</a:t>
            </a:fld>
            <a:endParaRPr lang="en-US" altLang="en-US"/>
          </a:p>
        </p:txBody>
      </p:sp>
    </p:spTree>
    <p:extLst>
      <p:ext uri="{BB962C8B-B14F-4D97-AF65-F5344CB8AC3E}">
        <p14:creationId xmlns:p14="http://schemas.microsoft.com/office/powerpoint/2010/main" val="378674043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26282" y="1828807"/>
            <a:ext cx="36621720" cy="716888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20794" y="10558246"/>
            <a:ext cx="17337024" cy="3036139"/>
          </a:xfrm>
        </p:spPr>
        <p:txBody>
          <a:bodyPr anchor="b">
            <a:noAutofit/>
          </a:bodyPr>
          <a:lstStyle>
            <a:lvl1pPr marL="0" indent="0">
              <a:lnSpc>
                <a:spcPct val="100000"/>
              </a:lnSpc>
              <a:buNone/>
              <a:defRPr sz="8640" b="1" cap="all" spc="720" baseline="0">
                <a:solidFill>
                  <a:schemeClr val="tx2"/>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4520794" y="13963690"/>
            <a:ext cx="17337024" cy="143827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81910" y="10558246"/>
            <a:ext cx="17337024" cy="3036139"/>
          </a:xfrm>
        </p:spPr>
        <p:txBody>
          <a:bodyPr anchor="b">
            <a:noAutofit/>
          </a:bodyPr>
          <a:lstStyle>
            <a:lvl1pPr marL="0" indent="0">
              <a:lnSpc>
                <a:spcPct val="100000"/>
              </a:lnSpc>
              <a:buNone/>
              <a:defRPr sz="8640" b="1" cap="all" spc="720" baseline="0">
                <a:solidFill>
                  <a:schemeClr val="tx2"/>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3881910" y="13963690"/>
            <a:ext cx="17337024" cy="143827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7A56584F-3716-4D95-9AF5-E34686B71E43}" type="slidenum">
              <a:rPr lang="en-US" altLang="en-US" smtClean="0"/>
              <a:pPr>
                <a:defRPr/>
              </a:pPr>
              <a:t>‹#›</a:t>
            </a:fld>
            <a:endParaRPr lang="en-US" altLang="en-US"/>
          </a:p>
        </p:txBody>
      </p:sp>
    </p:spTree>
    <p:extLst>
      <p:ext uri="{BB962C8B-B14F-4D97-AF65-F5344CB8AC3E}">
        <p14:creationId xmlns:p14="http://schemas.microsoft.com/office/powerpoint/2010/main" val="244559294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64A23037-D3A4-4AC5-A259-0131733F87EE}" type="slidenum">
              <a:rPr lang="en-US" altLang="en-US" smtClean="0"/>
              <a:pPr>
                <a:defRPr/>
              </a:pPr>
              <a:t>‹#›</a:t>
            </a:fld>
            <a:endParaRPr lang="en-US" altLang="en-US"/>
          </a:p>
        </p:txBody>
      </p:sp>
    </p:spTree>
    <p:extLst>
      <p:ext uri="{BB962C8B-B14F-4D97-AF65-F5344CB8AC3E}">
        <p14:creationId xmlns:p14="http://schemas.microsoft.com/office/powerpoint/2010/main" val="18157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268FBFB0-DF9E-4091-B3DF-65990CF981C2}" type="slidenum">
              <a:rPr lang="en-US" altLang="en-US" smtClean="0"/>
              <a:pPr>
                <a:defRPr/>
              </a:pPr>
              <a:t>‹#›</a:t>
            </a:fld>
            <a:endParaRPr lang="en-US" altLang="en-US"/>
          </a:p>
        </p:txBody>
      </p:sp>
    </p:spTree>
    <p:extLst>
      <p:ext uri="{BB962C8B-B14F-4D97-AF65-F5344CB8AC3E}">
        <p14:creationId xmlns:p14="http://schemas.microsoft.com/office/powerpoint/2010/main" val="377625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26603326" y="0"/>
            <a:ext cx="17287877" cy="329184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30016387" y="2194562"/>
            <a:ext cx="11131613" cy="5744021"/>
          </a:xfrm>
        </p:spPr>
        <p:txBody>
          <a:bodyPr anchor="b">
            <a:normAutofit/>
          </a:bodyPr>
          <a:lstStyle>
            <a:lvl1pPr>
              <a:lnSpc>
                <a:spcPct val="100000"/>
              </a:lnSpc>
              <a:defRPr sz="8640" b="1" i="0" cap="all" spc="108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2754183" y="4417810"/>
            <a:ext cx="22170307" cy="23928595"/>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016387" y="8358413"/>
            <a:ext cx="11131613" cy="19987987"/>
          </a:xfrm>
        </p:spPr>
        <p:txBody>
          <a:bodyPr>
            <a:normAutofit/>
          </a:bodyPr>
          <a:lstStyle>
            <a:lvl1pPr marL="0" indent="0">
              <a:lnSpc>
                <a:spcPct val="110000"/>
              </a:lnSpc>
              <a:spcBef>
                <a:spcPts val="5760"/>
              </a:spcBef>
              <a:buNone/>
              <a:defRPr sz="6720" baseline="0">
                <a:solidFill>
                  <a:schemeClr val="bg2"/>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2754187" y="30603259"/>
            <a:ext cx="4440077" cy="1672618"/>
          </a:xfrm>
        </p:spPr>
        <p:txBody>
          <a:bodyPr/>
          <a:lstStyle/>
          <a:p>
            <a:pPr>
              <a:defRPr/>
            </a:pPr>
            <a:endParaRPr lang="en-US" altLang="en-US"/>
          </a:p>
        </p:txBody>
      </p:sp>
      <p:sp>
        <p:nvSpPr>
          <p:cNvPr id="6" name="Footer Placeholder 5"/>
          <p:cNvSpPr>
            <a:spLocks noGrp="1"/>
          </p:cNvSpPr>
          <p:nvPr>
            <p:ph type="ftr" sz="quarter" idx="11"/>
          </p:nvPr>
        </p:nvSpPr>
        <p:spPr>
          <a:xfrm>
            <a:off x="7573037" y="30603259"/>
            <a:ext cx="12535843" cy="1659821"/>
          </a:xfrm>
        </p:spPr>
        <p:txBody>
          <a:bodyPr/>
          <a:lstStyle/>
          <a:p>
            <a:pPr>
              <a:defRPr/>
            </a:pPr>
            <a:endParaRPr lang="en-US" altLang="en-US"/>
          </a:p>
        </p:txBody>
      </p:sp>
      <p:sp>
        <p:nvSpPr>
          <p:cNvPr id="7" name="Slide Number Placeholder 6"/>
          <p:cNvSpPr>
            <a:spLocks noGrp="1"/>
          </p:cNvSpPr>
          <p:nvPr>
            <p:ph type="sldNum" sz="quarter" idx="12"/>
          </p:nvPr>
        </p:nvSpPr>
        <p:spPr>
          <a:xfrm>
            <a:off x="20487653" y="30603259"/>
            <a:ext cx="4436842" cy="1659821"/>
          </a:xfrm>
        </p:spPr>
        <p:txBody>
          <a:bodyPr/>
          <a:lstStyle/>
          <a:p>
            <a:pPr>
              <a:defRPr/>
            </a:pPr>
            <a:fld id="{16EC4610-FFDB-4123-B058-01113803166C}" type="slidenum">
              <a:rPr lang="en-US" altLang="en-US" smtClean="0"/>
              <a:pPr>
                <a:defRPr/>
              </a:pPr>
              <a:t>‹#›</a:t>
            </a:fld>
            <a:endParaRPr lang="en-US" altLang="en-US"/>
          </a:p>
        </p:txBody>
      </p:sp>
      <p:sp>
        <p:nvSpPr>
          <p:cNvPr id="8" name="Rectangle 7"/>
          <p:cNvSpPr/>
          <p:nvPr/>
        </p:nvSpPr>
        <p:spPr>
          <a:xfrm>
            <a:off x="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995774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020473" y="7"/>
            <a:ext cx="26480107" cy="32918395"/>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11" name="Freeform 11" title="right scallop background shape"/>
          <p:cNvSpPr/>
          <p:nvPr/>
        </p:nvSpPr>
        <p:spPr bwMode="auto">
          <a:xfrm>
            <a:off x="26603326" y="0"/>
            <a:ext cx="17287877" cy="329184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0016383" y="2194560"/>
            <a:ext cx="11131622" cy="5744016"/>
          </a:xfrm>
        </p:spPr>
        <p:txBody>
          <a:bodyPr anchor="b">
            <a:normAutofit/>
          </a:bodyPr>
          <a:lstStyle>
            <a:lvl1pPr>
              <a:lnSpc>
                <a:spcPct val="100000"/>
              </a:lnSpc>
              <a:defRPr sz="8640" b="1" i="0" spc="108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30016383" y="8358413"/>
            <a:ext cx="11131622" cy="19987987"/>
          </a:xfrm>
        </p:spPr>
        <p:txBody>
          <a:bodyPr>
            <a:normAutofit/>
          </a:bodyPr>
          <a:lstStyle>
            <a:lvl1pPr marL="0" indent="0">
              <a:lnSpc>
                <a:spcPct val="110000"/>
              </a:lnSpc>
              <a:spcBef>
                <a:spcPts val="5760"/>
              </a:spcBef>
              <a:buNone/>
              <a:defRPr sz="6720" baseline="0">
                <a:solidFill>
                  <a:schemeClr val="bg2"/>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a:xfrm>
            <a:off x="2757422" y="30603259"/>
            <a:ext cx="4436842" cy="1672618"/>
          </a:xfrm>
        </p:spPr>
        <p:txBody>
          <a:bodyPr/>
          <a:lstStyle/>
          <a:p>
            <a:pPr>
              <a:defRPr/>
            </a:pPr>
            <a:endParaRPr lang="en-US" altLang="en-US"/>
          </a:p>
        </p:txBody>
      </p:sp>
      <p:sp>
        <p:nvSpPr>
          <p:cNvPr id="6" name="Footer Placeholder 5"/>
          <p:cNvSpPr>
            <a:spLocks noGrp="1"/>
          </p:cNvSpPr>
          <p:nvPr>
            <p:ph type="ftr" sz="quarter" idx="11"/>
          </p:nvPr>
        </p:nvSpPr>
        <p:spPr>
          <a:xfrm>
            <a:off x="7573037" y="30603259"/>
            <a:ext cx="12535843" cy="1659821"/>
          </a:xfrm>
        </p:spPr>
        <p:txBody>
          <a:bodyPr/>
          <a:lstStyle/>
          <a:p>
            <a:pPr>
              <a:defRPr/>
            </a:pPr>
            <a:endParaRPr lang="en-US" altLang="en-US"/>
          </a:p>
        </p:txBody>
      </p:sp>
      <p:sp>
        <p:nvSpPr>
          <p:cNvPr id="7" name="Slide Number Placeholder 6"/>
          <p:cNvSpPr>
            <a:spLocks noGrp="1"/>
          </p:cNvSpPr>
          <p:nvPr>
            <p:ph type="sldNum" sz="quarter" idx="12"/>
          </p:nvPr>
        </p:nvSpPr>
        <p:spPr>
          <a:xfrm>
            <a:off x="20429534" y="30603259"/>
            <a:ext cx="4547808" cy="1659821"/>
          </a:xfrm>
        </p:spPr>
        <p:txBody>
          <a:bodyPr/>
          <a:lstStyle/>
          <a:p>
            <a:pPr>
              <a:defRPr/>
            </a:pPr>
            <a:fld id="{E0DC6F78-1D79-42F0-A9CD-3B55933B8379}" type="slidenum">
              <a:rPr lang="en-US" altLang="en-US" smtClean="0"/>
              <a:pPr>
                <a:defRPr/>
              </a:pPr>
              <a:t>‹#›</a:t>
            </a:fld>
            <a:endParaRPr lang="en-US" altLang="en-US"/>
          </a:p>
        </p:txBody>
      </p:sp>
      <p:sp>
        <p:nvSpPr>
          <p:cNvPr id="13" name="Rectangle 12" title="left edge border"/>
          <p:cNvSpPr/>
          <p:nvPr/>
        </p:nvSpPr>
        <p:spPr>
          <a:xfrm>
            <a:off x="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321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06038" y="1835448"/>
            <a:ext cx="36641962" cy="716223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06038" y="10972812"/>
            <a:ext cx="36641962" cy="172492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06038" y="30603259"/>
            <a:ext cx="8387002" cy="1672618"/>
          </a:xfrm>
          <a:prstGeom prst="rect">
            <a:avLst/>
          </a:prstGeom>
        </p:spPr>
        <p:txBody>
          <a:bodyPr vert="horz" lIns="91440" tIns="45720" rIns="91440" bIns="45720" rtlCol="0" anchor="ctr"/>
          <a:lstStyle>
            <a:lvl1pPr algn="l">
              <a:defRPr sz="4800">
                <a:solidFill>
                  <a:schemeClr val="tx1">
                    <a:lumMod val="65000"/>
                    <a:lumOff val="35000"/>
                  </a:schemeClr>
                </a:solidFill>
              </a:defRPr>
            </a:lvl1pPr>
          </a:lstStyle>
          <a:p>
            <a:pPr>
              <a:defRPr/>
            </a:pPr>
            <a:endParaRPr lang="en-US" altLang="en-US"/>
          </a:p>
        </p:txBody>
      </p:sp>
      <p:sp>
        <p:nvSpPr>
          <p:cNvPr id="5" name="Footer Placeholder 4"/>
          <p:cNvSpPr>
            <a:spLocks noGrp="1"/>
          </p:cNvSpPr>
          <p:nvPr>
            <p:ph type="ftr" sz="quarter" idx="3"/>
          </p:nvPr>
        </p:nvSpPr>
        <p:spPr>
          <a:xfrm>
            <a:off x="14538960" y="30603259"/>
            <a:ext cx="14813280" cy="1659821"/>
          </a:xfrm>
          <a:prstGeom prst="rect">
            <a:avLst/>
          </a:prstGeom>
        </p:spPr>
        <p:txBody>
          <a:bodyPr vert="horz" lIns="91440" tIns="45720" rIns="91440" bIns="45720" rtlCol="0" anchor="ctr"/>
          <a:lstStyle>
            <a:lvl1pPr algn="ctr">
              <a:defRPr sz="4800">
                <a:solidFill>
                  <a:schemeClr val="tx1">
                    <a:lumMod val="65000"/>
                    <a:lumOff val="35000"/>
                  </a:schemeClr>
                </a:solidFill>
              </a:defRPr>
            </a:lvl1pPr>
          </a:lstStyle>
          <a:p>
            <a:pPr>
              <a:defRPr/>
            </a:pPr>
            <a:endParaRPr lang="en-US" altLang="en-US"/>
          </a:p>
        </p:txBody>
      </p:sp>
      <p:sp>
        <p:nvSpPr>
          <p:cNvPr id="6" name="Slide Number Placeholder 5"/>
          <p:cNvSpPr>
            <a:spLocks noGrp="1"/>
          </p:cNvSpPr>
          <p:nvPr>
            <p:ph type="sldNum" sz="quarter" idx="4"/>
          </p:nvPr>
        </p:nvSpPr>
        <p:spPr>
          <a:xfrm>
            <a:off x="30998167" y="30603259"/>
            <a:ext cx="10149835" cy="1659821"/>
          </a:xfrm>
          <a:prstGeom prst="rect">
            <a:avLst/>
          </a:prstGeom>
        </p:spPr>
        <p:txBody>
          <a:bodyPr vert="horz" lIns="91440" tIns="45720" rIns="91440" bIns="45720" rtlCol="0" anchor="ctr"/>
          <a:lstStyle>
            <a:lvl1pPr algn="r">
              <a:defRPr sz="4800">
                <a:solidFill>
                  <a:schemeClr val="tx1">
                    <a:lumMod val="65000"/>
                    <a:lumOff val="35000"/>
                  </a:schemeClr>
                </a:solidFill>
              </a:defRPr>
            </a:lvl1pPr>
          </a:lstStyle>
          <a:p>
            <a:pPr>
              <a:defRPr/>
            </a:pPr>
            <a:fld id="{9CF1DB81-F33D-4803-90D2-3D81569C16B9}" type="slidenum">
              <a:rPr lang="en-US" altLang="en-US" smtClean="0"/>
              <a:pPr>
                <a:defRPr/>
              </a:pPr>
              <a:t>‹#›</a:t>
            </a:fld>
            <a:endParaRPr lang="en-US" altLang="en-US"/>
          </a:p>
        </p:txBody>
      </p:sp>
      <p:sp>
        <p:nvSpPr>
          <p:cNvPr id="12" name="Rectangle 11"/>
          <p:cNvSpPr/>
          <p:nvPr/>
        </p:nvSpPr>
        <p:spPr>
          <a:xfrm>
            <a:off x="4287073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42870730" y="0"/>
            <a:ext cx="1020470" cy="3291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5" y="0"/>
            <a:ext cx="3259632" cy="329184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21790983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3291840" rtl="0" eaLnBrk="1" latinLnBrk="0" hangingPunct="1">
        <a:lnSpc>
          <a:spcPct val="90000"/>
        </a:lnSpc>
        <a:spcBef>
          <a:spcPct val="0"/>
        </a:spcBef>
        <a:buNone/>
        <a:defRPr sz="24480" kern="1200" cap="all" spc="720" baseline="0">
          <a:solidFill>
            <a:schemeClr val="tx2"/>
          </a:solidFill>
          <a:latin typeface="+mj-lt"/>
          <a:ea typeface="+mj-ea"/>
          <a:cs typeface="+mj-cs"/>
        </a:defRPr>
      </a:lvl1pPr>
    </p:titleStyle>
    <p:bodyStyle>
      <a:lvl1pPr marL="1097280" indent="-1097280" algn="l" defTabSz="3291840" rtl="0" eaLnBrk="1" latinLnBrk="0" hangingPunct="1">
        <a:lnSpc>
          <a:spcPct val="110000"/>
        </a:lnSpc>
        <a:spcBef>
          <a:spcPts val="3360"/>
        </a:spcBef>
        <a:buClr>
          <a:schemeClr val="tx2"/>
        </a:buClr>
        <a:buFont typeface="Arial" panose="020B0604020202020204" pitchFamily="34" charset="0"/>
        <a:buChar char="•"/>
        <a:defRPr sz="9600" kern="1200">
          <a:solidFill>
            <a:schemeClr val="tx1">
              <a:lumMod val="65000"/>
              <a:lumOff val="35000"/>
            </a:schemeClr>
          </a:solidFill>
          <a:latin typeface="+mn-lt"/>
          <a:ea typeface="+mn-ea"/>
          <a:cs typeface="+mn-cs"/>
        </a:defRPr>
      </a:lvl1pPr>
      <a:lvl2pPr marL="3291840" indent="-1097280" algn="l" defTabSz="3291840" rtl="0" eaLnBrk="1" latinLnBrk="0" hangingPunct="1">
        <a:lnSpc>
          <a:spcPct val="110000"/>
        </a:lnSpc>
        <a:spcBef>
          <a:spcPts val="3360"/>
        </a:spcBef>
        <a:buClr>
          <a:schemeClr val="tx2"/>
        </a:buClr>
        <a:buFont typeface="Gill Sans MT" panose="020B0502020104020203" pitchFamily="34" charset="0"/>
        <a:buChar char="–"/>
        <a:defRPr sz="8640" kern="1200">
          <a:solidFill>
            <a:schemeClr val="tx1">
              <a:lumMod val="65000"/>
              <a:lumOff val="35000"/>
            </a:schemeClr>
          </a:solidFill>
          <a:latin typeface="+mn-lt"/>
          <a:ea typeface="+mn-ea"/>
          <a:cs typeface="+mn-cs"/>
        </a:defRPr>
      </a:lvl2pPr>
      <a:lvl3pPr marL="5486400" indent="-1097280" algn="l" defTabSz="3291840" rtl="0" eaLnBrk="1" latinLnBrk="0" hangingPunct="1">
        <a:lnSpc>
          <a:spcPct val="110000"/>
        </a:lnSpc>
        <a:spcBef>
          <a:spcPts val="3360"/>
        </a:spcBef>
        <a:buClr>
          <a:schemeClr val="tx2"/>
        </a:buClr>
        <a:buFont typeface="Arial" panose="020B0604020202020204" pitchFamily="34" charset="0"/>
        <a:buChar char="•"/>
        <a:defRPr sz="7680" kern="1200">
          <a:solidFill>
            <a:schemeClr val="tx1">
              <a:lumMod val="65000"/>
              <a:lumOff val="35000"/>
            </a:schemeClr>
          </a:solidFill>
          <a:latin typeface="+mn-lt"/>
          <a:ea typeface="+mn-ea"/>
          <a:cs typeface="+mn-cs"/>
        </a:defRPr>
      </a:lvl3pPr>
      <a:lvl4pPr marL="7680960" indent="-1097280" algn="l" defTabSz="3291840" rtl="0" eaLnBrk="1" latinLnBrk="0" hangingPunct="1">
        <a:lnSpc>
          <a:spcPct val="110000"/>
        </a:lnSpc>
        <a:spcBef>
          <a:spcPts val="3360"/>
        </a:spcBef>
        <a:buClr>
          <a:schemeClr val="tx2"/>
        </a:buClr>
        <a:buFont typeface="Gill Sans MT" panose="020B0502020104020203" pitchFamily="34" charset="0"/>
        <a:buChar char="–"/>
        <a:defRPr sz="6720" kern="1200">
          <a:solidFill>
            <a:schemeClr val="tx1">
              <a:lumMod val="65000"/>
              <a:lumOff val="35000"/>
            </a:schemeClr>
          </a:solidFill>
          <a:latin typeface="+mn-lt"/>
          <a:ea typeface="+mn-ea"/>
          <a:cs typeface="+mn-cs"/>
        </a:defRPr>
      </a:lvl4pPr>
      <a:lvl5pPr marL="9875520" indent="-1097280" algn="l" defTabSz="3291840" rtl="0" eaLnBrk="1" latinLnBrk="0" hangingPunct="1">
        <a:lnSpc>
          <a:spcPct val="110000"/>
        </a:lnSpc>
        <a:spcBef>
          <a:spcPts val="3360"/>
        </a:spcBef>
        <a:buClr>
          <a:schemeClr val="tx2"/>
        </a:buClr>
        <a:buFont typeface="Arial" panose="020B0604020202020204" pitchFamily="34" charset="0"/>
        <a:buChar char="•"/>
        <a:defRPr sz="6720" kern="1200">
          <a:solidFill>
            <a:schemeClr val="tx1">
              <a:lumMod val="65000"/>
              <a:lumOff val="35000"/>
            </a:schemeClr>
          </a:solidFill>
          <a:latin typeface="+mn-lt"/>
          <a:ea typeface="+mn-ea"/>
          <a:cs typeface="+mn-cs"/>
        </a:defRPr>
      </a:lvl5pPr>
      <a:lvl6pPr marL="12070080" indent="-1097280" algn="l" defTabSz="3291840" rtl="0" eaLnBrk="1" latinLnBrk="0" hangingPunct="1">
        <a:lnSpc>
          <a:spcPct val="110000"/>
        </a:lnSpc>
        <a:spcBef>
          <a:spcPts val="3360"/>
        </a:spcBef>
        <a:buClr>
          <a:schemeClr val="tx2"/>
        </a:buClr>
        <a:buFont typeface="Gill Sans MT" panose="020B0502020104020203" pitchFamily="34" charset="0"/>
        <a:buChar char="–"/>
        <a:defRPr sz="6720" kern="1200">
          <a:solidFill>
            <a:schemeClr val="tx1">
              <a:lumMod val="65000"/>
              <a:lumOff val="35000"/>
            </a:schemeClr>
          </a:solidFill>
          <a:latin typeface="+mn-lt"/>
          <a:ea typeface="+mn-ea"/>
          <a:cs typeface="+mn-cs"/>
        </a:defRPr>
      </a:lvl6pPr>
      <a:lvl7pPr marL="14264640" indent="-1097280" algn="l" defTabSz="3291840" rtl="0" eaLnBrk="1" latinLnBrk="0" hangingPunct="1">
        <a:lnSpc>
          <a:spcPct val="110000"/>
        </a:lnSpc>
        <a:spcBef>
          <a:spcPts val="3360"/>
        </a:spcBef>
        <a:buClr>
          <a:schemeClr val="tx2"/>
        </a:buClr>
        <a:buFont typeface="Arial" panose="020B0604020202020204" pitchFamily="34" charset="0"/>
        <a:buChar char="•"/>
        <a:defRPr sz="6720" kern="1200">
          <a:solidFill>
            <a:schemeClr val="tx1">
              <a:lumMod val="65000"/>
              <a:lumOff val="35000"/>
            </a:schemeClr>
          </a:solidFill>
          <a:latin typeface="+mn-lt"/>
          <a:ea typeface="+mn-ea"/>
          <a:cs typeface="+mn-cs"/>
        </a:defRPr>
      </a:lvl7pPr>
      <a:lvl8pPr marL="16459200" indent="-1097280" algn="l" defTabSz="3291840" rtl="0" eaLnBrk="1" latinLnBrk="0" hangingPunct="1">
        <a:lnSpc>
          <a:spcPct val="110000"/>
        </a:lnSpc>
        <a:spcBef>
          <a:spcPts val="3360"/>
        </a:spcBef>
        <a:buClr>
          <a:schemeClr val="tx2"/>
        </a:buClr>
        <a:buFont typeface="Gill Sans MT" panose="020B0502020104020203" pitchFamily="34" charset="0"/>
        <a:buChar char="–"/>
        <a:defRPr sz="6720" kern="1200" baseline="0">
          <a:solidFill>
            <a:schemeClr val="tx1">
              <a:lumMod val="65000"/>
              <a:lumOff val="35000"/>
            </a:schemeClr>
          </a:solidFill>
          <a:latin typeface="+mn-lt"/>
          <a:ea typeface="+mn-ea"/>
          <a:cs typeface="+mn-cs"/>
        </a:defRPr>
      </a:lvl8pPr>
      <a:lvl9pPr marL="18653760" indent="-1097280" algn="l" defTabSz="3291840" rtl="0" eaLnBrk="1" latinLnBrk="0" hangingPunct="1">
        <a:lnSpc>
          <a:spcPct val="110000"/>
        </a:lnSpc>
        <a:spcBef>
          <a:spcPts val="3360"/>
        </a:spcBef>
        <a:buClr>
          <a:schemeClr val="tx2"/>
        </a:buClr>
        <a:buFont typeface="Arial" panose="020B0604020202020204" pitchFamily="34" charset="0"/>
        <a:buChar char="•"/>
        <a:defRPr sz="6720" kern="1200" baseline="0">
          <a:solidFill>
            <a:schemeClr val="tx1">
              <a:lumMod val="65000"/>
              <a:lumOff val="35000"/>
            </a:schemeClr>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1623964" y="535918"/>
            <a:ext cx="21640800" cy="63246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accent1">
                <a:lumMod val="40000"/>
                <a:lumOff val="6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How to Be a Good Shooter: Analysis of Projectile Motion</a:t>
            </a:r>
          </a:p>
          <a:p>
            <a:pPr algn="ctr"/>
            <a:endParaRPr lang="en-US" sz="40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r>
              <a:rPr lang="en-US" sz="48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Math Modeling Final Project</a:t>
            </a:r>
          </a:p>
          <a:p>
            <a:pPr algn="ctr"/>
            <a:r>
              <a:rPr lang="en-US" sz="4800" b="1"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Jianqiu Bai</a:t>
            </a:r>
          </a:p>
        </p:txBody>
      </p:sp>
      <p:sp>
        <p:nvSpPr>
          <p:cNvPr id="5" name="Rectangle 4"/>
          <p:cNvSpPr/>
          <p:nvPr/>
        </p:nvSpPr>
        <p:spPr>
          <a:xfrm>
            <a:off x="1032164" y="6477000"/>
            <a:ext cx="42824400" cy="6858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9566" y="2750127"/>
            <a:ext cx="8691468" cy="1752600"/>
          </a:xfrm>
          <a:prstGeom prst="rect">
            <a:avLst/>
          </a:prstGeom>
          <a:blipFill dpi="0" rotWithShape="1">
            <a:blip r:embed="rId3">
              <a:alphaModFix amt="98000"/>
            </a:blip>
            <a:srcRect/>
            <a:tile tx="0" ty="0" sx="100000" sy="100000" flip="none" algn="tl"/>
          </a:blipFill>
          <a:ln w="228600" cap="sq" cmpd="thickThin">
            <a:solidFill>
              <a:srgbClr val="000000"/>
            </a:solidFill>
            <a:prstDash val="solid"/>
            <a:miter lim="800000"/>
          </a:ln>
          <a:effectLst>
            <a:innerShdw blurRad="76200">
              <a:srgbClr val="000000"/>
            </a:innerShdw>
          </a:effectLst>
        </p:spPr>
      </p:pic>
      <p:grpSp>
        <p:nvGrpSpPr>
          <p:cNvPr id="10" name="Group 9"/>
          <p:cNvGrpSpPr/>
          <p:nvPr/>
        </p:nvGrpSpPr>
        <p:grpSpPr>
          <a:xfrm>
            <a:off x="1911500" y="7304166"/>
            <a:ext cx="9113758" cy="7099648"/>
            <a:chOff x="2819400" y="7907631"/>
            <a:chExt cx="8157333" cy="7344597"/>
          </a:xfrm>
        </p:grpSpPr>
        <p:sp>
          <p:nvSpPr>
            <p:cNvPr id="8" name="Rectangle: Rounded Corners 7"/>
            <p:cNvSpPr/>
            <p:nvPr/>
          </p:nvSpPr>
          <p:spPr>
            <a:xfrm>
              <a:off x="2819400" y="8875077"/>
              <a:ext cx="8157333" cy="6377151"/>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This study investigates the projectile motion associated with air resistance. A 2D and a 3D model are built based on Newton’s Second Law. According to the built model, the task is, from experimental data, specifically focusing on computing the drag friction coefficient, and figuring out the relationship between the friction and the object's velocity, and then finding the optimal launch angle</a:t>
              </a: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9" name="TextBox 8"/>
            <p:cNvSpPr txBox="1"/>
            <p:nvPr/>
          </p:nvSpPr>
          <p:spPr>
            <a:xfrm>
              <a:off x="4657724" y="7907631"/>
              <a:ext cx="4476750"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Abstract</a:t>
              </a:r>
            </a:p>
          </p:txBody>
        </p:sp>
      </p:grpSp>
      <p:grpSp>
        <p:nvGrpSpPr>
          <p:cNvPr id="75" name="Group 74"/>
          <p:cNvGrpSpPr/>
          <p:nvPr/>
        </p:nvGrpSpPr>
        <p:grpSpPr>
          <a:xfrm>
            <a:off x="29492865" y="26689453"/>
            <a:ext cx="13330064" cy="5033702"/>
            <a:chOff x="2819400" y="6707566"/>
            <a:chExt cx="8153400" cy="10854312"/>
          </a:xfrm>
        </p:grpSpPr>
        <p:sp>
          <p:nvSpPr>
            <p:cNvPr id="76" name="Rectangle: Rounded Corners 75"/>
            <p:cNvSpPr/>
            <p:nvPr/>
          </p:nvSpPr>
          <p:spPr>
            <a:xfrm>
              <a:off x="2819400" y="8875079"/>
              <a:ext cx="8153400" cy="8686799"/>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7" name="TextBox 76"/>
            <p:cNvSpPr txBox="1"/>
            <p:nvPr/>
          </p:nvSpPr>
          <p:spPr>
            <a:xfrm>
              <a:off x="4657725" y="6707566"/>
              <a:ext cx="4476750" cy="695644"/>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Conclusion</a:t>
              </a:r>
            </a:p>
          </p:txBody>
        </p:sp>
      </p:grpSp>
      <p:grpSp>
        <p:nvGrpSpPr>
          <p:cNvPr id="66" name="Group 65"/>
          <p:cNvGrpSpPr/>
          <p:nvPr/>
        </p:nvGrpSpPr>
        <p:grpSpPr>
          <a:xfrm>
            <a:off x="1735356" y="14401050"/>
            <a:ext cx="9289902" cy="12288403"/>
            <a:chOff x="2819400" y="8281698"/>
            <a:chExt cx="8314992" cy="9280179"/>
          </a:xfrm>
        </p:grpSpPr>
        <p:sp>
          <p:nvSpPr>
            <p:cNvPr id="67" name="Rectangle: Rounded Corners 66"/>
            <p:cNvSpPr/>
            <p:nvPr/>
          </p:nvSpPr>
          <p:spPr>
            <a:xfrm>
              <a:off x="2819400" y="8989317"/>
              <a:ext cx="8314992" cy="8572560"/>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projectile motion is the motion compounded of one which is uniform and horizontal and of another which is vertical and naturally accelerated.</a:t>
              </a:r>
            </a:p>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Launch Velocity – </a:t>
              </a:r>
              <a:r>
                <a:rPr lang="en-US" sz="36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v0.</a:t>
              </a:r>
              <a:endPar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Launch Angle – </a:t>
              </a:r>
              <a:r>
                <a:rPr lang="el-GR" sz="36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a:t>
              </a: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r>
                <a:rPr lang="en-US" sz="3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Friction: air resistance, wind</a:t>
              </a:r>
            </a:p>
          </p:txBody>
        </p:sp>
        <p:sp>
          <p:nvSpPr>
            <p:cNvPr id="68" name="TextBox 67"/>
            <p:cNvSpPr txBox="1"/>
            <p:nvPr/>
          </p:nvSpPr>
          <p:spPr>
            <a:xfrm>
              <a:off x="4687204" y="8281698"/>
              <a:ext cx="4476750" cy="695645"/>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Introduction</a:t>
              </a:r>
            </a:p>
          </p:txBody>
        </p:sp>
      </p:grpSp>
      <p:grpSp>
        <p:nvGrpSpPr>
          <p:cNvPr id="31" name="Group 30"/>
          <p:cNvGrpSpPr/>
          <p:nvPr/>
        </p:nvGrpSpPr>
        <p:grpSpPr>
          <a:xfrm>
            <a:off x="1911500" y="26700752"/>
            <a:ext cx="20262700" cy="5033701"/>
            <a:chOff x="1911500" y="26700752"/>
            <a:chExt cx="20262700" cy="5033701"/>
          </a:xfrm>
        </p:grpSpPr>
        <p:grpSp>
          <p:nvGrpSpPr>
            <p:cNvPr id="78" name="Group 77"/>
            <p:cNvGrpSpPr/>
            <p:nvPr/>
          </p:nvGrpSpPr>
          <p:grpSpPr>
            <a:xfrm>
              <a:off x="1911500" y="26700752"/>
              <a:ext cx="20262700" cy="5033701"/>
              <a:chOff x="2771626" y="6968204"/>
              <a:chExt cx="8153400" cy="10674085"/>
            </a:xfrm>
          </p:grpSpPr>
          <p:sp>
            <p:nvSpPr>
              <p:cNvPr id="79" name="Rectangle: Rounded Corners 78"/>
              <p:cNvSpPr/>
              <p:nvPr/>
            </p:nvSpPr>
            <p:spPr>
              <a:xfrm>
                <a:off x="2771626" y="9099725"/>
                <a:ext cx="8153400" cy="8542564"/>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0" name="TextBox 79"/>
              <p:cNvSpPr txBox="1"/>
              <p:nvPr/>
            </p:nvSpPr>
            <p:spPr>
              <a:xfrm>
                <a:off x="4609951" y="6968204"/>
                <a:ext cx="4476750" cy="695645"/>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References</a:t>
                </a:r>
              </a:p>
            </p:txBody>
          </p:sp>
        </p:grpSp>
        <p:sp>
          <p:nvSpPr>
            <p:cNvPr id="28" name="TextBox 27"/>
            <p:cNvSpPr txBox="1"/>
            <p:nvPr/>
          </p:nvSpPr>
          <p:spPr>
            <a:xfrm>
              <a:off x="2328632" y="27924418"/>
              <a:ext cx="19428436"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Korn, </a:t>
              </a:r>
              <a:r>
                <a:rPr lang="en-US" sz="2800" dirty="0" err="1">
                  <a:latin typeface="Times New Roman" panose="02020603050405020304" pitchFamily="18" charset="0"/>
                  <a:cs typeface="Times New Roman" panose="02020603050405020304" pitchFamily="18" charset="0"/>
                </a:rPr>
                <a:t>Granino</a:t>
              </a:r>
              <a:r>
                <a:rPr lang="en-US" sz="2800" dirty="0">
                  <a:latin typeface="Times New Roman" panose="02020603050405020304" pitchFamily="18" charset="0"/>
                  <a:cs typeface="Times New Roman" panose="02020603050405020304" pitchFamily="18" charset="0"/>
                </a:rPr>
                <a:t> A. </a:t>
              </a:r>
              <a:r>
                <a:rPr lang="en-US" sz="2800" i="1" dirty="0">
                  <a:latin typeface="Times New Roman" panose="02020603050405020304" pitchFamily="18" charset="0"/>
                  <a:cs typeface="Times New Roman" panose="02020603050405020304" pitchFamily="18" charset="0"/>
                </a:rPr>
                <a:t>Advanced Dynamic-system Simulation: Model - replication and Monte Carlo Studies</a:t>
              </a:r>
              <a:r>
                <a:rPr lang="en-US" sz="2800" dirty="0">
                  <a:latin typeface="Times New Roman" panose="02020603050405020304" pitchFamily="18" charset="0"/>
                  <a:cs typeface="Times New Roman" panose="02020603050405020304" pitchFamily="18" charset="0"/>
                </a:rPr>
                <a:t>. New Jersey, 2013. </a:t>
              </a:r>
            </a:p>
            <a:p>
              <a:r>
                <a:rPr lang="en-US" sz="2800" dirty="0">
                  <a:latin typeface="Times New Roman" panose="02020603050405020304" pitchFamily="18" charset="0"/>
                  <a:cs typeface="Times New Roman" panose="02020603050405020304" pitchFamily="18" charset="0"/>
                </a:rPr>
                <a:t>[2] Kuehn, Kerry. </a:t>
              </a:r>
              <a:r>
                <a:rPr lang="en-US" sz="2800" i="1" dirty="0">
                  <a:latin typeface="Times New Roman" panose="02020603050405020304" pitchFamily="18" charset="0"/>
                  <a:cs typeface="Times New Roman" panose="02020603050405020304" pitchFamily="18" charset="0"/>
                </a:rPr>
                <a:t>A Student’s Guide through the Great Physics Texts. </a:t>
              </a:r>
              <a:r>
                <a:rPr lang="en-US" sz="2800" dirty="0">
                  <a:latin typeface="Times New Roman" panose="02020603050405020304" pitchFamily="18" charset="0"/>
                  <a:cs typeface="Times New Roman" panose="02020603050405020304" pitchFamily="18" charset="0"/>
                </a:rPr>
                <a:t>Springer, New York. 2015.</a:t>
              </a:r>
            </a:p>
            <a:p>
              <a:r>
                <a:rPr lang="en-US" sz="2800" dirty="0">
                  <a:latin typeface="Times New Roman" panose="02020603050405020304" pitchFamily="18" charset="0"/>
                  <a:cs typeface="Times New Roman" panose="02020603050405020304" pitchFamily="18" charset="0"/>
                </a:rPr>
                <a:t>[3] Ahmad, Bashir, Hanan </a:t>
              </a:r>
              <a:r>
                <a:rPr lang="en-US" sz="2800" dirty="0" err="1">
                  <a:latin typeface="Times New Roman" panose="02020603050405020304" pitchFamily="18" charset="0"/>
                  <a:cs typeface="Times New Roman" panose="02020603050405020304" pitchFamily="18" charset="0"/>
                </a:rPr>
                <a:t>Batarfi</a:t>
              </a:r>
              <a:r>
                <a:rPr lang="en-US" sz="2800" dirty="0">
                  <a:latin typeface="Times New Roman" panose="02020603050405020304" pitchFamily="18" charset="0"/>
                  <a:cs typeface="Times New Roman" panose="02020603050405020304" pitchFamily="18" charset="0"/>
                </a:rPr>
                <a:t>, Juan J. Nieto, </a:t>
              </a:r>
              <a:r>
                <a:rPr lang="en-US" sz="2800" dirty="0" err="1">
                  <a:latin typeface="Times New Roman" panose="02020603050405020304" pitchFamily="18" charset="0"/>
                  <a:cs typeface="Times New Roman" panose="02020603050405020304" pitchFamily="18" charset="0"/>
                </a:rPr>
                <a:t>Óscar</a:t>
              </a:r>
              <a:r>
                <a:rPr lang="en-US" sz="2800" dirty="0">
                  <a:latin typeface="Times New Roman" panose="02020603050405020304" pitchFamily="18" charset="0"/>
                  <a:cs typeface="Times New Roman" panose="02020603050405020304" pitchFamily="18" charset="0"/>
                </a:rPr>
                <a:t> Otero-</a:t>
              </a:r>
              <a:r>
                <a:rPr lang="en-US" sz="2800" dirty="0" err="1">
                  <a:latin typeface="Times New Roman" panose="02020603050405020304" pitchFamily="18" charset="0"/>
                  <a:cs typeface="Times New Roman" panose="02020603050405020304" pitchFamily="18" charset="0"/>
                </a:rPr>
                <a:t>Zarraquiños</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Wafa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Shammakh</a:t>
              </a:r>
              <a:r>
                <a:rPr lang="en-US" sz="2800" dirty="0">
                  <a:latin typeface="Times New Roman" panose="02020603050405020304" pitchFamily="18" charset="0"/>
                  <a:cs typeface="Times New Roman" panose="02020603050405020304" pitchFamily="18" charset="0"/>
                </a:rPr>
                <a:t>. "Projectile Motion via Riemann-</a:t>
              </a:r>
              <a:r>
                <a:rPr lang="en-US" sz="2800" dirty="0" err="1">
                  <a:latin typeface="Times New Roman" panose="02020603050405020304" pitchFamily="18" charset="0"/>
                  <a:cs typeface="Times New Roman" panose="02020603050405020304" pitchFamily="18" charset="0"/>
                </a:rPr>
                <a:t>Liouville</a:t>
              </a:r>
              <a:r>
                <a:rPr lang="en-US" sz="2800" dirty="0">
                  <a:latin typeface="Times New Roman" panose="02020603050405020304" pitchFamily="18" charset="0"/>
                  <a:cs typeface="Times New Roman" panose="02020603050405020304" pitchFamily="18" charset="0"/>
                </a:rPr>
                <a:t> Calculus." </a:t>
              </a:r>
              <a:r>
                <a:rPr lang="en-US" sz="2800" i="1" dirty="0" err="1">
                  <a:latin typeface="Times New Roman" panose="02020603050405020304" pitchFamily="18" charset="0"/>
                  <a:cs typeface="Times New Roman" panose="02020603050405020304" pitchFamily="18" charset="0"/>
                </a:rPr>
                <a:t>Adv</a:t>
              </a:r>
              <a:r>
                <a:rPr lang="en-US" sz="2800" i="1" dirty="0">
                  <a:latin typeface="Times New Roman" panose="02020603050405020304" pitchFamily="18" charset="0"/>
                  <a:cs typeface="Times New Roman" panose="02020603050405020304" pitchFamily="18" charset="0"/>
                </a:rPr>
                <a:t> Differ </a:t>
              </a:r>
              <a:r>
                <a:rPr lang="en-US" sz="2800" i="1" dirty="0" err="1">
                  <a:latin typeface="Times New Roman" panose="02020603050405020304" pitchFamily="18" charset="0"/>
                  <a:cs typeface="Times New Roman" panose="02020603050405020304" pitchFamily="18" charset="0"/>
                </a:rPr>
                <a:t>Equ</a:t>
              </a:r>
              <a:r>
                <a:rPr lang="en-US" sz="2800" i="1" dirty="0">
                  <a:latin typeface="Times New Roman" panose="02020603050405020304" pitchFamily="18" charset="0"/>
                  <a:cs typeface="Times New Roman" panose="02020603050405020304" pitchFamily="18" charset="0"/>
                </a:rPr>
                <a:t> Advances in Difference Equations</a:t>
              </a:r>
              <a:r>
                <a:rPr lang="en-US" sz="2800" dirty="0">
                  <a:latin typeface="Times New Roman" panose="02020603050405020304" pitchFamily="18" charset="0"/>
                  <a:cs typeface="Times New Roman" panose="02020603050405020304" pitchFamily="18" charset="0"/>
                </a:rPr>
                <a:t> 2015.1 (2015): n. </a:t>
              </a:r>
              <a:r>
                <a:rPr lang="en-US" sz="2800" dirty="0" err="1">
                  <a:latin typeface="Times New Roman" panose="02020603050405020304" pitchFamily="18" charset="0"/>
                  <a:cs typeface="Times New Roman" panose="02020603050405020304" pitchFamily="18" charset="0"/>
                </a:rPr>
                <a:t>pag</a:t>
              </a:r>
              <a:r>
                <a:rPr lang="en-US" sz="2800" dirty="0">
                  <a:latin typeface="Times New Roman" panose="02020603050405020304" pitchFamily="18" charset="0"/>
                  <a:cs typeface="Times New Roman" panose="02020603050405020304" pitchFamily="18" charset="0"/>
                </a:rPr>
                <a:t>. Web.</a:t>
              </a:r>
            </a:p>
            <a:p>
              <a:r>
                <a:rPr lang="en-US" sz="2800" dirty="0">
                  <a:latin typeface="Times New Roman" panose="02020603050405020304" pitchFamily="18" charset="0"/>
                  <a:cs typeface="Times New Roman" panose="02020603050405020304" pitchFamily="18" charset="0"/>
                </a:rPr>
                <a:t>[4] Bernardo, Reginald Christian, Jose </a:t>
              </a:r>
              <a:r>
                <a:rPr lang="en-US" sz="2800" dirty="0" err="1">
                  <a:latin typeface="Times New Roman" panose="02020603050405020304" pitchFamily="18" charset="0"/>
                  <a:cs typeface="Times New Roman" panose="02020603050405020304" pitchFamily="18" charset="0"/>
                </a:rPr>
                <a:t>Perico</a:t>
              </a:r>
              <a:r>
                <a:rPr lang="en-US" sz="2800" dirty="0">
                  <a:latin typeface="Times New Roman" panose="02020603050405020304" pitchFamily="18" charset="0"/>
                  <a:cs typeface="Times New Roman" panose="02020603050405020304" pitchFamily="18" charset="0"/>
                </a:rPr>
                <a:t> Esguerra, Jazmine Day </a:t>
              </a:r>
              <a:r>
                <a:rPr lang="en-US" sz="2800" dirty="0" err="1">
                  <a:latin typeface="Times New Roman" panose="02020603050405020304" pitchFamily="18" charset="0"/>
                  <a:cs typeface="Times New Roman" panose="02020603050405020304" pitchFamily="18" charset="0"/>
                </a:rPr>
                <a:t>Vallejos</a:t>
              </a:r>
              <a:r>
                <a:rPr lang="en-US" sz="2800" dirty="0">
                  <a:latin typeface="Times New Roman" panose="02020603050405020304" pitchFamily="18" charset="0"/>
                  <a:cs typeface="Times New Roman" panose="02020603050405020304" pitchFamily="18" charset="0"/>
                </a:rPr>
                <a:t>, and Jeff </a:t>
              </a:r>
              <a:r>
                <a:rPr lang="en-US" sz="2800" dirty="0" err="1">
                  <a:latin typeface="Times New Roman" panose="02020603050405020304" pitchFamily="18" charset="0"/>
                  <a:cs typeface="Times New Roman" panose="02020603050405020304" pitchFamily="18" charset="0"/>
                </a:rPr>
                <a:t>Jerard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Canda</a:t>
              </a:r>
              <a:r>
                <a:rPr lang="en-US" sz="2800" dirty="0">
                  <a:latin typeface="Times New Roman" panose="02020603050405020304" pitchFamily="18" charset="0"/>
                  <a:cs typeface="Times New Roman" panose="02020603050405020304" pitchFamily="18" charset="0"/>
                </a:rPr>
                <a:t>. "Wind-influenced Projectile Motion." </a:t>
              </a:r>
              <a:r>
                <a:rPr lang="en-US" sz="2800" i="1" dirty="0">
                  <a:latin typeface="Times New Roman" panose="02020603050405020304" pitchFamily="18" charset="0"/>
                  <a:cs typeface="Times New Roman" panose="02020603050405020304" pitchFamily="18" charset="0"/>
                </a:rPr>
                <a:t>European Journal of Physics</a:t>
              </a:r>
              <a:r>
                <a:rPr lang="en-US" sz="2800" dirty="0">
                  <a:latin typeface="Times New Roman" panose="02020603050405020304" pitchFamily="18" charset="0"/>
                  <a:cs typeface="Times New Roman" panose="02020603050405020304" pitchFamily="18" charset="0"/>
                </a:rPr>
                <a:t> 36, no. 2 (2015): 025016.</a:t>
              </a:r>
            </a:p>
            <a:p>
              <a:r>
                <a:rPr lang="en-US" sz="2800" dirty="0">
                  <a:latin typeface="Times New Roman" panose="02020603050405020304" pitchFamily="18" charset="0"/>
                  <a:cs typeface="Times New Roman" panose="02020603050405020304" pitchFamily="18" charset="0"/>
                </a:rPr>
                <a:t>[5] Andersen, </a:t>
              </a:r>
              <a:r>
                <a:rPr lang="en-US" sz="2800" dirty="0" err="1">
                  <a:latin typeface="Times New Roman" panose="02020603050405020304" pitchFamily="18" charset="0"/>
                  <a:cs typeface="Times New Roman" panose="02020603050405020304" pitchFamily="18" charset="0"/>
                </a:rPr>
                <a:t>Poul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Winther</a:t>
              </a:r>
              <a:r>
                <a:rPr lang="en-US" sz="2800" dirty="0">
                  <a:latin typeface="Times New Roman" panose="02020603050405020304" pitchFamily="18" charset="0"/>
                  <a:cs typeface="Times New Roman" panose="02020603050405020304" pitchFamily="18" charset="0"/>
                </a:rPr>
                <a:t>. "Comment on ‘Wind-influenced Projectile Motion’." </a:t>
              </a:r>
              <a:r>
                <a:rPr lang="en-US" sz="2800" i="1" dirty="0">
                  <a:latin typeface="Times New Roman" panose="02020603050405020304" pitchFamily="18" charset="0"/>
                  <a:cs typeface="Times New Roman" panose="02020603050405020304" pitchFamily="18" charset="0"/>
                </a:rPr>
                <a:t>European Journal of Physics Eur. J. Phys.</a:t>
              </a:r>
              <a:r>
                <a:rPr lang="en-US" sz="2800" dirty="0">
                  <a:latin typeface="Times New Roman" panose="02020603050405020304" pitchFamily="18" charset="0"/>
                  <a:cs typeface="Times New Roman" panose="02020603050405020304" pitchFamily="18" charset="0"/>
                </a:rPr>
                <a:t> 36, no. 6 (2015): 068003.</a:t>
              </a:r>
            </a:p>
          </p:txBody>
        </p:sp>
      </p:grpSp>
      <p:sp>
        <p:nvSpPr>
          <p:cNvPr id="105" name="TextBox 104"/>
          <p:cNvSpPr txBox="1"/>
          <p:nvPr/>
        </p:nvSpPr>
        <p:spPr>
          <a:xfrm>
            <a:off x="12649200" y="9525000"/>
            <a:ext cx="13411200" cy="8402300"/>
          </a:xfrm>
          <a:prstGeom prst="rect">
            <a:avLst/>
          </a:prstGeom>
          <a:noFill/>
        </p:spPr>
        <p:txBody>
          <a:bodyPr wrap="square" rtlCol="0">
            <a:spAutoFit/>
          </a:bodyPr>
          <a:lstStyle/>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Newton’s Second Law: </a:t>
            </a:r>
            <a:r>
              <a:rPr lang="en-US" sz="3600" dirty="0">
                <a:latin typeface="Times New Roman" panose="02020603050405020304" pitchFamily="18" charset="0"/>
                <a:cs typeface="Times New Roman" panose="02020603050405020304" pitchFamily="18" charset="0"/>
              </a:rPr>
              <a:t>Newton's Second Law states that the net force on an object is the product of the object's mass and acceleration, </a:t>
            </a:r>
            <a:r>
              <a:rPr lang="en-US" sz="3600" i="1" dirty="0">
                <a:latin typeface="Times New Roman" panose="02020603050405020304" pitchFamily="18" charset="0"/>
                <a:cs typeface="Times New Roman" panose="02020603050405020304" pitchFamily="18" charset="0"/>
              </a:rPr>
              <a:t>F = ma. </a:t>
            </a:r>
          </a:p>
          <a:p>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2D Model: </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3D Model:</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p:txBody>
      </p:sp>
      <p:sp>
        <p:nvSpPr>
          <p:cNvPr id="73" name="Rectangle: Rounded Corners 72"/>
          <p:cNvSpPr/>
          <p:nvPr/>
        </p:nvSpPr>
        <p:spPr>
          <a:xfrm>
            <a:off x="27261487" y="8239347"/>
            <a:ext cx="15561443" cy="18261557"/>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4" name="TextBox 73"/>
          <p:cNvSpPr txBox="1"/>
          <p:nvPr/>
        </p:nvSpPr>
        <p:spPr>
          <a:xfrm>
            <a:off x="30081347" y="7319733"/>
            <a:ext cx="9921724" cy="1436573"/>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Methods and Results</a:t>
            </a:r>
          </a:p>
        </p:txBody>
      </p:sp>
      <p:sp>
        <p:nvSpPr>
          <p:cNvPr id="70" name="Rectangle: Rounded Corners 69"/>
          <p:cNvSpPr/>
          <p:nvPr/>
        </p:nvSpPr>
        <p:spPr>
          <a:xfrm>
            <a:off x="11623964" y="8181558"/>
            <a:ext cx="15156921" cy="18261556"/>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1" name="TextBox 70"/>
          <p:cNvSpPr txBox="1"/>
          <p:nvPr/>
        </p:nvSpPr>
        <p:spPr>
          <a:xfrm>
            <a:off x="15041354" y="7249009"/>
            <a:ext cx="8322141" cy="830997"/>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Assumption and Model</a:t>
            </a:r>
          </a:p>
        </p:txBody>
      </p:sp>
      <p:sp>
        <p:nvSpPr>
          <p:cNvPr id="20" name="TextBox 19"/>
          <p:cNvSpPr txBox="1"/>
          <p:nvPr/>
        </p:nvSpPr>
        <p:spPr>
          <a:xfrm>
            <a:off x="28336608" y="8913239"/>
            <a:ext cx="13411200" cy="18928259"/>
          </a:xfrm>
          <a:prstGeom prst="rect">
            <a:avLst/>
          </a:prstGeom>
          <a:noFill/>
        </p:spPr>
        <p:txBody>
          <a:bodyPr wrap="square" rtlCol="0">
            <a:spAutoFit/>
          </a:bodyPr>
          <a:lstStyle/>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Data Management: </a:t>
            </a:r>
            <a:r>
              <a:rPr lang="en-US" sz="3600" dirty="0">
                <a:latin typeface="Times New Roman" panose="02020603050405020304" pitchFamily="18" charset="0"/>
                <a:cs typeface="Times New Roman" panose="02020603050405020304" pitchFamily="18" charset="0"/>
              </a:rPr>
              <a:t>The data is from </a:t>
            </a:r>
            <a:r>
              <a:rPr lang="en-US" sz="3600" i="1" dirty="0">
                <a:latin typeface="Times New Roman" panose="02020603050405020304" pitchFamily="18" charset="0"/>
                <a:cs typeface="Times New Roman" panose="02020603050405020304" pitchFamily="18" charset="0"/>
              </a:rPr>
              <a:t>Physics 111 Projectile Motion Lab</a:t>
            </a:r>
            <a:r>
              <a:rPr lang="en-US" sz="3600" dirty="0">
                <a:latin typeface="Times New Roman" panose="02020603050405020304" pitchFamily="18" charset="0"/>
                <a:cs typeface="Times New Roman" panose="02020603050405020304" pitchFamily="18" charset="0"/>
              </a:rPr>
              <a:t>. In that lab, students are asked to launch different kinds of balls by a launch machine on a table, and the ball will fall as a projectile motion when it goes to the edge of the table.</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Find </a:t>
            </a:r>
            <a:r>
              <a:rPr lang="en-US" sz="3600" b="1" i="1" dirty="0">
                <a:latin typeface="Times New Roman" panose="02020603050405020304" pitchFamily="18" charset="0"/>
                <a:cs typeface="Times New Roman" panose="02020603050405020304" pitchFamily="18" charset="0"/>
              </a:rPr>
              <a:t>k: </a:t>
            </a:r>
            <a:r>
              <a:rPr lang="en-US" sz="3600" dirty="0">
                <a:latin typeface="Times New Roman" panose="02020603050405020304" pitchFamily="18" charset="0"/>
                <a:cs typeface="Times New Roman" panose="02020603050405020304" pitchFamily="18" charset="0"/>
              </a:rPr>
              <a:t>Assuming </a:t>
            </a:r>
            <a:r>
              <a:rPr lang="en-US" sz="3600" i="1" dirty="0">
                <a:latin typeface="Times New Roman" panose="02020603050405020304" pitchFamily="18" charset="0"/>
                <a:cs typeface="Times New Roman" panose="02020603050405020304" pitchFamily="18" charset="0"/>
              </a:rPr>
              <a:t>k </a:t>
            </a:r>
            <a:r>
              <a:rPr lang="en-US" sz="3600" dirty="0">
                <a:latin typeface="Times New Roman" panose="02020603050405020304" pitchFamily="18" charset="0"/>
                <a:cs typeface="Times New Roman" panose="02020603050405020304" pitchFamily="18" charset="0"/>
              </a:rPr>
              <a:t>= 0.01 initially, calling </a:t>
            </a:r>
            <a:r>
              <a:rPr lang="en-US" sz="3600" i="1" dirty="0" err="1">
                <a:latin typeface="Times New Roman" panose="02020603050405020304" pitchFamily="18" charset="0"/>
                <a:cs typeface="Times New Roman" panose="02020603050405020304" pitchFamily="18" charset="0"/>
              </a:rPr>
              <a:t>fminseach</a:t>
            </a:r>
            <a:r>
              <a:rPr lang="en-US" sz="3600" dirty="0">
                <a:latin typeface="Times New Roman" panose="02020603050405020304" pitchFamily="18" charset="0"/>
                <a:cs typeface="Times New Roman" panose="02020603050405020304" pitchFamily="18" charset="0"/>
              </a:rPr>
              <a:t> function to keep tracking </a:t>
            </a:r>
            <a:r>
              <a:rPr lang="en-US" sz="3600" i="1" dirty="0">
                <a:latin typeface="Times New Roman" panose="02020603050405020304" pitchFamily="18" charset="0"/>
                <a:cs typeface="Times New Roman" panose="02020603050405020304" pitchFamily="18" charset="0"/>
              </a:rPr>
              <a:t>k </a:t>
            </a:r>
            <a:r>
              <a:rPr lang="en-US" sz="3600" dirty="0">
                <a:latin typeface="Times New Roman" panose="02020603050405020304" pitchFamily="18" charset="0"/>
                <a:cs typeface="Times New Roman" panose="02020603050405020304" pitchFamily="18" charset="0"/>
              </a:rPr>
              <a:t>till the simulated trajectory gets closest to the real </a:t>
            </a:r>
            <a:r>
              <a:rPr lang="en-US" sz="3600" i="1" dirty="0">
                <a:latin typeface="Times New Roman" panose="02020603050405020304" pitchFamily="18" charset="0"/>
                <a:cs typeface="Times New Roman" panose="02020603050405020304" pitchFamily="18" charset="0"/>
              </a:rPr>
              <a:t>x </a:t>
            </a:r>
            <a:r>
              <a:rPr lang="en-US" sz="3600" dirty="0">
                <a:latin typeface="Times New Roman" panose="02020603050405020304" pitchFamily="18" charset="0"/>
                <a:cs typeface="Times New Roman" panose="02020603050405020304" pitchFamily="18" charset="0"/>
              </a:rPr>
              <a:t>- displacement and </a:t>
            </a:r>
            <a:r>
              <a:rPr lang="en-US" sz="3600" i="1" dirty="0">
                <a:latin typeface="Times New Roman" panose="02020603050405020304" pitchFamily="18" charset="0"/>
                <a:cs typeface="Times New Roman" panose="02020603050405020304" pitchFamily="18" charset="0"/>
              </a:rPr>
              <a:t>y </a:t>
            </a:r>
            <a:r>
              <a:rPr lang="en-US" sz="3600" dirty="0">
                <a:latin typeface="Times New Roman" panose="02020603050405020304" pitchFamily="18" charset="0"/>
                <a:cs typeface="Times New Roman" panose="02020603050405020304" pitchFamily="18" charset="0"/>
              </a:rPr>
              <a:t>– displacement. The final averaged optimal </a:t>
            </a:r>
            <a:r>
              <a:rPr lang="en-US" sz="3600" i="1" dirty="0">
                <a:latin typeface="Times New Roman" panose="02020603050405020304" pitchFamily="18" charset="0"/>
                <a:cs typeface="Times New Roman" panose="02020603050405020304" pitchFamily="18" charset="0"/>
              </a:rPr>
              <a:t>k = </a:t>
            </a:r>
            <a:r>
              <a:rPr lang="en-US" sz="3600" dirty="0">
                <a:latin typeface="Times New Roman" panose="02020603050405020304" pitchFamily="18" charset="0"/>
                <a:cs typeface="Times New Roman" panose="02020603050405020304" pitchFamily="18" charset="0"/>
              </a:rPr>
              <a:t>0.008.</a:t>
            </a:r>
          </a:p>
          <a:p>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Find Optimal </a:t>
            </a:r>
            <a:r>
              <a:rPr lang="el-GR" sz="36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a:t>
            </a:r>
            <a:r>
              <a:rPr lang="en-US" sz="3600"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v0</a:t>
            </a:r>
            <a:r>
              <a:rPr lang="en-US" sz="3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3600" dirty="0">
                <a:ln w="0"/>
                <a:latin typeface="Times New Roman" panose="02020603050405020304" pitchFamily="18" charset="0"/>
                <a:cs typeface="Times New Roman" panose="02020603050405020304" pitchFamily="18" charset="0"/>
              </a:rPr>
              <a:t>Assuming </a:t>
            </a:r>
            <a:r>
              <a:rPr lang="el-GR"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  =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75</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degrees</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v0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5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 </a:t>
            </a:r>
            <a:r>
              <a:rPr lang="en-US" sz="3600" dirty="0">
                <a:ln w="0"/>
                <a:latin typeface="Times New Roman" panose="02020603050405020304" pitchFamily="18" charset="0"/>
                <a:cs typeface="Times New Roman" panose="02020603050405020304" pitchFamily="18" charset="0"/>
              </a:rPr>
              <a:t>which are pretty realistic assumptions in this case. Setting up </a:t>
            </a:r>
            <a:r>
              <a:rPr lang="el-GR"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v0 </a:t>
            </a:r>
            <a:r>
              <a:rPr lang="en-US" sz="3600" dirty="0">
                <a:ln w="0"/>
                <a:latin typeface="Times New Roman" panose="02020603050405020304" pitchFamily="18" charset="0"/>
                <a:cs typeface="Times New Roman" panose="02020603050405020304" pitchFamily="18" charset="0"/>
              </a:rPr>
              <a:t>as a vector, calling </a:t>
            </a:r>
            <a:r>
              <a:rPr lang="en-US" sz="3600" i="1" dirty="0" err="1">
                <a:ln w="0"/>
                <a:latin typeface="Times New Roman" panose="02020603050405020304" pitchFamily="18" charset="0"/>
                <a:cs typeface="Times New Roman" panose="02020603050405020304" pitchFamily="18" charset="0"/>
              </a:rPr>
              <a:t>fminsearch</a:t>
            </a:r>
            <a:r>
              <a:rPr lang="en-US" sz="3600" i="1" dirty="0">
                <a:ln w="0"/>
                <a:latin typeface="Times New Roman" panose="02020603050405020304" pitchFamily="18" charset="0"/>
                <a:cs typeface="Times New Roman" panose="02020603050405020304" pitchFamily="18" charset="0"/>
              </a:rPr>
              <a:t> </a:t>
            </a:r>
            <a:r>
              <a:rPr lang="en-US" sz="3600" dirty="0">
                <a:ln w="0"/>
                <a:latin typeface="Times New Roman" panose="02020603050405020304" pitchFamily="18" charset="0"/>
                <a:cs typeface="Times New Roman" panose="02020603050405020304" pitchFamily="18" charset="0"/>
              </a:rPr>
              <a:t>function to keep tracking the vector as a whole till the simulated trajectory gets closest to the position of the hoop which is set at </a:t>
            </a:r>
            <a:r>
              <a:rPr lang="en-US" sz="3600" i="1" dirty="0">
                <a:ln w="0"/>
                <a:latin typeface="Times New Roman" panose="02020603050405020304" pitchFamily="18" charset="0"/>
                <a:cs typeface="Times New Roman" panose="02020603050405020304" pitchFamily="18" charset="0"/>
              </a:rPr>
              <a:t>(0.5, 0.5) </a:t>
            </a:r>
            <a:r>
              <a:rPr lang="en-US" sz="3600" dirty="0">
                <a:ln w="0"/>
                <a:latin typeface="Times New Roman" panose="02020603050405020304" pitchFamily="18" charset="0"/>
                <a:cs typeface="Times New Roman" panose="02020603050405020304" pitchFamily="18" charset="0"/>
              </a:rPr>
              <a:t>to the launch position. The optimal launch angle is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75.970</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degrees</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optimal initial velocity is 5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a:t>
            </a:r>
          </a:p>
        </p:txBody>
      </p:sp>
      <p:sp>
        <p:nvSpPr>
          <p:cNvPr id="109" name="TextBox 108"/>
          <p:cNvSpPr txBox="1"/>
          <p:nvPr/>
        </p:nvSpPr>
        <p:spPr>
          <a:xfrm>
            <a:off x="12775166" y="8822112"/>
            <a:ext cx="13411200" cy="1726626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Assumption</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friction is linear to the compounded velocity of the object over time </a:t>
            </a:r>
            <a:r>
              <a:rPr lang="en-US" sz="3600" i="1" dirty="0">
                <a:latin typeface="Times New Roman" panose="02020603050405020304" pitchFamily="18" charset="0"/>
                <a:cs typeface="Times New Roman" panose="02020603050405020304" pitchFamily="18" charset="0"/>
              </a:rPr>
              <a:t>t. </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Any object should have a different </a:t>
            </a:r>
            <a:r>
              <a:rPr lang="en-US" sz="3600" i="1" dirty="0">
                <a:latin typeface="Times New Roman" panose="02020603050405020304" pitchFamily="18" charset="0"/>
                <a:cs typeface="Times New Roman" panose="02020603050405020304" pitchFamily="18" charset="0"/>
              </a:rPr>
              <a:t>k </a:t>
            </a:r>
            <a:r>
              <a:rPr lang="en-US" sz="3600" dirty="0">
                <a:latin typeface="Times New Roman" panose="02020603050405020304" pitchFamily="18" charset="0"/>
                <a:cs typeface="Times New Roman" panose="02020603050405020304" pitchFamily="18" charset="0"/>
              </a:rPr>
              <a:t>value due to its quality and shape.</a:t>
            </a: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Model</a:t>
            </a: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Newton’s Second Law: </a:t>
            </a:r>
            <a:r>
              <a:rPr lang="en-US" sz="3600" dirty="0">
                <a:latin typeface="Times New Roman" panose="02020603050405020304" pitchFamily="18" charset="0"/>
                <a:cs typeface="Times New Roman" panose="02020603050405020304" pitchFamily="18" charset="0"/>
              </a:rPr>
              <a:t>Newton's Second Law states that the net force on an object is the product of the object's mass and acceleration, </a:t>
            </a:r>
            <a:r>
              <a:rPr lang="en-US" sz="3600" i="1" dirty="0">
                <a:latin typeface="Times New Roman" panose="02020603050405020304" pitchFamily="18" charset="0"/>
                <a:cs typeface="Times New Roman" panose="02020603050405020304" pitchFamily="18" charset="0"/>
              </a:rPr>
              <a:t>F = ma.</a:t>
            </a:r>
          </a:p>
          <a:p>
            <a:pPr marL="571500" indent="-5715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2D Model:</a:t>
            </a:r>
          </a:p>
          <a:p>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3D Model:</a:t>
            </a: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a:t>
            </a:r>
          </a:p>
        </p:txBody>
      </p:sp>
      <p:pic>
        <p:nvPicPr>
          <p:cNvPr id="1026" name="Picture 2" descr="https://lh4.googleusercontent.com/pPCRkXVd0RoLlvR6tcgq7JyH31bIurHkv_3CpAd_XReqvJY6lEXkellIr0lpu_-x6zNPaTGIlbeh4qQrwxl03gIXoCWiDOm6rNDm5fSARSDeofkPuo1xd-gaAMAYqELEB4HtpL0dPP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70034" y="18466298"/>
            <a:ext cx="11772936" cy="27211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5916686"/>
            <a:ext cx="8564528" cy="62575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https://lh3.googleusercontent.com/bQINniG2mb6avi4bP5FGBUgAmE0QWZCI5-ntEcok7XOxCje10fhN0_e_DhjwxPsEuVDdFCzZzkLOaAcyQCi-Q0eFNYuGnwZU16R8mHv6maBoAwcak3mmMZsJAl-C36ajqtD4lSIYdp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0034" y="22242303"/>
            <a:ext cx="12460015" cy="36233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4" name="Picture 10" descr="https://lh5.googleusercontent.com/BIssSY4VM954OrdOhAPc0iUA3GUMFOEFtzia4axh7TaiBqpmSAENM2N15Re40CnND9r4N9nBpFOUkrihLzBvovOn8tcy66zXoZoDe-BzhdwYzl_Rf23sR-rZUmxWrIDOT9aqTiTkt8A"/>
          <p:cNvPicPr>
            <a:picLocks noChangeAspect="1" noChangeArrowheads="1"/>
          </p:cNvPicPr>
          <p:nvPr/>
        </p:nvPicPr>
        <p:blipFill rotWithShape="1">
          <a:blip r:embed="rId7">
            <a:extLst>
              <a:ext uri="{28A0092B-C50C-407E-A947-70E740481C1C}">
                <a14:useLocalDpi xmlns:a14="http://schemas.microsoft.com/office/drawing/2010/main" val="0"/>
              </a:ext>
            </a:extLst>
          </a:blip>
          <a:srcRect l="698" t="1110" r="40828" b="46153"/>
          <a:stretch/>
        </p:blipFill>
        <p:spPr bwMode="auto">
          <a:xfrm>
            <a:off x="28336608" y="11321580"/>
            <a:ext cx="13611132" cy="77364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5" name="Group 54"/>
          <p:cNvGrpSpPr/>
          <p:nvPr/>
        </p:nvGrpSpPr>
        <p:grpSpPr>
          <a:xfrm>
            <a:off x="22330065" y="26700752"/>
            <a:ext cx="7006935" cy="4988490"/>
            <a:chOff x="2819400" y="6805058"/>
            <a:chExt cx="8153400" cy="10756820"/>
          </a:xfrm>
        </p:grpSpPr>
        <p:sp>
          <p:nvSpPr>
            <p:cNvPr id="56" name="Rectangle: Rounded Corners 55"/>
            <p:cNvSpPr/>
            <p:nvPr/>
          </p:nvSpPr>
          <p:spPr>
            <a:xfrm>
              <a:off x="2819400" y="8875078"/>
              <a:ext cx="8153400" cy="8686800"/>
            </a:xfrm>
            <a:prstGeom prst="roundRect">
              <a:avLst/>
            </a:prstGeom>
            <a:solidFill>
              <a:schemeClr val="tx2">
                <a:lumMod val="25000"/>
                <a:lumOff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7" name="TextBox 56"/>
            <p:cNvSpPr txBox="1"/>
            <p:nvPr/>
          </p:nvSpPr>
          <p:spPr>
            <a:xfrm>
              <a:off x="3714815" y="6805058"/>
              <a:ext cx="6371306" cy="3384702"/>
            </a:xfrm>
            <a:prstGeom prst="rect">
              <a:avLst/>
            </a:prstGeom>
            <a:noFill/>
          </p:spPr>
          <p:txBody>
            <a:bodyPr wrap="square" rtlCol="0">
              <a:spAutoFit/>
            </a:bodyPr>
            <a:lstStyle/>
            <a:p>
              <a:pPr algn="ctr"/>
              <a:r>
                <a:rPr lang="en-US" sz="4800" b="1" u="sng" dirty="0">
                  <a:latin typeface="Times New Roman" panose="02020603050405020304" pitchFamily="18" charset="0"/>
                  <a:cs typeface="Times New Roman" panose="02020603050405020304" pitchFamily="18" charset="0"/>
                </a:rPr>
                <a:t>Acknowledgments</a:t>
              </a:r>
              <a:br>
                <a:rPr lang="en-US" sz="4800" dirty="0"/>
              </a:br>
              <a:endParaRPr lang="en-US" sz="4800" b="1" u="sng" dirty="0">
                <a:latin typeface="Times New Roman" panose="02020603050405020304" pitchFamily="18" charset="0"/>
                <a:cs typeface="Times New Roman" panose="02020603050405020304" pitchFamily="18" charset="0"/>
              </a:endParaRPr>
            </a:p>
          </p:txBody>
        </p:sp>
      </p:grpSp>
      <p:sp>
        <p:nvSpPr>
          <p:cNvPr id="11" name="Rectangle 10"/>
          <p:cNvSpPr/>
          <p:nvPr/>
        </p:nvSpPr>
        <p:spPr>
          <a:xfrm>
            <a:off x="22770989" y="28005231"/>
            <a:ext cx="6191616" cy="3929281"/>
          </a:xfrm>
          <a:prstGeom prst="rect">
            <a:avLst/>
          </a:prstGeom>
        </p:spPr>
        <p:txBody>
          <a:bodyPr wrap="square">
            <a:spAutoFit/>
          </a:bodyPr>
          <a:lstStyle/>
          <a:p>
            <a:pPr>
              <a:spcAft>
                <a:spcPts val="1600"/>
              </a:spcAft>
            </a:pPr>
            <a:r>
              <a:rPr lang="en-US" sz="3600" dirty="0">
                <a:latin typeface="Times New Roman" panose="02020603050405020304" pitchFamily="18" charset="0"/>
                <a:cs typeface="Times New Roman" panose="02020603050405020304" pitchFamily="18" charset="0"/>
              </a:rPr>
              <a:t>I</a:t>
            </a:r>
            <a:r>
              <a:rPr lang="en-US" sz="3600" dirty="0">
                <a:solidFill>
                  <a:srgbClr val="FFFFFF"/>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had a conversation with Professor John Lindner. He confirmed that the order of the friction formula that I used in my project being 1 is realistic.</a:t>
            </a:r>
          </a:p>
          <a:p>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1036" name="Picture 12" descr="https://lh4.googleusercontent.com/Rlcxur3KyjkQIpGHgMT7R41QcXikFIbLx-IEa0klvPUoJalvwfv4Mzn21SWQD7EIvLJKdEVyjZKk80Ch7yeYTCXBqlt0vx5tQLTUFeuSWVTbaoGsKnx4r9QoaMsIxj1FdKhESGqOiA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6553" y="15694944"/>
            <a:ext cx="10407188" cy="27263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3" name="Rectangle 14"/>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15"/>
          <p:cNvSpPr>
            <a:spLocks noChangeArrowheads="1"/>
          </p:cNvSpPr>
          <p:nvPr/>
        </p:nvSpPr>
        <p:spPr bwMode="auto">
          <a:xfrm>
            <a:off x="152400" y="1524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6"/>
          <p:cNvSpPr>
            <a:spLocks noChangeArrowheads="1"/>
          </p:cNvSpPr>
          <p:nvPr/>
        </p:nvSpPr>
        <p:spPr bwMode="auto">
          <a:xfrm>
            <a:off x="304800" y="3048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17"/>
          <p:cNvSpPr>
            <a:spLocks noChangeArrowheads="1"/>
          </p:cNvSpPr>
          <p:nvPr/>
        </p:nvSpPr>
        <p:spPr bwMode="auto">
          <a:xfrm>
            <a:off x="457200" y="4572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18"/>
          <p:cNvSpPr>
            <a:spLocks noChangeArrowheads="1"/>
          </p:cNvSpPr>
          <p:nvPr/>
        </p:nvSpPr>
        <p:spPr bwMode="auto">
          <a:xfrm>
            <a:off x="609600" y="6096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19"/>
          <p:cNvSpPr>
            <a:spLocks noChangeArrowheads="1"/>
          </p:cNvSpPr>
          <p:nvPr/>
        </p:nvSpPr>
        <p:spPr bwMode="auto">
          <a:xfrm>
            <a:off x="762000" y="76200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0.008</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(wooden ball)</a:t>
            </a:r>
            <a:endParaRPr kumimoji="0" lang="en-US" altLang="en-US" sz="2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θ(0) = 75◦ , v(0) = 5 </a:t>
            </a:r>
            <a:r>
              <a:rPr kumimoji="0" lang="en-US" altLang="en-US" sz="1300" b="0" i="1"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m/s, k = </a:t>
            </a:r>
            <a:r>
              <a:rPr kumimoji="0" lang="en-US" altLang="en-US" sz="13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0.164 (metal ball)</a:t>
            </a:r>
            <a:br>
              <a:rPr kumimoji="0" lang="en-US" altLang="en-US" sz="2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TextBox 40"/>
          <p:cNvSpPr txBox="1"/>
          <p:nvPr/>
        </p:nvSpPr>
        <p:spPr>
          <a:xfrm>
            <a:off x="30031978" y="28030047"/>
            <a:ext cx="12260691"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Wooden ball: </a:t>
            </a:r>
            <a:r>
              <a:rPr lang="en-US" sz="3600" i="1" dirty="0">
                <a:latin typeface="Times New Roman" panose="02020603050405020304" pitchFamily="18" charset="0"/>
                <a:cs typeface="Times New Roman" panose="02020603050405020304" pitchFamily="18" charset="0"/>
              </a:rPr>
              <a:t>k = 0.008, </a:t>
            </a:r>
            <a:r>
              <a:rPr lang="el-GR"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  =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75.970</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degrees, v0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5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a:t>
            </a:r>
          </a:p>
          <a:p>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Metal ball:</a:t>
            </a:r>
            <a:r>
              <a:rPr lang="en-US" sz="3600" i="1"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k = 0.164, </a:t>
            </a:r>
            <a:r>
              <a:rPr lang="el-GR"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θ</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  =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71.279</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degrees, v0  </a:t>
            </a:r>
            <a:r>
              <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5.273 </a:t>
            </a:r>
            <a:r>
              <a:rPr lang="en-US" sz="36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m/s</a:t>
            </a:r>
          </a:p>
          <a:p>
            <a:pPr marL="571500" indent="-5715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Limitations: Only three students’ lab data have been utilized, which is not sufficient for calculation.</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4411</TotalTime>
  <Words>876</Words>
  <Application>Microsoft Office PowerPoint</Application>
  <PresentationFormat>Custom</PresentationFormat>
  <Paragraphs>117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Gill Sans MT</vt:lpstr>
      <vt:lpstr>Impact</vt:lpstr>
      <vt:lpstr>Times New Roman</vt:lpstr>
      <vt:lpstr>Badge</vt:lpstr>
      <vt:lpstr>PowerPoint Presentation</vt:lpstr>
    </vt:vector>
  </TitlesOfParts>
  <Company>The College of Wooster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 in a Crowd:   Spectroscopic and Theoretical Investigations of Condensed Phase Systems  Sarah J. Schmidtke, The College of Wooster</dc:title>
  <dc:creator>sschmidtke</dc:creator>
  <cp:lastModifiedBy>Jianqiu Bai</cp:lastModifiedBy>
  <cp:revision>279</cp:revision>
  <dcterms:created xsi:type="dcterms:W3CDTF">2006-09-18T13:06:31Z</dcterms:created>
  <dcterms:modified xsi:type="dcterms:W3CDTF">2016-12-16T00:49:22Z</dcterms:modified>
</cp:coreProperties>
</file>