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000" u="none" kumimoji="0" normalizeH="0">
        <a:ln>
          <a:noFill/>
        </a:ln>
        <a:solidFill>
          <a:srgbClr val="00274C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000" u="none" kumimoji="0" normalizeH="0">
        <a:ln>
          <a:noFill/>
        </a:ln>
        <a:solidFill>
          <a:srgbClr val="00274C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000" u="none" kumimoji="0" normalizeH="0">
        <a:ln>
          <a:noFill/>
        </a:ln>
        <a:solidFill>
          <a:srgbClr val="00274C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000" u="none" kumimoji="0" normalizeH="0">
        <a:ln>
          <a:noFill/>
        </a:ln>
        <a:solidFill>
          <a:srgbClr val="00274C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000" u="none" kumimoji="0" normalizeH="0">
        <a:ln>
          <a:noFill/>
        </a:ln>
        <a:solidFill>
          <a:srgbClr val="00274C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000" u="none" kumimoji="0" normalizeH="0">
        <a:ln>
          <a:noFill/>
        </a:ln>
        <a:solidFill>
          <a:srgbClr val="00274C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000" u="none" kumimoji="0" normalizeH="0">
        <a:ln>
          <a:noFill/>
        </a:ln>
        <a:solidFill>
          <a:srgbClr val="00274C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000" u="none" kumimoji="0" normalizeH="0">
        <a:ln>
          <a:noFill/>
        </a:ln>
        <a:solidFill>
          <a:srgbClr val="00274C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0000" u="none" kumimoji="0" normalizeH="0">
        <a:ln>
          <a:noFill/>
        </a:ln>
        <a:solidFill>
          <a:srgbClr val="00274C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xfrm>
            <a:off x="228600" y="1169937"/>
            <a:ext cx="12547600" cy="1580804"/>
          </a:xfrm>
          <a:prstGeom prst="rect">
            <a:avLst/>
          </a:prstGeom>
        </p:spPr>
        <p:txBody>
          <a:bodyPr anchor="b"/>
          <a:lstStyle>
            <a:lvl1pPr>
              <a:defRPr sz="10000">
                <a:solidFill>
                  <a:srgbClr val="00274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body" sz="quarter" idx="21"/>
          </p:nvPr>
        </p:nvSpPr>
        <p:spPr>
          <a:xfrm>
            <a:off x="228600" y="-98847"/>
            <a:ext cx="12547600" cy="101686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None/>
              <a:defRPr sz="6000">
                <a:solidFill>
                  <a:srgbClr val="00274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subtitle text"/>
          <p:cNvSpPr txBox="1"/>
          <p:nvPr>
            <p:ph type="body" sz="quarter" idx="22"/>
          </p:nvPr>
        </p:nvSpPr>
        <p:spPr>
          <a:xfrm>
            <a:off x="228600" y="687523"/>
            <a:ext cx="12547600" cy="72099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None/>
              <a:defRPr sz="4000">
                <a:solidFill>
                  <a:srgbClr val="655A5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subtitle text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4253086"/>
            <a:ext cx="10464800" cy="12474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74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/>
          <p:nvPr>
            <p:ph type="title"/>
          </p:nvPr>
        </p:nvSpPr>
        <p:spPr>
          <a:xfrm>
            <a:off x="234161" y="3971936"/>
            <a:ext cx="12536478" cy="1528578"/>
          </a:xfrm>
          <a:prstGeom prst="rect">
            <a:avLst/>
          </a:prstGeom>
        </p:spPr>
        <p:txBody>
          <a:bodyPr/>
          <a:lstStyle>
            <a:lvl1pPr>
              <a:defRPr sz="10000">
                <a:solidFill>
                  <a:srgbClr val="00274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" Target="../slides/slide6.xml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-nc/4.0/" TargetMode="External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umsi_logo.png" descr="umsi_logo.png">
            <a:hlinkClick r:id="rId2" invalidUrl="" action="ppaction://hlinksldjump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50563" y="8629650"/>
            <a:ext cx="919287" cy="919287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" descr="Image">
            <a:hlinkClick r:id="rId4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8600" y="9182100"/>
            <a:ext cx="111760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</p:sldLayoutIdLst>
  <p:transition xmlns:p14="http://schemas.microsoft.com/office/powerpoint/2010/main" spd="med" advClick="1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arwhyte@umich.edu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I 506: Programming I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 506: Programming I</a:t>
            </a:r>
          </a:p>
        </p:txBody>
      </p:sp>
      <p:sp>
        <p:nvSpPr>
          <p:cNvPr id="56" name="Fall 2022"/>
          <p:cNvSpPr txBox="1"/>
          <p:nvPr/>
        </p:nvSpPr>
        <p:spPr>
          <a:xfrm>
            <a:off x="4610199" y="2660649"/>
            <a:ext cx="3784402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normAutofit fontScale="100000" lnSpcReduction="0"/>
          </a:bodyPr>
          <a:lstStyle>
            <a:lvl1pPr>
              <a:defRPr sz="8000"/>
            </a:lvl1pPr>
          </a:lstStyle>
          <a:p>
            <a:pPr/>
            <a:r>
              <a:t>Fall 2022</a:t>
            </a:r>
          </a:p>
        </p:txBody>
      </p:sp>
      <p:sp>
        <p:nvSpPr>
          <p:cNvPr id="57" name="Anthony Whyte &lt;arwhyte@umich.edu&gt;…"/>
          <p:cNvSpPr txBox="1"/>
          <p:nvPr/>
        </p:nvSpPr>
        <p:spPr>
          <a:xfrm>
            <a:off x="3049922" y="7002859"/>
            <a:ext cx="6799102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normAutofit fontScale="100000" lnSpcReduction="0"/>
          </a:bodyPr>
          <a:lstStyle/>
          <a:p>
            <a:pPr algn="l">
              <a:defRPr sz="3000"/>
            </a:pPr>
            <a:r>
              <a:t>Anthony Whyte &lt;</a:t>
            </a:r>
            <a:r>
              <a:rPr u="sng">
                <a:hlinkClick r:id="rId2" invalidUrl="" action="" tgtFrame="" tooltip="" history="1" highlightClick="0" endSnd="0"/>
              </a:rPr>
              <a:t>arwhyte@umich.edu</a:t>
            </a:r>
            <a:r>
              <a:t>&gt;</a:t>
            </a:r>
          </a:p>
          <a:p>
            <a:pPr algn="l">
              <a:defRPr sz="3000"/>
            </a:pPr>
            <a:r>
              <a:t>Lecturer III, School of Information</a:t>
            </a:r>
          </a:p>
          <a:p>
            <a:pPr algn="l">
              <a:defRPr sz="3000"/>
            </a:pPr>
            <a:r>
              <a:t>715 N. University Ave, Ann Arbor, MI 48109</a:t>
            </a:r>
          </a:p>
          <a:p>
            <a:pPr algn="l">
              <a:defRPr sz="3000"/>
            </a:pPr>
            <a:r>
              <a:t>Roumanis Square, 2nd floor (“the loft”)</a:t>
            </a:r>
          </a:p>
        </p:txBody>
      </p:sp>
      <p:sp>
        <p:nvSpPr>
          <p:cNvPr id="58" name="Lecture 18"/>
          <p:cNvSpPr txBox="1"/>
          <p:nvPr/>
        </p:nvSpPr>
        <p:spPr>
          <a:xfrm>
            <a:off x="4223742" y="4248149"/>
            <a:ext cx="4557316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normAutofit fontScale="100000" lnSpcReduction="0"/>
          </a:bodyPr>
          <a:lstStyle>
            <a:lvl1pPr>
              <a:defRPr sz="8000"/>
            </a:lvl1pPr>
          </a:lstStyle>
          <a:p>
            <a:pPr/>
            <a:r>
              <a:t>Lecture 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ested loop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Nested loop</a:t>
            </a:r>
          </a:p>
        </p:txBody>
      </p:sp>
      <p:sp>
        <p:nvSpPr>
          <p:cNvPr id="61" name="outer loop, inner loop (one or more)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outer loop, inner loop (one or more)</a:t>
            </a:r>
          </a:p>
        </p:txBody>
      </p:sp>
      <p:grpSp>
        <p:nvGrpSpPr>
          <p:cNvPr id="64" name="Group"/>
          <p:cNvGrpSpPr/>
          <p:nvPr/>
        </p:nvGrpSpPr>
        <p:grpSpPr>
          <a:xfrm>
            <a:off x="3087436" y="1651000"/>
            <a:ext cx="6829928" cy="6984414"/>
            <a:chOff x="0" y="0"/>
            <a:chExt cx="6829927" cy="6984413"/>
          </a:xfrm>
        </p:grpSpPr>
        <p:pic>
          <p:nvPicPr>
            <p:cNvPr id="62" name="circle-arrow-clockwise-red.png" descr="circle-arrow-clockwise-red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829928" cy="69844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" name="circle-arrow-clockwise-black.png" descr="circle-arrow-clockwise-black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77339" y="2476206"/>
              <a:ext cx="2875249" cy="2940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Nested loop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Nested loop</a:t>
            </a:r>
          </a:p>
        </p:txBody>
      </p:sp>
      <p:sp>
        <p:nvSpPr>
          <p:cNvPr id="67" name="Inner loop moved to function (since week 6)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Inner loop moved to function (since week 6)</a:t>
            </a:r>
          </a:p>
        </p:txBody>
      </p:sp>
      <p:pic>
        <p:nvPicPr>
          <p:cNvPr id="68" name="circle-arrow-clockwise-black.png" descr="circle-arrow-clockwise-bla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39936" y="3760019"/>
            <a:ext cx="2606407" cy="2665362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circle-arrow-clockwise-red.png" descr="circle-arrow-clockwise-r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3667" y="2092489"/>
            <a:ext cx="5867701" cy="6000422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call function…"/>
          <p:cNvSpPr txBox="1"/>
          <p:nvPr/>
        </p:nvSpPr>
        <p:spPr>
          <a:xfrm>
            <a:off x="2214556" y="4309220"/>
            <a:ext cx="2365922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normAutofit fontScale="100000" lnSpcReduction="0"/>
          </a:bodyPr>
          <a:lstStyle/>
          <a:p>
            <a:pPr>
              <a:defRPr sz="3600"/>
            </a:pPr>
            <a:r>
              <a:t>call function</a:t>
            </a:r>
          </a:p>
          <a:p>
            <a:pPr>
              <a:defRPr sz="3600"/>
            </a:pPr>
            <a:r>
              <a:t>inside loop</a:t>
            </a:r>
          </a:p>
          <a:p>
            <a:pPr>
              <a:defRPr sz="3600"/>
            </a:pPr>
            <a:r>
              <a:t>process</a:t>
            </a:r>
          </a:p>
          <a:p>
            <a:pPr>
              <a:defRPr sz="3600"/>
            </a:pPr>
            <a:r>
              <a:t>return value</a:t>
            </a:r>
          </a:p>
        </p:txBody>
      </p:sp>
      <p:sp>
        <p:nvSpPr>
          <p:cNvPr id="71" name="apply filter, return value"/>
          <p:cNvSpPr txBox="1"/>
          <p:nvPr/>
        </p:nvSpPr>
        <p:spPr>
          <a:xfrm>
            <a:off x="6816298" y="6718300"/>
            <a:ext cx="445368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normAutofit fontScale="100000" lnSpcReduction="0"/>
          </a:bodyPr>
          <a:lstStyle>
            <a:lvl1pPr>
              <a:defRPr sz="3600"/>
            </a:lvl1pPr>
          </a:lstStyle>
          <a:p>
            <a:pPr/>
            <a:r>
              <a:t>apply filter, return value</a:t>
            </a:r>
          </a:p>
        </p:txBody>
      </p:sp>
      <p:sp>
        <p:nvSpPr>
          <p:cNvPr id="72" name="some_func(&lt; sequence &gt;, &lt; string &gt;)"/>
          <p:cNvSpPr txBox="1"/>
          <p:nvPr/>
        </p:nvSpPr>
        <p:spPr>
          <a:xfrm>
            <a:off x="5571500" y="2768599"/>
            <a:ext cx="694327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normAutofit fontScale="100000" lnSpcReduction="0"/>
          </a:bodyPr>
          <a:lstStyle/>
          <a:p>
            <a:pPr>
              <a:defRPr sz="3600"/>
            </a:pPr>
            <a:r>
              <a:t>some_func</a:t>
            </a:r>
            <a:r>
              <a:rPr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rPr>
              <a:t>(</a:t>
            </a:r>
            <a:r>
              <a:t>&lt; 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sequence</a:t>
            </a:r>
            <a:r>
              <a:t> &gt;, &lt; 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string</a:t>
            </a:r>
            <a:r>
              <a:t> &gt;</a:t>
            </a:r>
            <a:r>
              <a:rPr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Nested loop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Nested loop</a:t>
            </a:r>
          </a:p>
        </p:txBody>
      </p:sp>
      <p:sp>
        <p:nvSpPr>
          <p:cNvPr id="75" name="The clock analogy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clock analogy</a:t>
            </a:r>
          </a:p>
        </p:txBody>
      </p:sp>
      <p:pic>
        <p:nvPicPr>
          <p:cNvPr id="76" name="Image Layer.tiff" descr="Image Layer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7400" y="1701800"/>
            <a:ext cx="6350000" cy="6350000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Minute hand…"/>
          <p:cNvSpPr txBox="1"/>
          <p:nvPr/>
        </p:nvSpPr>
        <p:spPr>
          <a:xfrm>
            <a:off x="9463633" y="3016250"/>
            <a:ext cx="26627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normAutofit fontScale="100000" lnSpcReduction="0"/>
          </a:bodyPr>
          <a:lstStyle/>
          <a:p>
            <a:pPr>
              <a:defRPr sz="4000"/>
            </a:pPr>
            <a:r>
              <a:t>Minute hand</a:t>
            </a:r>
          </a:p>
          <a:p>
            <a:pPr>
              <a:defRPr sz="4000"/>
            </a:pPr>
            <a:r>
              <a:t>(inner loop)</a:t>
            </a:r>
          </a:p>
        </p:txBody>
      </p:sp>
      <p:sp>
        <p:nvSpPr>
          <p:cNvPr id="78" name="Hour hand…"/>
          <p:cNvSpPr txBox="1"/>
          <p:nvPr/>
        </p:nvSpPr>
        <p:spPr>
          <a:xfrm>
            <a:off x="842813" y="3016250"/>
            <a:ext cx="265777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normAutofit fontScale="100000" lnSpcReduction="0"/>
          </a:bodyPr>
          <a:lstStyle/>
          <a:p>
            <a:pPr>
              <a:defRPr sz="4000"/>
            </a:pPr>
            <a:r>
              <a:t>Hour hand</a:t>
            </a:r>
          </a:p>
          <a:p>
            <a:pPr>
              <a:defRPr sz="4000"/>
            </a:pPr>
            <a:r>
              <a:t>(outer loop)</a:t>
            </a:r>
          </a:p>
        </p:txBody>
      </p:sp>
      <p:sp>
        <p:nvSpPr>
          <p:cNvPr id="79" name="Second hand…"/>
          <p:cNvSpPr txBox="1"/>
          <p:nvPr/>
        </p:nvSpPr>
        <p:spPr>
          <a:xfrm>
            <a:off x="4697263" y="7816850"/>
            <a:ext cx="3610274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normAutofit fontScale="100000" lnSpcReduction="0"/>
          </a:bodyPr>
          <a:lstStyle/>
          <a:p>
            <a:pPr>
              <a:defRPr sz="4000">
                <a:solidFill>
                  <a:schemeClr val="accent5">
                    <a:lumOff val="-29866"/>
                  </a:schemeClr>
                </a:solidFill>
              </a:defRPr>
            </a:pPr>
            <a:r>
              <a:t>Second hand</a:t>
            </a:r>
          </a:p>
          <a:p>
            <a:pPr>
              <a:defRPr sz="4000"/>
            </a:pPr>
            <a:r>
              <a:t>(innermost loop)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ini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9700"/>
            </a:lvl1pPr>
          </a:lstStyle>
          <a:p>
            <a:pPr/>
            <a:r>
              <a:t>finis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deck revisions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deck revisions</a:t>
            </a:r>
          </a:p>
        </p:txBody>
      </p:sp>
      <p:sp>
        <p:nvSpPr>
          <p:cNvPr id="84" name="errata: corrections and other changes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errata: corrections and other changes</a:t>
            </a:r>
          </a:p>
        </p:txBody>
      </p:sp>
      <p:graphicFrame>
        <p:nvGraphicFramePr>
          <p:cNvPr id="85" name="Table 1"/>
          <p:cNvGraphicFramePr/>
          <p:nvPr/>
        </p:nvGraphicFramePr>
        <p:xfrm>
          <a:off x="228600" y="1861462"/>
          <a:ext cx="12547600" cy="3175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799233"/>
                <a:gridCol w="1580415"/>
                <a:gridCol w="3739064"/>
                <a:gridCol w="2714444"/>
                <a:gridCol w="2714444"/>
              </a:tblGrid>
              <a:tr h="635000"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Slide no(s).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274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Fix ver.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274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Description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274C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l"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v1p1</a:t>
                      </a:r>
                    </a:p>
                  </a:txBody>
                  <a:tcPr marL="50800" marR="50800" marT="50800" marB="50800" anchor="ctr" anchorCtr="0" horzOverflow="overflow"/>
                </a:tc>
                <a:tc gridSpan="3">
                  <a:txBody>
                    <a:bodyPr/>
                    <a:lstStyle/>
                    <a:p>
                      <a:pPr algn="l"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274C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b" upright="0">
        <a:normAutofit fontScale="100000" lnSpcReduction="0"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0" u="none" kumimoji="0" normalizeH="0">
            <a:ln>
              <a:noFill/>
            </a:ln>
            <a:solidFill>
              <a:srgbClr val="00274C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b" upright="0">
        <a:normAutofit fontScale="100000" lnSpcReduction="0"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0" u="none" kumimoji="0" normalizeH="0">
            <a:ln>
              <a:noFill/>
            </a:ln>
            <a:solidFill>
              <a:srgbClr val="00274C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