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4.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7"/>
  </p:notesMasterIdLst>
  <p:handoutMasterIdLst>
    <p:handoutMasterId r:id="rId28"/>
  </p:handoutMasterIdLst>
  <p:sldIdLst>
    <p:sldId id="410" r:id="rId3"/>
    <p:sldId id="890" r:id="rId4"/>
    <p:sldId id="937" r:id="rId5"/>
    <p:sldId id="938" r:id="rId6"/>
    <p:sldId id="939" r:id="rId7"/>
    <p:sldId id="940" r:id="rId8"/>
    <p:sldId id="941" r:id="rId9"/>
    <p:sldId id="943" r:id="rId10"/>
    <p:sldId id="944" r:id="rId11"/>
    <p:sldId id="942" r:id="rId12"/>
    <p:sldId id="895" r:id="rId13"/>
    <p:sldId id="896" r:id="rId14"/>
    <p:sldId id="908" r:id="rId15"/>
    <p:sldId id="897" r:id="rId16"/>
    <p:sldId id="934" r:id="rId17"/>
    <p:sldId id="900" r:id="rId18"/>
    <p:sldId id="903" r:id="rId19"/>
    <p:sldId id="904" r:id="rId20"/>
    <p:sldId id="905" r:id="rId21"/>
    <p:sldId id="906" r:id="rId22"/>
    <p:sldId id="907" r:id="rId23"/>
    <p:sldId id="935" r:id="rId24"/>
    <p:sldId id="945" r:id="rId25"/>
    <p:sldId id="88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B6E5"/>
    <a:srgbClr val="0186D1"/>
    <a:srgbClr val="1F497D"/>
    <a:srgbClr val="FFFFFF"/>
    <a:srgbClr val="ECEEEE"/>
    <a:srgbClr val="A4C2D6"/>
    <a:srgbClr val="3494BA"/>
    <a:srgbClr val="E6E6E6"/>
    <a:srgbClr val="297999"/>
    <a:srgbClr val="BCE2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6" autoAdjust="0"/>
    <p:restoredTop sz="82971" autoAdjust="0"/>
  </p:normalViewPr>
  <p:slideViewPr>
    <p:cSldViewPr snapToGrid="0">
      <p:cViewPr varScale="1">
        <p:scale>
          <a:sx n="40" d="100"/>
          <a:sy n="40" d="100"/>
        </p:scale>
        <p:origin x="60" y="579"/>
      </p:cViewPr>
      <p:guideLst/>
    </p:cSldViewPr>
  </p:slideViewPr>
  <p:notesTextViewPr>
    <p:cViewPr>
      <p:scale>
        <a:sx n="1" d="1"/>
        <a:sy n="1" d="1"/>
      </p:scale>
      <p:origin x="0" y="0"/>
    </p:cViewPr>
  </p:notesTextViewPr>
  <p:notesViewPr>
    <p:cSldViewPr snapToGrid="0">
      <p:cViewPr varScale="1">
        <p:scale>
          <a:sx n="57" d="100"/>
          <a:sy n="57" d="100"/>
        </p:scale>
        <p:origin x="2372"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Users/chenxiaolin/Desktop/&#12304;&#23433;&#20449;&#22266;&#25910;&#12305;&#25307;&#21830;&#34503;&#21475;&#28145;&#24230;&#25968;&#25454;&#24211;20210130.xlsx"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file:///c:\users\gaowenjun\desktop\&#25151;&#20225;&#23545;&#27604;\&#22269;&#20225;\&#12304;&#23433;&#20449;&#22266;&#25910;&#12305;19&#23478;&#25151;&#20225;&#28145;&#24230;&#35299;&#26512;20210220-&#23454;&#20064;&#29983;.xlsx"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oleObject" Target="file:///C:\Users\18811\Desktop\&#23433;&#20449;&#22320;&#20135;&#20538;&#23454;&#20064;\&#25151;&#22320;&#20135;ABS\&#19987;&#39064;&#25776;&#20889;\&#25151;&#22320;&#20135;ABS&#27010;&#36848;%20&#31532;&#20108;&#31456;.xlsx"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manualLayout>
          <c:layoutTarget val="inner"/>
          <c:xMode val="edge"/>
          <c:yMode val="edge"/>
          <c:x val="6.0342952172445646E-2"/>
          <c:y val="0.16609940346219038"/>
          <c:w val="0.91486793275105238"/>
          <c:h val="0.67510947208412508"/>
        </c:manualLayout>
      </c:layout>
      <c:barChart>
        <c:barDir val="col"/>
        <c:grouping val="clustered"/>
        <c:varyColors val="0"/>
        <c:ser>
          <c:idx val="0"/>
          <c:order val="0"/>
          <c:tx>
            <c:strRef>
              <c:f>Sheet1!$B$1</c:f>
              <c:strCache>
                <c:ptCount val="1"/>
                <c:pt idx="0">
                  <c:v>系列 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95D-4F3B-BF78-5CEFCA92080D}"/>
            </c:ext>
          </c:extLst>
        </c:ser>
        <c:ser>
          <c:idx val="1"/>
          <c:order val="1"/>
          <c:tx>
            <c:strRef>
              <c:f>Sheet1!$C$1</c:f>
              <c:strCache>
                <c:ptCount val="1"/>
                <c:pt idx="0">
                  <c:v>系列 2</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95D-4F3B-BF78-5CEFCA92080D}"/>
            </c:ext>
          </c:extLst>
        </c:ser>
        <c:ser>
          <c:idx val="2"/>
          <c:order val="2"/>
          <c:tx>
            <c:strRef>
              <c:f>Sheet1!$D$1</c:f>
              <c:strCache>
                <c:ptCount val="1"/>
                <c:pt idx="0">
                  <c:v>系列 3</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95D-4F3B-BF78-5CEFCA92080D}"/>
            </c:ext>
          </c:extLst>
        </c:ser>
        <c:dLbls>
          <c:showLegendKey val="0"/>
          <c:showVal val="0"/>
          <c:showCatName val="0"/>
          <c:showSerName val="0"/>
          <c:showPercent val="0"/>
          <c:showBubbleSize val="0"/>
        </c:dLbls>
        <c:gapWidth val="164"/>
        <c:axId val="-1960025440"/>
        <c:axId val="-1960015648"/>
      </c:barChart>
      <c:catAx>
        <c:axId val="-196002544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altLang="en-US" b="0" dirty="0"/>
                  <a:t>万方</a:t>
                </a:r>
              </a:p>
            </c:rich>
          </c:tx>
          <c:layout>
            <c:manualLayout>
              <c:xMode val="edge"/>
              <c:yMode val="edge"/>
              <c:x val="2.0282003244410738E-2"/>
              <c:y val="9.40081725842471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out"/>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60015648"/>
        <c:crosses val="autoZero"/>
        <c:auto val="1"/>
        <c:lblAlgn val="ctr"/>
        <c:lblOffset val="100"/>
        <c:noMultiLvlLbl val="0"/>
      </c:catAx>
      <c:valAx>
        <c:axId val="-1960015648"/>
        <c:scaling>
          <c:orientation val="minMax"/>
        </c:scaling>
        <c:delete val="0"/>
        <c:axPos val="l"/>
        <c:numFmt formatCode="#,##0_);[Red]\(#,##0\)" sourceLinked="0"/>
        <c:majorTickMark val="out"/>
        <c:minorTickMark val="out"/>
        <c:tickLblPos val="nextTo"/>
        <c:spPr>
          <a:noFill/>
          <a:ln w="12700">
            <a:solidFill>
              <a:schemeClr val="bg1">
                <a:lumMod val="6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60025440"/>
        <c:crosses val="autoZero"/>
        <c:crossBetween val="between"/>
      </c:valAx>
      <c:spPr>
        <a:noFill/>
        <a:ln>
          <a:noFill/>
        </a:ln>
        <a:effectLst/>
      </c:spPr>
    </c:plotArea>
    <c:legend>
      <c:legendPos val="t"/>
      <c:layout>
        <c:manualLayout>
          <c:xMode val="edge"/>
          <c:yMode val="edge"/>
          <c:x val="0.28880685393302291"/>
          <c:y val="0.91840940992519682"/>
          <c:w val="0.42238629213395418"/>
          <c:h val="5.425943035838026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manualLayout>
          <c:layoutTarget val="inner"/>
          <c:xMode val="edge"/>
          <c:yMode val="edge"/>
          <c:x val="6.0342952172445646E-2"/>
          <c:y val="0.16609940346219038"/>
          <c:w val="0.91486793275105238"/>
          <c:h val="0.67510947208412508"/>
        </c:manualLayout>
      </c:layout>
      <c:barChart>
        <c:barDir val="col"/>
        <c:grouping val="clustered"/>
        <c:varyColors val="0"/>
        <c:ser>
          <c:idx val="0"/>
          <c:order val="0"/>
          <c:tx>
            <c:strRef>
              <c:f>Sheet1!$B$1</c:f>
              <c:strCache>
                <c:ptCount val="1"/>
                <c:pt idx="0">
                  <c:v>系列 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35-433E-910C-988AB49FC98F}"/>
            </c:ext>
          </c:extLst>
        </c:ser>
        <c:ser>
          <c:idx val="1"/>
          <c:order val="1"/>
          <c:tx>
            <c:strRef>
              <c:f>Sheet1!$C$1</c:f>
              <c:strCache>
                <c:ptCount val="1"/>
                <c:pt idx="0">
                  <c:v>系列 2</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35-433E-910C-988AB49FC98F}"/>
            </c:ext>
          </c:extLst>
        </c:ser>
        <c:dLbls>
          <c:showLegendKey val="0"/>
          <c:showVal val="0"/>
          <c:showCatName val="0"/>
          <c:showSerName val="0"/>
          <c:showPercent val="0"/>
          <c:showBubbleSize val="0"/>
        </c:dLbls>
        <c:gapWidth val="164"/>
        <c:axId val="-1960029248"/>
        <c:axId val="-1960022720"/>
      </c:barChart>
      <c:lineChart>
        <c:grouping val="stacked"/>
        <c:varyColors val="0"/>
        <c:ser>
          <c:idx val="2"/>
          <c:order val="2"/>
          <c:tx>
            <c:strRef>
              <c:f>Sheet1!$D$1</c:f>
              <c:strCache>
                <c:ptCount val="1"/>
                <c:pt idx="0">
                  <c:v>系列 3</c:v>
                </c:pt>
              </c:strCache>
            </c:strRef>
          </c:tx>
          <c:spPr>
            <a:ln w="28575" cap="rnd">
              <a:solidFill>
                <a:schemeClr val="accent3"/>
              </a:solidFill>
              <a:round/>
            </a:ln>
            <a:effectLst/>
          </c:spPr>
          <c:marker>
            <c:symbol val="circle"/>
            <c:size val="6"/>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BE35-433E-910C-988AB49FC98F}"/>
            </c:ext>
          </c:extLst>
        </c:ser>
        <c:dLbls>
          <c:showLegendKey val="0"/>
          <c:showVal val="0"/>
          <c:showCatName val="0"/>
          <c:showSerName val="0"/>
          <c:showPercent val="0"/>
          <c:showBubbleSize val="0"/>
        </c:dLbls>
        <c:marker val="1"/>
        <c:smooth val="0"/>
        <c:axId val="-1960022176"/>
        <c:axId val="-1960027616"/>
      </c:lineChart>
      <c:catAx>
        <c:axId val="-196002924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altLang="en-US" b="0" dirty="0"/>
                  <a:t>万方</a:t>
                </a:r>
              </a:p>
            </c:rich>
          </c:tx>
          <c:layout>
            <c:manualLayout>
              <c:xMode val="edge"/>
              <c:yMode val="edge"/>
              <c:x val="2.0282003244410738E-2"/>
              <c:y val="9.40081725842471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out"/>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60022720"/>
        <c:crosses val="autoZero"/>
        <c:auto val="1"/>
        <c:lblAlgn val="ctr"/>
        <c:lblOffset val="100"/>
        <c:noMultiLvlLbl val="0"/>
      </c:catAx>
      <c:valAx>
        <c:axId val="-1960022720"/>
        <c:scaling>
          <c:orientation val="minMax"/>
        </c:scaling>
        <c:delete val="0"/>
        <c:axPos val="l"/>
        <c:numFmt formatCode="#,##0_);[Red]\(#,##0\)" sourceLinked="0"/>
        <c:majorTickMark val="out"/>
        <c:minorTickMark val="out"/>
        <c:tickLblPos val="nextTo"/>
        <c:spPr>
          <a:noFill/>
          <a:ln w="12700">
            <a:solidFill>
              <a:schemeClr val="bg1">
                <a:lumMod val="6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60029248"/>
        <c:crosses val="autoZero"/>
        <c:crossBetween val="between"/>
      </c:valAx>
      <c:valAx>
        <c:axId val="-1960027616"/>
        <c:scaling>
          <c:orientation val="minMax"/>
        </c:scaling>
        <c:delete val="0"/>
        <c:axPos val="r"/>
        <c:title>
          <c:tx>
            <c:rich>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r>
                  <a:rPr lang="zh-CN" altLang="en-US" b="0" dirty="0"/>
                  <a:t>元</a:t>
                </a:r>
                <a:r>
                  <a:rPr lang="en-US" altLang="zh-CN" b="0" dirty="0"/>
                  <a:t>/</a:t>
                </a:r>
                <a:r>
                  <a:rPr lang="zh-CN" altLang="en-US" b="0" dirty="0"/>
                  <a:t>平</a:t>
                </a:r>
              </a:p>
            </c:rich>
          </c:tx>
          <c:layout>
            <c:manualLayout>
              <c:xMode val="edge"/>
              <c:yMode val="edge"/>
              <c:x val="0.90968883538714496"/>
              <c:y val="9.0664737112574931E-2"/>
            </c:manualLayout>
          </c:layout>
          <c:overlay val="0"/>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out"/>
        <c:tickLblPos val="nextTo"/>
        <c:spPr>
          <a:noFill/>
          <a:ln>
            <a:solidFill>
              <a:schemeClr val="bg1">
                <a:lumMod val="6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60022176"/>
        <c:crosses val="max"/>
        <c:crossBetween val="between"/>
      </c:valAx>
      <c:catAx>
        <c:axId val="-1960022176"/>
        <c:scaling>
          <c:orientation val="minMax"/>
        </c:scaling>
        <c:delete val="1"/>
        <c:axPos val="b"/>
        <c:numFmt formatCode="General" sourceLinked="1"/>
        <c:majorTickMark val="out"/>
        <c:minorTickMark val="none"/>
        <c:tickLblPos val="nextTo"/>
        <c:crossAx val="-1960027616"/>
        <c:crosses val="autoZero"/>
        <c:auto val="1"/>
        <c:lblAlgn val="ctr"/>
        <c:lblOffset val="100"/>
        <c:noMultiLvlLbl val="0"/>
      </c:catAx>
      <c:spPr>
        <a:noFill/>
        <a:ln>
          <a:noFill/>
        </a:ln>
        <a:effectLst/>
      </c:spPr>
    </c:plotArea>
    <c:legend>
      <c:legendPos val="t"/>
      <c:layout>
        <c:manualLayout>
          <c:xMode val="edge"/>
          <c:yMode val="edge"/>
          <c:x val="0.28880685393302291"/>
          <c:y val="0.91840940992519682"/>
          <c:w val="0.42238629213395418"/>
          <c:h val="5.425943035838026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641004938784722"/>
          <c:y val="0.20917466144224625"/>
          <c:w val="0.46989097364212201"/>
          <c:h val="0.79082518580025296"/>
        </c:manualLayout>
      </c:layout>
      <c:pieChart>
        <c:varyColors val="1"/>
        <c:ser>
          <c:idx val="0"/>
          <c:order val="0"/>
          <c:spPr>
            <a:ln w="25400">
              <a:noFill/>
            </a:ln>
          </c:spPr>
          <c:dPt>
            <c:idx val="0"/>
            <c:bubble3D val="0"/>
            <c:spPr>
              <a:solidFill>
                <a:srgbClr val="FFC000"/>
              </a:solidFill>
              <a:ln w="25400">
                <a:noFill/>
              </a:ln>
            </c:spPr>
            <c:extLst>
              <c:ext xmlns:c16="http://schemas.microsoft.com/office/drawing/2014/chart" uri="{C3380CC4-5D6E-409C-BE32-E72D297353CC}">
                <c16:uniqueId val="{00000001-F17E-42D3-A016-BB9D78E86C81}"/>
              </c:ext>
            </c:extLst>
          </c:dPt>
          <c:dPt>
            <c:idx val="1"/>
            <c:bubble3D val="0"/>
            <c:spPr>
              <a:solidFill>
                <a:srgbClr val="2683C6"/>
              </a:solidFill>
              <a:ln w="25400">
                <a:noFill/>
              </a:ln>
            </c:spPr>
            <c:extLst>
              <c:ext xmlns:c16="http://schemas.microsoft.com/office/drawing/2014/chart" uri="{C3380CC4-5D6E-409C-BE32-E72D297353CC}">
                <c16:uniqueId val="{00000003-F17E-42D3-A016-BB9D78E86C81}"/>
              </c:ext>
            </c:extLst>
          </c:dPt>
          <c:dPt>
            <c:idx val="2"/>
            <c:bubble3D val="0"/>
            <c:spPr>
              <a:solidFill>
                <a:srgbClr val="2683C6">
                  <a:lumMod val="60000"/>
                  <a:lumOff val="40000"/>
                </a:srgbClr>
              </a:solidFill>
              <a:ln w="25400">
                <a:noFill/>
              </a:ln>
            </c:spPr>
            <c:extLst>
              <c:ext xmlns:c16="http://schemas.microsoft.com/office/drawing/2014/chart" uri="{C3380CC4-5D6E-409C-BE32-E72D297353CC}">
                <c16:uniqueId val="{00000005-F17E-42D3-A016-BB9D78E86C81}"/>
              </c:ext>
            </c:extLst>
          </c:dPt>
          <c:dPt>
            <c:idx val="3"/>
            <c:bubble3D val="0"/>
            <c:spPr>
              <a:solidFill>
                <a:srgbClr val="58B6C0">
                  <a:lumMod val="60000"/>
                  <a:lumOff val="40000"/>
                </a:srgbClr>
              </a:solidFill>
              <a:ln w="25400">
                <a:noFill/>
              </a:ln>
            </c:spPr>
            <c:extLst>
              <c:ext xmlns:c16="http://schemas.microsoft.com/office/drawing/2014/chart" uri="{C3380CC4-5D6E-409C-BE32-E72D297353CC}">
                <c16:uniqueId val="{00000007-F17E-42D3-A016-BB9D78E86C81}"/>
              </c:ext>
            </c:extLst>
          </c:dPt>
          <c:dPt>
            <c:idx val="4"/>
            <c:bubble3D val="0"/>
            <c:spPr>
              <a:gradFill>
                <a:gsLst>
                  <a:gs pos="0">
                    <a:srgbClr val="012D86"/>
                  </a:gs>
                  <a:gs pos="100000">
                    <a:srgbClr val="0E2557"/>
                  </a:gs>
                </a:gsLst>
                <a:lin ang="5400000" scaled="0"/>
              </a:gradFill>
              <a:ln w="25400">
                <a:noFill/>
              </a:ln>
            </c:spPr>
            <c:extLst>
              <c:ext xmlns:c16="http://schemas.microsoft.com/office/drawing/2014/chart" uri="{C3380CC4-5D6E-409C-BE32-E72D297353CC}">
                <c16:uniqueId val="{00000009-F17E-42D3-A016-BB9D78E86C81}"/>
              </c:ext>
            </c:extLst>
          </c:dPt>
          <c:dLbls>
            <c:dLbl>
              <c:idx val="0"/>
              <c:layout>
                <c:manualLayout>
                  <c:x val="6.6698913372299001E-3"/>
                  <c:y val="1.14835171240062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17E-42D3-A016-BB9D78E86C81}"/>
                </c:ext>
              </c:extLst>
            </c:dLbl>
            <c:dLbl>
              <c:idx val="3"/>
              <c:layout>
                <c:manualLayout>
                  <c:x val="1.26508131282891E-2"/>
                  <c:y val="-3.8607680925827101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17E-42D3-A016-BB9D78E86C81}"/>
                </c:ext>
              </c:extLst>
            </c:dLbl>
            <c:dLbl>
              <c:idx val="4"/>
              <c:layout>
                <c:manualLayout>
                  <c:x val="-3.9937055329538401E-3"/>
                  <c:y val="2.8454881486361799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F17E-42D3-A016-BB9D78E86C81}"/>
                </c:ext>
              </c:extLst>
            </c:dLbl>
            <c:spPr>
              <a:noFill/>
              <a:ln>
                <a:noFill/>
              </a:ln>
              <a:effectLst/>
            </c:spPr>
            <c:txPr>
              <a:bodyPr rot="0" vert="horz"/>
              <a:lstStyle/>
              <a:p>
                <a:pPr>
                  <a:defRPr/>
                </a:pPr>
                <a:endParaRPr lang="zh-CN"/>
              </a:p>
            </c:txPr>
            <c:dLblPos val="bestFit"/>
            <c:showLegendKey val="0"/>
            <c:showVal val="1"/>
            <c:showCatName val="0"/>
            <c:showSerName val="0"/>
            <c:showPercent val="1"/>
            <c:showBubbleSize val="0"/>
            <c:showLeaderLines val="1"/>
            <c:extLst>
              <c:ext xmlns:c15="http://schemas.microsoft.com/office/drawing/2012/chart" uri="{CE6537A1-D6FC-4f65-9D91-7224C49458BB}"/>
            </c:extLst>
          </c:dLbls>
          <c:cat>
            <c:strRef>
              <c:f>'[【安信固收】招商蛇口深度数据库20210130.xlsx]8、存续债'!$B$3:$B$7</c:f>
              <c:strCache>
                <c:ptCount val="5"/>
                <c:pt idx="0">
                  <c:v>一般中期票据</c:v>
                </c:pt>
                <c:pt idx="1">
                  <c:v>超短期融资债券</c:v>
                </c:pt>
                <c:pt idx="2">
                  <c:v>一般公司债</c:v>
                </c:pt>
                <c:pt idx="3">
                  <c:v>供应链ABS</c:v>
                </c:pt>
                <c:pt idx="4">
                  <c:v>非供应链ABS</c:v>
                </c:pt>
              </c:strCache>
            </c:strRef>
          </c:cat>
          <c:val>
            <c:numRef>
              <c:f>'[【安信固收】招商蛇口深度数据库20210130.xlsx]8、存续债'!$C$3:$C$7</c:f>
              <c:numCache>
                <c:formatCode>0.0_);[Red]\(0.0\)</c:formatCode>
                <c:ptCount val="5"/>
                <c:pt idx="0">
                  <c:v>86</c:v>
                </c:pt>
                <c:pt idx="1">
                  <c:v>45</c:v>
                </c:pt>
                <c:pt idx="2">
                  <c:v>150</c:v>
                </c:pt>
                <c:pt idx="3">
                  <c:v>24.3</c:v>
                </c:pt>
                <c:pt idx="4">
                  <c:v>52</c:v>
                </c:pt>
              </c:numCache>
            </c:numRef>
          </c:val>
          <c:extLst>
            <c:ext xmlns:c16="http://schemas.microsoft.com/office/drawing/2014/chart" uri="{C3380CC4-5D6E-409C-BE32-E72D297353CC}">
              <c16:uniqueId val="{0000000A-F17E-42D3-A016-BB9D78E86C81}"/>
            </c:ext>
          </c:extLst>
        </c:ser>
        <c:dLbls>
          <c:showLegendKey val="0"/>
          <c:showVal val="0"/>
          <c:showCatName val="0"/>
          <c:showSerName val="0"/>
          <c:showPercent val="0"/>
          <c:showBubbleSize val="0"/>
          <c:showLeaderLines val="1"/>
        </c:dLbls>
        <c:firstSliceAng val="0"/>
      </c:pieChart>
      <c:spPr>
        <a:noFill/>
        <a:ln w="25400">
          <a:noFill/>
        </a:ln>
      </c:spPr>
    </c:plotArea>
    <c:legend>
      <c:legendPos val="t"/>
      <c:layout>
        <c:manualLayout>
          <c:xMode val="edge"/>
          <c:yMode val="edge"/>
          <c:x val="0.15509573804852875"/>
          <c:y val="2.3122510997452474E-2"/>
          <c:w val="0.81604018954644297"/>
          <c:h val="0.121967783862268"/>
        </c:manualLayout>
      </c:layout>
      <c:overlay val="0"/>
      <c:spPr>
        <a:noFill/>
        <a:ln w="25400">
          <a:noFill/>
        </a:ln>
      </c:spPr>
      <c:txPr>
        <a:bodyPr rot="0" vert="horz"/>
        <a:lstStyle/>
        <a:p>
          <a:pPr>
            <a:defRPr/>
          </a:pPr>
          <a:endParaRPr lang="zh-CN"/>
        </a:p>
      </c:txPr>
    </c:legend>
    <c:plotVisOnly val="1"/>
    <c:dispBlanksAs val="zero"/>
    <c:showDLblsOverMax val="0"/>
  </c:chart>
  <c:spPr>
    <a:solidFill>
      <a:srgbClr val="FFFFFF"/>
    </a:solidFill>
    <a:ln w="9525" cap="flat" cmpd="sng" algn="ctr">
      <a:noFill/>
      <a:prstDash val="solid"/>
      <a:round/>
    </a:ln>
  </c:spPr>
  <c:txPr>
    <a:bodyPr/>
    <a:lstStyle/>
    <a:p>
      <a:pPr>
        <a:defRPr lang="zh-CN" sz="1000" b="0" i="0" u="none" strike="noStrike" baseline="0">
          <a:solidFill>
            <a:schemeClr val="accent1">
              <a:lumMod val="50000"/>
            </a:schemeClr>
          </a:solidFill>
          <a:latin typeface="微软雅黑" panose="020B0503020204020204" pitchFamily="34" charset="-122"/>
          <a:ea typeface="微软雅黑" panose="020B0503020204020204" pitchFamily="34" charset="-122"/>
          <a:cs typeface="Arial" panose="020B0604020202020204"/>
        </a:defRPr>
      </a:pPr>
      <a:endParaRPr lang="zh-CN"/>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vert="horz"/>
          <a:lstStyle/>
          <a:p>
            <a:pPr>
              <a:defRPr sz="1400" b="1"/>
            </a:pPr>
            <a:r>
              <a:rPr lang="en-US" sz="1400" b="1" dirty="0"/>
              <a:t>2015-2020</a:t>
            </a:r>
            <a:r>
              <a:rPr lang="zh-CN" sz="1400" b="1" dirty="0"/>
              <a:t>年公开市场融资</a:t>
            </a:r>
          </a:p>
        </c:rich>
      </c:tx>
      <c:layout>
        <c:manualLayout>
          <c:xMode val="edge"/>
          <c:yMode val="edge"/>
          <c:x val="0.34304905093385102"/>
          <c:y val="9.7326965645658705E-3"/>
        </c:manualLayout>
      </c:layout>
      <c:overlay val="0"/>
    </c:title>
    <c:autoTitleDeleted val="0"/>
    <c:plotArea>
      <c:layout>
        <c:manualLayout>
          <c:layoutTarget val="inner"/>
          <c:xMode val="edge"/>
          <c:yMode val="edge"/>
          <c:x val="8.7922482408582303E-2"/>
          <c:y val="0.16417066968070099"/>
          <c:w val="0.85428538470411797"/>
          <c:h val="0.64094975628046502"/>
        </c:manualLayout>
      </c:layout>
      <c:barChart>
        <c:barDir val="col"/>
        <c:grouping val="clustered"/>
        <c:varyColors val="0"/>
        <c:ser>
          <c:idx val="2"/>
          <c:order val="0"/>
          <c:tx>
            <c:strRef>
              <c:f>'16招商蛇口'!$ER$22</c:f>
              <c:strCache>
                <c:ptCount val="1"/>
                <c:pt idx="0">
                  <c:v>超短期融资债券</c:v>
                </c:pt>
              </c:strCache>
            </c:strRef>
          </c:tx>
          <c:invertIfNegative val="0"/>
          <c:cat>
            <c:numRef>
              <c:f>'16招商蛇口'!$EQ$23:$EQ$28</c:f>
              <c:numCache>
                <c:formatCode>yyyy/m/d</c:formatCode>
                <c:ptCount val="6"/>
                <c:pt idx="0">
                  <c:v>42369</c:v>
                </c:pt>
                <c:pt idx="1">
                  <c:v>42735</c:v>
                </c:pt>
                <c:pt idx="2">
                  <c:v>43100</c:v>
                </c:pt>
                <c:pt idx="3">
                  <c:v>43465</c:v>
                </c:pt>
                <c:pt idx="4">
                  <c:v>43830</c:v>
                </c:pt>
                <c:pt idx="5">
                  <c:v>44196</c:v>
                </c:pt>
              </c:numCache>
            </c:numRef>
          </c:cat>
          <c:val>
            <c:numRef>
              <c:f>'16招商蛇口'!$ER$23:$ER$28</c:f>
              <c:numCache>
                <c:formatCode>General</c:formatCode>
                <c:ptCount val="6"/>
                <c:pt idx="0">
                  <c:v>0</c:v>
                </c:pt>
                <c:pt idx="1">
                  <c:v>0</c:v>
                </c:pt>
                <c:pt idx="2">
                  <c:v>0</c:v>
                </c:pt>
                <c:pt idx="3">
                  <c:v>40</c:v>
                </c:pt>
                <c:pt idx="4">
                  <c:v>-30</c:v>
                </c:pt>
                <c:pt idx="5">
                  <c:v>35</c:v>
                </c:pt>
              </c:numCache>
            </c:numRef>
          </c:val>
          <c:extLst>
            <c:ext xmlns:c16="http://schemas.microsoft.com/office/drawing/2014/chart" uri="{C3380CC4-5D6E-409C-BE32-E72D297353CC}">
              <c16:uniqueId val="{00000000-CAF6-490D-BB61-C00AB82E1D76}"/>
            </c:ext>
          </c:extLst>
        </c:ser>
        <c:ser>
          <c:idx val="0"/>
          <c:order val="1"/>
          <c:tx>
            <c:strRef>
              <c:f>'16招商蛇口'!$ES$22</c:f>
              <c:strCache>
                <c:ptCount val="1"/>
                <c:pt idx="0">
                  <c:v>一般中期票据</c:v>
                </c:pt>
              </c:strCache>
            </c:strRef>
          </c:tx>
          <c:spPr>
            <a:solidFill>
              <a:srgbClr val="00B0F0"/>
            </a:solidFill>
          </c:spPr>
          <c:invertIfNegative val="0"/>
          <c:cat>
            <c:numRef>
              <c:f>'16招商蛇口'!$EQ$23:$EQ$28</c:f>
              <c:numCache>
                <c:formatCode>yyyy/m/d</c:formatCode>
                <c:ptCount val="6"/>
                <c:pt idx="0">
                  <c:v>42369</c:v>
                </c:pt>
                <c:pt idx="1">
                  <c:v>42735</c:v>
                </c:pt>
                <c:pt idx="2">
                  <c:v>43100</c:v>
                </c:pt>
                <c:pt idx="3">
                  <c:v>43465</c:v>
                </c:pt>
                <c:pt idx="4">
                  <c:v>43830</c:v>
                </c:pt>
                <c:pt idx="5">
                  <c:v>44196</c:v>
                </c:pt>
              </c:numCache>
            </c:numRef>
          </c:cat>
          <c:val>
            <c:numRef>
              <c:f>'16招商蛇口'!$ES$23:$ES$28</c:f>
              <c:numCache>
                <c:formatCode>General</c:formatCode>
                <c:ptCount val="6"/>
                <c:pt idx="0">
                  <c:v>30</c:v>
                </c:pt>
                <c:pt idx="1">
                  <c:v>0</c:v>
                </c:pt>
                <c:pt idx="2">
                  <c:v>50</c:v>
                </c:pt>
                <c:pt idx="3">
                  <c:v>0</c:v>
                </c:pt>
                <c:pt idx="4">
                  <c:v>0</c:v>
                </c:pt>
                <c:pt idx="5">
                  <c:v>6</c:v>
                </c:pt>
              </c:numCache>
            </c:numRef>
          </c:val>
          <c:extLst>
            <c:ext xmlns:c16="http://schemas.microsoft.com/office/drawing/2014/chart" uri="{C3380CC4-5D6E-409C-BE32-E72D297353CC}">
              <c16:uniqueId val="{00000001-CAF6-490D-BB61-C00AB82E1D76}"/>
            </c:ext>
          </c:extLst>
        </c:ser>
        <c:ser>
          <c:idx val="3"/>
          <c:order val="3"/>
          <c:tx>
            <c:strRef>
              <c:f>'16招商蛇口'!$EU$22</c:f>
              <c:strCache>
                <c:ptCount val="1"/>
                <c:pt idx="0">
                  <c:v>一般公司债</c:v>
                </c:pt>
              </c:strCache>
            </c:strRef>
          </c:tx>
          <c:invertIfNegative val="0"/>
          <c:cat>
            <c:numRef>
              <c:f>'16招商蛇口'!$EQ$23:$EQ$28</c:f>
              <c:numCache>
                <c:formatCode>yyyy/m/d</c:formatCode>
                <c:ptCount val="6"/>
                <c:pt idx="0">
                  <c:v>42369</c:v>
                </c:pt>
                <c:pt idx="1">
                  <c:v>42735</c:v>
                </c:pt>
                <c:pt idx="2">
                  <c:v>43100</c:v>
                </c:pt>
                <c:pt idx="3">
                  <c:v>43465</c:v>
                </c:pt>
                <c:pt idx="4">
                  <c:v>43830</c:v>
                </c:pt>
                <c:pt idx="5">
                  <c:v>44196</c:v>
                </c:pt>
              </c:numCache>
            </c:numRef>
          </c:cat>
          <c:val>
            <c:numRef>
              <c:f>'16招商蛇口'!$EU$23:$EU$28</c:f>
              <c:numCache>
                <c:formatCode>General</c:formatCode>
                <c:ptCount val="6"/>
                <c:pt idx="0">
                  <c:v>0</c:v>
                </c:pt>
                <c:pt idx="1">
                  <c:v>15</c:v>
                </c:pt>
                <c:pt idx="2">
                  <c:v>24</c:v>
                </c:pt>
                <c:pt idx="3">
                  <c:v>70</c:v>
                </c:pt>
                <c:pt idx="4">
                  <c:v>56</c:v>
                </c:pt>
                <c:pt idx="5">
                  <c:v>0</c:v>
                </c:pt>
              </c:numCache>
            </c:numRef>
          </c:val>
          <c:extLst>
            <c:ext xmlns:c16="http://schemas.microsoft.com/office/drawing/2014/chart" uri="{C3380CC4-5D6E-409C-BE32-E72D297353CC}">
              <c16:uniqueId val="{00000002-CAF6-490D-BB61-C00AB82E1D76}"/>
            </c:ext>
          </c:extLst>
        </c:ser>
        <c:ser>
          <c:idx val="4"/>
          <c:order val="4"/>
          <c:tx>
            <c:strRef>
              <c:f>'16招商蛇口'!$EV$22</c:f>
              <c:strCache>
                <c:ptCount val="1"/>
                <c:pt idx="0">
                  <c:v>供应链ABS</c:v>
                </c:pt>
              </c:strCache>
            </c:strRef>
          </c:tx>
          <c:spPr>
            <a:solidFill>
              <a:srgbClr val="FFC000"/>
            </a:solidFill>
          </c:spPr>
          <c:invertIfNegative val="0"/>
          <c:cat>
            <c:numRef>
              <c:f>'16招商蛇口'!$EQ$23:$EQ$28</c:f>
              <c:numCache>
                <c:formatCode>yyyy/m/d</c:formatCode>
                <c:ptCount val="6"/>
                <c:pt idx="0">
                  <c:v>42369</c:v>
                </c:pt>
                <c:pt idx="1">
                  <c:v>42735</c:v>
                </c:pt>
                <c:pt idx="2">
                  <c:v>43100</c:v>
                </c:pt>
                <c:pt idx="3">
                  <c:v>43465</c:v>
                </c:pt>
                <c:pt idx="4">
                  <c:v>43830</c:v>
                </c:pt>
                <c:pt idx="5">
                  <c:v>44196</c:v>
                </c:pt>
              </c:numCache>
            </c:numRef>
          </c:cat>
          <c:val>
            <c:numRef>
              <c:f>'16招商蛇口'!$EV$23:$EV$28</c:f>
              <c:numCache>
                <c:formatCode>General</c:formatCode>
                <c:ptCount val="6"/>
                <c:pt idx="0">
                  <c:v>0</c:v>
                </c:pt>
                <c:pt idx="1">
                  <c:v>0</c:v>
                </c:pt>
                <c:pt idx="2">
                  <c:v>0</c:v>
                </c:pt>
                <c:pt idx="3">
                  <c:v>0</c:v>
                </c:pt>
                <c:pt idx="4">
                  <c:v>16.41</c:v>
                </c:pt>
                <c:pt idx="5">
                  <c:v>16.89</c:v>
                </c:pt>
              </c:numCache>
            </c:numRef>
          </c:val>
          <c:extLst>
            <c:ext xmlns:c16="http://schemas.microsoft.com/office/drawing/2014/chart" uri="{C3380CC4-5D6E-409C-BE32-E72D297353CC}">
              <c16:uniqueId val="{00000003-CAF6-490D-BB61-C00AB82E1D76}"/>
            </c:ext>
          </c:extLst>
        </c:ser>
        <c:ser>
          <c:idx val="5"/>
          <c:order val="5"/>
          <c:tx>
            <c:strRef>
              <c:f>'16招商蛇口'!$EW$22</c:f>
              <c:strCache>
                <c:ptCount val="1"/>
              </c:strCache>
            </c:strRef>
          </c:tx>
          <c:spPr>
            <a:solidFill>
              <a:srgbClr val="ED7D31"/>
            </a:solidFill>
          </c:spPr>
          <c:invertIfNegative val="0"/>
          <c:cat>
            <c:numRef>
              <c:f>'16招商蛇口'!$EQ$23:$EQ$28</c:f>
              <c:numCache>
                <c:formatCode>yyyy/m/d</c:formatCode>
                <c:ptCount val="6"/>
                <c:pt idx="0">
                  <c:v>42369</c:v>
                </c:pt>
                <c:pt idx="1">
                  <c:v>42735</c:v>
                </c:pt>
                <c:pt idx="2">
                  <c:v>43100</c:v>
                </c:pt>
                <c:pt idx="3">
                  <c:v>43465</c:v>
                </c:pt>
                <c:pt idx="4">
                  <c:v>43830</c:v>
                </c:pt>
                <c:pt idx="5">
                  <c:v>44196</c:v>
                </c:pt>
              </c:numCache>
            </c:numRef>
          </c:cat>
          <c:val>
            <c:numRef>
              <c:f>'16招商蛇口'!$EW$23:$EW$28</c:f>
              <c:numCache>
                <c:formatCode>General</c:formatCode>
                <c:ptCount val="6"/>
              </c:numCache>
            </c:numRef>
          </c:val>
          <c:extLst>
            <c:ext xmlns:c16="http://schemas.microsoft.com/office/drawing/2014/chart" uri="{C3380CC4-5D6E-409C-BE32-E72D297353CC}">
              <c16:uniqueId val="{00000004-CAF6-490D-BB61-C00AB82E1D76}"/>
            </c:ext>
          </c:extLst>
        </c:ser>
        <c:dLbls>
          <c:showLegendKey val="0"/>
          <c:showVal val="0"/>
          <c:showCatName val="0"/>
          <c:showSerName val="0"/>
          <c:showPercent val="0"/>
          <c:showBubbleSize val="0"/>
        </c:dLbls>
        <c:gapWidth val="150"/>
        <c:axId val="225090560"/>
        <c:axId val="225092352"/>
        <c:extLst>
          <c:ext xmlns:c15="http://schemas.microsoft.com/office/drawing/2012/chart" uri="{02D57815-91ED-43cb-92C2-25804820EDAC}">
            <c15:filteredBarSeries>
              <c15:ser>
                <c:idx val="1"/>
                <c:order val="2"/>
                <c:tx>
                  <c:strRef>
                    <c:extLst>
                      <c:ext uri="{02D57815-91ED-43cb-92C2-25804820EDAC}">
                        <c15:formulaRef>
                          <c15:sqref>'16招商蛇口'!$ET$22</c15:sqref>
                        </c15:formulaRef>
                      </c:ext>
                    </c:extLst>
                    <c:strCache>
                      <c:ptCount val="1"/>
                      <c:pt idx="0">
                        <c:v>非供应链ABS</c:v>
                      </c:pt>
                    </c:strCache>
                  </c:strRef>
                </c:tx>
                <c:spPr>
                  <a:solidFill>
                    <a:srgbClr val="0F2891"/>
                  </a:solidFill>
                </c:spPr>
                <c:invertIfNegative val="0"/>
                <c:cat>
                  <c:numRef>
                    <c:extLst>
                      <c:ext uri="{02D57815-91ED-43cb-92C2-25804820EDAC}">
                        <c15:formulaRef>
                          <c15:sqref>'16招商蛇口'!$EQ$23:$EQ$28</c15:sqref>
                        </c15:formulaRef>
                      </c:ext>
                    </c:extLst>
                    <c:numCache>
                      <c:formatCode>yyyy/m/d</c:formatCode>
                      <c:ptCount val="6"/>
                      <c:pt idx="0">
                        <c:v>42369</c:v>
                      </c:pt>
                      <c:pt idx="1">
                        <c:v>42735</c:v>
                      </c:pt>
                      <c:pt idx="2">
                        <c:v>43100</c:v>
                      </c:pt>
                      <c:pt idx="3">
                        <c:v>43465</c:v>
                      </c:pt>
                      <c:pt idx="4">
                        <c:v>43830</c:v>
                      </c:pt>
                      <c:pt idx="5">
                        <c:v>44196</c:v>
                      </c:pt>
                    </c:numCache>
                  </c:numRef>
                </c:cat>
                <c:val>
                  <c:numRef>
                    <c:extLst>
                      <c:ext uri="{02D57815-91ED-43cb-92C2-25804820EDAC}">
                        <c15:formulaRef>
                          <c15:sqref>'16招商蛇口'!$ET$23:$ET$28</c15:sqref>
                        </c15:formulaRef>
                      </c:ext>
                    </c:extLst>
                    <c:numCache>
                      <c:formatCode>General</c:formatCode>
                      <c:ptCount val="6"/>
                      <c:pt idx="0">
                        <c:v>3</c:v>
                      </c:pt>
                      <c:pt idx="1">
                        <c:v>0</c:v>
                      </c:pt>
                      <c:pt idx="2">
                        <c:v>0</c:v>
                      </c:pt>
                      <c:pt idx="3">
                        <c:v>-3</c:v>
                      </c:pt>
                      <c:pt idx="4">
                        <c:v>10.5</c:v>
                      </c:pt>
                      <c:pt idx="5">
                        <c:v>41.5</c:v>
                      </c:pt>
                    </c:numCache>
                  </c:numRef>
                </c:val>
                <c:extLst>
                  <c:ext xmlns:c16="http://schemas.microsoft.com/office/drawing/2014/chart" uri="{C3380CC4-5D6E-409C-BE32-E72D297353CC}">
                    <c16:uniqueId val="{00000006-CAF6-490D-BB61-C00AB82E1D76}"/>
                  </c:ext>
                </c:extLst>
              </c15:ser>
            </c15:filteredBarSeries>
          </c:ext>
        </c:extLst>
      </c:barChart>
      <c:lineChart>
        <c:grouping val="standard"/>
        <c:varyColors val="0"/>
        <c:ser>
          <c:idx val="6"/>
          <c:order val="6"/>
          <c:tx>
            <c:strRef>
              <c:f>'16招商蛇口'!$EX$22</c:f>
              <c:strCache>
                <c:ptCount val="1"/>
                <c:pt idx="0">
                  <c:v>净融资</c:v>
                </c:pt>
              </c:strCache>
            </c:strRef>
          </c:tx>
          <c:spPr>
            <a:ln w="19050" cap="rnd" cmpd="sng" algn="ctr">
              <a:solidFill>
                <a:srgbClr val="C00000"/>
              </a:solidFill>
              <a:prstDash val="solid"/>
              <a:round/>
            </a:ln>
          </c:spPr>
          <c:marker>
            <c:symbol val="triangle"/>
            <c:size val="5"/>
            <c:spPr>
              <a:solidFill>
                <a:srgbClr val="C00000"/>
              </a:solidFill>
              <a:ln w="9525" cap="flat" cmpd="sng" algn="ctr">
                <a:solidFill>
                  <a:srgbClr val="C00000"/>
                </a:solidFill>
                <a:prstDash val="solid"/>
                <a:round/>
              </a:ln>
            </c:spPr>
          </c:marker>
          <c:dLbls>
            <c:numFmt formatCode="#,##0.0" sourceLinked="0"/>
            <c:spPr>
              <a:noFill/>
              <a:ln>
                <a:noFill/>
              </a:ln>
              <a:effectLst/>
            </c:spPr>
            <c:txPr>
              <a:bodyPr rot="0" vert="horz"/>
              <a:lstStyle/>
              <a:p>
                <a:pPr>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'16招商蛇口'!$EQ$23:$EQ$28</c:f>
              <c:numCache>
                <c:formatCode>yyyy/m/d</c:formatCode>
                <c:ptCount val="6"/>
                <c:pt idx="0">
                  <c:v>42369</c:v>
                </c:pt>
                <c:pt idx="1">
                  <c:v>42735</c:v>
                </c:pt>
                <c:pt idx="2">
                  <c:v>43100</c:v>
                </c:pt>
                <c:pt idx="3">
                  <c:v>43465</c:v>
                </c:pt>
                <c:pt idx="4">
                  <c:v>43830</c:v>
                </c:pt>
                <c:pt idx="5">
                  <c:v>44196</c:v>
                </c:pt>
              </c:numCache>
            </c:numRef>
          </c:cat>
          <c:val>
            <c:numRef>
              <c:f>'16招商蛇口'!$EX$23:$EX$28</c:f>
              <c:numCache>
                <c:formatCode>General</c:formatCode>
                <c:ptCount val="6"/>
                <c:pt idx="0">
                  <c:v>33</c:v>
                </c:pt>
                <c:pt idx="1">
                  <c:v>15</c:v>
                </c:pt>
                <c:pt idx="2">
                  <c:v>74</c:v>
                </c:pt>
                <c:pt idx="3">
                  <c:v>107</c:v>
                </c:pt>
                <c:pt idx="4">
                  <c:v>52.91</c:v>
                </c:pt>
                <c:pt idx="5">
                  <c:v>99.39</c:v>
                </c:pt>
              </c:numCache>
            </c:numRef>
          </c:val>
          <c:smooth val="1"/>
          <c:extLst>
            <c:ext xmlns:c16="http://schemas.microsoft.com/office/drawing/2014/chart" uri="{C3380CC4-5D6E-409C-BE32-E72D297353CC}">
              <c16:uniqueId val="{00000005-CAF6-490D-BB61-C00AB82E1D76}"/>
            </c:ext>
          </c:extLst>
        </c:ser>
        <c:dLbls>
          <c:showLegendKey val="0"/>
          <c:showVal val="0"/>
          <c:showCatName val="0"/>
          <c:showSerName val="0"/>
          <c:showPercent val="0"/>
          <c:showBubbleSize val="0"/>
        </c:dLbls>
        <c:marker val="1"/>
        <c:smooth val="0"/>
        <c:axId val="225090560"/>
        <c:axId val="225092352"/>
      </c:lineChart>
      <c:catAx>
        <c:axId val="225090560"/>
        <c:scaling>
          <c:orientation val="minMax"/>
        </c:scaling>
        <c:delete val="0"/>
        <c:axPos val="b"/>
        <c:numFmt formatCode="yyyy/m" sourceLinked="0"/>
        <c:majorTickMark val="in"/>
        <c:minorTickMark val="none"/>
        <c:tickLblPos val="low"/>
        <c:spPr>
          <a:ln w="3175" cap="flat" cmpd="sng" algn="ctr">
            <a:solidFill>
              <a:sysClr val="windowText" lastClr="000000"/>
            </a:solidFill>
            <a:prstDash val="solid"/>
            <a:round/>
          </a:ln>
        </c:spPr>
        <c:txPr>
          <a:bodyPr rot="0" vert="horz"/>
          <a:lstStyle/>
          <a:p>
            <a:pPr>
              <a:defRPr/>
            </a:pPr>
            <a:endParaRPr lang="zh-CN"/>
          </a:p>
        </c:txPr>
        <c:crossAx val="225092352"/>
        <c:crosses val="autoZero"/>
        <c:auto val="0"/>
        <c:lblAlgn val="ctr"/>
        <c:lblOffset val="100"/>
        <c:noMultiLvlLbl val="0"/>
      </c:catAx>
      <c:valAx>
        <c:axId val="225092352"/>
        <c:scaling>
          <c:orientation val="minMax"/>
        </c:scaling>
        <c:delete val="0"/>
        <c:axPos val="l"/>
        <c:numFmt formatCode="General" sourceLinked="0"/>
        <c:majorTickMark val="in"/>
        <c:minorTickMark val="none"/>
        <c:tickLblPos val="nextTo"/>
        <c:spPr>
          <a:ln w="3175" cap="flat" cmpd="sng" algn="ctr">
            <a:solidFill>
              <a:sysClr val="windowText" lastClr="000000"/>
            </a:solidFill>
            <a:prstDash val="solid"/>
            <a:round/>
          </a:ln>
        </c:spPr>
        <c:txPr>
          <a:bodyPr rot="0" vert="horz"/>
          <a:lstStyle/>
          <a:p>
            <a:pPr>
              <a:defRPr/>
            </a:pPr>
            <a:endParaRPr lang="zh-CN"/>
          </a:p>
        </c:txPr>
        <c:crossAx val="225090560"/>
        <c:crosses val="autoZero"/>
        <c:crossBetween val="between"/>
      </c:valAx>
      <c:spPr>
        <a:noFill/>
        <a:ln w="25400">
          <a:noFill/>
        </a:ln>
      </c:spPr>
    </c:plotArea>
    <c:legend>
      <c:legendPos val="t"/>
      <c:legendEntry>
        <c:idx val="4"/>
        <c:delete val="1"/>
      </c:legendEntry>
      <c:layout>
        <c:manualLayout>
          <c:xMode val="edge"/>
          <c:yMode val="edge"/>
          <c:x val="8.7650699912510899E-2"/>
          <c:y val="0.86926471691038598"/>
          <c:w val="0.87068257562224705"/>
          <c:h val="0.13073528308961399"/>
        </c:manualLayout>
      </c:layout>
      <c:overlay val="0"/>
      <c:spPr>
        <a:noFill/>
        <a:ln w="25400">
          <a:noFill/>
        </a:ln>
      </c:spPr>
      <c:txPr>
        <a:bodyPr rot="0" vert="horz"/>
        <a:lstStyle/>
        <a:p>
          <a:pPr>
            <a:defRPr/>
          </a:pPr>
          <a:endParaRPr lang="zh-CN"/>
        </a:p>
      </c:txPr>
    </c:legend>
    <c:plotVisOnly val="1"/>
    <c:dispBlanksAs val="gap"/>
    <c:showDLblsOverMax val="0"/>
  </c:chart>
  <c:spPr>
    <a:noFill/>
    <a:ln w="9525" cap="flat" cmpd="sng" algn="ctr">
      <a:noFill/>
      <a:prstDash val="solid"/>
      <a:round/>
    </a:ln>
  </c:spPr>
  <c:txPr>
    <a:bodyPr/>
    <a:lstStyle/>
    <a:p>
      <a:pPr>
        <a:defRPr lang="zh-CN" sz="800" b="0" i="0" u="none" strike="noStrike" baseline="0">
          <a:solidFill>
            <a:srgbClr val="000000"/>
          </a:solidFill>
          <a:latin typeface="微软雅黑" panose="020B0503020204020204" pitchFamily="34" charset="-122"/>
          <a:ea typeface="微软雅黑" panose="020B0503020204020204" pitchFamily="34" charset="-122"/>
          <a:cs typeface="Arial" panose="020B0604020202020204"/>
        </a:defRPr>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7922482408582303E-2"/>
          <c:y val="0.16417066968070099"/>
          <c:w val="0.85428538470411797"/>
          <c:h val="0.68714326080813803"/>
        </c:manualLayout>
      </c:layout>
      <c:barChart>
        <c:barDir val="col"/>
        <c:grouping val="stacked"/>
        <c:varyColors val="0"/>
        <c:ser>
          <c:idx val="2"/>
          <c:order val="0"/>
          <c:tx>
            <c:strRef>
              <c:f>新发行统计!$U$3</c:f>
              <c:strCache>
                <c:ptCount val="1"/>
                <c:pt idx="0">
                  <c:v>供应链ABS</c:v>
                </c:pt>
              </c:strCache>
            </c:strRef>
          </c:tx>
          <c:spPr>
            <a:solidFill>
              <a:srgbClr val="1F497D">
                <a:lumMod val="60000"/>
                <a:lumOff val="40000"/>
              </a:srgbClr>
            </a:solidFill>
          </c:spPr>
          <c:invertIfNegative val="0"/>
          <c:cat>
            <c:numRef>
              <c:f>新发行统计!$V$2:$Z$2</c:f>
              <c:numCache>
                <c:formatCode>General</c:formatCode>
                <c:ptCount val="5"/>
                <c:pt idx="0">
                  <c:v>2016</c:v>
                </c:pt>
                <c:pt idx="1">
                  <c:v>2017</c:v>
                </c:pt>
                <c:pt idx="2">
                  <c:v>2018</c:v>
                </c:pt>
                <c:pt idx="3">
                  <c:v>2019</c:v>
                </c:pt>
                <c:pt idx="4">
                  <c:v>2020</c:v>
                </c:pt>
              </c:numCache>
            </c:numRef>
          </c:cat>
          <c:val>
            <c:numRef>
              <c:f>新发行统计!$V$3:$Z$3</c:f>
              <c:numCache>
                <c:formatCode>General</c:formatCode>
                <c:ptCount val="5"/>
                <c:pt idx="0">
                  <c:v>104.637963</c:v>
                </c:pt>
                <c:pt idx="1">
                  <c:v>496.20528999999999</c:v>
                </c:pt>
                <c:pt idx="2">
                  <c:v>1280.9250750000001</c:v>
                </c:pt>
                <c:pt idx="3">
                  <c:v>2052.2667110000002</c:v>
                </c:pt>
                <c:pt idx="4">
                  <c:v>2317.7293</c:v>
                </c:pt>
              </c:numCache>
            </c:numRef>
          </c:val>
          <c:extLst>
            <c:ext xmlns:c16="http://schemas.microsoft.com/office/drawing/2014/chart" uri="{C3380CC4-5D6E-409C-BE32-E72D297353CC}">
              <c16:uniqueId val="{00000000-7868-4051-A9A5-49DE2E1E993D}"/>
            </c:ext>
          </c:extLst>
        </c:ser>
        <c:ser>
          <c:idx val="0"/>
          <c:order val="1"/>
          <c:tx>
            <c:strRef>
              <c:f>新发行统计!$U$4</c:f>
              <c:strCache>
                <c:ptCount val="1"/>
                <c:pt idx="0">
                  <c:v>CMBS</c:v>
                </c:pt>
              </c:strCache>
            </c:strRef>
          </c:tx>
          <c:spPr>
            <a:solidFill>
              <a:srgbClr val="4BACC6">
                <a:lumMod val="60000"/>
                <a:lumOff val="40000"/>
              </a:srgbClr>
            </a:solidFill>
          </c:spPr>
          <c:invertIfNegative val="0"/>
          <c:cat>
            <c:numRef>
              <c:f>新发行统计!$V$2:$Z$2</c:f>
              <c:numCache>
                <c:formatCode>General</c:formatCode>
                <c:ptCount val="5"/>
                <c:pt idx="0">
                  <c:v>2016</c:v>
                </c:pt>
                <c:pt idx="1">
                  <c:v>2017</c:v>
                </c:pt>
                <c:pt idx="2">
                  <c:v>2018</c:v>
                </c:pt>
                <c:pt idx="3">
                  <c:v>2019</c:v>
                </c:pt>
                <c:pt idx="4">
                  <c:v>2020</c:v>
                </c:pt>
              </c:numCache>
            </c:numRef>
          </c:cat>
          <c:val>
            <c:numRef>
              <c:f>新发行统计!$V$4:$Z$4</c:f>
              <c:numCache>
                <c:formatCode>General</c:formatCode>
                <c:ptCount val="5"/>
                <c:pt idx="0">
                  <c:v>31.5</c:v>
                </c:pt>
                <c:pt idx="1">
                  <c:v>319.62</c:v>
                </c:pt>
                <c:pt idx="2">
                  <c:v>399.09500000000003</c:v>
                </c:pt>
                <c:pt idx="3">
                  <c:v>379.33499999999998</c:v>
                </c:pt>
                <c:pt idx="4">
                  <c:v>415.78</c:v>
                </c:pt>
              </c:numCache>
            </c:numRef>
          </c:val>
          <c:extLst>
            <c:ext xmlns:c16="http://schemas.microsoft.com/office/drawing/2014/chart" uri="{C3380CC4-5D6E-409C-BE32-E72D297353CC}">
              <c16:uniqueId val="{00000001-7868-4051-A9A5-49DE2E1E993D}"/>
            </c:ext>
          </c:extLst>
        </c:ser>
        <c:ser>
          <c:idx val="1"/>
          <c:order val="2"/>
          <c:tx>
            <c:strRef>
              <c:f>新发行统计!$U$5</c:f>
              <c:strCache>
                <c:ptCount val="1"/>
                <c:pt idx="0">
                  <c:v>购房尾款ABS</c:v>
                </c:pt>
              </c:strCache>
            </c:strRef>
          </c:tx>
          <c:spPr>
            <a:solidFill>
              <a:sysClr val="windowText" lastClr="000000">
                <a:lumMod val="50000"/>
                <a:lumOff val="50000"/>
              </a:sysClr>
            </a:solidFill>
          </c:spPr>
          <c:invertIfNegative val="0"/>
          <c:cat>
            <c:numRef>
              <c:f>新发行统计!$V$2:$Z$2</c:f>
              <c:numCache>
                <c:formatCode>General</c:formatCode>
                <c:ptCount val="5"/>
                <c:pt idx="0">
                  <c:v>2016</c:v>
                </c:pt>
                <c:pt idx="1">
                  <c:v>2017</c:v>
                </c:pt>
                <c:pt idx="2">
                  <c:v>2018</c:v>
                </c:pt>
                <c:pt idx="3">
                  <c:v>2019</c:v>
                </c:pt>
                <c:pt idx="4">
                  <c:v>2020</c:v>
                </c:pt>
              </c:numCache>
            </c:numRef>
          </c:cat>
          <c:val>
            <c:numRef>
              <c:f>新发行统计!$V$5:$Z$5</c:f>
              <c:numCache>
                <c:formatCode>General</c:formatCode>
                <c:ptCount val="5"/>
                <c:pt idx="0">
                  <c:v>168.31639999999999</c:v>
                </c:pt>
                <c:pt idx="1">
                  <c:v>207.63499999999999</c:v>
                </c:pt>
                <c:pt idx="2">
                  <c:v>451.30775</c:v>
                </c:pt>
                <c:pt idx="3">
                  <c:v>416.09399999999999</c:v>
                </c:pt>
                <c:pt idx="4">
                  <c:v>495.8</c:v>
                </c:pt>
              </c:numCache>
            </c:numRef>
          </c:val>
          <c:extLst>
            <c:ext xmlns:c16="http://schemas.microsoft.com/office/drawing/2014/chart" uri="{C3380CC4-5D6E-409C-BE32-E72D297353CC}">
              <c16:uniqueId val="{00000002-7868-4051-A9A5-49DE2E1E993D}"/>
            </c:ext>
          </c:extLst>
        </c:ser>
        <c:ser>
          <c:idx val="3"/>
          <c:order val="3"/>
          <c:tx>
            <c:strRef>
              <c:f>新发行统计!$U$6</c:f>
              <c:strCache>
                <c:ptCount val="1"/>
                <c:pt idx="0">
                  <c:v>类REITs</c:v>
                </c:pt>
              </c:strCache>
            </c:strRef>
          </c:tx>
          <c:spPr>
            <a:solidFill>
              <a:srgbClr val="BB8839"/>
            </a:solidFill>
          </c:spPr>
          <c:invertIfNegative val="0"/>
          <c:cat>
            <c:numRef>
              <c:f>新发行统计!$V$2:$Z$2</c:f>
              <c:numCache>
                <c:formatCode>General</c:formatCode>
                <c:ptCount val="5"/>
                <c:pt idx="0">
                  <c:v>2016</c:v>
                </c:pt>
                <c:pt idx="1">
                  <c:v>2017</c:v>
                </c:pt>
                <c:pt idx="2">
                  <c:v>2018</c:v>
                </c:pt>
                <c:pt idx="3">
                  <c:v>2019</c:v>
                </c:pt>
                <c:pt idx="4">
                  <c:v>2020</c:v>
                </c:pt>
              </c:numCache>
            </c:numRef>
          </c:cat>
          <c:val>
            <c:numRef>
              <c:f>新发行统计!$V$6:$Z$6</c:f>
              <c:numCache>
                <c:formatCode>General</c:formatCode>
                <c:ptCount val="5"/>
                <c:pt idx="0">
                  <c:v>27.3</c:v>
                </c:pt>
                <c:pt idx="1">
                  <c:v>77.459999999999994</c:v>
                </c:pt>
                <c:pt idx="2">
                  <c:v>117.84529999999999</c:v>
                </c:pt>
                <c:pt idx="3">
                  <c:v>94.31</c:v>
                </c:pt>
                <c:pt idx="4">
                  <c:v>99.144999999999996</c:v>
                </c:pt>
              </c:numCache>
            </c:numRef>
          </c:val>
          <c:extLst>
            <c:ext xmlns:c16="http://schemas.microsoft.com/office/drawing/2014/chart" uri="{C3380CC4-5D6E-409C-BE32-E72D297353CC}">
              <c16:uniqueId val="{00000003-7868-4051-A9A5-49DE2E1E993D}"/>
            </c:ext>
          </c:extLst>
        </c:ser>
        <c:ser>
          <c:idx val="4"/>
          <c:order val="4"/>
          <c:tx>
            <c:strRef>
              <c:f>新发行统计!$U$7</c:f>
              <c:strCache>
                <c:ptCount val="1"/>
                <c:pt idx="0">
                  <c:v>物业费ABS</c:v>
                </c:pt>
              </c:strCache>
            </c:strRef>
          </c:tx>
          <c:spPr>
            <a:solidFill>
              <a:srgbClr val="EEECE1">
                <a:lumMod val="75000"/>
              </a:srgbClr>
            </a:solidFill>
          </c:spPr>
          <c:invertIfNegative val="0"/>
          <c:cat>
            <c:numRef>
              <c:f>新发行统计!$V$2:$Z$2</c:f>
              <c:numCache>
                <c:formatCode>General</c:formatCode>
                <c:ptCount val="5"/>
                <c:pt idx="0">
                  <c:v>2016</c:v>
                </c:pt>
                <c:pt idx="1">
                  <c:v>2017</c:v>
                </c:pt>
                <c:pt idx="2">
                  <c:v>2018</c:v>
                </c:pt>
                <c:pt idx="3">
                  <c:v>2019</c:v>
                </c:pt>
                <c:pt idx="4">
                  <c:v>2020</c:v>
                </c:pt>
              </c:numCache>
            </c:numRef>
          </c:cat>
          <c:val>
            <c:numRef>
              <c:f>新发行统计!$V$7:$Z$7</c:f>
              <c:numCache>
                <c:formatCode>General</c:formatCode>
                <c:ptCount val="5"/>
                <c:pt idx="0">
                  <c:v>208.10560000000001</c:v>
                </c:pt>
                <c:pt idx="1">
                  <c:v>88.590999999999994</c:v>
                </c:pt>
                <c:pt idx="2">
                  <c:v>86.74</c:v>
                </c:pt>
                <c:pt idx="3">
                  <c:v>73.8</c:v>
                </c:pt>
                <c:pt idx="4">
                  <c:v>0</c:v>
                </c:pt>
              </c:numCache>
            </c:numRef>
          </c:val>
          <c:extLst>
            <c:ext xmlns:c16="http://schemas.microsoft.com/office/drawing/2014/chart" uri="{C3380CC4-5D6E-409C-BE32-E72D297353CC}">
              <c16:uniqueId val="{00000004-7868-4051-A9A5-49DE2E1E993D}"/>
            </c:ext>
          </c:extLst>
        </c:ser>
        <c:dLbls>
          <c:showLegendKey val="0"/>
          <c:showVal val="0"/>
          <c:showCatName val="0"/>
          <c:showSerName val="0"/>
          <c:showPercent val="0"/>
          <c:showBubbleSize val="0"/>
        </c:dLbls>
        <c:gapWidth val="150"/>
        <c:overlap val="100"/>
        <c:axId val="225090560"/>
        <c:axId val="225092352"/>
      </c:barChart>
      <c:dateAx>
        <c:axId val="225090560"/>
        <c:scaling>
          <c:orientation val="minMax"/>
        </c:scaling>
        <c:delete val="0"/>
        <c:axPos val="b"/>
        <c:numFmt formatCode="@" sourceLinked="0"/>
        <c:majorTickMark val="in"/>
        <c:minorTickMark val="none"/>
        <c:tickLblPos val="low"/>
        <c:spPr>
          <a:ln w="3175" cap="flat" cmpd="sng" algn="ctr">
            <a:solidFill>
              <a:sysClr val="windowText" lastClr="000000"/>
            </a:solidFill>
            <a:prstDash val="solid"/>
            <a:round/>
          </a:ln>
        </c:spPr>
        <c:txPr>
          <a:bodyPr rot="0" vert="horz"/>
          <a:lstStyle/>
          <a:p>
            <a:pPr>
              <a:defRPr/>
            </a:pPr>
            <a:endParaRPr lang="zh-CN"/>
          </a:p>
        </c:txPr>
        <c:crossAx val="225092352"/>
        <c:crosses val="autoZero"/>
        <c:auto val="0"/>
        <c:lblOffset val="100"/>
        <c:baseTimeUnit val="days"/>
      </c:dateAx>
      <c:valAx>
        <c:axId val="225092352"/>
        <c:scaling>
          <c:orientation val="minMax"/>
        </c:scaling>
        <c:delete val="0"/>
        <c:axPos val="l"/>
        <c:numFmt formatCode="General" sourceLinked="0"/>
        <c:majorTickMark val="in"/>
        <c:minorTickMark val="none"/>
        <c:tickLblPos val="nextTo"/>
        <c:spPr>
          <a:ln w="3175" cap="flat" cmpd="sng" algn="ctr">
            <a:solidFill>
              <a:sysClr val="windowText" lastClr="000000"/>
            </a:solidFill>
            <a:prstDash val="solid"/>
            <a:round/>
          </a:ln>
        </c:spPr>
        <c:txPr>
          <a:bodyPr rot="0" vert="horz"/>
          <a:lstStyle/>
          <a:p>
            <a:pPr>
              <a:defRPr/>
            </a:pPr>
            <a:endParaRPr lang="zh-CN"/>
          </a:p>
        </c:txPr>
        <c:crossAx val="225090560"/>
        <c:crosses val="autoZero"/>
        <c:crossBetween val="between"/>
      </c:valAx>
      <c:spPr>
        <a:noFill/>
        <a:ln w="25400">
          <a:noFill/>
        </a:ln>
      </c:spPr>
    </c:plotArea>
    <c:legend>
      <c:legendPos val="t"/>
      <c:legendEntry>
        <c:idx val="0"/>
        <c:txPr>
          <a:bodyPr rot="0" vert="horz"/>
          <a:lstStyle/>
          <a:p>
            <a:pPr>
              <a:defRPr sz="1100"/>
            </a:pPr>
            <a:endParaRPr lang="zh-CN"/>
          </a:p>
        </c:txPr>
      </c:legendEntry>
      <c:legendEntry>
        <c:idx val="1"/>
        <c:txPr>
          <a:bodyPr rot="0" vert="horz"/>
          <a:lstStyle/>
          <a:p>
            <a:pPr>
              <a:defRPr sz="1100"/>
            </a:pPr>
            <a:endParaRPr lang="zh-CN"/>
          </a:p>
        </c:txPr>
      </c:legendEntry>
      <c:legendEntry>
        <c:idx val="2"/>
        <c:txPr>
          <a:bodyPr rot="0" vert="horz"/>
          <a:lstStyle/>
          <a:p>
            <a:pPr>
              <a:defRPr sz="1100"/>
            </a:pPr>
            <a:endParaRPr lang="zh-CN"/>
          </a:p>
        </c:txPr>
      </c:legendEntry>
      <c:legendEntry>
        <c:idx val="3"/>
        <c:txPr>
          <a:bodyPr rot="0" vert="horz"/>
          <a:lstStyle/>
          <a:p>
            <a:pPr>
              <a:defRPr sz="1100"/>
            </a:pPr>
            <a:endParaRPr lang="zh-CN"/>
          </a:p>
        </c:txPr>
      </c:legendEntry>
      <c:legendEntry>
        <c:idx val="4"/>
        <c:txPr>
          <a:bodyPr rot="0" vert="horz"/>
          <a:lstStyle/>
          <a:p>
            <a:pPr>
              <a:defRPr sz="1100"/>
            </a:pPr>
            <a:endParaRPr lang="zh-CN"/>
          </a:p>
        </c:txPr>
      </c:legendEntry>
      <c:layout>
        <c:manualLayout>
          <c:xMode val="edge"/>
          <c:yMode val="edge"/>
          <c:x val="5.4812044873056499E-2"/>
          <c:y val="4.9867374005304999E-2"/>
          <c:w val="0.84993111592206305"/>
          <c:h val="5.8709106984969103E-2"/>
        </c:manualLayout>
      </c:layout>
      <c:overlay val="0"/>
      <c:spPr>
        <a:noFill/>
        <a:ln w="25400">
          <a:noFill/>
        </a:ln>
      </c:spPr>
      <c:txPr>
        <a:bodyPr rot="0" vert="horz"/>
        <a:lstStyle/>
        <a:p>
          <a:pPr>
            <a:defRPr sz="1100"/>
          </a:pPr>
          <a:endParaRPr lang="zh-CN"/>
        </a:p>
      </c:txPr>
    </c:legend>
    <c:plotVisOnly val="1"/>
    <c:dispBlanksAs val="gap"/>
    <c:showDLblsOverMax val="0"/>
  </c:chart>
  <c:spPr>
    <a:noFill/>
    <a:ln w="9525" cap="flat" cmpd="sng" algn="ctr">
      <a:noFill/>
      <a:prstDash val="solid"/>
      <a:round/>
    </a:ln>
  </c:spPr>
  <c:txPr>
    <a:bodyPr/>
    <a:lstStyle/>
    <a:p>
      <a:pPr>
        <a:defRPr lang="zh-CN" sz="1000" b="0" i="0" u="none" strike="noStrike" baseline="0">
          <a:solidFill>
            <a:srgbClr val="000000"/>
          </a:solidFill>
          <a:latin typeface="微软雅黑" panose="020B0503020204020204" pitchFamily="34" charset="-122"/>
          <a:ea typeface="微软雅黑" panose="020B0503020204020204" pitchFamily="34" charset="-122"/>
          <a:cs typeface="Arial" panose="020B0604020202020204"/>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0.0788</cdr:x>
      <cdr:y>0.16846</cdr:y>
    </cdr:from>
    <cdr:to>
      <cdr:x>0.38944</cdr:x>
      <cdr:y>0.4669</cdr:y>
    </cdr:to>
    <cdr:sp macro="" textlink="">
      <cdr:nvSpPr>
        <cdr:cNvPr id="2" name="矩形 1">
          <a:extLst xmlns:a="http://schemas.openxmlformats.org/drawingml/2006/main">
            <a:ext uri="{FF2B5EF4-FFF2-40B4-BE49-F238E27FC236}">
              <a16:creationId xmlns:a16="http://schemas.microsoft.com/office/drawing/2014/main" id="{53B75CD5-BAD0-4B1A-9299-C3E4F2A0B005}"/>
            </a:ext>
          </a:extLst>
        </cdr:cNvPr>
        <cdr:cNvSpPr/>
      </cdr:nvSpPr>
      <cdr:spPr>
        <a:xfrm xmlns:a="http://schemas.openxmlformats.org/drawingml/2006/main">
          <a:off x="396240" y="473125"/>
          <a:ext cx="1562100" cy="838200"/>
        </a:xfrm>
        <a:prstGeom xmlns:a="http://schemas.openxmlformats.org/drawingml/2006/main" prst="rect">
          <a:avLst/>
        </a:prstGeom>
        <a:noFill xmlns:a="http://schemas.openxmlformats.org/drawingml/2006/main"/>
        <a:ln xmlns:a="http://schemas.openxmlformats.org/drawingml/2006/main">
          <a:solidFill>
            <a:srgbClr val="C00000"/>
          </a:solid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76BB77-602C-4622-9305-12709138FBD5}" type="datetimeFigureOut">
              <a:rPr lang="zh-CN" altLang="en-US" smtClean="0"/>
              <a:t>2021/8/26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85A8D4-9007-43D4-958F-39CE9A8FA231}" type="slidenum">
              <a:rPr lang="zh-CN" altLang="en-US" smtClean="0"/>
              <a:t>‹#›</a:t>
            </a:fld>
            <a:endParaRPr lang="zh-CN" altLang="en-US"/>
          </a:p>
        </p:txBody>
      </p:sp>
    </p:spTree>
    <p:extLst>
      <p:ext uri="{BB962C8B-B14F-4D97-AF65-F5344CB8AC3E}">
        <p14:creationId xmlns:p14="http://schemas.microsoft.com/office/powerpoint/2010/main" val="1154333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F6F24-9067-4BC6-AEA5-7E3E59A4237E}" type="datetimeFigureOut">
              <a:rPr lang="zh-CN" altLang="en-US" smtClean="0"/>
              <a:t>2021/8/26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38C5F-EC09-4BA8-8BBC-CFD4948E9F2F}" type="slidenum">
              <a:rPr lang="zh-CN" altLang="en-US" smtClean="0"/>
              <a:t>‹#›</a:t>
            </a:fld>
            <a:endParaRPr lang="zh-CN" altLang="en-US"/>
          </a:p>
        </p:txBody>
      </p:sp>
    </p:spTree>
    <p:extLst>
      <p:ext uri="{BB962C8B-B14F-4D97-AF65-F5344CB8AC3E}">
        <p14:creationId xmlns:p14="http://schemas.microsoft.com/office/powerpoint/2010/main" val="318797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46487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近些年随着融资的诉求加大，</a:t>
            </a:r>
            <a:r>
              <a:rPr lang="en-US" altLang="zh-CN" dirty="0"/>
              <a:t>ABS</a:t>
            </a:r>
            <a:r>
              <a:rPr lang="zh-CN" altLang="en-US" dirty="0"/>
              <a:t>市场规模倍数增长，</a:t>
            </a:r>
            <a:r>
              <a:rPr lang="en-US" altLang="zh-CN" dirty="0"/>
              <a:t>20</a:t>
            </a:r>
            <a:r>
              <a:rPr lang="zh-CN" altLang="en-US" dirty="0"/>
              <a:t>年</a:t>
            </a:r>
            <a:r>
              <a:rPr lang="en-US" altLang="zh-CN" dirty="0"/>
              <a:t>3000</a:t>
            </a:r>
            <a:r>
              <a:rPr lang="zh-CN" altLang="en-US" dirty="0"/>
              <a:t>亿元，以供应链</a:t>
            </a:r>
            <a:r>
              <a:rPr lang="en-US" altLang="zh-CN" dirty="0"/>
              <a:t>ABS</a:t>
            </a:r>
            <a:r>
              <a:rPr lang="zh-CN" altLang="en-US" dirty="0"/>
              <a:t>为主</a:t>
            </a:r>
            <a:r>
              <a:rPr lang="en-US" altLang="zh-CN" dirty="0"/>
              <a:t>60%</a:t>
            </a:r>
            <a:r>
              <a:rPr lang="zh-CN" altLang="en-US" dirty="0"/>
              <a:t>，对于商业物业</a:t>
            </a:r>
            <a:r>
              <a:rPr lang="en-US" altLang="zh-CN" dirty="0"/>
              <a:t>+</a:t>
            </a:r>
            <a:r>
              <a:rPr lang="zh-CN" altLang="en-US" dirty="0"/>
              <a:t>资产证券化的产品比较少</a:t>
            </a: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a:t>
            </a:r>
            <a:r>
              <a:rPr lang="en-US" altLang="zh-CN" dirty="0"/>
              <a:t>ABS</a:t>
            </a:r>
            <a:r>
              <a:rPr lang="zh-CN" altLang="en-US" dirty="0"/>
              <a:t>，</a:t>
            </a:r>
            <a:r>
              <a:rPr lang="en-US" altLang="zh-CN" dirty="0"/>
              <a:t>REITs</a:t>
            </a:r>
            <a:r>
              <a:rPr lang="zh-CN" altLang="en-US" dirty="0"/>
              <a:t>在国外市场早已经成熟，但目前在国内发展才刚刚起步，作为国内创新融资模式</a:t>
            </a:r>
            <a:endParaRPr lang="en-US" altLang="zh-CN" dirty="0"/>
          </a:p>
          <a:p>
            <a:r>
              <a:rPr lang="zh-CN" altLang="en-US" dirty="0"/>
              <a:t>统一的优势，盘活资金、改善报表</a:t>
            </a:r>
            <a:endParaRPr lang="en-US" altLang="zh-CN" dirty="0"/>
          </a:p>
          <a:p>
            <a:r>
              <a:rPr lang="zh-CN" altLang="en-US" dirty="0"/>
              <a:t>资产包复杂、风险更低</a:t>
            </a:r>
            <a:r>
              <a:rPr lang="en-US" altLang="zh-CN" dirty="0"/>
              <a:t> </a:t>
            </a:r>
            <a:r>
              <a:rPr lang="zh-CN" altLang="en-US" dirty="0"/>
              <a:t>可以为房企提供更廉价的资金</a:t>
            </a:r>
            <a:endParaRPr lang="en-US" altLang="zh-CN" dirty="0"/>
          </a:p>
          <a:p>
            <a:r>
              <a:rPr lang="zh-CN" altLang="en-US" dirty="0"/>
              <a:t>实现资产持有与运营 金融与使用的分离，</a:t>
            </a:r>
            <a:r>
              <a:rPr lang="en-US" altLang="zh-CN" dirty="0"/>
              <a:t>REITs+</a:t>
            </a:r>
            <a:r>
              <a:rPr lang="zh-CN" altLang="en-US" dirty="0"/>
              <a:t>商业地产开发的模式，提供了更好的资产退出机制，有利于品牌价值</a:t>
            </a:r>
            <a:endParaRPr lang="en-US" altLang="zh-CN" dirty="0"/>
          </a:p>
        </p:txBody>
      </p:sp>
      <p:sp>
        <p:nvSpPr>
          <p:cNvPr id="4" name="灯片编号占位符 3"/>
          <p:cNvSpPr>
            <a:spLocks noGrp="1"/>
          </p:cNvSpPr>
          <p:nvPr>
            <p:ph type="sldNum" sz="quarter" idx="5"/>
          </p:nvPr>
        </p:nvSpPr>
        <p:spPr/>
        <p:txBody>
          <a:bodyPr/>
          <a:lstStyle/>
          <a:p>
            <a:fld id="{B1A38C5F-EC09-4BA8-8BBC-CFD4948E9F2F}" type="slidenum">
              <a:rPr lang="zh-CN" altLang="en-US" smtClean="0"/>
              <a:t>11</a:t>
            </a:fld>
            <a:endParaRPr lang="zh-CN" altLang="en-US"/>
          </a:p>
        </p:txBody>
      </p:sp>
    </p:spTree>
    <p:extLst>
      <p:ext uri="{BB962C8B-B14F-4D97-AF65-F5344CB8AC3E}">
        <p14:creationId xmlns:p14="http://schemas.microsoft.com/office/powerpoint/2010/main" val="2495875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REITs</a:t>
            </a:r>
            <a:r>
              <a:rPr lang="zh-CN" altLang="en-US" dirty="0"/>
              <a:t>管理办法对利润分配、认购方式、交易构架等都有所限制，</a:t>
            </a:r>
            <a:endParaRPr lang="en-US" altLang="zh-CN" dirty="0"/>
          </a:p>
          <a:p>
            <a:r>
              <a:rPr lang="zh-CN" altLang="en-US" dirty="0"/>
              <a:t>但目前并没有像国外类似提供大量的税收优惠机制，政策环境建设仍处于早期</a:t>
            </a:r>
          </a:p>
        </p:txBody>
      </p:sp>
      <p:sp>
        <p:nvSpPr>
          <p:cNvPr id="4" name="灯片编号占位符 3"/>
          <p:cNvSpPr>
            <a:spLocks noGrp="1"/>
          </p:cNvSpPr>
          <p:nvPr>
            <p:ph type="sldNum" sz="quarter" idx="5"/>
          </p:nvPr>
        </p:nvSpPr>
        <p:spPr/>
        <p:txBody>
          <a:bodyPr/>
          <a:lstStyle/>
          <a:p>
            <a:fld id="{B1A38C5F-EC09-4BA8-8BBC-CFD4948E9F2F}" type="slidenum">
              <a:rPr lang="zh-CN" altLang="en-US" smtClean="0"/>
              <a:t>14</a:t>
            </a:fld>
            <a:endParaRPr lang="zh-CN" altLang="en-US"/>
          </a:p>
        </p:txBody>
      </p:sp>
    </p:spTree>
    <p:extLst>
      <p:ext uri="{BB962C8B-B14F-4D97-AF65-F5344CB8AC3E}">
        <p14:creationId xmlns:p14="http://schemas.microsoft.com/office/powerpoint/2010/main" val="2443379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不同于其它金融产品，目前探索初期，是以发改委牵头</a:t>
            </a:r>
            <a:endParaRPr lang="en-US" altLang="zh-CN" dirty="0"/>
          </a:p>
          <a:p>
            <a:r>
              <a:rPr lang="zh-CN" altLang="en-US" dirty="0"/>
              <a:t>从政府段，更在意国企盘活资产、降杠杆</a:t>
            </a:r>
          </a:p>
        </p:txBody>
      </p:sp>
      <p:sp>
        <p:nvSpPr>
          <p:cNvPr id="4" name="灯片编号占位符 3"/>
          <p:cNvSpPr>
            <a:spLocks noGrp="1"/>
          </p:cNvSpPr>
          <p:nvPr>
            <p:ph type="sldNum" sz="quarter" idx="5"/>
          </p:nvPr>
        </p:nvSpPr>
        <p:spPr/>
        <p:txBody>
          <a:bodyPr/>
          <a:lstStyle/>
          <a:p>
            <a:fld id="{B1A38C5F-EC09-4BA8-8BBC-CFD4948E9F2F}"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A38C5F-EC09-4BA8-8BBC-CFD4948E9F2F}" type="slidenum">
              <a:rPr lang="zh-CN" altLang="en-US" smtClean="0"/>
              <a:t>16</a:t>
            </a:fld>
            <a:endParaRPr lang="zh-CN" altLang="en-US"/>
          </a:p>
        </p:txBody>
      </p:sp>
    </p:spTree>
    <p:extLst>
      <p:ext uri="{BB962C8B-B14F-4D97-AF65-F5344CB8AC3E}">
        <p14:creationId xmlns:p14="http://schemas.microsoft.com/office/powerpoint/2010/main" val="194076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特许经营权表现更好，</a:t>
            </a:r>
            <a:r>
              <a:rPr lang="zh-CN" altLang="en-US" sz="1200" b="1" dirty="0">
                <a:solidFill>
                  <a:srgbClr val="C00000"/>
                </a:solidFill>
                <a:latin typeface="微软雅黑" panose="020B0503020204020204" pitchFamily="34" charset="-122"/>
                <a:ea typeface="微软雅黑" panose="020B0503020204020204" pitchFamily="34" charset="-122"/>
              </a:rPr>
              <a:t>投资者偏好低风险、现金流更稳定的资</a:t>
            </a:r>
            <a:endParaRPr lang="en-US" altLang="zh-CN" dirty="0"/>
          </a:p>
        </p:txBody>
      </p:sp>
      <p:sp>
        <p:nvSpPr>
          <p:cNvPr id="4" name="灯片编号占位符 3"/>
          <p:cNvSpPr>
            <a:spLocks noGrp="1"/>
          </p:cNvSpPr>
          <p:nvPr>
            <p:ph type="sldNum" sz="quarter" idx="5"/>
          </p:nvPr>
        </p:nvSpPr>
        <p:spPr/>
        <p:txBody>
          <a:bodyPr/>
          <a:lstStyle/>
          <a:p>
            <a:fld id="{B1A38C5F-EC09-4BA8-8BBC-CFD4948E9F2F}" type="slidenum">
              <a:rPr lang="zh-CN" altLang="en-US" smtClean="0"/>
              <a:t>17</a:t>
            </a:fld>
            <a:endParaRPr lang="zh-CN" altLang="en-US"/>
          </a:p>
        </p:txBody>
      </p:sp>
    </p:spTree>
    <p:extLst>
      <p:ext uri="{BB962C8B-B14F-4D97-AF65-F5344CB8AC3E}">
        <p14:creationId xmlns:p14="http://schemas.microsoft.com/office/powerpoint/2010/main" val="399675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详细介绍一下招商</a:t>
            </a:r>
            <a:r>
              <a:rPr lang="en-US" altLang="zh-CN" dirty="0"/>
              <a:t>REITs</a:t>
            </a:r>
            <a:r>
              <a:rPr lang="zh-CN" altLang="en-US" dirty="0"/>
              <a:t>的情况</a:t>
            </a:r>
            <a:endParaRPr lang="en-US" altLang="zh-CN" dirty="0"/>
          </a:p>
          <a:p>
            <a:r>
              <a:rPr lang="zh-CN" altLang="en-US" dirty="0"/>
              <a:t>首先从分类上，它属于产权类</a:t>
            </a:r>
            <a:r>
              <a:rPr lang="en-US" altLang="zh-CN" dirty="0"/>
              <a:t>REITs</a:t>
            </a:r>
            <a:r>
              <a:rPr lang="zh-CN" altLang="en-US" dirty="0"/>
              <a:t>，偏权益属性，底层资产是依托</a:t>
            </a:r>
            <a:endParaRPr lang="en-US" altLang="zh-CN" dirty="0"/>
          </a:p>
        </p:txBody>
      </p:sp>
      <p:sp>
        <p:nvSpPr>
          <p:cNvPr id="4" name="灯片编号占位符 3"/>
          <p:cNvSpPr>
            <a:spLocks noGrp="1"/>
          </p:cNvSpPr>
          <p:nvPr>
            <p:ph type="sldNum" sz="quarter" idx="5"/>
          </p:nvPr>
        </p:nvSpPr>
        <p:spPr/>
        <p:txBody>
          <a:bodyPr/>
          <a:lstStyle/>
          <a:p>
            <a:fld id="{B1A38C5F-EC09-4BA8-8BBC-CFD4948E9F2F}" type="slidenum">
              <a:rPr lang="zh-CN" altLang="en-US" smtClean="0"/>
              <a:t>18</a:t>
            </a:fld>
            <a:endParaRPr lang="zh-CN" altLang="en-US"/>
          </a:p>
        </p:txBody>
      </p:sp>
    </p:spTree>
    <p:extLst>
      <p:ext uri="{BB962C8B-B14F-4D97-AF65-F5344CB8AC3E}">
        <p14:creationId xmlns:p14="http://schemas.microsoft.com/office/powerpoint/2010/main" val="167041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不同于</a:t>
            </a:r>
            <a:r>
              <a:rPr lang="en-US" altLang="zh-CN" dirty="0"/>
              <a:t>ABS</a:t>
            </a:r>
            <a:r>
              <a:rPr lang="zh-CN" altLang="en-US" dirty="0"/>
              <a:t>的交易框架，国内</a:t>
            </a:r>
            <a:r>
              <a:rPr lang="en-US" altLang="zh-CN" dirty="0"/>
              <a:t>REITs</a:t>
            </a:r>
            <a:r>
              <a:rPr lang="zh-CN" altLang="en-US" dirty="0"/>
              <a:t>如招蛇的这个是以基金形式发行，由基金成立专项计划，进而管控项目公司</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1A38C5F-EC09-4BA8-8BBC-CFD4948E9F2F}" type="slidenum">
              <a:rPr lang="zh-CN" altLang="en-US" smtClean="0"/>
              <a:t>20</a:t>
            </a:fld>
            <a:endParaRPr lang="zh-CN" altLang="en-US"/>
          </a:p>
        </p:txBody>
      </p:sp>
    </p:spTree>
    <p:extLst>
      <p:ext uri="{BB962C8B-B14F-4D97-AF65-F5344CB8AC3E}">
        <p14:creationId xmlns:p14="http://schemas.microsoft.com/office/powerpoint/2010/main" val="426508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94819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191F3B2-851A-4872-AF24-E2D3BFC93ED1}" type="slidenum">
              <a:rPr lang="zh-CN" altLang="en-US" smtClean="0">
                <a:solidFill>
                  <a:prstClr val="black"/>
                </a:solidFill>
                <a:ea typeface="等线" panose="02010600030101010101" pitchFamily="2" charset="-122"/>
              </a:rPr>
              <a:pPr>
                <a:defRPr/>
              </a:pPr>
              <a:t>24</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31643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A38C5F-EC09-4BA8-8BBC-CFD4948E9F2F}" type="slidenum">
              <a:rPr lang="zh-CN" altLang="en-US" smtClean="0"/>
              <a:t>2</a:t>
            </a:fld>
            <a:endParaRPr lang="zh-CN" altLang="en-US"/>
          </a:p>
        </p:txBody>
      </p:sp>
    </p:spTree>
    <p:extLst>
      <p:ext uri="{BB962C8B-B14F-4D97-AF65-F5344CB8AC3E}">
        <p14:creationId xmlns:p14="http://schemas.microsoft.com/office/powerpoint/2010/main" val="336793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首先，我们为什么要关注这些创新型融资的渠道？</a:t>
            </a:r>
            <a:endParaRPr lang="en-US" altLang="zh-CN" dirty="0">
              <a:sym typeface="+mn-ea"/>
            </a:endParaRPr>
          </a:p>
          <a:p>
            <a:r>
              <a:rPr lang="zh-CN" altLang="en-US" dirty="0">
                <a:sym typeface="+mn-ea"/>
              </a:rPr>
              <a:t>目前，在“房企不炒”的政策基调下，一方面政府端逐步限制房企的融资，另一方面，对房企的多元化运营能力有了更强的诉求，这些政策导向都要求房企有更强力且稳定的资金支持，而传统的融资渠道很难去满足这一需求。在这样的背景下，这些创新融资的模式，</a:t>
            </a:r>
            <a:r>
              <a:rPr lang="en-US" altLang="zh-CN" dirty="0">
                <a:sym typeface="+mn-ea"/>
              </a:rPr>
              <a:t>ABS</a:t>
            </a:r>
            <a:r>
              <a:rPr lang="zh-CN" altLang="en-US" dirty="0">
                <a:sym typeface="+mn-ea"/>
              </a:rPr>
              <a:t>、</a:t>
            </a:r>
            <a:r>
              <a:rPr lang="en-US" altLang="zh-CN" dirty="0">
                <a:sym typeface="+mn-ea"/>
              </a:rPr>
              <a:t>REITs</a:t>
            </a:r>
            <a:r>
              <a:rPr lang="zh-CN" altLang="en-US" dirty="0">
                <a:sym typeface="+mn-ea"/>
              </a:rPr>
              <a:t>等，因为可以带来财务和业务层面的双重优势，是亟需我们去探索的融资新思路。</a:t>
            </a:r>
            <a:endParaRPr lang="en-US" altLang="zh-CN" dirty="0">
              <a:sym typeface="+mn-ea"/>
            </a:endParaRPr>
          </a:p>
          <a:p>
            <a:endParaRPr lang="en-US" altLang="zh-CN" dirty="0">
              <a:sym typeface="+mn-ea"/>
            </a:endParaRPr>
          </a:p>
          <a:p>
            <a:endParaRPr lang="en-US" altLang="zh-CN" dirty="0">
              <a:sym typeface="+mn-ea"/>
            </a:endParaRPr>
          </a:p>
          <a:p>
            <a:r>
              <a:rPr lang="zh-CN" altLang="en-US" dirty="0">
                <a:sym typeface="+mn-ea"/>
              </a:rPr>
              <a:t>供应链ABS优势：一是延长账期;二是隐藏有息负债；三是节约土地增值税等成本，应收账款转让的折价部分需由房企补贴，对应做大应收账款科目计入建安成本，可部分降低企业的土地增值税。</a:t>
            </a:r>
            <a:endParaRPr lang="zh-CN" altLang="en-US" dirty="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首先，我们先来回顾房企现行的融资渠道有哪些？</a:t>
            </a:r>
            <a:endParaRPr lang="en-US" altLang="zh-CN" dirty="0"/>
          </a:p>
          <a:p>
            <a:r>
              <a:rPr lang="zh-CN" altLang="en-US" dirty="0"/>
              <a:t>可以大概分为以上几个大类，除了传统融资模式，包括银行贷款如开发贷、以及公司信用债，我们所关注的创新型融资渠道，包括以</a:t>
            </a:r>
            <a:r>
              <a:rPr lang="en-US" altLang="zh-CN" dirty="0"/>
              <a:t>ABS</a:t>
            </a:r>
            <a:r>
              <a:rPr lang="zh-CN" altLang="en-US" dirty="0"/>
              <a:t>为主的资产证券化，和目前国内新的方向，境内公募</a:t>
            </a:r>
            <a:r>
              <a:rPr lang="en-US" altLang="zh-CN" dirty="0"/>
              <a:t>REITs</a:t>
            </a:r>
          </a:p>
          <a:p>
            <a:r>
              <a:rPr lang="zh-CN" altLang="en-US" dirty="0"/>
              <a:t>我们将对这些金融产品进行简单的介绍</a:t>
            </a:r>
          </a:p>
        </p:txBody>
      </p:sp>
      <p:sp>
        <p:nvSpPr>
          <p:cNvPr id="4" name="灯片编号占位符 3"/>
          <p:cNvSpPr>
            <a:spLocks noGrp="1"/>
          </p:cNvSpPr>
          <p:nvPr>
            <p:ph type="sldNum" sz="quarter" idx="5"/>
          </p:nvPr>
        </p:nvSpPr>
        <p:spPr/>
        <p:txBody>
          <a:bodyPr/>
          <a:lstStyle/>
          <a:p>
            <a:fld id="{B1A38C5F-EC09-4BA8-8BBC-CFD4948E9F2F}" type="slidenum">
              <a:rPr lang="zh-CN" altLang="en-US" smtClean="0"/>
              <a:t>4</a:t>
            </a:fld>
            <a:endParaRPr lang="zh-CN" altLang="en-US"/>
          </a:p>
        </p:txBody>
      </p:sp>
    </p:spTree>
    <p:extLst>
      <p:ext uri="{BB962C8B-B14F-4D97-AF65-F5344CB8AC3E}">
        <p14:creationId xmlns:p14="http://schemas.microsoft.com/office/powerpoint/2010/main" val="221097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公司目前还是以传统的融资渠道如：开发贷、银行借款和公司债为主，</a:t>
            </a:r>
            <a:r>
              <a:rPr lang="en-US" altLang="zh-CN" dirty="0"/>
              <a:t>2019</a:t>
            </a:r>
            <a:r>
              <a:rPr lang="zh-CN" altLang="en-US" dirty="0"/>
              <a:t>年开始渐渐尝试使用</a:t>
            </a:r>
            <a:r>
              <a:rPr lang="en-US" altLang="zh-CN" dirty="0"/>
              <a:t>ABS</a:t>
            </a:r>
            <a:r>
              <a:rPr lang="zh-CN" altLang="en-US" dirty="0"/>
              <a:t>等创新融资工具</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首先什么是资产证券化？</a:t>
            </a:r>
            <a:endParaRPr lang="en-US" altLang="zh-CN" dirty="0"/>
          </a:p>
          <a:p>
            <a:r>
              <a:rPr lang="en-US" altLang="zh-CN" dirty="0"/>
              <a:t>XX</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资产证券化的交易结构可以分为以下几个方面</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目前房企对</a:t>
            </a:r>
            <a:r>
              <a:rPr lang="en-US" altLang="zh-CN" dirty="0"/>
              <a:t>ABS</a:t>
            </a:r>
            <a:r>
              <a:rPr lang="zh-CN" altLang="en-US" dirty="0"/>
              <a:t>的态度不同，万科比较激进，招商比较稳妥</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底层资产、交易结构、发债周期不同</a:t>
            </a:r>
            <a:endParaRPr lang="en-US" altLang="zh-CN" dirty="0"/>
          </a:p>
          <a:p>
            <a:r>
              <a:rPr lang="en-US" altLang="zh-CN" dirty="0"/>
              <a:t>CMBS</a:t>
            </a:r>
            <a:r>
              <a:rPr lang="zh-CN" altLang="en-US" dirty="0"/>
              <a:t>与类</a:t>
            </a:r>
            <a:r>
              <a:rPr lang="en-US" altLang="zh-CN" dirty="0"/>
              <a:t>REITs </a:t>
            </a:r>
            <a:r>
              <a:rPr lang="zh-CN" altLang="en-US" dirty="0"/>
              <a:t>底层资产 为商业地产物业，现金流主要来源于物业的租赁收入</a:t>
            </a:r>
            <a:endParaRPr lang="en-US" altLang="zh-CN" dirty="0"/>
          </a:p>
          <a:p>
            <a:r>
              <a:rPr lang="zh-CN" altLang="en-US" dirty="0"/>
              <a:t>其中类</a:t>
            </a:r>
            <a:r>
              <a:rPr lang="en-US" altLang="zh-CN" dirty="0" err="1"/>
              <a:t>Reits</a:t>
            </a:r>
            <a:r>
              <a:rPr lang="zh-CN" altLang="en-US" dirty="0"/>
              <a:t>是</a:t>
            </a:r>
            <a:r>
              <a:rPr lang="en-US" altLang="zh-CN" dirty="0"/>
              <a:t>REITs</a:t>
            </a:r>
            <a:r>
              <a:rPr lang="zh-CN" altLang="en-US" dirty="0"/>
              <a:t>在中国探索的一款产品，它借鉴国外</a:t>
            </a:r>
            <a:r>
              <a:rPr lang="en-US" altLang="zh-CN" dirty="0"/>
              <a:t>REITs</a:t>
            </a:r>
            <a:r>
              <a:rPr lang="zh-CN" altLang="en-US" dirty="0"/>
              <a:t>构建，诞生于</a:t>
            </a:r>
            <a:r>
              <a:rPr lang="en-US" altLang="zh-CN" dirty="0"/>
              <a:t>REITs</a:t>
            </a:r>
            <a:r>
              <a:rPr lang="zh-CN" altLang="en-US" dirty="0"/>
              <a:t>环境不完善的时期，相比</a:t>
            </a:r>
            <a:r>
              <a:rPr lang="en-US" altLang="zh-CN" dirty="0"/>
              <a:t>REITs</a:t>
            </a:r>
            <a:r>
              <a:rPr lang="zh-CN" altLang="en-US" dirty="0"/>
              <a:t>本身来讲，流动性更差、风险更高</a:t>
            </a:r>
            <a:endParaRPr lang="en-US" altLang="zh-CN" dirty="0"/>
          </a:p>
          <a:p>
            <a:r>
              <a:rPr lang="zh-CN" altLang="en-US" dirty="0"/>
              <a:t>近些年随着融资的诉求加大，</a:t>
            </a:r>
            <a:r>
              <a:rPr lang="en-US" altLang="zh-CN" dirty="0"/>
              <a:t>ABS</a:t>
            </a:r>
            <a:r>
              <a:rPr lang="zh-CN" altLang="en-US" dirty="0"/>
              <a:t>市场规模倍数增长，</a:t>
            </a:r>
            <a:r>
              <a:rPr lang="en-US" altLang="zh-CN" dirty="0"/>
              <a:t>20</a:t>
            </a:r>
            <a:r>
              <a:rPr lang="zh-CN" altLang="en-US" dirty="0"/>
              <a:t>年</a:t>
            </a:r>
            <a:r>
              <a:rPr lang="en-US" altLang="zh-CN" dirty="0"/>
              <a:t>3000</a:t>
            </a:r>
            <a:r>
              <a:rPr lang="zh-CN" altLang="en-US" dirty="0"/>
              <a:t>亿元，以供应链</a:t>
            </a:r>
            <a:r>
              <a:rPr lang="en-US" altLang="zh-CN" dirty="0"/>
              <a:t>ABS</a:t>
            </a:r>
            <a:r>
              <a:rPr lang="zh-CN" altLang="en-US" dirty="0"/>
              <a:t>为主</a:t>
            </a:r>
            <a:r>
              <a:rPr lang="en-US" altLang="zh-CN" dirty="0"/>
              <a:t>60%</a:t>
            </a:r>
            <a:r>
              <a:rPr lang="zh-CN" altLang="en-US" dirty="0"/>
              <a:t>，对于商业物业</a:t>
            </a:r>
            <a:r>
              <a:rPr lang="en-US" altLang="zh-CN" dirty="0"/>
              <a:t>+</a:t>
            </a:r>
            <a:r>
              <a:rPr lang="zh-CN" altLang="en-US" dirty="0"/>
              <a:t>资产证券化的产品比较少</a:t>
            </a:r>
          </a:p>
        </p:txBody>
      </p:sp>
      <p:sp>
        <p:nvSpPr>
          <p:cNvPr id="4" name="灯片编号占位符 3"/>
          <p:cNvSpPr>
            <a:spLocks noGrp="1"/>
          </p:cNvSpPr>
          <p:nvPr>
            <p:ph type="sldNum" sz="quarter" idx="5"/>
          </p:nvPr>
        </p:nvSpPr>
        <p:spPr/>
        <p:txBody>
          <a:bodyPr/>
          <a:lstStyle/>
          <a:p>
            <a:fld id="{B1A38C5F-EC09-4BA8-8BBC-CFD4948E9F2F}" type="slidenum">
              <a:rPr lang="zh-CN" altLang="en-US" smtClean="0"/>
              <a:t>9</a:t>
            </a:fld>
            <a:endParaRPr lang="zh-CN" altLang="en-US"/>
          </a:p>
        </p:txBody>
      </p:sp>
    </p:spTree>
    <p:extLst>
      <p:ext uri="{BB962C8B-B14F-4D97-AF65-F5344CB8AC3E}">
        <p14:creationId xmlns:p14="http://schemas.microsoft.com/office/powerpoint/2010/main" val="2245212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内容占位符 2"/>
          <p:cNvSpPr>
            <a:spLocks noGrp="1"/>
          </p:cNvSpPr>
          <p:nvPr>
            <p:ph sz="quarter" idx="10" hasCustomPrompt="1"/>
          </p:nvPr>
        </p:nvSpPr>
        <p:spPr>
          <a:xfrm>
            <a:off x="343321" y="360873"/>
            <a:ext cx="11501933" cy="536749"/>
          </a:xfrm>
          <a:prstGeom prst="rect">
            <a:avLst/>
          </a:prstGeom>
        </p:spPr>
        <p:txBody>
          <a:bodyPr anchor="ctr"/>
          <a:lstStyle>
            <a:lvl1pPr marL="0" indent="0">
              <a:buNone/>
              <a:defRPr sz="2400">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3" name="文本占位符 2"/>
          <p:cNvSpPr>
            <a:spLocks noGrp="1"/>
          </p:cNvSpPr>
          <p:nvPr>
            <p:ph idx="1" hasCustomPrompt="1"/>
          </p:nvPr>
        </p:nvSpPr>
        <p:spPr>
          <a:xfrm>
            <a:off x="343321" y="1028701"/>
            <a:ext cx="11501933" cy="4743449"/>
          </a:xfrm>
          <a:prstGeom prst="rect">
            <a:avLst/>
          </a:prstGeom>
        </p:spPr>
        <p:txBody>
          <a:bodyPr vert="horz" lIns="91440" tIns="45720" rIns="91440" bIns="45720" rtlCol="0">
            <a:normAutofit/>
          </a:bodyPr>
          <a:lstStyle>
            <a:lvl1pPr marL="342900" indent="-342900">
              <a:buFont typeface="Wingdings" panose="05000000000000000000" pitchFamily="2" charset="2"/>
              <a:buChar char="p"/>
              <a:defRPr sz="2000"/>
            </a:lvl1pPr>
            <a:lvl2pPr marL="952500" indent="-342900">
              <a:buFont typeface="Wingdings" panose="05000000000000000000" pitchFamily="2" charset="2"/>
              <a:buChar char="Ø"/>
              <a:defRPr sz="1800"/>
            </a:lvl2pPr>
            <a:lvl3pPr marL="1562100" indent="-342900">
              <a:buFont typeface="Wingdings" panose="05000000000000000000" pitchFamily="2" charset="2"/>
              <a:buChar char="ü"/>
              <a:defRPr sz="1600"/>
            </a:lvl3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841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343321" y="360873"/>
            <a:ext cx="11501933" cy="536749"/>
          </a:xfrm>
          <a:prstGeom prst="rect">
            <a:avLst/>
          </a:prstGeom>
        </p:spPr>
        <p:txBody>
          <a:bodyPr anchor="ctr"/>
          <a:lstStyle>
            <a:lvl1pPr marL="0" indent="0">
              <a:buNone/>
              <a:defRPr sz="2400">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5" name="文本占位符 4"/>
          <p:cNvSpPr>
            <a:spLocks noGrp="1"/>
          </p:cNvSpPr>
          <p:nvPr>
            <p:ph type="body" sz="quarter" idx="11" hasCustomPrompt="1"/>
          </p:nvPr>
        </p:nvSpPr>
        <p:spPr>
          <a:xfrm>
            <a:off x="342650" y="1031249"/>
            <a:ext cx="11502604" cy="1041400"/>
          </a:xfrm>
          <a:prstGeom prst="rect">
            <a:avLst/>
          </a:prstGeom>
        </p:spPr>
        <p:txBody>
          <a:bodyPr/>
          <a:lstStyle>
            <a:lvl1pPr marL="285750" indent="-285750">
              <a:buFont typeface="Wingdings" panose="05000000000000000000" pitchFamily="2" charset="2"/>
              <a:buChar char="p"/>
              <a:defRPr sz="1800">
                <a:latin typeface="微软雅黑" panose="020B0503020204020204" pitchFamily="34" charset="-122"/>
                <a:ea typeface="微软雅黑" panose="020B0503020204020204" pitchFamily="34" charset="-122"/>
              </a:defRPr>
            </a:lvl1pPr>
          </a:lstStyle>
          <a:p>
            <a:pPr lvl="0"/>
            <a:r>
              <a:rPr lang="zh-CN" altLang="en-US" dirty="0"/>
              <a:t>本页简单阐述</a:t>
            </a:r>
          </a:p>
        </p:txBody>
      </p:sp>
    </p:spTree>
    <p:extLst>
      <p:ext uri="{BB962C8B-B14F-4D97-AF65-F5344CB8AC3E}">
        <p14:creationId xmlns:p14="http://schemas.microsoft.com/office/powerpoint/2010/main" val="390706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内容占位符 2"/>
          <p:cNvSpPr>
            <a:spLocks noGrp="1"/>
          </p:cNvSpPr>
          <p:nvPr>
            <p:ph sz="quarter" idx="10" hasCustomPrompt="1"/>
          </p:nvPr>
        </p:nvSpPr>
        <p:spPr>
          <a:xfrm>
            <a:off x="343321" y="360873"/>
            <a:ext cx="11501933" cy="536749"/>
          </a:xfrm>
          <a:prstGeom prst="rect">
            <a:avLst/>
          </a:prstGeom>
        </p:spPr>
        <p:txBody>
          <a:bodyPr anchor="ctr"/>
          <a:lstStyle>
            <a:lvl1pPr marL="0" indent="0">
              <a:buNone/>
              <a:defRPr sz="2400">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4" name="文本占位符 4"/>
          <p:cNvSpPr>
            <a:spLocks noGrp="1"/>
          </p:cNvSpPr>
          <p:nvPr>
            <p:ph type="body" sz="quarter" idx="12" hasCustomPrompt="1"/>
          </p:nvPr>
        </p:nvSpPr>
        <p:spPr>
          <a:xfrm>
            <a:off x="6207853" y="1031249"/>
            <a:ext cx="5637402" cy="4748766"/>
          </a:xfrm>
          <a:prstGeom prst="rect">
            <a:avLst/>
          </a:prstGeom>
        </p:spPr>
        <p:txBody>
          <a:bodyPr/>
          <a:lstStyle>
            <a:lvl1pPr marL="285750" indent="-285750">
              <a:buFont typeface="Wingdings" panose="05000000000000000000" pitchFamily="2" charset="2"/>
              <a:buChar char="p"/>
              <a:defRPr sz="1800">
                <a:latin typeface="微软雅黑" panose="020B0503020204020204" pitchFamily="34" charset="-122"/>
                <a:ea typeface="微软雅黑" panose="020B0503020204020204" pitchFamily="34" charset="-122"/>
              </a:defRPr>
            </a:lvl1pPr>
            <a:lvl2pPr marL="990600" indent="-381000">
              <a:buFont typeface="Wingdings" panose="05000000000000000000" pitchFamily="2" charset="2"/>
              <a:buChar char="Ø"/>
              <a:defRPr sz="1400"/>
            </a:lvl2pPr>
          </a:lstStyle>
          <a:p>
            <a:pPr lvl="0"/>
            <a:r>
              <a:rPr lang="zh-CN" altLang="en-US" dirty="0"/>
              <a:t>分栏阐述</a:t>
            </a:r>
            <a:endParaRPr lang="en-US" altLang="zh-CN" dirty="0"/>
          </a:p>
          <a:p>
            <a:pPr lvl="1"/>
            <a:r>
              <a:rPr lang="en-US" altLang="zh-CN" dirty="0"/>
              <a:t>1</a:t>
            </a:r>
          </a:p>
          <a:p>
            <a:pPr lvl="1"/>
            <a:r>
              <a:rPr lang="en-US" altLang="zh-CN" dirty="0"/>
              <a:t>2</a:t>
            </a:r>
          </a:p>
          <a:p>
            <a:pPr lvl="1"/>
            <a:r>
              <a:rPr lang="en-US" altLang="zh-CN" dirty="0"/>
              <a:t>3</a:t>
            </a:r>
            <a:endParaRPr lang="zh-CN" altLang="en-US" dirty="0"/>
          </a:p>
        </p:txBody>
      </p:sp>
      <p:sp>
        <p:nvSpPr>
          <p:cNvPr id="5" name="文本占位符 4"/>
          <p:cNvSpPr>
            <a:spLocks noGrp="1"/>
          </p:cNvSpPr>
          <p:nvPr>
            <p:ph type="body" sz="quarter" idx="13" hasCustomPrompt="1"/>
          </p:nvPr>
        </p:nvSpPr>
        <p:spPr>
          <a:xfrm>
            <a:off x="343321" y="1031249"/>
            <a:ext cx="5637402" cy="4748766"/>
          </a:xfrm>
          <a:prstGeom prst="rect">
            <a:avLst/>
          </a:prstGeom>
        </p:spPr>
        <p:txBody>
          <a:bodyPr/>
          <a:lstStyle>
            <a:lvl1pPr marL="285750" indent="-285750">
              <a:buFont typeface="Wingdings" panose="05000000000000000000" pitchFamily="2" charset="2"/>
              <a:buChar char="p"/>
              <a:defRPr sz="1800">
                <a:latin typeface="微软雅黑" panose="020B0503020204020204" pitchFamily="34" charset="-122"/>
                <a:ea typeface="微软雅黑" panose="020B0503020204020204" pitchFamily="34" charset="-122"/>
              </a:defRPr>
            </a:lvl1pPr>
            <a:lvl2pPr marL="895350" indent="-285750">
              <a:buFont typeface="Wingdings" panose="05000000000000000000" pitchFamily="2" charset="2"/>
              <a:buChar char="Ø"/>
              <a:defRPr sz="1400">
                <a:latin typeface="微软雅黑" panose="020B0503020204020204" pitchFamily="34" charset="-122"/>
                <a:ea typeface="微软雅黑" panose="020B0503020204020204" pitchFamily="34" charset="-122"/>
              </a:defRPr>
            </a:lvl2pPr>
          </a:lstStyle>
          <a:p>
            <a:pPr lvl="0"/>
            <a:r>
              <a:rPr lang="zh-CN" altLang="en-US" dirty="0"/>
              <a:t>分栏阐述</a:t>
            </a:r>
            <a:endParaRPr lang="en-US" altLang="zh-CN" dirty="0"/>
          </a:p>
          <a:p>
            <a:pPr lvl="1"/>
            <a:r>
              <a:rPr lang="zh-CN" altLang="en-US" dirty="0"/>
              <a:t>蓝色</a:t>
            </a:r>
            <a:endParaRPr lang="en-US" altLang="zh-CN" dirty="0"/>
          </a:p>
          <a:p>
            <a:pPr lvl="1"/>
            <a:r>
              <a:rPr lang="zh-CN" altLang="en-US" dirty="0"/>
              <a:t>红色</a:t>
            </a:r>
            <a:endParaRPr lang="en-US" altLang="zh-CN" dirty="0"/>
          </a:p>
          <a:p>
            <a:pPr lvl="1"/>
            <a:r>
              <a:rPr lang="zh-CN" altLang="en-US" dirty="0"/>
              <a:t>绿色</a:t>
            </a:r>
          </a:p>
        </p:txBody>
      </p:sp>
      <p:sp>
        <p:nvSpPr>
          <p:cNvPr id="6" name="文本占位符 4"/>
          <p:cNvSpPr>
            <a:spLocks noGrp="1"/>
          </p:cNvSpPr>
          <p:nvPr>
            <p:ph type="body" sz="quarter" idx="11" hasCustomPrompt="1"/>
          </p:nvPr>
        </p:nvSpPr>
        <p:spPr>
          <a:xfrm>
            <a:off x="343321" y="5830349"/>
            <a:ext cx="11502604" cy="268448"/>
          </a:xfrm>
          <a:prstGeom prst="rect">
            <a:avLst/>
          </a:prstGeom>
        </p:spPr>
        <p:txBody>
          <a:bodyPr anchor="ctr"/>
          <a:lstStyle>
            <a:lvl1pPr marL="0" indent="0">
              <a:buFont typeface="Wingdings" panose="05000000000000000000" pitchFamily="2" charset="2"/>
              <a:buNone/>
              <a:defRPr sz="1200">
                <a:latin typeface="+mn-ea"/>
                <a:ea typeface="+mn-ea"/>
              </a:defRPr>
            </a:lvl1pPr>
          </a:lstStyle>
          <a:p>
            <a:pPr lvl="0"/>
            <a:r>
              <a:rPr lang="zh-CN" altLang="en-US" dirty="0"/>
              <a:t>备注：</a:t>
            </a:r>
          </a:p>
        </p:txBody>
      </p:sp>
    </p:spTree>
    <p:extLst>
      <p:ext uri="{BB962C8B-B14F-4D97-AF65-F5344CB8AC3E}">
        <p14:creationId xmlns:p14="http://schemas.microsoft.com/office/powerpoint/2010/main" val="361633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内容占位符 2"/>
          <p:cNvSpPr>
            <a:spLocks noGrp="1"/>
          </p:cNvSpPr>
          <p:nvPr>
            <p:ph sz="quarter" idx="10" hasCustomPrompt="1"/>
          </p:nvPr>
        </p:nvSpPr>
        <p:spPr>
          <a:xfrm>
            <a:off x="343321" y="360873"/>
            <a:ext cx="11501933" cy="536749"/>
          </a:xfrm>
          <a:prstGeom prst="rect">
            <a:avLst/>
          </a:prstGeom>
        </p:spPr>
        <p:txBody>
          <a:bodyPr anchor="ctr"/>
          <a:lstStyle>
            <a:lvl1pPr marL="0" indent="0">
              <a:buNone/>
              <a:defRPr sz="2400">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3" name="文本占位符 4"/>
          <p:cNvSpPr>
            <a:spLocks noGrp="1"/>
          </p:cNvSpPr>
          <p:nvPr>
            <p:ph type="body" sz="quarter" idx="12" hasCustomPrompt="1"/>
          </p:nvPr>
        </p:nvSpPr>
        <p:spPr>
          <a:xfrm>
            <a:off x="343321" y="5830349"/>
            <a:ext cx="11502604" cy="268448"/>
          </a:xfrm>
          <a:prstGeom prst="rect">
            <a:avLst/>
          </a:prstGeom>
        </p:spPr>
        <p:txBody>
          <a:bodyPr anchor="ctr"/>
          <a:lstStyle>
            <a:lvl1pPr marL="0" indent="0">
              <a:buFont typeface="Wingdings" panose="05000000000000000000" pitchFamily="2" charset="2"/>
              <a:buNone/>
              <a:defRPr sz="1200">
                <a:latin typeface="+mn-ea"/>
                <a:ea typeface="+mn-ea"/>
              </a:defRPr>
            </a:lvl1pPr>
          </a:lstStyle>
          <a:p>
            <a:pPr lvl="0"/>
            <a:r>
              <a:rPr lang="zh-CN" altLang="en-US" dirty="0"/>
              <a:t>备注：</a:t>
            </a:r>
          </a:p>
        </p:txBody>
      </p:sp>
      <p:graphicFrame>
        <p:nvGraphicFramePr>
          <p:cNvPr id="6" name="图表 5"/>
          <p:cNvGraphicFramePr/>
          <p:nvPr userDrawn="1">
            <p:extLst>
              <p:ext uri="{D42A27DB-BD31-4B8C-83A1-F6EECF244321}">
                <p14:modId xmlns:p14="http://schemas.microsoft.com/office/powerpoint/2010/main" val="1254792491"/>
              </p:ext>
            </p:extLst>
          </p:nvPr>
        </p:nvGraphicFramePr>
        <p:xfrm>
          <a:off x="343321" y="1382485"/>
          <a:ext cx="5635538" cy="43063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userDrawn="1">
            <p:extLst>
              <p:ext uri="{D42A27DB-BD31-4B8C-83A1-F6EECF244321}">
                <p14:modId xmlns:p14="http://schemas.microsoft.com/office/powerpoint/2010/main" val="1162157441"/>
              </p:ext>
            </p:extLst>
          </p:nvPr>
        </p:nvGraphicFramePr>
        <p:xfrm>
          <a:off x="6101864" y="1371599"/>
          <a:ext cx="5635538" cy="43063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667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35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r>
              <a:rPr lang="en-US" altLang="zh-CN">
                <a:solidFill>
                  <a:prstClr val="black">
                    <a:tint val="75000"/>
                  </a:prstClr>
                </a:solidFill>
              </a:rPr>
              <a:t>2019-1-21</a:t>
            </a:r>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2"/>
            <a:ext cx="3860800" cy="365125"/>
          </a:xfrm>
        </p:spPr>
        <p:txBody>
          <a:bodyPr/>
          <a:lstStyle/>
          <a:p>
            <a:endParaRPr lang="zh-CN" altLang="en-US" dirty="0">
              <a:solidFill>
                <a:prstClr val="black"/>
              </a:solidFill>
            </a:endParaRPr>
          </a:p>
        </p:txBody>
      </p:sp>
      <p:sp>
        <p:nvSpPr>
          <p:cNvPr id="6" name="灯片编号占位符 5"/>
          <p:cNvSpPr>
            <a:spLocks noGrp="1"/>
          </p:cNvSpPr>
          <p:nvPr>
            <p:ph type="sldNum" sz="quarter" idx="12"/>
          </p:nvPr>
        </p:nvSpPr>
        <p:spPr/>
        <p:txBody>
          <a:bodyPr/>
          <a:lstStyle/>
          <a:p>
            <a:fld id="{25DCE342-DA84-4400-B025-720ED100AC06}" type="slidenum">
              <a:rPr lang="zh-CN" altLang="en-US" smtClean="0">
                <a:solidFill>
                  <a:prstClr val="black">
                    <a:tint val="75000"/>
                  </a:prstClr>
                </a:solidFill>
              </a:rPr>
              <a:pPr/>
              <a:t>‹#›</a:t>
            </a:fld>
            <a:r>
              <a:rPr lang="en-US" altLang="zh-CN" dirty="0">
                <a:solidFill>
                  <a:prstClr val="black">
                    <a:tint val="75000"/>
                  </a:prstClr>
                </a:solidFill>
              </a:rPr>
              <a:t>/39</a:t>
            </a:r>
            <a:endParaRPr lang="zh-CN" altLang="en-US" dirty="0">
              <a:solidFill>
                <a:prstClr val="black">
                  <a:tint val="75000"/>
                </a:prstClr>
              </a:solidFill>
            </a:endParaRPr>
          </a:p>
        </p:txBody>
      </p:sp>
    </p:spTree>
    <p:extLst>
      <p:ext uri="{BB962C8B-B14F-4D97-AF65-F5344CB8AC3E}">
        <p14:creationId xmlns:p14="http://schemas.microsoft.com/office/powerpoint/2010/main" val="156290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solidFill>
                  <a:prstClr val="black">
                    <a:tint val="75000"/>
                  </a:prstClr>
                </a:solidFill>
              </a:rPr>
              <a:t>2019-1-21</a:t>
            </a:r>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2"/>
            <a:ext cx="3860800" cy="365125"/>
          </a:xfrm>
        </p:spPr>
        <p:txBody>
          <a:bodyPr/>
          <a:lstStyle/>
          <a:p>
            <a:endParaRPr lang="zh-CN" altLang="en-US" dirty="0">
              <a:solidFill>
                <a:prstClr val="black"/>
              </a:solidFill>
            </a:endParaRPr>
          </a:p>
        </p:txBody>
      </p:sp>
      <p:sp>
        <p:nvSpPr>
          <p:cNvPr id="6" name="灯片编号占位符 5"/>
          <p:cNvSpPr>
            <a:spLocks noGrp="1"/>
          </p:cNvSpPr>
          <p:nvPr>
            <p:ph type="sldNum" sz="quarter" idx="12"/>
          </p:nvPr>
        </p:nvSpPr>
        <p:spPr/>
        <p:txBody>
          <a:bodyPr/>
          <a:lstStyle/>
          <a:p>
            <a:fld id="{25DCE342-DA84-4400-B025-720ED100AC06}" type="slidenum">
              <a:rPr lang="zh-CN" altLang="en-US" smtClean="0">
                <a:solidFill>
                  <a:prstClr val="black">
                    <a:tint val="75000"/>
                  </a:prstClr>
                </a:solidFill>
              </a:rPr>
              <a:pPr/>
              <a:t>‹#›</a:t>
            </a:fld>
            <a:r>
              <a:rPr lang="en-US" altLang="zh-CN" dirty="0">
                <a:solidFill>
                  <a:prstClr val="black">
                    <a:tint val="75000"/>
                  </a:prstClr>
                </a:solidFill>
              </a:rPr>
              <a:t>/39</a:t>
            </a:r>
            <a:endParaRPr lang="zh-CN" altLang="en-US" dirty="0">
              <a:solidFill>
                <a:prstClr val="black">
                  <a:tint val="75000"/>
                </a:prstClr>
              </a:solidFill>
            </a:endParaRPr>
          </a:p>
        </p:txBody>
      </p:sp>
    </p:spTree>
    <p:extLst>
      <p:ext uri="{BB962C8B-B14F-4D97-AF65-F5344CB8AC3E}">
        <p14:creationId xmlns:p14="http://schemas.microsoft.com/office/powerpoint/2010/main" val="99399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solidFill>
                  <a:prstClr val="black">
                    <a:tint val="75000"/>
                  </a:prstClr>
                </a:solidFill>
              </a:rPr>
              <a:t>2019-1-21</a:t>
            </a:r>
            <a:endParaRPr lang="zh-CN" altLang="en-US">
              <a:solidFill>
                <a:prstClr val="black">
                  <a:tint val="75000"/>
                </a:prstClr>
              </a:solidFill>
            </a:endParaRPr>
          </a:p>
        </p:txBody>
      </p:sp>
      <p:sp>
        <p:nvSpPr>
          <p:cNvPr id="3" name="页脚占位符 2"/>
          <p:cNvSpPr>
            <a:spLocks noGrp="1"/>
          </p:cNvSpPr>
          <p:nvPr>
            <p:ph type="ftr" sz="quarter" idx="11"/>
          </p:nvPr>
        </p:nvSpPr>
        <p:spPr>
          <a:xfrm>
            <a:off x="4165600" y="6356352"/>
            <a:ext cx="3860800" cy="365125"/>
          </a:xfrm>
        </p:spPr>
        <p:txBody>
          <a:bodyPr/>
          <a:lstStyle/>
          <a:p>
            <a:endParaRPr lang="zh-CN" altLang="en-US" dirty="0">
              <a:solidFill>
                <a:prstClr val="black"/>
              </a:solidFill>
            </a:endParaRPr>
          </a:p>
        </p:txBody>
      </p:sp>
      <p:sp>
        <p:nvSpPr>
          <p:cNvPr id="4" name="灯片编号占位符 3"/>
          <p:cNvSpPr>
            <a:spLocks noGrp="1"/>
          </p:cNvSpPr>
          <p:nvPr>
            <p:ph type="sldNum" sz="quarter" idx="12"/>
          </p:nvPr>
        </p:nvSpPr>
        <p:spPr/>
        <p:txBody>
          <a:bodyPr/>
          <a:lstStyle/>
          <a:p>
            <a:fld id="{25DCE342-DA84-4400-B025-720ED100AC06}" type="slidenum">
              <a:rPr lang="zh-CN" altLang="en-US" smtClean="0">
                <a:solidFill>
                  <a:prstClr val="black">
                    <a:tint val="75000"/>
                  </a:prstClr>
                </a:solidFill>
              </a:rPr>
              <a:pPr/>
              <a:t>‹#›</a:t>
            </a:fld>
            <a:r>
              <a:rPr lang="en-US" altLang="zh-CN" dirty="0">
                <a:solidFill>
                  <a:prstClr val="black">
                    <a:tint val="75000"/>
                  </a:prstClr>
                </a:solidFill>
              </a:rPr>
              <a:t>/39</a:t>
            </a:r>
            <a:endParaRPr lang="zh-CN" altLang="en-US" dirty="0">
              <a:solidFill>
                <a:prstClr val="black">
                  <a:tint val="75000"/>
                </a:prstClr>
              </a:solidFill>
            </a:endParaRPr>
          </a:p>
        </p:txBody>
      </p:sp>
    </p:spTree>
    <p:extLst>
      <p:ext uri="{BB962C8B-B14F-4D97-AF65-F5344CB8AC3E}">
        <p14:creationId xmlns:p14="http://schemas.microsoft.com/office/powerpoint/2010/main" val="62251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r>
              <a:rPr lang="en-US" altLang="zh-CN">
                <a:solidFill>
                  <a:prstClr val="black">
                    <a:tint val="75000"/>
                  </a:prstClr>
                </a:solidFill>
              </a:rPr>
              <a:t>2019-1-21</a:t>
            </a:r>
            <a:endParaRPr lang="zh-CN" altLang="en-US">
              <a:solidFill>
                <a:prstClr val="black">
                  <a:tint val="75000"/>
                </a:prstClr>
              </a:solidFill>
            </a:endParaRPr>
          </a:p>
        </p:txBody>
      </p:sp>
      <p:sp>
        <p:nvSpPr>
          <p:cNvPr id="4" name="页脚占位符 3"/>
          <p:cNvSpPr>
            <a:spLocks noGrp="1"/>
          </p:cNvSpPr>
          <p:nvPr>
            <p:ph type="ftr" sz="quarter" idx="11"/>
          </p:nvPr>
        </p:nvSpPr>
        <p:spPr>
          <a:xfrm>
            <a:off x="4165611" y="6356372"/>
            <a:ext cx="3860800" cy="365125"/>
          </a:xfrm>
          <a:prstGeom prst="rect">
            <a:avLst/>
          </a:prstGeom>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8E3811F0-EC09-44AA-AEB3-ABAAC360A9E0}" type="slidenum">
              <a:rPr lang="zh-CN" altLang="en-US" smtClean="0">
                <a:solidFill>
                  <a:prstClr val="black">
                    <a:tint val="75000"/>
                  </a:prstClr>
                </a:solidFill>
              </a:rPr>
              <a:pPr/>
              <a:t>‹#›</a:t>
            </a:fld>
            <a:r>
              <a:rPr lang="en-US" altLang="zh-CN" dirty="0">
                <a:solidFill>
                  <a:prstClr val="black">
                    <a:tint val="75000"/>
                  </a:prstClr>
                </a:solidFill>
              </a:rPr>
              <a:t>/39</a:t>
            </a:r>
            <a:endParaRPr lang="zh-CN" altLang="en-US" dirty="0">
              <a:solidFill>
                <a:prstClr val="black">
                  <a:tint val="75000"/>
                </a:prstClr>
              </a:solidFill>
            </a:endParaRPr>
          </a:p>
        </p:txBody>
      </p:sp>
    </p:spTree>
    <p:extLst>
      <p:ext uri="{BB962C8B-B14F-4D97-AF65-F5344CB8AC3E}">
        <p14:creationId xmlns:p14="http://schemas.microsoft.com/office/powerpoint/2010/main" val="33228669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7" name="灯片编号占位符 1"/>
          <p:cNvSpPr txBox="1"/>
          <p:nvPr userDrawn="1"/>
        </p:nvSpPr>
        <p:spPr>
          <a:xfrm>
            <a:off x="4271797" y="6256965"/>
            <a:ext cx="3793067" cy="486833"/>
          </a:xfrm>
          <a:prstGeom prst="rect">
            <a:avLst/>
          </a:prstGeom>
        </p:spPr>
        <p:txBody>
          <a:bodyPr vert="horz" lIns="162560" tIns="81280" rIns="162560" bIns="81280" rtlCol="0" anchor="ctr"/>
          <a:lstStyle>
            <a:defPPr>
              <a:defRPr lang="zh-CN"/>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1796E04-B991-4233-9942-57FEB319674F}" type="slidenum">
              <a:rPr lang="zh-CN" altLang="en-US" sz="1420">
                <a:solidFill>
                  <a:prstClr val="black">
                    <a:tint val="75000"/>
                  </a:prstClr>
                </a:solidFill>
                <a:cs typeface="+mn-ea"/>
                <a:sym typeface="+mn-lt"/>
              </a:rPr>
              <a:t>‹#›</a:t>
            </a:fld>
            <a:endParaRPr lang="zh-CN" altLang="en-US" sz="1420" dirty="0">
              <a:solidFill>
                <a:prstClr val="black">
                  <a:tint val="75000"/>
                </a:prstClr>
              </a:solidFill>
              <a:cs typeface="+mn-ea"/>
              <a:sym typeface="+mn-lt"/>
            </a:endParaRPr>
          </a:p>
        </p:txBody>
      </p:sp>
    </p:spTree>
    <p:extLst>
      <p:ext uri="{BB962C8B-B14F-4D97-AF65-F5344CB8AC3E}">
        <p14:creationId xmlns:p14="http://schemas.microsoft.com/office/powerpoint/2010/main" val="778938148"/>
      </p:ext>
    </p:extLst>
  </p:cSld>
  <p:clrMap bg1="lt1" tx1="dk1" bg2="lt2" tx2="dk2" accent1="accent1" accent2="accent2" accent3="accent3" accent4="accent4" accent5="accent5" accent6="accent6" hlink="hlink" folHlink="folHlink"/>
  <p:sldLayoutIdLst>
    <p:sldLayoutId id="2147483668" r:id="rId1"/>
    <p:sldLayoutId id="2147483661" r:id="rId2"/>
    <p:sldLayoutId id="2147483662" r:id="rId3"/>
    <p:sldLayoutId id="2147483667" r:id="rId4"/>
    <p:sldLayoutId id="2147483669" r:id="rId5"/>
  </p:sldLayoutIdLst>
  <p:hf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altLang="zh-CN">
                <a:solidFill>
                  <a:prstClr val="black">
                    <a:tint val="75000"/>
                  </a:prstClr>
                </a:solidFill>
              </a:rPr>
              <a:t>2019-1-21</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4673600" y="6356352"/>
            <a:ext cx="284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fld id="{25DCE342-DA84-4400-B025-720ED100AC06}" type="slidenum">
              <a:rPr lang="zh-CN" altLang="en-US" smtClean="0">
                <a:solidFill>
                  <a:prstClr val="black">
                    <a:tint val="75000"/>
                  </a:prstClr>
                </a:solidFill>
              </a:rPr>
              <a:pPr/>
              <a:t>‹#›</a:t>
            </a:fld>
            <a:r>
              <a:rPr lang="en-US" altLang="zh-CN" dirty="0">
                <a:solidFill>
                  <a:prstClr val="black">
                    <a:tint val="75000"/>
                  </a:prstClr>
                </a:solidFill>
              </a:rPr>
              <a:t>/39</a:t>
            </a:r>
            <a:endParaRPr lang="zh-CN" altLang="en-US" dirty="0">
              <a:solidFill>
                <a:prstClr val="black">
                  <a:tint val="75000"/>
                </a:prstClr>
              </a:solidFill>
            </a:endParaRPr>
          </a:p>
        </p:txBody>
      </p:sp>
      <p:sp>
        <p:nvSpPr>
          <p:cNvPr id="5" name="矩形 4"/>
          <p:cNvSpPr/>
          <p:nvPr userDrawn="1"/>
        </p:nvSpPr>
        <p:spPr>
          <a:xfrm>
            <a:off x="9984432" y="6237312"/>
            <a:ext cx="2016224" cy="484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8" name="图片 7"/>
          <p:cNvPicPr>
            <a:picLocks noChangeAspect="1"/>
          </p:cNvPicPr>
          <p:nvPr userDrawn="1"/>
        </p:nvPicPr>
        <p:blipFill>
          <a:blip r:embed="rId7" cstate="screen"/>
          <a:stretch>
            <a:fillRect/>
          </a:stretch>
        </p:blipFill>
        <p:spPr>
          <a:xfrm>
            <a:off x="10432249" y="6298207"/>
            <a:ext cx="1280376" cy="451898"/>
          </a:xfrm>
          <a:prstGeom prst="rect">
            <a:avLst/>
          </a:prstGeom>
        </p:spPr>
      </p:pic>
    </p:spTree>
    <p:extLst>
      <p:ext uri="{BB962C8B-B14F-4D97-AF65-F5344CB8AC3E}">
        <p14:creationId xmlns:p14="http://schemas.microsoft.com/office/powerpoint/2010/main" val="302959087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830497" y="4581985"/>
            <a:ext cx="8531156" cy="1131848"/>
          </a:xfrm>
          <a:prstGeom prst="rect">
            <a:avLst/>
          </a:prstGeom>
          <a:noFill/>
        </p:spPr>
        <p:txBody>
          <a:bodyPr wrap="square" rtlCol="0" anchor="t">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2400" b="1" dirty="0">
                <a:solidFill>
                  <a:srgbClr val="000000">
                    <a:lumMod val="65000"/>
                    <a:lumOff val="35000"/>
                  </a:srgbClr>
                </a:solidFill>
                <a:latin typeface="微软雅黑" panose="020B0503020204020204" pitchFamily="34" charset="-122"/>
                <a:ea typeface="微软雅黑" panose="020B0503020204020204" pitchFamily="34" charset="-122"/>
                <a:cs typeface="+mn-ea"/>
                <a:sym typeface="+mn-lt"/>
              </a:rPr>
              <a:t>宏观战略</a:t>
            </a:r>
            <a:r>
              <a:rPr lang="en-US" altLang="zh-CN" sz="2400" b="1" dirty="0">
                <a:solidFill>
                  <a:srgbClr val="000000">
                    <a:lumMod val="65000"/>
                    <a:lumOff val="35000"/>
                  </a:srgbClr>
                </a:solidFill>
                <a:latin typeface="微软雅黑" panose="020B0503020204020204" pitchFamily="34" charset="-122"/>
                <a:ea typeface="微软雅黑" panose="020B0503020204020204" pitchFamily="34" charset="-122"/>
                <a:cs typeface="+mn-ea"/>
                <a:sym typeface="+mn-lt"/>
              </a:rPr>
              <a:t>A</a:t>
            </a:r>
            <a:r>
              <a:rPr lang="zh-CN" altLang="en-US" sz="2400" b="1" dirty="0">
                <a:solidFill>
                  <a:srgbClr val="000000">
                    <a:lumMod val="65000"/>
                    <a:lumOff val="35000"/>
                  </a:srgbClr>
                </a:solidFill>
                <a:latin typeface="微软雅黑" panose="020B0503020204020204" pitchFamily="34" charset="-122"/>
                <a:ea typeface="微软雅黑" panose="020B0503020204020204" pitchFamily="34" charset="-122"/>
                <a:cs typeface="+mn-ea"/>
                <a:sym typeface="+mn-lt"/>
              </a:rPr>
              <a:t>组</a:t>
            </a:r>
            <a:endParaRPr kumimoji="0" lang="en-US" altLang="zh-CN" sz="2400" b="1" i="0" u="none" strike="noStrike" kern="120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ea"/>
                <a:sym typeface="+mn-lt"/>
              </a:rPr>
              <a:t>2021.</a:t>
            </a:r>
            <a:r>
              <a:rPr lang="en-US" altLang="zh-CN" sz="2400" b="1" dirty="0">
                <a:solidFill>
                  <a:srgbClr val="000000">
                    <a:lumMod val="65000"/>
                    <a:lumOff val="35000"/>
                  </a:srgbClr>
                </a:solidFill>
                <a:latin typeface="微软雅黑" panose="020B0503020204020204" pitchFamily="34" charset="-122"/>
                <a:ea typeface="微软雅黑" panose="020B0503020204020204" pitchFamily="34" charset="-122"/>
                <a:cs typeface="+mn-ea"/>
                <a:sym typeface="+mn-lt"/>
              </a:rPr>
              <a:t>8</a:t>
            </a:r>
            <a:endParaRPr kumimoji="0" lang="en-US" sz="2400" b="1" i="0" u="none" strike="noStrike" kern="120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1"/>
          <p:cNvSpPr>
            <a:spLocks noChangeArrowheads="1"/>
          </p:cNvSpPr>
          <p:nvPr/>
        </p:nvSpPr>
        <p:spPr bwMode="auto">
          <a:xfrm>
            <a:off x="658283" y="1794762"/>
            <a:ext cx="10875433" cy="200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0" fontAlgn="auto" latinLnBrk="0" hangingPunct="0">
              <a:lnSpc>
                <a:spcPct val="15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rPr>
              <a:t>房企创新性融资模式的探讨</a:t>
            </a:r>
            <a:endParaRPr kumimoji="0" lang="en-US" altLang="zh-CN"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r" defTabSz="914400" rtl="0" eaLnBrk="0" fontAlgn="auto" latinLnBrk="0" hangingPunct="0">
              <a:lnSpc>
                <a:spcPct val="150000"/>
              </a:lnSpc>
              <a:spcBef>
                <a:spcPts val="0"/>
              </a:spcBef>
              <a:spcAft>
                <a:spcPts val="0"/>
              </a:spcAft>
              <a:buClrTx/>
              <a:buSzTx/>
              <a:buFontTx/>
              <a:buNone/>
              <a:tabLst/>
              <a:defRPr/>
            </a:pPr>
            <a:r>
              <a:rPr lang="en-US" altLang="zh-CN" sz="4400" b="1" dirty="0">
                <a:solidFill>
                  <a:srgbClr val="FFFFFF"/>
                </a:solidFill>
                <a:latin typeface="微软雅黑" panose="020B0503020204020204" pitchFamily="34" charset="-122"/>
                <a:ea typeface="微软雅黑" panose="020B0503020204020204" pitchFamily="34" charset="-122"/>
                <a:cs typeface="+mn-ea"/>
                <a:sym typeface="+mn-lt"/>
              </a:rPr>
              <a:t>——</a:t>
            </a:r>
            <a:r>
              <a:rPr lang="zh-CN" altLang="en-US" sz="4400" b="1" dirty="0">
                <a:solidFill>
                  <a:srgbClr val="FFFFFF"/>
                </a:solidFill>
                <a:latin typeface="微软雅黑" panose="020B0503020204020204" pitchFamily="34" charset="-122"/>
                <a:ea typeface="微软雅黑" panose="020B0503020204020204" pitchFamily="34" charset="-122"/>
                <a:cs typeface="+mn-ea"/>
                <a:sym typeface="+mn-lt"/>
              </a:rPr>
              <a:t>以</a:t>
            </a:r>
            <a:r>
              <a:rPr lang="en-US" altLang="zh-CN" sz="4400" b="1" dirty="0">
                <a:solidFill>
                  <a:srgbClr val="FFFFFF"/>
                </a:solidFill>
                <a:latin typeface="微软雅黑" panose="020B0503020204020204" pitchFamily="34" charset="-122"/>
                <a:ea typeface="微软雅黑" panose="020B0503020204020204" pitchFamily="34" charset="-122"/>
                <a:cs typeface="+mn-ea"/>
                <a:sym typeface="+mn-lt"/>
              </a:rPr>
              <a:t>REITs</a:t>
            </a:r>
            <a:r>
              <a:rPr lang="zh-CN" altLang="en-US" sz="4400" b="1" dirty="0">
                <a:solidFill>
                  <a:srgbClr val="FFFFFF"/>
                </a:solidFill>
                <a:latin typeface="微软雅黑" panose="020B0503020204020204" pitchFamily="34" charset="-122"/>
                <a:ea typeface="微软雅黑" panose="020B0503020204020204" pitchFamily="34" charset="-122"/>
                <a:cs typeface="+mn-ea"/>
                <a:sym typeface="+mn-lt"/>
              </a:rPr>
              <a:t>为例</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1.3 </a:t>
            </a:r>
            <a:r>
              <a:rPr lang="zh-CN" altLang="en-US" dirty="0"/>
              <a:t>房地产</a:t>
            </a:r>
            <a:r>
              <a:rPr lang="en-US" altLang="zh-CN" dirty="0"/>
              <a:t>ABS</a:t>
            </a:r>
            <a:r>
              <a:rPr lang="zh-CN" altLang="en-US" dirty="0"/>
              <a:t>市场与产品</a:t>
            </a:r>
          </a:p>
        </p:txBody>
      </p:sp>
      <p:sp>
        <p:nvSpPr>
          <p:cNvPr id="3" name="文本占位符 2"/>
          <p:cNvSpPr>
            <a:spLocks noGrp="1"/>
          </p:cNvSpPr>
          <p:nvPr>
            <p:ph type="body" sz="quarter" idx="11"/>
          </p:nvPr>
        </p:nvSpPr>
        <p:spPr>
          <a:xfrm>
            <a:off x="343321" y="1038584"/>
            <a:ext cx="6029121" cy="355284"/>
          </a:xfrm>
        </p:spPr>
        <p:txBody>
          <a:bodyPr/>
          <a:lstStyle/>
          <a:p>
            <a:r>
              <a:rPr lang="zh-CN" altLang="en-US" b="1" dirty="0"/>
              <a:t>房企</a:t>
            </a:r>
            <a:r>
              <a:rPr lang="en-US" altLang="zh-CN" b="1" dirty="0"/>
              <a:t>ABS</a:t>
            </a:r>
            <a:r>
              <a:rPr lang="zh-CN" altLang="en-US" b="1" dirty="0"/>
              <a:t>发行统计</a:t>
            </a:r>
          </a:p>
        </p:txBody>
      </p:sp>
      <p:graphicFrame>
        <p:nvGraphicFramePr>
          <p:cNvPr id="4" name="表格 -1"/>
          <p:cNvGraphicFramePr/>
          <p:nvPr>
            <p:custDataLst>
              <p:tags r:id="rId1"/>
            </p:custDataLst>
            <p:extLst>
              <p:ext uri="{D42A27DB-BD31-4B8C-83A1-F6EECF244321}">
                <p14:modId xmlns:p14="http://schemas.microsoft.com/office/powerpoint/2010/main" val="439639809"/>
              </p:ext>
            </p:extLst>
          </p:nvPr>
        </p:nvGraphicFramePr>
        <p:xfrm>
          <a:off x="429986" y="1587045"/>
          <a:ext cx="6195785" cy="4136844"/>
        </p:xfrm>
        <a:graphic>
          <a:graphicData uri="http://schemas.openxmlformats.org/drawingml/2006/table">
            <a:tbl>
              <a:tblPr firstRow="1" bandRow="1">
                <a:tableStyleId>{5940675A-B579-460E-94D1-54222C63F5DA}</a:tableStyleId>
              </a:tblPr>
              <a:tblGrid>
                <a:gridCol w="6195785">
                  <a:extLst>
                    <a:ext uri="{9D8B030D-6E8A-4147-A177-3AD203B41FA5}">
                      <a16:colId xmlns:a16="http://schemas.microsoft.com/office/drawing/2014/main" val="20000"/>
                    </a:ext>
                  </a:extLst>
                </a:gridCol>
              </a:tblGrid>
              <a:tr h="323850">
                <a:tc>
                  <a:txBody>
                    <a:bodyPr/>
                    <a:lstStyle/>
                    <a:p>
                      <a:pPr indent="0">
                        <a:buNone/>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五类房地产</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ABS</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发行额变动（亿元</a:t>
                      </a:r>
                      <a:r>
                        <a:rPr lang="zh-CN" altLang="en-US" sz="1600" b="0" dirty="0">
                          <a:latin typeface="微软雅黑" panose="020B0503020204020204" pitchFamily="34" charset="-122"/>
                          <a:ea typeface="微软雅黑" panose="020B0503020204020204" pitchFamily="34" charset="-122"/>
                          <a:cs typeface="微软雅黑" panose="020B0503020204020204" pitchFamily="34" charset="-122"/>
                        </a:rPr>
                        <a:t>）</a:t>
                      </a:r>
                    </a:p>
                  </a:txBody>
                  <a:tcPr marL="0" marR="0" marT="0" marB="0">
                    <a:lnL>
                      <a:noFill/>
                    </a:lnL>
                    <a:lnR cap="flat">
                      <a:noFill/>
                    </a:lnR>
                    <a:lnT cap="flat">
                      <a:noFill/>
                    </a:lnT>
                    <a:lnB w="12700" cap="flat" cmpd="sng">
                      <a:solidFill>
                        <a:srgbClr val="00206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4704">
                <a:tc>
                  <a:txBody>
                    <a:bodyPr/>
                    <a:lstStyle/>
                    <a:p>
                      <a:pPr indent="0" algn="ctr">
                        <a:buNone/>
                      </a:pPr>
                      <a:r>
                        <a:rPr lang="en-US" altLang="zh-CN" sz="1000" b="0">
                          <a:latin typeface="Times New Roman" panose="02020603050405020304" pitchFamily="18" charset="0"/>
                          <a:cs typeface="Times New Roman" panose="02020603050405020304" pitchFamily="18" charset="0"/>
                        </a:rPr>
                        <a:t> </a:t>
                      </a:r>
                      <a:endParaRPr lang="zh-CN"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lnL>
                      <a:noFill/>
                    </a:lnL>
                    <a:lnR cap="flat">
                      <a:noFill/>
                    </a:lnR>
                    <a:lnT w="12700" cap="flat" cmpd="sng">
                      <a:solidFill>
                        <a:srgbClr val="002060"/>
                      </a:solidFill>
                      <a:prstDash val="solid"/>
                      <a:headEnd type="none" w="med" len="med"/>
                      <a:tailEnd type="none" w="med" len="med"/>
                    </a:lnT>
                    <a:lnB w="12700" cap="flat" cmpd="sng">
                      <a:solidFill>
                        <a:srgbClr val="00206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290">
                <a:tc>
                  <a:txBody>
                    <a:bodyPr/>
                    <a:lstStyle/>
                    <a:p>
                      <a:pPr indent="0">
                        <a:buNone/>
                      </a:pPr>
                      <a:r>
                        <a:rPr lang="zh-CN" altLang="en-US" sz="1200" b="0" i="1" dirty="0">
                          <a:latin typeface="微软雅黑" panose="020B0503020204020204" pitchFamily="34" charset="-122"/>
                          <a:ea typeface="微软雅黑" panose="020B0503020204020204" pitchFamily="34" charset="-122"/>
                          <a:cs typeface="微软雅黑" panose="020B0503020204020204" pitchFamily="34" charset="-122"/>
                        </a:rPr>
                        <a:t>数据来源：</a:t>
                      </a:r>
                      <a:r>
                        <a:rPr lang="en-US" altLang="zh-CN" sz="1200" b="0" i="1" dirty="0">
                          <a:latin typeface="微软雅黑" panose="020B0503020204020204" pitchFamily="34" charset="-122"/>
                          <a:ea typeface="微软雅黑" panose="020B0503020204020204" pitchFamily="34" charset="-122"/>
                          <a:cs typeface="微软雅黑" panose="020B0503020204020204" pitchFamily="34" charset="-122"/>
                        </a:rPr>
                        <a:t>WIND</a:t>
                      </a:r>
                      <a:r>
                        <a:rPr lang="zh-CN" altLang="en-US" sz="1200" b="0" i="1" dirty="0">
                          <a:latin typeface="微软雅黑" panose="020B0503020204020204" pitchFamily="34" charset="-122"/>
                          <a:ea typeface="微软雅黑" panose="020B0503020204020204" pitchFamily="34" charset="-122"/>
                          <a:cs typeface="微软雅黑" panose="020B0503020204020204" pitchFamily="34" charset="-122"/>
                        </a:rPr>
                        <a:t>备注：统计截止</a:t>
                      </a:r>
                      <a:r>
                        <a:rPr lang="en-US" altLang="zh-CN" sz="1200" b="0" i="1" dirty="0">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sz="1200" b="0" i="1"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200" b="0" i="1"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200" b="0" i="1" dirty="0">
                          <a:latin typeface="微软雅黑" panose="020B0503020204020204" pitchFamily="34" charset="-122"/>
                          <a:ea typeface="微软雅黑" panose="020B0503020204020204" pitchFamily="34" charset="-122"/>
                          <a:cs typeface="微软雅黑" panose="020B0503020204020204" pitchFamily="34" charset="-122"/>
                        </a:rPr>
                        <a:t>月。（风险提示：可能存在统计偏差）</a:t>
                      </a:r>
                    </a:p>
                  </a:txBody>
                  <a:tcPr marL="1270" marR="68580" marT="0" marB="0">
                    <a:lnL>
                      <a:noFill/>
                    </a:lnL>
                    <a:lnR cap="flat">
                      <a:noFill/>
                    </a:lnR>
                    <a:lnT w="12700" cap="flat" cmpd="sng">
                      <a:solidFill>
                        <a:srgbClr val="00206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2" name="图表 52"/>
          <p:cNvGraphicFramePr/>
          <p:nvPr>
            <p:extLst>
              <p:ext uri="{D42A27DB-BD31-4B8C-83A1-F6EECF244321}">
                <p14:modId xmlns:p14="http://schemas.microsoft.com/office/powerpoint/2010/main" val="2818278548"/>
              </p:ext>
            </p:extLst>
          </p:nvPr>
        </p:nvGraphicFramePr>
        <p:xfrm>
          <a:off x="429700" y="1939787"/>
          <a:ext cx="6452870" cy="3590925"/>
        </p:xfrm>
        <a:graphic>
          <a:graphicData uri="http://schemas.openxmlformats.org/drawingml/2006/chart">
            <c:chart xmlns:c="http://schemas.openxmlformats.org/drawingml/2006/chart" xmlns:r="http://schemas.openxmlformats.org/officeDocument/2006/relationships" r:id="rId4"/>
          </a:graphicData>
        </a:graphic>
      </p:graphicFrame>
      <p:sp>
        <p:nvSpPr>
          <p:cNvPr id="7" name="文本占位符 2"/>
          <p:cNvSpPr>
            <a:spLocks noGrp="1"/>
          </p:cNvSpPr>
          <p:nvPr/>
        </p:nvSpPr>
        <p:spPr>
          <a:xfrm>
            <a:off x="6542531" y="1939787"/>
            <a:ext cx="5219483" cy="3890418"/>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marL="466090" fontAlgn="auto">
              <a:lnSpc>
                <a:spcPct val="150000"/>
              </a:lnSpc>
              <a:spcBef>
                <a:spcPts val="100"/>
              </a:spcBef>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r>
              <a:rPr lang="zh-CN" altLang="en-US" sz="1600" b="1" dirty="0">
                <a:cs typeface="微软雅黑" panose="020B0503020204020204" pitchFamily="34" charset="-122"/>
              </a:rPr>
              <a:t>2016年10月</a:t>
            </a:r>
            <a:r>
              <a:rPr lang="zh-CN" altLang="en-US" sz="1600" dirty="0">
                <a:cs typeface="微软雅黑" panose="020B0503020204020204" pitchFamily="34" charset="-122"/>
              </a:rPr>
              <a:t>地产债融资收紧后，房地产ABS发行量激增。2016年-2020年，房地产ABS发行持续扩容，</a:t>
            </a:r>
            <a:r>
              <a:rPr lang="en-US" altLang="zh-CN" sz="1600" b="1" dirty="0">
                <a:cs typeface="微软雅黑" panose="020B0503020204020204" pitchFamily="34" charset="-122"/>
              </a:rPr>
              <a:t>2020</a:t>
            </a:r>
            <a:r>
              <a:rPr lang="zh-CN" altLang="en-US" sz="1600" b="1" dirty="0">
                <a:cs typeface="微软雅黑" panose="020B0503020204020204" pitchFamily="34" charset="-122"/>
              </a:rPr>
              <a:t>年达3327.1亿元</a:t>
            </a:r>
            <a:r>
              <a:rPr lang="zh-CN" altLang="en-US" sz="1600" dirty="0">
                <a:cs typeface="微软雅黑" panose="020B0503020204020204" pitchFamily="34" charset="-122"/>
              </a:rPr>
              <a:t>，同比增长10.3%。</a:t>
            </a:r>
            <a:endParaRPr lang="en-US" altLang="zh-CN" sz="1600" dirty="0">
              <a:cs typeface="微软雅黑" panose="020B0503020204020204" pitchFamily="34" charset="-122"/>
            </a:endParaRPr>
          </a:p>
          <a:p>
            <a:pPr marL="180340" indent="0" fontAlgn="auto">
              <a:lnSpc>
                <a:spcPct val="150000"/>
              </a:lnSpc>
              <a:spcBef>
                <a:spcPts val="100"/>
              </a:spcBef>
              <a:buNone/>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endParaRPr lang="zh-CN" altLang="en-US" sz="1600" dirty="0">
              <a:cs typeface="微软雅黑" panose="020B0503020204020204" pitchFamily="34" charset="-122"/>
            </a:endParaRPr>
          </a:p>
          <a:p>
            <a:pPr marL="466090" fontAlgn="auto">
              <a:lnSpc>
                <a:spcPct val="150000"/>
              </a:lnSpc>
              <a:spcBef>
                <a:spcPts val="100"/>
              </a:spcBef>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r>
              <a:rPr lang="zh-CN" altLang="en-US" sz="1600" dirty="0">
                <a:cs typeface="微软雅黑" panose="020B0503020204020204" pitchFamily="34" charset="-122"/>
              </a:rPr>
              <a:t>从产品类型看，不同年份的主流发行产品有所差异。2016年物业费ABS和购房尾款ABS是发行主力；2017年，供应链ABS和CMBS发行放量，发行金额均超300亿；2018年以来，</a:t>
            </a:r>
            <a:r>
              <a:rPr lang="zh-CN" altLang="en-US" sz="1600" b="1" dirty="0">
                <a:solidFill>
                  <a:srgbClr val="C00000"/>
                </a:solidFill>
                <a:cs typeface="微软雅黑" panose="020B0503020204020204" pitchFamily="34" charset="-122"/>
              </a:rPr>
              <a:t>供应链ABS成为发行主力</a:t>
            </a:r>
            <a:r>
              <a:rPr lang="zh-CN" altLang="en-US" sz="1600" dirty="0">
                <a:cs typeface="微软雅黑" panose="020B0503020204020204" pitchFamily="34" charset="-122"/>
              </a:rPr>
              <a:t>，发行额占比均在50%以上，2020年达到69.6%。</a:t>
            </a:r>
            <a:endParaRPr lang="zh-CN" altLang="en-US" sz="16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1.4 </a:t>
            </a:r>
            <a:r>
              <a:rPr lang="zh-CN" altLang="en-US" dirty="0"/>
              <a:t>为什么选</a:t>
            </a:r>
            <a:r>
              <a:rPr lang="en-US" altLang="zh-CN" dirty="0"/>
              <a:t>REITs</a:t>
            </a:r>
            <a:r>
              <a:rPr lang="zh-CN" altLang="en-US" dirty="0"/>
              <a:t>？国内创新性融资渠道的新方向</a:t>
            </a:r>
          </a:p>
        </p:txBody>
      </p:sp>
      <p:sp>
        <p:nvSpPr>
          <p:cNvPr id="4" name="文本框 3">
            <a:extLst>
              <a:ext uri="{FF2B5EF4-FFF2-40B4-BE49-F238E27FC236}">
                <a16:creationId xmlns:a16="http://schemas.microsoft.com/office/drawing/2014/main" id="{BBF02186-BA59-4161-A25D-E661FA3D0055}"/>
              </a:ext>
            </a:extLst>
          </p:cNvPr>
          <p:cNvSpPr txBox="1"/>
          <p:nvPr/>
        </p:nvSpPr>
        <p:spPr>
          <a:xfrm>
            <a:off x="5192500" y="3883119"/>
            <a:ext cx="2656311" cy="1998689"/>
          </a:xfrm>
          <a:prstGeom prst="rect">
            <a:avLst/>
          </a:prstGeom>
          <a:noFill/>
        </p:spPr>
        <p:txBody>
          <a:bodyPr wrap="square">
            <a:spAutoFit/>
          </a:bodyPr>
          <a:lstStyle>
            <a:defPPr>
              <a:defRPr lang="zh-CN"/>
            </a:defPPr>
            <a:lvl1pPr marL="144000" indent="-144000">
              <a:buFont typeface="Arial" panose="020B0604020202020204" pitchFamily="34" charset="0"/>
              <a:buChar char="•"/>
              <a:defRPr sz="1400" b="0" i="0">
                <a:solidFill>
                  <a:srgbClr val="191919"/>
                </a:solidFill>
                <a:effectLst/>
                <a:latin typeface="PingFang SC"/>
              </a:defRPr>
            </a:lvl1pPr>
          </a:lstStyle>
          <a:p>
            <a:pPr>
              <a:lnSpc>
                <a:spcPct val="150000"/>
              </a:lnSpc>
            </a:pPr>
            <a:r>
              <a:rPr lang="zh-CN" altLang="en-US" sz="1200" dirty="0">
                <a:latin typeface="微软雅黑" panose="020B0503020204020204" pitchFamily="34" charset="-122"/>
                <a:ea typeface="微软雅黑" panose="020B0503020204020204" pitchFamily="34" charset="-122"/>
              </a:rPr>
              <a:t>由于</a:t>
            </a:r>
            <a:r>
              <a:rPr lang="en-US" altLang="zh-CN" sz="1200" dirty="0">
                <a:latin typeface="微软雅黑" panose="020B0503020204020204" pitchFamily="34" charset="-122"/>
                <a:ea typeface="微软雅黑" panose="020B0503020204020204" pitchFamily="34" charset="-122"/>
              </a:rPr>
              <a:t>REITs</a:t>
            </a:r>
            <a:r>
              <a:rPr lang="zh-CN" altLang="en-US" sz="1200" dirty="0">
                <a:latin typeface="微软雅黑" panose="020B0503020204020204" pitchFamily="34" charset="-122"/>
                <a:ea typeface="微软雅黑" panose="020B0503020204020204" pitchFamily="34" charset="-122"/>
              </a:rPr>
              <a:t>拥有分割收益权的特性， </a:t>
            </a:r>
            <a:r>
              <a:rPr lang="en-US" altLang="zh-CN" sz="1200" dirty="0">
                <a:latin typeface="微软雅黑" panose="020B0503020204020204" pitchFamily="34" charset="-122"/>
                <a:ea typeface="微软雅黑" panose="020B0503020204020204" pitchFamily="34" charset="-122"/>
              </a:rPr>
              <a:t>REITs</a:t>
            </a:r>
            <a:r>
              <a:rPr lang="zh-CN" altLang="en-US" sz="1200" dirty="0">
                <a:latin typeface="微软雅黑" panose="020B0503020204020204" pitchFamily="34" charset="-122"/>
                <a:ea typeface="微软雅黑" panose="020B0503020204020204" pitchFamily="34" charset="-122"/>
              </a:rPr>
              <a:t>将为商业地产的后期经营提供大量廉价的资金。</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i="0" dirty="0">
                <a:solidFill>
                  <a:srgbClr val="191919"/>
                </a:solidFill>
                <a:effectLst/>
                <a:latin typeface="微软雅黑" panose="020B0503020204020204" pitchFamily="34" charset="-122"/>
                <a:ea typeface="微软雅黑" panose="020B0503020204020204" pitchFamily="34" charset="-122"/>
              </a:rPr>
              <a:t>房企向为</a:t>
            </a:r>
            <a:r>
              <a:rPr lang="en-US" altLang="zh-CN" sz="1200" i="0" dirty="0">
                <a:solidFill>
                  <a:srgbClr val="191919"/>
                </a:solidFill>
                <a:effectLst/>
                <a:latin typeface="微软雅黑" panose="020B0503020204020204" pitchFamily="34" charset="-122"/>
                <a:ea typeface="微软雅黑" panose="020B0503020204020204" pitchFamily="34" charset="-122"/>
              </a:rPr>
              <a:t>REITs</a:t>
            </a:r>
            <a:r>
              <a:rPr lang="zh-CN" altLang="en-US" sz="1200" i="0" dirty="0">
                <a:solidFill>
                  <a:srgbClr val="191919"/>
                </a:solidFill>
                <a:effectLst/>
                <a:latin typeface="微软雅黑" panose="020B0503020204020204" pitchFamily="34" charset="-122"/>
                <a:ea typeface="微软雅黑" panose="020B0503020204020204" pitchFamily="34" charset="-122"/>
              </a:rPr>
              <a:t>上市、专业化服务运营商等模式进行转型升级，</a:t>
            </a:r>
            <a:r>
              <a:rPr lang="zh-CN" altLang="en-US" sz="1200" b="1" i="0" dirty="0">
                <a:solidFill>
                  <a:srgbClr val="FF0000"/>
                </a:solidFill>
                <a:effectLst/>
                <a:latin typeface="微软雅黑" panose="020B0503020204020204" pitchFamily="34" charset="-122"/>
                <a:ea typeface="微软雅黑" panose="020B0503020204020204" pitchFamily="34" charset="-122"/>
              </a:rPr>
              <a:t>业务重心将从前端开发向后端服务和资产管理转移</a:t>
            </a:r>
            <a:r>
              <a:rPr lang="zh-CN" altLang="en-US" sz="1200" i="0" dirty="0">
                <a:solidFill>
                  <a:srgbClr val="191919"/>
                </a:solidFill>
                <a:effectLst/>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C3B7819-0FF2-4D5B-9AFB-B00E9349A182}"/>
              </a:ext>
            </a:extLst>
          </p:cNvPr>
          <p:cNvSpPr txBox="1"/>
          <p:nvPr/>
        </p:nvSpPr>
        <p:spPr>
          <a:xfrm>
            <a:off x="8041330" y="3883119"/>
            <a:ext cx="3561879" cy="1998689"/>
          </a:xfrm>
          <a:prstGeom prst="rect">
            <a:avLst/>
          </a:prstGeom>
          <a:noFill/>
        </p:spPr>
        <p:txBody>
          <a:bodyPr wrap="square">
            <a:spAutoFit/>
          </a:bodyPr>
          <a:lstStyle>
            <a:defPPr>
              <a:defRPr lang="zh-CN"/>
            </a:defPPr>
            <a:lvl1pPr marL="144000" indent="-144000">
              <a:buFont typeface="Arial" panose="020B0604020202020204" pitchFamily="34" charset="0"/>
              <a:buChar char="•"/>
              <a:defRPr sz="1400" b="0" i="0">
                <a:solidFill>
                  <a:srgbClr val="191919"/>
                </a:solidFill>
                <a:effectLst/>
                <a:latin typeface="PingFang SC"/>
              </a:defRPr>
            </a:lvl1pPr>
          </a:lstStyle>
          <a:p>
            <a:pPr>
              <a:lnSpc>
                <a:spcPct val="150000"/>
              </a:lnSpc>
            </a:pPr>
            <a:r>
              <a:rPr lang="zh-CN" altLang="en-US" sz="1200" dirty="0">
                <a:latin typeface="微软雅黑" panose="020B0503020204020204" pitchFamily="34" charset="-122"/>
                <a:ea typeface="微软雅黑" panose="020B0503020204020204" pitchFamily="34" charset="-122"/>
              </a:rPr>
              <a:t>从金融视角看，</a:t>
            </a:r>
            <a:r>
              <a:rPr lang="en-US" altLang="zh-CN" sz="1200" dirty="0">
                <a:latin typeface="微软雅黑" panose="020B0503020204020204" pitchFamily="34" charset="-122"/>
                <a:ea typeface="微软雅黑" panose="020B0503020204020204" pitchFamily="34" charset="-122"/>
              </a:rPr>
              <a:t>REITs</a:t>
            </a:r>
            <a:r>
              <a:rPr lang="zh-CN" altLang="en-US" sz="1200" dirty="0">
                <a:latin typeface="微软雅黑" panose="020B0503020204020204" pitchFamily="34" charset="-122"/>
                <a:ea typeface="微软雅黑" panose="020B0503020204020204" pitchFamily="34" charset="-122"/>
              </a:rPr>
              <a:t>不同于传统金融产品，更</a:t>
            </a:r>
            <a:r>
              <a:rPr lang="zh-CN" altLang="en-US" sz="1200" b="1" dirty="0">
                <a:solidFill>
                  <a:srgbClr val="FF0000"/>
                </a:solidFill>
                <a:latin typeface="微软雅黑" panose="020B0503020204020204" pitchFamily="34" charset="-122"/>
                <a:ea typeface="微软雅黑" panose="020B0503020204020204" pitchFamily="34" charset="-122"/>
              </a:rPr>
              <a:t>重视通过持续性运作管理</a:t>
            </a:r>
            <a:r>
              <a:rPr lang="zh-CN" altLang="en-US" sz="1200" dirty="0">
                <a:latin typeface="微软雅黑" panose="020B0503020204020204" pitchFamily="34" charset="-122"/>
                <a:ea typeface="微软雅黑" panose="020B0503020204020204" pitchFamily="34" charset="-122"/>
              </a:rPr>
              <a:t>，提升租金回报率、挖掘物业价值，从而给投资者带来长期的稳定回报。</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从地产视角看，</a:t>
            </a:r>
            <a:r>
              <a:rPr lang="en-US" altLang="zh-CN" sz="1200" dirty="0">
                <a:latin typeface="微软雅黑" panose="020B0503020204020204" pitchFamily="34" charset="-122"/>
                <a:ea typeface="微软雅黑" panose="020B0503020204020204" pitchFamily="34" charset="-122"/>
              </a:rPr>
              <a:t>REITs</a:t>
            </a:r>
            <a:r>
              <a:rPr lang="zh-CN" altLang="en-US" sz="1200" dirty="0">
                <a:latin typeface="微软雅黑" panose="020B0503020204020204" pitchFamily="34" charset="-122"/>
                <a:ea typeface="微软雅黑" panose="020B0503020204020204" pitchFamily="34" charset="-122"/>
              </a:rPr>
              <a:t>不仅是一种融资工具，将成为一种新的商业模式，优化资源配置，加速优胜劣汰，</a:t>
            </a:r>
            <a:r>
              <a:rPr lang="zh-CN" altLang="en-US" sz="1200" b="1" dirty="0">
                <a:solidFill>
                  <a:srgbClr val="FF0000"/>
                </a:solidFill>
                <a:latin typeface="微软雅黑" panose="020B0503020204020204" pitchFamily="34" charset="-122"/>
                <a:ea typeface="微软雅黑" panose="020B0503020204020204" pitchFamily="34" charset="-122"/>
              </a:rPr>
              <a:t>通过长期、持续的物业价值增值实现优质商业管理的品牌价值输出</a:t>
            </a:r>
            <a:r>
              <a:rPr lang="zh-CN" altLang="en-US" sz="1200" dirty="0">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B6AD7DD1-EAB5-4F5D-933B-FF433B16535B}"/>
              </a:ext>
            </a:extLst>
          </p:cNvPr>
          <p:cNvSpPr txBox="1"/>
          <p:nvPr/>
        </p:nvSpPr>
        <p:spPr>
          <a:xfrm>
            <a:off x="331537" y="1010923"/>
            <a:ext cx="11612224" cy="658257"/>
          </a:xfrm>
          <a:prstGeom prst="rect">
            <a:avLst/>
          </a:prstGeom>
          <a:noFill/>
        </p:spPr>
        <p:txBody>
          <a:bodyPr wrap="square">
            <a:spAutoFit/>
          </a:bodyPr>
          <a:lstStyle/>
          <a:p>
            <a:pPr>
              <a:lnSpc>
                <a:spcPct val="120000"/>
              </a:lnSpc>
            </a:pPr>
            <a:r>
              <a:rPr lang="en-US" altLang="zh-CN" sz="1600" b="1" i="0" dirty="0">
                <a:solidFill>
                  <a:srgbClr val="C00000"/>
                </a:solidFill>
                <a:effectLst/>
                <a:latin typeface="微软雅黑" panose="020B0503020204020204" pitchFamily="34" charset="-122"/>
                <a:ea typeface="微软雅黑" panose="020B0503020204020204" pitchFamily="34" charset="-122"/>
              </a:rPr>
              <a:t>REITs</a:t>
            </a:r>
            <a:r>
              <a:rPr lang="zh-CN" altLang="en-US" sz="1600" b="1" dirty="0">
                <a:solidFill>
                  <a:srgbClr val="C00000"/>
                </a:solidFill>
                <a:latin typeface="微软雅黑" panose="020B0503020204020204" pitchFamily="34" charset="-122"/>
                <a:ea typeface="微软雅黑" panose="020B0503020204020204" pitchFamily="34" charset="-122"/>
              </a:rPr>
              <a:t>是</a:t>
            </a:r>
            <a:r>
              <a:rPr lang="zh-CN" altLang="en-US" sz="1600" b="1" i="0" dirty="0">
                <a:solidFill>
                  <a:srgbClr val="C00000"/>
                </a:solidFill>
                <a:effectLst/>
                <a:latin typeface="微软雅黑" panose="020B0503020204020204" pitchFamily="34" charset="-122"/>
                <a:ea typeface="微软雅黑" panose="020B0503020204020204" pitchFamily="34" charset="-122"/>
              </a:rPr>
              <a:t>地产行业运营管理水平升级的催化剂，是房地产证券化的重要手段，通过分散投资的方式来控制风</a:t>
            </a:r>
            <a:r>
              <a:rPr lang="zh-CN" altLang="en-US" sz="1600" b="1" dirty="0">
                <a:solidFill>
                  <a:srgbClr val="C00000"/>
                </a:solidFill>
                <a:latin typeface="微软雅黑" panose="020B0503020204020204" pitchFamily="34" charset="-122"/>
                <a:ea typeface="微软雅黑" panose="020B0503020204020204" pitchFamily="34" charset="-122"/>
              </a:rPr>
              <a:t>险</a:t>
            </a:r>
            <a:r>
              <a:rPr lang="zh-CN" altLang="en-US" sz="1600" b="1" i="0" dirty="0">
                <a:solidFill>
                  <a:srgbClr val="333333"/>
                </a:solidFill>
                <a:effectLst/>
                <a:latin typeface="微软雅黑" panose="020B0503020204020204" pitchFamily="34" charset="-122"/>
                <a:ea typeface="微软雅黑" panose="020B0503020204020204" pitchFamily="34" charset="-122"/>
              </a:rPr>
              <a:t>。同时</a:t>
            </a:r>
            <a:r>
              <a:rPr lang="en-US" altLang="zh-CN" sz="1600" b="1" i="0" dirty="0">
                <a:solidFill>
                  <a:srgbClr val="333333"/>
                </a:solidFill>
                <a:effectLst/>
                <a:latin typeface="微软雅黑" panose="020B0503020204020204" pitchFamily="34" charset="-122"/>
                <a:ea typeface="微软雅黑" panose="020B0503020204020204" pitchFamily="34" charset="-122"/>
              </a:rPr>
              <a:t>REITs</a:t>
            </a:r>
            <a:r>
              <a:rPr lang="zh-CN" altLang="en-US" sz="1600" b="1" i="0" dirty="0">
                <a:solidFill>
                  <a:srgbClr val="333333"/>
                </a:solidFill>
                <a:effectLst/>
                <a:latin typeface="微软雅黑" panose="020B0503020204020204" pitchFamily="34" charset="-122"/>
                <a:ea typeface="微软雅黑" panose="020B0503020204020204" pitchFamily="34" charset="-122"/>
              </a:rPr>
              <a:t>作为将房地产资产进行证券化的金融产品，可以提供给投资者更具流动性的地产投资工具，同时也可以为开发商提高周转率。</a:t>
            </a:r>
            <a:endParaRPr lang="zh-CN" altLang="en-US" sz="16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F15E4A2-CE23-431D-950C-83553EA8935E}"/>
              </a:ext>
            </a:extLst>
          </p:cNvPr>
          <p:cNvSpPr txBox="1"/>
          <p:nvPr/>
        </p:nvSpPr>
        <p:spPr>
          <a:xfrm>
            <a:off x="2838472" y="3887825"/>
            <a:ext cx="2243288" cy="1998689"/>
          </a:xfrm>
          <a:prstGeom prst="rect">
            <a:avLst/>
          </a:prstGeom>
          <a:noFill/>
        </p:spPr>
        <p:txBody>
          <a:bodyPr wrap="square">
            <a:spAutoFit/>
          </a:bodyPr>
          <a:lstStyle>
            <a:defPPr>
              <a:defRPr lang="zh-CN"/>
            </a:defPPr>
            <a:lvl1pPr marL="144000" indent="-144000">
              <a:buFont typeface="Arial" panose="020B0604020202020204" pitchFamily="34" charset="0"/>
              <a:buChar char="•"/>
              <a:defRPr sz="1400" b="0" i="0">
                <a:solidFill>
                  <a:srgbClr val="191919"/>
                </a:solidFill>
                <a:effectLst/>
                <a:latin typeface="PingFang SC"/>
              </a:defRPr>
            </a:lvl1pPr>
          </a:lstStyle>
          <a:p>
            <a:pPr>
              <a:lnSpc>
                <a:spcPct val="150000"/>
              </a:lnSpc>
            </a:pPr>
            <a:r>
              <a:rPr lang="en-US" altLang="zh-CN" sz="1200" dirty="0">
                <a:latin typeface="微软雅黑" panose="020B0503020204020204" pitchFamily="34" charset="-122"/>
                <a:ea typeface="微软雅黑" panose="020B0503020204020204" pitchFamily="34" charset="-122"/>
              </a:rPr>
              <a:t>REITs</a:t>
            </a:r>
            <a:r>
              <a:rPr lang="zh-CN" altLang="en-US" sz="1200" dirty="0">
                <a:latin typeface="微软雅黑" panose="020B0503020204020204" pitchFamily="34" charset="-122"/>
                <a:ea typeface="微软雅黑" panose="020B0503020204020204" pitchFamily="34" charset="-122"/>
              </a:rPr>
              <a:t>还可以</a:t>
            </a:r>
            <a:r>
              <a:rPr lang="zh-CN" altLang="en-US" sz="1200" b="1" dirty="0">
                <a:solidFill>
                  <a:srgbClr val="FF0000"/>
                </a:solidFill>
                <a:latin typeface="微软雅黑" panose="020B0503020204020204" pitchFamily="34" charset="-122"/>
                <a:ea typeface="微软雅黑" panose="020B0503020204020204" pitchFamily="34" charset="-122"/>
              </a:rPr>
              <a:t>帮助房企实现资产出表和合理节税</a:t>
            </a:r>
            <a:r>
              <a:rPr lang="zh-CN" altLang="en-US" sz="1200" dirty="0">
                <a:latin typeface="微软雅黑" panose="020B0503020204020204" pitchFamily="34" charset="-122"/>
                <a:ea typeface="微软雅黑" panose="020B0503020204020204" pitchFamily="34" charset="-122"/>
              </a:rPr>
              <a:t>，</a:t>
            </a:r>
            <a:r>
              <a:rPr lang="zh-CN" altLang="en-US" sz="1200" b="0" i="0" dirty="0">
                <a:solidFill>
                  <a:srgbClr val="333333"/>
                </a:solidFill>
                <a:effectLst/>
                <a:latin typeface="微软雅黑" panose="020B0503020204020204" pitchFamily="34" charset="-122"/>
                <a:ea typeface="微软雅黑" panose="020B0503020204020204" pitchFamily="34" charset="-122"/>
              </a:rPr>
              <a:t>不仅可以在传统融资途径受阻的情况下拓宽渠道，并且可以</a:t>
            </a:r>
            <a:r>
              <a:rPr lang="zh-CN" altLang="en-US" sz="1200" b="1" i="0" dirty="0">
                <a:solidFill>
                  <a:srgbClr val="FF0000"/>
                </a:solidFill>
                <a:effectLst/>
                <a:latin typeface="微软雅黑" panose="020B0503020204020204" pitchFamily="34" charset="-122"/>
                <a:ea typeface="微软雅黑" panose="020B0503020204020204" pitchFamily="34" charset="-122"/>
              </a:rPr>
              <a:t>有效改善融资结构</a:t>
            </a:r>
            <a:r>
              <a:rPr lang="zh-CN" altLang="en-US" sz="1200" b="0" i="0" dirty="0">
                <a:solidFill>
                  <a:srgbClr val="333333"/>
                </a:solidFill>
                <a:effectLst/>
                <a:latin typeface="微软雅黑" panose="020B0503020204020204" pitchFamily="34" charset="-122"/>
                <a:ea typeface="微软雅黑" panose="020B0503020204020204" pitchFamily="34" charset="-122"/>
              </a:rPr>
              <a:t>，降低债性融资的依赖程度，降低行业系统性风险。</a:t>
            </a:r>
            <a:endParaRPr lang="zh-CN" altLang="en-US" sz="1200" dirty="0">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FEEF00DD-811E-4E4E-B98F-4441879A6232}"/>
              </a:ext>
            </a:extLst>
          </p:cNvPr>
          <p:cNvGrpSpPr/>
          <p:nvPr/>
        </p:nvGrpSpPr>
        <p:grpSpPr>
          <a:xfrm>
            <a:off x="624601" y="1808992"/>
            <a:ext cx="1897860" cy="1872880"/>
            <a:chOff x="1772095" y="2229206"/>
            <a:chExt cx="1897860" cy="1872880"/>
          </a:xfrm>
          <a:solidFill>
            <a:srgbClr val="2683C6"/>
          </a:solidFill>
        </p:grpSpPr>
        <p:sp>
          <p:nvSpPr>
            <p:cNvPr id="11" name="Rectangle: Rounded Corners 57">
              <a:extLst>
                <a:ext uri="{FF2B5EF4-FFF2-40B4-BE49-F238E27FC236}">
                  <a16:creationId xmlns:a16="http://schemas.microsoft.com/office/drawing/2014/main" id="{5640B911-1144-460F-B19A-8C75A5B18DC0}"/>
                </a:ext>
              </a:extLst>
            </p:cNvPr>
            <p:cNvSpPr/>
            <p:nvPr/>
          </p:nvSpPr>
          <p:spPr>
            <a:xfrm>
              <a:off x="1772095" y="3455755"/>
              <a:ext cx="1897860" cy="646331"/>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2" name="泪滴形 11">
              <a:extLst>
                <a:ext uri="{FF2B5EF4-FFF2-40B4-BE49-F238E27FC236}">
                  <a16:creationId xmlns:a16="http://schemas.microsoft.com/office/drawing/2014/main" id="{4216360C-1794-4F37-A840-D65E8F5C66C8}"/>
                </a:ext>
              </a:extLst>
            </p:cNvPr>
            <p:cNvSpPr/>
            <p:nvPr/>
          </p:nvSpPr>
          <p:spPr>
            <a:xfrm rot="8100000">
              <a:off x="2423580" y="2229206"/>
              <a:ext cx="594888" cy="5948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4C9A5B0A-0ABD-456A-8BA5-777FC3A1DF95}"/>
                </a:ext>
              </a:extLst>
            </p:cNvPr>
            <p:cNvSpPr/>
            <p:nvPr/>
          </p:nvSpPr>
          <p:spPr>
            <a:xfrm rot="8100000">
              <a:off x="2600366" y="2462242"/>
              <a:ext cx="241312" cy="2413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90685368-2D61-4FB7-8F67-67C42F8CF939}"/>
                </a:ext>
              </a:extLst>
            </p:cNvPr>
            <p:cNvCxnSpPr>
              <a:cxnSpLocks/>
              <a:stCxn id="12" idx="7"/>
              <a:endCxn id="11" idx="0"/>
            </p:cNvCxnSpPr>
            <p:nvPr/>
          </p:nvCxnSpPr>
          <p:spPr>
            <a:xfrm>
              <a:off x="2721024" y="2947299"/>
              <a:ext cx="1" cy="508456"/>
            </a:xfrm>
            <a:prstGeom prst="line">
              <a:avLst/>
            </a:prstGeom>
            <a:grpFill/>
            <a:ln>
              <a:solidFill>
                <a:schemeClr val="accent6">
                  <a:lumMod val="60000"/>
                  <a:lumOff val="40000"/>
                  <a:alpha val="5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B31C93A3-9916-4374-AB05-E3F6BE882A2A}"/>
                </a:ext>
              </a:extLst>
            </p:cNvPr>
            <p:cNvSpPr txBox="1"/>
            <p:nvPr/>
          </p:nvSpPr>
          <p:spPr>
            <a:xfrm>
              <a:off x="1928100" y="3502240"/>
              <a:ext cx="1585841" cy="58477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盘活存量资产</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快速回笼资金</a:t>
              </a:r>
            </a:p>
          </p:txBody>
        </p:sp>
      </p:grpSp>
      <p:sp>
        <p:nvSpPr>
          <p:cNvPr id="10" name="椭圆 9">
            <a:extLst>
              <a:ext uri="{FF2B5EF4-FFF2-40B4-BE49-F238E27FC236}">
                <a16:creationId xmlns:a16="http://schemas.microsoft.com/office/drawing/2014/main" id="{7727A6AD-F618-4A78-B725-01843412FB52}"/>
              </a:ext>
            </a:extLst>
          </p:cNvPr>
          <p:cNvSpPr/>
          <p:nvPr/>
        </p:nvSpPr>
        <p:spPr>
          <a:xfrm rot="8100000">
            <a:off x="1452871" y="1963475"/>
            <a:ext cx="241312" cy="2413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E05B4E5F-9933-4C50-A3A4-C876480AC6C2}"/>
              </a:ext>
            </a:extLst>
          </p:cNvPr>
          <p:cNvGrpSpPr/>
          <p:nvPr/>
        </p:nvGrpSpPr>
        <p:grpSpPr>
          <a:xfrm>
            <a:off x="2939293" y="1800219"/>
            <a:ext cx="1897860" cy="1876736"/>
            <a:chOff x="4033096" y="2241787"/>
            <a:chExt cx="1897860" cy="1876736"/>
          </a:xfrm>
        </p:grpSpPr>
        <p:grpSp>
          <p:nvGrpSpPr>
            <p:cNvPr id="17" name="组合 16">
              <a:extLst>
                <a:ext uri="{FF2B5EF4-FFF2-40B4-BE49-F238E27FC236}">
                  <a16:creationId xmlns:a16="http://schemas.microsoft.com/office/drawing/2014/main" id="{DC6C6CFF-D129-4490-B3A2-E3279E7F540F}"/>
                </a:ext>
              </a:extLst>
            </p:cNvPr>
            <p:cNvGrpSpPr/>
            <p:nvPr/>
          </p:nvGrpSpPr>
          <p:grpSpPr>
            <a:xfrm>
              <a:off x="4033096" y="2241787"/>
              <a:ext cx="1897860" cy="1876736"/>
              <a:chOff x="4033096" y="2241787"/>
              <a:chExt cx="1897860" cy="1876736"/>
            </a:xfrm>
            <a:solidFill>
              <a:srgbClr val="2683C6"/>
            </a:solidFill>
          </p:grpSpPr>
          <p:sp>
            <p:nvSpPr>
              <p:cNvPr id="19" name="Rectangle: Rounded Corners 58">
                <a:extLst>
                  <a:ext uri="{FF2B5EF4-FFF2-40B4-BE49-F238E27FC236}">
                    <a16:creationId xmlns:a16="http://schemas.microsoft.com/office/drawing/2014/main" id="{CC30C1AB-D37C-4432-9009-8C54F71E7B4D}"/>
                  </a:ext>
                </a:extLst>
              </p:cNvPr>
              <p:cNvSpPr/>
              <p:nvPr/>
            </p:nvSpPr>
            <p:spPr>
              <a:xfrm>
                <a:off x="4033096" y="3472192"/>
                <a:ext cx="1897860" cy="646331"/>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20" name="泪滴形 19">
                <a:extLst>
                  <a:ext uri="{FF2B5EF4-FFF2-40B4-BE49-F238E27FC236}">
                    <a16:creationId xmlns:a16="http://schemas.microsoft.com/office/drawing/2014/main" id="{8A1256C6-A08D-415D-97C9-E578407581DB}"/>
                  </a:ext>
                </a:extLst>
              </p:cNvPr>
              <p:cNvSpPr/>
              <p:nvPr/>
            </p:nvSpPr>
            <p:spPr>
              <a:xfrm rot="8100000">
                <a:off x="4684579" y="2241787"/>
                <a:ext cx="594888" cy="5948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BA7215B7-69EF-4E9D-9716-08BF52975F0B}"/>
                  </a:ext>
                </a:extLst>
              </p:cNvPr>
              <p:cNvSpPr/>
              <p:nvPr/>
            </p:nvSpPr>
            <p:spPr>
              <a:xfrm rot="8100000">
                <a:off x="4861364" y="2261795"/>
                <a:ext cx="241312" cy="2413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2BC2FD3A-3370-44D3-89BB-81FA24B21EA7}"/>
                  </a:ext>
                </a:extLst>
              </p:cNvPr>
              <p:cNvCxnSpPr>
                <a:cxnSpLocks/>
                <a:stCxn id="20" idx="7"/>
                <a:endCxn id="19" idx="0"/>
              </p:cNvCxnSpPr>
              <p:nvPr/>
            </p:nvCxnSpPr>
            <p:spPr>
              <a:xfrm>
                <a:off x="4982023" y="2959880"/>
                <a:ext cx="3" cy="512312"/>
              </a:xfrm>
              <a:prstGeom prst="line">
                <a:avLst/>
              </a:prstGeom>
              <a:grpFill/>
              <a:ln>
                <a:solidFill>
                  <a:schemeClr val="accent6">
                    <a:lumMod val="60000"/>
                    <a:lumOff val="40000"/>
                    <a:alpha val="5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6D9D925-0D1D-4661-8D1F-EEC019CA2790}"/>
                  </a:ext>
                </a:extLst>
              </p:cNvPr>
              <p:cNvSpPr txBox="1"/>
              <p:nvPr/>
            </p:nvSpPr>
            <p:spPr>
              <a:xfrm>
                <a:off x="4208704" y="3507684"/>
                <a:ext cx="1620957" cy="58477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改善财务报表</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降低资产负债率</a:t>
                </a:r>
              </a:p>
            </p:txBody>
          </p:sp>
        </p:grpSp>
        <p:sp>
          <p:nvSpPr>
            <p:cNvPr id="18" name="椭圆 17">
              <a:extLst>
                <a:ext uri="{FF2B5EF4-FFF2-40B4-BE49-F238E27FC236}">
                  <a16:creationId xmlns:a16="http://schemas.microsoft.com/office/drawing/2014/main" id="{D8BDD24B-2D68-42E7-BB3B-9DEA229D448B}"/>
                </a:ext>
              </a:extLst>
            </p:cNvPr>
            <p:cNvSpPr/>
            <p:nvPr/>
          </p:nvSpPr>
          <p:spPr>
            <a:xfrm rot="8100000">
              <a:off x="4861364" y="2413968"/>
              <a:ext cx="241312" cy="2413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04588BC0-F27B-4076-85B6-B12A5E99BBF6}"/>
              </a:ext>
            </a:extLst>
          </p:cNvPr>
          <p:cNvGrpSpPr/>
          <p:nvPr/>
        </p:nvGrpSpPr>
        <p:grpSpPr>
          <a:xfrm>
            <a:off x="5220908" y="1808992"/>
            <a:ext cx="2490433" cy="1867963"/>
            <a:chOff x="6000051" y="2224349"/>
            <a:chExt cx="2490433" cy="1867963"/>
          </a:xfrm>
        </p:grpSpPr>
        <p:grpSp>
          <p:nvGrpSpPr>
            <p:cNvPr id="25" name="组合 24">
              <a:extLst>
                <a:ext uri="{FF2B5EF4-FFF2-40B4-BE49-F238E27FC236}">
                  <a16:creationId xmlns:a16="http://schemas.microsoft.com/office/drawing/2014/main" id="{7A928E27-6151-4558-B8F1-DE5816608577}"/>
                </a:ext>
              </a:extLst>
            </p:cNvPr>
            <p:cNvGrpSpPr/>
            <p:nvPr/>
          </p:nvGrpSpPr>
          <p:grpSpPr>
            <a:xfrm>
              <a:off x="6000051" y="2224349"/>
              <a:ext cx="2490433" cy="1867963"/>
              <a:chOff x="6000051" y="2224349"/>
              <a:chExt cx="2490433" cy="1867963"/>
            </a:xfrm>
            <a:solidFill>
              <a:srgbClr val="2683C6"/>
            </a:solidFill>
          </p:grpSpPr>
          <p:sp>
            <p:nvSpPr>
              <p:cNvPr id="27" name="Rectangle: Rounded Corners 59">
                <a:extLst>
                  <a:ext uri="{FF2B5EF4-FFF2-40B4-BE49-F238E27FC236}">
                    <a16:creationId xmlns:a16="http://schemas.microsoft.com/office/drawing/2014/main" id="{B0D5D9CD-ED78-46D7-91D6-B733E30C1947}"/>
                  </a:ext>
                </a:extLst>
              </p:cNvPr>
              <p:cNvSpPr/>
              <p:nvPr/>
            </p:nvSpPr>
            <p:spPr>
              <a:xfrm>
                <a:off x="6000051" y="3455755"/>
                <a:ext cx="2490433" cy="63655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28" name="泪滴形 27">
                <a:extLst>
                  <a:ext uri="{FF2B5EF4-FFF2-40B4-BE49-F238E27FC236}">
                    <a16:creationId xmlns:a16="http://schemas.microsoft.com/office/drawing/2014/main" id="{B4221DFF-B362-4C60-9FCD-E0CF1F9E4B3F}"/>
                  </a:ext>
                </a:extLst>
              </p:cNvPr>
              <p:cNvSpPr/>
              <p:nvPr/>
            </p:nvSpPr>
            <p:spPr>
              <a:xfrm rot="8100000">
                <a:off x="6945577" y="2224349"/>
                <a:ext cx="594888" cy="5948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 name="直接连接符 28">
                <a:extLst>
                  <a:ext uri="{FF2B5EF4-FFF2-40B4-BE49-F238E27FC236}">
                    <a16:creationId xmlns:a16="http://schemas.microsoft.com/office/drawing/2014/main" id="{F55BE920-9E19-455A-AB28-A3808FA774FC}"/>
                  </a:ext>
                </a:extLst>
              </p:cNvPr>
              <p:cNvCxnSpPr>
                <a:cxnSpLocks/>
                <a:stCxn id="28" idx="7"/>
                <a:endCxn id="27" idx="0"/>
              </p:cNvCxnSpPr>
              <p:nvPr/>
            </p:nvCxnSpPr>
            <p:spPr>
              <a:xfrm>
                <a:off x="7243021" y="2942442"/>
                <a:ext cx="2247" cy="513313"/>
              </a:xfrm>
              <a:prstGeom prst="line">
                <a:avLst/>
              </a:prstGeom>
              <a:grpFill/>
              <a:ln>
                <a:solidFill>
                  <a:schemeClr val="accent6">
                    <a:lumMod val="60000"/>
                    <a:lumOff val="40000"/>
                    <a:alpha val="5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AB58E16-BAAC-4CD7-A967-B54A6E715FFC}"/>
                  </a:ext>
                </a:extLst>
              </p:cNvPr>
              <p:cNvSpPr txBox="1"/>
              <p:nvPr/>
            </p:nvSpPr>
            <p:spPr>
              <a:xfrm>
                <a:off x="6141476" y="3506815"/>
                <a:ext cx="2266803" cy="58477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增加持有型资产回报率</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加速轻资产化的转型</a:t>
                </a:r>
              </a:p>
            </p:txBody>
          </p:sp>
        </p:grpSp>
        <p:sp>
          <p:nvSpPr>
            <p:cNvPr id="26" name="椭圆 25">
              <a:extLst>
                <a:ext uri="{FF2B5EF4-FFF2-40B4-BE49-F238E27FC236}">
                  <a16:creationId xmlns:a16="http://schemas.microsoft.com/office/drawing/2014/main" id="{19FBCDCC-6EA4-4C12-BCC2-13A8854DD29F}"/>
                </a:ext>
              </a:extLst>
            </p:cNvPr>
            <p:cNvSpPr/>
            <p:nvPr/>
          </p:nvSpPr>
          <p:spPr>
            <a:xfrm rot="8100000">
              <a:off x="7122361" y="2395242"/>
              <a:ext cx="241312" cy="2413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F79D3162-0BAD-4CFA-8D72-E674A18BB171}"/>
              </a:ext>
            </a:extLst>
          </p:cNvPr>
          <p:cNvGrpSpPr/>
          <p:nvPr/>
        </p:nvGrpSpPr>
        <p:grpSpPr>
          <a:xfrm>
            <a:off x="7989864" y="1815233"/>
            <a:ext cx="3664812" cy="1866519"/>
            <a:chOff x="7680148" y="2167771"/>
            <a:chExt cx="3664812" cy="1866519"/>
          </a:xfrm>
        </p:grpSpPr>
        <p:grpSp>
          <p:nvGrpSpPr>
            <p:cNvPr id="32" name="组合 31">
              <a:extLst>
                <a:ext uri="{FF2B5EF4-FFF2-40B4-BE49-F238E27FC236}">
                  <a16:creationId xmlns:a16="http://schemas.microsoft.com/office/drawing/2014/main" id="{B12FEADC-A89C-496F-9145-8F25FE2B4E2F}"/>
                </a:ext>
              </a:extLst>
            </p:cNvPr>
            <p:cNvGrpSpPr/>
            <p:nvPr/>
          </p:nvGrpSpPr>
          <p:grpSpPr>
            <a:xfrm>
              <a:off x="7680148" y="2167771"/>
              <a:ext cx="3664812" cy="1866519"/>
              <a:chOff x="7680148" y="2167771"/>
              <a:chExt cx="3664812" cy="1866519"/>
            </a:xfrm>
            <a:solidFill>
              <a:srgbClr val="2683C6"/>
            </a:solidFill>
          </p:grpSpPr>
          <p:sp>
            <p:nvSpPr>
              <p:cNvPr id="34" name="Rectangle: Rounded Corners 60">
                <a:extLst>
                  <a:ext uri="{FF2B5EF4-FFF2-40B4-BE49-F238E27FC236}">
                    <a16:creationId xmlns:a16="http://schemas.microsoft.com/office/drawing/2014/main" id="{7376A529-3352-47E6-98FB-A7A38B23B230}"/>
                  </a:ext>
                </a:extLst>
              </p:cNvPr>
              <p:cNvSpPr/>
              <p:nvPr/>
            </p:nvSpPr>
            <p:spPr>
              <a:xfrm>
                <a:off x="7680148" y="3404109"/>
                <a:ext cx="3664812" cy="630181"/>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35" name="泪滴形 34">
                <a:extLst>
                  <a:ext uri="{FF2B5EF4-FFF2-40B4-BE49-F238E27FC236}">
                    <a16:creationId xmlns:a16="http://schemas.microsoft.com/office/drawing/2014/main" id="{FB44EC9E-8684-4F89-A2C3-3DE9ACAA86D0}"/>
                  </a:ext>
                </a:extLst>
              </p:cNvPr>
              <p:cNvSpPr/>
              <p:nvPr/>
            </p:nvSpPr>
            <p:spPr>
              <a:xfrm rot="8100000">
                <a:off x="9206574" y="2167771"/>
                <a:ext cx="594888" cy="5948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6" name="直接连接符 35">
                <a:extLst>
                  <a:ext uri="{FF2B5EF4-FFF2-40B4-BE49-F238E27FC236}">
                    <a16:creationId xmlns:a16="http://schemas.microsoft.com/office/drawing/2014/main" id="{205132A3-75AA-47FF-9AC3-7865F550CDFB}"/>
                  </a:ext>
                </a:extLst>
              </p:cNvPr>
              <p:cNvCxnSpPr>
                <a:cxnSpLocks/>
                <a:stCxn id="35" idx="7"/>
                <a:endCxn id="34" idx="0"/>
              </p:cNvCxnSpPr>
              <p:nvPr/>
            </p:nvCxnSpPr>
            <p:spPr>
              <a:xfrm>
                <a:off x="9504018" y="2885864"/>
                <a:ext cx="8536" cy="518245"/>
              </a:xfrm>
              <a:prstGeom prst="line">
                <a:avLst/>
              </a:prstGeom>
              <a:grpFill/>
              <a:ln>
                <a:solidFill>
                  <a:schemeClr val="accent6">
                    <a:lumMod val="60000"/>
                    <a:lumOff val="40000"/>
                    <a:alpha val="5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A44E3BCA-1997-439F-9F71-C646031D712F}"/>
                  </a:ext>
                </a:extLst>
              </p:cNvPr>
              <p:cNvSpPr txBox="1"/>
              <p:nvPr/>
            </p:nvSpPr>
            <p:spPr>
              <a:xfrm>
                <a:off x="7945504" y="3438085"/>
                <a:ext cx="3117027" cy="58477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i="0" dirty="0">
                    <a:solidFill>
                      <a:schemeClr val="bg1"/>
                    </a:solidFill>
                    <a:effectLst/>
                    <a:latin typeface="微软雅黑" panose="020B0503020204020204" pitchFamily="34" charset="-122"/>
                    <a:ea typeface="微软雅黑" panose="020B0503020204020204" pitchFamily="34" charset="-122"/>
                  </a:rPr>
                  <a:t>部分实现将资产持有与资产运营的金融属性与使用属性相分离</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3" name="椭圆 32">
              <a:extLst>
                <a:ext uri="{FF2B5EF4-FFF2-40B4-BE49-F238E27FC236}">
                  <a16:creationId xmlns:a16="http://schemas.microsoft.com/office/drawing/2014/main" id="{F2DBF7FA-80D1-4887-A02E-9C95633B33D6}"/>
                </a:ext>
              </a:extLst>
            </p:cNvPr>
            <p:cNvSpPr/>
            <p:nvPr/>
          </p:nvSpPr>
          <p:spPr>
            <a:xfrm rot="8100000">
              <a:off x="9383706" y="2349574"/>
              <a:ext cx="241312" cy="2413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0638A361-5B31-4822-852E-C0B2A4B1166E}"/>
              </a:ext>
            </a:extLst>
          </p:cNvPr>
          <p:cNvSpPr txBox="1"/>
          <p:nvPr/>
        </p:nvSpPr>
        <p:spPr>
          <a:xfrm>
            <a:off x="439580" y="3854891"/>
            <a:ext cx="2218679" cy="1721690"/>
          </a:xfrm>
          <a:prstGeom prst="rect">
            <a:avLst/>
          </a:prstGeom>
          <a:noFill/>
        </p:spPr>
        <p:txBody>
          <a:bodyPr wrap="square">
            <a:spAutoFit/>
          </a:bodyPr>
          <a:lstStyle/>
          <a:p>
            <a:pPr marL="144000" indent="-144000" algn="l">
              <a:lnSpc>
                <a:spcPct val="150000"/>
              </a:lnSpc>
              <a:buFont typeface="Arial" panose="020B0604020202020204" pitchFamily="34" charset="0"/>
              <a:buChar char="•"/>
            </a:pPr>
            <a:r>
              <a:rPr lang="zh-CN" altLang="en-US" sz="1200" b="0" i="0" dirty="0">
                <a:solidFill>
                  <a:srgbClr val="191919"/>
                </a:solidFill>
                <a:effectLst/>
                <a:latin typeface="微软雅黑" panose="020B0503020204020204" pitchFamily="34" charset="-122"/>
                <a:ea typeface="微软雅黑" panose="020B0503020204020204" pitchFamily="34" charset="-122"/>
              </a:rPr>
              <a:t>企业将运营较为成熟的商业物业打包设立</a:t>
            </a:r>
            <a:r>
              <a:rPr lang="en-US" altLang="zh-CN" sz="1200" b="0" i="0" dirty="0">
                <a:solidFill>
                  <a:srgbClr val="191919"/>
                </a:solidFill>
                <a:effectLst/>
                <a:latin typeface="微软雅黑" panose="020B0503020204020204" pitchFamily="34" charset="-122"/>
                <a:ea typeface="微软雅黑" panose="020B0503020204020204" pitchFamily="34" charset="-122"/>
              </a:rPr>
              <a:t>REITs</a:t>
            </a:r>
            <a:r>
              <a:rPr lang="zh-CN" altLang="en-US" sz="1200" b="0" i="0" dirty="0">
                <a:solidFill>
                  <a:srgbClr val="191919"/>
                </a:solidFill>
                <a:effectLst/>
                <a:latin typeface="微软雅黑" panose="020B0503020204020204" pitchFamily="34" charset="-122"/>
                <a:ea typeface="微软雅黑" panose="020B0503020204020204" pitchFamily="34" charset="-122"/>
              </a:rPr>
              <a:t>并在公开市场发行，能够</a:t>
            </a:r>
            <a:r>
              <a:rPr lang="zh-CN" altLang="en-US" sz="1200" b="1" i="0" dirty="0">
                <a:solidFill>
                  <a:srgbClr val="FF0000"/>
                </a:solidFill>
                <a:effectLst/>
                <a:latin typeface="微软雅黑" panose="020B0503020204020204" pitchFamily="34" charset="-122"/>
                <a:ea typeface="微软雅黑" panose="020B0503020204020204" pitchFamily="34" charset="-122"/>
              </a:rPr>
              <a:t>实现资金快速回笼</a:t>
            </a:r>
            <a:r>
              <a:rPr lang="zh-CN" altLang="en-US" sz="1200" b="0" i="0" dirty="0">
                <a:solidFill>
                  <a:srgbClr val="191919"/>
                </a:solidFill>
                <a:effectLst/>
                <a:latin typeface="微软雅黑" panose="020B0503020204020204" pitchFamily="34" charset="-122"/>
                <a:ea typeface="微软雅黑" panose="020B0503020204020204" pitchFamily="34" charset="-122"/>
              </a:rPr>
              <a:t>，同时持有部分</a:t>
            </a:r>
            <a:r>
              <a:rPr lang="en-US" altLang="zh-CN" sz="1200" b="0" i="0" dirty="0">
                <a:solidFill>
                  <a:srgbClr val="191919"/>
                </a:solidFill>
                <a:effectLst/>
                <a:latin typeface="微软雅黑" panose="020B0503020204020204" pitchFamily="34" charset="-122"/>
                <a:ea typeface="微软雅黑" panose="020B0503020204020204" pitchFamily="34" charset="-122"/>
              </a:rPr>
              <a:t>REITs</a:t>
            </a:r>
            <a:r>
              <a:rPr lang="zh-CN" altLang="en-US" sz="1200" b="0" i="0" dirty="0">
                <a:solidFill>
                  <a:srgbClr val="191919"/>
                </a:solidFill>
                <a:effectLst/>
                <a:latin typeface="微软雅黑" panose="020B0503020204020204" pitchFamily="34" charset="-122"/>
                <a:ea typeface="微软雅黑" panose="020B0503020204020204" pitchFamily="34" charset="-122"/>
              </a:rPr>
              <a:t>份额，</a:t>
            </a:r>
            <a:r>
              <a:rPr lang="zh-CN" altLang="en-US" sz="1200" b="1" i="0" dirty="0">
                <a:solidFill>
                  <a:srgbClr val="FF0000"/>
                </a:solidFill>
                <a:effectLst/>
                <a:latin typeface="微软雅黑" panose="020B0503020204020204" pitchFamily="34" charset="-122"/>
                <a:ea typeface="微软雅黑" panose="020B0503020204020204" pitchFamily="34" charset="-122"/>
              </a:rPr>
              <a:t>享受未来分红和物业升值收益</a:t>
            </a:r>
            <a:r>
              <a:rPr lang="zh-CN" altLang="en-US" sz="1200" b="0" i="0" dirty="0">
                <a:solidFill>
                  <a:srgbClr val="191919"/>
                </a:solidFill>
                <a:effectLst/>
                <a:latin typeface="微软雅黑" panose="020B0503020204020204" pitchFamily="34" charset="-122"/>
                <a:ea typeface="微软雅黑" panose="020B0503020204020204" pitchFamily="34" charset="-122"/>
              </a:rPr>
              <a:t>。</a:t>
            </a:r>
          </a:p>
        </p:txBody>
      </p:sp>
      <p:sp>
        <p:nvSpPr>
          <p:cNvPr id="39" name="矩形: 圆角 38">
            <a:extLst>
              <a:ext uri="{FF2B5EF4-FFF2-40B4-BE49-F238E27FC236}">
                <a16:creationId xmlns:a16="http://schemas.microsoft.com/office/drawing/2014/main" id="{8FEB946F-EABF-44F0-9E4A-F336D16D35AE}"/>
              </a:ext>
            </a:extLst>
          </p:cNvPr>
          <p:cNvSpPr/>
          <p:nvPr/>
        </p:nvSpPr>
        <p:spPr>
          <a:xfrm>
            <a:off x="414971" y="3780313"/>
            <a:ext cx="2243288" cy="2182605"/>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矩形: 圆角 39">
            <a:extLst>
              <a:ext uri="{FF2B5EF4-FFF2-40B4-BE49-F238E27FC236}">
                <a16:creationId xmlns:a16="http://schemas.microsoft.com/office/drawing/2014/main" id="{D4993ED9-1D3C-4AEA-815E-CB8A344E546D}"/>
              </a:ext>
            </a:extLst>
          </p:cNvPr>
          <p:cNvSpPr/>
          <p:nvPr/>
        </p:nvSpPr>
        <p:spPr>
          <a:xfrm>
            <a:off x="2803736" y="3780313"/>
            <a:ext cx="2243288" cy="2182605"/>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圆角 40">
            <a:extLst>
              <a:ext uri="{FF2B5EF4-FFF2-40B4-BE49-F238E27FC236}">
                <a16:creationId xmlns:a16="http://schemas.microsoft.com/office/drawing/2014/main" id="{EB39B974-9B1E-460E-BCA2-3A40693402FB}"/>
              </a:ext>
            </a:extLst>
          </p:cNvPr>
          <p:cNvSpPr/>
          <p:nvPr/>
        </p:nvSpPr>
        <p:spPr>
          <a:xfrm>
            <a:off x="5198518" y="3780313"/>
            <a:ext cx="2650294" cy="2182605"/>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矩形: 圆角 41">
            <a:extLst>
              <a:ext uri="{FF2B5EF4-FFF2-40B4-BE49-F238E27FC236}">
                <a16:creationId xmlns:a16="http://schemas.microsoft.com/office/drawing/2014/main" id="{C06FC2F2-BAF1-4A32-9262-C4AB249D7C42}"/>
              </a:ext>
            </a:extLst>
          </p:cNvPr>
          <p:cNvSpPr/>
          <p:nvPr/>
        </p:nvSpPr>
        <p:spPr>
          <a:xfrm>
            <a:off x="8000304" y="3780313"/>
            <a:ext cx="3752115" cy="2182605"/>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922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2.1 </a:t>
            </a:r>
            <a:r>
              <a:rPr lang="zh-CN" altLang="en-US" dirty="0"/>
              <a:t>发展历程</a:t>
            </a:r>
          </a:p>
        </p:txBody>
      </p:sp>
      <p:sp>
        <p:nvSpPr>
          <p:cNvPr id="4" name="文本框 3">
            <a:extLst>
              <a:ext uri="{FF2B5EF4-FFF2-40B4-BE49-F238E27FC236}">
                <a16:creationId xmlns:a16="http://schemas.microsoft.com/office/drawing/2014/main" id="{B7AEB61E-485B-40A4-A6C4-EEAFEBA2882C}"/>
              </a:ext>
            </a:extLst>
          </p:cNvPr>
          <p:cNvSpPr txBox="1"/>
          <p:nvPr/>
        </p:nvSpPr>
        <p:spPr>
          <a:xfrm>
            <a:off x="343320" y="953378"/>
            <a:ext cx="11501933" cy="658257"/>
          </a:xfrm>
          <a:prstGeom prst="rect">
            <a:avLst/>
          </a:prstGeom>
          <a:noFill/>
        </p:spPr>
        <p:txBody>
          <a:bodyPr wrap="square">
            <a:spAutoFit/>
          </a:bodyPr>
          <a:lstStyle>
            <a:defPPr>
              <a:defRPr lang="zh-CN"/>
            </a:defPPr>
            <a:lvl1pPr>
              <a:defRPr sz="1600" b="1" i="0">
                <a:solidFill>
                  <a:srgbClr val="C00000"/>
                </a:solidFill>
                <a:effectLst/>
                <a:latin typeface="+mj-ea"/>
                <a:ea typeface="+mj-ea"/>
              </a:defRPr>
            </a:lvl1pPr>
          </a:lstStyle>
          <a:p>
            <a:pPr>
              <a:lnSpc>
                <a:spcPct val="120000"/>
              </a:lnSpc>
            </a:pPr>
            <a:r>
              <a:rPr lang="en-US" altLang="zh-CN" dirty="0">
                <a:solidFill>
                  <a:schemeClr val="tx1"/>
                </a:solidFill>
                <a:latin typeface="微软雅黑" panose="020B0503020204020204" pitchFamily="34" charset="-122"/>
                <a:ea typeface="微软雅黑" panose="020B0503020204020204" pitchFamily="34" charset="-122"/>
              </a:rPr>
              <a:t>2020</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30</a:t>
            </a:r>
            <a:r>
              <a:rPr lang="zh-CN" altLang="en-US" dirty="0">
                <a:solidFill>
                  <a:schemeClr val="tx1"/>
                </a:solidFill>
                <a:latin typeface="微软雅黑" panose="020B0503020204020204" pitchFamily="34" charset="-122"/>
                <a:ea typeface="微软雅黑" panose="020B0503020204020204" pitchFamily="34" charset="-122"/>
              </a:rPr>
              <a:t>日，我国证监会、发改委联合推出了基础设施</a:t>
            </a:r>
            <a:r>
              <a:rPr lang="en-US" altLang="zh-CN" dirty="0">
                <a:solidFill>
                  <a:schemeClr val="tx1"/>
                </a:solidFill>
                <a:latin typeface="微软雅黑" panose="020B0503020204020204" pitchFamily="34" charset="-122"/>
                <a:ea typeface="微软雅黑" panose="020B0503020204020204" pitchFamily="34" charset="-122"/>
              </a:rPr>
              <a:t>REITs</a:t>
            </a:r>
            <a:r>
              <a:rPr lang="zh-CN" altLang="en-US" dirty="0">
                <a:solidFill>
                  <a:schemeClr val="tx1"/>
                </a:solidFill>
                <a:latin typeface="微软雅黑" panose="020B0503020204020204" pitchFamily="34" charset="-122"/>
                <a:ea typeface="微软雅黑" panose="020B0503020204020204" pitchFamily="34" charset="-122"/>
              </a:rPr>
              <a:t>的地基性文件，</a:t>
            </a:r>
            <a:r>
              <a:rPr lang="zh-CN" altLang="en-US" dirty="0">
                <a:latin typeface="微软雅黑" panose="020B0503020204020204" pitchFamily="34" charset="-122"/>
                <a:ea typeface="微软雅黑" panose="020B0503020204020204" pitchFamily="34" charset="-122"/>
              </a:rPr>
              <a:t>标志着中国版</a:t>
            </a:r>
            <a:r>
              <a:rPr lang="en-US" altLang="zh-CN" dirty="0">
                <a:latin typeface="微软雅黑" panose="020B0503020204020204" pitchFamily="34" charset="-122"/>
                <a:ea typeface="微软雅黑" panose="020B0503020204020204" pitchFamily="34" charset="-122"/>
              </a:rPr>
              <a:t>REITs</a:t>
            </a:r>
            <a:r>
              <a:rPr lang="zh-CN" altLang="en-US" dirty="0">
                <a:latin typeface="微软雅黑" panose="020B0503020204020204" pitchFamily="34" charset="-122"/>
                <a:ea typeface="微软雅黑" panose="020B0503020204020204" pitchFamily="34" charset="-122"/>
              </a:rPr>
              <a:t>正式进入了试点阶段</a:t>
            </a:r>
            <a:r>
              <a:rPr lang="zh-CN" altLang="en-US" dirty="0">
                <a:solidFill>
                  <a:schemeClr val="tx1"/>
                </a:solidFill>
                <a:latin typeface="微软雅黑" panose="020B0503020204020204" pitchFamily="34" charset="-122"/>
                <a:ea typeface="微软雅黑" panose="020B0503020204020204" pitchFamily="34" charset="-122"/>
              </a:rPr>
              <a:t>。到</a:t>
            </a: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5</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14</a:t>
            </a:r>
            <a:r>
              <a:rPr lang="zh-CN" altLang="en-US" dirty="0">
                <a:solidFill>
                  <a:schemeClr val="tx1"/>
                </a:solidFill>
                <a:latin typeface="微软雅黑" panose="020B0503020204020204" pitchFamily="34" charset="-122"/>
                <a:ea typeface="微软雅黑" panose="020B0503020204020204" pitchFamily="34" charset="-122"/>
              </a:rPr>
              <a:t>日，</a:t>
            </a:r>
            <a:r>
              <a:rPr lang="zh-CN" altLang="en-US" b="1" dirty="0">
                <a:solidFill>
                  <a:schemeClr val="tx1"/>
                </a:solidFill>
                <a:latin typeface="微软雅黑" panose="020B0503020204020204" pitchFamily="34" charset="-122"/>
                <a:ea typeface="微软雅黑" panose="020B0503020204020204" pitchFamily="34" charset="-122"/>
              </a:rPr>
              <a:t>首批</a:t>
            </a:r>
            <a:r>
              <a:rPr lang="en-US" altLang="zh-CN" b="1" dirty="0">
                <a:solidFill>
                  <a:schemeClr val="tx1"/>
                </a:solidFill>
                <a:latin typeface="微软雅黑" panose="020B0503020204020204" pitchFamily="34" charset="-122"/>
                <a:ea typeface="微软雅黑" panose="020B0503020204020204" pitchFamily="34" charset="-122"/>
              </a:rPr>
              <a:t>10</a:t>
            </a:r>
            <a:r>
              <a:rPr lang="zh-CN" altLang="en-US" b="1" dirty="0">
                <a:solidFill>
                  <a:schemeClr val="tx1"/>
                </a:solidFill>
                <a:latin typeface="微软雅黑" panose="020B0503020204020204" pitchFamily="34" charset="-122"/>
                <a:ea typeface="微软雅黑" panose="020B0503020204020204" pitchFamily="34" charset="-122"/>
              </a:rPr>
              <a:t>个公募</a:t>
            </a:r>
            <a:r>
              <a:rPr lang="en-US" altLang="zh-CN" b="1" dirty="0">
                <a:solidFill>
                  <a:schemeClr val="tx1"/>
                </a:solidFill>
                <a:latin typeface="微软雅黑" panose="020B0503020204020204" pitchFamily="34" charset="-122"/>
                <a:ea typeface="微软雅黑" panose="020B0503020204020204" pitchFamily="34" charset="-122"/>
              </a:rPr>
              <a:t>REITs</a:t>
            </a:r>
            <a:r>
              <a:rPr lang="zh-CN" altLang="en-US" b="1" dirty="0">
                <a:solidFill>
                  <a:schemeClr val="tx1"/>
                </a:solidFill>
                <a:latin typeface="微软雅黑" panose="020B0503020204020204" pitchFamily="34" charset="-122"/>
                <a:ea typeface="微软雅黑" panose="020B0503020204020204" pitchFamily="34" charset="-122"/>
              </a:rPr>
              <a:t>项目获上交所、深交所通过，</a:t>
            </a:r>
            <a:r>
              <a:rPr lang="zh-CN" altLang="en-US" b="1" dirty="0">
                <a:latin typeface="微软雅黑" panose="020B0503020204020204" pitchFamily="34" charset="-122"/>
                <a:ea typeface="微软雅黑" panose="020B0503020204020204" pitchFamily="34" charset="-122"/>
              </a:rPr>
              <a:t>标志中国版</a:t>
            </a:r>
            <a:r>
              <a:rPr lang="en-US" altLang="zh-CN" b="1" dirty="0">
                <a:latin typeface="微软雅黑" panose="020B0503020204020204" pitchFamily="34" charset="-122"/>
                <a:ea typeface="微软雅黑" panose="020B0503020204020204" pitchFamily="34" charset="-122"/>
              </a:rPr>
              <a:t>REITs</a:t>
            </a:r>
            <a:r>
              <a:rPr lang="zh-CN" altLang="en-US" b="1" dirty="0">
                <a:latin typeface="微软雅黑" panose="020B0503020204020204" pitchFamily="34" charset="-122"/>
                <a:ea typeface="微软雅黑" panose="020B0503020204020204" pitchFamily="34" charset="-122"/>
              </a:rPr>
              <a:t>正式发行</a:t>
            </a:r>
            <a:r>
              <a:rPr lang="zh-CN" altLang="en-US" b="1" dirty="0">
                <a:solidFill>
                  <a:schemeClr val="tx1"/>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2DB3B40A-C352-480A-BD27-A739F26B5252}"/>
              </a:ext>
            </a:extLst>
          </p:cNvPr>
          <p:cNvSpPr txBox="1"/>
          <p:nvPr/>
        </p:nvSpPr>
        <p:spPr>
          <a:xfrm>
            <a:off x="10424696" y="4770902"/>
            <a:ext cx="1420557" cy="738344"/>
          </a:xfrm>
          <a:prstGeom prst="rect">
            <a:avLst/>
          </a:prstGeom>
          <a:noFill/>
        </p:spPr>
        <p:txBody>
          <a:bodyPr wrap="square">
            <a:spAutoFit/>
          </a:bodyPr>
          <a:lstStyle>
            <a:defPPr>
              <a:defRPr lang="zh-CN"/>
            </a:defPPr>
            <a:lvl1pPr>
              <a:buFont typeface="Arial" panose="020B0604020202020204" pitchFamily="34" charset="0"/>
              <a:buNone/>
              <a:defRPr sz="1200">
                <a:effectLst/>
              </a:defRPr>
            </a:lvl1pPr>
          </a:lstStyle>
          <a:p>
            <a:pPr>
              <a:lnSpc>
                <a:spcPct val="120000"/>
              </a:lnSpc>
            </a:pPr>
            <a:r>
              <a:rPr lang="zh-CN" altLang="en-US" b="1" dirty="0">
                <a:solidFill>
                  <a:srgbClr val="2683C6"/>
                </a:solidFill>
                <a:latin typeface="微软雅黑" panose="020B0503020204020204" pitchFamily="34" charset="-122"/>
                <a:ea typeface="微软雅黑" panose="020B0503020204020204" pitchFamily="34" charset="-122"/>
              </a:rPr>
              <a:t>首批</a:t>
            </a:r>
            <a:r>
              <a:rPr lang="en-US" altLang="zh-CN" b="1" dirty="0">
                <a:solidFill>
                  <a:srgbClr val="2683C6"/>
                </a:solidFill>
                <a:latin typeface="微软雅黑" panose="020B0503020204020204" pitchFamily="34" charset="-122"/>
                <a:ea typeface="微软雅黑" panose="020B0503020204020204" pitchFamily="34" charset="-122"/>
              </a:rPr>
              <a:t>9</a:t>
            </a:r>
            <a:r>
              <a:rPr lang="zh-CN" altLang="en-US" b="1" dirty="0">
                <a:solidFill>
                  <a:srgbClr val="2683C6"/>
                </a:solidFill>
                <a:latin typeface="微软雅黑" panose="020B0503020204020204" pitchFamily="34" charset="-122"/>
                <a:ea typeface="微软雅黑" panose="020B0503020204020204" pitchFamily="34" charset="-122"/>
              </a:rPr>
              <a:t>个公募</a:t>
            </a:r>
            <a:r>
              <a:rPr lang="en-US" altLang="zh-CN" b="1" dirty="0">
                <a:solidFill>
                  <a:srgbClr val="2683C6"/>
                </a:solidFill>
                <a:latin typeface="微软雅黑" panose="020B0503020204020204" pitchFamily="34" charset="-122"/>
                <a:ea typeface="微软雅黑" panose="020B0503020204020204" pitchFamily="34" charset="-122"/>
              </a:rPr>
              <a:t>REITs</a:t>
            </a:r>
            <a:r>
              <a:rPr lang="zh-CN" altLang="en-US" b="1" dirty="0">
                <a:solidFill>
                  <a:srgbClr val="2683C6"/>
                </a:solidFill>
                <a:latin typeface="微软雅黑" panose="020B0503020204020204" pitchFamily="34" charset="-122"/>
                <a:ea typeface="微软雅黑" panose="020B0503020204020204" pitchFamily="34" charset="-122"/>
              </a:rPr>
              <a:t>项目获上交所、深交所通过。</a:t>
            </a:r>
          </a:p>
        </p:txBody>
      </p:sp>
      <p:cxnSp>
        <p:nvCxnSpPr>
          <p:cNvPr id="6" name="直接连接符 5">
            <a:extLst>
              <a:ext uri="{FF2B5EF4-FFF2-40B4-BE49-F238E27FC236}">
                <a16:creationId xmlns:a16="http://schemas.microsoft.com/office/drawing/2014/main" id="{C19C30F6-5902-4731-AD00-AF909A15A883}"/>
              </a:ext>
            </a:extLst>
          </p:cNvPr>
          <p:cNvCxnSpPr/>
          <p:nvPr/>
        </p:nvCxnSpPr>
        <p:spPr>
          <a:xfrm>
            <a:off x="619533" y="3905356"/>
            <a:ext cx="11225720" cy="0"/>
          </a:xfrm>
          <a:prstGeom prst="line">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13A17B99-EA98-4256-89A1-E9CD966C61B5}"/>
              </a:ext>
            </a:extLst>
          </p:cNvPr>
          <p:cNvSpPr/>
          <p:nvPr/>
        </p:nvSpPr>
        <p:spPr>
          <a:xfrm>
            <a:off x="890553" y="3858773"/>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84D29B7-8CEF-4E12-9790-C2D0C3A31E1B}"/>
              </a:ext>
            </a:extLst>
          </p:cNvPr>
          <p:cNvSpPr txBox="1"/>
          <p:nvPr/>
        </p:nvSpPr>
        <p:spPr>
          <a:xfrm>
            <a:off x="319657" y="2178229"/>
            <a:ext cx="1497428" cy="1181542"/>
          </a:xfrm>
          <a:prstGeom prst="rect">
            <a:avLst/>
          </a:prstGeom>
          <a:noFill/>
        </p:spPr>
        <p:txBody>
          <a:bodyPr wrap="square" rtlCol="0">
            <a:spAutoFit/>
          </a:bodyPr>
          <a:lstStyle/>
          <a:p>
            <a:pPr>
              <a:lnSpc>
                <a:spcPct val="120000"/>
              </a:lnSpc>
            </a:pPr>
            <a:r>
              <a:rPr lang="zh-CN" altLang="en-US" sz="1200" b="1" dirty="0">
                <a:solidFill>
                  <a:srgbClr val="0070C0"/>
                </a:solidFill>
                <a:latin typeface="微软雅黑" panose="020B0503020204020204" pitchFamily="34" charset="-122"/>
                <a:ea typeface="微软雅黑" panose="020B0503020204020204" pitchFamily="34" charset="-122"/>
              </a:rPr>
              <a:t>国务院</a:t>
            </a:r>
            <a:endParaRPr lang="en-US" altLang="zh-CN" sz="1200" b="1" dirty="0">
              <a:solidFill>
                <a:srgbClr val="0070C0"/>
              </a:solidFill>
              <a:latin typeface="微软雅黑" panose="020B0503020204020204" pitchFamily="34" charset="-122"/>
              <a:ea typeface="微软雅黑" panose="020B0503020204020204" pitchFamily="34" charset="-122"/>
            </a:endParaRPr>
          </a:p>
          <a:p>
            <a:pPr>
              <a:lnSpc>
                <a:spcPct val="120000"/>
              </a:lnSpc>
            </a:pPr>
            <a:r>
              <a:rPr lang="en-US" altLang="zh-CN" sz="1200" b="1" dirty="0">
                <a:effectLst/>
                <a:latin typeface="微软雅黑" panose="020B0503020204020204" pitchFamily="34" charset="-122"/>
                <a:ea typeface="微软雅黑" panose="020B0503020204020204" pitchFamily="34" charset="-122"/>
              </a:rPr>
              <a:t>《</a:t>
            </a:r>
            <a:r>
              <a:rPr lang="zh-CN" altLang="en-US" sz="1200" b="1" dirty="0">
                <a:effectLst/>
                <a:latin typeface="微软雅黑" panose="020B0503020204020204" pitchFamily="34" charset="-122"/>
                <a:ea typeface="微软雅黑" panose="020B0503020204020204" pitchFamily="34" charset="-122"/>
              </a:rPr>
              <a:t>关于推进资本市场改革开放和稳定发展的若干意见</a:t>
            </a:r>
            <a:r>
              <a:rPr lang="en-US" altLang="zh-CN" sz="1200" b="1" dirty="0">
                <a:effectLst/>
                <a:latin typeface="微软雅黑" panose="020B0503020204020204" pitchFamily="34" charset="-122"/>
                <a:ea typeface="微软雅黑" panose="020B0503020204020204" pitchFamily="34" charset="-122"/>
              </a:rPr>
              <a:t>》</a:t>
            </a:r>
          </a:p>
          <a:p>
            <a:pPr>
              <a:lnSpc>
                <a:spcPct val="120000"/>
              </a:lnSpc>
            </a:pPr>
            <a:r>
              <a:rPr lang="en-US" altLang="zh-CN" sz="1200" dirty="0">
                <a:solidFill>
                  <a:srgbClr val="2683C6"/>
                </a:solidFill>
                <a:effectLst/>
                <a:latin typeface="微软雅黑" panose="020B0503020204020204" pitchFamily="34" charset="-122"/>
                <a:ea typeface="微软雅黑" panose="020B0503020204020204" pitchFamily="34" charset="-122"/>
              </a:rPr>
              <a:t>REITs</a:t>
            </a:r>
            <a:r>
              <a:rPr lang="zh-CN" altLang="en-US" sz="1200" dirty="0">
                <a:solidFill>
                  <a:srgbClr val="2683C6"/>
                </a:solidFill>
                <a:effectLst/>
                <a:latin typeface="微软雅黑" panose="020B0503020204020204" pitchFamily="34" charset="-122"/>
                <a:ea typeface="微软雅黑" panose="020B0503020204020204" pitchFamily="34" charset="-122"/>
              </a:rPr>
              <a:t>受到关注</a:t>
            </a:r>
            <a:endParaRPr lang="zh-CN" altLang="en-US" sz="1200" dirty="0">
              <a:solidFill>
                <a:srgbClr val="2683C6"/>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3A6AF18-3708-48E8-9E91-7B8573A9B607}"/>
              </a:ext>
            </a:extLst>
          </p:cNvPr>
          <p:cNvSpPr txBox="1"/>
          <p:nvPr/>
        </p:nvSpPr>
        <p:spPr>
          <a:xfrm>
            <a:off x="1694814" y="2219530"/>
            <a:ext cx="1172887" cy="1181542"/>
          </a:xfrm>
          <a:prstGeom prst="rect">
            <a:avLst/>
          </a:prstGeom>
          <a:noFill/>
        </p:spPr>
        <p:txBody>
          <a:bodyPr wrap="square" rtlCol="0">
            <a:spAutoFit/>
          </a:bodyPr>
          <a:lstStyle/>
          <a:p>
            <a:pPr>
              <a:lnSpc>
                <a:spcPct val="120000"/>
              </a:lnSpc>
            </a:pPr>
            <a:r>
              <a:rPr lang="zh-CN" altLang="en-US" sz="1200" b="1" dirty="0">
                <a:solidFill>
                  <a:srgbClr val="0070C0"/>
                </a:solidFill>
                <a:effectLst/>
                <a:latin typeface="微软雅黑" panose="020B0503020204020204" pitchFamily="34" charset="-122"/>
                <a:ea typeface="微软雅黑" panose="020B0503020204020204" pitchFamily="34" charset="-122"/>
              </a:rPr>
              <a:t>越秀</a:t>
            </a:r>
            <a:r>
              <a:rPr lang="en-US" altLang="zh-CN" sz="1200" b="1" dirty="0">
                <a:solidFill>
                  <a:srgbClr val="0070C0"/>
                </a:solidFill>
                <a:effectLst/>
                <a:latin typeface="微软雅黑" panose="020B0503020204020204" pitchFamily="34" charset="-122"/>
                <a:ea typeface="微软雅黑" panose="020B0503020204020204" pitchFamily="34" charset="-122"/>
              </a:rPr>
              <a:t>REITs</a:t>
            </a:r>
            <a:r>
              <a:rPr lang="zh-CN" altLang="en-US" sz="1200" b="1" dirty="0">
                <a:effectLst/>
                <a:latin typeface="微软雅黑" panose="020B0503020204020204" pitchFamily="34" charset="-122"/>
                <a:ea typeface="微软雅黑" panose="020B0503020204020204" pitchFamily="34" charset="-122"/>
              </a:rPr>
              <a:t>港交所上市</a:t>
            </a:r>
            <a:r>
              <a:rPr lang="zh-CN" altLang="en-US" sz="1200" b="1" dirty="0">
                <a:solidFill>
                  <a:srgbClr val="0070C0"/>
                </a:solidFill>
                <a:effectLst/>
                <a:latin typeface="微软雅黑" panose="020B0503020204020204" pitchFamily="34" charset="-122"/>
                <a:ea typeface="微软雅黑" panose="020B0503020204020204" pitchFamily="34" charset="-122"/>
              </a:rPr>
              <a:t>（我国内地资产首次在资本市场发行 </a:t>
            </a:r>
            <a:r>
              <a:rPr lang="en-US" altLang="zh-CN" sz="1200" b="1" dirty="0">
                <a:solidFill>
                  <a:srgbClr val="0070C0"/>
                </a:solidFill>
                <a:effectLst/>
                <a:latin typeface="微软雅黑" panose="020B0503020204020204" pitchFamily="34" charset="-122"/>
                <a:ea typeface="微软雅黑" panose="020B0503020204020204" pitchFamily="34" charset="-122"/>
              </a:rPr>
              <a:t>REITs</a:t>
            </a:r>
            <a:r>
              <a:rPr lang="zh-CN" altLang="en-US" sz="1200" b="1" dirty="0">
                <a:solidFill>
                  <a:srgbClr val="0070C0"/>
                </a:solidFill>
                <a:effectLst/>
                <a:latin typeface="微软雅黑" panose="020B0503020204020204" pitchFamily="34" charset="-122"/>
                <a:ea typeface="微软雅黑" panose="020B0503020204020204" pitchFamily="34" charset="-122"/>
              </a:rPr>
              <a:t>）</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A90446C1-CDB8-421B-B290-31C699D74A8D}"/>
              </a:ext>
            </a:extLst>
          </p:cNvPr>
          <p:cNvSpPr txBox="1"/>
          <p:nvPr/>
        </p:nvSpPr>
        <p:spPr>
          <a:xfrm>
            <a:off x="2890349" y="2185799"/>
            <a:ext cx="1094669" cy="1181542"/>
          </a:xfrm>
          <a:prstGeom prst="rect">
            <a:avLst/>
          </a:prstGeom>
          <a:noFill/>
        </p:spPr>
        <p:txBody>
          <a:bodyPr wrap="square" rtlCol="0">
            <a:spAutoFit/>
          </a:bodyPr>
          <a:lstStyle/>
          <a:p>
            <a:pPr>
              <a:lnSpc>
                <a:spcPct val="120000"/>
              </a:lnSpc>
            </a:pPr>
            <a:r>
              <a:rPr lang="zh-CN" altLang="en-US" sz="1200" b="1" dirty="0">
                <a:solidFill>
                  <a:srgbClr val="0070C0"/>
                </a:solidFill>
                <a:effectLst/>
                <a:latin typeface="微软雅黑" panose="020B0503020204020204" pitchFamily="34" charset="-122"/>
                <a:ea typeface="微软雅黑" panose="020B0503020204020204" pitchFamily="34" charset="-122"/>
              </a:rPr>
              <a:t>中信启航</a:t>
            </a:r>
            <a:r>
              <a:rPr lang="en-US" altLang="zh-CN" sz="1200" b="1" dirty="0">
                <a:solidFill>
                  <a:srgbClr val="0070C0"/>
                </a:solidFill>
                <a:effectLst/>
                <a:latin typeface="微软雅黑" panose="020B0503020204020204" pitchFamily="34" charset="-122"/>
                <a:ea typeface="微软雅黑" panose="020B0503020204020204" pitchFamily="34" charset="-122"/>
              </a:rPr>
              <a:t>REITs</a:t>
            </a:r>
            <a:r>
              <a:rPr lang="zh-CN" altLang="en-US" sz="1200" b="1" dirty="0">
                <a:effectLst/>
                <a:latin typeface="微软雅黑" panose="020B0503020204020204" pitchFamily="34" charset="-122"/>
                <a:ea typeface="微软雅黑" panose="020B0503020204020204" pitchFamily="34" charset="-122"/>
              </a:rPr>
              <a:t>成功发行</a:t>
            </a:r>
            <a:r>
              <a:rPr lang="zh-CN" altLang="en-US" sz="1200" b="1" dirty="0">
                <a:solidFill>
                  <a:srgbClr val="0070C0"/>
                </a:solidFill>
                <a:effectLst/>
                <a:latin typeface="微软雅黑" panose="020B0503020204020204" pitchFamily="34" charset="-122"/>
                <a:ea typeface="微软雅黑" panose="020B0503020204020204" pitchFamily="34" charset="-122"/>
              </a:rPr>
              <a:t>（我国交易所首单类 </a:t>
            </a:r>
            <a:r>
              <a:rPr lang="en-US" altLang="zh-CN" sz="1200" b="1" dirty="0">
                <a:solidFill>
                  <a:srgbClr val="0070C0"/>
                </a:solidFill>
                <a:effectLst/>
                <a:latin typeface="微软雅黑" panose="020B0503020204020204" pitchFamily="34" charset="-122"/>
                <a:ea typeface="微软雅黑" panose="020B0503020204020204" pitchFamily="34" charset="-122"/>
              </a:rPr>
              <a:t>REITs</a:t>
            </a:r>
            <a:r>
              <a:rPr lang="zh-CN" altLang="en-US" sz="1200" b="1" dirty="0">
                <a:solidFill>
                  <a:srgbClr val="0070C0"/>
                </a:solidFill>
                <a:effectLst/>
                <a:latin typeface="微软雅黑" panose="020B0503020204020204" pitchFamily="34" charset="-122"/>
                <a:ea typeface="微软雅黑" panose="020B0503020204020204" pitchFamily="34" charset="-122"/>
              </a:rPr>
              <a:t>产品）</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71D584B2-0DA4-4B10-9F92-A33B4E757550}"/>
              </a:ext>
            </a:extLst>
          </p:cNvPr>
          <p:cNvSpPr/>
          <p:nvPr/>
        </p:nvSpPr>
        <p:spPr>
          <a:xfrm>
            <a:off x="2198582" y="3858773"/>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F7523253-07C3-47A1-AF3A-F8889DA0B2CB}"/>
              </a:ext>
            </a:extLst>
          </p:cNvPr>
          <p:cNvSpPr/>
          <p:nvPr/>
        </p:nvSpPr>
        <p:spPr>
          <a:xfrm>
            <a:off x="3401904" y="3858773"/>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09E05419-6F7D-4FC1-820F-DD37779702D8}"/>
              </a:ext>
            </a:extLst>
          </p:cNvPr>
          <p:cNvSpPr txBox="1"/>
          <p:nvPr/>
        </p:nvSpPr>
        <p:spPr>
          <a:xfrm>
            <a:off x="4059474" y="2832035"/>
            <a:ext cx="1224432" cy="516745"/>
          </a:xfrm>
          <a:prstGeom prst="rect">
            <a:avLst/>
          </a:prstGeom>
          <a:noFill/>
        </p:spPr>
        <p:txBody>
          <a:bodyPr wrap="square" rtlCol="0">
            <a:spAutoFit/>
          </a:bodyPr>
          <a:lstStyle>
            <a:defPPr>
              <a:defRPr lang="zh-CN"/>
            </a:defPPr>
            <a:lvl1pPr algn="just">
              <a:defRPr sz="1200" b="1">
                <a:solidFill>
                  <a:srgbClr val="0070C0"/>
                </a:solidFill>
                <a:effectLst/>
              </a:defRPr>
            </a:lvl1pPr>
          </a:lstStyle>
          <a:p>
            <a:pPr>
              <a:lnSpc>
                <a:spcPct val="120000"/>
              </a:lnSpc>
            </a:pPr>
            <a:r>
              <a:rPr lang="zh-CN" altLang="en-US" dirty="0">
                <a:latin typeface="微软雅黑" panose="020B0503020204020204" pitchFamily="34" charset="-122"/>
                <a:ea typeface="微软雅黑" panose="020B0503020204020204" pitchFamily="34" charset="-122"/>
              </a:rPr>
              <a:t>鹏华前海万科</a:t>
            </a:r>
            <a:r>
              <a:rPr lang="en-US" altLang="zh-CN" dirty="0">
                <a:latin typeface="微软雅黑" panose="020B0503020204020204" pitchFamily="34" charset="-122"/>
                <a:ea typeface="微软雅黑" panose="020B0503020204020204" pitchFamily="34" charset="-122"/>
              </a:rPr>
              <a:t>REITs</a:t>
            </a:r>
            <a:endParaRPr lang="zh-CN" altLang="en-US" dirty="0">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489A126A-88F6-4753-B480-F40CA539C126}"/>
              </a:ext>
            </a:extLst>
          </p:cNvPr>
          <p:cNvSpPr/>
          <p:nvPr/>
        </p:nvSpPr>
        <p:spPr>
          <a:xfrm>
            <a:off x="4643302" y="3859153"/>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E497096-C4D7-468D-9C92-053479EE7CF4}"/>
              </a:ext>
            </a:extLst>
          </p:cNvPr>
          <p:cNvSpPr txBox="1"/>
          <p:nvPr/>
        </p:nvSpPr>
        <p:spPr>
          <a:xfrm>
            <a:off x="5401199" y="2735526"/>
            <a:ext cx="1224432" cy="738344"/>
          </a:xfrm>
          <a:prstGeom prst="rect">
            <a:avLst/>
          </a:prstGeom>
          <a:noFill/>
        </p:spPr>
        <p:txBody>
          <a:bodyPr wrap="square" rtlCol="0">
            <a:spAutoFit/>
          </a:bodyPr>
          <a:lstStyle>
            <a:defPPr>
              <a:defRPr lang="zh-CN"/>
            </a:defPPr>
            <a:lvl1pPr algn="just">
              <a:defRPr sz="1200" b="1">
                <a:solidFill>
                  <a:srgbClr val="0070C0"/>
                </a:solidFill>
                <a:effectLst/>
              </a:defRPr>
            </a:lvl1pPr>
          </a:lstStyle>
          <a:p>
            <a:pPr>
              <a:lnSpc>
                <a:spcPct val="120000"/>
              </a:lnSpc>
            </a:pPr>
            <a:r>
              <a:rPr lang="zh-CN" altLang="en-US" dirty="0">
                <a:latin typeface="微软雅黑" panose="020B0503020204020204" pitchFamily="34" charset="-122"/>
                <a:ea typeface="微软雅黑" panose="020B0503020204020204" pitchFamily="34" charset="-122"/>
              </a:rPr>
              <a:t>泰勒</a:t>
            </a:r>
            <a:r>
              <a:rPr lang="en-US" altLang="zh-CN" dirty="0">
                <a:latin typeface="微软雅黑" panose="020B0503020204020204" pitchFamily="34" charset="-122"/>
                <a:ea typeface="微软雅黑" panose="020B0503020204020204" pitchFamily="34" charset="-122"/>
              </a:rPr>
              <a:t>REITs</a:t>
            </a:r>
            <a:r>
              <a:rPr lang="zh-CN" altLang="en-US" dirty="0">
                <a:latin typeface="微软雅黑" panose="020B0503020204020204" pitchFamily="34" charset="-122"/>
                <a:ea typeface="微软雅黑" panose="020B0503020204020204" pitchFamily="34" charset="-122"/>
              </a:rPr>
              <a:t>、保利租赁住房</a:t>
            </a:r>
            <a:r>
              <a:rPr lang="en-US" altLang="zh-CN" dirty="0">
                <a:latin typeface="微软雅黑" panose="020B0503020204020204" pitchFamily="34" charset="-122"/>
                <a:ea typeface="微软雅黑" panose="020B0503020204020204" pitchFamily="34" charset="-122"/>
              </a:rPr>
              <a:t>REITs</a:t>
            </a:r>
            <a:endParaRPr lang="zh-CN" altLang="en-US"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44E33B1-0C53-4AA8-8C43-827B8220E633}"/>
              </a:ext>
            </a:extLst>
          </p:cNvPr>
          <p:cNvSpPr/>
          <p:nvPr/>
        </p:nvSpPr>
        <p:spPr>
          <a:xfrm>
            <a:off x="5972996" y="3858771"/>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64BE7977-C3D4-48BE-BDB1-F9AA885A3ED4}"/>
              </a:ext>
            </a:extLst>
          </p:cNvPr>
          <p:cNvSpPr txBox="1"/>
          <p:nvPr/>
        </p:nvSpPr>
        <p:spPr>
          <a:xfrm>
            <a:off x="6733152" y="2205983"/>
            <a:ext cx="1533207" cy="1181542"/>
          </a:xfrm>
          <a:prstGeom prst="rect">
            <a:avLst/>
          </a:prstGeom>
          <a:noFill/>
        </p:spPr>
        <p:txBody>
          <a:bodyPr wrap="square" rtlCol="0">
            <a:spAutoFit/>
          </a:bodyPr>
          <a:lstStyle>
            <a:defPPr>
              <a:defRPr lang="zh-CN"/>
            </a:defPPr>
            <a:lvl1pPr>
              <a:defRPr sz="1400" b="1">
                <a:solidFill>
                  <a:srgbClr val="0070C0"/>
                </a:solidFill>
                <a:effectLst/>
              </a:defRPr>
            </a:lvl1pPr>
          </a:lstStyle>
          <a:p>
            <a:pPr>
              <a:lnSpc>
                <a:spcPct val="120000"/>
              </a:lnSpc>
            </a:pPr>
            <a:r>
              <a:rPr lang="zh-CN" altLang="en-US" sz="1200" dirty="0">
                <a:latin typeface="微软雅黑" panose="020B0503020204020204" pitchFamily="34" charset="-122"/>
                <a:ea typeface="微软雅黑" panose="020B0503020204020204" pitchFamily="34" charset="-122"/>
              </a:rPr>
              <a:t>菜鸟仓储物流基础设施类</a:t>
            </a:r>
            <a:r>
              <a:rPr lang="en-US" altLang="zh-CN" sz="1200" dirty="0">
                <a:latin typeface="微软雅黑" panose="020B0503020204020204" pitchFamily="34" charset="-122"/>
                <a:ea typeface="微软雅黑" panose="020B0503020204020204" pitchFamily="34" charset="-122"/>
              </a:rPr>
              <a:t>REITs</a:t>
            </a:r>
            <a:r>
              <a:rPr lang="zh-CN" altLang="en-US" sz="1200" dirty="0">
                <a:latin typeface="微软雅黑" panose="020B0503020204020204" pitchFamily="34" charset="-122"/>
                <a:ea typeface="微软雅黑" panose="020B0503020204020204" pitchFamily="34" charset="-122"/>
              </a:rPr>
              <a:t>、中联基金</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浙商资管</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沪杭甬徽杭高速资产支持专项计划</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F22C0260-605C-407E-9E81-A7CAFA9F4695}"/>
              </a:ext>
            </a:extLst>
          </p:cNvPr>
          <p:cNvSpPr/>
          <p:nvPr/>
        </p:nvSpPr>
        <p:spPr>
          <a:xfrm>
            <a:off x="7372657" y="3868401"/>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192820D5-11A4-4844-8F6C-31B8AA54D77C}"/>
              </a:ext>
            </a:extLst>
          </p:cNvPr>
          <p:cNvSpPr txBox="1"/>
          <p:nvPr/>
        </p:nvSpPr>
        <p:spPr>
          <a:xfrm>
            <a:off x="8324488" y="1968078"/>
            <a:ext cx="1813438" cy="1403141"/>
          </a:xfrm>
          <a:prstGeom prst="rect">
            <a:avLst/>
          </a:prstGeom>
          <a:noFill/>
        </p:spPr>
        <p:txBody>
          <a:bodyPr wrap="square" rtlCol="0">
            <a:spAutoFit/>
          </a:bodyPr>
          <a:lstStyle/>
          <a:p>
            <a:pPr>
              <a:lnSpc>
                <a:spcPct val="120000"/>
              </a:lnSpc>
            </a:pPr>
            <a:r>
              <a:rPr lang="zh-CN" altLang="en-US" sz="1200" b="1" dirty="0">
                <a:solidFill>
                  <a:srgbClr val="0070C0"/>
                </a:solidFill>
                <a:effectLst/>
                <a:latin typeface="微软雅黑" panose="020B0503020204020204" pitchFamily="34" charset="-122"/>
                <a:ea typeface="微软雅黑" panose="020B0503020204020204" pitchFamily="34" charset="-122"/>
              </a:rPr>
              <a:t>证监会、发改委</a:t>
            </a:r>
            <a:endParaRPr lang="en-US" altLang="zh-CN" sz="1200" b="1" dirty="0">
              <a:solidFill>
                <a:srgbClr val="0070C0"/>
              </a:solidFill>
              <a:effectLst/>
              <a:latin typeface="微软雅黑" panose="020B0503020204020204" pitchFamily="34" charset="-122"/>
              <a:ea typeface="微软雅黑" panose="020B0503020204020204" pitchFamily="34" charset="-122"/>
            </a:endParaRPr>
          </a:p>
          <a:p>
            <a:pPr>
              <a:lnSpc>
                <a:spcPct val="120000"/>
              </a:lnSpc>
            </a:pPr>
            <a:r>
              <a:rPr lang="en-US" altLang="zh-CN" sz="1200" b="1" dirty="0">
                <a:effectLst/>
                <a:latin typeface="微软雅黑" panose="020B0503020204020204" pitchFamily="34" charset="-122"/>
                <a:ea typeface="微软雅黑" panose="020B0503020204020204" pitchFamily="34" charset="-122"/>
              </a:rPr>
              <a:t>《</a:t>
            </a:r>
            <a:r>
              <a:rPr lang="zh-CN" altLang="en-US" sz="1200" b="1" dirty="0">
                <a:effectLst/>
                <a:latin typeface="微软雅黑" panose="020B0503020204020204" pitchFamily="34" charset="-122"/>
                <a:ea typeface="微软雅黑" panose="020B0503020204020204" pitchFamily="34" charset="-122"/>
              </a:rPr>
              <a:t>关于推进基础设施领域不动产投资信托基（</a:t>
            </a:r>
            <a:r>
              <a:rPr lang="en-US" altLang="zh-CN" sz="1200" b="1" dirty="0">
                <a:effectLst/>
                <a:latin typeface="微软雅黑" panose="020B0503020204020204" pitchFamily="34" charset="-122"/>
                <a:ea typeface="微软雅黑" panose="020B0503020204020204" pitchFamily="34" charset="-122"/>
              </a:rPr>
              <a:t>REITs</a:t>
            </a:r>
            <a:r>
              <a:rPr lang="zh-CN" altLang="en-US" sz="1200" b="1" dirty="0">
                <a:effectLst/>
                <a:latin typeface="微软雅黑" panose="020B0503020204020204" pitchFamily="34" charset="-122"/>
                <a:ea typeface="微软雅黑" panose="020B0503020204020204" pitchFamily="34" charset="-122"/>
              </a:rPr>
              <a:t>）试点相关工作的通知</a:t>
            </a:r>
            <a:r>
              <a:rPr lang="en-US" altLang="zh-CN" sz="1200" b="1" dirty="0">
                <a:effectLst/>
                <a:latin typeface="微软雅黑" panose="020B0503020204020204" pitchFamily="34" charset="-122"/>
                <a:ea typeface="微软雅黑" panose="020B0503020204020204" pitchFamily="34" charset="-122"/>
              </a:rPr>
              <a:t>》</a:t>
            </a:r>
            <a:r>
              <a:rPr lang="zh-CN" altLang="en-US" sz="1200" b="1" dirty="0">
                <a:solidFill>
                  <a:srgbClr val="0070C0"/>
                </a:solidFill>
                <a:effectLst/>
                <a:latin typeface="微软雅黑" panose="020B0503020204020204" pitchFamily="34" charset="-122"/>
                <a:ea typeface="微软雅黑" panose="020B0503020204020204" pitchFamily="34" charset="-122"/>
              </a:rPr>
              <a:t>正式启动基础设施公募</a:t>
            </a:r>
            <a:r>
              <a:rPr lang="en-US" altLang="zh-CN" sz="1200" b="1" dirty="0">
                <a:solidFill>
                  <a:srgbClr val="0070C0"/>
                </a:solidFill>
                <a:effectLst/>
                <a:latin typeface="微软雅黑" panose="020B0503020204020204" pitchFamily="34" charset="-122"/>
                <a:ea typeface="微软雅黑" panose="020B0503020204020204" pitchFamily="34" charset="-122"/>
              </a:rPr>
              <a:t>REITs</a:t>
            </a:r>
            <a:r>
              <a:rPr lang="zh-CN" altLang="en-US" sz="1200" b="1" dirty="0">
                <a:solidFill>
                  <a:srgbClr val="0070C0"/>
                </a:solidFill>
                <a:effectLst/>
                <a:latin typeface="微软雅黑" panose="020B0503020204020204" pitchFamily="34" charset="-122"/>
                <a:ea typeface="微软雅黑" panose="020B0503020204020204" pitchFamily="34" charset="-122"/>
              </a:rPr>
              <a:t>试点</a:t>
            </a:r>
            <a:endParaRPr lang="zh-CN" altLang="en-US" sz="12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5B1A0966-3F49-4F77-BEC5-4920E13CDC5C}"/>
              </a:ext>
            </a:extLst>
          </p:cNvPr>
          <p:cNvSpPr txBox="1"/>
          <p:nvPr/>
        </p:nvSpPr>
        <p:spPr>
          <a:xfrm>
            <a:off x="10193853" y="1953799"/>
            <a:ext cx="1789072" cy="1403141"/>
          </a:xfrm>
          <a:prstGeom prst="rect">
            <a:avLst/>
          </a:prstGeom>
          <a:noFill/>
        </p:spPr>
        <p:txBody>
          <a:bodyPr wrap="square" rtlCol="0">
            <a:spAutoFit/>
          </a:bodyPr>
          <a:lstStyle/>
          <a:p>
            <a:pPr>
              <a:lnSpc>
                <a:spcPct val="120000"/>
              </a:lnSpc>
            </a:pPr>
            <a:r>
              <a:rPr lang="zh-CN" altLang="en-US" sz="1200" b="1" dirty="0">
                <a:solidFill>
                  <a:srgbClr val="0070C0"/>
                </a:solidFill>
                <a:effectLst/>
                <a:latin typeface="微软雅黑" panose="020B0503020204020204" pitchFamily="34" charset="-122"/>
                <a:ea typeface="微软雅黑" panose="020B0503020204020204" pitchFamily="34" charset="-122"/>
              </a:rPr>
              <a:t>证监会</a:t>
            </a:r>
            <a:endParaRPr lang="en-US" altLang="zh-CN" sz="1200" b="1" dirty="0">
              <a:solidFill>
                <a:srgbClr val="0070C0"/>
              </a:solidFill>
              <a:effectLst/>
              <a:latin typeface="微软雅黑" panose="020B0503020204020204" pitchFamily="34" charset="-122"/>
              <a:ea typeface="微软雅黑" panose="020B0503020204020204" pitchFamily="34" charset="-122"/>
            </a:endParaRPr>
          </a:p>
          <a:p>
            <a:pPr>
              <a:lnSpc>
                <a:spcPct val="120000"/>
              </a:lnSpc>
            </a:pPr>
            <a:r>
              <a:rPr lang="en-US" altLang="zh-CN" sz="1200" b="1" dirty="0">
                <a:effectLst/>
                <a:latin typeface="微软雅黑" panose="020B0503020204020204" pitchFamily="34" charset="-122"/>
                <a:ea typeface="微软雅黑" panose="020B0503020204020204" pitchFamily="34" charset="-122"/>
              </a:rPr>
              <a:t>《</a:t>
            </a:r>
            <a:r>
              <a:rPr lang="zh-CN" altLang="en-US" sz="1200" b="1" dirty="0">
                <a:effectLst/>
                <a:latin typeface="微软雅黑" panose="020B0503020204020204" pitchFamily="34" charset="-122"/>
                <a:ea typeface="微软雅黑" panose="020B0503020204020204" pitchFamily="34" charset="-122"/>
              </a:rPr>
              <a:t>公开募集基础设施证券投资基金指引（试行）</a:t>
            </a:r>
            <a:r>
              <a:rPr lang="en-US" altLang="zh-CN" sz="1200" b="1" dirty="0">
                <a:effectLst/>
                <a:latin typeface="微软雅黑" panose="020B0503020204020204" pitchFamily="34" charset="-122"/>
                <a:ea typeface="微软雅黑" panose="020B0503020204020204" pitchFamily="34" charset="-122"/>
              </a:rPr>
              <a:t>》</a:t>
            </a:r>
            <a:r>
              <a:rPr lang="zh-CN" altLang="en-US" sz="1200" b="1" dirty="0">
                <a:effectLst/>
                <a:latin typeface="微软雅黑" panose="020B0503020204020204" pitchFamily="34" charset="-122"/>
                <a:ea typeface="微软雅黑" panose="020B0503020204020204" pitchFamily="34" charset="-122"/>
              </a:rPr>
              <a:t>正式稿</a:t>
            </a:r>
            <a:r>
              <a:rPr lang="zh-CN" altLang="en-US" sz="1200" b="1" dirty="0">
                <a:solidFill>
                  <a:srgbClr val="0070C0"/>
                </a:solidFill>
                <a:effectLst/>
                <a:latin typeface="微软雅黑" panose="020B0503020204020204" pitchFamily="34" charset="-122"/>
                <a:ea typeface="微软雅黑" panose="020B0503020204020204" pitchFamily="34" charset="-122"/>
              </a:rPr>
              <a:t>建立了中国版基础设施</a:t>
            </a:r>
            <a:r>
              <a:rPr lang="en-US" altLang="zh-CN" sz="1200" b="1" dirty="0">
                <a:solidFill>
                  <a:srgbClr val="0070C0"/>
                </a:solidFill>
                <a:effectLst/>
                <a:latin typeface="微软雅黑" panose="020B0503020204020204" pitchFamily="34" charset="-122"/>
                <a:ea typeface="微软雅黑" panose="020B0503020204020204" pitchFamily="34" charset="-122"/>
              </a:rPr>
              <a:t>REITs</a:t>
            </a:r>
            <a:r>
              <a:rPr lang="zh-CN" altLang="en-US" sz="1200" b="1" dirty="0">
                <a:solidFill>
                  <a:srgbClr val="0070C0"/>
                </a:solidFill>
                <a:effectLst/>
                <a:latin typeface="微软雅黑" panose="020B0503020204020204" pitchFamily="34" charset="-122"/>
                <a:ea typeface="微软雅黑" panose="020B0503020204020204" pitchFamily="34" charset="-122"/>
              </a:rPr>
              <a:t>的基础体系</a:t>
            </a:r>
            <a:endParaRPr lang="zh-CN" altLang="en-US" sz="12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8A6D597D-CA0F-4D63-A2E7-649FCA1CEB5A}"/>
              </a:ext>
            </a:extLst>
          </p:cNvPr>
          <p:cNvSpPr/>
          <p:nvPr/>
        </p:nvSpPr>
        <p:spPr>
          <a:xfrm>
            <a:off x="10234544" y="3360275"/>
            <a:ext cx="1651063" cy="230985"/>
          </a:xfrm>
          <a:prstGeom prst="rect">
            <a:avLst/>
          </a:prstGeom>
          <a:solidFill>
            <a:srgbClr val="F6828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2020.8.7</a:t>
            </a:r>
            <a:endParaRPr lang="zh-CN" altLang="en-US" sz="1200" b="1" dirty="0">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8D4910AB-CD63-49FE-AFB4-98ACE51A8E85}"/>
              </a:ext>
            </a:extLst>
          </p:cNvPr>
          <p:cNvSpPr/>
          <p:nvPr/>
        </p:nvSpPr>
        <p:spPr>
          <a:xfrm>
            <a:off x="9242500" y="3858769"/>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0EFFE6B3-93DA-4BE9-9DCA-EB343290E428}"/>
              </a:ext>
            </a:extLst>
          </p:cNvPr>
          <p:cNvSpPr/>
          <p:nvPr/>
        </p:nvSpPr>
        <p:spPr>
          <a:xfrm>
            <a:off x="11088389" y="3858769"/>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AC057A41-8B67-48FA-B865-EF45CFB57E8D}"/>
              </a:ext>
            </a:extLst>
          </p:cNvPr>
          <p:cNvSpPr txBox="1"/>
          <p:nvPr/>
        </p:nvSpPr>
        <p:spPr>
          <a:xfrm>
            <a:off x="196365" y="4770902"/>
            <a:ext cx="1574713" cy="959943"/>
          </a:xfrm>
          <a:prstGeom prst="rect">
            <a:avLst/>
          </a:prstGeom>
          <a:noFill/>
        </p:spPr>
        <p:txBody>
          <a:bodyPr wrap="square">
            <a:spAutoFit/>
          </a:bodyPr>
          <a:lstStyle/>
          <a:p>
            <a:pPr>
              <a:lnSpc>
                <a:spcPct val="120000"/>
              </a:lnSpc>
            </a:pPr>
            <a:r>
              <a:rPr lang="zh-CN" altLang="en-US" sz="1200" dirty="0">
                <a:effectLst/>
                <a:latin typeface="微软雅黑" panose="020B0503020204020204" pitchFamily="34" charset="-122"/>
                <a:ea typeface="微软雅黑" panose="020B0503020204020204" pitchFamily="34" charset="-122"/>
              </a:rPr>
              <a:t>北京、上海、深圳、陕西、安徽等多地</a:t>
            </a:r>
            <a:r>
              <a:rPr lang="zh-CN" altLang="en-US" sz="1200" b="1" dirty="0">
                <a:effectLst/>
                <a:latin typeface="微软雅黑" panose="020B0503020204020204" pitchFamily="34" charset="-122"/>
                <a:ea typeface="微软雅黑" panose="020B0503020204020204" pitchFamily="34" charset="-122"/>
              </a:rPr>
              <a:t>陆续开展地方项目申报启动工作</a:t>
            </a:r>
            <a:r>
              <a:rPr lang="zh-CN" altLang="en-US" sz="1200" dirty="0">
                <a:effectLst/>
                <a:latin typeface="微软雅黑" panose="020B0503020204020204" pitchFamily="34" charset="-122"/>
                <a:ea typeface="微软雅黑" panose="020B0503020204020204" pitchFamily="34" charset="-122"/>
              </a:rPr>
              <a:t>。</a:t>
            </a:r>
          </a:p>
        </p:txBody>
      </p:sp>
      <p:cxnSp>
        <p:nvCxnSpPr>
          <p:cNvPr id="25" name="直接连接符 24">
            <a:extLst>
              <a:ext uri="{FF2B5EF4-FFF2-40B4-BE49-F238E27FC236}">
                <a16:creationId xmlns:a16="http://schemas.microsoft.com/office/drawing/2014/main" id="{6AD27AE3-1BCE-48E5-8586-300C1000FBD9}"/>
              </a:ext>
            </a:extLst>
          </p:cNvPr>
          <p:cNvCxnSpPr/>
          <p:nvPr/>
        </p:nvCxnSpPr>
        <p:spPr>
          <a:xfrm>
            <a:off x="619533" y="4150118"/>
            <a:ext cx="11225720" cy="0"/>
          </a:xfrm>
          <a:prstGeom prst="line">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D2982B37-EEE7-403D-9E9B-D4C91B75DCD4}"/>
              </a:ext>
            </a:extLst>
          </p:cNvPr>
          <p:cNvSpPr/>
          <p:nvPr/>
        </p:nvSpPr>
        <p:spPr>
          <a:xfrm>
            <a:off x="890553" y="4103535"/>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27" name="椭圆 26">
            <a:extLst>
              <a:ext uri="{FF2B5EF4-FFF2-40B4-BE49-F238E27FC236}">
                <a16:creationId xmlns:a16="http://schemas.microsoft.com/office/drawing/2014/main" id="{613D1B22-25C7-4970-95F0-D381F34F8504}"/>
              </a:ext>
            </a:extLst>
          </p:cNvPr>
          <p:cNvSpPr/>
          <p:nvPr/>
        </p:nvSpPr>
        <p:spPr>
          <a:xfrm>
            <a:off x="3235245" y="4103535"/>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76D44E67-3C57-4631-A66C-A4C0101CA808}"/>
              </a:ext>
            </a:extLst>
          </p:cNvPr>
          <p:cNvSpPr/>
          <p:nvPr/>
        </p:nvSpPr>
        <p:spPr>
          <a:xfrm>
            <a:off x="5600228" y="4103915"/>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22FADEE2-85DB-4DF9-8656-5E189DC7D190}"/>
              </a:ext>
            </a:extLst>
          </p:cNvPr>
          <p:cNvSpPr/>
          <p:nvPr/>
        </p:nvSpPr>
        <p:spPr>
          <a:xfrm>
            <a:off x="7456117" y="4103532"/>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91BBA468-4509-4548-9807-F619ED9BF537}"/>
              </a:ext>
            </a:extLst>
          </p:cNvPr>
          <p:cNvSpPr/>
          <p:nvPr/>
        </p:nvSpPr>
        <p:spPr>
          <a:xfrm>
            <a:off x="9312007" y="4103531"/>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59B72890-0F4A-4698-A64A-18A19A8C1DF0}"/>
              </a:ext>
            </a:extLst>
          </p:cNvPr>
          <p:cNvSpPr/>
          <p:nvPr/>
        </p:nvSpPr>
        <p:spPr>
          <a:xfrm>
            <a:off x="11028420" y="4103531"/>
            <a:ext cx="93169" cy="931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E6CA8B4A-E826-4B5C-A8FD-A50668A810F5}"/>
              </a:ext>
            </a:extLst>
          </p:cNvPr>
          <p:cNvSpPr txBox="1"/>
          <p:nvPr/>
        </p:nvSpPr>
        <p:spPr>
          <a:xfrm>
            <a:off x="4753073" y="4770902"/>
            <a:ext cx="1738954" cy="1181542"/>
          </a:xfrm>
          <a:prstGeom prst="rect">
            <a:avLst/>
          </a:prstGeom>
          <a:noFill/>
        </p:spPr>
        <p:txBody>
          <a:bodyPr wrap="square">
            <a:spAutoFit/>
          </a:bodyPr>
          <a:lstStyle>
            <a:defPPr>
              <a:defRPr lang="zh-CN"/>
            </a:defPPr>
            <a:lvl1pPr>
              <a:defRPr sz="1200" b="1">
                <a:solidFill>
                  <a:srgbClr val="0070C0"/>
                </a:solidFill>
              </a:defRPr>
            </a:lvl1pPr>
          </a:lstStyle>
          <a:p>
            <a:pPr>
              <a:lnSpc>
                <a:spcPct val="120000"/>
              </a:lnSpc>
            </a:pPr>
            <a:r>
              <a:rPr lang="zh-CN" altLang="en-US" dirty="0">
                <a:latin typeface="微软雅黑" panose="020B0503020204020204" pitchFamily="34" charset="-122"/>
                <a:ea typeface="微软雅黑" panose="020B0503020204020204" pitchFamily="34" charset="-122"/>
              </a:rPr>
              <a:t>中国证券业协会</a:t>
            </a: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公开募集基础设施证券投资基金网下投资者管理细则（征求意见稿）</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D1B12D51-B492-4C0E-986B-9D326DCEC32B}"/>
              </a:ext>
            </a:extLst>
          </p:cNvPr>
          <p:cNvSpPr txBox="1"/>
          <p:nvPr/>
        </p:nvSpPr>
        <p:spPr>
          <a:xfrm>
            <a:off x="6625631" y="4761947"/>
            <a:ext cx="1788131" cy="1181542"/>
          </a:xfrm>
          <a:prstGeom prst="rect">
            <a:avLst/>
          </a:prstGeom>
          <a:noFill/>
        </p:spPr>
        <p:txBody>
          <a:bodyPr wrap="square">
            <a:spAutoFit/>
          </a:bodyPr>
          <a:lstStyle>
            <a:defPPr>
              <a:defRPr lang="zh-CN"/>
            </a:defPPr>
            <a:lvl1pPr>
              <a:defRPr sz="1200" b="1">
                <a:solidFill>
                  <a:srgbClr val="0070C0"/>
                </a:solidFill>
              </a:defRPr>
            </a:lvl1pPr>
          </a:lstStyle>
          <a:p>
            <a:pPr>
              <a:lnSpc>
                <a:spcPct val="120000"/>
              </a:lnSpc>
            </a:pPr>
            <a:r>
              <a:rPr lang="zh-CN" altLang="en-US" dirty="0">
                <a:latin typeface="微软雅黑" panose="020B0503020204020204" pitchFamily="34" charset="-122"/>
                <a:ea typeface="微软雅黑" panose="020B0503020204020204" pitchFamily="34" charset="-122"/>
              </a:rPr>
              <a:t>发改委</a:t>
            </a: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关于建立全国基础设施领域不动产投资信托基金（</a:t>
            </a:r>
            <a:r>
              <a:rPr lang="en-US" altLang="zh-CN" dirty="0">
                <a:solidFill>
                  <a:schemeClr val="tx1"/>
                </a:solidFill>
                <a:latin typeface="微软雅黑" panose="020B0503020204020204" pitchFamily="34" charset="-122"/>
                <a:ea typeface="微软雅黑" panose="020B0503020204020204" pitchFamily="34" charset="-122"/>
              </a:rPr>
              <a:t>REITs</a:t>
            </a:r>
            <a:r>
              <a:rPr lang="zh-CN" altLang="en-US" dirty="0">
                <a:solidFill>
                  <a:schemeClr val="tx1"/>
                </a:solidFill>
                <a:latin typeface="微软雅黑" panose="020B0503020204020204" pitchFamily="34" charset="-122"/>
                <a:ea typeface="微软雅黑" panose="020B0503020204020204" pitchFamily="34" charset="-122"/>
              </a:rPr>
              <a:t>）试点项目库的通知</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3E5D0776-844D-40F4-BB0E-7FF9FB257964}"/>
              </a:ext>
            </a:extLst>
          </p:cNvPr>
          <p:cNvSpPr txBox="1"/>
          <p:nvPr/>
        </p:nvSpPr>
        <p:spPr>
          <a:xfrm>
            <a:off x="8489892" y="4761947"/>
            <a:ext cx="1644230" cy="738344"/>
          </a:xfrm>
          <a:prstGeom prst="rect">
            <a:avLst/>
          </a:prstGeom>
          <a:noFill/>
        </p:spPr>
        <p:txBody>
          <a:bodyPr wrap="square">
            <a:spAutoFit/>
          </a:bodyPr>
          <a:lstStyle>
            <a:defPPr>
              <a:defRPr lang="zh-CN"/>
            </a:defPPr>
            <a:lvl1pPr>
              <a:buFont typeface="Arial" panose="020B0604020202020204" pitchFamily="34" charset="0"/>
              <a:buChar char="•"/>
              <a:defRPr sz="1200">
                <a:effectLst/>
              </a:defRPr>
            </a:lvl1pPr>
          </a:lstStyle>
          <a:p>
            <a:pPr>
              <a:lnSpc>
                <a:spcPct val="120000"/>
              </a:lnSpc>
              <a:buNone/>
            </a:pPr>
            <a:r>
              <a:rPr lang="zh-CN" altLang="en-US" dirty="0">
                <a:latin typeface="微软雅黑" panose="020B0503020204020204" pitchFamily="34" charset="-122"/>
                <a:ea typeface="微软雅黑" panose="020B0503020204020204" pitchFamily="34" charset="-122"/>
              </a:rPr>
              <a:t>中国证券登记结算有限责任公司发布正式的</a:t>
            </a:r>
            <a:r>
              <a:rPr lang="en-US" altLang="zh-CN" dirty="0">
                <a:latin typeface="微软雅黑" panose="020B0503020204020204" pitchFamily="34" charset="-122"/>
                <a:ea typeface="微软雅黑" panose="020B0503020204020204" pitchFamily="34" charset="-122"/>
              </a:rPr>
              <a:t>REITs</a:t>
            </a:r>
            <a:r>
              <a:rPr lang="zh-CN" altLang="en-US" dirty="0">
                <a:latin typeface="微软雅黑" panose="020B0503020204020204" pitchFamily="34" charset="-122"/>
                <a:ea typeface="微软雅黑" panose="020B0503020204020204" pitchFamily="34" charset="-122"/>
              </a:rPr>
              <a:t>试点配套规则。</a:t>
            </a:r>
          </a:p>
        </p:txBody>
      </p:sp>
      <p:cxnSp>
        <p:nvCxnSpPr>
          <p:cNvPr id="35" name="直接连接符 34">
            <a:extLst>
              <a:ext uri="{FF2B5EF4-FFF2-40B4-BE49-F238E27FC236}">
                <a16:creationId xmlns:a16="http://schemas.microsoft.com/office/drawing/2014/main" id="{3593B508-043A-44A4-B11D-65B3722BEDE6}"/>
              </a:ext>
            </a:extLst>
          </p:cNvPr>
          <p:cNvCxnSpPr>
            <a:stCxn id="50" idx="2"/>
            <a:endCxn id="7" idx="0"/>
          </p:cNvCxnSpPr>
          <p:nvPr/>
        </p:nvCxnSpPr>
        <p:spPr>
          <a:xfrm>
            <a:off x="937137" y="3607209"/>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4176D5C-CA80-4031-9A4A-A1FF92291E8B}"/>
              </a:ext>
            </a:extLst>
          </p:cNvPr>
          <p:cNvCxnSpPr/>
          <p:nvPr/>
        </p:nvCxnSpPr>
        <p:spPr>
          <a:xfrm>
            <a:off x="2245166" y="3588667"/>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FDA81EB-E954-45CE-91D2-6E04FF3E29F9}"/>
              </a:ext>
            </a:extLst>
          </p:cNvPr>
          <p:cNvCxnSpPr/>
          <p:nvPr/>
        </p:nvCxnSpPr>
        <p:spPr>
          <a:xfrm>
            <a:off x="3452104" y="3588667"/>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E2B7DE1-D387-48C1-A078-8965D889CDA4}"/>
              </a:ext>
            </a:extLst>
          </p:cNvPr>
          <p:cNvCxnSpPr/>
          <p:nvPr/>
        </p:nvCxnSpPr>
        <p:spPr>
          <a:xfrm>
            <a:off x="4684029" y="3588667"/>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04E9F6A-9E53-4A28-88C2-BF5AB13D2C93}"/>
              </a:ext>
            </a:extLst>
          </p:cNvPr>
          <p:cNvCxnSpPr/>
          <p:nvPr/>
        </p:nvCxnSpPr>
        <p:spPr>
          <a:xfrm>
            <a:off x="6013084" y="3614933"/>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EAB0C75-607B-4E67-897B-3924D281B145}"/>
              </a:ext>
            </a:extLst>
          </p:cNvPr>
          <p:cNvCxnSpPr/>
          <p:nvPr/>
        </p:nvCxnSpPr>
        <p:spPr>
          <a:xfrm>
            <a:off x="7425480" y="3618621"/>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33AE526-2D9F-4666-B43F-0EC3D558AA86}"/>
              </a:ext>
            </a:extLst>
          </p:cNvPr>
          <p:cNvCxnSpPr/>
          <p:nvPr/>
        </p:nvCxnSpPr>
        <p:spPr>
          <a:xfrm>
            <a:off x="9285282" y="3601827"/>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59235E7-FDE0-4649-A3ED-C566CAC22EC4}"/>
              </a:ext>
            </a:extLst>
          </p:cNvPr>
          <p:cNvCxnSpPr/>
          <p:nvPr/>
        </p:nvCxnSpPr>
        <p:spPr>
          <a:xfrm>
            <a:off x="11139492" y="3583628"/>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3F71792-7CB6-40F7-87E0-748462424D66}"/>
              </a:ext>
            </a:extLst>
          </p:cNvPr>
          <p:cNvCxnSpPr/>
          <p:nvPr/>
        </p:nvCxnSpPr>
        <p:spPr>
          <a:xfrm>
            <a:off x="11075003" y="4195869"/>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5133490C-040F-4468-8C0B-5F2F5DAE68FF}"/>
              </a:ext>
            </a:extLst>
          </p:cNvPr>
          <p:cNvSpPr/>
          <p:nvPr/>
        </p:nvSpPr>
        <p:spPr>
          <a:xfrm>
            <a:off x="10338290" y="4407061"/>
            <a:ext cx="1446985" cy="251278"/>
          </a:xfrm>
          <a:prstGeom prst="rect">
            <a:avLst/>
          </a:prstGeom>
          <a:solidFill>
            <a:srgbClr val="F6828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2021.5.14</a:t>
            </a:r>
            <a:endParaRPr lang="zh-CN" altLang="en-US" sz="1200" b="1" dirty="0">
              <a:latin typeface="微软雅黑" panose="020B0503020204020204" pitchFamily="34" charset="-122"/>
              <a:ea typeface="微软雅黑" panose="020B0503020204020204" pitchFamily="34" charset="-122"/>
            </a:endParaRPr>
          </a:p>
        </p:txBody>
      </p:sp>
      <p:cxnSp>
        <p:nvCxnSpPr>
          <p:cNvPr id="45" name="直接连接符 44">
            <a:extLst>
              <a:ext uri="{FF2B5EF4-FFF2-40B4-BE49-F238E27FC236}">
                <a16:creationId xmlns:a16="http://schemas.microsoft.com/office/drawing/2014/main" id="{B790F21A-4FD9-48EC-BFF4-A3F93571B6F4}"/>
              </a:ext>
            </a:extLst>
          </p:cNvPr>
          <p:cNvCxnSpPr/>
          <p:nvPr/>
        </p:nvCxnSpPr>
        <p:spPr>
          <a:xfrm>
            <a:off x="9358591" y="4179217"/>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09D6F904-EA7E-40C1-AA71-FDCC584162F3}"/>
              </a:ext>
            </a:extLst>
          </p:cNvPr>
          <p:cNvCxnSpPr/>
          <p:nvPr/>
        </p:nvCxnSpPr>
        <p:spPr>
          <a:xfrm>
            <a:off x="7502701" y="4159392"/>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EDE2460-2D40-4F89-8997-782E809BF4B3}"/>
              </a:ext>
            </a:extLst>
          </p:cNvPr>
          <p:cNvCxnSpPr/>
          <p:nvPr/>
        </p:nvCxnSpPr>
        <p:spPr>
          <a:xfrm>
            <a:off x="5650139" y="4172055"/>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1A068D1-27DB-4CCA-B228-42B6DB04D356}"/>
              </a:ext>
            </a:extLst>
          </p:cNvPr>
          <p:cNvCxnSpPr/>
          <p:nvPr/>
        </p:nvCxnSpPr>
        <p:spPr>
          <a:xfrm>
            <a:off x="3276812" y="4206569"/>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C2F7223F-AF4A-49B7-AD3A-33709634BB6B}"/>
              </a:ext>
            </a:extLst>
          </p:cNvPr>
          <p:cNvCxnSpPr/>
          <p:nvPr/>
        </p:nvCxnSpPr>
        <p:spPr>
          <a:xfrm>
            <a:off x="940767" y="4206569"/>
            <a:ext cx="1" cy="25156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8165A150-378B-4891-9FCA-6B902142E71B}"/>
              </a:ext>
            </a:extLst>
          </p:cNvPr>
          <p:cNvSpPr/>
          <p:nvPr/>
        </p:nvSpPr>
        <p:spPr>
          <a:xfrm>
            <a:off x="522890" y="3395587"/>
            <a:ext cx="828494" cy="21162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2004</a:t>
            </a:r>
            <a:endParaRPr lang="zh-CN" altLang="en-US" sz="1200" b="1" dirty="0">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D65DCFC3-073C-4AA9-B5B1-0DF5020665D2}"/>
              </a:ext>
            </a:extLst>
          </p:cNvPr>
          <p:cNvSpPr/>
          <p:nvPr/>
        </p:nvSpPr>
        <p:spPr>
          <a:xfrm>
            <a:off x="1700679" y="3395587"/>
            <a:ext cx="1033265" cy="212613"/>
          </a:xfrm>
          <a:prstGeom prst="rect">
            <a:avLst/>
          </a:prstGeom>
          <a:solidFill>
            <a:srgbClr val="F6828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2005</a:t>
            </a:r>
            <a:endParaRPr lang="zh-CN" altLang="en-US" sz="1200" b="1"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A2DDE6F4-B30C-45C8-8668-93BB820063B1}"/>
              </a:ext>
            </a:extLst>
          </p:cNvPr>
          <p:cNvSpPr/>
          <p:nvPr/>
        </p:nvSpPr>
        <p:spPr>
          <a:xfrm>
            <a:off x="3023437" y="3395587"/>
            <a:ext cx="828494" cy="21162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2014</a:t>
            </a:r>
            <a:endParaRPr lang="zh-CN" altLang="en-US" sz="1200" b="1" dirty="0">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C68CA50C-03E8-45B5-881C-F64432877E0C}"/>
              </a:ext>
            </a:extLst>
          </p:cNvPr>
          <p:cNvSpPr/>
          <p:nvPr/>
        </p:nvSpPr>
        <p:spPr>
          <a:xfrm>
            <a:off x="4257443" y="3395587"/>
            <a:ext cx="828494" cy="21162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2015</a:t>
            </a:r>
            <a:endParaRPr lang="zh-CN" altLang="en-US" sz="1200" b="1" dirty="0">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A423769D-7BA8-435F-9F2F-EBC12F9F56F7}"/>
              </a:ext>
            </a:extLst>
          </p:cNvPr>
          <p:cNvSpPr/>
          <p:nvPr/>
        </p:nvSpPr>
        <p:spPr>
          <a:xfrm>
            <a:off x="5599168" y="3398371"/>
            <a:ext cx="828494" cy="21162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2017</a:t>
            </a:r>
            <a:endParaRPr lang="zh-CN" altLang="en-US" sz="1200" b="1" dirty="0">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6CAAB9FE-19B1-401A-BB88-5AA7A2E435C6}"/>
              </a:ext>
            </a:extLst>
          </p:cNvPr>
          <p:cNvSpPr/>
          <p:nvPr/>
        </p:nvSpPr>
        <p:spPr>
          <a:xfrm>
            <a:off x="7017618" y="3398342"/>
            <a:ext cx="828494" cy="21162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2019</a:t>
            </a:r>
            <a:endParaRPr lang="zh-CN" altLang="en-US" sz="1200" b="1" dirty="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5240C3DC-BD68-4CCA-948A-935529891F92}"/>
              </a:ext>
            </a:extLst>
          </p:cNvPr>
          <p:cNvSpPr/>
          <p:nvPr/>
        </p:nvSpPr>
        <p:spPr>
          <a:xfrm>
            <a:off x="8340394" y="3381648"/>
            <a:ext cx="1723497" cy="209614"/>
          </a:xfrm>
          <a:prstGeom prst="rect">
            <a:avLst/>
          </a:prstGeom>
          <a:solidFill>
            <a:srgbClr val="F6828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2020.4.30</a:t>
            </a:r>
            <a:endParaRPr lang="zh-CN" altLang="en-US" sz="1200" b="1" dirty="0">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95471074-A3CA-42DE-9491-A372B44489AF}"/>
              </a:ext>
            </a:extLst>
          </p:cNvPr>
          <p:cNvSpPr/>
          <p:nvPr/>
        </p:nvSpPr>
        <p:spPr>
          <a:xfrm>
            <a:off x="518645" y="4420230"/>
            <a:ext cx="828494" cy="21162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2020.8</a:t>
            </a:r>
            <a:endParaRPr lang="zh-CN" altLang="en-US" sz="1200" b="1" dirty="0">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CA725F06-7B70-4117-B9EF-B83B52C4B0EA}"/>
              </a:ext>
            </a:extLst>
          </p:cNvPr>
          <p:cNvSpPr/>
          <p:nvPr/>
        </p:nvSpPr>
        <p:spPr>
          <a:xfrm>
            <a:off x="2813511" y="4433123"/>
            <a:ext cx="905999" cy="21162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2020.9.4</a:t>
            </a:r>
            <a:endParaRPr lang="zh-CN" altLang="en-US" sz="1200" b="1" dirty="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7CD75C00-0691-4B4D-83A6-D838078EF9DA}"/>
              </a:ext>
            </a:extLst>
          </p:cNvPr>
          <p:cNvSpPr/>
          <p:nvPr/>
        </p:nvSpPr>
        <p:spPr>
          <a:xfrm>
            <a:off x="5132701" y="4420230"/>
            <a:ext cx="979699" cy="224515"/>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2020.9.22</a:t>
            </a:r>
            <a:endParaRPr lang="zh-CN" altLang="en-US" sz="1200" b="1" dirty="0">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41B407B5-2086-4A2A-AAA4-DDDF8DB78EEC}"/>
              </a:ext>
            </a:extLst>
          </p:cNvPr>
          <p:cNvSpPr/>
          <p:nvPr/>
        </p:nvSpPr>
        <p:spPr>
          <a:xfrm>
            <a:off x="6937718" y="4420230"/>
            <a:ext cx="979699" cy="224515"/>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2021.1.13</a:t>
            </a:r>
            <a:endParaRPr lang="zh-CN" altLang="en-US" sz="1200" b="1" dirty="0">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3A72BA15-F028-4CDF-A26A-A6021F464134}"/>
              </a:ext>
            </a:extLst>
          </p:cNvPr>
          <p:cNvSpPr/>
          <p:nvPr/>
        </p:nvSpPr>
        <p:spPr>
          <a:xfrm>
            <a:off x="8822158" y="4420230"/>
            <a:ext cx="979699" cy="224515"/>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200" b="1" dirty="0">
                <a:latin typeface="微软雅黑" panose="020B0503020204020204" pitchFamily="34" charset="-122"/>
                <a:ea typeface="微软雅黑" panose="020B0503020204020204" pitchFamily="34" charset="-122"/>
              </a:rPr>
              <a:t>2021.2.5</a:t>
            </a:r>
            <a:endParaRPr lang="zh-CN" altLang="en-US" sz="1200" b="1" dirty="0">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D65164D3-1CE8-4574-99A7-F7369487DF8D}"/>
              </a:ext>
            </a:extLst>
          </p:cNvPr>
          <p:cNvSpPr txBox="1"/>
          <p:nvPr/>
        </p:nvSpPr>
        <p:spPr>
          <a:xfrm>
            <a:off x="1904682" y="4747750"/>
            <a:ext cx="2685743" cy="1181542"/>
          </a:xfrm>
          <a:prstGeom prst="rect">
            <a:avLst/>
          </a:prstGeom>
          <a:noFill/>
        </p:spPr>
        <p:txBody>
          <a:bodyPr wrap="square">
            <a:spAutoFit/>
          </a:bodyPr>
          <a:lstStyle/>
          <a:p>
            <a:pPr>
              <a:lnSpc>
                <a:spcPct val="120000"/>
              </a:lnSpc>
            </a:pPr>
            <a:r>
              <a:rPr lang="zh-CN" altLang="en-US" sz="1200" b="1" dirty="0">
                <a:solidFill>
                  <a:srgbClr val="0070C0"/>
                </a:solidFill>
                <a:latin typeface="微软雅黑" panose="020B0503020204020204" pitchFamily="34" charset="-122"/>
                <a:ea typeface="微软雅黑" panose="020B0503020204020204" pitchFamily="34" charset="-122"/>
              </a:rPr>
              <a:t>沪</a:t>
            </a:r>
            <a:r>
              <a:rPr lang="zh-CN" altLang="en-US" sz="1200" b="1" dirty="0">
                <a:solidFill>
                  <a:srgbClr val="0070C0"/>
                </a:solidFill>
                <a:effectLst/>
                <a:latin typeface="微软雅黑" panose="020B0503020204020204" pitchFamily="34" charset="-122"/>
                <a:ea typeface="微软雅黑" panose="020B0503020204020204" pitchFamily="34" charset="-122"/>
              </a:rPr>
              <a:t>深交易所</a:t>
            </a:r>
            <a:endParaRPr lang="en-US" altLang="zh-CN" sz="1200" b="1" dirty="0">
              <a:solidFill>
                <a:srgbClr val="0070C0"/>
              </a:solidFill>
              <a:effectLst/>
              <a:latin typeface="微软雅黑" panose="020B0503020204020204" pitchFamily="34" charset="-122"/>
              <a:ea typeface="微软雅黑" panose="020B0503020204020204" pitchFamily="34" charset="-122"/>
            </a:endParaRPr>
          </a:p>
          <a:p>
            <a:pPr>
              <a:lnSpc>
                <a:spcPct val="120000"/>
              </a:lnSpc>
            </a:pPr>
            <a:r>
              <a:rPr lang="en-US" altLang="zh-CN" sz="1200" b="1" dirty="0">
                <a:effectLst/>
                <a:latin typeface="微软雅黑" panose="020B0503020204020204" pitchFamily="34" charset="-122"/>
                <a:ea typeface="微软雅黑" panose="020B0503020204020204" pitchFamily="34" charset="-122"/>
              </a:rPr>
              <a:t>《</a:t>
            </a:r>
            <a:r>
              <a:rPr lang="zh-CN" altLang="en-US" sz="1200" b="1" dirty="0">
                <a:effectLst/>
                <a:latin typeface="微软雅黑" panose="020B0503020204020204" pitchFamily="34" charset="-122"/>
                <a:ea typeface="微软雅黑" panose="020B0503020204020204" pitchFamily="34" charset="-122"/>
              </a:rPr>
              <a:t>公开募集基础设施证券投资基金业务办法（试行）</a:t>
            </a:r>
            <a:r>
              <a:rPr lang="en-US" altLang="zh-CN" sz="1200" b="1" dirty="0">
                <a:effectLst/>
                <a:latin typeface="微软雅黑" panose="020B0503020204020204" pitchFamily="34" charset="-122"/>
                <a:ea typeface="微软雅黑" panose="020B0503020204020204" pitchFamily="34" charset="-122"/>
              </a:rPr>
              <a:t>》</a:t>
            </a:r>
            <a:r>
              <a:rPr lang="zh-CN" altLang="en-US" sz="1200" dirty="0">
                <a:effectLst/>
                <a:latin typeface="微软雅黑" panose="020B0503020204020204" pitchFamily="34" charset="-122"/>
                <a:ea typeface="微软雅黑" panose="020B0503020204020204" pitchFamily="34" charset="-122"/>
              </a:rPr>
              <a:t>征求意见稿</a:t>
            </a:r>
            <a:endParaRPr lang="en-US" altLang="zh-CN" sz="1200" dirty="0">
              <a:effectLst/>
              <a:latin typeface="微软雅黑" panose="020B0503020204020204" pitchFamily="34" charset="-122"/>
              <a:ea typeface="微软雅黑" panose="020B0503020204020204" pitchFamily="34" charset="-122"/>
            </a:endParaRPr>
          </a:p>
          <a:p>
            <a:pPr>
              <a:lnSpc>
                <a:spcPct val="120000"/>
              </a:lnSpc>
            </a:pPr>
            <a:r>
              <a:rPr lang="en-US" altLang="zh-CN" sz="1200" b="1" dirty="0">
                <a:effectLst/>
                <a:latin typeface="微软雅黑" panose="020B0503020204020204" pitchFamily="34" charset="-122"/>
                <a:ea typeface="微软雅黑" panose="020B0503020204020204" pitchFamily="34" charset="-122"/>
              </a:rPr>
              <a:t>《</a:t>
            </a:r>
            <a:r>
              <a:rPr lang="zh-CN" altLang="en-US" sz="1200" b="1" dirty="0">
                <a:effectLst/>
                <a:latin typeface="微软雅黑" panose="020B0503020204020204" pitchFamily="34" charset="-122"/>
                <a:ea typeface="微软雅黑" panose="020B0503020204020204" pitchFamily="34" charset="-122"/>
              </a:rPr>
              <a:t>公开募集基础设施证券投资基金发售业务指引（试行）</a:t>
            </a:r>
            <a:r>
              <a:rPr lang="en-US" altLang="zh-CN" sz="1200" b="1" dirty="0">
                <a:effectLst/>
                <a:latin typeface="微软雅黑" panose="020B0503020204020204" pitchFamily="34" charset="-122"/>
                <a:ea typeface="微软雅黑" panose="020B0503020204020204" pitchFamily="34" charset="-122"/>
              </a:rPr>
              <a:t>》</a:t>
            </a:r>
            <a:r>
              <a:rPr lang="zh-CN" altLang="en-US" sz="1200" dirty="0">
                <a:effectLst/>
                <a:latin typeface="微软雅黑" panose="020B0503020204020204" pitchFamily="34" charset="-122"/>
                <a:ea typeface="微软雅黑" panose="020B0503020204020204" pitchFamily="34" charset="-122"/>
              </a:rPr>
              <a:t>征求意见稿等</a:t>
            </a:r>
            <a:endParaRPr lang="en-US" altLang="zh-CN" sz="1200" dirty="0">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8F59A3B-6A31-49E7-BFC1-E1757C9FCC7F}"/>
              </a:ext>
            </a:extLst>
          </p:cNvPr>
          <p:cNvSpPr/>
          <p:nvPr/>
        </p:nvSpPr>
        <p:spPr>
          <a:xfrm>
            <a:off x="1704818" y="2228142"/>
            <a:ext cx="1033265" cy="115350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51A6C7E2-EC2D-4AFC-9AFE-DB0D4780C9BA}"/>
              </a:ext>
            </a:extLst>
          </p:cNvPr>
          <p:cNvSpPr/>
          <p:nvPr/>
        </p:nvSpPr>
        <p:spPr>
          <a:xfrm>
            <a:off x="8340395" y="1992508"/>
            <a:ext cx="1727638" cy="1383512"/>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A52D5319-7D1F-405F-B516-3A138F73EE1B}"/>
              </a:ext>
            </a:extLst>
          </p:cNvPr>
          <p:cNvSpPr/>
          <p:nvPr/>
        </p:nvSpPr>
        <p:spPr>
          <a:xfrm>
            <a:off x="10234544" y="1986573"/>
            <a:ext cx="1651065" cy="138306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8EB13CF8-EEA1-404A-9A8D-C08C706B790E}"/>
              </a:ext>
            </a:extLst>
          </p:cNvPr>
          <p:cNvSpPr/>
          <p:nvPr/>
        </p:nvSpPr>
        <p:spPr>
          <a:xfrm>
            <a:off x="10364724" y="4664694"/>
            <a:ext cx="1420558" cy="1264598"/>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39B69C8D-FE7E-46BD-BA0E-425B61328792}"/>
              </a:ext>
            </a:extLst>
          </p:cNvPr>
          <p:cNvSpPr/>
          <p:nvPr/>
        </p:nvSpPr>
        <p:spPr>
          <a:xfrm>
            <a:off x="306391" y="1893576"/>
            <a:ext cx="2555757" cy="213402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2CED7812-EE8E-4916-BE12-115CF7CD3CB7}"/>
              </a:ext>
            </a:extLst>
          </p:cNvPr>
          <p:cNvSpPr/>
          <p:nvPr/>
        </p:nvSpPr>
        <p:spPr>
          <a:xfrm>
            <a:off x="2925830" y="1893575"/>
            <a:ext cx="5243911" cy="213402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729D62B5-0EB4-4F80-983D-29F436355D26}"/>
              </a:ext>
            </a:extLst>
          </p:cNvPr>
          <p:cNvSpPr txBox="1"/>
          <p:nvPr/>
        </p:nvSpPr>
        <p:spPr>
          <a:xfrm>
            <a:off x="300838" y="1871046"/>
            <a:ext cx="2052926" cy="338554"/>
          </a:xfrm>
          <a:prstGeom prst="rect">
            <a:avLst/>
          </a:prstGeom>
          <a:noFill/>
        </p:spPr>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第一阶段：探索期</a:t>
            </a:r>
          </a:p>
        </p:txBody>
      </p:sp>
      <p:sp>
        <p:nvSpPr>
          <p:cNvPr id="71" name="文本框 70">
            <a:extLst>
              <a:ext uri="{FF2B5EF4-FFF2-40B4-BE49-F238E27FC236}">
                <a16:creationId xmlns:a16="http://schemas.microsoft.com/office/drawing/2014/main" id="{A20C8A66-5742-437C-A958-8D17D905B2B6}"/>
              </a:ext>
            </a:extLst>
          </p:cNvPr>
          <p:cNvSpPr txBox="1"/>
          <p:nvPr/>
        </p:nvSpPr>
        <p:spPr>
          <a:xfrm>
            <a:off x="2918074" y="1890310"/>
            <a:ext cx="2968375" cy="338554"/>
          </a:xfrm>
          <a:prstGeom prst="rect">
            <a:avLst/>
          </a:prstGeom>
          <a:noFill/>
        </p:spPr>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第二阶段：类</a:t>
            </a:r>
            <a:r>
              <a:rPr lang="en-US" altLang="zh-CN" sz="1600" b="1" dirty="0">
                <a:solidFill>
                  <a:srgbClr val="C00000"/>
                </a:solidFill>
                <a:latin typeface="微软雅黑" panose="020B0503020204020204" pitchFamily="34" charset="-122"/>
                <a:ea typeface="微软雅黑" panose="020B0503020204020204" pitchFamily="34" charset="-122"/>
              </a:rPr>
              <a:t>REITs</a:t>
            </a:r>
            <a:r>
              <a:rPr lang="zh-CN" altLang="en-US" sz="1600" b="1" dirty="0">
                <a:solidFill>
                  <a:srgbClr val="C00000"/>
                </a:solidFill>
                <a:latin typeface="微软雅黑" panose="020B0503020204020204" pitchFamily="34" charset="-122"/>
                <a:ea typeface="微软雅黑" panose="020B0503020204020204" pitchFamily="34" charset="-122"/>
              </a:rPr>
              <a:t>发展期</a:t>
            </a:r>
          </a:p>
        </p:txBody>
      </p:sp>
      <p:sp>
        <p:nvSpPr>
          <p:cNvPr id="72" name="文本框 71">
            <a:extLst>
              <a:ext uri="{FF2B5EF4-FFF2-40B4-BE49-F238E27FC236}">
                <a16:creationId xmlns:a16="http://schemas.microsoft.com/office/drawing/2014/main" id="{F9F6B4AA-4932-4581-96E4-0415B3AF531D}"/>
              </a:ext>
            </a:extLst>
          </p:cNvPr>
          <p:cNvSpPr txBox="1"/>
          <p:nvPr/>
        </p:nvSpPr>
        <p:spPr>
          <a:xfrm>
            <a:off x="8257858" y="1655705"/>
            <a:ext cx="2968375" cy="338554"/>
          </a:xfrm>
          <a:prstGeom prst="rect">
            <a:avLst/>
          </a:prstGeom>
          <a:noFill/>
        </p:spPr>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第三阶段：公募</a:t>
            </a:r>
            <a:r>
              <a:rPr lang="en-US" altLang="zh-CN" sz="1600" b="1" dirty="0">
                <a:solidFill>
                  <a:srgbClr val="C00000"/>
                </a:solidFill>
                <a:latin typeface="微软雅黑" panose="020B0503020204020204" pitchFamily="34" charset="-122"/>
                <a:ea typeface="微软雅黑" panose="020B0503020204020204" pitchFamily="34" charset="-122"/>
              </a:rPr>
              <a:t>REITs</a:t>
            </a:r>
            <a:r>
              <a:rPr lang="zh-CN" altLang="en-US" sz="1600" b="1" dirty="0">
                <a:solidFill>
                  <a:srgbClr val="C00000"/>
                </a:solidFill>
                <a:latin typeface="微软雅黑" panose="020B0503020204020204" pitchFamily="34" charset="-122"/>
                <a:ea typeface="微软雅黑" panose="020B0503020204020204" pitchFamily="34" charset="-122"/>
              </a:rPr>
              <a:t>政策发力</a:t>
            </a:r>
          </a:p>
        </p:txBody>
      </p:sp>
    </p:spTree>
    <p:extLst>
      <p:ext uri="{BB962C8B-B14F-4D97-AF65-F5344CB8AC3E}">
        <p14:creationId xmlns:p14="http://schemas.microsoft.com/office/powerpoint/2010/main" val="47387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2.2 </a:t>
            </a:r>
            <a:r>
              <a:rPr lang="zh-CN" altLang="en-US" dirty="0"/>
              <a:t>政策环境</a:t>
            </a:r>
          </a:p>
        </p:txBody>
      </p:sp>
      <p:sp>
        <p:nvSpPr>
          <p:cNvPr id="6" name="文本框 5">
            <a:extLst>
              <a:ext uri="{FF2B5EF4-FFF2-40B4-BE49-F238E27FC236}">
                <a16:creationId xmlns:a16="http://schemas.microsoft.com/office/drawing/2014/main" id="{9A68FAF9-E85D-46D8-A25E-A3DADA21B7EB}"/>
              </a:ext>
            </a:extLst>
          </p:cNvPr>
          <p:cNvSpPr txBox="1"/>
          <p:nvPr/>
        </p:nvSpPr>
        <p:spPr>
          <a:xfrm>
            <a:off x="5982949" y="1486220"/>
            <a:ext cx="5563003" cy="613694"/>
          </a:xfrm>
          <a:prstGeom prst="rect">
            <a:avLst/>
          </a:prstGeom>
          <a:noFill/>
        </p:spPr>
        <p:txBody>
          <a:bodyPr wrap="square">
            <a:spAutoFit/>
          </a:bodyPr>
          <a:lstStyle/>
          <a:p>
            <a:pPr algn="l">
              <a:lnSpc>
                <a:spcPct val="150000"/>
              </a:lnSpc>
            </a:pPr>
            <a:r>
              <a:rPr lang="zh-CN" altLang="en-US" sz="1200" b="0" i="0" dirty="0">
                <a:solidFill>
                  <a:srgbClr val="333333"/>
                </a:solidFill>
                <a:effectLst/>
                <a:latin typeface="微软雅黑" panose="020B0503020204020204" pitchFamily="34" charset="-122"/>
                <a:ea typeface="微软雅黑" panose="020B0503020204020204" pitchFamily="34" charset="-122"/>
              </a:rPr>
              <a:t>优先支持</a:t>
            </a:r>
            <a:r>
              <a:rPr lang="zh-CN" altLang="en-US" sz="1200" b="1" i="0" dirty="0">
                <a:solidFill>
                  <a:srgbClr val="FF0000"/>
                </a:solidFill>
                <a:effectLst/>
                <a:latin typeface="微软雅黑" panose="020B0503020204020204" pitchFamily="34" charset="-122"/>
                <a:ea typeface="微软雅黑" panose="020B0503020204020204" pitchFamily="34" charset="-122"/>
              </a:rPr>
              <a:t>京津冀、长江经济带、雄安新区、粤港澳大湾区、海南、长江三角洲</a:t>
            </a:r>
            <a:r>
              <a:rPr lang="zh-CN" altLang="en-US" sz="1200" b="0" i="0" dirty="0">
                <a:solidFill>
                  <a:srgbClr val="333333"/>
                </a:solidFill>
                <a:effectLst/>
                <a:latin typeface="微软雅黑" panose="020B0503020204020204" pitchFamily="34" charset="-122"/>
                <a:ea typeface="微软雅黑" panose="020B0503020204020204" pitchFamily="34" charset="-122"/>
              </a:rPr>
              <a:t>等重点区域，支持国家级新区、有条件的国家级经济技术开发区开展试点。</a:t>
            </a:r>
          </a:p>
        </p:txBody>
      </p:sp>
      <p:grpSp>
        <p:nvGrpSpPr>
          <p:cNvPr id="27" name="组合 26">
            <a:extLst>
              <a:ext uri="{FF2B5EF4-FFF2-40B4-BE49-F238E27FC236}">
                <a16:creationId xmlns:a16="http://schemas.microsoft.com/office/drawing/2014/main" id="{2DC42839-FD92-427D-84FA-6E3DA9F7F2D4}"/>
              </a:ext>
            </a:extLst>
          </p:cNvPr>
          <p:cNvGrpSpPr/>
          <p:nvPr/>
        </p:nvGrpSpPr>
        <p:grpSpPr>
          <a:xfrm>
            <a:off x="445445" y="1596989"/>
            <a:ext cx="4907898" cy="3345530"/>
            <a:chOff x="502763" y="1565045"/>
            <a:chExt cx="4907898" cy="3345530"/>
          </a:xfrm>
        </p:grpSpPr>
        <p:sp>
          <p:nvSpPr>
            <p:cNvPr id="3" name="矩形: 圆角 2">
              <a:extLst>
                <a:ext uri="{FF2B5EF4-FFF2-40B4-BE49-F238E27FC236}">
                  <a16:creationId xmlns:a16="http://schemas.microsoft.com/office/drawing/2014/main" id="{2C676C87-ACD9-4459-B8BB-8997440BA47A}"/>
                </a:ext>
              </a:extLst>
            </p:cNvPr>
            <p:cNvSpPr/>
            <p:nvPr/>
          </p:nvSpPr>
          <p:spPr>
            <a:xfrm>
              <a:off x="502763" y="1799419"/>
              <a:ext cx="1029800" cy="3352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交通设施</a:t>
              </a:r>
            </a:p>
          </p:txBody>
        </p:sp>
        <p:sp>
          <p:nvSpPr>
            <p:cNvPr id="7" name="矩形: 圆角 6">
              <a:extLst>
                <a:ext uri="{FF2B5EF4-FFF2-40B4-BE49-F238E27FC236}">
                  <a16:creationId xmlns:a16="http://schemas.microsoft.com/office/drawing/2014/main" id="{6EB69768-5828-4E7F-A4DF-F2F00A553486}"/>
                </a:ext>
              </a:extLst>
            </p:cNvPr>
            <p:cNvSpPr/>
            <p:nvPr/>
          </p:nvSpPr>
          <p:spPr>
            <a:xfrm>
              <a:off x="502763" y="2797644"/>
              <a:ext cx="1029800" cy="3352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市政设施</a:t>
              </a:r>
            </a:p>
          </p:txBody>
        </p:sp>
        <p:sp>
          <p:nvSpPr>
            <p:cNvPr id="8" name="矩形: 圆角 7">
              <a:extLst>
                <a:ext uri="{FF2B5EF4-FFF2-40B4-BE49-F238E27FC236}">
                  <a16:creationId xmlns:a16="http://schemas.microsoft.com/office/drawing/2014/main" id="{F0ECF18A-023E-44CB-9349-64406578040D}"/>
                </a:ext>
              </a:extLst>
            </p:cNvPr>
            <p:cNvSpPr/>
            <p:nvPr/>
          </p:nvSpPr>
          <p:spPr>
            <a:xfrm>
              <a:off x="502763" y="3988895"/>
              <a:ext cx="1029800" cy="4793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其他基础设施</a:t>
              </a:r>
            </a:p>
          </p:txBody>
        </p:sp>
        <p:sp>
          <p:nvSpPr>
            <p:cNvPr id="9" name="warehouse_151311">
              <a:extLst>
                <a:ext uri="{FF2B5EF4-FFF2-40B4-BE49-F238E27FC236}">
                  <a16:creationId xmlns:a16="http://schemas.microsoft.com/office/drawing/2014/main" id="{9F1C9053-508E-4B63-A3EA-9FDDB9A6F976}"/>
                </a:ext>
              </a:extLst>
            </p:cNvPr>
            <p:cNvSpPr/>
            <p:nvPr/>
          </p:nvSpPr>
          <p:spPr>
            <a:xfrm>
              <a:off x="2123134" y="1565045"/>
              <a:ext cx="609685" cy="597344"/>
            </a:xfrm>
            <a:custGeom>
              <a:avLst/>
              <a:gdLst>
                <a:gd name="connsiteX0" fmla="*/ 413151 w 606580"/>
                <a:gd name="connsiteY0" fmla="*/ 498716 h 594302"/>
                <a:gd name="connsiteX1" fmla="*/ 413151 w 606580"/>
                <a:gd name="connsiteY1" fmla="*/ 562235 h 594302"/>
                <a:gd name="connsiteX2" fmla="*/ 478231 w 606580"/>
                <a:gd name="connsiteY2" fmla="*/ 562235 h 594302"/>
                <a:gd name="connsiteX3" fmla="*/ 478231 w 606580"/>
                <a:gd name="connsiteY3" fmla="*/ 498716 h 594302"/>
                <a:gd name="connsiteX4" fmla="*/ 270750 w 606580"/>
                <a:gd name="connsiteY4" fmla="*/ 498716 h 594302"/>
                <a:gd name="connsiteX5" fmla="*/ 270750 w 606580"/>
                <a:gd name="connsiteY5" fmla="*/ 562235 h 594302"/>
                <a:gd name="connsiteX6" fmla="*/ 335830 w 606580"/>
                <a:gd name="connsiteY6" fmla="*/ 562235 h 594302"/>
                <a:gd name="connsiteX7" fmla="*/ 335830 w 606580"/>
                <a:gd name="connsiteY7" fmla="*/ 498716 h 594302"/>
                <a:gd name="connsiteX8" fmla="*/ 128293 w 606580"/>
                <a:gd name="connsiteY8" fmla="*/ 498716 h 594302"/>
                <a:gd name="connsiteX9" fmla="*/ 128293 w 606580"/>
                <a:gd name="connsiteY9" fmla="*/ 562235 h 594302"/>
                <a:gd name="connsiteX10" fmla="*/ 193414 w 606580"/>
                <a:gd name="connsiteY10" fmla="*/ 562235 h 594302"/>
                <a:gd name="connsiteX11" fmla="*/ 193414 w 606580"/>
                <a:gd name="connsiteY11" fmla="*/ 498716 h 594302"/>
                <a:gd name="connsiteX12" fmla="*/ 387898 w 606580"/>
                <a:gd name="connsiteY12" fmla="*/ 473494 h 594302"/>
                <a:gd name="connsiteX13" fmla="*/ 503484 w 606580"/>
                <a:gd name="connsiteY13" fmla="*/ 473494 h 594302"/>
                <a:gd name="connsiteX14" fmla="*/ 503484 w 606580"/>
                <a:gd name="connsiteY14" fmla="*/ 587457 h 594302"/>
                <a:gd name="connsiteX15" fmla="*/ 387898 w 606580"/>
                <a:gd name="connsiteY15" fmla="*/ 587457 h 594302"/>
                <a:gd name="connsiteX16" fmla="*/ 245497 w 606580"/>
                <a:gd name="connsiteY16" fmla="*/ 473494 h 594302"/>
                <a:gd name="connsiteX17" fmla="*/ 361083 w 606580"/>
                <a:gd name="connsiteY17" fmla="*/ 473494 h 594302"/>
                <a:gd name="connsiteX18" fmla="*/ 361083 w 606580"/>
                <a:gd name="connsiteY18" fmla="*/ 587457 h 594302"/>
                <a:gd name="connsiteX19" fmla="*/ 245497 w 606580"/>
                <a:gd name="connsiteY19" fmla="*/ 587457 h 594302"/>
                <a:gd name="connsiteX20" fmla="*/ 103025 w 606580"/>
                <a:gd name="connsiteY20" fmla="*/ 473494 h 594302"/>
                <a:gd name="connsiteX21" fmla="*/ 218682 w 606580"/>
                <a:gd name="connsiteY21" fmla="*/ 473494 h 594302"/>
                <a:gd name="connsiteX22" fmla="*/ 218682 w 606580"/>
                <a:gd name="connsiteY22" fmla="*/ 587457 h 594302"/>
                <a:gd name="connsiteX23" fmla="*/ 103025 w 606580"/>
                <a:gd name="connsiteY23" fmla="*/ 587457 h 594302"/>
                <a:gd name="connsiteX24" fmla="*/ 342596 w 606580"/>
                <a:gd name="connsiteY24" fmla="*/ 362829 h 594302"/>
                <a:gd name="connsiteX25" fmla="*/ 342596 w 606580"/>
                <a:gd name="connsiteY25" fmla="*/ 426255 h 594302"/>
                <a:gd name="connsiteX26" fmla="*/ 407704 w 606580"/>
                <a:gd name="connsiteY26" fmla="*/ 426255 h 594302"/>
                <a:gd name="connsiteX27" fmla="*/ 407704 w 606580"/>
                <a:gd name="connsiteY27" fmla="*/ 362829 h 594302"/>
                <a:gd name="connsiteX28" fmla="*/ 198859 w 606580"/>
                <a:gd name="connsiteY28" fmla="*/ 362829 h 594302"/>
                <a:gd name="connsiteX29" fmla="*/ 198859 w 606580"/>
                <a:gd name="connsiteY29" fmla="*/ 426255 h 594302"/>
                <a:gd name="connsiteX30" fmla="*/ 263980 w 606580"/>
                <a:gd name="connsiteY30" fmla="*/ 426255 h 594302"/>
                <a:gd name="connsiteX31" fmla="*/ 263980 w 606580"/>
                <a:gd name="connsiteY31" fmla="*/ 362829 h 594302"/>
                <a:gd name="connsiteX32" fmla="*/ 317333 w 606580"/>
                <a:gd name="connsiteY32" fmla="*/ 337514 h 594302"/>
                <a:gd name="connsiteX33" fmla="*/ 433060 w 606580"/>
                <a:gd name="connsiteY33" fmla="*/ 337514 h 594302"/>
                <a:gd name="connsiteX34" fmla="*/ 433060 w 606580"/>
                <a:gd name="connsiteY34" fmla="*/ 451477 h 594302"/>
                <a:gd name="connsiteX35" fmla="*/ 317333 w 606580"/>
                <a:gd name="connsiteY35" fmla="*/ 451477 h 594302"/>
                <a:gd name="connsiteX36" fmla="*/ 173591 w 606580"/>
                <a:gd name="connsiteY36" fmla="*/ 337514 h 594302"/>
                <a:gd name="connsiteX37" fmla="*/ 289248 w 606580"/>
                <a:gd name="connsiteY37" fmla="*/ 337514 h 594302"/>
                <a:gd name="connsiteX38" fmla="*/ 289248 w 606580"/>
                <a:gd name="connsiteY38" fmla="*/ 451477 h 594302"/>
                <a:gd name="connsiteX39" fmla="*/ 173591 w 606580"/>
                <a:gd name="connsiteY39" fmla="*/ 451477 h 594302"/>
                <a:gd name="connsiteX40" fmla="*/ 434542 w 606580"/>
                <a:gd name="connsiteY40" fmla="*/ 156867 h 594302"/>
                <a:gd name="connsiteX41" fmla="*/ 494805 w 606580"/>
                <a:gd name="connsiteY41" fmla="*/ 156867 h 594302"/>
                <a:gd name="connsiteX42" fmla="*/ 494805 w 606580"/>
                <a:gd name="connsiteY42" fmla="*/ 182059 h 594302"/>
                <a:gd name="connsiteX43" fmla="*/ 434542 w 606580"/>
                <a:gd name="connsiteY43" fmla="*/ 182059 h 594302"/>
                <a:gd name="connsiteX44" fmla="*/ 273159 w 606580"/>
                <a:gd name="connsiteY44" fmla="*/ 156867 h 594302"/>
                <a:gd name="connsiteX45" fmla="*/ 333422 w 606580"/>
                <a:gd name="connsiteY45" fmla="*/ 156867 h 594302"/>
                <a:gd name="connsiteX46" fmla="*/ 333422 w 606580"/>
                <a:gd name="connsiteY46" fmla="*/ 182059 h 594302"/>
                <a:gd name="connsiteX47" fmla="*/ 273159 w 606580"/>
                <a:gd name="connsiteY47" fmla="*/ 182059 h 594302"/>
                <a:gd name="connsiteX48" fmla="*/ 111846 w 606580"/>
                <a:gd name="connsiteY48" fmla="*/ 156867 h 594302"/>
                <a:gd name="connsiteX49" fmla="*/ 172038 w 606580"/>
                <a:gd name="connsiteY49" fmla="*/ 156867 h 594302"/>
                <a:gd name="connsiteX50" fmla="*/ 172038 w 606580"/>
                <a:gd name="connsiteY50" fmla="*/ 182059 h 594302"/>
                <a:gd name="connsiteX51" fmla="*/ 111846 w 606580"/>
                <a:gd name="connsiteY51" fmla="*/ 182059 h 594302"/>
                <a:gd name="connsiteX52" fmla="*/ 303336 w 606580"/>
                <a:gd name="connsiteY52" fmla="*/ 27903 h 594302"/>
                <a:gd name="connsiteX53" fmla="*/ 25255 w 606580"/>
                <a:gd name="connsiteY53" fmla="*/ 159259 h 594302"/>
                <a:gd name="connsiteX54" fmla="*/ 25255 w 606580"/>
                <a:gd name="connsiteY54" fmla="*/ 210523 h 594302"/>
                <a:gd name="connsiteX55" fmla="*/ 581325 w 606580"/>
                <a:gd name="connsiteY55" fmla="*/ 210523 h 594302"/>
                <a:gd name="connsiteX56" fmla="*/ 581325 w 606580"/>
                <a:gd name="connsiteY56" fmla="*/ 158147 h 594302"/>
                <a:gd name="connsiteX57" fmla="*/ 303244 w 606580"/>
                <a:gd name="connsiteY57" fmla="*/ 0 h 594302"/>
                <a:gd name="connsiteX58" fmla="*/ 606580 w 606580"/>
                <a:gd name="connsiteY58" fmla="*/ 142109 h 594302"/>
                <a:gd name="connsiteX59" fmla="*/ 606580 w 606580"/>
                <a:gd name="connsiteY59" fmla="*/ 235737 h 594302"/>
                <a:gd name="connsiteX60" fmla="*/ 565355 w 606580"/>
                <a:gd name="connsiteY60" fmla="*/ 235737 h 594302"/>
                <a:gd name="connsiteX61" fmla="*/ 565355 w 606580"/>
                <a:gd name="connsiteY61" fmla="*/ 594302 h 594302"/>
                <a:gd name="connsiteX62" fmla="*/ 540100 w 606580"/>
                <a:gd name="connsiteY62" fmla="*/ 594302 h 594302"/>
                <a:gd name="connsiteX63" fmla="*/ 540100 w 606580"/>
                <a:gd name="connsiteY63" fmla="*/ 235737 h 594302"/>
                <a:gd name="connsiteX64" fmla="*/ 66572 w 606580"/>
                <a:gd name="connsiteY64" fmla="*/ 235737 h 594302"/>
                <a:gd name="connsiteX65" fmla="*/ 66572 w 606580"/>
                <a:gd name="connsiteY65" fmla="*/ 594302 h 594302"/>
                <a:gd name="connsiteX66" fmla="*/ 41225 w 606580"/>
                <a:gd name="connsiteY66" fmla="*/ 594302 h 594302"/>
                <a:gd name="connsiteX67" fmla="*/ 41225 w 606580"/>
                <a:gd name="connsiteY67" fmla="*/ 235737 h 594302"/>
                <a:gd name="connsiteX68" fmla="*/ 0 w 606580"/>
                <a:gd name="connsiteY68" fmla="*/ 235737 h 594302"/>
                <a:gd name="connsiteX69" fmla="*/ 0 w 606580"/>
                <a:gd name="connsiteY69" fmla="*/ 143315 h 59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6580" h="594302">
                  <a:moveTo>
                    <a:pt x="413151" y="498716"/>
                  </a:moveTo>
                  <a:lnTo>
                    <a:pt x="413151" y="562235"/>
                  </a:lnTo>
                  <a:lnTo>
                    <a:pt x="478231" y="562235"/>
                  </a:lnTo>
                  <a:lnTo>
                    <a:pt x="478231" y="498716"/>
                  </a:lnTo>
                  <a:close/>
                  <a:moveTo>
                    <a:pt x="270750" y="498716"/>
                  </a:moveTo>
                  <a:lnTo>
                    <a:pt x="270750" y="562235"/>
                  </a:lnTo>
                  <a:lnTo>
                    <a:pt x="335830" y="562235"/>
                  </a:lnTo>
                  <a:lnTo>
                    <a:pt x="335830" y="498716"/>
                  </a:lnTo>
                  <a:close/>
                  <a:moveTo>
                    <a:pt x="128293" y="498716"/>
                  </a:moveTo>
                  <a:lnTo>
                    <a:pt x="128293" y="562235"/>
                  </a:lnTo>
                  <a:lnTo>
                    <a:pt x="193414" y="562235"/>
                  </a:lnTo>
                  <a:lnTo>
                    <a:pt x="193414" y="498716"/>
                  </a:lnTo>
                  <a:close/>
                  <a:moveTo>
                    <a:pt x="387898" y="473494"/>
                  </a:moveTo>
                  <a:lnTo>
                    <a:pt x="503484" y="473494"/>
                  </a:lnTo>
                  <a:lnTo>
                    <a:pt x="503484" y="587457"/>
                  </a:lnTo>
                  <a:lnTo>
                    <a:pt x="387898" y="587457"/>
                  </a:lnTo>
                  <a:close/>
                  <a:moveTo>
                    <a:pt x="245497" y="473494"/>
                  </a:moveTo>
                  <a:lnTo>
                    <a:pt x="361083" y="473494"/>
                  </a:lnTo>
                  <a:lnTo>
                    <a:pt x="361083" y="587457"/>
                  </a:lnTo>
                  <a:lnTo>
                    <a:pt x="245497" y="587457"/>
                  </a:lnTo>
                  <a:close/>
                  <a:moveTo>
                    <a:pt x="103025" y="473494"/>
                  </a:moveTo>
                  <a:lnTo>
                    <a:pt x="218682" y="473494"/>
                  </a:lnTo>
                  <a:lnTo>
                    <a:pt x="218682" y="587457"/>
                  </a:lnTo>
                  <a:lnTo>
                    <a:pt x="103025" y="587457"/>
                  </a:lnTo>
                  <a:close/>
                  <a:moveTo>
                    <a:pt x="342596" y="362829"/>
                  </a:moveTo>
                  <a:lnTo>
                    <a:pt x="342596" y="426255"/>
                  </a:lnTo>
                  <a:lnTo>
                    <a:pt x="407704" y="426255"/>
                  </a:lnTo>
                  <a:lnTo>
                    <a:pt x="407704" y="362829"/>
                  </a:lnTo>
                  <a:close/>
                  <a:moveTo>
                    <a:pt x="198859" y="362829"/>
                  </a:moveTo>
                  <a:lnTo>
                    <a:pt x="198859" y="426255"/>
                  </a:lnTo>
                  <a:lnTo>
                    <a:pt x="263980" y="426255"/>
                  </a:lnTo>
                  <a:lnTo>
                    <a:pt x="263980" y="362829"/>
                  </a:lnTo>
                  <a:close/>
                  <a:moveTo>
                    <a:pt x="317333" y="337514"/>
                  </a:moveTo>
                  <a:lnTo>
                    <a:pt x="433060" y="337514"/>
                  </a:lnTo>
                  <a:lnTo>
                    <a:pt x="433060" y="451477"/>
                  </a:lnTo>
                  <a:lnTo>
                    <a:pt x="317333" y="451477"/>
                  </a:lnTo>
                  <a:close/>
                  <a:moveTo>
                    <a:pt x="173591" y="337514"/>
                  </a:moveTo>
                  <a:lnTo>
                    <a:pt x="289248" y="337514"/>
                  </a:lnTo>
                  <a:lnTo>
                    <a:pt x="289248" y="451477"/>
                  </a:lnTo>
                  <a:lnTo>
                    <a:pt x="173591" y="451477"/>
                  </a:lnTo>
                  <a:close/>
                  <a:moveTo>
                    <a:pt x="434542" y="156867"/>
                  </a:moveTo>
                  <a:lnTo>
                    <a:pt x="494805" y="156867"/>
                  </a:lnTo>
                  <a:lnTo>
                    <a:pt x="494805" y="182059"/>
                  </a:lnTo>
                  <a:lnTo>
                    <a:pt x="434542" y="182059"/>
                  </a:lnTo>
                  <a:close/>
                  <a:moveTo>
                    <a:pt x="273159" y="156867"/>
                  </a:moveTo>
                  <a:lnTo>
                    <a:pt x="333422" y="156867"/>
                  </a:lnTo>
                  <a:lnTo>
                    <a:pt x="333422" y="182059"/>
                  </a:lnTo>
                  <a:lnTo>
                    <a:pt x="273159" y="182059"/>
                  </a:lnTo>
                  <a:close/>
                  <a:moveTo>
                    <a:pt x="111846" y="156867"/>
                  </a:moveTo>
                  <a:lnTo>
                    <a:pt x="172038" y="156867"/>
                  </a:lnTo>
                  <a:lnTo>
                    <a:pt x="172038" y="182059"/>
                  </a:lnTo>
                  <a:lnTo>
                    <a:pt x="111846" y="182059"/>
                  </a:lnTo>
                  <a:close/>
                  <a:moveTo>
                    <a:pt x="303336" y="27903"/>
                  </a:moveTo>
                  <a:lnTo>
                    <a:pt x="25255" y="159259"/>
                  </a:lnTo>
                  <a:lnTo>
                    <a:pt x="25255" y="210523"/>
                  </a:lnTo>
                  <a:lnTo>
                    <a:pt x="581325" y="210523"/>
                  </a:lnTo>
                  <a:lnTo>
                    <a:pt x="581325" y="158147"/>
                  </a:lnTo>
                  <a:close/>
                  <a:moveTo>
                    <a:pt x="303244" y="0"/>
                  </a:moveTo>
                  <a:lnTo>
                    <a:pt x="606580" y="142109"/>
                  </a:lnTo>
                  <a:lnTo>
                    <a:pt x="606580" y="235737"/>
                  </a:lnTo>
                  <a:lnTo>
                    <a:pt x="565355" y="235737"/>
                  </a:lnTo>
                  <a:lnTo>
                    <a:pt x="565355" y="594302"/>
                  </a:lnTo>
                  <a:lnTo>
                    <a:pt x="540100" y="594302"/>
                  </a:lnTo>
                  <a:lnTo>
                    <a:pt x="540100" y="235737"/>
                  </a:lnTo>
                  <a:lnTo>
                    <a:pt x="66572" y="235737"/>
                  </a:lnTo>
                  <a:lnTo>
                    <a:pt x="66572" y="594302"/>
                  </a:lnTo>
                  <a:lnTo>
                    <a:pt x="41225" y="594302"/>
                  </a:lnTo>
                  <a:lnTo>
                    <a:pt x="41225" y="235737"/>
                  </a:lnTo>
                  <a:lnTo>
                    <a:pt x="0" y="235737"/>
                  </a:lnTo>
                  <a:lnTo>
                    <a:pt x="0" y="143315"/>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0" name="road_65195">
              <a:extLst>
                <a:ext uri="{FF2B5EF4-FFF2-40B4-BE49-F238E27FC236}">
                  <a16:creationId xmlns:a16="http://schemas.microsoft.com/office/drawing/2014/main" id="{E882D3D3-9B8F-477D-98AE-7B09FB435F72}"/>
                </a:ext>
              </a:extLst>
            </p:cNvPr>
            <p:cNvSpPr/>
            <p:nvPr/>
          </p:nvSpPr>
          <p:spPr>
            <a:xfrm>
              <a:off x="3373554" y="1626041"/>
              <a:ext cx="609685" cy="592651"/>
            </a:xfrm>
            <a:custGeom>
              <a:avLst/>
              <a:gdLst>
                <a:gd name="connsiteX0" fmla="*/ 290777 w 580635"/>
                <a:gd name="connsiteY0" fmla="*/ 442062 h 564413"/>
                <a:gd name="connsiteX1" fmla="*/ 314728 w 580635"/>
                <a:gd name="connsiteY1" fmla="*/ 465980 h 564413"/>
                <a:gd name="connsiteX2" fmla="*/ 314728 w 580635"/>
                <a:gd name="connsiteY2" fmla="*/ 539575 h 564413"/>
                <a:gd name="connsiteX3" fmla="*/ 290777 w 580635"/>
                <a:gd name="connsiteY3" fmla="*/ 564413 h 564413"/>
                <a:gd name="connsiteX4" fmla="*/ 265906 w 580635"/>
                <a:gd name="connsiteY4" fmla="*/ 539575 h 564413"/>
                <a:gd name="connsiteX5" fmla="*/ 265906 w 580635"/>
                <a:gd name="connsiteY5" fmla="*/ 465980 h 564413"/>
                <a:gd name="connsiteX6" fmla="*/ 290777 w 580635"/>
                <a:gd name="connsiteY6" fmla="*/ 442062 h 564413"/>
                <a:gd name="connsiteX7" fmla="*/ 290777 w 580635"/>
                <a:gd name="connsiteY7" fmla="*/ 196176 h 564413"/>
                <a:gd name="connsiteX8" fmla="*/ 314728 w 580635"/>
                <a:gd name="connsiteY8" fmla="*/ 221040 h 564413"/>
                <a:gd name="connsiteX9" fmla="*/ 314728 w 580635"/>
                <a:gd name="connsiteY9" fmla="*/ 343521 h 564413"/>
                <a:gd name="connsiteX10" fmla="*/ 290777 w 580635"/>
                <a:gd name="connsiteY10" fmla="*/ 368385 h 564413"/>
                <a:gd name="connsiteX11" fmla="*/ 265906 w 580635"/>
                <a:gd name="connsiteY11" fmla="*/ 343521 h 564413"/>
                <a:gd name="connsiteX12" fmla="*/ 265906 w 580635"/>
                <a:gd name="connsiteY12" fmla="*/ 221040 h 564413"/>
                <a:gd name="connsiteX13" fmla="*/ 290777 w 580635"/>
                <a:gd name="connsiteY13" fmla="*/ 196176 h 564413"/>
                <a:gd name="connsiteX14" fmla="*/ 427325 w 580635"/>
                <a:gd name="connsiteY14" fmla="*/ 0 h 564413"/>
                <a:gd name="connsiteX15" fmla="*/ 455912 w 580635"/>
                <a:gd name="connsiteY15" fmla="*/ 0 h 564413"/>
                <a:gd name="connsiteX16" fmla="*/ 478966 w 580635"/>
                <a:gd name="connsiteY16" fmla="*/ 18415 h 564413"/>
                <a:gd name="connsiteX17" fmla="*/ 580405 w 580635"/>
                <a:gd name="connsiteY17" fmla="*/ 536791 h 564413"/>
                <a:gd name="connsiteX18" fmla="*/ 574872 w 580635"/>
                <a:gd name="connsiteY18" fmla="*/ 556126 h 564413"/>
                <a:gd name="connsiteX19" fmla="*/ 557351 w 580635"/>
                <a:gd name="connsiteY19" fmla="*/ 564413 h 564413"/>
                <a:gd name="connsiteX20" fmla="*/ 483577 w 580635"/>
                <a:gd name="connsiteY20" fmla="*/ 564413 h 564413"/>
                <a:gd name="connsiteX21" fmla="*/ 460523 w 580635"/>
                <a:gd name="connsiteY21" fmla="*/ 544157 h 564413"/>
                <a:gd name="connsiteX22" fmla="*/ 404270 w 580635"/>
                <a:gd name="connsiteY22" fmla="*/ 25781 h 564413"/>
                <a:gd name="connsiteX23" fmla="*/ 409803 w 580635"/>
                <a:gd name="connsiteY23" fmla="*/ 7366 h 564413"/>
                <a:gd name="connsiteX24" fmla="*/ 427325 w 580635"/>
                <a:gd name="connsiteY24" fmla="*/ 0 h 564413"/>
                <a:gd name="connsiteX25" fmla="*/ 290777 w 580635"/>
                <a:gd name="connsiteY25" fmla="*/ 0 h 564413"/>
                <a:gd name="connsiteX26" fmla="*/ 314728 w 580635"/>
                <a:gd name="connsiteY26" fmla="*/ 23947 h 564413"/>
                <a:gd name="connsiteX27" fmla="*/ 314728 w 580635"/>
                <a:gd name="connsiteY27" fmla="*/ 97631 h 564413"/>
                <a:gd name="connsiteX28" fmla="*/ 290777 w 580635"/>
                <a:gd name="connsiteY28" fmla="*/ 122499 h 564413"/>
                <a:gd name="connsiteX29" fmla="*/ 265906 w 580635"/>
                <a:gd name="connsiteY29" fmla="*/ 97631 h 564413"/>
                <a:gd name="connsiteX30" fmla="*/ 265906 w 580635"/>
                <a:gd name="connsiteY30" fmla="*/ 23947 h 564413"/>
                <a:gd name="connsiteX31" fmla="*/ 290777 w 580635"/>
                <a:gd name="connsiteY31" fmla="*/ 0 h 564413"/>
                <a:gd name="connsiteX32" fmla="*/ 125645 w 580635"/>
                <a:gd name="connsiteY32" fmla="*/ 0 h 564413"/>
                <a:gd name="connsiteX33" fmla="*/ 153310 w 580635"/>
                <a:gd name="connsiteY33" fmla="*/ 0 h 564413"/>
                <a:gd name="connsiteX34" fmla="*/ 170832 w 580635"/>
                <a:gd name="connsiteY34" fmla="*/ 7366 h 564413"/>
                <a:gd name="connsiteX35" fmla="*/ 176365 w 580635"/>
                <a:gd name="connsiteY35" fmla="*/ 25781 h 564413"/>
                <a:gd name="connsiteX36" fmla="*/ 120112 w 580635"/>
                <a:gd name="connsiteY36" fmla="*/ 543236 h 564413"/>
                <a:gd name="connsiteX37" fmla="*/ 97058 w 580635"/>
                <a:gd name="connsiteY37" fmla="*/ 564413 h 564413"/>
                <a:gd name="connsiteX38" fmla="*/ 23284 w 580635"/>
                <a:gd name="connsiteY38" fmla="*/ 564413 h 564413"/>
                <a:gd name="connsiteX39" fmla="*/ 5763 w 580635"/>
                <a:gd name="connsiteY39" fmla="*/ 556126 h 564413"/>
                <a:gd name="connsiteX40" fmla="*/ 230 w 580635"/>
                <a:gd name="connsiteY40" fmla="*/ 536791 h 564413"/>
                <a:gd name="connsiteX41" fmla="*/ 101669 w 580635"/>
                <a:gd name="connsiteY41" fmla="*/ 18415 h 564413"/>
                <a:gd name="connsiteX42" fmla="*/ 125645 w 580635"/>
                <a:gd name="connsiteY42" fmla="*/ 0 h 5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0635" h="564413">
                  <a:moveTo>
                    <a:pt x="290777" y="442062"/>
                  </a:moveTo>
                  <a:cubicBezTo>
                    <a:pt x="303674" y="442062"/>
                    <a:pt x="314728" y="453101"/>
                    <a:pt x="314728" y="465980"/>
                  </a:cubicBezTo>
                  <a:lnTo>
                    <a:pt x="314728" y="539575"/>
                  </a:lnTo>
                  <a:cubicBezTo>
                    <a:pt x="314728" y="553374"/>
                    <a:pt x="303674" y="564413"/>
                    <a:pt x="290777" y="564413"/>
                  </a:cubicBezTo>
                  <a:cubicBezTo>
                    <a:pt x="276960" y="564413"/>
                    <a:pt x="265906" y="553374"/>
                    <a:pt x="265906" y="539575"/>
                  </a:cubicBezTo>
                  <a:lnTo>
                    <a:pt x="265906" y="465980"/>
                  </a:lnTo>
                  <a:cubicBezTo>
                    <a:pt x="265906" y="453101"/>
                    <a:pt x="276960" y="442062"/>
                    <a:pt x="290777" y="442062"/>
                  </a:cubicBezTo>
                  <a:close/>
                  <a:moveTo>
                    <a:pt x="290777" y="196176"/>
                  </a:moveTo>
                  <a:cubicBezTo>
                    <a:pt x="303674" y="196176"/>
                    <a:pt x="314728" y="207227"/>
                    <a:pt x="314728" y="221040"/>
                  </a:cubicBezTo>
                  <a:lnTo>
                    <a:pt x="314728" y="343521"/>
                  </a:lnTo>
                  <a:cubicBezTo>
                    <a:pt x="314728" y="357334"/>
                    <a:pt x="303674" y="368385"/>
                    <a:pt x="290777" y="368385"/>
                  </a:cubicBezTo>
                  <a:cubicBezTo>
                    <a:pt x="276960" y="368385"/>
                    <a:pt x="265906" y="357334"/>
                    <a:pt x="265906" y="343521"/>
                  </a:cubicBezTo>
                  <a:lnTo>
                    <a:pt x="265906" y="221040"/>
                  </a:lnTo>
                  <a:cubicBezTo>
                    <a:pt x="265906" y="207227"/>
                    <a:pt x="276960" y="196176"/>
                    <a:pt x="290777" y="196176"/>
                  </a:cubicBezTo>
                  <a:close/>
                  <a:moveTo>
                    <a:pt x="427325" y="0"/>
                  </a:moveTo>
                  <a:lnTo>
                    <a:pt x="455912" y="0"/>
                  </a:lnTo>
                  <a:cubicBezTo>
                    <a:pt x="466978" y="0"/>
                    <a:pt x="476200" y="7366"/>
                    <a:pt x="478966" y="18415"/>
                  </a:cubicBezTo>
                  <a:lnTo>
                    <a:pt x="580405" y="536791"/>
                  </a:lnTo>
                  <a:cubicBezTo>
                    <a:pt x="581327" y="543236"/>
                    <a:pt x="579483" y="550602"/>
                    <a:pt x="574872" y="556126"/>
                  </a:cubicBezTo>
                  <a:cubicBezTo>
                    <a:pt x="570261" y="561651"/>
                    <a:pt x="563806" y="564413"/>
                    <a:pt x="557351" y="564413"/>
                  </a:cubicBezTo>
                  <a:lnTo>
                    <a:pt x="483577" y="564413"/>
                  </a:lnTo>
                  <a:cubicBezTo>
                    <a:pt x="471589" y="564413"/>
                    <a:pt x="461445" y="555206"/>
                    <a:pt x="460523" y="544157"/>
                  </a:cubicBezTo>
                  <a:lnTo>
                    <a:pt x="404270" y="25781"/>
                  </a:lnTo>
                  <a:cubicBezTo>
                    <a:pt x="403348" y="19336"/>
                    <a:pt x="405192" y="12890"/>
                    <a:pt x="409803" y="7366"/>
                  </a:cubicBezTo>
                  <a:cubicBezTo>
                    <a:pt x="414414" y="2762"/>
                    <a:pt x="420869" y="0"/>
                    <a:pt x="427325" y="0"/>
                  </a:cubicBezTo>
                  <a:close/>
                  <a:moveTo>
                    <a:pt x="290777" y="0"/>
                  </a:moveTo>
                  <a:cubicBezTo>
                    <a:pt x="303674" y="0"/>
                    <a:pt x="314728" y="11053"/>
                    <a:pt x="314728" y="23947"/>
                  </a:cubicBezTo>
                  <a:lnTo>
                    <a:pt x="314728" y="97631"/>
                  </a:lnTo>
                  <a:cubicBezTo>
                    <a:pt x="314728" y="111446"/>
                    <a:pt x="303674" y="122499"/>
                    <a:pt x="290777" y="122499"/>
                  </a:cubicBezTo>
                  <a:cubicBezTo>
                    <a:pt x="276960" y="122499"/>
                    <a:pt x="265906" y="111446"/>
                    <a:pt x="265906" y="97631"/>
                  </a:cubicBezTo>
                  <a:lnTo>
                    <a:pt x="265906" y="23947"/>
                  </a:lnTo>
                  <a:cubicBezTo>
                    <a:pt x="265906" y="11053"/>
                    <a:pt x="276960" y="0"/>
                    <a:pt x="290777" y="0"/>
                  </a:cubicBezTo>
                  <a:close/>
                  <a:moveTo>
                    <a:pt x="125645" y="0"/>
                  </a:moveTo>
                  <a:lnTo>
                    <a:pt x="153310" y="0"/>
                  </a:lnTo>
                  <a:cubicBezTo>
                    <a:pt x="159766" y="0"/>
                    <a:pt x="166221" y="2762"/>
                    <a:pt x="170832" y="7366"/>
                  </a:cubicBezTo>
                  <a:cubicBezTo>
                    <a:pt x="175443" y="12890"/>
                    <a:pt x="177287" y="19336"/>
                    <a:pt x="176365" y="25781"/>
                  </a:cubicBezTo>
                  <a:lnTo>
                    <a:pt x="120112" y="543236"/>
                  </a:lnTo>
                  <a:cubicBezTo>
                    <a:pt x="119190" y="555206"/>
                    <a:pt x="109046" y="564413"/>
                    <a:pt x="97058" y="564413"/>
                  </a:cubicBezTo>
                  <a:lnTo>
                    <a:pt x="23284" y="564413"/>
                  </a:lnTo>
                  <a:cubicBezTo>
                    <a:pt x="16829" y="564413"/>
                    <a:pt x="10374" y="561651"/>
                    <a:pt x="5763" y="556126"/>
                  </a:cubicBezTo>
                  <a:cubicBezTo>
                    <a:pt x="1152" y="550602"/>
                    <a:pt x="-692" y="543236"/>
                    <a:pt x="230" y="536791"/>
                  </a:cubicBezTo>
                  <a:lnTo>
                    <a:pt x="101669" y="18415"/>
                  </a:lnTo>
                  <a:cubicBezTo>
                    <a:pt x="104435" y="7366"/>
                    <a:pt x="113657" y="0"/>
                    <a:pt x="125645"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1" name="plane_110722">
              <a:extLst>
                <a:ext uri="{FF2B5EF4-FFF2-40B4-BE49-F238E27FC236}">
                  <a16:creationId xmlns:a16="http://schemas.microsoft.com/office/drawing/2014/main" id="{1CE4A36F-8AF8-453D-A882-5A8DF127E201}"/>
                </a:ext>
              </a:extLst>
            </p:cNvPr>
            <p:cNvSpPr/>
            <p:nvPr/>
          </p:nvSpPr>
          <p:spPr>
            <a:xfrm>
              <a:off x="4685379" y="1699379"/>
              <a:ext cx="537143" cy="536348"/>
            </a:xfrm>
            <a:custGeom>
              <a:avLst/>
              <a:gdLst>
                <a:gd name="T0" fmla="*/ 2750 w 3602"/>
                <a:gd name="T1" fmla="*/ 1341 h 3602"/>
                <a:gd name="T2" fmla="*/ 3461 w 3602"/>
                <a:gd name="T3" fmla="*/ 629 h 3602"/>
                <a:gd name="T4" fmla="*/ 3462 w 3602"/>
                <a:gd name="T5" fmla="*/ 131 h 3602"/>
                <a:gd name="T6" fmla="*/ 2978 w 3602"/>
                <a:gd name="T7" fmla="*/ 135 h 3602"/>
                <a:gd name="T8" fmla="*/ 2261 w 3602"/>
                <a:gd name="T9" fmla="*/ 853 h 3602"/>
                <a:gd name="T10" fmla="*/ 451 w 3602"/>
                <a:gd name="T11" fmla="*/ 147 h 3602"/>
                <a:gd name="T12" fmla="*/ 79 w 3602"/>
                <a:gd name="T13" fmla="*/ 276 h 3602"/>
                <a:gd name="T14" fmla="*/ 123 w 3602"/>
                <a:gd name="T15" fmla="*/ 667 h 3602"/>
                <a:gd name="T16" fmla="*/ 1495 w 3602"/>
                <a:gd name="T17" fmla="*/ 1618 h 3602"/>
                <a:gd name="T18" fmla="*/ 642 w 3602"/>
                <a:gd name="T19" fmla="*/ 2472 h 3602"/>
                <a:gd name="T20" fmla="*/ 196 w 3602"/>
                <a:gd name="T21" fmla="*/ 2470 h 3602"/>
                <a:gd name="T22" fmla="*/ 38 w 3602"/>
                <a:gd name="T23" fmla="*/ 2611 h 3602"/>
                <a:gd name="T24" fmla="*/ 132 w 3602"/>
                <a:gd name="T25" fmla="*/ 2776 h 3602"/>
                <a:gd name="T26" fmla="*/ 342 w 3602"/>
                <a:gd name="T27" fmla="*/ 2876 h 3602"/>
                <a:gd name="T28" fmla="*/ 727 w 3602"/>
                <a:gd name="T29" fmla="*/ 3260 h 3602"/>
                <a:gd name="T30" fmla="*/ 828 w 3602"/>
                <a:gd name="T31" fmla="*/ 3474 h 3602"/>
                <a:gd name="T32" fmla="*/ 973 w 3602"/>
                <a:gd name="T33" fmla="*/ 3566 h 3602"/>
                <a:gd name="T34" fmla="*/ 1007 w 3602"/>
                <a:gd name="T35" fmla="*/ 3562 h 3602"/>
                <a:gd name="T36" fmla="*/ 1133 w 3602"/>
                <a:gd name="T37" fmla="*/ 3407 h 3602"/>
                <a:gd name="T38" fmla="*/ 1135 w 3602"/>
                <a:gd name="T39" fmla="*/ 2956 h 3602"/>
                <a:gd name="T40" fmla="*/ 1984 w 3602"/>
                <a:gd name="T41" fmla="*/ 2107 h 3602"/>
                <a:gd name="T42" fmla="*/ 2935 w 3602"/>
                <a:gd name="T43" fmla="*/ 3480 h 3602"/>
                <a:gd name="T44" fmla="*/ 3327 w 3602"/>
                <a:gd name="T45" fmla="*/ 3523 h 3602"/>
                <a:gd name="T46" fmla="*/ 3455 w 3602"/>
                <a:gd name="T47" fmla="*/ 3151 h 3602"/>
                <a:gd name="T48" fmla="*/ 2750 w 3602"/>
                <a:gd name="T49" fmla="*/ 1341 h 3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2" h="3602">
                  <a:moveTo>
                    <a:pt x="2750" y="1341"/>
                  </a:moveTo>
                  <a:lnTo>
                    <a:pt x="3461" y="629"/>
                  </a:lnTo>
                  <a:cubicBezTo>
                    <a:pt x="3598" y="492"/>
                    <a:pt x="3602" y="265"/>
                    <a:pt x="3462" y="131"/>
                  </a:cubicBezTo>
                  <a:cubicBezTo>
                    <a:pt x="3327" y="0"/>
                    <a:pt x="3112" y="2"/>
                    <a:pt x="2978" y="135"/>
                  </a:cubicBezTo>
                  <a:lnTo>
                    <a:pt x="2261" y="853"/>
                  </a:lnTo>
                  <a:lnTo>
                    <a:pt x="451" y="147"/>
                  </a:lnTo>
                  <a:cubicBezTo>
                    <a:pt x="312" y="98"/>
                    <a:pt x="158" y="151"/>
                    <a:pt x="79" y="276"/>
                  </a:cubicBezTo>
                  <a:cubicBezTo>
                    <a:pt x="0" y="400"/>
                    <a:pt x="18" y="563"/>
                    <a:pt x="123" y="667"/>
                  </a:cubicBezTo>
                  <a:lnTo>
                    <a:pt x="1495" y="1618"/>
                  </a:lnTo>
                  <a:lnTo>
                    <a:pt x="642" y="2472"/>
                  </a:lnTo>
                  <a:lnTo>
                    <a:pt x="196" y="2470"/>
                  </a:lnTo>
                  <a:cubicBezTo>
                    <a:pt x="116" y="2470"/>
                    <a:pt x="47" y="2530"/>
                    <a:pt x="38" y="2611"/>
                  </a:cubicBezTo>
                  <a:cubicBezTo>
                    <a:pt x="29" y="2680"/>
                    <a:pt x="69" y="2746"/>
                    <a:pt x="132" y="2776"/>
                  </a:cubicBezTo>
                  <a:lnTo>
                    <a:pt x="342" y="2876"/>
                  </a:lnTo>
                  <a:cubicBezTo>
                    <a:pt x="511" y="2956"/>
                    <a:pt x="647" y="3091"/>
                    <a:pt x="727" y="3260"/>
                  </a:cubicBezTo>
                  <a:lnTo>
                    <a:pt x="828" y="3474"/>
                  </a:lnTo>
                  <a:cubicBezTo>
                    <a:pt x="855" y="3531"/>
                    <a:pt x="912" y="3566"/>
                    <a:pt x="973" y="3566"/>
                  </a:cubicBezTo>
                  <a:cubicBezTo>
                    <a:pt x="984" y="3566"/>
                    <a:pt x="996" y="3564"/>
                    <a:pt x="1007" y="3562"/>
                  </a:cubicBezTo>
                  <a:cubicBezTo>
                    <a:pt x="1080" y="3546"/>
                    <a:pt x="1132" y="3481"/>
                    <a:pt x="1133" y="3407"/>
                  </a:cubicBezTo>
                  <a:lnTo>
                    <a:pt x="1135" y="2956"/>
                  </a:lnTo>
                  <a:lnTo>
                    <a:pt x="1984" y="2107"/>
                  </a:lnTo>
                  <a:lnTo>
                    <a:pt x="2935" y="3480"/>
                  </a:lnTo>
                  <a:cubicBezTo>
                    <a:pt x="3039" y="3584"/>
                    <a:pt x="3202" y="3602"/>
                    <a:pt x="3327" y="3523"/>
                  </a:cubicBezTo>
                  <a:cubicBezTo>
                    <a:pt x="3451" y="3444"/>
                    <a:pt x="3504" y="3290"/>
                    <a:pt x="3455" y="3151"/>
                  </a:cubicBezTo>
                  <a:lnTo>
                    <a:pt x="2750" y="1341"/>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2" name="power-plant_119490">
              <a:extLst>
                <a:ext uri="{FF2B5EF4-FFF2-40B4-BE49-F238E27FC236}">
                  <a16:creationId xmlns:a16="http://schemas.microsoft.com/office/drawing/2014/main" id="{83DB10C6-F86C-4BB4-90DB-DF1CBA7D7AB9}"/>
                </a:ext>
              </a:extLst>
            </p:cNvPr>
            <p:cNvSpPr/>
            <p:nvPr/>
          </p:nvSpPr>
          <p:spPr>
            <a:xfrm>
              <a:off x="2204986" y="2722961"/>
              <a:ext cx="435540" cy="609685"/>
            </a:xfrm>
            <a:custGeom>
              <a:avLst/>
              <a:gdLst>
                <a:gd name="T0" fmla="*/ 4667 w 4667"/>
                <a:gd name="T1" fmla="*/ 5143 h 6543"/>
                <a:gd name="T2" fmla="*/ 4566 w 4667"/>
                <a:gd name="T3" fmla="*/ 4455 h 6543"/>
                <a:gd name="T4" fmla="*/ 3200 w 4667"/>
                <a:gd name="T5" fmla="*/ 2677 h 6543"/>
                <a:gd name="T6" fmla="*/ 4000 w 4667"/>
                <a:gd name="T7" fmla="*/ 2877 h 6543"/>
                <a:gd name="T8" fmla="*/ 4400 w 4667"/>
                <a:gd name="T9" fmla="*/ 2877 h 6543"/>
                <a:gd name="T10" fmla="*/ 4300 w 4667"/>
                <a:gd name="T11" fmla="*/ 2036 h 6543"/>
                <a:gd name="T12" fmla="*/ 3200 w 4667"/>
                <a:gd name="T13" fmla="*/ 610 h 6543"/>
                <a:gd name="T14" fmla="*/ 2437 w 4667"/>
                <a:gd name="T15" fmla="*/ 39 h 6543"/>
                <a:gd name="T16" fmla="*/ 1564 w 4667"/>
                <a:gd name="T17" fmla="*/ 439 h 6543"/>
                <a:gd name="T18" fmla="*/ 1467 w 4667"/>
                <a:gd name="T19" fmla="*/ 1408 h 6543"/>
                <a:gd name="T20" fmla="*/ 267 w 4667"/>
                <a:gd name="T21" fmla="*/ 2210 h 6543"/>
                <a:gd name="T22" fmla="*/ 467 w 4667"/>
                <a:gd name="T23" fmla="*/ 3077 h 6543"/>
                <a:gd name="T24" fmla="*/ 667 w 4667"/>
                <a:gd name="T25" fmla="*/ 2677 h 6543"/>
                <a:gd name="T26" fmla="*/ 1467 w 4667"/>
                <a:gd name="T27" fmla="*/ 3675 h 6543"/>
                <a:gd name="T28" fmla="*/ 0 w 4667"/>
                <a:gd name="T29" fmla="*/ 4629 h 6543"/>
                <a:gd name="T30" fmla="*/ 200 w 4667"/>
                <a:gd name="T31" fmla="*/ 5343 h 6543"/>
                <a:gd name="T32" fmla="*/ 400 w 4667"/>
                <a:gd name="T33" fmla="*/ 4943 h 6543"/>
                <a:gd name="T34" fmla="*/ 1467 w 4667"/>
                <a:gd name="T35" fmla="*/ 5101 h 6543"/>
                <a:gd name="T36" fmla="*/ 200 w 4667"/>
                <a:gd name="T37" fmla="*/ 6143 h 6543"/>
                <a:gd name="T38" fmla="*/ 200 w 4667"/>
                <a:gd name="T39" fmla="*/ 6543 h 6543"/>
                <a:gd name="T40" fmla="*/ 4667 w 4667"/>
                <a:gd name="T41" fmla="*/ 6343 h 6543"/>
                <a:gd name="T42" fmla="*/ 3664 w 4667"/>
                <a:gd name="T43" fmla="*/ 6143 h 6543"/>
                <a:gd name="T44" fmla="*/ 3200 w 4667"/>
                <a:gd name="T45" fmla="*/ 4943 h 6543"/>
                <a:gd name="T46" fmla="*/ 4267 w 4667"/>
                <a:gd name="T47" fmla="*/ 5143 h 6543"/>
                <a:gd name="T48" fmla="*/ 3200 w 4667"/>
                <a:gd name="T49" fmla="*/ 1869 h 6543"/>
                <a:gd name="T50" fmla="*/ 3200 w 4667"/>
                <a:gd name="T51" fmla="*/ 2277 h 6543"/>
                <a:gd name="T52" fmla="*/ 1867 w 4667"/>
                <a:gd name="T53" fmla="*/ 723 h 6543"/>
                <a:gd name="T54" fmla="*/ 2800 w 4667"/>
                <a:gd name="T55" fmla="*/ 723 h 6543"/>
                <a:gd name="T56" fmla="*/ 2433 w 4667"/>
                <a:gd name="T57" fmla="*/ 970 h 6543"/>
                <a:gd name="T58" fmla="*/ 2234 w 4667"/>
                <a:gd name="T59" fmla="*/ 970 h 6543"/>
                <a:gd name="T60" fmla="*/ 1867 w 4667"/>
                <a:gd name="T61" fmla="*/ 723 h 6543"/>
                <a:gd name="T62" fmla="*/ 2334 w 4667"/>
                <a:gd name="T63" fmla="*/ 1374 h 6543"/>
                <a:gd name="T64" fmla="*/ 2800 w 4667"/>
                <a:gd name="T65" fmla="*/ 2277 h 6543"/>
                <a:gd name="T66" fmla="*/ 1867 w 4667"/>
                <a:gd name="T67" fmla="*/ 1640 h 6543"/>
                <a:gd name="T68" fmla="*/ 2800 w 4667"/>
                <a:gd name="T69" fmla="*/ 2677 h 6543"/>
                <a:gd name="T70" fmla="*/ 2433 w 4667"/>
                <a:gd name="T71" fmla="*/ 3236 h 6543"/>
                <a:gd name="T72" fmla="*/ 2234 w 4667"/>
                <a:gd name="T73" fmla="*/ 3236 h 6543"/>
                <a:gd name="T74" fmla="*/ 1867 w 4667"/>
                <a:gd name="T75" fmla="*/ 2677 h 6543"/>
                <a:gd name="T76" fmla="*/ 2334 w 4667"/>
                <a:gd name="T77" fmla="*/ 3640 h 6543"/>
                <a:gd name="T78" fmla="*/ 2800 w 4667"/>
                <a:gd name="T79" fmla="*/ 4543 h 6543"/>
                <a:gd name="T80" fmla="*/ 1867 w 4667"/>
                <a:gd name="T81" fmla="*/ 3907 h 6543"/>
                <a:gd name="T82" fmla="*/ 1467 w 4667"/>
                <a:gd name="T83" fmla="*/ 1869 h 6543"/>
                <a:gd name="T84" fmla="*/ 753 w 4667"/>
                <a:gd name="T85" fmla="*/ 2277 h 6543"/>
                <a:gd name="T86" fmla="*/ 1467 w 4667"/>
                <a:gd name="T87" fmla="*/ 4136 h 6543"/>
                <a:gd name="T88" fmla="*/ 753 w 4667"/>
                <a:gd name="T89" fmla="*/ 4543 h 6543"/>
                <a:gd name="T90" fmla="*/ 1441 w 4667"/>
                <a:gd name="T91" fmla="*/ 6143 h 6543"/>
                <a:gd name="T92" fmla="*/ 1867 w 4667"/>
                <a:gd name="T93" fmla="*/ 5143 h 6543"/>
                <a:gd name="T94" fmla="*/ 2800 w 4667"/>
                <a:gd name="T95" fmla="*/ 4943 h 6543"/>
                <a:gd name="T96" fmla="*/ 2818 w 4667"/>
                <a:gd name="T97" fmla="*/ 5225 h 6543"/>
                <a:gd name="T98" fmla="*/ 3200 w 4667"/>
                <a:gd name="T99" fmla="*/ 4543 h 6543"/>
                <a:gd name="T100" fmla="*/ 3914 w 4667"/>
                <a:gd name="T101" fmla="*/ 4543 h 6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7" h="6543">
                  <a:moveTo>
                    <a:pt x="4467" y="5343"/>
                  </a:moveTo>
                  <a:cubicBezTo>
                    <a:pt x="4577" y="5343"/>
                    <a:pt x="4667" y="5254"/>
                    <a:pt x="4667" y="5143"/>
                  </a:cubicBezTo>
                  <a:lnTo>
                    <a:pt x="4667" y="4629"/>
                  </a:lnTo>
                  <a:cubicBezTo>
                    <a:pt x="4667" y="4557"/>
                    <a:pt x="4629" y="4491"/>
                    <a:pt x="4566" y="4455"/>
                  </a:cubicBezTo>
                  <a:lnTo>
                    <a:pt x="3200" y="3675"/>
                  </a:lnTo>
                  <a:lnTo>
                    <a:pt x="3200" y="2677"/>
                  </a:lnTo>
                  <a:lnTo>
                    <a:pt x="4000" y="2677"/>
                  </a:lnTo>
                  <a:lnTo>
                    <a:pt x="4000" y="2877"/>
                  </a:lnTo>
                  <a:cubicBezTo>
                    <a:pt x="4000" y="2987"/>
                    <a:pt x="4090" y="3077"/>
                    <a:pt x="4200" y="3077"/>
                  </a:cubicBezTo>
                  <a:cubicBezTo>
                    <a:pt x="4311" y="3077"/>
                    <a:pt x="4400" y="2987"/>
                    <a:pt x="4400" y="2877"/>
                  </a:cubicBezTo>
                  <a:lnTo>
                    <a:pt x="4400" y="2210"/>
                  </a:lnTo>
                  <a:cubicBezTo>
                    <a:pt x="4400" y="2138"/>
                    <a:pt x="4362" y="2072"/>
                    <a:pt x="4300" y="2036"/>
                  </a:cubicBezTo>
                  <a:lnTo>
                    <a:pt x="3200" y="1408"/>
                  </a:lnTo>
                  <a:lnTo>
                    <a:pt x="3200" y="610"/>
                  </a:lnTo>
                  <a:cubicBezTo>
                    <a:pt x="3200" y="540"/>
                    <a:pt x="3163" y="475"/>
                    <a:pt x="3103" y="439"/>
                  </a:cubicBezTo>
                  <a:lnTo>
                    <a:pt x="2437" y="39"/>
                  </a:lnTo>
                  <a:cubicBezTo>
                    <a:pt x="2373" y="0"/>
                    <a:pt x="2294" y="0"/>
                    <a:pt x="2231" y="39"/>
                  </a:cubicBezTo>
                  <a:lnTo>
                    <a:pt x="1564" y="439"/>
                  </a:lnTo>
                  <a:cubicBezTo>
                    <a:pt x="1504" y="475"/>
                    <a:pt x="1467" y="540"/>
                    <a:pt x="1467" y="610"/>
                  </a:cubicBezTo>
                  <a:lnTo>
                    <a:pt x="1467" y="1408"/>
                  </a:lnTo>
                  <a:lnTo>
                    <a:pt x="368" y="2036"/>
                  </a:lnTo>
                  <a:cubicBezTo>
                    <a:pt x="305" y="2072"/>
                    <a:pt x="267" y="2138"/>
                    <a:pt x="267" y="2210"/>
                  </a:cubicBezTo>
                  <a:lnTo>
                    <a:pt x="267" y="2877"/>
                  </a:lnTo>
                  <a:cubicBezTo>
                    <a:pt x="267" y="2987"/>
                    <a:pt x="357" y="3077"/>
                    <a:pt x="467" y="3077"/>
                  </a:cubicBezTo>
                  <a:cubicBezTo>
                    <a:pt x="577" y="3077"/>
                    <a:pt x="667" y="2987"/>
                    <a:pt x="667" y="2877"/>
                  </a:cubicBezTo>
                  <a:lnTo>
                    <a:pt x="667" y="2677"/>
                  </a:lnTo>
                  <a:lnTo>
                    <a:pt x="1467" y="2677"/>
                  </a:lnTo>
                  <a:lnTo>
                    <a:pt x="1467" y="3675"/>
                  </a:lnTo>
                  <a:lnTo>
                    <a:pt x="101" y="4455"/>
                  </a:lnTo>
                  <a:cubicBezTo>
                    <a:pt x="39" y="4491"/>
                    <a:pt x="0" y="4557"/>
                    <a:pt x="0" y="4629"/>
                  </a:cubicBezTo>
                  <a:lnTo>
                    <a:pt x="0" y="5143"/>
                  </a:lnTo>
                  <a:cubicBezTo>
                    <a:pt x="0" y="5254"/>
                    <a:pt x="90" y="5343"/>
                    <a:pt x="200" y="5343"/>
                  </a:cubicBezTo>
                  <a:cubicBezTo>
                    <a:pt x="311" y="5343"/>
                    <a:pt x="400" y="5254"/>
                    <a:pt x="400" y="5143"/>
                  </a:cubicBezTo>
                  <a:lnTo>
                    <a:pt x="400" y="4943"/>
                  </a:lnTo>
                  <a:lnTo>
                    <a:pt x="1467" y="4943"/>
                  </a:lnTo>
                  <a:lnTo>
                    <a:pt x="1467" y="5101"/>
                  </a:lnTo>
                  <a:lnTo>
                    <a:pt x="1004" y="6143"/>
                  </a:lnTo>
                  <a:lnTo>
                    <a:pt x="200" y="6143"/>
                  </a:lnTo>
                  <a:cubicBezTo>
                    <a:pt x="90" y="6143"/>
                    <a:pt x="0" y="6233"/>
                    <a:pt x="0" y="6343"/>
                  </a:cubicBezTo>
                  <a:cubicBezTo>
                    <a:pt x="0" y="6454"/>
                    <a:pt x="90" y="6543"/>
                    <a:pt x="200" y="6543"/>
                  </a:cubicBezTo>
                  <a:lnTo>
                    <a:pt x="4467" y="6543"/>
                  </a:lnTo>
                  <a:cubicBezTo>
                    <a:pt x="4577" y="6543"/>
                    <a:pt x="4667" y="6454"/>
                    <a:pt x="4667" y="6343"/>
                  </a:cubicBezTo>
                  <a:cubicBezTo>
                    <a:pt x="4667" y="6233"/>
                    <a:pt x="4577" y="6143"/>
                    <a:pt x="4467" y="6143"/>
                  </a:cubicBezTo>
                  <a:lnTo>
                    <a:pt x="3664" y="6143"/>
                  </a:lnTo>
                  <a:lnTo>
                    <a:pt x="3200" y="5101"/>
                  </a:lnTo>
                  <a:lnTo>
                    <a:pt x="3200" y="4943"/>
                  </a:lnTo>
                  <a:lnTo>
                    <a:pt x="4267" y="4943"/>
                  </a:lnTo>
                  <a:lnTo>
                    <a:pt x="4267" y="5143"/>
                  </a:lnTo>
                  <a:cubicBezTo>
                    <a:pt x="4267" y="5254"/>
                    <a:pt x="4357" y="5343"/>
                    <a:pt x="4467" y="5343"/>
                  </a:cubicBezTo>
                  <a:close/>
                  <a:moveTo>
                    <a:pt x="3200" y="1869"/>
                  </a:moveTo>
                  <a:lnTo>
                    <a:pt x="3914" y="2277"/>
                  </a:lnTo>
                  <a:lnTo>
                    <a:pt x="3200" y="2277"/>
                  </a:lnTo>
                  <a:lnTo>
                    <a:pt x="3200" y="1869"/>
                  </a:lnTo>
                  <a:close/>
                  <a:moveTo>
                    <a:pt x="1867" y="723"/>
                  </a:moveTo>
                  <a:lnTo>
                    <a:pt x="2334" y="443"/>
                  </a:lnTo>
                  <a:lnTo>
                    <a:pt x="2800" y="723"/>
                  </a:lnTo>
                  <a:lnTo>
                    <a:pt x="2800" y="1180"/>
                  </a:lnTo>
                  <a:lnTo>
                    <a:pt x="2433" y="970"/>
                  </a:lnTo>
                  <a:cubicBezTo>
                    <a:pt x="2402" y="952"/>
                    <a:pt x="2368" y="943"/>
                    <a:pt x="2334" y="943"/>
                  </a:cubicBezTo>
                  <a:cubicBezTo>
                    <a:pt x="2299" y="943"/>
                    <a:pt x="2265" y="952"/>
                    <a:pt x="2234" y="970"/>
                  </a:cubicBezTo>
                  <a:lnTo>
                    <a:pt x="1867" y="1180"/>
                  </a:lnTo>
                  <a:lnTo>
                    <a:pt x="1867" y="723"/>
                  </a:lnTo>
                  <a:close/>
                  <a:moveTo>
                    <a:pt x="1867" y="1640"/>
                  </a:moveTo>
                  <a:lnTo>
                    <a:pt x="2334" y="1374"/>
                  </a:lnTo>
                  <a:lnTo>
                    <a:pt x="2800" y="1640"/>
                  </a:lnTo>
                  <a:lnTo>
                    <a:pt x="2800" y="2277"/>
                  </a:lnTo>
                  <a:lnTo>
                    <a:pt x="1867" y="2277"/>
                  </a:lnTo>
                  <a:lnTo>
                    <a:pt x="1867" y="1640"/>
                  </a:lnTo>
                  <a:close/>
                  <a:moveTo>
                    <a:pt x="1867" y="2677"/>
                  </a:moveTo>
                  <a:lnTo>
                    <a:pt x="2800" y="2677"/>
                  </a:lnTo>
                  <a:lnTo>
                    <a:pt x="2800" y="3446"/>
                  </a:lnTo>
                  <a:lnTo>
                    <a:pt x="2433" y="3236"/>
                  </a:lnTo>
                  <a:cubicBezTo>
                    <a:pt x="2402" y="3219"/>
                    <a:pt x="2368" y="3210"/>
                    <a:pt x="2334" y="3210"/>
                  </a:cubicBezTo>
                  <a:cubicBezTo>
                    <a:pt x="2299" y="3210"/>
                    <a:pt x="2265" y="3219"/>
                    <a:pt x="2234" y="3236"/>
                  </a:cubicBezTo>
                  <a:lnTo>
                    <a:pt x="1867" y="3446"/>
                  </a:lnTo>
                  <a:lnTo>
                    <a:pt x="1867" y="2677"/>
                  </a:lnTo>
                  <a:close/>
                  <a:moveTo>
                    <a:pt x="1867" y="3907"/>
                  </a:moveTo>
                  <a:lnTo>
                    <a:pt x="2334" y="3640"/>
                  </a:lnTo>
                  <a:lnTo>
                    <a:pt x="2800" y="3907"/>
                  </a:lnTo>
                  <a:lnTo>
                    <a:pt x="2800" y="4543"/>
                  </a:lnTo>
                  <a:lnTo>
                    <a:pt x="1867" y="4543"/>
                  </a:lnTo>
                  <a:lnTo>
                    <a:pt x="1867" y="3907"/>
                  </a:lnTo>
                  <a:close/>
                  <a:moveTo>
                    <a:pt x="753" y="2277"/>
                  </a:moveTo>
                  <a:lnTo>
                    <a:pt x="1467" y="1869"/>
                  </a:lnTo>
                  <a:lnTo>
                    <a:pt x="1467" y="2277"/>
                  </a:lnTo>
                  <a:lnTo>
                    <a:pt x="753" y="2277"/>
                  </a:lnTo>
                  <a:close/>
                  <a:moveTo>
                    <a:pt x="753" y="4543"/>
                  </a:moveTo>
                  <a:lnTo>
                    <a:pt x="1467" y="4136"/>
                  </a:lnTo>
                  <a:lnTo>
                    <a:pt x="1467" y="4543"/>
                  </a:lnTo>
                  <a:lnTo>
                    <a:pt x="753" y="4543"/>
                  </a:lnTo>
                  <a:close/>
                  <a:moveTo>
                    <a:pt x="3226" y="6143"/>
                  </a:moveTo>
                  <a:lnTo>
                    <a:pt x="1441" y="6143"/>
                  </a:lnTo>
                  <a:lnTo>
                    <a:pt x="1850" y="5225"/>
                  </a:lnTo>
                  <a:cubicBezTo>
                    <a:pt x="1861" y="5199"/>
                    <a:pt x="1867" y="5171"/>
                    <a:pt x="1867" y="5143"/>
                  </a:cubicBezTo>
                  <a:lnTo>
                    <a:pt x="1867" y="4943"/>
                  </a:lnTo>
                  <a:lnTo>
                    <a:pt x="2800" y="4943"/>
                  </a:lnTo>
                  <a:lnTo>
                    <a:pt x="2800" y="5143"/>
                  </a:lnTo>
                  <a:cubicBezTo>
                    <a:pt x="2800" y="5171"/>
                    <a:pt x="2806" y="5199"/>
                    <a:pt x="2818" y="5225"/>
                  </a:cubicBezTo>
                  <a:lnTo>
                    <a:pt x="3226" y="6143"/>
                  </a:lnTo>
                  <a:close/>
                  <a:moveTo>
                    <a:pt x="3200" y="4543"/>
                  </a:moveTo>
                  <a:lnTo>
                    <a:pt x="3200" y="4136"/>
                  </a:lnTo>
                  <a:lnTo>
                    <a:pt x="3914" y="4543"/>
                  </a:lnTo>
                  <a:lnTo>
                    <a:pt x="3200" y="4543"/>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3" name="iconfont-10585-5148284">
              <a:extLst>
                <a:ext uri="{FF2B5EF4-FFF2-40B4-BE49-F238E27FC236}">
                  <a16:creationId xmlns:a16="http://schemas.microsoft.com/office/drawing/2014/main" id="{61D11F65-A5CA-4C66-82FA-D3F99DDC43BB}"/>
                </a:ext>
              </a:extLst>
            </p:cNvPr>
            <p:cNvSpPr/>
            <p:nvPr/>
          </p:nvSpPr>
          <p:spPr>
            <a:xfrm>
              <a:off x="3472433" y="2735911"/>
              <a:ext cx="493825" cy="609685"/>
            </a:xfrm>
            <a:custGeom>
              <a:avLst/>
              <a:gdLst>
                <a:gd name="T0" fmla="*/ 8770 w 9952"/>
                <a:gd name="T1" fmla="*/ 2594 h 12288"/>
                <a:gd name="T2" fmla="*/ 6807 w 9952"/>
                <a:gd name="T3" fmla="*/ 5325 h 12288"/>
                <a:gd name="T4" fmla="*/ 5629 w 9952"/>
                <a:gd name="T5" fmla="*/ 0 h 12288"/>
                <a:gd name="T6" fmla="*/ 2749 w 9952"/>
                <a:gd name="T7" fmla="*/ 6963 h 12288"/>
                <a:gd name="T8" fmla="*/ 1571 w 9952"/>
                <a:gd name="T9" fmla="*/ 4232 h 12288"/>
                <a:gd name="T10" fmla="*/ 0 w 9952"/>
                <a:gd name="T11" fmla="*/ 7236 h 12288"/>
                <a:gd name="T12" fmla="*/ 4977 w 9952"/>
                <a:gd name="T13" fmla="*/ 12288 h 12288"/>
                <a:gd name="T14" fmla="*/ 5048 w 9952"/>
                <a:gd name="T15" fmla="*/ 12288 h 12288"/>
                <a:gd name="T16" fmla="*/ 2883 w 9952"/>
                <a:gd name="T17" fmla="*/ 9969 h 12288"/>
                <a:gd name="T18" fmla="*/ 4846 w 9952"/>
                <a:gd name="T19" fmla="*/ 6692 h 12288"/>
                <a:gd name="T20" fmla="*/ 6155 w 9952"/>
                <a:gd name="T21" fmla="*/ 9832 h 12288"/>
                <a:gd name="T22" fmla="*/ 6679 w 9952"/>
                <a:gd name="T23" fmla="*/ 8604 h 12288"/>
                <a:gd name="T24" fmla="*/ 7333 w 9952"/>
                <a:gd name="T25" fmla="*/ 9969 h 12288"/>
                <a:gd name="T26" fmla="*/ 5339 w 9952"/>
                <a:gd name="T27" fmla="*/ 12276 h 12288"/>
                <a:gd name="T28" fmla="*/ 9952 w 9952"/>
                <a:gd name="T29" fmla="*/ 7238 h 12288"/>
                <a:gd name="T30" fmla="*/ 8770 w 9952"/>
                <a:gd name="T31" fmla="*/ 2594 h 1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52" h="12288">
                  <a:moveTo>
                    <a:pt x="8770" y="2594"/>
                  </a:moveTo>
                  <a:cubicBezTo>
                    <a:pt x="7069" y="3140"/>
                    <a:pt x="6807" y="4506"/>
                    <a:pt x="6807" y="5325"/>
                  </a:cubicBezTo>
                  <a:cubicBezTo>
                    <a:pt x="5629" y="3960"/>
                    <a:pt x="5629" y="2321"/>
                    <a:pt x="5629" y="0"/>
                  </a:cubicBezTo>
                  <a:cubicBezTo>
                    <a:pt x="1963" y="1502"/>
                    <a:pt x="2880" y="5598"/>
                    <a:pt x="2749" y="6963"/>
                  </a:cubicBezTo>
                  <a:cubicBezTo>
                    <a:pt x="1833" y="6144"/>
                    <a:pt x="1571" y="4232"/>
                    <a:pt x="1571" y="4232"/>
                  </a:cubicBezTo>
                  <a:cubicBezTo>
                    <a:pt x="524" y="4779"/>
                    <a:pt x="0" y="6144"/>
                    <a:pt x="0" y="7236"/>
                  </a:cubicBezTo>
                  <a:cubicBezTo>
                    <a:pt x="0" y="9967"/>
                    <a:pt x="2225" y="12288"/>
                    <a:pt x="4977" y="12288"/>
                  </a:cubicBezTo>
                  <a:lnTo>
                    <a:pt x="5048" y="12288"/>
                  </a:lnTo>
                  <a:cubicBezTo>
                    <a:pt x="3896" y="12252"/>
                    <a:pt x="2883" y="11176"/>
                    <a:pt x="2883" y="9969"/>
                  </a:cubicBezTo>
                  <a:cubicBezTo>
                    <a:pt x="3011" y="8740"/>
                    <a:pt x="4846" y="7784"/>
                    <a:pt x="4846" y="6692"/>
                  </a:cubicBezTo>
                  <a:cubicBezTo>
                    <a:pt x="6548" y="7375"/>
                    <a:pt x="6155" y="9286"/>
                    <a:pt x="6155" y="9832"/>
                  </a:cubicBezTo>
                  <a:cubicBezTo>
                    <a:pt x="6548" y="9423"/>
                    <a:pt x="6679" y="8604"/>
                    <a:pt x="6679" y="8604"/>
                  </a:cubicBezTo>
                  <a:cubicBezTo>
                    <a:pt x="7072" y="8877"/>
                    <a:pt x="7333" y="9423"/>
                    <a:pt x="7333" y="9969"/>
                  </a:cubicBezTo>
                  <a:cubicBezTo>
                    <a:pt x="7333" y="11117"/>
                    <a:pt x="6420" y="12145"/>
                    <a:pt x="5339" y="12276"/>
                  </a:cubicBezTo>
                  <a:cubicBezTo>
                    <a:pt x="7918" y="12093"/>
                    <a:pt x="9952" y="9978"/>
                    <a:pt x="9952" y="7238"/>
                  </a:cubicBezTo>
                  <a:cubicBezTo>
                    <a:pt x="9949" y="5598"/>
                    <a:pt x="8770" y="4779"/>
                    <a:pt x="8770" y="2594"/>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 name="iconfont-10985-5216252">
              <a:extLst>
                <a:ext uri="{FF2B5EF4-FFF2-40B4-BE49-F238E27FC236}">
                  <a16:creationId xmlns:a16="http://schemas.microsoft.com/office/drawing/2014/main" id="{88251289-9CC6-4D30-934D-351A92A389EC}"/>
                </a:ext>
              </a:extLst>
            </p:cNvPr>
            <p:cNvSpPr/>
            <p:nvPr/>
          </p:nvSpPr>
          <p:spPr>
            <a:xfrm>
              <a:off x="4706821" y="2735911"/>
              <a:ext cx="458044" cy="60968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55500" h="606298">
                  <a:moveTo>
                    <a:pt x="75928" y="404199"/>
                  </a:moveTo>
                  <a:cubicBezTo>
                    <a:pt x="84281" y="404199"/>
                    <a:pt x="92000" y="408241"/>
                    <a:pt x="96809" y="415062"/>
                  </a:cubicBezTo>
                  <a:cubicBezTo>
                    <a:pt x="97315" y="415946"/>
                    <a:pt x="110096" y="434514"/>
                    <a:pt x="123131" y="456871"/>
                  </a:cubicBezTo>
                  <a:cubicBezTo>
                    <a:pt x="148820" y="501207"/>
                    <a:pt x="151857" y="520153"/>
                    <a:pt x="151857" y="530511"/>
                  </a:cubicBezTo>
                  <a:cubicBezTo>
                    <a:pt x="151857" y="572320"/>
                    <a:pt x="117816" y="606298"/>
                    <a:pt x="75928" y="606298"/>
                  </a:cubicBezTo>
                  <a:cubicBezTo>
                    <a:pt x="34041" y="606298"/>
                    <a:pt x="0" y="572320"/>
                    <a:pt x="0" y="530511"/>
                  </a:cubicBezTo>
                  <a:cubicBezTo>
                    <a:pt x="0" y="520153"/>
                    <a:pt x="3037" y="501207"/>
                    <a:pt x="28726" y="456871"/>
                  </a:cubicBezTo>
                  <a:cubicBezTo>
                    <a:pt x="41761" y="434514"/>
                    <a:pt x="54542" y="415946"/>
                    <a:pt x="55048" y="415062"/>
                  </a:cubicBezTo>
                  <a:cubicBezTo>
                    <a:pt x="59857" y="408241"/>
                    <a:pt x="67576" y="404199"/>
                    <a:pt x="75928" y="404199"/>
                  </a:cubicBezTo>
                  <a:close/>
                  <a:moveTo>
                    <a:pt x="227750" y="0"/>
                  </a:moveTo>
                  <a:lnTo>
                    <a:pt x="328972" y="0"/>
                  </a:lnTo>
                  <a:cubicBezTo>
                    <a:pt x="342890" y="0"/>
                    <a:pt x="354278" y="11368"/>
                    <a:pt x="354278" y="25262"/>
                  </a:cubicBezTo>
                  <a:cubicBezTo>
                    <a:pt x="354278" y="39157"/>
                    <a:pt x="342890" y="50525"/>
                    <a:pt x="328972" y="50525"/>
                  </a:cubicBezTo>
                  <a:lnTo>
                    <a:pt x="303667" y="50525"/>
                  </a:lnTo>
                  <a:lnTo>
                    <a:pt x="303667" y="101050"/>
                  </a:lnTo>
                  <a:lnTo>
                    <a:pt x="328972" y="101050"/>
                  </a:lnTo>
                  <a:lnTo>
                    <a:pt x="430194" y="101050"/>
                  </a:lnTo>
                  <a:cubicBezTo>
                    <a:pt x="444112" y="101050"/>
                    <a:pt x="455500" y="112418"/>
                    <a:pt x="455500" y="126312"/>
                  </a:cubicBezTo>
                  <a:lnTo>
                    <a:pt x="455500" y="227362"/>
                  </a:lnTo>
                  <a:cubicBezTo>
                    <a:pt x="455500" y="241256"/>
                    <a:pt x="444112" y="252624"/>
                    <a:pt x="430194" y="252624"/>
                  </a:cubicBezTo>
                  <a:lnTo>
                    <a:pt x="328972" y="252624"/>
                  </a:lnTo>
                  <a:lnTo>
                    <a:pt x="227750" y="252624"/>
                  </a:lnTo>
                  <a:lnTo>
                    <a:pt x="151833" y="252624"/>
                  </a:lnTo>
                  <a:lnTo>
                    <a:pt x="151833" y="328412"/>
                  </a:lnTo>
                  <a:cubicBezTo>
                    <a:pt x="151833" y="342306"/>
                    <a:pt x="140446" y="353674"/>
                    <a:pt x="126528" y="353674"/>
                  </a:cubicBezTo>
                  <a:lnTo>
                    <a:pt x="25306" y="353674"/>
                  </a:lnTo>
                  <a:cubicBezTo>
                    <a:pt x="11388" y="353674"/>
                    <a:pt x="0" y="342306"/>
                    <a:pt x="0" y="328412"/>
                  </a:cubicBezTo>
                  <a:lnTo>
                    <a:pt x="0" y="227362"/>
                  </a:lnTo>
                  <a:cubicBezTo>
                    <a:pt x="0" y="157764"/>
                    <a:pt x="56811" y="101050"/>
                    <a:pt x="126528" y="101050"/>
                  </a:cubicBezTo>
                  <a:lnTo>
                    <a:pt x="227750" y="101050"/>
                  </a:lnTo>
                  <a:lnTo>
                    <a:pt x="253056" y="101050"/>
                  </a:lnTo>
                  <a:lnTo>
                    <a:pt x="253056" y="50525"/>
                  </a:lnTo>
                  <a:lnTo>
                    <a:pt x="227750" y="50525"/>
                  </a:lnTo>
                  <a:cubicBezTo>
                    <a:pt x="213832" y="50525"/>
                    <a:pt x="202444" y="39157"/>
                    <a:pt x="202444" y="25262"/>
                  </a:cubicBezTo>
                  <a:cubicBezTo>
                    <a:pt x="202444" y="11368"/>
                    <a:pt x="213832" y="0"/>
                    <a:pt x="22775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微软雅黑" panose="020B0503020204020204" pitchFamily="34" charset="-122"/>
                <a:ea typeface="微软雅黑" panose="020B0503020204020204" pitchFamily="34" charset="-122"/>
              </a:endParaRPr>
            </a:p>
          </p:txBody>
        </p:sp>
        <p:sp>
          <p:nvSpPr>
            <p:cNvPr id="16" name="factory_85763">
              <a:extLst>
                <a:ext uri="{FF2B5EF4-FFF2-40B4-BE49-F238E27FC236}">
                  <a16:creationId xmlns:a16="http://schemas.microsoft.com/office/drawing/2014/main" id="{5B39B199-9497-4342-A9AB-0BF9CC2CE5F7}"/>
                </a:ext>
              </a:extLst>
            </p:cNvPr>
            <p:cNvSpPr/>
            <p:nvPr/>
          </p:nvSpPr>
          <p:spPr>
            <a:xfrm>
              <a:off x="2117913" y="3862462"/>
              <a:ext cx="609685" cy="563273"/>
            </a:xfrm>
            <a:custGeom>
              <a:avLst/>
              <a:gdLst>
                <a:gd name="T0" fmla="*/ 2658 w 2716"/>
                <a:gd name="T1" fmla="*/ 1414 h 2513"/>
                <a:gd name="T2" fmla="*/ 2029 w 2716"/>
                <a:gd name="T3" fmla="*/ 1121 h 2513"/>
                <a:gd name="T4" fmla="*/ 1933 w 2716"/>
                <a:gd name="T5" fmla="*/ 1127 h 2513"/>
                <a:gd name="T6" fmla="*/ 1887 w 2716"/>
                <a:gd name="T7" fmla="*/ 1212 h 2513"/>
                <a:gd name="T8" fmla="*/ 1887 w 2716"/>
                <a:gd name="T9" fmla="*/ 1348 h 2513"/>
                <a:gd name="T10" fmla="*/ 1400 w 2716"/>
                <a:gd name="T11" fmla="*/ 1121 h 2513"/>
                <a:gd name="T12" fmla="*/ 1304 w 2716"/>
                <a:gd name="T13" fmla="*/ 1127 h 2513"/>
                <a:gd name="T14" fmla="*/ 1258 w 2716"/>
                <a:gd name="T15" fmla="*/ 1212 h 2513"/>
                <a:gd name="T16" fmla="*/ 1258 w 2716"/>
                <a:gd name="T17" fmla="*/ 1348 h 2513"/>
                <a:gd name="T18" fmla="*/ 1155 w 2716"/>
                <a:gd name="T19" fmla="*/ 1300 h 2513"/>
                <a:gd name="T20" fmla="*/ 1155 w 2716"/>
                <a:gd name="T21" fmla="*/ 820 h 2513"/>
                <a:gd name="T22" fmla="*/ 1055 w 2716"/>
                <a:gd name="T23" fmla="*/ 720 h 2513"/>
                <a:gd name="T24" fmla="*/ 944 w 2716"/>
                <a:gd name="T25" fmla="*/ 720 h 2513"/>
                <a:gd name="T26" fmla="*/ 844 w 2716"/>
                <a:gd name="T27" fmla="*/ 820 h 2513"/>
                <a:gd name="T28" fmla="*/ 844 w 2716"/>
                <a:gd name="T29" fmla="*/ 1155 h 2513"/>
                <a:gd name="T30" fmla="*/ 771 w 2716"/>
                <a:gd name="T31" fmla="*/ 1121 h 2513"/>
                <a:gd name="T32" fmla="*/ 675 w 2716"/>
                <a:gd name="T33" fmla="*/ 1127 h 2513"/>
                <a:gd name="T34" fmla="*/ 644 w 2716"/>
                <a:gd name="T35" fmla="*/ 1159 h 2513"/>
                <a:gd name="T36" fmla="*/ 599 w 2716"/>
                <a:gd name="T37" fmla="*/ 96 h 2513"/>
                <a:gd name="T38" fmla="*/ 499 w 2716"/>
                <a:gd name="T39" fmla="*/ 0 h 2513"/>
                <a:gd name="T40" fmla="*/ 308 w 2716"/>
                <a:gd name="T41" fmla="*/ 0 h 2513"/>
                <a:gd name="T42" fmla="*/ 209 w 2716"/>
                <a:gd name="T43" fmla="*/ 95 h 2513"/>
                <a:gd name="T44" fmla="*/ 159 w 2716"/>
                <a:gd name="T45" fmla="*/ 1129 h 2513"/>
                <a:gd name="T46" fmla="*/ 142 w 2716"/>
                <a:gd name="T47" fmla="*/ 1121 h 2513"/>
                <a:gd name="T48" fmla="*/ 46 w 2716"/>
                <a:gd name="T49" fmla="*/ 1127 h 2513"/>
                <a:gd name="T50" fmla="*/ 0 w 2716"/>
                <a:gd name="T51" fmla="*/ 1212 h 2513"/>
                <a:gd name="T52" fmla="*/ 0 w 2716"/>
                <a:gd name="T53" fmla="*/ 2413 h 2513"/>
                <a:gd name="T54" fmla="*/ 100 w 2716"/>
                <a:gd name="T55" fmla="*/ 2513 h 2513"/>
                <a:gd name="T56" fmla="*/ 2616 w 2716"/>
                <a:gd name="T57" fmla="*/ 2513 h 2513"/>
                <a:gd name="T58" fmla="*/ 2716 w 2716"/>
                <a:gd name="T59" fmla="*/ 2413 h 2513"/>
                <a:gd name="T60" fmla="*/ 2716 w 2716"/>
                <a:gd name="T61" fmla="*/ 1505 h 2513"/>
                <a:gd name="T62" fmla="*/ 2658 w 2716"/>
                <a:gd name="T63" fmla="*/ 1414 h 2513"/>
                <a:gd name="T64" fmla="*/ 574 w 2716"/>
                <a:gd name="T65" fmla="*/ 2028 h 2513"/>
                <a:gd name="T66" fmla="*/ 474 w 2716"/>
                <a:gd name="T67" fmla="*/ 2128 h 2513"/>
                <a:gd name="T68" fmla="*/ 305 w 2716"/>
                <a:gd name="T69" fmla="*/ 2128 h 2513"/>
                <a:gd name="T70" fmla="*/ 205 w 2716"/>
                <a:gd name="T71" fmla="*/ 2028 h 2513"/>
                <a:gd name="T72" fmla="*/ 205 w 2716"/>
                <a:gd name="T73" fmla="*/ 1790 h 2513"/>
                <a:gd name="T74" fmla="*/ 305 w 2716"/>
                <a:gd name="T75" fmla="*/ 1690 h 2513"/>
                <a:gd name="T76" fmla="*/ 474 w 2716"/>
                <a:gd name="T77" fmla="*/ 1690 h 2513"/>
                <a:gd name="T78" fmla="*/ 574 w 2716"/>
                <a:gd name="T79" fmla="*/ 1790 h 2513"/>
                <a:gd name="T80" fmla="*/ 574 w 2716"/>
                <a:gd name="T81" fmla="*/ 2028 h 2513"/>
                <a:gd name="T82" fmla="*/ 1935 w 2716"/>
                <a:gd name="T83" fmla="*/ 2028 h 2513"/>
                <a:gd name="T84" fmla="*/ 1835 w 2716"/>
                <a:gd name="T85" fmla="*/ 2128 h 2513"/>
                <a:gd name="T86" fmla="*/ 1666 w 2716"/>
                <a:gd name="T87" fmla="*/ 2128 h 2513"/>
                <a:gd name="T88" fmla="*/ 1566 w 2716"/>
                <a:gd name="T89" fmla="*/ 2028 h 2513"/>
                <a:gd name="T90" fmla="*/ 1566 w 2716"/>
                <a:gd name="T91" fmla="*/ 1790 h 2513"/>
                <a:gd name="T92" fmla="*/ 1666 w 2716"/>
                <a:gd name="T93" fmla="*/ 1690 h 2513"/>
                <a:gd name="T94" fmla="*/ 1835 w 2716"/>
                <a:gd name="T95" fmla="*/ 1690 h 2513"/>
                <a:gd name="T96" fmla="*/ 1935 w 2716"/>
                <a:gd name="T97" fmla="*/ 1790 h 2513"/>
                <a:gd name="T98" fmla="*/ 1935 w 2716"/>
                <a:gd name="T99" fmla="*/ 2028 h 2513"/>
                <a:gd name="T100" fmla="*/ 2501 w 2716"/>
                <a:gd name="T101" fmla="*/ 2028 h 2513"/>
                <a:gd name="T102" fmla="*/ 2401 w 2716"/>
                <a:gd name="T103" fmla="*/ 2128 h 2513"/>
                <a:gd name="T104" fmla="*/ 2233 w 2716"/>
                <a:gd name="T105" fmla="*/ 2128 h 2513"/>
                <a:gd name="T106" fmla="*/ 2133 w 2716"/>
                <a:gd name="T107" fmla="*/ 2028 h 2513"/>
                <a:gd name="T108" fmla="*/ 2133 w 2716"/>
                <a:gd name="T109" fmla="*/ 1790 h 2513"/>
                <a:gd name="T110" fmla="*/ 2233 w 2716"/>
                <a:gd name="T111" fmla="*/ 1690 h 2513"/>
                <a:gd name="T112" fmla="*/ 2401 w 2716"/>
                <a:gd name="T113" fmla="*/ 1690 h 2513"/>
                <a:gd name="T114" fmla="*/ 2501 w 2716"/>
                <a:gd name="T115" fmla="*/ 1790 h 2513"/>
                <a:gd name="T116" fmla="*/ 2501 w 2716"/>
                <a:gd name="T117" fmla="*/ 2028 h 2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16" h="2513">
                  <a:moveTo>
                    <a:pt x="2658" y="1414"/>
                  </a:moveTo>
                  <a:lnTo>
                    <a:pt x="2029" y="1121"/>
                  </a:lnTo>
                  <a:cubicBezTo>
                    <a:pt x="1998" y="1107"/>
                    <a:pt x="1962" y="1109"/>
                    <a:pt x="1933" y="1127"/>
                  </a:cubicBezTo>
                  <a:cubicBezTo>
                    <a:pt x="1904" y="1146"/>
                    <a:pt x="1887" y="1177"/>
                    <a:pt x="1887" y="1212"/>
                  </a:cubicBezTo>
                  <a:lnTo>
                    <a:pt x="1887" y="1348"/>
                  </a:lnTo>
                  <a:lnTo>
                    <a:pt x="1400" y="1121"/>
                  </a:lnTo>
                  <a:cubicBezTo>
                    <a:pt x="1369" y="1107"/>
                    <a:pt x="1333" y="1109"/>
                    <a:pt x="1304" y="1127"/>
                  </a:cubicBezTo>
                  <a:cubicBezTo>
                    <a:pt x="1275" y="1146"/>
                    <a:pt x="1258" y="1177"/>
                    <a:pt x="1258" y="1212"/>
                  </a:cubicBezTo>
                  <a:lnTo>
                    <a:pt x="1258" y="1348"/>
                  </a:lnTo>
                  <a:lnTo>
                    <a:pt x="1155" y="1300"/>
                  </a:lnTo>
                  <a:lnTo>
                    <a:pt x="1155" y="820"/>
                  </a:lnTo>
                  <a:cubicBezTo>
                    <a:pt x="1155" y="765"/>
                    <a:pt x="1110" y="720"/>
                    <a:pt x="1055" y="720"/>
                  </a:cubicBezTo>
                  <a:lnTo>
                    <a:pt x="944" y="720"/>
                  </a:lnTo>
                  <a:cubicBezTo>
                    <a:pt x="889" y="720"/>
                    <a:pt x="844" y="765"/>
                    <a:pt x="844" y="820"/>
                  </a:cubicBezTo>
                  <a:lnTo>
                    <a:pt x="844" y="1155"/>
                  </a:lnTo>
                  <a:lnTo>
                    <a:pt x="771" y="1121"/>
                  </a:lnTo>
                  <a:cubicBezTo>
                    <a:pt x="740" y="1107"/>
                    <a:pt x="704" y="1109"/>
                    <a:pt x="675" y="1127"/>
                  </a:cubicBezTo>
                  <a:cubicBezTo>
                    <a:pt x="662" y="1135"/>
                    <a:pt x="652" y="1146"/>
                    <a:pt x="644" y="1159"/>
                  </a:cubicBezTo>
                  <a:lnTo>
                    <a:pt x="599" y="96"/>
                  </a:lnTo>
                  <a:cubicBezTo>
                    <a:pt x="596" y="42"/>
                    <a:pt x="552" y="0"/>
                    <a:pt x="499" y="0"/>
                  </a:cubicBezTo>
                  <a:lnTo>
                    <a:pt x="308" y="0"/>
                  </a:lnTo>
                  <a:cubicBezTo>
                    <a:pt x="255" y="0"/>
                    <a:pt x="211" y="42"/>
                    <a:pt x="209" y="95"/>
                  </a:cubicBezTo>
                  <a:lnTo>
                    <a:pt x="159" y="1129"/>
                  </a:lnTo>
                  <a:lnTo>
                    <a:pt x="142" y="1121"/>
                  </a:lnTo>
                  <a:cubicBezTo>
                    <a:pt x="111" y="1106"/>
                    <a:pt x="75" y="1109"/>
                    <a:pt x="46" y="1127"/>
                  </a:cubicBezTo>
                  <a:cubicBezTo>
                    <a:pt x="17" y="1146"/>
                    <a:pt x="0" y="1177"/>
                    <a:pt x="0" y="1212"/>
                  </a:cubicBezTo>
                  <a:lnTo>
                    <a:pt x="0" y="2413"/>
                  </a:lnTo>
                  <a:cubicBezTo>
                    <a:pt x="0" y="2469"/>
                    <a:pt x="45" y="2513"/>
                    <a:pt x="100" y="2513"/>
                  </a:cubicBezTo>
                  <a:lnTo>
                    <a:pt x="2616" y="2513"/>
                  </a:lnTo>
                  <a:cubicBezTo>
                    <a:pt x="2671" y="2513"/>
                    <a:pt x="2716" y="2469"/>
                    <a:pt x="2716" y="2413"/>
                  </a:cubicBezTo>
                  <a:lnTo>
                    <a:pt x="2716" y="1505"/>
                  </a:lnTo>
                  <a:cubicBezTo>
                    <a:pt x="2716" y="1466"/>
                    <a:pt x="2693" y="1431"/>
                    <a:pt x="2658" y="1414"/>
                  </a:cubicBezTo>
                  <a:close/>
                  <a:moveTo>
                    <a:pt x="574" y="2028"/>
                  </a:moveTo>
                  <a:cubicBezTo>
                    <a:pt x="574" y="2083"/>
                    <a:pt x="529" y="2128"/>
                    <a:pt x="474" y="2128"/>
                  </a:cubicBezTo>
                  <a:lnTo>
                    <a:pt x="305" y="2128"/>
                  </a:lnTo>
                  <a:cubicBezTo>
                    <a:pt x="250" y="2128"/>
                    <a:pt x="205" y="2083"/>
                    <a:pt x="205" y="2028"/>
                  </a:cubicBezTo>
                  <a:lnTo>
                    <a:pt x="205" y="1790"/>
                  </a:lnTo>
                  <a:cubicBezTo>
                    <a:pt x="205" y="1734"/>
                    <a:pt x="250" y="1690"/>
                    <a:pt x="305" y="1690"/>
                  </a:cubicBezTo>
                  <a:lnTo>
                    <a:pt x="474" y="1690"/>
                  </a:lnTo>
                  <a:cubicBezTo>
                    <a:pt x="529" y="1690"/>
                    <a:pt x="574" y="1734"/>
                    <a:pt x="574" y="1790"/>
                  </a:cubicBezTo>
                  <a:lnTo>
                    <a:pt x="574" y="2028"/>
                  </a:lnTo>
                  <a:close/>
                  <a:moveTo>
                    <a:pt x="1935" y="2028"/>
                  </a:moveTo>
                  <a:cubicBezTo>
                    <a:pt x="1935" y="2083"/>
                    <a:pt x="1890" y="2128"/>
                    <a:pt x="1835" y="2128"/>
                  </a:cubicBezTo>
                  <a:lnTo>
                    <a:pt x="1666" y="2128"/>
                  </a:lnTo>
                  <a:cubicBezTo>
                    <a:pt x="1611" y="2128"/>
                    <a:pt x="1566" y="2083"/>
                    <a:pt x="1566" y="2028"/>
                  </a:cubicBezTo>
                  <a:lnTo>
                    <a:pt x="1566" y="1790"/>
                  </a:lnTo>
                  <a:cubicBezTo>
                    <a:pt x="1566" y="1734"/>
                    <a:pt x="1611" y="1690"/>
                    <a:pt x="1666" y="1690"/>
                  </a:cubicBezTo>
                  <a:lnTo>
                    <a:pt x="1835" y="1690"/>
                  </a:lnTo>
                  <a:cubicBezTo>
                    <a:pt x="1890" y="1690"/>
                    <a:pt x="1935" y="1734"/>
                    <a:pt x="1935" y="1790"/>
                  </a:cubicBezTo>
                  <a:lnTo>
                    <a:pt x="1935" y="2028"/>
                  </a:lnTo>
                  <a:close/>
                  <a:moveTo>
                    <a:pt x="2501" y="2028"/>
                  </a:moveTo>
                  <a:cubicBezTo>
                    <a:pt x="2501" y="2083"/>
                    <a:pt x="2457" y="2128"/>
                    <a:pt x="2401" y="2128"/>
                  </a:cubicBezTo>
                  <a:lnTo>
                    <a:pt x="2233" y="2128"/>
                  </a:lnTo>
                  <a:cubicBezTo>
                    <a:pt x="2177" y="2128"/>
                    <a:pt x="2133" y="2083"/>
                    <a:pt x="2133" y="2028"/>
                  </a:cubicBezTo>
                  <a:lnTo>
                    <a:pt x="2133" y="1790"/>
                  </a:lnTo>
                  <a:cubicBezTo>
                    <a:pt x="2133" y="1734"/>
                    <a:pt x="2177" y="1690"/>
                    <a:pt x="2233" y="1690"/>
                  </a:cubicBezTo>
                  <a:lnTo>
                    <a:pt x="2401" y="1690"/>
                  </a:lnTo>
                  <a:cubicBezTo>
                    <a:pt x="2457" y="1690"/>
                    <a:pt x="2501" y="1734"/>
                    <a:pt x="2501" y="1790"/>
                  </a:cubicBezTo>
                  <a:lnTo>
                    <a:pt x="2501" y="202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7" name="exchange_302347">
              <a:extLst>
                <a:ext uri="{FF2B5EF4-FFF2-40B4-BE49-F238E27FC236}">
                  <a16:creationId xmlns:a16="http://schemas.microsoft.com/office/drawing/2014/main" id="{3B6020B9-B27B-4788-9209-7A99FAFCDB71}"/>
                </a:ext>
              </a:extLst>
            </p:cNvPr>
            <p:cNvSpPr/>
            <p:nvPr/>
          </p:nvSpPr>
          <p:spPr>
            <a:xfrm>
              <a:off x="3414502" y="3985109"/>
              <a:ext cx="568737" cy="524653"/>
            </a:xfrm>
            <a:custGeom>
              <a:avLst/>
              <a:gdLst>
                <a:gd name="connsiteX0" fmla="*/ 206471 w 607639"/>
                <a:gd name="connsiteY0" fmla="*/ 450331 h 560540"/>
                <a:gd name="connsiteX1" fmla="*/ 219289 w 607639"/>
                <a:gd name="connsiteY1" fmla="*/ 456730 h 560540"/>
                <a:gd name="connsiteX2" fmla="*/ 212880 w 607639"/>
                <a:gd name="connsiteY2" fmla="*/ 469528 h 560540"/>
                <a:gd name="connsiteX3" fmla="*/ 169171 w 607639"/>
                <a:gd name="connsiteY3" fmla="*/ 484104 h 560540"/>
                <a:gd name="connsiteX4" fmla="*/ 303769 w 607639"/>
                <a:gd name="connsiteY4" fmla="*/ 512990 h 560540"/>
                <a:gd name="connsiteX5" fmla="*/ 461423 w 607639"/>
                <a:gd name="connsiteY5" fmla="*/ 473528 h 560540"/>
                <a:gd name="connsiteX6" fmla="*/ 474954 w 607639"/>
                <a:gd name="connsiteY6" fmla="*/ 478150 h 560540"/>
                <a:gd name="connsiteX7" fmla="*/ 470325 w 607639"/>
                <a:gd name="connsiteY7" fmla="*/ 491748 h 560540"/>
                <a:gd name="connsiteX8" fmla="*/ 303769 w 607639"/>
                <a:gd name="connsiteY8" fmla="*/ 533165 h 560540"/>
                <a:gd name="connsiteX9" fmla="*/ 158845 w 607639"/>
                <a:gd name="connsiteY9" fmla="*/ 501791 h 560540"/>
                <a:gd name="connsiteX10" fmla="*/ 174067 w 607639"/>
                <a:gd name="connsiteY10" fmla="*/ 547208 h 560540"/>
                <a:gd name="connsiteX11" fmla="*/ 167747 w 607639"/>
                <a:gd name="connsiteY11" fmla="*/ 560007 h 560540"/>
                <a:gd name="connsiteX12" fmla="*/ 164542 w 607639"/>
                <a:gd name="connsiteY12" fmla="*/ 560540 h 560540"/>
                <a:gd name="connsiteX13" fmla="*/ 154928 w 607639"/>
                <a:gd name="connsiteY13" fmla="*/ 553607 h 560540"/>
                <a:gd name="connsiteX14" fmla="*/ 132139 w 607639"/>
                <a:gd name="connsiteY14" fmla="*/ 485882 h 560540"/>
                <a:gd name="connsiteX15" fmla="*/ 132050 w 607639"/>
                <a:gd name="connsiteY15" fmla="*/ 485082 h 560540"/>
                <a:gd name="connsiteX16" fmla="*/ 131694 w 607639"/>
                <a:gd name="connsiteY16" fmla="*/ 481971 h 560540"/>
                <a:gd name="connsiteX17" fmla="*/ 132406 w 607639"/>
                <a:gd name="connsiteY17" fmla="*/ 479038 h 560540"/>
                <a:gd name="connsiteX18" fmla="*/ 132673 w 607639"/>
                <a:gd name="connsiteY18" fmla="*/ 478150 h 560540"/>
                <a:gd name="connsiteX19" fmla="*/ 135077 w 607639"/>
                <a:gd name="connsiteY19" fmla="*/ 475039 h 560540"/>
                <a:gd name="connsiteX20" fmla="*/ 138460 w 607639"/>
                <a:gd name="connsiteY20" fmla="*/ 473083 h 560540"/>
                <a:gd name="connsiteX21" fmla="*/ 138549 w 607639"/>
                <a:gd name="connsiteY21" fmla="*/ 473083 h 560540"/>
                <a:gd name="connsiteX22" fmla="*/ 70856 w 607639"/>
                <a:gd name="connsiteY22" fmla="*/ 350899 h 560540"/>
                <a:gd name="connsiteX23" fmla="*/ 60797 w 607639"/>
                <a:gd name="connsiteY23" fmla="*/ 361031 h 560540"/>
                <a:gd name="connsiteX24" fmla="*/ 70856 w 607639"/>
                <a:gd name="connsiteY24" fmla="*/ 371164 h 560540"/>
                <a:gd name="connsiteX25" fmla="*/ 151949 w 607639"/>
                <a:gd name="connsiteY25" fmla="*/ 371164 h 560540"/>
                <a:gd name="connsiteX26" fmla="*/ 162008 w 607639"/>
                <a:gd name="connsiteY26" fmla="*/ 361031 h 560540"/>
                <a:gd name="connsiteX27" fmla="*/ 151949 w 607639"/>
                <a:gd name="connsiteY27" fmla="*/ 350899 h 560540"/>
                <a:gd name="connsiteX28" fmla="*/ 394892 w 607639"/>
                <a:gd name="connsiteY28" fmla="*/ 350846 h 560540"/>
                <a:gd name="connsiteX29" fmla="*/ 384834 w 607639"/>
                <a:gd name="connsiteY29" fmla="*/ 360976 h 560540"/>
                <a:gd name="connsiteX30" fmla="*/ 394892 w 607639"/>
                <a:gd name="connsiteY30" fmla="*/ 371106 h 560540"/>
                <a:gd name="connsiteX31" fmla="*/ 475985 w 607639"/>
                <a:gd name="connsiteY31" fmla="*/ 371106 h 560540"/>
                <a:gd name="connsiteX32" fmla="*/ 486044 w 607639"/>
                <a:gd name="connsiteY32" fmla="*/ 360976 h 560540"/>
                <a:gd name="connsiteX33" fmla="*/ 475985 w 607639"/>
                <a:gd name="connsiteY33" fmla="*/ 350846 h 560540"/>
                <a:gd name="connsiteX34" fmla="*/ 50650 w 607639"/>
                <a:gd name="connsiteY34" fmla="*/ 310457 h 560540"/>
                <a:gd name="connsiteX35" fmla="*/ 40502 w 607639"/>
                <a:gd name="connsiteY35" fmla="*/ 320590 h 560540"/>
                <a:gd name="connsiteX36" fmla="*/ 50650 w 607639"/>
                <a:gd name="connsiteY36" fmla="*/ 330723 h 560540"/>
                <a:gd name="connsiteX37" fmla="*/ 91152 w 607639"/>
                <a:gd name="connsiteY37" fmla="*/ 330723 h 560540"/>
                <a:gd name="connsiteX38" fmla="*/ 101299 w 607639"/>
                <a:gd name="connsiteY38" fmla="*/ 320590 h 560540"/>
                <a:gd name="connsiteX39" fmla="*/ 91152 w 607639"/>
                <a:gd name="connsiteY39" fmla="*/ 310457 h 560540"/>
                <a:gd name="connsiteX40" fmla="*/ 374686 w 607639"/>
                <a:gd name="connsiteY40" fmla="*/ 310415 h 560540"/>
                <a:gd name="connsiteX41" fmla="*/ 364538 w 607639"/>
                <a:gd name="connsiteY41" fmla="*/ 320545 h 560540"/>
                <a:gd name="connsiteX42" fmla="*/ 374686 w 607639"/>
                <a:gd name="connsiteY42" fmla="*/ 330675 h 560540"/>
                <a:gd name="connsiteX43" fmla="*/ 415188 w 607639"/>
                <a:gd name="connsiteY43" fmla="*/ 330675 h 560540"/>
                <a:gd name="connsiteX44" fmla="*/ 425336 w 607639"/>
                <a:gd name="connsiteY44" fmla="*/ 320545 h 560540"/>
                <a:gd name="connsiteX45" fmla="*/ 415188 w 607639"/>
                <a:gd name="connsiteY45" fmla="*/ 310415 h 560540"/>
                <a:gd name="connsiteX46" fmla="*/ 50650 w 607639"/>
                <a:gd name="connsiteY46" fmla="*/ 270016 h 560540"/>
                <a:gd name="connsiteX47" fmla="*/ 40502 w 607639"/>
                <a:gd name="connsiteY47" fmla="*/ 280148 h 560540"/>
                <a:gd name="connsiteX48" fmla="*/ 50650 w 607639"/>
                <a:gd name="connsiteY48" fmla="*/ 290281 h 560540"/>
                <a:gd name="connsiteX49" fmla="*/ 151949 w 607639"/>
                <a:gd name="connsiteY49" fmla="*/ 290281 h 560540"/>
                <a:gd name="connsiteX50" fmla="*/ 162008 w 607639"/>
                <a:gd name="connsiteY50" fmla="*/ 280148 h 560540"/>
                <a:gd name="connsiteX51" fmla="*/ 151949 w 607639"/>
                <a:gd name="connsiteY51" fmla="*/ 270016 h 560540"/>
                <a:gd name="connsiteX52" fmla="*/ 374686 w 607639"/>
                <a:gd name="connsiteY52" fmla="*/ 269983 h 560540"/>
                <a:gd name="connsiteX53" fmla="*/ 364538 w 607639"/>
                <a:gd name="connsiteY53" fmla="*/ 280114 h 560540"/>
                <a:gd name="connsiteX54" fmla="*/ 374686 w 607639"/>
                <a:gd name="connsiteY54" fmla="*/ 290244 h 560540"/>
                <a:gd name="connsiteX55" fmla="*/ 475985 w 607639"/>
                <a:gd name="connsiteY55" fmla="*/ 290244 h 560540"/>
                <a:gd name="connsiteX56" fmla="*/ 486044 w 607639"/>
                <a:gd name="connsiteY56" fmla="*/ 280114 h 560540"/>
                <a:gd name="connsiteX57" fmla="*/ 475985 w 607639"/>
                <a:gd name="connsiteY57" fmla="*/ 269983 h 560540"/>
                <a:gd name="connsiteX58" fmla="*/ 81004 w 607639"/>
                <a:gd name="connsiteY58" fmla="*/ 229574 h 560540"/>
                <a:gd name="connsiteX59" fmla="*/ 70856 w 607639"/>
                <a:gd name="connsiteY59" fmla="*/ 239707 h 560540"/>
                <a:gd name="connsiteX60" fmla="*/ 81004 w 607639"/>
                <a:gd name="connsiteY60" fmla="*/ 249751 h 560540"/>
                <a:gd name="connsiteX61" fmla="*/ 192451 w 607639"/>
                <a:gd name="connsiteY61" fmla="*/ 249751 h 560540"/>
                <a:gd name="connsiteX62" fmla="*/ 202599 w 607639"/>
                <a:gd name="connsiteY62" fmla="*/ 239707 h 560540"/>
                <a:gd name="connsiteX63" fmla="*/ 192451 w 607639"/>
                <a:gd name="connsiteY63" fmla="*/ 229574 h 560540"/>
                <a:gd name="connsiteX64" fmla="*/ 405040 w 607639"/>
                <a:gd name="connsiteY64" fmla="*/ 229552 h 560540"/>
                <a:gd name="connsiteX65" fmla="*/ 394892 w 607639"/>
                <a:gd name="connsiteY65" fmla="*/ 239682 h 560540"/>
                <a:gd name="connsiteX66" fmla="*/ 405040 w 607639"/>
                <a:gd name="connsiteY66" fmla="*/ 249723 h 560540"/>
                <a:gd name="connsiteX67" fmla="*/ 516487 w 607639"/>
                <a:gd name="connsiteY67" fmla="*/ 249723 h 560540"/>
                <a:gd name="connsiteX68" fmla="*/ 526546 w 607639"/>
                <a:gd name="connsiteY68" fmla="*/ 239682 h 560540"/>
                <a:gd name="connsiteX69" fmla="*/ 516487 w 607639"/>
                <a:gd name="connsiteY69" fmla="*/ 229552 h 560540"/>
                <a:gd name="connsiteX70" fmla="*/ 50650 w 607639"/>
                <a:gd name="connsiteY70" fmla="*/ 189133 h 560540"/>
                <a:gd name="connsiteX71" fmla="*/ 40502 w 607639"/>
                <a:gd name="connsiteY71" fmla="*/ 199266 h 560540"/>
                <a:gd name="connsiteX72" fmla="*/ 50650 w 607639"/>
                <a:gd name="connsiteY72" fmla="*/ 209309 h 560540"/>
                <a:gd name="connsiteX73" fmla="*/ 151949 w 607639"/>
                <a:gd name="connsiteY73" fmla="*/ 209309 h 560540"/>
                <a:gd name="connsiteX74" fmla="*/ 162008 w 607639"/>
                <a:gd name="connsiteY74" fmla="*/ 199266 h 560540"/>
                <a:gd name="connsiteX75" fmla="*/ 151949 w 607639"/>
                <a:gd name="connsiteY75" fmla="*/ 189133 h 560540"/>
                <a:gd name="connsiteX76" fmla="*/ 374686 w 607639"/>
                <a:gd name="connsiteY76" fmla="*/ 189121 h 560540"/>
                <a:gd name="connsiteX77" fmla="*/ 364538 w 607639"/>
                <a:gd name="connsiteY77" fmla="*/ 199251 h 560540"/>
                <a:gd name="connsiteX78" fmla="*/ 374686 w 607639"/>
                <a:gd name="connsiteY78" fmla="*/ 209292 h 560540"/>
                <a:gd name="connsiteX79" fmla="*/ 475985 w 607639"/>
                <a:gd name="connsiteY79" fmla="*/ 209292 h 560540"/>
                <a:gd name="connsiteX80" fmla="*/ 486044 w 607639"/>
                <a:gd name="connsiteY80" fmla="*/ 199251 h 560540"/>
                <a:gd name="connsiteX81" fmla="*/ 475985 w 607639"/>
                <a:gd name="connsiteY81" fmla="*/ 189121 h 560540"/>
                <a:gd name="connsiteX82" fmla="*/ 354390 w 607639"/>
                <a:gd name="connsiteY82" fmla="*/ 138559 h 560540"/>
                <a:gd name="connsiteX83" fmla="*/ 577196 w 607639"/>
                <a:gd name="connsiteY83" fmla="*/ 138559 h 560540"/>
                <a:gd name="connsiteX84" fmla="*/ 607639 w 607639"/>
                <a:gd name="connsiteY84" fmla="*/ 168860 h 560540"/>
                <a:gd name="connsiteX85" fmla="*/ 607639 w 607639"/>
                <a:gd name="connsiteY85" fmla="*/ 391278 h 560540"/>
                <a:gd name="connsiteX86" fmla="*/ 577196 w 607639"/>
                <a:gd name="connsiteY86" fmla="*/ 421668 h 560540"/>
                <a:gd name="connsiteX87" fmla="*/ 354390 w 607639"/>
                <a:gd name="connsiteY87" fmla="*/ 421668 h 560540"/>
                <a:gd name="connsiteX88" fmla="*/ 324036 w 607639"/>
                <a:gd name="connsiteY88" fmla="*/ 391278 h 560540"/>
                <a:gd name="connsiteX89" fmla="*/ 324036 w 607639"/>
                <a:gd name="connsiteY89" fmla="*/ 168860 h 560540"/>
                <a:gd name="connsiteX90" fmla="*/ 354390 w 607639"/>
                <a:gd name="connsiteY90" fmla="*/ 138559 h 560540"/>
                <a:gd name="connsiteX91" fmla="*/ 30354 w 607639"/>
                <a:gd name="connsiteY91" fmla="*/ 138559 h 560540"/>
                <a:gd name="connsiteX92" fmla="*/ 253160 w 607639"/>
                <a:gd name="connsiteY92" fmla="*/ 138559 h 560540"/>
                <a:gd name="connsiteX93" fmla="*/ 283603 w 607639"/>
                <a:gd name="connsiteY93" fmla="*/ 168868 h 560540"/>
                <a:gd name="connsiteX94" fmla="*/ 283603 w 607639"/>
                <a:gd name="connsiteY94" fmla="*/ 391340 h 560540"/>
                <a:gd name="connsiteX95" fmla="*/ 253160 w 607639"/>
                <a:gd name="connsiteY95" fmla="*/ 421738 h 560540"/>
                <a:gd name="connsiteX96" fmla="*/ 30354 w 607639"/>
                <a:gd name="connsiteY96" fmla="*/ 421738 h 560540"/>
                <a:gd name="connsiteX97" fmla="*/ 0 w 607639"/>
                <a:gd name="connsiteY97" fmla="*/ 391340 h 560540"/>
                <a:gd name="connsiteX98" fmla="*/ 0 w 607639"/>
                <a:gd name="connsiteY98" fmla="*/ 168868 h 560540"/>
                <a:gd name="connsiteX99" fmla="*/ 30354 w 607639"/>
                <a:gd name="connsiteY99" fmla="*/ 138559 h 560540"/>
                <a:gd name="connsiteX100" fmla="*/ 439829 w 607639"/>
                <a:gd name="connsiteY100" fmla="*/ 564 h 560540"/>
                <a:gd name="connsiteX101" fmla="*/ 452646 w 607639"/>
                <a:gd name="connsiteY101" fmla="*/ 6874 h 560540"/>
                <a:gd name="connsiteX102" fmla="*/ 475341 w 607639"/>
                <a:gd name="connsiteY102" fmla="*/ 74588 h 560540"/>
                <a:gd name="connsiteX103" fmla="*/ 475430 w 607639"/>
                <a:gd name="connsiteY103" fmla="*/ 74677 h 560540"/>
                <a:gd name="connsiteX104" fmla="*/ 475519 w 607639"/>
                <a:gd name="connsiteY104" fmla="*/ 75388 h 560540"/>
                <a:gd name="connsiteX105" fmla="*/ 475875 w 607639"/>
                <a:gd name="connsiteY105" fmla="*/ 78587 h 560540"/>
                <a:gd name="connsiteX106" fmla="*/ 475163 w 607639"/>
                <a:gd name="connsiteY106" fmla="*/ 81520 h 560540"/>
                <a:gd name="connsiteX107" fmla="*/ 474896 w 607639"/>
                <a:gd name="connsiteY107" fmla="*/ 82319 h 560540"/>
                <a:gd name="connsiteX108" fmla="*/ 474896 w 607639"/>
                <a:gd name="connsiteY108" fmla="*/ 82408 h 560540"/>
                <a:gd name="connsiteX109" fmla="*/ 474807 w 607639"/>
                <a:gd name="connsiteY109" fmla="*/ 82497 h 560540"/>
                <a:gd name="connsiteX110" fmla="*/ 472760 w 607639"/>
                <a:gd name="connsiteY110" fmla="*/ 85163 h 560540"/>
                <a:gd name="connsiteX111" fmla="*/ 472048 w 607639"/>
                <a:gd name="connsiteY111" fmla="*/ 85785 h 560540"/>
                <a:gd name="connsiteX112" fmla="*/ 469467 w 607639"/>
                <a:gd name="connsiteY112" fmla="*/ 87207 h 560540"/>
                <a:gd name="connsiteX113" fmla="*/ 469022 w 607639"/>
                <a:gd name="connsiteY113" fmla="*/ 87474 h 560540"/>
                <a:gd name="connsiteX114" fmla="*/ 401114 w 607639"/>
                <a:gd name="connsiteY114" fmla="*/ 110223 h 560540"/>
                <a:gd name="connsiteX115" fmla="*/ 397910 w 607639"/>
                <a:gd name="connsiteY115" fmla="*/ 110756 h 560540"/>
                <a:gd name="connsiteX116" fmla="*/ 388298 w 607639"/>
                <a:gd name="connsiteY116" fmla="*/ 103825 h 560540"/>
                <a:gd name="connsiteX117" fmla="*/ 394706 w 607639"/>
                <a:gd name="connsiteY117" fmla="*/ 91028 h 560540"/>
                <a:gd name="connsiteX118" fmla="*/ 438405 w 607639"/>
                <a:gd name="connsiteY118" fmla="*/ 76365 h 560540"/>
                <a:gd name="connsiteX119" fmla="*/ 303746 w 607639"/>
                <a:gd name="connsiteY119" fmla="*/ 47573 h 560540"/>
                <a:gd name="connsiteX120" fmla="*/ 146213 w 607639"/>
                <a:gd name="connsiteY120" fmla="*/ 86940 h 560540"/>
                <a:gd name="connsiteX121" fmla="*/ 132685 w 607639"/>
                <a:gd name="connsiteY121" fmla="*/ 82319 h 560540"/>
                <a:gd name="connsiteX122" fmla="*/ 137313 w 607639"/>
                <a:gd name="connsiteY122" fmla="*/ 68812 h 560540"/>
                <a:gd name="connsiteX123" fmla="*/ 303746 w 607639"/>
                <a:gd name="connsiteY123" fmla="*/ 27312 h 560540"/>
                <a:gd name="connsiteX124" fmla="*/ 448730 w 607639"/>
                <a:gd name="connsiteY124" fmla="*/ 58770 h 560540"/>
                <a:gd name="connsiteX125" fmla="*/ 433421 w 607639"/>
                <a:gd name="connsiteY125" fmla="*/ 13361 h 560540"/>
                <a:gd name="connsiteX126" fmla="*/ 439829 w 607639"/>
                <a:gd name="connsiteY126" fmla="*/ 564 h 56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39" h="560540">
                  <a:moveTo>
                    <a:pt x="206471" y="450331"/>
                  </a:moveTo>
                  <a:cubicBezTo>
                    <a:pt x="211723" y="448553"/>
                    <a:pt x="217509" y="451397"/>
                    <a:pt x="219289" y="456730"/>
                  </a:cubicBezTo>
                  <a:cubicBezTo>
                    <a:pt x="221070" y="461974"/>
                    <a:pt x="218132" y="467751"/>
                    <a:pt x="212880" y="469528"/>
                  </a:cubicBezTo>
                  <a:lnTo>
                    <a:pt x="169171" y="484104"/>
                  </a:lnTo>
                  <a:cubicBezTo>
                    <a:pt x="215996" y="504369"/>
                    <a:pt x="256500" y="512990"/>
                    <a:pt x="303769" y="512990"/>
                  </a:cubicBezTo>
                  <a:cubicBezTo>
                    <a:pt x="358694" y="512990"/>
                    <a:pt x="404361" y="501525"/>
                    <a:pt x="461423" y="473528"/>
                  </a:cubicBezTo>
                  <a:cubicBezTo>
                    <a:pt x="466408" y="471039"/>
                    <a:pt x="472461" y="473172"/>
                    <a:pt x="474954" y="478150"/>
                  </a:cubicBezTo>
                  <a:cubicBezTo>
                    <a:pt x="477446" y="483216"/>
                    <a:pt x="475310" y="489259"/>
                    <a:pt x="470325" y="491748"/>
                  </a:cubicBezTo>
                  <a:cubicBezTo>
                    <a:pt x="410325" y="521167"/>
                    <a:pt x="362077" y="533165"/>
                    <a:pt x="303769" y="533165"/>
                  </a:cubicBezTo>
                  <a:cubicBezTo>
                    <a:pt x="252672" y="533165"/>
                    <a:pt x="209319" y="523922"/>
                    <a:pt x="158845" y="501791"/>
                  </a:cubicBezTo>
                  <a:lnTo>
                    <a:pt x="174067" y="547208"/>
                  </a:lnTo>
                  <a:cubicBezTo>
                    <a:pt x="175848" y="552541"/>
                    <a:pt x="172999" y="558229"/>
                    <a:pt x="167747" y="560007"/>
                  </a:cubicBezTo>
                  <a:cubicBezTo>
                    <a:pt x="166679" y="560362"/>
                    <a:pt x="165522" y="560540"/>
                    <a:pt x="164542" y="560540"/>
                  </a:cubicBezTo>
                  <a:cubicBezTo>
                    <a:pt x="160269" y="560540"/>
                    <a:pt x="156353" y="557874"/>
                    <a:pt x="154928" y="553607"/>
                  </a:cubicBezTo>
                  <a:lnTo>
                    <a:pt x="132139" y="485882"/>
                  </a:lnTo>
                  <a:cubicBezTo>
                    <a:pt x="132050" y="485615"/>
                    <a:pt x="132139" y="485349"/>
                    <a:pt x="132050" y="485082"/>
                  </a:cubicBezTo>
                  <a:cubicBezTo>
                    <a:pt x="131783" y="484104"/>
                    <a:pt x="131605" y="483038"/>
                    <a:pt x="131694" y="481971"/>
                  </a:cubicBezTo>
                  <a:cubicBezTo>
                    <a:pt x="131694" y="480905"/>
                    <a:pt x="132050" y="480016"/>
                    <a:pt x="132406" y="479038"/>
                  </a:cubicBezTo>
                  <a:cubicBezTo>
                    <a:pt x="132495" y="478772"/>
                    <a:pt x="132495" y="478416"/>
                    <a:pt x="132673" y="478150"/>
                  </a:cubicBezTo>
                  <a:cubicBezTo>
                    <a:pt x="133296" y="476994"/>
                    <a:pt x="134098" y="475928"/>
                    <a:pt x="135077" y="475039"/>
                  </a:cubicBezTo>
                  <a:cubicBezTo>
                    <a:pt x="136056" y="474150"/>
                    <a:pt x="137213" y="473528"/>
                    <a:pt x="138460" y="473083"/>
                  </a:cubicBezTo>
                  <a:cubicBezTo>
                    <a:pt x="138460" y="473083"/>
                    <a:pt x="138549" y="473083"/>
                    <a:pt x="138549" y="473083"/>
                  </a:cubicBezTo>
                  <a:close/>
                  <a:moveTo>
                    <a:pt x="70856" y="350899"/>
                  </a:moveTo>
                  <a:cubicBezTo>
                    <a:pt x="65337" y="350899"/>
                    <a:pt x="60797" y="355432"/>
                    <a:pt x="60797" y="361031"/>
                  </a:cubicBezTo>
                  <a:cubicBezTo>
                    <a:pt x="60797" y="366631"/>
                    <a:pt x="65337" y="371164"/>
                    <a:pt x="70856" y="371164"/>
                  </a:cubicBezTo>
                  <a:lnTo>
                    <a:pt x="151949" y="371164"/>
                  </a:lnTo>
                  <a:cubicBezTo>
                    <a:pt x="157468" y="371164"/>
                    <a:pt x="162008" y="366631"/>
                    <a:pt x="162008" y="361031"/>
                  </a:cubicBezTo>
                  <a:cubicBezTo>
                    <a:pt x="162008" y="355432"/>
                    <a:pt x="157468" y="350899"/>
                    <a:pt x="151949" y="350899"/>
                  </a:cubicBezTo>
                  <a:close/>
                  <a:moveTo>
                    <a:pt x="394892" y="350846"/>
                  </a:moveTo>
                  <a:cubicBezTo>
                    <a:pt x="389373" y="350846"/>
                    <a:pt x="384834" y="355378"/>
                    <a:pt x="384834" y="360976"/>
                  </a:cubicBezTo>
                  <a:cubicBezTo>
                    <a:pt x="384834" y="366575"/>
                    <a:pt x="389373" y="371106"/>
                    <a:pt x="394892" y="371106"/>
                  </a:cubicBezTo>
                  <a:lnTo>
                    <a:pt x="475985" y="371106"/>
                  </a:lnTo>
                  <a:cubicBezTo>
                    <a:pt x="481504" y="371106"/>
                    <a:pt x="486044" y="366575"/>
                    <a:pt x="486044" y="360976"/>
                  </a:cubicBezTo>
                  <a:cubicBezTo>
                    <a:pt x="486044" y="355378"/>
                    <a:pt x="481504" y="350846"/>
                    <a:pt x="475985" y="350846"/>
                  </a:cubicBezTo>
                  <a:close/>
                  <a:moveTo>
                    <a:pt x="50650" y="310457"/>
                  </a:moveTo>
                  <a:cubicBezTo>
                    <a:pt x="45042" y="310457"/>
                    <a:pt x="40502" y="314990"/>
                    <a:pt x="40502" y="320590"/>
                  </a:cubicBezTo>
                  <a:cubicBezTo>
                    <a:pt x="40502" y="326190"/>
                    <a:pt x="45042" y="330723"/>
                    <a:pt x="50650" y="330723"/>
                  </a:cubicBezTo>
                  <a:lnTo>
                    <a:pt x="91152" y="330723"/>
                  </a:lnTo>
                  <a:cubicBezTo>
                    <a:pt x="96760" y="330723"/>
                    <a:pt x="101299" y="326190"/>
                    <a:pt x="101299" y="320590"/>
                  </a:cubicBezTo>
                  <a:cubicBezTo>
                    <a:pt x="101299" y="314990"/>
                    <a:pt x="96760" y="310457"/>
                    <a:pt x="91152" y="310457"/>
                  </a:cubicBezTo>
                  <a:close/>
                  <a:moveTo>
                    <a:pt x="374686" y="310415"/>
                  </a:moveTo>
                  <a:cubicBezTo>
                    <a:pt x="369078" y="310415"/>
                    <a:pt x="364538" y="314947"/>
                    <a:pt x="364538" y="320545"/>
                  </a:cubicBezTo>
                  <a:cubicBezTo>
                    <a:pt x="364538" y="326143"/>
                    <a:pt x="369078" y="330675"/>
                    <a:pt x="374686" y="330675"/>
                  </a:cubicBezTo>
                  <a:lnTo>
                    <a:pt x="415188" y="330675"/>
                  </a:lnTo>
                  <a:cubicBezTo>
                    <a:pt x="420796" y="330675"/>
                    <a:pt x="425336" y="326143"/>
                    <a:pt x="425336" y="320545"/>
                  </a:cubicBezTo>
                  <a:cubicBezTo>
                    <a:pt x="425336" y="314947"/>
                    <a:pt x="420796" y="310415"/>
                    <a:pt x="415188" y="310415"/>
                  </a:cubicBezTo>
                  <a:close/>
                  <a:moveTo>
                    <a:pt x="50650" y="270016"/>
                  </a:moveTo>
                  <a:cubicBezTo>
                    <a:pt x="45042" y="270016"/>
                    <a:pt x="40502" y="274549"/>
                    <a:pt x="40502" y="280148"/>
                  </a:cubicBezTo>
                  <a:cubicBezTo>
                    <a:pt x="40502" y="285748"/>
                    <a:pt x="45042" y="290281"/>
                    <a:pt x="50650" y="290281"/>
                  </a:cubicBezTo>
                  <a:lnTo>
                    <a:pt x="151949" y="290281"/>
                  </a:lnTo>
                  <a:cubicBezTo>
                    <a:pt x="157468" y="290281"/>
                    <a:pt x="162008" y="285748"/>
                    <a:pt x="162008" y="280148"/>
                  </a:cubicBezTo>
                  <a:cubicBezTo>
                    <a:pt x="162008" y="274549"/>
                    <a:pt x="157468" y="270016"/>
                    <a:pt x="151949" y="270016"/>
                  </a:cubicBezTo>
                  <a:close/>
                  <a:moveTo>
                    <a:pt x="374686" y="269983"/>
                  </a:moveTo>
                  <a:cubicBezTo>
                    <a:pt x="369078" y="269983"/>
                    <a:pt x="364538" y="274515"/>
                    <a:pt x="364538" y="280114"/>
                  </a:cubicBezTo>
                  <a:cubicBezTo>
                    <a:pt x="364538" y="285712"/>
                    <a:pt x="369078" y="290244"/>
                    <a:pt x="374686" y="290244"/>
                  </a:cubicBezTo>
                  <a:lnTo>
                    <a:pt x="475985" y="290244"/>
                  </a:lnTo>
                  <a:cubicBezTo>
                    <a:pt x="481504" y="290244"/>
                    <a:pt x="486044" y="285712"/>
                    <a:pt x="486044" y="280114"/>
                  </a:cubicBezTo>
                  <a:cubicBezTo>
                    <a:pt x="486044" y="274515"/>
                    <a:pt x="481504" y="269983"/>
                    <a:pt x="475985" y="269983"/>
                  </a:cubicBezTo>
                  <a:close/>
                  <a:moveTo>
                    <a:pt x="81004" y="229574"/>
                  </a:moveTo>
                  <a:cubicBezTo>
                    <a:pt x="75396" y="229574"/>
                    <a:pt x="70856" y="234107"/>
                    <a:pt x="70856" y="239707"/>
                  </a:cubicBezTo>
                  <a:cubicBezTo>
                    <a:pt x="70856" y="245218"/>
                    <a:pt x="75396" y="249751"/>
                    <a:pt x="81004" y="249751"/>
                  </a:cubicBezTo>
                  <a:lnTo>
                    <a:pt x="192451" y="249751"/>
                  </a:lnTo>
                  <a:cubicBezTo>
                    <a:pt x="198059" y="249751"/>
                    <a:pt x="202599" y="245218"/>
                    <a:pt x="202599" y="239707"/>
                  </a:cubicBezTo>
                  <a:cubicBezTo>
                    <a:pt x="202599" y="234107"/>
                    <a:pt x="198059" y="229574"/>
                    <a:pt x="192451" y="229574"/>
                  </a:cubicBezTo>
                  <a:close/>
                  <a:moveTo>
                    <a:pt x="405040" y="229552"/>
                  </a:moveTo>
                  <a:cubicBezTo>
                    <a:pt x="399432" y="229552"/>
                    <a:pt x="394892" y="234084"/>
                    <a:pt x="394892" y="239682"/>
                  </a:cubicBezTo>
                  <a:cubicBezTo>
                    <a:pt x="394892" y="245191"/>
                    <a:pt x="399432" y="249723"/>
                    <a:pt x="405040" y="249723"/>
                  </a:cubicBezTo>
                  <a:lnTo>
                    <a:pt x="516487" y="249723"/>
                  </a:lnTo>
                  <a:cubicBezTo>
                    <a:pt x="522006" y="249723"/>
                    <a:pt x="526546" y="245191"/>
                    <a:pt x="526546" y="239682"/>
                  </a:cubicBezTo>
                  <a:cubicBezTo>
                    <a:pt x="526546" y="234084"/>
                    <a:pt x="522006" y="229552"/>
                    <a:pt x="516487" y="229552"/>
                  </a:cubicBezTo>
                  <a:close/>
                  <a:moveTo>
                    <a:pt x="50650" y="189133"/>
                  </a:moveTo>
                  <a:cubicBezTo>
                    <a:pt x="45042" y="189133"/>
                    <a:pt x="40502" y="193666"/>
                    <a:pt x="40502" y="199266"/>
                  </a:cubicBezTo>
                  <a:cubicBezTo>
                    <a:pt x="40502" y="204776"/>
                    <a:pt x="45042" y="209309"/>
                    <a:pt x="50650" y="209309"/>
                  </a:cubicBezTo>
                  <a:lnTo>
                    <a:pt x="151949" y="209309"/>
                  </a:lnTo>
                  <a:cubicBezTo>
                    <a:pt x="157468" y="209309"/>
                    <a:pt x="162008" y="204776"/>
                    <a:pt x="162008" y="199266"/>
                  </a:cubicBezTo>
                  <a:cubicBezTo>
                    <a:pt x="162008" y="193666"/>
                    <a:pt x="157468" y="189133"/>
                    <a:pt x="151949" y="189133"/>
                  </a:cubicBezTo>
                  <a:close/>
                  <a:moveTo>
                    <a:pt x="374686" y="189121"/>
                  </a:moveTo>
                  <a:cubicBezTo>
                    <a:pt x="369078" y="189121"/>
                    <a:pt x="364538" y="193652"/>
                    <a:pt x="364538" y="199251"/>
                  </a:cubicBezTo>
                  <a:cubicBezTo>
                    <a:pt x="364538" y="204760"/>
                    <a:pt x="369078" y="209292"/>
                    <a:pt x="374686" y="209292"/>
                  </a:cubicBezTo>
                  <a:lnTo>
                    <a:pt x="475985" y="209292"/>
                  </a:lnTo>
                  <a:cubicBezTo>
                    <a:pt x="481504" y="209292"/>
                    <a:pt x="486044" y="204760"/>
                    <a:pt x="486044" y="199251"/>
                  </a:cubicBezTo>
                  <a:cubicBezTo>
                    <a:pt x="486044" y="193652"/>
                    <a:pt x="481504" y="189121"/>
                    <a:pt x="475985" y="189121"/>
                  </a:cubicBezTo>
                  <a:close/>
                  <a:moveTo>
                    <a:pt x="354390" y="138559"/>
                  </a:moveTo>
                  <a:lnTo>
                    <a:pt x="577196" y="138559"/>
                  </a:lnTo>
                  <a:cubicBezTo>
                    <a:pt x="594020" y="138559"/>
                    <a:pt x="607639" y="152155"/>
                    <a:pt x="607639" y="168860"/>
                  </a:cubicBezTo>
                  <a:lnTo>
                    <a:pt x="607639" y="391278"/>
                  </a:lnTo>
                  <a:cubicBezTo>
                    <a:pt x="607639" y="407984"/>
                    <a:pt x="594020" y="421668"/>
                    <a:pt x="577196" y="421668"/>
                  </a:cubicBezTo>
                  <a:lnTo>
                    <a:pt x="354390" y="421668"/>
                  </a:lnTo>
                  <a:cubicBezTo>
                    <a:pt x="337655" y="421668"/>
                    <a:pt x="324036" y="407984"/>
                    <a:pt x="324036" y="391278"/>
                  </a:cubicBezTo>
                  <a:lnTo>
                    <a:pt x="324036" y="168860"/>
                  </a:lnTo>
                  <a:cubicBezTo>
                    <a:pt x="324036" y="152155"/>
                    <a:pt x="337655" y="138559"/>
                    <a:pt x="354390" y="138559"/>
                  </a:cubicBezTo>
                  <a:close/>
                  <a:moveTo>
                    <a:pt x="30354" y="138559"/>
                  </a:moveTo>
                  <a:lnTo>
                    <a:pt x="253160" y="138559"/>
                  </a:lnTo>
                  <a:cubicBezTo>
                    <a:pt x="269984" y="138559"/>
                    <a:pt x="283603" y="152158"/>
                    <a:pt x="283603" y="168868"/>
                  </a:cubicBezTo>
                  <a:lnTo>
                    <a:pt x="283603" y="391340"/>
                  </a:lnTo>
                  <a:cubicBezTo>
                    <a:pt x="283603" y="408050"/>
                    <a:pt x="269984" y="421738"/>
                    <a:pt x="253160" y="421738"/>
                  </a:cubicBezTo>
                  <a:lnTo>
                    <a:pt x="30354" y="421738"/>
                  </a:lnTo>
                  <a:cubicBezTo>
                    <a:pt x="13619" y="421738"/>
                    <a:pt x="0" y="408050"/>
                    <a:pt x="0" y="391340"/>
                  </a:cubicBezTo>
                  <a:lnTo>
                    <a:pt x="0" y="168868"/>
                  </a:lnTo>
                  <a:cubicBezTo>
                    <a:pt x="0" y="152158"/>
                    <a:pt x="13619" y="138559"/>
                    <a:pt x="30354" y="138559"/>
                  </a:cubicBezTo>
                  <a:close/>
                  <a:moveTo>
                    <a:pt x="439829" y="564"/>
                  </a:moveTo>
                  <a:cubicBezTo>
                    <a:pt x="445170" y="-1302"/>
                    <a:pt x="450866" y="1631"/>
                    <a:pt x="452646" y="6874"/>
                  </a:cubicBezTo>
                  <a:lnTo>
                    <a:pt x="475341" y="74588"/>
                  </a:lnTo>
                  <a:lnTo>
                    <a:pt x="475430" y="74677"/>
                  </a:lnTo>
                  <a:cubicBezTo>
                    <a:pt x="475519" y="74944"/>
                    <a:pt x="475430" y="75210"/>
                    <a:pt x="475519" y="75388"/>
                  </a:cubicBezTo>
                  <a:cubicBezTo>
                    <a:pt x="475786" y="76454"/>
                    <a:pt x="475964" y="77521"/>
                    <a:pt x="475875" y="78587"/>
                  </a:cubicBezTo>
                  <a:cubicBezTo>
                    <a:pt x="475786" y="79565"/>
                    <a:pt x="475519" y="80542"/>
                    <a:pt x="475163" y="81520"/>
                  </a:cubicBezTo>
                  <a:cubicBezTo>
                    <a:pt x="474985" y="81786"/>
                    <a:pt x="474985" y="82053"/>
                    <a:pt x="474896" y="82319"/>
                  </a:cubicBezTo>
                  <a:cubicBezTo>
                    <a:pt x="474896" y="82408"/>
                    <a:pt x="474896" y="82408"/>
                    <a:pt x="474896" y="82408"/>
                  </a:cubicBezTo>
                  <a:cubicBezTo>
                    <a:pt x="474807" y="82408"/>
                    <a:pt x="474807" y="82408"/>
                    <a:pt x="474807" y="82497"/>
                  </a:cubicBezTo>
                  <a:cubicBezTo>
                    <a:pt x="474273" y="83563"/>
                    <a:pt x="473561" y="84363"/>
                    <a:pt x="472760" y="85163"/>
                  </a:cubicBezTo>
                  <a:cubicBezTo>
                    <a:pt x="472493" y="85341"/>
                    <a:pt x="472226" y="85519"/>
                    <a:pt x="472048" y="85785"/>
                  </a:cubicBezTo>
                  <a:cubicBezTo>
                    <a:pt x="471247" y="86407"/>
                    <a:pt x="470357" y="86851"/>
                    <a:pt x="469467" y="87207"/>
                  </a:cubicBezTo>
                  <a:cubicBezTo>
                    <a:pt x="469289" y="87296"/>
                    <a:pt x="469200" y="87385"/>
                    <a:pt x="469022" y="87474"/>
                  </a:cubicBezTo>
                  <a:lnTo>
                    <a:pt x="401114" y="110223"/>
                  </a:lnTo>
                  <a:cubicBezTo>
                    <a:pt x="400046" y="110578"/>
                    <a:pt x="398978" y="110756"/>
                    <a:pt x="397910" y="110756"/>
                  </a:cubicBezTo>
                  <a:cubicBezTo>
                    <a:pt x="393638" y="110756"/>
                    <a:pt x="389722" y="108090"/>
                    <a:pt x="388298" y="103825"/>
                  </a:cubicBezTo>
                  <a:cubicBezTo>
                    <a:pt x="386518" y="98493"/>
                    <a:pt x="389366" y="92805"/>
                    <a:pt x="394706" y="91028"/>
                  </a:cubicBezTo>
                  <a:lnTo>
                    <a:pt x="438405" y="76365"/>
                  </a:lnTo>
                  <a:cubicBezTo>
                    <a:pt x="391591" y="56104"/>
                    <a:pt x="351095" y="47573"/>
                    <a:pt x="303746" y="47573"/>
                  </a:cubicBezTo>
                  <a:cubicBezTo>
                    <a:pt x="248921" y="47573"/>
                    <a:pt x="203263" y="58948"/>
                    <a:pt x="146213" y="86940"/>
                  </a:cubicBezTo>
                  <a:cubicBezTo>
                    <a:pt x="141229" y="89429"/>
                    <a:pt x="135177" y="87385"/>
                    <a:pt x="132685" y="82319"/>
                  </a:cubicBezTo>
                  <a:cubicBezTo>
                    <a:pt x="130193" y="77343"/>
                    <a:pt x="132240" y="71300"/>
                    <a:pt x="137313" y="68812"/>
                  </a:cubicBezTo>
                  <a:cubicBezTo>
                    <a:pt x="197300" y="39398"/>
                    <a:pt x="245539" y="27312"/>
                    <a:pt x="303746" y="27312"/>
                  </a:cubicBezTo>
                  <a:cubicBezTo>
                    <a:pt x="354833" y="27312"/>
                    <a:pt x="398266" y="36643"/>
                    <a:pt x="448730" y="58770"/>
                  </a:cubicBezTo>
                  <a:lnTo>
                    <a:pt x="433421" y="13361"/>
                  </a:lnTo>
                  <a:cubicBezTo>
                    <a:pt x="431641" y="8029"/>
                    <a:pt x="434489" y="2253"/>
                    <a:pt x="439829" y="564"/>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iconfont-11775-5566967">
              <a:extLst>
                <a:ext uri="{FF2B5EF4-FFF2-40B4-BE49-F238E27FC236}">
                  <a16:creationId xmlns:a16="http://schemas.microsoft.com/office/drawing/2014/main" id="{1CCD4DA3-A928-483F-A4B8-7CD8C9B336B0}"/>
                </a:ext>
              </a:extLst>
            </p:cNvPr>
            <p:cNvSpPr/>
            <p:nvPr/>
          </p:nvSpPr>
          <p:spPr>
            <a:xfrm>
              <a:off x="4650604" y="3903299"/>
              <a:ext cx="568737" cy="568848"/>
            </a:xfrm>
            <a:custGeom>
              <a:avLst/>
              <a:gdLst>
                <a:gd name="connsiteX0" fmla="*/ 396663 w 505723"/>
                <a:gd name="connsiteY0" fmla="*/ 443331 h 505822"/>
                <a:gd name="connsiteX1" fmla="*/ 466052 w 505723"/>
                <a:gd name="connsiteY1" fmla="*/ 443331 h 505822"/>
                <a:gd name="connsiteX2" fmla="*/ 466052 w 505723"/>
                <a:gd name="connsiteY2" fmla="*/ 460190 h 505822"/>
                <a:gd name="connsiteX3" fmla="*/ 396663 w 505723"/>
                <a:gd name="connsiteY3" fmla="*/ 460190 h 505822"/>
                <a:gd name="connsiteX4" fmla="*/ 168541 w 505723"/>
                <a:gd name="connsiteY4" fmla="*/ 443331 h 505822"/>
                <a:gd name="connsiteX5" fmla="*/ 337085 w 505723"/>
                <a:gd name="connsiteY5" fmla="*/ 443331 h 505822"/>
                <a:gd name="connsiteX6" fmla="*/ 337085 w 505723"/>
                <a:gd name="connsiteY6" fmla="*/ 460190 h 505822"/>
                <a:gd name="connsiteX7" fmla="*/ 168541 w 505723"/>
                <a:gd name="connsiteY7" fmla="*/ 460190 h 505822"/>
                <a:gd name="connsiteX8" fmla="*/ 39581 w 505723"/>
                <a:gd name="connsiteY8" fmla="*/ 443299 h 505822"/>
                <a:gd name="connsiteX9" fmla="*/ 109008 w 505723"/>
                <a:gd name="connsiteY9" fmla="*/ 443299 h 505822"/>
                <a:gd name="connsiteX10" fmla="*/ 109008 w 505723"/>
                <a:gd name="connsiteY10" fmla="*/ 460155 h 505822"/>
                <a:gd name="connsiteX11" fmla="*/ 39581 w 505723"/>
                <a:gd name="connsiteY11" fmla="*/ 460155 h 505822"/>
                <a:gd name="connsiteX12" fmla="*/ 396663 w 505723"/>
                <a:gd name="connsiteY12" fmla="*/ 393755 h 505822"/>
                <a:gd name="connsiteX13" fmla="*/ 466052 w 505723"/>
                <a:gd name="connsiteY13" fmla="*/ 393755 h 505822"/>
                <a:gd name="connsiteX14" fmla="*/ 466052 w 505723"/>
                <a:gd name="connsiteY14" fmla="*/ 410614 h 505822"/>
                <a:gd name="connsiteX15" fmla="*/ 396663 w 505723"/>
                <a:gd name="connsiteY15" fmla="*/ 410614 h 505822"/>
                <a:gd name="connsiteX16" fmla="*/ 168541 w 505723"/>
                <a:gd name="connsiteY16" fmla="*/ 393755 h 505822"/>
                <a:gd name="connsiteX17" fmla="*/ 337085 w 505723"/>
                <a:gd name="connsiteY17" fmla="*/ 393755 h 505822"/>
                <a:gd name="connsiteX18" fmla="*/ 337085 w 505723"/>
                <a:gd name="connsiteY18" fmla="*/ 410614 h 505822"/>
                <a:gd name="connsiteX19" fmla="*/ 168541 w 505723"/>
                <a:gd name="connsiteY19" fmla="*/ 410614 h 505822"/>
                <a:gd name="connsiteX20" fmla="*/ 39581 w 505723"/>
                <a:gd name="connsiteY20" fmla="*/ 393732 h 505822"/>
                <a:gd name="connsiteX21" fmla="*/ 109008 w 505723"/>
                <a:gd name="connsiteY21" fmla="*/ 393732 h 505822"/>
                <a:gd name="connsiteX22" fmla="*/ 109008 w 505723"/>
                <a:gd name="connsiteY22" fmla="*/ 410588 h 505822"/>
                <a:gd name="connsiteX23" fmla="*/ 39581 w 505723"/>
                <a:gd name="connsiteY23" fmla="*/ 410588 h 505822"/>
                <a:gd name="connsiteX24" fmla="*/ 396663 w 505723"/>
                <a:gd name="connsiteY24" fmla="*/ 344131 h 505822"/>
                <a:gd name="connsiteX25" fmla="*/ 466052 w 505723"/>
                <a:gd name="connsiteY25" fmla="*/ 344131 h 505822"/>
                <a:gd name="connsiteX26" fmla="*/ 466052 w 505723"/>
                <a:gd name="connsiteY26" fmla="*/ 360989 h 505822"/>
                <a:gd name="connsiteX27" fmla="*/ 396663 w 505723"/>
                <a:gd name="connsiteY27" fmla="*/ 360989 h 505822"/>
                <a:gd name="connsiteX28" fmla="*/ 168541 w 505723"/>
                <a:gd name="connsiteY28" fmla="*/ 344131 h 505822"/>
                <a:gd name="connsiteX29" fmla="*/ 337085 w 505723"/>
                <a:gd name="connsiteY29" fmla="*/ 344131 h 505822"/>
                <a:gd name="connsiteX30" fmla="*/ 337085 w 505723"/>
                <a:gd name="connsiteY30" fmla="*/ 360989 h 505822"/>
                <a:gd name="connsiteX31" fmla="*/ 168541 w 505723"/>
                <a:gd name="connsiteY31" fmla="*/ 360989 h 505822"/>
                <a:gd name="connsiteX32" fmla="*/ 39581 w 505723"/>
                <a:gd name="connsiteY32" fmla="*/ 344117 h 505822"/>
                <a:gd name="connsiteX33" fmla="*/ 109008 w 505723"/>
                <a:gd name="connsiteY33" fmla="*/ 344117 h 505822"/>
                <a:gd name="connsiteX34" fmla="*/ 109008 w 505723"/>
                <a:gd name="connsiteY34" fmla="*/ 360972 h 505822"/>
                <a:gd name="connsiteX35" fmla="*/ 39581 w 505723"/>
                <a:gd name="connsiteY35" fmla="*/ 360972 h 505822"/>
                <a:gd name="connsiteX36" fmla="*/ 396663 w 505723"/>
                <a:gd name="connsiteY36" fmla="*/ 294554 h 505822"/>
                <a:gd name="connsiteX37" fmla="*/ 466052 w 505723"/>
                <a:gd name="connsiteY37" fmla="*/ 294554 h 505822"/>
                <a:gd name="connsiteX38" fmla="*/ 466052 w 505723"/>
                <a:gd name="connsiteY38" fmla="*/ 311413 h 505822"/>
                <a:gd name="connsiteX39" fmla="*/ 396663 w 505723"/>
                <a:gd name="connsiteY39" fmla="*/ 311413 h 505822"/>
                <a:gd name="connsiteX40" fmla="*/ 168541 w 505723"/>
                <a:gd name="connsiteY40" fmla="*/ 294554 h 505822"/>
                <a:gd name="connsiteX41" fmla="*/ 337085 w 505723"/>
                <a:gd name="connsiteY41" fmla="*/ 294554 h 505822"/>
                <a:gd name="connsiteX42" fmla="*/ 337085 w 505723"/>
                <a:gd name="connsiteY42" fmla="*/ 311413 h 505822"/>
                <a:gd name="connsiteX43" fmla="*/ 168541 w 505723"/>
                <a:gd name="connsiteY43" fmla="*/ 311413 h 505822"/>
                <a:gd name="connsiteX44" fmla="*/ 39581 w 505723"/>
                <a:gd name="connsiteY44" fmla="*/ 294549 h 505822"/>
                <a:gd name="connsiteX45" fmla="*/ 109008 w 505723"/>
                <a:gd name="connsiteY45" fmla="*/ 294549 h 505822"/>
                <a:gd name="connsiteX46" fmla="*/ 109008 w 505723"/>
                <a:gd name="connsiteY46" fmla="*/ 311405 h 505822"/>
                <a:gd name="connsiteX47" fmla="*/ 39581 w 505723"/>
                <a:gd name="connsiteY47" fmla="*/ 311405 h 505822"/>
                <a:gd name="connsiteX48" fmla="*/ 39581 w 505723"/>
                <a:gd name="connsiteY48" fmla="*/ 244981 h 505822"/>
                <a:gd name="connsiteX49" fmla="*/ 109008 w 505723"/>
                <a:gd name="connsiteY49" fmla="*/ 244981 h 505822"/>
                <a:gd name="connsiteX50" fmla="*/ 109008 w 505723"/>
                <a:gd name="connsiteY50" fmla="*/ 261837 h 505822"/>
                <a:gd name="connsiteX51" fmla="*/ 39581 w 505723"/>
                <a:gd name="connsiteY51" fmla="*/ 261837 h 505822"/>
                <a:gd name="connsiteX52" fmla="*/ 396663 w 505723"/>
                <a:gd name="connsiteY52" fmla="*/ 244977 h 505822"/>
                <a:gd name="connsiteX53" fmla="*/ 466052 w 505723"/>
                <a:gd name="connsiteY53" fmla="*/ 244977 h 505822"/>
                <a:gd name="connsiteX54" fmla="*/ 466052 w 505723"/>
                <a:gd name="connsiteY54" fmla="*/ 261836 h 505822"/>
                <a:gd name="connsiteX55" fmla="*/ 396663 w 505723"/>
                <a:gd name="connsiteY55" fmla="*/ 261836 h 505822"/>
                <a:gd name="connsiteX56" fmla="*/ 168541 w 505723"/>
                <a:gd name="connsiteY56" fmla="*/ 244977 h 505822"/>
                <a:gd name="connsiteX57" fmla="*/ 337085 w 505723"/>
                <a:gd name="connsiteY57" fmla="*/ 244977 h 505822"/>
                <a:gd name="connsiteX58" fmla="*/ 337085 w 505723"/>
                <a:gd name="connsiteY58" fmla="*/ 261836 h 505822"/>
                <a:gd name="connsiteX59" fmla="*/ 168541 w 505723"/>
                <a:gd name="connsiteY59" fmla="*/ 261836 h 505822"/>
                <a:gd name="connsiteX60" fmla="*/ 488866 w 505723"/>
                <a:gd name="connsiteY60" fmla="*/ 202306 h 505822"/>
                <a:gd name="connsiteX61" fmla="*/ 505723 w 505723"/>
                <a:gd name="connsiteY61" fmla="*/ 202306 h 505822"/>
                <a:gd name="connsiteX62" fmla="*/ 505723 w 505723"/>
                <a:gd name="connsiteY62" fmla="*/ 505822 h 505822"/>
                <a:gd name="connsiteX63" fmla="*/ 488866 w 505723"/>
                <a:gd name="connsiteY63" fmla="*/ 505822 h 505822"/>
                <a:gd name="connsiteX64" fmla="*/ 0 w 505723"/>
                <a:gd name="connsiteY64" fmla="*/ 202264 h 505822"/>
                <a:gd name="connsiteX65" fmla="*/ 16906 w 505723"/>
                <a:gd name="connsiteY65" fmla="*/ 202264 h 505822"/>
                <a:gd name="connsiteX66" fmla="*/ 16906 w 505723"/>
                <a:gd name="connsiteY66" fmla="*/ 505822 h 505822"/>
                <a:gd name="connsiteX67" fmla="*/ 0 w 505723"/>
                <a:gd name="connsiteY67" fmla="*/ 505822 h 505822"/>
                <a:gd name="connsiteX68" fmla="*/ 168541 w 505723"/>
                <a:gd name="connsiteY68" fmla="*/ 195401 h 505822"/>
                <a:gd name="connsiteX69" fmla="*/ 337085 w 505723"/>
                <a:gd name="connsiteY69" fmla="*/ 195401 h 505822"/>
                <a:gd name="connsiteX70" fmla="*/ 337085 w 505723"/>
                <a:gd name="connsiteY70" fmla="*/ 212260 h 505822"/>
                <a:gd name="connsiteX71" fmla="*/ 168541 w 505723"/>
                <a:gd name="connsiteY71" fmla="*/ 212260 h 505822"/>
                <a:gd name="connsiteX72" fmla="*/ 370811 w 505723"/>
                <a:gd name="connsiteY72" fmla="*/ 185447 h 505822"/>
                <a:gd name="connsiteX73" fmla="*/ 488866 w 505723"/>
                <a:gd name="connsiteY73" fmla="*/ 185447 h 505822"/>
                <a:gd name="connsiteX74" fmla="*/ 488866 w 505723"/>
                <a:gd name="connsiteY74" fmla="*/ 202306 h 505822"/>
                <a:gd name="connsiteX75" fmla="*/ 370811 w 505723"/>
                <a:gd name="connsiteY75" fmla="*/ 202306 h 505822"/>
                <a:gd name="connsiteX76" fmla="*/ 488866 w 505723"/>
                <a:gd name="connsiteY76" fmla="*/ 185405 h 505822"/>
                <a:gd name="connsiteX77" fmla="*/ 505723 w 505723"/>
                <a:gd name="connsiteY77" fmla="*/ 185405 h 505822"/>
                <a:gd name="connsiteX78" fmla="*/ 505723 w 505723"/>
                <a:gd name="connsiteY78" fmla="*/ 185447 h 505822"/>
                <a:gd name="connsiteX79" fmla="*/ 488866 w 505723"/>
                <a:gd name="connsiteY79" fmla="*/ 185447 h 505822"/>
                <a:gd name="connsiteX80" fmla="*/ 0 w 505723"/>
                <a:gd name="connsiteY80" fmla="*/ 185405 h 505822"/>
                <a:gd name="connsiteX81" fmla="*/ 134817 w 505723"/>
                <a:gd name="connsiteY81" fmla="*/ 185405 h 505822"/>
                <a:gd name="connsiteX82" fmla="*/ 134817 w 505723"/>
                <a:gd name="connsiteY82" fmla="*/ 202264 h 505822"/>
                <a:gd name="connsiteX83" fmla="*/ 16906 w 505723"/>
                <a:gd name="connsiteY83" fmla="*/ 202264 h 505822"/>
                <a:gd name="connsiteX84" fmla="*/ 16906 w 505723"/>
                <a:gd name="connsiteY84" fmla="*/ 185504 h 505822"/>
                <a:gd name="connsiteX85" fmla="*/ 0 w 505723"/>
                <a:gd name="connsiteY85" fmla="*/ 185504 h 505822"/>
                <a:gd name="connsiteX86" fmla="*/ 277649 w 505723"/>
                <a:gd name="connsiteY86" fmla="*/ 145824 h 505822"/>
                <a:gd name="connsiteX87" fmla="*/ 307415 w 505723"/>
                <a:gd name="connsiteY87" fmla="*/ 145824 h 505822"/>
                <a:gd name="connsiteX88" fmla="*/ 307415 w 505723"/>
                <a:gd name="connsiteY88" fmla="*/ 162636 h 505822"/>
                <a:gd name="connsiteX89" fmla="*/ 277649 w 505723"/>
                <a:gd name="connsiteY89" fmla="*/ 162636 h 505822"/>
                <a:gd name="connsiteX90" fmla="*/ 237930 w 505723"/>
                <a:gd name="connsiteY90" fmla="*/ 145824 h 505822"/>
                <a:gd name="connsiteX91" fmla="*/ 267696 w 505723"/>
                <a:gd name="connsiteY91" fmla="*/ 145824 h 505822"/>
                <a:gd name="connsiteX92" fmla="*/ 267696 w 505723"/>
                <a:gd name="connsiteY92" fmla="*/ 162636 h 505822"/>
                <a:gd name="connsiteX93" fmla="*/ 237930 w 505723"/>
                <a:gd name="connsiteY93" fmla="*/ 162636 h 505822"/>
                <a:gd name="connsiteX94" fmla="*/ 198307 w 505723"/>
                <a:gd name="connsiteY94" fmla="*/ 145824 h 505822"/>
                <a:gd name="connsiteX95" fmla="*/ 228072 w 505723"/>
                <a:gd name="connsiteY95" fmla="*/ 145824 h 505822"/>
                <a:gd name="connsiteX96" fmla="*/ 228072 w 505723"/>
                <a:gd name="connsiteY96" fmla="*/ 162636 h 505822"/>
                <a:gd name="connsiteX97" fmla="*/ 198307 w 505723"/>
                <a:gd name="connsiteY97" fmla="*/ 162636 h 505822"/>
                <a:gd name="connsiteX98" fmla="*/ 253624 w 505723"/>
                <a:gd name="connsiteY98" fmla="*/ 21617 h 505822"/>
                <a:gd name="connsiteX99" fmla="*/ 151673 w 505723"/>
                <a:gd name="connsiteY99" fmla="*/ 102992 h 505822"/>
                <a:gd name="connsiteX100" fmla="*/ 151673 w 505723"/>
                <a:gd name="connsiteY100" fmla="*/ 488915 h 505822"/>
                <a:gd name="connsiteX101" fmla="*/ 354002 w 505723"/>
                <a:gd name="connsiteY101" fmla="*/ 488915 h 505822"/>
                <a:gd name="connsiteX102" fmla="*/ 354002 w 505723"/>
                <a:gd name="connsiteY102" fmla="*/ 102040 h 505822"/>
                <a:gd name="connsiteX103" fmla="*/ 253624 w 505723"/>
                <a:gd name="connsiteY103" fmla="*/ 0 h 505822"/>
                <a:gd name="connsiteX104" fmla="*/ 370811 w 505723"/>
                <a:gd name="connsiteY104" fmla="*/ 93850 h 505822"/>
                <a:gd name="connsiteX105" fmla="*/ 370811 w 505723"/>
                <a:gd name="connsiteY105" fmla="*/ 185447 h 505822"/>
                <a:gd name="connsiteX106" fmla="*/ 366898 w 505723"/>
                <a:gd name="connsiteY106" fmla="*/ 185447 h 505822"/>
                <a:gd name="connsiteX107" fmla="*/ 366898 w 505723"/>
                <a:gd name="connsiteY107" fmla="*/ 202306 h 505822"/>
                <a:gd name="connsiteX108" fmla="*/ 370811 w 505723"/>
                <a:gd name="connsiteY108" fmla="*/ 202306 h 505822"/>
                <a:gd name="connsiteX109" fmla="*/ 370811 w 505723"/>
                <a:gd name="connsiteY109" fmla="*/ 505723 h 505822"/>
                <a:gd name="connsiteX110" fmla="*/ 134817 w 505723"/>
                <a:gd name="connsiteY110" fmla="*/ 505723 h 505822"/>
                <a:gd name="connsiteX111" fmla="*/ 134817 w 505723"/>
                <a:gd name="connsiteY111" fmla="*/ 202264 h 505822"/>
                <a:gd name="connsiteX112" fmla="*/ 138812 w 505723"/>
                <a:gd name="connsiteY112" fmla="*/ 202264 h 505822"/>
                <a:gd name="connsiteX113" fmla="*/ 138812 w 505723"/>
                <a:gd name="connsiteY113" fmla="*/ 185405 h 505822"/>
                <a:gd name="connsiteX114" fmla="*/ 134817 w 505723"/>
                <a:gd name="connsiteY114" fmla="*/ 185405 h 505822"/>
                <a:gd name="connsiteX115" fmla="*/ 134817 w 505723"/>
                <a:gd name="connsiteY115" fmla="*/ 94897 h 50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05723" h="505822">
                  <a:moveTo>
                    <a:pt x="396663" y="443331"/>
                  </a:moveTo>
                  <a:lnTo>
                    <a:pt x="466052" y="443331"/>
                  </a:lnTo>
                  <a:lnTo>
                    <a:pt x="466052" y="460190"/>
                  </a:lnTo>
                  <a:lnTo>
                    <a:pt x="396663" y="460190"/>
                  </a:lnTo>
                  <a:close/>
                  <a:moveTo>
                    <a:pt x="168541" y="443331"/>
                  </a:moveTo>
                  <a:lnTo>
                    <a:pt x="337085" y="443331"/>
                  </a:lnTo>
                  <a:lnTo>
                    <a:pt x="337085" y="460190"/>
                  </a:lnTo>
                  <a:lnTo>
                    <a:pt x="168541" y="460190"/>
                  </a:lnTo>
                  <a:close/>
                  <a:moveTo>
                    <a:pt x="39581" y="443299"/>
                  </a:moveTo>
                  <a:lnTo>
                    <a:pt x="109008" y="443299"/>
                  </a:lnTo>
                  <a:lnTo>
                    <a:pt x="109008" y="460155"/>
                  </a:lnTo>
                  <a:lnTo>
                    <a:pt x="39581" y="460155"/>
                  </a:lnTo>
                  <a:close/>
                  <a:moveTo>
                    <a:pt x="396663" y="393755"/>
                  </a:moveTo>
                  <a:lnTo>
                    <a:pt x="466052" y="393755"/>
                  </a:lnTo>
                  <a:lnTo>
                    <a:pt x="466052" y="410614"/>
                  </a:lnTo>
                  <a:lnTo>
                    <a:pt x="396663" y="410614"/>
                  </a:lnTo>
                  <a:close/>
                  <a:moveTo>
                    <a:pt x="168541" y="393755"/>
                  </a:moveTo>
                  <a:lnTo>
                    <a:pt x="337085" y="393755"/>
                  </a:lnTo>
                  <a:lnTo>
                    <a:pt x="337085" y="410614"/>
                  </a:lnTo>
                  <a:lnTo>
                    <a:pt x="168541" y="410614"/>
                  </a:lnTo>
                  <a:close/>
                  <a:moveTo>
                    <a:pt x="39581" y="393732"/>
                  </a:moveTo>
                  <a:lnTo>
                    <a:pt x="109008" y="393732"/>
                  </a:lnTo>
                  <a:lnTo>
                    <a:pt x="109008" y="410588"/>
                  </a:lnTo>
                  <a:lnTo>
                    <a:pt x="39581" y="410588"/>
                  </a:lnTo>
                  <a:close/>
                  <a:moveTo>
                    <a:pt x="396663" y="344131"/>
                  </a:moveTo>
                  <a:lnTo>
                    <a:pt x="466052" y="344131"/>
                  </a:lnTo>
                  <a:lnTo>
                    <a:pt x="466052" y="360989"/>
                  </a:lnTo>
                  <a:lnTo>
                    <a:pt x="396663" y="360989"/>
                  </a:lnTo>
                  <a:close/>
                  <a:moveTo>
                    <a:pt x="168541" y="344131"/>
                  </a:moveTo>
                  <a:lnTo>
                    <a:pt x="337085" y="344131"/>
                  </a:lnTo>
                  <a:lnTo>
                    <a:pt x="337085" y="360989"/>
                  </a:lnTo>
                  <a:lnTo>
                    <a:pt x="168541" y="360989"/>
                  </a:lnTo>
                  <a:close/>
                  <a:moveTo>
                    <a:pt x="39581" y="344117"/>
                  </a:moveTo>
                  <a:lnTo>
                    <a:pt x="109008" y="344117"/>
                  </a:lnTo>
                  <a:lnTo>
                    <a:pt x="109008" y="360972"/>
                  </a:lnTo>
                  <a:lnTo>
                    <a:pt x="39581" y="360972"/>
                  </a:lnTo>
                  <a:close/>
                  <a:moveTo>
                    <a:pt x="396663" y="294554"/>
                  </a:moveTo>
                  <a:lnTo>
                    <a:pt x="466052" y="294554"/>
                  </a:lnTo>
                  <a:lnTo>
                    <a:pt x="466052" y="311413"/>
                  </a:lnTo>
                  <a:lnTo>
                    <a:pt x="396663" y="311413"/>
                  </a:lnTo>
                  <a:close/>
                  <a:moveTo>
                    <a:pt x="168541" y="294554"/>
                  </a:moveTo>
                  <a:lnTo>
                    <a:pt x="337085" y="294554"/>
                  </a:lnTo>
                  <a:lnTo>
                    <a:pt x="337085" y="311413"/>
                  </a:lnTo>
                  <a:lnTo>
                    <a:pt x="168541" y="311413"/>
                  </a:lnTo>
                  <a:close/>
                  <a:moveTo>
                    <a:pt x="39581" y="294549"/>
                  </a:moveTo>
                  <a:lnTo>
                    <a:pt x="109008" y="294549"/>
                  </a:lnTo>
                  <a:lnTo>
                    <a:pt x="109008" y="311405"/>
                  </a:lnTo>
                  <a:lnTo>
                    <a:pt x="39581" y="311405"/>
                  </a:lnTo>
                  <a:close/>
                  <a:moveTo>
                    <a:pt x="39581" y="244981"/>
                  </a:moveTo>
                  <a:lnTo>
                    <a:pt x="109008" y="244981"/>
                  </a:lnTo>
                  <a:lnTo>
                    <a:pt x="109008" y="261837"/>
                  </a:lnTo>
                  <a:lnTo>
                    <a:pt x="39581" y="261837"/>
                  </a:lnTo>
                  <a:close/>
                  <a:moveTo>
                    <a:pt x="396663" y="244977"/>
                  </a:moveTo>
                  <a:lnTo>
                    <a:pt x="466052" y="244977"/>
                  </a:lnTo>
                  <a:lnTo>
                    <a:pt x="466052" y="261836"/>
                  </a:lnTo>
                  <a:lnTo>
                    <a:pt x="396663" y="261836"/>
                  </a:lnTo>
                  <a:close/>
                  <a:moveTo>
                    <a:pt x="168541" y="244977"/>
                  </a:moveTo>
                  <a:lnTo>
                    <a:pt x="337085" y="244977"/>
                  </a:lnTo>
                  <a:lnTo>
                    <a:pt x="337085" y="261836"/>
                  </a:lnTo>
                  <a:lnTo>
                    <a:pt x="168541" y="261836"/>
                  </a:lnTo>
                  <a:close/>
                  <a:moveTo>
                    <a:pt x="488866" y="202306"/>
                  </a:moveTo>
                  <a:lnTo>
                    <a:pt x="505723" y="202306"/>
                  </a:lnTo>
                  <a:lnTo>
                    <a:pt x="505723" y="505822"/>
                  </a:lnTo>
                  <a:lnTo>
                    <a:pt x="488866" y="505822"/>
                  </a:lnTo>
                  <a:close/>
                  <a:moveTo>
                    <a:pt x="0" y="202264"/>
                  </a:moveTo>
                  <a:lnTo>
                    <a:pt x="16906" y="202264"/>
                  </a:lnTo>
                  <a:lnTo>
                    <a:pt x="16906" y="505822"/>
                  </a:lnTo>
                  <a:lnTo>
                    <a:pt x="0" y="505822"/>
                  </a:lnTo>
                  <a:close/>
                  <a:moveTo>
                    <a:pt x="168541" y="195401"/>
                  </a:moveTo>
                  <a:lnTo>
                    <a:pt x="337085" y="195401"/>
                  </a:lnTo>
                  <a:lnTo>
                    <a:pt x="337085" y="212260"/>
                  </a:lnTo>
                  <a:lnTo>
                    <a:pt x="168541" y="212260"/>
                  </a:lnTo>
                  <a:close/>
                  <a:moveTo>
                    <a:pt x="370811" y="185447"/>
                  </a:moveTo>
                  <a:lnTo>
                    <a:pt x="488866" y="185447"/>
                  </a:lnTo>
                  <a:lnTo>
                    <a:pt x="488866" y="202306"/>
                  </a:lnTo>
                  <a:lnTo>
                    <a:pt x="370811" y="202306"/>
                  </a:lnTo>
                  <a:close/>
                  <a:moveTo>
                    <a:pt x="488866" y="185405"/>
                  </a:moveTo>
                  <a:lnTo>
                    <a:pt x="505723" y="185405"/>
                  </a:lnTo>
                  <a:lnTo>
                    <a:pt x="505723" y="185447"/>
                  </a:lnTo>
                  <a:lnTo>
                    <a:pt x="488866" y="185447"/>
                  </a:lnTo>
                  <a:close/>
                  <a:moveTo>
                    <a:pt x="0" y="185405"/>
                  </a:moveTo>
                  <a:lnTo>
                    <a:pt x="134817" y="185405"/>
                  </a:lnTo>
                  <a:lnTo>
                    <a:pt x="134817" y="202264"/>
                  </a:lnTo>
                  <a:lnTo>
                    <a:pt x="16906" y="202264"/>
                  </a:lnTo>
                  <a:lnTo>
                    <a:pt x="16906" y="185504"/>
                  </a:lnTo>
                  <a:lnTo>
                    <a:pt x="0" y="185504"/>
                  </a:lnTo>
                  <a:close/>
                  <a:moveTo>
                    <a:pt x="277649" y="145824"/>
                  </a:moveTo>
                  <a:lnTo>
                    <a:pt x="307415" y="145824"/>
                  </a:lnTo>
                  <a:lnTo>
                    <a:pt x="307415" y="162636"/>
                  </a:lnTo>
                  <a:lnTo>
                    <a:pt x="277649" y="162636"/>
                  </a:lnTo>
                  <a:close/>
                  <a:moveTo>
                    <a:pt x="237930" y="145824"/>
                  </a:moveTo>
                  <a:lnTo>
                    <a:pt x="267696" y="145824"/>
                  </a:lnTo>
                  <a:lnTo>
                    <a:pt x="267696" y="162636"/>
                  </a:lnTo>
                  <a:lnTo>
                    <a:pt x="237930" y="162636"/>
                  </a:lnTo>
                  <a:close/>
                  <a:moveTo>
                    <a:pt x="198307" y="145824"/>
                  </a:moveTo>
                  <a:lnTo>
                    <a:pt x="228072" y="145824"/>
                  </a:lnTo>
                  <a:lnTo>
                    <a:pt x="228072" y="162636"/>
                  </a:lnTo>
                  <a:lnTo>
                    <a:pt x="198307" y="162636"/>
                  </a:lnTo>
                  <a:close/>
                  <a:moveTo>
                    <a:pt x="253624" y="21617"/>
                  </a:moveTo>
                  <a:lnTo>
                    <a:pt x="151673" y="102992"/>
                  </a:lnTo>
                  <a:lnTo>
                    <a:pt x="151673" y="488915"/>
                  </a:lnTo>
                  <a:lnTo>
                    <a:pt x="354002" y="488915"/>
                  </a:lnTo>
                  <a:lnTo>
                    <a:pt x="354002" y="102040"/>
                  </a:lnTo>
                  <a:close/>
                  <a:moveTo>
                    <a:pt x="253624" y="0"/>
                  </a:moveTo>
                  <a:lnTo>
                    <a:pt x="370811" y="93850"/>
                  </a:lnTo>
                  <a:lnTo>
                    <a:pt x="370811" y="185447"/>
                  </a:lnTo>
                  <a:lnTo>
                    <a:pt x="366898" y="185447"/>
                  </a:lnTo>
                  <a:lnTo>
                    <a:pt x="366898" y="202306"/>
                  </a:lnTo>
                  <a:lnTo>
                    <a:pt x="370811" y="202306"/>
                  </a:lnTo>
                  <a:lnTo>
                    <a:pt x="370811" y="505723"/>
                  </a:lnTo>
                  <a:lnTo>
                    <a:pt x="134817" y="505723"/>
                  </a:lnTo>
                  <a:lnTo>
                    <a:pt x="134817" y="202264"/>
                  </a:lnTo>
                  <a:lnTo>
                    <a:pt x="138812" y="202264"/>
                  </a:lnTo>
                  <a:lnTo>
                    <a:pt x="138812" y="185405"/>
                  </a:lnTo>
                  <a:lnTo>
                    <a:pt x="134817" y="185405"/>
                  </a:lnTo>
                  <a:lnTo>
                    <a:pt x="134817" y="9489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AD91DE6-E0EE-421C-804E-5E116D5938E3}"/>
                </a:ext>
              </a:extLst>
            </p:cNvPr>
            <p:cNvSpPr txBox="1"/>
            <p:nvPr/>
          </p:nvSpPr>
          <p:spPr>
            <a:xfrm>
              <a:off x="1971119" y="2232864"/>
              <a:ext cx="903271"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仓储物流</a:t>
              </a:r>
            </a:p>
          </p:txBody>
        </p:sp>
        <p:sp>
          <p:nvSpPr>
            <p:cNvPr id="19" name="文本框 18">
              <a:extLst>
                <a:ext uri="{FF2B5EF4-FFF2-40B4-BE49-F238E27FC236}">
                  <a16:creationId xmlns:a16="http://schemas.microsoft.com/office/drawing/2014/main" id="{1D66ABFC-1B5C-4D96-990A-25649F3C0983}"/>
                </a:ext>
              </a:extLst>
            </p:cNvPr>
            <p:cNvSpPr txBox="1"/>
            <p:nvPr/>
          </p:nvSpPr>
          <p:spPr>
            <a:xfrm>
              <a:off x="3226760" y="2263743"/>
              <a:ext cx="903271"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收费公路</a:t>
              </a:r>
            </a:p>
          </p:txBody>
        </p:sp>
        <p:sp>
          <p:nvSpPr>
            <p:cNvPr id="20" name="文本框 19">
              <a:extLst>
                <a:ext uri="{FF2B5EF4-FFF2-40B4-BE49-F238E27FC236}">
                  <a16:creationId xmlns:a16="http://schemas.microsoft.com/office/drawing/2014/main" id="{C59B732F-973A-4EBB-AF0D-DCC48D366EC9}"/>
                </a:ext>
              </a:extLst>
            </p:cNvPr>
            <p:cNvSpPr txBox="1"/>
            <p:nvPr/>
          </p:nvSpPr>
          <p:spPr>
            <a:xfrm>
              <a:off x="4482401" y="2282053"/>
              <a:ext cx="903271"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机场港口</a:t>
              </a:r>
            </a:p>
          </p:txBody>
        </p:sp>
        <p:sp>
          <p:nvSpPr>
            <p:cNvPr id="21" name="文本框 20">
              <a:extLst>
                <a:ext uri="{FF2B5EF4-FFF2-40B4-BE49-F238E27FC236}">
                  <a16:creationId xmlns:a16="http://schemas.microsoft.com/office/drawing/2014/main" id="{B4E160EB-0B9A-435C-B615-ADB1AF4606F3}"/>
                </a:ext>
              </a:extLst>
            </p:cNvPr>
            <p:cNvSpPr txBox="1"/>
            <p:nvPr/>
          </p:nvSpPr>
          <p:spPr>
            <a:xfrm>
              <a:off x="1971118" y="3377622"/>
              <a:ext cx="903271"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电</a:t>
              </a:r>
            </a:p>
          </p:txBody>
        </p:sp>
        <p:sp>
          <p:nvSpPr>
            <p:cNvPr id="22" name="文本框 21">
              <a:extLst>
                <a:ext uri="{FF2B5EF4-FFF2-40B4-BE49-F238E27FC236}">
                  <a16:creationId xmlns:a16="http://schemas.microsoft.com/office/drawing/2014/main" id="{1B57A901-F238-408C-A8B6-3873C0ED2155}"/>
                </a:ext>
              </a:extLst>
            </p:cNvPr>
            <p:cNvSpPr txBox="1"/>
            <p:nvPr/>
          </p:nvSpPr>
          <p:spPr>
            <a:xfrm>
              <a:off x="3267709" y="3377772"/>
              <a:ext cx="903271"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气</a:t>
              </a:r>
            </a:p>
          </p:txBody>
        </p:sp>
        <p:sp>
          <p:nvSpPr>
            <p:cNvPr id="23" name="文本框 22">
              <a:extLst>
                <a:ext uri="{FF2B5EF4-FFF2-40B4-BE49-F238E27FC236}">
                  <a16:creationId xmlns:a16="http://schemas.microsoft.com/office/drawing/2014/main" id="{A30E39AA-E1CC-4CC0-B19E-E4EA9F63FF63}"/>
                </a:ext>
              </a:extLst>
            </p:cNvPr>
            <p:cNvSpPr txBox="1"/>
            <p:nvPr/>
          </p:nvSpPr>
          <p:spPr>
            <a:xfrm>
              <a:off x="4507390" y="3395307"/>
              <a:ext cx="903271"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水</a:t>
              </a:r>
            </a:p>
          </p:txBody>
        </p:sp>
        <p:sp>
          <p:nvSpPr>
            <p:cNvPr id="24" name="文本框 23">
              <a:extLst>
                <a:ext uri="{FF2B5EF4-FFF2-40B4-BE49-F238E27FC236}">
                  <a16:creationId xmlns:a16="http://schemas.microsoft.com/office/drawing/2014/main" id="{D1AD86AB-DE6F-44EB-B046-8B16DD067871}"/>
                </a:ext>
              </a:extLst>
            </p:cNvPr>
            <p:cNvSpPr txBox="1"/>
            <p:nvPr/>
          </p:nvSpPr>
          <p:spPr>
            <a:xfrm>
              <a:off x="1971118" y="4602798"/>
              <a:ext cx="903271"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污染治理</a:t>
              </a:r>
            </a:p>
          </p:txBody>
        </p:sp>
        <p:sp>
          <p:nvSpPr>
            <p:cNvPr id="25" name="文本框 24">
              <a:extLst>
                <a:ext uri="{FF2B5EF4-FFF2-40B4-BE49-F238E27FC236}">
                  <a16:creationId xmlns:a16="http://schemas.microsoft.com/office/drawing/2014/main" id="{1C85057D-533A-4046-909D-A72FE9E417B6}"/>
                </a:ext>
              </a:extLst>
            </p:cNvPr>
            <p:cNvSpPr txBox="1"/>
            <p:nvPr/>
          </p:nvSpPr>
          <p:spPr>
            <a:xfrm>
              <a:off x="3296850" y="4602798"/>
              <a:ext cx="903271"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信息网络</a:t>
              </a:r>
            </a:p>
          </p:txBody>
        </p:sp>
        <p:sp>
          <p:nvSpPr>
            <p:cNvPr id="26" name="文本框 25">
              <a:extLst>
                <a:ext uri="{FF2B5EF4-FFF2-40B4-BE49-F238E27FC236}">
                  <a16:creationId xmlns:a16="http://schemas.microsoft.com/office/drawing/2014/main" id="{98FEE507-FF3D-4A35-B191-FAAC69C1E8D4}"/>
                </a:ext>
              </a:extLst>
            </p:cNvPr>
            <p:cNvSpPr txBox="1"/>
            <p:nvPr/>
          </p:nvSpPr>
          <p:spPr>
            <a:xfrm>
              <a:off x="4507390" y="4592582"/>
              <a:ext cx="903271"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产业园区</a:t>
              </a:r>
            </a:p>
          </p:txBody>
        </p:sp>
      </p:grpSp>
      <p:sp>
        <p:nvSpPr>
          <p:cNvPr id="28" name="矩形: 圆角 27">
            <a:extLst>
              <a:ext uri="{FF2B5EF4-FFF2-40B4-BE49-F238E27FC236}">
                <a16:creationId xmlns:a16="http://schemas.microsoft.com/office/drawing/2014/main" id="{B2B5C059-2920-494F-B4AF-69C139FD97D1}"/>
              </a:ext>
            </a:extLst>
          </p:cNvPr>
          <p:cNvSpPr/>
          <p:nvPr/>
        </p:nvSpPr>
        <p:spPr>
          <a:xfrm>
            <a:off x="5991081" y="2253629"/>
            <a:ext cx="1367981" cy="3352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聚焦重点行业</a:t>
            </a:r>
          </a:p>
        </p:txBody>
      </p:sp>
      <p:sp>
        <p:nvSpPr>
          <p:cNvPr id="29" name="矩形: 圆角 28">
            <a:extLst>
              <a:ext uri="{FF2B5EF4-FFF2-40B4-BE49-F238E27FC236}">
                <a16:creationId xmlns:a16="http://schemas.microsoft.com/office/drawing/2014/main" id="{85D84BB1-F1A9-46A9-AF2B-21E543940E12}"/>
              </a:ext>
            </a:extLst>
          </p:cNvPr>
          <p:cNvSpPr/>
          <p:nvPr/>
        </p:nvSpPr>
        <p:spPr>
          <a:xfrm>
            <a:off x="5990178" y="1074595"/>
            <a:ext cx="1367981" cy="3352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聚焦重点区域</a:t>
            </a:r>
          </a:p>
        </p:txBody>
      </p:sp>
      <p:sp>
        <p:nvSpPr>
          <p:cNvPr id="30" name="矩形: 圆角 29">
            <a:extLst>
              <a:ext uri="{FF2B5EF4-FFF2-40B4-BE49-F238E27FC236}">
                <a16:creationId xmlns:a16="http://schemas.microsoft.com/office/drawing/2014/main" id="{3918E8CA-D8D8-4988-BFBC-E6D845F3E188}"/>
              </a:ext>
            </a:extLst>
          </p:cNvPr>
          <p:cNvSpPr/>
          <p:nvPr/>
        </p:nvSpPr>
        <p:spPr>
          <a:xfrm>
            <a:off x="5990178" y="3800672"/>
            <a:ext cx="1367981" cy="3352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聚焦优质项目</a:t>
            </a:r>
          </a:p>
        </p:txBody>
      </p:sp>
      <p:sp>
        <p:nvSpPr>
          <p:cNvPr id="31" name="文本框 30">
            <a:extLst>
              <a:ext uri="{FF2B5EF4-FFF2-40B4-BE49-F238E27FC236}">
                <a16:creationId xmlns:a16="http://schemas.microsoft.com/office/drawing/2014/main" id="{DBF5F0FD-A7DE-4154-8AEE-0369F6BCED27}"/>
              </a:ext>
            </a:extLst>
          </p:cNvPr>
          <p:cNvSpPr txBox="1"/>
          <p:nvPr/>
        </p:nvSpPr>
        <p:spPr>
          <a:xfrm>
            <a:off x="5982949" y="2713200"/>
            <a:ext cx="5719019" cy="890693"/>
          </a:xfrm>
          <a:prstGeom prst="rect">
            <a:avLst/>
          </a:prstGeom>
          <a:noFill/>
        </p:spPr>
        <p:txBody>
          <a:bodyPr wrap="square">
            <a:spAutoFit/>
          </a:bodyPr>
          <a:lstStyle>
            <a:defPPr>
              <a:defRPr lang="zh-CN"/>
            </a:defPPr>
            <a:lvl1pPr>
              <a:defRPr sz="1400" b="0" i="0">
                <a:solidFill>
                  <a:srgbClr val="333333"/>
                </a:solidFill>
                <a:effectLst/>
                <a:latin typeface="arial" panose="020B0604020202020204" pitchFamily="34" charset="0"/>
              </a:defRPr>
            </a:lvl1pPr>
          </a:lstStyle>
          <a:p>
            <a:pPr>
              <a:lnSpc>
                <a:spcPct val="150000"/>
              </a:lnSpc>
            </a:pPr>
            <a:r>
              <a:rPr lang="zh-CN" altLang="en-US" sz="1200" dirty="0">
                <a:latin typeface="微软雅黑" panose="020B0503020204020204" pitchFamily="34" charset="-122"/>
                <a:ea typeface="微软雅黑" panose="020B0503020204020204" pitchFamily="34" charset="-122"/>
              </a:rPr>
              <a:t>优先支持</a:t>
            </a:r>
            <a:r>
              <a:rPr lang="zh-CN" altLang="en-US" sz="1200" b="1" dirty="0">
                <a:solidFill>
                  <a:srgbClr val="FF0000"/>
                </a:solidFill>
                <a:latin typeface="微软雅黑" panose="020B0503020204020204" pitchFamily="34" charset="-122"/>
                <a:ea typeface="微软雅黑" panose="020B0503020204020204" pitchFamily="34" charset="-122"/>
              </a:rPr>
              <a:t>基础设施补短板行业</a:t>
            </a:r>
            <a:r>
              <a:rPr lang="zh-CN" altLang="en-US" sz="1200" dirty="0">
                <a:latin typeface="微软雅黑" panose="020B0503020204020204" pitchFamily="34" charset="-122"/>
                <a:ea typeface="微软雅黑" panose="020B0503020204020204" pitchFamily="34" charset="-122"/>
              </a:rPr>
              <a:t>，包括仓储物流、收费公路等交通设施，水电气热等市政工程，城镇污水垃圾处理、固废危废处理等污染治理项目。鼓励</a:t>
            </a:r>
            <a:r>
              <a:rPr lang="zh-CN" altLang="en-US" sz="1200" b="1" dirty="0">
                <a:solidFill>
                  <a:srgbClr val="FF0000"/>
                </a:solidFill>
                <a:latin typeface="微软雅黑" panose="020B0503020204020204" pitchFamily="34" charset="-122"/>
                <a:ea typeface="微软雅黑" panose="020B0503020204020204" pitchFamily="34" charset="-122"/>
              </a:rPr>
              <a:t>信息网络等新型基础设施</a:t>
            </a:r>
            <a:r>
              <a:rPr lang="zh-CN" altLang="en-US" sz="1200" dirty="0">
                <a:latin typeface="微软雅黑" panose="020B0503020204020204" pitchFamily="34" charset="-122"/>
                <a:ea typeface="微软雅黑" panose="020B0503020204020204" pitchFamily="34" charset="-122"/>
              </a:rPr>
              <a:t>，以及</a:t>
            </a:r>
            <a:r>
              <a:rPr lang="zh-CN" altLang="en-US" sz="1200" b="1" dirty="0">
                <a:solidFill>
                  <a:srgbClr val="FF0000"/>
                </a:solidFill>
                <a:latin typeface="微软雅黑" panose="020B0503020204020204" pitchFamily="34" charset="-122"/>
                <a:ea typeface="微软雅黑" panose="020B0503020204020204" pitchFamily="34" charset="-122"/>
              </a:rPr>
              <a:t>战略性新兴产业集群、高科技产业园区、产业园区</a:t>
            </a:r>
            <a:r>
              <a:rPr lang="zh-CN" altLang="en-US" sz="1200" dirty="0">
                <a:latin typeface="微软雅黑" panose="020B0503020204020204" pitchFamily="34" charset="-122"/>
                <a:ea typeface="微软雅黑" panose="020B0503020204020204" pitchFamily="34" charset="-122"/>
              </a:rPr>
              <a:t>等开展试点。</a:t>
            </a:r>
          </a:p>
        </p:txBody>
      </p:sp>
      <p:sp>
        <p:nvSpPr>
          <p:cNvPr id="32" name="文本框 31">
            <a:extLst>
              <a:ext uri="{FF2B5EF4-FFF2-40B4-BE49-F238E27FC236}">
                <a16:creationId xmlns:a16="http://schemas.microsoft.com/office/drawing/2014/main" id="{325C717F-39F1-47BC-B2C5-69D96E2EDC7F}"/>
              </a:ext>
            </a:extLst>
          </p:cNvPr>
          <p:cNvSpPr txBox="1"/>
          <p:nvPr/>
        </p:nvSpPr>
        <p:spPr>
          <a:xfrm>
            <a:off x="5982949" y="4211950"/>
            <a:ext cx="5767229" cy="1721690"/>
          </a:xfrm>
          <a:prstGeom prst="rect">
            <a:avLst/>
          </a:prstGeom>
          <a:noFill/>
        </p:spPr>
        <p:txBody>
          <a:bodyPr wrap="square">
            <a:spAutoFit/>
          </a:bodyPr>
          <a:lstStyle>
            <a:defPPr>
              <a:defRPr lang="zh-CN"/>
            </a:defPPr>
            <a:lvl1pPr>
              <a:defRPr sz="1400" b="0" i="0">
                <a:solidFill>
                  <a:srgbClr val="333333"/>
                </a:solidFill>
                <a:effectLst/>
                <a:latin typeface="arial" panose="020B0604020202020204" pitchFamily="34" charset="0"/>
              </a:defRPr>
            </a:lvl1pPr>
          </a:lstStyle>
          <a:p>
            <a:pPr>
              <a:lnSpc>
                <a:spcPct val="150000"/>
              </a:lnSpc>
            </a:pPr>
            <a:r>
              <a:rPr lang="zh-CN" altLang="en-US" sz="1200" dirty="0">
                <a:latin typeface="微软雅黑" panose="020B0503020204020204" pitchFamily="34" charset="-122"/>
                <a:ea typeface="微软雅黑" panose="020B0503020204020204" pitchFamily="34" charset="-122"/>
              </a:rPr>
              <a:t>基础设施</a:t>
            </a:r>
            <a:r>
              <a:rPr lang="en-US" altLang="zh-CN" sz="1200" dirty="0">
                <a:latin typeface="微软雅黑" panose="020B0503020204020204" pitchFamily="34" charset="-122"/>
                <a:ea typeface="微软雅黑" panose="020B0503020204020204" pitchFamily="34" charset="-122"/>
              </a:rPr>
              <a:t>REITs</a:t>
            </a:r>
            <a:r>
              <a:rPr lang="zh-CN" altLang="en-US" sz="1200" dirty="0">
                <a:latin typeface="微软雅黑" panose="020B0503020204020204" pitchFamily="34" charset="-122"/>
                <a:ea typeface="微软雅黑" panose="020B0503020204020204" pitchFamily="34" charset="-122"/>
              </a:rPr>
              <a:t>试点项目应</a:t>
            </a:r>
            <a:r>
              <a:rPr lang="zh-CN" altLang="en-US" sz="1200" b="1" dirty="0">
                <a:solidFill>
                  <a:srgbClr val="FF0000"/>
                </a:solidFill>
                <a:latin typeface="微软雅黑" panose="020B0503020204020204" pitchFamily="34" charset="-122"/>
                <a:ea typeface="微软雅黑" panose="020B0503020204020204" pitchFamily="34" charset="-122"/>
              </a:rPr>
              <a:t>项目权属清晰</a:t>
            </a:r>
            <a:r>
              <a:rPr lang="zh-CN" altLang="en-US" sz="1200" dirty="0">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已按规定履行项目投资管理，以及规划、环评和用地等相关手续，已通过竣工验收</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PPP</a:t>
            </a:r>
            <a:r>
              <a:rPr lang="zh-CN" altLang="en-US" sz="1200" dirty="0">
                <a:latin typeface="微软雅黑" panose="020B0503020204020204" pitchFamily="34" charset="-122"/>
                <a:ea typeface="微软雅黑" panose="020B0503020204020204" pitchFamily="34" charset="-122"/>
              </a:rPr>
              <a:t>项目应依法依规履行政府和社会资本管理相关规定，收入来源以使用者付费为主，未出现重大问题和合同纠纷。</a:t>
            </a:r>
            <a:r>
              <a:rPr lang="zh-CN" altLang="en-US" sz="1200" b="1" dirty="0">
                <a:solidFill>
                  <a:srgbClr val="FF0000"/>
                </a:solidFill>
                <a:latin typeface="微软雅黑" panose="020B0503020204020204" pitchFamily="34" charset="-122"/>
                <a:ea typeface="微软雅黑" panose="020B0503020204020204" pitchFamily="34" charset="-122"/>
              </a:rPr>
              <a:t>具有成熟的经营模式及市场化运营能力，已产生持续、稳定的收益及现金流，投资回报良好，并具有持续经营能力、较好的增长潜力</a:t>
            </a:r>
            <a:r>
              <a:rPr lang="zh-CN" altLang="en-US" sz="1200" dirty="0">
                <a:latin typeface="微软雅黑" panose="020B0503020204020204" pitchFamily="34" charset="-122"/>
                <a:ea typeface="微软雅黑" panose="020B0503020204020204" pitchFamily="34" charset="-122"/>
              </a:rPr>
              <a:t>。基础设施运营企业还应当</a:t>
            </a:r>
            <a:r>
              <a:rPr lang="zh-CN" altLang="en-US" sz="1200" b="1" dirty="0">
                <a:solidFill>
                  <a:srgbClr val="FF0000"/>
                </a:solidFill>
                <a:latin typeface="微软雅黑" panose="020B0503020204020204" pitchFamily="34" charset="-122"/>
                <a:ea typeface="微软雅黑" panose="020B0503020204020204" pitchFamily="34" charset="-122"/>
              </a:rPr>
              <a:t>具有丰富的运营管理能力</a:t>
            </a:r>
            <a:r>
              <a:rPr lang="zh-CN" altLang="en-US" sz="1200" dirty="0">
                <a:latin typeface="微软雅黑" panose="020B0503020204020204" pitchFamily="34" charset="-122"/>
                <a:ea typeface="微软雅黑" panose="020B0503020204020204" pitchFamily="34" charset="-122"/>
              </a:rPr>
              <a:t>。</a:t>
            </a:r>
          </a:p>
        </p:txBody>
      </p:sp>
      <p:sp>
        <p:nvSpPr>
          <p:cNvPr id="33" name="矩形: 圆角 32">
            <a:extLst>
              <a:ext uri="{FF2B5EF4-FFF2-40B4-BE49-F238E27FC236}">
                <a16:creationId xmlns:a16="http://schemas.microsoft.com/office/drawing/2014/main" id="{5382A1BA-0425-4518-AA22-FE7CDD87485A}"/>
              </a:ext>
            </a:extLst>
          </p:cNvPr>
          <p:cNvSpPr/>
          <p:nvPr/>
        </p:nvSpPr>
        <p:spPr>
          <a:xfrm>
            <a:off x="5972565" y="1485873"/>
            <a:ext cx="5675709" cy="682671"/>
          </a:xfrm>
          <a:prstGeom prst="roundRect">
            <a:avLst>
              <a:gd name="adj" fmla="val 636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矩形: 圆角 33">
            <a:extLst>
              <a:ext uri="{FF2B5EF4-FFF2-40B4-BE49-F238E27FC236}">
                <a16:creationId xmlns:a16="http://schemas.microsoft.com/office/drawing/2014/main" id="{D1790B1C-0191-4353-B47C-B9BEF15E93D9}"/>
              </a:ext>
            </a:extLst>
          </p:cNvPr>
          <p:cNvSpPr/>
          <p:nvPr/>
        </p:nvSpPr>
        <p:spPr>
          <a:xfrm>
            <a:off x="5972566" y="2655727"/>
            <a:ext cx="5675709" cy="1069055"/>
          </a:xfrm>
          <a:prstGeom prst="roundRect">
            <a:avLst>
              <a:gd name="adj" fmla="val 636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矩形: 圆角 34">
            <a:extLst>
              <a:ext uri="{FF2B5EF4-FFF2-40B4-BE49-F238E27FC236}">
                <a16:creationId xmlns:a16="http://schemas.microsoft.com/office/drawing/2014/main" id="{42C96DF1-CCB0-4568-A13E-AC134984F5E7}"/>
              </a:ext>
            </a:extLst>
          </p:cNvPr>
          <p:cNvSpPr/>
          <p:nvPr/>
        </p:nvSpPr>
        <p:spPr>
          <a:xfrm>
            <a:off x="5972565" y="4211950"/>
            <a:ext cx="5675709" cy="1815882"/>
          </a:xfrm>
          <a:prstGeom prst="roundRect">
            <a:avLst>
              <a:gd name="adj" fmla="val 636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182E95CB-17CD-4821-9935-F618A07ADDDA}"/>
              </a:ext>
            </a:extLst>
          </p:cNvPr>
          <p:cNvSpPr txBox="1"/>
          <p:nvPr/>
        </p:nvSpPr>
        <p:spPr>
          <a:xfrm>
            <a:off x="369077" y="5093448"/>
            <a:ext cx="5198217" cy="900246"/>
          </a:xfrm>
          <a:prstGeom prst="rect">
            <a:avLst/>
          </a:prstGeom>
          <a:noFill/>
        </p:spPr>
        <p:txBody>
          <a:bodyPr wrap="square">
            <a:spAutoFit/>
          </a:bodyPr>
          <a:lstStyle/>
          <a:p>
            <a:pPr algn="l"/>
            <a:r>
              <a:rPr lang="zh-CN" altLang="en-US" sz="1050" b="0" i="0" dirty="0">
                <a:solidFill>
                  <a:srgbClr val="000000"/>
                </a:solidFill>
                <a:effectLst/>
                <a:latin typeface="微软雅黑" panose="020B0503020204020204" pitchFamily="34" charset="-122"/>
                <a:ea typeface="微软雅黑" panose="020B0503020204020204" pitchFamily="34" charset="-122"/>
              </a:rPr>
              <a:t>*项目应满足以下条件：</a:t>
            </a:r>
            <a:r>
              <a:rPr lang="en-US" altLang="zh-CN" sz="1050" b="0" i="0" dirty="0">
                <a:solidFill>
                  <a:srgbClr val="000000"/>
                </a:solidFill>
                <a:effectLst/>
                <a:latin typeface="微软雅黑" panose="020B0503020204020204" pitchFamily="34" charset="-122"/>
                <a:ea typeface="微软雅黑" panose="020B0503020204020204" pitchFamily="34" charset="-122"/>
              </a:rPr>
              <a:t>1</a:t>
            </a:r>
            <a:r>
              <a:rPr lang="zh-CN" altLang="en-US" sz="1050" b="0" i="0" dirty="0">
                <a:solidFill>
                  <a:srgbClr val="000000"/>
                </a:solidFill>
                <a:effectLst/>
                <a:latin typeface="微软雅黑" panose="020B0503020204020204" pitchFamily="34" charset="-122"/>
                <a:ea typeface="微软雅黑" panose="020B0503020204020204" pitchFamily="34" charset="-122"/>
              </a:rPr>
              <a:t>． 位于国家发展改革委确定的战略性新兴产业集群，或</a:t>
            </a:r>
            <a:r>
              <a:rPr lang="en-US" altLang="zh-CN" sz="1050" b="0" i="0" dirty="0">
                <a:solidFill>
                  <a:srgbClr val="000000"/>
                </a:solidFill>
                <a:effectLst/>
                <a:latin typeface="微软雅黑" panose="020B0503020204020204" pitchFamily="34" charset="-122"/>
                <a:ea typeface="微软雅黑" panose="020B0503020204020204" pitchFamily="34" charset="-122"/>
              </a:rPr>
              <a:t>《</a:t>
            </a:r>
            <a:r>
              <a:rPr lang="zh-CN" altLang="en-US" sz="1050" b="0" i="0" dirty="0">
                <a:solidFill>
                  <a:srgbClr val="000000"/>
                </a:solidFill>
                <a:effectLst/>
                <a:latin typeface="微软雅黑" panose="020B0503020204020204" pitchFamily="34" charset="-122"/>
                <a:ea typeface="微软雅黑" panose="020B0503020204020204" pitchFamily="34" charset="-122"/>
              </a:rPr>
              <a:t>中国开发区审核公告目录（</a:t>
            </a:r>
            <a:r>
              <a:rPr lang="en-US" altLang="zh-CN" sz="1050" b="0" i="0" dirty="0">
                <a:solidFill>
                  <a:srgbClr val="000000"/>
                </a:solidFill>
                <a:effectLst/>
                <a:latin typeface="微软雅黑" panose="020B0503020204020204" pitchFamily="34" charset="-122"/>
                <a:ea typeface="微软雅黑" panose="020B0503020204020204" pitchFamily="34" charset="-122"/>
              </a:rPr>
              <a:t>2018</a:t>
            </a:r>
            <a:r>
              <a:rPr lang="zh-CN" altLang="en-US" sz="1050" b="0" i="0" dirty="0">
                <a:solidFill>
                  <a:srgbClr val="000000"/>
                </a:solidFill>
                <a:effectLst/>
                <a:latin typeface="微软雅黑" panose="020B0503020204020204" pitchFamily="34" charset="-122"/>
                <a:ea typeface="微软雅黑" panose="020B0503020204020204" pitchFamily="34" charset="-122"/>
              </a:rPr>
              <a:t>年版）</a:t>
            </a:r>
            <a:r>
              <a:rPr lang="en-US" altLang="zh-CN" sz="1050" b="0" i="0" dirty="0">
                <a:solidFill>
                  <a:srgbClr val="000000"/>
                </a:solidFill>
                <a:effectLst/>
                <a:latin typeface="微软雅黑" panose="020B0503020204020204" pitchFamily="34" charset="-122"/>
                <a:ea typeface="微软雅黑" panose="020B0503020204020204" pitchFamily="34" charset="-122"/>
              </a:rPr>
              <a:t>》</a:t>
            </a:r>
            <a:r>
              <a:rPr lang="zh-CN" altLang="en-US" sz="1050" b="0" i="0" dirty="0">
                <a:solidFill>
                  <a:srgbClr val="000000"/>
                </a:solidFill>
                <a:effectLst/>
                <a:latin typeface="微软雅黑" panose="020B0503020204020204" pitchFamily="34" charset="-122"/>
                <a:ea typeface="微软雅黑" panose="020B0503020204020204" pitchFamily="34" charset="-122"/>
              </a:rPr>
              <a:t>确定的开发区范围内。</a:t>
            </a:r>
            <a:r>
              <a:rPr lang="en-US" altLang="zh-CN" sz="1050" b="0" i="0" dirty="0">
                <a:solidFill>
                  <a:srgbClr val="000000"/>
                </a:solidFill>
                <a:effectLst/>
                <a:latin typeface="微软雅黑" panose="020B0503020204020204" pitchFamily="34" charset="-122"/>
                <a:ea typeface="微软雅黑" panose="020B0503020204020204" pitchFamily="34" charset="-122"/>
              </a:rPr>
              <a:t>2</a:t>
            </a:r>
            <a:r>
              <a:rPr lang="zh-CN" altLang="en-US" sz="1050" b="0" i="0" dirty="0">
                <a:solidFill>
                  <a:srgbClr val="000000"/>
                </a:solidFill>
                <a:effectLst/>
                <a:latin typeface="微软雅黑" panose="020B0503020204020204" pitchFamily="34" charset="-122"/>
                <a:ea typeface="微软雅黑" panose="020B0503020204020204" pitchFamily="34" charset="-122"/>
              </a:rPr>
              <a:t>． 业态为研发、创新设计及中试平台，工业厂房，创业孵化器和产业加速器，产业发展服务平台等园区基础设施。</a:t>
            </a:r>
            <a:r>
              <a:rPr lang="en-US" altLang="zh-CN" sz="1050" b="0" i="0" dirty="0">
                <a:solidFill>
                  <a:srgbClr val="000000"/>
                </a:solidFill>
                <a:effectLst/>
                <a:latin typeface="微软雅黑" panose="020B0503020204020204" pitchFamily="34" charset="-122"/>
                <a:ea typeface="微软雅黑" panose="020B0503020204020204" pitchFamily="34" charset="-122"/>
              </a:rPr>
              <a:t>3</a:t>
            </a:r>
            <a:r>
              <a:rPr lang="zh-CN" altLang="en-US" sz="1050" b="0" i="0" dirty="0">
                <a:solidFill>
                  <a:srgbClr val="000000"/>
                </a:solidFill>
                <a:effectLst/>
                <a:latin typeface="微软雅黑" panose="020B0503020204020204" pitchFamily="34" charset="-122"/>
                <a:ea typeface="微软雅黑" panose="020B0503020204020204" pitchFamily="34" charset="-122"/>
              </a:rPr>
              <a:t>． 项目用地性质为非商业、非住宅用地。</a:t>
            </a:r>
            <a:r>
              <a:rPr lang="zh-CN" altLang="en-US" sz="1050" b="1" i="0" dirty="0">
                <a:solidFill>
                  <a:srgbClr val="C00000"/>
                </a:solidFill>
                <a:effectLst/>
                <a:latin typeface="微软雅黑" panose="020B0503020204020204" pitchFamily="34" charset="-122"/>
                <a:ea typeface="微软雅黑" panose="020B0503020204020204" pitchFamily="34" charset="-122"/>
              </a:rPr>
              <a:t>酒店、商场、写字楼、公寓、住宅等房地产项目不属于试点范围。</a:t>
            </a:r>
          </a:p>
        </p:txBody>
      </p:sp>
      <p:sp>
        <p:nvSpPr>
          <p:cNvPr id="38" name="文本框 37">
            <a:extLst>
              <a:ext uri="{FF2B5EF4-FFF2-40B4-BE49-F238E27FC236}">
                <a16:creationId xmlns:a16="http://schemas.microsoft.com/office/drawing/2014/main" id="{C265CFCF-B83C-481A-B9A9-4C2DCF9A06C3}"/>
              </a:ext>
            </a:extLst>
          </p:cNvPr>
          <p:cNvSpPr txBox="1"/>
          <p:nvPr/>
        </p:nvSpPr>
        <p:spPr>
          <a:xfrm>
            <a:off x="374813" y="1068785"/>
            <a:ext cx="4866814" cy="338554"/>
          </a:xfrm>
          <a:prstGeom prst="rect">
            <a:avLst/>
          </a:prstGeom>
          <a:noFill/>
        </p:spPr>
        <p:txBody>
          <a:bodyPr wrap="square" rtlCol="0">
            <a:spAutoFit/>
          </a:bodyPr>
          <a:lstStyle/>
          <a:p>
            <a:pPr marL="342900" indent="-342900">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基础设施</a:t>
            </a:r>
            <a:r>
              <a:rPr lang="en-US" altLang="zh-CN" sz="1600" b="1" dirty="0">
                <a:latin typeface="微软雅黑" panose="020B0503020204020204" pitchFamily="34" charset="-122"/>
                <a:ea typeface="微软雅黑" panose="020B0503020204020204" pitchFamily="34" charset="-122"/>
              </a:rPr>
              <a:t>REITs</a:t>
            </a:r>
            <a:r>
              <a:rPr lang="zh-CN" altLang="en-US" sz="1600" b="1" dirty="0">
                <a:latin typeface="微软雅黑" panose="020B0503020204020204" pitchFamily="34" charset="-122"/>
                <a:ea typeface="微软雅黑" panose="020B0503020204020204" pitchFamily="34" charset="-122"/>
              </a:rPr>
              <a:t>涉及重点行业、区域、项目</a:t>
            </a:r>
          </a:p>
        </p:txBody>
      </p:sp>
    </p:spTree>
    <p:custDataLst>
      <p:tags r:id="rId1"/>
    </p:custDataLst>
    <p:extLst>
      <p:ext uri="{BB962C8B-B14F-4D97-AF65-F5344CB8AC3E}">
        <p14:creationId xmlns:p14="http://schemas.microsoft.com/office/powerpoint/2010/main" val="26266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2.2 </a:t>
            </a:r>
            <a:r>
              <a:rPr lang="zh-CN" altLang="en-US" dirty="0"/>
              <a:t>政策环境</a:t>
            </a:r>
          </a:p>
        </p:txBody>
      </p:sp>
      <p:cxnSp>
        <p:nvCxnSpPr>
          <p:cNvPr id="5" name="Straight Connector 9">
            <a:extLst>
              <a:ext uri="{FF2B5EF4-FFF2-40B4-BE49-F238E27FC236}">
                <a16:creationId xmlns:a16="http://schemas.microsoft.com/office/drawing/2014/main" id="{E8B6883D-BA5D-4029-B5DD-01D34087A4AA}"/>
              </a:ext>
            </a:extLst>
          </p:cNvPr>
          <p:cNvCxnSpPr>
            <a:cxnSpLocks/>
          </p:cNvCxnSpPr>
          <p:nvPr/>
        </p:nvCxnSpPr>
        <p:spPr>
          <a:xfrm>
            <a:off x="549958" y="3535422"/>
            <a:ext cx="11111696" cy="0"/>
          </a:xfrm>
          <a:prstGeom prst="line">
            <a:avLst/>
          </a:prstGeom>
          <a:ln w="31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Isosceles Triangle 39">
            <a:extLst>
              <a:ext uri="{FF2B5EF4-FFF2-40B4-BE49-F238E27FC236}">
                <a16:creationId xmlns:a16="http://schemas.microsoft.com/office/drawing/2014/main" id="{F4E02DDA-770D-405A-B412-774CB102C323}"/>
              </a:ext>
            </a:extLst>
          </p:cNvPr>
          <p:cNvSpPr/>
          <p:nvPr/>
        </p:nvSpPr>
        <p:spPr>
          <a:xfrm>
            <a:off x="946199" y="1937823"/>
            <a:ext cx="1146532" cy="1602121"/>
          </a:xfrm>
          <a:prstGeom prst="triangle">
            <a:avLst/>
          </a:prstGeom>
          <a:gradFill>
            <a:gsLst>
              <a:gs pos="50000">
                <a:schemeClr val="accent2"/>
              </a:gs>
              <a:gs pos="5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7" name="Group 44">
            <a:extLst>
              <a:ext uri="{FF2B5EF4-FFF2-40B4-BE49-F238E27FC236}">
                <a16:creationId xmlns:a16="http://schemas.microsoft.com/office/drawing/2014/main" id="{F9FC4E58-0D65-4337-9233-77D787E56EE1}"/>
              </a:ext>
            </a:extLst>
          </p:cNvPr>
          <p:cNvGrpSpPr/>
          <p:nvPr/>
        </p:nvGrpSpPr>
        <p:grpSpPr>
          <a:xfrm>
            <a:off x="1249329" y="1668989"/>
            <a:ext cx="540271" cy="582564"/>
            <a:chOff x="936189" y="3165986"/>
            <a:chExt cx="624964" cy="673887"/>
          </a:xfrm>
        </p:grpSpPr>
        <p:grpSp>
          <p:nvGrpSpPr>
            <p:cNvPr id="8" name="Group 45">
              <a:extLst>
                <a:ext uri="{FF2B5EF4-FFF2-40B4-BE49-F238E27FC236}">
                  <a16:creationId xmlns:a16="http://schemas.microsoft.com/office/drawing/2014/main" id="{6987C557-8B9A-4426-95CA-1ED6270DD1A8}"/>
                </a:ext>
              </a:extLst>
            </p:cNvPr>
            <p:cNvGrpSpPr/>
            <p:nvPr/>
          </p:nvGrpSpPr>
          <p:grpSpPr>
            <a:xfrm>
              <a:off x="936189" y="3165986"/>
              <a:ext cx="624964" cy="673887"/>
              <a:chOff x="899036" y="3165986"/>
              <a:chExt cx="624964" cy="673887"/>
            </a:xfrm>
          </p:grpSpPr>
          <p:sp>
            <p:nvSpPr>
              <p:cNvPr id="10" name="Rectangle: Rounded Corners 47">
                <a:extLst>
                  <a:ext uri="{FF2B5EF4-FFF2-40B4-BE49-F238E27FC236}">
                    <a16:creationId xmlns:a16="http://schemas.microsoft.com/office/drawing/2014/main" id="{B0B7A00F-0958-4B90-9F3C-3A5A6FEE3178}"/>
                  </a:ext>
                </a:extLst>
              </p:cNvPr>
              <p:cNvSpPr/>
              <p:nvPr/>
            </p:nvSpPr>
            <p:spPr>
              <a:xfrm rot="8076719">
                <a:off x="899037" y="3214910"/>
                <a:ext cx="624963" cy="6249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1" name="Rectangle: Rounded Corners 48">
                <a:extLst>
                  <a:ext uri="{FF2B5EF4-FFF2-40B4-BE49-F238E27FC236}">
                    <a16:creationId xmlns:a16="http://schemas.microsoft.com/office/drawing/2014/main" id="{E2F3FCB2-D74B-407E-9316-275F5E0A3F9E}"/>
                  </a:ext>
                </a:extLst>
              </p:cNvPr>
              <p:cNvSpPr/>
              <p:nvPr/>
            </p:nvSpPr>
            <p:spPr>
              <a:xfrm rot="8076719">
                <a:off x="899036" y="3165986"/>
                <a:ext cx="624963" cy="62496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9" name="Freeform: Shape 46">
              <a:extLst>
                <a:ext uri="{FF2B5EF4-FFF2-40B4-BE49-F238E27FC236}">
                  <a16:creationId xmlns:a16="http://schemas.microsoft.com/office/drawing/2014/main" id="{355864EF-30CC-4970-9B2C-615F149D7442}"/>
                </a:ext>
              </a:extLst>
            </p:cNvPr>
            <p:cNvSpPr>
              <a:spLocks/>
            </p:cNvSpPr>
            <p:nvPr/>
          </p:nvSpPr>
          <p:spPr bwMode="auto">
            <a:xfrm>
              <a:off x="1073176" y="3311811"/>
              <a:ext cx="350990" cy="333314"/>
            </a:xfrm>
            <a:custGeom>
              <a:avLst/>
              <a:gdLst/>
              <a:ahLst/>
              <a:cxnLst>
                <a:cxn ang="0">
                  <a:pos x="64" y="57"/>
                </a:cxn>
                <a:cxn ang="0">
                  <a:pos x="60" y="61"/>
                </a:cxn>
                <a:cxn ang="0">
                  <a:pos x="4" y="61"/>
                </a:cxn>
                <a:cxn ang="0">
                  <a:pos x="0" y="57"/>
                </a:cxn>
                <a:cxn ang="0">
                  <a:pos x="0" y="45"/>
                </a:cxn>
                <a:cxn ang="0">
                  <a:pos x="4" y="41"/>
                </a:cxn>
                <a:cxn ang="0">
                  <a:pos x="20" y="41"/>
                </a:cxn>
                <a:cxn ang="0">
                  <a:pos x="27" y="46"/>
                </a:cxn>
                <a:cxn ang="0">
                  <a:pos x="37" y="46"/>
                </a:cxn>
                <a:cxn ang="0">
                  <a:pos x="44" y="41"/>
                </a:cxn>
                <a:cxn ang="0">
                  <a:pos x="60" y="41"/>
                </a:cxn>
                <a:cxn ang="0">
                  <a:pos x="64" y="45"/>
                </a:cxn>
                <a:cxn ang="0">
                  <a:pos x="64" y="57"/>
                </a:cxn>
                <a:cxn ang="0">
                  <a:pos x="49" y="22"/>
                </a:cxn>
                <a:cxn ang="0">
                  <a:pos x="39" y="22"/>
                </a:cxn>
                <a:cxn ang="0">
                  <a:pos x="39" y="39"/>
                </a:cxn>
                <a:cxn ang="0">
                  <a:pos x="37" y="41"/>
                </a:cxn>
                <a:cxn ang="0">
                  <a:pos x="27" y="41"/>
                </a:cxn>
                <a:cxn ang="0">
                  <a:pos x="25" y="39"/>
                </a:cxn>
                <a:cxn ang="0">
                  <a:pos x="25" y="22"/>
                </a:cxn>
                <a:cxn ang="0">
                  <a:pos x="15" y="22"/>
                </a:cxn>
                <a:cxn ang="0">
                  <a:pos x="13" y="20"/>
                </a:cxn>
                <a:cxn ang="0">
                  <a:pos x="13" y="18"/>
                </a:cxn>
                <a:cxn ang="0">
                  <a:pos x="30" y="1"/>
                </a:cxn>
                <a:cxn ang="0">
                  <a:pos x="32" y="0"/>
                </a:cxn>
                <a:cxn ang="0">
                  <a:pos x="34" y="1"/>
                </a:cxn>
                <a:cxn ang="0">
                  <a:pos x="51" y="18"/>
                </a:cxn>
                <a:cxn ang="0">
                  <a:pos x="51" y="20"/>
                </a:cxn>
                <a:cxn ang="0">
                  <a:pos x="49" y="22"/>
                </a:cxn>
                <a:cxn ang="0">
                  <a:pos x="47" y="51"/>
                </a:cxn>
                <a:cxn ang="0">
                  <a:pos x="44" y="54"/>
                </a:cxn>
                <a:cxn ang="0">
                  <a:pos x="47" y="56"/>
                </a:cxn>
                <a:cxn ang="0">
                  <a:pos x="49" y="54"/>
                </a:cxn>
                <a:cxn ang="0">
                  <a:pos x="47" y="51"/>
                </a:cxn>
                <a:cxn ang="0">
                  <a:pos x="56" y="51"/>
                </a:cxn>
                <a:cxn ang="0">
                  <a:pos x="54" y="54"/>
                </a:cxn>
                <a:cxn ang="0">
                  <a:pos x="56" y="56"/>
                </a:cxn>
                <a:cxn ang="0">
                  <a:pos x="59" y="54"/>
                </a:cxn>
                <a:cxn ang="0">
                  <a:pos x="56" y="51"/>
                </a:cxn>
              </a:cxnLst>
              <a:rect l="0" t="0" r="r" b="b"/>
              <a:pathLst>
                <a:path w="64" h="61">
                  <a:moveTo>
                    <a:pt x="64" y="57"/>
                  </a:moveTo>
                  <a:cubicBezTo>
                    <a:pt x="64" y="59"/>
                    <a:pt x="62" y="61"/>
                    <a:pt x="60" y="61"/>
                  </a:cubicBezTo>
                  <a:cubicBezTo>
                    <a:pt x="4" y="61"/>
                    <a:pt x="4" y="61"/>
                    <a:pt x="4" y="61"/>
                  </a:cubicBezTo>
                  <a:cubicBezTo>
                    <a:pt x="2" y="61"/>
                    <a:pt x="0" y="59"/>
                    <a:pt x="0" y="57"/>
                  </a:cubicBezTo>
                  <a:cubicBezTo>
                    <a:pt x="0" y="45"/>
                    <a:pt x="0" y="45"/>
                    <a:pt x="0" y="45"/>
                  </a:cubicBezTo>
                  <a:cubicBezTo>
                    <a:pt x="0" y="43"/>
                    <a:pt x="2" y="41"/>
                    <a:pt x="4" y="41"/>
                  </a:cubicBezTo>
                  <a:cubicBezTo>
                    <a:pt x="20" y="41"/>
                    <a:pt x="20" y="41"/>
                    <a:pt x="20" y="41"/>
                  </a:cubicBezTo>
                  <a:cubicBezTo>
                    <a:pt x="21" y="44"/>
                    <a:pt x="24" y="46"/>
                    <a:pt x="27" y="46"/>
                  </a:cubicBezTo>
                  <a:cubicBezTo>
                    <a:pt x="37" y="46"/>
                    <a:pt x="37" y="46"/>
                    <a:pt x="37" y="46"/>
                  </a:cubicBezTo>
                  <a:cubicBezTo>
                    <a:pt x="40" y="46"/>
                    <a:pt x="43" y="44"/>
                    <a:pt x="44" y="41"/>
                  </a:cubicBezTo>
                  <a:cubicBezTo>
                    <a:pt x="60" y="41"/>
                    <a:pt x="60" y="41"/>
                    <a:pt x="60" y="41"/>
                  </a:cubicBezTo>
                  <a:cubicBezTo>
                    <a:pt x="62" y="41"/>
                    <a:pt x="64" y="43"/>
                    <a:pt x="64" y="45"/>
                  </a:cubicBezTo>
                  <a:lnTo>
                    <a:pt x="64" y="57"/>
                  </a:lnTo>
                  <a:close/>
                  <a:moveTo>
                    <a:pt x="49" y="22"/>
                  </a:moveTo>
                  <a:cubicBezTo>
                    <a:pt x="39" y="22"/>
                    <a:pt x="39" y="22"/>
                    <a:pt x="39" y="22"/>
                  </a:cubicBezTo>
                  <a:cubicBezTo>
                    <a:pt x="39" y="39"/>
                    <a:pt x="39" y="39"/>
                    <a:pt x="39" y="39"/>
                  </a:cubicBezTo>
                  <a:cubicBezTo>
                    <a:pt x="39" y="40"/>
                    <a:pt x="38" y="41"/>
                    <a:pt x="37" y="41"/>
                  </a:cubicBezTo>
                  <a:cubicBezTo>
                    <a:pt x="27" y="41"/>
                    <a:pt x="27" y="41"/>
                    <a:pt x="27" y="41"/>
                  </a:cubicBezTo>
                  <a:cubicBezTo>
                    <a:pt x="26" y="41"/>
                    <a:pt x="25" y="40"/>
                    <a:pt x="25" y="39"/>
                  </a:cubicBezTo>
                  <a:cubicBezTo>
                    <a:pt x="25" y="22"/>
                    <a:pt x="25" y="22"/>
                    <a:pt x="25" y="22"/>
                  </a:cubicBezTo>
                  <a:cubicBezTo>
                    <a:pt x="15" y="22"/>
                    <a:pt x="15" y="22"/>
                    <a:pt x="15" y="22"/>
                  </a:cubicBezTo>
                  <a:cubicBezTo>
                    <a:pt x="14" y="22"/>
                    <a:pt x="13" y="21"/>
                    <a:pt x="13" y="20"/>
                  </a:cubicBezTo>
                  <a:cubicBezTo>
                    <a:pt x="12" y="20"/>
                    <a:pt x="13" y="19"/>
                    <a:pt x="13" y="18"/>
                  </a:cubicBezTo>
                  <a:cubicBezTo>
                    <a:pt x="30" y="1"/>
                    <a:pt x="30" y="1"/>
                    <a:pt x="30" y="1"/>
                  </a:cubicBezTo>
                  <a:cubicBezTo>
                    <a:pt x="31" y="0"/>
                    <a:pt x="31" y="0"/>
                    <a:pt x="32" y="0"/>
                  </a:cubicBezTo>
                  <a:cubicBezTo>
                    <a:pt x="33" y="0"/>
                    <a:pt x="33" y="0"/>
                    <a:pt x="34" y="1"/>
                  </a:cubicBezTo>
                  <a:cubicBezTo>
                    <a:pt x="51" y="18"/>
                    <a:pt x="51" y="18"/>
                    <a:pt x="51" y="18"/>
                  </a:cubicBezTo>
                  <a:cubicBezTo>
                    <a:pt x="51" y="19"/>
                    <a:pt x="52" y="20"/>
                    <a:pt x="51" y="20"/>
                  </a:cubicBezTo>
                  <a:cubicBezTo>
                    <a:pt x="51" y="21"/>
                    <a:pt x="50" y="22"/>
                    <a:pt x="49" y="22"/>
                  </a:cubicBezTo>
                  <a:close/>
                  <a:moveTo>
                    <a:pt x="47" y="51"/>
                  </a:moveTo>
                  <a:cubicBezTo>
                    <a:pt x="45" y="51"/>
                    <a:pt x="44" y="52"/>
                    <a:pt x="44" y="54"/>
                  </a:cubicBezTo>
                  <a:cubicBezTo>
                    <a:pt x="44" y="55"/>
                    <a:pt x="45" y="56"/>
                    <a:pt x="47" y="56"/>
                  </a:cubicBezTo>
                  <a:cubicBezTo>
                    <a:pt x="48" y="56"/>
                    <a:pt x="49" y="55"/>
                    <a:pt x="49" y="54"/>
                  </a:cubicBezTo>
                  <a:cubicBezTo>
                    <a:pt x="49" y="52"/>
                    <a:pt x="48" y="51"/>
                    <a:pt x="47" y="51"/>
                  </a:cubicBezTo>
                  <a:close/>
                  <a:moveTo>
                    <a:pt x="56" y="51"/>
                  </a:moveTo>
                  <a:cubicBezTo>
                    <a:pt x="55" y="51"/>
                    <a:pt x="54" y="52"/>
                    <a:pt x="54" y="54"/>
                  </a:cubicBezTo>
                  <a:cubicBezTo>
                    <a:pt x="54" y="55"/>
                    <a:pt x="55" y="56"/>
                    <a:pt x="56" y="56"/>
                  </a:cubicBezTo>
                  <a:cubicBezTo>
                    <a:pt x="58" y="56"/>
                    <a:pt x="59" y="55"/>
                    <a:pt x="59" y="54"/>
                  </a:cubicBezTo>
                  <a:cubicBezTo>
                    <a:pt x="59" y="52"/>
                    <a:pt x="58" y="51"/>
                    <a:pt x="56" y="51"/>
                  </a:cubicBezTo>
                  <a:close/>
                </a:path>
              </a:pathLst>
            </a:custGeom>
            <a:solidFill>
              <a:schemeClr val="bg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12" name="Oval 73">
            <a:extLst>
              <a:ext uri="{FF2B5EF4-FFF2-40B4-BE49-F238E27FC236}">
                <a16:creationId xmlns:a16="http://schemas.microsoft.com/office/drawing/2014/main" id="{646EBEB5-709E-4E55-81C1-90BB52430F57}"/>
              </a:ext>
            </a:extLst>
          </p:cNvPr>
          <p:cNvSpPr/>
          <p:nvPr/>
        </p:nvSpPr>
        <p:spPr>
          <a:xfrm>
            <a:off x="1093141" y="2975697"/>
            <a:ext cx="833082" cy="833081"/>
          </a:xfrm>
          <a:prstGeom prst="ellipse">
            <a:avLst/>
          </a:prstGeom>
          <a:solidFill>
            <a:schemeClr val="accent6"/>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400" b="1" dirty="0">
                <a:latin typeface="微软雅黑" panose="020B0503020204020204" pitchFamily="34" charset="-122"/>
                <a:ea typeface="微软雅黑" panose="020B0503020204020204" pitchFamily="34" charset="-122"/>
              </a:rPr>
              <a:t>90%</a:t>
            </a:r>
          </a:p>
        </p:txBody>
      </p:sp>
      <p:sp>
        <p:nvSpPr>
          <p:cNvPr id="13" name="Isosceles Triangle 40">
            <a:extLst>
              <a:ext uri="{FF2B5EF4-FFF2-40B4-BE49-F238E27FC236}">
                <a16:creationId xmlns:a16="http://schemas.microsoft.com/office/drawing/2014/main" id="{46E2035C-05BF-4E3A-A86D-EFFB555D51EA}"/>
              </a:ext>
            </a:extLst>
          </p:cNvPr>
          <p:cNvSpPr/>
          <p:nvPr/>
        </p:nvSpPr>
        <p:spPr>
          <a:xfrm>
            <a:off x="3342489" y="2304782"/>
            <a:ext cx="1191083" cy="1222462"/>
          </a:xfrm>
          <a:prstGeom prst="triangle">
            <a:avLst/>
          </a:prstGeom>
          <a:gradFill>
            <a:gsLst>
              <a:gs pos="50000">
                <a:schemeClr val="accent2"/>
              </a:gs>
              <a:gs pos="5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14" name="Group 49">
            <a:extLst>
              <a:ext uri="{FF2B5EF4-FFF2-40B4-BE49-F238E27FC236}">
                <a16:creationId xmlns:a16="http://schemas.microsoft.com/office/drawing/2014/main" id="{D94B8B31-4DCD-4D3F-9FA0-B70E2C7E61CE}"/>
              </a:ext>
            </a:extLst>
          </p:cNvPr>
          <p:cNvGrpSpPr/>
          <p:nvPr/>
        </p:nvGrpSpPr>
        <p:grpSpPr>
          <a:xfrm>
            <a:off x="3657976" y="1694922"/>
            <a:ext cx="540271" cy="582563"/>
            <a:chOff x="1918710" y="3165986"/>
            <a:chExt cx="624964" cy="673887"/>
          </a:xfrm>
        </p:grpSpPr>
        <p:grpSp>
          <p:nvGrpSpPr>
            <p:cNvPr id="15" name="Group 50">
              <a:extLst>
                <a:ext uri="{FF2B5EF4-FFF2-40B4-BE49-F238E27FC236}">
                  <a16:creationId xmlns:a16="http://schemas.microsoft.com/office/drawing/2014/main" id="{413BC001-8E9A-42D6-8416-887F4303EA12}"/>
                </a:ext>
              </a:extLst>
            </p:cNvPr>
            <p:cNvGrpSpPr/>
            <p:nvPr/>
          </p:nvGrpSpPr>
          <p:grpSpPr>
            <a:xfrm>
              <a:off x="1918710" y="3165986"/>
              <a:ext cx="624964" cy="673887"/>
              <a:chOff x="2057400" y="3165986"/>
              <a:chExt cx="624964" cy="673887"/>
            </a:xfrm>
          </p:grpSpPr>
          <p:sp>
            <p:nvSpPr>
              <p:cNvPr id="17" name="Rectangle: Rounded Corners 52">
                <a:extLst>
                  <a:ext uri="{FF2B5EF4-FFF2-40B4-BE49-F238E27FC236}">
                    <a16:creationId xmlns:a16="http://schemas.microsoft.com/office/drawing/2014/main" id="{91BE287B-73C1-4112-B59E-4BED2B366738}"/>
                  </a:ext>
                </a:extLst>
              </p:cNvPr>
              <p:cNvSpPr/>
              <p:nvPr/>
            </p:nvSpPr>
            <p:spPr>
              <a:xfrm rot="8076719">
                <a:off x="2057401" y="3214910"/>
                <a:ext cx="624963" cy="6249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8" name="Rectangle: Rounded Corners 53">
                <a:extLst>
                  <a:ext uri="{FF2B5EF4-FFF2-40B4-BE49-F238E27FC236}">
                    <a16:creationId xmlns:a16="http://schemas.microsoft.com/office/drawing/2014/main" id="{CA28A0FD-0687-4889-87F3-121E477DBB03}"/>
                  </a:ext>
                </a:extLst>
              </p:cNvPr>
              <p:cNvSpPr/>
              <p:nvPr/>
            </p:nvSpPr>
            <p:spPr>
              <a:xfrm rot="8076719">
                <a:off x="2057400" y="3165986"/>
                <a:ext cx="624963" cy="62496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16" name="Freeform: Shape 51">
              <a:extLst>
                <a:ext uri="{FF2B5EF4-FFF2-40B4-BE49-F238E27FC236}">
                  <a16:creationId xmlns:a16="http://schemas.microsoft.com/office/drawing/2014/main" id="{FB2DABAA-C9EC-41CB-A9EE-532C370E92A8}"/>
                </a:ext>
              </a:extLst>
            </p:cNvPr>
            <p:cNvSpPr>
              <a:spLocks/>
            </p:cNvSpPr>
            <p:nvPr/>
          </p:nvSpPr>
          <p:spPr bwMode="auto">
            <a:xfrm>
              <a:off x="2060367" y="3309303"/>
              <a:ext cx="347472" cy="338328"/>
            </a:xfrm>
            <a:custGeom>
              <a:avLst/>
              <a:gdLst/>
              <a:ahLst/>
              <a:cxnLst>
                <a:cxn ang="0">
                  <a:pos x="59" y="51"/>
                </a:cxn>
                <a:cxn ang="0">
                  <a:pos x="56" y="55"/>
                </a:cxn>
                <a:cxn ang="0">
                  <a:pos x="3" y="55"/>
                </a:cxn>
                <a:cxn ang="0">
                  <a:pos x="0" y="51"/>
                </a:cxn>
                <a:cxn ang="0">
                  <a:pos x="0" y="40"/>
                </a:cxn>
                <a:cxn ang="0">
                  <a:pos x="3" y="37"/>
                </a:cxn>
                <a:cxn ang="0">
                  <a:pos x="20" y="37"/>
                </a:cxn>
                <a:cxn ang="0">
                  <a:pos x="25" y="41"/>
                </a:cxn>
                <a:cxn ang="0">
                  <a:pos x="29" y="43"/>
                </a:cxn>
                <a:cxn ang="0">
                  <a:pos x="34" y="41"/>
                </a:cxn>
                <a:cxn ang="0">
                  <a:pos x="39" y="37"/>
                </a:cxn>
                <a:cxn ang="0">
                  <a:pos x="56" y="37"/>
                </a:cxn>
                <a:cxn ang="0">
                  <a:pos x="59" y="40"/>
                </a:cxn>
                <a:cxn ang="0">
                  <a:pos x="59" y="51"/>
                </a:cxn>
                <a:cxn ang="0">
                  <a:pos x="47" y="22"/>
                </a:cxn>
                <a:cxn ang="0">
                  <a:pos x="31" y="38"/>
                </a:cxn>
                <a:cxn ang="0">
                  <a:pos x="29" y="39"/>
                </a:cxn>
                <a:cxn ang="0">
                  <a:pos x="28" y="38"/>
                </a:cxn>
                <a:cxn ang="0">
                  <a:pos x="12" y="22"/>
                </a:cxn>
                <a:cxn ang="0">
                  <a:pos x="11" y="20"/>
                </a:cxn>
                <a:cxn ang="0">
                  <a:pos x="13" y="18"/>
                </a:cxn>
                <a:cxn ang="0">
                  <a:pos x="23" y="18"/>
                </a:cxn>
                <a:cxn ang="0">
                  <a:pos x="23" y="2"/>
                </a:cxn>
                <a:cxn ang="0">
                  <a:pos x="25" y="0"/>
                </a:cxn>
                <a:cxn ang="0">
                  <a:pos x="34" y="0"/>
                </a:cxn>
                <a:cxn ang="0">
                  <a:pos x="36" y="2"/>
                </a:cxn>
                <a:cxn ang="0">
                  <a:pos x="36" y="18"/>
                </a:cxn>
                <a:cxn ang="0">
                  <a:pos x="45" y="18"/>
                </a:cxn>
                <a:cxn ang="0">
                  <a:pos x="48" y="20"/>
                </a:cxn>
                <a:cxn ang="0">
                  <a:pos x="47" y="22"/>
                </a:cxn>
                <a:cxn ang="0">
                  <a:pos x="43" y="46"/>
                </a:cxn>
                <a:cxn ang="0">
                  <a:pos x="41" y="48"/>
                </a:cxn>
                <a:cxn ang="0">
                  <a:pos x="43" y="50"/>
                </a:cxn>
                <a:cxn ang="0">
                  <a:pos x="45" y="48"/>
                </a:cxn>
                <a:cxn ang="0">
                  <a:pos x="43" y="46"/>
                </a:cxn>
                <a:cxn ang="0">
                  <a:pos x="52" y="46"/>
                </a:cxn>
                <a:cxn ang="0">
                  <a:pos x="50" y="48"/>
                </a:cxn>
                <a:cxn ang="0">
                  <a:pos x="52" y="50"/>
                </a:cxn>
                <a:cxn ang="0">
                  <a:pos x="55" y="48"/>
                </a:cxn>
                <a:cxn ang="0">
                  <a:pos x="52" y="46"/>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chemeClr val="bg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19" name="Oval 74">
            <a:extLst>
              <a:ext uri="{FF2B5EF4-FFF2-40B4-BE49-F238E27FC236}">
                <a16:creationId xmlns:a16="http://schemas.microsoft.com/office/drawing/2014/main" id="{0DD5DBDB-3EE2-4522-A3EA-6843EA7BB9BF}"/>
              </a:ext>
            </a:extLst>
          </p:cNvPr>
          <p:cNvSpPr/>
          <p:nvPr/>
        </p:nvSpPr>
        <p:spPr>
          <a:xfrm>
            <a:off x="3511572" y="2962998"/>
            <a:ext cx="833081" cy="833080"/>
          </a:xfrm>
          <a:prstGeom prst="ellipse">
            <a:avLst/>
          </a:prstGeom>
          <a:solidFill>
            <a:schemeClr val="accent6"/>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400" b="1" dirty="0">
                <a:latin typeface="微软雅黑" panose="020B0503020204020204" pitchFamily="34" charset="-122"/>
                <a:ea typeface="微软雅黑" panose="020B0503020204020204" pitchFamily="34" charset="-122"/>
              </a:rPr>
              <a:t>80%</a:t>
            </a:r>
          </a:p>
        </p:txBody>
      </p:sp>
      <p:sp>
        <p:nvSpPr>
          <p:cNvPr id="20" name="Isosceles Triangle 42">
            <a:extLst>
              <a:ext uri="{FF2B5EF4-FFF2-40B4-BE49-F238E27FC236}">
                <a16:creationId xmlns:a16="http://schemas.microsoft.com/office/drawing/2014/main" id="{9D4F4244-FEBB-410D-BFA6-D99E7DD646F9}"/>
              </a:ext>
            </a:extLst>
          </p:cNvPr>
          <p:cNvSpPr/>
          <p:nvPr/>
        </p:nvSpPr>
        <p:spPr>
          <a:xfrm>
            <a:off x="5445615" y="2497685"/>
            <a:ext cx="1127445" cy="1032498"/>
          </a:xfrm>
          <a:prstGeom prst="triangle">
            <a:avLst/>
          </a:prstGeom>
          <a:gradFill>
            <a:gsLst>
              <a:gs pos="50000">
                <a:schemeClr val="accent2"/>
              </a:gs>
              <a:gs pos="5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21" name="Group 54">
            <a:extLst>
              <a:ext uri="{FF2B5EF4-FFF2-40B4-BE49-F238E27FC236}">
                <a16:creationId xmlns:a16="http://schemas.microsoft.com/office/drawing/2014/main" id="{3CD68CEB-4460-4BD0-A26C-84BB603DC1A9}"/>
              </a:ext>
            </a:extLst>
          </p:cNvPr>
          <p:cNvGrpSpPr/>
          <p:nvPr/>
        </p:nvGrpSpPr>
        <p:grpSpPr>
          <a:xfrm>
            <a:off x="5758459" y="1894101"/>
            <a:ext cx="540271" cy="582563"/>
            <a:chOff x="3276600" y="3165986"/>
            <a:chExt cx="624964" cy="673887"/>
          </a:xfrm>
        </p:grpSpPr>
        <p:grpSp>
          <p:nvGrpSpPr>
            <p:cNvPr id="22" name="Group 55">
              <a:extLst>
                <a:ext uri="{FF2B5EF4-FFF2-40B4-BE49-F238E27FC236}">
                  <a16:creationId xmlns:a16="http://schemas.microsoft.com/office/drawing/2014/main" id="{247E9CC6-C183-4BFE-A04E-DFA62F8A903F}"/>
                </a:ext>
              </a:extLst>
            </p:cNvPr>
            <p:cNvGrpSpPr/>
            <p:nvPr/>
          </p:nvGrpSpPr>
          <p:grpSpPr>
            <a:xfrm>
              <a:off x="3276600" y="3165986"/>
              <a:ext cx="624964" cy="673887"/>
              <a:chOff x="3276600" y="3165986"/>
              <a:chExt cx="624964" cy="673887"/>
            </a:xfrm>
          </p:grpSpPr>
          <p:sp>
            <p:nvSpPr>
              <p:cNvPr id="24" name="Rectangle: Rounded Corners 57">
                <a:extLst>
                  <a:ext uri="{FF2B5EF4-FFF2-40B4-BE49-F238E27FC236}">
                    <a16:creationId xmlns:a16="http://schemas.microsoft.com/office/drawing/2014/main" id="{FFC6506C-9A48-4538-B447-4C2F7D578A90}"/>
                  </a:ext>
                </a:extLst>
              </p:cNvPr>
              <p:cNvSpPr/>
              <p:nvPr/>
            </p:nvSpPr>
            <p:spPr>
              <a:xfrm rot="8076719">
                <a:off x="3276601" y="3214910"/>
                <a:ext cx="624963" cy="6249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5" name="Rectangle: Rounded Corners 58">
                <a:extLst>
                  <a:ext uri="{FF2B5EF4-FFF2-40B4-BE49-F238E27FC236}">
                    <a16:creationId xmlns:a16="http://schemas.microsoft.com/office/drawing/2014/main" id="{99FA0526-CB49-4CD7-87D1-38C9E6E934FF}"/>
                  </a:ext>
                </a:extLst>
              </p:cNvPr>
              <p:cNvSpPr/>
              <p:nvPr/>
            </p:nvSpPr>
            <p:spPr>
              <a:xfrm rot="8076719">
                <a:off x="3276600" y="3165986"/>
                <a:ext cx="624963" cy="62496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23" name="Freeform: Shape 56">
              <a:extLst>
                <a:ext uri="{FF2B5EF4-FFF2-40B4-BE49-F238E27FC236}">
                  <a16:creationId xmlns:a16="http://schemas.microsoft.com/office/drawing/2014/main" id="{61A9A776-C4F8-4772-AA05-4B5027B4490D}"/>
                </a:ext>
              </a:extLst>
            </p:cNvPr>
            <p:cNvSpPr>
              <a:spLocks/>
            </p:cNvSpPr>
            <p:nvPr/>
          </p:nvSpPr>
          <p:spPr bwMode="auto">
            <a:xfrm>
              <a:off x="3387712" y="3303842"/>
              <a:ext cx="402738" cy="349250"/>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6" name="Oval 75">
            <a:extLst>
              <a:ext uri="{FF2B5EF4-FFF2-40B4-BE49-F238E27FC236}">
                <a16:creationId xmlns:a16="http://schemas.microsoft.com/office/drawing/2014/main" id="{23F3728B-D942-49D8-A0EE-F186C9842702}"/>
              </a:ext>
            </a:extLst>
          </p:cNvPr>
          <p:cNvSpPr/>
          <p:nvPr/>
        </p:nvSpPr>
        <p:spPr>
          <a:xfrm>
            <a:off x="5612055" y="2972718"/>
            <a:ext cx="833081" cy="833080"/>
          </a:xfrm>
          <a:prstGeom prst="ellipse">
            <a:avLst/>
          </a:prstGeom>
          <a:solidFill>
            <a:schemeClr val="accent6"/>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400" b="1" dirty="0">
                <a:latin typeface="微软雅黑" panose="020B0503020204020204" pitchFamily="34" charset="-122"/>
                <a:ea typeface="微软雅黑" panose="020B0503020204020204" pitchFamily="34" charset="-122"/>
              </a:rPr>
              <a:t>70%</a:t>
            </a:r>
          </a:p>
        </p:txBody>
      </p:sp>
      <p:sp>
        <p:nvSpPr>
          <p:cNvPr id="27" name="Isosceles Triangle 41">
            <a:extLst>
              <a:ext uri="{FF2B5EF4-FFF2-40B4-BE49-F238E27FC236}">
                <a16:creationId xmlns:a16="http://schemas.microsoft.com/office/drawing/2014/main" id="{F7BBEC5C-DD2A-4D6B-9B6D-BCD31F879EC5}"/>
              </a:ext>
            </a:extLst>
          </p:cNvPr>
          <p:cNvSpPr/>
          <p:nvPr/>
        </p:nvSpPr>
        <p:spPr>
          <a:xfrm flipH="1">
            <a:off x="7956996" y="2775904"/>
            <a:ext cx="1127445" cy="764040"/>
          </a:xfrm>
          <a:prstGeom prst="triangle">
            <a:avLst/>
          </a:prstGeom>
          <a:gradFill>
            <a:gsLst>
              <a:gs pos="50000">
                <a:schemeClr val="accent2"/>
              </a:gs>
              <a:gs pos="5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28" name="Group 59">
            <a:extLst>
              <a:ext uri="{FF2B5EF4-FFF2-40B4-BE49-F238E27FC236}">
                <a16:creationId xmlns:a16="http://schemas.microsoft.com/office/drawing/2014/main" id="{ADE0EFB5-8D8A-41D0-9D94-53DCFEFC9E60}"/>
              </a:ext>
            </a:extLst>
          </p:cNvPr>
          <p:cNvGrpSpPr/>
          <p:nvPr/>
        </p:nvGrpSpPr>
        <p:grpSpPr>
          <a:xfrm>
            <a:off x="8233842" y="2104863"/>
            <a:ext cx="540271" cy="582565"/>
            <a:chOff x="4267200" y="3181348"/>
            <a:chExt cx="624964" cy="673889"/>
          </a:xfrm>
        </p:grpSpPr>
        <p:grpSp>
          <p:nvGrpSpPr>
            <p:cNvPr id="29" name="Group 60">
              <a:extLst>
                <a:ext uri="{FF2B5EF4-FFF2-40B4-BE49-F238E27FC236}">
                  <a16:creationId xmlns:a16="http://schemas.microsoft.com/office/drawing/2014/main" id="{497911FA-9CD4-46F6-A19A-97C2A5AE7271}"/>
                </a:ext>
              </a:extLst>
            </p:cNvPr>
            <p:cNvGrpSpPr/>
            <p:nvPr/>
          </p:nvGrpSpPr>
          <p:grpSpPr>
            <a:xfrm>
              <a:off x="4267200" y="3181348"/>
              <a:ext cx="624964" cy="673889"/>
              <a:chOff x="4267200" y="3181348"/>
              <a:chExt cx="624964" cy="673889"/>
            </a:xfrm>
          </p:grpSpPr>
          <p:sp>
            <p:nvSpPr>
              <p:cNvPr id="35" name="Rectangle: Rounded Corners 66">
                <a:extLst>
                  <a:ext uri="{FF2B5EF4-FFF2-40B4-BE49-F238E27FC236}">
                    <a16:creationId xmlns:a16="http://schemas.microsoft.com/office/drawing/2014/main" id="{4898709B-2840-43B5-89E2-3E0D81E75737}"/>
                  </a:ext>
                </a:extLst>
              </p:cNvPr>
              <p:cNvSpPr/>
              <p:nvPr/>
            </p:nvSpPr>
            <p:spPr>
              <a:xfrm rot="8076719">
                <a:off x="4267201" y="3230274"/>
                <a:ext cx="624963" cy="6249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6" name="Rectangle: Rounded Corners 67">
                <a:extLst>
                  <a:ext uri="{FF2B5EF4-FFF2-40B4-BE49-F238E27FC236}">
                    <a16:creationId xmlns:a16="http://schemas.microsoft.com/office/drawing/2014/main" id="{C2FECB45-6431-4456-B67F-A37A3F37373D}"/>
                  </a:ext>
                </a:extLst>
              </p:cNvPr>
              <p:cNvSpPr/>
              <p:nvPr/>
            </p:nvSpPr>
            <p:spPr>
              <a:xfrm rot="8076719">
                <a:off x="4267200" y="3181348"/>
                <a:ext cx="624963" cy="62496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30" name="Group 61">
              <a:extLst>
                <a:ext uri="{FF2B5EF4-FFF2-40B4-BE49-F238E27FC236}">
                  <a16:creationId xmlns:a16="http://schemas.microsoft.com/office/drawing/2014/main" id="{E09A8FA6-C717-47F3-970A-3EA89CF36C71}"/>
                </a:ext>
              </a:extLst>
            </p:cNvPr>
            <p:cNvGrpSpPr/>
            <p:nvPr/>
          </p:nvGrpSpPr>
          <p:grpSpPr>
            <a:xfrm>
              <a:off x="4332941" y="3249245"/>
              <a:ext cx="493480" cy="489172"/>
              <a:chOff x="-6350" y="1208088"/>
              <a:chExt cx="363538" cy="360363"/>
            </a:xfrm>
            <a:solidFill>
              <a:schemeClr val="bg1"/>
            </a:solidFill>
          </p:grpSpPr>
          <p:sp>
            <p:nvSpPr>
              <p:cNvPr id="31" name="Freeform: Shape 62">
                <a:extLst>
                  <a:ext uri="{FF2B5EF4-FFF2-40B4-BE49-F238E27FC236}">
                    <a16:creationId xmlns:a16="http://schemas.microsoft.com/office/drawing/2014/main" id="{A4ACFCC2-3D13-46A0-A48E-67D0A568176F}"/>
                  </a:ext>
                </a:extLst>
              </p:cNvPr>
              <p:cNvSpPr>
                <a:spLocks/>
              </p:cNvSpPr>
              <p:nvPr/>
            </p:nvSpPr>
            <p:spPr bwMode="auto">
              <a:xfrm>
                <a:off x="-6350" y="1208088"/>
                <a:ext cx="363538" cy="360363"/>
              </a:xfrm>
              <a:custGeom>
                <a:avLst/>
                <a:gdLst/>
                <a:ahLst/>
                <a:cxnLst>
                  <a:cxn ang="0">
                    <a:pos x="121" y="41"/>
                  </a:cxn>
                  <a:cxn ang="0">
                    <a:pos x="83" y="2"/>
                  </a:cxn>
                  <a:cxn ang="0">
                    <a:pos x="76" y="0"/>
                  </a:cxn>
                  <a:cxn ang="0">
                    <a:pos x="72" y="2"/>
                  </a:cxn>
                  <a:cxn ang="0">
                    <a:pos x="70" y="6"/>
                  </a:cxn>
                  <a:cxn ang="0">
                    <a:pos x="61" y="21"/>
                  </a:cxn>
                  <a:cxn ang="0">
                    <a:pos x="39" y="36"/>
                  </a:cxn>
                  <a:cxn ang="0">
                    <a:pos x="14" y="53"/>
                  </a:cxn>
                  <a:cxn ang="0">
                    <a:pos x="1" y="75"/>
                  </a:cxn>
                  <a:cxn ang="0">
                    <a:pos x="3" y="82"/>
                  </a:cxn>
                  <a:cxn ang="0">
                    <a:pos x="42" y="121"/>
                  </a:cxn>
                  <a:cxn ang="0">
                    <a:pos x="49" y="123"/>
                  </a:cxn>
                  <a:cxn ang="0">
                    <a:pos x="52" y="121"/>
                  </a:cxn>
                  <a:cxn ang="0">
                    <a:pos x="54" y="117"/>
                  </a:cxn>
                  <a:cxn ang="0">
                    <a:pos x="63" y="103"/>
                  </a:cxn>
                  <a:cxn ang="0">
                    <a:pos x="85" y="87"/>
                  </a:cxn>
                  <a:cxn ang="0">
                    <a:pos x="110" y="70"/>
                  </a:cxn>
                  <a:cxn ang="0">
                    <a:pos x="123" y="48"/>
                  </a:cxn>
                  <a:cxn ang="0">
                    <a:pos x="121" y="41"/>
                  </a:cxn>
                  <a:cxn ang="0">
                    <a:pos x="47" y="115"/>
                  </a:cxn>
                  <a:cxn ang="0">
                    <a:pos x="9" y="77"/>
                  </a:cxn>
                  <a:cxn ang="0">
                    <a:pos x="78" y="8"/>
                  </a:cxn>
                  <a:cxn ang="0">
                    <a:pos x="116" y="46"/>
                  </a:cxn>
                  <a:cxn ang="0">
                    <a:pos x="47" y="115"/>
                  </a:cxn>
                  <a:cxn ang="0">
                    <a:pos x="47" y="115"/>
                  </a:cxn>
                  <a:cxn ang="0">
                    <a:pos x="47" y="115"/>
                  </a:cxn>
                </a:cxnLst>
                <a:rect l="0" t="0" r="r" b="b"/>
                <a:pathLst>
                  <a:path w="124" h="123">
                    <a:moveTo>
                      <a:pt x="121" y="41"/>
                    </a:moveTo>
                    <a:cubicBezTo>
                      <a:pt x="83" y="2"/>
                      <a:pt x="83" y="2"/>
                      <a:pt x="83" y="2"/>
                    </a:cubicBezTo>
                    <a:cubicBezTo>
                      <a:pt x="81" y="0"/>
                      <a:pt x="78" y="0"/>
                      <a:pt x="76" y="0"/>
                    </a:cubicBezTo>
                    <a:cubicBezTo>
                      <a:pt x="74" y="1"/>
                      <a:pt x="73" y="1"/>
                      <a:pt x="72" y="2"/>
                    </a:cubicBezTo>
                    <a:cubicBezTo>
                      <a:pt x="71" y="3"/>
                      <a:pt x="71" y="4"/>
                      <a:pt x="70" y="6"/>
                    </a:cubicBezTo>
                    <a:cubicBezTo>
                      <a:pt x="69" y="11"/>
                      <a:pt x="66" y="16"/>
                      <a:pt x="61" y="21"/>
                    </a:cubicBezTo>
                    <a:cubicBezTo>
                      <a:pt x="55" y="26"/>
                      <a:pt x="47" y="31"/>
                      <a:pt x="39" y="36"/>
                    </a:cubicBezTo>
                    <a:cubicBezTo>
                      <a:pt x="31" y="41"/>
                      <a:pt x="22" y="46"/>
                      <a:pt x="14" y="53"/>
                    </a:cubicBezTo>
                    <a:cubicBezTo>
                      <a:pt x="8" y="60"/>
                      <a:pt x="4" y="67"/>
                      <a:pt x="1" y="75"/>
                    </a:cubicBezTo>
                    <a:cubicBezTo>
                      <a:pt x="0" y="77"/>
                      <a:pt x="1" y="80"/>
                      <a:pt x="3" y="82"/>
                    </a:cubicBezTo>
                    <a:cubicBezTo>
                      <a:pt x="42" y="121"/>
                      <a:pt x="42" y="121"/>
                      <a:pt x="42" y="121"/>
                    </a:cubicBezTo>
                    <a:cubicBezTo>
                      <a:pt x="43" y="123"/>
                      <a:pt x="46" y="123"/>
                      <a:pt x="49" y="123"/>
                    </a:cubicBezTo>
                    <a:cubicBezTo>
                      <a:pt x="50" y="122"/>
                      <a:pt x="51" y="122"/>
                      <a:pt x="52" y="121"/>
                    </a:cubicBezTo>
                    <a:cubicBezTo>
                      <a:pt x="53" y="120"/>
                      <a:pt x="54" y="119"/>
                      <a:pt x="54" y="117"/>
                    </a:cubicBezTo>
                    <a:cubicBezTo>
                      <a:pt x="56" y="112"/>
                      <a:pt x="59" y="107"/>
                      <a:pt x="63" y="103"/>
                    </a:cubicBezTo>
                    <a:cubicBezTo>
                      <a:pt x="69" y="97"/>
                      <a:pt x="77" y="92"/>
                      <a:pt x="85" y="87"/>
                    </a:cubicBezTo>
                    <a:cubicBezTo>
                      <a:pt x="94" y="82"/>
                      <a:pt x="103" y="77"/>
                      <a:pt x="110" y="70"/>
                    </a:cubicBezTo>
                    <a:cubicBezTo>
                      <a:pt x="117" y="63"/>
                      <a:pt x="121" y="57"/>
                      <a:pt x="123" y="48"/>
                    </a:cubicBezTo>
                    <a:cubicBezTo>
                      <a:pt x="124" y="46"/>
                      <a:pt x="123" y="43"/>
                      <a:pt x="121" y="41"/>
                    </a:cubicBezTo>
                    <a:close/>
                    <a:moveTo>
                      <a:pt x="47" y="115"/>
                    </a:moveTo>
                    <a:cubicBezTo>
                      <a:pt x="34" y="103"/>
                      <a:pt x="21" y="90"/>
                      <a:pt x="9" y="77"/>
                    </a:cubicBezTo>
                    <a:cubicBezTo>
                      <a:pt x="20" y="42"/>
                      <a:pt x="67" y="43"/>
                      <a:pt x="78" y="8"/>
                    </a:cubicBezTo>
                    <a:cubicBezTo>
                      <a:pt x="90" y="21"/>
                      <a:pt x="103" y="33"/>
                      <a:pt x="116" y="46"/>
                    </a:cubicBezTo>
                    <a:cubicBezTo>
                      <a:pt x="105" y="81"/>
                      <a:pt x="58" y="80"/>
                      <a:pt x="47" y="115"/>
                    </a:cubicBezTo>
                    <a:close/>
                    <a:moveTo>
                      <a:pt x="47" y="115"/>
                    </a:moveTo>
                    <a:cubicBezTo>
                      <a:pt x="47" y="115"/>
                      <a:pt x="47" y="115"/>
                      <a:pt x="47" y="115"/>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63">
                <a:extLst>
                  <a:ext uri="{FF2B5EF4-FFF2-40B4-BE49-F238E27FC236}">
                    <a16:creationId xmlns:a16="http://schemas.microsoft.com/office/drawing/2014/main" id="{EC0803DC-C5F6-4108-8819-CC19A12E72D1}"/>
                  </a:ext>
                </a:extLst>
              </p:cNvPr>
              <p:cNvSpPr>
                <a:spLocks/>
              </p:cNvSpPr>
              <p:nvPr/>
            </p:nvSpPr>
            <p:spPr bwMode="auto">
              <a:xfrm>
                <a:off x="125413" y="1336676"/>
                <a:ext cx="100013" cy="100013"/>
              </a:xfrm>
              <a:custGeom>
                <a:avLst/>
                <a:gdLst/>
                <a:ahLst/>
                <a:cxnLst>
                  <a:cxn ang="0">
                    <a:pos x="27" y="11"/>
                  </a:cxn>
                  <a:cxn ang="0">
                    <a:pos x="20" y="12"/>
                  </a:cxn>
                  <a:cxn ang="0">
                    <a:pos x="9" y="6"/>
                  </a:cxn>
                  <a:cxn ang="0">
                    <a:pos x="15" y="5"/>
                  </a:cxn>
                  <a:cxn ang="0">
                    <a:pos x="19" y="5"/>
                  </a:cxn>
                  <a:cxn ang="0">
                    <a:pos x="19" y="1"/>
                  </a:cxn>
                  <a:cxn ang="0">
                    <a:pos x="12" y="0"/>
                  </a:cxn>
                  <a:cxn ang="0">
                    <a:pos x="6" y="3"/>
                  </a:cxn>
                  <a:cxn ang="0">
                    <a:pos x="4" y="2"/>
                  </a:cxn>
                  <a:cxn ang="0">
                    <a:pos x="3" y="4"/>
                  </a:cxn>
                  <a:cxn ang="0">
                    <a:pos x="4" y="5"/>
                  </a:cxn>
                  <a:cxn ang="0">
                    <a:pos x="1" y="13"/>
                  </a:cxn>
                  <a:cxn ang="0">
                    <a:pos x="3" y="20"/>
                  </a:cxn>
                  <a:cxn ang="0">
                    <a:pos x="18" y="20"/>
                  </a:cxn>
                  <a:cxn ang="0">
                    <a:pos x="22" y="29"/>
                  </a:cxn>
                  <a:cxn ang="0">
                    <a:pos x="18" y="28"/>
                  </a:cxn>
                  <a:cxn ang="0">
                    <a:pos x="15" y="26"/>
                  </a:cxn>
                  <a:cxn ang="0">
                    <a:pos x="13" y="29"/>
                  </a:cxn>
                  <a:cxn ang="0">
                    <a:pos x="16" y="33"/>
                  </a:cxn>
                  <a:cxn ang="0">
                    <a:pos x="24" y="33"/>
                  </a:cxn>
                  <a:cxn ang="0">
                    <a:pos x="30" y="32"/>
                  </a:cxn>
                  <a:cxn ang="0">
                    <a:pos x="32" y="32"/>
                  </a:cxn>
                  <a:cxn ang="0">
                    <a:pos x="32" y="30"/>
                  </a:cxn>
                  <a:cxn ang="0">
                    <a:pos x="32" y="24"/>
                  </a:cxn>
                  <a:cxn ang="0">
                    <a:pos x="33" y="16"/>
                  </a:cxn>
                  <a:cxn ang="0">
                    <a:pos x="10" y="16"/>
                  </a:cxn>
                  <a:cxn ang="0">
                    <a:pos x="6" y="14"/>
                  </a:cxn>
                  <a:cxn ang="0">
                    <a:pos x="6" y="10"/>
                  </a:cxn>
                  <a:cxn ang="0">
                    <a:pos x="13" y="15"/>
                  </a:cxn>
                  <a:cxn ang="0">
                    <a:pos x="28" y="24"/>
                  </a:cxn>
                  <a:cxn ang="0">
                    <a:pos x="20" y="18"/>
                  </a:cxn>
                  <a:cxn ang="0">
                    <a:pos x="24" y="17"/>
                  </a:cxn>
                  <a:cxn ang="0">
                    <a:pos x="27" y="18"/>
                  </a:cxn>
                  <a:cxn ang="0">
                    <a:pos x="28" y="22"/>
                  </a:cxn>
                  <a:cxn ang="0">
                    <a:pos x="28" y="24"/>
                  </a:cxn>
                </a:cxnLst>
                <a:rect l="0" t="0" r="r" b="b"/>
                <a:pathLst>
                  <a:path w="34" h="34">
                    <a:moveTo>
                      <a:pt x="31" y="13"/>
                    </a:moveTo>
                    <a:cubicBezTo>
                      <a:pt x="30" y="12"/>
                      <a:pt x="28" y="12"/>
                      <a:pt x="27" y="11"/>
                    </a:cubicBezTo>
                    <a:cubicBezTo>
                      <a:pt x="26" y="11"/>
                      <a:pt x="25" y="11"/>
                      <a:pt x="23" y="11"/>
                    </a:cubicBezTo>
                    <a:cubicBezTo>
                      <a:pt x="22" y="11"/>
                      <a:pt x="21" y="11"/>
                      <a:pt x="20" y="12"/>
                    </a:cubicBezTo>
                    <a:cubicBezTo>
                      <a:pt x="18" y="12"/>
                      <a:pt x="17" y="13"/>
                      <a:pt x="16" y="13"/>
                    </a:cubicBezTo>
                    <a:cubicBezTo>
                      <a:pt x="14" y="11"/>
                      <a:pt x="12" y="9"/>
                      <a:pt x="9" y="6"/>
                    </a:cubicBezTo>
                    <a:cubicBezTo>
                      <a:pt x="10" y="6"/>
                      <a:pt x="11" y="5"/>
                      <a:pt x="12" y="5"/>
                    </a:cubicBezTo>
                    <a:cubicBezTo>
                      <a:pt x="13" y="5"/>
                      <a:pt x="14" y="5"/>
                      <a:pt x="15" y="5"/>
                    </a:cubicBezTo>
                    <a:cubicBezTo>
                      <a:pt x="16" y="6"/>
                      <a:pt x="16" y="6"/>
                      <a:pt x="17" y="6"/>
                    </a:cubicBezTo>
                    <a:cubicBezTo>
                      <a:pt x="18" y="6"/>
                      <a:pt x="18" y="6"/>
                      <a:pt x="19" y="5"/>
                    </a:cubicBezTo>
                    <a:cubicBezTo>
                      <a:pt x="19" y="5"/>
                      <a:pt x="20" y="4"/>
                      <a:pt x="20" y="4"/>
                    </a:cubicBezTo>
                    <a:cubicBezTo>
                      <a:pt x="20" y="3"/>
                      <a:pt x="19" y="2"/>
                      <a:pt x="19" y="1"/>
                    </a:cubicBezTo>
                    <a:cubicBezTo>
                      <a:pt x="18" y="0"/>
                      <a:pt x="17" y="0"/>
                      <a:pt x="16" y="0"/>
                    </a:cubicBezTo>
                    <a:cubicBezTo>
                      <a:pt x="15" y="0"/>
                      <a:pt x="13" y="0"/>
                      <a:pt x="12" y="0"/>
                    </a:cubicBezTo>
                    <a:cubicBezTo>
                      <a:pt x="11" y="0"/>
                      <a:pt x="10" y="1"/>
                      <a:pt x="9" y="1"/>
                    </a:cubicBezTo>
                    <a:cubicBezTo>
                      <a:pt x="8" y="2"/>
                      <a:pt x="7" y="2"/>
                      <a:pt x="6" y="3"/>
                    </a:cubicBezTo>
                    <a:cubicBezTo>
                      <a:pt x="6" y="3"/>
                      <a:pt x="6" y="3"/>
                      <a:pt x="5" y="2"/>
                    </a:cubicBezTo>
                    <a:cubicBezTo>
                      <a:pt x="5" y="2"/>
                      <a:pt x="5" y="2"/>
                      <a:pt x="4" y="2"/>
                    </a:cubicBezTo>
                    <a:cubicBezTo>
                      <a:pt x="4" y="2"/>
                      <a:pt x="4" y="2"/>
                      <a:pt x="3" y="3"/>
                    </a:cubicBezTo>
                    <a:cubicBezTo>
                      <a:pt x="3" y="3"/>
                      <a:pt x="3" y="3"/>
                      <a:pt x="3" y="4"/>
                    </a:cubicBezTo>
                    <a:cubicBezTo>
                      <a:pt x="3" y="4"/>
                      <a:pt x="3" y="4"/>
                      <a:pt x="3" y="5"/>
                    </a:cubicBezTo>
                    <a:cubicBezTo>
                      <a:pt x="4" y="5"/>
                      <a:pt x="4" y="5"/>
                      <a:pt x="4" y="5"/>
                    </a:cubicBezTo>
                    <a:cubicBezTo>
                      <a:pt x="3" y="6"/>
                      <a:pt x="2" y="8"/>
                      <a:pt x="2" y="9"/>
                    </a:cubicBezTo>
                    <a:cubicBezTo>
                      <a:pt x="1" y="11"/>
                      <a:pt x="1" y="12"/>
                      <a:pt x="1" y="13"/>
                    </a:cubicBezTo>
                    <a:cubicBezTo>
                      <a:pt x="0" y="15"/>
                      <a:pt x="1" y="16"/>
                      <a:pt x="1" y="17"/>
                    </a:cubicBezTo>
                    <a:cubicBezTo>
                      <a:pt x="1" y="18"/>
                      <a:pt x="2" y="19"/>
                      <a:pt x="3" y="20"/>
                    </a:cubicBezTo>
                    <a:cubicBezTo>
                      <a:pt x="5" y="21"/>
                      <a:pt x="7" y="22"/>
                      <a:pt x="10" y="22"/>
                    </a:cubicBezTo>
                    <a:cubicBezTo>
                      <a:pt x="12" y="22"/>
                      <a:pt x="15" y="21"/>
                      <a:pt x="18" y="20"/>
                    </a:cubicBezTo>
                    <a:cubicBezTo>
                      <a:pt x="20" y="22"/>
                      <a:pt x="22" y="25"/>
                      <a:pt x="24" y="27"/>
                    </a:cubicBezTo>
                    <a:cubicBezTo>
                      <a:pt x="24" y="28"/>
                      <a:pt x="23" y="28"/>
                      <a:pt x="22" y="29"/>
                    </a:cubicBezTo>
                    <a:cubicBezTo>
                      <a:pt x="21" y="29"/>
                      <a:pt x="21" y="29"/>
                      <a:pt x="20" y="29"/>
                    </a:cubicBezTo>
                    <a:cubicBezTo>
                      <a:pt x="19" y="28"/>
                      <a:pt x="19" y="28"/>
                      <a:pt x="18" y="28"/>
                    </a:cubicBezTo>
                    <a:cubicBezTo>
                      <a:pt x="18" y="27"/>
                      <a:pt x="17" y="27"/>
                      <a:pt x="17" y="27"/>
                    </a:cubicBezTo>
                    <a:cubicBezTo>
                      <a:pt x="16" y="27"/>
                      <a:pt x="16" y="26"/>
                      <a:pt x="15" y="26"/>
                    </a:cubicBezTo>
                    <a:cubicBezTo>
                      <a:pt x="15" y="26"/>
                      <a:pt x="14" y="27"/>
                      <a:pt x="14" y="27"/>
                    </a:cubicBezTo>
                    <a:cubicBezTo>
                      <a:pt x="13" y="28"/>
                      <a:pt x="13" y="28"/>
                      <a:pt x="13" y="29"/>
                    </a:cubicBezTo>
                    <a:cubicBezTo>
                      <a:pt x="13" y="30"/>
                      <a:pt x="13" y="31"/>
                      <a:pt x="14" y="31"/>
                    </a:cubicBezTo>
                    <a:cubicBezTo>
                      <a:pt x="14" y="32"/>
                      <a:pt x="15" y="33"/>
                      <a:pt x="16" y="33"/>
                    </a:cubicBezTo>
                    <a:cubicBezTo>
                      <a:pt x="17" y="34"/>
                      <a:pt x="18" y="34"/>
                      <a:pt x="20" y="34"/>
                    </a:cubicBezTo>
                    <a:cubicBezTo>
                      <a:pt x="21" y="34"/>
                      <a:pt x="22" y="34"/>
                      <a:pt x="24" y="33"/>
                    </a:cubicBezTo>
                    <a:cubicBezTo>
                      <a:pt x="25" y="33"/>
                      <a:pt x="26" y="32"/>
                      <a:pt x="28" y="31"/>
                    </a:cubicBezTo>
                    <a:cubicBezTo>
                      <a:pt x="28" y="31"/>
                      <a:pt x="29" y="32"/>
                      <a:pt x="30" y="32"/>
                    </a:cubicBezTo>
                    <a:cubicBezTo>
                      <a:pt x="30" y="33"/>
                      <a:pt x="30" y="33"/>
                      <a:pt x="31" y="33"/>
                    </a:cubicBezTo>
                    <a:cubicBezTo>
                      <a:pt x="31" y="33"/>
                      <a:pt x="32" y="33"/>
                      <a:pt x="32" y="32"/>
                    </a:cubicBezTo>
                    <a:cubicBezTo>
                      <a:pt x="32" y="32"/>
                      <a:pt x="32" y="31"/>
                      <a:pt x="32" y="31"/>
                    </a:cubicBezTo>
                    <a:cubicBezTo>
                      <a:pt x="32" y="31"/>
                      <a:pt x="32" y="30"/>
                      <a:pt x="32" y="30"/>
                    </a:cubicBezTo>
                    <a:cubicBezTo>
                      <a:pt x="31" y="30"/>
                      <a:pt x="30" y="29"/>
                      <a:pt x="30" y="28"/>
                    </a:cubicBezTo>
                    <a:cubicBezTo>
                      <a:pt x="31" y="27"/>
                      <a:pt x="32" y="26"/>
                      <a:pt x="32" y="24"/>
                    </a:cubicBezTo>
                    <a:cubicBezTo>
                      <a:pt x="33" y="23"/>
                      <a:pt x="34" y="21"/>
                      <a:pt x="34" y="20"/>
                    </a:cubicBezTo>
                    <a:cubicBezTo>
                      <a:pt x="34" y="19"/>
                      <a:pt x="34" y="17"/>
                      <a:pt x="33" y="16"/>
                    </a:cubicBezTo>
                    <a:cubicBezTo>
                      <a:pt x="33" y="15"/>
                      <a:pt x="32" y="14"/>
                      <a:pt x="31" y="13"/>
                    </a:cubicBezTo>
                    <a:close/>
                    <a:moveTo>
                      <a:pt x="10" y="16"/>
                    </a:moveTo>
                    <a:cubicBezTo>
                      <a:pt x="8" y="16"/>
                      <a:pt x="7" y="16"/>
                      <a:pt x="7" y="15"/>
                    </a:cubicBezTo>
                    <a:cubicBezTo>
                      <a:pt x="6" y="14"/>
                      <a:pt x="6" y="14"/>
                      <a:pt x="6" y="14"/>
                    </a:cubicBezTo>
                    <a:cubicBezTo>
                      <a:pt x="6" y="13"/>
                      <a:pt x="6" y="13"/>
                      <a:pt x="6" y="12"/>
                    </a:cubicBezTo>
                    <a:cubicBezTo>
                      <a:pt x="6" y="11"/>
                      <a:pt x="6" y="11"/>
                      <a:pt x="6" y="10"/>
                    </a:cubicBezTo>
                    <a:cubicBezTo>
                      <a:pt x="7" y="10"/>
                      <a:pt x="7" y="9"/>
                      <a:pt x="8" y="8"/>
                    </a:cubicBezTo>
                    <a:cubicBezTo>
                      <a:pt x="9" y="10"/>
                      <a:pt x="11" y="12"/>
                      <a:pt x="13" y="15"/>
                    </a:cubicBezTo>
                    <a:cubicBezTo>
                      <a:pt x="12" y="15"/>
                      <a:pt x="11" y="16"/>
                      <a:pt x="10" y="16"/>
                    </a:cubicBezTo>
                    <a:close/>
                    <a:moveTo>
                      <a:pt x="28" y="24"/>
                    </a:moveTo>
                    <a:cubicBezTo>
                      <a:pt x="27" y="24"/>
                      <a:pt x="27" y="25"/>
                      <a:pt x="26" y="25"/>
                    </a:cubicBezTo>
                    <a:cubicBezTo>
                      <a:pt x="24" y="23"/>
                      <a:pt x="22" y="21"/>
                      <a:pt x="20" y="18"/>
                    </a:cubicBezTo>
                    <a:cubicBezTo>
                      <a:pt x="21" y="18"/>
                      <a:pt x="21" y="18"/>
                      <a:pt x="22" y="18"/>
                    </a:cubicBezTo>
                    <a:cubicBezTo>
                      <a:pt x="22" y="17"/>
                      <a:pt x="23" y="17"/>
                      <a:pt x="24" y="17"/>
                    </a:cubicBezTo>
                    <a:cubicBezTo>
                      <a:pt x="24" y="17"/>
                      <a:pt x="25" y="17"/>
                      <a:pt x="25" y="17"/>
                    </a:cubicBezTo>
                    <a:cubicBezTo>
                      <a:pt x="26" y="17"/>
                      <a:pt x="27" y="18"/>
                      <a:pt x="27" y="18"/>
                    </a:cubicBezTo>
                    <a:cubicBezTo>
                      <a:pt x="28" y="19"/>
                      <a:pt x="28" y="19"/>
                      <a:pt x="28" y="20"/>
                    </a:cubicBezTo>
                    <a:cubicBezTo>
                      <a:pt x="28" y="20"/>
                      <a:pt x="28" y="21"/>
                      <a:pt x="28" y="22"/>
                    </a:cubicBezTo>
                    <a:cubicBezTo>
                      <a:pt x="28" y="22"/>
                      <a:pt x="28" y="23"/>
                      <a:pt x="28" y="24"/>
                    </a:cubicBezTo>
                    <a:close/>
                    <a:moveTo>
                      <a:pt x="28" y="24"/>
                    </a:moveTo>
                    <a:cubicBezTo>
                      <a:pt x="28" y="24"/>
                      <a:pt x="28" y="24"/>
                      <a:pt x="28" y="24"/>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3" name="Freeform: Shape 64">
                <a:extLst>
                  <a:ext uri="{FF2B5EF4-FFF2-40B4-BE49-F238E27FC236}">
                    <a16:creationId xmlns:a16="http://schemas.microsoft.com/office/drawing/2014/main" id="{1E2DD47E-53C0-44DF-A57F-CB6A129D7ACF}"/>
                  </a:ext>
                </a:extLst>
              </p:cNvPr>
              <p:cNvSpPr>
                <a:spLocks/>
              </p:cNvSpPr>
              <p:nvPr/>
            </p:nvSpPr>
            <p:spPr bwMode="auto">
              <a:xfrm>
                <a:off x="117475" y="1457326"/>
                <a:ext cx="55563" cy="55563"/>
              </a:xfrm>
              <a:custGeom>
                <a:avLst/>
                <a:gdLst/>
                <a:ahLst/>
                <a:cxnLst>
                  <a:cxn ang="0">
                    <a:pos x="15" y="0"/>
                  </a:cxn>
                  <a:cxn ang="0">
                    <a:pos x="15" y="0"/>
                  </a:cxn>
                  <a:cxn ang="0">
                    <a:pos x="8" y="6"/>
                  </a:cxn>
                  <a:cxn ang="0">
                    <a:pos x="3" y="13"/>
                  </a:cxn>
                  <a:cxn ang="0">
                    <a:pos x="0" y="16"/>
                  </a:cxn>
                  <a:cxn ang="0">
                    <a:pos x="1" y="19"/>
                  </a:cxn>
                  <a:cxn ang="0">
                    <a:pos x="3" y="19"/>
                  </a:cxn>
                  <a:cxn ang="0">
                    <a:pos x="4" y="18"/>
                  </a:cxn>
                  <a:cxn ang="0">
                    <a:pos x="6" y="15"/>
                  </a:cxn>
                  <a:cxn ang="0">
                    <a:pos x="11" y="9"/>
                  </a:cxn>
                  <a:cxn ang="0">
                    <a:pos x="18" y="3"/>
                  </a:cxn>
                  <a:cxn ang="0">
                    <a:pos x="18" y="3"/>
                  </a:cxn>
                  <a:cxn ang="0">
                    <a:pos x="18" y="3"/>
                  </a:cxn>
                  <a:cxn ang="0">
                    <a:pos x="18" y="0"/>
                  </a:cxn>
                  <a:cxn ang="0">
                    <a:pos x="15" y="0"/>
                  </a:cxn>
                  <a:cxn ang="0">
                    <a:pos x="15" y="0"/>
                  </a:cxn>
                  <a:cxn ang="0">
                    <a:pos x="15" y="0"/>
                  </a:cxn>
                </a:cxnLst>
                <a:rect l="0" t="0" r="r" b="b"/>
                <a:pathLst>
                  <a:path w="19" h="19">
                    <a:moveTo>
                      <a:pt x="15" y="0"/>
                    </a:moveTo>
                    <a:cubicBezTo>
                      <a:pt x="15" y="0"/>
                      <a:pt x="15" y="0"/>
                      <a:pt x="15" y="0"/>
                    </a:cubicBezTo>
                    <a:cubicBezTo>
                      <a:pt x="13" y="2"/>
                      <a:pt x="11" y="4"/>
                      <a:pt x="8" y="6"/>
                    </a:cubicBezTo>
                    <a:cubicBezTo>
                      <a:pt x="6" y="8"/>
                      <a:pt x="4" y="10"/>
                      <a:pt x="3" y="13"/>
                    </a:cubicBezTo>
                    <a:cubicBezTo>
                      <a:pt x="0" y="16"/>
                      <a:pt x="0" y="16"/>
                      <a:pt x="0" y="16"/>
                    </a:cubicBezTo>
                    <a:cubicBezTo>
                      <a:pt x="0" y="17"/>
                      <a:pt x="0" y="18"/>
                      <a:pt x="1" y="19"/>
                    </a:cubicBezTo>
                    <a:cubicBezTo>
                      <a:pt x="1" y="19"/>
                      <a:pt x="2" y="19"/>
                      <a:pt x="3" y="19"/>
                    </a:cubicBezTo>
                    <a:cubicBezTo>
                      <a:pt x="3" y="19"/>
                      <a:pt x="3" y="18"/>
                      <a:pt x="4" y="18"/>
                    </a:cubicBezTo>
                    <a:cubicBezTo>
                      <a:pt x="6" y="15"/>
                      <a:pt x="6" y="15"/>
                      <a:pt x="6" y="15"/>
                    </a:cubicBezTo>
                    <a:cubicBezTo>
                      <a:pt x="7" y="13"/>
                      <a:pt x="9" y="11"/>
                      <a:pt x="11" y="9"/>
                    </a:cubicBezTo>
                    <a:cubicBezTo>
                      <a:pt x="13" y="7"/>
                      <a:pt x="15" y="5"/>
                      <a:pt x="18" y="3"/>
                    </a:cubicBezTo>
                    <a:cubicBezTo>
                      <a:pt x="18" y="3"/>
                      <a:pt x="18" y="3"/>
                      <a:pt x="18" y="3"/>
                    </a:cubicBezTo>
                    <a:cubicBezTo>
                      <a:pt x="18" y="3"/>
                      <a:pt x="18" y="3"/>
                      <a:pt x="18" y="3"/>
                    </a:cubicBezTo>
                    <a:cubicBezTo>
                      <a:pt x="19" y="2"/>
                      <a:pt x="19" y="1"/>
                      <a:pt x="18" y="0"/>
                    </a:cubicBezTo>
                    <a:cubicBezTo>
                      <a:pt x="17" y="0"/>
                      <a:pt x="16" y="0"/>
                      <a:pt x="15" y="0"/>
                    </a:cubicBezTo>
                    <a:close/>
                    <a:moveTo>
                      <a:pt x="15" y="0"/>
                    </a:moveTo>
                    <a:cubicBezTo>
                      <a:pt x="15" y="0"/>
                      <a:pt x="15" y="0"/>
                      <a:pt x="15" y="0"/>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4" name="Freeform: Shape 65">
                <a:extLst>
                  <a:ext uri="{FF2B5EF4-FFF2-40B4-BE49-F238E27FC236}">
                    <a16:creationId xmlns:a16="http://schemas.microsoft.com/office/drawing/2014/main" id="{31E773BC-0A6E-47B0-9D7B-819DD48FDB0E}"/>
                  </a:ext>
                </a:extLst>
              </p:cNvPr>
              <p:cNvSpPr>
                <a:spLocks/>
              </p:cNvSpPr>
              <p:nvPr/>
            </p:nvSpPr>
            <p:spPr bwMode="auto">
              <a:xfrm>
                <a:off x="180975" y="1263651"/>
                <a:ext cx="55563" cy="58738"/>
              </a:xfrm>
              <a:custGeom>
                <a:avLst/>
                <a:gdLst/>
                <a:ahLst/>
                <a:cxnLst>
                  <a:cxn ang="0">
                    <a:pos x="7" y="11"/>
                  </a:cxn>
                  <a:cxn ang="0">
                    <a:pos x="1" y="16"/>
                  </a:cxn>
                  <a:cxn ang="0">
                    <a:pos x="1" y="17"/>
                  </a:cxn>
                  <a:cxn ang="0">
                    <a:pos x="1" y="19"/>
                  </a:cxn>
                  <a:cxn ang="0">
                    <a:pos x="3" y="19"/>
                  </a:cxn>
                  <a:cxn ang="0">
                    <a:pos x="3" y="19"/>
                  </a:cxn>
                  <a:cxn ang="0">
                    <a:pos x="10" y="13"/>
                  </a:cxn>
                  <a:cxn ang="0">
                    <a:pos x="16" y="7"/>
                  </a:cxn>
                  <a:cxn ang="0">
                    <a:pos x="18" y="3"/>
                  </a:cxn>
                  <a:cxn ang="0">
                    <a:pos x="18" y="1"/>
                  </a:cxn>
                  <a:cxn ang="0">
                    <a:pos x="16" y="1"/>
                  </a:cxn>
                  <a:cxn ang="0">
                    <a:pos x="15" y="1"/>
                  </a:cxn>
                  <a:cxn ang="0">
                    <a:pos x="13" y="5"/>
                  </a:cxn>
                  <a:cxn ang="0">
                    <a:pos x="7" y="11"/>
                  </a:cxn>
                  <a:cxn ang="0">
                    <a:pos x="7" y="11"/>
                  </a:cxn>
                  <a:cxn ang="0">
                    <a:pos x="7" y="11"/>
                  </a:cxn>
                </a:cxnLst>
                <a:rect l="0" t="0" r="r" b="b"/>
                <a:pathLst>
                  <a:path w="19" h="20">
                    <a:moveTo>
                      <a:pt x="7" y="11"/>
                    </a:moveTo>
                    <a:cubicBezTo>
                      <a:pt x="5" y="13"/>
                      <a:pt x="3" y="15"/>
                      <a:pt x="1" y="16"/>
                    </a:cubicBezTo>
                    <a:cubicBezTo>
                      <a:pt x="1" y="16"/>
                      <a:pt x="1" y="16"/>
                      <a:pt x="1" y="17"/>
                    </a:cubicBezTo>
                    <a:cubicBezTo>
                      <a:pt x="0" y="17"/>
                      <a:pt x="0" y="19"/>
                      <a:pt x="1" y="19"/>
                    </a:cubicBezTo>
                    <a:cubicBezTo>
                      <a:pt x="1" y="20"/>
                      <a:pt x="2" y="20"/>
                      <a:pt x="3" y="19"/>
                    </a:cubicBezTo>
                    <a:cubicBezTo>
                      <a:pt x="3" y="19"/>
                      <a:pt x="3" y="19"/>
                      <a:pt x="3" y="19"/>
                    </a:cubicBezTo>
                    <a:cubicBezTo>
                      <a:pt x="6" y="18"/>
                      <a:pt x="8" y="16"/>
                      <a:pt x="10" y="13"/>
                    </a:cubicBezTo>
                    <a:cubicBezTo>
                      <a:pt x="12" y="11"/>
                      <a:pt x="14" y="9"/>
                      <a:pt x="16" y="7"/>
                    </a:cubicBezTo>
                    <a:cubicBezTo>
                      <a:pt x="18" y="3"/>
                      <a:pt x="18" y="3"/>
                      <a:pt x="18" y="3"/>
                    </a:cubicBezTo>
                    <a:cubicBezTo>
                      <a:pt x="19" y="3"/>
                      <a:pt x="19" y="1"/>
                      <a:pt x="18" y="1"/>
                    </a:cubicBezTo>
                    <a:cubicBezTo>
                      <a:pt x="17" y="0"/>
                      <a:pt x="16" y="0"/>
                      <a:pt x="16" y="1"/>
                    </a:cubicBezTo>
                    <a:cubicBezTo>
                      <a:pt x="15" y="1"/>
                      <a:pt x="15" y="1"/>
                      <a:pt x="15" y="1"/>
                    </a:cubicBezTo>
                    <a:cubicBezTo>
                      <a:pt x="13" y="5"/>
                      <a:pt x="13" y="5"/>
                      <a:pt x="13" y="5"/>
                    </a:cubicBezTo>
                    <a:cubicBezTo>
                      <a:pt x="11" y="7"/>
                      <a:pt x="9" y="9"/>
                      <a:pt x="7" y="11"/>
                    </a:cubicBezTo>
                    <a:close/>
                    <a:moveTo>
                      <a:pt x="7" y="11"/>
                    </a:moveTo>
                    <a:cubicBezTo>
                      <a:pt x="7" y="11"/>
                      <a:pt x="7" y="11"/>
                      <a:pt x="7" y="11"/>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grpSp>
      <p:sp>
        <p:nvSpPr>
          <p:cNvPr id="37" name="Oval 76">
            <a:extLst>
              <a:ext uri="{FF2B5EF4-FFF2-40B4-BE49-F238E27FC236}">
                <a16:creationId xmlns:a16="http://schemas.microsoft.com/office/drawing/2014/main" id="{4FAEF672-F5A2-44DD-BDD0-30E788934698}"/>
              </a:ext>
            </a:extLst>
          </p:cNvPr>
          <p:cNvSpPr/>
          <p:nvPr/>
        </p:nvSpPr>
        <p:spPr>
          <a:xfrm>
            <a:off x="8128720" y="2955960"/>
            <a:ext cx="852819" cy="852818"/>
          </a:xfrm>
          <a:prstGeom prst="ellipse">
            <a:avLst/>
          </a:prstGeom>
          <a:solidFill>
            <a:schemeClr val="accent6"/>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400" b="1" dirty="0">
                <a:latin typeface="微软雅黑" panose="020B0503020204020204" pitchFamily="34" charset="-122"/>
                <a:ea typeface="微软雅黑" panose="020B0503020204020204" pitchFamily="34" charset="-122"/>
              </a:rPr>
              <a:t>20%</a:t>
            </a:r>
          </a:p>
        </p:txBody>
      </p:sp>
      <p:sp>
        <p:nvSpPr>
          <p:cNvPr id="38" name="Isosceles Triangle 43">
            <a:extLst>
              <a:ext uri="{FF2B5EF4-FFF2-40B4-BE49-F238E27FC236}">
                <a16:creationId xmlns:a16="http://schemas.microsoft.com/office/drawing/2014/main" id="{0A0D05FA-C2B7-4ED6-A77B-91FA243C57A7}"/>
              </a:ext>
            </a:extLst>
          </p:cNvPr>
          <p:cNvSpPr/>
          <p:nvPr/>
        </p:nvSpPr>
        <p:spPr>
          <a:xfrm flipH="1">
            <a:off x="10366124" y="2972718"/>
            <a:ext cx="1127445" cy="567225"/>
          </a:xfrm>
          <a:prstGeom prst="triangle">
            <a:avLst/>
          </a:prstGeom>
          <a:gradFill>
            <a:gsLst>
              <a:gs pos="50000">
                <a:schemeClr val="accent2"/>
              </a:gs>
              <a:gs pos="5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nvGrpSpPr>
          <p:cNvPr id="39" name="Group 68">
            <a:extLst>
              <a:ext uri="{FF2B5EF4-FFF2-40B4-BE49-F238E27FC236}">
                <a16:creationId xmlns:a16="http://schemas.microsoft.com/office/drawing/2014/main" id="{F1018824-F715-4C0F-ADF0-9633238DDF04}"/>
              </a:ext>
            </a:extLst>
          </p:cNvPr>
          <p:cNvGrpSpPr/>
          <p:nvPr/>
        </p:nvGrpSpPr>
        <p:grpSpPr>
          <a:xfrm>
            <a:off x="10591230" y="2245598"/>
            <a:ext cx="540271" cy="582564"/>
            <a:chOff x="6172200" y="1358389"/>
            <a:chExt cx="421793" cy="454812"/>
          </a:xfrm>
        </p:grpSpPr>
        <p:grpSp>
          <p:nvGrpSpPr>
            <p:cNvPr id="40" name="Group 69">
              <a:extLst>
                <a:ext uri="{FF2B5EF4-FFF2-40B4-BE49-F238E27FC236}">
                  <a16:creationId xmlns:a16="http://schemas.microsoft.com/office/drawing/2014/main" id="{8F16F153-183C-4208-8F96-5792595742A9}"/>
                </a:ext>
              </a:extLst>
            </p:cNvPr>
            <p:cNvGrpSpPr/>
            <p:nvPr/>
          </p:nvGrpSpPr>
          <p:grpSpPr>
            <a:xfrm>
              <a:off x="6172200" y="1358389"/>
              <a:ext cx="421793" cy="454812"/>
              <a:chOff x="4267200" y="3181350"/>
              <a:chExt cx="624964" cy="673887"/>
            </a:xfrm>
            <a:solidFill>
              <a:schemeClr val="accent5"/>
            </a:solidFill>
          </p:grpSpPr>
          <p:sp>
            <p:nvSpPr>
              <p:cNvPr id="42" name="Rectangle: Rounded Corners 71">
                <a:extLst>
                  <a:ext uri="{FF2B5EF4-FFF2-40B4-BE49-F238E27FC236}">
                    <a16:creationId xmlns:a16="http://schemas.microsoft.com/office/drawing/2014/main" id="{B0A72FFD-8C65-4BA9-B08A-1EC02DB6D9E5}"/>
                  </a:ext>
                </a:extLst>
              </p:cNvPr>
              <p:cNvSpPr/>
              <p:nvPr/>
            </p:nvSpPr>
            <p:spPr>
              <a:xfrm rot="8076719">
                <a:off x="4267201" y="3230274"/>
                <a:ext cx="624963" cy="6249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3" name="Rectangle: Rounded Corners 72">
                <a:extLst>
                  <a:ext uri="{FF2B5EF4-FFF2-40B4-BE49-F238E27FC236}">
                    <a16:creationId xmlns:a16="http://schemas.microsoft.com/office/drawing/2014/main" id="{4AF9CE03-054D-436B-955F-DFA2B6CF0C07}"/>
                  </a:ext>
                </a:extLst>
              </p:cNvPr>
              <p:cNvSpPr/>
              <p:nvPr/>
            </p:nvSpPr>
            <p:spPr>
              <a:xfrm rot="8076719">
                <a:off x="4267200" y="3181350"/>
                <a:ext cx="624963" cy="62496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41" name="Freeform: Shape 70">
              <a:extLst>
                <a:ext uri="{FF2B5EF4-FFF2-40B4-BE49-F238E27FC236}">
                  <a16:creationId xmlns:a16="http://schemas.microsoft.com/office/drawing/2014/main" id="{AF477B9B-81E3-451E-B9D4-E5198636ACD2}"/>
                </a:ext>
              </a:extLst>
            </p:cNvPr>
            <p:cNvSpPr>
              <a:spLocks/>
            </p:cNvSpPr>
            <p:nvPr/>
          </p:nvSpPr>
          <p:spPr bwMode="auto">
            <a:xfrm>
              <a:off x="6244570" y="1466558"/>
              <a:ext cx="277052" cy="238475"/>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44" name="Oval 77">
            <a:extLst>
              <a:ext uri="{FF2B5EF4-FFF2-40B4-BE49-F238E27FC236}">
                <a16:creationId xmlns:a16="http://schemas.microsoft.com/office/drawing/2014/main" id="{D2ECA605-8DAF-4F10-AD07-FD8DA85F765F}"/>
              </a:ext>
            </a:extLst>
          </p:cNvPr>
          <p:cNvSpPr/>
          <p:nvPr/>
        </p:nvSpPr>
        <p:spPr>
          <a:xfrm>
            <a:off x="10491833" y="2961819"/>
            <a:ext cx="873675" cy="873675"/>
          </a:xfrm>
          <a:prstGeom prst="ellipse">
            <a:avLst/>
          </a:prstGeom>
          <a:solidFill>
            <a:schemeClr val="accent6"/>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400" b="1" dirty="0">
                <a:latin typeface="微软雅黑" panose="020B0503020204020204" pitchFamily="34" charset="-122"/>
                <a:ea typeface="微软雅黑" panose="020B0503020204020204" pitchFamily="34" charset="-122"/>
              </a:rPr>
              <a:t>10%</a:t>
            </a:r>
          </a:p>
        </p:txBody>
      </p:sp>
      <p:sp>
        <p:nvSpPr>
          <p:cNvPr id="45" name="文本框 44">
            <a:extLst>
              <a:ext uri="{FF2B5EF4-FFF2-40B4-BE49-F238E27FC236}">
                <a16:creationId xmlns:a16="http://schemas.microsoft.com/office/drawing/2014/main" id="{FC898FD1-CC49-4B8A-8D29-10E60C0D6EF0}"/>
              </a:ext>
            </a:extLst>
          </p:cNvPr>
          <p:cNvSpPr txBox="1"/>
          <p:nvPr/>
        </p:nvSpPr>
        <p:spPr>
          <a:xfrm>
            <a:off x="259963" y="4163948"/>
            <a:ext cx="2477465" cy="1444691"/>
          </a:xfrm>
          <a:prstGeom prst="rect">
            <a:avLst/>
          </a:prstGeom>
          <a:noFill/>
        </p:spPr>
        <p:txBody>
          <a:bodyPr wrap="square">
            <a:spAutoFit/>
          </a:bodyPr>
          <a:lstStyle/>
          <a:p>
            <a:pPr marL="144000" indent="-1440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基础设施基金封闭式运作，当将</a:t>
            </a:r>
            <a:r>
              <a:rPr lang="zh-CN" altLang="en-US" sz="1200" b="1" dirty="0">
                <a:solidFill>
                  <a:srgbClr val="2683C6"/>
                </a:solidFill>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年度可供分配利润以现金形式分配；每年至少分配1次。</a:t>
            </a:r>
            <a:endParaRPr lang="en-US" altLang="zh-CN" sz="1200" dirty="0">
              <a:latin typeface="微软雅黑" panose="020B0503020204020204" pitchFamily="34" charset="-122"/>
              <a:ea typeface="微软雅黑" panose="020B0503020204020204" pitchFamily="34" charset="-122"/>
            </a:endParaRPr>
          </a:p>
          <a:p>
            <a:pPr marL="144000" indent="-1440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要求</a:t>
            </a:r>
            <a:r>
              <a:rPr lang="zh-CN" altLang="en-US" sz="1200" b="1" dirty="0">
                <a:solidFill>
                  <a:srgbClr val="2683C6"/>
                </a:solidFill>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的净回收资金用于新建项目，并明确计算口径。</a:t>
            </a:r>
          </a:p>
        </p:txBody>
      </p:sp>
      <p:sp>
        <p:nvSpPr>
          <p:cNvPr id="46" name="文本框 45">
            <a:extLst>
              <a:ext uri="{FF2B5EF4-FFF2-40B4-BE49-F238E27FC236}">
                <a16:creationId xmlns:a16="http://schemas.microsoft.com/office/drawing/2014/main" id="{F03C7C8E-5273-4918-BCEF-F63BBD7C7F6C}"/>
              </a:ext>
            </a:extLst>
          </p:cNvPr>
          <p:cNvSpPr txBox="1"/>
          <p:nvPr/>
        </p:nvSpPr>
        <p:spPr>
          <a:xfrm>
            <a:off x="5067662" y="4208896"/>
            <a:ext cx="1974234" cy="1444691"/>
          </a:xfrm>
          <a:prstGeom prst="rect">
            <a:avLst/>
          </a:prstGeom>
          <a:noFill/>
        </p:spPr>
        <p:txBody>
          <a:bodyPr wrap="square">
            <a:spAutoFit/>
          </a:bodyPr>
          <a:lstStyle>
            <a:defPPr>
              <a:defRPr lang="zh-CN"/>
            </a:defPPr>
            <a:lvl1pPr marL="285750" indent="-285750">
              <a:buFont typeface="Wingdings" panose="05000000000000000000" pitchFamily="2" charset="2"/>
              <a:buChar char="p"/>
              <a:defRPr sz="1600"/>
            </a:lvl1pPr>
          </a:lstStyle>
          <a:p>
            <a:pPr marL="144000" indent="-1440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扣除战略投资者配售部分后，基础设施基金份额网下发售比例不得低于本次公开发售数量的</a:t>
            </a:r>
            <a:r>
              <a:rPr lang="en-US" altLang="zh-CN" sz="1200" b="1" dirty="0">
                <a:solidFill>
                  <a:srgbClr val="2683C6"/>
                </a:solidFill>
                <a:latin typeface="微软雅黑" panose="020B0503020204020204" pitchFamily="34" charset="-122"/>
                <a:ea typeface="微软雅黑" panose="020B0503020204020204" pitchFamily="34" charset="-122"/>
              </a:rPr>
              <a:t>70%</a:t>
            </a:r>
            <a:r>
              <a:rPr lang="zh-CN" altLang="en-US" sz="1200" dirty="0">
                <a:latin typeface="微软雅黑" panose="020B0503020204020204" pitchFamily="34" charset="-122"/>
                <a:ea typeface="微软雅黑" panose="020B0503020204020204" pitchFamily="34" charset="-122"/>
              </a:rPr>
              <a:t>。</a:t>
            </a:r>
          </a:p>
        </p:txBody>
      </p:sp>
      <p:sp>
        <p:nvSpPr>
          <p:cNvPr id="47" name="文本框 46">
            <a:extLst>
              <a:ext uri="{FF2B5EF4-FFF2-40B4-BE49-F238E27FC236}">
                <a16:creationId xmlns:a16="http://schemas.microsoft.com/office/drawing/2014/main" id="{EDA0E335-5A1A-4409-A4E7-2903A11400D8}"/>
              </a:ext>
            </a:extLst>
          </p:cNvPr>
          <p:cNvSpPr txBox="1"/>
          <p:nvPr/>
        </p:nvSpPr>
        <p:spPr>
          <a:xfrm>
            <a:off x="2906344" y="4311942"/>
            <a:ext cx="2035425" cy="1167692"/>
          </a:xfrm>
          <a:prstGeom prst="rect">
            <a:avLst/>
          </a:prstGeom>
          <a:noFill/>
        </p:spPr>
        <p:txBody>
          <a:bodyPr wrap="square">
            <a:spAutoFit/>
          </a:bodyPr>
          <a:lstStyle/>
          <a:p>
            <a:pPr marL="144000" indent="-144000">
              <a:lnSpc>
                <a:spcPct val="150000"/>
              </a:lnSpc>
              <a:buFont typeface="Arial" panose="020B0604020202020204" pitchFamily="34" charset="0"/>
              <a:buChar char="•"/>
            </a:pPr>
            <a:r>
              <a:rPr lang="zh-CN" altLang="en-US" sz="1200" b="1" dirty="0">
                <a:solidFill>
                  <a:srgbClr val="2683C6"/>
                </a:solidFill>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以上基金资产持有单一基础设施ABS全部份额，ABS持有项目公司全部股权。</a:t>
            </a:r>
          </a:p>
        </p:txBody>
      </p:sp>
      <p:sp>
        <p:nvSpPr>
          <p:cNvPr id="48" name="文本框 47">
            <a:extLst>
              <a:ext uri="{FF2B5EF4-FFF2-40B4-BE49-F238E27FC236}">
                <a16:creationId xmlns:a16="http://schemas.microsoft.com/office/drawing/2014/main" id="{FC326CD5-07E6-4D5B-A435-F3DE08588520}"/>
              </a:ext>
            </a:extLst>
          </p:cNvPr>
          <p:cNvSpPr txBox="1"/>
          <p:nvPr/>
        </p:nvSpPr>
        <p:spPr>
          <a:xfrm>
            <a:off x="7103351" y="4112099"/>
            <a:ext cx="2967368" cy="1721690"/>
          </a:xfrm>
          <a:prstGeom prst="rect">
            <a:avLst/>
          </a:prstGeom>
          <a:noFill/>
        </p:spPr>
        <p:txBody>
          <a:bodyPr wrap="square">
            <a:spAutoFit/>
          </a:bodyPr>
          <a:lstStyle>
            <a:defPPr>
              <a:defRPr lang="zh-CN"/>
            </a:defPPr>
            <a:lvl1pPr marL="285750" indent="-285750">
              <a:buFont typeface="Wingdings" panose="05000000000000000000" pitchFamily="2" charset="2"/>
              <a:buChar char="p"/>
              <a:defRPr sz="1600"/>
            </a:lvl1pPr>
          </a:lstStyle>
          <a:p>
            <a:pPr marL="144000" indent="-1440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原始权益人应当参与基金份额战略配售，配售比例不低于</a:t>
            </a:r>
            <a:r>
              <a:rPr lang="en-US" altLang="zh-CN" sz="1200" b="1" dirty="0">
                <a:solidFill>
                  <a:srgbClr val="2683C6"/>
                </a:solidFill>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以内的份额持有期限自上市之日起不少于</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以上的份额持有不少于</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年。</a:t>
            </a:r>
            <a:endParaRPr lang="en-US" altLang="zh-CN" sz="1200" dirty="0">
              <a:latin typeface="微软雅黑" panose="020B0503020204020204" pitchFamily="34" charset="-122"/>
              <a:ea typeface="微软雅黑" panose="020B0503020204020204" pitchFamily="34" charset="-122"/>
            </a:endParaRPr>
          </a:p>
          <a:p>
            <a:pPr marL="144000" indent="-1440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用于并购用途的借款总额不得超过越金净资产的</a:t>
            </a:r>
            <a:r>
              <a:rPr lang="en-US" altLang="zh-CN" sz="1200" b="1" dirty="0">
                <a:solidFill>
                  <a:srgbClr val="2683C6"/>
                </a:solidFill>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a:t>
            </a:r>
          </a:p>
        </p:txBody>
      </p:sp>
      <p:sp>
        <p:nvSpPr>
          <p:cNvPr id="49" name="文本框 48">
            <a:extLst>
              <a:ext uri="{FF2B5EF4-FFF2-40B4-BE49-F238E27FC236}">
                <a16:creationId xmlns:a16="http://schemas.microsoft.com/office/drawing/2014/main" id="{AB916A17-3222-4A63-9C23-9E80233FE120}"/>
              </a:ext>
            </a:extLst>
          </p:cNvPr>
          <p:cNvSpPr txBox="1"/>
          <p:nvPr/>
        </p:nvSpPr>
        <p:spPr>
          <a:xfrm>
            <a:off x="10097463" y="4213228"/>
            <a:ext cx="1868021" cy="1444691"/>
          </a:xfrm>
          <a:prstGeom prst="rect">
            <a:avLst/>
          </a:prstGeom>
          <a:noFill/>
        </p:spPr>
        <p:txBody>
          <a:bodyPr wrap="square">
            <a:spAutoFit/>
          </a:bodyPr>
          <a:lstStyle>
            <a:defPPr>
              <a:defRPr lang="zh-CN"/>
            </a:defPPr>
            <a:lvl1pPr marL="285750" indent="-285750">
              <a:buFont typeface="Wingdings" panose="05000000000000000000" pitchFamily="2" charset="2"/>
              <a:buChar char="p"/>
              <a:defRPr sz="1600"/>
            </a:lvl1pPr>
          </a:lstStyle>
          <a:p>
            <a:pPr marL="144000" indent="-14400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金额占基金资产</a:t>
            </a:r>
            <a:r>
              <a:rPr lang="en-US" altLang="zh-CN" sz="1200" b="1" dirty="0">
                <a:solidFill>
                  <a:srgbClr val="2683C6"/>
                </a:solidFill>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及以上的关联交易应当经惨加大会的基金份额持有人所持表决权的三分之二以上表决通过。</a:t>
            </a:r>
          </a:p>
        </p:txBody>
      </p:sp>
      <p:sp>
        <p:nvSpPr>
          <p:cNvPr id="50" name="矩形: 圆角 49">
            <a:extLst>
              <a:ext uri="{FF2B5EF4-FFF2-40B4-BE49-F238E27FC236}">
                <a16:creationId xmlns:a16="http://schemas.microsoft.com/office/drawing/2014/main" id="{29FFE104-82A6-4D37-B7CD-E6A3F2F766EE}"/>
              </a:ext>
            </a:extLst>
          </p:cNvPr>
          <p:cNvSpPr/>
          <p:nvPr/>
        </p:nvSpPr>
        <p:spPr>
          <a:xfrm>
            <a:off x="246010" y="4011182"/>
            <a:ext cx="2505372" cy="1840120"/>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D42A1301-78C3-4E38-8974-15E831F40373}"/>
              </a:ext>
            </a:extLst>
          </p:cNvPr>
          <p:cNvSpPr/>
          <p:nvPr/>
        </p:nvSpPr>
        <p:spPr>
          <a:xfrm>
            <a:off x="2880423" y="4031253"/>
            <a:ext cx="2087269" cy="1840120"/>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圆角 51">
            <a:extLst>
              <a:ext uri="{FF2B5EF4-FFF2-40B4-BE49-F238E27FC236}">
                <a16:creationId xmlns:a16="http://schemas.microsoft.com/office/drawing/2014/main" id="{9A3F105F-78C6-4102-B719-1570D7DC23E1}"/>
              </a:ext>
            </a:extLst>
          </p:cNvPr>
          <p:cNvSpPr/>
          <p:nvPr/>
        </p:nvSpPr>
        <p:spPr>
          <a:xfrm>
            <a:off x="5039229" y="4039796"/>
            <a:ext cx="2026672" cy="1840120"/>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圆角 52">
            <a:extLst>
              <a:ext uri="{FF2B5EF4-FFF2-40B4-BE49-F238E27FC236}">
                <a16:creationId xmlns:a16="http://schemas.microsoft.com/office/drawing/2014/main" id="{03C848D4-0749-4B98-B5B6-57BDB0846714}"/>
              </a:ext>
            </a:extLst>
          </p:cNvPr>
          <p:cNvSpPr/>
          <p:nvPr/>
        </p:nvSpPr>
        <p:spPr>
          <a:xfrm>
            <a:off x="7137437" y="4030495"/>
            <a:ext cx="2871827" cy="1849421"/>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圆角 53">
            <a:extLst>
              <a:ext uri="{FF2B5EF4-FFF2-40B4-BE49-F238E27FC236}">
                <a16:creationId xmlns:a16="http://schemas.microsoft.com/office/drawing/2014/main" id="{F8595BDF-4115-4A5B-A587-6F4675B309BF}"/>
              </a:ext>
            </a:extLst>
          </p:cNvPr>
          <p:cNvSpPr/>
          <p:nvPr/>
        </p:nvSpPr>
        <p:spPr>
          <a:xfrm>
            <a:off x="10070719" y="4034149"/>
            <a:ext cx="1868021" cy="1840120"/>
          </a:xfrm>
          <a:prstGeom prst="roundRect">
            <a:avLst>
              <a:gd name="adj" fmla="val 11995"/>
            </a:avLst>
          </a:prstGeom>
          <a:noFill/>
          <a:ln w="190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5B4865C5-9972-43E6-B8D5-4F9D3529716C}"/>
              </a:ext>
            </a:extLst>
          </p:cNvPr>
          <p:cNvSpPr txBox="1"/>
          <p:nvPr/>
        </p:nvSpPr>
        <p:spPr>
          <a:xfrm>
            <a:off x="376688" y="1030306"/>
            <a:ext cx="4093384" cy="338554"/>
          </a:xfrm>
          <a:prstGeom prst="rect">
            <a:avLst/>
          </a:prstGeom>
          <a:noFill/>
        </p:spPr>
        <p:txBody>
          <a:bodyPr wrap="square" rtlCol="0">
            <a:spAutoFit/>
          </a:bodyPr>
          <a:lstStyle/>
          <a:p>
            <a:pPr marL="342900" indent="-342900">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基础设施</a:t>
            </a:r>
            <a:r>
              <a:rPr lang="en-US" altLang="zh-CN" sz="1600" b="1" dirty="0">
                <a:latin typeface="微软雅黑" panose="020B0503020204020204" pitchFamily="34" charset="-122"/>
                <a:ea typeface="微软雅黑" panose="020B0503020204020204" pitchFamily="34" charset="-122"/>
              </a:rPr>
              <a:t>REITs</a:t>
            </a:r>
            <a:r>
              <a:rPr lang="zh-CN" altLang="en-US" sz="1600" b="1" dirty="0">
                <a:latin typeface="微软雅黑" panose="020B0503020204020204" pitchFamily="34" charset="-122"/>
                <a:ea typeface="微软雅黑" panose="020B0503020204020204" pitchFamily="34" charset="-122"/>
              </a:rPr>
              <a:t>管理办法</a:t>
            </a:r>
          </a:p>
        </p:txBody>
      </p:sp>
    </p:spTree>
    <p:extLst>
      <p:ext uri="{BB962C8B-B14F-4D97-AF65-F5344CB8AC3E}">
        <p14:creationId xmlns:p14="http://schemas.microsoft.com/office/powerpoint/2010/main" val="311943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2.3 </a:t>
            </a:r>
            <a:r>
              <a:rPr lang="zh-CN" altLang="en-US" dirty="0"/>
              <a:t>房企参与流程</a:t>
            </a:r>
            <a:r>
              <a:rPr lang="en-US" altLang="zh-CN" dirty="0"/>
              <a:t>-</a:t>
            </a:r>
            <a:r>
              <a:rPr lang="zh-CN" altLang="en-US" dirty="0"/>
              <a:t>基础设施</a:t>
            </a:r>
            <a:r>
              <a:rPr lang="en-US" altLang="zh-CN" dirty="0"/>
              <a:t>REITS</a:t>
            </a:r>
            <a:r>
              <a:rPr lang="zh-CN" altLang="en-US" dirty="0"/>
              <a:t>申报实施路径</a:t>
            </a:r>
          </a:p>
        </p:txBody>
      </p:sp>
      <p:sp>
        <p:nvSpPr>
          <p:cNvPr id="3" name="文本占位符 2"/>
          <p:cNvSpPr>
            <a:spLocks noGrp="1"/>
          </p:cNvSpPr>
          <p:nvPr>
            <p:ph type="body" sz="quarter" idx="11"/>
          </p:nvPr>
        </p:nvSpPr>
        <p:spPr>
          <a:xfrm>
            <a:off x="254385" y="1012924"/>
            <a:ext cx="11502604" cy="449580"/>
          </a:xfrm>
        </p:spPr>
        <p:txBody>
          <a:bodyPr/>
          <a:lstStyle/>
          <a:p>
            <a:r>
              <a:rPr lang="zh-CN" altLang="en-US" sz="1600" b="1" dirty="0"/>
              <a:t>项目试点准入及申报流程</a:t>
            </a:r>
          </a:p>
        </p:txBody>
      </p:sp>
      <p:sp>
        <p:nvSpPr>
          <p:cNvPr id="4" name="矩形: 圆角 3"/>
          <p:cNvSpPr/>
          <p:nvPr/>
        </p:nvSpPr>
        <p:spPr>
          <a:xfrm>
            <a:off x="1981742" y="1408646"/>
            <a:ext cx="1162050" cy="4495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省级发改委</a:t>
            </a:r>
          </a:p>
        </p:txBody>
      </p:sp>
      <p:cxnSp>
        <p:nvCxnSpPr>
          <p:cNvPr id="6" name="直接箭头连接符 5"/>
          <p:cNvCxnSpPr/>
          <p:nvPr/>
        </p:nvCxnSpPr>
        <p:spPr>
          <a:xfrm>
            <a:off x="3239677" y="1622641"/>
            <a:ext cx="1450975"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p:cNvSpPr/>
          <p:nvPr/>
        </p:nvSpPr>
        <p:spPr>
          <a:xfrm>
            <a:off x="4786537" y="1413726"/>
            <a:ext cx="1395730" cy="4445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国家发改委</a:t>
            </a:r>
          </a:p>
        </p:txBody>
      </p:sp>
      <p:sp>
        <p:nvSpPr>
          <p:cNvPr id="8" name="矩形: 圆角 7"/>
          <p:cNvSpPr/>
          <p:nvPr/>
        </p:nvSpPr>
        <p:spPr>
          <a:xfrm>
            <a:off x="7755162" y="1417536"/>
            <a:ext cx="2974340" cy="4406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中国证监会、沪深证券交易所</a:t>
            </a:r>
          </a:p>
        </p:txBody>
      </p:sp>
      <p:cxnSp>
        <p:nvCxnSpPr>
          <p:cNvPr id="9" name="直接箭头连接符 8"/>
          <p:cNvCxnSpPr/>
          <p:nvPr/>
        </p:nvCxnSpPr>
        <p:spPr>
          <a:xfrm flipV="1">
            <a:off x="6278152" y="1633436"/>
            <a:ext cx="1381125"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圆角 9"/>
          <p:cNvSpPr/>
          <p:nvPr/>
        </p:nvSpPr>
        <p:spPr>
          <a:xfrm>
            <a:off x="9013732" y="2665449"/>
            <a:ext cx="2125980" cy="4635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基础设施基金公开发售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圆角 10"/>
          <p:cNvSpPr/>
          <p:nvPr/>
        </p:nvSpPr>
        <p:spPr>
          <a:xfrm>
            <a:off x="5839367" y="2655924"/>
            <a:ext cx="2459990" cy="4635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公募基金获得证监会批复</a:t>
            </a:r>
          </a:p>
        </p:txBody>
      </p:sp>
      <p:sp>
        <p:nvSpPr>
          <p:cNvPr id="12" name="矩形: 圆角 11"/>
          <p:cNvSpPr/>
          <p:nvPr/>
        </p:nvSpPr>
        <p:spPr>
          <a:xfrm>
            <a:off x="3760772" y="2302477"/>
            <a:ext cx="1525905" cy="51371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buClrTx/>
              <a:buSzTx/>
              <a:buFontTx/>
            </a:pPr>
            <a:r>
              <a:rPr lang="zh-CN" altLang="en-US" sz="1400" dirty="0">
                <a:solidFill>
                  <a:schemeClr val="bg1"/>
                </a:solidFill>
                <a:latin typeface="微软雅黑" panose="020B0503020204020204" pitchFamily="34" charset="-122"/>
                <a:ea typeface="微软雅黑" panose="020B0503020204020204" pitchFamily="34" charset="-122"/>
              </a:rPr>
              <a:t>专项计划获得交易所无异议函</a:t>
            </a:r>
          </a:p>
        </p:txBody>
      </p:sp>
      <p:sp>
        <p:nvSpPr>
          <p:cNvPr id="13" name="矩形: 圆角 12"/>
          <p:cNvSpPr/>
          <p:nvPr/>
        </p:nvSpPr>
        <p:spPr>
          <a:xfrm>
            <a:off x="1268637" y="3087089"/>
            <a:ext cx="1408430" cy="3517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公募基金筹备</a:t>
            </a:r>
          </a:p>
        </p:txBody>
      </p:sp>
      <p:sp>
        <p:nvSpPr>
          <p:cNvPr id="14" name="矩形: 圆角 13"/>
          <p:cNvSpPr/>
          <p:nvPr/>
        </p:nvSpPr>
        <p:spPr>
          <a:xfrm>
            <a:off x="1268637" y="2407004"/>
            <a:ext cx="1426210" cy="3308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专项计划筹备</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a:off x="2801527" y="2558134"/>
            <a:ext cx="889635" cy="1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424077" y="2510509"/>
            <a:ext cx="6350" cy="75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57077" y="3260444"/>
            <a:ext cx="2673350" cy="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439005" y="2887777"/>
            <a:ext cx="303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8395820" y="2896960"/>
            <a:ext cx="343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63525" y="1979100"/>
            <a:ext cx="2319866" cy="338554"/>
          </a:xfrm>
          <a:prstGeom prst="rect">
            <a:avLst/>
          </a:prstGeom>
        </p:spPr>
        <p:txBody>
          <a:bodyPr wrap="none">
            <a:spAutoFit/>
          </a:bodyPr>
          <a:lstStyle/>
          <a:p>
            <a:pPr marL="285750" indent="-285750">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基金审批及上市流程</a:t>
            </a:r>
          </a:p>
        </p:txBody>
      </p:sp>
      <p:sp>
        <p:nvSpPr>
          <p:cNvPr id="37" name="文本框 36"/>
          <p:cNvSpPr txBox="1"/>
          <p:nvPr/>
        </p:nvSpPr>
        <p:spPr>
          <a:xfrm>
            <a:off x="1292732" y="3538746"/>
            <a:ext cx="1402080" cy="337185"/>
          </a:xfrm>
          <a:prstGeom prst="rect">
            <a:avLst/>
          </a:prstGeom>
          <a:noFill/>
        </p:spPr>
        <p:txBody>
          <a:bodyPr wrap="none" rtlCol="0">
            <a:spAutoFit/>
          </a:bodyPr>
          <a:lstStyle/>
          <a:p>
            <a:r>
              <a:rPr lang="zh-CN" altLang="en-US" sz="1600" u="sng" dirty="0">
                <a:latin typeface="微软雅黑" panose="020B0503020204020204" pitchFamily="34" charset="-122"/>
                <a:ea typeface="微软雅黑" panose="020B0503020204020204" pitchFamily="34" charset="-122"/>
              </a:rPr>
              <a:t>项目筹备阶段</a:t>
            </a:r>
          </a:p>
        </p:txBody>
      </p:sp>
      <p:sp>
        <p:nvSpPr>
          <p:cNvPr id="38" name="文本框 37"/>
          <p:cNvSpPr txBox="1"/>
          <p:nvPr/>
        </p:nvSpPr>
        <p:spPr>
          <a:xfrm>
            <a:off x="3960472" y="3538746"/>
            <a:ext cx="1198880" cy="337185"/>
          </a:xfrm>
          <a:prstGeom prst="rect">
            <a:avLst/>
          </a:prstGeom>
          <a:noFill/>
        </p:spPr>
        <p:txBody>
          <a:bodyPr wrap="none" rtlCol="0">
            <a:spAutoFit/>
          </a:bodyPr>
          <a:lstStyle/>
          <a:p>
            <a:r>
              <a:rPr lang="zh-CN" altLang="en-US" sz="1600" u="sng" dirty="0">
                <a:latin typeface="微软雅黑" panose="020B0503020204020204" pitchFamily="34" charset="-122"/>
                <a:ea typeface="微软雅黑" panose="020B0503020204020204" pitchFamily="34" charset="-122"/>
              </a:rPr>
              <a:t>交易所审批</a:t>
            </a:r>
            <a:endParaRPr lang="zh-CN" altLang="en-US" u="sng"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461351" y="3538746"/>
            <a:ext cx="1198880" cy="337185"/>
          </a:xfrm>
          <a:prstGeom prst="rect">
            <a:avLst/>
          </a:prstGeom>
          <a:noFill/>
        </p:spPr>
        <p:txBody>
          <a:bodyPr wrap="none" rtlCol="0">
            <a:spAutoFit/>
          </a:bodyPr>
          <a:lstStyle/>
          <a:p>
            <a:r>
              <a:rPr lang="zh-CN" altLang="en-US" sz="1600" u="sng" dirty="0">
                <a:latin typeface="微软雅黑" panose="020B0503020204020204" pitchFamily="34" charset="-122"/>
                <a:ea typeface="微软雅黑" panose="020B0503020204020204" pitchFamily="34" charset="-122"/>
              </a:rPr>
              <a:t>证监会审批</a:t>
            </a:r>
          </a:p>
        </p:txBody>
      </p:sp>
      <p:sp>
        <p:nvSpPr>
          <p:cNvPr id="40" name="文本框 39"/>
          <p:cNvSpPr txBox="1"/>
          <p:nvPr/>
        </p:nvSpPr>
        <p:spPr>
          <a:xfrm>
            <a:off x="9579084" y="3538746"/>
            <a:ext cx="995680" cy="337185"/>
          </a:xfrm>
          <a:prstGeom prst="rect">
            <a:avLst/>
          </a:prstGeom>
          <a:noFill/>
        </p:spPr>
        <p:txBody>
          <a:bodyPr wrap="none" rtlCol="0">
            <a:spAutoFit/>
          </a:bodyPr>
          <a:lstStyle/>
          <a:p>
            <a:r>
              <a:rPr lang="zh-CN" altLang="en-US" sz="1600" u="sng" dirty="0">
                <a:latin typeface="微软雅黑" panose="020B0503020204020204" pitchFamily="34" charset="-122"/>
                <a:ea typeface="微软雅黑" panose="020B0503020204020204" pitchFamily="34" charset="-122"/>
              </a:rPr>
              <a:t>发行上市</a:t>
            </a:r>
          </a:p>
        </p:txBody>
      </p:sp>
      <p:sp>
        <p:nvSpPr>
          <p:cNvPr id="20" name="文本框 19"/>
          <p:cNvSpPr txBox="1"/>
          <p:nvPr/>
        </p:nvSpPr>
        <p:spPr>
          <a:xfrm>
            <a:off x="263525" y="3973536"/>
            <a:ext cx="2540000" cy="338554"/>
          </a:xfrm>
          <a:prstGeom prst="rect">
            <a:avLst/>
          </a:prstGeom>
          <a:noFill/>
        </p:spPr>
        <p:txBody>
          <a:bodyPr wrap="square" rtlCol="0" anchor="t">
            <a:spAutoFit/>
          </a:bodyPr>
          <a:lstStyle/>
          <a:p>
            <a:pPr marL="285750" indent="-285750">
              <a:buFont typeface="Wingdings" panose="05000000000000000000" charset="0"/>
              <a:buChar char="p"/>
            </a:pPr>
            <a:r>
              <a:rPr lang="zh-CN" altLang="en-US" sz="1600" b="1" dirty="0">
                <a:latin typeface="微软雅黑" panose="020B0503020204020204" pitchFamily="34" charset="-122"/>
                <a:ea typeface="微软雅黑" panose="020B0503020204020204" pitchFamily="34" charset="-122"/>
              </a:rPr>
              <a:t>项目评审核心关注点</a:t>
            </a:r>
            <a:endParaRPr lang="zh-CN" altLang="en-US" sz="1600" b="1" dirty="0"/>
          </a:p>
        </p:txBody>
      </p:sp>
      <p:sp>
        <p:nvSpPr>
          <p:cNvPr id="23" name="文本框 22"/>
          <p:cNvSpPr txBox="1"/>
          <p:nvPr/>
        </p:nvSpPr>
        <p:spPr>
          <a:xfrm>
            <a:off x="601345" y="4285602"/>
            <a:ext cx="11155644" cy="1745478"/>
          </a:xfrm>
          <a:prstGeom prst="rect">
            <a:avLst/>
          </a:prstGeom>
          <a:noFill/>
        </p:spPr>
        <p:txBody>
          <a:bodyPr wrap="square" rtlCol="0" anchor="t">
            <a:spAutoFit/>
          </a:bodyPr>
          <a:lstStyle/>
          <a:p>
            <a:pPr marL="285750" indent="-285750">
              <a:lnSpc>
                <a:spcPct val="13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顶目是否有利于当地大型国企盘活资产，解决基础设施投资资本金问题。</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比如说北京、四川、江苏等有新建项目投资的地区，发行公募RE</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Ts以后募集资金还是投资到本地项目中去，解决缺少投资资本金的问题；</a:t>
            </a:r>
          </a:p>
          <a:p>
            <a:pPr marL="285750" indent="-285750">
              <a:lnSpc>
                <a:spcPct val="13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顶目是否可以有效降低原始权益人（主要是当地国企）的杠杆率。</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各地向国家发改委选送的最多的就是高速公路等类型的项目，主要就是因为这类资产的负债比较高，为了降杠杆的考虑发行公募RElTs;</a:t>
            </a:r>
          </a:p>
          <a:p>
            <a:pPr marL="285750" indent="-285750">
              <a:lnSpc>
                <a:spcPct val="13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试点选择的时候考虑服务机构资信能力。</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尽管R</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EI</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Ts产品结构是与主体信用无关，但是在试点阶段需管相对谨慎，为确保后续运营服务稳定生试点项目的服务机构均选择高资质主体。</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2.4 </a:t>
            </a:r>
            <a:r>
              <a:rPr lang="zh-CN" altLang="en-US" dirty="0"/>
              <a:t>案例研究：首批公募</a:t>
            </a:r>
            <a:r>
              <a:rPr lang="en-US" altLang="zh-CN" dirty="0"/>
              <a:t>REITs</a:t>
            </a:r>
            <a:endParaRPr lang="zh-CN" altLang="en-US" dirty="0"/>
          </a:p>
        </p:txBody>
      </p:sp>
      <p:sp>
        <p:nvSpPr>
          <p:cNvPr id="3" name="文本占位符 2">
            <a:extLst>
              <a:ext uri="{FF2B5EF4-FFF2-40B4-BE49-F238E27FC236}">
                <a16:creationId xmlns:a16="http://schemas.microsoft.com/office/drawing/2014/main" id="{F7F55C3F-8A45-4D74-AA7C-A39D5563A949}"/>
              </a:ext>
            </a:extLst>
          </p:cNvPr>
          <p:cNvSpPr>
            <a:spLocks noGrp="1"/>
          </p:cNvSpPr>
          <p:nvPr>
            <p:ph type="body" sz="quarter" idx="11"/>
          </p:nvPr>
        </p:nvSpPr>
        <p:spPr>
          <a:xfrm>
            <a:off x="342650" y="1005493"/>
            <a:ext cx="11502604" cy="1041400"/>
          </a:xfrm>
        </p:spPr>
        <p:txBody>
          <a:bodyPr/>
          <a:lstStyle/>
          <a:p>
            <a:pPr>
              <a:lnSpc>
                <a:spcPct val="120000"/>
              </a:lnSpc>
            </a:pPr>
            <a:r>
              <a:rPr lang="zh-CN" altLang="en-US" sz="1400" dirty="0">
                <a:solidFill>
                  <a:srgbClr val="000000"/>
                </a:solidFill>
                <a:latin typeface="Microsoft Yahei" panose="020B0503020204020204" pitchFamily="34" charset="-122"/>
                <a:ea typeface="Microsoft Yahei" panose="020B0503020204020204" pitchFamily="34" charset="-122"/>
              </a:rPr>
              <a:t>首批公募</a:t>
            </a:r>
            <a:r>
              <a:rPr lang="en-US" altLang="zh-CN" sz="1400" dirty="0">
                <a:solidFill>
                  <a:srgbClr val="000000"/>
                </a:solidFill>
                <a:latin typeface="Microsoft Yahei" panose="020B0503020204020204" pitchFamily="34" charset="-122"/>
                <a:ea typeface="Microsoft Yahei" panose="020B0503020204020204" pitchFamily="34" charset="-122"/>
              </a:rPr>
              <a:t>REITs</a:t>
            </a:r>
            <a:r>
              <a:rPr lang="zh-CN" altLang="en-US" sz="1400" dirty="0">
                <a:solidFill>
                  <a:srgbClr val="000000"/>
                </a:solidFill>
                <a:latin typeface="Microsoft Yahei" panose="020B0503020204020204" pitchFamily="34" charset="-122"/>
                <a:ea typeface="Microsoft Yahei" panose="020B0503020204020204" pitchFamily="34" charset="-122"/>
              </a:rPr>
              <a:t>共</a:t>
            </a:r>
            <a:r>
              <a:rPr lang="en-US" altLang="zh-CN" sz="1400" dirty="0">
                <a:solidFill>
                  <a:srgbClr val="000000"/>
                </a:solidFill>
                <a:latin typeface="Microsoft Yahei" panose="020B0503020204020204" pitchFamily="34" charset="-122"/>
                <a:ea typeface="Microsoft Yahei" panose="020B0503020204020204" pitchFamily="34" charset="-122"/>
              </a:rPr>
              <a:t>9</a:t>
            </a:r>
            <a:r>
              <a:rPr lang="zh-CN" altLang="en-US" sz="1400" dirty="0">
                <a:solidFill>
                  <a:srgbClr val="000000"/>
                </a:solidFill>
                <a:latin typeface="Microsoft Yahei" panose="020B0503020204020204" pitchFamily="34" charset="-122"/>
                <a:ea typeface="Microsoft Yahei" panose="020B0503020204020204" pitchFamily="34" charset="-122"/>
              </a:rPr>
              <a:t>支，共募集资金</a:t>
            </a:r>
            <a:r>
              <a:rPr lang="en-US" altLang="zh-CN" sz="1600" b="1" dirty="0">
                <a:solidFill>
                  <a:srgbClr val="C00000"/>
                </a:solidFill>
                <a:latin typeface="Microsoft Yahei" panose="020B0503020204020204" pitchFamily="34" charset="-122"/>
                <a:ea typeface="Microsoft Yahei" panose="020B0503020204020204" pitchFamily="34" charset="-122"/>
              </a:rPr>
              <a:t>314</a:t>
            </a:r>
            <a:r>
              <a:rPr lang="zh-CN" altLang="en-US" sz="1400" dirty="0">
                <a:solidFill>
                  <a:srgbClr val="000000"/>
                </a:solidFill>
                <a:latin typeface="Microsoft Yahei" panose="020B0503020204020204" pitchFamily="34" charset="-122"/>
                <a:ea typeface="Microsoft Yahei" panose="020B0503020204020204" pitchFamily="34" charset="-122"/>
              </a:rPr>
              <a:t>亿元，包括五个产权类项目与四个特许经营权类项目，所在行业包括</a:t>
            </a:r>
            <a:r>
              <a:rPr lang="zh-CN" altLang="en-US" sz="1400" b="1" dirty="0">
                <a:solidFill>
                  <a:srgbClr val="C00000"/>
                </a:solidFill>
                <a:latin typeface="Microsoft Yahei" panose="020B0503020204020204" pitchFamily="34" charset="-122"/>
                <a:ea typeface="Microsoft Yahei" panose="020B0503020204020204" pitchFamily="34" charset="-122"/>
              </a:rPr>
              <a:t>产业园区、仓储物流、高速公路及垃圾与污水处理</a:t>
            </a:r>
            <a:r>
              <a:rPr lang="zh-CN" altLang="en-US" sz="1400" dirty="0">
                <a:solidFill>
                  <a:srgbClr val="000000"/>
                </a:solidFill>
                <a:latin typeface="Microsoft Yahei" panose="020B0503020204020204" pitchFamily="34" charset="-122"/>
                <a:ea typeface="Microsoft Yahei" panose="020B0503020204020204" pitchFamily="34" charset="-122"/>
              </a:rPr>
              <a:t>。项目所在区位集中于</a:t>
            </a:r>
            <a:r>
              <a:rPr lang="zh-CN" altLang="en-US" sz="1400" b="1" dirty="0">
                <a:solidFill>
                  <a:srgbClr val="C00000"/>
                </a:solidFill>
                <a:latin typeface="Microsoft Yahei" panose="020B0503020204020204" pitchFamily="34" charset="-122"/>
                <a:ea typeface="Microsoft Yahei" panose="020B0503020204020204" pitchFamily="34" charset="-122"/>
              </a:rPr>
              <a:t>长三角、粤港澳及北京</a:t>
            </a:r>
            <a:r>
              <a:rPr lang="zh-CN" altLang="en-US" sz="1400" dirty="0">
                <a:solidFill>
                  <a:srgbClr val="000000"/>
                </a:solidFill>
                <a:latin typeface="Microsoft Yahei" panose="020B0503020204020204" pitchFamily="34" charset="-122"/>
                <a:ea typeface="Microsoft Yahei" panose="020B0503020204020204" pitchFamily="34" charset="-122"/>
              </a:rPr>
              <a:t>片区，均属于核心优质资产。</a:t>
            </a:r>
            <a:endParaRPr lang="zh-CN" altLang="en-US" sz="1400" dirty="0"/>
          </a:p>
        </p:txBody>
      </p:sp>
      <p:graphicFrame>
        <p:nvGraphicFramePr>
          <p:cNvPr id="7" name="表格 5">
            <a:extLst>
              <a:ext uri="{FF2B5EF4-FFF2-40B4-BE49-F238E27FC236}">
                <a16:creationId xmlns:a16="http://schemas.microsoft.com/office/drawing/2014/main" id="{84CC9354-B35D-454F-A3FA-3432B0BF33A8}"/>
              </a:ext>
            </a:extLst>
          </p:cNvPr>
          <p:cNvGraphicFramePr>
            <a:graphicFrameLocks noGrp="1"/>
          </p:cNvGraphicFramePr>
          <p:nvPr>
            <p:extLst>
              <p:ext uri="{D42A27DB-BD31-4B8C-83A1-F6EECF244321}">
                <p14:modId xmlns:p14="http://schemas.microsoft.com/office/powerpoint/2010/main" val="2477485273"/>
              </p:ext>
            </p:extLst>
          </p:nvPr>
        </p:nvGraphicFramePr>
        <p:xfrm>
          <a:off x="2437100" y="1774122"/>
          <a:ext cx="9408154" cy="4169005"/>
        </p:xfrm>
        <a:graphic>
          <a:graphicData uri="http://schemas.openxmlformats.org/drawingml/2006/table">
            <a:tbl>
              <a:tblPr firstRow="1" bandRow="1">
                <a:tableStyleId>{5C22544A-7EE6-4342-B048-85BDC9FD1C3A}</a:tableStyleId>
              </a:tblPr>
              <a:tblGrid>
                <a:gridCol w="900602">
                  <a:extLst>
                    <a:ext uri="{9D8B030D-6E8A-4147-A177-3AD203B41FA5}">
                      <a16:colId xmlns:a16="http://schemas.microsoft.com/office/drawing/2014/main" val="819327870"/>
                    </a:ext>
                  </a:extLst>
                </a:gridCol>
                <a:gridCol w="1491453">
                  <a:extLst>
                    <a:ext uri="{9D8B030D-6E8A-4147-A177-3AD203B41FA5}">
                      <a16:colId xmlns:a16="http://schemas.microsoft.com/office/drawing/2014/main" val="2651410672"/>
                    </a:ext>
                  </a:extLst>
                </a:gridCol>
                <a:gridCol w="1269230">
                  <a:extLst>
                    <a:ext uri="{9D8B030D-6E8A-4147-A177-3AD203B41FA5}">
                      <a16:colId xmlns:a16="http://schemas.microsoft.com/office/drawing/2014/main" val="3498916064"/>
                    </a:ext>
                  </a:extLst>
                </a:gridCol>
                <a:gridCol w="1723758">
                  <a:extLst>
                    <a:ext uri="{9D8B030D-6E8A-4147-A177-3AD203B41FA5}">
                      <a16:colId xmlns:a16="http://schemas.microsoft.com/office/drawing/2014/main" val="2411658713"/>
                    </a:ext>
                  </a:extLst>
                </a:gridCol>
                <a:gridCol w="1434541">
                  <a:extLst>
                    <a:ext uri="{9D8B030D-6E8A-4147-A177-3AD203B41FA5}">
                      <a16:colId xmlns:a16="http://schemas.microsoft.com/office/drawing/2014/main" val="3636825979"/>
                    </a:ext>
                  </a:extLst>
                </a:gridCol>
                <a:gridCol w="1294285">
                  <a:extLst>
                    <a:ext uri="{9D8B030D-6E8A-4147-A177-3AD203B41FA5}">
                      <a16:colId xmlns:a16="http://schemas.microsoft.com/office/drawing/2014/main" val="687975008"/>
                    </a:ext>
                  </a:extLst>
                </a:gridCol>
                <a:gridCol w="1294285">
                  <a:extLst>
                    <a:ext uri="{9D8B030D-6E8A-4147-A177-3AD203B41FA5}">
                      <a16:colId xmlns:a16="http://schemas.microsoft.com/office/drawing/2014/main" val="2573731097"/>
                    </a:ext>
                  </a:extLst>
                </a:gridCol>
              </a:tblGrid>
              <a:tr h="331248">
                <a:tc>
                  <a:txBody>
                    <a:bodyPr/>
                    <a:lstStyle/>
                    <a:p>
                      <a:pPr algn="ctr"/>
                      <a:r>
                        <a:rPr lang="zh-CN" altLang="en-US" sz="1100" b="1" dirty="0">
                          <a:latin typeface="微软雅黑" panose="020B0503020204020204" pitchFamily="34" charset="-122"/>
                          <a:ea typeface="微软雅黑" panose="020B0503020204020204" pitchFamily="34" charset="-122"/>
                        </a:rPr>
                        <a:t>类别</a:t>
                      </a:r>
                    </a:p>
                  </a:txBody>
                  <a:tcPr anchor="ctr"/>
                </a:tc>
                <a:tc>
                  <a:txBody>
                    <a:bodyPr/>
                    <a:lstStyle/>
                    <a:p>
                      <a:pPr algn="ctr"/>
                      <a:r>
                        <a:rPr lang="en-US" altLang="zh-CN" sz="1100" b="1" dirty="0">
                          <a:latin typeface="微软雅黑" panose="020B0503020204020204" pitchFamily="34" charset="-122"/>
                          <a:ea typeface="微软雅黑" panose="020B0503020204020204" pitchFamily="34" charset="-122"/>
                        </a:rPr>
                        <a:t>REITs</a:t>
                      </a:r>
                      <a:r>
                        <a:rPr lang="zh-CN" altLang="en-US" sz="1100" b="1" dirty="0">
                          <a:latin typeface="微软雅黑" panose="020B0503020204020204" pitchFamily="34" charset="-122"/>
                          <a:ea typeface="微软雅黑" panose="020B0503020204020204" pitchFamily="34" charset="-122"/>
                        </a:rPr>
                        <a:t>名称</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底层资产行业</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底层资产</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收入来源</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所在区域</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项目估值（亿元）</a:t>
                      </a:r>
                    </a:p>
                  </a:txBody>
                  <a:tcPr anchor="ctr"/>
                </a:tc>
                <a:extLst>
                  <a:ext uri="{0D108BD9-81ED-4DB2-BD59-A6C34878D82A}">
                    <a16:rowId xmlns:a16="http://schemas.microsoft.com/office/drawing/2014/main" val="3063026044"/>
                  </a:ext>
                </a:extLst>
              </a:tr>
              <a:tr h="427424">
                <a:tc rowSpan="5">
                  <a:txBody>
                    <a:bodyPr/>
                    <a:lstStyle/>
                    <a:p>
                      <a:pPr algn="ctr"/>
                      <a:r>
                        <a:rPr lang="zh-CN" altLang="en-US" sz="1050" b="1" dirty="0">
                          <a:latin typeface="微软雅黑" panose="020B0503020204020204" pitchFamily="34" charset="-122"/>
                          <a:ea typeface="微软雅黑" panose="020B0503020204020204" pitchFamily="34" charset="-122"/>
                        </a:rPr>
                        <a:t>产权类</a:t>
                      </a:r>
                      <a:endParaRPr lang="en-US" altLang="zh-CN" sz="105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盐港</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仓储物流</a:t>
                      </a: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4</a:t>
                      </a:r>
                      <a:r>
                        <a:rPr lang="zh-CN" altLang="en-US" sz="1050" b="0" dirty="0">
                          <a:latin typeface="微软雅黑" panose="020B0503020204020204" pitchFamily="34" charset="-122"/>
                          <a:ea typeface="微软雅黑" panose="020B0503020204020204" pitchFamily="34" charset="-122"/>
                        </a:rPr>
                        <a:t>座仓库、</a:t>
                      </a:r>
                      <a:r>
                        <a:rPr lang="en-US" altLang="zh-CN" sz="1050" b="0" dirty="0">
                          <a:latin typeface="微软雅黑" panose="020B0503020204020204" pitchFamily="34" charset="-122"/>
                          <a:ea typeface="微软雅黑" panose="020B0503020204020204" pitchFamily="34" charset="-122"/>
                        </a:rPr>
                        <a:t>1</a:t>
                      </a:r>
                      <a:r>
                        <a:rPr lang="zh-CN" altLang="en-US" sz="1050" b="0" dirty="0">
                          <a:latin typeface="微软雅黑" panose="020B0503020204020204" pitchFamily="34" charset="-122"/>
                          <a:ea typeface="微软雅黑" panose="020B0503020204020204" pitchFamily="34" charset="-122"/>
                        </a:rPr>
                        <a:t>栋综合办公楼及</a:t>
                      </a:r>
                      <a:r>
                        <a:rPr lang="en-US" altLang="zh-CN" sz="1050" b="0" dirty="0">
                          <a:latin typeface="微软雅黑" panose="020B0503020204020204" pitchFamily="34" charset="-122"/>
                          <a:ea typeface="微软雅黑" panose="020B0503020204020204" pitchFamily="34" charset="-122"/>
                        </a:rPr>
                        <a:t>1</a:t>
                      </a:r>
                      <a:r>
                        <a:rPr lang="zh-CN" altLang="en-US" sz="1050" b="0" dirty="0">
                          <a:latin typeface="微软雅黑" panose="020B0503020204020204" pitchFamily="34" charset="-122"/>
                          <a:ea typeface="微软雅黑" panose="020B0503020204020204" pitchFamily="34" charset="-122"/>
                        </a:rPr>
                        <a:t>座气瓶站</a:t>
                      </a: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租金</a:t>
                      </a: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深圳盐田区</a:t>
                      </a: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17.05</a:t>
                      </a:r>
                      <a:endParaRPr lang="zh-CN" altLang="en-US" sz="105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00967727"/>
                  </a:ext>
                </a:extLst>
              </a:tr>
              <a:tr h="467321">
                <a:tc vMerge="1">
                  <a:txBody>
                    <a:bodyPr/>
                    <a:lstStyle/>
                    <a:p>
                      <a:pPr algn="ctr"/>
                      <a:endParaRPr lang="en-US" altLang="zh-CN"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1" dirty="0">
                          <a:latin typeface="微软雅黑" panose="020B0503020204020204" pitchFamily="34" charset="-122"/>
                          <a:ea typeface="微软雅黑" panose="020B0503020204020204" pitchFamily="34" charset="-122"/>
                        </a:rPr>
                        <a:t>蛇口产园</a:t>
                      </a:r>
                    </a:p>
                  </a:txBody>
                  <a:tcPr anchor="ctr"/>
                </a:tc>
                <a:tc>
                  <a:txBody>
                    <a:bodyPr/>
                    <a:lstStyle/>
                    <a:p>
                      <a:pPr algn="ctr"/>
                      <a:r>
                        <a:rPr lang="zh-CN" altLang="en-US" sz="1050" b="1" dirty="0">
                          <a:latin typeface="微软雅黑" panose="020B0503020204020204" pitchFamily="34" charset="-122"/>
                          <a:ea typeface="微软雅黑" panose="020B0503020204020204" pitchFamily="34" charset="-122"/>
                        </a:rPr>
                        <a:t>产业园区</a:t>
                      </a:r>
                    </a:p>
                  </a:txBody>
                  <a:tcPr anchor="ctr"/>
                </a:tc>
                <a:tc>
                  <a:txBody>
                    <a:bodyPr/>
                    <a:lstStyle/>
                    <a:p>
                      <a:pPr algn="ctr"/>
                      <a:r>
                        <a:rPr lang="zh-CN" altLang="en-US" sz="1050" b="1" dirty="0">
                          <a:latin typeface="微软雅黑" panose="020B0503020204020204" pitchFamily="34" charset="-122"/>
                          <a:ea typeface="微软雅黑" panose="020B0503020204020204" pitchFamily="34" charset="-122"/>
                        </a:rPr>
                        <a:t>万海大厦、万融大厦</a:t>
                      </a:r>
                    </a:p>
                  </a:txBody>
                  <a:tcPr anchor="ctr"/>
                </a:tc>
                <a:tc>
                  <a:txBody>
                    <a:bodyPr/>
                    <a:lstStyle/>
                    <a:p>
                      <a:pPr algn="ctr"/>
                      <a:r>
                        <a:rPr lang="zh-CN" altLang="en-US" sz="1050" b="1" dirty="0">
                          <a:latin typeface="微软雅黑" panose="020B0503020204020204" pitchFamily="34" charset="-122"/>
                          <a:ea typeface="微软雅黑" panose="020B0503020204020204" pitchFamily="34" charset="-122"/>
                        </a:rPr>
                        <a:t>租金、物业管理费、停车费</a:t>
                      </a:r>
                    </a:p>
                  </a:txBody>
                  <a:tcPr anchor="ctr"/>
                </a:tc>
                <a:tc>
                  <a:txBody>
                    <a:bodyPr/>
                    <a:lstStyle/>
                    <a:p>
                      <a:pPr algn="ctr"/>
                      <a:r>
                        <a:rPr lang="zh-CN" altLang="en-US" sz="1050" b="1" dirty="0">
                          <a:latin typeface="微软雅黑" panose="020B0503020204020204" pitchFamily="34" charset="-122"/>
                          <a:ea typeface="微软雅黑" panose="020B0503020204020204" pitchFamily="34" charset="-122"/>
                        </a:rPr>
                        <a:t>深圳南山区蛇口网谷产业园</a:t>
                      </a:r>
                    </a:p>
                  </a:txBody>
                  <a:tcPr anchor="ctr"/>
                </a:tc>
                <a:tc>
                  <a:txBody>
                    <a:bodyPr/>
                    <a:lstStyle/>
                    <a:p>
                      <a:pPr algn="ctr"/>
                      <a:r>
                        <a:rPr lang="en-US" altLang="zh-CN" sz="1050" b="1" dirty="0">
                          <a:latin typeface="微软雅黑" panose="020B0503020204020204" pitchFamily="34" charset="-122"/>
                          <a:ea typeface="微软雅黑" panose="020B0503020204020204" pitchFamily="34" charset="-122"/>
                        </a:rPr>
                        <a:t>25.28</a:t>
                      </a:r>
                      <a:endParaRPr lang="zh-CN" altLang="en-US" sz="1050"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89089782"/>
                  </a:ext>
                </a:extLst>
              </a:tr>
              <a:tr h="374307">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中金普洛斯</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仓储物流</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7</a:t>
                      </a: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座物流园</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租金</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marL="0" marR="0" lvl="0" indent="0" algn="ctr" defTabSz="1219200" rtl="0" eaLnBrk="1" fontAlgn="ctr" latinLnBrk="0" hangingPunct="1">
                        <a:lnSpc>
                          <a:spcPct val="100000"/>
                        </a:lnSpc>
                        <a:spcBef>
                          <a:spcPts val="0"/>
                        </a:spcBef>
                        <a:spcAft>
                          <a:spcPts val="0"/>
                        </a:spcAft>
                        <a:buClrTx/>
                        <a:buSzTx/>
                        <a:buFontTx/>
                        <a:buNone/>
                        <a:tabLst/>
                        <a:defRPr/>
                      </a:pPr>
                      <a:r>
                        <a:rPr lang="zh-CN" altLang="en-US" sz="1050" b="0" dirty="0">
                          <a:latin typeface="微软雅黑" panose="020B0503020204020204" pitchFamily="34" charset="-122"/>
                          <a:ea typeface="微软雅黑" panose="020B0503020204020204" pitchFamily="34" charset="-122"/>
                        </a:rPr>
                        <a:t>北京、苏州、广州和佛山</a:t>
                      </a: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53.46</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883896722"/>
                  </a:ext>
                </a:extLst>
              </a:tr>
              <a:tr h="378726">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东吴苏园产业</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产业园区</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国际科技园五期</a:t>
                      </a: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B</a:t>
                      </a: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区、</a:t>
                      </a: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2.5</a:t>
                      </a: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产业园一期、二期项目</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租赁、物业管理费及车位</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苏州工业园</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33.5</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786691631"/>
                  </a:ext>
                </a:extLst>
              </a:tr>
              <a:tr h="378726">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华安张江光大</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产业园区</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张江光大园</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租金、物业费、停车费和其他收入</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上海张江产业园</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14.7</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472458472"/>
                  </a:ext>
                </a:extLst>
              </a:tr>
              <a:tr h="374307">
                <a:tc rowSpan="4">
                  <a:txBody>
                    <a:bodyPr/>
                    <a:lstStyle/>
                    <a:p>
                      <a:pPr algn="ctr"/>
                      <a:r>
                        <a:rPr lang="zh-CN" altLang="en-US" sz="1050" b="1" dirty="0">
                          <a:latin typeface="微软雅黑" panose="020B0503020204020204" pitchFamily="34" charset="-122"/>
                          <a:ea typeface="微软雅黑" panose="020B0503020204020204" pitchFamily="34" charset="-122"/>
                        </a:rPr>
                        <a:t>特许经营权类</a:t>
                      </a: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首钢绿能</a:t>
                      </a:r>
                    </a:p>
                  </a:txBody>
                  <a:tcPr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垃圾处理</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生活质能源项目；餐厨项目；残渣暂存场项目</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处理费、发电收入</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12.48</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148317728"/>
                  </a:ext>
                </a:extLst>
              </a:tr>
              <a:tr h="374307">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广州广河</a:t>
                      </a:r>
                    </a:p>
                  </a:txBody>
                  <a:tcPr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高速公路</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广河高速（广州段）</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高速收费</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广州</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96.74</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598689731"/>
                  </a:ext>
                </a:extLst>
              </a:tr>
              <a:tr h="688332">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富国首创水务</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污水处理</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深圳福永、松岗、公明水质净化厂</a:t>
                      </a:r>
                      <a:endParaRPr lang="en-US" altLang="zh-CN" sz="1050" b="0" u="none" strike="noStrike" dirty="0">
                        <a:solidFill>
                          <a:srgbClr val="000000"/>
                        </a:solidFill>
                        <a:effectLst/>
                        <a:latin typeface="微软雅黑" panose="020B0503020204020204" pitchFamily="34" charset="-122"/>
                        <a:ea typeface="微软雅黑" panose="020B0503020204020204" pitchFamily="34" charset="-122"/>
                      </a:endParaRPr>
                    </a:p>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合肥市十五里河污水处理厂</a:t>
                      </a: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PPP</a:t>
                      </a: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项目</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污水处理费</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深圳、合肥</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17.46</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445169043"/>
                  </a:ext>
                </a:extLst>
              </a:tr>
              <a:tr h="374307">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浙商沪杭甬</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高速公路</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杭徽高速（浙江段）</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高速收费</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zh-CN" altLang="en-US" sz="1050" b="0" u="none" strike="noStrike" dirty="0">
                          <a:solidFill>
                            <a:srgbClr val="000000"/>
                          </a:solidFill>
                          <a:effectLst/>
                          <a:latin typeface="微软雅黑" panose="020B0503020204020204" pitchFamily="34" charset="-122"/>
                          <a:ea typeface="微软雅黑" panose="020B0503020204020204" pitchFamily="34" charset="-122"/>
                        </a:rPr>
                        <a:t>浙江</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ctr" rtl="0" fontAlgn="ctr"/>
                      <a:r>
                        <a:rPr lang="en-US" altLang="zh-CN" sz="1050" b="0" u="none" strike="noStrike" dirty="0">
                          <a:solidFill>
                            <a:srgbClr val="000000"/>
                          </a:solidFill>
                          <a:effectLst/>
                          <a:latin typeface="微软雅黑" panose="020B0503020204020204" pitchFamily="34" charset="-122"/>
                          <a:ea typeface="微软雅黑" panose="020B0503020204020204" pitchFamily="34" charset="-122"/>
                        </a:rPr>
                        <a:t>45.63</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660038564"/>
                  </a:ext>
                </a:extLst>
              </a:tr>
            </a:tbl>
          </a:graphicData>
        </a:graphic>
      </p:graphicFrame>
      <p:sp>
        <p:nvSpPr>
          <p:cNvPr id="24" name="矩形 23">
            <a:extLst>
              <a:ext uri="{FF2B5EF4-FFF2-40B4-BE49-F238E27FC236}">
                <a16:creationId xmlns:a16="http://schemas.microsoft.com/office/drawing/2014/main" id="{5204D46C-FCF2-4F78-A898-3B433160E51F}"/>
              </a:ext>
            </a:extLst>
          </p:cNvPr>
          <p:cNvSpPr/>
          <p:nvPr/>
        </p:nvSpPr>
        <p:spPr>
          <a:xfrm>
            <a:off x="2332383" y="4143011"/>
            <a:ext cx="9585135" cy="180011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3261A0D-85EE-44B0-8126-4DC971FDEDB6}"/>
              </a:ext>
            </a:extLst>
          </p:cNvPr>
          <p:cNvSpPr/>
          <p:nvPr/>
        </p:nvSpPr>
        <p:spPr>
          <a:xfrm>
            <a:off x="470452" y="4164405"/>
            <a:ext cx="1603513" cy="17787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现金流稳定</a:t>
            </a:r>
            <a:endParaRPr lang="en-US" altLang="zh-CN" sz="1600" b="1" dirty="0">
              <a:solidFill>
                <a:srgbClr val="C00000"/>
              </a:solidFill>
              <a:latin typeface="微软雅黑" panose="020B0503020204020204" pitchFamily="34" charset="-122"/>
              <a:ea typeface="微软雅黑" panose="020B0503020204020204" pitchFamily="34" charset="-122"/>
            </a:endParaRPr>
          </a:p>
          <a:p>
            <a:pPr algn="ct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资产价值递减</a:t>
            </a:r>
            <a:endParaRPr lang="en-US" altLang="zh-CN" sz="1600" b="1" dirty="0">
              <a:solidFill>
                <a:srgbClr val="C00000"/>
              </a:solidFill>
              <a:latin typeface="微软雅黑" panose="020B0503020204020204" pitchFamily="34" charset="-122"/>
              <a:ea typeface="微软雅黑" panose="020B0503020204020204" pitchFamily="34" charset="-122"/>
            </a:endParaRPr>
          </a:p>
          <a:p>
            <a:pPr algn="ct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接近债权</a:t>
            </a:r>
            <a:endParaRPr lang="en-US" altLang="zh-CN" sz="1600" b="1" dirty="0">
              <a:solidFill>
                <a:srgbClr val="C00000"/>
              </a:solidFill>
              <a:latin typeface="微软雅黑" panose="020B0503020204020204" pitchFamily="34" charset="-122"/>
              <a:ea typeface="微软雅黑" panose="020B0503020204020204" pitchFamily="34" charset="-122"/>
            </a:endParaRPr>
          </a:p>
          <a:p>
            <a:pPr algn="ct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偏向保守</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58F52F8D-35BF-4AB8-841D-07DCB87ACC91}"/>
              </a:ext>
            </a:extLst>
          </p:cNvPr>
          <p:cNvSpPr/>
          <p:nvPr/>
        </p:nvSpPr>
        <p:spPr>
          <a:xfrm>
            <a:off x="470452" y="2122568"/>
            <a:ext cx="1603513" cy="19680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资产存在增值</a:t>
            </a:r>
            <a:endParaRPr lang="en-US" altLang="zh-CN" sz="1600" b="1" dirty="0">
              <a:solidFill>
                <a:srgbClr val="C00000"/>
              </a:solidFill>
              <a:latin typeface="微软雅黑" panose="020B0503020204020204" pitchFamily="34" charset="-122"/>
              <a:ea typeface="微软雅黑" panose="020B0503020204020204" pitchFamily="34" charset="-122"/>
            </a:endParaRPr>
          </a:p>
          <a:p>
            <a:pPr algn="ct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权益属性更强</a:t>
            </a:r>
            <a:endParaRPr lang="en-US" altLang="zh-CN" sz="1600" b="1" dirty="0">
              <a:solidFill>
                <a:srgbClr val="C00000"/>
              </a:solidFill>
              <a:latin typeface="微软雅黑" panose="020B0503020204020204" pitchFamily="34" charset="-122"/>
              <a:ea typeface="微软雅黑" panose="020B0503020204020204" pitchFamily="34" charset="-122"/>
            </a:endParaRPr>
          </a:p>
          <a:p>
            <a:pPr algn="ct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波动大，有一定风险</a:t>
            </a:r>
          </a:p>
        </p:txBody>
      </p:sp>
      <p:sp>
        <p:nvSpPr>
          <p:cNvPr id="31" name="矩形 30">
            <a:extLst>
              <a:ext uri="{FF2B5EF4-FFF2-40B4-BE49-F238E27FC236}">
                <a16:creationId xmlns:a16="http://schemas.microsoft.com/office/drawing/2014/main" id="{F60FCD79-D00D-436B-AB22-292447F94A42}"/>
              </a:ext>
            </a:extLst>
          </p:cNvPr>
          <p:cNvSpPr/>
          <p:nvPr/>
        </p:nvSpPr>
        <p:spPr>
          <a:xfrm>
            <a:off x="2332382" y="2122568"/>
            <a:ext cx="9585135" cy="196805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EC951726-619E-4D75-ADE1-7C041F3D87C5}"/>
              </a:ext>
            </a:extLst>
          </p:cNvPr>
          <p:cNvSpPr/>
          <p:nvPr/>
        </p:nvSpPr>
        <p:spPr>
          <a:xfrm rot="10800000">
            <a:off x="1928813" y="4888343"/>
            <a:ext cx="576892" cy="285750"/>
          </a:xfrm>
          <a:prstGeom prst="rightArrow">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0D1936BD-8EFD-48E2-9424-85DBE037BF24}"/>
              </a:ext>
            </a:extLst>
          </p:cNvPr>
          <p:cNvSpPr/>
          <p:nvPr/>
        </p:nvSpPr>
        <p:spPr>
          <a:xfrm rot="10800000">
            <a:off x="1928813" y="2933798"/>
            <a:ext cx="576892" cy="285750"/>
          </a:xfrm>
          <a:prstGeom prst="rightArrow">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737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2.4 </a:t>
            </a:r>
            <a:r>
              <a:rPr lang="zh-CN" altLang="en-US" dirty="0"/>
              <a:t>案例研究：首批公募</a:t>
            </a:r>
            <a:r>
              <a:rPr lang="en-US" altLang="zh-CN" dirty="0"/>
              <a:t>REITs</a:t>
            </a:r>
            <a:endParaRPr lang="zh-CN" altLang="en-US" dirty="0"/>
          </a:p>
        </p:txBody>
      </p:sp>
      <p:graphicFrame>
        <p:nvGraphicFramePr>
          <p:cNvPr id="11" name="表格 5">
            <a:extLst>
              <a:ext uri="{FF2B5EF4-FFF2-40B4-BE49-F238E27FC236}">
                <a16:creationId xmlns:a16="http://schemas.microsoft.com/office/drawing/2014/main" id="{CB5063FC-7A93-4DEF-B679-77EC5BE1AD33}"/>
              </a:ext>
            </a:extLst>
          </p:cNvPr>
          <p:cNvGraphicFramePr>
            <a:graphicFrameLocks noGrp="1"/>
          </p:cNvGraphicFramePr>
          <p:nvPr>
            <p:extLst>
              <p:ext uri="{D42A27DB-BD31-4B8C-83A1-F6EECF244321}">
                <p14:modId xmlns:p14="http://schemas.microsoft.com/office/powerpoint/2010/main" val="1302044653"/>
              </p:ext>
            </p:extLst>
          </p:nvPr>
        </p:nvGraphicFramePr>
        <p:xfrm>
          <a:off x="405203" y="1943473"/>
          <a:ext cx="5385043" cy="3941688"/>
        </p:xfrm>
        <a:graphic>
          <a:graphicData uri="http://schemas.openxmlformats.org/drawingml/2006/table">
            <a:tbl>
              <a:tblPr firstRow="1" bandRow="1">
                <a:tableStyleId>{5C22544A-7EE6-4342-B048-85BDC9FD1C3A}</a:tableStyleId>
              </a:tblPr>
              <a:tblGrid>
                <a:gridCol w="728822">
                  <a:extLst>
                    <a:ext uri="{9D8B030D-6E8A-4147-A177-3AD203B41FA5}">
                      <a16:colId xmlns:a16="http://schemas.microsoft.com/office/drawing/2014/main" val="819327870"/>
                    </a:ext>
                  </a:extLst>
                </a:gridCol>
                <a:gridCol w="1206975">
                  <a:extLst>
                    <a:ext uri="{9D8B030D-6E8A-4147-A177-3AD203B41FA5}">
                      <a16:colId xmlns:a16="http://schemas.microsoft.com/office/drawing/2014/main" val="2651410672"/>
                    </a:ext>
                  </a:extLst>
                </a:gridCol>
                <a:gridCol w="1027138">
                  <a:extLst>
                    <a:ext uri="{9D8B030D-6E8A-4147-A177-3AD203B41FA5}">
                      <a16:colId xmlns:a16="http://schemas.microsoft.com/office/drawing/2014/main" val="1987796945"/>
                    </a:ext>
                  </a:extLst>
                </a:gridCol>
                <a:gridCol w="1027138">
                  <a:extLst>
                    <a:ext uri="{9D8B030D-6E8A-4147-A177-3AD203B41FA5}">
                      <a16:colId xmlns:a16="http://schemas.microsoft.com/office/drawing/2014/main" val="3498916064"/>
                    </a:ext>
                  </a:extLst>
                </a:gridCol>
                <a:gridCol w="1394970">
                  <a:extLst>
                    <a:ext uri="{9D8B030D-6E8A-4147-A177-3AD203B41FA5}">
                      <a16:colId xmlns:a16="http://schemas.microsoft.com/office/drawing/2014/main" val="2411658713"/>
                    </a:ext>
                  </a:extLst>
                </a:gridCol>
              </a:tblGrid>
              <a:tr h="331248">
                <a:tc>
                  <a:txBody>
                    <a:bodyPr/>
                    <a:lstStyle/>
                    <a:p>
                      <a:pPr algn="ctr"/>
                      <a:r>
                        <a:rPr lang="zh-CN" altLang="en-US" sz="1100" b="1" dirty="0">
                          <a:latin typeface="微软雅黑" panose="020B0503020204020204" pitchFamily="34" charset="-122"/>
                          <a:ea typeface="微软雅黑" panose="020B0503020204020204" pitchFamily="34" charset="-122"/>
                        </a:rPr>
                        <a:t>类别</a:t>
                      </a:r>
                    </a:p>
                  </a:txBody>
                  <a:tcPr anchor="ctr"/>
                </a:tc>
                <a:tc>
                  <a:txBody>
                    <a:bodyPr/>
                    <a:lstStyle/>
                    <a:p>
                      <a:pPr algn="ctr"/>
                      <a:r>
                        <a:rPr lang="en-US" altLang="zh-CN" sz="1100" b="1" dirty="0">
                          <a:latin typeface="微软雅黑" panose="020B0503020204020204" pitchFamily="34" charset="-122"/>
                          <a:ea typeface="微软雅黑" panose="020B0503020204020204" pitchFamily="34" charset="-122"/>
                        </a:rPr>
                        <a:t>REITs</a:t>
                      </a:r>
                      <a:r>
                        <a:rPr lang="zh-CN" altLang="en-US" sz="1100" b="1" dirty="0">
                          <a:latin typeface="微软雅黑" panose="020B0503020204020204" pitchFamily="34" charset="-122"/>
                          <a:ea typeface="微软雅黑" panose="020B0503020204020204" pitchFamily="34" charset="-122"/>
                        </a:rPr>
                        <a:t>名称</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发行价</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首月均价</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均价涨跌幅</a:t>
                      </a:r>
                    </a:p>
                  </a:txBody>
                  <a:tcPr anchor="ctr"/>
                </a:tc>
                <a:extLst>
                  <a:ext uri="{0D108BD9-81ED-4DB2-BD59-A6C34878D82A}">
                    <a16:rowId xmlns:a16="http://schemas.microsoft.com/office/drawing/2014/main" val="3063026044"/>
                  </a:ext>
                </a:extLst>
              </a:tr>
              <a:tr h="396000">
                <a:tc rowSpan="5">
                  <a:txBody>
                    <a:bodyPr/>
                    <a:lstStyle/>
                    <a:p>
                      <a:pPr algn="ctr"/>
                      <a:r>
                        <a:rPr lang="zh-CN" altLang="en-US" sz="1050" b="1" dirty="0">
                          <a:latin typeface="微软雅黑" panose="020B0503020204020204" pitchFamily="34" charset="-122"/>
                          <a:ea typeface="微软雅黑" panose="020B0503020204020204" pitchFamily="34" charset="-122"/>
                        </a:rPr>
                        <a:t>产权类</a:t>
                      </a:r>
                      <a:endParaRPr lang="en-US" altLang="zh-CN" sz="105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盐港</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2.3</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2.2997</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-0.01%</a:t>
                      </a:r>
                      <a:endParaRPr lang="zh-CN" altLang="en-US" sz="105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00967727"/>
                  </a:ext>
                </a:extLst>
              </a:tr>
              <a:tr h="396000">
                <a:tc vMerge="1">
                  <a:txBody>
                    <a:bodyPr/>
                    <a:lstStyle/>
                    <a:p>
                      <a:pPr algn="ctr"/>
                      <a:endParaRPr lang="en-US" altLang="zh-CN"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1" dirty="0">
                          <a:latin typeface="微软雅黑" panose="020B0503020204020204" pitchFamily="34" charset="-122"/>
                          <a:ea typeface="微软雅黑" panose="020B0503020204020204" pitchFamily="34" charset="-122"/>
                        </a:rPr>
                        <a:t>蛇口产园</a:t>
                      </a:r>
                    </a:p>
                  </a:txBody>
                  <a:tcPr anchor="ctr"/>
                </a:tc>
                <a:tc>
                  <a:txBody>
                    <a:bodyPr/>
                    <a:lstStyle/>
                    <a:p>
                      <a:pPr algn="ctr"/>
                      <a:r>
                        <a:rPr lang="en-US" altLang="zh-CN" sz="1050" b="1" dirty="0">
                          <a:latin typeface="微软雅黑" panose="020B0503020204020204" pitchFamily="34" charset="-122"/>
                          <a:ea typeface="微软雅黑" panose="020B0503020204020204" pitchFamily="34" charset="-122"/>
                        </a:rPr>
                        <a:t>2.31</a:t>
                      </a:r>
                      <a:endParaRPr lang="zh-CN" altLang="en-US" sz="105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1" dirty="0">
                          <a:latin typeface="微软雅黑" panose="020B0503020204020204" pitchFamily="34" charset="-122"/>
                          <a:ea typeface="微软雅黑" panose="020B0503020204020204" pitchFamily="34" charset="-122"/>
                        </a:rPr>
                        <a:t>2.379</a:t>
                      </a:r>
                      <a:endParaRPr lang="zh-CN" altLang="en-US" sz="105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1" dirty="0">
                          <a:latin typeface="微软雅黑" panose="020B0503020204020204" pitchFamily="34" charset="-122"/>
                          <a:ea typeface="微软雅黑" panose="020B0503020204020204" pitchFamily="34" charset="-122"/>
                        </a:rPr>
                        <a:t>2.97%</a:t>
                      </a:r>
                      <a:endParaRPr lang="zh-CN" altLang="en-US" sz="1050"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89089782"/>
                  </a:ext>
                </a:extLst>
              </a:tr>
              <a:tr h="396000">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中金普洛斯</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3.89</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3.881</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-0.23%</a:t>
                      </a:r>
                    </a:p>
                  </a:txBody>
                  <a:tcPr marL="4763" marR="4763" marT="4763" marB="0" anchor="ctr"/>
                </a:tc>
                <a:extLst>
                  <a:ext uri="{0D108BD9-81ED-4DB2-BD59-A6C34878D82A}">
                    <a16:rowId xmlns:a16="http://schemas.microsoft.com/office/drawing/2014/main" val="3883896722"/>
                  </a:ext>
                </a:extLst>
              </a:tr>
              <a:tr h="396000">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东吴苏园产业</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3.88</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3.877</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-0.09%</a:t>
                      </a:r>
                    </a:p>
                  </a:txBody>
                  <a:tcPr marL="4763" marR="4763" marT="4763" marB="0" anchor="ctr"/>
                </a:tc>
                <a:extLst>
                  <a:ext uri="{0D108BD9-81ED-4DB2-BD59-A6C34878D82A}">
                    <a16:rowId xmlns:a16="http://schemas.microsoft.com/office/drawing/2014/main" val="786691631"/>
                  </a:ext>
                </a:extLst>
              </a:tr>
              <a:tr h="396000">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华安张江光大</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2.99</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3.037</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1.56%</a:t>
                      </a:r>
                    </a:p>
                  </a:txBody>
                  <a:tcPr marL="4763" marR="4763" marT="4763" marB="0" anchor="ctr"/>
                </a:tc>
                <a:extLst>
                  <a:ext uri="{0D108BD9-81ED-4DB2-BD59-A6C34878D82A}">
                    <a16:rowId xmlns:a16="http://schemas.microsoft.com/office/drawing/2014/main" val="472458472"/>
                  </a:ext>
                </a:extLst>
              </a:tr>
              <a:tr h="396000">
                <a:tc rowSpan="4">
                  <a:txBody>
                    <a:bodyPr/>
                    <a:lstStyle/>
                    <a:p>
                      <a:pPr algn="ctr"/>
                      <a:r>
                        <a:rPr lang="zh-CN" altLang="en-US" sz="1050" b="1" dirty="0">
                          <a:latin typeface="微软雅黑" panose="020B0503020204020204" pitchFamily="34" charset="-122"/>
                          <a:ea typeface="微软雅黑" panose="020B0503020204020204" pitchFamily="34" charset="-122"/>
                        </a:rPr>
                        <a:t>特许经营权类</a:t>
                      </a: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首钢绿能</a:t>
                      </a: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13.38</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14.066</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5.12%</a:t>
                      </a:r>
                    </a:p>
                  </a:txBody>
                  <a:tcPr marL="4763" marR="4763" marT="4763" marB="0" anchor="ctr"/>
                </a:tc>
                <a:extLst>
                  <a:ext uri="{0D108BD9-81ED-4DB2-BD59-A6C34878D82A}">
                    <a16:rowId xmlns:a16="http://schemas.microsoft.com/office/drawing/2014/main" val="2148317728"/>
                  </a:ext>
                </a:extLst>
              </a:tr>
              <a:tr h="396000">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广州广河</a:t>
                      </a: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13.02</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12.840</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-1.38%</a:t>
                      </a:r>
                    </a:p>
                  </a:txBody>
                  <a:tcPr marL="4763" marR="4763" marT="4763" marB="0" anchor="ctr"/>
                </a:tc>
                <a:extLst>
                  <a:ext uri="{0D108BD9-81ED-4DB2-BD59-A6C34878D82A}">
                    <a16:rowId xmlns:a16="http://schemas.microsoft.com/office/drawing/2014/main" val="3598689731"/>
                  </a:ext>
                </a:extLst>
              </a:tr>
              <a:tr h="396000">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富国首创水务</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3.7</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3.859</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4.29%</a:t>
                      </a:r>
                    </a:p>
                  </a:txBody>
                  <a:tcPr marL="4763" marR="4763" marT="4763" marB="0" anchor="ctr"/>
                </a:tc>
                <a:extLst>
                  <a:ext uri="{0D108BD9-81ED-4DB2-BD59-A6C34878D82A}">
                    <a16:rowId xmlns:a16="http://schemas.microsoft.com/office/drawing/2014/main" val="1445169043"/>
                  </a:ext>
                </a:extLst>
              </a:tr>
              <a:tr h="396000">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050" b="0" dirty="0">
                          <a:latin typeface="微软雅黑" panose="020B0503020204020204" pitchFamily="34" charset="-122"/>
                          <a:ea typeface="微软雅黑" panose="020B0503020204020204" pitchFamily="34" charset="-122"/>
                        </a:rPr>
                        <a:t>浙商沪杭甬</a:t>
                      </a:r>
                      <a:r>
                        <a:rPr lang="en-US" altLang="zh-CN" sz="1050" b="0" dirty="0">
                          <a:latin typeface="微软雅黑" panose="020B0503020204020204" pitchFamily="34" charset="-122"/>
                          <a:ea typeface="微软雅黑" panose="020B0503020204020204" pitchFamily="34" charset="-122"/>
                        </a:rPr>
                        <a:t>REIT</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8.72</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8.848</a:t>
                      </a:r>
                    </a:p>
                  </a:txBody>
                  <a:tcPr marL="4763" marR="4763" marT="4763" marB="0"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1.46%</a:t>
                      </a:r>
                    </a:p>
                  </a:txBody>
                  <a:tcPr marL="4763" marR="4763" marT="4763" marB="0" anchor="ctr"/>
                </a:tc>
                <a:extLst>
                  <a:ext uri="{0D108BD9-81ED-4DB2-BD59-A6C34878D82A}">
                    <a16:rowId xmlns:a16="http://schemas.microsoft.com/office/drawing/2014/main" val="1660038564"/>
                  </a:ext>
                </a:extLst>
              </a:tr>
            </a:tbl>
          </a:graphicData>
        </a:graphic>
      </p:graphicFrame>
      <p:sp>
        <p:nvSpPr>
          <p:cNvPr id="9" name="箭头: 上 8">
            <a:extLst>
              <a:ext uri="{FF2B5EF4-FFF2-40B4-BE49-F238E27FC236}">
                <a16:creationId xmlns:a16="http://schemas.microsoft.com/office/drawing/2014/main" id="{7CEB1FB6-BA34-40C0-95E7-BD2BDEA00345}"/>
              </a:ext>
            </a:extLst>
          </p:cNvPr>
          <p:cNvSpPr/>
          <p:nvPr/>
        </p:nvSpPr>
        <p:spPr>
          <a:xfrm>
            <a:off x="5406077" y="2714544"/>
            <a:ext cx="318140" cy="327025"/>
          </a:xfrm>
          <a:prstGeom prst="up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上 16">
            <a:extLst>
              <a:ext uri="{FF2B5EF4-FFF2-40B4-BE49-F238E27FC236}">
                <a16:creationId xmlns:a16="http://schemas.microsoft.com/office/drawing/2014/main" id="{F8DE186E-ACD8-4336-86E0-05B340A62421}"/>
              </a:ext>
            </a:extLst>
          </p:cNvPr>
          <p:cNvSpPr/>
          <p:nvPr/>
        </p:nvSpPr>
        <p:spPr>
          <a:xfrm>
            <a:off x="5406077" y="3891097"/>
            <a:ext cx="318140" cy="327025"/>
          </a:xfrm>
          <a:prstGeom prst="up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上 17">
            <a:extLst>
              <a:ext uri="{FF2B5EF4-FFF2-40B4-BE49-F238E27FC236}">
                <a16:creationId xmlns:a16="http://schemas.microsoft.com/office/drawing/2014/main" id="{7F69E41C-7A94-40C8-8C20-AD26CCE3E55F}"/>
              </a:ext>
            </a:extLst>
          </p:cNvPr>
          <p:cNvSpPr/>
          <p:nvPr/>
        </p:nvSpPr>
        <p:spPr>
          <a:xfrm>
            <a:off x="5406077" y="5098028"/>
            <a:ext cx="318140" cy="327025"/>
          </a:xfrm>
          <a:prstGeom prst="up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上 18">
            <a:extLst>
              <a:ext uri="{FF2B5EF4-FFF2-40B4-BE49-F238E27FC236}">
                <a16:creationId xmlns:a16="http://schemas.microsoft.com/office/drawing/2014/main" id="{407A1DB0-9C75-44E8-ACFC-0E2692078E88}"/>
              </a:ext>
            </a:extLst>
          </p:cNvPr>
          <p:cNvSpPr/>
          <p:nvPr/>
        </p:nvSpPr>
        <p:spPr>
          <a:xfrm>
            <a:off x="5406077" y="4287863"/>
            <a:ext cx="318140" cy="327025"/>
          </a:xfrm>
          <a:prstGeom prst="up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上 19">
            <a:extLst>
              <a:ext uri="{FF2B5EF4-FFF2-40B4-BE49-F238E27FC236}">
                <a16:creationId xmlns:a16="http://schemas.microsoft.com/office/drawing/2014/main" id="{D640A686-C487-4F38-8774-132025B6E58D}"/>
              </a:ext>
            </a:extLst>
          </p:cNvPr>
          <p:cNvSpPr/>
          <p:nvPr/>
        </p:nvSpPr>
        <p:spPr>
          <a:xfrm>
            <a:off x="5406077" y="5468374"/>
            <a:ext cx="318140" cy="327025"/>
          </a:xfrm>
          <a:prstGeom prst="up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2AEE096-9F81-44ED-8E75-AF84815D7DD0}"/>
              </a:ext>
            </a:extLst>
          </p:cNvPr>
          <p:cNvSpPr/>
          <p:nvPr/>
        </p:nvSpPr>
        <p:spPr>
          <a:xfrm>
            <a:off x="402002" y="1141533"/>
            <a:ext cx="5385043" cy="655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首批公募</a:t>
            </a:r>
            <a:r>
              <a:rPr lang="en-US" altLang="zh-CN" sz="1400" b="1" dirty="0">
                <a:solidFill>
                  <a:schemeClr val="tx1"/>
                </a:solidFill>
                <a:latin typeface="微软雅黑" panose="020B0503020204020204" pitchFamily="34" charset="-122"/>
                <a:ea typeface="微软雅黑" panose="020B0503020204020204" pitchFamily="34" charset="-122"/>
              </a:rPr>
              <a:t>REITs</a:t>
            </a:r>
            <a:r>
              <a:rPr lang="zh-CN" altLang="en-US" sz="1400" b="1" dirty="0">
                <a:solidFill>
                  <a:schemeClr val="tx1"/>
                </a:solidFill>
                <a:latin typeface="微软雅黑" panose="020B0503020204020204" pitchFamily="34" charset="-122"/>
                <a:ea typeface="微软雅黑" panose="020B0503020204020204" pitchFamily="34" charset="-122"/>
              </a:rPr>
              <a:t>产品中，特许经营权项目首月表现较产权类项目更好；</a:t>
            </a:r>
            <a:r>
              <a:rPr lang="zh-CN" altLang="en-US" sz="1400" b="1" dirty="0">
                <a:solidFill>
                  <a:srgbClr val="C00000"/>
                </a:solidFill>
                <a:latin typeface="微软雅黑" panose="020B0503020204020204" pitchFamily="34" charset="-122"/>
                <a:ea typeface="微软雅黑" panose="020B0503020204020204" pitchFamily="34" charset="-122"/>
              </a:rPr>
              <a:t>投资者偏好低风险、现金流更稳定的资产</a:t>
            </a:r>
          </a:p>
        </p:txBody>
      </p:sp>
      <p:sp>
        <p:nvSpPr>
          <p:cNvPr id="12" name="矩形 11">
            <a:extLst>
              <a:ext uri="{FF2B5EF4-FFF2-40B4-BE49-F238E27FC236}">
                <a16:creationId xmlns:a16="http://schemas.microsoft.com/office/drawing/2014/main" id="{12A96455-8658-45DF-AA2A-524391BA3959}"/>
              </a:ext>
            </a:extLst>
          </p:cNvPr>
          <p:cNvSpPr/>
          <p:nvPr/>
        </p:nvSpPr>
        <p:spPr>
          <a:xfrm>
            <a:off x="339449" y="1053527"/>
            <a:ext cx="5518597" cy="4887533"/>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E6E4D03-F64F-4895-8A3D-5950CDD6C963}"/>
              </a:ext>
            </a:extLst>
          </p:cNvPr>
          <p:cNvSpPr txBox="1"/>
          <p:nvPr/>
        </p:nvSpPr>
        <p:spPr>
          <a:xfrm>
            <a:off x="6702023" y="1428513"/>
            <a:ext cx="5342854" cy="892552"/>
          </a:xfrm>
          <a:prstGeom prst="rect">
            <a:avLst/>
          </a:prstGeom>
          <a:noFill/>
        </p:spPr>
        <p:txBody>
          <a:bodyPr wrap="square" rtlCol="0">
            <a:spAutoFit/>
          </a:bodyPr>
          <a:lstStyle/>
          <a:p>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估值和现金流的稳定是投资者最看重的要素</a:t>
            </a:r>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27" name="箭头: 右 26">
            <a:extLst>
              <a:ext uri="{FF2B5EF4-FFF2-40B4-BE49-F238E27FC236}">
                <a16:creationId xmlns:a16="http://schemas.microsoft.com/office/drawing/2014/main" id="{1A75CCBA-395A-4CAD-BF45-FDE027A04499}"/>
              </a:ext>
            </a:extLst>
          </p:cNvPr>
          <p:cNvSpPr/>
          <p:nvPr/>
        </p:nvSpPr>
        <p:spPr>
          <a:xfrm>
            <a:off x="5824864" y="3103419"/>
            <a:ext cx="576892" cy="536749"/>
          </a:xfrm>
          <a:prstGeom prst="rightArrow">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5D45DECA-36E8-4874-B17D-2D7FB0635B6B}"/>
              </a:ext>
            </a:extLst>
          </p:cNvPr>
          <p:cNvSpPr txBox="1"/>
          <p:nvPr/>
        </p:nvSpPr>
        <p:spPr>
          <a:xfrm>
            <a:off x="6702023" y="3594331"/>
            <a:ext cx="5342854" cy="892552"/>
          </a:xfrm>
          <a:prstGeom prst="rect">
            <a:avLst/>
          </a:prstGeom>
          <a:noFill/>
        </p:spPr>
        <p:txBody>
          <a:bodyPr wrap="square" rtlCol="0">
            <a:spAutoFit/>
          </a:bodyPr>
          <a:lstStyle/>
          <a:p>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REITs</a:t>
            </a:r>
            <a:r>
              <a:rPr lang="zh-CN" altLang="en-US" sz="1600" b="1" dirty="0">
                <a:latin typeface="微软雅黑" panose="020B0503020204020204" pitchFamily="34" charset="-122"/>
                <a:ea typeface="微软雅黑" panose="020B0503020204020204" pitchFamily="34" charset="-122"/>
              </a:rPr>
              <a:t>基金市场价格波动小，融资稳定</a:t>
            </a:r>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C7A42472-9059-499D-8F51-D4DE3A02BE8A}"/>
              </a:ext>
            </a:extLst>
          </p:cNvPr>
          <p:cNvSpPr txBox="1"/>
          <p:nvPr/>
        </p:nvSpPr>
        <p:spPr>
          <a:xfrm>
            <a:off x="7199682" y="2172289"/>
            <a:ext cx="4191681" cy="134690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投资者更关注现金流的实现度，而特许经营权依赖于其稳定的现金流，尤其是两支高涨幅产品均采取保守估值，预估现金流未考虑增长率，实现度较高，因此更受投资者青睐。</a:t>
            </a:r>
            <a:endParaRPr lang="en-US" altLang="zh-CN" sz="1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6B15E8CF-E142-4A92-B8BC-3D78898A3A88}"/>
              </a:ext>
            </a:extLst>
          </p:cNvPr>
          <p:cNvSpPr txBox="1"/>
          <p:nvPr/>
        </p:nvSpPr>
        <p:spPr>
          <a:xfrm>
            <a:off x="7199681" y="4250919"/>
            <a:ext cx="4191681" cy="102374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虽然公募</a:t>
            </a:r>
            <a:r>
              <a:rPr lang="en-US" altLang="zh-CN" sz="1400" dirty="0">
                <a:latin typeface="微软雅黑" panose="020B0503020204020204" pitchFamily="34" charset="-122"/>
                <a:ea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rPr>
              <a:t>兼具股性和债性，但其市场波动价格不像股票那么大，日均涨幅在</a:t>
            </a:r>
            <a:r>
              <a:rPr lang="en-US" altLang="zh-CN" sz="1400" dirty="0">
                <a:latin typeface="微软雅黑" panose="020B0503020204020204" pitchFamily="34" charset="-122"/>
                <a:ea typeface="微软雅黑" panose="020B0503020204020204" pitchFamily="34" charset="-122"/>
              </a:rPr>
              <a:t>0.65%-1.43%</a:t>
            </a:r>
            <a:r>
              <a:rPr lang="zh-CN" altLang="en-US" sz="1400" dirty="0">
                <a:latin typeface="微软雅黑" panose="020B0503020204020204" pitchFamily="34" charset="-122"/>
                <a:ea typeface="微软雅黑" panose="020B0503020204020204" pitchFamily="34" charset="-122"/>
              </a:rPr>
              <a:t>，波动幅度很小，风险适中</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726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2.4 </a:t>
            </a:r>
            <a:r>
              <a:rPr lang="zh-CN" altLang="en-US" dirty="0"/>
              <a:t>案例研究：招蛇产园</a:t>
            </a:r>
            <a:r>
              <a:rPr lang="en-US" altLang="zh-CN" dirty="0"/>
              <a:t>REITs</a:t>
            </a:r>
            <a:endParaRPr lang="zh-CN" altLang="en-US" dirty="0"/>
          </a:p>
        </p:txBody>
      </p:sp>
      <p:sp>
        <p:nvSpPr>
          <p:cNvPr id="5" name="矩形 4">
            <a:extLst>
              <a:ext uri="{FF2B5EF4-FFF2-40B4-BE49-F238E27FC236}">
                <a16:creationId xmlns:a16="http://schemas.microsoft.com/office/drawing/2014/main" id="{6E8D6318-A4DB-4A83-8F61-06588FBAEFDD}"/>
              </a:ext>
            </a:extLst>
          </p:cNvPr>
          <p:cNvSpPr/>
          <p:nvPr/>
        </p:nvSpPr>
        <p:spPr>
          <a:xfrm>
            <a:off x="339449" y="1031248"/>
            <a:ext cx="8639531" cy="4974603"/>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a:extLst>
              <a:ext uri="{FF2B5EF4-FFF2-40B4-BE49-F238E27FC236}">
                <a16:creationId xmlns:a16="http://schemas.microsoft.com/office/drawing/2014/main" id="{D6A3E4AE-44CE-4506-9D27-801156D17D30}"/>
              </a:ext>
            </a:extLst>
          </p:cNvPr>
          <p:cNvSpPr txBox="1">
            <a:spLocks/>
          </p:cNvSpPr>
          <p:nvPr/>
        </p:nvSpPr>
        <p:spPr>
          <a:xfrm>
            <a:off x="346746" y="1031249"/>
            <a:ext cx="5423526" cy="348937"/>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marL="0" indent="0">
              <a:lnSpc>
                <a:spcPct val="120000"/>
              </a:lnSpc>
              <a:buNone/>
            </a:pPr>
            <a:r>
              <a:rPr lang="zh-CN" altLang="en-US" sz="1600" b="1" dirty="0">
                <a:solidFill>
                  <a:srgbClr val="C00000"/>
                </a:solidFill>
                <a:latin typeface="Microsoft Yahei" panose="020B0503020204020204" pitchFamily="34" charset="-122"/>
                <a:ea typeface="Microsoft Yahei" panose="020B0503020204020204" pitchFamily="34" charset="-122"/>
              </a:rPr>
              <a:t>深圳蛇口网谷：文化</a:t>
            </a:r>
            <a:r>
              <a:rPr lang="en-US" altLang="zh-CN" sz="1600" b="1" dirty="0">
                <a:solidFill>
                  <a:srgbClr val="C00000"/>
                </a:solidFill>
                <a:latin typeface="Microsoft Yahei" panose="020B0503020204020204" pitchFamily="34" charset="-122"/>
                <a:ea typeface="Microsoft Yahei" panose="020B0503020204020204" pitchFamily="34" charset="-122"/>
              </a:rPr>
              <a:t>+</a:t>
            </a:r>
            <a:r>
              <a:rPr lang="zh-CN" altLang="en-US" sz="1600" b="1" dirty="0">
                <a:solidFill>
                  <a:srgbClr val="C00000"/>
                </a:solidFill>
                <a:latin typeface="Microsoft Yahei" panose="020B0503020204020204" pitchFamily="34" charset="-122"/>
                <a:ea typeface="Microsoft Yahei" panose="020B0503020204020204" pitchFamily="34" charset="-122"/>
              </a:rPr>
              <a:t>科技</a:t>
            </a:r>
            <a:r>
              <a:rPr lang="en-US" altLang="zh-CN" sz="1600" b="1" dirty="0">
                <a:solidFill>
                  <a:srgbClr val="C00000"/>
                </a:solidFill>
                <a:latin typeface="Microsoft Yahei" panose="020B0503020204020204" pitchFamily="34" charset="-122"/>
                <a:ea typeface="Microsoft Yahei" panose="020B0503020204020204" pitchFamily="34" charset="-122"/>
              </a:rPr>
              <a:t>+</a:t>
            </a:r>
            <a:r>
              <a:rPr lang="zh-CN" altLang="en-US" sz="1600" b="1" dirty="0">
                <a:solidFill>
                  <a:srgbClr val="C00000"/>
                </a:solidFill>
                <a:latin typeface="Microsoft Yahei" panose="020B0503020204020204" pitchFamily="34" charset="-122"/>
                <a:ea typeface="Microsoft Yahei" panose="020B0503020204020204" pitchFamily="34" charset="-122"/>
              </a:rPr>
              <a:t>物联网的新兴产业基地</a:t>
            </a:r>
            <a:endParaRPr lang="zh-CN" altLang="en-US" sz="1600" b="1" dirty="0">
              <a:solidFill>
                <a:srgbClr val="C00000"/>
              </a:solidFill>
            </a:endParaRPr>
          </a:p>
        </p:txBody>
      </p:sp>
      <p:pic>
        <p:nvPicPr>
          <p:cNvPr id="9" name="图片 8">
            <a:extLst>
              <a:ext uri="{FF2B5EF4-FFF2-40B4-BE49-F238E27FC236}">
                <a16:creationId xmlns:a16="http://schemas.microsoft.com/office/drawing/2014/main" id="{D787BE22-42BB-47EF-8B89-B377FAC1E5C5}"/>
              </a:ext>
            </a:extLst>
          </p:cNvPr>
          <p:cNvPicPr>
            <a:picLocks noChangeAspect="1"/>
          </p:cNvPicPr>
          <p:nvPr/>
        </p:nvPicPr>
        <p:blipFill>
          <a:blip r:embed="rId3"/>
          <a:stretch>
            <a:fillRect/>
          </a:stretch>
        </p:blipFill>
        <p:spPr>
          <a:xfrm>
            <a:off x="424474" y="1970864"/>
            <a:ext cx="2236176" cy="1304436"/>
          </a:xfrm>
          <a:prstGeom prst="rect">
            <a:avLst/>
          </a:prstGeom>
        </p:spPr>
      </p:pic>
      <p:pic>
        <p:nvPicPr>
          <p:cNvPr id="11" name="图片 10">
            <a:extLst>
              <a:ext uri="{FF2B5EF4-FFF2-40B4-BE49-F238E27FC236}">
                <a16:creationId xmlns:a16="http://schemas.microsoft.com/office/drawing/2014/main" id="{622D6C85-4225-4793-9FE4-1CE138F81358}"/>
              </a:ext>
            </a:extLst>
          </p:cNvPr>
          <p:cNvPicPr>
            <a:picLocks noChangeAspect="1"/>
          </p:cNvPicPr>
          <p:nvPr/>
        </p:nvPicPr>
        <p:blipFill>
          <a:blip r:embed="rId4"/>
          <a:stretch>
            <a:fillRect/>
          </a:stretch>
        </p:blipFill>
        <p:spPr>
          <a:xfrm>
            <a:off x="2845596" y="1970864"/>
            <a:ext cx="2266906" cy="1304436"/>
          </a:xfrm>
          <a:prstGeom prst="rect">
            <a:avLst/>
          </a:prstGeom>
        </p:spPr>
      </p:pic>
      <p:sp>
        <p:nvSpPr>
          <p:cNvPr id="12" name="矩形 11">
            <a:extLst>
              <a:ext uri="{FF2B5EF4-FFF2-40B4-BE49-F238E27FC236}">
                <a16:creationId xmlns:a16="http://schemas.microsoft.com/office/drawing/2014/main" id="{EAB17EA6-93B2-4285-9AD8-2334F4B8E7C1}"/>
              </a:ext>
            </a:extLst>
          </p:cNvPr>
          <p:cNvSpPr/>
          <p:nvPr/>
        </p:nvSpPr>
        <p:spPr>
          <a:xfrm>
            <a:off x="424474" y="1453700"/>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由工业厂房向新兴产业基地转变</a:t>
            </a:r>
          </a:p>
        </p:txBody>
      </p:sp>
      <p:sp>
        <p:nvSpPr>
          <p:cNvPr id="13" name="箭头: 右 12">
            <a:extLst>
              <a:ext uri="{FF2B5EF4-FFF2-40B4-BE49-F238E27FC236}">
                <a16:creationId xmlns:a16="http://schemas.microsoft.com/office/drawing/2014/main" id="{52F2317B-66EB-42D8-BFE0-0816DE67F8A9}"/>
              </a:ext>
            </a:extLst>
          </p:cNvPr>
          <p:cNvSpPr/>
          <p:nvPr/>
        </p:nvSpPr>
        <p:spPr>
          <a:xfrm>
            <a:off x="2506546" y="2447904"/>
            <a:ext cx="576892" cy="285750"/>
          </a:xfrm>
          <a:prstGeom prst="rightArrow">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2984F74-A48A-4273-B0AC-F14DD23DC18C}"/>
              </a:ext>
            </a:extLst>
          </p:cNvPr>
          <p:cNvSpPr/>
          <p:nvPr/>
        </p:nvSpPr>
        <p:spPr>
          <a:xfrm>
            <a:off x="424474" y="3373151"/>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产业升级效益倍数提升，培育</a:t>
            </a:r>
            <a:r>
              <a:rPr lang="en-US" altLang="zh-CN" sz="1400" b="1" dirty="0">
                <a:solidFill>
                  <a:schemeClr val="tx1"/>
                </a:solidFill>
                <a:latin typeface="微软雅黑" panose="020B0503020204020204" pitchFamily="34" charset="-122"/>
                <a:ea typeface="微软雅黑" panose="020B0503020204020204" pitchFamily="34" charset="-122"/>
              </a:rPr>
              <a:t>17</a:t>
            </a:r>
            <a:r>
              <a:rPr lang="zh-CN" altLang="en-US" sz="1400" b="1" dirty="0">
                <a:solidFill>
                  <a:schemeClr val="tx1"/>
                </a:solidFill>
                <a:latin typeface="微软雅黑" panose="020B0503020204020204" pitchFamily="34" charset="-122"/>
                <a:ea typeface="微软雅黑" panose="020B0503020204020204" pitchFamily="34" charset="-122"/>
              </a:rPr>
              <a:t>家上市公司及新三板企业</a:t>
            </a:r>
          </a:p>
        </p:txBody>
      </p:sp>
      <p:pic>
        <p:nvPicPr>
          <p:cNvPr id="16" name="图片 15">
            <a:extLst>
              <a:ext uri="{FF2B5EF4-FFF2-40B4-BE49-F238E27FC236}">
                <a16:creationId xmlns:a16="http://schemas.microsoft.com/office/drawing/2014/main" id="{E21A4242-589E-4CC5-ADF5-3E883735346D}"/>
              </a:ext>
            </a:extLst>
          </p:cNvPr>
          <p:cNvPicPr>
            <a:picLocks noChangeAspect="1"/>
          </p:cNvPicPr>
          <p:nvPr/>
        </p:nvPicPr>
        <p:blipFill rotWithShape="1">
          <a:blip r:embed="rId5"/>
          <a:srcRect b="3074"/>
          <a:stretch/>
        </p:blipFill>
        <p:spPr>
          <a:xfrm>
            <a:off x="375996" y="3964472"/>
            <a:ext cx="4751410" cy="2010646"/>
          </a:xfrm>
          <a:prstGeom prst="rect">
            <a:avLst/>
          </a:prstGeom>
        </p:spPr>
      </p:pic>
      <p:sp>
        <p:nvSpPr>
          <p:cNvPr id="18" name="文本框 17">
            <a:extLst>
              <a:ext uri="{FF2B5EF4-FFF2-40B4-BE49-F238E27FC236}">
                <a16:creationId xmlns:a16="http://schemas.microsoft.com/office/drawing/2014/main" id="{4691B4C1-70FB-4493-8D44-FA0484012EA8}"/>
              </a:ext>
            </a:extLst>
          </p:cNvPr>
          <p:cNvSpPr txBox="1"/>
          <p:nvPr/>
        </p:nvSpPr>
        <p:spPr>
          <a:xfrm>
            <a:off x="819916" y="3787378"/>
            <a:ext cx="1821684" cy="261610"/>
          </a:xfrm>
          <a:prstGeom prst="rect">
            <a:avLst/>
          </a:prstGeom>
          <a:noFill/>
        </p:spPr>
        <p:txBody>
          <a:bodyPr wrap="square">
            <a:spAutoFit/>
          </a:bodyPr>
          <a:lstStyle/>
          <a:p>
            <a:r>
              <a:rPr lang="zh-CN" altLang="en-US" sz="1100" b="1" dirty="0">
                <a:solidFill>
                  <a:srgbClr val="000000"/>
                </a:solidFill>
                <a:latin typeface="Microsoft Yahei" panose="020B0503020204020204" pitchFamily="34" charset="-122"/>
                <a:ea typeface="Microsoft Yahei" panose="020B0503020204020204" pitchFamily="34" charset="-122"/>
              </a:rPr>
              <a:t>网谷历年规模与总产值</a:t>
            </a:r>
            <a:endParaRPr lang="zh-CN" altLang="en-US" sz="1100" b="1" dirty="0"/>
          </a:p>
        </p:txBody>
      </p:sp>
      <p:sp>
        <p:nvSpPr>
          <p:cNvPr id="21" name="文本框 20">
            <a:extLst>
              <a:ext uri="{FF2B5EF4-FFF2-40B4-BE49-F238E27FC236}">
                <a16:creationId xmlns:a16="http://schemas.microsoft.com/office/drawing/2014/main" id="{757945EA-D2E2-43FD-B7FC-81E10D88CE2D}"/>
              </a:ext>
            </a:extLst>
          </p:cNvPr>
          <p:cNvSpPr txBox="1"/>
          <p:nvPr/>
        </p:nvSpPr>
        <p:spPr>
          <a:xfrm>
            <a:off x="2986942" y="3787377"/>
            <a:ext cx="2013683" cy="261610"/>
          </a:xfrm>
          <a:prstGeom prst="rect">
            <a:avLst/>
          </a:prstGeom>
          <a:noFill/>
        </p:spPr>
        <p:txBody>
          <a:bodyPr wrap="square">
            <a:spAutoFit/>
          </a:bodyPr>
          <a:lstStyle/>
          <a:p>
            <a:r>
              <a:rPr lang="zh-CN" altLang="en-US" sz="1100" b="1" dirty="0">
                <a:solidFill>
                  <a:srgbClr val="000000"/>
                </a:solidFill>
                <a:latin typeface="Microsoft Yahei" panose="020B0503020204020204" pitchFamily="34" charset="-122"/>
                <a:ea typeface="Microsoft Yahei" panose="020B0503020204020204" pitchFamily="34" charset="-122"/>
              </a:rPr>
              <a:t>网谷历年客户数量及平米产值</a:t>
            </a:r>
            <a:endParaRPr lang="zh-CN" altLang="en-US" sz="1100" b="1" dirty="0"/>
          </a:p>
        </p:txBody>
      </p:sp>
      <p:sp>
        <p:nvSpPr>
          <p:cNvPr id="22" name="矩形 21">
            <a:extLst>
              <a:ext uri="{FF2B5EF4-FFF2-40B4-BE49-F238E27FC236}">
                <a16:creationId xmlns:a16="http://schemas.microsoft.com/office/drawing/2014/main" id="{6AFDE37D-A8B5-4FDE-9536-60FF6A5EF261}"/>
              </a:ext>
            </a:extLst>
          </p:cNvPr>
          <p:cNvSpPr/>
          <p:nvPr/>
        </p:nvSpPr>
        <p:spPr>
          <a:xfrm>
            <a:off x="5218340" y="1458258"/>
            <a:ext cx="3671215"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四大优势，助力产业聚集与园区发展</a:t>
            </a:r>
          </a:p>
        </p:txBody>
      </p:sp>
      <p:pic>
        <p:nvPicPr>
          <p:cNvPr id="24" name="图片 23">
            <a:extLst>
              <a:ext uri="{FF2B5EF4-FFF2-40B4-BE49-F238E27FC236}">
                <a16:creationId xmlns:a16="http://schemas.microsoft.com/office/drawing/2014/main" id="{6BCC7555-3F49-4936-8484-C70A0DC1C22C}"/>
              </a:ext>
            </a:extLst>
          </p:cNvPr>
          <p:cNvPicPr>
            <a:picLocks noChangeAspect="1"/>
          </p:cNvPicPr>
          <p:nvPr/>
        </p:nvPicPr>
        <p:blipFill rotWithShape="1">
          <a:blip r:embed="rId6"/>
          <a:srcRect l="2237"/>
          <a:stretch/>
        </p:blipFill>
        <p:spPr>
          <a:xfrm>
            <a:off x="5186162" y="2017550"/>
            <a:ext cx="3792818" cy="1813295"/>
          </a:xfrm>
          <a:prstGeom prst="rect">
            <a:avLst/>
          </a:prstGeom>
        </p:spPr>
      </p:pic>
      <p:sp>
        <p:nvSpPr>
          <p:cNvPr id="25" name="文本占位符 2">
            <a:extLst>
              <a:ext uri="{FF2B5EF4-FFF2-40B4-BE49-F238E27FC236}">
                <a16:creationId xmlns:a16="http://schemas.microsoft.com/office/drawing/2014/main" id="{16435F56-9C85-4A21-9EF8-B1B3A238C7FB}"/>
              </a:ext>
            </a:extLst>
          </p:cNvPr>
          <p:cNvSpPr txBox="1">
            <a:spLocks/>
          </p:cNvSpPr>
          <p:nvPr/>
        </p:nvSpPr>
        <p:spPr>
          <a:xfrm>
            <a:off x="5213152" y="3964472"/>
            <a:ext cx="3681589" cy="1212618"/>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a:lnSpc>
                <a:spcPct val="120000"/>
              </a:lnSpc>
            </a:pPr>
            <a:r>
              <a:rPr lang="zh-CN" altLang="en-US" sz="1200" b="1" dirty="0"/>
              <a:t>环境优势：</a:t>
            </a:r>
            <a:r>
              <a:rPr lang="zh-CN" altLang="en-US" sz="1200" dirty="0"/>
              <a:t>依山傍海，低密的花园式办公</a:t>
            </a:r>
            <a:r>
              <a:rPr lang="en-US" altLang="zh-CN" sz="1200" dirty="0"/>
              <a:t>;</a:t>
            </a:r>
          </a:p>
          <a:p>
            <a:pPr>
              <a:lnSpc>
                <a:spcPct val="120000"/>
              </a:lnSpc>
            </a:pPr>
            <a:r>
              <a:rPr lang="zh-CN" altLang="en-US" sz="1200" b="1" dirty="0"/>
              <a:t>产业聚集</a:t>
            </a:r>
            <a:r>
              <a:rPr lang="zh-CN" altLang="en-US" sz="1200" dirty="0"/>
              <a:t>：电子商务、信息技术、物联网和文化创意产业集聚，年产值高达</a:t>
            </a:r>
            <a:r>
              <a:rPr lang="en-US" altLang="zh-CN" sz="1200" dirty="0"/>
              <a:t>400</a:t>
            </a:r>
            <a:r>
              <a:rPr lang="zh-CN" altLang="en-US" sz="1200" dirty="0"/>
              <a:t>元；</a:t>
            </a:r>
            <a:endParaRPr lang="en-US" altLang="zh-CN" sz="1200" dirty="0"/>
          </a:p>
          <a:p>
            <a:pPr>
              <a:lnSpc>
                <a:spcPct val="120000"/>
              </a:lnSpc>
            </a:pPr>
            <a:r>
              <a:rPr lang="zh-CN" altLang="en-US" sz="1400" b="1" dirty="0"/>
              <a:t>园区交通</a:t>
            </a:r>
            <a:r>
              <a:rPr lang="zh-CN" altLang="en-US" sz="1200" dirty="0"/>
              <a:t>：便利的海路、空际、地铁、公交等交通出行，交通资源富集；</a:t>
            </a:r>
            <a:endParaRPr lang="en-US" altLang="zh-CN" sz="1200" dirty="0"/>
          </a:p>
          <a:p>
            <a:pPr>
              <a:lnSpc>
                <a:spcPct val="120000"/>
              </a:lnSpc>
            </a:pPr>
            <a:r>
              <a:rPr lang="zh-CN" altLang="en-US" sz="1400" b="1" dirty="0"/>
              <a:t>专享政策</a:t>
            </a:r>
            <a:r>
              <a:rPr lang="zh-CN" altLang="en-US" sz="1200" dirty="0"/>
              <a:t>：经认定的文化企业给予房租补贴</a:t>
            </a:r>
            <a:r>
              <a:rPr lang="en-US" altLang="zh-CN" sz="1200" b="1" dirty="0"/>
              <a:t>25</a:t>
            </a:r>
            <a:r>
              <a:rPr lang="zh-CN" altLang="en-US" sz="1200" b="1" dirty="0"/>
              <a:t>元</a:t>
            </a:r>
            <a:r>
              <a:rPr lang="en-US" altLang="zh-CN" sz="1200" b="1" dirty="0"/>
              <a:t>/</a:t>
            </a:r>
            <a:r>
              <a:rPr lang="zh-CN" altLang="en-US" sz="1200" b="1" dirty="0"/>
              <a:t>月</a:t>
            </a:r>
            <a:r>
              <a:rPr lang="en-US" altLang="zh-CN" sz="1200" b="1" dirty="0"/>
              <a:t>/</a:t>
            </a:r>
            <a:r>
              <a:rPr lang="zh-CN" altLang="en-US" sz="1200" b="1" dirty="0"/>
              <a:t>㎡</a:t>
            </a:r>
            <a:r>
              <a:rPr lang="zh-CN" altLang="en-US" sz="1200" dirty="0"/>
              <a:t>；获得国家级和省级电子商务师范企业的单位，可申报</a:t>
            </a:r>
            <a:r>
              <a:rPr lang="en-US" altLang="zh-CN" sz="1200" b="1" dirty="0"/>
              <a:t>50</a:t>
            </a:r>
            <a:r>
              <a:rPr lang="zh-CN" altLang="en-US" sz="1200" b="1" dirty="0"/>
              <a:t>万元、</a:t>
            </a:r>
            <a:r>
              <a:rPr lang="en-US" altLang="zh-CN" sz="1200" b="1" dirty="0"/>
              <a:t>30</a:t>
            </a:r>
            <a:r>
              <a:rPr lang="zh-CN" altLang="en-US" sz="1200" b="1" dirty="0"/>
              <a:t>万元</a:t>
            </a:r>
            <a:r>
              <a:rPr lang="zh-CN" altLang="en-US" sz="1200" dirty="0"/>
              <a:t>奖励</a:t>
            </a:r>
          </a:p>
        </p:txBody>
      </p:sp>
      <p:pic>
        <p:nvPicPr>
          <p:cNvPr id="3074" name="Picture 2">
            <a:extLst>
              <a:ext uri="{FF2B5EF4-FFF2-40B4-BE49-F238E27FC236}">
                <a16:creationId xmlns:a16="http://schemas.microsoft.com/office/drawing/2014/main" id="{6FC59C0E-43BD-4A15-9FDC-2522B8C472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9066" y="1052744"/>
            <a:ext cx="2787368" cy="3439427"/>
          </a:xfrm>
          <a:prstGeom prst="rect">
            <a:avLst/>
          </a:prstGeom>
          <a:noFill/>
          <a:extLst>
            <a:ext uri="{909E8E84-426E-40DD-AFC4-6F175D3DCCD1}">
              <a14:hiddenFill xmlns:a14="http://schemas.microsoft.com/office/drawing/2010/main">
                <a:solidFill>
                  <a:srgbClr val="FFFFFF"/>
                </a:solidFill>
              </a14:hiddenFill>
            </a:ext>
          </a:extLst>
        </p:spPr>
      </p:pic>
      <p:sp>
        <p:nvSpPr>
          <p:cNvPr id="33" name="星形: 五角 32">
            <a:extLst>
              <a:ext uri="{FF2B5EF4-FFF2-40B4-BE49-F238E27FC236}">
                <a16:creationId xmlns:a16="http://schemas.microsoft.com/office/drawing/2014/main" id="{DC4CF5B4-9BB3-4AAD-9217-E8B1E1020B72}"/>
              </a:ext>
            </a:extLst>
          </p:cNvPr>
          <p:cNvSpPr/>
          <p:nvPr/>
        </p:nvSpPr>
        <p:spPr>
          <a:xfrm>
            <a:off x="10153651" y="2279855"/>
            <a:ext cx="165100" cy="165100"/>
          </a:xfrm>
          <a:prstGeom prst="star5">
            <a:avLst>
              <a:gd name="adj" fmla="val 50000"/>
              <a:gd name="hf" fmla="val 105146"/>
              <a:gd name="vf" fmla="val 110557"/>
            </a:avLst>
          </a:prstGeom>
          <a:ln w="22225"/>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4" name="星形: 五角 33">
            <a:extLst>
              <a:ext uri="{FF2B5EF4-FFF2-40B4-BE49-F238E27FC236}">
                <a16:creationId xmlns:a16="http://schemas.microsoft.com/office/drawing/2014/main" id="{884C1691-828E-4A9F-AD15-5C3691EB2036}"/>
              </a:ext>
            </a:extLst>
          </p:cNvPr>
          <p:cNvSpPr/>
          <p:nvPr/>
        </p:nvSpPr>
        <p:spPr>
          <a:xfrm>
            <a:off x="10012363" y="2590779"/>
            <a:ext cx="165100" cy="165100"/>
          </a:xfrm>
          <a:prstGeom prst="star5">
            <a:avLst>
              <a:gd name="adj" fmla="val 50000"/>
              <a:gd name="hf" fmla="val 105146"/>
              <a:gd name="vf" fmla="val 110557"/>
            </a:avLst>
          </a:prstGeom>
          <a:ln w="22225"/>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B97F66FF-9431-4EC6-A8E9-05AE61340A9B}"/>
              </a:ext>
            </a:extLst>
          </p:cNvPr>
          <p:cNvSpPr txBox="1"/>
          <p:nvPr/>
        </p:nvSpPr>
        <p:spPr>
          <a:xfrm>
            <a:off x="9190038" y="2647801"/>
            <a:ext cx="139700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万融大厦</a:t>
            </a:r>
          </a:p>
        </p:txBody>
      </p:sp>
      <p:sp>
        <p:nvSpPr>
          <p:cNvPr id="36" name="文本框 35">
            <a:extLst>
              <a:ext uri="{FF2B5EF4-FFF2-40B4-BE49-F238E27FC236}">
                <a16:creationId xmlns:a16="http://schemas.microsoft.com/office/drawing/2014/main" id="{FBAD7147-3497-4CE0-A203-14228C5358B7}"/>
              </a:ext>
            </a:extLst>
          </p:cNvPr>
          <p:cNvSpPr txBox="1"/>
          <p:nvPr/>
        </p:nvSpPr>
        <p:spPr>
          <a:xfrm>
            <a:off x="9295012" y="2237191"/>
            <a:ext cx="139700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万海大厦</a:t>
            </a:r>
          </a:p>
        </p:txBody>
      </p:sp>
      <p:cxnSp>
        <p:nvCxnSpPr>
          <p:cNvPr id="37" name="直接箭头连接符 36">
            <a:extLst>
              <a:ext uri="{FF2B5EF4-FFF2-40B4-BE49-F238E27FC236}">
                <a16:creationId xmlns:a16="http://schemas.microsoft.com/office/drawing/2014/main" id="{B9425D94-1C51-4329-B52F-9C0E4548CA79}"/>
              </a:ext>
            </a:extLst>
          </p:cNvPr>
          <p:cNvCxnSpPr>
            <a:cxnSpLocks/>
          </p:cNvCxnSpPr>
          <p:nvPr/>
        </p:nvCxnSpPr>
        <p:spPr>
          <a:xfrm>
            <a:off x="10153651" y="2772457"/>
            <a:ext cx="190499" cy="1564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文本框 39">
            <a:extLst>
              <a:ext uri="{FF2B5EF4-FFF2-40B4-BE49-F238E27FC236}">
                <a16:creationId xmlns:a16="http://schemas.microsoft.com/office/drawing/2014/main" id="{28894E26-2479-48BE-B30C-F72E9C40C3C1}"/>
              </a:ext>
            </a:extLst>
          </p:cNvPr>
          <p:cNvSpPr txBox="1"/>
          <p:nvPr/>
        </p:nvSpPr>
        <p:spPr>
          <a:xfrm>
            <a:off x="10269657" y="3676956"/>
            <a:ext cx="1397000"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800M</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41" name="图片 40">
            <a:extLst>
              <a:ext uri="{FF2B5EF4-FFF2-40B4-BE49-F238E27FC236}">
                <a16:creationId xmlns:a16="http://schemas.microsoft.com/office/drawing/2014/main" id="{0BD5DD9C-D078-4DBD-8A88-389E75F65833}"/>
              </a:ext>
            </a:extLst>
          </p:cNvPr>
          <p:cNvPicPr>
            <a:picLocks noChangeAspect="1"/>
          </p:cNvPicPr>
          <p:nvPr/>
        </p:nvPicPr>
        <p:blipFill rotWithShape="1">
          <a:blip r:embed="rId8"/>
          <a:srcRect l="8361" r="7798"/>
          <a:stretch/>
        </p:blipFill>
        <p:spPr>
          <a:xfrm>
            <a:off x="9064726" y="4570781"/>
            <a:ext cx="1366635" cy="1411456"/>
          </a:xfrm>
          <a:prstGeom prst="rect">
            <a:avLst/>
          </a:prstGeom>
        </p:spPr>
      </p:pic>
      <p:pic>
        <p:nvPicPr>
          <p:cNvPr id="45" name="图片 44">
            <a:extLst>
              <a:ext uri="{FF2B5EF4-FFF2-40B4-BE49-F238E27FC236}">
                <a16:creationId xmlns:a16="http://schemas.microsoft.com/office/drawing/2014/main" id="{7BD858FE-CDF2-4483-A51C-6D9D901B552F}"/>
              </a:ext>
            </a:extLst>
          </p:cNvPr>
          <p:cNvPicPr>
            <a:picLocks noChangeAspect="1"/>
          </p:cNvPicPr>
          <p:nvPr/>
        </p:nvPicPr>
        <p:blipFill rotWithShape="1">
          <a:blip r:embed="rId9"/>
          <a:srcRect l="3335"/>
          <a:stretch/>
        </p:blipFill>
        <p:spPr>
          <a:xfrm>
            <a:off x="10515600" y="4565365"/>
            <a:ext cx="1359841" cy="1440487"/>
          </a:xfrm>
          <a:prstGeom prst="rect">
            <a:avLst/>
          </a:prstGeom>
        </p:spPr>
      </p:pic>
      <p:sp>
        <p:nvSpPr>
          <p:cNvPr id="47" name="文本框 46">
            <a:extLst>
              <a:ext uri="{FF2B5EF4-FFF2-40B4-BE49-F238E27FC236}">
                <a16:creationId xmlns:a16="http://schemas.microsoft.com/office/drawing/2014/main" id="{0BE84789-FDB9-4D17-A6B8-6E6064DF29A3}"/>
              </a:ext>
            </a:extLst>
          </p:cNvPr>
          <p:cNvSpPr txBox="1"/>
          <p:nvPr/>
        </p:nvSpPr>
        <p:spPr>
          <a:xfrm>
            <a:off x="9034361" y="5698075"/>
            <a:ext cx="1397000"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万融大厦</a:t>
            </a:r>
          </a:p>
        </p:txBody>
      </p:sp>
      <p:sp>
        <p:nvSpPr>
          <p:cNvPr id="48" name="文本框 47">
            <a:extLst>
              <a:ext uri="{FF2B5EF4-FFF2-40B4-BE49-F238E27FC236}">
                <a16:creationId xmlns:a16="http://schemas.microsoft.com/office/drawing/2014/main" id="{77B76EB3-CF62-4046-9FF2-E2F1EDDCB12E}"/>
              </a:ext>
            </a:extLst>
          </p:cNvPr>
          <p:cNvSpPr txBox="1"/>
          <p:nvPr/>
        </p:nvSpPr>
        <p:spPr>
          <a:xfrm>
            <a:off x="10489434" y="5701688"/>
            <a:ext cx="1397000"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万海大厦</a:t>
            </a:r>
          </a:p>
        </p:txBody>
      </p:sp>
    </p:spTree>
    <p:extLst>
      <p:ext uri="{BB962C8B-B14F-4D97-AF65-F5344CB8AC3E}">
        <p14:creationId xmlns:p14="http://schemas.microsoft.com/office/powerpoint/2010/main" val="132539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4197A7C7-7333-4FE3-B748-443D6CCAEF94}"/>
              </a:ext>
            </a:extLst>
          </p:cNvPr>
          <p:cNvPicPr>
            <a:picLocks noChangeAspect="1"/>
          </p:cNvPicPr>
          <p:nvPr/>
        </p:nvPicPr>
        <p:blipFill>
          <a:blip r:embed="rId2"/>
          <a:stretch>
            <a:fillRect/>
          </a:stretch>
        </p:blipFill>
        <p:spPr>
          <a:xfrm>
            <a:off x="6820746" y="4090476"/>
            <a:ext cx="4891130" cy="2040255"/>
          </a:xfrm>
          <a:prstGeom prst="rect">
            <a:avLst/>
          </a:prstGeom>
        </p:spPr>
      </p:pic>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2.4 </a:t>
            </a:r>
            <a:r>
              <a:rPr lang="zh-CN" altLang="en-US" dirty="0"/>
              <a:t>案例研究：招蛇产园</a:t>
            </a:r>
            <a:r>
              <a:rPr lang="en-US" altLang="zh-CN" dirty="0"/>
              <a:t>REITs</a:t>
            </a:r>
            <a:endParaRPr lang="zh-CN" altLang="en-US" dirty="0"/>
          </a:p>
        </p:txBody>
      </p:sp>
      <p:graphicFrame>
        <p:nvGraphicFramePr>
          <p:cNvPr id="6" name="表格 5">
            <a:extLst>
              <a:ext uri="{FF2B5EF4-FFF2-40B4-BE49-F238E27FC236}">
                <a16:creationId xmlns:a16="http://schemas.microsoft.com/office/drawing/2014/main" id="{44A2368E-EEE2-4A1C-87DB-E4522F6E9893}"/>
              </a:ext>
            </a:extLst>
          </p:cNvPr>
          <p:cNvGraphicFramePr>
            <a:graphicFrameLocks noGrp="1"/>
          </p:cNvGraphicFramePr>
          <p:nvPr>
            <p:extLst>
              <p:ext uri="{D42A27DB-BD31-4B8C-83A1-F6EECF244321}">
                <p14:modId xmlns:p14="http://schemas.microsoft.com/office/powerpoint/2010/main" val="3116257115"/>
              </p:ext>
            </p:extLst>
          </p:nvPr>
        </p:nvGraphicFramePr>
        <p:xfrm>
          <a:off x="342650" y="1028700"/>
          <a:ext cx="4050682" cy="5017934"/>
        </p:xfrm>
        <a:graphic>
          <a:graphicData uri="http://schemas.openxmlformats.org/drawingml/2006/table">
            <a:tbl>
              <a:tblPr firstRow="1" bandRow="1">
                <a:tableStyleId>{5C22544A-7EE6-4342-B048-85BDC9FD1C3A}</a:tableStyleId>
              </a:tblPr>
              <a:tblGrid>
                <a:gridCol w="996386">
                  <a:extLst>
                    <a:ext uri="{9D8B030D-6E8A-4147-A177-3AD203B41FA5}">
                      <a16:colId xmlns:a16="http://schemas.microsoft.com/office/drawing/2014/main" val="819327870"/>
                    </a:ext>
                  </a:extLst>
                </a:gridCol>
                <a:gridCol w="1650077">
                  <a:extLst>
                    <a:ext uri="{9D8B030D-6E8A-4147-A177-3AD203B41FA5}">
                      <a16:colId xmlns:a16="http://schemas.microsoft.com/office/drawing/2014/main" val="2651410672"/>
                    </a:ext>
                  </a:extLst>
                </a:gridCol>
                <a:gridCol w="1404219">
                  <a:extLst>
                    <a:ext uri="{9D8B030D-6E8A-4147-A177-3AD203B41FA5}">
                      <a16:colId xmlns:a16="http://schemas.microsoft.com/office/drawing/2014/main" val="3498916064"/>
                    </a:ext>
                  </a:extLst>
                </a:gridCol>
              </a:tblGrid>
              <a:tr h="374759">
                <a:tc>
                  <a:txBody>
                    <a:bodyPr/>
                    <a:lstStyle/>
                    <a:p>
                      <a:pPr algn="ctr"/>
                      <a:endParaRPr lang="zh-CN" altLang="en-US" sz="11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万融大厦</a:t>
                      </a:r>
                    </a:p>
                  </a:txBody>
                  <a:tcPr anchor="ctr"/>
                </a:tc>
                <a:tc>
                  <a:txBody>
                    <a:bodyPr/>
                    <a:lstStyle/>
                    <a:p>
                      <a:pPr algn="ctr"/>
                      <a:r>
                        <a:rPr lang="zh-CN" altLang="en-US" sz="1100" b="1" dirty="0">
                          <a:latin typeface="微软雅黑" panose="020B0503020204020204" pitchFamily="34" charset="-122"/>
                          <a:ea typeface="微软雅黑" panose="020B0503020204020204" pitchFamily="34" charset="-122"/>
                        </a:rPr>
                        <a:t>万海大厦</a:t>
                      </a:r>
                    </a:p>
                  </a:txBody>
                  <a:tcPr anchor="ctr"/>
                </a:tc>
                <a:extLst>
                  <a:ext uri="{0D108BD9-81ED-4DB2-BD59-A6C34878D82A}">
                    <a16:rowId xmlns:a16="http://schemas.microsoft.com/office/drawing/2014/main" val="3063026044"/>
                  </a:ext>
                </a:extLst>
              </a:tr>
              <a:tr h="502352">
                <a:tc>
                  <a:txBody>
                    <a:bodyPr/>
                    <a:lstStyle/>
                    <a:p>
                      <a:pPr algn="ctr"/>
                      <a:r>
                        <a:rPr lang="zh-CN" altLang="en-US" sz="1050" b="1" dirty="0">
                          <a:latin typeface="微软雅黑" panose="020B0503020204020204" pitchFamily="34" charset="-122"/>
                          <a:ea typeface="微软雅黑" panose="020B0503020204020204" pitchFamily="34" charset="-122"/>
                        </a:rPr>
                        <a:t>招商蛇口持股比例</a:t>
                      </a:r>
                      <a:endParaRPr lang="en-US" altLang="zh-CN" sz="105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100%</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100%</a:t>
                      </a:r>
                      <a:endParaRPr lang="zh-CN" altLang="en-US" sz="105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00967727"/>
                  </a:ext>
                </a:extLst>
              </a:tr>
              <a:tr h="448017">
                <a:tc>
                  <a:txBody>
                    <a:bodyPr/>
                    <a:lstStyle/>
                    <a:p>
                      <a:pPr algn="ctr"/>
                      <a:r>
                        <a:rPr lang="zh-CN" altLang="en-US" sz="1050" b="1" dirty="0">
                          <a:latin typeface="微软雅黑" panose="020B0503020204020204" pitchFamily="34" charset="-122"/>
                          <a:ea typeface="微软雅黑" panose="020B0503020204020204" pitchFamily="34" charset="-122"/>
                        </a:rPr>
                        <a:t>计容建面</a:t>
                      </a:r>
                      <a:endParaRPr lang="en-US" altLang="zh-CN" sz="105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1" dirty="0">
                          <a:latin typeface="微软雅黑" panose="020B0503020204020204" pitchFamily="34" charset="-122"/>
                          <a:ea typeface="微软雅黑" panose="020B0503020204020204" pitchFamily="34" charset="-122"/>
                        </a:rPr>
                        <a:t>4.17</a:t>
                      </a:r>
                      <a:r>
                        <a:rPr lang="zh-CN" altLang="en-US" sz="1050" b="1" dirty="0">
                          <a:latin typeface="微软雅黑" panose="020B0503020204020204" pitchFamily="34" charset="-122"/>
                          <a:ea typeface="微软雅黑" panose="020B0503020204020204" pitchFamily="34" charset="-122"/>
                        </a:rPr>
                        <a:t>万方</a:t>
                      </a:r>
                    </a:p>
                  </a:txBody>
                  <a:tcPr anchor="ctr"/>
                </a:tc>
                <a:tc>
                  <a:txBody>
                    <a:bodyPr/>
                    <a:lstStyle/>
                    <a:p>
                      <a:pPr algn="ctr"/>
                      <a:r>
                        <a:rPr lang="en-US" altLang="zh-CN" sz="1050" b="1" dirty="0">
                          <a:latin typeface="微软雅黑" panose="020B0503020204020204" pitchFamily="34" charset="-122"/>
                          <a:ea typeface="微软雅黑" panose="020B0503020204020204" pitchFamily="34" charset="-122"/>
                        </a:rPr>
                        <a:t>5.36</a:t>
                      </a:r>
                      <a:r>
                        <a:rPr lang="zh-CN" altLang="en-US" sz="1050" b="1" dirty="0">
                          <a:latin typeface="微软雅黑" panose="020B0503020204020204" pitchFamily="34" charset="-122"/>
                          <a:ea typeface="微软雅黑" panose="020B0503020204020204" pitchFamily="34" charset="-122"/>
                        </a:rPr>
                        <a:t>万方</a:t>
                      </a:r>
                    </a:p>
                  </a:txBody>
                  <a:tcPr anchor="ctr"/>
                </a:tc>
                <a:extLst>
                  <a:ext uri="{0D108BD9-81ED-4DB2-BD59-A6C34878D82A}">
                    <a16:rowId xmlns:a16="http://schemas.microsoft.com/office/drawing/2014/main" val="2889089782"/>
                  </a:ext>
                </a:extLst>
              </a:tr>
              <a:tr h="448017">
                <a:tc>
                  <a:txBody>
                    <a:bodyPr/>
                    <a:lstStyle/>
                    <a:p>
                      <a:pPr algn="ctr"/>
                      <a:r>
                        <a:rPr lang="zh-CN" altLang="en-US" sz="1050" b="1" dirty="0">
                          <a:latin typeface="微软雅黑" panose="020B0503020204020204" pitchFamily="34" charset="-122"/>
                          <a:ea typeface="微软雅黑" panose="020B0503020204020204" pitchFamily="34" charset="-122"/>
                        </a:rPr>
                        <a:t>可租赁面积</a:t>
                      </a:r>
                      <a:endParaRPr lang="en-US" altLang="zh-CN" sz="105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4.16</a:t>
                      </a:r>
                      <a:r>
                        <a:rPr lang="zh-CN" altLang="en-US" sz="1050" b="0" dirty="0">
                          <a:latin typeface="微软雅黑" panose="020B0503020204020204" pitchFamily="34" charset="-122"/>
                          <a:ea typeface="微软雅黑" panose="020B0503020204020204" pitchFamily="34" charset="-122"/>
                        </a:rPr>
                        <a:t>万方</a:t>
                      </a: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5.26</a:t>
                      </a:r>
                      <a:r>
                        <a:rPr lang="zh-CN" altLang="en-US" sz="1050" b="0" i="0" u="none" strike="noStrike" dirty="0">
                          <a:solidFill>
                            <a:srgbClr val="000000"/>
                          </a:solidFill>
                          <a:effectLst/>
                          <a:latin typeface="微软雅黑" panose="020B0503020204020204" pitchFamily="34" charset="-122"/>
                          <a:ea typeface="微软雅黑" panose="020B0503020204020204" pitchFamily="34" charset="-122"/>
                        </a:rPr>
                        <a:t>万方</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883896722"/>
                  </a:ext>
                </a:extLst>
              </a:tr>
              <a:tr h="502352">
                <a:tc>
                  <a:txBody>
                    <a:bodyPr/>
                    <a:lstStyle/>
                    <a:p>
                      <a:pPr algn="ctr"/>
                      <a:r>
                        <a:rPr lang="en-US" altLang="zh-CN" sz="1050" b="1" dirty="0">
                          <a:latin typeface="微软雅黑" panose="020B0503020204020204" pitchFamily="34" charset="-122"/>
                          <a:ea typeface="微软雅黑" panose="020B0503020204020204" pitchFamily="34" charset="-122"/>
                        </a:rPr>
                        <a:t>20</a:t>
                      </a:r>
                      <a:r>
                        <a:rPr lang="zh-CN" altLang="en-US" sz="1050" b="1" dirty="0">
                          <a:latin typeface="微软雅黑" panose="020B0503020204020204" pitchFamily="34" charset="-122"/>
                          <a:ea typeface="微软雅黑" panose="020B0503020204020204" pitchFamily="34" charset="-122"/>
                        </a:rPr>
                        <a:t>年租金单价</a:t>
                      </a:r>
                      <a:endParaRPr lang="en-US" altLang="zh-CN" sz="105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050" b="1" dirty="0">
                          <a:latin typeface="微软雅黑" panose="020B0503020204020204" pitchFamily="34" charset="-122"/>
                          <a:ea typeface="微软雅黑" panose="020B0503020204020204" pitchFamily="34" charset="-122"/>
                        </a:rPr>
                        <a:t>128</a:t>
                      </a:r>
                      <a:r>
                        <a:rPr lang="zh-CN" altLang="en-US" sz="1050" b="1" dirty="0">
                          <a:latin typeface="微软雅黑" panose="020B0503020204020204" pitchFamily="34" charset="-122"/>
                          <a:ea typeface="微软雅黑" panose="020B0503020204020204" pitchFamily="34" charset="-122"/>
                        </a:rPr>
                        <a:t>元</a:t>
                      </a:r>
                      <a:r>
                        <a:rPr lang="en-US" altLang="zh-CN" sz="1050" b="1" dirty="0">
                          <a:latin typeface="微软雅黑" panose="020B0503020204020204" pitchFamily="34" charset="-122"/>
                          <a:ea typeface="微软雅黑" panose="020B0503020204020204" pitchFamily="34" charset="-122"/>
                        </a:rPr>
                        <a:t>/</a:t>
                      </a:r>
                      <a:r>
                        <a:rPr lang="zh-CN" altLang="en-US" sz="1050" b="1" dirty="0">
                          <a:latin typeface="微软雅黑" panose="020B0503020204020204" pitchFamily="34" charset="-122"/>
                          <a:ea typeface="微软雅黑" panose="020B0503020204020204" pitchFamily="34" charset="-122"/>
                        </a:rPr>
                        <a:t>月</a:t>
                      </a:r>
                      <a:r>
                        <a:rPr lang="en-US" altLang="zh-CN" sz="1050" b="1" dirty="0">
                          <a:latin typeface="微软雅黑" panose="020B0503020204020204" pitchFamily="34" charset="-122"/>
                          <a:ea typeface="微软雅黑" panose="020B0503020204020204" pitchFamily="34" charset="-122"/>
                        </a:rPr>
                        <a:t>/</a:t>
                      </a:r>
                      <a:r>
                        <a:rPr lang="zh-CN" altLang="en-US" sz="1050" b="1" dirty="0">
                          <a:latin typeface="微软雅黑" panose="020B0503020204020204" pitchFamily="34" charset="-122"/>
                          <a:ea typeface="微软雅黑" panose="020B0503020204020204" pitchFamily="34" charset="-122"/>
                        </a:rPr>
                        <a:t>平</a:t>
                      </a:r>
                    </a:p>
                  </a:txBody>
                  <a:tcPr anchor="ctr"/>
                </a:tc>
                <a:tc>
                  <a:txBody>
                    <a:bodyPr/>
                    <a:lstStyle/>
                    <a:p>
                      <a:pPr algn="ctr" rtl="0" fontAlgn="ctr"/>
                      <a:r>
                        <a:rPr lang="en-US" altLang="zh-CN" sz="1050" b="1" i="0" u="none" strike="noStrike" dirty="0">
                          <a:solidFill>
                            <a:srgbClr val="000000"/>
                          </a:solidFill>
                          <a:effectLst/>
                          <a:latin typeface="微软雅黑" panose="020B0503020204020204" pitchFamily="34" charset="-122"/>
                          <a:ea typeface="微软雅黑" panose="020B0503020204020204" pitchFamily="34" charset="-122"/>
                        </a:rPr>
                        <a:t>146</a:t>
                      </a:r>
                      <a:r>
                        <a:rPr lang="zh-CN" altLang="en-US" sz="1050" b="1" i="0" u="none" strike="noStrike" dirty="0">
                          <a:solidFill>
                            <a:srgbClr val="000000"/>
                          </a:solidFill>
                          <a:effectLst/>
                          <a:latin typeface="微软雅黑" panose="020B0503020204020204" pitchFamily="34" charset="-122"/>
                          <a:ea typeface="微软雅黑" panose="020B0503020204020204" pitchFamily="34" charset="-122"/>
                        </a:rPr>
                        <a:t>元</a:t>
                      </a:r>
                      <a:r>
                        <a:rPr lang="en-US" altLang="zh-CN" sz="105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50" b="1" i="0" u="none" strike="noStrike" dirty="0">
                          <a:solidFill>
                            <a:srgbClr val="000000"/>
                          </a:solidFill>
                          <a:effectLst/>
                          <a:latin typeface="微软雅黑" panose="020B0503020204020204" pitchFamily="34" charset="-122"/>
                          <a:ea typeface="微软雅黑" panose="020B0503020204020204" pitchFamily="34" charset="-122"/>
                        </a:rPr>
                        <a:t>月</a:t>
                      </a:r>
                      <a:r>
                        <a:rPr lang="en-US" altLang="zh-CN" sz="105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50" b="1" i="0" u="none" strike="noStrike" dirty="0">
                          <a:solidFill>
                            <a:srgbClr val="000000"/>
                          </a:solidFill>
                          <a:effectLst/>
                          <a:latin typeface="微软雅黑" panose="020B0503020204020204" pitchFamily="34" charset="-122"/>
                          <a:ea typeface="微软雅黑" panose="020B0503020204020204" pitchFamily="34" charset="-122"/>
                        </a:rPr>
                        <a:t>平</a:t>
                      </a:r>
                      <a:endParaRPr lang="en-US" altLang="zh-CN" sz="1050" b="1"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786691631"/>
                  </a:ext>
                </a:extLst>
              </a:tr>
              <a:tr h="448017">
                <a:tc>
                  <a:txBody>
                    <a:bodyPr/>
                    <a:lstStyle/>
                    <a:p>
                      <a:pPr algn="ctr"/>
                      <a:r>
                        <a:rPr lang="en-US" altLang="zh-CN" sz="1050" b="1" dirty="0">
                          <a:latin typeface="微软雅黑" panose="020B0503020204020204" pitchFamily="34" charset="-122"/>
                          <a:ea typeface="微软雅黑" panose="020B0503020204020204" pitchFamily="34" charset="-122"/>
                        </a:rPr>
                        <a:t>20</a:t>
                      </a:r>
                      <a:r>
                        <a:rPr lang="zh-CN" altLang="en-US" sz="1050" b="1" dirty="0">
                          <a:latin typeface="微软雅黑" panose="020B0503020204020204" pitchFamily="34" charset="-122"/>
                          <a:ea typeface="微软雅黑" panose="020B0503020204020204" pitchFamily="34" charset="-122"/>
                        </a:rPr>
                        <a:t>年</a:t>
                      </a:r>
                      <a:r>
                        <a:rPr lang="en-US" altLang="zh-CN" sz="1050" b="1" dirty="0">
                          <a:latin typeface="微软雅黑" panose="020B0503020204020204" pitchFamily="34" charset="-122"/>
                          <a:ea typeface="微软雅黑" panose="020B0503020204020204" pitchFamily="34" charset="-122"/>
                        </a:rPr>
                        <a:t>NOI</a:t>
                      </a: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4622</a:t>
                      </a:r>
                      <a:r>
                        <a:rPr lang="zh-CN" altLang="en-US" sz="1050" b="0" dirty="0">
                          <a:latin typeface="微软雅黑" panose="020B0503020204020204" pitchFamily="34" charset="-122"/>
                          <a:ea typeface="微软雅黑" panose="020B0503020204020204" pitchFamily="34" charset="-122"/>
                        </a:rPr>
                        <a:t>万</a:t>
                      </a: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6335</a:t>
                      </a:r>
                    </a:p>
                  </a:txBody>
                  <a:tcPr marL="4763" marR="4763" marT="4763" marB="0" anchor="ctr"/>
                </a:tc>
                <a:extLst>
                  <a:ext uri="{0D108BD9-81ED-4DB2-BD59-A6C34878D82A}">
                    <a16:rowId xmlns:a16="http://schemas.microsoft.com/office/drawing/2014/main" val="472458472"/>
                  </a:ext>
                </a:extLst>
              </a:tr>
              <a:tr h="448017">
                <a:tc>
                  <a:txBody>
                    <a:bodyPr/>
                    <a:lstStyle/>
                    <a:p>
                      <a:pPr algn="ctr"/>
                      <a:r>
                        <a:rPr lang="zh-CN" altLang="en-US" sz="1050" b="1" dirty="0">
                          <a:latin typeface="微软雅黑" panose="020B0503020204020204" pitchFamily="34" charset="-122"/>
                          <a:ea typeface="微软雅黑" panose="020B0503020204020204" pitchFamily="34" charset="-122"/>
                        </a:rPr>
                        <a:t>竣工时间</a:t>
                      </a: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2014</a:t>
                      </a:r>
                      <a:r>
                        <a:rPr lang="zh-CN" altLang="en-US" sz="1050" b="0" dirty="0">
                          <a:latin typeface="微软雅黑" panose="020B0503020204020204" pitchFamily="34" charset="-122"/>
                          <a:ea typeface="微软雅黑" panose="020B0503020204020204" pitchFamily="34" charset="-122"/>
                        </a:rPr>
                        <a:t>年</a:t>
                      </a:r>
                      <a:r>
                        <a:rPr lang="en-US" altLang="zh-CN" sz="1050" b="0" dirty="0">
                          <a:latin typeface="微软雅黑" panose="020B0503020204020204" pitchFamily="34" charset="-122"/>
                          <a:ea typeface="微软雅黑" panose="020B0503020204020204" pitchFamily="34" charset="-122"/>
                        </a:rPr>
                        <a:t>1</a:t>
                      </a:r>
                      <a:r>
                        <a:rPr lang="zh-CN" altLang="en-US" sz="1050" b="0" dirty="0">
                          <a:latin typeface="微软雅黑" panose="020B0503020204020204" pitchFamily="34" charset="-122"/>
                          <a:ea typeface="微软雅黑" panose="020B0503020204020204" pitchFamily="34" charset="-122"/>
                        </a:rPr>
                        <a:t>月</a:t>
                      </a: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2014</a:t>
                      </a:r>
                      <a:r>
                        <a:rPr lang="zh-CN" altLang="en-US" sz="1050" b="0" i="0" u="none" strike="noStrike" dirty="0">
                          <a:solidFill>
                            <a:srgbClr val="000000"/>
                          </a:solidFill>
                          <a:effectLst/>
                          <a:latin typeface="微软雅黑" panose="020B0503020204020204" pitchFamily="34" charset="-122"/>
                          <a:ea typeface="微软雅黑" panose="020B0503020204020204" pitchFamily="34" charset="-122"/>
                        </a:rPr>
                        <a:t>年</a:t>
                      </a: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7</a:t>
                      </a:r>
                      <a:r>
                        <a:rPr lang="zh-CN" altLang="en-US" sz="1050" b="0" i="0" u="none" strike="noStrike" dirty="0">
                          <a:solidFill>
                            <a:srgbClr val="000000"/>
                          </a:solidFill>
                          <a:effectLst/>
                          <a:latin typeface="微软雅黑" panose="020B0503020204020204" pitchFamily="34" charset="-122"/>
                          <a:ea typeface="微软雅黑" panose="020B0503020204020204" pitchFamily="34" charset="-122"/>
                        </a:rPr>
                        <a:t>月</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148317728"/>
                  </a:ext>
                </a:extLst>
              </a:tr>
              <a:tr h="448017">
                <a:tc>
                  <a:txBody>
                    <a:bodyPr/>
                    <a:lstStyle/>
                    <a:p>
                      <a:pPr algn="ctr"/>
                      <a:r>
                        <a:rPr lang="zh-CN" altLang="en-US" sz="1050" b="1" dirty="0">
                          <a:latin typeface="微软雅黑" panose="020B0503020204020204" pitchFamily="34" charset="-122"/>
                          <a:ea typeface="微软雅黑" panose="020B0503020204020204" pitchFamily="34" charset="-122"/>
                        </a:rPr>
                        <a:t>资产估值</a:t>
                      </a: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10.35</a:t>
                      </a:r>
                      <a:r>
                        <a:rPr lang="zh-CN" altLang="en-US" sz="1050" b="0" dirty="0">
                          <a:latin typeface="微软雅黑" panose="020B0503020204020204" pitchFamily="34" charset="-122"/>
                          <a:ea typeface="微软雅黑" panose="020B0503020204020204" pitchFamily="34" charset="-122"/>
                        </a:rPr>
                        <a:t>亿</a:t>
                      </a: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14.93</a:t>
                      </a:r>
                      <a:r>
                        <a:rPr lang="zh-CN" altLang="en-US" sz="1050" b="0" i="0" u="none" strike="noStrike" dirty="0">
                          <a:solidFill>
                            <a:srgbClr val="000000"/>
                          </a:solidFill>
                          <a:effectLst/>
                          <a:latin typeface="微软雅黑" panose="020B0503020204020204" pitchFamily="34" charset="-122"/>
                          <a:ea typeface="微软雅黑" panose="020B0503020204020204" pitchFamily="34" charset="-122"/>
                        </a:rPr>
                        <a:t>亿</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598689731"/>
                  </a:ext>
                </a:extLst>
              </a:tr>
              <a:tr h="502352">
                <a:tc>
                  <a:txBody>
                    <a:bodyPr/>
                    <a:lstStyle/>
                    <a:p>
                      <a:pPr algn="ctr"/>
                      <a:r>
                        <a:rPr lang="en-US" altLang="zh-CN" sz="1050" b="1" dirty="0">
                          <a:latin typeface="微软雅黑" panose="020B0503020204020204" pitchFamily="34" charset="-122"/>
                          <a:ea typeface="微软雅黑" panose="020B0503020204020204" pitchFamily="34" charset="-122"/>
                        </a:rPr>
                        <a:t>20</a:t>
                      </a:r>
                      <a:r>
                        <a:rPr lang="zh-CN" altLang="en-US" sz="1050" b="1" dirty="0">
                          <a:latin typeface="微软雅黑" panose="020B0503020204020204" pitchFamily="34" charset="-122"/>
                          <a:ea typeface="微软雅黑" panose="020B0503020204020204" pitchFamily="34" charset="-122"/>
                        </a:rPr>
                        <a:t>年末出租率</a:t>
                      </a: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84%</a:t>
                      </a:r>
                      <a:endParaRPr lang="zh-CN" altLang="en-US" sz="1050" b="0" dirty="0">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94%</a:t>
                      </a:r>
                    </a:p>
                  </a:txBody>
                  <a:tcPr marL="4763" marR="4763" marT="4763" marB="0" anchor="ctr"/>
                </a:tc>
                <a:extLst>
                  <a:ext uri="{0D108BD9-81ED-4DB2-BD59-A6C34878D82A}">
                    <a16:rowId xmlns:a16="http://schemas.microsoft.com/office/drawing/2014/main" val="1445169043"/>
                  </a:ext>
                </a:extLst>
              </a:tr>
              <a:tr h="448017">
                <a:tc>
                  <a:txBody>
                    <a:bodyPr/>
                    <a:lstStyle/>
                    <a:p>
                      <a:pPr algn="ctr"/>
                      <a:r>
                        <a:rPr lang="zh-CN" altLang="en-US" sz="1050" b="1" dirty="0">
                          <a:latin typeface="微软雅黑" panose="020B0503020204020204" pitchFamily="34" charset="-122"/>
                          <a:ea typeface="微软雅黑" panose="020B0503020204020204" pitchFamily="34" charset="-122"/>
                        </a:rPr>
                        <a:t>车位数量</a:t>
                      </a:r>
                    </a:p>
                  </a:txBody>
                  <a:tcPr anchor="ctr"/>
                </a:tc>
                <a:tc>
                  <a:txBody>
                    <a:bodyPr/>
                    <a:lstStyle/>
                    <a:p>
                      <a:pPr algn="ctr"/>
                      <a:r>
                        <a:rPr lang="en-US" altLang="zh-CN" sz="1050" b="0" dirty="0">
                          <a:latin typeface="微软雅黑" panose="020B0503020204020204" pitchFamily="34" charset="-122"/>
                          <a:ea typeface="微软雅黑" panose="020B0503020204020204" pitchFamily="34" charset="-122"/>
                        </a:rPr>
                        <a:t>322</a:t>
                      </a:r>
                      <a:r>
                        <a:rPr lang="zh-CN" altLang="en-US" sz="1050" b="0" dirty="0">
                          <a:latin typeface="微软雅黑" panose="020B0503020204020204" pitchFamily="34" charset="-122"/>
                          <a:ea typeface="微软雅黑" panose="020B0503020204020204" pitchFamily="34" charset="-122"/>
                        </a:rPr>
                        <a:t>个</a:t>
                      </a:r>
                    </a:p>
                  </a:txBody>
                  <a:tcPr anchor="ctr"/>
                </a:tc>
                <a:tc>
                  <a:txBody>
                    <a:bodyPr/>
                    <a:lstStyle/>
                    <a:p>
                      <a:pPr algn="ctr" rtl="0" fontAlgn="ctr"/>
                      <a:r>
                        <a:rPr lang="en-US" altLang="zh-CN" sz="1050" b="0" i="0" u="none" strike="noStrike" dirty="0">
                          <a:solidFill>
                            <a:srgbClr val="000000"/>
                          </a:solidFill>
                          <a:effectLst/>
                          <a:latin typeface="微软雅黑" panose="020B0503020204020204" pitchFamily="34" charset="-122"/>
                          <a:ea typeface="微软雅黑" panose="020B0503020204020204" pitchFamily="34" charset="-122"/>
                        </a:rPr>
                        <a:t>335</a:t>
                      </a:r>
                      <a:r>
                        <a:rPr lang="zh-CN" altLang="en-US" sz="1050" b="0" i="0" u="none" strike="noStrike" dirty="0">
                          <a:solidFill>
                            <a:srgbClr val="000000"/>
                          </a:solidFill>
                          <a:effectLst/>
                          <a:latin typeface="微软雅黑" panose="020B0503020204020204" pitchFamily="34" charset="-122"/>
                          <a:ea typeface="微软雅黑" panose="020B0503020204020204" pitchFamily="34" charset="-122"/>
                        </a:rPr>
                        <a:t>个</a:t>
                      </a: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660038564"/>
                  </a:ext>
                </a:extLst>
              </a:tr>
              <a:tr h="448017">
                <a:tc>
                  <a:txBody>
                    <a:bodyPr/>
                    <a:lstStyle/>
                    <a:p>
                      <a:pPr algn="ctr"/>
                      <a:r>
                        <a:rPr lang="zh-CN" altLang="en-US" sz="1050" b="1" dirty="0">
                          <a:latin typeface="微软雅黑" panose="020B0503020204020204" pitchFamily="34" charset="-122"/>
                          <a:ea typeface="微软雅黑" panose="020B0503020204020204" pitchFamily="34" charset="-122"/>
                        </a:rPr>
                        <a:t>物业费</a:t>
                      </a:r>
                    </a:p>
                  </a:txBody>
                  <a:tcPr anchor="ctr"/>
                </a:tc>
                <a:tc gridSpan="2">
                  <a:txBody>
                    <a:bodyPr/>
                    <a:lstStyle/>
                    <a:p>
                      <a:pPr algn="ctr"/>
                      <a:r>
                        <a:rPr lang="en-US" altLang="zh-CN" sz="1050" b="0" dirty="0">
                          <a:latin typeface="微软雅黑" panose="020B0503020204020204" pitchFamily="34" charset="-122"/>
                          <a:ea typeface="微软雅黑" panose="020B0503020204020204" pitchFamily="34" charset="-122"/>
                        </a:rPr>
                        <a:t>12</a:t>
                      </a:r>
                      <a:r>
                        <a:rPr lang="zh-CN" altLang="en-US" sz="1050" b="0" dirty="0">
                          <a:latin typeface="微软雅黑" panose="020B0503020204020204" pitchFamily="34" charset="-122"/>
                          <a:ea typeface="微软雅黑" panose="020B0503020204020204" pitchFamily="34" charset="-122"/>
                        </a:rPr>
                        <a:t>元</a:t>
                      </a:r>
                      <a:r>
                        <a:rPr lang="en-US" altLang="zh-CN" sz="1050" b="0" dirty="0">
                          <a:latin typeface="微软雅黑" panose="020B0503020204020204" pitchFamily="34" charset="-122"/>
                          <a:ea typeface="微软雅黑" panose="020B0503020204020204" pitchFamily="34" charset="-122"/>
                        </a:rPr>
                        <a:t>/</a:t>
                      </a:r>
                      <a:r>
                        <a:rPr lang="zh-CN" altLang="en-US" sz="1050" b="0" dirty="0">
                          <a:latin typeface="微软雅黑" panose="020B0503020204020204" pitchFamily="34" charset="-122"/>
                          <a:ea typeface="微软雅黑" panose="020B0503020204020204" pitchFamily="34" charset="-122"/>
                        </a:rPr>
                        <a:t>月</a:t>
                      </a:r>
                      <a:r>
                        <a:rPr lang="en-US" altLang="zh-CN" sz="1050" b="0" dirty="0">
                          <a:latin typeface="微软雅黑" panose="020B0503020204020204" pitchFamily="34" charset="-122"/>
                          <a:ea typeface="微软雅黑" panose="020B0503020204020204" pitchFamily="34" charset="-122"/>
                        </a:rPr>
                        <a:t>/</a:t>
                      </a:r>
                      <a:r>
                        <a:rPr lang="zh-CN" altLang="en-US" sz="1050" b="0" dirty="0">
                          <a:latin typeface="微软雅黑" panose="020B0503020204020204" pitchFamily="34" charset="-122"/>
                          <a:ea typeface="微软雅黑" panose="020B0503020204020204" pitchFamily="34" charset="-122"/>
                        </a:rPr>
                        <a:t>平</a:t>
                      </a:r>
                    </a:p>
                  </a:txBody>
                  <a:tcPr anchor="ctr"/>
                </a:tc>
                <a:tc hMerge="1">
                  <a:txBody>
                    <a:bodyPr/>
                    <a:lstStyle/>
                    <a:p>
                      <a:pPr algn="ctr" rtl="0" fontAlgn="ctr"/>
                      <a:endParaRPr lang="en-US" altLang="zh-CN" sz="105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151363878"/>
                  </a:ext>
                </a:extLst>
              </a:tr>
            </a:tbl>
          </a:graphicData>
        </a:graphic>
      </p:graphicFrame>
      <p:pic>
        <p:nvPicPr>
          <p:cNvPr id="12" name="图片 11">
            <a:extLst>
              <a:ext uri="{FF2B5EF4-FFF2-40B4-BE49-F238E27FC236}">
                <a16:creationId xmlns:a16="http://schemas.microsoft.com/office/drawing/2014/main" id="{C532E529-5235-4BD1-864D-A912FC7D852D}"/>
              </a:ext>
            </a:extLst>
          </p:cNvPr>
          <p:cNvPicPr>
            <a:picLocks noChangeAspect="1"/>
          </p:cNvPicPr>
          <p:nvPr/>
        </p:nvPicPr>
        <p:blipFill>
          <a:blip r:embed="rId3"/>
          <a:stretch>
            <a:fillRect/>
          </a:stretch>
        </p:blipFill>
        <p:spPr>
          <a:xfrm>
            <a:off x="4468764" y="1201811"/>
            <a:ext cx="4379237" cy="2414502"/>
          </a:xfrm>
          <a:prstGeom prst="rect">
            <a:avLst/>
          </a:prstGeom>
        </p:spPr>
      </p:pic>
      <p:pic>
        <p:nvPicPr>
          <p:cNvPr id="14" name="图片 13">
            <a:extLst>
              <a:ext uri="{FF2B5EF4-FFF2-40B4-BE49-F238E27FC236}">
                <a16:creationId xmlns:a16="http://schemas.microsoft.com/office/drawing/2014/main" id="{791754A9-488D-4B77-B9F5-73A583DE538D}"/>
              </a:ext>
            </a:extLst>
          </p:cNvPr>
          <p:cNvPicPr>
            <a:picLocks noChangeAspect="1"/>
          </p:cNvPicPr>
          <p:nvPr/>
        </p:nvPicPr>
        <p:blipFill>
          <a:blip r:embed="rId4"/>
          <a:stretch>
            <a:fillRect/>
          </a:stretch>
        </p:blipFill>
        <p:spPr>
          <a:xfrm>
            <a:off x="4570544" y="3969906"/>
            <a:ext cx="2336893" cy="2000528"/>
          </a:xfrm>
          <a:prstGeom prst="rect">
            <a:avLst/>
          </a:prstGeom>
        </p:spPr>
      </p:pic>
      <p:sp>
        <p:nvSpPr>
          <p:cNvPr id="17" name="矩形 16">
            <a:extLst>
              <a:ext uri="{FF2B5EF4-FFF2-40B4-BE49-F238E27FC236}">
                <a16:creationId xmlns:a16="http://schemas.microsoft.com/office/drawing/2014/main" id="{545EC794-0D84-4DEA-AE37-0B541D350050}"/>
              </a:ext>
            </a:extLst>
          </p:cNvPr>
          <p:cNvSpPr/>
          <p:nvPr/>
        </p:nvSpPr>
        <p:spPr>
          <a:xfrm>
            <a:off x="4468764" y="3650410"/>
            <a:ext cx="7376490" cy="2370824"/>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08CDB43-9CE7-40F5-B823-E0E89BF886E6}"/>
              </a:ext>
            </a:extLst>
          </p:cNvPr>
          <p:cNvSpPr txBox="1"/>
          <p:nvPr/>
        </p:nvSpPr>
        <p:spPr>
          <a:xfrm>
            <a:off x="4999062" y="3726763"/>
            <a:ext cx="1821684" cy="261610"/>
          </a:xfrm>
          <a:prstGeom prst="rect">
            <a:avLst/>
          </a:prstGeom>
          <a:noFill/>
        </p:spPr>
        <p:txBody>
          <a:bodyPr wrap="square">
            <a:spAutoFit/>
          </a:bodyPr>
          <a:lstStyle/>
          <a:p>
            <a:r>
              <a:rPr lang="zh-CN" altLang="en-US" sz="1100" b="1" dirty="0">
                <a:solidFill>
                  <a:srgbClr val="000000"/>
                </a:solidFill>
                <a:latin typeface="Microsoft Yahei" panose="020B0503020204020204" pitchFamily="34" charset="-122"/>
                <a:ea typeface="Microsoft Yahei" panose="020B0503020204020204" pitchFamily="34" charset="-122"/>
              </a:rPr>
              <a:t>近三年出租率与租金</a:t>
            </a:r>
            <a:endParaRPr lang="zh-CN" altLang="en-US" sz="1100" b="1" dirty="0"/>
          </a:p>
        </p:txBody>
      </p:sp>
      <p:sp>
        <p:nvSpPr>
          <p:cNvPr id="19" name="文本框 18">
            <a:extLst>
              <a:ext uri="{FF2B5EF4-FFF2-40B4-BE49-F238E27FC236}">
                <a16:creationId xmlns:a16="http://schemas.microsoft.com/office/drawing/2014/main" id="{81EFAFE8-932A-4EA8-964F-DD178B331500}"/>
              </a:ext>
            </a:extLst>
          </p:cNvPr>
          <p:cNvSpPr txBox="1"/>
          <p:nvPr/>
        </p:nvSpPr>
        <p:spPr>
          <a:xfrm>
            <a:off x="8283072" y="3729603"/>
            <a:ext cx="2666868" cy="261610"/>
          </a:xfrm>
          <a:prstGeom prst="rect">
            <a:avLst/>
          </a:prstGeom>
          <a:noFill/>
        </p:spPr>
        <p:txBody>
          <a:bodyPr wrap="square">
            <a:spAutoFit/>
          </a:bodyPr>
          <a:lstStyle/>
          <a:p>
            <a:r>
              <a:rPr lang="zh-CN" altLang="en-US" sz="1100" b="1" dirty="0">
                <a:solidFill>
                  <a:srgbClr val="000000"/>
                </a:solidFill>
                <a:latin typeface="Microsoft Yahei" panose="020B0503020204020204" pitchFamily="34" charset="-122"/>
                <a:ea typeface="Microsoft Yahei" panose="020B0503020204020204" pitchFamily="34" charset="-122"/>
              </a:rPr>
              <a:t>企业租户类型（按租赁面积占比，</a:t>
            </a:r>
            <a:r>
              <a:rPr lang="en-US" altLang="zh-CN" sz="1100" b="1" dirty="0">
                <a:solidFill>
                  <a:srgbClr val="000000"/>
                </a:solidFill>
                <a:latin typeface="Microsoft Yahei" panose="020B0503020204020204" pitchFamily="34" charset="-122"/>
                <a:ea typeface="Microsoft Yahei" panose="020B0503020204020204" pitchFamily="34" charset="-122"/>
              </a:rPr>
              <a:t>%</a:t>
            </a:r>
            <a:r>
              <a:rPr lang="zh-CN" altLang="en-US" sz="1100" b="1" dirty="0">
                <a:solidFill>
                  <a:srgbClr val="000000"/>
                </a:solidFill>
                <a:latin typeface="Microsoft Yahei" panose="020B0503020204020204" pitchFamily="34" charset="-122"/>
                <a:ea typeface="Microsoft Yahei" panose="020B0503020204020204" pitchFamily="34" charset="-122"/>
              </a:rPr>
              <a:t>）</a:t>
            </a:r>
            <a:endParaRPr lang="zh-CN" altLang="en-US" sz="1100" b="1" dirty="0"/>
          </a:p>
        </p:txBody>
      </p:sp>
      <p:sp>
        <p:nvSpPr>
          <p:cNvPr id="20" name="矩形 19">
            <a:extLst>
              <a:ext uri="{FF2B5EF4-FFF2-40B4-BE49-F238E27FC236}">
                <a16:creationId xmlns:a16="http://schemas.microsoft.com/office/drawing/2014/main" id="{B3518026-57F2-4364-8B8E-3C9EBE5594D6}"/>
              </a:ext>
            </a:extLst>
          </p:cNvPr>
          <p:cNvSpPr/>
          <p:nvPr/>
        </p:nvSpPr>
        <p:spPr>
          <a:xfrm>
            <a:off x="7379970" y="4030980"/>
            <a:ext cx="990600" cy="129158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002A7636-6244-4939-9541-98C8FFB13A16}"/>
              </a:ext>
            </a:extLst>
          </p:cNvPr>
          <p:cNvSpPr txBox="1"/>
          <p:nvPr/>
        </p:nvSpPr>
        <p:spPr>
          <a:xfrm>
            <a:off x="5909904" y="979539"/>
            <a:ext cx="1821684" cy="261610"/>
          </a:xfrm>
          <a:prstGeom prst="rect">
            <a:avLst/>
          </a:prstGeom>
          <a:noFill/>
        </p:spPr>
        <p:txBody>
          <a:bodyPr wrap="square">
            <a:spAutoFit/>
          </a:bodyPr>
          <a:lstStyle/>
          <a:p>
            <a:r>
              <a:rPr lang="zh-CN" altLang="en-US" sz="1100" b="1" dirty="0">
                <a:solidFill>
                  <a:srgbClr val="000000"/>
                </a:solidFill>
                <a:latin typeface="Microsoft Yahei" panose="020B0503020204020204" pitchFamily="34" charset="-122"/>
                <a:ea typeface="Microsoft Yahei" panose="020B0503020204020204" pitchFamily="34" charset="-122"/>
              </a:rPr>
              <a:t>底层资产营业收入</a:t>
            </a:r>
            <a:endParaRPr lang="zh-CN" altLang="en-US" sz="1100" b="1" dirty="0"/>
          </a:p>
        </p:txBody>
      </p:sp>
      <p:cxnSp>
        <p:nvCxnSpPr>
          <p:cNvPr id="30" name="连接符: 肘形 29">
            <a:extLst>
              <a:ext uri="{FF2B5EF4-FFF2-40B4-BE49-F238E27FC236}">
                <a16:creationId xmlns:a16="http://schemas.microsoft.com/office/drawing/2014/main" id="{46221E31-B910-4C86-BEA1-991EB431C940}"/>
              </a:ext>
            </a:extLst>
          </p:cNvPr>
          <p:cNvCxnSpPr>
            <a:cxnSpLocks/>
          </p:cNvCxnSpPr>
          <p:nvPr/>
        </p:nvCxnSpPr>
        <p:spPr>
          <a:xfrm rot="10800000">
            <a:off x="4950659" y="4420924"/>
            <a:ext cx="672155" cy="287869"/>
          </a:xfrm>
          <a:prstGeom prst="bentConnector3">
            <a:avLst>
              <a:gd name="adj1" fmla="val 875"/>
            </a:avLst>
          </a:prstGeom>
          <a:ln>
            <a:headEnd type="stealth"/>
            <a:tailEnd type="none"/>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444CE23C-DF5A-437F-ACCD-DB1541EA4872}"/>
              </a:ext>
            </a:extLst>
          </p:cNvPr>
          <p:cNvSpPr txBox="1"/>
          <p:nvPr/>
        </p:nvSpPr>
        <p:spPr>
          <a:xfrm>
            <a:off x="4865865" y="4193967"/>
            <a:ext cx="1547813" cy="246221"/>
          </a:xfrm>
          <a:prstGeom prst="rect">
            <a:avLst/>
          </a:prstGeom>
          <a:noFill/>
        </p:spPr>
        <p:txBody>
          <a:bodyPr wrap="square">
            <a:spAutoFit/>
          </a:bodyPr>
          <a:lstStyle/>
          <a:p>
            <a:r>
              <a:rPr lang="zh-CN" altLang="en-US" sz="1000" b="1" dirty="0">
                <a:solidFill>
                  <a:srgbClr val="000000"/>
                </a:solidFill>
                <a:latin typeface="Microsoft Yahei" panose="020B0503020204020204" pitchFamily="34" charset="-122"/>
                <a:ea typeface="Microsoft Yahei" panose="020B0503020204020204" pitchFamily="34" charset="-122"/>
              </a:rPr>
              <a:t>集中到期年，小幅下降</a:t>
            </a:r>
            <a:endParaRPr lang="zh-CN" altLang="en-US" sz="1000" b="1" dirty="0"/>
          </a:p>
        </p:txBody>
      </p:sp>
      <p:sp>
        <p:nvSpPr>
          <p:cNvPr id="32" name="文本框 31">
            <a:extLst>
              <a:ext uri="{FF2B5EF4-FFF2-40B4-BE49-F238E27FC236}">
                <a16:creationId xmlns:a16="http://schemas.microsoft.com/office/drawing/2014/main" id="{1D885875-CB33-4C25-8AEF-21FF84A31ACB}"/>
              </a:ext>
            </a:extLst>
          </p:cNvPr>
          <p:cNvSpPr txBox="1"/>
          <p:nvPr/>
        </p:nvSpPr>
        <p:spPr>
          <a:xfrm>
            <a:off x="8517439" y="4090475"/>
            <a:ext cx="3145923" cy="553998"/>
          </a:xfrm>
          <a:prstGeom prst="rect">
            <a:avLst/>
          </a:prstGeom>
          <a:noFill/>
        </p:spPr>
        <p:txBody>
          <a:bodyPr wrap="square">
            <a:spAutoFit/>
          </a:bodyPr>
          <a:lstStyle/>
          <a:p>
            <a:r>
              <a:rPr lang="zh-CN" altLang="en-US" sz="1000" b="1" dirty="0">
                <a:solidFill>
                  <a:srgbClr val="000000"/>
                </a:solidFill>
                <a:latin typeface="Microsoft Yahei" panose="020B0503020204020204" pitchFamily="34" charset="-122"/>
                <a:ea typeface="Microsoft Yahei" panose="020B0503020204020204" pitchFamily="34" charset="-122"/>
              </a:rPr>
              <a:t>共</a:t>
            </a:r>
            <a:r>
              <a:rPr lang="en-US" altLang="zh-CN" sz="1000" b="1" dirty="0">
                <a:solidFill>
                  <a:srgbClr val="000000"/>
                </a:solidFill>
                <a:latin typeface="Microsoft Yahei" panose="020B0503020204020204" pitchFamily="34" charset="-122"/>
                <a:ea typeface="Microsoft Yahei" panose="020B0503020204020204" pitchFamily="34" charset="-122"/>
              </a:rPr>
              <a:t>175</a:t>
            </a:r>
            <a:r>
              <a:rPr lang="zh-CN" altLang="en-US" sz="1000" b="1" dirty="0">
                <a:solidFill>
                  <a:srgbClr val="000000"/>
                </a:solidFill>
                <a:latin typeface="Microsoft Yahei" panose="020B0503020204020204" pitchFamily="34" charset="-122"/>
                <a:ea typeface="Microsoft Yahei" panose="020B0503020204020204" pitchFamily="34" charset="-122"/>
              </a:rPr>
              <a:t>家租户，以信息技术、文创、传统产业为主，有较强产业聚集性，另外还有关联方租户，可以保证一定的客户粘性</a:t>
            </a:r>
            <a:endParaRPr lang="zh-CN" altLang="en-US" sz="1000" b="1" dirty="0"/>
          </a:p>
        </p:txBody>
      </p:sp>
      <p:sp>
        <p:nvSpPr>
          <p:cNvPr id="36" name="文本占位符 2">
            <a:extLst>
              <a:ext uri="{FF2B5EF4-FFF2-40B4-BE49-F238E27FC236}">
                <a16:creationId xmlns:a16="http://schemas.microsoft.com/office/drawing/2014/main" id="{F4C950C3-8FD9-4421-9F91-D4451DE9C9CB}"/>
              </a:ext>
            </a:extLst>
          </p:cNvPr>
          <p:cNvSpPr>
            <a:spLocks noGrp="1"/>
          </p:cNvSpPr>
          <p:nvPr>
            <p:ph type="body" sz="quarter" idx="11"/>
          </p:nvPr>
        </p:nvSpPr>
        <p:spPr>
          <a:xfrm>
            <a:off x="8666109" y="957118"/>
            <a:ext cx="3179145" cy="2673222"/>
          </a:xfrm>
        </p:spPr>
        <p:txBody>
          <a:bodyPr/>
          <a:lstStyle/>
          <a:p>
            <a:pPr>
              <a:lnSpc>
                <a:spcPct val="120000"/>
              </a:lnSpc>
            </a:pPr>
            <a:r>
              <a:rPr lang="zh-CN" altLang="en-US" sz="1400" b="1" dirty="0">
                <a:solidFill>
                  <a:srgbClr val="000000"/>
                </a:solidFill>
                <a:latin typeface="Microsoft Yahei" panose="020B0503020204020204" pitchFamily="34" charset="-122"/>
                <a:ea typeface="Microsoft Yahei" panose="020B0503020204020204" pitchFamily="34" charset="-122"/>
              </a:rPr>
              <a:t>收入</a:t>
            </a:r>
            <a:r>
              <a:rPr lang="zh-CN" altLang="en-US" sz="1400" dirty="0">
                <a:solidFill>
                  <a:srgbClr val="000000"/>
                </a:solidFill>
                <a:latin typeface="Microsoft Yahei" panose="020B0503020204020204" pitchFamily="34" charset="-122"/>
                <a:ea typeface="Microsoft Yahei" panose="020B0503020204020204" pitchFamily="34" charset="-122"/>
              </a:rPr>
              <a:t>：来源于租金、物业以及停车费，其中租赁占比</a:t>
            </a:r>
            <a:r>
              <a:rPr lang="en-US" altLang="zh-CN" sz="1400" b="1" dirty="0">
                <a:solidFill>
                  <a:srgbClr val="000000"/>
                </a:solidFill>
                <a:latin typeface="Microsoft Yahei" panose="020B0503020204020204" pitchFamily="34" charset="-122"/>
                <a:ea typeface="Microsoft Yahei" panose="020B0503020204020204" pitchFamily="34" charset="-122"/>
              </a:rPr>
              <a:t>85%</a:t>
            </a:r>
            <a:r>
              <a:rPr lang="zh-CN" altLang="en-US" sz="1400" dirty="0">
                <a:solidFill>
                  <a:srgbClr val="000000"/>
                </a:solidFill>
                <a:latin typeface="Microsoft Yahei" panose="020B0503020204020204" pitchFamily="34" charset="-122"/>
                <a:ea typeface="Microsoft Yahei" panose="020B0503020204020204" pitchFamily="34" charset="-122"/>
              </a:rPr>
              <a:t>，营业收入平稳，并没有增长趋势；</a:t>
            </a:r>
            <a:endParaRPr lang="en-US" altLang="zh-CN" sz="1400" dirty="0">
              <a:solidFill>
                <a:srgbClr val="000000"/>
              </a:solidFill>
              <a:latin typeface="Microsoft Yahei" panose="020B0503020204020204" pitchFamily="34" charset="-122"/>
              <a:ea typeface="Microsoft Yahei" panose="020B0503020204020204" pitchFamily="34" charset="-122"/>
            </a:endParaRPr>
          </a:p>
          <a:p>
            <a:pPr>
              <a:lnSpc>
                <a:spcPct val="120000"/>
              </a:lnSpc>
            </a:pPr>
            <a:r>
              <a:rPr lang="zh-CN" altLang="en-US" sz="1400" b="1" dirty="0">
                <a:solidFill>
                  <a:srgbClr val="000000"/>
                </a:solidFill>
                <a:latin typeface="Microsoft Yahei" panose="020B0503020204020204" pitchFamily="34" charset="-122"/>
                <a:ea typeface="Microsoft Yahei" panose="020B0503020204020204" pitchFamily="34" charset="-122"/>
              </a:rPr>
              <a:t>租金及空置</a:t>
            </a:r>
            <a:r>
              <a:rPr lang="zh-CN" altLang="en-US" sz="1400" dirty="0">
                <a:solidFill>
                  <a:srgbClr val="000000"/>
                </a:solidFill>
                <a:latin typeface="Microsoft Yahei" panose="020B0503020204020204" pitchFamily="34" charset="-122"/>
                <a:ea typeface="Microsoft Yahei" panose="020B0503020204020204" pitchFamily="34" charset="-122"/>
              </a:rPr>
              <a:t>：不考虑疫情，租金可保持</a:t>
            </a:r>
            <a:r>
              <a:rPr lang="en-US" altLang="zh-CN" sz="1400" dirty="0">
                <a:solidFill>
                  <a:srgbClr val="000000"/>
                </a:solidFill>
                <a:latin typeface="Microsoft Yahei" panose="020B0503020204020204" pitchFamily="34" charset="-122"/>
                <a:ea typeface="Microsoft Yahei" panose="020B0503020204020204" pitchFamily="34" charset="-122"/>
              </a:rPr>
              <a:t>5%</a:t>
            </a:r>
            <a:r>
              <a:rPr lang="zh-CN" altLang="en-US" sz="1400" dirty="0">
                <a:solidFill>
                  <a:srgbClr val="000000"/>
                </a:solidFill>
                <a:latin typeface="Microsoft Yahei" panose="020B0503020204020204" pitchFamily="34" charset="-122"/>
                <a:ea typeface="Microsoft Yahei" panose="020B0503020204020204" pitchFamily="34" charset="-122"/>
              </a:rPr>
              <a:t>年增长，且租期以</a:t>
            </a:r>
            <a:r>
              <a:rPr lang="en-US" altLang="zh-CN" sz="1400" dirty="0">
                <a:solidFill>
                  <a:srgbClr val="000000"/>
                </a:solidFill>
                <a:latin typeface="Microsoft Yahei" panose="020B0503020204020204" pitchFamily="34" charset="-122"/>
                <a:ea typeface="Microsoft Yahei" panose="020B0503020204020204" pitchFamily="34" charset="-122"/>
              </a:rPr>
              <a:t>1-3</a:t>
            </a:r>
            <a:r>
              <a:rPr lang="zh-CN" altLang="en-US" sz="1400" dirty="0">
                <a:solidFill>
                  <a:srgbClr val="000000"/>
                </a:solidFill>
                <a:latin typeface="Microsoft Yahei" panose="020B0503020204020204" pitchFamily="34" charset="-122"/>
                <a:ea typeface="Microsoft Yahei" panose="020B0503020204020204" pitchFamily="34" charset="-122"/>
              </a:rPr>
              <a:t>年为主，有一定客户粘性，空置率稳定，保证了现金流的稳定</a:t>
            </a:r>
            <a:endParaRPr lang="en-US" altLang="zh-CN" sz="1400" dirty="0">
              <a:solidFill>
                <a:srgbClr val="000000"/>
              </a:solidFill>
              <a:latin typeface="Microsoft Yahei" panose="020B0503020204020204" pitchFamily="34" charset="-122"/>
              <a:ea typeface="Microsoft Yahei" panose="020B0503020204020204" pitchFamily="34" charset="-122"/>
            </a:endParaRPr>
          </a:p>
          <a:p>
            <a:pPr>
              <a:lnSpc>
                <a:spcPct val="120000"/>
              </a:lnSpc>
            </a:pPr>
            <a:r>
              <a:rPr lang="zh-CN" altLang="en-US" sz="1400" b="1" dirty="0">
                <a:solidFill>
                  <a:srgbClr val="000000"/>
                </a:solidFill>
                <a:latin typeface="Microsoft Yahei" panose="020B0503020204020204" pitchFamily="34" charset="-122"/>
                <a:ea typeface="Microsoft Yahei" panose="020B0503020204020204" pitchFamily="34" charset="-122"/>
              </a:rPr>
              <a:t>竞品</a:t>
            </a:r>
            <a:r>
              <a:rPr lang="zh-CN" altLang="en-US" sz="1400" dirty="0">
                <a:solidFill>
                  <a:srgbClr val="000000"/>
                </a:solidFill>
                <a:latin typeface="Microsoft Yahei" panose="020B0503020204020204" pitchFamily="34" charset="-122"/>
                <a:ea typeface="Microsoft Yahei" panose="020B0503020204020204" pitchFamily="34" charset="-122"/>
              </a:rPr>
              <a:t>：万联大厦、万维大厦、海翔广场等，周边竞品较多，本次</a:t>
            </a:r>
            <a:r>
              <a:rPr lang="en-US" altLang="zh-CN" sz="1400" b="1" dirty="0">
                <a:solidFill>
                  <a:srgbClr val="000000"/>
                </a:solidFill>
                <a:latin typeface="Microsoft Yahei" panose="020B0503020204020204" pitchFamily="34" charset="-122"/>
                <a:ea typeface="Microsoft Yahei" panose="020B0503020204020204" pitchFamily="34" charset="-122"/>
              </a:rPr>
              <a:t>REITs</a:t>
            </a:r>
            <a:r>
              <a:rPr lang="zh-CN" altLang="en-US" sz="1400" b="1" dirty="0">
                <a:solidFill>
                  <a:srgbClr val="000000"/>
                </a:solidFill>
                <a:latin typeface="Microsoft Yahei" panose="020B0503020204020204" pitchFamily="34" charset="-122"/>
                <a:ea typeface="Microsoft Yahei" panose="020B0503020204020204" pitchFamily="34" charset="-122"/>
              </a:rPr>
              <a:t>底层资产优势一般</a:t>
            </a:r>
            <a:r>
              <a:rPr lang="zh-CN" altLang="en-US" sz="1400" dirty="0">
                <a:solidFill>
                  <a:srgbClr val="000000"/>
                </a:solidFill>
                <a:latin typeface="Microsoft Yahei" panose="020B0503020204020204" pitchFamily="34" charset="-122"/>
                <a:ea typeface="Microsoft Yahei" panose="020B0503020204020204" pitchFamily="34" charset="-122"/>
              </a:rPr>
              <a:t>；</a:t>
            </a:r>
            <a:endParaRPr lang="zh-CN" altLang="en-US" sz="1400" dirty="0"/>
          </a:p>
        </p:txBody>
      </p:sp>
    </p:spTree>
    <p:extLst>
      <p:ext uri="{BB962C8B-B14F-4D97-AF65-F5344CB8AC3E}">
        <p14:creationId xmlns:p14="http://schemas.microsoft.com/office/powerpoint/2010/main" val="424505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E04F6164-BA82-453F-896C-CC6107703A61}"/>
              </a:ext>
            </a:extLst>
          </p:cNvPr>
          <p:cNvSpPr txBox="1"/>
          <p:nvPr/>
        </p:nvSpPr>
        <p:spPr>
          <a:xfrm>
            <a:off x="7165013" y="1084654"/>
            <a:ext cx="3950050" cy="455874"/>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defPPr>
              <a:defRPr lang="en-US"/>
            </a:defPPr>
            <a:lvl1pPr fontAlgn="base">
              <a:spcBef>
                <a:spcPct val="0"/>
              </a:spcBef>
              <a:spcAft>
                <a:spcPct val="0"/>
              </a:spcAft>
              <a:defRPr sz="2000" b="1" kern="0">
                <a:solidFill>
                  <a:srgbClr val="FFFFFF"/>
                </a:solidFill>
                <a:latin typeface="微软雅黑" panose="020B0503020204020204" pitchFamily="34" charset="-122"/>
                <a:ea typeface="微软雅黑" panose="020B0503020204020204" pitchFamily="34" charset="-122"/>
              </a:defRPr>
            </a:lvl1pPr>
          </a:lstStyle>
          <a:p>
            <a:r>
              <a:rPr lang="zh-CN" altLang="en-US" dirty="0"/>
              <a:t>问题聚焦</a:t>
            </a:r>
          </a:p>
        </p:txBody>
      </p:sp>
      <p:sp>
        <p:nvSpPr>
          <p:cNvPr id="22" name="文本框 21">
            <a:extLst>
              <a:ext uri="{FF2B5EF4-FFF2-40B4-BE49-F238E27FC236}">
                <a16:creationId xmlns:a16="http://schemas.microsoft.com/office/drawing/2014/main" id="{A9ADA279-7668-49D4-93B8-9729FD98891E}"/>
              </a:ext>
            </a:extLst>
          </p:cNvPr>
          <p:cNvSpPr txBox="1"/>
          <p:nvPr/>
        </p:nvSpPr>
        <p:spPr>
          <a:xfrm>
            <a:off x="7165013" y="1744157"/>
            <a:ext cx="3950050" cy="395197"/>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p>
            <a:pPr fontAlgn="base">
              <a:spcBef>
                <a:spcPct val="0"/>
              </a:spcBef>
              <a:spcAft>
                <a:spcPct val="0"/>
              </a:spcAft>
              <a:defRPr/>
            </a:pPr>
            <a:r>
              <a:rPr lang="zh-CN" altLang="en-US" sz="2000" b="1" kern="0" dirty="0">
                <a:solidFill>
                  <a:srgbClr val="FFFFFF"/>
                </a:solidFill>
                <a:latin typeface="微软雅黑" panose="020B0503020204020204" pitchFamily="34" charset="-122"/>
                <a:ea typeface="微软雅黑" panose="020B0503020204020204" pitchFamily="34" charset="-122"/>
              </a:rPr>
              <a:t>创新性融资渠道</a:t>
            </a:r>
          </a:p>
        </p:txBody>
      </p:sp>
      <p:sp>
        <p:nvSpPr>
          <p:cNvPr id="23" name="文本框 22">
            <a:extLst>
              <a:ext uri="{FF2B5EF4-FFF2-40B4-BE49-F238E27FC236}">
                <a16:creationId xmlns:a16="http://schemas.microsoft.com/office/drawing/2014/main" id="{DA9FC071-FBC8-4CE8-BDE9-B5DCB9C1C79E}"/>
              </a:ext>
            </a:extLst>
          </p:cNvPr>
          <p:cNvSpPr txBox="1"/>
          <p:nvPr/>
        </p:nvSpPr>
        <p:spPr>
          <a:xfrm>
            <a:off x="7165013" y="3499106"/>
            <a:ext cx="3950050" cy="395197"/>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defPPr>
              <a:defRPr lang="en-US"/>
            </a:defPPr>
            <a:lvl1pPr fontAlgn="base">
              <a:spcBef>
                <a:spcPct val="0"/>
              </a:spcBef>
              <a:spcAft>
                <a:spcPct val="0"/>
              </a:spcAft>
              <a:defRPr sz="2000" b="1" kern="0">
                <a:solidFill>
                  <a:srgbClr val="FFFFFF"/>
                </a:solidFill>
                <a:latin typeface="微软雅黑" panose="020B0503020204020204" pitchFamily="34" charset="-122"/>
                <a:ea typeface="微软雅黑" panose="020B0503020204020204" pitchFamily="34" charset="-122"/>
              </a:defRPr>
            </a:lvl1pPr>
          </a:lstStyle>
          <a:p>
            <a:r>
              <a:rPr lang="en-US" altLang="zh-CN" dirty="0"/>
              <a:t>REITs</a:t>
            </a:r>
            <a:r>
              <a:rPr lang="zh-CN" altLang="en-US" dirty="0"/>
              <a:t>回顾与展望</a:t>
            </a:r>
          </a:p>
        </p:txBody>
      </p:sp>
      <p:sp>
        <p:nvSpPr>
          <p:cNvPr id="24" name="文本框 23">
            <a:extLst>
              <a:ext uri="{FF2B5EF4-FFF2-40B4-BE49-F238E27FC236}">
                <a16:creationId xmlns:a16="http://schemas.microsoft.com/office/drawing/2014/main" id="{661B36BC-4C19-46F6-BE07-570529D8BC58}"/>
              </a:ext>
            </a:extLst>
          </p:cNvPr>
          <p:cNvSpPr txBox="1"/>
          <p:nvPr/>
        </p:nvSpPr>
        <p:spPr>
          <a:xfrm>
            <a:off x="7165013" y="5488977"/>
            <a:ext cx="3950050" cy="395197"/>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p>
            <a:pPr fontAlgn="base">
              <a:spcBef>
                <a:spcPct val="0"/>
              </a:spcBef>
              <a:spcAft>
                <a:spcPct val="0"/>
              </a:spcAft>
              <a:defRPr/>
            </a:pPr>
            <a:r>
              <a:rPr lang="zh-CN" altLang="en-US" sz="2000" b="1" kern="0" dirty="0">
                <a:solidFill>
                  <a:srgbClr val="FFFFFF"/>
                </a:solidFill>
                <a:latin typeface="微软雅黑" panose="020B0503020204020204" pitchFamily="34" charset="-122"/>
                <a:ea typeface="微软雅黑" panose="020B0503020204020204" pitchFamily="34" charset="-122"/>
              </a:rPr>
              <a:t>总结与探讨</a:t>
            </a:r>
          </a:p>
        </p:txBody>
      </p:sp>
      <p:sp>
        <p:nvSpPr>
          <p:cNvPr id="26" name="矩形 25">
            <a:extLst>
              <a:ext uri="{FF2B5EF4-FFF2-40B4-BE49-F238E27FC236}">
                <a16:creationId xmlns:a16="http://schemas.microsoft.com/office/drawing/2014/main" id="{D6D001F5-DAA8-434E-87FF-C3BDE74DD036}"/>
              </a:ext>
            </a:extLst>
          </p:cNvPr>
          <p:cNvSpPr/>
          <p:nvPr/>
        </p:nvSpPr>
        <p:spPr>
          <a:xfrm>
            <a:off x="6137010" y="1087999"/>
            <a:ext cx="743566" cy="395196"/>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p>
            <a:pPr algn="ctr" fontAlgn="base">
              <a:spcBef>
                <a:spcPct val="0"/>
              </a:spcBef>
              <a:spcAft>
                <a:spcPct val="0"/>
              </a:spcAft>
            </a:pPr>
            <a:r>
              <a:rPr lang="en-US" altLang="zh-CN" sz="2000" b="1" kern="0" dirty="0">
                <a:solidFill>
                  <a:srgbClr val="FFFFFF"/>
                </a:solidFill>
                <a:latin typeface="微软雅黑" panose="020B0503020204020204" pitchFamily="34" charset="-122"/>
                <a:ea typeface="微软雅黑" panose="020B0503020204020204" pitchFamily="34" charset="-122"/>
              </a:rPr>
              <a:t>0</a:t>
            </a:r>
            <a:endParaRPr lang="zh-CN" altLang="en-US" sz="2000" b="1" kern="0" dirty="0">
              <a:solidFill>
                <a:srgbClr val="FFFFFF"/>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7AC7CF14-1A37-475A-8966-B4FCE4698D90}"/>
              </a:ext>
            </a:extLst>
          </p:cNvPr>
          <p:cNvSpPr/>
          <p:nvPr/>
        </p:nvSpPr>
        <p:spPr>
          <a:xfrm>
            <a:off x="6137010" y="1744157"/>
            <a:ext cx="743566" cy="395196"/>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p>
            <a:pPr algn="ctr" fontAlgn="base">
              <a:spcBef>
                <a:spcPct val="0"/>
              </a:spcBef>
              <a:spcAft>
                <a:spcPct val="0"/>
              </a:spcAft>
            </a:pPr>
            <a:r>
              <a:rPr lang="en-US" altLang="zh-CN" sz="2000" b="1" kern="0" dirty="0">
                <a:solidFill>
                  <a:srgbClr val="FFFFFF"/>
                </a:solidFill>
                <a:latin typeface="微软雅黑" panose="020B0503020204020204" pitchFamily="34" charset="-122"/>
                <a:ea typeface="微软雅黑" panose="020B0503020204020204" pitchFamily="34" charset="-122"/>
              </a:rPr>
              <a:t>1</a:t>
            </a:r>
            <a:endParaRPr lang="zh-CN" altLang="en-US" sz="2000" b="1" kern="0" dirty="0">
              <a:solidFill>
                <a:srgbClr val="FFFFFF"/>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726036C6-F719-4107-A339-1DB12560062C}"/>
              </a:ext>
            </a:extLst>
          </p:cNvPr>
          <p:cNvSpPr/>
          <p:nvPr/>
        </p:nvSpPr>
        <p:spPr>
          <a:xfrm>
            <a:off x="6137010" y="3478340"/>
            <a:ext cx="743566" cy="395196"/>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p>
            <a:pPr algn="ctr" fontAlgn="base">
              <a:spcBef>
                <a:spcPct val="0"/>
              </a:spcBef>
              <a:spcAft>
                <a:spcPct val="0"/>
              </a:spcAft>
            </a:pPr>
            <a:r>
              <a:rPr lang="en-US" altLang="zh-CN" sz="2000" b="1" kern="0" dirty="0">
                <a:solidFill>
                  <a:srgbClr val="FFFFFF"/>
                </a:solidFill>
                <a:latin typeface="微软雅黑" panose="020B0503020204020204" pitchFamily="34" charset="-122"/>
                <a:ea typeface="微软雅黑" panose="020B0503020204020204" pitchFamily="34" charset="-122"/>
              </a:rPr>
              <a:t>2</a:t>
            </a:r>
            <a:endParaRPr lang="zh-CN" altLang="en-US" sz="2000" b="1" kern="0" dirty="0">
              <a:solidFill>
                <a:srgbClr val="FFFFFF"/>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F6A867D3-C5CC-458B-AAC1-BD085F82CCD2}"/>
              </a:ext>
            </a:extLst>
          </p:cNvPr>
          <p:cNvSpPr/>
          <p:nvPr/>
        </p:nvSpPr>
        <p:spPr>
          <a:xfrm>
            <a:off x="6137009" y="5488978"/>
            <a:ext cx="743566" cy="395196"/>
          </a:xfrm>
          <a:prstGeom prst="rect">
            <a:avLst/>
          </a:prstGeom>
          <a:solidFill>
            <a:srgbClr val="1F497D"/>
          </a:solidFill>
          <a:effectLst>
            <a:reflection blurRad="6350" stA="50000" endA="300" endPos="38500" dist="50800" dir="5400000" sy="-100000" algn="bl" rotWithShape="0"/>
          </a:effectLst>
        </p:spPr>
        <p:txBody>
          <a:bodyPr wrap="square" rtlCol="0" anchor="ctr">
            <a:noAutofit/>
          </a:bodyPr>
          <a:lstStyle/>
          <a:p>
            <a:pPr algn="ctr" fontAlgn="base">
              <a:spcBef>
                <a:spcPct val="0"/>
              </a:spcBef>
              <a:spcAft>
                <a:spcPct val="0"/>
              </a:spcAft>
            </a:pPr>
            <a:r>
              <a:rPr lang="en-US" altLang="zh-CN" sz="2000" b="1" kern="0" dirty="0">
                <a:solidFill>
                  <a:srgbClr val="FFFFFF"/>
                </a:solidFill>
                <a:latin typeface="微软雅黑" panose="020B0503020204020204" pitchFamily="34" charset="-122"/>
                <a:ea typeface="微软雅黑" panose="020B0503020204020204" pitchFamily="34" charset="-122"/>
              </a:rPr>
              <a:t>3</a:t>
            </a:r>
            <a:endParaRPr lang="zh-CN" altLang="en-US" sz="2000" b="1" kern="0" dirty="0">
              <a:solidFill>
                <a:srgbClr val="FFFFFF"/>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844BDE61-C70C-4093-9EA6-4786F2650DE8}"/>
              </a:ext>
            </a:extLst>
          </p:cNvPr>
          <p:cNvSpPr txBox="1"/>
          <p:nvPr/>
        </p:nvSpPr>
        <p:spPr>
          <a:xfrm>
            <a:off x="7165013" y="2248390"/>
            <a:ext cx="2539324" cy="1190775"/>
          </a:xfrm>
          <a:prstGeom prst="rect">
            <a:avLst/>
          </a:prstGeom>
          <a:noFill/>
        </p:spPr>
        <p:txBody>
          <a:bodyPr wrap="square" rtlCol="0">
            <a:spAutoFit/>
          </a:bodyPr>
          <a:lstStyle/>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房企现行融资渠道</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房地产</a:t>
            </a:r>
            <a:r>
              <a:rPr lang="en-US" altLang="zh-CN" sz="1200" dirty="0">
                <a:solidFill>
                  <a:schemeClr val="accent1"/>
                </a:solidFill>
                <a:latin typeface="微软雅黑" panose="020B0503020204020204" pitchFamily="34" charset="-122"/>
                <a:ea typeface="微软雅黑" panose="020B0503020204020204" pitchFamily="34" charset="-122"/>
              </a:rPr>
              <a:t>ABS</a:t>
            </a:r>
            <a:r>
              <a:rPr lang="zh-CN" altLang="en-US" sz="1200" dirty="0">
                <a:solidFill>
                  <a:schemeClr val="accent1"/>
                </a:solidFill>
                <a:latin typeface="微软雅黑" panose="020B0503020204020204" pitchFamily="34" charset="-122"/>
                <a:ea typeface="微软雅黑" panose="020B0503020204020204" pitchFamily="34" charset="-122"/>
              </a:rPr>
              <a:t>概况</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房地产</a:t>
            </a:r>
            <a:r>
              <a:rPr lang="en-US" altLang="zh-CN" sz="1200" dirty="0">
                <a:solidFill>
                  <a:schemeClr val="accent1"/>
                </a:solidFill>
                <a:latin typeface="微软雅黑" panose="020B0503020204020204" pitchFamily="34" charset="-122"/>
                <a:ea typeface="微软雅黑" panose="020B0503020204020204" pitchFamily="34" charset="-122"/>
              </a:rPr>
              <a:t>ABS</a:t>
            </a:r>
            <a:r>
              <a:rPr lang="zh-CN" altLang="en-US" sz="1200" dirty="0">
                <a:solidFill>
                  <a:schemeClr val="accent1"/>
                </a:solidFill>
                <a:latin typeface="微软雅黑" panose="020B0503020204020204" pitchFamily="34" charset="-122"/>
                <a:ea typeface="微软雅黑" panose="020B0503020204020204" pitchFamily="34" charset="-122"/>
              </a:rPr>
              <a:t>市场与产品</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为什么选</a:t>
            </a:r>
            <a:r>
              <a:rPr lang="en-US" altLang="zh-CN" sz="1200" dirty="0">
                <a:solidFill>
                  <a:schemeClr val="accent1"/>
                </a:solidFill>
                <a:latin typeface="微软雅黑" panose="020B0503020204020204" pitchFamily="34" charset="-122"/>
                <a:ea typeface="微软雅黑" panose="020B0503020204020204" pitchFamily="34" charset="-122"/>
              </a:rPr>
              <a:t>REITs</a:t>
            </a:r>
            <a:r>
              <a:rPr lang="zh-CN" altLang="en-US" sz="1200" dirty="0">
                <a:solidFill>
                  <a:schemeClr val="accent1"/>
                </a:solidFill>
                <a:latin typeface="微软雅黑" panose="020B0503020204020204" pitchFamily="34" charset="-122"/>
                <a:ea typeface="微软雅黑" panose="020B0503020204020204" pitchFamily="34" charset="-122"/>
              </a:rPr>
              <a:t>？</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9FBE3C2E-2855-48F5-A25E-636583B815ED}"/>
              </a:ext>
            </a:extLst>
          </p:cNvPr>
          <p:cNvSpPr txBox="1"/>
          <p:nvPr/>
        </p:nvSpPr>
        <p:spPr>
          <a:xfrm>
            <a:off x="7100412" y="3981856"/>
            <a:ext cx="2539324" cy="1489318"/>
          </a:xfrm>
          <a:prstGeom prst="rect">
            <a:avLst/>
          </a:prstGeom>
          <a:noFill/>
        </p:spPr>
        <p:txBody>
          <a:bodyPr wrap="square" rtlCol="0">
            <a:spAutoFit/>
          </a:bodyPr>
          <a:lstStyle/>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发展历程</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政策环境</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房企参与情况与流程</a:t>
            </a:r>
            <a:endParaRPr lang="en-US" altLang="zh-CN" sz="1200" dirty="0">
              <a:solidFill>
                <a:schemeClr val="accent1"/>
              </a:solidFill>
              <a:latin typeface="微软雅黑" panose="020B0503020204020204" pitchFamily="34" charset="-122"/>
              <a:ea typeface="微软雅黑" panose="020B0503020204020204" pitchFamily="34" charset="-122"/>
            </a:endParaRPr>
          </a:p>
          <a:p>
            <a:pPr marL="171450" lvl="0" indent="-171450" fontAlgn="base">
              <a:lnSpc>
                <a:spcPct val="120000"/>
              </a:lnSpc>
              <a:spcBef>
                <a:spcPct val="0"/>
              </a:spcBef>
              <a:spcAft>
                <a:spcPts val="600"/>
              </a:spcAft>
              <a:buFont typeface="Wingdings" panose="05000000000000000000" pitchFamily="2" charset="2"/>
              <a:buChar char="ü"/>
              <a:defRPr/>
            </a:pPr>
            <a:r>
              <a:rPr lang="zh-CN" altLang="en-US" sz="1200" dirty="0">
                <a:solidFill>
                  <a:schemeClr val="accent1"/>
                </a:solidFill>
                <a:latin typeface="微软雅黑" panose="020B0503020204020204" pitchFamily="34" charset="-122"/>
                <a:ea typeface="微软雅黑" panose="020B0503020204020204" pitchFamily="34" charset="-122"/>
              </a:rPr>
              <a:t>案例研究：蛇口产园</a:t>
            </a:r>
            <a:r>
              <a:rPr lang="en-US" altLang="zh-CN" sz="1200" dirty="0">
                <a:solidFill>
                  <a:schemeClr val="accent1"/>
                </a:solidFill>
                <a:latin typeface="微软雅黑" panose="020B0503020204020204" pitchFamily="34" charset="-122"/>
                <a:ea typeface="微软雅黑" panose="020B0503020204020204" pitchFamily="34" charset="-122"/>
              </a:rPr>
              <a:t>REITs</a:t>
            </a:r>
          </a:p>
          <a:p>
            <a:pPr marL="171450" lvl="0" indent="-171450" fontAlgn="base">
              <a:lnSpc>
                <a:spcPct val="120000"/>
              </a:lnSpc>
              <a:spcBef>
                <a:spcPct val="0"/>
              </a:spcBef>
              <a:spcAft>
                <a:spcPts val="600"/>
              </a:spcAft>
              <a:buFont typeface="Wingdings" panose="05000000000000000000" pitchFamily="2" charset="2"/>
              <a:buChar char="ü"/>
              <a:defRPr/>
            </a:pPr>
            <a:r>
              <a:rPr lang="en-US" altLang="zh-CN" sz="1200" dirty="0">
                <a:solidFill>
                  <a:schemeClr val="accent1"/>
                </a:solidFill>
                <a:latin typeface="微软雅黑" panose="020B0503020204020204" pitchFamily="34" charset="-122"/>
                <a:ea typeface="微软雅黑" panose="020B0503020204020204" pitchFamily="34" charset="-122"/>
              </a:rPr>
              <a:t>REITs</a:t>
            </a:r>
            <a:r>
              <a:rPr lang="zh-CN" altLang="en-US" sz="1200" dirty="0">
                <a:solidFill>
                  <a:schemeClr val="accent1"/>
                </a:solidFill>
                <a:latin typeface="微软雅黑" panose="020B0503020204020204" pitchFamily="34" charset="-122"/>
                <a:ea typeface="微软雅黑" panose="020B0503020204020204" pitchFamily="34" charset="-122"/>
              </a:rPr>
              <a:t>展望</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DB68D5B-35A7-4DEC-9079-15D47EE6AE48}"/>
              </a:ext>
            </a:extLst>
          </p:cNvPr>
          <p:cNvSpPr txBox="1"/>
          <p:nvPr/>
        </p:nvSpPr>
        <p:spPr>
          <a:xfrm>
            <a:off x="2260243" y="2997608"/>
            <a:ext cx="1249251" cy="707886"/>
          </a:xfrm>
          <a:prstGeom prst="rect">
            <a:avLst/>
          </a:prstGeom>
          <a:noFill/>
        </p:spPr>
        <p:txBody>
          <a:bodyPr wrap="square" rtlCol="0">
            <a:spAutoFit/>
          </a:bodyPr>
          <a:lstStyle/>
          <a:p>
            <a:r>
              <a:rPr lang="zh-CN" altLang="en-US" sz="4000" dirty="0">
                <a:solidFill>
                  <a:srgbClr val="1F497D"/>
                </a:solidFill>
                <a:latin typeface="Algerian" panose="04020705040A02060702" pitchFamily="82" charset="0"/>
                <a:ea typeface="黑体" panose="02010609060101010101" pitchFamily="49" charset="-122"/>
              </a:rPr>
              <a:t>目录</a:t>
            </a:r>
          </a:p>
        </p:txBody>
      </p:sp>
    </p:spTree>
    <p:extLst>
      <p:ext uri="{BB962C8B-B14F-4D97-AF65-F5344CB8AC3E}">
        <p14:creationId xmlns:p14="http://schemas.microsoft.com/office/powerpoint/2010/main" val="538710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2.4 </a:t>
            </a:r>
            <a:r>
              <a:rPr lang="zh-CN" altLang="en-US" dirty="0"/>
              <a:t>案例研究：招蛇产园</a:t>
            </a:r>
            <a:r>
              <a:rPr lang="en-US" altLang="zh-CN" dirty="0"/>
              <a:t>REITs</a:t>
            </a:r>
            <a:endParaRPr lang="zh-CN" altLang="en-US" dirty="0"/>
          </a:p>
        </p:txBody>
      </p:sp>
      <p:grpSp>
        <p:nvGrpSpPr>
          <p:cNvPr id="55" name="组合 54">
            <a:extLst>
              <a:ext uri="{FF2B5EF4-FFF2-40B4-BE49-F238E27FC236}">
                <a16:creationId xmlns:a16="http://schemas.microsoft.com/office/drawing/2014/main" id="{1B18D1A4-37AE-451C-837E-215FAB41B2B0}"/>
              </a:ext>
            </a:extLst>
          </p:cNvPr>
          <p:cNvGrpSpPr/>
          <p:nvPr/>
        </p:nvGrpSpPr>
        <p:grpSpPr>
          <a:xfrm>
            <a:off x="1956221" y="1222341"/>
            <a:ext cx="7893470" cy="4594259"/>
            <a:chOff x="1778421" y="1215991"/>
            <a:chExt cx="7893470" cy="4594259"/>
          </a:xfrm>
        </p:grpSpPr>
        <p:sp>
          <p:nvSpPr>
            <p:cNvPr id="8" name="object 4">
              <a:extLst>
                <a:ext uri="{FF2B5EF4-FFF2-40B4-BE49-F238E27FC236}">
                  <a16:creationId xmlns:a16="http://schemas.microsoft.com/office/drawing/2014/main" id="{420FA7D7-1E28-437A-B984-B6608971C8EE}"/>
                </a:ext>
              </a:extLst>
            </p:cNvPr>
            <p:cNvSpPr txBox="1"/>
            <p:nvPr/>
          </p:nvSpPr>
          <p:spPr>
            <a:xfrm>
              <a:off x="2213053" y="2125542"/>
              <a:ext cx="4551045" cy="351497"/>
            </a:xfrm>
            <a:prstGeom prst="rect">
              <a:avLst/>
            </a:prstGeom>
            <a:solidFill>
              <a:srgbClr val="003D73"/>
            </a:solidFill>
          </p:spPr>
          <p:txBody>
            <a:bodyPr vert="horz" wrap="square" lIns="0" tIns="93345" rIns="0" bIns="0" rtlCol="0">
              <a:spAutoFit/>
            </a:bodyPr>
            <a:lstStyle/>
            <a:p>
              <a:pPr algn="ctr">
                <a:lnSpc>
                  <a:spcPct val="100000"/>
                </a:lnSpc>
                <a:spcBef>
                  <a:spcPts val="735"/>
                </a:spcBef>
              </a:pPr>
              <a:r>
                <a:rPr sz="1100" b="1" dirty="0">
                  <a:solidFill>
                    <a:srgbClr val="FFFFFF"/>
                  </a:solidFill>
                  <a:latin typeface="微软雅黑" panose="020B0503020204020204" pitchFamily="34" charset="-122"/>
                  <a:ea typeface="微软雅黑" panose="020B0503020204020204" pitchFamily="34" charset="-122"/>
                  <a:cs typeface="微软雅黑"/>
                </a:rPr>
                <a:t>博时招商蛇口产业园封</a:t>
              </a:r>
              <a:r>
                <a:rPr sz="1100" b="1" spc="-15" dirty="0">
                  <a:solidFill>
                    <a:srgbClr val="FFFFFF"/>
                  </a:solidFill>
                  <a:latin typeface="微软雅黑" panose="020B0503020204020204" pitchFamily="34" charset="-122"/>
                  <a:ea typeface="微软雅黑" panose="020B0503020204020204" pitchFamily="34" charset="-122"/>
                  <a:cs typeface="微软雅黑"/>
                </a:rPr>
                <a:t>闭</a:t>
              </a:r>
              <a:r>
                <a:rPr sz="1100" b="1" dirty="0">
                  <a:solidFill>
                    <a:srgbClr val="FFFFFF"/>
                  </a:solidFill>
                  <a:latin typeface="微软雅黑" panose="020B0503020204020204" pitchFamily="34" charset="-122"/>
                  <a:ea typeface="微软雅黑" panose="020B0503020204020204" pitchFamily="34" charset="-122"/>
                  <a:cs typeface="微软雅黑"/>
                </a:rPr>
                <a:t>式基</a:t>
              </a:r>
              <a:r>
                <a:rPr sz="1100" b="1" spc="-15" dirty="0">
                  <a:solidFill>
                    <a:srgbClr val="FFFFFF"/>
                  </a:solidFill>
                  <a:latin typeface="微软雅黑" panose="020B0503020204020204" pitchFamily="34" charset="-122"/>
                  <a:ea typeface="微软雅黑" panose="020B0503020204020204" pitchFamily="34" charset="-122"/>
                  <a:cs typeface="微软雅黑"/>
                </a:rPr>
                <a:t>础</a:t>
              </a:r>
              <a:r>
                <a:rPr sz="1100" b="1" dirty="0">
                  <a:solidFill>
                    <a:srgbClr val="FFFFFF"/>
                  </a:solidFill>
                  <a:latin typeface="微软雅黑" panose="020B0503020204020204" pitchFamily="34" charset="-122"/>
                  <a:ea typeface="微软雅黑" panose="020B0503020204020204" pitchFamily="34" charset="-122"/>
                  <a:cs typeface="微软雅黑"/>
                </a:rPr>
                <a:t>设施</a:t>
              </a:r>
              <a:r>
                <a:rPr sz="1100" b="1" spc="-15" dirty="0">
                  <a:solidFill>
                    <a:srgbClr val="FFFFFF"/>
                  </a:solidFill>
                  <a:latin typeface="微软雅黑" panose="020B0503020204020204" pitchFamily="34" charset="-122"/>
                  <a:ea typeface="微软雅黑" panose="020B0503020204020204" pitchFamily="34" charset="-122"/>
                  <a:cs typeface="微软雅黑"/>
                </a:rPr>
                <a:t>证</a:t>
              </a:r>
              <a:r>
                <a:rPr sz="1100" b="1" dirty="0">
                  <a:solidFill>
                    <a:srgbClr val="FFFFFF"/>
                  </a:solidFill>
                  <a:latin typeface="微软雅黑" panose="020B0503020204020204" pitchFamily="34" charset="-122"/>
                  <a:ea typeface="微软雅黑" panose="020B0503020204020204" pitchFamily="34" charset="-122"/>
                  <a:cs typeface="微软雅黑"/>
                </a:rPr>
                <a:t>券投</a:t>
              </a:r>
              <a:r>
                <a:rPr sz="1100" b="1" spc="-15" dirty="0">
                  <a:solidFill>
                    <a:srgbClr val="FFFFFF"/>
                  </a:solidFill>
                  <a:latin typeface="微软雅黑" panose="020B0503020204020204" pitchFamily="34" charset="-122"/>
                  <a:ea typeface="微软雅黑" panose="020B0503020204020204" pitchFamily="34" charset="-122"/>
                  <a:cs typeface="微软雅黑"/>
                </a:rPr>
                <a:t>资</a:t>
              </a:r>
              <a:r>
                <a:rPr sz="1100" b="1" dirty="0">
                  <a:solidFill>
                    <a:srgbClr val="FFFFFF"/>
                  </a:solidFill>
                  <a:latin typeface="微软雅黑" panose="020B0503020204020204" pitchFamily="34" charset="-122"/>
                  <a:ea typeface="微软雅黑" panose="020B0503020204020204" pitchFamily="34" charset="-122"/>
                  <a:cs typeface="微软雅黑"/>
                </a:rPr>
                <a:t>基金</a:t>
              </a:r>
              <a:endParaRPr sz="1100" dirty="0">
                <a:latin typeface="微软雅黑" panose="020B0503020204020204" pitchFamily="34" charset="-122"/>
                <a:ea typeface="微软雅黑" panose="020B0503020204020204" pitchFamily="34" charset="-122"/>
                <a:cs typeface="微软雅黑"/>
              </a:endParaRPr>
            </a:p>
          </p:txBody>
        </p:sp>
        <p:sp>
          <p:nvSpPr>
            <p:cNvPr id="9" name="object 5">
              <a:extLst>
                <a:ext uri="{FF2B5EF4-FFF2-40B4-BE49-F238E27FC236}">
                  <a16:creationId xmlns:a16="http://schemas.microsoft.com/office/drawing/2014/main" id="{D7CF3C18-CAEA-445C-83CD-504570548779}"/>
                </a:ext>
              </a:extLst>
            </p:cNvPr>
            <p:cNvSpPr txBox="1"/>
            <p:nvPr/>
          </p:nvSpPr>
          <p:spPr>
            <a:xfrm>
              <a:off x="2214578" y="2841046"/>
              <a:ext cx="4549140" cy="335247"/>
            </a:xfrm>
            <a:prstGeom prst="rect">
              <a:avLst/>
            </a:prstGeom>
            <a:solidFill>
              <a:srgbClr val="2775A9"/>
            </a:solidFill>
          </p:spPr>
          <p:txBody>
            <a:bodyPr vert="horz" wrap="square" lIns="0" tIns="81280" rIns="0" bIns="0" rtlCol="0">
              <a:spAutoFit/>
            </a:bodyPr>
            <a:lstStyle/>
            <a:p>
              <a:pPr algn="ctr">
                <a:lnSpc>
                  <a:spcPct val="100000"/>
                </a:lnSpc>
                <a:spcBef>
                  <a:spcPts val="640"/>
                </a:spcBef>
              </a:pPr>
              <a:r>
                <a:rPr sz="1100" b="1" dirty="0">
                  <a:solidFill>
                    <a:srgbClr val="FFFFFF"/>
                  </a:solidFill>
                  <a:latin typeface="微软雅黑" panose="020B0503020204020204" pitchFamily="34" charset="-122"/>
                  <a:ea typeface="微软雅黑" panose="020B0503020204020204" pitchFamily="34" charset="-122"/>
                  <a:cs typeface="微软雅黑"/>
                </a:rPr>
                <a:t>招商蛇口博时产业园基</a:t>
              </a:r>
              <a:r>
                <a:rPr sz="1100" b="1" spc="-15" dirty="0">
                  <a:solidFill>
                    <a:srgbClr val="FFFFFF"/>
                  </a:solidFill>
                  <a:latin typeface="微软雅黑" panose="020B0503020204020204" pitchFamily="34" charset="-122"/>
                  <a:ea typeface="微软雅黑" panose="020B0503020204020204" pitchFamily="34" charset="-122"/>
                  <a:cs typeface="微软雅黑"/>
                </a:rPr>
                <a:t>础</a:t>
              </a:r>
              <a:r>
                <a:rPr sz="1100" b="1" dirty="0">
                  <a:solidFill>
                    <a:srgbClr val="FFFFFF"/>
                  </a:solidFill>
                  <a:latin typeface="微软雅黑" panose="020B0503020204020204" pitchFamily="34" charset="-122"/>
                  <a:ea typeface="微软雅黑" panose="020B0503020204020204" pitchFamily="34" charset="-122"/>
                  <a:cs typeface="微软雅黑"/>
                </a:rPr>
                <a:t>设施</a:t>
              </a:r>
              <a:r>
                <a:rPr sz="1100" b="1" spc="-10" dirty="0">
                  <a:solidFill>
                    <a:srgbClr val="FFFFFF"/>
                  </a:solidFill>
                  <a:latin typeface="微软雅黑" panose="020B0503020204020204" pitchFamily="34" charset="-122"/>
                  <a:ea typeface="微软雅黑" panose="020B0503020204020204" pitchFamily="34" charset="-122"/>
                  <a:cs typeface="微软雅黑"/>
                </a:rPr>
                <a:t>1</a:t>
              </a:r>
              <a:r>
                <a:rPr sz="1100" b="1" dirty="0">
                  <a:solidFill>
                    <a:srgbClr val="FFFFFF"/>
                  </a:solidFill>
                  <a:latin typeface="微软雅黑" panose="020B0503020204020204" pitchFamily="34" charset="-122"/>
                  <a:ea typeface="微软雅黑" panose="020B0503020204020204" pitchFamily="34" charset="-122"/>
                  <a:cs typeface="微软雅黑"/>
                </a:rPr>
                <a:t>期</a:t>
              </a:r>
              <a:r>
                <a:rPr sz="1100" b="1" spc="-15" dirty="0">
                  <a:solidFill>
                    <a:srgbClr val="FFFFFF"/>
                  </a:solidFill>
                  <a:latin typeface="微软雅黑" panose="020B0503020204020204" pitchFamily="34" charset="-122"/>
                  <a:ea typeface="微软雅黑" panose="020B0503020204020204" pitchFamily="34" charset="-122"/>
                  <a:cs typeface="微软雅黑"/>
                </a:rPr>
                <a:t>资</a:t>
              </a:r>
              <a:r>
                <a:rPr sz="1100" b="1" dirty="0">
                  <a:solidFill>
                    <a:srgbClr val="FFFFFF"/>
                  </a:solidFill>
                  <a:latin typeface="微软雅黑" panose="020B0503020204020204" pitchFamily="34" charset="-122"/>
                  <a:ea typeface="微软雅黑" panose="020B0503020204020204" pitchFamily="34" charset="-122"/>
                  <a:cs typeface="微软雅黑"/>
                </a:rPr>
                <a:t>产支</a:t>
              </a:r>
              <a:r>
                <a:rPr sz="1100" b="1" spc="-15" dirty="0">
                  <a:solidFill>
                    <a:srgbClr val="FFFFFF"/>
                  </a:solidFill>
                  <a:latin typeface="微软雅黑" panose="020B0503020204020204" pitchFamily="34" charset="-122"/>
                  <a:ea typeface="微软雅黑" panose="020B0503020204020204" pitchFamily="34" charset="-122"/>
                  <a:cs typeface="微软雅黑"/>
                </a:rPr>
                <a:t>持</a:t>
              </a:r>
              <a:r>
                <a:rPr sz="1100" b="1" dirty="0">
                  <a:solidFill>
                    <a:srgbClr val="FFFFFF"/>
                  </a:solidFill>
                  <a:latin typeface="微软雅黑" panose="020B0503020204020204" pitchFamily="34" charset="-122"/>
                  <a:ea typeface="微软雅黑" panose="020B0503020204020204" pitchFamily="34" charset="-122"/>
                  <a:cs typeface="微软雅黑"/>
                </a:rPr>
                <a:t>专项</a:t>
              </a:r>
              <a:r>
                <a:rPr sz="1100" b="1" spc="-15" dirty="0">
                  <a:solidFill>
                    <a:srgbClr val="FFFFFF"/>
                  </a:solidFill>
                  <a:latin typeface="微软雅黑" panose="020B0503020204020204" pitchFamily="34" charset="-122"/>
                  <a:ea typeface="微软雅黑" panose="020B0503020204020204" pitchFamily="34" charset="-122"/>
                  <a:cs typeface="微软雅黑"/>
                </a:rPr>
                <a:t>计</a:t>
              </a:r>
              <a:r>
                <a:rPr sz="1100" b="1" dirty="0">
                  <a:solidFill>
                    <a:srgbClr val="FFFFFF"/>
                  </a:solidFill>
                  <a:latin typeface="微软雅黑" panose="020B0503020204020204" pitchFamily="34" charset="-122"/>
                  <a:ea typeface="微软雅黑" panose="020B0503020204020204" pitchFamily="34" charset="-122"/>
                  <a:cs typeface="微软雅黑"/>
                </a:rPr>
                <a:t>划</a:t>
              </a:r>
              <a:endParaRPr sz="1100">
                <a:latin typeface="微软雅黑" panose="020B0503020204020204" pitchFamily="34" charset="-122"/>
                <a:ea typeface="微软雅黑" panose="020B0503020204020204" pitchFamily="34" charset="-122"/>
                <a:cs typeface="微软雅黑"/>
              </a:endParaRPr>
            </a:p>
          </p:txBody>
        </p:sp>
        <p:grpSp>
          <p:nvGrpSpPr>
            <p:cNvPr id="10" name="object 6">
              <a:extLst>
                <a:ext uri="{FF2B5EF4-FFF2-40B4-BE49-F238E27FC236}">
                  <a16:creationId xmlns:a16="http://schemas.microsoft.com/office/drawing/2014/main" id="{94D9F306-C070-4DC5-89F0-E5EF7A84F917}"/>
                </a:ext>
              </a:extLst>
            </p:cNvPr>
            <p:cNvGrpSpPr/>
            <p:nvPr/>
          </p:nvGrpSpPr>
          <p:grpSpPr>
            <a:xfrm>
              <a:off x="2179397" y="4738270"/>
              <a:ext cx="4618355" cy="628437"/>
              <a:chOff x="1028681" y="3444155"/>
              <a:chExt cx="4618355" cy="471170"/>
            </a:xfrm>
          </p:grpSpPr>
          <p:pic>
            <p:nvPicPr>
              <p:cNvPr id="11" name="object 7">
                <a:extLst>
                  <a:ext uri="{FF2B5EF4-FFF2-40B4-BE49-F238E27FC236}">
                    <a16:creationId xmlns:a16="http://schemas.microsoft.com/office/drawing/2014/main" id="{ADCBDD7E-9A25-4799-9FC9-6A7E119BBF50}"/>
                  </a:ext>
                </a:extLst>
              </p:cNvPr>
              <p:cNvPicPr/>
              <p:nvPr/>
            </p:nvPicPr>
            <p:blipFill>
              <a:blip r:embed="rId3" cstate="print"/>
              <a:stretch>
                <a:fillRect/>
              </a:stretch>
            </p:blipFill>
            <p:spPr>
              <a:xfrm>
                <a:off x="1028681" y="3444155"/>
                <a:ext cx="4617756" cy="471085"/>
              </a:xfrm>
              <a:prstGeom prst="rect">
                <a:avLst/>
              </a:prstGeom>
            </p:spPr>
          </p:pic>
          <p:sp>
            <p:nvSpPr>
              <p:cNvPr id="13" name="object 8">
                <a:extLst>
                  <a:ext uri="{FF2B5EF4-FFF2-40B4-BE49-F238E27FC236}">
                    <a16:creationId xmlns:a16="http://schemas.microsoft.com/office/drawing/2014/main" id="{90F9B000-532F-4194-88D2-E1FDC0B7D473}"/>
                  </a:ext>
                </a:extLst>
              </p:cNvPr>
              <p:cNvSpPr/>
              <p:nvPr/>
            </p:nvSpPr>
            <p:spPr>
              <a:xfrm>
                <a:off x="1066799" y="3459479"/>
                <a:ext cx="4546600" cy="399415"/>
              </a:xfrm>
              <a:custGeom>
                <a:avLst/>
                <a:gdLst/>
                <a:ahLst/>
                <a:cxnLst/>
                <a:rect l="l" t="t" r="r" b="b"/>
                <a:pathLst>
                  <a:path w="4546600" h="399414">
                    <a:moveTo>
                      <a:pt x="0" y="66548"/>
                    </a:moveTo>
                    <a:lnTo>
                      <a:pt x="5229" y="40665"/>
                    </a:lnTo>
                    <a:lnTo>
                      <a:pt x="19491" y="19510"/>
                    </a:lnTo>
                    <a:lnTo>
                      <a:pt x="40644" y="5236"/>
                    </a:lnTo>
                    <a:lnTo>
                      <a:pt x="66548" y="0"/>
                    </a:lnTo>
                    <a:lnTo>
                      <a:pt x="4479544" y="0"/>
                    </a:lnTo>
                    <a:lnTo>
                      <a:pt x="4505426" y="5236"/>
                    </a:lnTo>
                    <a:lnTo>
                      <a:pt x="4526581" y="19510"/>
                    </a:lnTo>
                    <a:lnTo>
                      <a:pt x="4540855" y="40665"/>
                    </a:lnTo>
                    <a:lnTo>
                      <a:pt x="4546092" y="66548"/>
                    </a:lnTo>
                    <a:lnTo>
                      <a:pt x="4546092" y="332740"/>
                    </a:lnTo>
                    <a:lnTo>
                      <a:pt x="4540855" y="358622"/>
                    </a:lnTo>
                    <a:lnTo>
                      <a:pt x="4526581" y="379777"/>
                    </a:lnTo>
                    <a:lnTo>
                      <a:pt x="4505426" y="394051"/>
                    </a:lnTo>
                    <a:lnTo>
                      <a:pt x="4479544" y="399288"/>
                    </a:lnTo>
                    <a:lnTo>
                      <a:pt x="66548" y="399288"/>
                    </a:lnTo>
                    <a:lnTo>
                      <a:pt x="40644" y="394051"/>
                    </a:lnTo>
                    <a:lnTo>
                      <a:pt x="19491" y="379777"/>
                    </a:lnTo>
                    <a:lnTo>
                      <a:pt x="5229" y="358622"/>
                    </a:lnTo>
                    <a:lnTo>
                      <a:pt x="0" y="332740"/>
                    </a:lnTo>
                    <a:lnTo>
                      <a:pt x="0" y="66548"/>
                    </a:lnTo>
                    <a:close/>
                  </a:path>
                </a:pathLst>
              </a:custGeom>
              <a:ln w="9144">
                <a:solidFill>
                  <a:srgbClr val="000000"/>
                </a:solidFill>
                <a:prstDash val="sysDash"/>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sp>
          <p:nvSpPr>
            <p:cNvPr id="14" name="object 9">
              <a:extLst>
                <a:ext uri="{FF2B5EF4-FFF2-40B4-BE49-F238E27FC236}">
                  <a16:creationId xmlns:a16="http://schemas.microsoft.com/office/drawing/2014/main" id="{DFDF02B7-A054-4FA9-8059-3211F8333E54}"/>
                </a:ext>
              </a:extLst>
            </p:cNvPr>
            <p:cNvSpPr txBox="1"/>
            <p:nvPr/>
          </p:nvSpPr>
          <p:spPr>
            <a:xfrm>
              <a:off x="2737310" y="4851367"/>
              <a:ext cx="1224280" cy="332681"/>
            </a:xfrm>
            <a:prstGeom prst="rect">
              <a:avLst/>
            </a:prstGeom>
            <a:solidFill>
              <a:srgbClr val="B5B5B5"/>
            </a:solidFill>
          </p:spPr>
          <p:txBody>
            <a:bodyPr vert="horz" wrap="square" lIns="0" tIns="79375" rIns="0" bIns="0" rtlCol="0">
              <a:spAutoFit/>
            </a:bodyPr>
            <a:lstStyle/>
            <a:p>
              <a:pPr marL="51435">
                <a:lnSpc>
                  <a:spcPct val="100000"/>
                </a:lnSpc>
                <a:spcBef>
                  <a:spcPts val="625"/>
                </a:spcBef>
              </a:pPr>
              <a:r>
                <a:rPr sz="1100" b="1" dirty="0">
                  <a:latin typeface="微软雅黑" panose="020B0503020204020204" pitchFamily="34" charset="-122"/>
                  <a:ea typeface="微软雅黑" panose="020B0503020204020204" pitchFamily="34" charset="-122"/>
                  <a:cs typeface="微软雅黑"/>
                </a:rPr>
                <a:t>项目公司（万融）</a:t>
              </a:r>
              <a:endParaRPr sz="1100" dirty="0">
                <a:latin typeface="微软雅黑" panose="020B0503020204020204" pitchFamily="34" charset="-122"/>
                <a:ea typeface="微软雅黑" panose="020B0503020204020204" pitchFamily="34" charset="-122"/>
                <a:cs typeface="微软雅黑"/>
              </a:endParaRPr>
            </a:p>
          </p:txBody>
        </p:sp>
        <p:sp>
          <p:nvSpPr>
            <p:cNvPr id="15" name="object 10">
              <a:extLst>
                <a:ext uri="{FF2B5EF4-FFF2-40B4-BE49-F238E27FC236}">
                  <a16:creationId xmlns:a16="http://schemas.microsoft.com/office/drawing/2014/main" id="{40B96580-FE09-40D1-BA72-C55D6BA7A336}"/>
                </a:ext>
              </a:extLst>
            </p:cNvPr>
            <p:cNvSpPr txBox="1"/>
            <p:nvPr/>
          </p:nvSpPr>
          <p:spPr>
            <a:xfrm>
              <a:off x="5050742" y="4855432"/>
              <a:ext cx="1224280" cy="336102"/>
            </a:xfrm>
            <a:prstGeom prst="rect">
              <a:avLst/>
            </a:prstGeom>
            <a:solidFill>
              <a:srgbClr val="B5B5B5"/>
            </a:solidFill>
          </p:spPr>
          <p:txBody>
            <a:bodyPr vert="horz" wrap="square" lIns="0" tIns="81915" rIns="0" bIns="0" rtlCol="0">
              <a:spAutoFit/>
            </a:bodyPr>
            <a:lstStyle/>
            <a:p>
              <a:pPr marL="52705">
                <a:lnSpc>
                  <a:spcPct val="100000"/>
                </a:lnSpc>
                <a:spcBef>
                  <a:spcPts val="645"/>
                </a:spcBef>
              </a:pPr>
              <a:r>
                <a:rPr sz="1100" b="1" dirty="0">
                  <a:latin typeface="微软雅黑" panose="020B0503020204020204" pitchFamily="34" charset="-122"/>
                  <a:ea typeface="微软雅黑" panose="020B0503020204020204" pitchFamily="34" charset="-122"/>
                  <a:cs typeface="微软雅黑"/>
                </a:rPr>
                <a:t>项目公司（万海）</a:t>
              </a:r>
              <a:endParaRPr sz="1100">
                <a:latin typeface="微软雅黑" panose="020B0503020204020204" pitchFamily="34" charset="-122"/>
                <a:ea typeface="微软雅黑" panose="020B0503020204020204" pitchFamily="34" charset="-122"/>
                <a:cs typeface="微软雅黑"/>
              </a:endParaRPr>
            </a:p>
          </p:txBody>
        </p:sp>
        <p:sp>
          <p:nvSpPr>
            <p:cNvPr id="16" name="object 11">
              <a:extLst>
                <a:ext uri="{FF2B5EF4-FFF2-40B4-BE49-F238E27FC236}">
                  <a16:creationId xmlns:a16="http://schemas.microsoft.com/office/drawing/2014/main" id="{285CE5DD-9AAA-4FA4-9940-894A415092AE}"/>
                </a:ext>
              </a:extLst>
            </p:cNvPr>
            <p:cNvSpPr/>
            <p:nvPr/>
          </p:nvSpPr>
          <p:spPr>
            <a:xfrm>
              <a:off x="6763718" y="2318647"/>
              <a:ext cx="818515" cy="101634"/>
            </a:xfrm>
            <a:custGeom>
              <a:avLst/>
              <a:gdLst/>
              <a:ahLst/>
              <a:cxnLst/>
              <a:rect l="l" t="t" r="r" b="b"/>
              <a:pathLst>
                <a:path w="818514" h="76200">
                  <a:moveTo>
                    <a:pt x="76200" y="0"/>
                  </a:moveTo>
                  <a:lnTo>
                    <a:pt x="0" y="38100"/>
                  </a:lnTo>
                  <a:lnTo>
                    <a:pt x="76200" y="76200"/>
                  </a:lnTo>
                  <a:lnTo>
                    <a:pt x="76200" y="44450"/>
                  </a:lnTo>
                  <a:lnTo>
                    <a:pt x="63500" y="44450"/>
                  </a:lnTo>
                  <a:lnTo>
                    <a:pt x="63500" y="31750"/>
                  </a:lnTo>
                  <a:lnTo>
                    <a:pt x="76200" y="31750"/>
                  </a:lnTo>
                  <a:lnTo>
                    <a:pt x="76200" y="0"/>
                  </a:lnTo>
                  <a:close/>
                </a:path>
                <a:path w="818514" h="76200">
                  <a:moveTo>
                    <a:pt x="76200" y="31750"/>
                  </a:moveTo>
                  <a:lnTo>
                    <a:pt x="63500" y="31750"/>
                  </a:lnTo>
                  <a:lnTo>
                    <a:pt x="63500" y="44450"/>
                  </a:lnTo>
                  <a:lnTo>
                    <a:pt x="76200" y="44450"/>
                  </a:lnTo>
                  <a:lnTo>
                    <a:pt x="76200" y="31750"/>
                  </a:lnTo>
                  <a:close/>
                </a:path>
                <a:path w="818514" h="76200">
                  <a:moveTo>
                    <a:pt x="818388" y="31750"/>
                  </a:moveTo>
                  <a:lnTo>
                    <a:pt x="76200" y="31750"/>
                  </a:lnTo>
                  <a:lnTo>
                    <a:pt x="76200" y="44450"/>
                  </a:lnTo>
                  <a:lnTo>
                    <a:pt x="818388" y="44450"/>
                  </a:lnTo>
                  <a:lnTo>
                    <a:pt x="818388" y="31750"/>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7" name="object 12">
              <a:extLst>
                <a:ext uri="{FF2B5EF4-FFF2-40B4-BE49-F238E27FC236}">
                  <a16:creationId xmlns:a16="http://schemas.microsoft.com/office/drawing/2014/main" id="{815881FD-D3DB-4571-9674-03A70F8F35FD}"/>
                </a:ext>
              </a:extLst>
            </p:cNvPr>
            <p:cNvSpPr txBox="1"/>
            <p:nvPr/>
          </p:nvSpPr>
          <p:spPr>
            <a:xfrm>
              <a:off x="7588201" y="2150419"/>
              <a:ext cx="1711960" cy="396000"/>
            </a:xfrm>
            <a:prstGeom prst="rect">
              <a:avLst/>
            </a:prstGeom>
            <a:solidFill>
              <a:srgbClr val="D9D9D9"/>
            </a:solidFill>
          </p:spPr>
          <p:txBody>
            <a:bodyPr vert="horz" wrap="square" lIns="0" tIns="9525" rIns="0" bIns="0" rtlCol="0">
              <a:spAutoFit/>
            </a:bodyPr>
            <a:lstStyle/>
            <a:p>
              <a:pPr marL="366395">
                <a:lnSpc>
                  <a:spcPct val="100000"/>
                </a:lnSpc>
                <a:spcBef>
                  <a:spcPts val="75"/>
                </a:spcBef>
              </a:pPr>
              <a:r>
                <a:rPr sz="1100" b="1" dirty="0">
                  <a:latin typeface="微软雅黑" panose="020B0503020204020204" pitchFamily="34" charset="-122"/>
                  <a:ea typeface="微软雅黑" panose="020B0503020204020204" pitchFamily="34" charset="-122"/>
                  <a:cs typeface="微软雅黑"/>
                </a:rPr>
                <a:t>公募基金管理人</a:t>
              </a:r>
              <a:endParaRPr sz="1100" dirty="0">
                <a:latin typeface="微软雅黑" panose="020B0503020204020204" pitchFamily="34" charset="-122"/>
                <a:ea typeface="微软雅黑" panose="020B0503020204020204" pitchFamily="34" charset="-122"/>
                <a:cs typeface="微软雅黑"/>
              </a:endParaRPr>
            </a:p>
            <a:p>
              <a:pPr marL="436245">
                <a:lnSpc>
                  <a:spcPct val="100000"/>
                </a:lnSpc>
              </a:pPr>
              <a:r>
                <a:rPr sz="1100" b="1" dirty="0">
                  <a:latin typeface="微软雅黑" panose="020B0503020204020204" pitchFamily="34" charset="-122"/>
                  <a:ea typeface="微软雅黑" panose="020B0503020204020204" pitchFamily="34" charset="-122"/>
                  <a:cs typeface="微软雅黑"/>
                </a:rPr>
                <a:t>（博时基金）</a:t>
              </a:r>
              <a:endParaRPr sz="1100" dirty="0">
                <a:latin typeface="微软雅黑" panose="020B0503020204020204" pitchFamily="34" charset="-122"/>
                <a:ea typeface="微软雅黑" panose="020B0503020204020204" pitchFamily="34" charset="-122"/>
                <a:cs typeface="微软雅黑"/>
              </a:endParaRPr>
            </a:p>
          </p:txBody>
        </p:sp>
        <p:sp>
          <p:nvSpPr>
            <p:cNvPr id="18" name="object 13">
              <a:extLst>
                <a:ext uri="{FF2B5EF4-FFF2-40B4-BE49-F238E27FC236}">
                  <a16:creationId xmlns:a16="http://schemas.microsoft.com/office/drawing/2014/main" id="{CDE1A88C-2040-40DE-8418-F48F7E3A8E18}"/>
                </a:ext>
              </a:extLst>
            </p:cNvPr>
            <p:cNvSpPr/>
            <p:nvPr/>
          </p:nvSpPr>
          <p:spPr>
            <a:xfrm>
              <a:off x="6763718" y="3017888"/>
              <a:ext cx="818515" cy="101634"/>
            </a:xfrm>
            <a:custGeom>
              <a:avLst/>
              <a:gdLst/>
              <a:ahLst/>
              <a:cxnLst/>
              <a:rect l="l" t="t" r="r" b="b"/>
              <a:pathLst>
                <a:path w="818514" h="76200">
                  <a:moveTo>
                    <a:pt x="76199" y="0"/>
                  </a:moveTo>
                  <a:lnTo>
                    <a:pt x="0" y="38100"/>
                  </a:lnTo>
                  <a:lnTo>
                    <a:pt x="76199" y="76200"/>
                  </a:lnTo>
                  <a:lnTo>
                    <a:pt x="76199" y="44450"/>
                  </a:lnTo>
                  <a:lnTo>
                    <a:pt x="63499" y="44450"/>
                  </a:lnTo>
                  <a:lnTo>
                    <a:pt x="63499" y="31750"/>
                  </a:lnTo>
                  <a:lnTo>
                    <a:pt x="76199" y="31750"/>
                  </a:lnTo>
                  <a:lnTo>
                    <a:pt x="76199" y="0"/>
                  </a:lnTo>
                  <a:close/>
                </a:path>
                <a:path w="818514" h="76200">
                  <a:moveTo>
                    <a:pt x="76199" y="31750"/>
                  </a:moveTo>
                  <a:lnTo>
                    <a:pt x="63499" y="31750"/>
                  </a:lnTo>
                  <a:lnTo>
                    <a:pt x="63499" y="44450"/>
                  </a:lnTo>
                  <a:lnTo>
                    <a:pt x="76199" y="44450"/>
                  </a:lnTo>
                  <a:lnTo>
                    <a:pt x="76199" y="31750"/>
                  </a:lnTo>
                  <a:close/>
                </a:path>
                <a:path w="818514" h="76200">
                  <a:moveTo>
                    <a:pt x="818514" y="31750"/>
                  </a:moveTo>
                  <a:lnTo>
                    <a:pt x="76199" y="31750"/>
                  </a:lnTo>
                  <a:lnTo>
                    <a:pt x="76199" y="44450"/>
                  </a:lnTo>
                  <a:lnTo>
                    <a:pt x="818514" y="44450"/>
                  </a:lnTo>
                  <a:lnTo>
                    <a:pt x="818514" y="31750"/>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9" name="object 14">
              <a:extLst>
                <a:ext uri="{FF2B5EF4-FFF2-40B4-BE49-F238E27FC236}">
                  <a16:creationId xmlns:a16="http://schemas.microsoft.com/office/drawing/2014/main" id="{B9823F62-3101-425D-81B3-AEE610AEA970}"/>
                </a:ext>
              </a:extLst>
            </p:cNvPr>
            <p:cNvSpPr txBox="1"/>
            <p:nvPr/>
          </p:nvSpPr>
          <p:spPr>
            <a:xfrm>
              <a:off x="7564659" y="2879111"/>
              <a:ext cx="1711960" cy="396000"/>
            </a:xfrm>
            <a:prstGeom prst="rect">
              <a:avLst/>
            </a:prstGeom>
            <a:solidFill>
              <a:srgbClr val="D9D9D9"/>
            </a:solidFill>
          </p:spPr>
          <p:txBody>
            <a:bodyPr vert="horz" wrap="square" lIns="0" tIns="0" rIns="0" bIns="0" rtlCol="0">
              <a:spAutoFit/>
            </a:bodyPr>
            <a:lstStyle/>
            <a:p>
              <a:pPr marL="2540" algn="ctr">
                <a:lnSpc>
                  <a:spcPts val="1300"/>
                </a:lnSpc>
              </a:pPr>
              <a:r>
                <a:rPr sz="1100" b="1" dirty="0">
                  <a:latin typeface="微软雅黑" panose="020B0503020204020204" pitchFamily="34" charset="-122"/>
                  <a:ea typeface="微软雅黑" panose="020B0503020204020204" pitchFamily="34" charset="-122"/>
                  <a:cs typeface="微软雅黑"/>
                </a:rPr>
                <a:t>资产支持证券管理人</a:t>
              </a:r>
              <a:endParaRPr sz="1100" dirty="0">
                <a:latin typeface="微软雅黑" panose="020B0503020204020204" pitchFamily="34" charset="-122"/>
                <a:ea typeface="微软雅黑" panose="020B0503020204020204" pitchFamily="34" charset="-122"/>
                <a:cs typeface="微软雅黑"/>
              </a:endParaRPr>
            </a:p>
            <a:p>
              <a:pPr marL="2540" algn="ctr">
                <a:lnSpc>
                  <a:spcPct val="100000"/>
                </a:lnSpc>
              </a:pPr>
              <a:r>
                <a:rPr sz="1100" b="1" dirty="0">
                  <a:latin typeface="微软雅黑" panose="020B0503020204020204" pitchFamily="34" charset="-122"/>
                  <a:ea typeface="微软雅黑" panose="020B0503020204020204" pitchFamily="34" charset="-122"/>
                  <a:cs typeface="微软雅黑"/>
                </a:rPr>
                <a:t>（博时资本）</a:t>
              </a:r>
              <a:endParaRPr sz="1100" dirty="0">
                <a:latin typeface="微软雅黑" panose="020B0503020204020204" pitchFamily="34" charset="-122"/>
                <a:ea typeface="微软雅黑" panose="020B0503020204020204" pitchFamily="34" charset="-122"/>
                <a:cs typeface="微软雅黑"/>
              </a:endParaRPr>
            </a:p>
          </p:txBody>
        </p:sp>
        <p:pic>
          <p:nvPicPr>
            <p:cNvPr id="20" name="object 15">
              <a:extLst>
                <a:ext uri="{FF2B5EF4-FFF2-40B4-BE49-F238E27FC236}">
                  <a16:creationId xmlns:a16="http://schemas.microsoft.com/office/drawing/2014/main" id="{1D1C4417-6E4E-45BE-9283-58625E45DA82}"/>
                </a:ext>
              </a:extLst>
            </p:cNvPr>
            <p:cNvPicPr/>
            <p:nvPr/>
          </p:nvPicPr>
          <p:blipFill>
            <a:blip r:embed="rId4" cstate="print"/>
            <a:stretch>
              <a:fillRect/>
            </a:stretch>
          </p:blipFill>
          <p:spPr>
            <a:xfrm>
              <a:off x="4450793" y="2611352"/>
              <a:ext cx="76200" cy="229353"/>
            </a:xfrm>
            <a:prstGeom prst="rect">
              <a:avLst/>
            </a:prstGeom>
          </p:spPr>
        </p:pic>
        <p:sp>
          <p:nvSpPr>
            <p:cNvPr id="21" name="object 16">
              <a:extLst>
                <a:ext uri="{FF2B5EF4-FFF2-40B4-BE49-F238E27FC236}">
                  <a16:creationId xmlns:a16="http://schemas.microsoft.com/office/drawing/2014/main" id="{5A6AD08C-9C80-47D3-9277-617C5AFD9980}"/>
                </a:ext>
              </a:extLst>
            </p:cNvPr>
            <p:cNvSpPr txBox="1"/>
            <p:nvPr/>
          </p:nvSpPr>
          <p:spPr>
            <a:xfrm>
              <a:off x="4576524" y="2586282"/>
              <a:ext cx="383540" cy="233476"/>
            </a:xfrm>
            <a:prstGeom prst="rect">
              <a:avLst/>
            </a:prstGeom>
          </p:spPr>
          <p:txBody>
            <a:bodyPr vert="horz" wrap="square" lIns="0" tIns="13335" rIns="0" bIns="0" rtlCol="0">
              <a:spAutoFit/>
            </a:bodyPr>
            <a:lstStyle/>
            <a:p>
              <a:pPr marL="12700">
                <a:lnSpc>
                  <a:spcPct val="100000"/>
                </a:lnSpc>
                <a:spcBef>
                  <a:spcPts val="105"/>
                </a:spcBef>
              </a:pPr>
              <a:r>
                <a:rPr sz="1050" dirty="0">
                  <a:latin typeface="微软雅黑" panose="020B0503020204020204" pitchFamily="34" charset="-122"/>
                  <a:ea typeface="微软雅黑" panose="020B0503020204020204" pitchFamily="34" charset="-122"/>
                  <a:cs typeface="微软雅黑"/>
                </a:rPr>
                <a:t>100%</a:t>
              </a:r>
              <a:endParaRPr sz="1050">
                <a:latin typeface="微软雅黑" panose="020B0503020204020204" pitchFamily="34" charset="-122"/>
                <a:ea typeface="微软雅黑" panose="020B0503020204020204" pitchFamily="34" charset="-122"/>
                <a:cs typeface="微软雅黑"/>
              </a:endParaRPr>
            </a:p>
          </p:txBody>
        </p:sp>
        <p:sp>
          <p:nvSpPr>
            <p:cNvPr id="22" name="object 17">
              <a:extLst>
                <a:ext uri="{FF2B5EF4-FFF2-40B4-BE49-F238E27FC236}">
                  <a16:creationId xmlns:a16="http://schemas.microsoft.com/office/drawing/2014/main" id="{1D9454A8-37F7-43EF-A71F-5B6D8E322128}"/>
                </a:ext>
              </a:extLst>
            </p:cNvPr>
            <p:cNvSpPr txBox="1"/>
            <p:nvPr/>
          </p:nvSpPr>
          <p:spPr>
            <a:xfrm>
              <a:off x="9511871" y="3557736"/>
              <a:ext cx="160020" cy="427710"/>
            </a:xfrm>
            <a:prstGeom prst="rect">
              <a:avLst/>
            </a:prstGeom>
          </p:spPr>
          <p:txBody>
            <a:bodyPr vert="horz" wrap="square" lIns="0" tIns="38735" rIns="0" bIns="0" rtlCol="0">
              <a:spAutoFit/>
            </a:bodyPr>
            <a:lstStyle/>
            <a:p>
              <a:pPr marL="12700" marR="5080">
                <a:lnSpc>
                  <a:spcPts val="1060"/>
                </a:lnSpc>
                <a:spcBef>
                  <a:spcPts val="305"/>
                </a:spcBef>
              </a:pPr>
              <a:r>
                <a:rPr sz="1050" dirty="0">
                  <a:latin typeface="微软雅黑" panose="020B0503020204020204" pitchFamily="34" charset="-122"/>
                  <a:ea typeface="微软雅黑" panose="020B0503020204020204" pitchFamily="34" charset="-122"/>
                  <a:cs typeface="微软雅黑"/>
                </a:rPr>
                <a:t>委 托</a:t>
              </a:r>
              <a:endParaRPr sz="1050">
                <a:latin typeface="微软雅黑" panose="020B0503020204020204" pitchFamily="34" charset="-122"/>
                <a:ea typeface="微软雅黑" panose="020B0503020204020204" pitchFamily="34" charset="-122"/>
                <a:cs typeface="微软雅黑"/>
              </a:endParaRPr>
            </a:p>
          </p:txBody>
        </p:sp>
        <p:sp>
          <p:nvSpPr>
            <p:cNvPr id="23" name="object 18">
              <a:extLst>
                <a:ext uri="{FF2B5EF4-FFF2-40B4-BE49-F238E27FC236}">
                  <a16:creationId xmlns:a16="http://schemas.microsoft.com/office/drawing/2014/main" id="{6C51135A-D6A7-4C55-BA9E-2A018D870563}"/>
                </a:ext>
              </a:extLst>
            </p:cNvPr>
            <p:cNvSpPr/>
            <p:nvPr/>
          </p:nvSpPr>
          <p:spPr>
            <a:xfrm>
              <a:off x="6760669" y="5018047"/>
              <a:ext cx="821055" cy="101634"/>
            </a:xfrm>
            <a:custGeom>
              <a:avLst/>
              <a:gdLst/>
              <a:ahLst/>
              <a:cxnLst/>
              <a:rect l="l" t="t" r="r" b="b"/>
              <a:pathLst>
                <a:path w="821054" h="76200">
                  <a:moveTo>
                    <a:pt x="76200" y="0"/>
                  </a:moveTo>
                  <a:lnTo>
                    <a:pt x="0" y="38100"/>
                  </a:lnTo>
                  <a:lnTo>
                    <a:pt x="76200" y="76200"/>
                  </a:lnTo>
                  <a:lnTo>
                    <a:pt x="76200" y="44450"/>
                  </a:lnTo>
                  <a:lnTo>
                    <a:pt x="63500" y="44450"/>
                  </a:lnTo>
                  <a:lnTo>
                    <a:pt x="63500" y="31750"/>
                  </a:lnTo>
                  <a:lnTo>
                    <a:pt x="76200" y="31750"/>
                  </a:lnTo>
                  <a:lnTo>
                    <a:pt x="76200" y="0"/>
                  </a:lnTo>
                  <a:close/>
                </a:path>
                <a:path w="821054" h="76200">
                  <a:moveTo>
                    <a:pt x="76200" y="31750"/>
                  </a:moveTo>
                  <a:lnTo>
                    <a:pt x="63500" y="31750"/>
                  </a:lnTo>
                  <a:lnTo>
                    <a:pt x="63500" y="44450"/>
                  </a:lnTo>
                  <a:lnTo>
                    <a:pt x="76200" y="44450"/>
                  </a:lnTo>
                  <a:lnTo>
                    <a:pt x="76200" y="31750"/>
                  </a:lnTo>
                  <a:close/>
                </a:path>
                <a:path w="821054" h="76200">
                  <a:moveTo>
                    <a:pt x="820547" y="31750"/>
                  </a:moveTo>
                  <a:lnTo>
                    <a:pt x="76200" y="31750"/>
                  </a:lnTo>
                  <a:lnTo>
                    <a:pt x="76200" y="44450"/>
                  </a:lnTo>
                  <a:lnTo>
                    <a:pt x="820547" y="44450"/>
                  </a:lnTo>
                  <a:lnTo>
                    <a:pt x="820547" y="31750"/>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4" name="object 19">
              <a:extLst>
                <a:ext uri="{FF2B5EF4-FFF2-40B4-BE49-F238E27FC236}">
                  <a16:creationId xmlns:a16="http://schemas.microsoft.com/office/drawing/2014/main" id="{73E5D6D0-AD11-4F7A-B2A0-8228D45675EE}"/>
                </a:ext>
              </a:extLst>
            </p:cNvPr>
            <p:cNvSpPr txBox="1"/>
            <p:nvPr/>
          </p:nvSpPr>
          <p:spPr>
            <a:xfrm>
              <a:off x="6916244" y="4598637"/>
              <a:ext cx="561975" cy="462435"/>
            </a:xfrm>
            <a:prstGeom prst="rect">
              <a:avLst/>
            </a:prstGeom>
          </p:spPr>
          <p:txBody>
            <a:bodyPr vert="horz" wrap="square" lIns="0" tIns="13335" rIns="0" bIns="0" rtlCol="0">
              <a:spAutoFit/>
            </a:bodyPr>
            <a:lstStyle/>
            <a:p>
              <a:pPr marL="12700" marR="5080">
                <a:lnSpc>
                  <a:spcPct val="100000"/>
                </a:lnSpc>
                <a:spcBef>
                  <a:spcPts val="105"/>
                </a:spcBef>
              </a:pPr>
              <a:r>
                <a:rPr sz="1050" spc="5" dirty="0">
                  <a:latin typeface="微软雅黑" panose="020B0503020204020204" pitchFamily="34" charset="-122"/>
                  <a:ea typeface="微软雅黑" panose="020B0503020204020204" pitchFamily="34" charset="-122"/>
                  <a:cs typeface="微软雅黑"/>
                </a:rPr>
                <a:t>提供运营 管理服务</a:t>
              </a:r>
              <a:endParaRPr sz="1050">
                <a:latin typeface="微软雅黑" panose="020B0503020204020204" pitchFamily="34" charset="-122"/>
                <a:ea typeface="微软雅黑" panose="020B0503020204020204" pitchFamily="34" charset="-122"/>
                <a:cs typeface="微软雅黑"/>
              </a:endParaRPr>
            </a:p>
          </p:txBody>
        </p:sp>
        <p:sp>
          <p:nvSpPr>
            <p:cNvPr id="25" name="object 20">
              <a:extLst>
                <a:ext uri="{FF2B5EF4-FFF2-40B4-BE49-F238E27FC236}">
                  <a16:creationId xmlns:a16="http://schemas.microsoft.com/office/drawing/2014/main" id="{94B0B1D5-5F13-496F-8C83-F59051B07A0D}"/>
                </a:ext>
              </a:extLst>
            </p:cNvPr>
            <p:cNvSpPr txBox="1"/>
            <p:nvPr/>
          </p:nvSpPr>
          <p:spPr>
            <a:xfrm>
              <a:off x="7582106" y="4839171"/>
              <a:ext cx="1711960" cy="360000"/>
            </a:xfrm>
            <a:prstGeom prst="rect">
              <a:avLst/>
            </a:prstGeom>
            <a:solidFill>
              <a:srgbClr val="D9D9D9"/>
            </a:solidFill>
          </p:spPr>
          <p:txBody>
            <a:bodyPr vert="horz" wrap="square" lIns="0" tIns="0" rIns="0" bIns="0" rtlCol="0">
              <a:spAutoFit/>
            </a:bodyPr>
            <a:lstStyle/>
            <a:p>
              <a:pPr marL="2540" algn="ctr">
                <a:lnSpc>
                  <a:spcPct val="100000"/>
                </a:lnSpc>
              </a:pPr>
              <a:r>
                <a:rPr sz="1100" b="1" dirty="0">
                  <a:latin typeface="微软雅黑" panose="020B0503020204020204" pitchFamily="34" charset="-122"/>
                  <a:ea typeface="微软雅黑" panose="020B0503020204020204" pitchFamily="34" charset="-122"/>
                  <a:cs typeface="微软雅黑"/>
                </a:rPr>
                <a:t>基础设施项目运营方</a:t>
              </a:r>
              <a:endParaRPr sz="1100" dirty="0">
                <a:latin typeface="微软雅黑" panose="020B0503020204020204" pitchFamily="34" charset="-122"/>
                <a:ea typeface="微软雅黑" panose="020B0503020204020204" pitchFamily="34" charset="-122"/>
                <a:cs typeface="微软雅黑"/>
              </a:endParaRPr>
            </a:p>
            <a:p>
              <a:pPr marL="2540" algn="ctr">
                <a:lnSpc>
                  <a:spcPct val="100000"/>
                </a:lnSpc>
              </a:pPr>
              <a:r>
                <a:rPr sz="1100" b="1" dirty="0">
                  <a:latin typeface="微软雅黑" panose="020B0503020204020204" pitchFamily="34" charset="-122"/>
                  <a:ea typeface="微软雅黑" panose="020B0503020204020204" pitchFamily="34" charset="-122"/>
                  <a:cs typeface="微软雅黑"/>
                </a:rPr>
                <a:t>（招商创业）</a:t>
              </a:r>
              <a:endParaRPr sz="1100" dirty="0">
                <a:latin typeface="微软雅黑" panose="020B0503020204020204" pitchFamily="34" charset="-122"/>
                <a:ea typeface="微软雅黑" panose="020B0503020204020204" pitchFamily="34" charset="-122"/>
                <a:cs typeface="微软雅黑"/>
              </a:endParaRPr>
            </a:p>
          </p:txBody>
        </p:sp>
        <p:sp>
          <p:nvSpPr>
            <p:cNvPr id="26" name="object 21">
              <a:extLst>
                <a:ext uri="{FF2B5EF4-FFF2-40B4-BE49-F238E27FC236}">
                  <a16:creationId xmlns:a16="http://schemas.microsoft.com/office/drawing/2014/main" id="{7ABBF5A4-C447-44D4-8CDA-C83FC6569071}"/>
                </a:ext>
              </a:extLst>
            </p:cNvPr>
            <p:cNvSpPr/>
            <p:nvPr/>
          </p:nvSpPr>
          <p:spPr>
            <a:xfrm>
              <a:off x="9293558" y="2360993"/>
              <a:ext cx="227965" cy="2759365"/>
            </a:xfrm>
            <a:custGeom>
              <a:avLst/>
              <a:gdLst/>
              <a:ahLst/>
              <a:cxnLst/>
              <a:rect l="l" t="t" r="r" b="b"/>
              <a:pathLst>
                <a:path w="227965" h="2068829">
                  <a:moveTo>
                    <a:pt x="88519" y="1992249"/>
                  </a:moveTo>
                  <a:lnTo>
                    <a:pt x="12318" y="2030349"/>
                  </a:lnTo>
                  <a:lnTo>
                    <a:pt x="88519" y="2068449"/>
                  </a:lnTo>
                  <a:lnTo>
                    <a:pt x="88519" y="2036699"/>
                  </a:lnTo>
                  <a:lnTo>
                    <a:pt x="75819" y="2036699"/>
                  </a:lnTo>
                  <a:lnTo>
                    <a:pt x="75819" y="2023999"/>
                  </a:lnTo>
                  <a:lnTo>
                    <a:pt x="88519" y="2023999"/>
                  </a:lnTo>
                  <a:lnTo>
                    <a:pt x="88519" y="1992249"/>
                  </a:lnTo>
                  <a:close/>
                </a:path>
                <a:path w="227965" h="2068829">
                  <a:moveTo>
                    <a:pt x="88519" y="2023999"/>
                  </a:moveTo>
                  <a:lnTo>
                    <a:pt x="75819" y="2023999"/>
                  </a:lnTo>
                  <a:lnTo>
                    <a:pt x="75819" y="2036699"/>
                  </a:lnTo>
                  <a:lnTo>
                    <a:pt x="88519" y="2036699"/>
                  </a:lnTo>
                  <a:lnTo>
                    <a:pt x="88519" y="2023999"/>
                  </a:lnTo>
                  <a:close/>
                </a:path>
                <a:path w="227965" h="2068829">
                  <a:moveTo>
                    <a:pt x="215011" y="2023999"/>
                  </a:moveTo>
                  <a:lnTo>
                    <a:pt x="88519" y="2023999"/>
                  </a:lnTo>
                  <a:lnTo>
                    <a:pt x="88519" y="2036699"/>
                  </a:lnTo>
                  <a:lnTo>
                    <a:pt x="227711" y="2036699"/>
                  </a:lnTo>
                  <a:lnTo>
                    <a:pt x="227711" y="2030349"/>
                  </a:lnTo>
                  <a:lnTo>
                    <a:pt x="215011" y="2030349"/>
                  </a:lnTo>
                  <a:lnTo>
                    <a:pt x="215011" y="2023999"/>
                  </a:lnTo>
                  <a:close/>
                </a:path>
                <a:path w="227965" h="2068829">
                  <a:moveTo>
                    <a:pt x="215011" y="6350"/>
                  </a:moveTo>
                  <a:lnTo>
                    <a:pt x="215011" y="2030349"/>
                  </a:lnTo>
                  <a:lnTo>
                    <a:pt x="221361" y="2023999"/>
                  </a:lnTo>
                  <a:lnTo>
                    <a:pt x="227711" y="2023999"/>
                  </a:lnTo>
                  <a:lnTo>
                    <a:pt x="227711" y="12700"/>
                  </a:lnTo>
                  <a:lnTo>
                    <a:pt x="221361" y="12700"/>
                  </a:lnTo>
                  <a:lnTo>
                    <a:pt x="215011" y="6350"/>
                  </a:lnTo>
                  <a:close/>
                </a:path>
                <a:path w="227965" h="2068829">
                  <a:moveTo>
                    <a:pt x="227711" y="2023999"/>
                  </a:moveTo>
                  <a:lnTo>
                    <a:pt x="221361" y="2023999"/>
                  </a:lnTo>
                  <a:lnTo>
                    <a:pt x="215011" y="2030349"/>
                  </a:lnTo>
                  <a:lnTo>
                    <a:pt x="227711" y="2030349"/>
                  </a:lnTo>
                  <a:lnTo>
                    <a:pt x="227711" y="2023999"/>
                  </a:lnTo>
                  <a:close/>
                </a:path>
                <a:path w="227965" h="2068829">
                  <a:moveTo>
                    <a:pt x="227711" y="0"/>
                  </a:moveTo>
                  <a:lnTo>
                    <a:pt x="0" y="0"/>
                  </a:lnTo>
                  <a:lnTo>
                    <a:pt x="0" y="12700"/>
                  </a:lnTo>
                  <a:lnTo>
                    <a:pt x="215011" y="12700"/>
                  </a:lnTo>
                  <a:lnTo>
                    <a:pt x="215011" y="6350"/>
                  </a:lnTo>
                  <a:lnTo>
                    <a:pt x="227711" y="6350"/>
                  </a:lnTo>
                  <a:lnTo>
                    <a:pt x="227711" y="0"/>
                  </a:lnTo>
                  <a:close/>
                </a:path>
                <a:path w="227965" h="2068829">
                  <a:moveTo>
                    <a:pt x="227711" y="6350"/>
                  </a:moveTo>
                  <a:lnTo>
                    <a:pt x="215011" y="6350"/>
                  </a:lnTo>
                  <a:lnTo>
                    <a:pt x="221361" y="12700"/>
                  </a:lnTo>
                  <a:lnTo>
                    <a:pt x="227711" y="12700"/>
                  </a:lnTo>
                  <a:lnTo>
                    <a:pt x="227711" y="6350"/>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7" name="object 22">
              <a:extLst>
                <a:ext uri="{FF2B5EF4-FFF2-40B4-BE49-F238E27FC236}">
                  <a16:creationId xmlns:a16="http://schemas.microsoft.com/office/drawing/2014/main" id="{9456C7C7-BDAA-4E2B-A012-2716277854B8}"/>
                </a:ext>
              </a:extLst>
            </p:cNvPr>
            <p:cNvSpPr/>
            <p:nvPr/>
          </p:nvSpPr>
          <p:spPr>
            <a:xfrm>
              <a:off x="3310333" y="4487518"/>
              <a:ext cx="76200" cy="365883"/>
            </a:xfrm>
            <a:custGeom>
              <a:avLst/>
              <a:gdLst/>
              <a:ahLst/>
              <a:cxnLst/>
              <a:rect l="l" t="t" r="r" b="b"/>
              <a:pathLst>
                <a:path w="76200" h="274320">
                  <a:moveTo>
                    <a:pt x="31750" y="197739"/>
                  </a:moveTo>
                  <a:lnTo>
                    <a:pt x="0" y="197739"/>
                  </a:lnTo>
                  <a:lnTo>
                    <a:pt x="38100" y="273939"/>
                  </a:lnTo>
                  <a:lnTo>
                    <a:pt x="69850" y="210439"/>
                  </a:lnTo>
                  <a:lnTo>
                    <a:pt x="31750" y="210439"/>
                  </a:lnTo>
                  <a:lnTo>
                    <a:pt x="31750" y="197739"/>
                  </a:lnTo>
                  <a:close/>
                </a:path>
                <a:path w="76200" h="274320">
                  <a:moveTo>
                    <a:pt x="44450" y="0"/>
                  </a:moveTo>
                  <a:lnTo>
                    <a:pt x="31750" y="0"/>
                  </a:lnTo>
                  <a:lnTo>
                    <a:pt x="31750" y="210439"/>
                  </a:lnTo>
                  <a:lnTo>
                    <a:pt x="44450" y="210439"/>
                  </a:lnTo>
                  <a:lnTo>
                    <a:pt x="44450" y="0"/>
                  </a:lnTo>
                  <a:close/>
                </a:path>
                <a:path w="76200" h="274320">
                  <a:moveTo>
                    <a:pt x="76200" y="197739"/>
                  </a:moveTo>
                  <a:lnTo>
                    <a:pt x="44450" y="197739"/>
                  </a:lnTo>
                  <a:lnTo>
                    <a:pt x="44450" y="210439"/>
                  </a:lnTo>
                  <a:lnTo>
                    <a:pt x="69850" y="210439"/>
                  </a:lnTo>
                  <a:lnTo>
                    <a:pt x="76200" y="197739"/>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8" name="object 23">
              <a:extLst>
                <a:ext uri="{FF2B5EF4-FFF2-40B4-BE49-F238E27FC236}">
                  <a16:creationId xmlns:a16="http://schemas.microsoft.com/office/drawing/2014/main" id="{A310C2B3-B851-446C-B877-6024657907E0}"/>
                </a:ext>
              </a:extLst>
            </p:cNvPr>
            <p:cNvSpPr txBox="1"/>
            <p:nvPr/>
          </p:nvSpPr>
          <p:spPr>
            <a:xfrm>
              <a:off x="2559128" y="4497004"/>
              <a:ext cx="1488440" cy="233476"/>
            </a:xfrm>
            <a:prstGeom prst="rect">
              <a:avLst/>
            </a:prstGeom>
          </p:spPr>
          <p:txBody>
            <a:bodyPr vert="horz" wrap="square" lIns="0" tIns="13335" rIns="0" bIns="0" rtlCol="0">
              <a:spAutoFit/>
            </a:bodyPr>
            <a:lstStyle/>
            <a:p>
              <a:pPr marL="12700">
                <a:lnSpc>
                  <a:spcPct val="100000"/>
                </a:lnSpc>
                <a:spcBef>
                  <a:spcPts val="105"/>
                </a:spcBef>
              </a:pPr>
              <a:r>
                <a:rPr sz="1050" dirty="0">
                  <a:latin typeface="微软雅黑" panose="020B0503020204020204" pitchFamily="34" charset="-122"/>
                  <a:ea typeface="微软雅黑" panose="020B0503020204020204" pitchFamily="34" charset="-122"/>
                  <a:cs typeface="微软雅黑"/>
                </a:rPr>
                <a:t>100%</a:t>
              </a:r>
              <a:r>
                <a:rPr sz="1050" spc="5" dirty="0">
                  <a:latin typeface="微软雅黑" panose="020B0503020204020204" pitchFamily="34" charset="-122"/>
                  <a:ea typeface="微软雅黑" panose="020B0503020204020204" pitchFamily="34" charset="-122"/>
                  <a:cs typeface="微软雅黑"/>
                </a:rPr>
                <a:t>股</a:t>
              </a:r>
              <a:r>
                <a:rPr sz="1050" spc="-10" dirty="0">
                  <a:latin typeface="微软雅黑" panose="020B0503020204020204" pitchFamily="34" charset="-122"/>
                  <a:ea typeface="微软雅黑" panose="020B0503020204020204" pitchFamily="34" charset="-122"/>
                  <a:cs typeface="微软雅黑"/>
                </a:rPr>
                <a:t>权</a:t>
              </a:r>
              <a:r>
                <a:rPr sz="1050" spc="5" dirty="0">
                  <a:latin typeface="微软雅黑" panose="020B0503020204020204" pitchFamily="34" charset="-122"/>
                  <a:ea typeface="微软雅黑" panose="020B0503020204020204" pitchFamily="34" charset="-122"/>
                  <a:cs typeface="微软雅黑"/>
                </a:rPr>
                <a:t>及</a:t>
              </a:r>
              <a:r>
                <a:rPr sz="1050" spc="-40" dirty="0">
                  <a:latin typeface="微软雅黑" panose="020B0503020204020204" pitchFamily="34" charset="-122"/>
                  <a:ea typeface="微软雅黑" panose="020B0503020204020204" pitchFamily="34" charset="-122"/>
                  <a:cs typeface="微软雅黑"/>
                </a:rPr>
                <a:t> </a:t>
              </a:r>
              <a:r>
                <a:rPr sz="1050" spc="5" dirty="0">
                  <a:latin typeface="微软雅黑" panose="020B0503020204020204" pitchFamily="34" charset="-122"/>
                  <a:ea typeface="微软雅黑" panose="020B0503020204020204" pitchFamily="34" charset="-122"/>
                  <a:cs typeface="微软雅黑"/>
                </a:rPr>
                <a:t>关联方债权</a:t>
              </a:r>
              <a:endParaRPr sz="1050">
                <a:latin typeface="微软雅黑" panose="020B0503020204020204" pitchFamily="34" charset="-122"/>
                <a:ea typeface="微软雅黑" panose="020B0503020204020204" pitchFamily="34" charset="-122"/>
                <a:cs typeface="微软雅黑"/>
              </a:endParaRPr>
            </a:p>
          </p:txBody>
        </p:sp>
        <p:sp>
          <p:nvSpPr>
            <p:cNvPr id="29" name="object 24">
              <a:extLst>
                <a:ext uri="{FF2B5EF4-FFF2-40B4-BE49-F238E27FC236}">
                  <a16:creationId xmlns:a16="http://schemas.microsoft.com/office/drawing/2014/main" id="{ADD82460-DFC9-47C9-926F-73EA054183F0}"/>
                </a:ext>
              </a:extLst>
            </p:cNvPr>
            <p:cNvSpPr/>
            <p:nvPr/>
          </p:nvSpPr>
          <p:spPr>
            <a:xfrm>
              <a:off x="1979628" y="3060236"/>
              <a:ext cx="234950" cy="2059784"/>
            </a:xfrm>
            <a:custGeom>
              <a:avLst/>
              <a:gdLst/>
              <a:ahLst/>
              <a:cxnLst/>
              <a:rect l="l" t="t" r="r" b="b"/>
              <a:pathLst>
                <a:path w="234950" h="1544320">
                  <a:moveTo>
                    <a:pt x="158750" y="1468120"/>
                  </a:moveTo>
                  <a:lnTo>
                    <a:pt x="158750" y="1544320"/>
                  </a:lnTo>
                  <a:lnTo>
                    <a:pt x="222250" y="1512570"/>
                  </a:lnTo>
                  <a:lnTo>
                    <a:pt x="171450" y="1512570"/>
                  </a:lnTo>
                  <a:lnTo>
                    <a:pt x="171450" y="1499870"/>
                  </a:lnTo>
                  <a:lnTo>
                    <a:pt x="222250" y="1499870"/>
                  </a:lnTo>
                  <a:lnTo>
                    <a:pt x="158750" y="1468120"/>
                  </a:lnTo>
                  <a:close/>
                </a:path>
                <a:path w="234950" h="1544320">
                  <a:moveTo>
                    <a:pt x="234950" y="0"/>
                  </a:moveTo>
                  <a:lnTo>
                    <a:pt x="2844" y="0"/>
                  </a:lnTo>
                  <a:lnTo>
                    <a:pt x="0" y="2793"/>
                  </a:lnTo>
                  <a:lnTo>
                    <a:pt x="0" y="1509649"/>
                  </a:lnTo>
                  <a:lnTo>
                    <a:pt x="2844" y="1512570"/>
                  </a:lnTo>
                  <a:lnTo>
                    <a:pt x="158750" y="1512570"/>
                  </a:lnTo>
                  <a:lnTo>
                    <a:pt x="158750" y="1506220"/>
                  </a:lnTo>
                  <a:lnTo>
                    <a:pt x="12700" y="1506220"/>
                  </a:lnTo>
                  <a:lnTo>
                    <a:pt x="6350" y="1499870"/>
                  </a:lnTo>
                  <a:lnTo>
                    <a:pt x="12700" y="1499870"/>
                  </a:lnTo>
                  <a:lnTo>
                    <a:pt x="12700" y="12700"/>
                  </a:lnTo>
                  <a:lnTo>
                    <a:pt x="6350" y="12700"/>
                  </a:lnTo>
                  <a:lnTo>
                    <a:pt x="12700" y="6350"/>
                  </a:lnTo>
                  <a:lnTo>
                    <a:pt x="234950" y="6350"/>
                  </a:lnTo>
                  <a:lnTo>
                    <a:pt x="234950" y="0"/>
                  </a:lnTo>
                  <a:close/>
                </a:path>
                <a:path w="234950" h="1544320">
                  <a:moveTo>
                    <a:pt x="222250" y="1499870"/>
                  </a:moveTo>
                  <a:lnTo>
                    <a:pt x="171450" y="1499870"/>
                  </a:lnTo>
                  <a:lnTo>
                    <a:pt x="171450" y="1512570"/>
                  </a:lnTo>
                  <a:lnTo>
                    <a:pt x="222250" y="1512570"/>
                  </a:lnTo>
                  <a:lnTo>
                    <a:pt x="234950" y="1506220"/>
                  </a:lnTo>
                  <a:lnTo>
                    <a:pt x="222250" y="1499870"/>
                  </a:lnTo>
                  <a:close/>
                </a:path>
                <a:path w="234950" h="1544320">
                  <a:moveTo>
                    <a:pt x="12700" y="1499870"/>
                  </a:moveTo>
                  <a:lnTo>
                    <a:pt x="6350" y="1499870"/>
                  </a:lnTo>
                  <a:lnTo>
                    <a:pt x="12700" y="1506220"/>
                  </a:lnTo>
                  <a:lnTo>
                    <a:pt x="12700" y="1499870"/>
                  </a:lnTo>
                  <a:close/>
                </a:path>
                <a:path w="234950" h="1544320">
                  <a:moveTo>
                    <a:pt x="158750" y="1499870"/>
                  </a:moveTo>
                  <a:lnTo>
                    <a:pt x="12700" y="1499870"/>
                  </a:lnTo>
                  <a:lnTo>
                    <a:pt x="12700" y="1506220"/>
                  </a:lnTo>
                  <a:lnTo>
                    <a:pt x="158750" y="1506220"/>
                  </a:lnTo>
                  <a:lnTo>
                    <a:pt x="158750" y="1499870"/>
                  </a:lnTo>
                  <a:close/>
                </a:path>
                <a:path w="234950" h="1544320">
                  <a:moveTo>
                    <a:pt x="12700" y="6350"/>
                  </a:moveTo>
                  <a:lnTo>
                    <a:pt x="6350" y="12700"/>
                  </a:lnTo>
                  <a:lnTo>
                    <a:pt x="12700" y="12700"/>
                  </a:lnTo>
                  <a:lnTo>
                    <a:pt x="12700" y="6350"/>
                  </a:lnTo>
                  <a:close/>
                </a:path>
                <a:path w="234950" h="1544320">
                  <a:moveTo>
                    <a:pt x="234950" y="6350"/>
                  </a:moveTo>
                  <a:lnTo>
                    <a:pt x="12700" y="6350"/>
                  </a:lnTo>
                  <a:lnTo>
                    <a:pt x="12700" y="12700"/>
                  </a:lnTo>
                  <a:lnTo>
                    <a:pt x="234950" y="12700"/>
                  </a:lnTo>
                  <a:lnTo>
                    <a:pt x="234950" y="6350"/>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0" name="object 25">
              <a:extLst>
                <a:ext uri="{FF2B5EF4-FFF2-40B4-BE49-F238E27FC236}">
                  <a16:creationId xmlns:a16="http://schemas.microsoft.com/office/drawing/2014/main" id="{BE0C7F30-6F31-4F57-9B11-F37628ADE483}"/>
                </a:ext>
              </a:extLst>
            </p:cNvPr>
            <p:cNvSpPr txBox="1"/>
            <p:nvPr/>
          </p:nvSpPr>
          <p:spPr>
            <a:xfrm>
              <a:off x="1778421" y="3560616"/>
              <a:ext cx="160020" cy="992913"/>
            </a:xfrm>
            <a:prstGeom prst="rect">
              <a:avLst/>
            </a:prstGeom>
          </p:spPr>
          <p:txBody>
            <a:bodyPr vert="horz" wrap="square" lIns="0" tIns="38735" rIns="0" bIns="0" rtlCol="0">
              <a:spAutoFit/>
            </a:bodyPr>
            <a:lstStyle/>
            <a:p>
              <a:pPr marL="12700" marR="5080" algn="just">
                <a:lnSpc>
                  <a:spcPts val="1060"/>
                </a:lnSpc>
                <a:spcBef>
                  <a:spcPts val="305"/>
                </a:spcBef>
              </a:pPr>
              <a:r>
                <a:rPr sz="1050" dirty="0">
                  <a:latin typeface="微软雅黑" panose="020B0503020204020204" pitchFamily="34" charset="-122"/>
                  <a:ea typeface="微软雅黑" panose="020B0503020204020204" pitchFamily="34" charset="-122"/>
                  <a:cs typeface="微软雅黑"/>
                </a:rPr>
                <a:t>关 联 方 债 权</a:t>
              </a:r>
              <a:endParaRPr sz="1050">
                <a:latin typeface="微软雅黑" panose="020B0503020204020204" pitchFamily="34" charset="-122"/>
                <a:ea typeface="微软雅黑" panose="020B0503020204020204" pitchFamily="34" charset="-122"/>
                <a:cs typeface="微软雅黑"/>
              </a:endParaRPr>
            </a:p>
          </p:txBody>
        </p:sp>
        <p:sp>
          <p:nvSpPr>
            <p:cNvPr id="31" name="object 26">
              <a:extLst>
                <a:ext uri="{FF2B5EF4-FFF2-40B4-BE49-F238E27FC236}">
                  <a16:creationId xmlns:a16="http://schemas.microsoft.com/office/drawing/2014/main" id="{F63F743B-CE37-469E-953B-5FCC9370D737}"/>
                </a:ext>
              </a:extLst>
            </p:cNvPr>
            <p:cNvSpPr txBox="1"/>
            <p:nvPr/>
          </p:nvSpPr>
          <p:spPr>
            <a:xfrm>
              <a:off x="7588201" y="4032196"/>
              <a:ext cx="1711960" cy="336102"/>
            </a:xfrm>
            <a:prstGeom prst="rect">
              <a:avLst/>
            </a:prstGeom>
            <a:solidFill>
              <a:srgbClr val="D9D9D9"/>
            </a:solidFill>
          </p:spPr>
          <p:txBody>
            <a:bodyPr vert="horz" wrap="square" lIns="0" tIns="81915" rIns="0" bIns="0" rtlCol="0">
              <a:spAutoFit/>
            </a:bodyPr>
            <a:lstStyle/>
            <a:p>
              <a:pPr marL="366395">
                <a:lnSpc>
                  <a:spcPct val="100000"/>
                </a:lnSpc>
                <a:spcBef>
                  <a:spcPts val="645"/>
                </a:spcBef>
              </a:pPr>
              <a:r>
                <a:rPr sz="1100" b="1" dirty="0">
                  <a:latin typeface="微软雅黑" panose="020B0503020204020204" pitchFamily="34" charset="-122"/>
                  <a:ea typeface="微软雅黑" panose="020B0503020204020204" pitchFamily="34" charset="-122"/>
                  <a:cs typeface="微软雅黑"/>
                </a:rPr>
                <a:t>并购贷款提供方</a:t>
              </a:r>
              <a:endParaRPr sz="1100">
                <a:latin typeface="微软雅黑" panose="020B0503020204020204" pitchFamily="34" charset="-122"/>
                <a:ea typeface="微软雅黑" panose="020B0503020204020204" pitchFamily="34" charset="-122"/>
                <a:cs typeface="微软雅黑"/>
              </a:endParaRPr>
            </a:p>
          </p:txBody>
        </p:sp>
        <p:sp>
          <p:nvSpPr>
            <p:cNvPr id="32" name="object 27">
              <a:extLst>
                <a:ext uri="{FF2B5EF4-FFF2-40B4-BE49-F238E27FC236}">
                  <a16:creationId xmlns:a16="http://schemas.microsoft.com/office/drawing/2014/main" id="{B0793A86-FC4D-4B7A-8928-0CF17213992C}"/>
                </a:ext>
              </a:extLst>
            </p:cNvPr>
            <p:cNvSpPr/>
            <p:nvPr/>
          </p:nvSpPr>
          <p:spPr>
            <a:xfrm>
              <a:off x="6274513" y="4209041"/>
              <a:ext cx="1313815" cy="101634"/>
            </a:xfrm>
            <a:custGeom>
              <a:avLst/>
              <a:gdLst/>
              <a:ahLst/>
              <a:cxnLst/>
              <a:rect l="l" t="t" r="r" b="b"/>
              <a:pathLst>
                <a:path w="1313814" h="76200">
                  <a:moveTo>
                    <a:pt x="76200" y="0"/>
                  </a:moveTo>
                  <a:lnTo>
                    <a:pt x="0" y="38100"/>
                  </a:lnTo>
                  <a:lnTo>
                    <a:pt x="76200" y="76200"/>
                  </a:lnTo>
                  <a:lnTo>
                    <a:pt x="76200" y="44450"/>
                  </a:lnTo>
                  <a:lnTo>
                    <a:pt x="63500" y="44450"/>
                  </a:lnTo>
                  <a:lnTo>
                    <a:pt x="63500" y="31750"/>
                  </a:lnTo>
                  <a:lnTo>
                    <a:pt x="76200" y="31750"/>
                  </a:lnTo>
                  <a:lnTo>
                    <a:pt x="76200" y="0"/>
                  </a:lnTo>
                  <a:close/>
                </a:path>
                <a:path w="1313814" h="76200">
                  <a:moveTo>
                    <a:pt x="76200" y="31750"/>
                  </a:moveTo>
                  <a:lnTo>
                    <a:pt x="63500" y="31750"/>
                  </a:lnTo>
                  <a:lnTo>
                    <a:pt x="63500" y="44450"/>
                  </a:lnTo>
                  <a:lnTo>
                    <a:pt x="76200" y="44450"/>
                  </a:lnTo>
                  <a:lnTo>
                    <a:pt x="76200" y="31750"/>
                  </a:lnTo>
                  <a:close/>
                </a:path>
                <a:path w="1313814" h="76200">
                  <a:moveTo>
                    <a:pt x="1313688" y="31750"/>
                  </a:moveTo>
                  <a:lnTo>
                    <a:pt x="76200" y="31750"/>
                  </a:lnTo>
                  <a:lnTo>
                    <a:pt x="76200" y="44450"/>
                  </a:lnTo>
                  <a:lnTo>
                    <a:pt x="1313688" y="44450"/>
                  </a:lnTo>
                  <a:lnTo>
                    <a:pt x="1313688" y="31750"/>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3" name="object 28">
              <a:extLst>
                <a:ext uri="{FF2B5EF4-FFF2-40B4-BE49-F238E27FC236}">
                  <a16:creationId xmlns:a16="http://schemas.microsoft.com/office/drawing/2014/main" id="{C756A1FF-B6FB-47BE-875F-C212E9A3A994}"/>
                </a:ext>
              </a:extLst>
            </p:cNvPr>
            <p:cNvSpPr txBox="1"/>
            <p:nvPr/>
          </p:nvSpPr>
          <p:spPr>
            <a:xfrm>
              <a:off x="6649799" y="4019324"/>
              <a:ext cx="830580" cy="233476"/>
            </a:xfrm>
            <a:prstGeom prst="rect">
              <a:avLst/>
            </a:prstGeom>
          </p:spPr>
          <p:txBody>
            <a:bodyPr vert="horz" wrap="square" lIns="0" tIns="13335" rIns="0" bIns="0" rtlCol="0">
              <a:spAutoFit/>
            </a:bodyPr>
            <a:lstStyle/>
            <a:p>
              <a:pPr marL="12700">
                <a:lnSpc>
                  <a:spcPct val="100000"/>
                </a:lnSpc>
                <a:spcBef>
                  <a:spcPts val="105"/>
                </a:spcBef>
              </a:pPr>
              <a:r>
                <a:rPr sz="1050" spc="5" dirty="0">
                  <a:latin typeface="微软雅黑" panose="020B0503020204020204" pitchFamily="34" charset="-122"/>
                  <a:ea typeface="微软雅黑" panose="020B0503020204020204" pitchFamily="34" charset="-122"/>
                  <a:cs typeface="微软雅黑"/>
                </a:rPr>
                <a:t>提供并购贷款</a:t>
              </a:r>
              <a:endParaRPr sz="1050">
                <a:latin typeface="微软雅黑" panose="020B0503020204020204" pitchFamily="34" charset="-122"/>
                <a:ea typeface="微软雅黑" panose="020B0503020204020204" pitchFamily="34" charset="-122"/>
                <a:cs typeface="微软雅黑"/>
              </a:endParaRPr>
            </a:p>
          </p:txBody>
        </p:sp>
        <p:sp>
          <p:nvSpPr>
            <p:cNvPr id="34" name="object 29">
              <a:extLst>
                <a:ext uri="{FF2B5EF4-FFF2-40B4-BE49-F238E27FC236}">
                  <a16:creationId xmlns:a16="http://schemas.microsoft.com/office/drawing/2014/main" id="{1C711F22-AD24-4100-B75F-4B1571B7DC69}"/>
                </a:ext>
              </a:extLst>
            </p:cNvPr>
            <p:cNvSpPr/>
            <p:nvPr/>
          </p:nvSpPr>
          <p:spPr>
            <a:xfrm>
              <a:off x="5625289" y="4487518"/>
              <a:ext cx="76200" cy="370117"/>
            </a:xfrm>
            <a:custGeom>
              <a:avLst/>
              <a:gdLst/>
              <a:ahLst/>
              <a:cxnLst/>
              <a:rect l="l" t="t" r="r" b="b"/>
              <a:pathLst>
                <a:path w="76200" h="277495">
                  <a:moveTo>
                    <a:pt x="31750" y="200787"/>
                  </a:moveTo>
                  <a:lnTo>
                    <a:pt x="0" y="200787"/>
                  </a:lnTo>
                  <a:lnTo>
                    <a:pt x="38100" y="276987"/>
                  </a:lnTo>
                  <a:lnTo>
                    <a:pt x="69850" y="213486"/>
                  </a:lnTo>
                  <a:lnTo>
                    <a:pt x="31750" y="213486"/>
                  </a:lnTo>
                  <a:lnTo>
                    <a:pt x="31750" y="200787"/>
                  </a:lnTo>
                  <a:close/>
                </a:path>
                <a:path w="76200" h="277495">
                  <a:moveTo>
                    <a:pt x="44450" y="0"/>
                  </a:moveTo>
                  <a:lnTo>
                    <a:pt x="31750" y="0"/>
                  </a:lnTo>
                  <a:lnTo>
                    <a:pt x="31750" y="213486"/>
                  </a:lnTo>
                  <a:lnTo>
                    <a:pt x="44450" y="213486"/>
                  </a:lnTo>
                  <a:lnTo>
                    <a:pt x="44450" y="0"/>
                  </a:lnTo>
                  <a:close/>
                </a:path>
                <a:path w="76200" h="277495">
                  <a:moveTo>
                    <a:pt x="76199" y="200787"/>
                  </a:moveTo>
                  <a:lnTo>
                    <a:pt x="44450" y="200787"/>
                  </a:lnTo>
                  <a:lnTo>
                    <a:pt x="44450" y="213486"/>
                  </a:lnTo>
                  <a:lnTo>
                    <a:pt x="69850" y="213486"/>
                  </a:lnTo>
                  <a:lnTo>
                    <a:pt x="76199" y="200787"/>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5" name="object 30">
              <a:extLst>
                <a:ext uri="{FF2B5EF4-FFF2-40B4-BE49-F238E27FC236}">
                  <a16:creationId xmlns:a16="http://schemas.microsoft.com/office/drawing/2014/main" id="{F933B01C-81AD-4B78-9529-B2FB1C59D1AB}"/>
                </a:ext>
              </a:extLst>
            </p:cNvPr>
            <p:cNvSpPr txBox="1"/>
            <p:nvPr/>
          </p:nvSpPr>
          <p:spPr>
            <a:xfrm>
              <a:off x="2213053" y="1215991"/>
              <a:ext cx="1537970" cy="396000"/>
            </a:xfrm>
            <a:prstGeom prst="rect">
              <a:avLst/>
            </a:prstGeom>
            <a:solidFill>
              <a:srgbClr val="E2EBF8"/>
            </a:solidFill>
          </p:spPr>
          <p:txBody>
            <a:bodyPr vert="horz" wrap="square" lIns="0" tIns="36195" rIns="0" bIns="0" rtlCol="0">
              <a:spAutoFit/>
            </a:bodyPr>
            <a:lstStyle/>
            <a:p>
              <a:pPr marL="276860" marR="271145" indent="139700">
                <a:lnSpc>
                  <a:spcPct val="100000"/>
                </a:lnSpc>
                <a:spcBef>
                  <a:spcPts val="285"/>
                </a:spcBef>
              </a:pPr>
              <a:r>
                <a:rPr sz="1100" b="1" dirty="0">
                  <a:latin typeface="微软雅黑" panose="020B0503020204020204" pitchFamily="34" charset="-122"/>
                  <a:ea typeface="微软雅黑" panose="020B0503020204020204" pitchFamily="34" charset="-122"/>
                  <a:cs typeface="微软雅黑"/>
                </a:rPr>
                <a:t>招商蛇口或 </a:t>
              </a:r>
              <a:r>
                <a:rPr sz="1100" b="1" spc="5" dirty="0">
                  <a:latin typeface="微软雅黑" panose="020B0503020204020204" pitchFamily="34" charset="-122"/>
                  <a:ea typeface="微软雅黑" panose="020B0503020204020204" pitchFamily="34" charset="-122"/>
                  <a:cs typeface="微软雅黑"/>
                </a:rPr>
                <a:t> </a:t>
              </a:r>
              <a:r>
                <a:rPr sz="1100" b="1" dirty="0">
                  <a:latin typeface="微软雅黑" panose="020B0503020204020204" pitchFamily="34" charset="-122"/>
                  <a:ea typeface="微软雅黑" panose="020B0503020204020204" pitchFamily="34" charset="-122"/>
                  <a:cs typeface="微软雅黑"/>
                </a:rPr>
                <a:t>同一控制关联方</a:t>
              </a:r>
              <a:endParaRPr sz="1100" dirty="0">
                <a:latin typeface="微软雅黑" panose="020B0503020204020204" pitchFamily="34" charset="-122"/>
                <a:ea typeface="微软雅黑" panose="020B0503020204020204" pitchFamily="34" charset="-122"/>
                <a:cs typeface="微软雅黑"/>
              </a:endParaRPr>
            </a:p>
          </p:txBody>
        </p:sp>
        <p:sp>
          <p:nvSpPr>
            <p:cNvPr id="36" name="object 31">
              <a:extLst>
                <a:ext uri="{FF2B5EF4-FFF2-40B4-BE49-F238E27FC236}">
                  <a16:creationId xmlns:a16="http://schemas.microsoft.com/office/drawing/2014/main" id="{8B18A869-A7FA-4972-8CFA-E1A82C20B6A1}"/>
                </a:ext>
              </a:extLst>
            </p:cNvPr>
            <p:cNvSpPr/>
            <p:nvPr/>
          </p:nvSpPr>
          <p:spPr>
            <a:xfrm>
              <a:off x="2974800" y="1721039"/>
              <a:ext cx="1551305" cy="405689"/>
            </a:xfrm>
            <a:custGeom>
              <a:avLst/>
              <a:gdLst/>
              <a:ahLst/>
              <a:cxnLst/>
              <a:rect l="l" t="t" r="r" b="b"/>
              <a:pathLst>
                <a:path w="1551304" h="304165">
                  <a:moveTo>
                    <a:pt x="1506474" y="227711"/>
                  </a:moveTo>
                  <a:lnTo>
                    <a:pt x="1474724" y="227711"/>
                  </a:lnTo>
                  <a:lnTo>
                    <a:pt x="1512824" y="303911"/>
                  </a:lnTo>
                  <a:lnTo>
                    <a:pt x="1544574" y="240411"/>
                  </a:lnTo>
                  <a:lnTo>
                    <a:pt x="1506474" y="240411"/>
                  </a:lnTo>
                  <a:lnTo>
                    <a:pt x="1506474" y="227711"/>
                  </a:lnTo>
                  <a:close/>
                </a:path>
                <a:path w="1551304" h="304165">
                  <a:moveTo>
                    <a:pt x="1506474" y="152019"/>
                  </a:moveTo>
                  <a:lnTo>
                    <a:pt x="1506474" y="240411"/>
                  </a:lnTo>
                  <a:lnTo>
                    <a:pt x="1519174" y="240411"/>
                  </a:lnTo>
                  <a:lnTo>
                    <a:pt x="1519174" y="158369"/>
                  </a:lnTo>
                  <a:lnTo>
                    <a:pt x="1512824" y="158369"/>
                  </a:lnTo>
                  <a:lnTo>
                    <a:pt x="1506474" y="152019"/>
                  </a:lnTo>
                  <a:close/>
                </a:path>
                <a:path w="1551304" h="304165">
                  <a:moveTo>
                    <a:pt x="1550924" y="227711"/>
                  </a:moveTo>
                  <a:lnTo>
                    <a:pt x="1519174" y="227711"/>
                  </a:lnTo>
                  <a:lnTo>
                    <a:pt x="1519174" y="240411"/>
                  </a:lnTo>
                  <a:lnTo>
                    <a:pt x="1544574" y="240411"/>
                  </a:lnTo>
                  <a:lnTo>
                    <a:pt x="1550924" y="227711"/>
                  </a:lnTo>
                  <a:close/>
                </a:path>
                <a:path w="1551304" h="304165">
                  <a:moveTo>
                    <a:pt x="12700" y="0"/>
                  </a:moveTo>
                  <a:lnTo>
                    <a:pt x="0" y="0"/>
                  </a:lnTo>
                  <a:lnTo>
                    <a:pt x="0" y="158369"/>
                  </a:lnTo>
                  <a:lnTo>
                    <a:pt x="1506474" y="158369"/>
                  </a:lnTo>
                  <a:lnTo>
                    <a:pt x="1506474" y="152019"/>
                  </a:lnTo>
                  <a:lnTo>
                    <a:pt x="12700" y="152019"/>
                  </a:lnTo>
                  <a:lnTo>
                    <a:pt x="6350" y="145669"/>
                  </a:lnTo>
                  <a:lnTo>
                    <a:pt x="12700" y="145669"/>
                  </a:lnTo>
                  <a:lnTo>
                    <a:pt x="12700" y="0"/>
                  </a:lnTo>
                  <a:close/>
                </a:path>
                <a:path w="1551304" h="304165">
                  <a:moveTo>
                    <a:pt x="1519174" y="145669"/>
                  </a:moveTo>
                  <a:lnTo>
                    <a:pt x="12700" y="145669"/>
                  </a:lnTo>
                  <a:lnTo>
                    <a:pt x="12700" y="152019"/>
                  </a:lnTo>
                  <a:lnTo>
                    <a:pt x="1506474" y="152019"/>
                  </a:lnTo>
                  <a:lnTo>
                    <a:pt x="1512824" y="158369"/>
                  </a:lnTo>
                  <a:lnTo>
                    <a:pt x="1519174" y="158369"/>
                  </a:lnTo>
                  <a:lnTo>
                    <a:pt x="1519174" y="145669"/>
                  </a:lnTo>
                  <a:close/>
                </a:path>
                <a:path w="1551304" h="304165">
                  <a:moveTo>
                    <a:pt x="12700" y="145669"/>
                  </a:moveTo>
                  <a:lnTo>
                    <a:pt x="6350" y="145669"/>
                  </a:lnTo>
                  <a:lnTo>
                    <a:pt x="12700" y="152019"/>
                  </a:lnTo>
                  <a:lnTo>
                    <a:pt x="12700" y="145669"/>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7" name="object 32">
              <a:extLst>
                <a:ext uri="{FF2B5EF4-FFF2-40B4-BE49-F238E27FC236}">
                  <a16:creationId xmlns:a16="http://schemas.microsoft.com/office/drawing/2014/main" id="{86189DCB-ACF5-44B7-8151-B4D4910D13A1}"/>
                </a:ext>
              </a:extLst>
            </p:cNvPr>
            <p:cNvSpPr txBox="1"/>
            <p:nvPr/>
          </p:nvSpPr>
          <p:spPr>
            <a:xfrm>
              <a:off x="3990989" y="1226101"/>
              <a:ext cx="1062355" cy="383138"/>
            </a:xfrm>
            <a:prstGeom prst="rect">
              <a:avLst/>
            </a:prstGeom>
            <a:solidFill>
              <a:srgbClr val="E2EBF8"/>
            </a:solidFill>
          </p:spPr>
          <p:txBody>
            <a:bodyPr vert="horz" wrap="square" lIns="0" tIns="116839" rIns="0" bIns="0" rtlCol="0">
              <a:spAutoFit/>
            </a:bodyPr>
            <a:lstStyle/>
            <a:p>
              <a:pPr marL="180975">
                <a:lnSpc>
                  <a:spcPct val="100000"/>
                </a:lnSpc>
                <a:spcBef>
                  <a:spcPts val="919"/>
                </a:spcBef>
              </a:pPr>
              <a:r>
                <a:rPr sz="1100" b="1" dirty="0">
                  <a:latin typeface="微软雅黑" panose="020B0503020204020204" pitchFamily="34" charset="-122"/>
                  <a:ea typeface="微软雅黑" panose="020B0503020204020204" pitchFamily="34" charset="-122"/>
                  <a:cs typeface="微软雅黑"/>
                </a:rPr>
                <a:t>战略投资者</a:t>
              </a:r>
              <a:endParaRPr sz="1100" dirty="0">
                <a:latin typeface="微软雅黑" panose="020B0503020204020204" pitchFamily="34" charset="-122"/>
                <a:ea typeface="微软雅黑" panose="020B0503020204020204" pitchFamily="34" charset="-122"/>
                <a:cs typeface="微软雅黑"/>
              </a:endParaRPr>
            </a:p>
          </p:txBody>
        </p:sp>
        <p:sp>
          <p:nvSpPr>
            <p:cNvPr id="38" name="object 33">
              <a:extLst>
                <a:ext uri="{FF2B5EF4-FFF2-40B4-BE49-F238E27FC236}">
                  <a16:creationId xmlns:a16="http://schemas.microsoft.com/office/drawing/2014/main" id="{AEB2501A-C895-4A50-A2B5-A8483041641C}"/>
                </a:ext>
              </a:extLst>
            </p:cNvPr>
            <p:cNvSpPr txBox="1"/>
            <p:nvPr/>
          </p:nvSpPr>
          <p:spPr>
            <a:xfrm>
              <a:off x="5050742" y="4032196"/>
              <a:ext cx="1224280" cy="336102"/>
            </a:xfrm>
            <a:prstGeom prst="rect">
              <a:avLst/>
            </a:prstGeom>
            <a:solidFill>
              <a:srgbClr val="0096DF"/>
            </a:solidFill>
          </p:spPr>
          <p:txBody>
            <a:bodyPr vert="horz" wrap="square" lIns="0" tIns="81915" rIns="0" bIns="0" rtlCol="0">
              <a:spAutoFit/>
            </a:bodyPr>
            <a:lstStyle/>
            <a:p>
              <a:pPr marL="194310">
                <a:lnSpc>
                  <a:spcPct val="100000"/>
                </a:lnSpc>
                <a:spcBef>
                  <a:spcPts val="645"/>
                </a:spcBef>
              </a:pPr>
              <a:r>
                <a:rPr sz="1100" b="1" dirty="0">
                  <a:latin typeface="微软雅黑" panose="020B0503020204020204" pitchFamily="34" charset="-122"/>
                  <a:ea typeface="微软雅黑" panose="020B0503020204020204" pitchFamily="34" charset="-122"/>
                  <a:cs typeface="微软雅黑"/>
                </a:rPr>
                <a:t>SPV（万海）</a:t>
              </a:r>
              <a:endParaRPr sz="1100">
                <a:latin typeface="微软雅黑" panose="020B0503020204020204" pitchFamily="34" charset="-122"/>
                <a:ea typeface="微软雅黑" panose="020B0503020204020204" pitchFamily="34" charset="-122"/>
                <a:cs typeface="微软雅黑"/>
              </a:endParaRPr>
            </a:p>
          </p:txBody>
        </p:sp>
        <p:sp>
          <p:nvSpPr>
            <p:cNvPr id="39" name="object 34">
              <a:extLst>
                <a:ext uri="{FF2B5EF4-FFF2-40B4-BE49-F238E27FC236}">
                  <a16:creationId xmlns:a16="http://schemas.microsoft.com/office/drawing/2014/main" id="{F950DF84-FF53-426A-A356-BA83FA01B4A3}"/>
                </a:ext>
              </a:extLst>
            </p:cNvPr>
            <p:cNvSpPr txBox="1"/>
            <p:nvPr/>
          </p:nvSpPr>
          <p:spPr>
            <a:xfrm>
              <a:off x="2737310" y="4032196"/>
              <a:ext cx="1224280" cy="336102"/>
            </a:xfrm>
            <a:prstGeom prst="rect">
              <a:avLst/>
            </a:prstGeom>
            <a:solidFill>
              <a:srgbClr val="0096DF"/>
            </a:solidFill>
          </p:spPr>
          <p:txBody>
            <a:bodyPr vert="horz" wrap="square" lIns="0" tIns="81915" rIns="0" bIns="0" rtlCol="0">
              <a:spAutoFit/>
            </a:bodyPr>
            <a:lstStyle/>
            <a:p>
              <a:pPr marL="193675">
                <a:lnSpc>
                  <a:spcPct val="100000"/>
                </a:lnSpc>
                <a:spcBef>
                  <a:spcPts val="645"/>
                </a:spcBef>
              </a:pPr>
              <a:r>
                <a:rPr sz="1100" b="1" dirty="0">
                  <a:latin typeface="微软雅黑" panose="020B0503020204020204" pitchFamily="34" charset="-122"/>
                  <a:ea typeface="微软雅黑" panose="020B0503020204020204" pitchFamily="34" charset="-122"/>
                  <a:cs typeface="微软雅黑"/>
                </a:rPr>
                <a:t>SPV（万融）</a:t>
              </a:r>
              <a:endParaRPr sz="1100">
                <a:latin typeface="微软雅黑" panose="020B0503020204020204" pitchFamily="34" charset="-122"/>
                <a:ea typeface="微软雅黑" panose="020B0503020204020204" pitchFamily="34" charset="-122"/>
                <a:cs typeface="微软雅黑"/>
              </a:endParaRPr>
            </a:p>
          </p:txBody>
        </p:sp>
        <p:sp>
          <p:nvSpPr>
            <p:cNvPr id="40" name="object 35">
              <a:extLst>
                <a:ext uri="{FF2B5EF4-FFF2-40B4-BE49-F238E27FC236}">
                  <a16:creationId xmlns:a16="http://schemas.microsoft.com/office/drawing/2014/main" id="{C397F823-07DC-47EA-A21C-ACCABD3BD209}"/>
                </a:ext>
              </a:extLst>
            </p:cNvPr>
            <p:cNvSpPr/>
            <p:nvPr/>
          </p:nvSpPr>
          <p:spPr>
            <a:xfrm>
              <a:off x="3310334" y="3294333"/>
              <a:ext cx="2390140" cy="737694"/>
            </a:xfrm>
            <a:custGeom>
              <a:avLst/>
              <a:gdLst/>
              <a:ahLst/>
              <a:cxnLst/>
              <a:rect l="l" t="t" r="r" b="b"/>
              <a:pathLst>
                <a:path w="2390140" h="553085">
                  <a:moveTo>
                    <a:pt x="2390013" y="476758"/>
                  </a:moveTo>
                  <a:lnTo>
                    <a:pt x="2358263" y="476758"/>
                  </a:lnTo>
                  <a:lnTo>
                    <a:pt x="2358263" y="282829"/>
                  </a:lnTo>
                  <a:lnTo>
                    <a:pt x="2358263" y="270129"/>
                  </a:lnTo>
                  <a:lnTo>
                    <a:pt x="1184402" y="270129"/>
                  </a:lnTo>
                  <a:lnTo>
                    <a:pt x="1184402" y="0"/>
                  </a:lnTo>
                  <a:lnTo>
                    <a:pt x="1171702" y="0"/>
                  </a:lnTo>
                  <a:lnTo>
                    <a:pt x="1171702" y="270129"/>
                  </a:lnTo>
                  <a:lnTo>
                    <a:pt x="31750" y="270129"/>
                  </a:lnTo>
                  <a:lnTo>
                    <a:pt x="31750" y="476758"/>
                  </a:lnTo>
                  <a:lnTo>
                    <a:pt x="0" y="476758"/>
                  </a:lnTo>
                  <a:lnTo>
                    <a:pt x="38100" y="552958"/>
                  </a:lnTo>
                  <a:lnTo>
                    <a:pt x="69850" y="489458"/>
                  </a:lnTo>
                  <a:lnTo>
                    <a:pt x="76200" y="476758"/>
                  </a:lnTo>
                  <a:lnTo>
                    <a:pt x="44450" y="476758"/>
                  </a:lnTo>
                  <a:lnTo>
                    <a:pt x="44450" y="282829"/>
                  </a:lnTo>
                  <a:lnTo>
                    <a:pt x="1171702" y="282829"/>
                  </a:lnTo>
                  <a:lnTo>
                    <a:pt x="1184402" y="282829"/>
                  </a:lnTo>
                  <a:lnTo>
                    <a:pt x="2345563" y="282829"/>
                  </a:lnTo>
                  <a:lnTo>
                    <a:pt x="2345563" y="476758"/>
                  </a:lnTo>
                  <a:lnTo>
                    <a:pt x="2313813" y="476758"/>
                  </a:lnTo>
                  <a:lnTo>
                    <a:pt x="2351913" y="552958"/>
                  </a:lnTo>
                  <a:lnTo>
                    <a:pt x="2383663" y="489458"/>
                  </a:lnTo>
                  <a:lnTo>
                    <a:pt x="2390013" y="476758"/>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1" name="object 36">
              <a:extLst>
                <a:ext uri="{FF2B5EF4-FFF2-40B4-BE49-F238E27FC236}">
                  <a16:creationId xmlns:a16="http://schemas.microsoft.com/office/drawing/2014/main" id="{AEAFD324-9D19-4176-95DA-E0BAF6CCC384}"/>
                </a:ext>
              </a:extLst>
            </p:cNvPr>
            <p:cNvSpPr txBox="1"/>
            <p:nvPr/>
          </p:nvSpPr>
          <p:spPr>
            <a:xfrm>
              <a:off x="3328367" y="3407148"/>
              <a:ext cx="2387600" cy="233476"/>
            </a:xfrm>
            <a:prstGeom prst="rect">
              <a:avLst/>
            </a:prstGeom>
          </p:spPr>
          <p:txBody>
            <a:bodyPr vert="horz" wrap="square" lIns="0" tIns="13335" rIns="0" bIns="0" rtlCol="0">
              <a:spAutoFit/>
            </a:bodyPr>
            <a:lstStyle/>
            <a:p>
              <a:pPr marL="12700">
                <a:lnSpc>
                  <a:spcPct val="100000"/>
                </a:lnSpc>
                <a:spcBef>
                  <a:spcPts val="105"/>
                </a:spcBef>
                <a:tabLst>
                  <a:tab pos="2016760" algn="l"/>
                </a:tabLst>
              </a:pPr>
              <a:r>
                <a:rPr sz="1050" dirty="0">
                  <a:latin typeface="微软雅黑" panose="020B0503020204020204" pitchFamily="34" charset="-122"/>
                  <a:ea typeface="微软雅黑" panose="020B0503020204020204" pitchFamily="34" charset="-122"/>
                  <a:cs typeface="微软雅黑"/>
                </a:rPr>
                <a:t>100%	</a:t>
              </a:r>
              <a:r>
                <a:rPr sz="1575" baseline="2645" dirty="0">
                  <a:latin typeface="微软雅黑" panose="020B0503020204020204" pitchFamily="34" charset="-122"/>
                  <a:ea typeface="微软雅黑" panose="020B0503020204020204" pitchFamily="34" charset="-122"/>
                  <a:cs typeface="微软雅黑"/>
                </a:rPr>
                <a:t>100%</a:t>
              </a:r>
              <a:endParaRPr sz="1575" baseline="2645">
                <a:latin typeface="微软雅黑" panose="020B0503020204020204" pitchFamily="34" charset="-122"/>
                <a:ea typeface="微软雅黑" panose="020B0503020204020204" pitchFamily="34" charset="-122"/>
                <a:cs typeface="微软雅黑"/>
              </a:endParaRPr>
            </a:p>
          </p:txBody>
        </p:sp>
        <p:sp>
          <p:nvSpPr>
            <p:cNvPr id="42" name="object 37">
              <a:extLst>
                <a:ext uri="{FF2B5EF4-FFF2-40B4-BE49-F238E27FC236}">
                  <a16:creationId xmlns:a16="http://schemas.microsoft.com/office/drawing/2014/main" id="{84218E54-2A4E-408A-9181-D17F9283271E}"/>
                </a:ext>
              </a:extLst>
            </p:cNvPr>
            <p:cNvSpPr txBox="1"/>
            <p:nvPr/>
          </p:nvSpPr>
          <p:spPr>
            <a:xfrm>
              <a:off x="4897833" y="4496156"/>
              <a:ext cx="1488440" cy="233476"/>
            </a:xfrm>
            <a:prstGeom prst="rect">
              <a:avLst/>
            </a:prstGeom>
          </p:spPr>
          <p:txBody>
            <a:bodyPr vert="horz" wrap="square" lIns="0" tIns="13335" rIns="0" bIns="0" rtlCol="0">
              <a:spAutoFit/>
            </a:bodyPr>
            <a:lstStyle/>
            <a:p>
              <a:pPr marL="12700">
                <a:lnSpc>
                  <a:spcPct val="100000"/>
                </a:lnSpc>
                <a:spcBef>
                  <a:spcPts val="105"/>
                </a:spcBef>
              </a:pPr>
              <a:r>
                <a:rPr sz="1050" dirty="0">
                  <a:latin typeface="微软雅黑" panose="020B0503020204020204" pitchFamily="34" charset="-122"/>
                  <a:ea typeface="微软雅黑" panose="020B0503020204020204" pitchFamily="34" charset="-122"/>
                  <a:cs typeface="微软雅黑"/>
                </a:rPr>
                <a:t>100%</a:t>
              </a:r>
              <a:r>
                <a:rPr sz="1050" spc="5" dirty="0">
                  <a:latin typeface="微软雅黑" panose="020B0503020204020204" pitchFamily="34" charset="-122"/>
                  <a:ea typeface="微软雅黑" panose="020B0503020204020204" pitchFamily="34" charset="-122"/>
                  <a:cs typeface="微软雅黑"/>
                </a:rPr>
                <a:t>股</a:t>
              </a:r>
              <a:r>
                <a:rPr sz="1050" spc="-10" dirty="0">
                  <a:latin typeface="微软雅黑" panose="020B0503020204020204" pitchFamily="34" charset="-122"/>
                  <a:ea typeface="微软雅黑" panose="020B0503020204020204" pitchFamily="34" charset="-122"/>
                  <a:cs typeface="微软雅黑"/>
                </a:rPr>
                <a:t>权</a:t>
              </a:r>
              <a:r>
                <a:rPr sz="1050" spc="5" dirty="0">
                  <a:latin typeface="微软雅黑" panose="020B0503020204020204" pitchFamily="34" charset="-122"/>
                  <a:ea typeface="微软雅黑" panose="020B0503020204020204" pitchFamily="34" charset="-122"/>
                  <a:cs typeface="微软雅黑"/>
                </a:rPr>
                <a:t>及</a:t>
              </a:r>
              <a:r>
                <a:rPr sz="1050" spc="-40" dirty="0">
                  <a:latin typeface="微软雅黑" panose="020B0503020204020204" pitchFamily="34" charset="-122"/>
                  <a:ea typeface="微软雅黑" panose="020B0503020204020204" pitchFamily="34" charset="-122"/>
                  <a:cs typeface="微软雅黑"/>
                </a:rPr>
                <a:t> </a:t>
              </a:r>
              <a:r>
                <a:rPr sz="1050" spc="5" dirty="0">
                  <a:latin typeface="微软雅黑" panose="020B0503020204020204" pitchFamily="34" charset="-122"/>
                  <a:ea typeface="微软雅黑" panose="020B0503020204020204" pitchFamily="34" charset="-122"/>
                  <a:cs typeface="微软雅黑"/>
                </a:rPr>
                <a:t>关联方债权</a:t>
              </a:r>
              <a:endParaRPr sz="1050">
                <a:latin typeface="微软雅黑" panose="020B0503020204020204" pitchFamily="34" charset="-122"/>
                <a:ea typeface="微软雅黑" panose="020B0503020204020204" pitchFamily="34" charset="-122"/>
                <a:cs typeface="微软雅黑"/>
              </a:endParaRPr>
            </a:p>
          </p:txBody>
        </p:sp>
        <p:sp>
          <p:nvSpPr>
            <p:cNvPr id="43" name="object 38">
              <a:extLst>
                <a:ext uri="{FF2B5EF4-FFF2-40B4-BE49-F238E27FC236}">
                  <a16:creationId xmlns:a16="http://schemas.microsoft.com/office/drawing/2014/main" id="{F7E9F406-B703-47BD-B5FC-A524967CE36D}"/>
                </a:ext>
              </a:extLst>
            </p:cNvPr>
            <p:cNvSpPr txBox="1"/>
            <p:nvPr/>
          </p:nvSpPr>
          <p:spPr>
            <a:xfrm>
              <a:off x="2737310" y="5516054"/>
              <a:ext cx="1224280" cy="294196"/>
            </a:xfrm>
            <a:prstGeom prst="rect">
              <a:avLst/>
            </a:prstGeom>
            <a:solidFill>
              <a:srgbClr val="E3D2AC"/>
            </a:solidFill>
          </p:spPr>
          <p:txBody>
            <a:bodyPr vert="horz" wrap="square" lIns="0" tIns="50800" rIns="0" bIns="0" rtlCol="0">
              <a:spAutoFit/>
            </a:bodyPr>
            <a:lstStyle/>
            <a:p>
              <a:pPr marL="190500">
                <a:lnSpc>
                  <a:spcPct val="100000"/>
                </a:lnSpc>
                <a:spcBef>
                  <a:spcPts val="400"/>
                </a:spcBef>
              </a:pPr>
              <a:r>
                <a:rPr sz="1100" b="1" dirty="0">
                  <a:latin typeface="微软雅黑" panose="020B0503020204020204" pitchFamily="34" charset="-122"/>
                  <a:ea typeface="微软雅黑" panose="020B0503020204020204" pitchFamily="34" charset="-122"/>
                  <a:cs typeface="微软雅黑"/>
                </a:rPr>
                <a:t>万融大厦项目</a:t>
              </a:r>
              <a:endParaRPr sz="1100">
                <a:latin typeface="微软雅黑" panose="020B0503020204020204" pitchFamily="34" charset="-122"/>
                <a:ea typeface="微软雅黑" panose="020B0503020204020204" pitchFamily="34" charset="-122"/>
                <a:cs typeface="微软雅黑"/>
              </a:endParaRPr>
            </a:p>
          </p:txBody>
        </p:sp>
        <p:sp>
          <p:nvSpPr>
            <p:cNvPr id="44" name="object 39">
              <a:extLst>
                <a:ext uri="{FF2B5EF4-FFF2-40B4-BE49-F238E27FC236}">
                  <a16:creationId xmlns:a16="http://schemas.microsoft.com/office/drawing/2014/main" id="{4AC74E05-EA6C-4711-AB04-FE617EC7ED8B}"/>
                </a:ext>
              </a:extLst>
            </p:cNvPr>
            <p:cNvSpPr txBox="1"/>
            <p:nvPr/>
          </p:nvSpPr>
          <p:spPr>
            <a:xfrm>
              <a:off x="5050742" y="5516054"/>
              <a:ext cx="1224280" cy="290775"/>
            </a:xfrm>
            <a:prstGeom prst="rect">
              <a:avLst/>
            </a:prstGeom>
            <a:solidFill>
              <a:srgbClr val="E3D2AC"/>
            </a:solidFill>
          </p:spPr>
          <p:txBody>
            <a:bodyPr vert="horz" wrap="square" lIns="0" tIns="48260" rIns="0" bIns="0" rtlCol="0">
              <a:spAutoFit/>
            </a:bodyPr>
            <a:lstStyle/>
            <a:p>
              <a:pPr marL="191135">
                <a:lnSpc>
                  <a:spcPct val="100000"/>
                </a:lnSpc>
                <a:spcBef>
                  <a:spcPts val="380"/>
                </a:spcBef>
              </a:pPr>
              <a:r>
                <a:rPr sz="1100" b="1" dirty="0">
                  <a:latin typeface="微软雅黑" panose="020B0503020204020204" pitchFamily="34" charset="-122"/>
                  <a:ea typeface="微软雅黑" panose="020B0503020204020204" pitchFamily="34" charset="-122"/>
                  <a:cs typeface="微软雅黑"/>
                </a:rPr>
                <a:t>万海大厦项目</a:t>
              </a:r>
              <a:endParaRPr sz="1100">
                <a:latin typeface="微软雅黑" panose="020B0503020204020204" pitchFamily="34" charset="-122"/>
                <a:ea typeface="微软雅黑" panose="020B0503020204020204" pitchFamily="34" charset="-122"/>
                <a:cs typeface="微软雅黑"/>
              </a:endParaRPr>
            </a:p>
          </p:txBody>
        </p:sp>
        <p:grpSp>
          <p:nvGrpSpPr>
            <p:cNvPr id="45" name="object 40">
              <a:extLst>
                <a:ext uri="{FF2B5EF4-FFF2-40B4-BE49-F238E27FC236}">
                  <a16:creationId xmlns:a16="http://schemas.microsoft.com/office/drawing/2014/main" id="{A495E8EF-9B5E-43DE-8C2A-CFBBAE2594A8}"/>
                </a:ext>
              </a:extLst>
            </p:cNvPr>
            <p:cNvGrpSpPr/>
            <p:nvPr/>
          </p:nvGrpSpPr>
          <p:grpSpPr>
            <a:xfrm>
              <a:off x="3310333" y="5298557"/>
              <a:ext cx="2391410" cy="218513"/>
              <a:chOff x="2162555" y="3831335"/>
              <a:chExt cx="2391410" cy="163830"/>
            </a:xfrm>
          </p:grpSpPr>
          <p:pic>
            <p:nvPicPr>
              <p:cNvPr id="46" name="object 41">
                <a:extLst>
                  <a:ext uri="{FF2B5EF4-FFF2-40B4-BE49-F238E27FC236}">
                    <a16:creationId xmlns:a16="http://schemas.microsoft.com/office/drawing/2014/main" id="{F414F531-74D1-42F3-B248-77494CE80478}"/>
                  </a:ext>
                </a:extLst>
              </p:cNvPr>
              <p:cNvPicPr/>
              <p:nvPr/>
            </p:nvPicPr>
            <p:blipFill>
              <a:blip r:embed="rId5" cstate="print"/>
              <a:stretch>
                <a:fillRect/>
              </a:stretch>
            </p:blipFill>
            <p:spPr>
              <a:xfrm>
                <a:off x="2162555" y="3831335"/>
                <a:ext cx="76200" cy="162902"/>
              </a:xfrm>
              <a:prstGeom prst="rect">
                <a:avLst/>
              </a:prstGeom>
            </p:spPr>
          </p:pic>
          <p:pic>
            <p:nvPicPr>
              <p:cNvPr id="47" name="object 42">
                <a:extLst>
                  <a:ext uri="{FF2B5EF4-FFF2-40B4-BE49-F238E27FC236}">
                    <a16:creationId xmlns:a16="http://schemas.microsoft.com/office/drawing/2014/main" id="{3390C0F2-A217-423B-AF47-3E4F8E18C260}"/>
                  </a:ext>
                </a:extLst>
              </p:cNvPr>
              <p:cNvPicPr/>
              <p:nvPr/>
            </p:nvPicPr>
            <p:blipFill>
              <a:blip r:embed="rId6" cstate="print"/>
              <a:stretch>
                <a:fillRect/>
              </a:stretch>
            </p:blipFill>
            <p:spPr>
              <a:xfrm>
                <a:off x="4477511" y="3840479"/>
                <a:ext cx="76200" cy="154495"/>
              </a:xfrm>
              <a:prstGeom prst="rect">
                <a:avLst/>
              </a:prstGeom>
            </p:spPr>
          </p:pic>
        </p:grpSp>
        <p:sp>
          <p:nvSpPr>
            <p:cNvPr id="48" name="object 43">
              <a:extLst>
                <a:ext uri="{FF2B5EF4-FFF2-40B4-BE49-F238E27FC236}">
                  <a16:creationId xmlns:a16="http://schemas.microsoft.com/office/drawing/2014/main" id="{59264412-6965-485A-B74F-057C819B480E}"/>
                </a:ext>
              </a:extLst>
            </p:cNvPr>
            <p:cNvSpPr txBox="1"/>
            <p:nvPr/>
          </p:nvSpPr>
          <p:spPr>
            <a:xfrm>
              <a:off x="7036641" y="2096067"/>
              <a:ext cx="294005" cy="233476"/>
            </a:xfrm>
            <a:prstGeom prst="rect">
              <a:avLst/>
            </a:prstGeom>
          </p:spPr>
          <p:txBody>
            <a:bodyPr vert="horz" wrap="square" lIns="0" tIns="13335" rIns="0" bIns="0" rtlCol="0">
              <a:spAutoFit/>
            </a:bodyPr>
            <a:lstStyle/>
            <a:p>
              <a:pPr marL="12700">
                <a:lnSpc>
                  <a:spcPct val="100000"/>
                </a:lnSpc>
                <a:spcBef>
                  <a:spcPts val="105"/>
                </a:spcBef>
              </a:pPr>
              <a:r>
                <a:rPr sz="1050" spc="5" dirty="0">
                  <a:latin typeface="微软雅黑" panose="020B0503020204020204" pitchFamily="34" charset="-122"/>
                  <a:ea typeface="微软雅黑" panose="020B0503020204020204" pitchFamily="34" charset="-122"/>
                  <a:cs typeface="微软雅黑"/>
                </a:rPr>
                <a:t>管理</a:t>
              </a:r>
              <a:endParaRPr sz="1050">
                <a:latin typeface="微软雅黑" panose="020B0503020204020204" pitchFamily="34" charset="-122"/>
                <a:ea typeface="微软雅黑" panose="020B0503020204020204" pitchFamily="34" charset="-122"/>
                <a:cs typeface="微软雅黑"/>
              </a:endParaRPr>
            </a:p>
          </p:txBody>
        </p:sp>
        <p:sp>
          <p:nvSpPr>
            <p:cNvPr id="49" name="object 44">
              <a:extLst>
                <a:ext uri="{FF2B5EF4-FFF2-40B4-BE49-F238E27FC236}">
                  <a16:creationId xmlns:a16="http://schemas.microsoft.com/office/drawing/2014/main" id="{837C43E6-FBBF-45DA-9495-807DCCF07F27}"/>
                </a:ext>
              </a:extLst>
            </p:cNvPr>
            <p:cNvSpPr txBox="1"/>
            <p:nvPr/>
          </p:nvSpPr>
          <p:spPr>
            <a:xfrm>
              <a:off x="7036641" y="2781353"/>
              <a:ext cx="294005" cy="233476"/>
            </a:xfrm>
            <a:prstGeom prst="rect">
              <a:avLst/>
            </a:prstGeom>
          </p:spPr>
          <p:txBody>
            <a:bodyPr vert="horz" wrap="square" lIns="0" tIns="13335" rIns="0" bIns="0" rtlCol="0">
              <a:spAutoFit/>
            </a:bodyPr>
            <a:lstStyle/>
            <a:p>
              <a:pPr marL="12700">
                <a:lnSpc>
                  <a:spcPct val="100000"/>
                </a:lnSpc>
                <a:spcBef>
                  <a:spcPts val="105"/>
                </a:spcBef>
              </a:pPr>
              <a:r>
                <a:rPr sz="1050" dirty="0">
                  <a:latin typeface="微软雅黑" panose="020B0503020204020204" pitchFamily="34" charset="-122"/>
                  <a:ea typeface="微软雅黑" panose="020B0503020204020204" pitchFamily="34" charset="-122"/>
                  <a:cs typeface="微软雅黑"/>
                </a:rPr>
                <a:t>管理</a:t>
              </a:r>
              <a:endParaRPr sz="1050">
                <a:latin typeface="微软雅黑" panose="020B0503020204020204" pitchFamily="34" charset="-122"/>
                <a:ea typeface="微软雅黑" panose="020B0503020204020204" pitchFamily="34" charset="-122"/>
                <a:cs typeface="微软雅黑"/>
              </a:endParaRPr>
            </a:p>
          </p:txBody>
        </p:sp>
        <p:sp>
          <p:nvSpPr>
            <p:cNvPr id="50" name="object 45">
              <a:extLst>
                <a:ext uri="{FF2B5EF4-FFF2-40B4-BE49-F238E27FC236}">
                  <a16:creationId xmlns:a16="http://schemas.microsoft.com/office/drawing/2014/main" id="{C7ADA0D2-D4F9-4085-8726-CBC1FB49D6E2}"/>
                </a:ext>
              </a:extLst>
            </p:cNvPr>
            <p:cNvSpPr txBox="1"/>
            <p:nvPr/>
          </p:nvSpPr>
          <p:spPr>
            <a:xfrm>
              <a:off x="5337507" y="1249493"/>
              <a:ext cx="1391920" cy="387414"/>
            </a:xfrm>
            <a:prstGeom prst="rect">
              <a:avLst/>
            </a:prstGeom>
            <a:solidFill>
              <a:srgbClr val="E2EBF8"/>
            </a:solidFill>
          </p:spPr>
          <p:txBody>
            <a:bodyPr vert="horz" wrap="square" lIns="0" tIns="120014" rIns="0" bIns="0" rtlCol="0">
              <a:spAutoFit/>
            </a:bodyPr>
            <a:lstStyle/>
            <a:p>
              <a:pPr marL="135255">
                <a:lnSpc>
                  <a:spcPct val="100000"/>
                </a:lnSpc>
                <a:spcBef>
                  <a:spcPts val="944"/>
                </a:spcBef>
              </a:pPr>
              <a:r>
                <a:rPr sz="1100" b="1" dirty="0">
                  <a:latin typeface="微软雅黑" panose="020B0503020204020204" pitchFamily="34" charset="-122"/>
                  <a:ea typeface="微软雅黑" panose="020B0503020204020204" pitchFamily="34" charset="-122"/>
                  <a:cs typeface="微软雅黑"/>
                </a:rPr>
                <a:t>网下和公众投资者</a:t>
              </a:r>
              <a:endParaRPr sz="1100" dirty="0">
                <a:latin typeface="微软雅黑" panose="020B0503020204020204" pitchFamily="34" charset="-122"/>
                <a:ea typeface="微软雅黑" panose="020B0503020204020204" pitchFamily="34" charset="-122"/>
                <a:cs typeface="微软雅黑"/>
              </a:endParaRPr>
            </a:p>
          </p:txBody>
        </p:sp>
        <p:sp>
          <p:nvSpPr>
            <p:cNvPr id="51" name="object 46">
              <a:extLst>
                <a:ext uri="{FF2B5EF4-FFF2-40B4-BE49-F238E27FC236}">
                  <a16:creationId xmlns:a16="http://schemas.microsoft.com/office/drawing/2014/main" id="{1EE2AACB-90C3-4E01-938E-E496707294A3}"/>
                </a:ext>
              </a:extLst>
            </p:cNvPr>
            <p:cNvSpPr/>
            <p:nvPr/>
          </p:nvSpPr>
          <p:spPr>
            <a:xfrm>
              <a:off x="4449524" y="1721037"/>
              <a:ext cx="1623060" cy="405689"/>
            </a:xfrm>
            <a:custGeom>
              <a:avLst/>
              <a:gdLst/>
              <a:ahLst/>
              <a:cxnLst/>
              <a:rect l="l" t="t" r="r" b="b"/>
              <a:pathLst>
                <a:path w="1623060" h="304165">
                  <a:moveTo>
                    <a:pt x="1622806" y="0"/>
                  </a:moveTo>
                  <a:lnTo>
                    <a:pt x="1610106" y="0"/>
                  </a:lnTo>
                  <a:lnTo>
                    <a:pt x="1610106" y="145669"/>
                  </a:lnTo>
                  <a:lnTo>
                    <a:pt x="43586" y="145669"/>
                  </a:lnTo>
                  <a:lnTo>
                    <a:pt x="42164" y="7493"/>
                  </a:lnTo>
                  <a:lnTo>
                    <a:pt x="29464" y="7747"/>
                  </a:lnTo>
                  <a:lnTo>
                    <a:pt x="31737" y="227406"/>
                  </a:lnTo>
                  <a:lnTo>
                    <a:pt x="0" y="227711"/>
                  </a:lnTo>
                  <a:lnTo>
                    <a:pt x="28498" y="283311"/>
                  </a:lnTo>
                  <a:lnTo>
                    <a:pt x="38862" y="304038"/>
                  </a:lnTo>
                  <a:lnTo>
                    <a:pt x="70612" y="240538"/>
                  </a:lnTo>
                  <a:lnTo>
                    <a:pt x="76962" y="227838"/>
                  </a:lnTo>
                  <a:lnTo>
                    <a:pt x="75755" y="227838"/>
                  </a:lnTo>
                  <a:lnTo>
                    <a:pt x="76200" y="226949"/>
                  </a:lnTo>
                  <a:lnTo>
                    <a:pt x="45212" y="227279"/>
                  </a:lnTo>
                  <a:lnTo>
                    <a:pt x="45212" y="158369"/>
                  </a:lnTo>
                  <a:lnTo>
                    <a:pt x="1622806" y="158369"/>
                  </a:lnTo>
                  <a:lnTo>
                    <a:pt x="1622806" y="145669"/>
                  </a:lnTo>
                  <a:lnTo>
                    <a:pt x="1622806" y="0"/>
                  </a:lnTo>
                  <a:close/>
                </a:path>
              </a:pathLst>
            </a:custGeom>
            <a:solidFill>
              <a:srgbClr val="000000"/>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2" name="object 47">
              <a:extLst>
                <a:ext uri="{FF2B5EF4-FFF2-40B4-BE49-F238E27FC236}">
                  <a16:creationId xmlns:a16="http://schemas.microsoft.com/office/drawing/2014/main" id="{3957C2F9-5ECD-4FFB-AF47-6AC1312F3824}"/>
                </a:ext>
              </a:extLst>
            </p:cNvPr>
            <p:cNvSpPr txBox="1"/>
            <p:nvPr/>
          </p:nvSpPr>
          <p:spPr>
            <a:xfrm>
              <a:off x="3030045" y="1698781"/>
              <a:ext cx="2116455" cy="175048"/>
            </a:xfrm>
            <a:prstGeom prst="rect">
              <a:avLst/>
            </a:prstGeom>
          </p:spPr>
          <p:txBody>
            <a:bodyPr vert="horz" wrap="square" lIns="0" tIns="13335" rIns="0" bIns="0" rtlCol="0">
              <a:spAutoFit/>
            </a:bodyPr>
            <a:lstStyle/>
            <a:p>
              <a:pPr marL="12700">
                <a:lnSpc>
                  <a:spcPct val="100000"/>
                </a:lnSpc>
                <a:spcBef>
                  <a:spcPts val="105"/>
                </a:spcBef>
                <a:tabLst>
                  <a:tab pos="1491615" algn="l"/>
                </a:tabLst>
              </a:pPr>
              <a:r>
                <a:rPr sz="1050" dirty="0">
                  <a:latin typeface="微软雅黑" panose="020B0503020204020204" pitchFamily="34" charset="-122"/>
                  <a:ea typeface="微软雅黑" panose="020B0503020204020204" pitchFamily="34" charset="-122"/>
                  <a:cs typeface="微软雅黑"/>
                </a:rPr>
                <a:t>3</a:t>
              </a:r>
              <a:r>
                <a:rPr lang="en-US" sz="1050" dirty="0">
                  <a:latin typeface="微软雅黑" panose="020B0503020204020204" pitchFamily="34" charset="-122"/>
                  <a:ea typeface="微软雅黑" panose="020B0503020204020204" pitchFamily="34" charset="-122"/>
                  <a:cs typeface="微软雅黑"/>
                </a:rPr>
                <a:t>2</a:t>
              </a:r>
              <a:r>
                <a:rPr sz="1050" dirty="0">
                  <a:latin typeface="微软雅黑" panose="020B0503020204020204" pitchFamily="34" charset="-122"/>
                  <a:ea typeface="微软雅黑" panose="020B0503020204020204" pitchFamily="34" charset="-122"/>
                  <a:cs typeface="微软雅黑"/>
                </a:rPr>
                <a:t>%</a:t>
              </a:r>
              <a:r>
                <a:rPr sz="1050" spc="5" dirty="0">
                  <a:latin typeface="微软雅黑" panose="020B0503020204020204" pitchFamily="34" charset="-122"/>
                  <a:ea typeface="微软雅黑" panose="020B0503020204020204" pitchFamily="34" charset="-122"/>
                  <a:cs typeface="微软雅黑"/>
                </a:rPr>
                <a:t>左右</a:t>
              </a:r>
              <a:r>
                <a:rPr sz="1050" dirty="0">
                  <a:latin typeface="微软雅黑" panose="020B0503020204020204" pitchFamily="34" charset="-122"/>
                  <a:ea typeface="微软雅黑" panose="020B0503020204020204" pitchFamily="34" charset="-122"/>
                  <a:cs typeface="微软雅黑"/>
                </a:rPr>
                <a:t>	</a:t>
              </a:r>
              <a:r>
                <a:rPr lang="en-US" sz="1050" dirty="0">
                  <a:latin typeface="微软雅黑" panose="020B0503020204020204" pitchFamily="34" charset="-122"/>
                  <a:ea typeface="微软雅黑" panose="020B0503020204020204" pitchFamily="34" charset="-122"/>
                  <a:cs typeface="微软雅黑"/>
                </a:rPr>
                <a:t>33</a:t>
              </a:r>
              <a:r>
                <a:rPr sz="1050" spc="5" dirty="0">
                  <a:latin typeface="微软雅黑" panose="020B0503020204020204" pitchFamily="34" charset="-122"/>
                  <a:ea typeface="微软雅黑" panose="020B0503020204020204" pitchFamily="34" charset="-122"/>
                  <a:cs typeface="微软雅黑"/>
                </a:rPr>
                <a:t>%</a:t>
              </a:r>
              <a:endParaRPr sz="1050" dirty="0">
                <a:latin typeface="微软雅黑" panose="020B0503020204020204" pitchFamily="34" charset="-122"/>
                <a:ea typeface="微软雅黑" panose="020B0503020204020204" pitchFamily="34" charset="-122"/>
                <a:cs typeface="微软雅黑"/>
              </a:endParaRPr>
            </a:p>
          </p:txBody>
        </p:sp>
        <p:sp>
          <p:nvSpPr>
            <p:cNvPr id="53" name="object 48">
              <a:extLst>
                <a:ext uri="{FF2B5EF4-FFF2-40B4-BE49-F238E27FC236}">
                  <a16:creationId xmlns:a16="http://schemas.microsoft.com/office/drawing/2014/main" id="{DD080FBC-644B-4B51-9D92-2BA0340A4FF4}"/>
                </a:ext>
              </a:extLst>
            </p:cNvPr>
            <p:cNvSpPr txBox="1"/>
            <p:nvPr/>
          </p:nvSpPr>
          <p:spPr>
            <a:xfrm>
              <a:off x="6118812" y="1694782"/>
              <a:ext cx="636905" cy="175048"/>
            </a:xfrm>
            <a:prstGeom prst="rect">
              <a:avLst/>
            </a:prstGeom>
          </p:spPr>
          <p:txBody>
            <a:bodyPr vert="horz" wrap="square" lIns="0" tIns="13335" rIns="0" bIns="0" rtlCol="0">
              <a:spAutoFit/>
            </a:bodyPr>
            <a:lstStyle/>
            <a:p>
              <a:pPr marL="12700">
                <a:lnSpc>
                  <a:spcPct val="100000"/>
                </a:lnSpc>
                <a:spcBef>
                  <a:spcPts val="105"/>
                </a:spcBef>
              </a:pPr>
              <a:r>
                <a:rPr lang="en-US" sz="1050" dirty="0">
                  <a:latin typeface="微软雅黑" panose="020B0503020204020204" pitchFamily="34" charset="-122"/>
                  <a:ea typeface="微软雅黑" panose="020B0503020204020204" pitchFamily="34" charset="-122"/>
                  <a:cs typeface="微软雅黑"/>
                </a:rPr>
                <a:t>35</a:t>
              </a:r>
              <a:r>
                <a:rPr sz="1050" spc="5" dirty="0">
                  <a:latin typeface="微软雅黑" panose="020B0503020204020204" pitchFamily="34" charset="-122"/>
                  <a:ea typeface="微软雅黑" panose="020B0503020204020204" pitchFamily="34" charset="-122"/>
                  <a:cs typeface="微软雅黑"/>
                </a:rPr>
                <a:t>%</a:t>
              </a:r>
              <a:endParaRPr sz="1050" dirty="0">
                <a:latin typeface="微软雅黑" panose="020B0503020204020204" pitchFamily="34" charset="-122"/>
                <a:ea typeface="微软雅黑" panose="020B0503020204020204" pitchFamily="34" charset="-122"/>
                <a:cs typeface="微软雅黑"/>
              </a:endParaRPr>
            </a:p>
          </p:txBody>
        </p:sp>
        <p:sp>
          <p:nvSpPr>
            <p:cNvPr id="54" name="object 49">
              <a:extLst>
                <a:ext uri="{FF2B5EF4-FFF2-40B4-BE49-F238E27FC236}">
                  <a16:creationId xmlns:a16="http://schemas.microsoft.com/office/drawing/2014/main" id="{B1663261-5F64-42F5-9B03-F5CF6400987E}"/>
                </a:ext>
              </a:extLst>
            </p:cNvPr>
            <p:cNvSpPr txBox="1"/>
            <p:nvPr/>
          </p:nvSpPr>
          <p:spPr>
            <a:xfrm>
              <a:off x="4155519" y="1928664"/>
              <a:ext cx="294005" cy="233476"/>
            </a:xfrm>
            <a:prstGeom prst="rect">
              <a:avLst/>
            </a:prstGeom>
          </p:spPr>
          <p:txBody>
            <a:bodyPr vert="horz" wrap="square" lIns="0" tIns="13335" rIns="0" bIns="0" rtlCol="0">
              <a:spAutoFit/>
            </a:bodyPr>
            <a:lstStyle/>
            <a:p>
              <a:pPr marL="12700">
                <a:lnSpc>
                  <a:spcPct val="100000"/>
                </a:lnSpc>
                <a:spcBef>
                  <a:spcPts val="105"/>
                </a:spcBef>
              </a:pPr>
              <a:r>
                <a:rPr sz="1050" spc="5" dirty="0">
                  <a:latin typeface="微软雅黑" panose="020B0503020204020204" pitchFamily="34" charset="-122"/>
                  <a:ea typeface="微软雅黑" panose="020B0503020204020204" pitchFamily="34" charset="-122"/>
                  <a:cs typeface="微软雅黑"/>
                </a:rPr>
                <a:t>认购</a:t>
              </a:r>
              <a:endParaRPr sz="1050" dirty="0">
                <a:latin typeface="微软雅黑" panose="020B0503020204020204" pitchFamily="34" charset="-122"/>
                <a:ea typeface="微软雅黑" panose="020B0503020204020204" pitchFamily="34" charset="-122"/>
                <a:cs typeface="微软雅黑"/>
              </a:endParaRPr>
            </a:p>
          </p:txBody>
        </p:sp>
      </p:grpSp>
      <p:sp>
        <p:nvSpPr>
          <p:cNvPr id="56" name="文本框 55">
            <a:extLst>
              <a:ext uri="{FF2B5EF4-FFF2-40B4-BE49-F238E27FC236}">
                <a16:creationId xmlns:a16="http://schemas.microsoft.com/office/drawing/2014/main" id="{F2F5E6D1-3034-4DF7-8162-B3A5C898F469}"/>
              </a:ext>
            </a:extLst>
          </p:cNvPr>
          <p:cNvSpPr txBox="1"/>
          <p:nvPr/>
        </p:nvSpPr>
        <p:spPr>
          <a:xfrm>
            <a:off x="7361443" y="1156960"/>
            <a:ext cx="3345543"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封闭式公募基金</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资产支持专项计划</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项目公司</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项目</a:t>
            </a:r>
          </a:p>
        </p:txBody>
      </p:sp>
      <p:sp>
        <p:nvSpPr>
          <p:cNvPr id="57" name="文本框 56">
            <a:extLst>
              <a:ext uri="{FF2B5EF4-FFF2-40B4-BE49-F238E27FC236}">
                <a16:creationId xmlns:a16="http://schemas.microsoft.com/office/drawing/2014/main" id="{ECD712BC-1928-4AA0-AD43-2C66C8CAE537}"/>
              </a:ext>
            </a:extLst>
          </p:cNvPr>
          <p:cNvSpPr txBox="1"/>
          <p:nvPr/>
        </p:nvSpPr>
        <p:spPr>
          <a:xfrm>
            <a:off x="10021988" y="3015019"/>
            <a:ext cx="1711961" cy="923330"/>
          </a:xfrm>
          <a:prstGeom prst="rect">
            <a:avLst/>
          </a:prstGeom>
          <a:noFill/>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SPV</a:t>
            </a:r>
          </a:p>
          <a:p>
            <a:pPr algn="ctr"/>
            <a:r>
              <a:rPr lang="en-US" altLang="zh-CN" b="1" dirty="0">
                <a:solidFill>
                  <a:srgbClr val="C00000"/>
                </a:solidFill>
                <a:latin typeface="微软雅黑" panose="020B0503020204020204" pitchFamily="34" charset="-122"/>
                <a:ea typeface="微软雅黑" panose="020B0503020204020204" pitchFamily="34" charset="-122"/>
              </a:rPr>
              <a:t>+</a:t>
            </a:r>
          </a:p>
          <a:p>
            <a:pPr algn="ctr"/>
            <a:r>
              <a:rPr lang="zh-CN" altLang="en-US" b="1" dirty="0">
                <a:solidFill>
                  <a:srgbClr val="C00000"/>
                </a:solidFill>
                <a:latin typeface="微软雅黑" panose="020B0503020204020204" pitchFamily="34" charset="-122"/>
                <a:ea typeface="微软雅黑" panose="020B0503020204020204" pitchFamily="34" charset="-122"/>
              </a:rPr>
              <a:t>反向吸收合并</a:t>
            </a:r>
          </a:p>
        </p:txBody>
      </p:sp>
      <p:cxnSp>
        <p:nvCxnSpPr>
          <p:cNvPr id="62" name="连接符: 肘形 61">
            <a:extLst>
              <a:ext uri="{FF2B5EF4-FFF2-40B4-BE49-F238E27FC236}">
                <a16:creationId xmlns:a16="http://schemas.microsoft.com/office/drawing/2014/main" id="{5F7B4439-C154-4602-9662-C03F6A4CA36E}"/>
              </a:ext>
            </a:extLst>
          </p:cNvPr>
          <p:cNvCxnSpPr>
            <a:stCxn id="39" idx="1"/>
            <a:endCxn id="14" idx="1"/>
          </p:cNvCxnSpPr>
          <p:nvPr/>
        </p:nvCxnSpPr>
        <p:spPr>
          <a:xfrm rot="10800000" flipV="1">
            <a:off x="2915110" y="4206596"/>
            <a:ext cx="12700" cy="817461"/>
          </a:xfrm>
          <a:prstGeom prst="bentConnector3">
            <a:avLst>
              <a:gd name="adj1" fmla="val 11800000"/>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65" name="文本框 64">
            <a:extLst>
              <a:ext uri="{FF2B5EF4-FFF2-40B4-BE49-F238E27FC236}">
                <a16:creationId xmlns:a16="http://schemas.microsoft.com/office/drawing/2014/main" id="{D6B1771A-BEE7-45BF-B111-1FEF56B76D49}"/>
              </a:ext>
            </a:extLst>
          </p:cNvPr>
          <p:cNvSpPr txBox="1"/>
          <p:nvPr/>
        </p:nvSpPr>
        <p:spPr>
          <a:xfrm>
            <a:off x="470178" y="4215391"/>
            <a:ext cx="979350" cy="738664"/>
          </a:xfrm>
          <a:prstGeom prst="rect">
            <a:avLst/>
          </a:prstGeom>
          <a:noFill/>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第二阶段：项目公司吸收</a:t>
            </a:r>
            <a:r>
              <a:rPr lang="en-US" altLang="zh-CN" sz="1400" b="1" dirty="0">
                <a:solidFill>
                  <a:srgbClr val="C00000"/>
                </a:solidFill>
                <a:latin typeface="微软雅黑" panose="020B0503020204020204" pitchFamily="34" charset="-122"/>
                <a:ea typeface="微软雅黑" panose="020B0503020204020204" pitchFamily="34" charset="-122"/>
              </a:rPr>
              <a:t>SPV</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731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2E3FD8-93A0-49EC-AB57-72885D0C434B}"/>
              </a:ext>
            </a:extLst>
          </p:cNvPr>
          <p:cNvSpPr>
            <a:spLocks noGrp="1"/>
          </p:cNvSpPr>
          <p:nvPr>
            <p:ph sz="quarter" idx="10"/>
          </p:nvPr>
        </p:nvSpPr>
        <p:spPr/>
        <p:txBody>
          <a:bodyPr/>
          <a:lstStyle/>
          <a:p>
            <a:r>
              <a:rPr lang="en-US" altLang="zh-CN" dirty="0"/>
              <a:t>2.4 </a:t>
            </a:r>
            <a:r>
              <a:rPr lang="zh-CN" altLang="en-US" dirty="0"/>
              <a:t>案例研究：招蛇产园</a:t>
            </a:r>
            <a:r>
              <a:rPr lang="en-US" altLang="zh-CN" dirty="0"/>
              <a:t>REITs</a:t>
            </a:r>
            <a:endParaRPr lang="zh-CN" altLang="en-US" dirty="0"/>
          </a:p>
        </p:txBody>
      </p:sp>
      <p:sp>
        <p:nvSpPr>
          <p:cNvPr id="56" name="矩形 55">
            <a:extLst>
              <a:ext uri="{FF2B5EF4-FFF2-40B4-BE49-F238E27FC236}">
                <a16:creationId xmlns:a16="http://schemas.microsoft.com/office/drawing/2014/main" id="{949924DB-C69F-4B37-88E9-08545A7A0B79}"/>
              </a:ext>
            </a:extLst>
          </p:cNvPr>
          <p:cNvSpPr/>
          <p:nvPr/>
        </p:nvSpPr>
        <p:spPr>
          <a:xfrm>
            <a:off x="343321" y="1162466"/>
            <a:ext cx="5385043" cy="4650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产业园</a:t>
            </a:r>
            <a:r>
              <a:rPr lang="en-US" altLang="zh-CN" sz="1600" b="1" dirty="0">
                <a:solidFill>
                  <a:schemeClr val="tx1"/>
                </a:solidFill>
                <a:latin typeface="微软雅黑" panose="020B0503020204020204" pitchFamily="34" charset="-122"/>
                <a:ea typeface="微软雅黑" panose="020B0503020204020204" pitchFamily="34" charset="-122"/>
              </a:rPr>
              <a:t>REITs</a:t>
            </a:r>
            <a:r>
              <a:rPr lang="zh-CN" altLang="en-US" sz="1600" b="1" dirty="0">
                <a:solidFill>
                  <a:schemeClr val="tx1"/>
                </a:solidFill>
                <a:latin typeface="微软雅黑" panose="020B0503020204020204" pitchFamily="34" charset="-122"/>
                <a:ea typeface="微软雅黑" panose="020B0503020204020204" pitchFamily="34" charset="-122"/>
              </a:rPr>
              <a:t>，投资人关注什么？</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FE12F948-2E5C-47E9-92E3-BB556E6F102D}"/>
              </a:ext>
            </a:extLst>
          </p:cNvPr>
          <p:cNvSpPr/>
          <p:nvPr/>
        </p:nvSpPr>
        <p:spPr>
          <a:xfrm>
            <a:off x="6463638" y="1162465"/>
            <a:ext cx="5385043" cy="4650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我们应该选择什么样的资产与形式？</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A505FF15-F20C-465E-BD6C-5C0A4C44013A}"/>
              </a:ext>
            </a:extLst>
          </p:cNvPr>
          <p:cNvSpPr/>
          <p:nvPr/>
        </p:nvSpPr>
        <p:spPr>
          <a:xfrm>
            <a:off x="343321" y="1832599"/>
            <a:ext cx="5385043" cy="4002146"/>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9361BC28-3EFC-4869-BCA8-B417B63BD258}"/>
              </a:ext>
            </a:extLst>
          </p:cNvPr>
          <p:cNvSpPr/>
          <p:nvPr/>
        </p:nvSpPr>
        <p:spPr>
          <a:xfrm>
            <a:off x="6460211" y="1832599"/>
            <a:ext cx="5385043" cy="4002146"/>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左 3">
            <a:extLst>
              <a:ext uri="{FF2B5EF4-FFF2-40B4-BE49-F238E27FC236}">
                <a16:creationId xmlns:a16="http://schemas.microsoft.com/office/drawing/2014/main" id="{E201A893-42F2-472F-BDFC-6FAE5DC7311F}"/>
              </a:ext>
            </a:extLst>
          </p:cNvPr>
          <p:cNvSpPr/>
          <p:nvPr/>
        </p:nvSpPr>
        <p:spPr>
          <a:xfrm rot="10800000">
            <a:off x="5602515" y="3327401"/>
            <a:ext cx="1161142" cy="667657"/>
          </a:xfrm>
          <a:prstGeom prst="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F652D3D0-4E70-471C-9F75-4FA1EB81B3A7}"/>
              </a:ext>
            </a:extLst>
          </p:cNvPr>
          <p:cNvSpPr/>
          <p:nvPr/>
        </p:nvSpPr>
        <p:spPr>
          <a:xfrm>
            <a:off x="343319" y="1177267"/>
            <a:ext cx="5385043" cy="43541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marR="0" algn="ctr" defTabSz="457200" rtl="0" eaLnBrk="1" fontAlgn="auto" latinLnBrk="0" hangingPunct="1">
              <a:lnSpc>
                <a:spcPct val="120000"/>
              </a:lnSpc>
              <a:spcBef>
                <a:spcPts val="400"/>
              </a:spcBef>
              <a:spcAft>
                <a:spcPts val="200"/>
              </a:spcAft>
              <a:buClrTx/>
              <a:buSzTx/>
              <a:tabLst/>
            </a:pPr>
            <a:r>
              <a:rPr lang="zh-CN" altLang="en-US" sz="1600" b="1" kern="0" dirty="0">
                <a:solidFill>
                  <a:srgbClr val="C00000"/>
                </a:solidFill>
                <a:latin typeface="微软雅黑"/>
                <a:ea typeface="微软雅黑"/>
              </a:rPr>
              <a:t>产业</a:t>
            </a:r>
            <a:r>
              <a:rPr lang="en-US" altLang="zh-CN" sz="1600" b="1" kern="0" dirty="0">
                <a:solidFill>
                  <a:srgbClr val="C00000"/>
                </a:solidFill>
                <a:latin typeface="微软雅黑"/>
                <a:ea typeface="微软雅黑"/>
              </a:rPr>
              <a:t>REITs</a:t>
            </a:r>
            <a:r>
              <a:rPr lang="zh-CN" altLang="en-US" sz="1600" b="1" kern="0" dirty="0">
                <a:solidFill>
                  <a:srgbClr val="C00000"/>
                </a:solidFill>
                <a:latin typeface="微软雅黑"/>
                <a:ea typeface="微软雅黑"/>
              </a:rPr>
              <a:t>，投资人关注什么？</a:t>
            </a:r>
          </a:p>
        </p:txBody>
      </p:sp>
      <p:sp>
        <p:nvSpPr>
          <p:cNvPr id="62" name="矩形 61">
            <a:extLst>
              <a:ext uri="{FF2B5EF4-FFF2-40B4-BE49-F238E27FC236}">
                <a16:creationId xmlns:a16="http://schemas.microsoft.com/office/drawing/2014/main" id="{AF7E2460-1293-409E-A4B5-6BE9FFF59D63}"/>
              </a:ext>
            </a:extLst>
          </p:cNvPr>
          <p:cNvSpPr/>
          <p:nvPr/>
        </p:nvSpPr>
        <p:spPr>
          <a:xfrm>
            <a:off x="6460210" y="1185830"/>
            <a:ext cx="5412476" cy="43541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marR="0" algn="ctr" defTabSz="457200" rtl="0" eaLnBrk="1" fontAlgn="auto" latinLnBrk="0" hangingPunct="1">
              <a:lnSpc>
                <a:spcPct val="120000"/>
              </a:lnSpc>
              <a:spcBef>
                <a:spcPts val="400"/>
              </a:spcBef>
              <a:spcAft>
                <a:spcPts val="200"/>
              </a:spcAft>
              <a:buClrTx/>
              <a:buSzTx/>
              <a:tabLst/>
            </a:pPr>
            <a:r>
              <a:rPr lang="zh-CN" altLang="en-US" sz="1600" b="1" kern="0" dirty="0">
                <a:solidFill>
                  <a:srgbClr val="C00000"/>
                </a:solidFill>
                <a:latin typeface="微软雅黑"/>
                <a:ea typeface="微软雅黑"/>
              </a:rPr>
              <a:t>我们应该提供什么样的资产？</a:t>
            </a:r>
          </a:p>
        </p:txBody>
      </p:sp>
      <p:sp>
        <p:nvSpPr>
          <p:cNvPr id="63" name="矩形 62">
            <a:extLst>
              <a:ext uri="{FF2B5EF4-FFF2-40B4-BE49-F238E27FC236}">
                <a16:creationId xmlns:a16="http://schemas.microsoft.com/office/drawing/2014/main" id="{4BA0EF65-3A9D-4FEE-B604-E862161003AB}"/>
              </a:ext>
            </a:extLst>
          </p:cNvPr>
          <p:cNvSpPr/>
          <p:nvPr/>
        </p:nvSpPr>
        <p:spPr>
          <a:xfrm>
            <a:off x="628904" y="2162043"/>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latin typeface="微软雅黑" panose="020B0503020204020204" pitchFamily="34" charset="-122"/>
                <a:ea typeface="微软雅黑" panose="020B0503020204020204" pitchFamily="34" charset="-122"/>
              </a:rPr>
              <a:t>1. </a:t>
            </a:r>
            <a:r>
              <a:rPr lang="zh-CN" altLang="en-US" sz="1600" b="1" dirty="0">
                <a:solidFill>
                  <a:schemeClr val="tx1"/>
                </a:solidFill>
                <a:latin typeface="微软雅黑" panose="020B0503020204020204" pitchFamily="34" charset="-122"/>
                <a:ea typeface="微软雅黑" panose="020B0503020204020204" pitchFamily="34" charset="-122"/>
              </a:rPr>
              <a:t>成长性：不动产资产增值的可能性</a:t>
            </a:r>
          </a:p>
        </p:txBody>
      </p:sp>
      <p:sp>
        <p:nvSpPr>
          <p:cNvPr id="64" name="矩形 63">
            <a:extLst>
              <a:ext uri="{FF2B5EF4-FFF2-40B4-BE49-F238E27FC236}">
                <a16:creationId xmlns:a16="http://schemas.microsoft.com/office/drawing/2014/main" id="{95E732CB-1BBD-490F-BC9F-B7555DD6F3CC}"/>
              </a:ext>
            </a:extLst>
          </p:cNvPr>
          <p:cNvSpPr/>
          <p:nvPr/>
        </p:nvSpPr>
        <p:spPr>
          <a:xfrm>
            <a:off x="628904" y="3361533"/>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latin typeface="微软雅黑" panose="020B0503020204020204" pitchFamily="34" charset="-122"/>
                <a:ea typeface="微软雅黑" panose="020B0503020204020204" pitchFamily="34" charset="-122"/>
              </a:rPr>
              <a:t>2. </a:t>
            </a:r>
            <a:r>
              <a:rPr lang="zh-CN" altLang="en-US" sz="1600" b="1" dirty="0">
                <a:solidFill>
                  <a:schemeClr val="tx1"/>
                </a:solidFill>
                <a:latin typeface="微软雅黑" panose="020B0503020204020204" pitchFamily="34" charset="-122"/>
                <a:ea typeface="微软雅黑" panose="020B0503020204020204" pitchFamily="34" charset="-122"/>
              </a:rPr>
              <a:t>收益性：确保稳定的现金流</a:t>
            </a:r>
          </a:p>
        </p:txBody>
      </p:sp>
      <p:sp>
        <p:nvSpPr>
          <p:cNvPr id="65" name="矩形 64">
            <a:extLst>
              <a:ext uri="{FF2B5EF4-FFF2-40B4-BE49-F238E27FC236}">
                <a16:creationId xmlns:a16="http://schemas.microsoft.com/office/drawing/2014/main" id="{87E82DB2-5E90-42BC-8D41-0C38881E4FD5}"/>
              </a:ext>
            </a:extLst>
          </p:cNvPr>
          <p:cNvSpPr/>
          <p:nvPr/>
        </p:nvSpPr>
        <p:spPr>
          <a:xfrm>
            <a:off x="628904" y="4553066"/>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latin typeface="微软雅黑" panose="020B0503020204020204" pitchFamily="34" charset="-122"/>
                <a:ea typeface="微软雅黑" panose="020B0503020204020204" pitchFamily="34" charset="-122"/>
              </a:rPr>
              <a:t>3. </a:t>
            </a:r>
            <a:r>
              <a:rPr lang="zh-CN" altLang="en-US" sz="1600" b="1" dirty="0">
                <a:solidFill>
                  <a:schemeClr val="tx1"/>
                </a:solidFill>
                <a:latin typeface="微软雅黑" panose="020B0503020204020204" pitchFamily="34" charset="-122"/>
                <a:ea typeface="微软雅黑" panose="020B0503020204020204" pitchFamily="34" charset="-122"/>
              </a:rPr>
              <a:t>流动性：提供一定的资产流动</a:t>
            </a:r>
          </a:p>
        </p:txBody>
      </p:sp>
      <p:sp>
        <p:nvSpPr>
          <p:cNvPr id="66" name="文本占位符 2">
            <a:extLst>
              <a:ext uri="{FF2B5EF4-FFF2-40B4-BE49-F238E27FC236}">
                <a16:creationId xmlns:a16="http://schemas.microsoft.com/office/drawing/2014/main" id="{812FFC3E-C41A-4358-A4CB-1C02CF12C376}"/>
              </a:ext>
            </a:extLst>
          </p:cNvPr>
          <p:cNvSpPr>
            <a:spLocks noGrp="1"/>
          </p:cNvSpPr>
          <p:nvPr>
            <p:ph type="body" sz="quarter" idx="11"/>
          </p:nvPr>
        </p:nvSpPr>
        <p:spPr>
          <a:xfrm>
            <a:off x="628904" y="2637817"/>
            <a:ext cx="4688028" cy="723716"/>
          </a:xfrm>
        </p:spPr>
        <p:txBody>
          <a:bodyPr/>
          <a:lstStyle/>
          <a:p>
            <a:pPr>
              <a:lnSpc>
                <a:spcPct val="120000"/>
              </a:lnSpc>
            </a:pPr>
            <a:r>
              <a:rPr lang="zh-CN" altLang="en-US" sz="1400" dirty="0">
                <a:solidFill>
                  <a:srgbClr val="000000"/>
                </a:solidFill>
                <a:latin typeface="Microsoft Yahei" panose="020B0503020204020204" pitchFamily="34" charset="-122"/>
                <a:ea typeface="Microsoft Yahei" panose="020B0503020204020204" pitchFamily="34" charset="-122"/>
              </a:rPr>
              <a:t>偏股的产权类</a:t>
            </a:r>
            <a:r>
              <a:rPr lang="en-US" altLang="zh-CN" sz="1400" dirty="0">
                <a:solidFill>
                  <a:srgbClr val="000000"/>
                </a:solidFill>
                <a:latin typeface="Microsoft Yahei" panose="020B0503020204020204" pitchFamily="34" charset="-122"/>
                <a:ea typeface="Microsoft Yahei" panose="020B0503020204020204" pitchFamily="34" charset="-122"/>
              </a:rPr>
              <a:t>REITs</a:t>
            </a:r>
            <a:r>
              <a:rPr lang="zh-CN" altLang="en-US" sz="1400" dirty="0">
                <a:solidFill>
                  <a:srgbClr val="000000"/>
                </a:solidFill>
                <a:latin typeface="Microsoft Yahei" panose="020B0503020204020204" pitchFamily="34" charset="-122"/>
                <a:ea typeface="Microsoft Yahei" panose="020B0503020204020204" pitchFamily="34" charset="-122"/>
              </a:rPr>
              <a:t>，其底层资产为不动产，宏观环境下，是否具有资产增值的可能性</a:t>
            </a:r>
            <a:endParaRPr lang="zh-CN" altLang="en-US" sz="1400" dirty="0"/>
          </a:p>
        </p:txBody>
      </p:sp>
      <p:sp>
        <p:nvSpPr>
          <p:cNvPr id="67" name="文本占位符 2">
            <a:extLst>
              <a:ext uri="{FF2B5EF4-FFF2-40B4-BE49-F238E27FC236}">
                <a16:creationId xmlns:a16="http://schemas.microsoft.com/office/drawing/2014/main" id="{FC60CBD1-E5E3-4C53-A425-CC8759B14899}"/>
              </a:ext>
            </a:extLst>
          </p:cNvPr>
          <p:cNvSpPr txBox="1">
            <a:spLocks/>
          </p:cNvSpPr>
          <p:nvPr/>
        </p:nvSpPr>
        <p:spPr>
          <a:xfrm>
            <a:off x="624715" y="3804991"/>
            <a:ext cx="4688028" cy="723716"/>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a:lnSpc>
                <a:spcPct val="120000"/>
              </a:lnSpc>
            </a:pPr>
            <a:r>
              <a:rPr lang="zh-CN" altLang="en-US" sz="1400" dirty="0">
                <a:solidFill>
                  <a:srgbClr val="000000"/>
                </a:solidFill>
                <a:latin typeface="Microsoft Yahei" panose="020B0503020204020204" pitchFamily="34" charset="-122"/>
                <a:ea typeface="Microsoft Yahei" panose="020B0503020204020204" pitchFamily="34" charset="-122"/>
              </a:rPr>
              <a:t>现金分红的稳定主要看租金、出租率、租户质量，是否可以保障较稳定的租赁收入</a:t>
            </a:r>
            <a:endParaRPr lang="zh-CN" altLang="en-US" sz="1400" dirty="0"/>
          </a:p>
        </p:txBody>
      </p:sp>
      <p:sp>
        <p:nvSpPr>
          <p:cNvPr id="68" name="文本占位符 2">
            <a:extLst>
              <a:ext uri="{FF2B5EF4-FFF2-40B4-BE49-F238E27FC236}">
                <a16:creationId xmlns:a16="http://schemas.microsoft.com/office/drawing/2014/main" id="{19536A0B-C70C-4A86-83F0-F38C2CD7192C}"/>
              </a:ext>
            </a:extLst>
          </p:cNvPr>
          <p:cNvSpPr txBox="1">
            <a:spLocks/>
          </p:cNvSpPr>
          <p:nvPr/>
        </p:nvSpPr>
        <p:spPr>
          <a:xfrm>
            <a:off x="624715" y="4997172"/>
            <a:ext cx="4688028" cy="723716"/>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a:lnSpc>
                <a:spcPct val="120000"/>
              </a:lnSpc>
            </a:pPr>
            <a:r>
              <a:rPr lang="zh-CN" altLang="en-US" sz="1400" dirty="0">
                <a:solidFill>
                  <a:srgbClr val="000000"/>
                </a:solidFill>
                <a:latin typeface="Microsoft Yahei" panose="020B0503020204020204" pitchFamily="34" charset="-122"/>
                <a:ea typeface="Microsoft Yahei" panose="020B0503020204020204" pitchFamily="34" charset="-122"/>
              </a:rPr>
              <a:t>相比直接投资不动产，</a:t>
            </a:r>
            <a:r>
              <a:rPr lang="en-US" altLang="zh-CN" sz="1400" dirty="0">
                <a:solidFill>
                  <a:srgbClr val="000000"/>
                </a:solidFill>
                <a:latin typeface="Microsoft Yahei" panose="020B0503020204020204" pitchFamily="34" charset="-122"/>
                <a:ea typeface="Microsoft Yahei" panose="020B0503020204020204" pitchFamily="34" charset="-122"/>
              </a:rPr>
              <a:t>REITs</a:t>
            </a:r>
            <a:r>
              <a:rPr lang="zh-CN" altLang="en-US" sz="1400" dirty="0">
                <a:solidFill>
                  <a:srgbClr val="000000"/>
                </a:solidFill>
                <a:latin typeface="Microsoft Yahei" panose="020B0503020204020204" pitchFamily="34" charset="-122"/>
                <a:ea typeface="Microsoft Yahei" panose="020B0503020204020204" pitchFamily="34" charset="-122"/>
              </a:rPr>
              <a:t>兼顾房地产基本收益属性与较高的流动性，需与其它金融类产品做比较</a:t>
            </a:r>
            <a:endParaRPr lang="zh-CN" altLang="en-US" sz="1400" dirty="0"/>
          </a:p>
        </p:txBody>
      </p:sp>
      <p:sp>
        <p:nvSpPr>
          <p:cNvPr id="69" name="矩形 68">
            <a:extLst>
              <a:ext uri="{FF2B5EF4-FFF2-40B4-BE49-F238E27FC236}">
                <a16:creationId xmlns:a16="http://schemas.microsoft.com/office/drawing/2014/main" id="{2216F7E9-4205-4B96-AFDC-A35319A2F621}"/>
              </a:ext>
            </a:extLst>
          </p:cNvPr>
          <p:cNvSpPr/>
          <p:nvPr/>
        </p:nvSpPr>
        <p:spPr>
          <a:xfrm>
            <a:off x="6915419" y="2162043"/>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latin typeface="微软雅黑" panose="020B0503020204020204" pitchFamily="34" charset="-122"/>
                <a:ea typeface="微软雅黑" panose="020B0503020204020204" pitchFamily="34" charset="-122"/>
              </a:rPr>
              <a:t>1. </a:t>
            </a:r>
            <a:r>
              <a:rPr lang="zh-CN" altLang="en-US" sz="1600" b="1" dirty="0">
                <a:solidFill>
                  <a:schemeClr val="tx1"/>
                </a:solidFill>
                <a:latin typeface="微软雅黑" panose="020B0503020204020204" pitchFamily="34" charset="-122"/>
                <a:ea typeface="微软雅黑" panose="020B0503020204020204" pitchFamily="34" charset="-122"/>
              </a:rPr>
              <a:t>区域：核心城市的核心地区</a:t>
            </a:r>
          </a:p>
        </p:txBody>
      </p:sp>
      <p:sp>
        <p:nvSpPr>
          <p:cNvPr id="70" name="矩形 69">
            <a:extLst>
              <a:ext uri="{FF2B5EF4-FFF2-40B4-BE49-F238E27FC236}">
                <a16:creationId xmlns:a16="http://schemas.microsoft.com/office/drawing/2014/main" id="{39914294-5A5E-47E5-B40D-0087FB0ACFE1}"/>
              </a:ext>
            </a:extLst>
          </p:cNvPr>
          <p:cNvSpPr/>
          <p:nvPr/>
        </p:nvSpPr>
        <p:spPr>
          <a:xfrm>
            <a:off x="6915419" y="3361533"/>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latin typeface="微软雅黑" panose="020B0503020204020204" pitchFamily="34" charset="-122"/>
                <a:ea typeface="微软雅黑" panose="020B0503020204020204" pitchFamily="34" charset="-122"/>
              </a:rPr>
              <a:t>2. </a:t>
            </a:r>
            <a:r>
              <a:rPr lang="zh-CN" altLang="en-US" sz="1600" b="1" dirty="0">
                <a:solidFill>
                  <a:schemeClr val="tx1"/>
                </a:solidFill>
                <a:latin typeface="微软雅黑" panose="020B0503020204020204" pitchFamily="34" charset="-122"/>
                <a:ea typeface="微软雅黑" panose="020B0503020204020204" pitchFamily="34" charset="-122"/>
              </a:rPr>
              <a:t>产品：有竞争力的产品，稳定的收入</a:t>
            </a:r>
          </a:p>
        </p:txBody>
      </p:sp>
      <p:sp>
        <p:nvSpPr>
          <p:cNvPr id="71" name="矩形 70">
            <a:extLst>
              <a:ext uri="{FF2B5EF4-FFF2-40B4-BE49-F238E27FC236}">
                <a16:creationId xmlns:a16="http://schemas.microsoft.com/office/drawing/2014/main" id="{E257FB9F-1B31-41BC-8E28-263698A98256}"/>
              </a:ext>
            </a:extLst>
          </p:cNvPr>
          <p:cNvSpPr/>
          <p:nvPr/>
        </p:nvSpPr>
        <p:spPr>
          <a:xfrm>
            <a:off x="6915419" y="4553066"/>
            <a:ext cx="4688028"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latin typeface="微软雅黑" panose="020B0503020204020204" pitchFamily="34" charset="-122"/>
                <a:ea typeface="微软雅黑" panose="020B0503020204020204" pitchFamily="34" charset="-122"/>
              </a:rPr>
              <a:t>3. </a:t>
            </a:r>
            <a:r>
              <a:rPr lang="zh-CN" altLang="en-US" sz="1600" b="1" dirty="0">
                <a:solidFill>
                  <a:schemeClr val="tx1"/>
                </a:solidFill>
                <a:latin typeface="微软雅黑" panose="020B0503020204020204" pitchFamily="34" charset="-122"/>
                <a:ea typeface="微软雅黑" panose="020B0503020204020204" pitchFamily="34" charset="-122"/>
              </a:rPr>
              <a:t>运营：高质的运营，形成产业氛围</a:t>
            </a:r>
          </a:p>
        </p:txBody>
      </p:sp>
      <p:sp>
        <p:nvSpPr>
          <p:cNvPr id="72" name="文本占位符 2">
            <a:extLst>
              <a:ext uri="{FF2B5EF4-FFF2-40B4-BE49-F238E27FC236}">
                <a16:creationId xmlns:a16="http://schemas.microsoft.com/office/drawing/2014/main" id="{1D06403A-7C79-4644-871C-784F1F3B09A7}"/>
              </a:ext>
            </a:extLst>
          </p:cNvPr>
          <p:cNvSpPr txBox="1">
            <a:spLocks/>
          </p:cNvSpPr>
          <p:nvPr/>
        </p:nvSpPr>
        <p:spPr>
          <a:xfrm>
            <a:off x="6915419" y="2637817"/>
            <a:ext cx="4688028" cy="723716"/>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a:lnSpc>
                <a:spcPct val="120000"/>
              </a:lnSpc>
            </a:pPr>
            <a:r>
              <a:rPr lang="zh-CN" altLang="en-US" sz="1400" dirty="0"/>
              <a:t>核心城市的核心产业地区往往处于优质市场时期，有更多的资产增值的可能性</a:t>
            </a:r>
          </a:p>
        </p:txBody>
      </p:sp>
      <p:sp>
        <p:nvSpPr>
          <p:cNvPr id="73" name="文本占位符 2">
            <a:extLst>
              <a:ext uri="{FF2B5EF4-FFF2-40B4-BE49-F238E27FC236}">
                <a16:creationId xmlns:a16="http://schemas.microsoft.com/office/drawing/2014/main" id="{E1287BE8-3F9E-4BAA-AF82-0D7F3CA74DF3}"/>
              </a:ext>
            </a:extLst>
          </p:cNvPr>
          <p:cNvSpPr txBox="1">
            <a:spLocks/>
          </p:cNvSpPr>
          <p:nvPr/>
        </p:nvSpPr>
        <p:spPr>
          <a:xfrm>
            <a:off x="6911230" y="3804991"/>
            <a:ext cx="4688028" cy="723716"/>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a:lnSpc>
                <a:spcPct val="120000"/>
              </a:lnSpc>
            </a:pPr>
            <a:r>
              <a:rPr lang="zh-CN" altLang="en-US" sz="1400" dirty="0">
                <a:solidFill>
                  <a:srgbClr val="000000"/>
                </a:solidFill>
                <a:latin typeface="Microsoft Yahei" panose="020B0503020204020204" pitchFamily="34" charset="-122"/>
                <a:ea typeface="Microsoft Yahei" panose="020B0503020204020204" pitchFamily="34" charset="-122"/>
              </a:rPr>
              <a:t>有竞争力的产品可以在市场立足脚跟，保障租金、空置及现金流的稳定</a:t>
            </a:r>
            <a:endParaRPr lang="zh-CN" altLang="en-US" sz="1400" dirty="0"/>
          </a:p>
        </p:txBody>
      </p:sp>
      <p:sp>
        <p:nvSpPr>
          <p:cNvPr id="74" name="文本占位符 2">
            <a:extLst>
              <a:ext uri="{FF2B5EF4-FFF2-40B4-BE49-F238E27FC236}">
                <a16:creationId xmlns:a16="http://schemas.microsoft.com/office/drawing/2014/main" id="{3BC5DBC4-62A6-47CB-A565-4ADFAAC72893}"/>
              </a:ext>
            </a:extLst>
          </p:cNvPr>
          <p:cNvSpPr txBox="1">
            <a:spLocks/>
          </p:cNvSpPr>
          <p:nvPr/>
        </p:nvSpPr>
        <p:spPr>
          <a:xfrm>
            <a:off x="6911230" y="4997172"/>
            <a:ext cx="4688028" cy="723716"/>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a:lnSpc>
                <a:spcPct val="120000"/>
              </a:lnSpc>
            </a:pPr>
            <a:r>
              <a:rPr lang="zh-CN" altLang="en-US" sz="1400">
                <a:solidFill>
                  <a:srgbClr val="000000"/>
                </a:solidFill>
                <a:latin typeface="Microsoft Yahei" panose="020B0503020204020204" pitchFamily="34" charset="-122"/>
                <a:ea typeface="Microsoft Yahei" panose="020B0503020204020204" pitchFamily="34" charset="-122"/>
              </a:rPr>
              <a:t>高质量的运营团队更容易留住客户，形成一定的产业氛围，打造高质量产业园</a:t>
            </a:r>
            <a:endParaRPr lang="zh-CN" altLang="en-US" sz="1400" dirty="0"/>
          </a:p>
        </p:txBody>
      </p:sp>
    </p:spTree>
    <p:extLst>
      <p:ext uri="{BB962C8B-B14F-4D97-AF65-F5344CB8AC3E}">
        <p14:creationId xmlns:p14="http://schemas.microsoft.com/office/powerpoint/2010/main" val="213380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2.5 REITs</a:t>
            </a:r>
            <a:r>
              <a:rPr lang="zh-CN" altLang="en-US" dirty="0"/>
              <a:t>展望</a:t>
            </a:r>
          </a:p>
        </p:txBody>
      </p:sp>
      <p:grpSp>
        <p:nvGrpSpPr>
          <p:cNvPr id="31" name="组合 30">
            <a:extLst>
              <a:ext uri="{FF2B5EF4-FFF2-40B4-BE49-F238E27FC236}">
                <a16:creationId xmlns:a16="http://schemas.microsoft.com/office/drawing/2014/main" id="{D054CE4B-6A08-425D-A686-3C35E17107C4}"/>
              </a:ext>
            </a:extLst>
          </p:cNvPr>
          <p:cNvGrpSpPr/>
          <p:nvPr/>
        </p:nvGrpSpPr>
        <p:grpSpPr>
          <a:xfrm>
            <a:off x="343321" y="1218977"/>
            <a:ext cx="10556908" cy="770169"/>
            <a:chOff x="401378" y="1414922"/>
            <a:chExt cx="10556908" cy="770169"/>
          </a:xfrm>
        </p:grpSpPr>
        <p:sp>
          <p:nvSpPr>
            <p:cNvPr id="22" name="矩形 21">
              <a:extLst>
                <a:ext uri="{FF2B5EF4-FFF2-40B4-BE49-F238E27FC236}">
                  <a16:creationId xmlns:a16="http://schemas.microsoft.com/office/drawing/2014/main" id="{965E59C4-2381-49AA-9E7C-69A4AA5660B8}"/>
                </a:ext>
              </a:extLst>
            </p:cNvPr>
            <p:cNvSpPr/>
            <p:nvPr/>
          </p:nvSpPr>
          <p:spPr>
            <a:xfrm>
              <a:off x="401378" y="1414922"/>
              <a:ext cx="3022731"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商业地产（长租公寓）领域</a:t>
              </a:r>
            </a:p>
          </p:txBody>
        </p:sp>
        <p:sp>
          <p:nvSpPr>
            <p:cNvPr id="24" name="文本框 23">
              <a:extLst>
                <a:ext uri="{FF2B5EF4-FFF2-40B4-BE49-F238E27FC236}">
                  <a16:creationId xmlns:a16="http://schemas.microsoft.com/office/drawing/2014/main" id="{1733CC78-2F93-445C-9C6F-E9810D1BABA4}"/>
                </a:ext>
              </a:extLst>
            </p:cNvPr>
            <p:cNvSpPr txBox="1"/>
            <p:nvPr/>
          </p:nvSpPr>
          <p:spPr>
            <a:xfrm>
              <a:off x="401378" y="1856155"/>
              <a:ext cx="10556908" cy="328936"/>
            </a:xfrm>
            <a:prstGeom prst="rect">
              <a:avLst/>
            </a:prstGeom>
            <a:noFill/>
          </p:spPr>
          <p:txBody>
            <a:bodyPr wrap="square">
              <a:spAutoFit/>
            </a:bodyPr>
            <a:lstStyle/>
            <a:p>
              <a:pPr>
                <a:lnSpc>
                  <a:spcPct val="12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帮助商业地产盘活存量资产、快速回笼资金，可推动改善财务报表，部分实现轻资产化，降低资产负债率，提高权益回报率。</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2" name="组合 31">
            <a:extLst>
              <a:ext uri="{FF2B5EF4-FFF2-40B4-BE49-F238E27FC236}">
                <a16:creationId xmlns:a16="http://schemas.microsoft.com/office/drawing/2014/main" id="{BFA8AF28-71B0-47D9-94C9-5BFC6280BA31}"/>
              </a:ext>
            </a:extLst>
          </p:cNvPr>
          <p:cNvGrpSpPr/>
          <p:nvPr/>
        </p:nvGrpSpPr>
        <p:grpSpPr>
          <a:xfrm>
            <a:off x="343321" y="2220430"/>
            <a:ext cx="10556908" cy="759001"/>
            <a:chOff x="401378" y="2459606"/>
            <a:chExt cx="10556908" cy="759001"/>
          </a:xfrm>
        </p:grpSpPr>
        <p:sp>
          <p:nvSpPr>
            <p:cNvPr id="25" name="矩形 24">
              <a:extLst>
                <a:ext uri="{FF2B5EF4-FFF2-40B4-BE49-F238E27FC236}">
                  <a16:creationId xmlns:a16="http://schemas.microsoft.com/office/drawing/2014/main" id="{A9CAA219-82F8-493F-B969-FF7B2A00EA6C}"/>
                </a:ext>
              </a:extLst>
            </p:cNvPr>
            <p:cNvSpPr/>
            <p:nvPr/>
          </p:nvSpPr>
          <p:spPr>
            <a:xfrm>
              <a:off x="401378" y="2459606"/>
              <a:ext cx="3022731"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医疗健康（养老地产）领域</a:t>
              </a:r>
            </a:p>
          </p:txBody>
        </p:sp>
        <p:sp>
          <p:nvSpPr>
            <p:cNvPr id="26" name="文本框 25">
              <a:extLst>
                <a:ext uri="{FF2B5EF4-FFF2-40B4-BE49-F238E27FC236}">
                  <a16:creationId xmlns:a16="http://schemas.microsoft.com/office/drawing/2014/main" id="{675E776E-68BC-45B1-AA36-7A34E587A09C}"/>
                </a:ext>
              </a:extLst>
            </p:cNvPr>
            <p:cNvSpPr txBox="1"/>
            <p:nvPr/>
          </p:nvSpPr>
          <p:spPr>
            <a:xfrm>
              <a:off x="401378" y="2889671"/>
              <a:ext cx="10556908" cy="328936"/>
            </a:xfrm>
            <a:prstGeom prst="rect">
              <a:avLst/>
            </a:prstGeom>
            <a:noFill/>
          </p:spPr>
          <p:txBody>
            <a:bodyPr wrap="square">
              <a:spAutoFit/>
            </a:bodyPr>
            <a:lstStyle/>
            <a:p>
              <a:pPr>
                <a:lnSpc>
                  <a:spcPct val="12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未来中国国情是人口老龄化，未来房地产的发展方向是养老地产，未来地产金融的发展方向是养老地产</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p>
          </p:txBody>
        </p:sp>
      </p:grpSp>
      <p:grpSp>
        <p:nvGrpSpPr>
          <p:cNvPr id="33" name="组合 32">
            <a:extLst>
              <a:ext uri="{FF2B5EF4-FFF2-40B4-BE49-F238E27FC236}">
                <a16:creationId xmlns:a16="http://schemas.microsoft.com/office/drawing/2014/main" id="{C851AE3E-1BB6-4466-AA98-F77B0F61744A}"/>
              </a:ext>
            </a:extLst>
          </p:cNvPr>
          <p:cNvGrpSpPr/>
          <p:nvPr/>
        </p:nvGrpSpPr>
        <p:grpSpPr>
          <a:xfrm>
            <a:off x="343321" y="3210715"/>
            <a:ext cx="10556908" cy="1280170"/>
            <a:chOff x="401378" y="3430327"/>
            <a:chExt cx="10556908" cy="1280170"/>
          </a:xfrm>
        </p:grpSpPr>
        <p:sp>
          <p:nvSpPr>
            <p:cNvPr id="27" name="矩形 26">
              <a:extLst>
                <a:ext uri="{FF2B5EF4-FFF2-40B4-BE49-F238E27FC236}">
                  <a16:creationId xmlns:a16="http://schemas.microsoft.com/office/drawing/2014/main" id="{D9473E7B-1EBA-40E6-BF3D-F3B26B5E7154}"/>
                </a:ext>
              </a:extLst>
            </p:cNvPr>
            <p:cNvSpPr/>
            <p:nvPr/>
          </p:nvSpPr>
          <p:spPr>
            <a:xfrm>
              <a:off x="401378" y="3430327"/>
              <a:ext cx="3022731"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城市更新领域</a:t>
              </a:r>
            </a:p>
          </p:txBody>
        </p:sp>
        <p:sp>
          <p:nvSpPr>
            <p:cNvPr id="28" name="文本框 27">
              <a:extLst>
                <a:ext uri="{FF2B5EF4-FFF2-40B4-BE49-F238E27FC236}">
                  <a16:creationId xmlns:a16="http://schemas.microsoft.com/office/drawing/2014/main" id="{20F09818-1DFB-4953-B0F4-84A302599879}"/>
                </a:ext>
              </a:extLst>
            </p:cNvPr>
            <p:cNvSpPr txBox="1"/>
            <p:nvPr/>
          </p:nvSpPr>
          <p:spPr>
            <a:xfrm>
              <a:off x="401378" y="3864496"/>
              <a:ext cx="10556908" cy="846001"/>
            </a:xfrm>
            <a:prstGeom prst="rect">
              <a:avLst/>
            </a:prstGeom>
            <a:noFill/>
          </p:spPr>
          <p:txBody>
            <a:bodyPr wrap="square">
              <a:spAutoFit/>
            </a:bodyPr>
            <a:lstStyle/>
            <a:p>
              <a:pPr>
                <a:lnSpc>
                  <a:spcPct val="12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存量时代，制度与政策的设计成为城市更新焦点，城市更新中保障房建设等内容与</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具有较大关联性。若从顶端设计层面把城市更新与</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相结合，将城市更新中的物业开展</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，对我国城市更新会有巨大推动作用。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能够拓宽旧城改造的融资渠道及提升开发商运营能力。</a:t>
              </a:r>
            </a:p>
          </p:txBody>
        </p:sp>
      </p:grpSp>
      <p:grpSp>
        <p:nvGrpSpPr>
          <p:cNvPr id="34" name="组合 33">
            <a:extLst>
              <a:ext uri="{FF2B5EF4-FFF2-40B4-BE49-F238E27FC236}">
                <a16:creationId xmlns:a16="http://schemas.microsoft.com/office/drawing/2014/main" id="{D5F44CBD-603A-4D36-8DA5-EC111FAA117A}"/>
              </a:ext>
            </a:extLst>
          </p:cNvPr>
          <p:cNvGrpSpPr/>
          <p:nvPr/>
        </p:nvGrpSpPr>
        <p:grpSpPr>
          <a:xfrm>
            <a:off x="343321" y="4722168"/>
            <a:ext cx="10556908" cy="1006569"/>
            <a:chOff x="401378" y="4918113"/>
            <a:chExt cx="10556908" cy="1006569"/>
          </a:xfrm>
        </p:grpSpPr>
        <p:sp>
          <p:nvSpPr>
            <p:cNvPr id="29" name="矩形 28">
              <a:extLst>
                <a:ext uri="{FF2B5EF4-FFF2-40B4-BE49-F238E27FC236}">
                  <a16:creationId xmlns:a16="http://schemas.microsoft.com/office/drawing/2014/main" id="{E4DDE203-C517-4526-8A61-D61093C17A9F}"/>
                </a:ext>
              </a:extLst>
            </p:cNvPr>
            <p:cNvSpPr/>
            <p:nvPr/>
          </p:nvSpPr>
          <p:spPr>
            <a:xfrm>
              <a:off x="401378" y="4918113"/>
              <a:ext cx="3022731" cy="41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工业地产（物流地产）领域</a:t>
              </a:r>
            </a:p>
          </p:txBody>
        </p:sp>
        <p:sp>
          <p:nvSpPr>
            <p:cNvPr id="30" name="文本框 29">
              <a:extLst>
                <a:ext uri="{FF2B5EF4-FFF2-40B4-BE49-F238E27FC236}">
                  <a16:creationId xmlns:a16="http://schemas.microsoft.com/office/drawing/2014/main" id="{8B35A318-7324-42F3-BB56-BEE2A73FA6B5}"/>
                </a:ext>
              </a:extLst>
            </p:cNvPr>
            <p:cNvSpPr txBox="1"/>
            <p:nvPr/>
          </p:nvSpPr>
          <p:spPr>
            <a:xfrm>
              <a:off x="401378" y="5337213"/>
              <a:ext cx="10556908" cy="587469"/>
            </a:xfrm>
            <a:prstGeom prst="rect">
              <a:avLst/>
            </a:prstGeom>
            <a:noFill/>
          </p:spPr>
          <p:txBody>
            <a:bodyPr wrap="square">
              <a:spAutoFit/>
            </a:bodyPr>
            <a:lstStyle/>
            <a:p>
              <a:pPr>
                <a:lnSpc>
                  <a:spcPct val="12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物流地产是地产行业少有的成长领域，中国物流地产正迎来绝佳发展机遇，规模网络化对物流地产企业至关重要，工业物流地产商通过发行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REITs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的方式募集资金，降低资金成本，从而携资本优势快速扩张。</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3.0 </a:t>
            </a:r>
            <a:r>
              <a:rPr lang="zh-CN" altLang="en-US" dirty="0"/>
              <a:t>总结与探讨</a:t>
            </a:r>
          </a:p>
        </p:txBody>
      </p:sp>
      <p:sp>
        <p:nvSpPr>
          <p:cNvPr id="6" name="矩形 5">
            <a:extLst>
              <a:ext uri="{FF2B5EF4-FFF2-40B4-BE49-F238E27FC236}">
                <a16:creationId xmlns:a16="http://schemas.microsoft.com/office/drawing/2014/main" id="{8C966801-549B-4AEC-9ED3-84A44C2B80F9}"/>
              </a:ext>
            </a:extLst>
          </p:cNvPr>
          <p:cNvSpPr/>
          <p:nvPr/>
        </p:nvSpPr>
        <p:spPr>
          <a:xfrm>
            <a:off x="343320" y="1177267"/>
            <a:ext cx="2218452" cy="43541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marR="0" algn="ctr" defTabSz="457200" rtl="0" eaLnBrk="1" fontAlgn="auto" latinLnBrk="0" hangingPunct="1">
              <a:lnSpc>
                <a:spcPct val="120000"/>
              </a:lnSpc>
              <a:spcBef>
                <a:spcPts val="400"/>
              </a:spcBef>
              <a:spcAft>
                <a:spcPts val="200"/>
              </a:spcAft>
              <a:buClrTx/>
              <a:buSzTx/>
              <a:tabLst/>
            </a:pPr>
            <a:r>
              <a:rPr lang="zh-CN" altLang="en-US" sz="1600" b="1" kern="0" dirty="0">
                <a:solidFill>
                  <a:srgbClr val="C00000"/>
                </a:solidFill>
                <a:latin typeface="微软雅黑"/>
                <a:ea typeface="微软雅黑"/>
              </a:rPr>
              <a:t>宏观形势问题</a:t>
            </a:r>
          </a:p>
        </p:txBody>
      </p:sp>
      <p:sp>
        <p:nvSpPr>
          <p:cNvPr id="7" name="矩形 6">
            <a:extLst>
              <a:ext uri="{FF2B5EF4-FFF2-40B4-BE49-F238E27FC236}">
                <a16:creationId xmlns:a16="http://schemas.microsoft.com/office/drawing/2014/main" id="{F3F6E599-264C-408A-BA97-2DC02AF3DAF9}"/>
              </a:ext>
            </a:extLst>
          </p:cNvPr>
          <p:cNvSpPr/>
          <p:nvPr/>
        </p:nvSpPr>
        <p:spPr>
          <a:xfrm>
            <a:off x="2796233" y="1177267"/>
            <a:ext cx="4083538" cy="43541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marR="0" algn="ctr" defTabSz="457200" rtl="0" eaLnBrk="1" fontAlgn="auto" latinLnBrk="0" hangingPunct="1">
              <a:lnSpc>
                <a:spcPct val="120000"/>
              </a:lnSpc>
              <a:spcBef>
                <a:spcPts val="400"/>
              </a:spcBef>
              <a:spcAft>
                <a:spcPts val="200"/>
              </a:spcAft>
              <a:buClrTx/>
              <a:buSzTx/>
              <a:tabLst/>
            </a:pPr>
            <a:r>
              <a:rPr lang="zh-CN" altLang="en-US" sz="1600" b="1" kern="0" dirty="0">
                <a:solidFill>
                  <a:srgbClr val="C00000"/>
                </a:solidFill>
                <a:latin typeface="微软雅黑"/>
                <a:ea typeface="微软雅黑"/>
              </a:rPr>
              <a:t>可选的工具</a:t>
            </a:r>
          </a:p>
        </p:txBody>
      </p:sp>
      <p:sp>
        <p:nvSpPr>
          <p:cNvPr id="8" name="矩形 7">
            <a:extLst>
              <a:ext uri="{FF2B5EF4-FFF2-40B4-BE49-F238E27FC236}">
                <a16:creationId xmlns:a16="http://schemas.microsoft.com/office/drawing/2014/main" id="{032F3329-0947-48E6-BD62-BD272E15C323}"/>
              </a:ext>
            </a:extLst>
          </p:cNvPr>
          <p:cNvSpPr/>
          <p:nvPr/>
        </p:nvSpPr>
        <p:spPr>
          <a:xfrm>
            <a:off x="7114232" y="1177267"/>
            <a:ext cx="4731022" cy="435412"/>
          </a:xfrm>
          <a:prstGeom prst="rect">
            <a:avLst/>
          </a:prstGeom>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marR="0" algn="ctr" defTabSz="457200" rtl="0" eaLnBrk="1" fontAlgn="auto" latinLnBrk="0" hangingPunct="1">
              <a:lnSpc>
                <a:spcPct val="120000"/>
              </a:lnSpc>
              <a:spcBef>
                <a:spcPts val="400"/>
              </a:spcBef>
              <a:spcAft>
                <a:spcPts val="200"/>
              </a:spcAft>
              <a:buClrTx/>
              <a:buSzTx/>
              <a:tabLst/>
            </a:pPr>
            <a:r>
              <a:rPr lang="zh-CN" altLang="en-US" sz="1600" b="1" kern="0" dirty="0">
                <a:solidFill>
                  <a:srgbClr val="C00000"/>
                </a:solidFill>
                <a:latin typeface="微软雅黑"/>
                <a:ea typeface="微软雅黑"/>
              </a:rPr>
              <a:t>房企如何做？</a:t>
            </a:r>
          </a:p>
        </p:txBody>
      </p:sp>
      <p:sp>
        <p:nvSpPr>
          <p:cNvPr id="9" name="矩形 8">
            <a:extLst>
              <a:ext uri="{FF2B5EF4-FFF2-40B4-BE49-F238E27FC236}">
                <a16:creationId xmlns:a16="http://schemas.microsoft.com/office/drawing/2014/main" id="{0058028F-07E3-4139-A75F-AAF26646B9F6}"/>
              </a:ext>
            </a:extLst>
          </p:cNvPr>
          <p:cNvSpPr/>
          <p:nvPr/>
        </p:nvSpPr>
        <p:spPr>
          <a:xfrm>
            <a:off x="2796234" y="1832599"/>
            <a:ext cx="4083538" cy="3987817"/>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B9F4EC5-DEB9-4557-B414-46D16B02DCB1}"/>
              </a:ext>
            </a:extLst>
          </p:cNvPr>
          <p:cNvSpPr/>
          <p:nvPr/>
        </p:nvSpPr>
        <p:spPr>
          <a:xfrm>
            <a:off x="7114233" y="1832599"/>
            <a:ext cx="4731022" cy="1928032"/>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11B4096-1063-4727-8AD2-BD8C434A65F2}"/>
              </a:ext>
            </a:extLst>
          </p:cNvPr>
          <p:cNvSpPr/>
          <p:nvPr/>
        </p:nvSpPr>
        <p:spPr>
          <a:xfrm>
            <a:off x="7114232" y="3906713"/>
            <a:ext cx="4731022" cy="1928032"/>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7C69C5D-2A9E-4DCE-BC99-801E5BB914CC}"/>
              </a:ext>
            </a:extLst>
          </p:cNvPr>
          <p:cNvSpPr txBox="1"/>
          <p:nvPr/>
        </p:nvSpPr>
        <p:spPr>
          <a:xfrm>
            <a:off x="7114232" y="1875362"/>
            <a:ext cx="4688028" cy="338554"/>
          </a:xfrm>
          <a:prstGeom prst="rect">
            <a:avLst/>
          </a:prstGeom>
          <a:noFill/>
        </p:spPr>
        <p:txBody>
          <a:bodyPr wrap="square">
            <a:spAutoFit/>
          </a:bodyPr>
          <a:lstStyle/>
          <a:p>
            <a:r>
              <a:rPr lang="zh-CN" altLang="en-US" sz="1600" b="1" kern="0" dirty="0">
                <a:solidFill>
                  <a:srgbClr val="C00000"/>
                </a:solidFill>
                <a:latin typeface="微软雅黑"/>
                <a:ea typeface="微软雅黑"/>
              </a:rPr>
              <a:t>资产端：稳定的现金流</a:t>
            </a:r>
            <a:r>
              <a:rPr lang="en-US" altLang="zh-CN" sz="1600" b="1" kern="0" dirty="0">
                <a:solidFill>
                  <a:srgbClr val="C00000"/>
                </a:solidFill>
                <a:latin typeface="微软雅黑"/>
                <a:ea typeface="微软雅黑"/>
              </a:rPr>
              <a:t>+</a:t>
            </a:r>
            <a:r>
              <a:rPr lang="zh-CN" altLang="en-US" sz="1600" b="1" kern="0" dirty="0">
                <a:solidFill>
                  <a:srgbClr val="C00000"/>
                </a:solidFill>
                <a:latin typeface="微软雅黑"/>
                <a:ea typeface="微软雅黑"/>
              </a:rPr>
              <a:t>资产增值</a:t>
            </a:r>
            <a:endParaRPr lang="zh-CN" altLang="en-US" sz="1600" dirty="0"/>
          </a:p>
        </p:txBody>
      </p:sp>
      <p:sp>
        <p:nvSpPr>
          <p:cNvPr id="15" name="文本框 14">
            <a:extLst>
              <a:ext uri="{FF2B5EF4-FFF2-40B4-BE49-F238E27FC236}">
                <a16:creationId xmlns:a16="http://schemas.microsoft.com/office/drawing/2014/main" id="{891CC51C-6B81-4AED-8CB9-58E96227A018}"/>
              </a:ext>
            </a:extLst>
          </p:cNvPr>
          <p:cNvSpPr txBox="1"/>
          <p:nvPr/>
        </p:nvSpPr>
        <p:spPr>
          <a:xfrm>
            <a:off x="7114231" y="3970836"/>
            <a:ext cx="1199081" cy="338554"/>
          </a:xfrm>
          <a:prstGeom prst="rect">
            <a:avLst/>
          </a:prstGeom>
          <a:noFill/>
        </p:spPr>
        <p:txBody>
          <a:bodyPr wrap="square">
            <a:spAutoFit/>
          </a:bodyPr>
          <a:lstStyle/>
          <a:p>
            <a:r>
              <a:rPr lang="zh-CN" altLang="en-US" sz="1600" b="1" kern="0" dirty="0">
                <a:solidFill>
                  <a:srgbClr val="C00000"/>
                </a:solidFill>
                <a:latin typeface="微软雅黑"/>
                <a:ea typeface="微软雅黑"/>
              </a:rPr>
              <a:t>多元化</a:t>
            </a:r>
            <a:endParaRPr lang="zh-CN" altLang="en-US" sz="1600" dirty="0"/>
          </a:p>
        </p:txBody>
      </p:sp>
      <p:sp>
        <p:nvSpPr>
          <p:cNvPr id="16" name="矩形 15">
            <a:extLst>
              <a:ext uri="{FF2B5EF4-FFF2-40B4-BE49-F238E27FC236}">
                <a16:creationId xmlns:a16="http://schemas.microsoft.com/office/drawing/2014/main" id="{6005D29F-69DB-4AF8-9926-D7D2F1DF0CCF}"/>
              </a:ext>
            </a:extLst>
          </p:cNvPr>
          <p:cNvSpPr/>
          <p:nvPr/>
        </p:nvSpPr>
        <p:spPr>
          <a:xfrm>
            <a:off x="7654307" y="2278039"/>
            <a:ext cx="363391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1. </a:t>
            </a:r>
            <a:r>
              <a:rPr lang="zh-CN" altLang="en-US" sz="1400" b="1" dirty="0">
                <a:solidFill>
                  <a:schemeClr val="tx1"/>
                </a:solidFill>
                <a:latin typeface="微软雅黑" panose="020B0503020204020204" pitchFamily="34" charset="-122"/>
                <a:ea typeface="微软雅黑" panose="020B0503020204020204" pitchFamily="34" charset="-122"/>
              </a:rPr>
              <a:t>区域：核心城市的核心地区</a:t>
            </a:r>
          </a:p>
        </p:txBody>
      </p:sp>
      <p:sp>
        <p:nvSpPr>
          <p:cNvPr id="17" name="矩形 16">
            <a:extLst>
              <a:ext uri="{FF2B5EF4-FFF2-40B4-BE49-F238E27FC236}">
                <a16:creationId xmlns:a16="http://schemas.microsoft.com/office/drawing/2014/main" id="{C8C66500-B077-410A-A5CA-6B1B0B393632}"/>
              </a:ext>
            </a:extLst>
          </p:cNvPr>
          <p:cNvSpPr/>
          <p:nvPr/>
        </p:nvSpPr>
        <p:spPr>
          <a:xfrm>
            <a:off x="7654307" y="2750272"/>
            <a:ext cx="363391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2. </a:t>
            </a:r>
            <a:r>
              <a:rPr lang="zh-CN" altLang="en-US" sz="1400" b="1" dirty="0">
                <a:solidFill>
                  <a:schemeClr val="tx1"/>
                </a:solidFill>
                <a:latin typeface="微软雅黑" panose="020B0503020204020204" pitchFamily="34" charset="-122"/>
                <a:ea typeface="微软雅黑" panose="020B0503020204020204" pitchFamily="34" charset="-122"/>
              </a:rPr>
              <a:t>产品：有竞争力的产品，稳定的收入</a:t>
            </a:r>
          </a:p>
        </p:txBody>
      </p:sp>
      <p:sp>
        <p:nvSpPr>
          <p:cNvPr id="18" name="矩形 17">
            <a:extLst>
              <a:ext uri="{FF2B5EF4-FFF2-40B4-BE49-F238E27FC236}">
                <a16:creationId xmlns:a16="http://schemas.microsoft.com/office/drawing/2014/main" id="{29A868C2-9980-48C9-8298-20B44ED10BFF}"/>
              </a:ext>
            </a:extLst>
          </p:cNvPr>
          <p:cNvSpPr/>
          <p:nvPr/>
        </p:nvSpPr>
        <p:spPr>
          <a:xfrm>
            <a:off x="7654307" y="3230440"/>
            <a:ext cx="3633910"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3. </a:t>
            </a:r>
            <a:r>
              <a:rPr lang="zh-CN" altLang="en-US" sz="1400" b="1" dirty="0">
                <a:solidFill>
                  <a:schemeClr val="tx1"/>
                </a:solidFill>
                <a:latin typeface="微软雅黑" panose="020B0503020204020204" pitchFamily="34" charset="-122"/>
                <a:ea typeface="微软雅黑" panose="020B0503020204020204" pitchFamily="34" charset="-122"/>
              </a:rPr>
              <a:t>运营：高质的运营，形成产业氛围</a:t>
            </a:r>
          </a:p>
        </p:txBody>
      </p:sp>
      <p:sp>
        <p:nvSpPr>
          <p:cNvPr id="19" name="矩形 18">
            <a:extLst>
              <a:ext uri="{FF2B5EF4-FFF2-40B4-BE49-F238E27FC236}">
                <a16:creationId xmlns:a16="http://schemas.microsoft.com/office/drawing/2014/main" id="{38606B36-B9A9-41CF-8307-B3B693F64097}"/>
              </a:ext>
            </a:extLst>
          </p:cNvPr>
          <p:cNvSpPr/>
          <p:nvPr/>
        </p:nvSpPr>
        <p:spPr>
          <a:xfrm>
            <a:off x="343320" y="1832599"/>
            <a:ext cx="2218452" cy="1928032"/>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3BC22EA-43AB-49F6-B289-767FC7F86959}"/>
              </a:ext>
            </a:extLst>
          </p:cNvPr>
          <p:cNvSpPr/>
          <p:nvPr/>
        </p:nvSpPr>
        <p:spPr>
          <a:xfrm>
            <a:off x="343320" y="3892384"/>
            <a:ext cx="2218452" cy="1928032"/>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51A6D0D-7F75-4AB0-B959-5C55D99AE2B6}"/>
              </a:ext>
            </a:extLst>
          </p:cNvPr>
          <p:cNvSpPr txBox="1"/>
          <p:nvPr/>
        </p:nvSpPr>
        <p:spPr>
          <a:xfrm>
            <a:off x="343319" y="1861501"/>
            <a:ext cx="1929429" cy="338554"/>
          </a:xfrm>
          <a:prstGeom prst="rect">
            <a:avLst/>
          </a:prstGeom>
          <a:noFill/>
        </p:spPr>
        <p:txBody>
          <a:bodyPr wrap="square">
            <a:spAutoFit/>
          </a:bodyPr>
          <a:lstStyle/>
          <a:p>
            <a:r>
              <a:rPr lang="zh-CN" altLang="en-US" sz="1600" b="1" kern="0" dirty="0">
                <a:solidFill>
                  <a:srgbClr val="C00000"/>
                </a:solidFill>
                <a:latin typeface="微软雅黑"/>
                <a:ea typeface="微软雅黑"/>
              </a:rPr>
              <a:t>政策基调限融资</a:t>
            </a:r>
            <a:endParaRPr lang="zh-CN" altLang="en-US" sz="1600" dirty="0"/>
          </a:p>
        </p:txBody>
      </p:sp>
      <p:sp>
        <p:nvSpPr>
          <p:cNvPr id="22" name="文本框 21">
            <a:extLst>
              <a:ext uri="{FF2B5EF4-FFF2-40B4-BE49-F238E27FC236}">
                <a16:creationId xmlns:a16="http://schemas.microsoft.com/office/drawing/2014/main" id="{44BCF5B9-EC3E-457F-96E1-9FF8BD7B251B}"/>
              </a:ext>
            </a:extLst>
          </p:cNvPr>
          <p:cNvSpPr txBox="1"/>
          <p:nvPr/>
        </p:nvSpPr>
        <p:spPr>
          <a:xfrm>
            <a:off x="343319" y="3912262"/>
            <a:ext cx="2161342" cy="338554"/>
          </a:xfrm>
          <a:prstGeom prst="rect">
            <a:avLst/>
          </a:prstGeom>
          <a:noFill/>
        </p:spPr>
        <p:txBody>
          <a:bodyPr wrap="square">
            <a:spAutoFit/>
          </a:bodyPr>
          <a:lstStyle/>
          <a:p>
            <a:r>
              <a:rPr lang="zh-CN" altLang="en-US" sz="1600" b="1" kern="0" dirty="0">
                <a:solidFill>
                  <a:srgbClr val="C00000"/>
                </a:solidFill>
                <a:latin typeface="微软雅黑"/>
                <a:ea typeface="微软雅黑"/>
              </a:rPr>
              <a:t>开发多元化诉求加强</a:t>
            </a:r>
            <a:endParaRPr lang="zh-CN" altLang="en-US" sz="1600" dirty="0"/>
          </a:p>
        </p:txBody>
      </p:sp>
      <p:sp>
        <p:nvSpPr>
          <p:cNvPr id="23" name="文本框 22">
            <a:extLst>
              <a:ext uri="{FF2B5EF4-FFF2-40B4-BE49-F238E27FC236}">
                <a16:creationId xmlns:a16="http://schemas.microsoft.com/office/drawing/2014/main" id="{3FB786D0-15C9-4C74-A9D6-1DD124BB242A}"/>
              </a:ext>
            </a:extLst>
          </p:cNvPr>
          <p:cNvSpPr txBox="1"/>
          <p:nvPr/>
        </p:nvSpPr>
        <p:spPr>
          <a:xfrm>
            <a:off x="2796233" y="1849052"/>
            <a:ext cx="1929429" cy="338554"/>
          </a:xfrm>
          <a:prstGeom prst="rect">
            <a:avLst/>
          </a:prstGeom>
          <a:noFill/>
        </p:spPr>
        <p:txBody>
          <a:bodyPr wrap="square">
            <a:spAutoFit/>
          </a:bodyPr>
          <a:lstStyle/>
          <a:p>
            <a:r>
              <a:rPr lang="zh-CN" altLang="en-US" sz="1600" b="1" kern="0" dirty="0">
                <a:solidFill>
                  <a:srgbClr val="C00000"/>
                </a:solidFill>
                <a:latin typeface="微软雅黑"/>
                <a:ea typeface="微软雅黑"/>
              </a:rPr>
              <a:t>房企</a:t>
            </a:r>
            <a:r>
              <a:rPr lang="en-US" altLang="zh-CN" sz="1600" b="1" kern="0" dirty="0">
                <a:solidFill>
                  <a:srgbClr val="C00000"/>
                </a:solidFill>
                <a:latin typeface="微软雅黑"/>
                <a:ea typeface="微软雅黑"/>
              </a:rPr>
              <a:t>ABS</a:t>
            </a:r>
            <a:endParaRPr lang="zh-CN" altLang="en-US" sz="1600" dirty="0"/>
          </a:p>
        </p:txBody>
      </p:sp>
      <p:sp>
        <p:nvSpPr>
          <p:cNvPr id="24" name="矩形 23">
            <a:extLst>
              <a:ext uri="{FF2B5EF4-FFF2-40B4-BE49-F238E27FC236}">
                <a16:creationId xmlns:a16="http://schemas.microsoft.com/office/drawing/2014/main" id="{F0258755-1471-4D04-9F2E-39EE732DEA6C}"/>
              </a:ext>
            </a:extLst>
          </p:cNvPr>
          <p:cNvSpPr/>
          <p:nvPr/>
        </p:nvSpPr>
        <p:spPr>
          <a:xfrm>
            <a:off x="2917824" y="3906713"/>
            <a:ext cx="3838429" cy="1814637"/>
          </a:xfrm>
          <a:prstGeom prst="rect">
            <a:avLst/>
          </a:prstGeom>
          <a:solidFill>
            <a:schemeClr val="bg1">
              <a:lumMod val="9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A4C9D92D-79C5-438C-AD9C-D7B4BADDD148}"/>
              </a:ext>
            </a:extLst>
          </p:cNvPr>
          <p:cNvSpPr txBox="1"/>
          <p:nvPr/>
        </p:nvSpPr>
        <p:spPr>
          <a:xfrm>
            <a:off x="2917824" y="3923166"/>
            <a:ext cx="1929429" cy="338554"/>
          </a:xfrm>
          <a:prstGeom prst="rect">
            <a:avLst/>
          </a:prstGeom>
          <a:noFill/>
        </p:spPr>
        <p:txBody>
          <a:bodyPr wrap="square">
            <a:spAutoFit/>
          </a:bodyPr>
          <a:lstStyle/>
          <a:p>
            <a:r>
              <a:rPr lang="en-US" altLang="zh-CN" sz="1600" b="1" kern="0" dirty="0">
                <a:solidFill>
                  <a:srgbClr val="C00000"/>
                </a:solidFill>
                <a:latin typeface="微软雅黑"/>
                <a:ea typeface="微软雅黑"/>
              </a:rPr>
              <a:t>REITs</a:t>
            </a:r>
            <a:endParaRPr lang="zh-CN" altLang="en-US" sz="1600" dirty="0"/>
          </a:p>
        </p:txBody>
      </p:sp>
      <p:sp>
        <p:nvSpPr>
          <p:cNvPr id="26" name="文本框 25">
            <a:extLst>
              <a:ext uri="{FF2B5EF4-FFF2-40B4-BE49-F238E27FC236}">
                <a16:creationId xmlns:a16="http://schemas.microsoft.com/office/drawing/2014/main" id="{189F4BE6-C80A-4574-9922-B2EB5278FB9D}"/>
              </a:ext>
            </a:extLst>
          </p:cNvPr>
          <p:cNvSpPr txBox="1"/>
          <p:nvPr/>
        </p:nvSpPr>
        <p:spPr>
          <a:xfrm>
            <a:off x="459275" y="2367288"/>
            <a:ext cx="1929429" cy="1023357"/>
          </a:xfrm>
          <a:prstGeom prst="rect">
            <a:avLst/>
          </a:prstGeom>
          <a:noFill/>
        </p:spPr>
        <p:txBody>
          <a:bodyPr wrap="square">
            <a:spAutoFit/>
          </a:bodyPr>
          <a:lstStyle/>
          <a:p>
            <a:pPr algn="ctr">
              <a:lnSpc>
                <a:spcPct val="150000"/>
              </a:lnSpc>
            </a:pPr>
            <a:r>
              <a:rPr lang="zh-CN" altLang="en-US" sz="1400" b="1" kern="0" dirty="0">
                <a:latin typeface="微软雅黑"/>
                <a:ea typeface="微软雅黑"/>
              </a:rPr>
              <a:t>房企三道红线</a:t>
            </a:r>
            <a:endParaRPr lang="en-US" altLang="zh-CN" sz="1400" b="1" kern="0" dirty="0">
              <a:latin typeface="微软雅黑"/>
              <a:ea typeface="微软雅黑"/>
            </a:endParaRPr>
          </a:p>
          <a:p>
            <a:pPr algn="ctr">
              <a:lnSpc>
                <a:spcPct val="150000"/>
              </a:lnSpc>
            </a:pPr>
            <a:r>
              <a:rPr lang="en-US" altLang="zh-CN" sz="1400" b="1" kern="0" dirty="0">
                <a:latin typeface="微软雅黑"/>
                <a:ea typeface="微软雅黑"/>
              </a:rPr>
              <a:t>+</a:t>
            </a:r>
          </a:p>
          <a:p>
            <a:pPr algn="ctr">
              <a:lnSpc>
                <a:spcPct val="150000"/>
              </a:lnSpc>
            </a:pPr>
            <a:r>
              <a:rPr lang="zh-CN" altLang="en-US" sz="1400" b="1" kern="0" dirty="0">
                <a:latin typeface="微软雅黑"/>
                <a:ea typeface="微软雅黑"/>
              </a:rPr>
              <a:t>银行两道红线</a:t>
            </a:r>
            <a:endParaRPr lang="zh-CN" altLang="en-US" sz="1400" dirty="0"/>
          </a:p>
        </p:txBody>
      </p:sp>
      <p:sp>
        <p:nvSpPr>
          <p:cNvPr id="27" name="箭头: 左 26">
            <a:extLst>
              <a:ext uri="{FF2B5EF4-FFF2-40B4-BE49-F238E27FC236}">
                <a16:creationId xmlns:a16="http://schemas.microsoft.com/office/drawing/2014/main" id="{C553E4C5-CE12-478C-BDA4-8BA1A89C66C8}"/>
              </a:ext>
            </a:extLst>
          </p:cNvPr>
          <p:cNvSpPr/>
          <p:nvPr/>
        </p:nvSpPr>
        <p:spPr>
          <a:xfrm rot="10800000">
            <a:off x="2431278" y="3601870"/>
            <a:ext cx="615686" cy="422673"/>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8" name="箭头: 左 27">
            <a:extLst>
              <a:ext uri="{FF2B5EF4-FFF2-40B4-BE49-F238E27FC236}">
                <a16:creationId xmlns:a16="http://schemas.microsoft.com/office/drawing/2014/main" id="{A9979F1A-4432-4C15-8D48-EA126E514C35}"/>
              </a:ext>
            </a:extLst>
          </p:cNvPr>
          <p:cNvSpPr/>
          <p:nvPr/>
        </p:nvSpPr>
        <p:spPr>
          <a:xfrm rot="10800000">
            <a:off x="6734383" y="3592057"/>
            <a:ext cx="615686" cy="422673"/>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16D46F9-161D-4725-AB50-6CBE204293A5}"/>
              </a:ext>
            </a:extLst>
          </p:cNvPr>
          <p:cNvSpPr txBox="1"/>
          <p:nvPr/>
        </p:nvSpPr>
        <p:spPr>
          <a:xfrm>
            <a:off x="487831" y="4293447"/>
            <a:ext cx="1929429" cy="1346522"/>
          </a:xfrm>
          <a:prstGeom prst="rect">
            <a:avLst/>
          </a:prstGeom>
          <a:noFill/>
        </p:spPr>
        <p:txBody>
          <a:bodyPr wrap="square">
            <a:spAutoFit/>
          </a:bodyPr>
          <a:lstStyle/>
          <a:p>
            <a:pPr algn="ctr">
              <a:lnSpc>
                <a:spcPct val="150000"/>
              </a:lnSpc>
            </a:pPr>
            <a:r>
              <a:rPr lang="zh-CN" altLang="en-US" sz="1400" b="1" kern="0" dirty="0">
                <a:latin typeface="微软雅黑"/>
                <a:ea typeface="微软雅黑"/>
              </a:rPr>
              <a:t>住宅利润有限</a:t>
            </a:r>
            <a:endParaRPr lang="en-US" altLang="zh-CN" sz="1400" b="1" kern="0" dirty="0">
              <a:latin typeface="微软雅黑"/>
              <a:ea typeface="微软雅黑"/>
            </a:endParaRPr>
          </a:p>
          <a:p>
            <a:pPr algn="ctr">
              <a:lnSpc>
                <a:spcPct val="150000"/>
              </a:lnSpc>
            </a:pPr>
            <a:r>
              <a:rPr lang="en-US" altLang="zh-CN" sz="1400" b="1" kern="0" dirty="0">
                <a:latin typeface="微软雅黑"/>
                <a:ea typeface="微软雅黑"/>
              </a:rPr>
              <a:t>+</a:t>
            </a:r>
          </a:p>
          <a:p>
            <a:pPr algn="ctr">
              <a:lnSpc>
                <a:spcPct val="150000"/>
              </a:lnSpc>
            </a:pPr>
            <a:r>
              <a:rPr lang="zh-CN" altLang="en-US" sz="1400" b="1" kern="0" dirty="0">
                <a:latin typeface="微软雅黑"/>
                <a:ea typeface="微软雅黑"/>
              </a:rPr>
              <a:t>地方政府愈发重视综合开发能力</a:t>
            </a:r>
            <a:endParaRPr lang="zh-CN" altLang="en-US" sz="1400" dirty="0"/>
          </a:p>
        </p:txBody>
      </p:sp>
      <p:sp>
        <p:nvSpPr>
          <p:cNvPr id="30" name="文本框 29">
            <a:extLst>
              <a:ext uri="{FF2B5EF4-FFF2-40B4-BE49-F238E27FC236}">
                <a16:creationId xmlns:a16="http://schemas.microsoft.com/office/drawing/2014/main" id="{3B3DB118-A36E-4E89-8AC2-22F00B8AD9A6}"/>
              </a:ext>
            </a:extLst>
          </p:cNvPr>
          <p:cNvSpPr txBox="1"/>
          <p:nvPr/>
        </p:nvSpPr>
        <p:spPr>
          <a:xfrm>
            <a:off x="7322521" y="4318582"/>
            <a:ext cx="4271449" cy="1346907"/>
          </a:xfrm>
          <a:prstGeom prst="rect">
            <a:avLst/>
          </a:prstGeom>
          <a:noFill/>
        </p:spPr>
        <p:txBody>
          <a:bodyPr wrap="square">
            <a:spAutoFit/>
          </a:bodyPr>
          <a:lstStyle/>
          <a:p>
            <a:pPr algn="ctr">
              <a:lnSpc>
                <a:spcPct val="150000"/>
              </a:lnSpc>
            </a:pPr>
            <a:r>
              <a:rPr lang="zh-CN" altLang="en-US" sz="1400" b="1" kern="0" dirty="0">
                <a:latin typeface="微软雅黑"/>
                <a:ea typeface="微软雅黑"/>
              </a:rPr>
              <a:t>商业地产：优质商办、长租公寓</a:t>
            </a:r>
            <a:endParaRPr lang="en-US" altLang="zh-CN" sz="1400" b="1" kern="0" dirty="0">
              <a:latin typeface="微软雅黑"/>
              <a:ea typeface="微软雅黑"/>
            </a:endParaRPr>
          </a:p>
          <a:p>
            <a:pPr algn="ctr">
              <a:lnSpc>
                <a:spcPct val="150000"/>
              </a:lnSpc>
            </a:pPr>
            <a:r>
              <a:rPr lang="zh-CN" altLang="en-US" sz="1400" b="1" kern="0" dirty="0">
                <a:latin typeface="微软雅黑"/>
                <a:ea typeface="微软雅黑"/>
              </a:rPr>
              <a:t>医疗健康：养老地产</a:t>
            </a:r>
            <a:endParaRPr lang="en-US" altLang="zh-CN" sz="1400" b="1" kern="0" dirty="0">
              <a:latin typeface="微软雅黑"/>
              <a:ea typeface="微软雅黑"/>
            </a:endParaRPr>
          </a:p>
          <a:p>
            <a:pPr algn="ctr">
              <a:lnSpc>
                <a:spcPct val="150000"/>
              </a:lnSpc>
            </a:pPr>
            <a:r>
              <a:rPr lang="zh-CN" altLang="en-US" sz="1400" b="1" kern="0" dirty="0">
                <a:latin typeface="微软雅黑"/>
                <a:ea typeface="微软雅黑"/>
              </a:rPr>
              <a:t>城市更新</a:t>
            </a:r>
            <a:endParaRPr lang="en-US" altLang="zh-CN" sz="1400" b="1" kern="0" dirty="0">
              <a:latin typeface="微软雅黑"/>
              <a:ea typeface="微软雅黑"/>
            </a:endParaRPr>
          </a:p>
          <a:p>
            <a:pPr algn="ctr">
              <a:lnSpc>
                <a:spcPct val="150000"/>
              </a:lnSpc>
            </a:pPr>
            <a:r>
              <a:rPr lang="zh-CN" altLang="en-US" sz="1400" b="1" kern="0" dirty="0">
                <a:latin typeface="微软雅黑"/>
                <a:ea typeface="微软雅黑"/>
              </a:rPr>
              <a:t>工业地产：园区、物流</a:t>
            </a:r>
            <a:endParaRPr lang="en-US" altLang="zh-CN" sz="1400" b="1" kern="0" dirty="0">
              <a:latin typeface="微软雅黑"/>
              <a:ea typeface="微软雅黑"/>
            </a:endParaRPr>
          </a:p>
        </p:txBody>
      </p:sp>
      <p:sp>
        <p:nvSpPr>
          <p:cNvPr id="34" name="文本框 33">
            <a:extLst>
              <a:ext uri="{FF2B5EF4-FFF2-40B4-BE49-F238E27FC236}">
                <a16:creationId xmlns:a16="http://schemas.microsoft.com/office/drawing/2014/main" id="{7B228243-75BD-4830-BD10-E723BEFAE257}"/>
              </a:ext>
            </a:extLst>
          </p:cNvPr>
          <p:cNvSpPr txBox="1"/>
          <p:nvPr/>
        </p:nvSpPr>
        <p:spPr>
          <a:xfrm>
            <a:off x="3128232" y="2423979"/>
            <a:ext cx="3438041" cy="700576"/>
          </a:xfrm>
          <a:prstGeom prst="rect">
            <a:avLst/>
          </a:prstGeom>
          <a:noFill/>
        </p:spPr>
        <p:txBody>
          <a:bodyPr wrap="square">
            <a:spAutoFit/>
          </a:bodyPr>
          <a:lstStyle/>
          <a:p>
            <a:pPr algn="ctr">
              <a:lnSpc>
                <a:spcPct val="150000"/>
              </a:lnSpc>
            </a:pPr>
            <a:r>
              <a:rPr lang="zh-CN" altLang="en-US" sz="1400" b="1" kern="0" dirty="0">
                <a:latin typeface="微软雅黑"/>
                <a:ea typeface="微软雅黑"/>
              </a:rPr>
              <a:t>核心优势：</a:t>
            </a:r>
            <a:endParaRPr lang="en-US" altLang="zh-CN" sz="1400" b="1" kern="0" dirty="0">
              <a:latin typeface="微软雅黑"/>
              <a:ea typeface="微软雅黑"/>
            </a:endParaRPr>
          </a:p>
          <a:p>
            <a:pPr algn="ctr">
              <a:lnSpc>
                <a:spcPct val="150000"/>
              </a:lnSpc>
            </a:pPr>
            <a:r>
              <a:rPr lang="zh-CN" altLang="en-US" sz="1400" b="1" kern="0" dirty="0">
                <a:latin typeface="微软雅黑"/>
                <a:ea typeface="微软雅黑"/>
              </a:rPr>
              <a:t>出表、延迟还款、重资产流动、税筹等</a:t>
            </a:r>
            <a:endParaRPr lang="en-US" altLang="zh-CN" sz="1400" b="1" kern="0" dirty="0">
              <a:latin typeface="微软雅黑"/>
              <a:ea typeface="微软雅黑"/>
            </a:endParaRPr>
          </a:p>
        </p:txBody>
      </p:sp>
      <p:sp>
        <p:nvSpPr>
          <p:cNvPr id="35" name="文本框 34">
            <a:extLst>
              <a:ext uri="{FF2B5EF4-FFF2-40B4-BE49-F238E27FC236}">
                <a16:creationId xmlns:a16="http://schemas.microsoft.com/office/drawing/2014/main" id="{9830BA42-6B5A-4AF8-B8CB-0BCC60DEED35}"/>
              </a:ext>
            </a:extLst>
          </p:cNvPr>
          <p:cNvSpPr txBox="1"/>
          <p:nvPr/>
        </p:nvSpPr>
        <p:spPr>
          <a:xfrm>
            <a:off x="3128232" y="4344529"/>
            <a:ext cx="3438041" cy="1023742"/>
          </a:xfrm>
          <a:prstGeom prst="rect">
            <a:avLst/>
          </a:prstGeom>
          <a:noFill/>
        </p:spPr>
        <p:txBody>
          <a:bodyPr wrap="square">
            <a:spAutoFit/>
          </a:bodyPr>
          <a:lstStyle/>
          <a:p>
            <a:pPr algn="ctr">
              <a:lnSpc>
                <a:spcPct val="150000"/>
              </a:lnSpc>
            </a:pPr>
            <a:r>
              <a:rPr lang="zh-CN" altLang="en-US" sz="1400" b="1" kern="0" dirty="0">
                <a:latin typeface="微软雅黑"/>
                <a:ea typeface="微软雅黑"/>
              </a:rPr>
              <a:t>核心优势：</a:t>
            </a:r>
            <a:endParaRPr lang="en-US" altLang="zh-CN" sz="1400" b="1" kern="0" dirty="0">
              <a:latin typeface="微软雅黑"/>
              <a:ea typeface="微软雅黑"/>
            </a:endParaRPr>
          </a:p>
          <a:p>
            <a:pPr algn="ctr">
              <a:lnSpc>
                <a:spcPct val="150000"/>
              </a:lnSpc>
            </a:pPr>
            <a:r>
              <a:rPr lang="zh-CN" altLang="en-US" sz="1400" b="1" kern="0" dirty="0">
                <a:latin typeface="微软雅黑"/>
                <a:ea typeface="微软雅黑"/>
              </a:rPr>
              <a:t> 风险适中、更低的融资成本、更优资产退出机制、利于品牌输出</a:t>
            </a:r>
            <a:endParaRPr lang="en-US" altLang="zh-CN" sz="1400" b="1" kern="0" dirty="0">
              <a:latin typeface="微软雅黑"/>
              <a:ea typeface="微软雅黑"/>
            </a:endParaRPr>
          </a:p>
        </p:txBody>
      </p:sp>
    </p:spTree>
    <p:extLst>
      <p:ext uri="{BB962C8B-B14F-4D97-AF65-F5344CB8AC3E}">
        <p14:creationId xmlns:p14="http://schemas.microsoft.com/office/powerpoint/2010/main" val="137469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srcRect/>
          <a:stretch>
            <a:fillRect/>
          </a:stretch>
        </a:blipFill>
        <a:effectLst/>
      </p:bgPr>
    </p:bg>
    <p:spTree>
      <p:nvGrpSpPr>
        <p:cNvPr id="1" name=""/>
        <p:cNvGrpSpPr/>
        <p:nvPr/>
      </p:nvGrpSpPr>
      <p:grpSpPr>
        <a:xfrm>
          <a:off x="0" y="0"/>
          <a:ext cx="0" cy="0"/>
          <a:chOff x="0" y="0"/>
          <a:chExt cx="0" cy="0"/>
        </a:xfrm>
      </p:grpSpPr>
      <p:sp>
        <p:nvSpPr>
          <p:cNvPr id="8" name="TextBox 1"/>
          <p:cNvSpPr>
            <a:spLocks noChangeArrowheads="1"/>
          </p:cNvSpPr>
          <p:nvPr/>
        </p:nvSpPr>
        <p:spPr bwMode="auto">
          <a:xfrm>
            <a:off x="551384" y="2276872"/>
            <a:ext cx="111885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defRPr/>
            </a:pPr>
            <a:r>
              <a:rPr lang="zh-CN" altLang="en-US" sz="4800" b="1" dirty="0">
                <a:solidFill>
                  <a:prstClr val="white"/>
                </a:solidFill>
                <a:latin typeface="微软雅黑" pitchFamily="34" charset="-122"/>
                <a:sym typeface="Calibri" pitchFamily="34" charset="0"/>
              </a:rPr>
              <a:t>谢谢！</a:t>
            </a:r>
          </a:p>
        </p:txBody>
      </p:sp>
      <p:sp>
        <p:nvSpPr>
          <p:cNvPr id="2" name="矩形 1"/>
          <p:cNvSpPr/>
          <p:nvPr/>
        </p:nvSpPr>
        <p:spPr>
          <a:xfrm>
            <a:off x="9768408" y="5589240"/>
            <a:ext cx="216024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Tree>
    <p:extLst>
      <p:ext uri="{BB962C8B-B14F-4D97-AF65-F5344CB8AC3E}">
        <p14:creationId xmlns:p14="http://schemas.microsoft.com/office/powerpoint/2010/main" val="255854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0 </a:t>
            </a:r>
            <a:r>
              <a:rPr lang="zh-CN" altLang="en-US" dirty="0"/>
              <a:t>问题聚焦：创新融资的契机</a:t>
            </a:r>
          </a:p>
        </p:txBody>
      </p:sp>
      <p:sp>
        <p:nvSpPr>
          <p:cNvPr id="3" name="文本占位符 2"/>
          <p:cNvSpPr>
            <a:spLocks noGrp="1"/>
          </p:cNvSpPr>
          <p:nvPr>
            <p:ph type="body" sz="quarter" idx="11"/>
          </p:nvPr>
        </p:nvSpPr>
        <p:spPr>
          <a:xfrm>
            <a:off x="285229" y="1479188"/>
            <a:ext cx="11501968" cy="3812540"/>
          </a:xfrm>
        </p:spPr>
        <p:txBody>
          <a:bodyPr/>
          <a:lstStyle/>
          <a:p>
            <a:pPr marL="0" indent="0">
              <a:lnSpc>
                <a:spcPct val="150000"/>
              </a:lnSpc>
              <a:buNone/>
            </a:pPr>
            <a:r>
              <a:rPr lang="zh-CN" altLang="en-US" sz="1600" b="1" dirty="0"/>
              <a:t>政策基调限融资</a:t>
            </a:r>
            <a:endParaRPr lang="en-US" altLang="zh-CN" sz="1600" b="1" dirty="0"/>
          </a:p>
          <a:p>
            <a:pPr>
              <a:lnSpc>
                <a:spcPct val="150000"/>
              </a:lnSpc>
            </a:pPr>
            <a:r>
              <a:rPr lang="zh-CN" altLang="en-US" sz="1600" dirty="0"/>
              <a:t>“房住不炒”“三道红线”的政策出台，直接限制有息债券规模及增速，融资受限；</a:t>
            </a:r>
            <a:endParaRPr lang="en-US" altLang="zh-CN" sz="1600" dirty="0"/>
          </a:p>
          <a:p>
            <a:pPr marL="0" indent="0">
              <a:lnSpc>
                <a:spcPct val="150000"/>
              </a:lnSpc>
              <a:buNone/>
            </a:pPr>
            <a:r>
              <a:rPr lang="zh-CN" altLang="en-US" sz="1600" b="1" dirty="0"/>
              <a:t>多元化运营能力的诉求</a:t>
            </a:r>
          </a:p>
          <a:p>
            <a:pPr>
              <a:lnSpc>
                <a:spcPct val="150000"/>
              </a:lnSpc>
            </a:pPr>
            <a:r>
              <a:rPr lang="zh-CN" altLang="en-US" sz="1600" dirty="0"/>
              <a:t>传统招拍挂渠道竞争激烈，勾地等途径政府更看重房企的综合开发运营能力；</a:t>
            </a:r>
            <a:endParaRPr lang="en-US" altLang="zh-CN" sz="1600" dirty="0"/>
          </a:p>
          <a:p>
            <a:pPr>
              <a:lnSpc>
                <a:spcPct val="150000"/>
              </a:lnSpc>
            </a:pPr>
            <a:r>
              <a:rPr lang="zh-CN" altLang="en-US" sz="1600" dirty="0"/>
              <a:t>多元化如：城市更新、产业园、长租公寓，需要更强有力且稳定的资金支持；</a:t>
            </a:r>
          </a:p>
          <a:p>
            <a:pPr marL="0" indent="0">
              <a:lnSpc>
                <a:spcPct val="150000"/>
              </a:lnSpc>
              <a:buNone/>
            </a:pPr>
            <a:endParaRPr lang="en-US" altLang="zh-CN" sz="1600" dirty="0"/>
          </a:p>
          <a:p>
            <a:pPr marL="0" indent="0">
              <a:lnSpc>
                <a:spcPct val="150000"/>
              </a:lnSpc>
              <a:buNone/>
            </a:pPr>
            <a:endParaRPr lang="zh-CN" altLang="en-US" sz="700" dirty="0"/>
          </a:p>
          <a:p>
            <a:pPr marL="0" indent="0" fontAlgn="auto">
              <a:lnSpc>
                <a:spcPct val="150000"/>
              </a:lnSpc>
              <a:spcBef>
                <a:spcPts val="100"/>
              </a:spcBef>
              <a:buNone/>
            </a:pPr>
            <a:r>
              <a:rPr lang="zh-CN" altLang="en-US" sz="1600" b="1" dirty="0">
                <a:cs typeface="微软雅黑" panose="020B0503020204020204" pitchFamily="34" charset="-122"/>
              </a:rPr>
              <a:t>创新融资模式如：</a:t>
            </a:r>
            <a:r>
              <a:rPr lang="en-US" altLang="zh-CN" sz="1600" b="1" dirty="0">
                <a:cs typeface="微软雅黑" panose="020B0503020204020204" pitchFamily="34" charset="-122"/>
              </a:rPr>
              <a:t>ABS</a:t>
            </a:r>
            <a:r>
              <a:rPr lang="zh-CN" altLang="en-US" sz="1600" b="1" dirty="0">
                <a:cs typeface="微软雅黑" panose="020B0503020204020204" pitchFamily="34" charset="-122"/>
              </a:rPr>
              <a:t>、</a:t>
            </a:r>
            <a:r>
              <a:rPr lang="en-US" altLang="zh-CN" sz="1600" b="1" dirty="0">
                <a:cs typeface="微软雅黑" panose="020B0503020204020204" pitchFamily="34" charset="-122"/>
              </a:rPr>
              <a:t>REITs</a:t>
            </a:r>
            <a:r>
              <a:rPr lang="zh-CN" altLang="en-US" sz="1600" b="1" dirty="0">
                <a:cs typeface="微软雅黑" panose="020B0503020204020204" pitchFamily="34" charset="-122"/>
              </a:rPr>
              <a:t>等对于房企来说都是融资新思路。</a:t>
            </a:r>
          </a:p>
          <a:p>
            <a:pPr marL="0" indent="457200" fontAlgn="auto">
              <a:lnSpc>
                <a:spcPct val="150000"/>
              </a:lnSpc>
              <a:spcBef>
                <a:spcPts val="100"/>
              </a:spcBef>
              <a:buFont typeface="Wingdings" panose="05000000000000000000" charset="0"/>
              <a:buChar char=""/>
              <a:extLst>
                <a:ext uri="{35155182-B16C-46BC-9424-99874614C6A1}">
                  <wpsdc:indentchars xmlns:wpsdc="http://www.wps.cn/officeDocument/2017/drawingmlCustomData" xmlns="" val="200" checksum="59296752"/>
                </a:ext>
              </a:extLst>
            </a:pPr>
            <a:r>
              <a:rPr lang="zh-CN" altLang="en-US" sz="1600" dirty="0">
                <a:cs typeface="微软雅黑" panose="020B0503020204020204" pitchFamily="34" charset="-122"/>
              </a:rPr>
              <a:t>财务层面：延长</a:t>
            </a:r>
            <a:r>
              <a:rPr lang="zh-CN" altLang="en-US" sz="1600" u="sng" dirty="0">
                <a:cs typeface="微软雅黑" panose="020B0503020204020204" pitchFamily="34" charset="-122"/>
              </a:rPr>
              <a:t>账期</a:t>
            </a:r>
            <a:r>
              <a:rPr lang="zh-CN" altLang="en-US" sz="1600" dirty="0">
                <a:cs typeface="微软雅黑" panose="020B0503020204020204" pitchFamily="34" charset="-122"/>
              </a:rPr>
              <a:t>；隐藏有息负债，优化</a:t>
            </a:r>
            <a:r>
              <a:rPr lang="zh-CN" altLang="en-US" sz="1600" u="sng" dirty="0">
                <a:cs typeface="微软雅黑" panose="020B0503020204020204" pitchFamily="34" charset="-122"/>
              </a:rPr>
              <a:t>偿债指标</a:t>
            </a:r>
            <a:r>
              <a:rPr lang="zh-CN" altLang="en-US" sz="1600" dirty="0">
                <a:cs typeface="微软雅黑" panose="020B0503020204020204" pitchFamily="34" charset="-122"/>
              </a:rPr>
              <a:t>；</a:t>
            </a:r>
            <a:r>
              <a:rPr lang="zh-CN" altLang="en-US" sz="1600" u="sng" dirty="0">
                <a:cs typeface="微软雅黑" panose="020B0503020204020204" pitchFamily="34" charset="-122"/>
              </a:rPr>
              <a:t>节约土地增值税</a:t>
            </a:r>
            <a:r>
              <a:rPr lang="zh-CN" altLang="en-US" sz="1600" dirty="0">
                <a:cs typeface="微软雅黑" panose="020B0503020204020204" pitchFamily="34" charset="-122"/>
              </a:rPr>
              <a:t>等成本。</a:t>
            </a:r>
          </a:p>
          <a:p>
            <a:pPr marL="0" indent="457200" fontAlgn="auto">
              <a:lnSpc>
                <a:spcPct val="150000"/>
              </a:lnSpc>
              <a:spcBef>
                <a:spcPts val="100"/>
              </a:spcBef>
              <a:buFont typeface="Wingdings" panose="05000000000000000000" charset="0"/>
              <a:buChar char=""/>
              <a:extLst>
                <a:ext uri="{35155182-B16C-46BC-9424-99874614C6A1}">
                  <wpsdc:indentchars xmlns:wpsdc="http://www.wps.cn/officeDocument/2017/drawingmlCustomData" xmlns="" val="200" checksum="59296752"/>
                </a:ext>
              </a:extLst>
            </a:pPr>
            <a:r>
              <a:rPr lang="zh-CN" altLang="en-US" sz="1600" dirty="0">
                <a:cs typeface="微软雅黑" panose="020B0503020204020204" pitchFamily="34" charset="-122"/>
              </a:rPr>
              <a:t>业务层面：长租公寓REITs的</a:t>
            </a:r>
            <a:r>
              <a:rPr lang="zh-CN" altLang="en-US" sz="1600" u="sng" dirty="0">
                <a:cs typeface="微软雅黑" panose="020B0503020204020204" pitchFamily="34" charset="-122"/>
              </a:rPr>
              <a:t>政策支持</a:t>
            </a:r>
            <a:r>
              <a:rPr lang="zh-CN" altLang="en-US" sz="1600" dirty="0">
                <a:cs typeface="微软雅黑" panose="020B0503020204020204" pitchFamily="34" charset="-122"/>
              </a:rPr>
              <a:t>，可观的</a:t>
            </a:r>
            <a:r>
              <a:rPr lang="zh-CN" altLang="en-US" sz="1600" u="sng" dirty="0">
                <a:cs typeface="微软雅黑" panose="020B0503020204020204" pitchFamily="34" charset="-122"/>
              </a:rPr>
              <a:t>市场容量和发展前景</a:t>
            </a:r>
            <a:r>
              <a:rPr lang="zh-CN" altLang="en-US" sz="1600" dirty="0">
                <a:cs typeface="微软雅黑" panose="020B0503020204020204" pitchFamily="34" charset="-122"/>
              </a:rPr>
              <a:t>；康养行业稳定长期回流慢的获益模式更适合REITs；REITs还能够拓宽城市更新项目的</a:t>
            </a:r>
            <a:r>
              <a:rPr lang="zh-CN" altLang="en-US" sz="1600" u="sng" dirty="0">
                <a:cs typeface="微软雅黑" panose="020B0503020204020204" pitchFamily="34" charset="-122"/>
              </a:rPr>
              <a:t>融资渠道</a:t>
            </a:r>
            <a:r>
              <a:rPr lang="zh-CN" altLang="en-US" sz="1600" dirty="0">
                <a:cs typeface="微软雅黑" panose="020B0503020204020204" pitchFamily="34" charset="-122"/>
              </a:rPr>
              <a:t>，通过长效资金循环为工程建设提供</a:t>
            </a:r>
            <a:r>
              <a:rPr lang="zh-CN" altLang="en-US" sz="1600" u="sng" dirty="0">
                <a:cs typeface="微软雅黑" panose="020B0503020204020204" pitchFamily="34" charset="-122"/>
              </a:rPr>
              <a:t>有效保障</a:t>
            </a:r>
            <a:r>
              <a:rPr lang="zh-CN" altLang="en-US" sz="1600" dirty="0">
                <a:cs typeface="微软雅黑" panose="020B0503020204020204" pitchFamily="34" charset="-122"/>
              </a:rPr>
              <a:t>。</a:t>
            </a:r>
          </a:p>
        </p:txBody>
      </p:sp>
      <p:sp>
        <p:nvSpPr>
          <p:cNvPr id="10" name="矩形 9">
            <a:extLst>
              <a:ext uri="{FF2B5EF4-FFF2-40B4-BE49-F238E27FC236}">
                <a16:creationId xmlns:a16="http://schemas.microsoft.com/office/drawing/2014/main" id="{00B22FD0-8E10-488A-9021-9A09F6DF012B}"/>
              </a:ext>
            </a:extLst>
          </p:cNvPr>
          <p:cNvSpPr/>
          <p:nvPr/>
        </p:nvSpPr>
        <p:spPr>
          <a:xfrm>
            <a:off x="343321" y="1151164"/>
            <a:ext cx="4068659" cy="3016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宏观政策导向</a:t>
            </a:r>
          </a:p>
        </p:txBody>
      </p:sp>
      <p:sp>
        <p:nvSpPr>
          <p:cNvPr id="11" name="矩形 10">
            <a:extLst>
              <a:ext uri="{FF2B5EF4-FFF2-40B4-BE49-F238E27FC236}">
                <a16:creationId xmlns:a16="http://schemas.microsoft.com/office/drawing/2014/main" id="{8DBC5403-FD5D-4FE3-AE1B-F8E8F7D4A92D}"/>
              </a:ext>
            </a:extLst>
          </p:cNvPr>
          <p:cNvSpPr/>
          <p:nvPr/>
        </p:nvSpPr>
        <p:spPr>
          <a:xfrm>
            <a:off x="343320" y="3575729"/>
            <a:ext cx="4068659" cy="3016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创新融资渠道的利点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1.1 </a:t>
            </a:r>
            <a:r>
              <a:rPr lang="zh-CN" altLang="en-US" dirty="0"/>
              <a:t>房企现行融资渠道</a:t>
            </a:r>
          </a:p>
        </p:txBody>
      </p:sp>
      <p:sp>
        <p:nvSpPr>
          <p:cNvPr id="6" name="矩形 5"/>
          <p:cNvSpPr/>
          <p:nvPr/>
        </p:nvSpPr>
        <p:spPr>
          <a:xfrm>
            <a:off x="10128430" y="1346835"/>
            <a:ext cx="1716824" cy="3453130"/>
          </a:xfrm>
          <a:prstGeom prst="rect">
            <a:avLst/>
          </a:prstGeom>
          <a:ln w="19050">
            <a:solidFill>
              <a:schemeClr val="tx1">
                <a:lumMod val="65000"/>
                <a:lumOff val="3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8267965" y="1353820"/>
            <a:ext cx="1716824" cy="4457065"/>
          </a:xfrm>
          <a:prstGeom prst="rect">
            <a:avLst/>
          </a:prstGeom>
          <a:ln w="19050">
            <a:solidFill>
              <a:schemeClr val="tx1">
                <a:lumMod val="65000"/>
                <a:lumOff val="3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a:xfrm>
            <a:off x="8405361" y="1473200"/>
            <a:ext cx="1468262" cy="347980"/>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供应链融资</a:t>
            </a:r>
          </a:p>
        </p:txBody>
      </p:sp>
      <p:sp>
        <p:nvSpPr>
          <p:cNvPr id="16" name="矩形 15"/>
          <p:cNvSpPr/>
          <p:nvPr/>
        </p:nvSpPr>
        <p:spPr>
          <a:xfrm>
            <a:off x="10252711" y="1473200"/>
            <a:ext cx="1467638" cy="359410"/>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销售回款</a:t>
            </a:r>
          </a:p>
        </p:txBody>
      </p:sp>
      <p:sp>
        <p:nvSpPr>
          <p:cNvPr id="20" name="矩形 19"/>
          <p:cNvSpPr/>
          <p:nvPr/>
        </p:nvSpPr>
        <p:spPr>
          <a:xfrm>
            <a:off x="8273586" y="984250"/>
            <a:ext cx="3571668" cy="2895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经营活动</a:t>
            </a:r>
          </a:p>
        </p:txBody>
      </p:sp>
      <p:sp>
        <p:nvSpPr>
          <p:cNvPr id="42" name="矩形 41"/>
          <p:cNvSpPr/>
          <p:nvPr/>
        </p:nvSpPr>
        <p:spPr>
          <a:xfrm>
            <a:off x="8405564" y="2388258"/>
            <a:ext cx="1467889" cy="1411722"/>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商业承兑汇票</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银行承兑汇票</a:t>
            </a:r>
          </a:p>
        </p:txBody>
      </p:sp>
      <p:sp>
        <p:nvSpPr>
          <p:cNvPr id="43" name="矩形 42"/>
          <p:cNvSpPr/>
          <p:nvPr/>
        </p:nvSpPr>
        <p:spPr>
          <a:xfrm>
            <a:off x="8405565" y="1921354"/>
            <a:ext cx="1467889"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13.</a:t>
            </a:r>
            <a:r>
              <a:rPr lang="zh-CN" altLang="en-US" sz="1400" b="1" dirty="0">
                <a:latin typeface="微软雅黑" panose="020B0503020204020204" pitchFamily="34" charset="-122"/>
                <a:ea typeface="微软雅黑" panose="020B0503020204020204" pitchFamily="34" charset="-122"/>
              </a:rPr>
              <a:t>票据</a:t>
            </a:r>
          </a:p>
        </p:txBody>
      </p:sp>
      <p:sp>
        <p:nvSpPr>
          <p:cNvPr id="44" name="矩形 43"/>
          <p:cNvSpPr/>
          <p:nvPr/>
        </p:nvSpPr>
        <p:spPr>
          <a:xfrm>
            <a:off x="8405562" y="4375306"/>
            <a:ext cx="1467889" cy="1304928"/>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应付工程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物料款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其他应付款</a:t>
            </a:r>
          </a:p>
        </p:txBody>
      </p:sp>
      <p:sp>
        <p:nvSpPr>
          <p:cNvPr id="45" name="矩形 44"/>
          <p:cNvSpPr/>
          <p:nvPr/>
        </p:nvSpPr>
        <p:spPr>
          <a:xfrm>
            <a:off x="8405563" y="3902449"/>
            <a:ext cx="1467889"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14.</a:t>
            </a:r>
            <a:r>
              <a:rPr lang="zh-CN" altLang="en-US" sz="1400" b="1" dirty="0">
                <a:latin typeface="微软雅黑" panose="020B0503020204020204" pitchFamily="34" charset="-122"/>
                <a:ea typeface="微软雅黑" panose="020B0503020204020204" pitchFamily="34" charset="-122"/>
              </a:rPr>
              <a:t>应付款</a:t>
            </a:r>
          </a:p>
        </p:txBody>
      </p:sp>
      <p:sp>
        <p:nvSpPr>
          <p:cNvPr id="46" name="矩形 45"/>
          <p:cNvSpPr/>
          <p:nvPr/>
        </p:nvSpPr>
        <p:spPr>
          <a:xfrm>
            <a:off x="10252605" y="2388258"/>
            <a:ext cx="1467889" cy="516726"/>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购房款</a:t>
            </a:r>
          </a:p>
        </p:txBody>
      </p:sp>
      <p:sp>
        <p:nvSpPr>
          <p:cNvPr id="47" name="矩形 46"/>
          <p:cNvSpPr/>
          <p:nvPr/>
        </p:nvSpPr>
        <p:spPr>
          <a:xfrm>
            <a:off x="10252606" y="1921354"/>
            <a:ext cx="1467889"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15.</a:t>
            </a:r>
            <a:r>
              <a:rPr lang="zh-CN" altLang="en-US" sz="1400" b="1" dirty="0">
                <a:latin typeface="微软雅黑" panose="020B0503020204020204" pitchFamily="34" charset="-122"/>
                <a:ea typeface="微软雅黑" panose="020B0503020204020204" pitchFamily="34" charset="-122"/>
              </a:rPr>
              <a:t>购房款</a:t>
            </a:r>
          </a:p>
        </p:txBody>
      </p:sp>
      <p:sp>
        <p:nvSpPr>
          <p:cNvPr id="48" name="矩形 47"/>
          <p:cNvSpPr/>
          <p:nvPr/>
        </p:nvSpPr>
        <p:spPr>
          <a:xfrm>
            <a:off x="10252604" y="3540117"/>
            <a:ext cx="1467889" cy="1050385"/>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商业个贷</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过桥贷</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公积金贷</a:t>
            </a:r>
          </a:p>
        </p:txBody>
      </p:sp>
      <p:sp>
        <p:nvSpPr>
          <p:cNvPr id="49" name="矩形 48"/>
          <p:cNvSpPr/>
          <p:nvPr/>
        </p:nvSpPr>
        <p:spPr>
          <a:xfrm>
            <a:off x="10252605" y="3067261"/>
            <a:ext cx="1467889"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16.</a:t>
            </a:r>
            <a:r>
              <a:rPr lang="zh-CN" altLang="en-US" sz="1400" b="1" dirty="0">
                <a:latin typeface="微软雅黑" panose="020B0503020204020204" pitchFamily="34" charset="-122"/>
                <a:ea typeface="微软雅黑" panose="020B0503020204020204" pitchFamily="34" charset="-122"/>
              </a:rPr>
              <a:t>其他</a:t>
            </a:r>
          </a:p>
        </p:txBody>
      </p:sp>
      <p:sp>
        <p:nvSpPr>
          <p:cNvPr id="8" name="矩形 7"/>
          <p:cNvSpPr/>
          <p:nvPr/>
        </p:nvSpPr>
        <p:spPr>
          <a:xfrm>
            <a:off x="6461261" y="1365250"/>
            <a:ext cx="1672547" cy="5238115"/>
          </a:xfrm>
          <a:prstGeom prst="rect">
            <a:avLst/>
          </a:prstGeom>
          <a:ln w="19050">
            <a:solidFill>
              <a:schemeClr val="tx1">
                <a:lumMod val="65000"/>
                <a:lumOff val="3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2489201" y="1358266"/>
            <a:ext cx="3763384" cy="5245100"/>
          </a:xfrm>
          <a:prstGeom prst="rect">
            <a:avLst/>
          </a:prstGeom>
          <a:ln w="19050">
            <a:solidFill>
              <a:schemeClr val="tx1">
                <a:lumMod val="65000"/>
                <a:lumOff val="3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sp>
        <p:nvSpPr>
          <p:cNvPr id="10" name="矩形 9"/>
          <p:cNvSpPr/>
          <p:nvPr/>
        </p:nvSpPr>
        <p:spPr>
          <a:xfrm>
            <a:off x="336945" y="1365250"/>
            <a:ext cx="1987128" cy="3915410"/>
          </a:xfrm>
          <a:prstGeom prst="rect">
            <a:avLst/>
          </a:prstGeom>
          <a:ln w="19050">
            <a:solidFill>
              <a:schemeClr val="tx1">
                <a:lumMod val="65000"/>
                <a:lumOff val="3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sp>
        <p:nvSpPr>
          <p:cNvPr id="11" name="矩形 10"/>
          <p:cNvSpPr/>
          <p:nvPr/>
        </p:nvSpPr>
        <p:spPr>
          <a:xfrm>
            <a:off x="474999" y="2399053"/>
            <a:ext cx="1710336" cy="859758"/>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开发贷</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经营物业贷</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12" name="矩形 11"/>
          <p:cNvSpPr/>
          <p:nvPr/>
        </p:nvSpPr>
        <p:spPr>
          <a:xfrm>
            <a:off x="330052" y="984250"/>
            <a:ext cx="7809396" cy="3016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筹资活动</a:t>
            </a:r>
          </a:p>
        </p:txBody>
      </p:sp>
      <p:sp>
        <p:nvSpPr>
          <p:cNvPr id="13" name="矩形 12"/>
          <p:cNvSpPr/>
          <p:nvPr/>
        </p:nvSpPr>
        <p:spPr>
          <a:xfrm>
            <a:off x="6545233" y="1509395"/>
            <a:ext cx="1473270" cy="321945"/>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海外融资</a:t>
            </a:r>
          </a:p>
        </p:txBody>
      </p:sp>
      <p:sp>
        <p:nvSpPr>
          <p:cNvPr id="14" name="矩形 13"/>
          <p:cNvSpPr/>
          <p:nvPr/>
        </p:nvSpPr>
        <p:spPr>
          <a:xfrm>
            <a:off x="474810" y="1484630"/>
            <a:ext cx="1710773" cy="346710"/>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境内间接融资</a:t>
            </a:r>
          </a:p>
        </p:txBody>
      </p:sp>
      <p:sp>
        <p:nvSpPr>
          <p:cNvPr id="17" name="矩形 16"/>
          <p:cNvSpPr/>
          <p:nvPr/>
        </p:nvSpPr>
        <p:spPr>
          <a:xfrm>
            <a:off x="3430749" y="1503045"/>
            <a:ext cx="1710146" cy="323007"/>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境内直接融资</a:t>
            </a:r>
          </a:p>
        </p:txBody>
      </p:sp>
      <p:sp>
        <p:nvSpPr>
          <p:cNvPr id="18" name="矩形 17"/>
          <p:cNvSpPr/>
          <p:nvPr/>
        </p:nvSpPr>
        <p:spPr>
          <a:xfrm>
            <a:off x="474999" y="1932149"/>
            <a:ext cx="1710336"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银行贷款</a:t>
            </a:r>
          </a:p>
        </p:txBody>
      </p:sp>
      <p:sp>
        <p:nvSpPr>
          <p:cNvPr id="21" name="矩形 20"/>
          <p:cNvSpPr/>
          <p:nvPr/>
        </p:nvSpPr>
        <p:spPr>
          <a:xfrm>
            <a:off x="474999" y="3827920"/>
            <a:ext cx="1710336" cy="1340049"/>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委托贷款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信托贷款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融资租赁</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2" name="矩形 21"/>
          <p:cNvSpPr/>
          <p:nvPr/>
        </p:nvSpPr>
        <p:spPr>
          <a:xfrm>
            <a:off x="474999" y="3361016"/>
            <a:ext cx="1710336"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非标融资</a:t>
            </a:r>
          </a:p>
        </p:txBody>
      </p:sp>
      <p:sp>
        <p:nvSpPr>
          <p:cNvPr id="23" name="矩形 22"/>
          <p:cNvSpPr/>
          <p:nvPr/>
        </p:nvSpPr>
        <p:spPr>
          <a:xfrm>
            <a:off x="2593202" y="2399491"/>
            <a:ext cx="1710336" cy="585508"/>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IPO</a:t>
            </a: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增发、配股</a:t>
            </a:r>
          </a:p>
        </p:txBody>
      </p:sp>
      <p:sp>
        <p:nvSpPr>
          <p:cNvPr id="24" name="矩形 23"/>
          <p:cNvSpPr/>
          <p:nvPr/>
        </p:nvSpPr>
        <p:spPr>
          <a:xfrm>
            <a:off x="2593202" y="1932586"/>
            <a:ext cx="1710336" cy="37642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股权市场</a:t>
            </a:r>
          </a:p>
        </p:txBody>
      </p:sp>
      <p:sp>
        <p:nvSpPr>
          <p:cNvPr id="25" name="矩形 24"/>
          <p:cNvSpPr/>
          <p:nvPr/>
        </p:nvSpPr>
        <p:spPr>
          <a:xfrm>
            <a:off x="2593202" y="3551350"/>
            <a:ext cx="1710336" cy="1248615"/>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公司债</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企业债</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短融</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中期票据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6" name="矩形 25"/>
          <p:cNvSpPr/>
          <p:nvPr/>
        </p:nvSpPr>
        <p:spPr>
          <a:xfrm>
            <a:off x="2593202" y="3084446"/>
            <a:ext cx="1710336" cy="37642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信用债</a:t>
            </a:r>
          </a:p>
        </p:txBody>
      </p:sp>
      <p:sp>
        <p:nvSpPr>
          <p:cNvPr id="27" name="矩形 26"/>
          <p:cNvSpPr/>
          <p:nvPr/>
        </p:nvSpPr>
        <p:spPr>
          <a:xfrm>
            <a:off x="2593202" y="5371532"/>
            <a:ext cx="1710336" cy="1156267"/>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ABS</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ABN</a:t>
            </a: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按揭尾款</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9" name="矩形 28"/>
          <p:cNvSpPr/>
          <p:nvPr/>
        </p:nvSpPr>
        <p:spPr>
          <a:xfrm>
            <a:off x="2593202" y="4890448"/>
            <a:ext cx="1710336" cy="37642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5.</a:t>
            </a:r>
            <a:r>
              <a:rPr lang="zh-CN" altLang="en-US" sz="1400" b="1" dirty="0">
                <a:latin typeface="微软雅黑" panose="020B0503020204020204" pitchFamily="34" charset="-122"/>
                <a:ea typeface="微软雅黑" panose="020B0503020204020204" pitchFamily="34" charset="-122"/>
              </a:rPr>
              <a:t>资产证券化</a:t>
            </a:r>
          </a:p>
        </p:txBody>
      </p:sp>
      <p:sp>
        <p:nvSpPr>
          <p:cNvPr id="30" name="矩形 29"/>
          <p:cNvSpPr/>
          <p:nvPr/>
        </p:nvSpPr>
        <p:spPr>
          <a:xfrm>
            <a:off x="4453935" y="2399491"/>
            <a:ext cx="1710336" cy="585508"/>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大股东增资</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战略性投资</a:t>
            </a:r>
            <a:endParaRPr lang="en-US" altLang="zh-CN" sz="1400" dirty="0">
              <a:latin typeface="微软雅黑" panose="020B0503020204020204" pitchFamily="34" charset="-122"/>
              <a:ea typeface="微软雅黑" panose="020B0503020204020204" pitchFamily="34" charset="-122"/>
            </a:endParaRPr>
          </a:p>
        </p:txBody>
      </p:sp>
      <p:sp>
        <p:nvSpPr>
          <p:cNvPr id="31" name="矩形 30"/>
          <p:cNvSpPr/>
          <p:nvPr/>
        </p:nvSpPr>
        <p:spPr>
          <a:xfrm>
            <a:off x="4453935" y="1932586"/>
            <a:ext cx="1710336" cy="37642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6.</a:t>
            </a:r>
            <a:r>
              <a:rPr lang="zh-CN" altLang="en-US" sz="1400" b="1" dirty="0">
                <a:latin typeface="微软雅黑" panose="020B0503020204020204" pitchFamily="34" charset="-122"/>
                <a:ea typeface="微软雅黑" panose="020B0503020204020204" pitchFamily="34" charset="-122"/>
              </a:rPr>
              <a:t>股东出资</a:t>
            </a:r>
          </a:p>
        </p:txBody>
      </p:sp>
      <p:sp>
        <p:nvSpPr>
          <p:cNvPr id="32" name="矩形 31"/>
          <p:cNvSpPr/>
          <p:nvPr/>
        </p:nvSpPr>
        <p:spPr>
          <a:xfrm>
            <a:off x="4432055" y="3549596"/>
            <a:ext cx="1710336" cy="558965"/>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小股操盘</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合伙人制度</a:t>
            </a:r>
          </a:p>
        </p:txBody>
      </p:sp>
      <p:sp>
        <p:nvSpPr>
          <p:cNvPr id="33" name="矩形 32"/>
          <p:cNvSpPr/>
          <p:nvPr/>
        </p:nvSpPr>
        <p:spPr>
          <a:xfrm>
            <a:off x="4432055" y="3082692"/>
            <a:ext cx="1710336" cy="37642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7.</a:t>
            </a:r>
            <a:r>
              <a:rPr lang="zh-CN" altLang="en-US" sz="1400" b="1" dirty="0">
                <a:latin typeface="微软雅黑" panose="020B0503020204020204" pitchFamily="34" charset="-122"/>
                <a:ea typeface="微软雅黑" panose="020B0503020204020204" pitchFamily="34" charset="-122"/>
              </a:rPr>
              <a:t>合作开发</a:t>
            </a:r>
          </a:p>
        </p:txBody>
      </p:sp>
      <p:sp>
        <p:nvSpPr>
          <p:cNvPr id="34" name="矩形 33"/>
          <p:cNvSpPr/>
          <p:nvPr/>
        </p:nvSpPr>
        <p:spPr>
          <a:xfrm>
            <a:off x="4432055" y="4668578"/>
            <a:ext cx="1710336" cy="603318"/>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个人</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企业借款</a:t>
            </a:r>
          </a:p>
        </p:txBody>
      </p:sp>
      <p:sp>
        <p:nvSpPr>
          <p:cNvPr id="35" name="矩形 34"/>
          <p:cNvSpPr/>
          <p:nvPr/>
        </p:nvSpPr>
        <p:spPr>
          <a:xfrm>
            <a:off x="4432055" y="4201674"/>
            <a:ext cx="1710336" cy="37642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8.</a:t>
            </a:r>
            <a:r>
              <a:rPr lang="zh-CN" altLang="en-US" sz="1400" b="1" dirty="0">
                <a:latin typeface="微软雅黑" panose="020B0503020204020204" pitchFamily="34" charset="-122"/>
                <a:ea typeface="微软雅黑" panose="020B0503020204020204" pitchFamily="34" charset="-122"/>
              </a:rPr>
              <a:t>民间借贷</a:t>
            </a:r>
          </a:p>
        </p:txBody>
      </p:sp>
      <p:sp>
        <p:nvSpPr>
          <p:cNvPr id="36" name="矩形 35"/>
          <p:cNvSpPr/>
          <p:nvPr/>
        </p:nvSpPr>
        <p:spPr>
          <a:xfrm>
            <a:off x="6547950" y="2364737"/>
            <a:ext cx="1472895" cy="381844"/>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项目贷款</a:t>
            </a:r>
          </a:p>
        </p:txBody>
      </p:sp>
      <p:sp>
        <p:nvSpPr>
          <p:cNvPr id="37" name="矩形 36"/>
          <p:cNvSpPr/>
          <p:nvPr/>
        </p:nvSpPr>
        <p:spPr>
          <a:xfrm>
            <a:off x="6547951" y="1897833"/>
            <a:ext cx="1472895"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9.</a:t>
            </a:r>
            <a:r>
              <a:rPr lang="zh-CN" altLang="en-US" sz="1400" b="1" dirty="0">
                <a:latin typeface="微软雅黑" panose="020B0503020204020204" pitchFamily="34" charset="-122"/>
                <a:ea typeface="微软雅黑" panose="020B0503020204020204" pitchFamily="34" charset="-122"/>
              </a:rPr>
              <a:t>银行贷款</a:t>
            </a:r>
          </a:p>
        </p:txBody>
      </p:sp>
      <p:sp>
        <p:nvSpPr>
          <p:cNvPr id="38" name="矩形 37"/>
          <p:cNvSpPr/>
          <p:nvPr/>
        </p:nvSpPr>
        <p:spPr>
          <a:xfrm>
            <a:off x="6545339" y="3274715"/>
            <a:ext cx="1472895" cy="1117228"/>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优先票据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可转换债</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p>
        </p:txBody>
      </p:sp>
      <p:sp>
        <p:nvSpPr>
          <p:cNvPr id="39" name="矩形 38"/>
          <p:cNvSpPr/>
          <p:nvPr/>
        </p:nvSpPr>
        <p:spPr>
          <a:xfrm>
            <a:off x="6545340" y="2825044"/>
            <a:ext cx="1472895"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10.</a:t>
            </a:r>
            <a:r>
              <a:rPr lang="zh-CN" altLang="en-US" sz="1400" b="1" dirty="0">
                <a:latin typeface="微软雅黑" panose="020B0503020204020204" pitchFamily="34" charset="-122"/>
                <a:ea typeface="微软雅黑" panose="020B0503020204020204" pitchFamily="34" charset="-122"/>
              </a:rPr>
              <a:t>海外债</a:t>
            </a:r>
          </a:p>
        </p:txBody>
      </p:sp>
      <p:sp>
        <p:nvSpPr>
          <p:cNvPr id="40" name="矩形 39"/>
          <p:cNvSpPr/>
          <p:nvPr/>
        </p:nvSpPr>
        <p:spPr>
          <a:xfrm>
            <a:off x="6545339" y="4939830"/>
            <a:ext cx="1472895" cy="609311"/>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IPO</a:t>
            </a: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增发</a:t>
            </a:r>
          </a:p>
        </p:txBody>
      </p:sp>
      <p:sp>
        <p:nvSpPr>
          <p:cNvPr id="41" name="矩形 40"/>
          <p:cNvSpPr/>
          <p:nvPr/>
        </p:nvSpPr>
        <p:spPr>
          <a:xfrm>
            <a:off x="6545339" y="4477003"/>
            <a:ext cx="1472895"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11.</a:t>
            </a:r>
            <a:r>
              <a:rPr lang="zh-CN" altLang="en-US" sz="1400" b="1" dirty="0">
                <a:latin typeface="微软雅黑" panose="020B0503020204020204" pitchFamily="34" charset="-122"/>
                <a:ea typeface="微软雅黑" panose="020B0503020204020204" pitchFamily="34" charset="-122"/>
              </a:rPr>
              <a:t>股权市场</a:t>
            </a:r>
          </a:p>
        </p:txBody>
      </p:sp>
      <p:sp>
        <p:nvSpPr>
          <p:cNvPr id="52" name="矩形 51"/>
          <p:cNvSpPr/>
          <p:nvPr/>
        </p:nvSpPr>
        <p:spPr>
          <a:xfrm>
            <a:off x="6545339" y="6077048"/>
            <a:ext cx="1472895" cy="381844"/>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REITS</a:t>
            </a:r>
          </a:p>
        </p:txBody>
      </p:sp>
      <p:sp>
        <p:nvSpPr>
          <p:cNvPr id="54" name="矩形 53"/>
          <p:cNvSpPr/>
          <p:nvPr/>
        </p:nvSpPr>
        <p:spPr>
          <a:xfrm>
            <a:off x="6545339" y="5631339"/>
            <a:ext cx="1472895" cy="3818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11.</a:t>
            </a:r>
            <a:r>
              <a:rPr lang="zh-CN" altLang="en-US" sz="1400" b="1" dirty="0">
                <a:latin typeface="微软雅黑" panose="020B0503020204020204" pitchFamily="34" charset="-122"/>
                <a:ea typeface="微软雅黑" panose="020B0503020204020204" pitchFamily="34" charset="-122"/>
              </a:rPr>
              <a:t>股权市场</a:t>
            </a:r>
          </a:p>
        </p:txBody>
      </p:sp>
      <p:sp>
        <p:nvSpPr>
          <p:cNvPr id="50" name="矩形 49">
            <a:extLst>
              <a:ext uri="{FF2B5EF4-FFF2-40B4-BE49-F238E27FC236}">
                <a16:creationId xmlns:a16="http://schemas.microsoft.com/office/drawing/2014/main" id="{528FA31B-E468-47AA-BC24-5BB7C70859DA}"/>
              </a:ext>
            </a:extLst>
          </p:cNvPr>
          <p:cNvSpPr/>
          <p:nvPr/>
        </p:nvSpPr>
        <p:spPr>
          <a:xfrm>
            <a:off x="4437934" y="5846927"/>
            <a:ext cx="1710336" cy="603318"/>
          </a:xfrm>
          <a:prstGeom prst="rect">
            <a:avLst/>
          </a:prstGeom>
          <a:ln w="19050">
            <a:solidFill>
              <a:schemeClr val="bg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zh-CN" altLang="en-US" sz="1400" b="1" dirty="0">
                <a:solidFill>
                  <a:srgbClr val="C00000"/>
                </a:solidFill>
                <a:latin typeface="微软雅黑" panose="020B0503020204020204" pitchFamily="34" charset="-122"/>
                <a:ea typeface="微软雅黑" panose="020B0503020204020204" pitchFamily="34" charset="-122"/>
              </a:rPr>
              <a:t>境内公募</a:t>
            </a:r>
            <a:r>
              <a:rPr lang="en-US" altLang="zh-CN" sz="1400" b="1" dirty="0">
                <a:solidFill>
                  <a:srgbClr val="C00000"/>
                </a:solidFill>
                <a:latin typeface="微软雅黑" panose="020B0503020204020204" pitchFamily="34" charset="-122"/>
                <a:ea typeface="微软雅黑" panose="020B0503020204020204" pitchFamily="34" charset="-122"/>
              </a:rPr>
              <a:t>REITs</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E5A49C86-5659-4CC1-B7AA-2CB5D6AC9ACE}"/>
              </a:ext>
            </a:extLst>
          </p:cNvPr>
          <p:cNvSpPr/>
          <p:nvPr/>
        </p:nvSpPr>
        <p:spPr>
          <a:xfrm>
            <a:off x="4437934" y="5380023"/>
            <a:ext cx="1710336" cy="37642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17.</a:t>
            </a:r>
            <a:r>
              <a:rPr lang="zh-CN" altLang="en-US" sz="1400" b="1" dirty="0">
                <a:latin typeface="微软雅黑" panose="020B0503020204020204" pitchFamily="34" charset="-122"/>
                <a:ea typeface="微软雅黑" panose="020B0503020204020204" pitchFamily="34" charset="-122"/>
              </a:rPr>
              <a:t>新的方向</a:t>
            </a:r>
          </a:p>
        </p:txBody>
      </p:sp>
      <p:sp>
        <p:nvSpPr>
          <p:cNvPr id="3" name="任意多边形: 形状 2">
            <a:extLst>
              <a:ext uri="{FF2B5EF4-FFF2-40B4-BE49-F238E27FC236}">
                <a16:creationId xmlns:a16="http://schemas.microsoft.com/office/drawing/2014/main" id="{E6680C5C-A1E7-4844-84FB-B6D3F9AE5009}"/>
              </a:ext>
            </a:extLst>
          </p:cNvPr>
          <p:cNvSpPr/>
          <p:nvPr/>
        </p:nvSpPr>
        <p:spPr>
          <a:xfrm>
            <a:off x="2404110" y="4858846"/>
            <a:ext cx="3802380" cy="1705467"/>
          </a:xfrm>
          <a:custGeom>
            <a:avLst/>
            <a:gdLst>
              <a:gd name="connsiteX0" fmla="*/ 0 w 3802380"/>
              <a:gd name="connsiteY0" fmla="*/ 0 h 1703070"/>
              <a:gd name="connsiteX1" fmla="*/ 1981200 w 3802380"/>
              <a:gd name="connsiteY1" fmla="*/ 0 h 1703070"/>
              <a:gd name="connsiteX2" fmla="*/ 1981200 w 3802380"/>
              <a:gd name="connsiteY2" fmla="*/ 514350 h 1703070"/>
              <a:gd name="connsiteX3" fmla="*/ 3802380 w 3802380"/>
              <a:gd name="connsiteY3" fmla="*/ 514350 h 1703070"/>
              <a:gd name="connsiteX4" fmla="*/ 3802380 w 3802380"/>
              <a:gd name="connsiteY4" fmla="*/ 499110 h 1703070"/>
              <a:gd name="connsiteX5" fmla="*/ 3802380 w 3802380"/>
              <a:gd name="connsiteY5" fmla="*/ 1703070 h 1703070"/>
              <a:gd name="connsiteX6" fmla="*/ 7620 w 3802380"/>
              <a:gd name="connsiteY6" fmla="*/ 1703070 h 1703070"/>
              <a:gd name="connsiteX7" fmla="*/ 0 w 3802380"/>
              <a:gd name="connsiteY7" fmla="*/ 0 h 170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2380" h="1703070">
                <a:moveTo>
                  <a:pt x="0" y="0"/>
                </a:moveTo>
                <a:lnTo>
                  <a:pt x="1981200" y="0"/>
                </a:lnTo>
                <a:lnTo>
                  <a:pt x="1981200" y="514350"/>
                </a:lnTo>
                <a:lnTo>
                  <a:pt x="3802380" y="514350"/>
                </a:lnTo>
                <a:lnTo>
                  <a:pt x="3802380" y="499110"/>
                </a:lnTo>
                <a:lnTo>
                  <a:pt x="3802380" y="1703070"/>
                </a:lnTo>
                <a:lnTo>
                  <a:pt x="7620" y="1703070"/>
                </a:lnTo>
                <a:lnTo>
                  <a:pt x="0" y="0"/>
                </a:lnTo>
                <a:close/>
              </a:path>
            </a:pathLst>
          </a:cu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左 3">
            <a:extLst>
              <a:ext uri="{FF2B5EF4-FFF2-40B4-BE49-F238E27FC236}">
                <a16:creationId xmlns:a16="http://schemas.microsoft.com/office/drawing/2014/main" id="{9FAC5ADA-A0D2-49DB-AF59-3A96E2AE1764}"/>
              </a:ext>
            </a:extLst>
          </p:cNvPr>
          <p:cNvSpPr/>
          <p:nvPr/>
        </p:nvSpPr>
        <p:spPr>
          <a:xfrm>
            <a:off x="2002761" y="5600606"/>
            <a:ext cx="653235" cy="323565"/>
          </a:xfrm>
          <a:prstGeom prst="lef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AE3B407-958D-4B5D-93EE-BD3B1E1D323A}"/>
              </a:ext>
            </a:extLst>
          </p:cNvPr>
          <p:cNvSpPr txBox="1"/>
          <p:nvPr/>
        </p:nvSpPr>
        <p:spPr>
          <a:xfrm>
            <a:off x="342752" y="5573866"/>
            <a:ext cx="1768556" cy="338554"/>
          </a:xfrm>
          <a:prstGeom prst="rect">
            <a:avLst/>
          </a:prstGeom>
          <a:noFill/>
        </p:spPr>
        <p:txBody>
          <a:bodyPr wrap="square" rtlCol="0">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创新性融资渠道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1.1 </a:t>
            </a:r>
            <a:r>
              <a:rPr lang="zh-CN" altLang="en-US" dirty="0"/>
              <a:t>房企现行融资渠道：招商蛇口存续债举例</a:t>
            </a:r>
          </a:p>
        </p:txBody>
      </p:sp>
      <p:graphicFrame>
        <p:nvGraphicFramePr>
          <p:cNvPr id="3" name="图表 2"/>
          <p:cNvGraphicFramePr/>
          <p:nvPr>
            <p:extLst>
              <p:ext uri="{D42A27DB-BD31-4B8C-83A1-F6EECF244321}">
                <p14:modId xmlns:p14="http://schemas.microsoft.com/office/powerpoint/2010/main" val="1004630672"/>
              </p:ext>
            </p:extLst>
          </p:nvPr>
        </p:nvGraphicFramePr>
        <p:xfrm>
          <a:off x="342900" y="1101675"/>
          <a:ext cx="5028565" cy="28086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p:nvPr>
            <p:extLst>
              <p:ext uri="{D42A27DB-BD31-4B8C-83A1-F6EECF244321}">
                <p14:modId xmlns:p14="http://schemas.microsoft.com/office/powerpoint/2010/main" val="3222707610"/>
              </p:ext>
            </p:extLst>
          </p:nvPr>
        </p:nvGraphicFramePr>
        <p:xfrm>
          <a:off x="5695243" y="1179462"/>
          <a:ext cx="6114415" cy="311388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838200" y="3986638"/>
            <a:ext cx="5517515" cy="30670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截至</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年招商蛇口存续债一览（数据来源：</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WIND)</a:t>
            </a:r>
          </a:p>
        </p:txBody>
      </p:sp>
      <p:sp>
        <p:nvSpPr>
          <p:cNvPr id="6" name="文本占位符 5"/>
          <p:cNvSpPr>
            <a:spLocks noGrp="1"/>
          </p:cNvSpPr>
          <p:nvPr>
            <p:ph type="body" sz="quarter" idx="11"/>
          </p:nvPr>
        </p:nvSpPr>
        <p:spPr>
          <a:xfrm>
            <a:off x="342900" y="4369702"/>
            <a:ext cx="11502390" cy="1488757"/>
          </a:xfrm>
        </p:spPr>
        <p:txBody>
          <a:bodyPr/>
          <a:lstStyle/>
          <a:p>
            <a:pPr marL="0" indent="457200" fontAlgn="auto">
              <a:lnSpc>
                <a:spcPct val="150000"/>
              </a:lnSpc>
              <a:spcBef>
                <a:spcPts val="100"/>
              </a:spcBef>
              <a:extLst>
                <a:ext uri="{35155182-B16C-46BC-9424-99874614C6A1}">
                  <wpsdc:indentchars xmlns:wpsdc="http://www.wps.cn/officeDocument/2017/drawingmlCustomData" xmlns="" val="200" checksum="59296752"/>
                </a:ext>
              </a:extLst>
            </a:pPr>
            <a:r>
              <a:rPr lang="zh-CN" altLang="en-US" sz="1600" dirty="0">
                <a:cs typeface="微软雅黑" panose="020B0503020204020204" pitchFamily="34" charset="-122"/>
              </a:rPr>
              <a:t>存续债是房企除银行贷款之外较为常用的融资形式，存续债下分为：信用债和资产证券化两类。其中资产证券化这类创新型融资模式，因其</a:t>
            </a:r>
            <a:r>
              <a:rPr lang="zh-CN" altLang="en-US" sz="1600" b="1" dirty="0">
                <a:solidFill>
                  <a:srgbClr val="C00000"/>
                </a:solidFill>
                <a:cs typeface="微软雅黑" panose="020B0503020204020204" pitchFamily="34" charset="-122"/>
              </a:rPr>
              <a:t>出表性、延长账期和节税等优势</a:t>
            </a:r>
            <a:r>
              <a:rPr lang="zh-CN" altLang="en-US" sz="1600" dirty="0">
                <a:cs typeface="微软雅黑" panose="020B0503020204020204" pitchFamily="34" charset="-122"/>
              </a:rPr>
              <a:t>，近年来逐渐被房企青睐；</a:t>
            </a:r>
          </a:p>
          <a:p>
            <a:pPr marL="0" indent="457200" fontAlgn="auto">
              <a:lnSpc>
                <a:spcPct val="150000"/>
              </a:lnSpc>
              <a:spcBef>
                <a:spcPts val="100"/>
              </a:spcBef>
              <a:extLst>
                <a:ext uri="{35155182-B16C-46BC-9424-99874614C6A1}">
                  <wpsdc:indentchars xmlns:wpsdc="http://www.wps.cn/officeDocument/2017/drawingmlCustomData" xmlns="" val="200" checksum="59296752"/>
                </a:ext>
              </a:extLst>
            </a:pPr>
            <a:r>
              <a:rPr lang="zh-CN" altLang="en-US" sz="1600" dirty="0">
                <a:cs typeface="微软雅黑" panose="020B0503020204020204" pitchFamily="34" charset="-122"/>
              </a:rPr>
              <a:t>本页以招商蛇口</a:t>
            </a:r>
            <a:r>
              <a:rPr lang="en-US" altLang="zh-CN" sz="1600" dirty="0">
                <a:cs typeface="微软雅黑" panose="020B0503020204020204" pitchFamily="34" charset="-122"/>
              </a:rPr>
              <a:t>2020</a:t>
            </a:r>
            <a:r>
              <a:rPr lang="zh-CN" altLang="en-US" sz="1600" dirty="0">
                <a:cs typeface="微软雅黑" panose="020B0503020204020204" pitchFamily="34" charset="-122"/>
              </a:rPr>
              <a:t>年末存续债信息为例，展示</a:t>
            </a:r>
            <a:r>
              <a:rPr lang="en-US" altLang="zh-CN" sz="1600" dirty="0">
                <a:cs typeface="微软雅黑" panose="020B0503020204020204" pitchFamily="34" charset="-122"/>
              </a:rPr>
              <a:t>TOP</a:t>
            </a:r>
            <a:r>
              <a:rPr lang="zh-CN" altLang="en-US" sz="1600" dirty="0">
                <a:cs typeface="微软雅黑" panose="020B0503020204020204" pitchFamily="34" charset="-122"/>
              </a:rPr>
              <a:t>房企存续债的情况。市场较为关注房企公开市场融资的现金流净额，存续债发行成本和久期，侧面体系房企的信用风险。</a:t>
            </a:r>
          </a:p>
          <a:p>
            <a:pPr marL="0" indent="0">
              <a:buNone/>
            </a:pPr>
            <a:endParaRPr lang="zh-CN" altLang="en-US" sz="1600" dirty="0">
              <a:cs typeface="微软雅黑" panose="020B0503020204020204" pitchFamily="34" charset="-122"/>
            </a:endParaRPr>
          </a:p>
        </p:txBody>
      </p:sp>
      <p:sp>
        <p:nvSpPr>
          <p:cNvPr id="8" name="文本框 7">
            <a:extLst>
              <a:ext uri="{FF2B5EF4-FFF2-40B4-BE49-F238E27FC236}">
                <a16:creationId xmlns:a16="http://schemas.microsoft.com/office/drawing/2014/main" id="{B30CCE45-A2ED-4D09-9263-B8F22A55ABE4}"/>
              </a:ext>
            </a:extLst>
          </p:cNvPr>
          <p:cNvSpPr txBox="1"/>
          <p:nvPr/>
        </p:nvSpPr>
        <p:spPr>
          <a:xfrm>
            <a:off x="615950" y="2464871"/>
            <a:ext cx="654050" cy="369332"/>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ABS</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1.2 </a:t>
            </a:r>
            <a:r>
              <a:rPr lang="zh-CN" altLang="en-US" dirty="0"/>
              <a:t>房地产</a:t>
            </a:r>
            <a:r>
              <a:rPr lang="en-US" altLang="zh-CN" dirty="0"/>
              <a:t>ABS</a:t>
            </a:r>
            <a:r>
              <a:rPr lang="zh-CN" altLang="en-US" dirty="0"/>
              <a:t>概况</a:t>
            </a:r>
          </a:p>
        </p:txBody>
      </p:sp>
      <p:sp>
        <p:nvSpPr>
          <p:cNvPr id="3" name="文本占位符 2"/>
          <p:cNvSpPr>
            <a:spLocks noGrp="1"/>
          </p:cNvSpPr>
          <p:nvPr>
            <p:ph type="body" sz="quarter" idx="11"/>
          </p:nvPr>
        </p:nvSpPr>
        <p:spPr>
          <a:xfrm>
            <a:off x="2920521" y="3544573"/>
            <a:ext cx="6146588" cy="442277"/>
          </a:xfrm>
        </p:spPr>
        <p:txBody>
          <a:bodyPr/>
          <a:lstStyle/>
          <a:p>
            <a:r>
              <a:rPr lang="zh-CN" altLang="en-US" b="1" dirty="0"/>
              <a:t>什么是资产证券化？</a:t>
            </a:r>
          </a:p>
        </p:txBody>
      </p:sp>
      <p:sp>
        <p:nvSpPr>
          <p:cNvPr id="32" name="矩形 31"/>
          <p:cNvSpPr/>
          <p:nvPr/>
        </p:nvSpPr>
        <p:spPr>
          <a:xfrm>
            <a:off x="9765112" y="3657827"/>
            <a:ext cx="2030866" cy="1804102"/>
          </a:xfrm>
          <a:prstGeom prst="rect">
            <a:avLst/>
          </a:prstGeom>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5" name="矩形 24"/>
          <p:cNvSpPr/>
          <p:nvPr/>
        </p:nvSpPr>
        <p:spPr>
          <a:xfrm>
            <a:off x="483870" y="4410621"/>
            <a:ext cx="2030730" cy="1525270"/>
          </a:xfrm>
          <a:prstGeom prst="rect">
            <a:avLst/>
          </a:prstGeom>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4" name="矩形 23"/>
          <p:cNvSpPr/>
          <p:nvPr/>
        </p:nvSpPr>
        <p:spPr>
          <a:xfrm>
            <a:off x="483870" y="2750731"/>
            <a:ext cx="2030730" cy="1530985"/>
          </a:xfrm>
          <a:prstGeom prst="rect">
            <a:avLst/>
          </a:prstGeom>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3" name="矩形 22"/>
          <p:cNvSpPr/>
          <p:nvPr/>
        </p:nvSpPr>
        <p:spPr>
          <a:xfrm>
            <a:off x="484505" y="1093381"/>
            <a:ext cx="2030730" cy="1491615"/>
          </a:xfrm>
          <a:prstGeom prst="rect">
            <a:avLst/>
          </a:prstGeom>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 name="矩形 3"/>
          <p:cNvSpPr/>
          <p:nvPr/>
        </p:nvSpPr>
        <p:spPr>
          <a:xfrm>
            <a:off x="3213894" y="2600869"/>
            <a:ext cx="1749425" cy="4432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基础资产</a:t>
            </a:r>
          </a:p>
        </p:txBody>
      </p:sp>
      <p:sp>
        <p:nvSpPr>
          <p:cNvPr id="5" name="矩形 4"/>
          <p:cNvSpPr/>
          <p:nvPr/>
        </p:nvSpPr>
        <p:spPr>
          <a:xfrm>
            <a:off x="6355819" y="2501491"/>
            <a:ext cx="1749425" cy="64198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特殊目的载体</a:t>
            </a:r>
            <a:r>
              <a:rPr lang="en-US" altLang="zh-CN" sz="1600" b="1" dirty="0">
                <a:latin typeface="微软雅黑" panose="020B0503020204020204" pitchFamily="34" charset="-122"/>
                <a:ea typeface="微软雅黑" panose="020B0503020204020204" pitchFamily="34" charset="-122"/>
              </a:rPr>
              <a:t>SPV</a:t>
            </a:r>
            <a:endParaRPr lang="zh-CN" altLang="en-US" sz="1600" b="1" dirty="0">
              <a:latin typeface="微软雅黑" panose="020B0503020204020204" pitchFamily="34" charset="-122"/>
              <a:ea typeface="微软雅黑" panose="020B0503020204020204" pitchFamily="34" charset="-122"/>
            </a:endParaRPr>
          </a:p>
        </p:txBody>
      </p:sp>
      <p:cxnSp>
        <p:nvCxnSpPr>
          <p:cNvPr id="7" name="直接箭头连接符 6"/>
          <p:cNvCxnSpPr>
            <a:stCxn id="4" idx="3"/>
            <a:endCxn id="5" idx="1"/>
          </p:cNvCxnSpPr>
          <p:nvPr/>
        </p:nvCxnSpPr>
        <p:spPr>
          <a:xfrm>
            <a:off x="4963319" y="2822484"/>
            <a:ext cx="13925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5051909" y="2329944"/>
            <a:ext cx="1208598" cy="429369"/>
          </a:xfrm>
          <a:prstGeom prst="rect">
            <a:avLst/>
          </a:prstGeom>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风险隔离</a:t>
            </a:r>
          </a:p>
        </p:txBody>
      </p:sp>
      <p:sp>
        <p:nvSpPr>
          <p:cNvPr id="9" name="矩形 8"/>
          <p:cNvSpPr/>
          <p:nvPr/>
        </p:nvSpPr>
        <p:spPr>
          <a:xfrm>
            <a:off x="9866789" y="2601504"/>
            <a:ext cx="1748790" cy="44259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资产支持证券</a:t>
            </a:r>
          </a:p>
        </p:txBody>
      </p:sp>
      <p:cxnSp>
        <p:nvCxnSpPr>
          <p:cNvPr id="10" name="直接箭头连接符 9"/>
          <p:cNvCxnSpPr>
            <a:stCxn id="5" idx="3"/>
            <a:endCxn id="9" idx="1"/>
          </p:cNvCxnSpPr>
          <p:nvPr/>
        </p:nvCxnSpPr>
        <p:spPr>
          <a:xfrm>
            <a:off x="8105244" y="2822484"/>
            <a:ext cx="1761545" cy="31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8200556" y="2321362"/>
            <a:ext cx="1478942" cy="429369"/>
          </a:xfrm>
          <a:prstGeom prst="rect">
            <a:avLst/>
          </a:prstGeom>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流动性增强</a:t>
            </a:r>
          </a:p>
        </p:txBody>
      </p:sp>
      <p:sp>
        <p:nvSpPr>
          <p:cNvPr id="15" name="矩形 14"/>
          <p:cNvSpPr/>
          <p:nvPr/>
        </p:nvSpPr>
        <p:spPr>
          <a:xfrm>
            <a:off x="624840" y="1222921"/>
            <a:ext cx="1749425" cy="484505"/>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收益权类</a:t>
            </a:r>
          </a:p>
        </p:txBody>
      </p:sp>
      <p:sp>
        <p:nvSpPr>
          <p:cNvPr id="18" name="矩形 17"/>
          <p:cNvSpPr/>
          <p:nvPr/>
        </p:nvSpPr>
        <p:spPr>
          <a:xfrm>
            <a:off x="625475" y="2901226"/>
            <a:ext cx="1749425" cy="415925"/>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债权类</a:t>
            </a:r>
          </a:p>
        </p:txBody>
      </p:sp>
      <p:sp>
        <p:nvSpPr>
          <p:cNvPr id="19" name="矩形 18"/>
          <p:cNvSpPr/>
          <p:nvPr/>
        </p:nvSpPr>
        <p:spPr>
          <a:xfrm>
            <a:off x="624205" y="4527461"/>
            <a:ext cx="1749425" cy="492760"/>
          </a:xfrm>
          <a:prstGeom prst="rect">
            <a:avLst/>
          </a:prstGeom>
          <a:solidFill>
            <a:srgbClr val="BB8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房地产类</a:t>
            </a:r>
          </a:p>
        </p:txBody>
      </p:sp>
      <p:sp>
        <p:nvSpPr>
          <p:cNvPr id="20" name="矩形 19"/>
          <p:cNvSpPr/>
          <p:nvPr/>
        </p:nvSpPr>
        <p:spPr>
          <a:xfrm>
            <a:off x="624840" y="1843316"/>
            <a:ext cx="1749425" cy="5949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供水供电收费</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1" name="矩形 20"/>
          <p:cNvSpPr/>
          <p:nvPr/>
        </p:nvSpPr>
        <p:spPr>
          <a:xfrm>
            <a:off x="625475" y="3496221"/>
            <a:ext cx="1749425" cy="61976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信用卡贷款</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2" name="矩形 21"/>
          <p:cNvSpPr/>
          <p:nvPr/>
        </p:nvSpPr>
        <p:spPr>
          <a:xfrm>
            <a:off x="624205" y="5181511"/>
            <a:ext cx="1749425" cy="61976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购房尾款、物业费</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6" name="箭头: 右 25"/>
          <p:cNvSpPr/>
          <p:nvPr/>
        </p:nvSpPr>
        <p:spPr>
          <a:xfrm>
            <a:off x="2656205" y="2647864"/>
            <a:ext cx="416084" cy="349241"/>
          </a:xfrm>
          <a:prstGeom prst="right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7" name="矩形 26"/>
          <p:cNvSpPr/>
          <p:nvPr/>
        </p:nvSpPr>
        <p:spPr>
          <a:xfrm>
            <a:off x="9906123" y="3765871"/>
            <a:ext cx="1748790" cy="3790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优先</a:t>
            </a:r>
            <a:r>
              <a:rPr lang="en-US" altLang="zh-CN" sz="1600" b="1" dirty="0">
                <a:latin typeface="微软雅黑" panose="020B0503020204020204" pitchFamily="34" charset="-122"/>
                <a:ea typeface="微软雅黑" panose="020B0503020204020204" pitchFamily="34" charset="-122"/>
              </a:rPr>
              <a:t>A</a:t>
            </a:r>
            <a:r>
              <a:rPr lang="zh-CN" altLang="en-US" sz="1600" b="1" dirty="0">
                <a:latin typeface="微软雅黑" panose="020B0503020204020204" pitchFamily="34" charset="-122"/>
                <a:ea typeface="微软雅黑" panose="020B0503020204020204" pitchFamily="34" charset="-122"/>
              </a:rPr>
              <a:t>级</a:t>
            </a:r>
          </a:p>
        </p:txBody>
      </p:sp>
      <p:sp>
        <p:nvSpPr>
          <p:cNvPr id="30" name="矩形 29"/>
          <p:cNvSpPr/>
          <p:nvPr/>
        </p:nvSpPr>
        <p:spPr>
          <a:xfrm>
            <a:off x="9906123" y="4389441"/>
            <a:ext cx="1748790" cy="39306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优先</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级</a:t>
            </a:r>
          </a:p>
        </p:txBody>
      </p:sp>
      <p:sp>
        <p:nvSpPr>
          <p:cNvPr id="31" name="矩形 30"/>
          <p:cNvSpPr/>
          <p:nvPr/>
        </p:nvSpPr>
        <p:spPr>
          <a:xfrm>
            <a:off x="9906123" y="4990786"/>
            <a:ext cx="1748790" cy="34798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次级</a:t>
            </a:r>
          </a:p>
        </p:txBody>
      </p:sp>
      <p:sp>
        <p:nvSpPr>
          <p:cNvPr id="33" name="箭头: 下 32"/>
          <p:cNvSpPr/>
          <p:nvPr/>
        </p:nvSpPr>
        <p:spPr>
          <a:xfrm>
            <a:off x="10528165" y="3095851"/>
            <a:ext cx="426037" cy="442595"/>
          </a:xfrm>
          <a:prstGeom prst="down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8" name="文本占位符 2">
            <a:extLst>
              <a:ext uri="{FF2B5EF4-FFF2-40B4-BE49-F238E27FC236}">
                <a16:creationId xmlns:a16="http://schemas.microsoft.com/office/drawing/2014/main" id="{20E587E2-D15C-4BC2-A4A1-63FB78F6C907}"/>
              </a:ext>
            </a:extLst>
          </p:cNvPr>
          <p:cNvSpPr>
            <a:spLocks noGrp="1"/>
          </p:cNvSpPr>
          <p:nvPr/>
        </p:nvSpPr>
        <p:spPr>
          <a:xfrm>
            <a:off x="2999781" y="3955418"/>
            <a:ext cx="6368057" cy="1980155"/>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marL="0" indent="0" fontAlgn="auto">
              <a:lnSpc>
                <a:spcPct val="150000"/>
              </a:lnSpc>
              <a:spcBef>
                <a:spcPts val="0"/>
              </a:spcBef>
              <a:buNone/>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r>
              <a:rPr lang="zh-CN" altLang="en-US" sz="1400" dirty="0">
                <a:cs typeface="华文楷体" panose="02010600040101010101" charset="-122"/>
              </a:rPr>
              <a:t>资产证券化是指以基础资产</a:t>
            </a:r>
            <a:r>
              <a:rPr lang="zh-CN" altLang="en-US" sz="1400" b="1" dirty="0">
                <a:solidFill>
                  <a:srgbClr val="C00000"/>
                </a:solidFill>
                <a:cs typeface="华文楷体" panose="02010600040101010101" charset="-122"/>
              </a:rPr>
              <a:t>未来所产生的现金流</a:t>
            </a:r>
            <a:r>
              <a:rPr lang="zh-CN" altLang="en-US" sz="1400" dirty="0">
                <a:cs typeface="华文楷体" panose="02010600040101010101" charset="-122"/>
              </a:rPr>
              <a:t>为偿付支持，通过结构化设计进行信用增级，在此基础上发行资产支持证券的过程。</a:t>
            </a:r>
            <a:endParaRPr lang="en-US" altLang="zh-CN" sz="1400" dirty="0">
              <a:cs typeface="华文楷体" panose="02010600040101010101" charset="-122"/>
            </a:endParaRPr>
          </a:p>
          <a:p>
            <a:pPr marL="0" indent="0" fontAlgn="auto">
              <a:lnSpc>
                <a:spcPct val="150000"/>
              </a:lnSpc>
              <a:spcBef>
                <a:spcPts val="0"/>
              </a:spcBef>
              <a:buNone/>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r>
              <a:rPr lang="zh-CN" altLang="en-US" sz="1400" b="1" dirty="0">
                <a:cs typeface="华文楷体" panose="02010600040101010101" charset="-122"/>
              </a:rPr>
              <a:t>核心优势：</a:t>
            </a:r>
            <a:endParaRPr lang="en-US" altLang="zh-CN" sz="1400" b="1" dirty="0">
              <a:cs typeface="华文楷体" panose="02010600040101010101" charset="-122"/>
            </a:endParaRPr>
          </a:p>
          <a:p>
            <a:pPr marL="0" indent="0" fontAlgn="auto">
              <a:lnSpc>
                <a:spcPct val="150000"/>
              </a:lnSpc>
              <a:spcBef>
                <a:spcPts val="0"/>
              </a:spcBef>
              <a:buNone/>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r>
              <a:rPr lang="zh-CN" altLang="en-US" sz="1400" b="1" dirty="0">
                <a:cs typeface="华文楷体" panose="02010600040101010101" charset="-122"/>
              </a:rPr>
              <a:t>财务层面</a:t>
            </a:r>
            <a:r>
              <a:rPr lang="zh-CN" altLang="en-US" sz="1400" dirty="0">
                <a:cs typeface="华文楷体" panose="02010600040101010101" charset="-122"/>
              </a:rPr>
              <a:t>：延长账期；隐藏有息负债，优化偿债指标；节约土地增值税等成本。</a:t>
            </a:r>
            <a:endParaRPr lang="en-US" altLang="zh-CN" sz="1400" dirty="0">
              <a:cs typeface="华文楷体" panose="02010600040101010101" charset="-122"/>
            </a:endParaRPr>
          </a:p>
          <a:p>
            <a:pPr marL="0" indent="0" fontAlgn="auto">
              <a:lnSpc>
                <a:spcPct val="150000"/>
              </a:lnSpc>
              <a:spcBef>
                <a:spcPts val="0"/>
              </a:spcBef>
              <a:buNone/>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r>
              <a:rPr lang="zh-CN" altLang="en-US" sz="1400" b="1" dirty="0">
                <a:cs typeface="华文楷体" panose="02010600040101010101" charset="-122"/>
              </a:rPr>
              <a:t>业务层面</a:t>
            </a:r>
            <a:r>
              <a:rPr lang="zh-CN" altLang="en-US" sz="1400" dirty="0">
                <a:cs typeface="华文楷体" panose="02010600040101010101" charset="-122"/>
              </a:rPr>
              <a:t>：拓宽新航道如康养、长租公寓等重资产、重运营的物业开发融资。</a:t>
            </a:r>
          </a:p>
          <a:p>
            <a:pPr marL="0" indent="0" fontAlgn="auto">
              <a:lnSpc>
                <a:spcPct val="150000"/>
              </a:lnSpc>
              <a:spcBef>
                <a:spcPts val="0"/>
              </a:spcBef>
              <a:buNone/>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endParaRPr lang="zh-CN" altLang="en-US" sz="1400" dirty="0">
              <a:cs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幻灯片1"/>
          <p:cNvPicPr>
            <a:picLocks noChangeAspect="1"/>
          </p:cNvPicPr>
          <p:nvPr/>
        </p:nvPicPr>
        <p:blipFill>
          <a:blip r:embed="rId3"/>
          <a:stretch>
            <a:fillRect/>
          </a:stretch>
        </p:blipFill>
        <p:spPr>
          <a:xfrm>
            <a:off x="1880252" y="1600027"/>
            <a:ext cx="8427400" cy="4307982"/>
          </a:xfrm>
          <a:prstGeom prst="rect">
            <a:avLst/>
          </a:prstGeom>
        </p:spPr>
      </p:pic>
      <p:sp>
        <p:nvSpPr>
          <p:cNvPr id="2" name="内容占位符 1"/>
          <p:cNvSpPr>
            <a:spLocks noGrp="1"/>
          </p:cNvSpPr>
          <p:nvPr>
            <p:ph sz="quarter" idx="10"/>
          </p:nvPr>
        </p:nvSpPr>
        <p:spPr/>
        <p:txBody>
          <a:bodyPr/>
          <a:lstStyle/>
          <a:p>
            <a:r>
              <a:rPr lang="en-US" altLang="zh-CN" dirty="0"/>
              <a:t>1.2 </a:t>
            </a:r>
            <a:r>
              <a:rPr lang="zh-CN" altLang="en-US" dirty="0"/>
              <a:t>房地产</a:t>
            </a:r>
            <a:r>
              <a:rPr lang="en-US" altLang="zh-CN" dirty="0"/>
              <a:t>ABS</a:t>
            </a:r>
            <a:r>
              <a:rPr lang="zh-CN" altLang="en-US" dirty="0"/>
              <a:t>概况</a:t>
            </a:r>
          </a:p>
        </p:txBody>
      </p:sp>
      <p:sp>
        <p:nvSpPr>
          <p:cNvPr id="3" name="文本占位符 2"/>
          <p:cNvSpPr>
            <a:spLocks noGrp="1"/>
          </p:cNvSpPr>
          <p:nvPr>
            <p:ph type="body" sz="quarter" idx="11"/>
          </p:nvPr>
        </p:nvSpPr>
        <p:spPr>
          <a:xfrm>
            <a:off x="342650" y="1079327"/>
            <a:ext cx="11502604" cy="1041400"/>
          </a:xfrm>
        </p:spPr>
        <p:txBody>
          <a:bodyPr/>
          <a:lstStyle/>
          <a:p>
            <a:r>
              <a:rPr lang="zh-CN" altLang="en-US" b="1" dirty="0"/>
              <a:t>资产证券化的交易结构</a:t>
            </a:r>
          </a:p>
        </p:txBody>
      </p:sp>
      <p:sp>
        <p:nvSpPr>
          <p:cNvPr id="5" name="文本占位符 2">
            <a:extLst>
              <a:ext uri="{FF2B5EF4-FFF2-40B4-BE49-F238E27FC236}">
                <a16:creationId xmlns:a16="http://schemas.microsoft.com/office/drawing/2014/main" id="{D4C09908-9BF0-406D-8711-2EB5492C732D}"/>
              </a:ext>
            </a:extLst>
          </p:cNvPr>
          <p:cNvSpPr>
            <a:spLocks noGrp="1"/>
          </p:cNvSpPr>
          <p:nvPr/>
        </p:nvSpPr>
        <p:spPr>
          <a:xfrm>
            <a:off x="342650" y="1448846"/>
            <a:ext cx="11502604" cy="418592"/>
          </a:xfrm>
          <a:prstGeom prst="rect">
            <a:avLst/>
          </a:prstGeom>
        </p:spPr>
        <p:txBody>
          <a:bodyPr/>
          <a:lstStyle>
            <a:lvl1pPr marL="285750" indent="-285750" algn="l" defTabSz="1219200" rtl="0" eaLnBrk="1" latinLnBrk="0" hangingPunct="1">
              <a:spcBef>
                <a:spcPts val="130"/>
              </a:spcBef>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marL="0" indent="0" fontAlgn="auto">
              <a:lnSpc>
                <a:spcPct val="150000"/>
              </a:lnSpc>
              <a:spcBef>
                <a:spcPts val="0"/>
              </a:spcBef>
              <a:buNone/>
              <a:extLst>
                <a:ext uri="{35155182-B16C-46BC-9424-99874614C6A1}">
                  <wpsdc:indentchars xmlns:wpsdc="http://www.wps.cn/officeDocument/2017/drawingmlCustomData" xmlns="" val="200" checksum="59296752"/>
                  <wpsdc:marlchars xmlns:wpsdc="http://www.wps.cn/officeDocument/2017/drawingmlCustomData" xmlns="" val="79" checksum="883885931"/>
                </a:ext>
              </a:extLst>
            </a:pPr>
            <a:r>
              <a:rPr lang="zh-CN" altLang="en-US" sz="1400" dirty="0">
                <a:cs typeface="华文楷体" panose="02010600040101010101" charset="-122"/>
              </a:rPr>
              <a:t>交易流程包括：资产打包</a:t>
            </a:r>
            <a:r>
              <a:rPr lang="en-US" altLang="zh-CN" sz="1400" dirty="0">
                <a:cs typeface="华文楷体" panose="02010600040101010101" charset="-122"/>
              </a:rPr>
              <a:t>/</a:t>
            </a:r>
            <a:r>
              <a:rPr lang="zh-CN" altLang="en-US" sz="1400" dirty="0">
                <a:cs typeface="华文楷体" panose="02010600040101010101" charset="-122"/>
              </a:rPr>
              <a:t>重组、成立专项计划、收购资产、现金流还款、本息兑付等</a:t>
            </a:r>
            <a:endParaRPr lang="en-US" altLang="zh-CN" sz="1400" dirty="0">
              <a:cs typeface="华文楷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1.3 </a:t>
            </a:r>
            <a:r>
              <a:rPr lang="zh-CN" altLang="en-US" dirty="0"/>
              <a:t>房地产</a:t>
            </a:r>
            <a:r>
              <a:rPr lang="en-US" altLang="zh-CN" dirty="0"/>
              <a:t>ABS</a:t>
            </a:r>
            <a:r>
              <a:rPr lang="zh-CN" altLang="en-US" dirty="0"/>
              <a:t>市场与产品</a:t>
            </a:r>
          </a:p>
        </p:txBody>
      </p:sp>
      <p:sp>
        <p:nvSpPr>
          <p:cNvPr id="3" name="文本占位符 2"/>
          <p:cNvSpPr>
            <a:spLocks noGrp="1"/>
          </p:cNvSpPr>
          <p:nvPr>
            <p:ph type="body" sz="quarter" idx="11"/>
          </p:nvPr>
        </p:nvSpPr>
        <p:spPr>
          <a:xfrm>
            <a:off x="342864" y="1058231"/>
            <a:ext cx="11502390" cy="380365"/>
          </a:xfrm>
        </p:spPr>
        <p:txBody>
          <a:bodyPr/>
          <a:lstStyle/>
          <a:p>
            <a:r>
              <a:rPr lang="zh-CN" altLang="en-US" b="1" dirty="0"/>
              <a:t>房企存续</a:t>
            </a:r>
            <a:r>
              <a:rPr lang="en-US" altLang="zh-CN" b="1" dirty="0"/>
              <a:t>ABS</a:t>
            </a:r>
            <a:r>
              <a:rPr lang="zh-CN" altLang="en-US" b="1" dirty="0"/>
              <a:t>余额</a:t>
            </a:r>
            <a:r>
              <a:rPr lang="en-US" altLang="zh-CN" b="1" dirty="0"/>
              <a:t>TOP10</a:t>
            </a:r>
          </a:p>
        </p:txBody>
      </p:sp>
      <p:sp>
        <p:nvSpPr>
          <p:cNvPr id="9" name="文本框 8"/>
          <p:cNvSpPr txBox="1"/>
          <p:nvPr/>
        </p:nvSpPr>
        <p:spPr>
          <a:xfrm>
            <a:off x="366395" y="5629910"/>
            <a:ext cx="9506585" cy="276999"/>
          </a:xfrm>
          <a:prstGeom prst="rect">
            <a:avLst/>
          </a:prstGeom>
          <a:noFill/>
        </p:spPr>
        <p:txBody>
          <a:bodyPr wrap="square" rtlCol="0">
            <a:spAutoFit/>
          </a:bodyPr>
          <a:lstStyle/>
          <a:p>
            <a:r>
              <a:rPr lang="zh-CN" altLang="en-US" sz="1200" i="1" dirty="0">
                <a:latin typeface="微软雅黑" panose="020B0503020204020204" pitchFamily="34" charset="-122"/>
                <a:ea typeface="微软雅黑" panose="020B0503020204020204" pitchFamily="34" charset="-122"/>
                <a:cs typeface="Kaiti SC Regular" panose="02010600040101010101" charset="-122"/>
              </a:rPr>
              <a:t>数据来源：</a:t>
            </a:r>
            <a:r>
              <a:rPr lang="en-US" altLang="zh-CN" sz="1200" i="1" dirty="0">
                <a:latin typeface="微软雅黑" panose="020B0503020204020204" pitchFamily="34" charset="-122"/>
                <a:ea typeface="微软雅黑" panose="020B0503020204020204" pitchFamily="34" charset="-122"/>
                <a:cs typeface="Kaiti SC Regular" panose="02010600040101010101" charset="-122"/>
              </a:rPr>
              <a:t>CNABS(</a:t>
            </a:r>
            <a:r>
              <a:rPr lang="zh-CN" altLang="en-US" sz="1200" i="1" dirty="0">
                <a:latin typeface="微软雅黑" panose="020B0503020204020204" pitchFamily="34" charset="-122"/>
                <a:ea typeface="微软雅黑" panose="020B0503020204020204" pitchFamily="34" charset="-122"/>
                <a:cs typeface="Kaiti SC Regular" panose="02010600040101010101" charset="-122"/>
              </a:rPr>
              <a:t>截至</a:t>
            </a:r>
            <a:r>
              <a:rPr lang="en-US" altLang="zh-CN" sz="1200" i="1" dirty="0">
                <a:latin typeface="微软雅黑" panose="020B0503020204020204" pitchFamily="34" charset="-122"/>
                <a:ea typeface="微软雅黑" panose="020B0503020204020204" pitchFamily="34" charset="-122"/>
                <a:cs typeface="Kaiti SC Regular" panose="02010600040101010101" charset="-122"/>
              </a:rPr>
              <a:t>2021</a:t>
            </a:r>
            <a:r>
              <a:rPr lang="zh-CN" altLang="en-US" sz="1200" i="1" dirty="0">
                <a:latin typeface="微软雅黑" panose="020B0503020204020204" pitchFamily="34" charset="-122"/>
                <a:ea typeface="微软雅黑" panose="020B0503020204020204" pitchFamily="34" charset="-122"/>
                <a:cs typeface="Kaiti SC Regular" panose="02010600040101010101" charset="-122"/>
              </a:rPr>
              <a:t>年中；风险提示：存在统计偏差）</a:t>
            </a:r>
          </a:p>
        </p:txBody>
      </p:sp>
      <p:pic>
        <p:nvPicPr>
          <p:cNvPr id="4" name="图片 3"/>
          <p:cNvPicPr>
            <a:picLocks noChangeAspect="1"/>
          </p:cNvPicPr>
          <p:nvPr/>
        </p:nvPicPr>
        <p:blipFill>
          <a:blip r:embed="rId3"/>
          <a:stretch>
            <a:fillRect/>
          </a:stretch>
        </p:blipFill>
        <p:spPr>
          <a:xfrm>
            <a:off x="366395" y="1599205"/>
            <a:ext cx="7733846" cy="3850273"/>
          </a:xfrm>
          <a:prstGeom prst="rect">
            <a:avLst/>
          </a:prstGeom>
        </p:spPr>
      </p:pic>
      <p:sp>
        <p:nvSpPr>
          <p:cNvPr id="5" name="文本框 4"/>
          <p:cNvSpPr txBox="1"/>
          <p:nvPr/>
        </p:nvSpPr>
        <p:spPr>
          <a:xfrm>
            <a:off x="8254909" y="3229975"/>
            <a:ext cx="3505382" cy="2120902"/>
          </a:xfrm>
          <a:prstGeom prst="rect">
            <a:avLst/>
          </a:prstGeom>
          <a:noFill/>
        </p:spPr>
        <p:txBody>
          <a:bodyPr wrap="square" rtlCol="0">
            <a:spAutoFit/>
          </a:bodyPr>
          <a:lstStyle/>
          <a:p>
            <a:pPr marL="285750" indent="-285750" fontAlgn="auto">
              <a:lnSpc>
                <a:spcPct val="150000"/>
              </a:lnSpc>
              <a:buFont typeface="Wingdings" panose="05000000000000000000" pitchFamily="2" charset="2"/>
              <a:buChar char="p"/>
              <a:extLst>
                <a:ext uri="{35155182-B16C-46BC-9424-99874614C6A1}">
                  <wpsdc:indentchars xmlns:wpsdc="http://www.wps.cn/officeDocument/2017/drawingmlCustomData" xmlns="" val="200" checksum="59296752"/>
                </a:ext>
              </a:extLs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招商蛇口发行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ABS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并不激进，</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月底：</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ABS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发行总量</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61.78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亿元，存续产品</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只，存续余额</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34.43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亿元，存续余额排名</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1.3 </a:t>
            </a:r>
            <a:r>
              <a:rPr lang="zh-CN" altLang="en-US" dirty="0"/>
              <a:t>房地产</a:t>
            </a:r>
            <a:r>
              <a:rPr lang="en-US" altLang="zh-CN" dirty="0"/>
              <a:t>ABS</a:t>
            </a:r>
            <a:r>
              <a:rPr lang="zh-CN" altLang="en-US" dirty="0"/>
              <a:t>市场与产品</a:t>
            </a:r>
          </a:p>
        </p:txBody>
      </p:sp>
      <p:graphicFrame>
        <p:nvGraphicFramePr>
          <p:cNvPr id="5" name="表格 4"/>
          <p:cNvGraphicFramePr/>
          <p:nvPr>
            <p:custDataLst>
              <p:tags r:id="rId1"/>
            </p:custDataLst>
            <p:extLst>
              <p:ext uri="{D42A27DB-BD31-4B8C-83A1-F6EECF244321}">
                <p14:modId xmlns:p14="http://schemas.microsoft.com/office/powerpoint/2010/main" val="46096395"/>
              </p:ext>
            </p:extLst>
          </p:nvPr>
        </p:nvGraphicFramePr>
        <p:xfrm>
          <a:off x="343535" y="1182370"/>
          <a:ext cx="11502390" cy="4608829"/>
        </p:xfrm>
        <a:graphic>
          <a:graphicData uri="http://schemas.openxmlformats.org/drawingml/2006/table">
            <a:tbl>
              <a:tblPr firstRow="1" bandRow="1">
                <a:tableStyleId>{5C22544A-7EE6-4342-B048-85BDC9FD1C3A}</a:tableStyleId>
              </a:tblPr>
              <a:tblGrid>
                <a:gridCol w="570865">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600835">
                  <a:extLst>
                    <a:ext uri="{9D8B030D-6E8A-4147-A177-3AD203B41FA5}">
                      <a16:colId xmlns:a16="http://schemas.microsoft.com/office/drawing/2014/main" val="20002"/>
                    </a:ext>
                  </a:extLst>
                </a:gridCol>
                <a:gridCol w="3978910">
                  <a:extLst>
                    <a:ext uri="{9D8B030D-6E8A-4147-A177-3AD203B41FA5}">
                      <a16:colId xmlns:a16="http://schemas.microsoft.com/office/drawing/2014/main" val="20003"/>
                    </a:ext>
                  </a:extLst>
                </a:gridCol>
                <a:gridCol w="2138045">
                  <a:extLst>
                    <a:ext uri="{9D8B030D-6E8A-4147-A177-3AD203B41FA5}">
                      <a16:colId xmlns:a16="http://schemas.microsoft.com/office/drawing/2014/main" val="20004"/>
                    </a:ext>
                  </a:extLst>
                </a:gridCol>
                <a:gridCol w="1651635">
                  <a:extLst>
                    <a:ext uri="{9D8B030D-6E8A-4147-A177-3AD203B41FA5}">
                      <a16:colId xmlns:a16="http://schemas.microsoft.com/office/drawing/2014/main" val="20005"/>
                    </a:ext>
                  </a:extLst>
                </a:gridCol>
              </a:tblGrid>
              <a:tr h="448745">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rPr>
                        <a:t>品种</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solidFill>
                      <a:srgbClr val="C9F0FF"/>
                    </a:solid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rPr>
                        <a:t>产品名称</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solidFill>
                      <a:srgbClr val="C9F0FF"/>
                    </a:solidFill>
                  </a:tcPr>
                </a:tc>
                <a:tc>
                  <a:txBody>
                    <a:bodyPr/>
                    <a:lstStyle/>
                    <a:p>
                      <a:pPr indent="0" algn="ctr">
                        <a:buNone/>
                      </a:pPr>
                      <a:r>
                        <a:rPr lang="zh-CN" sz="1600" b="1" dirty="0">
                          <a:solidFill>
                            <a:srgbClr val="000000"/>
                          </a:solidFill>
                          <a:latin typeface="微软雅黑" panose="020B0503020204020204" pitchFamily="34" charset="-122"/>
                          <a:ea typeface="微软雅黑" panose="020B0503020204020204" pitchFamily="34" charset="-122"/>
                        </a:rPr>
                        <a:t>发行主体</a:t>
                      </a:r>
                    </a:p>
                  </a:txBody>
                  <a:tcPr marL="12443" marR="12443" marT="12443" marB="44798"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a:solidFill>
                        <a:schemeClr val="bg1">
                          <a:lumMod val="95000"/>
                        </a:schemeClr>
                      </a:solidFill>
                      <a:prstDash val="sysDash"/>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C9F0FF"/>
                    </a:solid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rPr>
                        <a:t>底层资产</a:t>
                      </a:r>
                    </a:p>
                  </a:txBody>
                  <a:tcPr marL="12443" marR="12443" marT="12443" marB="44798"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a:solidFill>
                        <a:schemeClr val="bg1">
                          <a:lumMod val="95000"/>
                        </a:schemeClr>
                      </a:solidFill>
                      <a:prstDash val="sysDash"/>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C9F0FF"/>
                    </a:solid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rPr>
                        <a:t>基础资产</a:t>
                      </a:r>
                    </a:p>
                  </a:txBody>
                  <a:tcPr marL="12443" marR="12443" marT="12443" marB="44798"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a:solidFill>
                        <a:schemeClr val="bg1">
                          <a:lumMod val="95000"/>
                        </a:schemeClr>
                      </a:solidFill>
                      <a:prstDash val="sysDash"/>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C9F0FF"/>
                    </a:solid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rPr>
                        <a:t>交易结构</a:t>
                      </a:r>
                    </a:p>
                  </a:txBody>
                  <a:tcPr marL="12443" marR="12443" marT="12443" marB="44798"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a:solidFill>
                        <a:schemeClr val="bg1">
                          <a:lumMod val="95000"/>
                        </a:schemeClr>
                      </a:solidFill>
                      <a:prstDash val="sysDash"/>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C9F0FF"/>
                    </a:solidFill>
                  </a:tcPr>
                </a:tc>
                <a:extLst>
                  <a:ext uri="{0D108BD9-81ED-4DB2-BD59-A6C34878D82A}">
                    <a16:rowId xmlns:a16="http://schemas.microsoft.com/office/drawing/2014/main" val="10000"/>
                  </a:ext>
                </a:extLst>
              </a:tr>
              <a:tr h="502151">
                <a:tc>
                  <a:txBody>
                    <a:bodyPr/>
                    <a:lstStyle/>
                    <a:p>
                      <a:pPr indent="0" algn="ctr">
                        <a:buNone/>
                      </a:pPr>
                      <a:r>
                        <a:rPr lang="en-US" altLang="en-US" sz="1400" b="1" dirty="0">
                          <a:solidFill>
                            <a:srgbClr val="404040"/>
                          </a:solidFill>
                          <a:latin typeface="微软雅黑" panose="020B0503020204020204" pitchFamily="34" charset="-122"/>
                          <a:ea typeface="微软雅黑" panose="020B0503020204020204" pitchFamily="34" charset="-122"/>
                        </a:rPr>
                        <a:t>1</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indent="0" algn="ctr">
                        <a:buNone/>
                      </a:pPr>
                      <a:r>
                        <a:rPr lang="zh-CN" altLang="en-US" sz="14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供应链</a:t>
                      </a:r>
                      <a:r>
                        <a:rPr lang="en-US" altLang="zh-CN" sz="14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ABS</a:t>
                      </a:r>
                    </a:p>
                  </a:txBody>
                  <a:tcPr marL="12443" marR="12443" marT="12443" marB="44798" anchor="ctr">
                    <a:lnL w="3175">
                      <a:solidFill>
                        <a:schemeClr val="bg1">
                          <a:lumMod val="95000"/>
                        </a:schemeClr>
                      </a:solidFill>
                      <a:prstDash val="sysDash"/>
                    </a:lnL>
                    <a:lnR w="3175" cap="flat" cmpd="sng" algn="ctr">
                      <a:solidFill>
                        <a:schemeClr val="bg1">
                          <a:lumMod val="95000"/>
                        </a:schemeClr>
                      </a:solidFill>
                      <a:prstDash val="sysDash"/>
                      <a:round/>
                      <a:headEnd type="none" w="med" len="med"/>
                      <a:tailEnd type="none" w="med" len="med"/>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保理公司</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上游供应商对房地产企业的应收账款</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保理债权</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ctr"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单</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SPV</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65267">
                <a:tc>
                  <a:txBody>
                    <a:bodyPr/>
                    <a:lstStyle/>
                    <a:p>
                      <a:pPr indent="0" algn="ctr">
                        <a:buNone/>
                      </a:pPr>
                      <a:r>
                        <a:rPr lang="en-US" altLang="en-US" sz="1400" b="1">
                          <a:solidFill>
                            <a:srgbClr val="404040"/>
                          </a:solidFill>
                          <a:latin typeface="微软雅黑" panose="020B0503020204020204" pitchFamily="34" charset="-122"/>
                          <a:ea typeface="微软雅黑" panose="020B0503020204020204" pitchFamily="34" charset="-122"/>
                        </a:rPr>
                        <a:t>2</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indent="0" algn="ctr">
                        <a:buNone/>
                      </a:pPr>
                      <a:r>
                        <a:rPr lang="zh-CN" altLang="en-US" sz="14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购房尾款</a:t>
                      </a:r>
                      <a:r>
                        <a:rPr lang="en-US" altLang="zh-CN" sz="14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ABS</a:t>
                      </a:r>
                    </a:p>
                  </a:txBody>
                  <a:tcPr marL="12443" marR="12443" marT="12443" marB="44798" anchor="ctr">
                    <a:lnL w="3175">
                      <a:solidFill>
                        <a:schemeClr val="bg1">
                          <a:lumMod val="95000"/>
                        </a:schemeClr>
                      </a:solidFill>
                      <a:prstDash val="sysDash"/>
                    </a:lnL>
                    <a:lnR w="3175" cap="flat" cmpd="sng" algn="ctr">
                      <a:solidFill>
                        <a:schemeClr val="bg1">
                          <a:lumMod val="95000"/>
                        </a:schemeClr>
                      </a:solidFill>
                      <a:prstDash val="sysDash"/>
                      <a:round/>
                      <a:headEnd type="none" w="med" len="med"/>
                      <a:tailEnd type="none" w="med" len="med"/>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algn="ctr"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房企</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购房尾款</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应收账款</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ctr" rtl="0" fontAlgn="ctr">
                        <a:buNone/>
                      </a:pPr>
                      <a:r>
                        <a:rPr lang="zh-CN" altLang="en-US" sz="1400" b="0"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单SPV为主</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74852">
                <a:tc>
                  <a:txBody>
                    <a:bodyPr/>
                    <a:lstStyle/>
                    <a:p>
                      <a:pPr indent="0" algn="ctr">
                        <a:buNone/>
                      </a:pPr>
                      <a:r>
                        <a:rPr lang="en-US" altLang="en-US" sz="1400" b="1">
                          <a:solidFill>
                            <a:srgbClr val="404040"/>
                          </a:solidFill>
                          <a:latin typeface="微软雅黑" panose="020B0503020204020204" pitchFamily="34" charset="-122"/>
                          <a:ea typeface="微软雅黑" panose="020B0503020204020204" pitchFamily="34" charset="-122"/>
                        </a:rPr>
                        <a:t>3</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indent="0" algn="ctr">
                        <a:buNone/>
                      </a:pPr>
                      <a:r>
                        <a:rPr lang="zh-CN" altLang="en-US"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物业费</a:t>
                      </a:r>
                      <a:r>
                        <a:rPr lang="en-US" altLang="zh-CN"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ABS</a:t>
                      </a:r>
                    </a:p>
                  </a:txBody>
                  <a:tcPr marL="12443" marR="12443" marT="12443" marB="44798" anchor="ctr">
                    <a:lnL w="3175">
                      <a:solidFill>
                        <a:schemeClr val="bg1">
                          <a:lumMod val="95000"/>
                        </a:schemeClr>
                      </a:solidFill>
                      <a:prstDash val="sysDash"/>
                    </a:lnL>
                    <a:lnR w="3175" cap="flat" cmpd="sng" algn="ctr">
                      <a:solidFill>
                        <a:schemeClr val="bg1">
                          <a:lumMod val="95000"/>
                        </a:schemeClr>
                      </a:solidFill>
                      <a:prstDash val="sysDash"/>
                      <a:round/>
                      <a:headEnd type="none" w="med" len="med"/>
                      <a:tailEnd type="none" w="med" len="med"/>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algn="ctr" rtl="0" fontAlgn="ctr">
                        <a:buNone/>
                      </a:pPr>
                      <a:r>
                        <a:rPr lang="zh-CN" sz="1400" b="0" i="0" u="none" strike="noStrike" dirty="0">
                          <a:solidFill>
                            <a:srgbClr val="000000"/>
                          </a:solidFill>
                          <a:effectLst/>
                          <a:latin typeface="微软雅黑" panose="020B0503020204020204" pitchFamily="34" charset="-122"/>
                          <a:ea typeface="微软雅黑" panose="020B0503020204020204" pitchFamily="34" charset="-122"/>
                        </a:rPr>
                        <a:t>物业公司</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未来的物业费收益权</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物业合同债权/信托收益权</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ctr" rtl="0" fontAlgn="ctr">
                        <a:buNone/>
                      </a:pPr>
                      <a:r>
                        <a:rPr lang="zh-CN" altLang="en-US" sz="1400" b="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单SPV或双</a:t>
                      </a:r>
                      <a:r>
                        <a:rPr lang="en-US" altLang="zh-CN" sz="1400" b="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SPV</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06188">
                <a:tc>
                  <a:txBody>
                    <a:bodyPr/>
                    <a:lstStyle/>
                    <a:p>
                      <a:pPr indent="0" algn="ctr">
                        <a:buNone/>
                      </a:pPr>
                      <a:r>
                        <a:rPr lang="en-US" altLang="en-US" sz="1400" b="1">
                          <a:solidFill>
                            <a:srgbClr val="404040"/>
                          </a:solidFill>
                          <a:latin typeface="微软雅黑" panose="020B0503020204020204" pitchFamily="34" charset="-122"/>
                          <a:ea typeface="微软雅黑" panose="020B0503020204020204" pitchFamily="34" charset="-122"/>
                        </a:rPr>
                        <a:t>4</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indent="0" algn="ctr">
                        <a:buNone/>
                      </a:pPr>
                      <a:r>
                        <a:rPr lang="en-US" altLang="zh-CN" sz="1400" b="1">
                          <a:solidFill>
                            <a:srgbClr val="404040"/>
                          </a:solidFill>
                          <a:latin typeface="微软雅黑" panose="020B0503020204020204" pitchFamily="34" charset="-122"/>
                          <a:ea typeface="微软雅黑" panose="020B0503020204020204" pitchFamily="34" charset="-122"/>
                        </a:rPr>
                        <a:t>CMBS</a:t>
                      </a:r>
                    </a:p>
                  </a:txBody>
                  <a:tcPr marL="12443" marR="12443" marT="12443" marB="44798" anchor="ctr">
                    <a:lnL w="3175">
                      <a:solidFill>
                        <a:schemeClr val="bg1">
                          <a:lumMod val="95000"/>
                        </a:schemeClr>
                      </a:solidFill>
                      <a:prstDash val="sysDash"/>
                    </a:lnL>
                    <a:lnR w="3175" cap="flat" cmpd="sng" algn="ctr">
                      <a:solidFill>
                        <a:schemeClr val="bg1">
                          <a:lumMod val="95000"/>
                        </a:schemeClr>
                      </a:solidFill>
                      <a:prstDash val="sysDash"/>
                      <a:round/>
                      <a:headEnd type="none" w="med" len="med"/>
                      <a:tailEnd type="none" w="med" len="med"/>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algn="ctr" rtl="0" fontAlgn="ctr">
                        <a:buNone/>
                      </a:pP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业主</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en-US" altLang="zh-CN" sz="1400" b="0" i="0" u="none" strike="noStrike" dirty="0" err="1">
                          <a:solidFill>
                            <a:srgbClr val="000000"/>
                          </a:solidFill>
                          <a:effectLst/>
                          <a:latin typeface="微软雅黑" panose="020B0503020204020204" pitchFamily="34" charset="-122"/>
                          <a:ea typeface="微软雅黑" panose="020B0503020204020204" pitchFamily="34" charset="-122"/>
                        </a:rPr>
                        <a:t>商业房地产（商场、写字楼、酒店等）的物业</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a:solidFill>
                            <a:srgbClr val="000000"/>
                          </a:solidFill>
                          <a:effectLst/>
                          <a:latin typeface="微软雅黑" panose="020B0503020204020204" pitchFamily="34" charset="-122"/>
                          <a:ea typeface="微软雅黑" panose="020B0503020204020204" pitchFamily="34" charset="-122"/>
                          <a:sym typeface="+mn-ea"/>
                        </a:rPr>
                        <a:t>信托收益权</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sym typeface="+mn-ea"/>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ctr" rtl="0" fontAlgn="ctr">
                        <a:buNone/>
                      </a:pPr>
                      <a:r>
                        <a:rPr lang="zh-CN" altLang="en-US" sz="1400" b="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双SPV为主</a:t>
                      </a:r>
                    </a:p>
                    <a:p>
                      <a:pPr algn="ctr" rtl="0" fontAlgn="ctr">
                        <a:buNone/>
                      </a:pPr>
                      <a:endParaRPr lang="zh-CN" altLang="en-US" sz="1400" b="0"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608268">
                <a:tc>
                  <a:txBody>
                    <a:bodyPr/>
                    <a:lstStyle/>
                    <a:p>
                      <a:pPr indent="0" algn="ctr">
                        <a:buNone/>
                      </a:pPr>
                      <a:r>
                        <a:rPr lang="en-US" altLang="en-US" sz="1400" b="1">
                          <a:solidFill>
                            <a:srgbClr val="404040"/>
                          </a:solidFill>
                          <a:latin typeface="微软雅黑" panose="020B0503020204020204" pitchFamily="34" charset="-122"/>
                          <a:ea typeface="微软雅黑" panose="020B0503020204020204" pitchFamily="34" charset="-122"/>
                        </a:rPr>
                        <a:t>5</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indent="0" algn="ctr">
                        <a:buNone/>
                      </a:pPr>
                      <a:r>
                        <a:rPr lang="zh-CN" altLang="en-US" sz="14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类</a:t>
                      </a:r>
                      <a:r>
                        <a:rPr lang="en-US" altLang="zh-CN" sz="1400" b="1"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REITs</a:t>
                      </a:r>
                    </a:p>
                  </a:txBody>
                  <a:tcPr marL="12443" marR="12443" marT="12443" marB="44798" anchor="ctr">
                    <a:lnL w="3175">
                      <a:solidFill>
                        <a:schemeClr val="bg1">
                          <a:lumMod val="95000"/>
                        </a:schemeClr>
                      </a:solidFill>
                      <a:prstDash val="sysDash"/>
                    </a:lnL>
                    <a:lnR w="3175" cap="flat" cmpd="sng" algn="ctr">
                      <a:solidFill>
                        <a:schemeClr val="bg1">
                          <a:lumMod val="95000"/>
                        </a:schemeClr>
                      </a:solidFill>
                      <a:prstDash val="sysDash"/>
                      <a:round/>
                      <a:headEnd type="none" w="med" len="med"/>
                      <a:tailEnd type="none" w="med" len="med"/>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algn="ctr" rtl="0" fontAlgn="ctr">
                        <a:buNone/>
                      </a:pPr>
                      <a:r>
                        <a:rPr lang="zh-CN" sz="1400" b="0" i="0" u="none" strike="noStrike">
                          <a:solidFill>
                            <a:srgbClr val="000000"/>
                          </a:solidFill>
                          <a:effectLst/>
                          <a:latin typeface="微软雅黑" panose="020B0503020204020204" pitchFamily="34" charset="-122"/>
                          <a:ea typeface="微软雅黑" panose="020B0503020204020204" pitchFamily="34" charset="-122"/>
                          <a:sym typeface="+mn-ea"/>
                        </a:rPr>
                        <a:t>业主</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a:solidFill>
                            <a:srgbClr val="000000"/>
                          </a:solidFill>
                          <a:effectLst/>
                          <a:latin typeface="微软雅黑" panose="020B0503020204020204" pitchFamily="34" charset="-122"/>
                          <a:ea typeface="微软雅黑" panose="020B0503020204020204" pitchFamily="34" charset="-122"/>
                          <a:sym typeface="+mn-ea"/>
                        </a:rPr>
                        <a:t>同上</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sym typeface="+mn-ea"/>
                        </a:rPr>
                        <a:t>基金份额</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ctr" rtl="0" fontAlgn="ctr">
                        <a:buNone/>
                      </a:pPr>
                      <a:r>
                        <a:rPr lang="zh-CN" altLang="en-US" sz="1400" b="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至少双SPV</a:t>
                      </a:r>
                    </a:p>
                    <a:p>
                      <a:pPr algn="ctr" rtl="0" fontAlgn="ctr">
                        <a:buNone/>
                      </a:pPr>
                      <a:endParaRPr lang="zh-CN" altLang="en-US" sz="1400" b="0"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568734">
                <a:tc rowSpan="2">
                  <a:txBody>
                    <a:bodyPr/>
                    <a:lstStyle/>
                    <a:p>
                      <a:pPr indent="0" algn="ctr">
                        <a:buNone/>
                      </a:pPr>
                      <a:r>
                        <a:rPr lang="zh-CN" altLang="en-US" sz="1400" b="1">
                          <a:solidFill>
                            <a:srgbClr val="404040"/>
                          </a:solidFill>
                          <a:latin typeface="微软雅黑" panose="020B0503020204020204" pitchFamily="34" charset="-122"/>
                          <a:ea typeface="微软雅黑" panose="020B0503020204020204" pitchFamily="34" charset="-122"/>
                        </a:rPr>
                        <a:t>其他</a:t>
                      </a:r>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indent="0" algn="ctr">
                        <a:buNone/>
                      </a:pPr>
                      <a:r>
                        <a:rPr lang="zh-CN" altLang="en-US"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租金</a:t>
                      </a:r>
                      <a:r>
                        <a:rPr lang="en-US" altLang="zh-CN"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ABS</a:t>
                      </a:r>
                    </a:p>
                  </a:txBody>
                  <a:tcPr marL="12443" marR="12443" marT="12443" marB="44798" anchor="ctr">
                    <a:lnL w="3175">
                      <a:solidFill>
                        <a:schemeClr val="bg1">
                          <a:lumMod val="95000"/>
                        </a:schemeClr>
                      </a:solidFill>
                      <a:prstDash val="sysDash"/>
                    </a:lnL>
                    <a:lnR w="3175" cap="flat" cmpd="sng" algn="ctr">
                      <a:solidFill>
                        <a:schemeClr val="bg1">
                          <a:lumMod val="95000"/>
                        </a:schemeClr>
                      </a:solidFill>
                      <a:prstDash val="sysDash"/>
                      <a:round/>
                      <a:headEnd type="none" w="med" len="med"/>
                      <a:tailEnd type="none" w="med" len="med"/>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algn="ctr" rtl="0" fontAlgn="ctr">
                        <a:buNone/>
                      </a:pPr>
                      <a:r>
                        <a:rPr lang="zh-CN" sz="1400" b="0" i="0" u="none" strike="noStrike">
                          <a:solidFill>
                            <a:srgbClr val="000000"/>
                          </a:solidFill>
                          <a:effectLst/>
                          <a:latin typeface="微软雅黑" panose="020B0503020204020204" pitchFamily="34" charset="-122"/>
                          <a:ea typeface="微软雅黑" panose="020B0503020204020204" pitchFamily="34" charset="-122"/>
                        </a:rPr>
                        <a:t>二房东</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长租公寓等住宅的租金</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a:solidFill>
                            <a:srgbClr val="000000"/>
                          </a:solidFill>
                          <a:effectLst/>
                          <a:latin typeface="微软雅黑" panose="020B0503020204020204" pitchFamily="34" charset="-122"/>
                          <a:ea typeface="微软雅黑" panose="020B0503020204020204" pitchFamily="34" charset="-122"/>
                          <a:sym typeface="+mn-ea"/>
                        </a:rPr>
                        <a:t>信托收益权</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sym typeface="+mn-ea"/>
                      </a:endParaRPr>
                    </a:p>
                    <a:p>
                      <a:pPr algn="l" rtl="0" fontAlgn="ctr">
                        <a:buNone/>
                      </a:pP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ctr" rtl="0" fontAlgn="ctr">
                        <a:buNone/>
                      </a:pPr>
                      <a:r>
                        <a:rPr lang="zh-CN" altLang="en-US" sz="14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双SPV为主</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634624">
                <a:tc vMerge="1">
                  <a:txBody>
                    <a:bodyPr/>
                    <a:lstStyle/>
                    <a:p>
                      <a:endParaRPr lang="zh-CN"/>
                    </a:p>
                  </a:txBody>
                  <a:tcPr marL="12443" marR="12443" marT="12443" marB="44798" anchor="ctr">
                    <a:lnL w="3175">
                      <a:solidFill>
                        <a:schemeClr val="bg1">
                          <a:lumMod val="95000"/>
                        </a:schemeClr>
                      </a:solidFill>
                      <a:prstDash val="sysDash"/>
                    </a:lnL>
                    <a:lnR w="3175">
                      <a:solidFill>
                        <a:schemeClr val="bg1">
                          <a:lumMod val="95000"/>
                        </a:schemeClr>
                      </a:solidFill>
                      <a:prstDash val="sysDash"/>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indent="0" algn="ctr">
                        <a:buNone/>
                      </a:pPr>
                      <a:r>
                        <a:rPr lang="zh-CN" altLang="en-US"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保障房</a:t>
                      </a:r>
                      <a:r>
                        <a:rPr lang="en-US" altLang="zh-CN"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ABS</a:t>
                      </a:r>
                    </a:p>
                  </a:txBody>
                  <a:tcPr marL="12443" marR="12443" marT="12443" marB="44798" anchor="ctr">
                    <a:lnL w="3175">
                      <a:solidFill>
                        <a:schemeClr val="bg1">
                          <a:lumMod val="95000"/>
                        </a:schemeClr>
                      </a:solidFill>
                      <a:prstDash val="sysDash"/>
                    </a:lnL>
                    <a:lnR w="3175" cap="flat" cmpd="sng" algn="ctr">
                      <a:solidFill>
                        <a:schemeClr val="bg1">
                          <a:lumMod val="95000"/>
                        </a:schemeClr>
                      </a:solidFill>
                      <a:prstDash val="sysDash"/>
                      <a:round/>
                      <a:headEnd type="none" w="med" len="med"/>
                      <a:tailEnd type="none" w="med" len="med"/>
                    </a:lnR>
                    <a:lnT w="3175">
                      <a:solidFill>
                        <a:schemeClr val="bg1">
                          <a:lumMod val="95000"/>
                        </a:schemeClr>
                      </a:solidFill>
                      <a:prstDash val="sysDash"/>
                    </a:lnT>
                    <a:lnB w="3175">
                      <a:solidFill>
                        <a:schemeClr val="bg1">
                          <a:lumMod val="95000"/>
                        </a:schemeClr>
                      </a:solidFill>
                      <a:prstDash val="sysDash"/>
                    </a:lnB>
                    <a:lnTlToBr>
                      <a:noFill/>
                    </a:lnTlToBr>
                    <a:lnBlToTr>
                      <a:noFill/>
                    </a:lnBlToTr>
                    <a:noFill/>
                  </a:tcPr>
                </a:tc>
                <a:tc>
                  <a:txBody>
                    <a:bodyPr/>
                    <a:lstStyle/>
                    <a:p>
                      <a:pPr algn="ctr"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地方政府</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保障房销售收入</a:t>
                      </a: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l" rtl="0" fontAlgn="ctr">
                        <a:buNone/>
                      </a:pPr>
                      <a:r>
                        <a:rPr lang="zh-CN" altLang="en-US" sz="1400">
                          <a:solidFill>
                            <a:srgbClr val="000000"/>
                          </a:solidFill>
                          <a:effectLst/>
                          <a:latin typeface="微软雅黑" panose="020B0503020204020204" pitchFamily="34" charset="-122"/>
                          <a:ea typeface="微软雅黑" panose="020B0503020204020204" pitchFamily="34" charset="-122"/>
                          <a:sym typeface="+mn-ea"/>
                        </a:rPr>
                        <a:t>信托收益权</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sym typeface="+mn-ea"/>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tc>
                  <a:txBody>
                    <a:bodyPr/>
                    <a:lstStyle/>
                    <a:p>
                      <a:pPr algn="ctr" rtl="0" fontAlgn="ctr">
                        <a:buNone/>
                      </a:pPr>
                      <a:r>
                        <a:rPr lang="zh-CN" altLang="en-US" sz="14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双SPV为主</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7465" marR="7465" marT="7465" marB="0" anchor="ctr">
                    <a:lnL w="3175" cap="flat" cmpd="sng" algn="ctr">
                      <a:solidFill>
                        <a:schemeClr val="bg1">
                          <a:lumMod val="95000"/>
                        </a:schemeClr>
                      </a:solidFill>
                      <a:prstDash val="sysDash"/>
                      <a:round/>
                      <a:headEnd type="none" w="med" len="med"/>
                      <a:tailEnd type="none" w="med" len="med"/>
                    </a:lnL>
                    <a:lnR w="3175">
                      <a:solidFill>
                        <a:schemeClr val="bg1">
                          <a:lumMod val="95000"/>
                        </a:schemeClr>
                      </a:solidFill>
                      <a:prstDash val="sysDash"/>
                    </a:lnR>
                    <a:lnT w="3175" cap="flat" cmpd="sng" algn="ctr">
                      <a:solidFill>
                        <a:schemeClr val="bg1">
                          <a:lumMod val="95000"/>
                        </a:schemeClr>
                      </a:solidFill>
                      <a:prstDash val="sysDash"/>
                      <a:round/>
                      <a:headEnd type="none" w="med" len="med"/>
                      <a:tailEnd type="none" w="med" len="med"/>
                    </a:lnT>
                    <a:lnB w="3175" cap="flat" cmpd="sng" algn="ctr">
                      <a:solidFill>
                        <a:schemeClr val="bg1">
                          <a:lumMod val="95000"/>
                        </a:schemeClr>
                      </a:solidFill>
                      <a:prstDash val="sysDash"/>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
        <p:nvSpPr>
          <p:cNvPr id="3" name="矩形 2">
            <a:extLst>
              <a:ext uri="{FF2B5EF4-FFF2-40B4-BE49-F238E27FC236}">
                <a16:creationId xmlns:a16="http://schemas.microsoft.com/office/drawing/2014/main" id="{2C8D5F60-43BA-48D4-A16C-7735191F2980}"/>
              </a:ext>
            </a:extLst>
          </p:cNvPr>
          <p:cNvSpPr/>
          <p:nvPr/>
        </p:nvSpPr>
        <p:spPr>
          <a:xfrm>
            <a:off x="225379" y="3367825"/>
            <a:ext cx="11674699" cy="1223493"/>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E765237-740F-4666-BB90-B42FB21ECF55}"/>
              </a:ext>
            </a:extLst>
          </p:cNvPr>
          <p:cNvSpPr txBox="1"/>
          <p:nvPr/>
        </p:nvSpPr>
        <p:spPr>
          <a:xfrm>
            <a:off x="343320" y="5705198"/>
            <a:ext cx="11556757" cy="338554"/>
          </a:xfrm>
          <a:prstGeom prst="rect">
            <a:avLst/>
          </a:prstGeom>
          <a:noFill/>
        </p:spPr>
        <p:txBody>
          <a:bodyPr wrap="square" rtlCol="0">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各产品的底层资产、交易结构、发债周期等有所不同，其中类</a:t>
            </a:r>
            <a:r>
              <a:rPr lang="en-US" altLang="zh-CN" sz="1600" b="1" dirty="0">
                <a:solidFill>
                  <a:srgbClr val="C00000"/>
                </a:solidFill>
                <a:latin typeface="微软雅黑" panose="020B0503020204020204" pitchFamily="34" charset="-122"/>
                <a:ea typeface="微软雅黑" panose="020B0503020204020204" pitchFamily="34" charset="-122"/>
              </a:rPr>
              <a:t>REITs</a:t>
            </a:r>
            <a:r>
              <a:rPr lang="zh-CN" altLang="en-US" sz="1600" b="1" dirty="0">
                <a:solidFill>
                  <a:srgbClr val="C00000"/>
                </a:solidFill>
                <a:latin typeface="微软雅黑" panose="020B0503020204020204" pitchFamily="34" charset="-122"/>
                <a:ea typeface="微软雅黑" panose="020B0503020204020204" pitchFamily="34" charset="-122"/>
              </a:rPr>
              <a:t>借鉴国外</a:t>
            </a:r>
            <a:r>
              <a:rPr lang="en-US" altLang="zh-CN" sz="1600" b="1" dirty="0">
                <a:solidFill>
                  <a:srgbClr val="C00000"/>
                </a:solidFill>
                <a:latin typeface="微软雅黑" panose="020B0503020204020204" pitchFamily="34" charset="-122"/>
                <a:ea typeface="微软雅黑" panose="020B0503020204020204" pitchFamily="34" charset="-122"/>
              </a:rPr>
              <a:t>REITs</a:t>
            </a:r>
            <a:r>
              <a:rPr lang="zh-CN" altLang="en-US" sz="1600" b="1" dirty="0">
                <a:solidFill>
                  <a:srgbClr val="C00000"/>
                </a:solidFill>
                <a:latin typeface="微软雅黑" panose="020B0503020204020204" pitchFamily="34" charset="-122"/>
                <a:ea typeface="微软雅黑" panose="020B0503020204020204" pitchFamily="34" charset="-122"/>
              </a:rPr>
              <a:t>的构架，诞生于</a:t>
            </a:r>
            <a:r>
              <a:rPr lang="en-US" altLang="zh-CN" sz="1600" b="1" dirty="0">
                <a:solidFill>
                  <a:srgbClr val="C00000"/>
                </a:solidFill>
                <a:latin typeface="微软雅黑" panose="020B0503020204020204" pitchFamily="34" charset="-122"/>
                <a:ea typeface="微软雅黑" panose="020B0503020204020204" pitchFamily="34" charset="-122"/>
              </a:rPr>
              <a:t>REITs</a:t>
            </a:r>
            <a:r>
              <a:rPr lang="zh-CN" altLang="en-US" sz="1600" b="1" dirty="0">
                <a:solidFill>
                  <a:srgbClr val="C00000"/>
                </a:solidFill>
                <a:latin typeface="微软雅黑" panose="020B0503020204020204" pitchFamily="34" charset="-122"/>
                <a:ea typeface="微软雅黑" panose="020B0503020204020204" pitchFamily="34" charset="-122"/>
              </a:rPr>
              <a:t>政策环境不完善的时期</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7e7c374-72ea-4191-b9ca-ca5f2d5a2efd}"/>
  <p:tag name="TABLE_ENDDRAG_ORIGIN_RECT" val="1112*369"/>
  <p:tag name="TABLE_ENDDRAG_RECT" val="40*156*1112*36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ad9cc82-c20f-481a-8891-bc2eebb12718}"/>
</p:tagLst>
</file>

<file path=ppt/tags/tag3.xml><?xml version="1.0" encoding="utf-8"?>
<p:tagLst xmlns:a="http://schemas.openxmlformats.org/drawingml/2006/main" xmlns:r="http://schemas.openxmlformats.org/officeDocument/2006/relationships" xmlns:p="http://schemas.openxmlformats.org/presentationml/2006/main">
  <p:tag name="ISLIDE.ICON" val="#168194;#142786;#52260;#134898;#376001;#384314;#173682;#115051;#105922;#402691;"/>
</p:tagLst>
</file>

<file path=ppt/theme/theme1.xml><?xml version="1.0" encoding="utf-8"?>
<a:theme xmlns:a="http://schemas.openxmlformats.org/drawingml/2006/main" name="1_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frp1c4p">
      <a:majorFont>
        <a:latin typeface="Arial"/>
        <a:ea typeface="楷体"/>
        <a:cs typeface=""/>
      </a:majorFont>
      <a:minorFont>
        <a:latin typeface="Aria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8年度工作会议述职汇报模板-职能部门">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5623</TotalTime>
  <Words>5024</Words>
  <Application>Microsoft Office PowerPoint</Application>
  <PresentationFormat>宽屏</PresentationFormat>
  <Paragraphs>616</Paragraphs>
  <Slides>24</Slides>
  <Notes>19</Notes>
  <HiddenSlides>1</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等线</vt:lpstr>
      <vt:lpstr>黑体</vt:lpstr>
      <vt:lpstr>华文楷体</vt:lpstr>
      <vt:lpstr>楷体</vt:lpstr>
      <vt:lpstr>Microsoft Yahei</vt:lpstr>
      <vt:lpstr>Microsoft Yahei</vt:lpstr>
      <vt:lpstr>Algerian</vt:lpstr>
      <vt:lpstr>Arial</vt:lpstr>
      <vt:lpstr>Calibri</vt:lpstr>
      <vt:lpstr>Franklin Gothic Book</vt:lpstr>
      <vt:lpstr>Franklin Gothic Medium</vt:lpstr>
      <vt:lpstr>Times New Roman</vt:lpstr>
      <vt:lpstr>Wingdings</vt:lpstr>
      <vt:lpstr>1_Office 主题​​</vt:lpstr>
      <vt:lpstr>2018年度工作会议述职汇报模板-职能部门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c:creator>
  <cp:lastModifiedBy>Du Jianwen</cp:lastModifiedBy>
  <cp:revision>602</cp:revision>
  <dcterms:created xsi:type="dcterms:W3CDTF">2021-07-06T03:11:45Z</dcterms:created>
  <dcterms:modified xsi:type="dcterms:W3CDTF">2021-08-26T05:27:15Z</dcterms:modified>
</cp:coreProperties>
</file>