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5" r:id="rId20"/>
    <p:sldId id="272" r:id="rId21"/>
    <p:sldId id="276" r:id="rId22"/>
    <p:sldId id="278" r:id="rId23"/>
    <p:sldId id="279" r:id="rId24"/>
    <p:sldId id="282" r:id="rId25"/>
    <p:sldId id="283" r:id="rId26"/>
    <p:sldId id="284" r:id="rId27"/>
    <p:sldId id="285" r:id="rId28"/>
    <p:sldId id="287" r:id="rId29"/>
    <p:sldId id="280" r:id="rId30"/>
    <p:sldId id="277" r:id="rId31"/>
    <p:sldId id="281" r:id="rId32"/>
    <p:sldId id="286"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6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OpenGLES3.0</a:t>
            </a:r>
            <a:endParaRPr lang="zh-CN" altLang="en-US" dirty="0"/>
          </a:p>
        </p:txBody>
      </p:sp>
      <p:sp>
        <p:nvSpPr>
          <p:cNvPr id="3" name="副标题 2"/>
          <p:cNvSpPr>
            <a:spLocks noGrp="1"/>
          </p:cNvSpPr>
          <p:nvPr>
            <p:ph type="subTitle" idx="1"/>
          </p:nvPr>
        </p:nvSpPr>
        <p:spPr/>
        <p:txBody>
          <a:bodyPr/>
          <a:lstStyle/>
          <a:p>
            <a:r>
              <a:rPr lang="zh-CN" altLang="en-US" dirty="0" smtClean="0"/>
              <a:t>崔健翔</a:t>
            </a:r>
            <a:endParaRPr lang="zh-CN" altLang="en-US" dirty="0"/>
          </a:p>
        </p:txBody>
      </p:sp>
    </p:spTree>
    <p:extLst>
      <p:ext uri="{BB962C8B-B14F-4D97-AF65-F5344CB8AC3E}">
        <p14:creationId xmlns:p14="http://schemas.microsoft.com/office/powerpoint/2010/main" val="1306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解析模型文件使模型纹理贴图正确显示</a:t>
            </a:r>
          </a:p>
        </p:txBody>
      </p:sp>
      <p:sp>
        <p:nvSpPr>
          <p:cNvPr id="3" name="内容占位符 2"/>
          <p:cNvSpPr>
            <a:spLocks noGrp="1"/>
          </p:cNvSpPr>
          <p:nvPr>
            <p:ph idx="1"/>
          </p:nvPr>
        </p:nvSpPr>
        <p:spPr/>
        <p:txBody>
          <a:bodyPr>
            <a:normAutofit lnSpcReduction="10000"/>
          </a:bodyPr>
          <a:lstStyle/>
          <a:p>
            <a:r>
              <a:rPr lang="zh-CN" altLang="en-US" b="1" dirty="0"/>
              <a:t>遇到的问题及解决方案：</a:t>
            </a:r>
            <a:endParaRPr lang="en-US" altLang="zh-CN" b="1" dirty="0"/>
          </a:p>
          <a:p>
            <a:r>
              <a:rPr lang="zh-CN" altLang="en-US" dirty="0" smtClean="0"/>
              <a:t>一行面信息的例子是这样：</a:t>
            </a:r>
            <a:r>
              <a:rPr lang="en-US" altLang="zh-CN" dirty="0" smtClean="0"/>
              <a:t>f </a:t>
            </a:r>
            <a:r>
              <a:rPr lang="en-US" altLang="zh-CN" dirty="0"/>
              <a:t>3/13/5 4/14/6 </a:t>
            </a:r>
            <a:r>
              <a:rPr lang="en-US" altLang="zh-CN" dirty="0" smtClean="0"/>
              <a:t>5/15/7</a:t>
            </a:r>
            <a:r>
              <a:rPr lang="zh-CN" altLang="en-US" dirty="0" smtClean="0"/>
              <a:t>。它表示第</a:t>
            </a:r>
            <a:r>
              <a:rPr lang="en-US" altLang="zh-CN" dirty="0" smtClean="0"/>
              <a:t>13</a:t>
            </a:r>
            <a:r>
              <a:rPr lang="zh-CN" altLang="en-US" dirty="0" smtClean="0"/>
              <a:t>个纹理坐标会用在第</a:t>
            </a:r>
            <a:r>
              <a:rPr lang="en-US" altLang="zh-CN" dirty="0" smtClean="0"/>
              <a:t>3</a:t>
            </a:r>
            <a:r>
              <a:rPr lang="zh-CN" altLang="en-US" dirty="0" smtClean="0"/>
              <a:t>个顶点上，以此类推。网上多数参考文献使用</a:t>
            </a:r>
            <a:r>
              <a:rPr lang="en-US" altLang="zh-CN" dirty="0" err="1" smtClean="0"/>
              <a:t>opengl</a:t>
            </a:r>
            <a:r>
              <a:rPr lang="en-US" altLang="zh-CN" dirty="0" smtClean="0"/>
              <a:t> API</a:t>
            </a:r>
            <a:r>
              <a:rPr lang="zh-CN" altLang="en-US" dirty="0" smtClean="0"/>
              <a:t>而非</a:t>
            </a:r>
            <a:r>
              <a:rPr lang="en-US" altLang="zh-CN" dirty="0" err="1" smtClean="0"/>
              <a:t>opengles</a:t>
            </a:r>
            <a:r>
              <a:rPr lang="zh-CN" altLang="en-US" dirty="0" smtClean="0"/>
              <a:t>，对于</a:t>
            </a:r>
            <a:r>
              <a:rPr lang="en-US" altLang="zh-CN" dirty="0" err="1" smtClean="0"/>
              <a:t>opengl</a:t>
            </a:r>
            <a:r>
              <a:rPr lang="zh-CN" altLang="en-US" dirty="0" smtClean="0"/>
              <a:t>来说可以直接使用纹理坐标索引</a:t>
            </a:r>
            <a:r>
              <a:rPr lang="en-US" altLang="zh-CN" dirty="0" smtClean="0"/>
              <a:t>13</a:t>
            </a:r>
            <a:r>
              <a:rPr lang="zh-CN" altLang="en-US" dirty="0" smtClean="0"/>
              <a:t>，</a:t>
            </a:r>
            <a:r>
              <a:rPr lang="en-US" altLang="zh-CN" dirty="0" smtClean="0"/>
              <a:t>14</a:t>
            </a:r>
            <a:r>
              <a:rPr lang="zh-CN" altLang="en-US" dirty="0" smtClean="0"/>
              <a:t>，</a:t>
            </a:r>
            <a:r>
              <a:rPr lang="en-US" altLang="zh-CN" dirty="0" smtClean="0"/>
              <a:t>15</a:t>
            </a:r>
            <a:r>
              <a:rPr lang="zh-CN" altLang="en-US" dirty="0" smtClean="0"/>
              <a:t>并使其对应相应的点，但</a:t>
            </a:r>
            <a:r>
              <a:rPr lang="en-US" altLang="zh-CN" dirty="0" err="1" smtClean="0"/>
              <a:t>opengles</a:t>
            </a:r>
            <a:r>
              <a:rPr lang="zh-CN" altLang="en-US" dirty="0" smtClean="0"/>
              <a:t>则不行，结果导致纹理与顶点不对应。根据纹理坐标索引，将各个顶点重新排列。以此面为例，将第</a:t>
            </a:r>
            <a:r>
              <a:rPr lang="en-US" altLang="zh-CN" dirty="0" smtClean="0"/>
              <a:t>3</a:t>
            </a:r>
            <a:r>
              <a:rPr lang="zh-CN" altLang="en-US" dirty="0" smtClean="0"/>
              <a:t>个顶点放置在新数组的第</a:t>
            </a:r>
            <a:r>
              <a:rPr lang="en-US" altLang="zh-CN" dirty="0" smtClean="0"/>
              <a:t>13</a:t>
            </a:r>
            <a:r>
              <a:rPr lang="zh-CN" altLang="en-US" dirty="0" smtClean="0"/>
              <a:t>个位置，以此类推，问题得以解决。</a:t>
            </a:r>
            <a:endParaRPr lang="en-US" altLang="zh-CN" dirty="0" smtClean="0"/>
          </a:p>
          <a:p>
            <a:r>
              <a:rPr lang="zh-CN" altLang="en-US" dirty="0" smtClean="0"/>
              <a:t>上述问题解决后</a:t>
            </a:r>
            <a:r>
              <a:rPr lang="en-US" altLang="zh-CN" dirty="0" smtClean="0"/>
              <a:t>bear</a:t>
            </a:r>
            <a:r>
              <a:rPr lang="zh-CN" altLang="en-US" dirty="0" smtClean="0"/>
              <a:t>模型只有一半被显示出来，也就是说有一半的顶点信息丢失了。原因是由于一些模型纹理在部分对称时（另一半使用同样的纹理），会通过镜像的方式对应，这导致上述解决方案丢失了一半的顶点。根据顶点位置索引重新排列顶点数组，使新数组按照默认索引顺序（</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）也可以正确画出模型。同理，根据</a:t>
            </a:r>
            <a:r>
              <a:rPr lang="zh-CN" altLang="en-US" dirty="0"/>
              <a:t>顶点纹理</a:t>
            </a:r>
            <a:r>
              <a:rPr lang="zh-CN" altLang="en-US" dirty="0" smtClean="0"/>
              <a:t>坐标索引重新排列纹理坐标数组，使</a:t>
            </a:r>
            <a:r>
              <a:rPr lang="zh-CN" altLang="en-US" dirty="0"/>
              <a:t>新数组按照默认索引顺序（</a:t>
            </a:r>
            <a:r>
              <a:rPr lang="en-US" altLang="zh-CN" dirty="0"/>
              <a:t>0</a:t>
            </a:r>
            <a:r>
              <a:rPr lang="zh-CN" altLang="en-US" dirty="0"/>
              <a:t>，</a:t>
            </a:r>
            <a:r>
              <a:rPr lang="en-US" altLang="zh-CN" dirty="0"/>
              <a:t>1</a:t>
            </a:r>
            <a:r>
              <a:rPr lang="zh-CN" altLang="en-US" dirty="0"/>
              <a:t>，</a:t>
            </a:r>
            <a:r>
              <a:rPr lang="en-US" altLang="zh-CN" dirty="0"/>
              <a:t>2…</a:t>
            </a:r>
            <a:r>
              <a:rPr lang="zh-CN" altLang="en-US" dirty="0"/>
              <a:t>）也可以</a:t>
            </a:r>
            <a:r>
              <a:rPr lang="zh-CN" altLang="en-US" dirty="0" smtClean="0"/>
              <a:t>正确贴出纹理。两个新数组大小由面数决定，都包含所有的面，问题得以解决。</a:t>
            </a:r>
            <a:endParaRPr lang="en-US" altLang="zh-CN" dirty="0"/>
          </a:p>
          <a:p>
            <a:endParaRPr lang="zh-CN" altLang="en-US" dirty="0"/>
          </a:p>
        </p:txBody>
      </p:sp>
    </p:spTree>
    <p:extLst>
      <p:ext uri="{BB962C8B-B14F-4D97-AF65-F5344CB8AC3E}">
        <p14:creationId xmlns:p14="http://schemas.microsoft.com/office/powerpoint/2010/main" val="150945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绘制自定义的</a:t>
            </a:r>
            <a:r>
              <a:rPr lang="zh-CN" altLang="en-US" dirty="0" smtClean="0"/>
              <a:t>地面</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b="1" dirty="0"/>
              <a:t>实现</a:t>
            </a:r>
            <a:r>
              <a:rPr lang="zh-CN" altLang="en-US" b="1" dirty="0" smtClean="0"/>
              <a:t>思路：</a:t>
            </a:r>
            <a:endParaRPr lang="en-US" altLang="zh-CN" b="1" dirty="0" smtClean="0"/>
          </a:p>
          <a:p>
            <a:r>
              <a:rPr lang="zh-CN" altLang="en-US" dirty="0" smtClean="0"/>
              <a:t>程序可以多次传递数据到</a:t>
            </a:r>
            <a:r>
              <a:rPr lang="en-US" altLang="zh-CN" dirty="0" err="1" smtClean="0"/>
              <a:t>shader</a:t>
            </a:r>
            <a:r>
              <a:rPr lang="zh-CN" altLang="en-US" dirty="0" smtClean="0"/>
              <a:t>，所以渲染模型和渲染地面可以分为两个独立的过程。调用</a:t>
            </a:r>
            <a:r>
              <a:rPr lang="en-US" altLang="zh-CN" dirty="0" err="1" smtClean="0"/>
              <a:t>glDraw</a:t>
            </a:r>
            <a:r>
              <a:rPr lang="zh-CN" altLang="en-US" dirty="0" smtClean="0"/>
              <a:t>*方法之后会将被传入</a:t>
            </a:r>
            <a:r>
              <a:rPr lang="en-US" altLang="zh-CN" dirty="0" err="1" smtClean="0"/>
              <a:t>shader</a:t>
            </a:r>
            <a:r>
              <a:rPr lang="zh-CN" altLang="en-US" dirty="0" smtClean="0"/>
              <a:t>的数据处理掉，此后便可以传递新的数据。</a:t>
            </a:r>
            <a:endParaRPr lang="en-US" altLang="zh-CN" dirty="0" smtClean="0"/>
          </a:p>
          <a:p>
            <a:r>
              <a:rPr lang="zh-CN" altLang="en-US" dirty="0" smtClean="0"/>
              <a:t>先用之前的数据画出模型，在创造新的顶点数据画出地面。</a:t>
            </a:r>
            <a:endParaRPr lang="zh-CN" altLang="en-US" dirty="0"/>
          </a:p>
        </p:txBody>
      </p:sp>
    </p:spTree>
    <p:extLst>
      <p:ext uri="{BB962C8B-B14F-4D97-AF65-F5344CB8AC3E}">
        <p14:creationId xmlns:p14="http://schemas.microsoft.com/office/powerpoint/2010/main" val="267406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绘制自定义的地面</a:t>
            </a:r>
          </a:p>
        </p:txBody>
      </p:sp>
      <p:sp>
        <p:nvSpPr>
          <p:cNvPr id="3" name="内容占位符 2"/>
          <p:cNvSpPr>
            <a:spLocks noGrp="1"/>
          </p:cNvSpPr>
          <p:nvPr>
            <p:ph idx="1"/>
          </p:nvPr>
        </p:nvSpPr>
        <p:spPr/>
        <p:txBody>
          <a:bodyPr/>
          <a:lstStyle/>
          <a:p>
            <a:r>
              <a:rPr lang="zh-CN" altLang="en-US" b="1" dirty="0"/>
              <a:t>主要代码过程（</a:t>
            </a:r>
            <a:r>
              <a:rPr lang="en-US" altLang="zh-CN" b="1" dirty="0"/>
              <a:t>MyObj2</a:t>
            </a:r>
            <a:r>
              <a:rPr lang="zh-CN" altLang="en-US" b="1" dirty="0"/>
              <a:t>）</a:t>
            </a:r>
            <a:r>
              <a:rPr lang="zh-CN" altLang="en-US" b="1" dirty="0" smtClean="0"/>
              <a:t>：</a:t>
            </a:r>
            <a:endParaRPr lang="en-US" altLang="zh-CN" b="1" dirty="0" smtClean="0"/>
          </a:p>
          <a:p>
            <a:r>
              <a:rPr lang="en-US" altLang="zh-CN" sz="1200" b="1" dirty="0" smtClean="0"/>
              <a:t>……</a:t>
            </a:r>
          </a:p>
          <a:p>
            <a:r>
              <a:rPr lang="en-US" altLang="zh-CN" sz="1200" dirty="0" err="1"/>
              <a:t>glDrawArrays</a:t>
            </a:r>
            <a:r>
              <a:rPr lang="en-US" altLang="zh-CN" sz="1200" dirty="0"/>
              <a:t>(GL_TRIANGLES, 0, 3 * </a:t>
            </a:r>
            <a:r>
              <a:rPr lang="en-US" altLang="zh-CN" sz="1200" dirty="0" err="1"/>
              <a:t>ObjData.updated_face_num</a:t>
            </a:r>
            <a:r>
              <a:rPr lang="en-US" altLang="zh-CN" sz="1200" dirty="0" smtClean="0"/>
              <a:t>);</a:t>
            </a:r>
          </a:p>
          <a:p>
            <a:endParaRPr lang="en-US" altLang="zh-CN" sz="1200" dirty="0" smtClean="0"/>
          </a:p>
          <a:p>
            <a:r>
              <a:rPr lang="en-US" altLang="zh-CN" sz="1200" dirty="0" err="1"/>
              <a:t>glVertexAttribPointer</a:t>
            </a:r>
            <a:r>
              <a:rPr lang="en-US" altLang="zh-CN" sz="1200" dirty="0"/>
              <a:t>(0, 3, GL_FLOAT, GL_FALSE, 0, </a:t>
            </a:r>
            <a:r>
              <a:rPr lang="en-US" altLang="zh-CN" sz="1200" dirty="0" err="1"/>
              <a:t>floorVertices</a:t>
            </a:r>
            <a:r>
              <a:rPr lang="en-US" altLang="zh-CN" sz="1200" dirty="0"/>
              <a:t>); </a:t>
            </a:r>
            <a:endParaRPr lang="en-US" altLang="zh-CN" sz="1200" dirty="0" smtClean="0"/>
          </a:p>
          <a:p>
            <a:r>
              <a:rPr lang="en-US" altLang="zh-CN" sz="1200" dirty="0" err="1" smtClean="0"/>
              <a:t>userData</a:t>
            </a:r>
            <a:r>
              <a:rPr lang="en-US" altLang="zh-CN" sz="1200" dirty="0" smtClean="0"/>
              <a:t>-</a:t>
            </a:r>
            <a:r>
              <a:rPr lang="en-US" altLang="zh-CN" sz="1200" dirty="0"/>
              <a:t>&gt;</a:t>
            </a:r>
            <a:r>
              <a:rPr lang="en-US" altLang="zh-CN" sz="1200" dirty="0" err="1"/>
              <a:t>floorMapTexId</a:t>
            </a:r>
            <a:r>
              <a:rPr lang="en-US" altLang="zh-CN" sz="1200" dirty="0"/>
              <a:t> = CreateSimpleTexture2D</a:t>
            </a:r>
            <a:r>
              <a:rPr lang="en-US" altLang="zh-CN" sz="1200" dirty="0" smtClean="0"/>
              <a:t>(); </a:t>
            </a:r>
          </a:p>
          <a:p>
            <a:r>
              <a:rPr lang="en-US" altLang="zh-CN" sz="1200" dirty="0" err="1" smtClean="0"/>
              <a:t>glVertexAttribPointer</a:t>
            </a:r>
            <a:r>
              <a:rPr lang="en-US" altLang="zh-CN" sz="1200" dirty="0" smtClean="0"/>
              <a:t>(1</a:t>
            </a:r>
            <a:r>
              <a:rPr lang="en-US" altLang="zh-CN" sz="1200" dirty="0"/>
              <a:t>, 2, GL_FLOAT, GL_FALSE, 0, </a:t>
            </a:r>
            <a:r>
              <a:rPr lang="en-US" altLang="zh-CN" sz="1200" dirty="0" err="1"/>
              <a:t>groundTexCoords</a:t>
            </a:r>
            <a:r>
              <a:rPr lang="en-US" altLang="zh-CN" sz="1200" dirty="0"/>
              <a:t>); </a:t>
            </a:r>
            <a:endParaRPr lang="en-US" altLang="zh-CN" sz="1200" dirty="0" smtClean="0"/>
          </a:p>
          <a:p>
            <a:r>
              <a:rPr lang="en-US" altLang="zh-CN" sz="1200" dirty="0" err="1" smtClean="0"/>
              <a:t>glActiveTexture</a:t>
            </a:r>
            <a:r>
              <a:rPr lang="en-US" altLang="zh-CN" sz="1200" dirty="0" smtClean="0"/>
              <a:t>(GL_TEXTURE1</a:t>
            </a:r>
            <a:r>
              <a:rPr lang="en-US" altLang="zh-CN" sz="1200" dirty="0"/>
              <a:t>); </a:t>
            </a:r>
            <a:endParaRPr lang="en-US" altLang="zh-CN" sz="1200" dirty="0" smtClean="0"/>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floorMapTexId</a:t>
            </a:r>
            <a:r>
              <a:rPr lang="en-US" altLang="zh-CN" sz="1200" dirty="0"/>
              <a:t>); </a:t>
            </a:r>
            <a:endParaRPr lang="en-US" altLang="zh-CN" sz="1200" dirty="0" smtClean="0"/>
          </a:p>
          <a:p>
            <a:r>
              <a:rPr lang="en-US" altLang="zh-CN" sz="1200" dirty="0"/>
              <a:t>glUniform1i(</a:t>
            </a:r>
            <a:r>
              <a:rPr lang="en-US" altLang="zh-CN" sz="1200" dirty="0" err="1"/>
              <a:t>userData</a:t>
            </a:r>
            <a:r>
              <a:rPr lang="en-US" altLang="zh-CN" sz="1200" dirty="0"/>
              <a:t>-&gt;</a:t>
            </a:r>
            <a:r>
              <a:rPr lang="en-US" altLang="zh-CN" sz="1200" dirty="0" err="1"/>
              <a:t>ailianMapLoc</a:t>
            </a:r>
            <a:r>
              <a:rPr lang="en-US" altLang="zh-CN" sz="1200" dirty="0"/>
              <a:t>, 1);</a:t>
            </a:r>
            <a:endParaRPr lang="en-US" altLang="zh-CN" sz="1200" dirty="0" smtClean="0"/>
          </a:p>
          <a:p>
            <a:endParaRPr lang="en-US" altLang="zh-CN" sz="1200" dirty="0" smtClean="0"/>
          </a:p>
          <a:p>
            <a:r>
              <a:rPr lang="en-US" altLang="zh-CN" sz="1200" dirty="0" err="1" smtClean="0"/>
              <a:t>glDrawArrays</a:t>
            </a:r>
            <a:r>
              <a:rPr lang="en-US" altLang="zh-CN" sz="1200" dirty="0" smtClean="0"/>
              <a:t>(GL_TRIANGLES</a:t>
            </a:r>
            <a:r>
              <a:rPr lang="en-US" altLang="zh-CN" sz="1200" dirty="0"/>
              <a:t>, 0, 6);</a:t>
            </a:r>
            <a:endParaRPr lang="zh-CN" altLang="en-US" sz="1200" dirty="0"/>
          </a:p>
        </p:txBody>
      </p:sp>
    </p:spTree>
    <p:extLst>
      <p:ext uri="{BB962C8B-B14F-4D97-AF65-F5344CB8AC3E}">
        <p14:creationId xmlns:p14="http://schemas.microsoft.com/office/powerpoint/2010/main" val="272430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绘制自定义的地面</a:t>
            </a:r>
          </a:p>
        </p:txBody>
      </p:sp>
      <p:sp>
        <p:nvSpPr>
          <p:cNvPr id="3" name="内容占位符 2"/>
          <p:cNvSpPr>
            <a:spLocks noGrp="1"/>
          </p:cNvSpPr>
          <p:nvPr>
            <p:ph idx="1"/>
          </p:nvPr>
        </p:nvSpPr>
        <p:spPr/>
        <p:txBody>
          <a:bodyPr/>
          <a:lstStyle/>
          <a:p>
            <a:r>
              <a:rPr lang="zh-CN" altLang="en-US" dirty="0"/>
              <a:t>结果展示</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462" y="2670647"/>
            <a:ext cx="4334411" cy="3370715"/>
          </a:xfrm>
          <a:prstGeom prst="rect">
            <a:avLst/>
          </a:prstGeom>
        </p:spPr>
      </p:pic>
    </p:spTree>
    <p:extLst>
      <p:ext uri="{BB962C8B-B14F-4D97-AF65-F5344CB8AC3E}">
        <p14:creationId xmlns:p14="http://schemas.microsoft.com/office/powerpoint/2010/main" val="155887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绘制自定义的地面</a:t>
            </a:r>
          </a:p>
        </p:txBody>
      </p:sp>
      <p:sp>
        <p:nvSpPr>
          <p:cNvPr id="3" name="内容占位符 2"/>
          <p:cNvSpPr>
            <a:spLocks noGrp="1"/>
          </p:cNvSpPr>
          <p:nvPr>
            <p:ph idx="1"/>
          </p:nvPr>
        </p:nvSpPr>
        <p:spPr/>
        <p:txBody>
          <a:bodyPr/>
          <a:lstStyle/>
          <a:p>
            <a:r>
              <a:rPr lang="zh-CN" altLang="en-US" b="1" dirty="0"/>
              <a:t>遇到的问题及解决方案：</a:t>
            </a:r>
            <a:endParaRPr lang="en-US" altLang="zh-CN" b="1" dirty="0"/>
          </a:p>
          <a:p>
            <a:r>
              <a:rPr lang="zh-CN" altLang="en-US" dirty="0" smtClean="0"/>
              <a:t>在画地面时，想用颜色属性而不是纹理，但是这样不可行，原因是</a:t>
            </a:r>
            <a:r>
              <a:rPr lang="en-US" altLang="zh-CN" dirty="0" err="1" smtClean="0"/>
              <a:t>shader</a:t>
            </a:r>
            <a:r>
              <a:rPr lang="zh-CN" altLang="en-US" dirty="0" smtClean="0"/>
              <a:t>中最后的输出颜色用的是纹理而不是颜色。用一个代表颜色（</a:t>
            </a:r>
            <a:r>
              <a:rPr lang="en-US" altLang="zh-CN" dirty="0" err="1" smtClean="0"/>
              <a:t>rgb</a:t>
            </a:r>
            <a:r>
              <a:rPr lang="zh-CN" altLang="en-US" dirty="0" smtClean="0"/>
              <a:t>）的数组作为纹理，贴纹理给地面顶点，问题得以解决。</a:t>
            </a:r>
            <a:endParaRPr lang="zh-CN" altLang="en-US" dirty="0"/>
          </a:p>
        </p:txBody>
      </p:sp>
    </p:spTree>
    <p:extLst>
      <p:ext uri="{BB962C8B-B14F-4D97-AF65-F5344CB8AC3E}">
        <p14:creationId xmlns:p14="http://schemas.microsoft.com/office/powerpoint/2010/main" val="50380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normAutofit/>
          </a:bodyPr>
          <a:lstStyle/>
          <a:p>
            <a:r>
              <a:rPr lang="zh-CN" altLang="en-US" b="1" dirty="0" smtClean="0"/>
              <a:t>实现思路：</a:t>
            </a:r>
            <a:endParaRPr lang="en-US" altLang="zh-CN" b="1" dirty="0" smtClean="0"/>
          </a:p>
          <a:p>
            <a:r>
              <a:rPr lang="zh-CN" altLang="en-US" dirty="0" smtClean="0"/>
              <a:t>阴影的形成是由于光线射向某个点时中间被阻挡。像这样一个点是否被阻挡的信息可以利用点的</a:t>
            </a:r>
            <a:r>
              <a:rPr lang="en-US" altLang="zh-CN" dirty="0" smtClean="0"/>
              <a:t>z</a:t>
            </a:r>
            <a:r>
              <a:rPr lang="zh-CN" altLang="en-US" dirty="0" smtClean="0"/>
              <a:t>值获得，将它们储存在一个深度纹理贴图（深度缓存区）中。深度纹理的灰度图像是这样</a:t>
            </a:r>
            <a:r>
              <a:rPr lang="zh-CN" altLang="en-US" dirty="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705" y="3532937"/>
            <a:ext cx="3493925" cy="2311713"/>
          </a:xfrm>
          <a:prstGeom prst="rect">
            <a:avLst/>
          </a:prstGeom>
        </p:spPr>
      </p:pic>
    </p:spTree>
    <p:extLst>
      <p:ext uri="{BB962C8B-B14F-4D97-AF65-F5344CB8AC3E}">
        <p14:creationId xmlns:p14="http://schemas.microsoft.com/office/powerpoint/2010/main" val="35173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smtClean="0"/>
              <a:t>实现思路：</a:t>
            </a:r>
            <a:endParaRPr lang="en-US" altLang="zh-CN" b="1" dirty="0" smtClean="0"/>
          </a:p>
          <a:p>
            <a:r>
              <a:rPr lang="zh-CN" altLang="en-US" dirty="0"/>
              <a:t>需要通过两次渲染</a:t>
            </a:r>
            <a:r>
              <a:rPr lang="zh-CN" altLang="en-US" dirty="0" smtClean="0"/>
              <a:t>获得最终的场景。</a:t>
            </a:r>
            <a:endParaRPr lang="en-US" altLang="zh-CN" dirty="0" smtClean="0"/>
          </a:p>
          <a:p>
            <a:r>
              <a:rPr lang="zh-CN" altLang="en-US" dirty="0" smtClean="0"/>
              <a:t>第一次</a:t>
            </a:r>
            <a:r>
              <a:rPr lang="zh-CN" altLang="en-US" dirty="0"/>
              <a:t>渲染从光源位置出发渲染场景，将片段深度值记录在一个纹理中，即深度纹理，这次的渲染是不可见的。</a:t>
            </a:r>
            <a:endParaRPr lang="en-US" altLang="zh-CN" dirty="0"/>
          </a:p>
          <a:p>
            <a:r>
              <a:rPr lang="zh-CN" altLang="en-US" dirty="0"/>
              <a:t>第二次渲染从眼睛位置出发渲染场景，这次的渲染是可见的，结合物体本身的纹理和深度纹理得到最终有阴影的场景</a:t>
            </a:r>
            <a:r>
              <a:rPr lang="zh-CN" altLang="en-US" dirty="0" smtClean="0"/>
              <a:t>。</a:t>
            </a:r>
            <a:endParaRPr lang="en-US" altLang="zh-CN" dirty="0" smtClean="0"/>
          </a:p>
          <a:p>
            <a:r>
              <a:rPr lang="zh-CN" altLang="en-US" dirty="0" smtClean="0"/>
              <a:t>开始第一次渲染。用光源位置建立一个</a:t>
            </a:r>
            <a:r>
              <a:rPr lang="en-US" altLang="zh-CN" dirty="0" smtClean="0"/>
              <a:t>MVP</a:t>
            </a:r>
            <a:r>
              <a:rPr lang="zh-CN" altLang="en-US" dirty="0" smtClean="0"/>
              <a:t>矩阵（从模型的物体坐标到最后的屏幕坐标的一系列矩阵）。投影矩阵使用正交投影（</a:t>
            </a:r>
            <a:r>
              <a:rPr lang="en-US" altLang="zh-CN" dirty="0" smtClean="0"/>
              <a:t>orthogonal </a:t>
            </a:r>
            <a:r>
              <a:rPr lang="en-US" altLang="zh-CN" dirty="0" err="1" smtClean="0"/>
              <a:t>proj</a:t>
            </a:r>
            <a:r>
              <a:rPr lang="zh-CN" altLang="en-US" dirty="0" smtClean="0"/>
              <a:t>），正交投影模拟了方向光。</a:t>
            </a:r>
            <a:endParaRPr lang="en-US" altLang="zh-CN" dirty="0"/>
          </a:p>
          <a:p>
            <a:endParaRPr lang="zh-CN" altLang="en-US" dirty="0"/>
          </a:p>
        </p:txBody>
      </p:sp>
    </p:spTree>
    <p:extLst>
      <p:ext uri="{BB962C8B-B14F-4D97-AF65-F5344CB8AC3E}">
        <p14:creationId xmlns:p14="http://schemas.microsoft.com/office/powerpoint/2010/main" val="264643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endParaRPr lang="zh-CN" altLang="en-US" b="1" dirty="0"/>
          </a:p>
        </p:txBody>
      </p:sp>
      <p:sp>
        <p:nvSpPr>
          <p:cNvPr id="3" name="内容占位符 2"/>
          <p:cNvSpPr>
            <a:spLocks noGrp="1"/>
          </p:cNvSpPr>
          <p:nvPr>
            <p:ph idx="1"/>
          </p:nvPr>
        </p:nvSpPr>
        <p:spPr/>
        <p:txBody>
          <a:bodyPr/>
          <a:lstStyle/>
          <a:p>
            <a:r>
              <a:rPr lang="zh-CN" altLang="en-US" b="1" dirty="0" smtClean="0"/>
              <a:t>实现思路：</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r>
              <a:rPr lang="zh-CN" altLang="en-US" dirty="0" smtClean="0"/>
              <a:t>生成深度纹理并将其连接到帧缓冲区对象。</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453198" y="1760849"/>
            <a:ext cx="3044940" cy="4059920"/>
          </a:xfrm>
          <a:prstGeom prst="rect">
            <a:avLst/>
          </a:prstGeom>
        </p:spPr>
      </p:pic>
    </p:spTree>
    <p:extLst>
      <p:ext uri="{BB962C8B-B14F-4D97-AF65-F5344CB8AC3E}">
        <p14:creationId xmlns:p14="http://schemas.microsoft.com/office/powerpoint/2010/main" val="170310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normAutofit/>
          </a:bodyPr>
          <a:lstStyle/>
          <a:p>
            <a:r>
              <a:rPr lang="zh-CN" altLang="en-US" b="1" dirty="0"/>
              <a:t>实现思路</a:t>
            </a:r>
            <a:r>
              <a:rPr lang="zh-CN" altLang="en-US" b="1" dirty="0" smtClean="0"/>
              <a:t>：</a:t>
            </a:r>
            <a:endParaRPr lang="en-US" altLang="zh-CN" b="1" dirty="0" smtClean="0"/>
          </a:p>
          <a:p>
            <a:r>
              <a:rPr lang="zh-CN" altLang="en-US" dirty="0" smtClean="0"/>
              <a:t>从光源渲染场景所使用的一组</a:t>
            </a:r>
            <a:r>
              <a:rPr lang="en-US" altLang="zh-CN" dirty="0" err="1" smtClean="0"/>
              <a:t>shader</a:t>
            </a:r>
            <a:r>
              <a:rPr lang="zh-CN" altLang="en-US" dirty="0" smtClean="0"/>
              <a:t>比较简单，只需要在阴影贴图纹理中记录片段深度值，即只需要处理顶点位置信息。从眼睛渲染需要使用</a:t>
            </a:r>
            <a:r>
              <a:rPr lang="zh-CN" altLang="en-US" dirty="0"/>
              <a:t>另一</a:t>
            </a:r>
            <a:r>
              <a:rPr lang="zh-CN" altLang="en-US" dirty="0" smtClean="0"/>
              <a:t>组</a:t>
            </a:r>
            <a:r>
              <a:rPr lang="en-US" altLang="zh-CN" dirty="0" err="1" smtClean="0"/>
              <a:t>shader</a:t>
            </a:r>
            <a:r>
              <a:rPr lang="zh-CN" altLang="en-US" dirty="0" smtClean="0"/>
              <a:t>。</a:t>
            </a:r>
            <a:endParaRPr lang="en-US" altLang="zh-CN" dirty="0" smtClean="0"/>
          </a:p>
          <a:p>
            <a:r>
              <a:rPr lang="zh-CN" altLang="en-US" dirty="0" smtClean="0"/>
              <a:t>开始第二次渲染。用眼睛位置建立</a:t>
            </a:r>
            <a:r>
              <a:rPr lang="en-US" altLang="zh-CN" dirty="0" smtClean="0"/>
              <a:t>MVP</a:t>
            </a:r>
            <a:r>
              <a:rPr lang="zh-CN" altLang="en-US" dirty="0" smtClean="0"/>
              <a:t>矩阵，投影矩阵使用透视投影（</a:t>
            </a:r>
            <a:r>
              <a:rPr lang="en-US" altLang="zh-CN" dirty="0" smtClean="0"/>
              <a:t>perspective </a:t>
            </a:r>
            <a:r>
              <a:rPr lang="en-US" altLang="zh-CN" dirty="0" err="1" smtClean="0"/>
              <a:t>proj</a:t>
            </a:r>
            <a:r>
              <a:rPr lang="zh-CN" altLang="en-US" dirty="0" smtClean="0"/>
              <a:t>），这个矩阵控制屏幕上最终显示的结果。</a:t>
            </a:r>
            <a:endParaRPr lang="en-US" altLang="zh-CN" dirty="0" smtClean="0"/>
          </a:p>
          <a:p>
            <a:r>
              <a:rPr lang="zh-CN" altLang="en-US" dirty="0" smtClean="0"/>
              <a:t>在</a:t>
            </a:r>
            <a:r>
              <a:rPr lang="zh-CN" altLang="en-US" dirty="0"/>
              <a:t>渲染场景的</a:t>
            </a:r>
            <a:r>
              <a:rPr lang="en-US" altLang="zh-CN" dirty="0" err="1"/>
              <a:t>shader</a:t>
            </a:r>
            <a:r>
              <a:rPr lang="zh-CN" altLang="en-US" dirty="0" smtClean="0"/>
              <a:t>中利用之前生成的阴影贴图渲染场景。</a:t>
            </a:r>
            <a:endParaRPr lang="en-US" altLang="zh-CN" dirty="0" smtClean="0"/>
          </a:p>
          <a:p>
            <a:r>
              <a:rPr lang="zh-CN" altLang="en-US" dirty="0" smtClean="0"/>
              <a:t>具体做法：在顶点</a:t>
            </a:r>
            <a:r>
              <a:rPr lang="zh-CN" altLang="en-US" dirty="0"/>
              <a:t>着色器</a:t>
            </a:r>
            <a:r>
              <a:rPr lang="zh-CN" altLang="en-US" dirty="0" smtClean="0"/>
              <a:t>中两次变换顶点位置。使用从眼睛位置创建的</a:t>
            </a:r>
            <a:r>
              <a:rPr lang="en-US" altLang="zh-CN" dirty="0" smtClean="0"/>
              <a:t>MVP</a:t>
            </a:r>
            <a:r>
              <a:rPr lang="zh-CN" altLang="en-US" dirty="0" smtClean="0"/>
              <a:t>矩阵，将结果记录在</a:t>
            </a:r>
            <a:r>
              <a:rPr lang="en-US" altLang="zh-CN" dirty="0" err="1" smtClean="0"/>
              <a:t>gl_Position</a:t>
            </a:r>
            <a:r>
              <a:rPr lang="zh-CN" altLang="en-US" dirty="0" smtClean="0"/>
              <a:t>中。再使用从光源位置创建的</a:t>
            </a:r>
            <a:r>
              <a:rPr lang="en-US" altLang="zh-CN" dirty="0" smtClean="0"/>
              <a:t>MVP</a:t>
            </a:r>
            <a:r>
              <a:rPr lang="zh-CN" altLang="en-US" dirty="0" smtClean="0"/>
              <a:t>矩阵，将结果记录在</a:t>
            </a:r>
            <a:r>
              <a:rPr lang="en-US" altLang="zh-CN" dirty="0" err="1" smtClean="0"/>
              <a:t>v_shadowCoord</a:t>
            </a:r>
            <a:r>
              <a:rPr lang="zh-CN" altLang="en-US" dirty="0" smtClean="0"/>
              <a:t>中。</a:t>
            </a:r>
            <a:r>
              <a:rPr lang="en-US" altLang="zh-CN" dirty="0" smtClean="0"/>
              <a:t> </a:t>
            </a:r>
            <a:r>
              <a:rPr lang="en-US" altLang="zh-CN" dirty="0" err="1" smtClean="0"/>
              <a:t>v_shadowCoord</a:t>
            </a:r>
            <a:r>
              <a:rPr lang="zh-CN" altLang="en-US" dirty="0" smtClean="0"/>
              <a:t>的结果与渲染到阴影贴图时的顶点位置相同，这样就可以使用处理后的（从坐标空间</a:t>
            </a:r>
            <a:r>
              <a:rPr lang="en-US" altLang="zh-CN" dirty="0" smtClean="0"/>
              <a:t>[-1, 1]</a:t>
            </a:r>
            <a:r>
              <a:rPr lang="zh-CN" altLang="en-US" dirty="0" smtClean="0"/>
              <a:t>变换到</a:t>
            </a:r>
            <a:r>
              <a:rPr lang="en-US" altLang="zh-CN" dirty="0" smtClean="0"/>
              <a:t>[0, 1]</a:t>
            </a:r>
            <a:r>
              <a:rPr lang="zh-CN" altLang="en-US" dirty="0" smtClean="0"/>
              <a:t>）</a:t>
            </a:r>
            <a:r>
              <a:rPr lang="en-US" altLang="zh-CN" dirty="0" err="1" smtClean="0"/>
              <a:t>v_shadowCoord</a:t>
            </a:r>
            <a:r>
              <a:rPr lang="zh-CN" altLang="en-US" dirty="0" smtClean="0"/>
              <a:t>作为阴影贴图的纹理坐标，然后在阴影贴图中采样。</a:t>
            </a:r>
            <a:endParaRPr lang="en-US" altLang="zh-CN" dirty="0" smtClean="0"/>
          </a:p>
        </p:txBody>
      </p:sp>
    </p:spTree>
    <p:extLst>
      <p:ext uri="{BB962C8B-B14F-4D97-AF65-F5344CB8AC3E}">
        <p14:creationId xmlns:p14="http://schemas.microsoft.com/office/powerpoint/2010/main" val="2529020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实现思路</a:t>
            </a:r>
            <a:r>
              <a:rPr lang="zh-CN" altLang="en-US" b="1" dirty="0" smtClean="0"/>
              <a:t>：</a:t>
            </a:r>
            <a:endParaRPr lang="en-US" altLang="zh-CN" dirty="0" smtClean="0"/>
          </a:p>
          <a:p>
            <a:r>
              <a:rPr lang="zh-CN" altLang="en-US" dirty="0" smtClean="0"/>
              <a:t>具体做法：在片段着色器中，通过调用</a:t>
            </a:r>
            <a:r>
              <a:rPr lang="en-US" altLang="zh-CN" dirty="0" err="1" smtClean="0"/>
              <a:t>textureProj</a:t>
            </a:r>
            <a:r>
              <a:rPr lang="en-US" altLang="zh-CN" dirty="0" smtClean="0"/>
              <a:t>()</a:t>
            </a:r>
            <a:r>
              <a:rPr lang="zh-CN" altLang="en-US" dirty="0" smtClean="0"/>
              <a:t>检测当前片段是否在阴影中，当片段在阴影中时，片段被渲染为黑色。</a:t>
            </a:r>
            <a:endParaRPr lang="en-US" altLang="zh-CN" dirty="0" smtClean="0"/>
          </a:p>
          <a:p>
            <a:r>
              <a:rPr lang="zh-CN" altLang="en-US" dirty="0" smtClean="0"/>
              <a:t>此外，在片段着色器中，实现百分比渐进过滤（</a:t>
            </a:r>
            <a:r>
              <a:rPr lang="en-US" altLang="zh-CN" dirty="0" smtClean="0"/>
              <a:t>PCF</a:t>
            </a:r>
            <a:r>
              <a:rPr lang="zh-CN" altLang="en-US" dirty="0" smtClean="0"/>
              <a:t>）技术采样深度纹理使阴影看起来更真实。在画每个物体时，使用缓冲区对象储存顶点信息使结构更加清晰整洁。</a:t>
            </a:r>
            <a:endParaRPr lang="en-US" altLang="zh-CN" dirty="0" smtClean="0"/>
          </a:p>
          <a:p>
            <a:r>
              <a:rPr lang="zh-CN" altLang="en-US" dirty="0" smtClean="0"/>
              <a:t>无论是从光源位置渲染还是从眼睛位置渲染，都有各自的投影矩阵。成功渲染出阴影后场景是静止的，要让模型在原地旋转并实时更新阴影，需要根据旋转角度在每一帧给出新的投影矩阵。同时程序也要再计算一次深度纹理使阴影更新。</a:t>
            </a:r>
          </a:p>
          <a:p>
            <a:endParaRPr lang="zh-CN" altLang="en-US" dirty="0"/>
          </a:p>
        </p:txBody>
      </p:sp>
    </p:spTree>
    <p:extLst>
      <p:ext uri="{BB962C8B-B14F-4D97-AF65-F5344CB8AC3E}">
        <p14:creationId xmlns:p14="http://schemas.microsoft.com/office/powerpoint/2010/main" val="319656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项目概述</a:t>
            </a:r>
            <a:endParaRPr lang="zh-CN" altLang="en-US" dirty="0"/>
          </a:p>
        </p:txBody>
      </p:sp>
      <p:sp>
        <p:nvSpPr>
          <p:cNvPr id="3" name="内容占位符 2"/>
          <p:cNvSpPr>
            <a:spLocks noGrp="1"/>
          </p:cNvSpPr>
          <p:nvPr>
            <p:ph idx="1"/>
          </p:nvPr>
        </p:nvSpPr>
        <p:spPr/>
        <p:txBody>
          <a:bodyPr/>
          <a:lstStyle/>
          <a:p>
            <a:r>
              <a:rPr lang="zh-CN" altLang="en-US" b="1" dirty="0" smtClean="0"/>
              <a:t>项目使用</a:t>
            </a:r>
            <a:r>
              <a:rPr lang="en-US" altLang="zh-CN" b="1" dirty="0" err="1" smtClean="0"/>
              <a:t>opengles</a:t>
            </a:r>
            <a:r>
              <a:rPr lang="en-US" altLang="zh-CN" b="1" dirty="0" smtClean="0"/>
              <a:t> API</a:t>
            </a:r>
            <a:r>
              <a:rPr lang="zh-CN" altLang="en-US" b="1" dirty="0" smtClean="0"/>
              <a:t>读取一个模型文件（</a:t>
            </a:r>
            <a:r>
              <a:rPr lang="en-US" altLang="zh-CN" b="1" dirty="0" smtClean="0"/>
              <a:t>.</a:t>
            </a:r>
            <a:r>
              <a:rPr lang="en-US" altLang="zh-CN" b="1" dirty="0" err="1" smtClean="0"/>
              <a:t>obj</a:t>
            </a:r>
            <a:r>
              <a:rPr lang="zh-CN" altLang="en-US" b="1" dirty="0" smtClean="0"/>
              <a:t>文件）渲染到屏幕上，包括正确的顶点位置以及纹理贴图。项目渲染一个自定义的地面并放置在合适的位置。项目正确的绘制了模型的阴影，并能够在模型旋转时实时更新保持正确。</a:t>
            </a:r>
            <a:endParaRPr lang="en-US" altLang="zh-CN" b="1" dirty="0" smtClean="0"/>
          </a:p>
          <a:p>
            <a:endParaRPr lang="en-US" altLang="zh-CN" dirty="0"/>
          </a:p>
          <a:p>
            <a:r>
              <a:rPr lang="zh-CN" altLang="en-US" b="1" dirty="0" smtClean="0"/>
              <a:t>主要步骤：</a:t>
            </a:r>
            <a:endParaRPr lang="en-US" altLang="zh-CN" b="1" dirty="0" smtClean="0"/>
          </a:p>
          <a:p>
            <a:r>
              <a:rPr lang="en-US" altLang="zh-CN" dirty="0" smtClean="0"/>
              <a:t>1. </a:t>
            </a:r>
            <a:r>
              <a:rPr lang="zh-CN" altLang="en-US" dirty="0"/>
              <a:t>解析</a:t>
            </a:r>
            <a:r>
              <a:rPr lang="zh-CN" altLang="en-US" dirty="0" smtClean="0"/>
              <a:t>模型文件使模型轮廓正确显示。</a:t>
            </a:r>
            <a:endParaRPr lang="en-US" altLang="zh-CN" dirty="0" smtClean="0"/>
          </a:p>
          <a:p>
            <a:r>
              <a:rPr lang="en-US" altLang="zh-CN" dirty="0" smtClean="0"/>
              <a:t>2. </a:t>
            </a:r>
            <a:r>
              <a:rPr lang="zh-CN" altLang="en-US" dirty="0" smtClean="0"/>
              <a:t>解析模型文件使模型纹理贴图正确显示。</a:t>
            </a:r>
            <a:endParaRPr lang="en-US" altLang="zh-CN" dirty="0" smtClean="0"/>
          </a:p>
          <a:p>
            <a:r>
              <a:rPr lang="en-US" altLang="zh-CN" dirty="0" smtClean="0"/>
              <a:t>3. </a:t>
            </a:r>
            <a:r>
              <a:rPr lang="zh-CN" altLang="en-US" dirty="0" smtClean="0"/>
              <a:t>绘制自定义的地面。</a:t>
            </a:r>
            <a:endParaRPr lang="en-US" altLang="zh-CN" dirty="0" smtClean="0"/>
          </a:p>
          <a:p>
            <a:r>
              <a:rPr lang="en-US" altLang="zh-CN" dirty="0" smtClean="0"/>
              <a:t>4. </a:t>
            </a:r>
            <a:r>
              <a:rPr lang="zh-CN" altLang="en-US" dirty="0" smtClean="0"/>
              <a:t>绘制阴影</a:t>
            </a:r>
            <a:r>
              <a:rPr lang="zh-CN" altLang="en-US" dirty="0" smtClean="0"/>
              <a:t>效果并旋转模型。</a:t>
            </a:r>
            <a:endParaRPr lang="zh-CN" altLang="en-US" dirty="0"/>
          </a:p>
        </p:txBody>
      </p:sp>
    </p:spTree>
    <p:extLst>
      <p:ext uri="{BB962C8B-B14F-4D97-AF65-F5344CB8AC3E}">
        <p14:creationId xmlns:p14="http://schemas.microsoft.com/office/powerpoint/2010/main" val="147192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a:xfrm>
            <a:off x="677334" y="2160589"/>
            <a:ext cx="8596668" cy="4335461"/>
          </a:xfrm>
        </p:spPr>
        <p:txBody>
          <a:bodyPr>
            <a:normAutofit/>
          </a:bodyPr>
          <a:lstStyle/>
          <a:p>
            <a:r>
              <a:rPr lang="zh-CN" altLang="en-US" b="1" dirty="0"/>
              <a:t>主要代码过程（</a:t>
            </a:r>
            <a:r>
              <a:rPr lang="en-US" altLang="zh-CN" b="1" dirty="0" smtClean="0"/>
              <a:t>MyObj4</a:t>
            </a:r>
            <a:r>
              <a:rPr lang="zh-CN" altLang="en-US" b="1" dirty="0" smtClean="0"/>
              <a:t>）：</a:t>
            </a:r>
            <a:endParaRPr lang="en-US" altLang="zh-CN" b="1" dirty="0" smtClean="0"/>
          </a:p>
          <a:p>
            <a:r>
              <a:rPr lang="zh-CN" altLang="en-US" sz="1200" dirty="0" smtClean="0"/>
              <a:t>进行初始化</a:t>
            </a:r>
            <a:endParaRPr lang="en-US" altLang="zh-CN" sz="1200" dirty="0" smtClean="0"/>
          </a:p>
          <a:p>
            <a:r>
              <a:rPr lang="en-US" altLang="zh-CN" sz="1200" dirty="0" err="1" smtClean="0"/>
              <a:t>userData</a:t>
            </a:r>
            <a:r>
              <a:rPr lang="en-US" altLang="zh-CN" sz="1200" dirty="0" smtClean="0"/>
              <a:t>-</a:t>
            </a:r>
            <a:r>
              <a:rPr lang="en-US" altLang="zh-CN" sz="1200" dirty="0"/>
              <a:t>&gt;</a:t>
            </a:r>
            <a:r>
              <a:rPr lang="en-US" altLang="zh-CN" sz="1200" dirty="0" err="1"/>
              <a:t>groundGridSize</a:t>
            </a:r>
            <a:r>
              <a:rPr lang="en-US" altLang="zh-CN" sz="1200" dirty="0"/>
              <a:t> = 2; </a:t>
            </a:r>
            <a:endParaRPr lang="en-US" altLang="zh-CN" sz="1200" dirty="0" smtClean="0"/>
          </a:p>
          <a:p>
            <a:r>
              <a:rPr lang="en-US" altLang="zh-CN" sz="1200" dirty="0" err="1" smtClean="0"/>
              <a:t>userData</a:t>
            </a:r>
            <a:r>
              <a:rPr lang="en-US" altLang="zh-CN" sz="1200" dirty="0" smtClean="0"/>
              <a:t>-</a:t>
            </a:r>
            <a:r>
              <a:rPr lang="en-US" altLang="zh-CN" sz="1200" dirty="0"/>
              <a:t>&gt;</a:t>
            </a:r>
            <a:r>
              <a:rPr lang="en-US" altLang="zh-CN" sz="1200" dirty="0" err="1"/>
              <a:t>groundNumIndices</a:t>
            </a:r>
            <a:r>
              <a:rPr lang="en-US" altLang="zh-CN" sz="1200" dirty="0"/>
              <a:t> = </a:t>
            </a:r>
            <a:r>
              <a:rPr lang="en-US" altLang="zh-CN" sz="1200" dirty="0" err="1"/>
              <a:t>esGenSquareGrid</a:t>
            </a:r>
            <a:r>
              <a:rPr lang="en-US" altLang="zh-CN" sz="1200" dirty="0"/>
              <a:t>(</a:t>
            </a:r>
            <a:r>
              <a:rPr lang="en-US" altLang="zh-CN" sz="1200" dirty="0" err="1"/>
              <a:t>userData</a:t>
            </a:r>
            <a:r>
              <a:rPr lang="en-US" altLang="zh-CN" sz="1200" dirty="0"/>
              <a:t>-&gt;</a:t>
            </a:r>
            <a:r>
              <a:rPr lang="en-US" altLang="zh-CN" sz="1200" dirty="0" err="1"/>
              <a:t>groundGridSize</a:t>
            </a:r>
            <a:r>
              <a:rPr lang="en-US" altLang="zh-CN" sz="1200" dirty="0"/>
              <a:t>, &amp;positions, &amp;indices); </a:t>
            </a:r>
            <a:endParaRPr lang="en-US" altLang="zh-CN" sz="1200" dirty="0" smtClean="0"/>
          </a:p>
          <a:p>
            <a:endParaRPr lang="en-US" altLang="zh-CN" sz="1200" dirty="0" smtClean="0"/>
          </a:p>
          <a:p>
            <a:r>
              <a:rPr lang="en-US" altLang="zh-CN" sz="1200" dirty="0" err="1" smtClean="0"/>
              <a:t>glGenBuffers</a:t>
            </a:r>
            <a:r>
              <a:rPr lang="en-US" altLang="zh-CN" sz="1200" dirty="0" smtClean="0"/>
              <a:t>(1</a:t>
            </a:r>
            <a:r>
              <a:rPr lang="en-US" altLang="zh-CN" sz="1200" dirty="0"/>
              <a:t>, &amp;</a:t>
            </a:r>
            <a:r>
              <a:rPr lang="en-US" altLang="zh-CN" sz="1200" dirty="0" err="1"/>
              <a:t>userData</a:t>
            </a:r>
            <a:r>
              <a:rPr lang="en-US" altLang="zh-CN" sz="1200" dirty="0"/>
              <a:t>-&gt;</a:t>
            </a:r>
            <a:r>
              <a:rPr lang="en-US" altLang="zh-CN" sz="1200" dirty="0" err="1"/>
              <a:t>groundIndicesIBO</a:t>
            </a:r>
            <a:r>
              <a:rPr lang="en-US" altLang="zh-CN" sz="1200" dirty="0"/>
              <a:t>); </a:t>
            </a:r>
            <a:endParaRPr lang="en-US" altLang="zh-CN" sz="1200" dirty="0" smtClean="0"/>
          </a:p>
          <a:p>
            <a:r>
              <a:rPr lang="en-US" altLang="zh-CN" sz="1200" dirty="0" err="1" smtClean="0"/>
              <a:t>glBindBuffer</a:t>
            </a:r>
            <a:r>
              <a:rPr lang="en-US" altLang="zh-CN" sz="1200" dirty="0" smtClean="0"/>
              <a:t>(GL_ELEMENT_ARRAY_BUFFER</a:t>
            </a:r>
            <a:r>
              <a:rPr lang="en-US" altLang="zh-CN" sz="1200" dirty="0"/>
              <a:t>, </a:t>
            </a:r>
            <a:r>
              <a:rPr lang="en-US" altLang="zh-CN" sz="1200" dirty="0" err="1"/>
              <a:t>userData</a:t>
            </a:r>
            <a:r>
              <a:rPr lang="en-US" altLang="zh-CN" sz="1200" dirty="0"/>
              <a:t>-&gt;</a:t>
            </a:r>
            <a:r>
              <a:rPr lang="en-US" altLang="zh-CN" sz="1200" dirty="0" err="1"/>
              <a:t>groundIndicesIBO</a:t>
            </a:r>
            <a:r>
              <a:rPr lang="en-US" altLang="zh-CN" sz="1200" dirty="0"/>
              <a:t>); </a:t>
            </a:r>
            <a:endParaRPr lang="en-US" altLang="zh-CN" sz="1200" dirty="0" smtClean="0"/>
          </a:p>
          <a:p>
            <a:r>
              <a:rPr lang="en-US" altLang="zh-CN" sz="1200" dirty="0" err="1" smtClean="0"/>
              <a:t>glBufferData</a:t>
            </a:r>
            <a:r>
              <a:rPr lang="en-US" altLang="zh-CN" sz="1200" dirty="0" smtClean="0"/>
              <a:t>(GL_ELEMENT_ARRAY_BUFFER</a:t>
            </a:r>
            <a:r>
              <a:rPr lang="en-US" altLang="zh-CN" sz="1200" dirty="0"/>
              <a:t>, </a:t>
            </a:r>
            <a:r>
              <a:rPr lang="en-US" altLang="zh-CN" sz="1200" dirty="0" err="1"/>
              <a:t>userData</a:t>
            </a:r>
            <a:r>
              <a:rPr lang="en-US" altLang="zh-CN" sz="1200" dirty="0"/>
              <a:t>-&gt;</a:t>
            </a:r>
            <a:r>
              <a:rPr lang="en-US" altLang="zh-CN" sz="1200" dirty="0" err="1"/>
              <a:t>groundNumIndices</a:t>
            </a:r>
            <a:r>
              <a:rPr lang="en-US" altLang="zh-CN" sz="1200" dirty="0"/>
              <a:t> * </a:t>
            </a:r>
            <a:r>
              <a:rPr lang="en-US" altLang="zh-CN" sz="1200" dirty="0" err="1"/>
              <a:t>sizeof</a:t>
            </a:r>
            <a:r>
              <a:rPr lang="en-US" altLang="zh-CN" sz="1200" dirty="0"/>
              <a:t>(</a:t>
            </a:r>
            <a:r>
              <a:rPr lang="en-US" altLang="zh-CN" sz="1200" dirty="0" err="1"/>
              <a:t>GLuint</a:t>
            </a:r>
            <a:r>
              <a:rPr lang="en-US" altLang="zh-CN" sz="1200" dirty="0"/>
              <a:t>), indices, GL_STATIC_DRAW); </a:t>
            </a:r>
            <a:endParaRPr lang="en-US" altLang="zh-CN" sz="1200" dirty="0" smtClean="0"/>
          </a:p>
          <a:p>
            <a:r>
              <a:rPr lang="en-US" altLang="zh-CN" sz="1200" dirty="0" err="1" smtClean="0"/>
              <a:t>glBindBuffer</a:t>
            </a:r>
            <a:r>
              <a:rPr lang="en-US" altLang="zh-CN" sz="1200" dirty="0" smtClean="0"/>
              <a:t>(GL_ELEMENT_ARRAY_BUFFER</a:t>
            </a:r>
            <a:r>
              <a:rPr lang="en-US" altLang="zh-CN" sz="1200" dirty="0"/>
              <a:t>, 0); </a:t>
            </a:r>
            <a:endParaRPr lang="en-US" altLang="zh-CN" sz="1200" dirty="0" smtClean="0"/>
          </a:p>
          <a:p>
            <a:r>
              <a:rPr lang="en-US" altLang="zh-CN" sz="1200" dirty="0" smtClean="0"/>
              <a:t>free(indices</a:t>
            </a:r>
            <a:r>
              <a:rPr lang="en-US" altLang="zh-CN" sz="1200" dirty="0"/>
              <a:t>); </a:t>
            </a:r>
            <a:endParaRPr lang="en-US" altLang="zh-CN" sz="1200" dirty="0" smtClean="0"/>
          </a:p>
          <a:p>
            <a:r>
              <a:rPr lang="en-US" altLang="zh-CN" sz="1200" dirty="0" err="1" smtClean="0"/>
              <a:t>glGenBuffers</a:t>
            </a:r>
            <a:r>
              <a:rPr lang="en-US" altLang="zh-CN" sz="1200" dirty="0" smtClean="0"/>
              <a:t>(1</a:t>
            </a:r>
            <a:r>
              <a:rPr lang="en-US" altLang="zh-CN" sz="1200" dirty="0"/>
              <a:t>, &amp;</a:t>
            </a:r>
            <a:r>
              <a:rPr lang="en-US" altLang="zh-CN" sz="1200" dirty="0" err="1"/>
              <a:t>userData</a:t>
            </a:r>
            <a:r>
              <a:rPr lang="en-US" altLang="zh-CN" sz="1200" dirty="0"/>
              <a:t>-&gt;</a:t>
            </a:r>
            <a:r>
              <a:rPr lang="en-US" altLang="zh-CN" sz="1200" dirty="0" err="1"/>
              <a:t>groundPositionVBO</a:t>
            </a:r>
            <a:r>
              <a:rPr lang="en-US" altLang="zh-CN" sz="1200" dirty="0"/>
              <a:t>); </a:t>
            </a:r>
            <a:endParaRPr lang="en-US" altLang="zh-CN" sz="1200" dirty="0" smtClean="0"/>
          </a:p>
          <a:p>
            <a:r>
              <a:rPr lang="en-US" altLang="zh-CN" sz="1200" dirty="0" err="1" smtClean="0"/>
              <a:t>glBindBuffer</a:t>
            </a:r>
            <a:r>
              <a:rPr lang="en-US" altLang="zh-CN" sz="1200" dirty="0" smtClean="0"/>
              <a:t>(GL_ARRAY_BUFFER</a:t>
            </a:r>
            <a:r>
              <a:rPr lang="en-US" altLang="zh-CN" sz="1200" dirty="0"/>
              <a:t>, </a:t>
            </a:r>
            <a:r>
              <a:rPr lang="en-US" altLang="zh-CN" sz="1200" dirty="0" err="1"/>
              <a:t>userData</a:t>
            </a:r>
            <a:r>
              <a:rPr lang="en-US" altLang="zh-CN" sz="1200" dirty="0"/>
              <a:t>-&gt;</a:t>
            </a:r>
            <a:r>
              <a:rPr lang="en-US" altLang="zh-CN" sz="1200" dirty="0" err="1"/>
              <a:t>groundPositionVBO</a:t>
            </a:r>
            <a:r>
              <a:rPr lang="en-US" altLang="zh-CN" sz="1200" dirty="0"/>
              <a:t>); </a:t>
            </a:r>
            <a:endParaRPr lang="en-US" altLang="zh-CN" sz="1200" dirty="0" smtClean="0"/>
          </a:p>
          <a:p>
            <a:r>
              <a:rPr lang="en-US" altLang="zh-CN" sz="1200" dirty="0" err="1" smtClean="0"/>
              <a:t>glBufferData</a:t>
            </a:r>
            <a:r>
              <a:rPr lang="en-US" altLang="zh-CN" sz="1200" dirty="0" smtClean="0"/>
              <a:t>(GL_ARRAY_BUFFER</a:t>
            </a:r>
            <a:r>
              <a:rPr lang="en-US" altLang="zh-CN" sz="1200" dirty="0"/>
              <a:t>, </a:t>
            </a:r>
            <a:r>
              <a:rPr lang="en-US" altLang="zh-CN" sz="1200" dirty="0" err="1"/>
              <a:t>userData</a:t>
            </a:r>
            <a:r>
              <a:rPr lang="en-US" altLang="zh-CN" sz="1200" dirty="0"/>
              <a:t>-&gt;</a:t>
            </a:r>
            <a:r>
              <a:rPr lang="en-US" altLang="zh-CN" sz="1200" dirty="0" err="1"/>
              <a:t>groundGridSize</a:t>
            </a:r>
            <a:r>
              <a:rPr lang="en-US" altLang="zh-CN" sz="1200" dirty="0"/>
              <a:t> * </a:t>
            </a:r>
            <a:r>
              <a:rPr lang="en-US" altLang="zh-CN" sz="1200" dirty="0" err="1"/>
              <a:t>userData</a:t>
            </a:r>
            <a:r>
              <a:rPr lang="en-US" altLang="zh-CN" sz="1200" dirty="0"/>
              <a:t>-&gt;</a:t>
            </a:r>
            <a:r>
              <a:rPr lang="en-US" altLang="zh-CN" sz="1200" dirty="0" err="1"/>
              <a:t>groundGridSize</a:t>
            </a:r>
            <a:r>
              <a:rPr lang="en-US" altLang="zh-CN" sz="1200" dirty="0"/>
              <a:t> * </a:t>
            </a:r>
            <a:r>
              <a:rPr lang="en-US" altLang="zh-CN" sz="1200" dirty="0" err="1"/>
              <a:t>sizeof</a:t>
            </a:r>
            <a:r>
              <a:rPr lang="en-US" altLang="zh-CN" sz="1200" dirty="0"/>
              <a:t>(</a:t>
            </a:r>
            <a:r>
              <a:rPr lang="en-US" altLang="zh-CN" sz="1200" dirty="0" err="1"/>
              <a:t>GLfloat</a:t>
            </a:r>
            <a:r>
              <a:rPr lang="en-US" altLang="zh-CN" sz="1200" dirty="0"/>
              <a:t>) * 3, positions, GL_STATIC_DRAW); </a:t>
            </a:r>
            <a:endParaRPr lang="en-US" altLang="zh-CN" sz="1200" dirty="0" smtClean="0"/>
          </a:p>
        </p:txBody>
      </p:sp>
    </p:spTree>
    <p:extLst>
      <p:ext uri="{BB962C8B-B14F-4D97-AF65-F5344CB8AC3E}">
        <p14:creationId xmlns:p14="http://schemas.microsoft.com/office/powerpoint/2010/main" val="286811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normAutofit/>
          </a:bodyPr>
          <a:lstStyle/>
          <a:p>
            <a:r>
              <a:rPr lang="zh-CN" altLang="en-US" b="1" dirty="0"/>
              <a:t>主要代码过程（</a:t>
            </a:r>
            <a:r>
              <a:rPr lang="en-US" altLang="zh-CN" b="1" dirty="0"/>
              <a:t>MyObj4</a:t>
            </a:r>
            <a:r>
              <a:rPr lang="zh-CN" altLang="en-US" b="1" dirty="0"/>
              <a:t>）：</a:t>
            </a:r>
            <a:endParaRPr lang="en-US" altLang="zh-CN" b="1" dirty="0"/>
          </a:p>
          <a:p>
            <a:r>
              <a:rPr lang="en-US" altLang="zh-CN" sz="1200" dirty="0"/>
              <a:t>free(positions</a:t>
            </a:r>
            <a:r>
              <a:rPr lang="en-US" altLang="zh-CN" sz="1200" dirty="0" smtClean="0"/>
              <a:t>);</a:t>
            </a:r>
          </a:p>
          <a:p>
            <a:r>
              <a:rPr lang="en-US" altLang="zh-CN" sz="1200" dirty="0" err="1" smtClean="0"/>
              <a:t>glGenBuffers</a:t>
            </a:r>
            <a:r>
              <a:rPr lang="en-US" altLang="zh-CN" sz="1200" dirty="0" smtClean="0"/>
              <a:t>(1</a:t>
            </a:r>
            <a:r>
              <a:rPr lang="en-US" altLang="zh-CN" sz="1200" dirty="0"/>
              <a:t>, &amp;</a:t>
            </a:r>
            <a:r>
              <a:rPr lang="en-US" altLang="zh-CN" sz="1200" dirty="0" err="1"/>
              <a:t>userData</a:t>
            </a:r>
            <a:r>
              <a:rPr lang="en-US" altLang="zh-CN" sz="1200" dirty="0"/>
              <a:t>-&gt;</a:t>
            </a:r>
            <a:r>
              <a:rPr lang="en-US" altLang="zh-CN" sz="1200" dirty="0" err="1"/>
              <a:t>groundTexcoordVBO</a:t>
            </a:r>
            <a:r>
              <a:rPr lang="en-US" altLang="zh-CN" sz="1200" dirty="0"/>
              <a:t>); </a:t>
            </a:r>
            <a:endParaRPr lang="en-US" altLang="zh-CN" sz="1200" dirty="0" smtClean="0"/>
          </a:p>
          <a:p>
            <a:r>
              <a:rPr lang="en-US" altLang="zh-CN" sz="1200" dirty="0" err="1" smtClean="0"/>
              <a:t>glBindBuffer</a:t>
            </a:r>
            <a:r>
              <a:rPr lang="en-US" altLang="zh-CN" sz="1200" dirty="0" smtClean="0"/>
              <a:t>(GL_ARRAY_BUFFER</a:t>
            </a:r>
            <a:r>
              <a:rPr lang="en-US" altLang="zh-CN" sz="1200" dirty="0"/>
              <a:t>, </a:t>
            </a:r>
            <a:r>
              <a:rPr lang="en-US" altLang="zh-CN" sz="1200" dirty="0" err="1"/>
              <a:t>userData</a:t>
            </a:r>
            <a:r>
              <a:rPr lang="en-US" altLang="zh-CN" sz="1200" dirty="0"/>
              <a:t>-&gt;</a:t>
            </a:r>
            <a:r>
              <a:rPr lang="en-US" altLang="zh-CN" sz="1200" dirty="0" err="1"/>
              <a:t>groundTexcoordVBO</a:t>
            </a:r>
            <a:r>
              <a:rPr lang="en-US" altLang="zh-CN" sz="1200" dirty="0"/>
              <a:t>); </a:t>
            </a:r>
            <a:endParaRPr lang="en-US" altLang="zh-CN" sz="1200" dirty="0" smtClean="0"/>
          </a:p>
          <a:p>
            <a:r>
              <a:rPr lang="en-US" altLang="zh-CN" sz="1200" dirty="0" err="1" smtClean="0"/>
              <a:t>glBufferData</a:t>
            </a:r>
            <a:r>
              <a:rPr lang="en-US" altLang="zh-CN" sz="1200" dirty="0" smtClean="0"/>
              <a:t>(GL_ARRAY_BUFFER</a:t>
            </a:r>
            <a:r>
              <a:rPr lang="en-US" altLang="zh-CN" sz="1200" dirty="0"/>
              <a:t>, </a:t>
            </a:r>
            <a:r>
              <a:rPr lang="en-US" altLang="zh-CN" sz="1200" dirty="0" err="1"/>
              <a:t>sizeof</a:t>
            </a:r>
            <a:r>
              <a:rPr lang="en-US" altLang="zh-CN" sz="1200" dirty="0"/>
              <a:t>(</a:t>
            </a:r>
            <a:r>
              <a:rPr lang="en-US" altLang="zh-CN" sz="1200" dirty="0" err="1"/>
              <a:t>GLfloat</a:t>
            </a:r>
            <a:r>
              <a:rPr lang="en-US" altLang="zh-CN" sz="1200" dirty="0"/>
              <a:t>) * 2 * </a:t>
            </a:r>
            <a:r>
              <a:rPr lang="en-US" altLang="zh-CN" sz="1200" dirty="0" err="1"/>
              <a:t>userData</a:t>
            </a:r>
            <a:r>
              <a:rPr lang="en-US" altLang="zh-CN" sz="1200" dirty="0"/>
              <a:t>-&gt;</a:t>
            </a:r>
            <a:r>
              <a:rPr lang="en-US" altLang="zh-CN" sz="1200" dirty="0" err="1"/>
              <a:t>groundGridSize</a:t>
            </a:r>
            <a:r>
              <a:rPr lang="en-US" altLang="zh-CN" sz="1200" dirty="0"/>
              <a:t> * </a:t>
            </a:r>
            <a:r>
              <a:rPr lang="en-US" altLang="zh-CN" sz="1200" dirty="0" err="1"/>
              <a:t>userData</a:t>
            </a:r>
            <a:r>
              <a:rPr lang="en-US" altLang="zh-CN" sz="1200" dirty="0"/>
              <a:t>-&gt;</a:t>
            </a:r>
            <a:r>
              <a:rPr lang="en-US" altLang="zh-CN" sz="1200" dirty="0" err="1"/>
              <a:t>groundGridSize</a:t>
            </a:r>
            <a:r>
              <a:rPr lang="en-US" altLang="zh-CN" sz="1200" dirty="0"/>
              <a:t>, NULL, GL_STATIC_DRAW</a:t>
            </a:r>
            <a:r>
              <a:rPr lang="en-US" altLang="zh-CN" sz="1200" dirty="0" smtClean="0"/>
              <a:t>);</a:t>
            </a:r>
          </a:p>
          <a:p>
            <a:endParaRPr lang="en-US" altLang="zh-CN" sz="1200" dirty="0"/>
          </a:p>
          <a:p>
            <a:r>
              <a:rPr lang="en-US" altLang="zh-CN" sz="1200" dirty="0" err="1"/>
              <a:t>glGenBuffers</a:t>
            </a:r>
            <a:r>
              <a:rPr lang="en-US" altLang="zh-CN" sz="1200" dirty="0"/>
              <a:t>(1, &amp;</a:t>
            </a:r>
            <a:r>
              <a:rPr lang="en-US" altLang="zh-CN" sz="1200" dirty="0" err="1"/>
              <a:t>userData</a:t>
            </a:r>
            <a:r>
              <a:rPr lang="en-US" altLang="zh-CN" sz="1200" dirty="0"/>
              <a:t>-&gt;</a:t>
            </a:r>
            <a:r>
              <a:rPr lang="en-US" altLang="zh-CN" sz="1200" dirty="0" err="1"/>
              <a:t>modelIndicesIBO</a:t>
            </a:r>
            <a:r>
              <a:rPr lang="en-US" altLang="zh-CN" sz="1200" dirty="0"/>
              <a:t>); </a:t>
            </a:r>
            <a:endParaRPr lang="en-US" altLang="zh-CN" sz="1200" dirty="0" smtClean="0"/>
          </a:p>
          <a:p>
            <a:r>
              <a:rPr lang="en-US" altLang="zh-CN" sz="1200" dirty="0" err="1" smtClean="0"/>
              <a:t>glBindBuffer</a:t>
            </a:r>
            <a:r>
              <a:rPr lang="en-US" altLang="zh-CN" sz="1200" dirty="0" smtClean="0"/>
              <a:t>(GL_ELEMENT_ARRAY_BUFFER</a:t>
            </a:r>
            <a:r>
              <a:rPr lang="en-US" altLang="zh-CN" sz="1200" dirty="0"/>
              <a:t>, </a:t>
            </a:r>
            <a:r>
              <a:rPr lang="en-US" altLang="zh-CN" sz="1200" dirty="0" err="1"/>
              <a:t>userData</a:t>
            </a:r>
            <a:r>
              <a:rPr lang="en-US" altLang="zh-CN" sz="1200" dirty="0"/>
              <a:t>-&gt;</a:t>
            </a:r>
            <a:r>
              <a:rPr lang="en-US" altLang="zh-CN" sz="1200" dirty="0" err="1"/>
              <a:t>modelIndicesIBO</a:t>
            </a:r>
            <a:r>
              <a:rPr lang="en-US" altLang="zh-CN" sz="1200" dirty="0"/>
              <a:t>); </a:t>
            </a:r>
            <a:endParaRPr lang="en-US" altLang="zh-CN" sz="1200" dirty="0" smtClean="0"/>
          </a:p>
          <a:p>
            <a:r>
              <a:rPr lang="en-US" altLang="zh-CN" sz="1200" dirty="0" err="1" smtClean="0"/>
              <a:t>glBufferData</a:t>
            </a:r>
            <a:r>
              <a:rPr lang="en-US" altLang="zh-CN" sz="1200" dirty="0" smtClean="0"/>
              <a:t>(GL_ELEMENT_ARRAY_BUFFER</a:t>
            </a:r>
            <a:r>
              <a:rPr lang="en-US" altLang="zh-CN" sz="1200" dirty="0"/>
              <a:t>, </a:t>
            </a:r>
            <a:r>
              <a:rPr lang="en-US" altLang="zh-CN" sz="1200" dirty="0" err="1"/>
              <a:t>sizeof</a:t>
            </a:r>
            <a:r>
              <a:rPr lang="en-US" altLang="zh-CN" sz="1200" dirty="0"/>
              <a:t>(</a:t>
            </a:r>
            <a:r>
              <a:rPr lang="en-US" altLang="zh-CN" sz="1200" dirty="0" err="1"/>
              <a:t>GLuint</a:t>
            </a:r>
            <a:r>
              <a:rPr lang="en-US" altLang="zh-CN" sz="1200" dirty="0"/>
              <a:t>) * 3 * </a:t>
            </a:r>
            <a:r>
              <a:rPr lang="en-US" altLang="zh-CN" sz="1200" dirty="0" err="1"/>
              <a:t>ObjData.updated_face_num</a:t>
            </a:r>
            <a:r>
              <a:rPr lang="en-US" altLang="zh-CN" sz="1200" dirty="0"/>
              <a:t>, indices, GL_STATIC_DRAW); </a:t>
            </a:r>
            <a:endParaRPr lang="en-US" altLang="zh-CN" sz="1200" dirty="0" smtClean="0"/>
          </a:p>
          <a:p>
            <a:r>
              <a:rPr lang="en-US" altLang="zh-CN" sz="1200" dirty="0" err="1" smtClean="0"/>
              <a:t>glBindBuffer</a:t>
            </a:r>
            <a:r>
              <a:rPr lang="en-US" altLang="zh-CN" sz="1200" dirty="0" smtClean="0"/>
              <a:t>(GL_ELEMENT_ARRAY_BUFFER</a:t>
            </a:r>
            <a:r>
              <a:rPr lang="en-US" altLang="zh-CN" sz="1200" dirty="0"/>
              <a:t>, 0); </a:t>
            </a:r>
            <a:endParaRPr lang="en-US" altLang="zh-CN" sz="1200" dirty="0" smtClean="0"/>
          </a:p>
          <a:p>
            <a:r>
              <a:rPr lang="en-US" altLang="zh-CN" sz="1200" dirty="0" smtClean="0"/>
              <a:t>free(indices</a:t>
            </a:r>
            <a:r>
              <a:rPr lang="en-US" altLang="zh-CN" sz="1200" dirty="0"/>
              <a:t>); </a:t>
            </a:r>
            <a:endParaRPr lang="en-US" altLang="zh-CN" sz="1200" dirty="0" smtClean="0"/>
          </a:p>
          <a:p>
            <a:endParaRPr lang="zh-CN" altLang="en-US" sz="1200" dirty="0"/>
          </a:p>
        </p:txBody>
      </p:sp>
    </p:spTree>
    <p:extLst>
      <p:ext uri="{BB962C8B-B14F-4D97-AF65-F5344CB8AC3E}">
        <p14:creationId xmlns:p14="http://schemas.microsoft.com/office/powerpoint/2010/main" val="92778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a:xfrm>
            <a:off x="677334" y="2160589"/>
            <a:ext cx="8596668" cy="4392611"/>
          </a:xfrm>
        </p:spPr>
        <p:txBody>
          <a:bodyPr>
            <a:normAutofit/>
          </a:bodyPr>
          <a:lstStyle/>
          <a:p>
            <a:r>
              <a:rPr lang="zh-CN" altLang="en-US" b="1" dirty="0"/>
              <a:t>主要代码过程（</a:t>
            </a:r>
            <a:r>
              <a:rPr lang="en-US" altLang="zh-CN" b="1" dirty="0"/>
              <a:t>MyObj4</a:t>
            </a:r>
            <a:r>
              <a:rPr lang="zh-CN" altLang="en-US" b="1" dirty="0"/>
              <a:t>）</a:t>
            </a:r>
            <a:r>
              <a:rPr lang="zh-CN" altLang="en-US" b="1" dirty="0" smtClean="0"/>
              <a:t>：</a:t>
            </a:r>
            <a:endParaRPr lang="en-US" altLang="zh-CN" dirty="0" smtClean="0"/>
          </a:p>
          <a:p>
            <a:r>
              <a:rPr lang="en-US" altLang="zh-CN" sz="1200" dirty="0" err="1" smtClean="0"/>
              <a:t>glGenBuffers</a:t>
            </a:r>
            <a:r>
              <a:rPr lang="en-US" altLang="zh-CN" sz="1200" dirty="0" smtClean="0"/>
              <a:t>(1</a:t>
            </a:r>
            <a:r>
              <a:rPr lang="en-US" altLang="zh-CN" sz="1200" dirty="0"/>
              <a:t>, &amp;</a:t>
            </a:r>
            <a:r>
              <a:rPr lang="en-US" altLang="zh-CN" sz="1200" dirty="0" err="1"/>
              <a:t>userData</a:t>
            </a:r>
            <a:r>
              <a:rPr lang="en-US" altLang="zh-CN" sz="1200" dirty="0"/>
              <a:t>-&gt;</a:t>
            </a:r>
            <a:r>
              <a:rPr lang="en-US" altLang="zh-CN" sz="1200" dirty="0" err="1"/>
              <a:t>modelPositionVBO</a:t>
            </a:r>
            <a:r>
              <a:rPr lang="en-US" altLang="zh-CN" sz="1200" dirty="0"/>
              <a:t>); </a:t>
            </a:r>
          </a:p>
          <a:p>
            <a:r>
              <a:rPr lang="en-US" altLang="zh-CN" sz="1200" dirty="0" err="1"/>
              <a:t>glBindBuffer</a:t>
            </a:r>
            <a:r>
              <a:rPr lang="en-US" altLang="zh-CN" sz="1200" dirty="0"/>
              <a:t>(GL_ARRAY_BUFFER, </a:t>
            </a:r>
            <a:r>
              <a:rPr lang="en-US" altLang="zh-CN" sz="1200" dirty="0" err="1"/>
              <a:t>userData</a:t>
            </a:r>
            <a:r>
              <a:rPr lang="en-US" altLang="zh-CN" sz="1200" dirty="0"/>
              <a:t>-&gt;</a:t>
            </a:r>
            <a:r>
              <a:rPr lang="en-US" altLang="zh-CN" sz="1200" dirty="0" err="1"/>
              <a:t>modelPositionVBO</a:t>
            </a:r>
            <a:r>
              <a:rPr lang="en-US" altLang="zh-CN" sz="1200" dirty="0"/>
              <a:t>); </a:t>
            </a:r>
          </a:p>
          <a:p>
            <a:r>
              <a:rPr lang="en-US" altLang="zh-CN" sz="1200" dirty="0" err="1"/>
              <a:t>glBufferData</a:t>
            </a:r>
            <a:r>
              <a:rPr lang="en-US" altLang="zh-CN" sz="1200" dirty="0"/>
              <a:t>(GL_ARRAY_BUFFER, </a:t>
            </a:r>
            <a:r>
              <a:rPr lang="en-US" altLang="zh-CN" sz="1200" dirty="0" err="1"/>
              <a:t>sizeof</a:t>
            </a:r>
            <a:r>
              <a:rPr lang="en-US" altLang="zh-CN" sz="1200" dirty="0"/>
              <a:t>(</a:t>
            </a:r>
            <a:r>
              <a:rPr lang="en-US" altLang="zh-CN" sz="1200" dirty="0" err="1"/>
              <a:t>GLfloat</a:t>
            </a:r>
            <a:r>
              <a:rPr lang="en-US" altLang="zh-CN" sz="1200" dirty="0"/>
              <a:t>) * 3 * 3 * </a:t>
            </a:r>
            <a:r>
              <a:rPr lang="en-US" altLang="zh-CN" sz="1200" dirty="0" err="1"/>
              <a:t>ObjData.updated_face_num</a:t>
            </a:r>
            <a:r>
              <a:rPr lang="en-US" altLang="zh-CN" sz="1200" dirty="0"/>
              <a:t>, </a:t>
            </a:r>
            <a:r>
              <a:rPr lang="en-US" altLang="zh-CN" sz="1200" dirty="0" err="1"/>
              <a:t>ObjData.updatedAgainVertices</a:t>
            </a:r>
            <a:r>
              <a:rPr lang="en-US" altLang="zh-CN" sz="1200" dirty="0"/>
              <a:t>, GL_STATIC_DRAW); </a:t>
            </a:r>
          </a:p>
          <a:p>
            <a:r>
              <a:rPr lang="en-US" altLang="zh-CN" sz="1200" dirty="0" err="1"/>
              <a:t>glGenBuffers</a:t>
            </a:r>
            <a:r>
              <a:rPr lang="en-US" altLang="zh-CN" sz="1200" dirty="0"/>
              <a:t>(1, &amp;</a:t>
            </a:r>
            <a:r>
              <a:rPr lang="en-US" altLang="zh-CN" sz="1200" dirty="0" err="1"/>
              <a:t>userData</a:t>
            </a:r>
            <a:r>
              <a:rPr lang="en-US" altLang="zh-CN" sz="1200" dirty="0"/>
              <a:t>-&gt;</a:t>
            </a:r>
            <a:r>
              <a:rPr lang="en-US" altLang="zh-CN" sz="1200" dirty="0" err="1"/>
              <a:t>modelTexcoordVBO</a:t>
            </a:r>
            <a:r>
              <a:rPr lang="en-US" altLang="zh-CN" sz="1200" dirty="0"/>
              <a:t>); </a:t>
            </a:r>
            <a:endParaRPr lang="en-US" altLang="zh-CN" sz="1200" dirty="0" smtClean="0"/>
          </a:p>
          <a:p>
            <a:r>
              <a:rPr lang="en-US" altLang="zh-CN" sz="1200" dirty="0" err="1" smtClean="0"/>
              <a:t>glBindBuffer</a:t>
            </a:r>
            <a:r>
              <a:rPr lang="en-US" altLang="zh-CN" sz="1200" dirty="0" smtClean="0"/>
              <a:t>(GL_ARRAY_BUFFER</a:t>
            </a:r>
            <a:r>
              <a:rPr lang="en-US" altLang="zh-CN" sz="1200" dirty="0"/>
              <a:t>, </a:t>
            </a:r>
            <a:r>
              <a:rPr lang="en-US" altLang="zh-CN" sz="1200" dirty="0" err="1"/>
              <a:t>userData</a:t>
            </a:r>
            <a:r>
              <a:rPr lang="en-US" altLang="zh-CN" sz="1200" dirty="0"/>
              <a:t>-&gt;</a:t>
            </a:r>
            <a:r>
              <a:rPr lang="en-US" altLang="zh-CN" sz="1200" dirty="0" err="1"/>
              <a:t>modelTexcoordVBO</a:t>
            </a:r>
            <a:r>
              <a:rPr lang="en-US" altLang="zh-CN" sz="1200" dirty="0"/>
              <a:t>); </a:t>
            </a:r>
            <a:endParaRPr lang="en-US" altLang="zh-CN" sz="1200" dirty="0" smtClean="0"/>
          </a:p>
          <a:p>
            <a:r>
              <a:rPr lang="en-US" altLang="zh-CN" sz="1200" dirty="0" err="1" smtClean="0"/>
              <a:t>glBufferData</a:t>
            </a:r>
            <a:r>
              <a:rPr lang="en-US" altLang="zh-CN" sz="1200" dirty="0" smtClean="0"/>
              <a:t>(GL_ARRAY_BUFFER</a:t>
            </a:r>
            <a:r>
              <a:rPr lang="en-US" altLang="zh-CN" sz="1200" dirty="0"/>
              <a:t>, </a:t>
            </a:r>
            <a:r>
              <a:rPr lang="en-US" altLang="zh-CN" sz="1200" dirty="0" err="1"/>
              <a:t>sizeof</a:t>
            </a:r>
            <a:r>
              <a:rPr lang="en-US" altLang="zh-CN" sz="1200" dirty="0"/>
              <a:t>(</a:t>
            </a:r>
            <a:r>
              <a:rPr lang="en-US" altLang="zh-CN" sz="1200" dirty="0" err="1"/>
              <a:t>GLfloat</a:t>
            </a:r>
            <a:r>
              <a:rPr lang="en-US" altLang="zh-CN" sz="1200" dirty="0"/>
              <a:t>) * 2 * 3 * </a:t>
            </a:r>
            <a:r>
              <a:rPr lang="en-US" altLang="zh-CN" sz="1200" dirty="0" err="1"/>
              <a:t>ObjData.updated_face_num</a:t>
            </a:r>
            <a:r>
              <a:rPr lang="en-US" altLang="zh-CN" sz="1200" dirty="0"/>
              <a:t>, </a:t>
            </a:r>
            <a:r>
              <a:rPr lang="en-US" altLang="zh-CN" sz="1200" dirty="0" err="1"/>
              <a:t>ObjData.updatedTexCoords</a:t>
            </a:r>
            <a:r>
              <a:rPr lang="en-US" altLang="zh-CN" sz="1200" dirty="0"/>
              <a:t>, GL_STATIC_DRAW</a:t>
            </a:r>
            <a:r>
              <a:rPr lang="en-US" altLang="zh-CN" sz="1200" dirty="0" smtClean="0"/>
              <a:t>);</a:t>
            </a:r>
          </a:p>
          <a:p>
            <a:endParaRPr lang="en-US" altLang="zh-CN" sz="1200" dirty="0"/>
          </a:p>
          <a:p>
            <a:r>
              <a:rPr lang="en-US" altLang="zh-CN" sz="1200" dirty="0" err="1"/>
              <a:t>esMatrixMultiply</a:t>
            </a:r>
            <a:r>
              <a:rPr lang="en-US" altLang="zh-CN" sz="1200" dirty="0"/>
              <a:t>(&amp;</a:t>
            </a:r>
            <a:r>
              <a:rPr lang="en-US" altLang="zh-CN" sz="1200" dirty="0" err="1"/>
              <a:t>userData</a:t>
            </a:r>
            <a:r>
              <a:rPr lang="en-US" altLang="zh-CN" sz="1200" dirty="0"/>
              <a:t>-&gt;</a:t>
            </a:r>
            <a:r>
              <a:rPr lang="en-US" altLang="zh-CN" sz="1200" dirty="0" err="1"/>
              <a:t>groundMvpMatrix</a:t>
            </a:r>
            <a:r>
              <a:rPr lang="en-US" altLang="zh-CN" sz="1200" dirty="0"/>
              <a:t>, &amp;</a:t>
            </a:r>
            <a:r>
              <a:rPr lang="en-US" altLang="zh-CN" sz="1200" dirty="0" err="1"/>
              <a:t>modelview</a:t>
            </a:r>
            <a:r>
              <a:rPr lang="en-US" altLang="zh-CN" sz="1200" dirty="0"/>
              <a:t>, &amp;perspective</a:t>
            </a:r>
            <a:r>
              <a:rPr lang="en-US" altLang="zh-CN" sz="1200" dirty="0" smtClean="0"/>
              <a:t>);</a:t>
            </a:r>
          </a:p>
          <a:p>
            <a:r>
              <a:rPr lang="en-US" altLang="zh-CN" sz="1200" dirty="0" err="1"/>
              <a:t>esMatrixMultiply</a:t>
            </a:r>
            <a:r>
              <a:rPr lang="en-US" altLang="zh-CN" sz="1200" dirty="0"/>
              <a:t>(&amp;</a:t>
            </a:r>
            <a:r>
              <a:rPr lang="en-US" altLang="zh-CN" sz="1200" dirty="0" err="1"/>
              <a:t>userData</a:t>
            </a:r>
            <a:r>
              <a:rPr lang="en-US" altLang="zh-CN" sz="1200" dirty="0"/>
              <a:t>-&gt;</a:t>
            </a:r>
            <a:r>
              <a:rPr lang="en-US" altLang="zh-CN" sz="1200" dirty="0" err="1"/>
              <a:t>groundMvpLightMatrix</a:t>
            </a:r>
            <a:r>
              <a:rPr lang="en-US" altLang="zh-CN" sz="1200" dirty="0"/>
              <a:t>, &amp;</a:t>
            </a:r>
            <a:r>
              <a:rPr lang="en-US" altLang="zh-CN" sz="1200" dirty="0" err="1"/>
              <a:t>modelview</a:t>
            </a:r>
            <a:r>
              <a:rPr lang="en-US" altLang="zh-CN" sz="1200" dirty="0"/>
              <a:t>, &amp;</a:t>
            </a:r>
            <a:r>
              <a:rPr lang="en-US" altLang="zh-CN" sz="1200" dirty="0" err="1"/>
              <a:t>ortho</a:t>
            </a:r>
            <a:r>
              <a:rPr lang="en-US" altLang="zh-CN" sz="1200" dirty="0" smtClean="0"/>
              <a:t>);</a:t>
            </a:r>
          </a:p>
          <a:p>
            <a:r>
              <a:rPr lang="en-US" altLang="zh-CN" sz="1200" dirty="0" err="1"/>
              <a:t>esMatrixMultiply</a:t>
            </a:r>
            <a:r>
              <a:rPr lang="en-US" altLang="zh-CN" sz="1200" dirty="0"/>
              <a:t>(&amp;</a:t>
            </a:r>
            <a:r>
              <a:rPr lang="en-US" altLang="zh-CN" sz="1200" dirty="0" err="1"/>
              <a:t>userData</a:t>
            </a:r>
            <a:r>
              <a:rPr lang="en-US" altLang="zh-CN" sz="1200" dirty="0"/>
              <a:t>-&gt;</a:t>
            </a:r>
            <a:r>
              <a:rPr lang="en-US" altLang="zh-CN" sz="1200" dirty="0" err="1"/>
              <a:t>modelMvpMatrix</a:t>
            </a:r>
            <a:r>
              <a:rPr lang="en-US" altLang="zh-CN" sz="1200" dirty="0"/>
              <a:t>, &amp;</a:t>
            </a:r>
            <a:r>
              <a:rPr lang="en-US" altLang="zh-CN" sz="1200" dirty="0" err="1"/>
              <a:t>modelview</a:t>
            </a:r>
            <a:r>
              <a:rPr lang="en-US" altLang="zh-CN" sz="1200" dirty="0"/>
              <a:t>, &amp;perspective</a:t>
            </a:r>
            <a:r>
              <a:rPr lang="en-US" altLang="zh-CN" sz="1200" dirty="0" smtClean="0"/>
              <a:t>);</a:t>
            </a:r>
          </a:p>
          <a:p>
            <a:r>
              <a:rPr lang="en-US" altLang="zh-CN" sz="1200" dirty="0" err="1"/>
              <a:t>esMatrixMultiply</a:t>
            </a:r>
            <a:r>
              <a:rPr lang="en-US" altLang="zh-CN" sz="1200" dirty="0"/>
              <a:t>(&amp;</a:t>
            </a:r>
            <a:r>
              <a:rPr lang="en-US" altLang="zh-CN" sz="1200" dirty="0" err="1"/>
              <a:t>userData</a:t>
            </a:r>
            <a:r>
              <a:rPr lang="en-US" altLang="zh-CN" sz="1200" dirty="0"/>
              <a:t>-&gt;</a:t>
            </a:r>
            <a:r>
              <a:rPr lang="en-US" altLang="zh-CN" sz="1200" dirty="0" err="1"/>
              <a:t>modelMvpLightMatrix</a:t>
            </a:r>
            <a:r>
              <a:rPr lang="en-US" altLang="zh-CN" sz="1200" dirty="0"/>
              <a:t>, &amp;</a:t>
            </a:r>
            <a:r>
              <a:rPr lang="en-US" altLang="zh-CN" sz="1200" dirty="0" err="1"/>
              <a:t>modelview</a:t>
            </a:r>
            <a:r>
              <a:rPr lang="en-US" altLang="zh-CN" sz="1200" dirty="0"/>
              <a:t>, &amp;</a:t>
            </a:r>
            <a:r>
              <a:rPr lang="en-US" altLang="zh-CN" sz="1200" dirty="0" err="1"/>
              <a:t>ortho</a:t>
            </a:r>
            <a:r>
              <a:rPr lang="en-US" altLang="zh-CN" sz="1200" dirty="0"/>
              <a:t>);</a:t>
            </a:r>
            <a:endParaRPr lang="zh-CN" altLang="en-US" sz="1200" dirty="0"/>
          </a:p>
        </p:txBody>
      </p:sp>
    </p:spTree>
    <p:extLst>
      <p:ext uri="{BB962C8B-B14F-4D97-AF65-F5344CB8AC3E}">
        <p14:creationId xmlns:p14="http://schemas.microsoft.com/office/powerpoint/2010/main" val="335020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endParaRPr lang="en-US" altLang="zh-CN" b="1" dirty="0"/>
          </a:p>
          <a:p>
            <a:r>
              <a:rPr lang="en-US" altLang="zh-CN" sz="1200" dirty="0" err="1"/>
              <a:t>glGenTextures</a:t>
            </a:r>
            <a:r>
              <a:rPr lang="en-US" altLang="zh-CN" sz="1200" dirty="0"/>
              <a:t>(1, &amp;</a:t>
            </a:r>
            <a:r>
              <a:rPr lang="en-US" altLang="zh-CN" sz="1200" dirty="0" err="1"/>
              <a:t>userData</a:t>
            </a:r>
            <a:r>
              <a:rPr lang="en-US" altLang="zh-CN" sz="1200" dirty="0"/>
              <a:t>-&gt;</a:t>
            </a:r>
            <a:r>
              <a:rPr lang="en-US" altLang="zh-CN" sz="1200" dirty="0" err="1"/>
              <a:t>shadowMapTextureId</a:t>
            </a:r>
            <a:r>
              <a:rPr lang="en-US" altLang="zh-CN" sz="1200" dirty="0"/>
              <a:t>); </a:t>
            </a:r>
            <a:endParaRPr lang="en-US" altLang="zh-CN" sz="1200" dirty="0" smtClean="0"/>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shadowMapTextureId</a:t>
            </a:r>
            <a:r>
              <a:rPr lang="en-US" altLang="zh-CN" sz="1200" dirty="0" smtClean="0"/>
              <a:t>);</a:t>
            </a:r>
          </a:p>
          <a:p>
            <a:r>
              <a:rPr lang="en-US" altLang="zh-CN" sz="1200" dirty="0"/>
              <a:t>glTexImage2D(GL_TEXTURE_2D, 0, GL_DEPTH_COMPONENT24, </a:t>
            </a:r>
            <a:r>
              <a:rPr lang="en-US" altLang="zh-CN" sz="1200" dirty="0" err="1"/>
              <a:t>userData</a:t>
            </a:r>
            <a:r>
              <a:rPr lang="en-US" altLang="zh-CN" sz="1200" dirty="0"/>
              <a:t>-&gt;</a:t>
            </a:r>
            <a:r>
              <a:rPr lang="en-US" altLang="zh-CN" sz="1200" dirty="0" err="1"/>
              <a:t>shadowMapTextureWidth</a:t>
            </a:r>
            <a:r>
              <a:rPr lang="en-US" altLang="zh-CN" sz="1200" dirty="0"/>
              <a:t>, </a:t>
            </a:r>
            <a:r>
              <a:rPr lang="en-US" altLang="zh-CN" sz="1200" dirty="0" err="1"/>
              <a:t>userData</a:t>
            </a:r>
            <a:r>
              <a:rPr lang="en-US" altLang="zh-CN" sz="1200" dirty="0"/>
              <a:t>-&gt;</a:t>
            </a:r>
            <a:r>
              <a:rPr lang="en-US" altLang="zh-CN" sz="1200" dirty="0" err="1"/>
              <a:t>shadowMapTextureHeight</a:t>
            </a:r>
            <a:r>
              <a:rPr lang="en-US" altLang="zh-CN" sz="1200" dirty="0"/>
              <a:t>, 0, GL_DEPTH_COMPONENT, GL_UNSIGNED_INT, NULL</a:t>
            </a:r>
            <a:r>
              <a:rPr lang="en-US" altLang="zh-CN" sz="1200" dirty="0" smtClean="0"/>
              <a:t>);</a:t>
            </a:r>
          </a:p>
          <a:p>
            <a:r>
              <a:rPr lang="en-US" altLang="zh-CN" sz="1200" dirty="0" err="1"/>
              <a:t>glGenFramebuffers</a:t>
            </a:r>
            <a:r>
              <a:rPr lang="en-US" altLang="zh-CN" sz="1200" dirty="0"/>
              <a:t>(1, &amp;</a:t>
            </a:r>
            <a:r>
              <a:rPr lang="en-US" altLang="zh-CN" sz="1200" dirty="0" err="1"/>
              <a:t>userData</a:t>
            </a:r>
            <a:r>
              <a:rPr lang="en-US" altLang="zh-CN" sz="1200" dirty="0"/>
              <a:t>-&gt;</a:t>
            </a:r>
            <a:r>
              <a:rPr lang="en-US" altLang="zh-CN" sz="1200" dirty="0" err="1"/>
              <a:t>shadowMapBufferId</a:t>
            </a:r>
            <a:r>
              <a:rPr lang="en-US" altLang="zh-CN" sz="1200" dirty="0"/>
              <a:t>); </a:t>
            </a:r>
            <a:endParaRPr lang="en-US" altLang="zh-CN" sz="1200" dirty="0" smtClean="0"/>
          </a:p>
          <a:p>
            <a:r>
              <a:rPr lang="en-US" altLang="zh-CN" sz="1200" dirty="0" err="1" smtClean="0"/>
              <a:t>glBindFramebuffer</a:t>
            </a:r>
            <a:r>
              <a:rPr lang="en-US" altLang="zh-CN" sz="1200" dirty="0" smtClean="0"/>
              <a:t>(GL_FRAMEBUFFER</a:t>
            </a:r>
            <a:r>
              <a:rPr lang="en-US" altLang="zh-CN" sz="1200" dirty="0"/>
              <a:t>, </a:t>
            </a:r>
            <a:r>
              <a:rPr lang="en-US" altLang="zh-CN" sz="1200" dirty="0" err="1"/>
              <a:t>userData</a:t>
            </a:r>
            <a:r>
              <a:rPr lang="en-US" altLang="zh-CN" sz="1200" dirty="0"/>
              <a:t>-&gt;</a:t>
            </a:r>
            <a:r>
              <a:rPr lang="en-US" altLang="zh-CN" sz="1200" dirty="0" err="1"/>
              <a:t>shadowMapBufferId</a:t>
            </a:r>
            <a:r>
              <a:rPr lang="en-US" altLang="zh-CN" sz="1200" dirty="0"/>
              <a:t>); </a:t>
            </a:r>
            <a:endParaRPr lang="en-US" altLang="zh-CN" sz="1200" dirty="0" smtClean="0"/>
          </a:p>
          <a:p>
            <a:r>
              <a:rPr lang="en-US" altLang="zh-CN" sz="1200" dirty="0" smtClean="0"/>
              <a:t>glFramebufferTexture2D(GL_FRAMEBUFFER</a:t>
            </a:r>
            <a:r>
              <a:rPr lang="en-US" altLang="zh-CN" sz="1200" dirty="0"/>
              <a:t>, GL_DEPTH_ATTACHMENT, GL_TEXTURE_2D, </a:t>
            </a:r>
            <a:r>
              <a:rPr lang="en-US" altLang="zh-CN" sz="1200" dirty="0" err="1"/>
              <a:t>userData</a:t>
            </a:r>
            <a:r>
              <a:rPr lang="en-US" altLang="zh-CN" sz="1200" dirty="0"/>
              <a:t>-&gt;</a:t>
            </a:r>
            <a:r>
              <a:rPr lang="en-US" altLang="zh-CN" sz="1200" dirty="0" err="1"/>
              <a:t>shadowMapTextureId</a:t>
            </a:r>
            <a:r>
              <a:rPr lang="en-US" altLang="zh-CN" sz="1200" dirty="0"/>
              <a:t>, 0);</a:t>
            </a:r>
            <a:endParaRPr lang="zh-CN" altLang="en-US" sz="1200" dirty="0"/>
          </a:p>
        </p:txBody>
      </p:sp>
    </p:spTree>
    <p:extLst>
      <p:ext uri="{BB962C8B-B14F-4D97-AF65-F5344CB8AC3E}">
        <p14:creationId xmlns:p14="http://schemas.microsoft.com/office/powerpoint/2010/main" val="323603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normAutofit/>
          </a:bodyPr>
          <a:lstStyle/>
          <a:p>
            <a:r>
              <a:rPr lang="zh-CN" altLang="en-US" b="1" dirty="0"/>
              <a:t>主要代码过程（</a:t>
            </a:r>
            <a:r>
              <a:rPr lang="en-US" altLang="zh-CN" b="1" dirty="0"/>
              <a:t>MyObj4</a:t>
            </a:r>
            <a:r>
              <a:rPr lang="zh-CN" altLang="en-US" b="1" dirty="0"/>
              <a:t>）</a:t>
            </a:r>
            <a:r>
              <a:rPr lang="zh-CN" altLang="en-US" b="1" dirty="0" smtClean="0"/>
              <a:t>：</a:t>
            </a:r>
            <a:endParaRPr lang="en-US" altLang="zh-CN" b="1" dirty="0" smtClean="0"/>
          </a:p>
          <a:p>
            <a:r>
              <a:rPr lang="zh-CN" altLang="en-US" sz="1200" b="1" dirty="0"/>
              <a:t>进行</a:t>
            </a:r>
            <a:r>
              <a:rPr lang="zh-CN" altLang="en-US" sz="1200" b="1" dirty="0" smtClean="0"/>
              <a:t>绘制，第一遍渲染</a:t>
            </a:r>
            <a:endParaRPr lang="en-US" altLang="zh-CN" sz="1200" b="1" dirty="0" smtClean="0"/>
          </a:p>
          <a:p>
            <a:r>
              <a:rPr lang="en-US" altLang="zh-CN" sz="1200" dirty="0" err="1"/>
              <a:t>glBindFramebuffer</a:t>
            </a:r>
            <a:r>
              <a:rPr lang="en-US" altLang="zh-CN" sz="1200" dirty="0"/>
              <a:t>(GL_FRAMEBUFFER, </a:t>
            </a:r>
            <a:r>
              <a:rPr lang="en-US" altLang="zh-CN" sz="1200" dirty="0" err="1"/>
              <a:t>userData</a:t>
            </a:r>
            <a:r>
              <a:rPr lang="en-US" altLang="zh-CN" sz="1200" dirty="0"/>
              <a:t>-&gt;</a:t>
            </a:r>
            <a:r>
              <a:rPr lang="en-US" altLang="zh-CN" sz="1200" dirty="0" err="1"/>
              <a:t>shadowMapBufferId</a:t>
            </a:r>
            <a:r>
              <a:rPr lang="en-US" altLang="zh-CN" sz="1200" dirty="0"/>
              <a:t>); </a:t>
            </a:r>
            <a:endParaRPr lang="en-US" altLang="zh-CN" sz="1200" dirty="0" smtClean="0"/>
          </a:p>
          <a:p>
            <a:r>
              <a:rPr lang="en-US" altLang="zh-CN" sz="1200" dirty="0" err="1" smtClean="0"/>
              <a:t>glViewport</a:t>
            </a:r>
            <a:r>
              <a:rPr lang="en-US" altLang="zh-CN" sz="1200" dirty="0" smtClean="0"/>
              <a:t>(0</a:t>
            </a:r>
            <a:r>
              <a:rPr lang="en-US" altLang="zh-CN" sz="1200" dirty="0"/>
              <a:t>, 0, </a:t>
            </a:r>
            <a:r>
              <a:rPr lang="en-US" altLang="zh-CN" sz="1200" dirty="0" err="1"/>
              <a:t>userData</a:t>
            </a:r>
            <a:r>
              <a:rPr lang="en-US" altLang="zh-CN" sz="1200" dirty="0"/>
              <a:t>-&gt;</a:t>
            </a:r>
            <a:r>
              <a:rPr lang="en-US" altLang="zh-CN" sz="1200" dirty="0" err="1"/>
              <a:t>shadowMapTextureWidth</a:t>
            </a:r>
            <a:r>
              <a:rPr lang="en-US" altLang="zh-CN" sz="1200" dirty="0"/>
              <a:t>, </a:t>
            </a:r>
            <a:r>
              <a:rPr lang="en-US" altLang="zh-CN" sz="1200" dirty="0" err="1"/>
              <a:t>userData</a:t>
            </a:r>
            <a:r>
              <a:rPr lang="en-US" altLang="zh-CN" sz="1200" dirty="0"/>
              <a:t>-&gt;</a:t>
            </a:r>
            <a:r>
              <a:rPr lang="en-US" altLang="zh-CN" sz="1200" dirty="0" err="1"/>
              <a:t>shadowMapTextureHeight</a:t>
            </a:r>
            <a:r>
              <a:rPr lang="en-US" altLang="zh-CN" sz="1200" dirty="0"/>
              <a:t>); </a:t>
            </a:r>
            <a:endParaRPr lang="en-US" altLang="zh-CN" sz="1200" dirty="0" smtClean="0"/>
          </a:p>
          <a:p>
            <a:r>
              <a:rPr lang="en-US" altLang="zh-CN" sz="1200" dirty="0" err="1" smtClean="0"/>
              <a:t>glClear</a:t>
            </a:r>
            <a:r>
              <a:rPr lang="en-US" altLang="zh-CN" sz="1200" dirty="0" smtClean="0"/>
              <a:t>(GL_DEPTH_BUFFER_BIT</a:t>
            </a:r>
            <a:r>
              <a:rPr lang="en-US" altLang="zh-CN" sz="1200" dirty="0"/>
              <a:t>); </a:t>
            </a:r>
            <a:endParaRPr lang="en-US" altLang="zh-CN" sz="1200" dirty="0" smtClean="0"/>
          </a:p>
          <a:p>
            <a:r>
              <a:rPr lang="en-US" altLang="zh-CN" sz="1200" dirty="0" err="1" smtClean="0"/>
              <a:t>glColorMask</a:t>
            </a:r>
            <a:r>
              <a:rPr lang="en-US" altLang="zh-CN" sz="1200" dirty="0" smtClean="0"/>
              <a:t>(GL_FALSE</a:t>
            </a:r>
            <a:r>
              <a:rPr lang="en-US" altLang="zh-CN" sz="1200" dirty="0"/>
              <a:t>, GL_FALSE, GL_FALSE, GL_FALSE); </a:t>
            </a:r>
            <a:endParaRPr lang="en-US" altLang="zh-CN" sz="1200" dirty="0" smtClean="0"/>
          </a:p>
          <a:p>
            <a:r>
              <a:rPr lang="en-US" altLang="zh-CN" sz="1200" dirty="0" err="1" smtClean="0"/>
              <a:t>glUseProgram</a:t>
            </a:r>
            <a:r>
              <a:rPr lang="en-US" altLang="zh-CN" sz="1200" dirty="0" smtClean="0"/>
              <a:t>(</a:t>
            </a:r>
            <a:r>
              <a:rPr lang="en-US" altLang="zh-CN" sz="1200" dirty="0" err="1" smtClean="0"/>
              <a:t>userData</a:t>
            </a:r>
            <a:r>
              <a:rPr lang="en-US" altLang="zh-CN" sz="1200" dirty="0" smtClean="0"/>
              <a:t>-</a:t>
            </a:r>
            <a:r>
              <a:rPr lang="en-US" altLang="zh-CN" sz="1200" dirty="0"/>
              <a:t>&gt;</a:t>
            </a:r>
            <a:r>
              <a:rPr lang="en-US" altLang="zh-CN" sz="1200" dirty="0" err="1"/>
              <a:t>shadowMapProgramObject</a:t>
            </a:r>
            <a:r>
              <a:rPr lang="en-US" altLang="zh-CN" sz="1200" dirty="0"/>
              <a:t>); </a:t>
            </a:r>
            <a:endParaRPr lang="en-US" altLang="zh-CN" sz="1200" dirty="0" smtClean="0"/>
          </a:p>
          <a:p>
            <a:endParaRPr lang="en-US" altLang="zh-CN" sz="1200" dirty="0" smtClean="0"/>
          </a:p>
          <a:p>
            <a:r>
              <a:rPr lang="en-US" altLang="zh-CN" sz="1300" dirty="0" err="1"/>
              <a:t>glEnableVertexAttribArray</a:t>
            </a:r>
            <a:r>
              <a:rPr lang="en-US" altLang="zh-CN" sz="1300" dirty="0"/>
              <a:t>(POSITION_LOC); </a:t>
            </a:r>
            <a:endParaRPr lang="en-US" altLang="zh-CN" sz="1300" dirty="0" smtClean="0"/>
          </a:p>
          <a:p>
            <a:r>
              <a:rPr lang="en-US" altLang="zh-CN" sz="1300" dirty="0" err="1" smtClean="0"/>
              <a:t>glEnableVertexAttribArray</a:t>
            </a:r>
            <a:r>
              <a:rPr lang="en-US" altLang="zh-CN" sz="1300" dirty="0" smtClean="0"/>
              <a:t>(TEXTURE_LOC</a:t>
            </a:r>
            <a:r>
              <a:rPr lang="en-US" altLang="zh-CN" sz="1300" dirty="0"/>
              <a:t>); </a:t>
            </a:r>
            <a:endParaRPr lang="en-US" altLang="zh-CN" sz="1300" dirty="0" smtClean="0"/>
          </a:p>
          <a:p>
            <a:r>
              <a:rPr lang="en-US" altLang="zh-CN" sz="1300" dirty="0" err="1" smtClean="0"/>
              <a:t>glBindBuffer</a:t>
            </a:r>
            <a:r>
              <a:rPr lang="en-US" altLang="zh-CN" sz="1300" dirty="0" smtClean="0"/>
              <a:t>(GL_ARRAY_BUFFER</a:t>
            </a:r>
            <a:r>
              <a:rPr lang="en-US" altLang="zh-CN" sz="1300" dirty="0"/>
              <a:t>, </a:t>
            </a:r>
            <a:r>
              <a:rPr lang="en-US" altLang="zh-CN" sz="1300" dirty="0" err="1"/>
              <a:t>userData</a:t>
            </a:r>
            <a:r>
              <a:rPr lang="en-US" altLang="zh-CN" sz="1300" dirty="0"/>
              <a:t>-&gt;</a:t>
            </a:r>
            <a:r>
              <a:rPr lang="en-US" altLang="zh-CN" sz="1300" dirty="0" err="1"/>
              <a:t>groundPositionVBO</a:t>
            </a:r>
            <a:r>
              <a:rPr lang="en-US" altLang="zh-CN" sz="1300" dirty="0"/>
              <a:t>); </a:t>
            </a:r>
            <a:endParaRPr lang="en-US" altLang="zh-CN" sz="1300" dirty="0" smtClean="0"/>
          </a:p>
          <a:p>
            <a:r>
              <a:rPr lang="en-US" altLang="zh-CN" sz="1300" dirty="0" err="1" smtClean="0"/>
              <a:t>glVertexAttribPointer</a:t>
            </a:r>
            <a:r>
              <a:rPr lang="en-US" altLang="zh-CN" sz="1300" dirty="0" smtClean="0"/>
              <a:t>(POSITION_LOC</a:t>
            </a:r>
            <a:r>
              <a:rPr lang="en-US" altLang="zh-CN" sz="1300" dirty="0"/>
              <a:t>, 3, GL_FLOAT, GL_FALSE, 3 * </a:t>
            </a:r>
            <a:r>
              <a:rPr lang="en-US" altLang="zh-CN" sz="1300" dirty="0" err="1"/>
              <a:t>sizeof</a:t>
            </a:r>
            <a:r>
              <a:rPr lang="en-US" altLang="zh-CN" sz="1300" dirty="0"/>
              <a:t>(</a:t>
            </a:r>
            <a:r>
              <a:rPr lang="en-US" altLang="zh-CN" sz="1300" dirty="0" err="1"/>
              <a:t>GLfloat</a:t>
            </a:r>
            <a:r>
              <a:rPr lang="en-US" altLang="zh-CN" sz="1300" dirty="0"/>
              <a:t>), (</a:t>
            </a:r>
            <a:r>
              <a:rPr lang="en-US" altLang="zh-CN" sz="1300" dirty="0" err="1"/>
              <a:t>const</a:t>
            </a:r>
            <a:r>
              <a:rPr lang="en-US" altLang="zh-CN" sz="1300" dirty="0"/>
              <a:t> void*)NULL); </a:t>
            </a:r>
            <a:endParaRPr lang="en-US" altLang="zh-CN" sz="1300" dirty="0" smtClean="0"/>
          </a:p>
        </p:txBody>
      </p:sp>
    </p:spTree>
    <p:extLst>
      <p:ext uri="{BB962C8B-B14F-4D97-AF65-F5344CB8AC3E}">
        <p14:creationId xmlns:p14="http://schemas.microsoft.com/office/powerpoint/2010/main" val="106834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r>
              <a:rPr lang="zh-CN" altLang="en-US" b="1" dirty="0" smtClean="0"/>
              <a:t>：</a:t>
            </a:r>
            <a:endParaRPr lang="en-US" altLang="zh-CN" dirty="0" smtClean="0"/>
          </a:p>
          <a:p>
            <a:r>
              <a:rPr lang="en-US" altLang="zh-CN" sz="1200" dirty="0" err="1" smtClean="0"/>
              <a:t>glBindBuffer</a:t>
            </a:r>
            <a:r>
              <a:rPr lang="en-US" altLang="zh-CN" sz="1200" dirty="0" smtClean="0"/>
              <a:t>(GL_ELEMENT_ARRAY_BUFFER</a:t>
            </a:r>
            <a:r>
              <a:rPr lang="en-US" altLang="zh-CN" sz="1200" dirty="0"/>
              <a:t>, </a:t>
            </a:r>
            <a:r>
              <a:rPr lang="en-US" altLang="zh-CN" sz="1200" dirty="0" err="1"/>
              <a:t>userData</a:t>
            </a:r>
            <a:r>
              <a:rPr lang="en-US" altLang="zh-CN" sz="1200" dirty="0"/>
              <a:t>-&gt;</a:t>
            </a:r>
            <a:r>
              <a:rPr lang="en-US" altLang="zh-CN" sz="1200" dirty="0" err="1"/>
              <a:t>groundIndicesIBO</a:t>
            </a:r>
            <a:r>
              <a:rPr lang="en-US" altLang="zh-CN" sz="1200" dirty="0"/>
              <a:t>); </a:t>
            </a:r>
          </a:p>
          <a:p>
            <a:r>
              <a:rPr lang="en-US" altLang="zh-CN" sz="1200" dirty="0"/>
              <a:t>glUniformMatrix4fv(</a:t>
            </a:r>
            <a:r>
              <a:rPr lang="en-US" altLang="zh-CN" sz="1200" dirty="0" err="1"/>
              <a:t>userData</a:t>
            </a:r>
            <a:r>
              <a:rPr lang="en-US" altLang="zh-CN" sz="1200" dirty="0"/>
              <a:t>-&gt;</a:t>
            </a:r>
            <a:r>
              <a:rPr lang="en-US" altLang="zh-CN" sz="1200" dirty="0" err="1" smtClean="0"/>
              <a:t>shadowMapMvpLoc</a:t>
            </a:r>
            <a:r>
              <a:rPr lang="en-US" altLang="zh-CN" sz="1200" dirty="0" smtClean="0"/>
              <a:t>, </a:t>
            </a:r>
            <a:r>
              <a:rPr lang="en-US" altLang="zh-CN" sz="1200" dirty="0"/>
              <a:t>1, GL_FALSE, (</a:t>
            </a:r>
            <a:r>
              <a:rPr lang="en-US" altLang="zh-CN" sz="1200" dirty="0" err="1"/>
              <a:t>GLfloat</a:t>
            </a:r>
            <a:r>
              <a:rPr lang="en-US" altLang="zh-CN" sz="1200" dirty="0"/>
              <a:t>*)&amp; </a:t>
            </a:r>
            <a:r>
              <a:rPr lang="en-US" altLang="zh-CN" sz="1200" dirty="0" err="1"/>
              <a:t>userData</a:t>
            </a:r>
            <a:r>
              <a:rPr lang="en-US" altLang="zh-CN" sz="1200" dirty="0"/>
              <a:t>-&gt;</a:t>
            </a:r>
            <a:r>
              <a:rPr lang="en-US" altLang="zh-CN" sz="1200" dirty="0" err="1"/>
              <a:t>groundMvpMatrix.m</a:t>
            </a:r>
            <a:r>
              <a:rPr lang="en-US" altLang="zh-CN" sz="1200" dirty="0"/>
              <a:t>[0][0]); </a:t>
            </a:r>
            <a:endParaRPr lang="en-US" altLang="zh-CN" sz="1200" dirty="0" smtClean="0"/>
          </a:p>
          <a:p>
            <a:r>
              <a:rPr lang="en-US" altLang="zh-CN" sz="1200" dirty="0" smtClean="0"/>
              <a:t>glUniformMatrix4fv(</a:t>
            </a:r>
            <a:r>
              <a:rPr lang="en-US" altLang="zh-CN" sz="1200" dirty="0" err="1" smtClean="0"/>
              <a:t>userData</a:t>
            </a:r>
            <a:r>
              <a:rPr lang="en-US" altLang="zh-CN" sz="1200" dirty="0" smtClean="0"/>
              <a:t>-</a:t>
            </a:r>
            <a:r>
              <a:rPr lang="en-US" altLang="zh-CN" sz="1200" dirty="0"/>
              <a:t>&gt;</a:t>
            </a:r>
            <a:r>
              <a:rPr lang="en-US" altLang="zh-CN" sz="1200" dirty="0" err="1"/>
              <a:t>shadowMapMvpLightLoc</a:t>
            </a:r>
            <a:r>
              <a:rPr lang="en-US" altLang="zh-CN" sz="1200" dirty="0" smtClean="0"/>
              <a:t>, </a:t>
            </a:r>
            <a:r>
              <a:rPr lang="en-US" altLang="zh-CN" sz="1200" dirty="0"/>
              <a:t>1, GL_FALSE, (</a:t>
            </a:r>
            <a:r>
              <a:rPr lang="en-US" altLang="zh-CN" sz="1200" dirty="0" err="1"/>
              <a:t>GLfloat</a:t>
            </a:r>
            <a:r>
              <a:rPr lang="en-US" altLang="zh-CN" sz="1200" dirty="0"/>
              <a:t>*)&amp; </a:t>
            </a:r>
            <a:r>
              <a:rPr lang="en-US" altLang="zh-CN" sz="1200" dirty="0" err="1"/>
              <a:t>userData</a:t>
            </a:r>
            <a:r>
              <a:rPr lang="en-US" altLang="zh-CN" sz="1200" dirty="0"/>
              <a:t>-&gt;</a:t>
            </a:r>
            <a:r>
              <a:rPr lang="en-US" altLang="zh-CN" sz="1200" dirty="0" err="1"/>
              <a:t>groundMvpLightMatrix.m</a:t>
            </a:r>
            <a:r>
              <a:rPr lang="en-US" altLang="zh-CN" sz="1200" dirty="0"/>
              <a:t>[0][0]);</a:t>
            </a:r>
            <a:endParaRPr lang="zh-CN" altLang="en-US" sz="1200" dirty="0"/>
          </a:p>
          <a:p>
            <a:r>
              <a:rPr lang="en-US" altLang="zh-CN" sz="1200" dirty="0" err="1"/>
              <a:t>glDrawElements</a:t>
            </a:r>
            <a:r>
              <a:rPr lang="en-US" altLang="zh-CN" sz="1200" dirty="0"/>
              <a:t>(GL_TRIANGLES, </a:t>
            </a:r>
            <a:r>
              <a:rPr lang="en-US" altLang="zh-CN" sz="1200" dirty="0" err="1"/>
              <a:t>userData</a:t>
            </a:r>
            <a:r>
              <a:rPr lang="en-US" altLang="zh-CN" sz="1200" dirty="0"/>
              <a:t>-&gt;</a:t>
            </a:r>
            <a:r>
              <a:rPr lang="en-US" altLang="zh-CN" sz="1200" dirty="0" err="1"/>
              <a:t>groundNumIndices</a:t>
            </a:r>
            <a:r>
              <a:rPr lang="en-US" altLang="zh-CN" sz="1200" dirty="0"/>
              <a:t>, GL_UNSIGNED_INT, (</a:t>
            </a:r>
            <a:r>
              <a:rPr lang="en-US" altLang="zh-CN" sz="1200" dirty="0" err="1"/>
              <a:t>const</a:t>
            </a:r>
            <a:r>
              <a:rPr lang="en-US" altLang="zh-CN" sz="1200" dirty="0"/>
              <a:t> void*)NULL</a:t>
            </a:r>
            <a:r>
              <a:rPr lang="en-US" altLang="zh-CN" sz="1200" dirty="0" smtClean="0"/>
              <a:t>);</a:t>
            </a:r>
          </a:p>
          <a:p>
            <a:endParaRPr lang="en-US" altLang="zh-CN" sz="1200" dirty="0"/>
          </a:p>
          <a:p>
            <a:r>
              <a:rPr lang="en-US" altLang="zh-CN" sz="1200" dirty="0" smtClean="0"/>
              <a:t>……</a:t>
            </a:r>
          </a:p>
          <a:p>
            <a:r>
              <a:rPr lang="en-US" altLang="zh-CN" sz="1200" dirty="0" err="1"/>
              <a:t>glDrawElements</a:t>
            </a:r>
            <a:r>
              <a:rPr lang="en-US" altLang="zh-CN" sz="1200" dirty="0"/>
              <a:t>(GL_TRIANGLES, 3 * </a:t>
            </a:r>
            <a:r>
              <a:rPr lang="en-US" altLang="zh-CN" sz="1200" dirty="0" err="1"/>
              <a:t>ObjData.updated_face_num</a:t>
            </a:r>
            <a:r>
              <a:rPr lang="en-US" altLang="zh-CN" sz="1200" dirty="0"/>
              <a:t>, GL_UNSIGNED_INT, (</a:t>
            </a:r>
            <a:r>
              <a:rPr lang="en-US" altLang="zh-CN" sz="1200" dirty="0" err="1"/>
              <a:t>const</a:t>
            </a:r>
            <a:r>
              <a:rPr lang="en-US" altLang="zh-CN" sz="1200" dirty="0"/>
              <a:t> void*)NULL);</a:t>
            </a:r>
            <a:endParaRPr lang="zh-CN" altLang="en-US" sz="1200" dirty="0"/>
          </a:p>
        </p:txBody>
      </p:sp>
    </p:spTree>
    <p:extLst>
      <p:ext uri="{BB962C8B-B14F-4D97-AF65-F5344CB8AC3E}">
        <p14:creationId xmlns:p14="http://schemas.microsoft.com/office/powerpoint/2010/main" val="687983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r>
              <a:rPr lang="zh-CN" altLang="en-US" b="1" dirty="0" smtClean="0"/>
              <a:t>：</a:t>
            </a:r>
            <a:endParaRPr lang="en-US" altLang="zh-CN" b="1" dirty="0"/>
          </a:p>
          <a:p>
            <a:r>
              <a:rPr lang="zh-CN" altLang="en-US" sz="1200" dirty="0" smtClean="0"/>
              <a:t>进行第二遍渲染</a:t>
            </a:r>
            <a:endParaRPr lang="en-US" altLang="zh-CN" sz="1200" dirty="0" smtClean="0"/>
          </a:p>
          <a:p>
            <a:r>
              <a:rPr lang="en-US" altLang="zh-CN" sz="1200" dirty="0" err="1" smtClean="0"/>
              <a:t>glBindFramebuffer</a:t>
            </a:r>
            <a:r>
              <a:rPr lang="en-US" altLang="zh-CN" sz="1200" dirty="0" smtClean="0"/>
              <a:t>(GL_FRAMEBUFFER</a:t>
            </a:r>
            <a:r>
              <a:rPr lang="en-US" altLang="zh-CN" sz="1200" dirty="0"/>
              <a:t>, </a:t>
            </a:r>
            <a:r>
              <a:rPr lang="en-US" altLang="zh-CN" sz="1200" dirty="0" err="1"/>
              <a:t>defaultFramebuffer</a:t>
            </a:r>
            <a:r>
              <a:rPr lang="en-US" altLang="zh-CN" sz="1200" dirty="0"/>
              <a:t>); </a:t>
            </a:r>
            <a:endParaRPr lang="en-US" altLang="zh-CN" sz="1200" dirty="0" smtClean="0"/>
          </a:p>
          <a:p>
            <a:r>
              <a:rPr lang="en-US" altLang="zh-CN" sz="1200" dirty="0" err="1" smtClean="0"/>
              <a:t>glColorMask</a:t>
            </a:r>
            <a:r>
              <a:rPr lang="en-US" altLang="zh-CN" sz="1200" dirty="0" smtClean="0"/>
              <a:t>(GL_TRUE</a:t>
            </a:r>
            <a:r>
              <a:rPr lang="en-US" altLang="zh-CN" sz="1200" dirty="0"/>
              <a:t>, GL_TRUE, GL_TRUE, GL_TRUE); </a:t>
            </a:r>
            <a:endParaRPr lang="en-US" altLang="zh-CN" sz="1200" dirty="0" smtClean="0"/>
          </a:p>
          <a:p>
            <a:r>
              <a:rPr lang="en-US" altLang="zh-CN" sz="1200" dirty="0" err="1" smtClean="0"/>
              <a:t>glViewport</a:t>
            </a:r>
            <a:r>
              <a:rPr lang="en-US" altLang="zh-CN" sz="1200" dirty="0" smtClean="0"/>
              <a:t>(0</a:t>
            </a:r>
            <a:r>
              <a:rPr lang="en-US" altLang="zh-CN" sz="1200" dirty="0"/>
              <a:t>, 0, </a:t>
            </a:r>
            <a:r>
              <a:rPr lang="en-US" altLang="zh-CN" sz="1200" dirty="0" err="1"/>
              <a:t>esContext</a:t>
            </a:r>
            <a:r>
              <a:rPr lang="en-US" altLang="zh-CN" sz="1200" dirty="0"/>
              <a:t>-&gt;width, </a:t>
            </a:r>
            <a:r>
              <a:rPr lang="en-US" altLang="zh-CN" sz="1200" dirty="0" err="1"/>
              <a:t>esContext</a:t>
            </a:r>
            <a:r>
              <a:rPr lang="en-US" altLang="zh-CN" sz="1200" dirty="0"/>
              <a:t>-&gt;height); </a:t>
            </a:r>
            <a:endParaRPr lang="en-US" altLang="zh-CN" sz="1200" dirty="0" smtClean="0"/>
          </a:p>
          <a:p>
            <a:r>
              <a:rPr lang="en-US" altLang="zh-CN" sz="1200" dirty="0" err="1" smtClean="0"/>
              <a:t>glClear</a:t>
            </a:r>
            <a:r>
              <a:rPr lang="en-US" altLang="zh-CN" sz="1200" dirty="0" smtClean="0"/>
              <a:t>(GL_COLOR_BUFFER_BIT </a:t>
            </a:r>
            <a:r>
              <a:rPr lang="en-US" altLang="zh-CN" sz="1200" dirty="0"/>
              <a:t>| GL_DEPTH_BUFFER_BIT); </a:t>
            </a:r>
            <a:endParaRPr lang="en-US" altLang="zh-CN" sz="1200" dirty="0" smtClean="0"/>
          </a:p>
          <a:p>
            <a:r>
              <a:rPr lang="en-US" altLang="zh-CN" sz="1200" dirty="0" err="1" smtClean="0"/>
              <a:t>glClearColor</a:t>
            </a:r>
            <a:r>
              <a:rPr lang="en-US" altLang="zh-CN" sz="1200" dirty="0" smtClean="0"/>
              <a:t>(1.0f</a:t>
            </a:r>
            <a:r>
              <a:rPr lang="en-US" altLang="zh-CN" sz="1200" dirty="0"/>
              <a:t>, 1.0f, 1.0f, 0.0f); </a:t>
            </a:r>
            <a:endParaRPr lang="en-US" altLang="zh-CN" sz="1200" dirty="0" smtClean="0"/>
          </a:p>
          <a:p>
            <a:r>
              <a:rPr lang="en-US" altLang="zh-CN" sz="1200" dirty="0" err="1" smtClean="0"/>
              <a:t>glUseProgram</a:t>
            </a:r>
            <a:r>
              <a:rPr lang="en-US" altLang="zh-CN" sz="1200" dirty="0" smtClean="0"/>
              <a:t>(</a:t>
            </a:r>
            <a:r>
              <a:rPr lang="en-US" altLang="zh-CN" sz="1200" dirty="0" err="1" smtClean="0"/>
              <a:t>userData</a:t>
            </a:r>
            <a:r>
              <a:rPr lang="en-US" altLang="zh-CN" sz="1200" dirty="0" smtClean="0"/>
              <a:t>-</a:t>
            </a:r>
            <a:r>
              <a:rPr lang="en-US" altLang="zh-CN" sz="1200" dirty="0"/>
              <a:t>&gt;</a:t>
            </a:r>
            <a:r>
              <a:rPr lang="en-US" altLang="zh-CN" sz="1200" dirty="0" err="1"/>
              <a:t>sceneProgramObject</a:t>
            </a:r>
            <a:r>
              <a:rPr lang="en-US" altLang="zh-CN" sz="1200" dirty="0"/>
              <a:t>); </a:t>
            </a:r>
            <a:endParaRPr lang="en-US" altLang="zh-CN" sz="1200" dirty="0" smtClean="0"/>
          </a:p>
          <a:p>
            <a:r>
              <a:rPr lang="en-US" altLang="zh-CN" sz="1200" dirty="0" err="1" smtClean="0"/>
              <a:t>glActiveTexture</a:t>
            </a:r>
            <a:r>
              <a:rPr lang="en-US" altLang="zh-CN" sz="1200" dirty="0" smtClean="0"/>
              <a:t>(GL_TEXTURE0</a:t>
            </a:r>
            <a:r>
              <a:rPr lang="en-US" altLang="zh-CN" sz="1200" dirty="0"/>
              <a:t>); </a:t>
            </a:r>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shadowMapTextureId</a:t>
            </a:r>
            <a:r>
              <a:rPr lang="en-US" altLang="zh-CN" sz="1200" dirty="0"/>
              <a:t>); </a:t>
            </a:r>
            <a:endParaRPr lang="en-US" altLang="zh-CN" sz="1200" dirty="0" smtClean="0"/>
          </a:p>
          <a:p>
            <a:r>
              <a:rPr lang="en-US" altLang="zh-CN" sz="1200" dirty="0" smtClean="0"/>
              <a:t>glUniform1i(</a:t>
            </a:r>
            <a:r>
              <a:rPr lang="en-US" altLang="zh-CN" sz="1200" dirty="0" err="1" smtClean="0"/>
              <a:t>userData</a:t>
            </a:r>
            <a:r>
              <a:rPr lang="en-US" altLang="zh-CN" sz="1200" dirty="0" smtClean="0"/>
              <a:t>-</a:t>
            </a:r>
            <a:r>
              <a:rPr lang="en-US" altLang="zh-CN" sz="1200" dirty="0"/>
              <a:t>&gt;</a:t>
            </a:r>
            <a:r>
              <a:rPr lang="en-US" altLang="zh-CN" sz="1200" dirty="0" err="1"/>
              <a:t>shadowMapSamplerLoc</a:t>
            </a:r>
            <a:r>
              <a:rPr lang="en-US" altLang="zh-CN" sz="1200" dirty="0"/>
              <a:t>, 0);</a:t>
            </a:r>
            <a:endParaRPr lang="zh-CN" altLang="en-US" sz="1200" dirty="0"/>
          </a:p>
        </p:txBody>
      </p:sp>
    </p:spTree>
    <p:extLst>
      <p:ext uri="{BB962C8B-B14F-4D97-AF65-F5344CB8AC3E}">
        <p14:creationId xmlns:p14="http://schemas.microsoft.com/office/powerpoint/2010/main" val="117181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endParaRPr lang="en-US" altLang="zh-CN" b="1" dirty="0"/>
          </a:p>
          <a:p>
            <a:r>
              <a:rPr lang="en-US" altLang="zh-CN" sz="1200" dirty="0" smtClean="0"/>
              <a:t>……</a:t>
            </a:r>
          </a:p>
          <a:p>
            <a:r>
              <a:rPr lang="en-US" altLang="zh-CN" sz="1200" dirty="0" err="1" smtClean="0"/>
              <a:t>glActiveTexture</a:t>
            </a:r>
            <a:r>
              <a:rPr lang="en-US" altLang="zh-CN" sz="1200" dirty="0" smtClean="0"/>
              <a:t>(GL_TEXTURE1</a:t>
            </a:r>
            <a:r>
              <a:rPr lang="en-US" altLang="zh-CN" sz="1200" dirty="0"/>
              <a:t>); </a:t>
            </a:r>
            <a:endParaRPr lang="en-US" altLang="zh-CN" sz="1200" dirty="0" smtClean="0"/>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groundTexId</a:t>
            </a:r>
            <a:r>
              <a:rPr lang="en-US" altLang="zh-CN" sz="1200" dirty="0"/>
              <a:t>); </a:t>
            </a:r>
            <a:endParaRPr lang="en-US" altLang="zh-CN" sz="1200" dirty="0" smtClean="0"/>
          </a:p>
          <a:p>
            <a:r>
              <a:rPr lang="en-US" altLang="zh-CN" sz="1200" dirty="0" smtClean="0"/>
              <a:t>glUniform1i(</a:t>
            </a:r>
            <a:r>
              <a:rPr lang="en-US" altLang="zh-CN" sz="1200" dirty="0" err="1" smtClean="0"/>
              <a:t>userData</a:t>
            </a:r>
            <a:r>
              <a:rPr lang="en-US" altLang="zh-CN" sz="1200" dirty="0" smtClean="0"/>
              <a:t>-</a:t>
            </a:r>
            <a:r>
              <a:rPr lang="en-US" altLang="zh-CN" sz="1200" dirty="0"/>
              <a:t>&gt;</a:t>
            </a:r>
            <a:r>
              <a:rPr lang="en-US" altLang="zh-CN" sz="1200" dirty="0" err="1"/>
              <a:t>modelSamplerLoc</a:t>
            </a:r>
            <a:r>
              <a:rPr lang="en-US" altLang="zh-CN" sz="1200" dirty="0"/>
              <a:t>, 1); </a:t>
            </a:r>
            <a:endParaRPr lang="en-US" altLang="zh-CN" sz="1200" dirty="0" smtClean="0"/>
          </a:p>
          <a:p>
            <a:r>
              <a:rPr lang="en-US" altLang="zh-CN" sz="1200" dirty="0" err="1" smtClean="0"/>
              <a:t>glDrawElements</a:t>
            </a:r>
            <a:r>
              <a:rPr lang="en-US" altLang="zh-CN" sz="1200" dirty="0" smtClean="0"/>
              <a:t>(GL_TRIANGLES</a:t>
            </a:r>
            <a:r>
              <a:rPr lang="en-US" altLang="zh-CN" sz="1200" dirty="0"/>
              <a:t>, </a:t>
            </a:r>
            <a:r>
              <a:rPr lang="en-US" altLang="zh-CN" sz="1200" dirty="0" err="1"/>
              <a:t>userData</a:t>
            </a:r>
            <a:r>
              <a:rPr lang="en-US" altLang="zh-CN" sz="1200" dirty="0"/>
              <a:t>-&gt;</a:t>
            </a:r>
            <a:r>
              <a:rPr lang="en-US" altLang="zh-CN" sz="1200" dirty="0" err="1"/>
              <a:t>groundNumIndices</a:t>
            </a:r>
            <a:r>
              <a:rPr lang="en-US" altLang="zh-CN" sz="1200" dirty="0"/>
              <a:t>, GL_UNSIGNED_INT, (</a:t>
            </a:r>
            <a:r>
              <a:rPr lang="en-US" altLang="zh-CN" sz="1200" dirty="0" err="1"/>
              <a:t>const</a:t>
            </a:r>
            <a:r>
              <a:rPr lang="en-US" altLang="zh-CN" sz="1200" dirty="0"/>
              <a:t> void*)NULL</a:t>
            </a:r>
            <a:r>
              <a:rPr lang="en-US" altLang="zh-CN" sz="1200" dirty="0" smtClean="0"/>
              <a:t>);</a:t>
            </a:r>
          </a:p>
          <a:p>
            <a:r>
              <a:rPr lang="en-US" altLang="zh-CN" sz="1200" dirty="0" smtClean="0"/>
              <a:t>……</a:t>
            </a:r>
          </a:p>
          <a:p>
            <a:r>
              <a:rPr lang="en-US" altLang="zh-CN" sz="1200" dirty="0" err="1"/>
              <a:t>glActiveTexture</a:t>
            </a:r>
            <a:r>
              <a:rPr lang="en-US" altLang="zh-CN" sz="1200" dirty="0"/>
              <a:t>(GL_TEXTURE1); </a:t>
            </a:r>
            <a:endParaRPr lang="en-US" altLang="zh-CN" sz="1200" dirty="0" smtClean="0"/>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modelTexId</a:t>
            </a:r>
            <a:r>
              <a:rPr lang="en-US" altLang="zh-CN" sz="1200" dirty="0"/>
              <a:t>); </a:t>
            </a:r>
            <a:endParaRPr lang="en-US" altLang="zh-CN" sz="1200" dirty="0" smtClean="0"/>
          </a:p>
          <a:p>
            <a:r>
              <a:rPr lang="en-US" altLang="zh-CN" sz="1200" dirty="0" smtClean="0"/>
              <a:t>glUniform1i(</a:t>
            </a:r>
            <a:r>
              <a:rPr lang="en-US" altLang="zh-CN" sz="1200" dirty="0" err="1" smtClean="0"/>
              <a:t>userData</a:t>
            </a:r>
            <a:r>
              <a:rPr lang="en-US" altLang="zh-CN" sz="1200" dirty="0" smtClean="0"/>
              <a:t>-</a:t>
            </a:r>
            <a:r>
              <a:rPr lang="en-US" altLang="zh-CN" sz="1200" dirty="0"/>
              <a:t>&gt;</a:t>
            </a:r>
            <a:r>
              <a:rPr lang="en-US" altLang="zh-CN" sz="1200" dirty="0" err="1"/>
              <a:t>modelSamplerLoc</a:t>
            </a:r>
            <a:r>
              <a:rPr lang="en-US" altLang="zh-CN" sz="1200" dirty="0"/>
              <a:t>, 1); </a:t>
            </a:r>
            <a:endParaRPr lang="en-US" altLang="zh-CN" sz="1200" dirty="0" smtClean="0"/>
          </a:p>
          <a:p>
            <a:r>
              <a:rPr lang="en-US" altLang="zh-CN" sz="1200" dirty="0" err="1" smtClean="0"/>
              <a:t>glDrawElements</a:t>
            </a:r>
            <a:r>
              <a:rPr lang="en-US" altLang="zh-CN" sz="1200" dirty="0" smtClean="0"/>
              <a:t>(GL_TRIANGLES</a:t>
            </a:r>
            <a:r>
              <a:rPr lang="en-US" altLang="zh-CN" sz="1200" dirty="0"/>
              <a:t>, 3 * </a:t>
            </a:r>
            <a:r>
              <a:rPr lang="en-US" altLang="zh-CN" sz="1200" dirty="0" err="1"/>
              <a:t>ObjData.updated_face_num</a:t>
            </a:r>
            <a:r>
              <a:rPr lang="en-US" altLang="zh-CN" sz="1200" dirty="0"/>
              <a:t>, GL_UNSIGNED_INT, (</a:t>
            </a:r>
            <a:r>
              <a:rPr lang="en-US" altLang="zh-CN" sz="1200" dirty="0" err="1"/>
              <a:t>const</a:t>
            </a:r>
            <a:r>
              <a:rPr lang="en-US" altLang="zh-CN" sz="1200" dirty="0"/>
              <a:t> void*)NULL);</a:t>
            </a:r>
            <a:endParaRPr lang="zh-CN" altLang="en-US" sz="1200" dirty="0"/>
          </a:p>
        </p:txBody>
      </p:sp>
    </p:spTree>
    <p:extLst>
      <p:ext uri="{BB962C8B-B14F-4D97-AF65-F5344CB8AC3E}">
        <p14:creationId xmlns:p14="http://schemas.microsoft.com/office/powerpoint/2010/main" val="155133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endParaRPr lang="en-US" altLang="zh-CN" b="1" dirty="0"/>
          </a:p>
          <a:p>
            <a:r>
              <a:rPr lang="zh-CN" altLang="en-US" sz="1200" dirty="0" smtClean="0"/>
              <a:t>进行旋转</a:t>
            </a:r>
            <a:endParaRPr lang="en-US" altLang="zh-CN" sz="1200" dirty="0" smtClean="0"/>
          </a:p>
          <a:p>
            <a:r>
              <a:rPr lang="en-US" altLang="zh-CN" sz="1200" dirty="0" err="1"/>
              <a:t>userData</a:t>
            </a:r>
            <a:r>
              <a:rPr lang="en-US" altLang="zh-CN" sz="1200" dirty="0"/>
              <a:t>-&gt;</a:t>
            </a:r>
            <a:r>
              <a:rPr lang="en-US" altLang="zh-CN" sz="1200" dirty="0" err="1"/>
              <a:t>modelRotateAngle</a:t>
            </a:r>
            <a:r>
              <a:rPr lang="en-US" altLang="zh-CN" sz="1200" dirty="0"/>
              <a:t> += 45.0f * </a:t>
            </a:r>
            <a:r>
              <a:rPr lang="en-US" altLang="zh-CN" sz="1200" dirty="0" err="1"/>
              <a:t>deltaTime</a:t>
            </a:r>
            <a:r>
              <a:rPr lang="en-US" altLang="zh-CN" sz="1200" dirty="0"/>
              <a:t>; </a:t>
            </a:r>
            <a:endParaRPr lang="en-US" altLang="zh-CN" sz="1200" dirty="0" smtClean="0"/>
          </a:p>
          <a:p>
            <a:r>
              <a:rPr lang="en-US" altLang="zh-CN" sz="1200" dirty="0" smtClean="0"/>
              <a:t>if </a:t>
            </a:r>
            <a:r>
              <a:rPr lang="en-US" altLang="zh-CN" sz="1200" dirty="0"/>
              <a:t>(</a:t>
            </a:r>
            <a:r>
              <a:rPr lang="en-US" altLang="zh-CN" sz="1200" dirty="0" err="1"/>
              <a:t>userData</a:t>
            </a:r>
            <a:r>
              <a:rPr lang="en-US" altLang="zh-CN" sz="1200" dirty="0"/>
              <a:t>-&gt;</a:t>
            </a:r>
            <a:r>
              <a:rPr lang="en-US" altLang="zh-CN" sz="1200" dirty="0" err="1"/>
              <a:t>modelRotateAngle</a:t>
            </a:r>
            <a:r>
              <a:rPr lang="en-US" altLang="zh-CN" sz="1200" dirty="0"/>
              <a:t> &gt;= 360.0f) { </a:t>
            </a:r>
            <a:r>
              <a:rPr lang="en-US" altLang="zh-CN" sz="1200" dirty="0" err="1"/>
              <a:t>userData</a:t>
            </a:r>
            <a:r>
              <a:rPr lang="en-US" altLang="zh-CN" sz="1200" dirty="0"/>
              <a:t>-&gt;</a:t>
            </a:r>
            <a:r>
              <a:rPr lang="en-US" altLang="zh-CN" sz="1200" dirty="0" err="1"/>
              <a:t>modelRotateAngle</a:t>
            </a:r>
            <a:r>
              <a:rPr lang="en-US" altLang="zh-CN" sz="1200" dirty="0"/>
              <a:t> -= 360.0f; </a:t>
            </a:r>
            <a:r>
              <a:rPr lang="en-US" altLang="zh-CN" sz="1200" dirty="0" smtClean="0"/>
              <a:t>}</a:t>
            </a:r>
          </a:p>
          <a:p>
            <a:r>
              <a:rPr lang="en-US" altLang="zh-CN" sz="1200" dirty="0" smtClean="0"/>
              <a:t>……</a:t>
            </a:r>
          </a:p>
          <a:p>
            <a:r>
              <a:rPr lang="en-US" altLang="zh-CN" sz="1200" dirty="0" err="1"/>
              <a:t>esRotate</a:t>
            </a:r>
            <a:r>
              <a:rPr lang="en-US" altLang="zh-CN" sz="1200" dirty="0"/>
              <a:t>(&amp;model, </a:t>
            </a:r>
            <a:r>
              <a:rPr lang="en-US" altLang="zh-CN" sz="1200" dirty="0" err="1"/>
              <a:t>userData</a:t>
            </a:r>
            <a:r>
              <a:rPr lang="en-US" altLang="zh-CN" sz="1200" dirty="0"/>
              <a:t>-&gt;</a:t>
            </a:r>
            <a:r>
              <a:rPr lang="en-US" altLang="zh-CN" sz="1200" dirty="0" err="1"/>
              <a:t>modelRotateAngle</a:t>
            </a:r>
            <a:r>
              <a:rPr lang="en-US" altLang="zh-CN" sz="1200" dirty="0"/>
              <a:t>, 0.0f, 1.0f, 0.0f</a:t>
            </a:r>
            <a:r>
              <a:rPr lang="en-US" altLang="zh-CN" sz="1200" dirty="0" smtClean="0"/>
              <a:t>);</a:t>
            </a:r>
          </a:p>
          <a:p>
            <a:r>
              <a:rPr lang="en-US" altLang="zh-CN" sz="1200" dirty="0" smtClean="0"/>
              <a:t>……</a:t>
            </a:r>
          </a:p>
          <a:p>
            <a:r>
              <a:rPr lang="en-US" altLang="zh-CN" sz="1200" dirty="0" err="1"/>
              <a:t>esMatrixMultiply</a:t>
            </a:r>
            <a:r>
              <a:rPr lang="en-US" altLang="zh-CN" sz="1200" dirty="0"/>
              <a:t>(&amp;</a:t>
            </a:r>
            <a:r>
              <a:rPr lang="en-US" altLang="zh-CN" sz="1200" dirty="0" err="1"/>
              <a:t>userData</a:t>
            </a:r>
            <a:r>
              <a:rPr lang="en-US" altLang="zh-CN" sz="1200" dirty="0"/>
              <a:t>-&gt;</a:t>
            </a:r>
            <a:r>
              <a:rPr lang="en-US" altLang="zh-CN" sz="1200" dirty="0" err="1"/>
              <a:t>modelMvpLightMatrix</a:t>
            </a:r>
            <a:r>
              <a:rPr lang="en-US" altLang="zh-CN" sz="1200" dirty="0"/>
              <a:t>, &amp;</a:t>
            </a:r>
            <a:r>
              <a:rPr lang="en-US" altLang="zh-CN" sz="1200" dirty="0" err="1"/>
              <a:t>modelview</a:t>
            </a:r>
            <a:r>
              <a:rPr lang="en-US" altLang="zh-CN" sz="1200" dirty="0"/>
              <a:t>, &amp;</a:t>
            </a:r>
            <a:r>
              <a:rPr lang="en-US" altLang="zh-CN" sz="1200" dirty="0" err="1"/>
              <a:t>ortho</a:t>
            </a:r>
            <a:r>
              <a:rPr lang="en-US" altLang="zh-CN" sz="1200" dirty="0"/>
              <a:t>);</a:t>
            </a:r>
            <a:endParaRPr lang="zh-CN" altLang="en-US" sz="1200" dirty="0"/>
          </a:p>
        </p:txBody>
      </p:sp>
    </p:spTree>
    <p:extLst>
      <p:ext uri="{BB962C8B-B14F-4D97-AF65-F5344CB8AC3E}">
        <p14:creationId xmlns:p14="http://schemas.microsoft.com/office/powerpoint/2010/main" val="329085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r>
              <a:rPr lang="zh-CN" altLang="en-US" b="1" dirty="0" smtClean="0"/>
              <a:t>：</a:t>
            </a:r>
            <a:endParaRPr lang="en-US" altLang="zh-CN" b="1" dirty="0" smtClean="0"/>
          </a:p>
          <a:p>
            <a:endParaRPr lang="en-US" altLang="zh-CN"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238" y="2656053"/>
            <a:ext cx="5968859" cy="3615498"/>
          </a:xfrm>
          <a:prstGeom prst="rect">
            <a:avLst/>
          </a:prstGeom>
        </p:spPr>
      </p:pic>
    </p:spTree>
    <p:extLst>
      <p:ext uri="{BB962C8B-B14F-4D97-AF65-F5344CB8AC3E}">
        <p14:creationId xmlns:p14="http://schemas.microsoft.com/office/powerpoint/2010/main" val="209055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解析模型文件使模型轮廓正确</a:t>
            </a:r>
            <a:r>
              <a:rPr lang="zh-CN" altLang="en-US" dirty="0" smtClean="0"/>
              <a:t>显示</a:t>
            </a:r>
            <a:endParaRPr lang="en-US" altLang="zh-CN" dirty="0"/>
          </a:p>
        </p:txBody>
      </p:sp>
      <p:sp>
        <p:nvSpPr>
          <p:cNvPr id="3" name="内容占位符 2"/>
          <p:cNvSpPr>
            <a:spLocks noGrp="1"/>
          </p:cNvSpPr>
          <p:nvPr>
            <p:ph idx="1"/>
          </p:nvPr>
        </p:nvSpPr>
        <p:spPr/>
        <p:txBody>
          <a:bodyPr/>
          <a:lstStyle/>
          <a:p>
            <a:endParaRPr lang="en-US" altLang="zh-CN" dirty="0" smtClean="0"/>
          </a:p>
          <a:p>
            <a:r>
              <a:rPr lang="zh-CN" altLang="en-US" b="1" dirty="0"/>
              <a:t>模型</a:t>
            </a:r>
            <a:r>
              <a:rPr lang="zh-CN" altLang="en-US" b="1" dirty="0" smtClean="0"/>
              <a:t>文件</a:t>
            </a:r>
            <a:r>
              <a:rPr lang="zh-CN" altLang="en-US" b="1" dirty="0" smtClean="0"/>
              <a:t>主要信息：</a:t>
            </a:r>
            <a:endParaRPr lang="en-US" altLang="zh-CN" b="1" dirty="0" smtClean="0"/>
          </a:p>
          <a:p>
            <a:r>
              <a:rPr lang="en-US" altLang="zh-CN" dirty="0"/>
              <a:t>v -0.500000 -0.500000 </a:t>
            </a:r>
            <a:r>
              <a:rPr lang="en-US" altLang="zh-CN" dirty="0" smtClean="0"/>
              <a:t>0.500000		</a:t>
            </a:r>
            <a:r>
              <a:rPr lang="zh-CN" altLang="en-US" dirty="0" smtClean="0"/>
              <a:t>顶点</a:t>
            </a:r>
            <a:r>
              <a:rPr lang="zh-CN" altLang="en-US" dirty="0"/>
              <a:t>位置</a:t>
            </a:r>
            <a:endParaRPr lang="en-US" altLang="zh-CN" dirty="0" smtClean="0"/>
          </a:p>
          <a:p>
            <a:r>
              <a:rPr lang="en-US" altLang="zh-CN" dirty="0" err="1"/>
              <a:t>vt</a:t>
            </a:r>
            <a:r>
              <a:rPr lang="en-US" altLang="zh-CN" dirty="0"/>
              <a:t> 0.001992 </a:t>
            </a:r>
            <a:r>
              <a:rPr lang="en-US" altLang="zh-CN" dirty="0" smtClean="0"/>
              <a:t>0.001992				</a:t>
            </a:r>
            <a:r>
              <a:rPr lang="zh-CN" altLang="en-US" dirty="0" smtClean="0"/>
              <a:t>顶点纹理坐标</a:t>
            </a:r>
            <a:endParaRPr lang="en-US" altLang="zh-CN" dirty="0" smtClean="0"/>
          </a:p>
          <a:p>
            <a:r>
              <a:rPr lang="en-US" altLang="zh-CN" dirty="0" err="1"/>
              <a:t>vn</a:t>
            </a:r>
            <a:r>
              <a:rPr lang="en-US" altLang="zh-CN" dirty="0"/>
              <a:t> 0.000000 0.000000 </a:t>
            </a:r>
            <a:r>
              <a:rPr lang="en-US" altLang="zh-CN" dirty="0" smtClean="0"/>
              <a:t>1.000000		</a:t>
            </a:r>
            <a:r>
              <a:rPr lang="zh-CN" altLang="en-US" dirty="0" smtClean="0"/>
              <a:t>顶点法线</a:t>
            </a:r>
            <a:endParaRPr lang="en-US" altLang="zh-CN" dirty="0" smtClean="0"/>
          </a:p>
          <a:p>
            <a:r>
              <a:rPr lang="en-US" altLang="zh-CN" dirty="0"/>
              <a:t>f 3/13/5 4/14/6 </a:t>
            </a:r>
            <a:r>
              <a:rPr lang="en-US" altLang="zh-CN" dirty="0" smtClean="0"/>
              <a:t>5/15/7			</a:t>
            </a:r>
            <a:r>
              <a:rPr lang="zh-CN" altLang="en-US" dirty="0" smtClean="0"/>
              <a:t>面索引</a:t>
            </a:r>
            <a:endParaRPr lang="en-US" altLang="zh-CN" dirty="0" smtClean="0"/>
          </a:p>
          <a:p>
            <a:endParaRPr lang="en-US" altLang="zh-CN" dirty="0" smtClean="0"/>
          </a:p>
          <a:p>
            <a:r>
              <a:rPr lang="zh-CN" altLang="en-US" b="1" dirty="0" smtClean="0"/>
              <a:t>实现思路：</a:t>
            </a:r>
            <a:endParaRPr lang="en-US" altLang="zh-CN" b="1" dirty="0" smtClean="0"/>
          </a:p>
          <a:p>
            <a:r>
              <a:rPr lang="zh-CN" altLang="en-US" dirty="0" smtClean="0"/>
              <a:t>通过</a:t>
            </a:r>
            <a:r>
              <a:rPr lang="zh-CN" altLang="en-US" dirty="0"/>
              <a:t>处理字符串，将各类数据保存在对应的数组中以便</a:t>
            </a:r>
            <a:r>
              <a:rPr lang="en-US" altLang="zh-CN" dirty="0"/>
              <a:t>API</a:t>
            </a:r>
            <a:r>
              <a:rPr lang="zh-CN" altLang="en-US" dirty="0"/>
              <a:t>使用。</a:t>
            </a:r>
          </a:p>
        </p:txBody>
      </p:sp>
    </p:spTree>
    <p:extLst>
      <p:ext uri="{BB962C8B-B14F-4D97-AF65-F5344CB8AC3E}">
        <p14:creationId xmlns:p14="http://schemas.microsoft.com/office/powerpoint/2010/main" val="325099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endParaRPr lang="en-US"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63" y="2586276"/>
            <a:ext cx="5264010" cy="3878745"/>
          </a:xfrm>
          <a:prstGeom prst="rect">
            <a:avLst/>
          </a:prstGeom>
        </p:spPr>
      </p:pic>
    </p:spTree>
    <p:extLst>
      <p:ext uri="{BB962C8B-B14F-4D97-AF65-F5344CB8AC3E}">
        <p14:creationId xmlns:p14="http://schemas.microsoft.com/office/powerpoint/2010/main" val="1724046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主要代码过程（</a:t>
            </a:r>
            <a:r>
              <a:rPr lang="en-US" altLang="zh-CN" b="1" dirty="0"/>
              <a:t>MyObj4</a:t>
            </a:r>
            <a:r>
              <a:rPr lang="zh-CN" altLang="en-US" b="1"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542" y="1270000"/>
            <a:ext cx="5487166" cy="5249008"/>
          </a:xfrm>
          <a:prstGeom prst="rect">
            <a:avLst/>
          </a:prstGeom>
        </p:spPr>
      </p:pic>
    </p:spTree>
    <p:extLst>
      <p:ext uri="{BB962C8B-B14F-4D97-AF65-F5344CB8AC3E}">
        <p14:creationId xmlns:p14="http://schemas.microsoft.com/office/powerpoint/2010/main" val="4271212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dirty="0"/>
              <a:t>结果展示</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33" y="2724612"/>
            <a:ext cx="3539736" cy="27527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724612"/>
            <a:ext cx="3539737" cy="2752725"/>
          </a:xfrm>
          <a:prstGeom prst="rect">
            <a:avLst/>
          </a:prstGeom>
        </p:spPr>
      </p:pic>
    </p:spTree>
    <p:extLst>
      <p:ext uri="{BB962C8B-B14F-4D97-AF65-F5344CB8AC3E}">
        <p14:creationId xmlns:p14="http://schemas.microsoft.com/office/powerpoint/2010/main" val="306902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遇到的问题及解决方案：</a:t>
            </a:r>
            <a:endParaRPr lang="en-US" altLang="zh-CN" b="1" dirty="0"/>
          </a:p>
          <a:p>
            <a:r>
              <a:rPr lang="zh-CN" altLang="en-US" dirty="0" smtClean="0"/>
              <a:t>前面三个步骤在画物体时没有使用缓冲区对象，结构比较散乱。而生成深度纹理需要处理每个物体的所有顶点，散乱的结构导致地面的顶点没有被处理到，深度纹理不完整，最终屏幕上只显示了模型的部分阴影。</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738" y="3514065"/>
            <a:ext cx="3545859" cy="2757486"/>
          </a:xfrm>
          <a:prstGeom prst="rect">
            <a:avLst/>
          </a:prstGeom>
        </p:spPr>
      </p:pic>
    </p:spTree>
    <p:extLst>
      <p:ext uri="{BB962C8B-B14F-4D97-AF65-F5344CB8AC3E}">
        <p14:creationId xmlns:p14="http://schemas.microsoft.com/office/powerpoint/2010/main" val="3175996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绘制阴影效果并旋转模型</a:t>
            </a:r>
          </a:p>
        </p:txBody>
      </p:sp>
      <p:sp>
        <p:nvSpPr>
          <p:cNvPr id="3" name="内容占位符 2"/>
          <p:cNvSpPr>
            <a:spLocks noGrp="1"/>
          </p:cNvSpPr>
          <p:nvPr>
            <p:ph idx="1"/>
          </p:nvPr>
        </p:nvSpPr>
        <p:spPr/>
        <p:txBody>
          <a:bodyPr/>
          <a:lstStyle/>
          <a:p>
            <a:r>
              <a:rPr lang="zh-CN" altLang="en-US" b="1" dirty="0"/>
              <a:t>遇到的问题及解决方案：</a:t>
            </a:r>
            <a:endParaRPr lang="en-US" altLang="zh-CN" b="1" dirty="0"/>
          </a:p>
          <a:p>
            <a:r>
              <a:rPr lang="zh-CN" altLang="en-US" dirty="0" smtClean="0"/>
              <a:t>使用缓冲区对象储存每个物体</a:t>
            </a:r>
            <a:r>
              <a:rPr lang="zh-CN" altLang="en-US" dirty="0"/>
              <a:t>的</a:t>
            </a:r>
            <a:r>
              <a:rPr lang="zh-CN" altLang="en-US" dirty="0" smtClean="0"/>
              <a:t>顶点位置信息，索引信息，和纹理坐标信息，对每个物体都用各自的投影矩阵保证每个物体的顶点信息都会被处理，不仅在生成深度纹理的时候，也在绘制到屏幕的时候。问题得以解决。</a:t>
            </a:r>
            <a:endParaRPr lang="zh-CN" altLang="en-US" dirty="0"/>
          </a:p>
        </p:txBody>
      </p:sp>
    </p:spTree>
    <p:extLst>
      <p:ext uri="{BB962C8B-B14F-4D97-AF65-F5344CB8AC3E}">
        <p14:creationId xmlns:p14="http://schemas.microsoft.com/office/powerpoint/2010/main" val="42238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解析模型文件使模型轮廓正确显示</a:t>
            </a:r>
          </a:p>
        </p:txBody>
      </p:sp>
      <p:sp>
        <p:nvSpPr>
          <p:cNvPr id="3" name="内容占位符 2"/>
          <p:cNvSpPr>
            <a:spLocks noGrp="1"/>
          </p:cNvSpPr>
          <p:nvPr>
            <p:ph idx="1"/>
          </p:nvPr>
        </p:nvSpPr>
        <p:spPr/>
        <p:txBody>
          <a:bodyPr/>
          <a:lstStyle/>
          <a:p>
            <a:r>
              <a:rPr lang="zh-CN" altLang="en-US" b="1" dirty="0"/>
              <a:t>主要</a:t>
            </a:r>
            <a:r>
              <a:rPr lang="zh-CN" altLang="en-US" b="1" dirty="0" smtClean="0"/>
              <a:t>代码</a:t>
            </a:r>
            <a:r>
              <a:rPr lang="zh-CN" altLang="en-US" b="1" dirty="0" smtClean="0"/>
              <a:t>过程（</a:t>
            </a:r>
            <a:r>
              <a:rPr lang="en-US" altLang="zh-CN" b="1" dirty="0" err="1" smtClean="0"/>
              <a:t>MyObj</a:t>
            </a:r>
            <a:r>
              <a:rPr lang="zh-CN" altLang="en-US" b="1" dirty="0" smtClean="0"/>
              <a:t>）：</a:t>
            </a:r>
            <a:endParaRPr lang="en-US" altLang="zh-CN" b="1" dirty="0" smtClean="0"/>
          </a:p>
          <a:p>
            <a:r>
              <a:rPr lang="en-US" altLang="zh-CN" sz="1200" dirty="0" err="1"/>
              <a:t>glVertexAttribPointer</a:t>
            </a:r>
            <a:r>
              <a:rPr lang="en-US" altLang="zh-CN" sz="1200" dirty="0"/>
              <a:t>(0, 3, GL_FLOAT, </a:t>
            </a:r>
            <a:r>
              <a:rPr lang="en-US" altLang="zh-CN" sz="1200" dirty="0" smtClean="0"/>
              <a:t>GL_FALSE</a:t>
            </a:r>
            <a:r>
              <a:rPr lang="en-US" altLang="zh-CN" sz="1200" dirty="0"/>
              <a:t>, 0, </a:t>
            </a:r>
            <a:r>
              <a:rPr lang="en-US" altLang="zh-CN" sz="1200" dirty="0" err="1"/>
              <a:t>ObjData.vertices</a:t>
            </a:r>
            <a:r>
              <a:rPr lang="en-US" altLang="zh-CN" sz="1200" dirty="0" smtClean="0"/>
              <a:t>);</a:t>
            </a:r>
          </a:p>
          <a:p>
            <a:r>
              <a:rPr lang="en-US" altLang="zh-CN" sz="1200" dirty="0" err="1"/>
              <a:t>glEnableVertexAttribArray</a:t>
            </a:r>
            <a:r>
              <a:rPr lang="en-US" altLang="zh-CN" sz="1200" dirty="0"/>
              <a:t>(0</a:t>
            </a:r>
            <a:r>
              <a:rPr lang="en-US" altLang="zh-CN" sz="1200" dirty="0" smtClean="0"/>
              <a:t>);</a:t>
            </a:r>
            <a:endParaRPr lang="en-US" altLang="zh-CN" sz="1200" dirty="0"/>
          </a:p>
          <a:p>
            <a:endParaRPr lang="en-US" altLang="zh-CN" sz="1200" dirty="0" smtClean="0"/>
          </a:p>
          <a:p>
            <a:r>
              <a:rPr lang="en-US" altLang="zh-CN" sz="1200" dirty="0" err="1"/>
              <a:t>glDrawElements</a:t>
            </a:r>
            <a:r>
              <a:rPr lang="en-US" altLang="zh-CN" sz="1200" dirty="0"/>
              <a:t>(GL_TRIANGLES, 3*</a:t>
            </a:r>
            <a:r>
              <a:rPr lang="en-US" altLang="zh-CN" sz="1200" dirty="0" err="1"/>
              <a:t>ObjData.updated_face_num</a:t>
            </a:r>
            <a:r>
              <a:rPr lang="en-US" altLang="zh-CN" sz="1200" dirty="0"/>
              <a:t>, GL_UNSIGNED_INT, </a:t>
            </a:r>
            <a:r>
              <a:rPr lang="en-US" altLang="zh-CN" sz="1200" dirty="0" err="1"/>
              <a:t>ObjData.indices</a:t>
            </a:r>
            <a:r>
              <a:rPr lang="en-US" altLang="zh-CN" sz="1200" dirty="0" smtClean="0"/>
              <a:t>);</a:t>
            </a:r>
          </a:p>
          <a:p>
            <a:r>
              <a:rPr lang="en-US" altLang="zh-CN" sz="1200" dirty="0" err="1" smtClean="0"/>
              <a:t>Shader</a:t>
            </a:r>
            <a:r>
              <a:rPr lang="zh-CN" altLang="en-US" sz="1200" dirty="0" smtClean="0"/>
              <a:t>中输出颜色写死为红色。</a:t>
            </a:r>
            <a:endParaRPr lang="en-US" altLang="zh-CN" sz="1200" dirty="0" smtClean="0"/>
          </a:p>
          <a:p>
            <a:endParaRPr lang="en-US" altLang="zh-CN" dirty="0" smtClean="0"/>
          </a:p>
        </p:txBody>
      </p:sp>
    </p:spTree>
    <p:extLst>
      <p:ext uri="{BB962C8B-B14F-4D97-AF65-F5344CB8AC3E}">
        <p14:creationId xmlns:p14="http://schemas.microsoft.com/office/powerpoint/2010/main" val="385052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解析模型文件使模型轮廓正确显示</a:t>
            </a:r>
          </a:p>
        </p:txBody>
      </p:sp>
      <p:sp>
        <p:nvSpPr>
          <p:cNvPr id="13" name="内容占位符 12"/>
          <p:cNvSpPr>
            <a:spLocks noGrp="1"/>
          </p:cNvSpPr>
          <p:nvPr>
            <p:ph idx="1"/>
          </p:nvPr>
        </p:nvSpPr>
        <p:spPr/>
        <p:txBody>
          <a:bodyPr/>
          <a:lstStyle/>
          <a:p>
            <a:r>
              <a:rPr lang="zh-CN" altLang="en-US" dirty="0" smtClean="0"/>
              <a:t>结果展示</a:t>
            </a:r>
            <a:endParaRPr lang="en-US" altLang="zh-CN" dirty="0" smtClean="0"/>
          </a:p>
          <a:p>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35" y="2867161"/>
            <a:ext cx="3173128" cy="2467627"/>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264" y="2867161"/>
            <a:ext cx="3160932" cy="2458143"/>
          </a:xfrm>
          <a:prstGeom prst="rect">
            <a:avLst/>
          </a:prstGeom>
        </p:spPr>
      </p:pic>
    </p:spTree>
    <p:extLst>
      <p:ext uri="{BB962C8B-B14F-4D97-AF65-F5344CB8AC3E}">
        <p14:creationId xmlns:p14="http://schemas.microsoft.com/office/powerpoint/2010/main" val="27072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解析模型文件使模型轮廓正确显示</a:t>
            </a:r>
          </a:p>
        </p:txBody>
      </p:sp>
      <p:sp>
        <p:nvSpPr>
          <p:cNvPr id="3" name="内容占位符 2"/>
          <p:cNvSpPr>
            <a:spLocks noGrp="1"/>
          </p:cNvSpPr>
          <p:nvPr>
            <p:ph idx="1"/>
          </p:nvPr>
        </p:nvSpPr>
        <p:spPr/>
        <p:txBody>
          <a:bodyPr/>
          <a:lstStyle/>
          <a:p>
            <a:r>
              <a:rPr lang="zh-CN" altLang="en-US" b="1" dirty="0" smtClean="0"/>
              <a:t>遇到的问题及解决方案：</a:t>
            </a:r>
            <a:endParaRPr lang="en-US" altLang="zh-CN" b="1" dirty="0" smtClean="0"/>
          </a:p>
          <a:p>
            <a:r>
              <a:rPr lang="zh-CN" altLang="en-US" dirty="0" smtClean="0"/>
              <a:t>一行</a:t>
            </a:r>
            <a:r>
              <a:rPr lang="zh-CN" altLang="en-US" dirty="0"/>
              <a:t>面信息（</a:t>
            </a:r>
            <a:r>
              <a:rPr lang="en-US" altLang="zh-CN" dirty="0"/>
              <a:t>f</a:t>
            </a:r>
            <a:r>
              <a:rPr lang="zh-CN" altLang="en-US" dirty="0"/>
              <a:t>）可能出现多于三组索引</a:t>
            </a:r>
            <a:r>
              <a:rPr lang="zh-CN" altLang="en-US" dirty="0" smtClean="0"/>
              <a:t>，我默认其必然包含三组索引，导致部分面缺失。当多与三组时使用</a:t>
            </a:r>
            <a:r>
              <a:rPr lang="zh-CN" altLang="en-US" dirty="0"/>
              <a:t>的是</a:t>
            </a:r>
            <a:r>
              <a:rPr lang="en-US" altLang="zh-CN" dirty="0"/>
              <a:t>TRIANGLE_FAN</a:t>
            </a:r>
            <a:r>
              <a:rPr lang="zh-CN" altLang="en-US" dirty="0" smtClean="0"/>
              <a:t>图元。按照</a:t>
            </a:r>
            <a:r>
              <a:rPr lang="en-US" altLang="zh-CN" dirty="0"/>
              <a:t>TRIANGLE_FAN</a:t>
            </a:r>
            <a:r>
              <a:rPr lang="zh-CN" altLang="en-US" dirty="0" smtClean="0"/>
              <a:t>图元绘制时的顶点顺序重新组织顶点数组，此时再按照</a:t>
            </a:r>
            <a:r>
              <a:rPr lang="en-US" altLang="zh-CN" dirty="0" smtClean="0"/>
              <a:t>TRIANGLE</a:t>
            </a:r>
            <a:r>
              <a:rPr lang="zh-CN" altLang="en-US" dirty="0" smtClean="0"/>
              <a:t>图元画出，问题得以解决。</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86121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解析模型文件使模型纹理贴图正确显示</a:t>
            </a:r>
          </a:p>
        </p:txBody>
      </p:sp>
      <p:sp>
        <p:nvSpPr>
          <p:cNvPr id="3" name="内容占位符 2"/>
          <p:cNvSpPr>
            <a:spLocks noGrp="1"/>
          </p:cNvSpPr>
          <p:nvPr>
            <p:ph idx="1"/>
          </p:nvPr>
        </p:nvSpPr>
        <p:spPr/>
        <p:txBody>
          <a:bodyPr/>
          <a:lstStyle/>
          <a:p>
            <a:r>
              <a:rPr lang="zh-CN" altLang="en-US" b="1" dirty="0" smtClean="0"/>
              <a:t>实现思路：</a:t>
            </a:r>
            <a:endParaRPr lang="en-US" altLang="zh-CN" b="1" dirty="0" smtClean="0"/>
          </a:p>
          <a:p>
            <a:r>
              <a:rPr lang="zh-CN" altLang="en-US" dirty="0" smtClean="0"/>
              <a:t>读取纹理文件（</a:t>
            </a:r>
            <a:r>
              <a:rPr lang="en-US" altLang="zh-CN" dirty="0" smtClean="0"/>
              <a:t>.</a:t>
            </a:r>
            <a:r>
              <a:rPr lang="en-US" altLang="zh-CN" dirty="0" err="1" smtClean="0"/>
              <a:t>tga</a:t>
            </a:r>
            <a:r>
              <a:rPr lang="zh-CN" altLang="en-US" dirty="0" smtClean="0"/>
              <a:t>文件）。</a:t>
            </a:r>
            <a:endParaRPr lang="en-US" altLang="zh-CN" dirty="0" smtClean="0"/>
          </a:p>
          <a:p>
            <a:r>
              <a:rPr lang="zh-CN" altLang="en-US" dirty="0" smtClean="0"/>
              <a:t>利用之前从模型文件中取得的顶点纹理坐标信息，可以得到纹理的对应关系。</a:t>
            </a:r>
            <a:endParaRPr lang="zh-CN" altLang="en-US" dirty="0"/>
          </a:p>
        </p:txBody>
      </p:sp>
    </p:spTree>
    <p:extLst>
      <p:ext uri="{BB962C8B-B14F-4D97-AF65-F5344CB8AC3E}">
        <p14:creationId xmlns:p14="http://schemas.microsoft.com/office/powerpoint/2010/main" val="53114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解析模型文件使模型纹理贴图正确显示</a:t>
            </a:r>
          </a:p>
        </p:txBody>
      </p:sp>
      <p:sp>
        <p:nvSpPr>
          <p:cNvPr id="3" name="内容占位符 2"/>
          <p:cNvSpPr>
            <a:spLocks noGrp="1"/>
          </p:cNvSpPr>
          <p:nvPr>
            <p:ph idx="1"/>
          </p:nvPr>
        </p:nvSpPr>
        <p:spPr/>
        <p:txBody>
          <a:bodyPr>
            <a:normAutofit lnSpcReduction="10000"/>
          </a:bodyPr>
          <a:lstStyle/>
          <a:p>
            <a:r>
              <a:rPr lang="zh-CN" altLang="en-US" b="1" dirty="0"/>
              <a:t>主要</a:t>
            </a:r>
            <a:r>
              <a:rPr lang="zh-CN" altLang="en-US" b="1" dirty="0" smtClean="0"/>
              <a:t>代码</a:t>
            </a:r>
            <a:r>
              <a:rPr lang="zh-CN" altLang="en-US" b="1" dirty="0"/>
              <a:t>过程（</a:t>
            </a:r>
            <a:r>
              <a:rPr lang="en-US" altLang="zh-CN" b="1" dirty="0" smtClean="0"/>
              <a:t>MyObj2</a:t>
            </a:r>
            <a:r>
              <a:rPr lang="zh-CN" altLang="en-US" b="1" dirty="0" smtClean="0"/>
              <a:t>）：</a:t>
            </a:r>
            <a:endParaRPr lang="en-US" altLang="zh-CN" b="1" dirty="0" smtClean="0"/>
          </a:p>
          <a:p>
            <a:r>
              <a:rPr lang="en-US" altLang="zh-CN" sz="1200" dirty="0" err="1"/>
              <a:t>userData</a:t>
            </a:r>
            <a:r>
              <a:rPr lang="en-US" altLang="zh-CN" sz="1200" dirty="0"/>
              <a:t>-&gt;</a:t>
            </a:r>
            <a:r>
              <a:rPr lang="en-US" altLang="zh-CN" sz="1200" dirty="0" err="1"/>
              <a:t>ailianMapTexId</a:t>
            </a:r>
            <a:r>
              <a:rPr lang="en-US" altLang="zh-CN" sz="1200" dirty="0"/>
              <a:t> = </a:t>
            </a:r>
            <a:r>
              <a:rPr lang="en-US" altLang="zh-CN" sz="1200" dirty="0" err="1"/>
              <a:t>LoadTexture</a:t>
            </a:r>
            <a:r>
              <a:rPr lang="en-US" altLang="zh-CN" sz="1200" dirty="0"/>
              <a:t>(</a:t>
            </a:r>
            <a:r>
              <a:rPr lang="en-US" altLang="zh-CN" sz="1200" dirty="0" err="1"/>
              <a:t>esContext</a:t>
            </a:r>
            <a:r>
              <a:rPr lang="en-US" altLang="zh-CN" sz="1200" dirty="0"/>
              <a:t>-&gt;</a:t>
            </a:r>
            <a:r>
              <a:rPr lang="en-US" altLang="zh-CN" sz="1200" dirty="0" err="1"/>
              <a:t>platformData</a:t>
            </a:r>
            <a:r>
              <a:rPr lang="en-US" altLang="zh-CN" sz="1200" dirty="0"/>
              <a:t>, "</a:t>
            </a:r>
            <a:r>
              <a:rPr lang="en-US" altLang="zh-CN" sz="1200" dirty="0" err="1"/>
              <a:t>bear.tga</a:t>
            </a:r>
            <a:r>
              <a:rPr lang="en-US" altLang="zh-CN" sz="1200" dirty="0" smtClean="0"/>
              <a:t>");</a:t>
            </a:r>
          </a:p>
          <a:p>
            <a:endParaRPr lang="en-US" altLang="zh-CN" sz="1200" dirty="0"/>
          </a:p>
          <a:p>
            <a:r>
              <a:rPr lang="en-US" altLang="zh-CN" sz="1200" dirty="0" err="1"/>
              <a:t>glVertexAttribPointer</a:t>
            </a:r>
            <a:r>
              <a:rPr lang="en-US" altLang="zh-CN" sz="1200" dirty="0"/>
              <a:t>(0, 3, GL_FLOAT, GL_FALSE, 0, </a:t>
            </a:r>
            <a:r>
              <a:rPr lang="en-US" altLang="zh-CN" sz="1200" dirty="0" err="1"/>
              <a:t>ObjData.updatedAgainVertices</a:t>
            </a:r>
            <a:r>
              <a:rPr lang="en-US" altLang="zh-CN" sz="1200" dirty="0"/>
              <a:t>); </a:t>
            </a:r>
            <a:endParaRPr lang="en-US" altLang="zh-CN" sz="1200" dirty="0" smtClean="0"/>
          </a:p>
          <a:p>
            <a:r>
              <a:rPr lang="en-US" altLang="zh-CN" sz="1200" dirty="0" err="1" smtClean="0"/>
              <a:t>glEnableVertexAttribArray</a:t>
            </a:r>
            <a:r>
              <a:rPr lang="en-US" altLang="zh-CN" sz="1200" dirty="0" smtClean="0"/>
              <a:t>(0);</a:t>
            </a:r>
          </a:p>
          <a:p>
            <a:r>
              <a:rPr lang="en-US" altLang="zh-CN" sz="1200" dirty="0" err="1"/>
              <a:t>glVertexAttribPointer</a:t>
            </a:r>
            <a:r>
              <a:rPr lang="en-US" altLang="zh-CN" sz="1200" dirty="0"/>
              <a:t>(1, 2, GL_FLOAT, GL_FALSE, 0, </a:t>
            </a:r>
            <a:r>
              <a:rPr lang="en-US" altLang="zh-CN" sz="1200" dirty="0" err="1"/>
              <a:t>ObjData.updatedTexCoords</a:t>
            </a:r>
            <a:r>
              <a:rPr lang="en-US" altLang="zh-CN" sz="1200" dirty="0"/>
              <a:t>); </a:t>
            </a:r>
            <a:endParaRPr lang="en-US" altLang="zh-CN" sz="1200" dirty="0" smtClean="0"/>
          </a:p>
          <a:p>
            <a:r>
              <a:rPr lang="en-US" altLang="zh-CN" sz="1200" dirty="0" err="1" smtClean="0"/>
              <a:t>glEnableVertexAttribArray</a:t>
            </a:r>
            <a:r>
              <a:rPr lang="en-US" altLang="zh-CN" sz="1200" dirty="0" smtClean="0"/>
              <a:t>(1);</a:t>
            </a:r>
          </a:p>
          <a:p>
            <a:r>
              <a:rPr lang="en-US" altLang="zh-CN" sz="1200" dirty="0" err="1"/>
              <a:t>glActiveTexture</a:t>
            </a:r>
            <a:r>
              <a:rPr lang="en-US" altLang="zh-CN" sz="1200" dirty="0"/>
              <a:t>(GL_TEXTURE0); </a:t>
            </a:r>
            <a:endParaRPr lang="en-US" altLang="zh-CN" sz="1200" dirty="0" smtClean="0"/>
          </a:p>
          <a:p>
            <a:r>
              <a:rPr lang="en-US" altLang="zh-CN" sz="1200" dirty="0" err="1" smtClean="0"/>
              <a:t>glBindTexture</a:t>
            </a:r>
            <a:r>
              <a:rPr lang="en-US" altLang="zh-CN" sz="1200" dirty="0" smtClean="0"/>
              <a:t>(GL_TEXTURE_2D</a:t>
            </a:r>
            <a:r>
              <a:rPr lang="en-US" altLang="zh-CN" sz="1200" dirty="0"/>
              <a:t>, </a:t>
            </a:r>
            <a:r>
              <a:rPr lang="en-US" altLang="zh-CN" sz="1200" dirty="0" err="1"/>
              <a:t>userData</a:t>
            </a:r>
            <a:r>
              <a:rPr lang="en-US" altLang="zh-CN" sz="1200" dirty="0"/>
              <a:t>-&gt;</a:t>
            </a:r>
            <a:r>
              <a:rPr lang="en-US" altLang="zh-CN" sz="1200" dirty="0" err="1"/>
              <a:t>ailianMapTexId</a:t>
            </a:r>
            <a:r>
              <a:rPr lang="en-US" altLang="zh-CN" sz="1200" dirty="0"/>
              <a:t>); </a:t>
            </a:r>
            <a:endParaRPr lang="en-US" altLang="zh-CN" sz="1200" dirty="0" smtClean="0"/>
          </a:p>
          <a:p>
            <a:r>
              <a:rPr lang="en-US" altLang="zh-CN" sz="1200" dirty="0" smtClean="0"/>
              <a:t>glUniform1i(</a:t>
            </a:r>
            <a:r>
              <a:rPr lang="en-US" altLang="zh-CN" sz="1200" dirty="0" err="1" smtClean="0"/>
              <a:t>userData</a:t>
            </a:r>
            <a:r>
              <a:rPr lang="en-US" altLang="zh-CN" sz="1200" dirty="0" smtClean="0"/>
              <a:t>-</a:t>
            </a:r>
            <a:r>
              <a:rPr lang="en-US" altLang="zh-CN" sz="1200" dirty="0"/>
              <a:t>&gt;</a:t>
            </a:r>
            <a:r>
              <a:rPr lang="en-US" altLang="zh-CN" sz="1200" dirty="0" err="1"/>
              <a:t>ailianMapLoc</a:t>
            </a:r>
            <a:r>
              <a:rPr lang="en-US" altLang="zh-CN" sz="1200" dirty="0"/>
              <a:t>, 0</a:t>
            </a:r>
            <a:r>
              <a:rPr lang="en-US" altLang="zh-CN" sz="1200" dirty="0" smtClean="0"/>
              <a:t>);</a:t>
            </a:r>
          </a:p>
          <a:p>
            <a:endParaRPr lang="en-US" altLang="zh-CN" sz="1200" dirty="0" smtClean="0"/>
          </a:p>
          <a:p>
            <a:r>
              <a:rPr lang="en-US" altLang="zh-CN" sz="1200" dirty="0" err="1"/>
              <a:t>glDrawArrays</a:t>
            </a:r>
            <a:r>
              <a:rPr lang="en-US" altLang="zh-CN" sz="1200" dirty="0"/>
              <a:t>(GL_TRIANGLES, 0, 3 * </a:t>
            </a:r>
            <a:r>
              <a:rPr lang="en-US" altLang="zh-CN" sz="1200" dirty="0" err="1"/>
              <a:t>ObjData.updated_face_num</a:t>
            </a:r>
            <a:r>
              <a:rPr lang="en-US" altLang="zh-CN" sz="1200" dirty="0" smtClean="0"/>
              <a:t>);</a:t>
            </a:r>
          </a:p>
          <a:p>
            <a:r>
              <a:rPr lang="en-US" altLang="zh-CN" sz="1200" dirty="0" err="1" smtClean="0"/>
              <a:t>Shader</a:t>
            </a:r>
            <a:r>
              <a:rPr lang="zh-CN" altLang="en-US" sz="1200" dirty="0" smtClean="0"/>
              <a:t>中输出颜色由采样器及纹理坐标决定。</a:t>
            </a:r>
            <a:endParaRPr lang="zh-CN" altLang="en-US" sz="1200" dirty="0"/>
          </a:p>
        </p:txBody>
      </p:sp>
    </p:spTree>
    <p:extLst>
      <p:ext uri="{BB962C8B-B14F-4D97-AF65-F5344CB8AC3E}">
        <p14:creationId xmlns:p14="http://schemas.microsoft.com/office/powerpoint/2010/main" val="156599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解析模型文件使模型纹理贴图正确显示</a:t>
            </a:r>
          </a:p>
        </p:txBody>
      </p:sp>
      <p:sp>
        <p:nvSpPr>
          <p:cNvPr id="3" name="内容占位符 2"/>
          <p:cNvSpPr>
            <a:spLocks noGrp="1"/>
          </p:cNvSpPr>
          <p:nvPr>
            <p:ph idx="1"/>
          </p:nvPr>
        </p:nvSpPr>
        <p:spPr/>
        <p:txBody>
          <a:bodyPr/>
          <a:lstStyle/>
          <a:p>
            <a:r>
              <a:rPr lang="zh-CN" altLang="en-US" dirty="0"/>
              <a:t>结果展示</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14" y="2993721"/>
            <a:ext cx="3656345" cy="284340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993721"/>
            <a:ext cx="3656347" cy="2843408"/>
          </a:xfrm>
          <a:prstGeom prst="rect">
            <a:avLst/>
          </a:prstGeom>
        </p:spPr>
      </p:pic>
    </p:spTree>
    <p:extLst>
      <p:ext uri="{BB962C8B-B14F-4D97-AF65-F5344CB8AC3E}">
        <p14:creationId xmlns:p14="http://schemas.microsoft.com/office/powerpoint/2010/main" val="270395266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4423</TotalTime>
  <Words>2371</Words>
  <Application>Microsoft Office PowerPoint</Application>
  <PresentationFormat>宽屏</PresentationFormat>
  <Paragraphs>224</Paragraphs>
  <Slides>34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方正姚体</vt:lpstr>
      <vt:lpstr>华文新魏</vt:lpstr>
      <vt:lpstr>Arial</vt:lpstr>
      <vt:lpstr>Trebuchet MS</vt:lpstr>
      <vt:lpstr>Wingdings 3</vt:lpstr>
      <vt:lpstr>平面</vt:lpstr>
      <vt:lpstr>OpenGLES3.0</vt:lpstr>
      <vt:lpstr>项目概述</vt:lpstr>
      <vt:lpstr>解析模型文件使模型轮廓正确显示</vt:lpstr>
      <vt:lpstr>解析模型文件使模型轮廓正确显示</vt:lpstr>
      <vt:lpstr>解析模型文件使模型轮廓正确显示</vt:lpstr>
      <vt:lpstr>解析模型文件使模型轮廓正确显示</vt:lpstr>
      <vt:lpstr>解析模型文件使模型纹理贴图正确显示</vt:lpstr>
      <vt:lpstr>解析模型文件使模型纹理贴图正确显示</vt:lpstr>
      <vt:lpstr>解析模型文件使模型纹理贴图正确显示</vt:lpstr>
      <vt:lpstr>解析模型文件使模型纹理贴图正确显示</vt:lpstr>
      <vt:lpstr>绘制自定义的地面 </vt:lpstr>
      <vt:lpstr>绘制自定义的地面</vt:lpstr>
      <vt:lpstr>绘制自定义的地面</vt:lpstr>
      <vt:lpstr>绘制自定义的地面</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lpstr>绘制阴影效果并旋转模型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OpenGLES3.0</dc:title>
  <dc:creator>崔健翔</dc:creator>
  <cp:lastModifiedBy>崔健翔</cp:lastModifiedBy>
  <cp:revision>83</cp:revision>
  <dcterms:created xsi:type="dcterms:W3CDTF">2019-08-26T07:32:05Z</dcterms:created>
  <dcterms:modified xsi:type="dcterms:W3CDTF">2019-08-29T09:18:07Z</dcterms:modified>
</cp:coreProperties>
</file>