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notesSlides/notesSlide11.xml" ContentType="application/vnd.openxmlformats-officedocument.presentationml.notesSlide+xml"/>
  <Override PartName="/ppt/tags/tag10.xml" ContentType="application/vnd.openxmlformats-officedocument.presentationml.tags+xml"/>
  <Override PartName="/ppt/notesSlides/notesSlide12.xml" ContentType="application/vnd.openxmlformats-officedocument.presentationml.notesSlide+xml"/>
  <Override PartName="/ppt/tags/tag11.xml" ContentType="application/vnd.openxmlformats-officedocument.presentationml.tags+xml"/>
  <Override PartName="/ppt/notesSlides/notesSlide13.xml" ContentType="application/vnd.openxmlformats-officedocument.presentationml.notesSlide+xml"/>
  <Override PartName="/ppt/tags/tag12.xml" ContentType="application/vnd.openxmlformats-officedocument.presentationml.tags+xml"/>
  <Override PartName="/ppt/notesSlides/notesSlide14.xml" ContentType="application/vnd.openxmlformats-officedocument.presentationml.notesSlide+xml"/>
  <Override PartName="/ppt/tags/tag13.xml" ContentType="application/vnd.openxmlformats-officedocument.presentationml.tags+xml"/>
  <Override PartName="/ppt/notesSlides/notesSlide15.xml" ContentType="application/vnd.openxmlformats-officedocument.presentationml.notesSlide+xml"/>
  <Override PartName="/ppt/tags/tag14.xml" ContentType="application/vnd.openxmlformats-officedocument.presentationml.tags+xml"/>
  <Override PartName="/ppt/notesSlides/notesSlide16.xml" ContentType="application/vnd.openxmlformats-officedocument.presentationml.notesSlide+xml"/>
  <Override PartName="/ppt/tags/tag15.xml" ContentType="application/vnd.openxmlformats-officedocument.presentationml.tags+xml"/>
  <Override PartName="/ppt/notesSlides/notesSlide17.xml" ContentType="application/vnd.openxmlformats-officedocument.presentationml.notesSlide+xml"/>
  <Override PartName="/ppt/tags/tag1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98" r:id="rId3"/>
    <p:sldId id="715" r:id="rId4"/>
    <p:sldId id="724" r:id="rId5"/>
    <p:sldId id="734" r:id="rId6"/>
    <p:sldId id="742" r:id="rId7"/>
    <p:sldId id="735" r:id="rId8"/>
    <p:sldId id="743" r:id="rId9"/>
    <p:sldId id="736" r:id="rId10"/>
    <p:sldId id="728" r:id="rId11"/>
    <p:sldId id="737" r:id="rId12"/>
    <p:sldId id="738" r:id="rId13"/>
    <p:sldId id="739" r:id="rId14"/>
    <p:sldId id="740" r:id="rId15"/>
    <p:sldId id="731" r:id="rId16"/>
    <p:sldId id="741" r:id="rId17"/>
    <p:sldId id="729" r:id="rId18"/>
    <p:sldId id="721" r:id="rId19"/>
    <p:sldId id="713"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03" autoAdjust="0"/>
    <p:restoredTop sz="86030" autoAdjust="0"/>
  </p:normalViewPr>
  <p:slideViewPr>
    <p:cSldViewPr snapToGrid="0">
      <p:cViewPr varScale="1">
        <p:scale>
          <a:sx n="88" d="100"/>
          <a:sy n="88" d="100"/>
        </p:scale>
        <p:origin x="273"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5146C9-A65D-4098-9FE8-FD12F706DFEB}" type="datetimeFigureOut">
              <a:rPr lang="zh-CN" altLang="en-US" smtClean="0"/>
              <a:t>2025/3/27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22A967-D6B7-4BA4-A753-B9FF4F51D092}" type="slidenum">
              <a:rPr lang="zh-CN" altLang="en-US" smtClean="0"/>
              <a:t>‹#›</a:t>
            </a:fld>
            <a:endParaRPr lang="zh-CN" altLang="en-US"/>
          </a:p>
        </p:txBody>
      </p:sp>
    </p:spTree>
    <p:extLst>
      <p:ext uri="{BB962C8B-B14F-4D97-AF65-F5344CB8AC3E}">
        <p14:creationId xmlns:p14="http://schemas.microsoft.com/office/powerpoint/2010/main" val="25716449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大家好，我的题目是基于数据增强驱动的电力系统分布式经济调度方法研究</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31907823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D065C-B154-50B2-87C0-01D4BCA882C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C24775A0-05FF-1B7D-7265-6E126B0F71A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A324C4F-D70B-C3CA-2056-E4DDBC6835A7}"/>
              </a:ext>
            </a:extLst>
          </p:cNvPr>
          <p:cNvSpPr>
            <a:spLocks noGrp="1"/>
          </p:cNvSpPr>
          <p:nvPr>
            <p:ph type="body" idx="1"/>
          </p:nvPr>
        </p:nvSpPr>
        <p:spPr/>
        <p:txBody>
          <a:bodyPr/>
          <a:lstStyle/>
          <a:p>
            <a:r>
              <a:rPr lang="zh-CN" altLang="en-US" dirty="0"/>
              <a:t>在数据集准备阶段，我们从</a:t>
            </a:r>
            <a:r>
              <a:rPr lang="en-US" altLang="zh-CN" dirty="0"/>
              <a:t>PJM</a:t>
            </a:r>
            <a:r>
              <a:rPr lang="zh-CN" altLang="en-US" dirty="0"/>
              <a:t>上获得了</a:t>
            </a:r>
            <a:r>
              <a:rPr lang="en-US" altLang="zh-CN" dirty="0"/>
              <a:t>2024.3</a:t>
            </a:r>
            <a:r>
              <a:rPr lang="zh-CN" altLang="en-US" dirty="0"/>
              <a:t>到</a:t>
            </a:r>
            <a:r>
              <a:rPr lang="en-US" altLang="zh-CN" dirty="0"/>
              <a:t>2025.3</a:t>
            </a:r>
            <a:r>
              <a:rPr lang="zh-CN" altLang="en-US" dirty="0"/>
              <a:t>的负荷、风电、光伏数据用于配置</a:t>
            </a:r>
            <a:r>
              <a:rPr lang="en-US" altLang="zh-CN" dirty="0"/>
              <a:t>118</a:t>
            </a:r>
            <a:r>
              <a:rPr lang="zh-CN" altLang="en-US" dirty="0"/>
              <a:t>节点模型，这里展示了数据的负荷持续曲线和同一个节点每个月一号的负荷曲线</a:t>
            </a:r>
          </a:p>
        </p:txBody>
      </p:sp>
      <p:sp>
        <p:nvSpPr>
          <p:cNvPr id="4" name="灯片编号占位符 3">
            <a:extLst>
              <a:ext uri="{FF2B5EF4-FFF2-40B4-BE49-F238E27FC236}">
                <a16:creationId xmlns:a16="http://schemas.microsoft.com/office/drawing/2014/main" id="{0B323D52-60C4-717D-3129-A51D75292A60}"/>
              </a:ext>
            </a:extLst>
          </p:cNvPr>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931092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401391-1E6D-1AF9-2A51-009F2F74B10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A956A49-A5D9-B32C-8BE0-9F729FD983B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FED43FC-6CFF-C4D8-CE48-05ABF628BE93}"/>
              </a:ext>
            </a:extLst>
          </p:cNvPr>
          <p:cNvSpPr>
            <a:spLocks noGrp="1"/>
          </p:cNvSpPr>
          <p:nvPr>
            <p:ph type="body" idx="1"/>
          </p:nvPr>
        </p:nvSpPr>
        <p:spPr/>
        <p:txBody>
          <a:bodyPr/>
          <a:lstStyle/>
          <a:p>
            <a:r>
              <a:rPr lang="zh-CN" altLang="en-US" dirty="0"/>
              <a:t>这里是风电和光伏的出力曲线</a:t>
            </a:r>
          </a:p>
        </p:txBody>
      </p:sp>
      <p:sp>
        <p:nvSpPr>
          <p:cNvPr id="4" name="灯片编号占位符 3">
            <a:extLst>
              <a:ext uri="{FF2B5EF4-FFF2-40B4-BE49-F238E27FC236}">
                <a16:creationId xmlns:a16="http://schemas.microsoft.com/office/drawing/2014/main" id="{FCBA1B15-06FD-64EC-0E62-5E0EA58F5D53}"/>
              </a:ext>
            </a:extLst>
          </p:cNvPr>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4271840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86DF8A-ABD8-2C73-F3D1-021D3277ABC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1AE5B98-6068-3732-C3D8-F3711788A53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40605C0-8D94-8E00-4FE6-89AACB87E3AD}"/>
              </a:ext>
            </a:extLst>
          </p:cNvPr>
          <p:cNvSpPr>
            <a:spLocks noGrp="1"/>
          </p:cNvSpPr>
          <p:nvPr>
            <p:ph type="body" idx="1"/>
          </p:nvPr>
        </p:nvSpPr>
        <p:spPr/>
        <p:txBody>
          <a:bodyPr/>
          <a:lstStyle/>
          <a:p>
            <a:r>
              <a:rPr lang="zh-CN" altLang="en-US" dirty="0"/>
              <a:t>数据集由两个部分组成，一部分是</a:t>
            </a:r>
            <a:r>
              <a:rPr lang="en-US" altLang="zh-CN" dirty="0"/>
              <a:t>118</a:t>
            </a:r>
            <a:r>
              <a:rPr lang="zh-CN" altLang="en-US" dirty="0"/>
              <a:t>个节点的负荷数据，一部分是求解</a:t>
            </a:r>
            <a:r>
              <a:rPr lang="en-US" altLang="zh-CN" dirty="0"/>
              <a:t>DCOPF</a:t>
            </a:r>
            <a:r>
              <a:rPr lang="zh-CN" altLang="en-US" dirty="0"/>
              <a:t>后获得的。。。</a:t>
            </a:r>
          </a:p>
        </p:txBody>
      </p:sp>
      <p:sp>
        <p:nvSpPr>
          <p:cNvPr id="4" name="灯片编号占位符 3">
            <a:extLst>
              <a:ext uri="{FF2B5EF4-FFF2-40B4-BE49-F238E27FC236}">
                <a16:creationId xmlns:a16="http://schemas.microsoft.com/office/drawing/2014/main" id="{F632F15B-69D8-6459-A3D4-979A66092D59}"/>
              </a:ext>
            </a:extLst>
          </p:cNvPr>
          <p:cNvSpPr>
            <a:spLocks noGrp="1"/>
          </p:cNvSpPr>
          <p:nvPr>
            <p:ph type="sldNum" sz="quarter" idx="5"/>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17203124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C68A7-8957-54F4-F198-C605180E90B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4E934D2-96CB-3EFB-E995-97B09D30999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E7683CDE-2ADC-18C5-DA11-D2C762E1EDAB}"/>
              </a:ext>
            </a:extLst>
          </p:cNvPr>
          <p:cNvSpPr>
            <a:spLocks noGrp="1"/>
          </p:cNvSpPr>
          <p:nvPr>
            <p:ph type="body" idx="1"/>
          </p:nvPr>
        </p:nvSpPr>
        <p:spPr/>
        <p:txBody>
          <a:bodyPr/>
          <a:lstStyle/>
          <a:p>
            <a:r>
              <a:rPr lang="zh-CN" altLang="en-US" dirty="0"/>
              <a:t>接下来对数据做一些预处理</a:t>
            </a:r>
          </a:p>
        </p:txBody>
      </p:sp>
      <p:sp>
        <p:nvSpPr>
          <p:cNvPr id="4" name="灯片编号占位符 3">
            <a:extLst>
              <a:ext uri="{FF2B5EF4-FFF2-40B4-BE49-F238E27FC236}">
                <a16:creationId xmlns:a16="http://schemas.microsoft.com/office/drawing/2014/main" id="{657A8BC0-DCD4-4410-6D9E-D4D80A7885A6}"/>
              </a:ext>
            </a:extLst>
          </p:cNvPr>
          <p:cNvSpPr>
            <a:spLocks noGrp="1"/>
          </p:cNvSpPr>
          <p:nvPr>
            <p:ph type="sldNum" sz="quarter" idx="5"/>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3547295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BAB89-F724-0E0C-B5D8-506EEBB6A8D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AFE9E88-6EA7-0700-B946-DC6A46EBD5E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35A0D31-3FC1-932E-D9DD-D3268CC51DA6}"/>
              </a:ext>
            </a:extLst>
          </p:cNvPr>
          <p:cNvSpPr>
            <a:spLocks noGrp="1"/>
          </p:cNvSpPr>
          <p:nvPr>
            <p:ph type="body" idx="1"/>
          </p:nvPr>
        </p:nvSpPr>
        <p:spPr/>
        <p:txBody>
          <a:bodyPr/>
          <a:lstStyle/>
          <a:p>
            <a:r>
              <a:rPr lang="zh-CN" altLang="en-US" dirty="0"/>
              <a:t>训练模型的部分，经过一些尝试，我们最后选择了</a:t>
            </a:r>
            <a:r>
              <a:rPr lang="en-US" altLang="zh-CN" dirty="0" err="1"/>
              <a:t>ResNet</a:t>
            </a:r>
            <a:r>
              <a:rPr lang="zh-CN" altLang="en-US" dirty="0"/>
              <a:t>。模型结构如下：</a:t>
            </a:r>
          </a:p>
        </p:txBody>
      </p:sp>
      <p:sp>
        <p:nvSpPr>
          <p:cNvPr id="4" name="灯片编号占位符 3">
            <a:extLst>
              <a:ext uri="{FF2B5EF4-FFF2-40B4-BE49-F238E27FC236}">
                <a16:creationId xmlns:a16="http://schemas.microsoft.com/office/drawing/2014/main" id="{120C68E7-FA87-2F6D-C492-DCF299375FD9}"/>
              </a:ext>
            </a:extLst>
          </p:cNvPr>
          <p:cNvSpPr>
            <a:spLocks noGrp="1"/>
          </p:cNvSpPr>
          <p:nvPr>
            <p:ph type="sldNum" sz="quarter" idx="5"/>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1167831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D7FBD6-94DC-E4D6-8E4B-DB857D08DFF0}"/>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CAD1E93-52D9-3F26-A628-B366ADC3B97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8AC643EA-9060-A4D3-F5C9-09BE67429CC9}"/>
              </a:ext>
            </a:extLst>
          </p:cNvPr>
          <p:cNvSpPr>
            <a:spLocks noGrp="1"/>
          </p:cNvSpPr>
          <p:nvPr>
            <p:ph type="body" idx="1"/>
          </p:nvPr>
        </p:nvSpPr>
        <p:spPr/>
        <p:txBody>
          <a:bodyPr/>
          <a:lstStyle/>
          <a:p>
            <a:r>
              <a:rPr lang="zh-CN" altLang="en-US" dirty="0"/>
              <a:t>这里展示了线性目标函数的经济调度问题，</a:t>
            </a:r>
            <a:r>
              <a:rPr lang="en-US" altLang="zh-CN" dirty="0" err="1"/>
              <a:t>resnet</a:t>
            </a:r>
            <a:r>
              <a:rPr lang="zh-CN" altLang="en-US" dirty="0"/>
              <a:t>的表现。蓝色条是真实值，红色是预测值大于真实值的部分，绿色是预测值小于真实值的部分。</a:t>
            </a:r>
          </a:p>
        </p:txBody>
      </p:sp>
      <p:sp>
        <p:nvSpPr>
          <p:cNvPr id="4" name="灯片编号占位符 3">
            <a:extLst>
              <a:ext uri="{FF2B5EF4-FFF2-40B4-BE49-F238E27FC236}">
                <a16:creationId xmlns:a16="http://schemas.microsoft.com/office/drawing/2014/main" id="{0DDB45F1-D4A8-1019-9306-8B3DAE825184}"/>
              </a:ext>
            </a:extLst>
          </p:cNvPr>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8218858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F2D239-0122-98A9-A481-DC8F353301D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727355B-E2C9-83C0-AB80-A25DD4F9991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F7F189D-92BA-E593-7025-0E3873D4CC2C}"/>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A75CCE03-5D43-0F2B-EA1E-6C4C4E062530}"/>
              </a:ext>
            </a:extLst>
          </p:cNvPr>
          <p:cNvSpPr>
            <a:spLocks noGrp="1"/>
          </p:cNvSpPr>
          <p:nvPr>
            <p:ph type="sldNum" sz="quarter" idx="5"/>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7031065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719001-A080-3E42-19EB-0A80DFF063C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65F51FA-2B1C-8938-665D-580A6C69C8E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FE230F6-80E9-89D8-2C4B-647AAEC4494A}"/>
              </a:ext>
            </a:extLst>
          </p:cNvPr>
          <p:cNvSpPr>
            <a:spLocks noGrp="1"/>
          </p:cNvSpPr>
          <p:nvPr>
            <p:ph type="body" idx="1"/>
          </p:nvPr>
        </p:nvSpPr>
        <p:spPr/>
        <p:txBody>
          <a:bodyPr/>
          <a:lstStyle/>
          <a:p>
            <a:r>
              <a:rPr lang="zh-CN" altLang="en-US" dirty="0"/>
              <a:t>生成对抗网络主要由生成器、判别器构成，这个是</a:t>
            </a:r>
            <a:r>
              <a:rPr lang="en-US" altLang="zh-CN" dirty="0"/>
              <a:t>GAN</a:t>
            </a:r>
            <a:r>
              <a:rPr lang="zh-CN" altLang="en-US" dirty="0"/>
              <a:t>的训练目标，整个模型就是</a:t>
            </a:r>
            <a:r>
              <a:rPr lang="zh-CN" altLang="en-US" dirty="0">
                <a:latin typeface="微软雅黑" panose="020B0503020204020204" pitchFamily="34" charset="-122"/>
                <a:ea typeface="微软雅黑" panose="020B0503020204020204" pitchFamily="34" charset="-122"/>
              </a:rPr>
              <a:t>生成器试图欺骗判别器，而判别器试图区分真实和伪造数据，形成一个“对抗”的过程。但是这个模型也存在训练不稳定和模式崩溃的问题，主要的问题就存在这个算法生成器和辨别器分别迭代不易收敛。</a:t>
            </a:r>
            <a:endParaRPr lang="zh-CN" altLang="en-US" dirty="0"/>
          </a:p>
        </p:txBody>
      </p:sp>
      <p:sp>
        <p:nvSpPr>
          <p:cNvPr id="4" name="灯片编号占位符 3">
            <a:extLst>
              <a:ext uri="{FF2B5EF4-FFF2-40B4-BE49-F238E27FC236}">
                <a16:creationId xmlns:a16="http://schemas.microsoft.com/office/drawing/2014/main" id="{FF55E2F4-5850-7A7B-42D2-45D406E73179}"/>
              </a:ext>
            </a:extLst>
          </p:cNvPr>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1308947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今天我将从以下几个方面展开</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52001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dirty="0"/>
              <a:t>课题的背景，首先是从模型驱动到数据驱动的计算范式的变革。近年来，深度学习和大模型技术的迅猛发展正在深刻地重塑各行各业。自</a:t>
            </a:r>
            <a:r>
              <a:rPr lang="en-US" altLang="zh-CN" dirty="0"/>
              <a:t>2012</a:t>
            </a:r>
            <a:r>
              <a:rPr lang="zh-CN" altLang="en-US" dirty="0"/>
              <a:t>年</a:t>
            </a:r>
            <a:r>
              <a:rPr lang="en-US" altLang="zh-CN" dirty="0" err="1"/>
              <a:t>Imagenet</a:t>
            </a:r>
            <a:r>
              <a:rPr lang="zh-CN" altLang="en-US" dirty="0"/>
              <a:t>大赛中</a:t>
            </a:r>
            <a:r>
              <a:rPr lang="en-US" altLang="zh-CN" dirty="0" err="1"/>
              <a:t>AlexNet</a:t>
            </a:r>
            <a:r>
              <a:rPr lang="zh-CN" altLang="en-US" dirty="0"/>
              <a:t>凭借深度卷积神经网络取得突破性胜利以来，数据驱动成为越来越重要的一环。数据驱动方法对于非线性问题的响应非常快速，在电力系统对实时性要求比较高的环节有很强的应用价值。但是由于深度学习模型黑箱的特性，可解释性比较差。在电力系统等对安全性要求极高的场景下数据驱动的广泛应用受到一定限制。我们认为引入对偶问题，通过对偶分解和对乘子以及最优解的迭代可以提高模型的安全性。</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2246138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下面为大家介绍一下这个我们问题一般的数学框架。</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52603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9CA768-A930-D985-6EBE-2E9636271AD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592C36B3-51C2-B864-E86D-42AFED3860A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50EEA334-177D-7259-34DB-A5B87C6937B3}"/>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1474104E-A3C6-8B94-AEB8-DF15D7CE3FBA}"/>
              </a:ext>
            </a:extLst>
          </p:cNvPr>
          <p:cNvSpPr>
            <a:spLocks noGrp="1"/>
          </p:cNvSpPr>
          <p:nvPr>
            <p:ph type="sldNum" sz="quarter" idx="5"/>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22841901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7FC9A0-F53B-AE72-C0B2-8805F82C19CD}"/>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A2ABD33-3CA0-7DC5-86EE-3F8A8DAE3360}"/>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7502138-938A-CDD1-95CC-30D01FF1D3F4}"/>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68F284C2-9D7C-9A63-1B84-DFE5825DC991}"/>
              </a:ext>
            </a:extLst>
          </p:cNvPr>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0321793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653C1-02C9-3D52-D403-E333CC4D27B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7804685-BCAE-14B4-AF44-FEF8C62E145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02E3EDD3-D359-74A2-5786-D903D9EA983F}"/>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DECB1F7D-8352-1BFA-C4B0-3C0CEE50127D}"/>
              </a:ext>
            </a:extLst>
          </p:cNvPr>
          <p:cNvSpPr>
            <a:spLocks noGrp="1"/>
          </p:cNvSpPr>
          <p:nvPr>
            <p:ph type="sldNum" sz="quarter" idx="5"/>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20859699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15B695-0D53-A2E9-D437-D90F14CA204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EF0DC96C-4E40-6150-263D-2DD484527E0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F9FD16B-A209-A339-3514-007E5FEB49FD}"/>
              </a:ext>
            </a:extLst>
          </p:cNvPr>
          <p:cNvSpPr>
            <a:spLocks noGrp="1"/>
          </p:cNvSpPr>
          <p:nvPr>
            <p:ph type="body" idx="1"/>
          </p:nvPr>
        </p:nvSpPr>
        <p:spPr/>
        <p:txBody>
          <a:bodyPr/>
          <a:lstStyle/>
          <a:p>
            <a:r>
              <a:rPr lang="zh-CN" altLang="en-US" dirty="0"/>
              <a:t>交替方向乘子法</a:t>
            </a:r>
          </a:p>
        </p:txBody>
      </p:sp>
      <p:sp>
        <p:nvSpPr>
          <p:cNvPr id="4" name="灯片编号占位符 3">
            <a:extLst>
              <a:ext uri="{FF2B5EF4-FFF2-40B4-BE49-F238E27FC236}">
                <a16:creationId xmlns:a16="http://schemas.microsoft.com/office/drawing/2014/main" id="{B6734ADD-0B7C-C462-3DE9-F6F312120EC3}"/>
              </a:ext>
            </a:extLst>
          </p:cNvPr>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35922852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0F784-6622-2526-E79D-2360C2C427C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A9AB2DE-BCEE-D106-2762-76818AF47519}"/>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90034D-C80A-E9A7-A62F-F87408E2C358}"/>
              </a:ext>
            </a:extLst>
          </p:cNvPr>
          <p:cNvSpPr>
            <a:spLocks noGrp="1"/>
          </p:cNvSpPr>
          <p:nvPr>
            <p:ph type="body" idx="1"/>
          </p:nvPr>
        </p:nvSpPr>
        <p:spPr/>
        <p:txBody>
          <a:bodyPr/>
          <a:lstStyle/>
          <a:p>
            <a:r>
              <a:rPr lang="zh-CN" altLang="en-US" dirty="0"/>
              <a:t>这是整个研究的思路</a:t>
            </a:r>
          </a:p>
        </p:txBody>
      </p:sp>
      <p:sp>
        <p:nvSpPr>
          <p:cNvPr id="4" name="灯片编号占位符 3">
            <a:extLst>
              <a:ext uri="{FF2B5EF4-FFF2-40B4-BE49-F238E27FC236}">
                <a16:creationId xmlns:a16="http://schemas.microsoft.com/office/drawing/2014/main" id="{2FC060C7-81F4-FD33-DC60-AD6E84A797EB}"/>
              </a:ext>
            </a:extLst>
          </p:cNvPr>
          <p:cNvSpPr>
            <a:spLocks noGrp="1"/>
          </p:cNvSpPr>
          <p:nvPr>
            <p:ph type="sldNum" sz="quarter" idx="5"/>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6941502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4DDBE5-1FF3-7E33-BD0E-309A41891BF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47FB016-EE5F-E27D-2938-7A162DC07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325C15E-0016-6F82-0C9E-6B25A303964F}"/>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F2968BAE-042F-8A43-F94E-DFD7983CB95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39EB79-148B-3DC4-7983-89ED3B5C22F0}"/>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15176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A4BD61-FF1C-C02B-2CAA-8270489A8F6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A2325C3-35C8-611D-FCD6-FE03032A46B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02B41FD-9870-2A6C-9B87-417C51E4C796}"/>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B4F387B1-52E3-9333-39E6-A7833AE81CC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9278573-208F-236D-E029-9534A4A42BA3}"/>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42263840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A6AA05B-39CC-E19E-9AD2-9774626A60D8}"/>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6373833-FABE-BB93-4F37-5EFF57B44C3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462A736-0176-358F-62F5-0252CE69C0A7}"/>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F02DCB61-656A-EF9E-9561-D0C8A42224F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153D8E-BF3E-8C02-A976-21B06E480B07}"/>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876889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99D305-46E3-F979-F5ED-45BBDB10F0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6928B6F-0C77-7390-681A-8F2672A5080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3AF7EEB-AB7F-F09F-72EE-772D29C7949C}"/>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E05D2A55-A15A-DAC9-78B1-CA3107731BF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37B3711-EBB8-D1D7-C733-41A68B960AA2}"/>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315399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9997FA5-37F7-4C2F-949E-3F5C72E39E7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B6B5370-FABF-B70C-6ACB-D652802DD1C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5AC980B-5930-78B6-847A-9BE629DF09FE}"/>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8ABD3702-5581-1D9F-9A26-919071A592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399A48-1EF9-8439-1C8E-816557053C54}"/>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3019178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E43330-47EA-115A-1FA1-0ED64FE4736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B12229C-37FB-9211-981C-2044B891992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46C108-D486-DCE6-87D3-377D3455C394}"/>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FD645A-9A1F-7C6A-007F-64E18A656FEF}"/>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6" name="页脚占位符 5">
            <a:extLst>
              <a:ext uri="{FF2B5EF4-FFF2-40B4-BE49-F238E27FC236}">
                <a16:creationId xmlns:a16="http://schemas.microsoft.com/office/drawing/2014/main" id="{51DBADF2-0B35-75DE-5D33-2B1B216DFD7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8F264F9-C205-1EDC-58EB-E64609B8CC32}"/>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118209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4B77F2-955C-11B0-2BAC-AE0475E1836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1DAE1C4-8C65-ABED-278F-C13CDF72E7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E25AE78D-3681-BD4F-D130-BA9A06B7ED2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0122056-438C-2AB5-59D2-B6332BF5E4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BEAA981-E663-787A-6077-EDEB4EB04409}"/>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E1DD3DF-5D0F-5B17-1021-EDA09E8E68CD}"/>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8" name="页脚占位符 7">
            <a:extLst>
              <a:ext uri="{FF2B5EF4-FFF2-40B4-BE49-F238E27FC236}">
                <a16:creationId xmlns:a16="http://schemas.microsoft.com/office/drawing/2014/main" id="{11A5C964-C02A-9F40-D1A9-ED326D9A646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4088558-BDC6-10AD-9CCD-59CFA00BD3EE}"/>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4230500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C51EA2-1863-5514-BA18-991077B9973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15A3B812-506B-DA40-B2C7-BD68863CED17}"/>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4" name="页脚占位符 3">
            <a:extLst>
              <a:ext uri="{FF2B5EF4-FFF2-40B4-BE49-F238E27FC236}">
                <a16:creationId xmlns:a16="http://schemas.microsoft.com/office/drawing/2014/main" id="{07E8992C-9C34-6691-1D83-208B9CEE4F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7818F15-7A32-C777-BF96-02D93F3AC147}"/>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29551318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63C4993-C366-0D10-AF7F-B9581B822555}"/>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3" name="页脚占位符 2">
            <a:extLst>
              <a:ext uri="{FF2B5EF4-FFF2-40B4-BE49-F238E27FC236}">
                <a16:creationId xmlns:a16="http://schemas.microsoft.com/office/drawing/2014/main" id="{92EE7973-D144-2BEC-8BFF-8D4B16A6E53B}"/>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BA55F37-F1B6-8F8C-0560-4A7FECFB4CD2}"/>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1376123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B13D41-8D37-C09D-BF17-1AA7689316F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9F798AA-0355-2CAC-354E-F7501A84C1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AFFBA3E-381C-F600-036C-42529F434E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D0EAECC-5C8D-3967-E932-92E8BB4530D8}"/>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6" name="页脚占位符 5">
            <a:extLst>
              <a:ext uri="{FF2B5EF4-FFF2-40B4-BE49-F238E27FC236}">
                <a16:creationId xmlns:a16="http://schemas.microsoft.com/office/drawing/2014/main" id="{8946117A-4CA5-4AD8-3EB7-F585841520C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E3A8B88-8E66-7376-2A0F-621CE8362C51}"/>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3182487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247843-8089-AC70-32AB-AFBB31EE30D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BA60EF4-1D40-3F6A-D6B6-169AB34229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E63A658-4E73-D0C5-8CE5-C0DACEAEF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EA956F9-2E28-E456-A176-D510765BC50E}"/>
              </a:ext>
            </a:extLst>
          </p:cNvPr>
          <p:cNvSpPr>
            <a:spLocks noGrp="1"/>
          </p:cNvSpPr>
          <p:nvPr>
            <p:ph type="dt" sz="half" idx="10"/>
          </p:nvPr>
        </p:nvSpPr>
        <p:spPr/>
        <p:txBody>
          <a:bodyPr/>
          <a:lstStyle/>
          <a:p>
            <a:fld id="{B7B8333C-3FDB-45A4-8CC5-7D7B61FF20EF}" type="datetimeFigureOut">
              <a:rPr lang="zh-CN" altLang="en-US" smtClean="0"/>
              <a:t>2025/3/27</a:t>
            </a:fld>
            <a:endParaRPr lang="zh-CN" altLang="en-US"/>
          </a:p>
        </p:txBody>
      </p:sp>
      <p:sp>
        <p:nvSpPr>
          <p:cNvPr id="6" name="页脚占位符 5">
            <a:extLst>
              <a:ext uri="{FF2B5EF4-FFF2-40B4-BE49-F238E27FC236}">
                <a16:creationId xmlns:a16="http://schemas.microsoft.com/office/drawing/2014/main" id="{A9D0BF2F-15D2-63FA-05F6-9BAA9566D5A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F536716-2014-E411-A9C9-4109209CC1FB}"/>
              </a:ext>
            </a:extLst>
          </p:cNvPr>
          <p:cNvSpPr>
            <a:spLocks noGrp="1"/>
          </p:cNvSpPr>
          <p:nvPr>
            <p:ph type="sldNum" sz="quarter" idx="12"/>
          </p:nvPr>
        </p:nvSpPr>
        <p:spPr/>
        <p:txBody>
          <a:body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2051042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0785E97-04C6-9C9B-3EB2-828A355F74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1DE6E37F-7E79-5F0E-FACC-5A9907B3FF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7E86AFD-0097-4C37-6A7B-5CC55376F4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B8333C-3FDB-45A4-8CC5-7D7B61FF20EF}" type="datetimeFigureOut">
              <a:rPr lang="zh-CN" altLang="en-US" smtClean="0"/>
              <a:t>2025/3/27</a:t>
            </a:fld>
            <a:endParaRPr lang="zh-CN" altLang="en-US"/>
          </a:p>
        </p:txBody>
      </p:sp>
      <p:sp>
        <p:nvSpPr>
          <p:cNvPr id="5" name="页脚占位符 4">
            <a:extLst>
              <a:ext uri="{FF2B5EF4-FFF2-40B4-BE49-F238E27FC236}">
                <a16:creationId xmlns:a16="http://schemas.microsoft.com/office/drawing/2014/main" id="{957AD666-5C8F-5CB6-83F7-BC38C374368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70C7D82-A155-3511-CE93-6DC8638D41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0C215C-7E4F-4204-A7F9-D3AEBC8F486E}" type="slidenum">
              <a:rPr lang="zh-CN" altLang="en-US" smtClean="0"/>
              <a:t>‹#›</a:t>
            </a:fld>
            <a:endParaRPr lang="zh-CN" altLang="en-US"/>
          </a:p>
        </p:txBody>
      </p:sp>
    </p:spTree>
    <p:extLst>
      <p:ext uri="{BB962C8B-B14F-4D97-AF65-F5344CB8AC3E}">
        <p14:creationId xmlns:p14="http://schemas.microsoft.com/office/powerpoint/2010/main" val="40573356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notesSlide" Target="../notesSlides/notesSlide10.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8.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20.png"/><Relationship Id="rId4" Type="http://schemas.openxmlformats.org/officeDocument/2006/relationships/image" Target="../media/image5.png"/><Relationship Id="rId9" Type="http://schemas.openxmlformats.org/officeDocument/2006/relationships/image" Target="../media/image22.png"/></Relationships>
</file>

<file path=ppt/slides/_rels/slide11.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1.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9.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24.png"/><Relationship Id="rId4" Type="http://schemas.openxmlformats.org/officeDocument/2006/relationships/image" Target="../media/image5.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2.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26.png"/><Relationship Id="rId4" Type="http://schemas.openxmlformats.org/officeDocument/2006/relationships/image" Target="../media/image5.png"/><Relationship Id="rId9" Type="http://schemas.openxmlformats.org/officeDocument/2006/relationships/image" Target="../media/image25.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14.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2.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notesSlide" Target="../notesSlides/notesSlide1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3.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notesSlide" Target="../notesSlides/notesSlide1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27.png"/><Relationship Id="rId4" Type="http://schemas.openxmlformats.org/officeDocument/2006/relationships/image" Target="../media/image5.png"/><Relationship Id="rId9"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hyperlink" Target="https://doi.org/10.1109/CVPR.2016.90" TargetMode="External"/><Relationship Id="rId3" Type="http://schemas.openxmlformats.org/officeDocument/2006/relationships/image" Target="../media/image5.png"/><Relationship Id="rId7" Type="http://schemas.openxmlformats.org/officeDocument/2006/relationships/hyperlink" Target="https://doi.org/10.1109/TPWRS.2020.3026379" TargetMode="External"/><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6.png"/><Relationship Id="rId11" Type="http://schemas.openxmlformats.org/officeDocument/2006/relationships/hyperlink" Target="https://doi.org/10.1016/j.apenergy.2020.114636" TargetMode="External"/><Relationship Id="rId5" Type="http://schemas.openxmlformats.org/officeDocument/2006/relationships/image" Target="../media/image3.png"/><Relationship Id="rId10" Type="http://schemas.openxmlformats.org/officeDocument/2006/relationships/hyperlink" Target="https://doi.org/10.1109/TII.2015.2408455" TargetMode="External"/><Relationship Id="rId4" Type="http://schemas.microsoft.com/office/2007/relationships/hdphoto" Target="../media/hdphoto2.wdp"/><Relationship Id="rId9" Type="http://schemas.openxmlformats.org/officeDocument/2006/relationships/hyperlink" Target="https://doi.org/10.1109/TPWRS.2014.2377755"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notesSlide" Target="../notesSlides/notesSlide4.xml"/><Relationship Id="rId7" Type="http://schemas.openxmlformats.org/officeDocument/2006/relationships/image" Target="../media/image6.png"/><Relationship Id="rId12" Type="http://schemas.openxmlformats.org/officeDocument/2006/relationships/image" Target="../media/image13.png"/><Relationship Id="rId2" Type="http://schemas.openxmlformats.org/officeDocument/2006/relationships/slideLayout" Target="../slideLayouts/slideLayout2.xml"/><Relationship Id="rId1" Type="http://schemas.openxmlformats.org/officeDocument/2006/relationships/tags" Target="../tags/tag2.xml"/><Relationship Id="rId6" Type="http://schemas.openxmlformats.org/officeDocument/2006/relationships/image" Target="../media/image3.png"/><Relationship Id="rId11" Type="http://schemas.openxmlformats.org/officeDocument/2006/relationships/image" Target="../media/image10.png"/><Relationship Id="rId5" Type="http://schemas.microsoft.com/office/2007/relationships/hdphoto" Target="../media/hdphoto2.wdp"/><Relationship Id="rId10" Type="http://schemas.openxmlformats.org/officeDocument/2006/relationships/image" Target="../media/image9.png"/><Relationship Id="rId4" Type="http://schemas.openxmlformats.org/officeDocument/2006/relationships/image" Target="../media/image5.pn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5.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12.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notesSlide" Target="../notesSlides/notesSlide6.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4.xml"/><Relationship Id="rId6" Type="http://schemas.openxmlformats.org/officeDocument/2006/relationships/image" Target="../media/image3.png"/><Relationship Id="rId5" Type="http://schemas.microsoft.com/office/2007/relationships/hdphoto" Target="../media/hdphoto2.wdp"/><Relationship Id="rId10" Type="http://schemas.openxmlformats.org/officeDocument/2006/relationships/image" Target="../media/image15.png"/><Relationship Id="rId4" Type="http://schemas.openxmlformats.org/officeDocument/2006/relationships/image" Target="../media/image5.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notesSlide" Target="../notesSlides/notesSlide7.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5.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 Id="rId9" Type="http://schemas.openxmlformats.org/officeDocument/2006/relationships/image" Target="../media/image16.png"/></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notesSlide" Target="../notesSlides/notesSlide8.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3.png"/><Relationship Id="rId11" Type="http://schemas.openxmlformats.org/officeDocument/2006/relationships/image" Target="../media/image19.png"/><Relationship Id="rId5" Type="http://schemas.microsoft.com/office/2007/relationships/hdphoto" Target="../media/hdphoto2.wdp"/><Relationship Id="rId10" Type="http://schemas.openxmlformats.org/officeDocument/2006/relationships/image" Target="../media/image18.png"/><Relationship Id="rId4" Type="http://schemas.openxmlformats.org/officeDocument/2006/relationships/image" Target="../media/image5.png"/><Relationship Id="rId9" Type="http://schemas.openxmlformats.org/officeDocument/2006/relationships/image" Target="../media/image17.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notesSlide" Target="../notesSlides/notesSlide9.xml"/><Relationship Id="rId7"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7748" y="-15897"/>
            <a:ext cx="12227495" cy="6857999"/>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024486">
            <a:off x="-135700" y="-4437113"/>
            <a:ext cx="10609201" cy="14974172"/>
          </a:xfrm>
          <a:prstGeom prst="rect">
            <a:avLst/>
          </a:prstGeom>
        </p:spPr>
      </p:pic>
      <p:sp>
        <p:nvSpPr>
          <p:cNvPr id="11" name="Rectangle 1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矩形 21"/>
          <p:cNvSpPr/>
          <p:nvPr/>
        </p:nvSpPr>
        <p:spPr>
          <a:xfrm>
            <a:off x="33890" y="-15897"/>
            <a:ext cx="12227495" cy="6857999"/>
          </a:xfrm>
          <a:prstGeom prst="rect">
            <a:avLst/>
          </a:prstGeom>
          <a:gradFill flip="none" rotWithShape="1">
            <a:gsLst>
              <a:gs pos="95000">
                <a:srgbClr val="992164"/>
              </a:gs>
              <a:gs pos="73000">
                <a:srgbClr val="7A1769">
                  <a:alpha val="50000"/>
                </a:srgbClr>
              </a:gs>
              <a:gs pos="0">
                <a:srgbClr val="580C6E">
                  <a:alpha val="78000"/>
                </a:srgbClr>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p:cNvSpPr txBox="1"/>
          <p:nvPr/>
        </p:nvSpPr>
        <p:spPr>
          <a:xfrm>
            <a:off x="1104589" y="1883287"/>
            <a:ext cx="10638232" cy="1446550"/>
          </a:xfrm>
          <a:prstGeom prst="rect">
            <a:avLst/>
          </a:prstGeom>
          <a:noFill/>
        </p:spPr>
        <p:txBody>
          <a:bodyPr wrap="square">
            <a:spAutoFit/>
          </a:bodyPr>
          <a:lstStyle/>
          <a:p>
            <a:pPr lvl="0" algn="ctr">
              <a:defRPr/>
            </a:pPr>
            <a:r>
              <a:rPr lang="zh-CN" altLang="en-US" sz="4400" spc="130" dirty="0">
                <a:solidFill>
                  <a:schemeClr val="bg1"/>
                </a:solidFill>
                <a:effectLst>
                  <a:outerShdw blurRad="38100" dist="38100" dir="2700000" algn="tl">
                    <a:srgbClr val="000000">
                      <a:alpha val="43137"/>
                    </a:srgbClr>
                  </a:outerShdw>
                </a:effectLst>
                <a:latin typeface="汉仪雪君体简" panose="02010604000101010101" pitchFamily="2" charset="-122"/>
                <a:ea typeface="金桥简行楷" pitchFamily="2" charset="-122"/>
              </a:rPr>
              <a:t>数据增强驱动的电力系统分布式经济调度方法研究</a:t>
            </a:r>
          </a:p>
        </p:txBody>
      </p:sp>
      <p:grpSp>
        <p:nvGrpSpPr>
          <p:cNvPr id="13" name="组合 12"/>
          <p:cNvGrpSpPr/>
          <p:nvPr/>
        </p:nvGrpSpPr>
        <p:grpSpPr>
          <a:xfrm>
            <a:off x="270667" y="287180"/>
            <a:ext cx="3277389" cy="1008394"/>
            <a:chOff x="9730702" y="211219"/>
            <a:chExt cx="2374282" cy="701101"/>
          </a:xfrm>
        </p:grpSpPr>
        <p:pic>
          <p:nvPicPr>
            <p:cNvPr id="14" name="图片 13"/>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5" name="图片 14"/>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3" name="文本框 2">
            <a:extLst>
              <a:ext uri="{FF2B5EF4-FFF2-40B4-BE49-F238E27FC236}">
                <a16:creationId xmlns:a16="http://schemas.microsoft.com/office/drawing/2014/main" id="{9E5F826F-7D40-879D-27B5-1DE73437EB37}"/>
              </a:ext>
            </a:extLst>
          </p:cNvPr>
          <p:cNvSpPr txBox="1"/>
          <p:nvPr/>
        </p:nvSpPr>
        <p:spPr>
          <a:xfrm>
            <a:off x="3974691" y="4299779"/>
            <a:ext cx="4242619" cy="1200329"/>
          </a:xfrm>
          <a:prstGeom prst="rect">
            <a:avLst/>
          </a:prstGeom>
          <a:noFill/>
        </p:spPr>
        <p:txBody>
          <a:bodyPr wrap="square" rtlCol="0">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汇报人：李健翔</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zh-CN" altLang="en-US" sz="2400" dirty="0">
                <a:solidFill>
                  <a:schemeClr val="bg1"/>
                </a:solidFill>
                <a:latin typeface="微软雅黑" panose="020B0503020204020204" pitchFamily="34" charset="-122"/>
                <a:ea typeface="微软雅黑" panose="020B0503020204020204" pitchFamily="34" charset="-122"/>
              </a:rPr>
              <a:t>指导老师：康重庆教授</a:t>
            </a:r>
            <a:endParaRPr lang="en-US" altLang="zh-CN" sz="2400" dirty="0">
              <a:solidFill>
                <a:schemeClr val="bg1"/>
              </a:solidFill>
              <a:latin typeface="微软雅黑" panose="020B0503020204020204" pitchFamily="34" charset="-122"/>
              <a:ea typeface="微软雅黑" panose="020B0503020204020204" pitchFamily="34" charset="-122"/>
            </a:endParaRPr>
          </a:p>
          <a:p>
            <a:pPr algn="ctr"/>
            <a:r>
              <a:rPr lang="zh-CN" altLang="en-US" sz="2400" dirty="0">
                <a:solidFill>
                  <a:schemeClr val="bg1"/>
                </a:solidFill>
                <a:latin typeface="微软雅黑" panose="020B0503020204020204" pitchFamily="34" charset="-122"/>
                <a:ea typeface="微软雅黑" panose="020B0503020204020204" pitchFamily="34" charset="-122"/>
              </a:rPr>
              <a:t>时间：</a:t>
            </a:r>
            <a:r>
              <a:rPr lang="en-US" altLang="zh-CN" sz="2400" dirty="0">
                <a:solidFill>
                  <a:schemeClr val="bg1"/>
                </a:solidFill>
                <a:latin typeface="微软雅黑" panose="020B0503020204020204" pitchFamily="34" charset="-122"/>
                <a:ea typeface="微软雅黑" panose="020B0503020204020204" pitchFamily="34" charset="-122"/>
              </a:rPr>
              <a:t>2025</a:t>
            </a:r>
            <a:r>
              <a:rPr lang="zh-CN" altLang="en-US" sz="2400" dirty="0">
                <a:solidFill>
                  <a:schemeClr val="bg1"/>
                </a:solidFill>
                <a:latin typeface="微软雅黑" panose="020B0503020204020204" pitchFamily="34" charset="-122"/>
                <a:ea typeface="微软雅黑" panose="020B0503020204020204" pitchFamily="34" charset="-122"/>
              </a:rPr>
              <a:t>年</a:t>
            </a:r>
            <a:r>
              <a:rPr lang="en-US" altLang="zh-CN" sz="2400" dirty="0">
                <a:solidFill>
                  <a:schemeClr val="bg1"/>
                </a:solidFill>
                <a:latin typeface="微软雅黑" panose="020B0503020204020204" pitchFamily="34" charset="-122"/>
                <a:ea typeface="微软雅黑" panose="020B0503020204020204" pitchFamily="34" charset="-122"/>
              </a:rPr>
              <a:t>3</a:t>
            </a:r>
            <a:r>
              <a:rPr lang="zh-CN" altLang="en-US" sz="2400" dirty="0">
                <a:solidFill>
                  <a:schemeClr val="bg1"/>
                </a:solidFill>
                <a:latin typeface="微软雅黑" panose="020B0503020204020204" pitchFamily="34" charset="-122"/>
                <a:ea typeface="微软雅黑" panose="020B0503020204020204" pitchFamily="34" charset="-122"/>
              </a:rPr>
              <a:t>月</a:t>
            </a:r>
            <a:r>
              <a:rPr lang="en-US" altLang="zh-CN" sz="2400" dirty="0">
                <a:solidFill>
                  <a:schemeClr val="bg1"/>
                </a:solidFill>
                <a:latin typeface="微软雅黑" panose="020B0503020204020204" pitchFamily="34" charset="-122"/>
                <a:ea typeface="微软雅黑" panose="020B0503020204020204" pitchFamily="34" charset="-122"/>
              </a:rPr>
              <a:t>27</a:t>
            </a:r>
            <a:r>
              <a:rPr lang="zh-CN" altLang="en-US" sz="2400" dirty="0">
                <a:solidFill>
                  <a:schemeClr val="bg1"/>
                </a:solidFill>
                <a:latin typeface="微软雅黑" panose="020B0503020204020204" pitchFamily="34" charset="-122"/>
                <a:ea typeface="微软雅黑" panose="020B0503020204020204" pitchFamily="34" charset="-122"/>
              </a:rPr>
              <a:t>日</a:t>
            </a:r>
          </a:p>
        </p:txBody>
      </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F50B52-4DD6-FB86-C41C-1DE8DCAFCDB7}"/>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1070C049-F8DB-E9C1-8535-72642A80380F}"/>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69E64C75-A5D0-BFAE-65BB-9C77ED0A2C6B}"/>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2F1CCCF7-E12D-EC46-A12F-40B58E062F74}"/>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F1E89B23-7EAD-27C1-0B57-56E009F4278F}"/>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4DF72267-7E3B-430A-10CC-9C497C55BD66}"/>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DD39DC3B-295E-BFCB-E1A9-C673DDE772CA}"/>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5A0D5F4F-29BF-62BC-383B-927EF6F99BB2}"/>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A7041A58-D2B2-E7CE-5F79-ED4D6D6A5DA0}"/>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36109A1C-D926-5C0D-EABF-5174C049DB03}"/>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123A44AE-BDC1-DF3B-2A05-624AE94C181A}"/>
              </a:ext>
            </a:extLst>
          </p:cNvPr>
          <p:cNvSpPr txBox="1"/>
          <p:nvPr/>
        </p:nvSpPr>
        <p:spPr>
          <a:xfrm>
            <a:off x="321140" y="2778850"/>
            <a:ext cx="9563753" cy="923330"/>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en-US" altLang="zh-CN" dirty="0"/>
              <a:t>PJM 2024.3-2025.3</a:t>
            </a:r>
            <a:r>
              <a:rPr lang="zh-CN" altLang="en-US" dirty="0"/>
              <a:t>的真实数据（负荷、风电、光伏）作为场景配置 </a:t>
            </a:r>
            <a:r>
              <a:rPr lang="en-US" altLang="zh-CN" dirty="0"/>
              <a:t>IEEE case118</a:t>
            </a:r>
          </a:p>
          <a:p>
            <a:pPr marL="285750" indent="-285750">
              <a:buFont typeface="Arial" panose="020B0604020202020204" pitchFamily="34" charset="0"/>
              <a:buChar char="•"/>
            </a:pPr>
            <a:endParaRPr lang="zh-CN" altLang="en-US" dirty="0"/>
          </a:p>
        </p:txBody>
      </p:sp>
      <p:pic>
        <p:nvPicPr>
          <p:cNvPr id="5" name="图片 4">
            <a:extLst>
              <a:ext uri="{FF2B5EF4-FFF2-40B4-BE49-F238E27FC236}">
                <a16:creationId xmlns:a16="http://schemas.microsoft.com/office/drawing/2014/main" id="{CC4CAC61-4FAD-1B18-23EC-F63C83F6DFD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21140" y="3429000"/>
            <a:ext cx="5362981" cy="3217788"/>
          </a:xfrm>
          <a:prstGeom prst="rect">
            <a:avLst/>
          </a:prstGeom>
        </p:spPr>
      </p:pic>
      <p:pic>
        <p:nvPicPr>
          <p:cNvPr id="7" name="图片 6">
            <a:extLst>
              <a:ext uri="{FF2B5EF4-FFF2-40B4-BE49-F238E27FC236}">
                <a16:creationId xmlns:a16="http://schemas.microsoft.com/office/drawing/2014/main" id="{DE6EB734-ED81-1FB3-3B3E-093FA33D779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882843" y="3348937"/>
            <a:ext cx="5362980" cy="3217788"/>
          </a:xfrm>
          <a:prstGeom prst="rect">
            <a:avLst/>
          </a:prstGeom>
        </p:spPr>
      </p:pic>
      <p:grpSp>
        <p:nvGrpSpPr>
          <p:cNvPr id="12" name="组合 11">
            <a:extLst>
              <a:ext uri="{FF2B5EF4-FFF2-40B4-BE49-F238E27FC236}">
                <a16:creationId xmlns:a16="http://schemas.microsoft.com/office/drawing/2014/main" id="{53226E25-DB11-C38E-EB15-D000841935A0}"/>
              </a:ext>
            </a:extLst>
          </p:cNvPr>
          <p:cNvGrpSpPr/>
          <p:nvPr/>
        </p:nvGrpSpPr>
        <p:grpSpPr>
          <a:xfrm>
            <a:off x="620683" y="1022566"/>
            <a:ext cx="11518380" cy="1359199"/>
            <a:chOff x="270254" y="1625560"/>
            <a:chExt cx="11518380" cy="1359199"/>
          </a:xfrm>
        </p:grpSpPr>
        <p:sp>
          <p:nvSpPr>
            <p:cNvPr id="13" name="矩形: 圆角 12">
              <a:extLst>
                <a:ext uri="{FF2B5EF4-FFF2-40B4-BE49-F238E27FC236}">
                  <a16:creationId xmlns:a16="http://schemas.microsoft.com/office/drawing/2014/main" id="{3B7663ED-6BDD-0F12-88CD-72F5369E4935}"/>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4" name="矩形: 圆角 13">
              <a:extLst>
                <a:ext uri="{FF2B5EF4-FFF2-40B4-BE49-F238E27FC236}">
                  <a16:creationId xmlns:a16="http://schemas.microsoft.com/office/drawing/2014/main" id="{99E7440F-D1F1-7CEB-93E1-09D8541E97B4}"/>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5" name="图片 14">
              <a:extLst>
                <a:ext uri="{FF2B5EF4-FFF2-40B4-BE49-F238E27FC236}">
                  <a16:creationId xmlns:a16="http://schemas.microsoft.com/office/drawing/2014/main" id="{32C412C3-A63C-A7AB-460B-C69385A03A71}"/>
                </a:ext>
              </a:extLst>
            </p:cNvPr>
            <p:cNvPicPr>
              <a:picLocks noChangeAspect="1"/>
            </p:cNvPicPr>
            <p:nvPr/>
          </p:nvPicPr>
          <p:blipFill>
            <a:blip r:embed="rId10"/>
            <a:stretch>
              <a:fillRect/>
            </a:stretch>
          </p:blipFill>
          <p:spPr>
            <a:xfrm rot="16200000">
              <a:off x="5456734" y="554148"/>
              <a:ext cx="521438" cy="2664262"/>
            </a:xfrm>
            <a:prstGeom prst="rect">
              <a:avLst/>
            </a:prstGeom>
          </p:spPr>
        </p:pic>
        <p:sp>
          <p:nvSpPr>
            <p:cNvPr id="17" name="矩形: 圆角 16">
              <a:extLst>
                <a:ext uri="{FF2B5EF4-FFF2-40B4-BE49-F238E27FC236}">
                  <a16:creationId xmlns:a16="http://schemas.microsoft.com/office/drawing/2014/main" id="{57B237C6-E645-0663-945D-641BADD7806D}"/>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9" name="矩形: 圆角 18">
              <a:extLst>
                <a:ext uri="{FF2B5EF4-FFF2-40B4-BE49-F238E27FC236}">
                  <a16:creationId xmlns:a16="http://schemas.microsoft.com/office/drawing/2014/main" id="{EA2F99DD-22E5-5C76-9B87-4C3151E9B76C}"/>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20" name="矩形: 圆角 19">
              <a:extLst>
                <a:ext uri="{FF2B5EF4-FFF2-40B4-BE49-F238E27FC236}">
                  <a16:creationId xmlns:a16="http://schemas.microsoft.com/office/drawing/2014/main" id="{2BF14DE6-CC7D-877C-9E3E-6D8D62AF7E6F}"/>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21" name="直接箭头连接符 20">
              <a:extLst>
                <a:ext uri="{FF2B5EF4-FFF2-40B4-BE49-F238E27FC236}">
                  <a16:creationId xmlns:a16="http://schemas.microsoft.com/office/drawing/2014/main" id="{9BB5C20D-AA4D-F831-C5A7-170B460F74CD}"/>
                </a:ext>
              </a:extLst>
            </p:cNvPr>
            <p:cNvCxnSpPr>
              <a:cxnSpLocks/>
              <a:stCxn id="13" idx="3"/>
              <a:endCxn id="14"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AC5B2C09-5D3D-3709-92BA-F4B44C6CE223}"/>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77826E18-C8A9-4AE9-607E-3D8D96AE1916}"/>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83D73C7D-B194-87EA-6139-38CB54F626F8}"/>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5" name="箭头: 下 24">
            <a:extLst>
              <a:ext uri="{FF2B5EF4-FFF2-40B4-BE49-F238E27FC236}">
                <a16:creationId xmlns:a16="http://schemas.microsoft.com/office/drawing/2014/main" id="{9B21C51D-8418-D022-9940-44B9C67B42EB}"/>
              </a:ext>
            </a:extLst>
          </p:cNvPr>
          <p:cNvSpPr/>
          <p:nvPr/>
        </p:nvSpPr>
        <p:spPr>
          <a:xfrm>
            <a:off x="1268169" y="2404641"/>
            <a:ext cx="201476" cy="5968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416FD43B-A2DB-356A-1635-BE000B108BCD}"/>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spTree>
    <p:custDataLst>
      <p:tags r:id="rId1"/>
    </p:custDataLst>
    <p:extLst>
      <p:ext uri="{BB962C8B-B14F-4D97-AF65-F5344CB8AC3E}">
        <p14:creationId xmlns:p14="http://schemas.microsoft.com/office/powerpoint/2010/main" val="34572741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F7B83-2F29-D44D-4961-CE68C519373F}"/>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8E1FE200-2039-5F9D-B8A7-C0EA0CCD34F6}"/>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AC636E18-A814-94DE-5732-4A161A4128F0}"/>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BE214074-3E22-6D27-B324-77ADEDFDBB3E}"/>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56F49973-778D-66FC-1EE5-E7395D12269C}"/>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7BDD59EE-C51C-4A59-BDE3-F1B5C121AAB3}"/>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06FE9AE1-688A-90CC-784E-F025F1FA7778}"/>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7F3E643B-3FA2-FA61-BBF3-2D31ED80AA94}"/>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383C4010-E6D8-9B72-7492-E8D46D743C24}"/>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C324C561-6F87-AEE2-DFD8-287D716587C9}"/>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B0AD4C2C-D166-655F-06E2-8704128FEB2F}"/>
              </a:ext>
            </a:extLst>
          </p:cNvPr>
          <p:cNvSpPr txBox="1"/>
          <p:nvPr/>
        </p:nvSpPr>
        <p:spPr>
          <a:xfrm>
            <a:off x="321140" y="2778850"/>
            <a:ext cx="9563753" cy="923330"/>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en-US" altLang="zh-CN" dirty="0"/>
              <a:t>PJM 2024.3-2025.3</a:t>
            </a:r>
            <a:r>
              <a:rPr lang="zh-CN" altLang="en-US" dirty="0"/>
              <a:t>的真实数据（负荷、风电、光伏）作为场景配置 </a:t>
            </a:r>
            <a:r>
              <a:rPr lang="en-US" altLang="zh-CN" dirty="0"/>
              <a:t>IEEE case118</a:t>
            </a:r>
          </a:p>
          <a:p>
            <a:pPr marL="285750" indent="-285750">
              <a:buFont typeface="Arial" panose="020B0604020202020204" pitchFamily="34" charset="0"/>
              <a:buChar char="•"/>
            </a:pPr>
            <a:endParaRPr lang="zh-CN" altLang="en-US" dirty="0"/>
          </a:p>
        </p:txBody>
      </p:sp>
      <p:grpSp>
        <p:nvGrpSpPr>
          <p:cNvPr id="12" name="组合 11">
            <a:extLst>
              <a:ext uri="{FF2B5EF4-FFF2-40B4-BE49-F238E27FC236}">
                <a16:creationId xmlns:a16="http://schemas.microsoft.com/office/drawing/2014/main" id="{B85864FB-F5DA-307A-3712-5C0142914C51}"/>
              </a:ext>
            </a:extLst>
          </p:cNvPr>
          <p:cNvGrpSpPr/>
          <p:nvPr/>
        </p:nvGrpSpPr>
        <p:grpSpPr>
          <a:xfrm>
            <a:off x="620683" y="1022566"/>
            <a:ext cx="11518380" cy="1359199"/>
            <a:chOff x="270254" y="1625560"/>
            <a:chExt cx="11518380" cy="1359199"/>
          </a:xfrm>
        </p:grpSpPr>
        <p:sp>
          <p:nvSpPr>
            <p:cNvPr id="13" name="矩形: 圆角 12">
              <a:extLst>
                <a:ext uri="{FF2B5EF4-FFF2-40B4-BE49-F238E27FC236}">
                  <a16:creationId xmlns:a16="http://schemas.microsoft.com/office/drawing/2014/main" id="{815B3806-3AC0-CDBE-AF09-1FD009FDEFC0}"/>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4" name="矩形: 圆角 13">
              <a:extLst>
                <a:ext uri="{FF2B5EF4-FFF2-40B4-BE49-F238E27FC236}">
                  <a16:creationId xmlns:a16="http://schemas.microsoft.com/office/drawing/2014/main" id="{B354C229-AB3C-FFAA-9771-87EBBE9275C0}"/>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5" name="图片 14">
              <a:extLst>
                <a:ext uri="{FF2B5EF4-FFF2-40B4-BE49-F238E27FC236}">
                  <a16:creationId xmlns:a16="http://schemas.microsoft.com/office/drawing/2014/main" id="{4690A8E6-AA41-AE8C-97C4-4D644BEAE2D3}"/>
                </a:ext>
              </a:extLst>
            </p:cNvPr>
            <p:cNvPicPr>
              <a:picLocks noChangeAspect="1"/>
            </p:cNvPicPr>
            <p:nvPr/>
          </p:nvPicPr>
          <p:blipFill>
            <a:blip r:embed="rId8"/>
            <a:stretch>
              <a:fillRect/>
            </a:stretch>
          </p:blipFill>
          <p:spPr>
            <a:xfrm rot="16200000">
              <a:off x="5456734" y="554148"/>
              <a:ext cx="521438" cy="2664262"/>
            </a:xfrm>
            <a:prstGeom prst="rect">
              <a:avLst/>
            </a:prstGeom>
          </p:spPr>
        </p:pic>
        <p:sp>
          <p:nvSpPr>
            <p:cNvPr id="17" name="矩形: 圆角 16">
              <a:extLst>
                <a:ext uri="{FF2B5EF4-FFF2-40B4-BE49-F238E27FC236}">
                  <a16:creationId xmlns:a16="http://schemas.microsoft.com/office/drawing/2014/main" id="{2F88CBA0-FEB5-CE80-A1CF-73AFF07AC980}"/>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9" name="矩形: 圆角 18">
              <a:extLst>
                <a:ext uri="{FF2B5EF4-FFF2-40B4-BE49-F238E27FC236}">
                  <a16:creationId xmlns:a16="http://schemas.microsoft.com/office/drawing/2014/main" id="{8A217C2F-90D4-BE06-D940-0734E939EEA4}"/>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20" name="矩形: 圆角 19">
              <a:extLst>
                <a:ext uri="{FF2B5EF4-FFF2-40B4-BE49-F238E27FC236}">
                  <a16:creationId xmlns:a16="http://schemas.microsoft.com/office/drawing/2014/main" id="{BA5A4DCD-24AC-2232-C709-B201F9C8D138}"/>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21" name="直接箭头连接符 20">
              <a:extLst>
                <a:ext uri="{FF2B5EF4-FFF2-40B4-BE49-F238E27FC236}">
                  <a16:creationId xmlns:a16="http://schemas.microsoft.com/office/drawing/2014/main" id="{C6CB470E-17B9-F3CC-32D0-09E1AE4C9BDE}"/>
                </a:ext>
              </a:extLst>
            </p:cNvPr>
            <p:cNvCxnSpPr>
              <a:cxnSpLocks/>
              <a:stCxn id="13" idx="3"/>
              <a:endCxn id="14"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456D6128-31C3-1CE4-D969-98CA9A3663EF}"/>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AFB93F80-0865-C5C8-5735-E66CBAD81B48}"/>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39F4D4BC-EA12-3AB5-AB97-6EFFE38EE482}"/>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5" name="箭头: 下 24">
            <a:extLst>
              <a:ext uri="{FF2B5EF4-FFF2-40B4-BE49-F238E27FC236}">
                <a16:creationId xmlns:a16="http://schemas.microsoft.com/office/drawing/2014/main" id="{0A892682-DFDA-17D7-80F5-7A931FBE0B92}"/>
              </a:ext>
            </a:extLst>
          </p:cNvPr>
          <p:cNvSpPr/>
          <p:nvPr/>
        </p:nvSpPr>
        <p:spPr>
          <a:xfrm>
            <a:off x="1268169" y="2404641"/>
            <a:ext cx="201476" cy="5968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a:extLst>
              <a:ext uri="{FF2B5EF4-FFF2-40B4-BE49-F238E27FC236}">
                <a16:creationId xmlns:a16="http://schemas.microsoft.com/office/drawing/2014/main" id="{813E28C6-8AE7-1B75-A9CE-3B79A6B8DB9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919960" y="3504866"/>
            <a:ext cx="5345288" cy="3207174"/>
          </a:xfrm>
          <a:prstGeom prst="rect">
            <a:avLst/>
          </a:prstGeom>
        </p:spPr>
      </p:pic>
      <p:pic>
        <p:nvPicPr>
          <p:cNvPr id="6" name="图片 5">
            <a:extLst>
              <a:ext uri="{FF2B5EF4-FFF2-40B4-BE49-F238E27FC236}">
                <a16:creationId xmlns:a16="http://schemas.microsoft.com/office/drawing/2014/main" id="{22B94F86-8329-CD43-31A7-69CE11816AD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422463" y="3495277"/>
            <a:ext cx="5345288" cy="3207173"/>
          </a:xfrm>
          <a:prstGeom prst="rect">
            <a:avLst/>
          </a:prstGeom>
        </p:spPr>
      </p:pic>
      <p:sp>
        <p:nvSpPr>
          <p:cNvPr id="8" name="矩形 7">
            <a:extLst>
              <a:ext uri="{FF2B5EF4-FFF2-40B4-BE49-F238E27FC236}">
                <a16:creationId xmlns:a16="http://schemas.microsoft.com/office/drawing/2014/main" id="{083E22FE-B14A-075D-8536-891DC869E5AB}"/>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spTree>
    <p:custDataLst>
      <p:tags r:id="rId1"/>
    </p:custDataLst>
    <p:extLst>
      <p:ext uri="{BB962C8B-B14F-4D97-AF65-F5344CB8AC3E}">
        <p14:creationId xmlns:p14="http://schemas.microsoft.com/office/powerpoint/2010/main" val="20749105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7644E-7D87-2536-D781-A0DE8FAC296B}"/>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7D1F3190-758D-77D6-E701-A5E526F500C4}"/>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6BD4892A-DC32-2434-7C64-C9804397DE92}"/>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DACFF8AF-0525-6349-B66A-10256EAACE46}"/>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DD9B7979-93C0-BAF0-6B5D-8A53F6F5A0FF}"/>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2924E9E9-945F-1CD4-F60C-5500AF7BF83F}"/>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902C54E3-EF3C-DB33-639B-93212E0F410A}"/>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E5F9063B-62E0-DFAA-D24D-1DB98E020DFD}"/>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9150B89F-A493-FB7F-A827-16CBCA46FD07}"/>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AE27222-1849-DF34-8B60-3B354C16BE61}"/>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6D83205B-007D-D6D3-45F8-8DC6F5B1C774}"/>
              </a:ext>
            </a:extLst>
          </p:cNvPr>
          <p:cNvSpPr txBox="1"/>
          <p:nvPr/>
        </p:nvSpPr>
        <p:spPr>
          <a:xfrm>
            <a:off x="321140" y="2778850"/>
            <a:ext cx="9563753" cy="646331"/>
          </a:xfrm>
          <a:prstGeom prst="rect">
            <a:avLst/>
          </a:prstGeom>
          <a:noFill/>
        </p:spPr>
        <p:txBody>
          <a:bodyPr wrap="square" rtlCol="0">
            <a:spAutoFit/>
          </a:bodyPr>
          <a:lstStyle/>
          <a:p>
            <a:endParaRPr lang="en-US" altLang="zh-CN" dirty="0"/>
          </a:p>
          <a:p>
            <a:pPr marL="285750" indent="-285750">
              <a:buFont typeface="Arial" panose="020B0604020202020204" pitchFamily="34" charset="0"/>
              <a:buChar char="•"/>
            </a:pPr>
            <a:r>
              <a:rPr lang="zh-CN" altLang="en-US" dirty="0"/>
              <a:t>求解</a:t>
            </a:r>
            <a:r>
              <a:rPr lang="en-US" altLang="zh-CN" dirty="0"/>
              <a:t>DCOPF</a:t>
            </a:r>
            <a:endParaRPr lang="zh-CN" altLang="en-US" dirty="0"/>
          </a:p>
        </p:txBody>
      </p:sp>
      <p:grpSp>
        <p:nvGrpSpPr>
          <p:cNvPr id="12" name="组合 11">
            <a:extLst>
              <a:ext uri="{FF2B5EF4-FFF2-40B4-BE49-F238E27FC236}">
                <a16:creationId xmlns:a16="http://schemas.microsoft.com/office/drawing/2014/main" id="{85A4DC75-5344-F43D-1BAA-D810AC48BE86}"/>
              </a:ext>
            </a:extLst>
          </p:cNvPr>
          <p:cNvGrpSpPr/>
          <p:nvPr/>
        </p:nvGrpSpPr>
        <p:grpSpPr>
          <a:xfrm>
            <a:off x="620683" y="1022566"/>
            <a:ext cx="11518380" cy="1359199"/>
            <a:chOff x="270254" y="1625560"/>
            <a:chExt cx="11518380" cy="1359199"/>
          </a:xfrm>
        </p:grpSpPr>
        <p:sp>
          <p:nvSpPr>
            <p:cNvPr id="13" name="矩形: 圆角 12">
              <a:extLst>
                <a:ext uri="{FF2B5EF4-FFF2-40B4-BE49-F238E27FC236}">
                  <a16:creationId xmlns:a16="http://schemas.microsoft.com/office/drawing/2014/main" id="{7ECC9823-27A9-2343-46B2-AE6422802A73}"/>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4" name="矩形: 圆角 13">
              <a:extLst>
                <a:ext uri="{FF2B5EF4-FFF2-40B4-BE49-F238E27FC236}">
                  <a16:creationId xmlns:a16="http://schemas.microsoft.com/office/drawing/2014/main" id="{E8D5622E-2887-44BD-6166-D5B96184792A}"/>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5" name="图片 14">
              <a:extLst>
                <a:ext uri="{FF2B5EF4-FFF2-40B4-BE49-F238E27FC236}">
                  <a16:creationId xmlns:a16="http://schemas.microsoft.com/office/drawing/2014/main" id="{15EB1DFD-9604-54CE-3AB6-A38818BE0BDF}"/>
                </a:ext>
              </a:extLst>
            </p:cNvPr>
            <p:cNvPicPr>
              <a:picLocks noChangeAspect="1"/>
            </p:cNvPicPr>
            <p:nvPr/>
          </p:nvPicPr>
          <p:blipFill>
            <a:blip r:embed="rId8"/>
            <a:stretch>
              <a:fillRect/>
            </a:stretch>
          </p:blipFill>
          <p:spPr>
            <a:xfrm rot="16200000">
              <a:off x="5456734" y="554148"/>
              <a:ext cx="521438" cy="2664262"/>
            </a:xfrm>
            <a:prstGeom prst="rect">
              <a:avLst/>
            </a:prstGeom>
          </p:spPr>
        </p:pic>
        <p:sp>
          <p:nvSpPr>
            <p:cNvPr id="17" name="矩形: 圆角 16">
              <a:extLst>
                <a:ext uri="{FF2B5EF4-FFF2-40B4-BE49-F238E27FC236}">
                  <a16:creationId xmlns:a16="http://schemas.microsoft.com/office/drawing/2014/main" id="{3EB4BC62-D512-3823-0F2B-B7E76B0C41AB}"/>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9" name="矩形: 圆角 18">
              <a:extLst>
                <a:ext uri="{FF2B5EF4-FFF2-40B4-BE49-F238E27FC236}">
                  <a16:creationId xmlns:a16="http://schemas.microsoft.com/office/drawing/2014/main" id="{BFCFCA4D-E97E-4FCD-C3C6-43B5FD422145}"/>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20" name="矩形: 圆角 19">
              <a:extLst>
                <a:ext uri="{FF2B5EF4-FFF2-40B4-BE49-F238E27FC236}">
                  <a16:creationId xmlns:a16="http://schemas.microsoft.com/office/drawing/2014/main" id="{CBCEE9BA-F0D9-31B7-0AB3-40F775789EF7}"/>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21" name="直接箭头连接符 20">
              <a:extLst>
                <a:ext uri="{FF2B5EF4-FFF2-40B4-BE49-F238E27FC236}">
                  <a16:creationId xmlns:a16="http://schemas.microsoft.com/office/drawing/2014/main" id="{5E6961FE-454D-3AED-8C35-FB390EC5494A}"/>
                </a:ext>
              </a:extLst>
            </p:cNvPr>
            <p:cNvCxnSpPr>
              <a:cxnSpLocks/>
              <a:stCxn id="13" idx="3"/>
              <a:endCxn id="14"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41341A7B-994A-167E-E42B-471AFC5BA738}"/>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7E749CE7-0ED0-5B12-385C-C2597ADACEFD}"/>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F032956C-0D4A-654F-9644-B85EA7D9CC82}"/>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5" name="箭头: 下 24">
            <a:extLst>
              <a:ext uri="{FF2B5EF4-FFF2-40B4-BE49-F238E27FC236}">
                <a16:creationId xmlns:a16="http://schemas.microsoft.com/office/drawing/2014/main" id="{85E8900A-86C4-993D-7540-52BDC5797EA8}"/>
              </a:ext>
            </a:extLst>
          </p:cNvPr>
          <p:cNvSpPr/>
          <p:nvPr/>
        </p:nvSpPr>
        <p:spPr>
          <a:xfrm>
            <a:off x="1268169" y="2404641"/>
            <a:ext cx="201476" cy="59682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a:extLst>
              <a:ext uri="{FF2B5EF4-FFF2-40B4-BE49-F238E27FC236}">
                <a16:creationId xmlns:a16="http://schemas.microsoft.com/office/drawing/2014/main" id="{A603EE47-B28D-BE6A-DAD0-787F6F616B98}"/>
              </a:ext>
            </a:extLst>
          </p:cNvPr>
          <p:cNvPicPr>
            <a:picLocks noChangeAspect="1"/>
          </p:cNvPicPr>
          <p:nvPr/>
        </p:nvPicPr>
        <p:blipFill>
          <a:blip r:embed="rId9"/>
          <a:stretch>
            <a:fillRect/>
          </a:stretch>
        </p:blipFill>
        <p:spPr>
          <a:xfrm>
            <a:off x="520823" y="3725483"/>
            <a:ext cx="891061" cy="1641243"/>
          </a:xfrm>
          <a:prstGeom prst="rect">
            <a:avLst/>
          </a:prstGeom>
        </p:spPr>
      </p:pic>
      <p:pic>
        <p:nvPicPr>
          <p:cNvPr id="10" name="图片 9">
            <a:extLst>
              <a:ext uri="{FF2B5EF4-FFF2-40B4-BE49-F238E27FC236}">
                <a16:creationId xmlns:a16="http://schemas.microsoft.com/office/drawing/2014/main" id="{61D65675-B5FF-4434-CB5B-04034256E719}"/>
              </a:ext>
            </a:extLst>
          </p:cNvPr>
          <p:cNvPicPr>
            <a:picLocks noChangeAspect="1"/>
          </p:cNvPicPr>
          <p:nvPr/>
        </p:nvPicPr>
        <p:blipFill>
          <a:blip r:embed="rId10"/>
          <a:stretch>
            <a:fillRect/>
          </a:stretch>
        </p:blipFill>
        <p:spPr>
          <a:xfrm>
            <a:off x="3157189" y="3348045"/>
            <a:ext cx="717134" cy="2623963"/>
          </a:xfrm>
          <a:prstGeom prst="rect">
            <a:avLst/>
          </a:prstGeom>
        </p:spPr>
      </p:pic>
      <p:sp>
        <p:nvSpPr>
          <p:cNvPr id="11" name="文本框 10">
            <a:extLst>
              <a:ext uri="{FF2B5EF4-FFF2-40B4-BE49-F238E27FC236}">
                <a16:creationId xmlns:a16="http://schemas.microsoft.com/office/drawing/2014/main" id="{F2E13DBC-DFE8-6391-DB9A-3D7EC847B97A}"/>
              </a:ext>
            </a:extLst>
          </p:cNvPr>
          <p:cNvSpPr txBox="1"/>
          <p:nvPr/>
        </p:nvSpPr>
        <p:spPr>
          <a:xfrm>
            <a:off x="180701" y="5727686"/>
            <a:ext cx="1527651" cy="646331"/>
          </a:xfrm>
          <a:prstGeom prst="rect">
            <a:avLst/>
          </a:prstGeom>
          <a:noFill/>
        </p:spPr>
        <p:txBody>
          <a:bodyPr wrap="square" rtlCol="0">
            <a:spAutoFit/>
          </a:bodyPr>
          <a:lstStyle/>
          <a:p>
            <a:pPr algn="ctr"/>
            <a:r>
              <a:rPr lang="en-US" altLang="zh-CN" dirty="0"/>
              <a:t>Input</a:t>
            </a:r>
          </a:p>
          <a:p>
            <a:pPr algn="ctr"/>
            <a:r>
              <a:rPr lang="en-US" altLang="zh-CN" dirty="0"/>
              <a:t>118</a:t>
            </a:r>
            <a:r>
              <a:rPr lang="zh-CN" altLang="en-US" dirty="0"/>
              <a:t>节点负荷</a:t>
            </a:r>
          </a:p>
        </p:txBody>
      </p:sp>
      <p:sp>
        <p:nvSpPr>
          <p:cNvPr id="26" name="文本框 25">
            <a:extLst>
              <a:ext uri="{FF2B5EF4-FFF2-40B4-BE49-F238E27FC236}">
                <a16:creationId xmlns:a16="http://schemas.microsoft.com/office/drawing/2014/main" id="{83D83F61-4123-D097-5734-D806A2FEA635}"/>
              </a:ext>
            </a:extLst>
          </p:cNvPr>
          <p:cNvSpPr txBox="1"/>
          <p:nvPr/>
        </p:nvSpPr>
        <p:spPr>
          <a:xfrm>
            <a:off x="3063252" y="6025044"/>
            <a:ext cx="1622142" cy="646331"/>
          </a:xfrm>
          <a:prstGeom prst="rect">
            <a:avLst/>
          </a:prstGeom>
          <a:noFill/>
        </p:spPr>
        <p:txBody>
          <a:bodyPr wrap="square" rtlCol="0">
            <a:spAutoFit/>
          </a:bodyPr>
          <a:lstStyle/>
          <a:p>
            <a:r>
              <a:rPr lang="en-US" altLang="zh-CN" dirty="0"/>
              <a:t>Output</a:t>
            </a:r>
          </a:p>
          <a:p>
            <a:r>
              <a:rPr lang="en-US" altLang="zh-CN" dirty="0"/>
              <a:t>Dim = 535</a:t>
            </a:r>
          </a:p>
        </p:txBody>
      </p:sp>
      <p:cxnSp>
        <p:nvCxnSpPr>
          <p:cNvPr id="28" name="直接箭头连接符 27">
            <a:extLst>
              <a:ext uri="{FF2B5EF4-FFF2-40B4-BE49-F238E27FC236}">
                <a16:creationId xmlns:a16="http://schemas.microsoft.com/office/drawing/2014/main" id="{ECAD5300-41AD-4E21-9ABA-E3D7A8C1AA4B}"/>
              </a:ext>
            </a:extLst>
          </p:cNvPr>
          <p:cNvCxnSpPr/>
          <p:nvPr/>
        </p:nvCxnSpPr>
        <p:spPr>
          <a:xfrm>
            <a:off x="3781297" y="3619272"/>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9" name="直接箭头连接符 28">
            <a:extLst>
              <a:ext uri="{FF2B5EF4-FFF2-40B4-BE49-F238E27FC236}">
                <a16:creationId xmlns:a16="http://schemas.microsoft.com/office/drawing/2014/main" id="{A6913511-803F-C37F-AA37-504814A93EBE}"/>
              </a:ext>
            </a:extLst>
          </p:cNvPr>
          <p:cNvCxnSpPr/>
          <p:nvPr/>
        </p:nvCxnSpPr>
        <p:spPr>
          <a:xfrm>
            <a:off x="3781297" y="4013505"/>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a:extLst>
              <a:ext uri="{FF2B5EF4-FFF2-40B4-BE49-F238E27FC236}">
                <a16:creationId xmlns:a16="http://schemas.microsoft.com/office/drawing/2014/main" id="{EACAFBE9-B5D0-191E-09A1-C2216A20E7E6}"/>
              </a:ext>
            </a:extLst>
          </p:cNvPr>
          <p:cNvCxnSpPr/>
          <p:nvPr/>
        </p:nvCxnSpPr>
        <p:spPr>
          <a:xfrm>
            <a:off x="3759894" y="4473443"/>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直接箭头连接符 30">
            <a:extLst>
              <a:ext uri="{FF2B5EF4-FFF2-40B4-BE49-F238E27FC236}">
                <a16:creationId xmlns:a16="http://schemas.microsoft.com/office/drawing/2014/main" id="{9EA9D7AD-98E6-0225-58E6-9C1E3F80DE16}"/>
              </a:ext>
            </a:extLst>
          </p:cNvPr>
          <p:cNvCxnSpPr/>
          <p:nvPr/>
        </p:nvCxnSpPr>
        <p:spPr>
          <a:xfrm>
            <a:off x="3749442" y="4911479"/>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a:extLst>
              <a:ext uri="{FF2B5EF4-FFF2-40B4-BE49-F238E27FC236}">
                <a16:creationId xmlns:a16="http://schemas.microsoft.com/office/drawing/2014/main" id="{60425A81-6A6A-83FD-E3C1-457FB8A43155}"/>
              </a:ext>
            </a:extLst>
          </p:cNvPr>
          <p:cNvCxnSpPr/>
          <p:nvPr/>
        </p:nvCxnSpPr>
        <p:spPr>
          <a:xfrm>
            <a:off x="3781297" y="5327614"/>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直接箭头连接符 32">
            <a:extLst>
              <a:ext uri="{FF2B5EF4-FFF2-40B4-BE49-F238E27FC236}">
                <a16:creationId xmlns:a16="http://schemas.microsoft.com/office/drawing/2014/main" id="{A78160C8-E873-C68F-EBB8-DE62D35482C6}"/>
              </a:ext>
            </a:extLst>
          </p:cNvPr>
          <p:cNvCxnSpPr/>
          <p:nvPr/>
        </p:nvCxnSpPr>
        <p:spPr>
          <a:xfrm>
            <a:off x="3781297" y="5727686"/>
            <a:ext cx="629677" cy="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4" name="文本框 33">
            <a:extLst>
              <a:ext uri="{FF2B5EF4-FFF2-40B4-BE49-F238E27FC236}">
                <a16:creationId xmlns:a16="http://schemas.microsoft.com/office/drawing/2014/main" id="{961FC606-3D04-75BD-FE5D-9110D3EE34D2}"/>
              </a:ext>
            </a:extLst>
          </p:cNvPr>
          <p:cNvSpPr txBox="1"/>
          <p:nvPr/>
        </p:nvSpPr>
        <p:spPr>
          <a:xfrm>
            <a:off x="4410974" y="3439395"/>
            <a:ext cx="2036867" cy="369332"/>
          </a:xfrm>
          <a:prstGeom prst="rect">
            <a:avLst/>
          </a:prstGeom>
          <a:noFill/>
        </p:spPr>
        <p:txBody>
          <a:bodyPr wrap="square" rtlCol="0">
            <a:spAutoFit/>
          </a:bodyPr>
          <a:lstStyle/>
          <a:p>
            <a:r>
              <a:rPr lang="zh-CN" altLang="en-US" dirty="0"/>
              <a:t>发电机最优出力</a:t>
            </a:r>
          </a:p>
        </p:txBody>
      </p:sp>
      <p:sp>
        <p:nvSpPr>
          <p:cNvPr id="35" name="文本框 34">
            <a:extLst>
              <a:ext uri="{FF2B5EF4-FFF2-40B4-BE49-F238E27FC236}">
                <a16:creationId xmlns:a16="http://schemas.microsoft.com/office/drawing/2014/main" id="{69CA7E99-2B01-D366-A854-96B5BA51A3AA}"/>
              </a:ext>
            </a:extLst>
          </p:cNvPr>
          <p:cNvSpPr txBox="1"/>
          <p:nvPr/>
        </p:nvSpPr>
        <p:spPr>
          <a:xfrm>
            <a:off x="4410973" y="3828839"/>
            <a:ext cx="2036867" cy="369332"/>
          </a:xfrm>
          <a:prstGeom prst="rect">
            <a:avLst/>
          </a:prstGeom>
          <a:noFill/>
        </p:spPr>
        <p:txBody>
          <a:bodyPr wrap="square" rtlCol="0">
            <a:spAutoFit/>
          </a:bodyPr>
          <a:lstStyle/>
          <a:p>
            <a:r>
              <a:rPr lang="zh-CN" altLang="en-US" dirty="0"/>
              <a:t>功率平衡约束乘子</a:t>
            </a:r>
          </a:p>
        </p:txBody>
      </p:sp>
      <p:sp>
        <p:nvSpPr>
          <p:cNvPr id="36" name="文本框 35">
            <a:extLst>
              <a:ext uri="{FF2B5EF4-FFF2-40B4-BE49-F238E27FC236}">
                <a16:creationId xmlns:a16="http://schemas.microsoft.com/office/drawing/2014/main" id="{E8828F56-26CF-6364-B09F-F62C3B37E43A}"/>
              </a:ext>
            </a:extLst>
          </p:cNvPr>
          <p:cNvSpPr txBox="1"/>
          <p:nvPr/>
        </p:nvSpPr>
        <p:spPr>
          <a:xfrm>
            <a:off x="4379119" y="4279351"/>
            <a:ext cx="2530898" cy="369332"/>
          </a:xfrm>
          <a:prstGeom prst="rect">
            <a:avLst/>
          </a:prstGeom>
          <a:noFill/>
        </p:spPr>
        <p:txBody>
          <a:bodyPr wrap="square" rtlCol="0">
            <a:spAutoFit/>
          </a:bodyPr>
          <a:lstStyle/>
          <a:p>
            <a:r>
              <a:rPr lang="zh-CN" altLang="en-US" dirty="0"/>
              <a:t>线路潮流上限约束乘子</a:t>
            </a:r>
          </a:p>
        </p:txBody>
      </p:sp>
      <p:sp>
        <p:nvSpPr>
          <p:cNvPr id="37" name="文本框 36">
            <a:extLst>
              <a:ext uri="{FF2B5EF4-FFF2-40B4-BE49-F238E27FC236}">
                <a16:creationId xmlns:a16="http://schemas.microsoft.com/office/drawing/2014/main" id="{068D16CC-5097-22BC-9869-617986D53334}"/>
              </a:ext>
            </a:extLst>
          </p:cNvPr>
          <p:cNvSpPr txBox="1"/>
          <p:nvPr/>
        </p:nvSpPr>
        <p:spPr>
          <a:xfrm>
            <a:off x="4389571" y="4732231"/>
            <a:ext cx="2575200" cy="369332"/>
          </a:xfrm>
          <a:prstGeom prst="rect">
            <a:avLst/>
          </a:prstGeom>
          <a:noFill/>
        </p:spPr>
        <p:txBody>
          <a:bodyPr wrap="square" rtlCol="0">
            <a:spAutoFit/>
          </a:bodyPr>
          <a:lstStyle/>
          <a:p>
            <a:r>
              <a:rPr lang="zh-CN" altLang="en-US" dirty="0"/>
              <a:t>线路潮流下限约束乘子</a:t>
            </a:r>
          </a:p>
        </p:txBody>
      </p:sp>
      <p:sp>
        <p:nvSpPr>
          <p:cNvPr id="38" name="文本框 37">
            <a:extLst>
              <a:ext uri="{FF2B5EF4-FFF2-40B4-BE49-F238E27FC236}">
                <a16:creationId xmlns:a16="http://schemas.microsoft.com/office/drawing/2014/main" id="{1FFDE165-BB91-63C7-1C14-D6A4C2BACBC6}"/>
              </a:ext>
            </a:extLst>
          </p:cNvPr>
          <p:cNvSpPr txBox="1"/>
          <p:nvPr/>
        </p:nvSpPr>
        <p:spPr>
          <a:xfrm>
            <a:off x="4400521" y="5177283"/>
            <a:ext cx="2706612" cy="369332"/>
          </a:xfrm>
          <a:prstGeom prst="rect">
            <a:avLst/>
          </a:prstGeom>
          <a:noFill/>
        </p:spPr>
        <p:txBody>
          <a:bodyPr wrap="square" rtlCol="0">
            <a:spAutoFit/>
          </a:bodyPr>
          <a:lstStyle/>
          <a:p>
            <a:r>
              <a:rPr lang="zh-CN" altLang="en-US" dirty="0"/>
              <a:t>发电机出力上限约束乘子</a:t>
            </a:r>
          </a:p>
        </p:txBody>
      </p:sp>
      <p:sp>
        <p:nvSpPr>
          <p:cNvPr id="39" name="文本框 38">
            <a:extLst>
              <a:ext uri="{FF2B5EF4-FFF2-40B4-BE49-F238E27FC236}">
                <a16:creationId xmlns:a16="http://schemas.microsoft.com/office/drawing/2014/main" id="{E047F94D-8ADF-C77F-B1D2-F382033D0E0C}"/>
              </a:ext>
            </a:extLst>
          </p:cNvPr>
          <p:cNvSpPr txBox="1"/>
          <p:nvPr/>
        </p:nvSpPr>
        <p:spPr>
          <a:xfrm>
            <a:off x="4406501" y="5548635"/>
            <a:ext cx="2755388" cy="369332"/>
          </a:xfrm>
          <a:prstGeom prst="rect">
            <a:avLst/>
          </a:prstGeom>
          <a:noFill/>
        </p:spPr>
        <p:txBody>
          <a:bodyPr wrap="square" rtlCol="0">
            <a:spAutoFit/>
          </a:bodyPr>
          <a:lstStyle/>
          <a:p>
            <a:r>
              <a:rPr lang="zh-CN" altLang="en-US" dirty="0"/>
              <a:t>发电机出力下限约束乘子</a:t>
            </a:r>
          </a:p>
        </p:txBody>
      </p:sp>
      <p:sp>
        <p:nvSpPr>
          <p:cNvPr id="42" name="矩形 41">
            <a:extLst>
              <a:ext uri="{FF2B5EF4-FFF2-40B4-BE49-F238E27FC236}">
                <a16:creationId xmlns:a16="http://schemas.microsoft.com/office/drawing/2014/main" id="{89457743-DA69-2613-9FE3-8E440055A7BF}"/>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spTree>
    <p:custDataLst>
      <p:tags r:id="rId1"/>
    </p:custDataLst>
    <p:extLst>
      <p:ext uri="{BB962C8B-B14F-4D97-AF65-F5344CB8AC3E}">
        <p14:creationId xmlns:p14="http://schemas.microsoft.com/office/powerpoint/2010/main" val="19513355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77F86A-0173-C719-C341-F90A306FBF78}"/>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8F07764E-7FB1-AE42-C91D-FD41C0587991}"/>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C01E045D-9866-65ED-AE1F-42427BF7EFB8}"/>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01419AF0-4933-49C7-96B9-EAB3B00A4F35}"/>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A5AA884A-0A64-0F02-2149-6D9A5D343BF2}"/>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89CBAEB9-A070-FAA1-AAC8-A6B0CCB5AB3D}"/>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6A25EA64-E5E2-2C0A-35BF-07B23F1BCF6A}"/>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0CAD07F5-DB88-FC5A-7930-72A0FFE6D58A}"/>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6E41C78F-808C-D953-7070-04197861836E}"/>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F2BECFF-F40D-1B23-DEDA-357ED20045B8}"/>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0B03E587-FA07-0BAF-AA4A-7D5F7E6BA60F}"/>
              </a:ext>
            </a:extLst>
          </p:cNvPr>
          <p:cNvGrpSpPr/>
          <p:nvPr/>
        </p:nvGrpSpPr>
        <p:grpSpPr>
          <a:xfrm>
            <a:off x="620683" y="1022566"/>
            <a:ext cx="11518380" cy="1359199"/>
            <a:chOff x="270254" y="1625560"/>
            <a:chExt cx="11518380" cy="1359199"/>
          </a:xfrm>
        </p:grpSpPr>
        <p:sp>
          <p:nvSpPr>
            <p:cNvPr id="13" name="矩形: 圆角 12">
              <a:extLst>
                <a:ext uri="{FF2B5EF4-FFF2-40B4-BE49-F238E27FC236}">
                  <a16:creationId xmlns:a16="http://schemas.microsoft.com/office/drawing/2014/main" id="{CF967977-40F3-9B6A-9820-39817D4D0512}"/>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4" name="矩形: 圆角 13">
              <a:extLst>
                <a:ext uri="{FF2B5EF4-FFF2-40B4-BE49-F238E27FC236}">
                  <a16:creationId xmlns:a16="http://schemas.microsoft.com/office/drawing/2014/main" id="{86C884C8-C9C2-04F6-921D-BE8EB80178EE}"/>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5" name="图片 14">
              <a:extLst>
                <a:ext uri="{FF2B5EF4-FFF2-40B4-BE49-F238E27FC236}">
                  <a16:creationId xmlns:a16="http://schemas.microsoft.com/office/drawing/2014/main" id="{C70AD777-A186-11EE-D222-35652D890E4D}"/>
                </a:ext>
              </a:extLst>
            </p:cNvPr>
            <p:cNvPicPr>
              <a:picLocks noChangeAspect="1"/>
            </p:cNvPicPr>
            <p:nvPr/>
          </p:nvPicPr>
          <p:blipFill>
            <a:blip r:embed="rId8"/>
            <a:stretch>
              <a:fillRect/>
            </a:stretch>
          </p:blipFill>
          <p:spPr>
            <a:xfrm rot="16200000">
              <a:off x="5456734" y="554148"/>
              <a:ext cx="521438" cy="2664262"/>
            </a:xfrm>
            <a:prstGeom prst="rect">
              <a:avLst/>
            </a:prstGeom>
          </p:spPr>
        </p:pic>
        <p:sp>
          <p:nvSpPr>
            <p:cNvPr id="17" name="矩形: 圆角 16">
              <a:extLst>
                <a:ext uri="{FF2B5EF4-FFF2-40B4-BE49-F238E27FC236}">
                  <a16:creationId xmlns:a16="http://schemas.microsoft.com/office/drawing/2014/main" id="{F5A8733E-AA34-78C5-F870-337576D0743E}"/>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9" name="矩形: 圆角 18">
              <a:extLst>
                <a:ext uri="{FF2B5EF4-FFF2-40B4-BE49-F238E27FC236}">
                  <a16:creationId xmlns:a16="http://schemas.microsoft.com/office/drawing/2014/main" id="{04C57642-1C1C-D725-2E37-7DD4A349D668}"/>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20" name="矩形: 圆角 19">
              <a:extLst>
                <a:ext uri="{FF2B5EF4-FFF2-40B4-BE49-F238E27FC236}">
                  <a16:creationId xmlns:a16="http://schemas.microsoft.com/office/drawing/2014/main" id="{1B7CB390-1E83-4736-726F-17C27AE80CD4}"/>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21" name="直接箭头连接符 20">
              <a:extLst>
                <a:ext uri="{FF2B5EF4-FFF2-40B4-BE49-F238E27FC236}">
                  <a16:creationId xmlns:a16="http://schemas.microsoft.com/office/drawing/2014/main" id="{DF992D7B-94D3-D8C0-2D1D-49BCCADA3FBA}"/>
                </a:ext>
              </a:extLst>
            </p:cNvPr>
            <p:cNvCxnSpPr>
              <a:cxnSpLocks/>
              <a:stCxn id="13" idx="3"/>
              <a:endCxn id="14"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96F361CF-FF9F-D1C6-446C-B4CEED869181}"/>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5F11E03F-D21E-2168-A57E-9D5977F1791B}"/>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6403D9A4-C5C4-F433-F254-A2A3B4D81160}"/>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5" name="箭头: 下 24">
            <a:extLst>
              <a:ext uri="{FF2B5EF4-FFF2-40B4-BE49-F238E27FC236}">
                <a16:creationId xmlns:a16="http://schemas.microsoft.com/office/drawing/2014/main" id="{622CCC89-9CFC-4713-0DEC-ADCB3F06C479}"/>
              </a:ext>
            </a:extLst>
          </p:cNvPr>
          <p:cNvSpPr/>
          <p:nvPr/>
        </p:nvSpPr>
        <p:spPr>
          <a:xfrm>
            <a:off x="3499469" y="2337136"/>
            <a:ext cx="201476" cy="596824"/>
          </a:xfrm>
          <a:prstGeom prst="downArrow">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C4E6F4E7-21BF-D401-474D-29C61ACF530A}"/>
              </a:ext>
            </a:extLst>
          </p:cNvPr>
          <p:cNvSpPr txBox="1"/>
          <p:nvPr/>
        </p:nvSpPr>
        <p:spPr>
          <a:xfrm>
            <a:off x="2352972" y="3079962"/>
            <a:ext cx="2695945" cy="92333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wrap="square" rtlCol="0">
            <a:spAutoFit/>
          </a:bodyPr>
          <a:lstStyle/>
          <a:p>
            <a:pPr marL="285750" indent="-285750">
              <a:buFont typeface="Wingdings" panose="05000000000000000000" pitchFamily="2" charset="2"/>
              <a:buChar char="Ø"/>
            </a:pPr>
            <a:r>
              <a:rPr lang="zh-CN" altLang="en-US" dirty="0"/>
              <a:t>稀疏特性处理</a:t>
            </a:r>
            <a:endParaRPr lang="en-US" altLang="zh-CN" dirty="0"/>
          </a:p>
          <a:p>
            <a:pPr marL="285750" indent="-285750">
              <a:buFont typeface="Wingdings" panose="05000000000000000000" pitchFamily="2" charset="2"/>
              <a:buChar char="Ø"/>
            </a:pPr>
            <a:r>
              <a:rPr lang="zh-CN" altLang="en-US" dirty="0"/>
              <a:t>数据标准化</a:t>
            </a:r>
            <a:endParaRPr lang="en-US" altLang="zh-CN" dirty="0"/>
          </a:p>
          <a:p>
            <a:pPr marL="285750" indent="-285750">
              <a:buFont typeface="Wingdings" panose="05000000000000000000" pitchFamily="2" charset="2"/>
              <a:buChar char="Ø"/>
            </a:pPr>
            <a:r>
              <a:rPr lang="zh-CN" altLang="en-US" dirty="0"/>
              <a:t>划分训练集</a:t>
            </a:r>
            <a:r>
              <a:rPr lang="en-US" altLang="zh-CN" dirty="0"/>
              <a:t>/</a:t>
            </a:r>
            <a:r>
              <a:rPr lang="zh-CN" altLang="en-US" dirty="0"/>
              <a:t>测试集</a:t>
            </a:r>
          </a:p>
        </p:txBody>
      </p:sp>
      <p:sp>
        <p:nvSpPr>
          <p:cNvPr id="6" name="矩形 5">
            <a:extLst>
              <a:ext uri="{FF2B5EF4-FFF2-40B4-BE49-F238E27FC236}">
                <a16:creationId xmlns:a16="http://schemas.microsoft.com/office/drawing/2014/main" id="{D9B1B371-8572-B49E-FEEB-ADCDC680BBA9}"/>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spTree>
    <p:custDataLst>
      <p:tags r:id="rId1"/>
    </p:custDataLst>
    <p:extLst>
      <p:ext uri="{BB962C8B-B14F-4D97-AF65-F5344CB8AC3E}">
        <p14:creationId xmlns:p14="http://schemas.microsoft.com/office/powerpoint/2010/main" val="39739199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0554A-9F88-FADC-E243-414CDEF099AF}"/>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5812CDB2-38FF-E1C9-4657-05DC79EBBEE3}"/>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CAF438DF-65CB-84F1-8FA3-1CF5E6A928FD}"/>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E3732D23-1B07-0B07-B268-BE4AD1990941}"/>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9FA95818-00D3-F170-B68E-89DC0A623546}"/>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626E8584-2EFC-A320-2D8D-9E4DE133AADF}"/>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79131F99-9601-5B04-50ED-162D9BA9738B}"/>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CEFD3768-F95D-A299-E36D-33CBDDA3D186}"/>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40F72EF2-7837-0C3D-81B7-8EB957C1CD8D}"/>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CD31E7B-DEF6-91B2-9A26-4F409B3AC4EE}"/>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grpSp>
        <p:nvGrpSpPr>
          <p:cNvPr id="12" name="组合 11">
            <a:extLst>
              <a:ext uri="{FF2B5EF4-FFF2-40B4-BE49-F238E27FC236}">
                <a16:creationId xmlns:a16="http://schemas.microsoft.com/office/drawing/2014/main" id="{575266A1-F3B2-8291-3D61-6FBD2B8A8FF2}"/>
              </a:ext>
            </a:extLst>
          </p:cNvPr>
          <p:cNvGrpSpPr/>
          <p:nvPr/>
        </p:nvGrpSpPr>
        <p:grpSpPr>
          <a:xfrm>
            <a:off x="620683" y="1022566"/>
            <a:ext cx="11518380" cy="1359199"/>
            <a:chOff x="270254" y="1625560"/>
            <a:chExt cx="11518380" cy="1359199"/>
          </a:xfrm>
        </p:grpSpPr>
        <p:sp>
          <p:nvSpPr>
            <p:cNvPr id="13" name="矩形: 圆角 12">
              <a:extLst>
                <a:ext uri="{FF2B5EF4-FFF2-40B4-BE49-F238E27FC236}">
                  <a16:creationId xmlns:a16="http://schemas.microsoft.com/office/drawing/2014/main" id="{79182C3D-A7EB-3BDB-B791-FEC3F1CCC90B}"/>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14" name="矩形: 圆角 13">
              <a:extLst>
                <a:ext uri="{FF2B5EF4-FFF2-40B4-BE49-F238E27FC236}">
                  <a16:creationId xmlns:a16="http://schemas.microsoft.com/office/drawing/2014/main" id="{D7F1FB94-F81D-DAC1-00E0-FD2A1121164D}"/>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5" name="图片 14">
              <a:extLst>
                <a:ext uri="{FF2B5EF4-FFF2-40B4-BE49-F238E27FC236}">
                  <a16:creationId xmlns:a16="http://schemas.microsoft.com/office/drawing/2014/main" id="{B94CBE1A-1B62-D222-B3DD-9C9D88019DA4}"/>
                </a:ext>
              </a:extLst>
            </p:cNvPr>
            <p:cNvPicPr>
              <a:picLocks noChangeAspect="1"/>
            </p:cNvPicPr>
            <p:nvPr/>
          </p:nvPicPr>
          <p:blipFill>
            <a:blip r:embed="rId8"/>
            <a:stretch>
              <a:fillRect/>
            </a:stretch>
          </p:blipFill>
          <p:spPr>
            <a:xfrm rot="16200000">
              <a:off x="5456734" y="554148"/>
              <a:ext cx="521438" cy="2664262"/>
            </a:xfrm>
            <a:prstGeom prst="rect">
              <a:avLst/>
            </a:prstGeom>
          </p:spPr>
        </p:pic>
        <p:sp>
          <p:nvSpPr>
            <p:cNvPr id="17" name="矩形: 圆角 16">
              <a:extLst>
                <a:ext uri="{FF2B5EF4-FFF2-40B4-BE49-F238E27FC236}">
                  <a16:creationId xmlns:a16="http://schemas.microsoft.com/office/drawing/2014/main" id="{58C3548D-6D04-5495-91DD-F72192631E91}"/>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9" name="矩形: 圆角 18">
              <a:extLst>
                <a:ext uri="{FF2B5EF4-FFF2-40B4-BE49-F238E27FC236}">
                  <a16:creationId xmlns:a16="http://schemas.microsoft.com/office/drawing/2014/main" id="{34E630F1-511F-C958-1C71-ACEE97957B0A}"/>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20" name="矩形: 圆角 19">
              <a:extLst>
                <a:ext uri="{FF2B5EF4-FFF2-40B4-BE49-F238E27FC236}">
                  <a16:creationId xmlns:a16="http://schemas.microsoft.com/office/drawing/2014/main" id="{908AE458-5697-7835-A332-930F34CDA636}"/>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21" name="直接箭头连接符 20">
              <a:extLst>
                <a:ext uri="{FF2B5EF4-FFF2-40B4-BE49-F238E27FC236}">
                  <a16:creationId xmlns:a16="http://schemas.microsoft.com/office/drawing/2014/main" id="{A7886487-E27B-5AC1-31C3-AC31A1EF7584}"/>
                </a:ext>
              </a:extLst>
            </p:cNvPr>
            <p:cNvCxnSpPr>
              <a:cxnSpLocks/>
              <a:stCxn id="13" idx="3"/>
              <a:endCxn id="14"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2" name="直接箭头连接符 21">
              <a:extLst>
                <a:ext uri="{FF2B5EF4-FFF2-40B4-BE49-F238E27FC236}">
                  <a16:creationId xmlns:a16="http://schemas.microsoft.com/office/drawing/2014/main" id="{0AF71BCC-E156-F92F-5C3A-96296B39BE48}"/>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3" name="直接箭头连接符 22">
              <a:extLst>
                <a:ext uri="{FF2B5EF4-FFF2-40B4-BE49-F238E27FC236}">
                  <a16:creationId xmlns:a16="http://schemas.microsoft.com/office/drawing/2014/main" id="{5E3FC03B-715D-7D4A-22C8-5898A2E69D33}"/>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4" name="直接箭头连接符 23">
              <a:extLst>
                <a:ext uri="{FF2B5EF4-FFF2-40B4-BE49-F238E27FC236}">
                  <a16:creationId xmlns:a16="http://schemas.microsoft.com/office/drawing/2014/main" id="{54734449-5396-C292-14CB-462490426FCE}"/>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
        <p:nvSpPr>
          <p:cNvPr id="25" name="箭头: 下 24">
            <a:extLst>
              <a:ext uri="{FF2B5EF4-FFF2-40B4-BE49-F238E27FC236}">
                <a16:creationId xmlns:a16="http://schemas.microsoft.com/office/drawing/2014/main" id="{6AFFE4AE-EF35-CEB9-9A3C-95E2D8B4F855}"/>
              </a:ext>
            </a:extLst>
          </p:cNvPr>
          <p:cNvSpPr/>
          <p:nvPr/>
        </p:nvSpPr>
        <p:spPr>
          <a:xfrm rot="18646716">
            <a:off x="9529634" y="2066142"/>
            <a:ext cx="200863" cy="1420248"/>
          </a:xfrm>
          <a:prstGeom prst="down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箭头: 下 35">
            <a:extLst>
              <a:ext uri="{FF2B5EF4-FFF2-40B4-BE49-F238E27FC236}">
                <a16:creationId xmlns:a16="http://schemas.microsoft.com/office/drawing/2014/main" id="{499DB07D-0247-5916-842E-C11E5DF61262}"/>
              </a:ext>
            </a:extLst>
          </p:cNvPr>
          <p:cNvSpPr/>
          <p:nvPr/>
        </p:nvSpPr>
        <p:spPr>
          <a:xfrm>
            <a:off x="6095997" y="2256536"/>
            <a:ext cx="201476" cy="596824"/>
          </a:xfrm>
          <a:prstGeom prst="downArrow">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id="{5C106564-9B8B-2F20-7743-F2EBDD679221}"/>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pic>
        <p:nvPicPr>
          <p:cNvPr id="11" name="图片 10">
            <a:extLst>
              <a:ext uri="{FF2B5EF4-FFF2-40B4-BE49-F238E27FC236}">
                <a16:creationId xmlns:a16="http://schemas.microsoft.com/office/drawing/2014/main" id="{DB228F39-ECE0-BF2E-CD07-221AB5148CE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11885" y="3252954"/>
            <a:ext cx="9522777" cy="2627604"/>
          </a:xfrm>
          <a:prstGeom prst="rect">
            <a:avLst/>
          </a:prstGeom>
        </p:spPr>
      </p:pic>
    </p:spTree>
    <p:custDataLst>
      <p:tags r:id="rId1"/>
    </p:custDataLst>
    <p:extLst>
      <p:ext uri="{BB962C8B-B14F-4D97-AF65-F5344CB8AC3E}">
        <p14:creationId xmlns:p14="http://schemas.microsoft.com/office/powerpoint/2010/main" val="23894081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4798D-304C-D9AB-2131-B4118EEB3B17}"/>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08B11067-ADB2-F9BA-FE83-620F60730217}"/>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02BD9E93-DF59-DCEB-A1A6-288CF68B61C3}"/>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EA901B94-B73A-807E-BB67-18411A6D7BC8}"/>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B607F14E-FAE2-B431-852C-7097490C9012}"/>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B0C77D17-D483-D258-4CD3-0EC7D615BB09}"/>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A4EEC0AB-1449-FADF-6561-17EF76811EC6}"/>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52F853C7-0CCA-5960-6201-C3C08B647C77}"/>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83743267-C6A7-8CEB-3849-8D4BB46E82FC}"/>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57F677A-ADF5-BDDD-4219-7C6B4B5EE0C3}"/>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7692E774-999C-F062-85E8-C077EF6BC79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3115699"/>
            <a:ext cx="6411442" cy="3205721"/>
          </a:xfrm>
          <a:prstGeom prst="rect">
            <a:avLst/>
          </a:prstGeom>
        </p:spPr>
      </p:pic>
      <p:pic>
        <p:nvPicPr>
          <p:cNvPr id="8" name="图片 7">
            <a:extLst>
              <a:ext uri="{FF2B5EF4-FFF2-40B4-BE49-F238E27FC236}">
                <a16:creationId xmlns:a16="http://schemas.microsoft.com/office/drawing/2014/main" id="{0EE80E5A-4E34-9EDA-EFD4-84F76C530ED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745125" y="3132509"/>
            <a:ext cx="6243083" cy="3121542"/>
          </a:xfrm>
          <a:prstGeom prst="rect">
            <a:avLst/>
          </a:prstGeom>
        </p:spPr>
      </p:pic>
      <p:sp>
        <p:nvSpPr>
          <p:cNvPr id="25" name="文本框 24">
            <a:extLst>
              <a:ext uri="{FF2B5EF4-FFF2-40B4-BE49-F238E27FC236}">
                <a16:creationId xmlns:a16="http://schemas.microsoft.com/office/drawing/2014/main" id="{2818009F-4FD7-9D04-C7A7-FD711861A804}"/>
              </a:ext>
            </a:extLst>
          </p:cNvPr>
          <p:cNvSpPr txBox="1"/>
          <p:nvPr/>
        </p:nvSpPr>
        <p:spPr>
          <a:xfrm>
            <a:off x="678438" y="1779521"/>
            <a:ext cx="2354961" cy="461665"/>
          </a:xfrm>
          <a:prstGeom prst="rect">
            <a:avLst/>
          </a:prstGeom>
          <a:noFill/>
        </p:spPr>
        <p:txBody>
          <a:bodyPr wrap="square" rtlCol="0">
            <a:spAutoFit/>
          </a:bodyPr>
          <a:lstStyle/>
          <a:p>
            <a:r>
              <a:rPr lang="zh-CN" altLang="en-US" sz="2400" b="1" dirty="0"/>
              <a:t>线性目标函数：</a:t>
            </a:r>
          </a:p>
        </p:txBody>
      </p:sp>
      <p:sp>
        <p:nvSpPr>
          <p:cNvPr id="26" name="矩形 25">
            <a:extLst>
              <a:ext uri="{FF2B5EF4-FFF2-40B4-BE49-F238E27FC236}">
                <a16:creationId xmlns:a16="http://schemas.microsoft.com/office/drawing/2014/main" id="{A9DA41C4-E049-C9FF-138E-6396F82C03DC}"/>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pic>
        <p:nvPicPr>
          <p:cNvPr id="2" name="图片 1">
            <a:extLst>
              <a:ext uri="{FF2B5EF4-FFF2-40B4-BE49-F238E27FC236}">
                <a16:creationId xmlns:a16="http://schemas.microsoft.com/office/drawing/2014/main" id="{F1ECE535-C914-3F3B-1280-5D3271D5919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2549" y="1311064"/>
            <a:ext cx="6741765" cy="1860244"/>
          </a:xfrm>
          <a:prstGeom prst="rect">
            <a:avLst/>
          </a:prstGeom>
        </p:spPr>
      </p:pic>
    </p:spTree>
    <p:custDataLst>
      <p:tags r:id="rId1"/>
    </p:custDataLst>
    <p:extLst>
      <p:ext uri="{BB962C8B-B14F-4D97-AF65-F5344CB8AC3E}">
        <p14:creationId xmlns:p14="http://schemas.microsoft.com/office/powerpoint/2010/main" val="15372740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28D1D-61C5-4B9D-1A1C-80411E7E9AF9}"/>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2EE4CC46-79CA-EF96-2FB1-5E7307AA917B}"/>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B2ACADC8-A304-D3C9-FE7E-185D01FD517E}"/>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28F98C3B-F370-A5F0-890B-15778F48AE81}"/>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54A77E4F-7085-112F-8AA5-5C268AE1CA33}"/>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223BEC7A-D7DF-7367-8C7E-47F7675E53D6}"/>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EA60252C-814C-749B-0CD9-06CB5C372CCD}"/>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A505755C-0FFE-3D49-29A3-E8CFD1B38012}"/>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B608DA7B-FE6B-5BC7-60BB-11A041EA35C9}"/>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6D3B1267-7DA9-475A-B2C2-FF22DFBF09A2}"/>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25" name="文本框 24">
            <a:extLst>
              <a:ext uri="{FF2B5EF4-FFF2-40B4-BE49-F238E27FC236}">
                <a16:creationId xmlns:a16="http://schemas.microsoft.com/office/drawing/2014/main" id="{E4C7D029-AABA-843A-1A99-837625FCCD59}"/>
              </a:ext>
            </a:extLst>
          </p:cNvPr>
          <p:cNvSpPr txBox="1"/>
          <p:nvPr/>
        </p:nvSpPr>
        <p:spPr>
          <a:xfrm>
            <a:off x="678438" y="1779521"/>
            <a:ext cx="2354961" cy="461665"/>
          </a:xfrm>
          <a:prstGeom prst="rect">
            <a:avLst/>
          </a:prstGeom>
          <a:noFill/>
        </p:spPr>
        <p:txBody>
          <a:bodyPr wrap="square" rtlCol="0">
            <a:spAutoFit/>
          </a:bodyPr>
          <a:lstStyle/>
          <a:p>
            <a:r>
              <a:rPr lang="zh-CN" altLang="en-US" sz="2400" b="1" dirty="0"/>
              <a:t>二次目标函数：</a:t>
            </a:r>
          </a:p>
        </p:txBody>
      </p:sp>
      <p:pic>
        <p:nvPicPr>
          <p:cNvPr id="2" name="图片 1">
            <a:extLst>
              <a:ext uri="{FF2B5EF4-FFF2-40B4-BE49-F238E27FC236}">
                <a16:creationId xmlns:a16="http://schemas.microsoft.com/office/drawing/2014/main" id="{650B6AA5-B42B-68E8-5D9C-59DE3F903BF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7186" y="3308325"/>
            <a:ext cx="6586523" cy="3293262"/>
          </a:xfrm>
          <a:prstGeom prst="rect">
            <a:avLst/>
          </a:prstGeom>
        </p:spPr>
      </p:pic>
      <p:pic>
        <p:nvPicPr>
          <p:cNvPr id="4" name="图片 3">
            <a:extLst>
              <a:ext uri="{FF2B5EF4-FFF2-40B4-BE49-F238E27FC236}">
                <a16:creationId xmlns:a16="http://schemas.microsoft.com/office/drawing/2014/main" id="{D11978D0-7627-8D07-9DE0-85565B08EFD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495812" y="3534584"/>
            <a:ext cx="5529700" cy="2764850"/>
          </a:xfrm>
          <a:prstGeom prst="rect">
            <a:avLst/>
          </a:prstGeom>
        </p:spPr>
      </p:pic>
      <p:sp>
        <p:nvSpPr>
          <p:cNvPr id="5" name="矩形 4">
            <a:extLst>
              <a:ext uri="{FF2B5EF4-FFF2-40B4-BE49-F238E27FC236}">
                <a16:creationId xmlns:a16="http://schemas.microsoft.com/office/drawing/2014/main" id="{D64BB972-A949-D777-1D6C-B5F6293E43BC}"/>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pic>
        <p:nvPicPr>
          <p:cNvPr id="6" name="图片 5">
            <a:extLst>
              <a:ext uri="{FF2B5EF4-FFF2-40B4-BE49-F238E27FC236}">
                <a16:creationId xmlns:a16="http://schemas.microsoft.com/office/drawing/2014/main" id="{E00F0D2F-D2A3-F03D-4E58-2798639FAC37}"/>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812549" y="1072411"/>
            <a:ext cx="6798444" cy="1875883"/>
          </a:xfrm>
          <a:prstGeom prst="rect">
            <a:avLst/>
          </a:prstGeom>
        </p:spPr>
      </p:pic>
    </p:spTree>
    <p:custDataLst>
      <p:tags r:id="rId1"/>
    </p:custDataLst>
    <p:extLst>
      <p:ext uri="{BB962C8B-B14F-4D97-AF65-F5344CB8AC3E}">
        <p14:creationId xmlns:p14="http://schemas.microsoft.com/office/powerpoint/2010/main" val="26721479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4B676-E1D2-BB70-27CA-2D1F3B7948A9}"/>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E429672D-D10A-7AE0-1C58-E5EE584F7B45}"/>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31DF5E16-8CCD-A0B3-EEFE-5CD5D822ACDF}"/>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26C9F8B5-C84B-E814-A7AA-9A861DDAB6B3}"/>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8EFD0CE9-1B45-C040-3C33-06BE94C3DC7F}"/>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36AAD6C6-B50F-4B0C-5C77-5582711BDC88}"/>
              </a:ext>
            </a:extLst>
          </p:cNvPr>
          <p:cNvSpPr/>
          <p:nvPr/>
        </p:nvSpPr>
        <p:spPr>
          <a:xfrm>
            <a:off x="166488" y="991766"/>
            <a:ext cx="1418803"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后续计划</a:t>
            </a:r>
          </a:p>
        </p:txBody>
      </p:sp>
      <p:sp>
        <p:nvSpPr>
          <p:cNvPr id="86" name="矩形 85">
            <a:extLst>
              <a:ext uri="{FF2B5EF4-FFF2-40B4-BE49-F238E27FC236}">
                <a16:creationId xmlns:a16="http://schemas.microsoft.com/office/drawing/2014/main" id="{5CA465A3-7835-8222-8F43-9C14B10C3960}"/>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6ED519E6-6E0E-7009-559F-EEDFBB0CB8A0}"/>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74F099EA-1E8F-A13D-731E-1CD5DE1A1C96}"/>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F51CA5C1-E667-6144-EE83-954D3C054D7B}"/>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A435592A-E886-3F83-2090-D879362AEA6B}"/>
              </a:ext>
            </a:extLst>
          </p:cNvPr>
          <p:cNvSpPr txBox="1"/>
          <p:nvPr/>
        </p:nvSpPr>
        <p:spPr>
          <a:xfrm>
            <a:off x="270254" y="1503824"/>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grpSp>
        <p:nvGrpSpPr>
          <p:cNvPr id="4" name="Group 7">
            <a:extLst>
              <a:ext uri="{FF2B5EF4-FFF2-40B4-BE49-F238E27FC236}">
                <a16:creationId xmlns:a16="http://schemas.microsoft.com/office/drawing/2014/main" id="{B66FD2ED-9EAE-30A9-9F66-DFAF7A8013FA}"/>
              </a:ext>
            </a:extLst>
          </p:cNvPr>
          <p:cNvGrpSpPr/>
          <p:nvPr/>
        </p:nvGrpSpPr>
        <p:grpSpPr>
          <a:xfrm>
            <a:off x="422463" y="2075984"/>
            <a:ext cx="8757201" cy="505096"/>
            <a:chOff x="994227" y="1486351"/>
            <a:chExt cx="10203536" cy="581547"/>
          </a:xfrm>
        </p:grpSpPr>
        <p:sp>
          <p:nvSpPr>
            <p:cNvPr id="5" name="矩形 4">
              <a:extLst>
                <a:ext uri="{FF2B5EF4-FFF2-40B4-BE49-F238E27FC236}">
                  <a16:creationId xmlns:a16="http://schemas.microsoft.com/office/drawing/2014/main" id="{09EA3CD0-3CAE-9544-3C0B-E696E4240F21}"/>
                </a:ext>
              </a:extLst>
            </p:cNvPr>
            <p:cNvSpPr/>
            <p:nvPr/>
          </p:nvSpPr>
          <p:spPr>
            <a:xfrm>
              <a:off x="1839578" y="1606972"/>
              <a:ext cx="6261086" cy="42523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调优模型，提高</a:t>
              </a:r>
              <a:r>
                <a:rPr lang="en-US" altLang="zh-CN" b="1" dirty="0">
                  <a:latin typeface="思源黑体 CN Medium" panose="020B0600000000000000" pitchFamily="34" charset="-122"/>
                  <a:ea typeface="思源黑体 CN Medium" panose="020B0600000000000000" pitchFamily="34" charset="-122"/>
                  <a:cs typeface="Times New Roman" panose="02020603050405020304" pitchFamily="18" charset="0"/>
                </a:rPr>
                <a:t>QP</a:t>
              </a:r>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问题中拉格朗日乘子预测精确度</a:t>
              </a:r>
            </a:p>
          </p:txBody>
        </p:sp>
        <p:grpSp>
          <p:nvGrpSpPr>
            <p:cNvPr id="6" name="组合 5">
              <a:extLst>
                <a:ext uri="{FF2B5EF4-FFF2-40B4-BE49-F238E27FC236}">
                  <a16:creationId xmlns:a16="http://schemas.microsoft.com/office/drawing/2014/main" id="{2974D83F-A5DC-5D62-7A5E-BEC4A51AACE5}"/>
                </a:ext>
              </a:extLst>
            </p:cNvPr>
            <p:cNvGrpSpPr/>
            <p:nvPr/>
          </p:nvGrpSpPr>
          <p:grpSpPr>
            <a:xfrm>
              <a:off x="994227" y="1486351"/>
              <a:ext cx="10203536" cy="581547"/>
              <a:chOff x="899885" y="1613448"/>
              <a:chExt cx="12223708" cy="696686"/>
            </a:xfrm>
          </p:grpSpPr>
          <p:sp>
            <p:nvSpPr>
              <p:cNvPr id="8" name="矩形: 圆角 7">
                <a:extLst>
                  <a:ext uri="{FF2B5EF4-FFF2-40B4-BE49-F238E27FC236}">
                    <a16:creationId xmlns:a16="http://schemas.microsoft.com/office/drawing/2014/main" id="{B1072258-D32A-0512-F134-2A04851F1348}"/>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矩形: 圆角 8">
                <a:extLst>
                  <a:ext uri="{FF2B5EF4-FFF2-40B4-BE49-F238E27FC236}">
                    <a16:creationId xmlns:a16="http://schemas.microsoft.com/office/drawing/2014/main" id="{1FFFF276-BBAB-91B4-DD71-F5588D2C9A69}"/>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7" name="iconfont-1191-866883">
              <a:extLst>
                <a:ext uri="{FF2B5EF4-FFF2-40B4-BE49-F238E27FC236}">
                  <a16:creationId xmlns:a16="http://schemas.microsoft.com/office/drawing/2014/main" id="{AEB411CA-75C8-770A-94E9-5830EB039538}"/>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9" name="Group 7">
            <a:extLst>
              <a:ext uri="{FF2B5EF4-FFF2-40B4-BE49-F238E27FC236}">
                <a16:creationId xmlns:a16="http://schemas.microsoft.com/office/drawing/2014/main" id="{E750A424-874B-2CF5-E470-D656A29D2536}"/>
              </a:ext>
            </a:extLst>
          </p:cNvPr>
          <p:cNvGrpSpPr/>
          <p:nvPr/>
        </p:nvGrpSpPr>
        <p:grpSpPr>
          <a:xfrm>
            <a:off x="422463" y="3176453"/>
            <a:ext cx="8757201" cy="505096"/>
            <a:chOff x="994227" y="1486351"/>
            <a:chExt cx="10203536" cy="581547"/>
          </a:xfrm>
        </p:grpSpPr>
        <p:sp>
          <p:nvSpPr>
            <p:cNvPr id="20" name="矩形 19">
              <a:extLst>
                <a:ext uri="{FF2B5EF4-FFF2-40B4-BE49-F238E27FC236}">
                  <a16:creationId xmlns:a16="http://schemas.microsoft.com/office/drawing/2014/main" id="{592988F7-59BB-E669-E185-6B114D809B47}"/>
                </a:ext>
              </a:extLst>
            </p:cNvPr>
            <p:cNvSpPr/>
            <p:nvPr/>
          </p:nvSpPr>
          <p:spPr>
            <a:xfrm>
              <a:off x="1839578" y="1606972"/>
              <a:ext cx="3980558" cy="42523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对接模型输出与分布式优化框架</a:t>
              </a:r>
            </a:p>
          </p:txBody>
        </p:sp>
        <p:grpSp>
          <p:nvGrpSpPr>
            <p:cNvPr id="21" name="组合 20">
              <a:extLst>
                <a:ext uri="{FF2B5EF4-FFF2-40B4-BE49-F238E27FC236}">
                  <a16:creationId xmlns:a16="http://schemas.microsoft.com/office/drawing/2014/main" id="{FA23C610-408A-18E7-E526-843FDDA3051D}"/>
                </a:ext>
              </a:extLst>
            </p:cNvPr>
            <p:cNvGrpSpPr/>
            <p:nvPr/>
          </p:nvGrpSpPr>
          <p:grpSpPr>
            <a:xfrm>
              <a:off x="994227" y="1486351"/>
              <a:ext cx="10203536" cy="581547"/>
              <a:chOff x="899885" y="1613448"/>
              <a:chExt cx="12223708" cy="696686"/>
            </a:xfrm>
          </p:grpSpPr>
          <p:sp>
            <p:nvSpPr>
              <p:cNvPr id="23" name="矩形: 圆角 22">
                <a:extLst>
                  <a:ext uri="{FF2B5EF4-FFF2-40B4-BE49-F238E27FC236}">
                    <a16:creationId xmlns:a16="http://schemas.microsoft.com/office/drawing/2014/main" id="{8BF2D4A4-A3AE-6968-C7F8-E8741C0DF581}"/>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24" name="矩形: 圆角 23">
                <a:extLst>
                  <a:ext uri="{FF2B5EF4-FFF2-40B4-BE49-F238E27FC236}">
                    <a16:creationId xmlns:a16="http://schemas.microsoft.com/office/drawing/2014/main" id="{B66F4CBE-6A6C-4DD8-E0B4-F3D562E14AF5}"/>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2" name="iconfont-1191-866883">
              <a:extLst>
                <a:ext uri="{FF2B5EF4-FFF2-40B4-BE49-F238E27FC236}">
                  <a16:creationId xmlns:a16="http://schemas.microsoft.com/office/drawing/2014/main" id="{233ECD81-91B0-0E7C-1BC2-0DE7F1CEF376}"/>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 name="Group 7">
            <a:extLst>
              <a:ext uri="{FF2B5EF4-FFF2-40B4-BE49-F238E27FC236}">
                <a16:creationId xmlns:a16="http://schemas.microsoft.com/office/drawing/2014/main" id="{5EF7034F-AB72-AC13-EBB2-E1A405563743}"/>
              </a:ext>
            </a:extLst>
          </p:cNvPr>
          <p:cNvGrpSpPr/>
          <p:nvPr/>
        </p:nvGrpSpPr>
        <p:grpSpPr>
          <a:xfrm>
            <a:off x="422463" y="4276921"/>
            <a:ext cx="8757201" cy="505096"/>
            <a:chOff x="994227" y="1486351"/>
            <a:chExt cx="10203536" cy="581547"/>
          </a:xfrm>
        </p:grpSpPr>
        <p:sp>
          <p:nvSpPr>
            <p:cNvPr id="26" name="矩形 25">
              <a:extLst>
                <a:ext uri="{FF2B5EF4-FFF2-40B4-BE49-F238E27FC236}">
                  <a16:creationId xmlns:a16="http://schemas.microsoft.com/office/drawing/2014/main" id="{4B616AFA-A5BC-6BF5-380E-C631D3692619}"/>
                </a:ext>
              </a:extLst>
            </p:cNvPr>
            <p:cNvSpPr/>
            <p:nvPr/>
          </p:nvSpPr>
          <p:spPr>
            <a:xfrm>
              <a:off x="1839578" y="1606972"/>
              <a:ext cx="3442644" cy="42523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ea typeface="思源黑体 CN Medium" panose="020B0600000000000000" pitchFamily="34" charset="-122"/>
                  <a:cs typeface="Times New Roman" panose="02020603050405020304" pitchFamily="18" charset="0"/>
                </a:rPr>
                <a:t>数据增强获得更多运行场景</a:t>
              </a:r>
            </a:p>
          </p:txBody>
        </p:sp>
        <p:grpSp>
          <p:nvGrpSpPr>
            <p:cNvPr id="27" name="组合 26">
              <a:extLst>
                <a:ext uri="{FF2B5EF4-FFF2-40B4-BE49-F238E27FC236}">
                  <a16:creationId xmlns:a16="http://schemas.microsoft.com/office/drawing/2014/main" id="{49FFC10F-BEB7-D20F-EEF6-745D8EA775DB}"/>
                </a:ext>
              </a:extLst>
            </p:cNvPr>
            <p:cNvGrpSpPr/>
            <p:nvPr/>
          </p:nvGrpSpPr>
          <p:grpSpPr>
            <a:xfrm>
              <a:off x="994227" y="1486351"/>
              <a:ext cx="10203536" cy="581547"/>
              <a:chOff x="899885" y="1613448"/>
              <a:chExt cx="12223708" cy="696686"/>
            </a:xfrm>
          </p:grpSpPr>
          <p:sp>
            <p:nvSpPr>
              <p:cNvPr id="29" name="矩形: 圆角 28">
                <a:extLst>
                  <a:ext uri="{FF2B5EF4-FFF2-40B4-BE49-F238E27FC236}">
                    <a16:creationId xmlns:a16="http://schemas.microsoft.com/office/drawing/2014/main" id="{28E52066-F90B-D53A-DEB1-B1CA55844A94}"/>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0" name="矩形: 圆角 29">
                <a:extLst>
                  <a:ext uri="{FF2B5EF4-FFF2-40B4-BE49-F238E27FC236}">
                    <a16:creationId xmlns:a16="http://schemas.microsoft.com/office/drawing/2014/main" id="{7933B224-2AB8-DA25-1FB6-4B1CB4B2D21F}"/>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28" name="iconfont-1191-866883">
              <a:extLst>
                <a:ext uri="{FF2B5EF4-FFF2-40B4-BE49-F238E27FC236}">
                  <a16:creationId xmlns:a16="http://schemas.microsoft.com/office/drawing/2014/main" id="{3CF450F5-E43F-2E3C-D694-E42CA0572FC6}"/>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spTree>
    <p:custDataLst>
      <p:tags r:id="rId1"/>
    </p:custDataLst>
    <p:extLst>
      <p:ext uri="{BB962C8B-B14F-4D97-AF65-F5344CB8AC3E}">
        <p14:creationId xmlns:p14="http://schemas.microsoft.com/office/powerpoint/2010/main" val="365671103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6AD7F-6203-A0E1-1303-24C37248D836}"/>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CF3CDA2C-EF1D-A869-BB0F-452A2EC80D21}"/>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1E331F13-5951-F98E-476D-50A334A3A279}"/>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62684E25-10E4-6578-1F54-7BC67717B9FE}"/>
                </a:ext>
              </a:extLst>
            </p:cNvPr>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20BA1750-E855-CDFB-BF70-E93294D79138}"/>
                </a:ext>
              </a:extLst>
            </p:cNvPr>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sp>
        <p:nvSpPr>
          <p:cNvPr id="86" name="矩形 85">
            <a:extLst>
              <a:ext uri="{FF2B5EF4-FFF2-40B4-BE49-F238E27FC236}">
                <a16:creationId xmlns:a16="http://schemas.microsoft.com/office/drawing/2014/main" id="{1064DFA9-7D28-02E4-31F6-6157E86F9001}"/>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CE571AD3-BB87-0849-702E-0CB14B9633C6}"/>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5333FFE4-DB60-0407-BF41-3C716444B9E5}"/>
              </a:ext>
            </a:extLst>
          </p:cNvPr>
          <p:cNvPicPr>
            <a:picLocks noChangeAspect="1"/>
          </p:cNvPicPr>
          <p:nvPr/>
        </p:nvPicPr>
        <p:blipFill rotWithShape="1">
          <a:blip r:embed="rId6"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72D3930D-1621-40C5-82C0-B862C157B5A5}"/>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BC451A17-BBAF-C996-B10C-7AC1115ABDC3}"/>
              </a:ext>
            </a:extLst>
          </p:cNvPr>
          <p:cNvSpPr txBox="1"/>
          <p:nvPr/>
        </p:nvSpPr>
        <p:spPr>
          <a:xfrm>
            <a:off x="169003" y="1766267"/>
            <a:ext cx="11748276" cy="3785652"/>
          </a:xfrm>
          <a:prstGeom prst="rect">
            <a:avLst/>
          </a:prstGeom>
          <a:noFill/>
        </p:spPr>
        <p:txBody>
          <a:bodyPr wrap="square">
            <a:spAutoFit/>
          </a:bodyPr>
          <a:lstStyle/>
          <a:p>
            <a:r>
              <a:rPr lang="en-GB" altLang="zh-CN" sz="1600" dirty="0">
                <a:latin typeface="Times New Roman" panose="02020603050405020304" pitchFamily="18" charset="0"/>
                <a:cs typeface="Times New Roman" panose="02020603050405020304" pitchFamily="18" charset="0"/>
              </a:rPr>
              <a:t>[1] X. Pan, T. Zhao, M. Chen, and S. Zhang, “</a:t>
            </a:r>
            <a:r>
              <a:rPr lang="en-GB" altLang="zh-CN" sz="1600" dirty="0" err="1">
                <a:latin typeface="Times New Roman" panose="02020603050405020304" pitchFamily="18" charset="0"/>
                <a:cs typeface="Times New Roman" panose="02020603050405020304" pitchFamily="18" charset="0"/>
              </a:rPr>
              <a:t>DeepOPF</a:t>
            </a:r>
            <a:r>
              <a:rPr lang="en-GB" altLang="zh-CN" sz="1600" dirty="0">
                <a:latin typeface="Times New Roman" panose="02020603050405020304" pitchFamily="18" charset="0"/>
                <a:cs typeface="Times New Roman" panose="02020603050405020304" pitchFamily="18" charset="0"/>
              </a:rPr>
              <a:t>: A Deep Neural Network Approach for Security-Constrained DC Optimal Power Flow,” IEEE Trans. Power Syst., vol. 36, no. 3, pp. 1725–1735, May 2021, </a:t>
            </a:r>
            <a:r>
              <a:rPr lang="en-GB" altLang="zh-CN" sz="1600" dirty="0" err="1">
                <a:latin typeface="Times New Roman" panose="02020603050405020304" pitchFamily="18" charset="0"/>
                <a:cs typeface="Times New Roman" panose="02020603050405020304" pitchFamily="18" charset="0"/>
              </a:rPr>
              <a:t>doi</a:t>
            </a:r>
            <a:r>
              <a:rPr lang="en-GB" altLang="zh-CN"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hlinkClick r:id="rId7">
                  <a:extLst>
                    <a:ext uri="{A12FA001-AC4F-418D-AE19-62706E023703}">
                      <ahyp:hlinkClr xmlns:ahyp="http://schemas.microsoft.com/office/drawing/2018/hyperlinkcolor" val="tx"/>
                    </a:ext>
                  </a:extLst>
                </a:hlinkClick>
              </a:rPr>
              <a:t>10.1109/TPWRS.2020.3026379</a:t>
            </a:r>
            <a:r>
              <a:rPr lang="en-GB" altLang="zh-CN" sz="1600" dirty="0">
                <a:latin typeface="Times New Roman" panose="02020603050405020304" pitchFamily="18" charset="0"/>
                <a:cs typeface="Times New Roman" panose="02020603050405020304" pitchFamily="18" charset="0"/>
              </a:rPr>
              <a:t>.</a:t>
            </a:r>
          </a:p>
          <a:p>
            <a:r>
              <a:rPr lang="en-GB" altLang="zh-CN" sz="1600" dirty="0">
                <a:latin typeface="Times New Roman" panose="02020603050405020304" pitchFamily="18" charset="0"/>
                <a:cs typeface="Times New Roman" panose="02020603050405020304" pitchFamily="18" charset="0"/>
              </a:rPr>
              <a:t>[2]K. He, X. Zhang, S. Ren, and J. Sun, “Deep Residual Learning for Image Recognition,” in 2016 IEEE Conference on Computer Vision and Pattern Recognition (CVPR), Las Vegas, NV, USA: IEEE, Jun. 2016, pp. 770–778. </a:t>
            </a:r>
            <a:r>
              <a:rPr lang="en-GB" altLang="zh-CN" sz="1600" dirty="0" err="1">
                <a:latin typeface="Times New Roman" panose="02020603050405020304" pitchFamily="18" charset="0"/>
                <a:cs typeface="Times New Roman" panose="02020603050405020304" pitchFamily="18" charset="0"/>
              </a:rPr>
              <a:t>doi</a:t>
            </a:r>
            <a:r>
              <a:rPr lang="en-GB" altLang="zh-CN" sz="1600" dirty="0">
                <a:latin typeface="Times New Roman" panose="02020603050405020304" pitchFamily="18" charset="0"/>
                <a:cs typeface="Times New Roman" panose="02020603050405020304" pitchFamily="18" charset="0"/>
              </a:rPr>
              <a:t>: </a:t>
            </a:r>
            <a:r>
              <a:rPr lang="en-GB" altLang="zh-CN" sz="1600" dirty="0">
                <a:latin typeface="Times New Roman" panose="02020603050405020304" pitchFamily="18" charset="0"/>
                <a:cs typeface="Times New Roman" panose="02020603050405020304" pitchFamily="18" charset="0"/>
                <a:hlinkClick r:id="rId8">
                  <a:extLst>
                    <a:ext uri="{A12FA001-AC4F-418D-AE19-62706E023703}">
                      <ahyp:hlinkClr xmlns:ahyp="http://schemas.microsoft.com/office/drawing/2018/hyperlinkcolor" val="tx"/>
                    </a:ext>
                  </a:extLst>
                </a:hlinkClick>
              </a:rPr>
              <a:t>10.1109/CVPR.2016.90</a:t>
            </a:r>
            <a:r>
              <a:rPr lang="en-GB" altLang="zh-CN" sz="1600" dirty="0">
                <a:latin typeface="Times New Roman" panose="02020603050405020304" pitchFamily="18" charset="0"/>
                <a:cs typeface="Times New Roman" panose="02020603050405020304" pitchFamily="18" charset="0"/>
              </a:rPr>
              <a:t>.</a:t>
            </a:r>
            <a:endParaRPr lang="en-GB" altLang="zh-CN" sz="1600" dirty="0">
              <a:effectLst/>
              <a:latin typeface="Times New Roman" panose="02020603050405020304" pitchFamily="18" charset="0"/>
              <a:cs typeface="Times New Roman" panose="02020603050405020304" pitchFamily="18" charset="0"/>
            </a:endParaRPr>
          </a:p>
          <a:p>
            <a:r>
              <a:rPr lang="en-GB" altLang="zh-CN" sz="1600" dirty="0">
                <a:effectLst/>
                <a:latin typeface="Times New Roman" panose="02020603050405020304" pitchFamily="18" charset="0"/>
                <a:cs typeface="Times New Roman" panose="02020603050405020304" pitchFamily="18" charset="0"/>
              </a:rPr>
              <a:t>[3] X. Lai, L. Xie, Q. Xia, H. Zhong, and C. Kang, “Decentralized Multi-Area Economic Dispatch via Dynamic Multiplier-Based </a:t>
            </a:r>
            <a:r>
              <a:rPr lang="en-GB" altLang="zh-CN" sz="1600" dirty="0" err="1">
                <a:effectLst/>
                <a:latin typeface="Times New Roman" panose="02020603050405020304" pitchFamily="18" charset="0"/>
                <a:cs typeface="Times New Roman" panose="02020603050405020304" pitchFamily="18" charset="0"/>
              </a:rPr>
              <a:t>Lagrangian</a:t>
            </a:r>
            <a:r>
              <a:rPr lang="en-GB" altLang="zh-CN" sz="1600" dirty="0">
                <a:effectLst/>
                <a:latin typeface="Times New Roman" panose="02020603050405020304" pitchFamily="18" charset="0"/>
                <a:cs typeface="Times New Roman" panose="02020603050405020304" pitchFamily="18" charset="0"/>
              </a:rPr>
              <a:t> Relaxation,” </a:t>
            </a:r>
            <a:r>
              <a:rPr lang="en-GB" altLang="zh-CN" sz="1600" i="1" dirty="0">
                <a:effectLst/>
                <a:latin typeface="Times New Roman" panose="02020603050405020304" pitchFamily="18" charset="0"/>
                <a:cs typeface="Times New Roman" panose="02020603050405020304" pitchFamily="18" charset="0"/>
              </a:rPr>
              <a:t>IEEE Trans. Power Syst.</a:t>
            </a:r>
            <a:r>
              <a:rPr lang="en-GB" altLang="zh-CN" sz="1600" dirty="0">
                <a:effectLst/>
                <a:latin typeface="Times New Roman" panose="02020603050405020304" pitchFamily="18" charset="0"/>
                <a:cs typeface="Times New Roman" panose="02020603050405020304" pitchFamily="18" charset="0"/>
              </a:rPr>
              <a:t>, vol. 30, no. 6, pp. 3225–3233, Nov. 2015, </a:t>
            </a:r>
            <a:r>
              <a:rPr lang="en-GB" altLang="zh-CN" sz="1600" dirty="0" err="1">
                <a:effectLst/>
                <a:latin typeface="Times New Roman" panose="02020603050405020304" pitchFamily="18" charset="0"/>
                <a:cs typeface="Times New Roman" panose="02020603050405020304" pitchFamily="18" charset="0"/>
              </a:rPr>
              <a:t>doi</a:t>
            </a:r>
            <a:r>
              <a:rPr lang="en-GB" altLang="zh-CN" sz="1600" dirty="0">
                <a:effectLst/>
                <a:latin typeface="Times New Roman" panose="02020603050405020304" pitchFamily="18" charset="0"/>
                <a:cs typeface="Times New Roman" panose="02020603050405020304" pitchFamily="18" charset="0"/>
              </a:rPr>
              <a:t>: </a:t>
            </a:r>
            <a:r>
              <a:rPr lang="en-GB" altLang="zh-CN" sz="1600" dirty="0">
                <a:effectLst/>
                <a:latin typeface="Times New Roman" panose="02020603050405020304" pitchFamily="18" charset="0"/>
                <a:cs typeface="Times New Roman" panose="02020603050405020304" pitchFamily="18" charset="0"/>
                <a:hlinkClick r:id="rId9"/>
              </a:rPr>
              <a:t>10.1109/TPWRS.2014.2377755</a:t>
            </a:r>
            <a:r>
              <a:rPr lang="en-GB" altLang="zh-CN" sz="1600" dirty="0">
                <a:effectLst/>
                <a:latin typeface="Times New Roman" panose="02020603050405020304" pitchFamily="18" charset="0"/>
                <a:cs typeface="Times New Roman" panose="02020603050405020304" pitchFamily="18" charset="0"/>
              </a:rPr>
              <a:t>.</a:t>
            </a:r>
          </a:p>
          <a:p>
            <a:r>
              <a:rPr lang="en-GB" altLang="zh-CN" sz="1600" dirty="0">
                <a:effectLst/>
                <a:latin typeface="Times New Roman" panose="02020603050405020304" pitchFamily="18" charset="0"/>
                <a:cs typeface="Times New Roman" panose="02020603050405020304" pitchFamily="18" charset="0"/>
              </a:rPr>
              <a:t>[4] R. Deng, G. Xiao, R. Lu, and J. Chen, “Fast Distributed Demand Response With Spatially and Temporally Coupled Constraints in Smart Grid,” </a:t>
            </a:r>
            <a:r>
              <a:rPr lang="en-GB" altLang="zh-CN" sz="1600" i="1" dirty="0">
                <a:effectLst/>
                <a:latin typeface="Times New Roman" panose="02020603050405020304" pitchFamily="18" charset="0"/>
                <a:cs typeface="Times New Roman" panose="02020603050405020304" pitchFamily="18" charset="0"/>
              </a:rPr>
              <a:t>IEEE Trans. Ind. Inf.</a:t>
            </a:r>
            <a:r>
              <a:rPr lang="en-GB" altLang="zh-CN" sz="1600" dirty="0">
                <a:effectLst/>
                <a:latin typeface="Times New Roman" panose="02020603050405020304" pitchFamily="18" charset="0"/>
                <a:cs typeface="Times New Roman" panose="02020603050405020304" pitchFamily="18" charset="0"/>
              </a:rPr>
              <a:t>, vol. 11, no. 6, pp. 1597–1606, Dec. 2015, </a:t>
            </a:r>
            <a:r>
              <a:rPr lang="en-GB" altLang="zh-CN" sz="1600" dirty="0" err="1">
                <a:effectLst/>
                <a:latin typeface="Times New Roman" panose="02020603050405020304" pitchFamily="18" charset="0"/>
                <a:cs typeface="Times New Roman" panose="02020603050405020304" pitchFamily="18" charset="0"/>
              </a:rPr>
              <a:t>doi</a:t>
            </a:r>
            <a:r>
              <a:rPr lang="en-GB" altLang="zh-CN" sz="1600" dirty="0">
                <a:effectLst/>
                <a:latin typeface="Times New Roman" panose="02020603050405020304" pitchFamily="18" charset="0"/>
                <a:cs typeface="Times New Roman" panose="02020603050405020304" pitchFamily="18" charset="0"/>
              </a:rPr>
              <a:t>: </a:t>
            </a:r>
            <a:r>
              <a:rPr lang="en-GB" altLang="zh-CN" sz="1600" dirty="0">
                <a:effectLst/>
                <a:latin typeface="Times New Roman" panose="02020603050405020304" pitchFamily="18" charset="0"/>
                <a:cs typeface="Times New Roman" panose="02020603050405020304" pitchFamily="18" charset="0"/>
                <a:hlinkClick r:id="rId10"/>
              </a:rPr>
              <a:t>10.1109/TII.2015.2408455</a:t>
            </a:r>
            <a:r>
              <a:rPr lang="en-GB" altLang="zh-CN" sz="1600" dirty="0">
                <a:effectLst/>
                <a:latin typeface="Times New Roman" panose="02020603050405020304" pitchFamily="18" charset="0"/>
                <a:cs typeface="Times New Roman" panose="02020603050405020304" pitchFamily="18" charset="0"/>
              </a:rPr>
              <a:t>.</a:t>
            </a:r>
          </a:p>
          <a:p>
            <a:r>
              <a:rPr lang="en-GB" altLang="zh-CN" sz="1600" dirty="0">
                <a:effectLst/>
                <a:latin typeface="Times New Roman" panose="02020603050405020304" pitchFamily="18" charset="0"/>
                <a:cs typeface="Times New Roman" panose="02020603050405020304" pitchFamily="18" charset="0"/>
              </a:rPr>
              <a:t>[5] I. Goodfellow </a:t>
            </a:r>
            <a:r>
              <a:rPr lang="en-GB" altLang="zh-CN" sz="1600" i="1" dirty="0">
                <a:effectLst/>
                <a:latin typeface="Times New Roman" panose="02020603050405020304" pitchFamily="18" charset="0"/>
                <a:cs typeface="Times New Roman" panose="02020603050405020304" pitchFamily="18" charset="0"/>
              </a:rPr>
              <a:t>et al.</a:t>
            </a:r>
            <a:r>
              <a:rPr lang="en-GB" altLang="zh-CN" sz="1600" dirty="0">
                <a:effectLst/>
                <a:latin typeface="Times New Roman" panose="02020603050405020304" pitchFamily="18" charset="0"/>
                <a:cs typeface="Times New Roman" panose="02020603050405020304" pitchFamily="18" charset="0"/>
              </a:rPr>
              <a:t>, “Generative Adversarial Nets”.</a:t>
            </a:r>
          </a:p>
          <a:p>
            <a:r>
              <a:rPr lang="en-GB" altLang="zh-CN" sz="1600" dirty="0">
                <a:effectLst/>
                <a:latin typeface="Times New Roman" panose="02020603050405020304" pitchFamily="18" charset="0"/>
                <a:cs typeface="Times New Roman" panose="02020603050405020304" pitchFamily="18" charset="0"/>
              </a:rPr>
              <a:t>[6] G. Ruan, H. Zhong, J. Wang, Q. Xia, and C. Kang, “Neural-network-based Lagrange multiplier selection for distributed demand response in smart grid,” </a:t>
            </a:r>
            <a:r>
              <a:rPr lang="en-GB" altLang="zh-CN" sz="1600" i="1" dirty="0">
                <a:effectLst/>
                <a:latin typeface="Times New Roman" panose="02020603050405020304" pitchFamily="18" charset="0"/>
                <a:cs typeface="Times New Roman" panose="02020603050405020304" pitchFamily="18" charset="0"/>
              </a:rPr>
              <a:t>Applied Energy</a:t>
            </a:r>
            <a:r>
              <a:rPr lang="en-GB" altLang="zh-CN" sz="1600" dirty="0">
                <a:effectLst/>
                <a:latin typeface="Times New Roman" panose="02020603050405020304" pitchFamily="18" charset="0"/>
                <a:cs typeface="Times New Roman" panose="02020603050405020304" pitchFamily="18" charset="0"/>
              </a:rPr>
              <a:t>, vol. 264, p. 114636, Apr. 2020, </a:t>
            </a:r>
            <a:r>
              <a:rPr lang="en-GB" altLang="zh-CN" sz="1600" dirty="0" err="1">
                <a:effectLst/>
                <a:latin typeface="Times New Roman" panose="02020603050405020304" pitchFamily="18" charset="0"/>
                <a:cs typeface="Times New Roman" panose="02020603050405020304" pitchFamily="18" charset="0"/>
              </a:rPr>
              <a:t>doi</a:t>
            </a:r>
            <a:r>
              <a:rPr lang="en-GB" altLang="zh-CN" sz="1600" dirty="0">
                <a:effectLst/>
                <a:latin typeface="Times New Roman" panose="02020603050405020304" pitchFamily="18" charset="0"/>
                <a:cs typeface="Times New Roman" panose="02020603050405020304" pitchFamily="18" charset="0"/>
              </a:rPr>
              <a:t>: </a:t>
            </a:r>
            <a:r>
              <a:rPr lang="en-GB" altLang="zh-CN" sz="1600" dirty="0">
                <a:effectLst/>
                <a:latin typeface="Times New Roman" panose="02020603050405020304" pitchFamily="18" charset="0"/>
                <a:cs typeface="Times New Roman" panose="02020603050405020304" pitchFamily="18" charset="0"/>
                <a:hlinkClick r:id="rId11"/>
              </a:rPr>
              <a:t>10.1016/j.apenergy.2020.114636</a:t>
            </a:r>
            <a:r>
              <a:rPr lang="en-GB" altLang="zh-CN" sz="1600" dirty="0">
                <a:effectLst/>
                <a:latin typeface="Times New Roman" panose="02020603050405020304" pitchFamily="18" charset="0"/>
                <a:cs typeface="Times New Roman" panose="02020603050405020304" pitchFamily="18" charset="0"/>
              </a:rPr>
              <a:t>.</a:t>
            </a:r>
          </a:p>
          <a:p>
            <a:endParaRPr lang="en-GB" altLang="zh-CN" sz="1600" dirty="0"/>
          </a:p>
          <a:p>
            <a:endParaRPr lang="en-GB" altLang="zh-CN" sz="1600" dirty="0"/>
          </a:p>
          <a:p>
            <a:endParaRPr lang="en-GB" altLang="zh-CN" sz="1600" dirty="0">
              <a:effectLst/>
              <a:latin typeface="Times New Roman" panose="02020603050405020304" pitchFamily="18" charset="0"/>
              <a:cs typeface="Times New Roman" panose="02020603050405020304" pitchFamily="18" charset="0"/>
            </a:endParaRPr>
          </a:p>
          <a:p>
            <a:endParaRPr lang="en-GB" altLang="zh-CN" sz="1600" dirty="0">
              <a:effectLst/>
              <a:latin typeface="Times New Roman" panose="02020603050405020304" pitchFamily="18" charset="0"/>
              <a:cs typeface="Times New Roman" panose="02020603050405020304" pitchFamily="18" charset="0"/>
            </a:endParaRPr>
          </a:p>
        </p:txBody>
      </p:sp>
      <p:sp>
        <p:nvSpPr>
          <p:cNvPr id="17" name="文本框 16">
            <a:extLst>
              <a:ext uri="{FF2B5EF4-FFF2-40B4-BE49-F238E27FC236}">
                <a16:creationId xmlns:a16="http://schemas.microsoft.com/office/drawing/2014/main" id="{BA905627-661E-A3BC-B07F-DD53EA5E8148}"/>
              </a:ext>
            </a:extLst>
          </p:cNvPr>
          <p:cNvSpPr txBox="1"/>
          <p:nvPr/>
        </p:nvSpPr>
        <p:spPr>
          <a:xfrm>
            <a:off x="280219" y="1327355"/>
            <a:ext cx="2335162" cy="369332"/>
          </a:xfrm>
          <a:prstGeom prst="rect">
            <a:avLst/>
          </a:prstGeom>
          <a:noFill/>
        </p:spPr>
        <p:txBody>
          <a:bodyPr wrap="square" rtlCol="0">
            <a:spAutoFit/>
          </a:bodyPr>
          <a:lstStyle/>
          <a:p>
            <a:r>
              <a:rPr lang="zh-CN" altLang="en-US" b="1" dirty="0">
                <a:latin typeface="微软雅黑" panose="020B0503020204020204" pitchFamily="34" charset="-122"/>
                <a:ea typeface="微软雅黑" panose="020B0503020204020204" pitchFamily="34" charset="-122"/>
              </a:rPr>
              <a:t>参考文献</a:t>
            </a:r>
          </a:p>
        </p:txBody>
      </p:sp>
    </p:spTree>
    <p:custDataLst>
      <p:tags r:id="rId1"/>
    </p:custDataLst>
    <p:extLst>
      <p:ext uri="{BB962C8B-B14F-4D97-AF65-F5344CB8AC3E}">
        <p14:creationId xmlns:p14="http://schemas.microsoft.com/office/powerpoint/2010/main" val="3755569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17748" y="-15897"/>
            <a:ext cx="12227495" cy="6857999"/>
          </a:xfrm>
          <a:prstGeom prst="rect">
            <a:avLst/>
          </a:prstGeom>
          <a:gradFill flip="none" rotWithShape="1">
            <a:gsLst>
              <a:gs pos="100000">
                <a:srgbClr val="992164"/>
              </a:gs>
              <a:gs pos="73000">
                <a:srgbClr val="7A1769"/>
              </a:gs>
              <a:gs pos="0">
                <a:srgbClr val="580C6E"/>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7" name="图片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024486">
            <a:off x="-135700" y="-4437113"/>
            <a:ext cx="10609201" cy="14974172"/>
          </a:xfrm>
          <a:prstGeom prst="rect">
            <a:avLst/>
          </a:prstGeom>
        </p:spPr>
      </p:pic>
      <p:sp>
        <p:nvSpPr>
          <p:cNvPr id="11" name="Rectangle 1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2" name="矩形 21"/>
          <p:cNvSpPr/>
          <p:nvPr/>
        </p:nvSpPr>
        <p:spPr>
          <a:xfrm>
            <a:off x="33890" y="0"/>
            <a:ext cx="12227495" cy="6857999"/>
          </a:xfrm>
          <a:prstGeom prst="rect">
            <a:avLst/>
          </a:prstGeom>
          <a:gradFill flip="none" rotWithShape="1">
            <a:gsLst>
              <a:gs pos="95000">
                <a:srgbClr val="992164"/>
              </a:gs>
              <a:gs pos="73000">
                <a:srgbClr val="7A1769">
                  <a:alpha val="50000"/>
                </a:srgbClr>
              </a:gs>
              <a:gs pos="0">
                <a:srgbClr val="580C6E">
                  <a:alpha val="78000"/>
                </a:srgbClr>
              </a:gs>
              <a:gs pos="100000">
                <a:srgbClr val="AC276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8" name="文本框 37"/>
          <p:cNvSpPr txBox="1"/>
          <p:nvPr/>
        </p:nvSpPr>
        <p:spPr>
          <a:xfrm>
            <a:off x="894452" y="2397439"/>
            <a:ext cx="10675861" cy="1015663"/>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6000" spc="130" dirty="0">
                <a:solidFill>
                  <a:schemeClr val="bg1"/>
                </a:solidFill>
                <a:effectLst>
                  <a:outerShdw blurRad="38100" dist="38100" dir="2700000" algn="tl">
                    <a:srgbClr val="000000">
                      <a:alpha val="43137"/>
                    </a:srgbClr>
                  </a:outerShdw>
                </a:effectLst>
                <a:latin typeface="汉仪雪君体简" panose="02010604000101010101" pitchFamily="2" charset="-122"/>
                <a:ea typeface="金桥简行楷" pitchFamily="2" charset="-122"/>
              </a:rPr>
              <a:t>请各位老师批评指正</a:t>
            </a:r>
          </a:p>
        </p:txBody>
      </p:sp>
      <p:grpSp>
        <p:nvGrpSpPr>
          <p:cNvPr id="13" name="组合 12"/>
          <p:cNvGrpSpPr/>
          <p:nvPr/>
        </p:nvGrpSpPr>
        <p:grpSpPr>
          <a:xfrm>
            <a:off x="270667" y="287180"/>
            <a:ext cx="3277389" cy="1008394"/>
            <a:chOff x="9730702" y="211219"/>
            <a:chExt cx="2374282" cy="701101"/>
          </a:xfrm>
        </p:grpSpPr>
        <p:pic>
          <p:nvPicPr>
            <p:cNvPr id="14" name="图片 13"/>
            <p:cNvPicPr>
              <a:picLocks noChangeAspect="1"/>
            </p:cNvPicPr>
            <p:nvPr userDrawn="1"/>
          </p:nvPicPr>
          <p:blipFill>
            <a:blip r:embed="rId3" cstate="print">
              <a:lum bright="70000" contrast="-70000"/>
              <a:extLst>
                <a:ext uri="{BEBA8EAE-BF5A-486C-A8C5-ECC9F3942E4B}">
                  <a14:imgProps xmlns:a14="http://schemas.microsoft.com/office/drawing/2010/main">
                    <a14:imgLayer r:embed="rId4">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15" name="图片 14"/>
            <p:cNvPicPr>
              <a:picLocks noChangeAspect="1"/>
            </p:cNvPicPr>
            <p:nvPr/>
          </p:nvPicPr>
          <p:blipFill rotWithShape="1">
            <a:blip r:embed="rId5">
              <a:biLevel thresh="25000"/>
            </a:blip>
            <a:srcRect l="30188"/>
            <a:stretch>
              <a:fillRect/>
            </a:stretch>
          </p:blipFill>
          <p:spPr>
            <a:xfrm>
              <a:off x="10483399" y="211219"/>
              <a:ext cx="1621585" cy="701101"/>
            </a:xfrm>
            <a:prstGeom prst="rect">
              <a:avLst/>
            </a:prstGeom>
          </p:spPr>
        </p:pic>
      </p:grpSp>
      <p:pic>
        <p:nvPicPr>
          <p:cNvPr id="23" name="图片 22" descr="建筑的设计&#10;&#10;描述已自动生成"/>
          <p:cNvPicPr>
            <a:picLocks noChangeAspect="1"/>
          </p:cNvPicPr>
          <p:nvPr/>
        </p:nvPicPr>
        <p:blipFill>
          <a:blip r:embed="rId6" cstate="print">
            <a:lum bright="70000" contrast="-70000"/>
            <a:extLst>
              <a:ext uri="{28A0092B-C50C-407E-A947-70E740481C1C}">
                <a14:useLocalDpi xmlns:a14="http://schemas.microsoft.com/office/drawing/2010/main" val="0"/>
              </a:ext>
            </a:extLst>
          </a:blip>
          <a:stretch>
            <a:fillRect/>
          </a:stretch>
        </p:blipFill>
        <p:spPr>
          <a:xfrm>
            <a:off x="4335701" y="4616132"/>
            <a:ext cx="3360499" cy="22549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1000"/>
                                        <p:tgtEl>
                                          <p:spTgt spid="38"/>
                                        </p:tgtEl>
                                      </p:cBhvr>
                                    </p:animEffect>
                                    <p:anim calcmode="lin" valueType="num">
                                      <p:cBhvr>
                                        <p:cTn id="8" dur="1000" fill="hold"/>
                                        <p:tgtEl>
                                          <p:spTgt spid="38"/>
                                        </p:tgtEl>
                                        <p:attrNameLst>
                                          <p:attrName>ppt_x</p:attrName>
                                        </p:attrNameLst>
                                      </p:cBhvr>
                                      <p:tavLst>
                                        <p:tav tm="0">
                                          <p:val>
                                            <p:strVal val="#ppt_x"/>
                                          </p:val>
                                        </p:tav>
                                        <p:tav tm="100000">
                                          <p:val>
                                            <p:strVal val="#ppt_x"/>
                                          </p:val>
                                        </p:tav>
                                      </p:tavLst>
                                    </p:anim>
                                    <p:anim calcmode="lin" valueType="num">
                                      <p:cBhvr>
                                        <p:cTn id="9" dur="1000" fill="hold"/>
                                        <p:tgtEl>
                                          <p:spTgt spid="3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grpId="0" nodeType="after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500"/>
                                        <p:tgtEl>
                                          <p:spTgt spid="17"/>
                                        </p:tgtEl>
                                      </p:cBhvr>
                                    </p:animEffect>
                                  </p:childTnLst>
                                </p:cTn>
                              </p:par>
                            </p:childTnLst>
                          </p:cTn>
                        </p:par>
                        <p:par>
                          <p:cTn id="14" fill="hold">
                            <p:stCondLst>
                              <p:cond delay="1500"/>
                            </p:stCondLst>
                            <p:childTnLst>
                              <p:par>
                                <p:cTn id="15" presetID="10" presetClass="entr" presetSubtype="0" fill="hold" grpId="0" nodeType="after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22" grpId="0" animBg="1"/>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矩形 54"/>
          <p:cNvSpPr/>
          <p:nvPr/>
        </p:nvSpPr>
        <p:spPr>
          <a:xfrm rot="5400000">
            <a:off x="-1761981" y="1770445"/>
            <a:ext cx="6858000" cy="3334038"/>
          </a:xfrm>
          <a:prstGeom prst="rect">
            <a:avLst/>
          </a:prstGeom>
          <a:gradFill flip="none" rotWithShape="1">
            <a:gsLst>
              <a:gs pos="100000">
                <a:srgbClr val="8F1E65"/>
              </a:gs>
              <a:gs pos="90000">
                <a:srgbClr val="72156A"/>
              </a:gs>
              <a:gs pos="74000">
                <a:srgbClr val="580C6E"/>
              </a:gs>
              <a:gs pos="100000">
                <a:srgbClr val="AC2761"/>
              </a:gs>
            </a:gsLst>
            <a:lin ang="21594000" scaled="0"/>
            <a:tileRect/>
          </a:gra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prstClr val="white"/>
              </a:solidFill>
              <a:effectLst/>
              <a:uLnTx/>
              <a:uFillTx/>
              <a:latin typeface="HelveticaExt-Normal"/>
              <a:cs typeface="+mn-cs"/>
            </a:endParaRPr>
          </a:p>
        </p:txBody>
      </p:sp>
      <p:sp>
        <p:nvSpPr>
          <p:cNvPr id="11" name="Rectangle 10"/>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grpSp>
        <p:nvGrpSpPr>
          <p:cNvPr id="18" name="组合 17"/>
          <p:cNvGrpSpPr/>
          <p:nvPr/>
        </p:nvGrpSpPr>
        <p:grpSpPr>
          <a:xfrm>
            <a:off x="509024" y="968641"/>
            <a:ext cx="1778001" cy="941665"/>
            <a:chOff x="509024" y="968641"/>
            <a:chExt cx="1778001" cy="941665"/>
          </a:xfrm>
        </p:grpSpPr>
        <p:sp>
          <p:nvSpPr>
            <p:cNvPr id="19" name="1"/>
            <p:cNvSpPr txBox="1"/>
            <p:nvPr/>
          </p:nvSpPr>
          <p:spPr>
            <a:xfrm>
              <a:off x="509024" y="968641"/>
              <a:ext cx="1778001" cy="670440"/>
            </a:xfrm>
            <a:prstGeom prst="rect">
              <a:avLst/>
            </a:prstGeom>
            <a:noFill/>
          </p:spPr>
          <p:txBody>
            <a:bodyPr wrap="square">
              <a:spAutoFit/>
            </a:bodyPr>
            <a:lstStyle>
              <a:defPPr>
                <a:defRPr lang="zh-CN"/>
              </a:defPPr>
              <a:lvl1pPr>
                <a:lnSpc>
                  <a:spcPct val="130000"/>
                </a:lnSpc>
                <a:defRPr sz="3200" spc="130">
                  <a:solidFill>
                    <a:schemeClr val="tx2"/>
                  </a:solidFill>
                  <a:latin typeface="+mj-ea"/>
                  <a:ea typeface="+mj-ea"/>
                </a:defRPr>
              </a:lvl1pPr>
            </a:lstStyle>
            <a:p>
              <a:pPr marL="0" marR="0" lvl="0" indent="0" algn="dist" defTabSz="914400" eaLnBrk="1" fontAlgn="auto" latinLnBrk="0" hangingPunct="1">
                <a:lnSpc>
                  <a:spcPct val="130000"/>
                </a:lnSpc>
                <a:spcBef>
                  <a:spcPts val="0"/>
                </a:spcBef>
                <a:spcAft>
                  <a:spcPts val="1000"/>
                </a:spcAft>
                <a:buClrTx/>
                <a:buSzTx/>
                <a:buFontTx/>
                <a:buNone/>
                <a:defRPr/>
              </a:pPr>
              <a:r>
                <a:rPr kumimoji="0" lang="zh-CN" altLang="en-US" sz="3200" b="0" i="0" u="none" strike="noStrike" kern="0" cap="none" spc="130" normalizeH="0" baseline="0" noProof="0" dirty="0">
                  <a:ln>
                    <a:noFill/>
                  </a:ln>
                  <a:solidFill>
                    <a:srgbClr val="FFFFFF"/>
                  </a:solidFill>
                  <a:effectLst/>
                  <a:uLnTx/>
                  <a:uFillTx/>
                  <a:latin typeface="思源宋体 CN Heavy" panose="02010600030101010101" pitchFamily="18" charset="-122"/>
                  <a:ea typeface="思源宋体 CN Heavy" panose="02010600030101010101" pitchFamily="18" charset="-122"/>
                </a:rPr>
                <a:t>目录</a:t>
              </a:r>
            </a:p>
          </p:txBody>
        </p:sp>
        <p:sp>
          <p:nvSpPr>
            <p:cNvPr id="20" name="11"/>
            <p:cNvSpPr txBox="1"/>
            <p:nvPr/>
          </p:nvSpPr>
          <p:spPr>
            <a:xfrm>
              <a:off x="569509" y="1506524"/>
              <a:ext cx="1693632" cy="352982"/>
            </a:xfrm>
            <a:prstGeom prst="rect">
              <a:avLst/>
            </a:prstGeom>
            <a:noFill/>
          </p:spPr>
          <p:txBody>
            <a:bodyPr wrap="square">
              <a:spAutoFit/>
            </a:bodyPr>
            <a:lstStyle>
              <a:defPPr>
                <a:defRPr lang="zh-CN"/>
              </a:defPPr>
              <a:lvl1pPr algn="just">
                <a:lnSpc>
                  <a:spcPct val="130000"/>
                </a:lnSpc>
                <a:defRPr spc="130">
                  <a:solidFill>
                    <a:schemeClr val="tx1">
                      <a:lumMod val="75000"/>
                      <a:lumOff val="25000"/>
                    </a:schemeClr>
                  </a:solidFill>
                  <a:latin typeface="+mn-ea"/>
                </a:defRPr>
              </a:lvl1pPr>
            </a:lstStyle>
            <a:p>
              <a:pPr marL="0" marR="0" lvl="0" indent="0" algn="dist" defTabSz="914400" eaLnBrk="1" fontAlgn="auto" latinLnBrk="0" hangingPunct="1">
                <a:lnSpc>
                  <a:spcPct val="130000"/>
                </a:lnSpc>
                <a:spcBef>
                  <a:spcPts val="0"/>
                </a:spcBef>
                <a:spcAft>
                  <a:spcPts val="1000"/>
                </a:spcAft>
                <a:buClrTx/>
                <a:buSzTx/>
                <a:buFontTx/>
                <a:buNone/>
                <a:defRPr/>
              </a:pPr>
              <a:r>
                <a:rPr kumimoji="0" lang="en-US" altLang="zh-CN" sz="1400" b="0" i="0" u="none" strike="noStrike" kern="0" cap="none" spc="130" normalizeH="0" baseline="0" noProof="0" dirty="0">
                  <a:ln>
                    <a:noFill/>
                  </a:ln>
                  <a:solidFill>
                    <a:srgbClr val="FFFFFF">
                      <a:lumMod val="85000"/>
                    </a:srgbClr>
                  </a:solidFill>
                  <a:effectLst/>
                  <a:uLnTx/>
                  <a:uFillTx/>
                  <a:latin typeface="阿里巴巴普惠体 R"/>
                </a:rPr>
                <a:t>CONTENT</a:t>
              </a:r>
              <a:r>
                <a:rPr lang="en-US" altLang="zh-CN" sz="1400" kern="0" dirty="0">
                  <a:solidFill>
                    <a:srgbClr val="FFFFFF">
                      <a:lumMod val="85000"/>
                    </a:srgbClr>
                  </a:solidFill>
                  <a:latin typeface="阿里巴巴普惠体 R"/>
                </a:rPr>
                <a:t>S</a:t>
              </a:r>
              <a:endParaRPr kumimoji="0" lang="en-US" altLang="zh-CN" sz="1400" b="0" i="0" u="none" strike="noStrike" kern="0" cap="none" spc="130" normalizeH="0" baseline="0" noProof="0" dirty="0">
                <a:ln>
                  <a:noFill/>
                </a:ln>
                <a:solidFill>
                  <a:srgbClr val="FFFFFF">
                    <a:lumMod val="85000"/>
                  </a:srgbClr>
                </a:solidFill>
                <a:effectLst/>
                <a:uLnTx/>
                <a:uFillTx/>
                <a:latin typeface="阿里巴巴普惠体 R"/>
              </a:endParaRPr>
            </a:p>
          </p:txBody>
        </p:sp>
        <p:sp>
          <p:nvSpPr>
            <p:cNvPr id="23" name="矩形 22"/>
            <p:cNvSpPr/>
            <p:nvPr/>
          </p:nvSpPr>
          <p:spPr>
            <a:xfrm>
              <a:off x="676665" y="1859506"/>
              <a:ext cx="711200" cy="50800"/>
            </a:xfrm>
            <a:prstGeom prst="rect">
              <a:avLst/>
            </a:prstGeom>
            <a:solidFill>
              <a:srgbClr val="FFFFF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grpSp>
      <p:sp>
        <p:nvSpPr>
          <p:cNvPr id="29" name="矩形 28"/>
          <p:cNvSpPr/>
          <p:nvPr/>
        </p:nvSpPr>
        <p:spPr>
          <a:xfrm flipH="1">
            <a:off x="3425475" y="0"/>
            <a:ext cx="45719" cy="6858000"/>
          </a:xfrm>
          <a:prstGeom prst="rect">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grpSp>
        <p:nvGrpSpPr>
          <p:cNvPr id="30" name="组合 29"/>
          <p:cNvGrpSpPr/>
          <p:nvPr/>
        </p:nvGrpSpPr>
        <p:grpSpPr>
          <a:xfrm>
            <a:off x="3496116" y="992179"/>
            <a:ext cx="8022784" cy="787522"/>
            <a:chOff x="3496116" y="992179"/>
            <a:chExt cx="8022784" cy="787522"/>
          </a:xfrm>
        </p:grpSpPr>
        <p:sp>
          <p:nvSpPr>
            <p:cNvPr id="31" name="1"/>
            <p:cNvSpPr txBox="1"/>
            <p:nvPr/>
          </p:nvSpPr>
          <p:spPr>
            <a:xfrm>
              <a:off x="3943350" y="992179"/>
              <a:ext cx="3309505" cy="670120"/>
            </a:xfrm>
            <a:prstGeom prst="rect">
              <a:avLst/>
            </a:prstGeom>
            <a:noFill/>
          </p:spPr>
          <p:txBody>
            <a:bodyPr wrap="square">
              <a:spAutoFit/>
            </a:bodyPr>
            <a:lstStyle>
              <a:defPPr>
                <a:defRPr lang="zh-CN"/>
              </a:defPPr>
              <a:lvl1pPr>
                <a:lnSpc>
                  <a:spcPct val="130000"/>
                </a:lnSpc>
                <a:defRPr sz="2400" spc="130">
                  <a:solidFill>
                    <a:schemeClr val="tx2"/>
                  </a:solidFill>
                  <a:latin typeface="+mj-ea"/>
                  <a:ea typeface="+mj-ea"/>
                </a:defRPr>
              </a:lvl1pPr>
            </a:lstStyle>
            <a:p>
              <a:pPr marL="0" marR="0" lvl="0" indent="0" defTabSz="914400" eaLnBrk="1" fontAlgn="auto" latinLnBrk="0" hangingPunct="1">
                <a:lnSpc>
                  <a:spcPct val="130000"/>
                </a:lnSpc>
                <a:spcBef>
                  <a:spcPts val="0"/>
                </a:spcBef>
                <a:spcAft>
                  <a:spcPts val="1000"/>
                </a:spcAft>
                <a:buClrTx/>
                <a:buSzTx/>
                <a:buFontTx/>
                <a:buNone/>
                <a:defRPr/>
              </a:pPr>
              <a:r>
                <a:rPr kumimoji="0" lang="zh-CN" altLang="en-US" sz="3200" b="1" i="0" u="none" strike="noStrike" kern="0" cap="none" spc="130" normalizeH="0" baseline="0" noProof="0" dirty="0">
                  <a:ln>
                    <a:noFill/>
                  </a:ln>
                  <a:solidFill>
                    <a:srgbClr val="580C6E"/>
                  </a:solidFill>
                  <a:effectLst/>
                  <a:uLnTx/>
                  <a:uFillTx/>
                  <a:latin typeface="微软雅黑" panose="020B0503020204020204" pitchFamily="34" charset="-122"/>
                  <a:ea typeface="微软雅黑" panose="020B0503020204020204" pitchFamily="34" charset="-122"/>
                </a:rPr>
                <a:t>课题背景</a:t>
              </a:r>
            </a:p>
          </p:txBody>
        </p:sp>
        <p:sp>
          <p:nvSpPr>
            <p:cNvPr id="34" name="等腰三角形 33"/>
            <p:cNvSpPr/>
            <p:nvPr/>
          </p:nvSpPr>
          <p:spPr>
            <a:xfrm rot="5400000">
              <a:off x="3479223" y="1147193"/>
              <a:ext cx="244941" cy="211156"/>
            </a:xfrm>
            <a:prstGeom prst="triangle">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sp>
          <p:nvSpPr>
            <p:cNvPr id="35" name="矩形 34"/>
            <p:cNvSpPr/>
            <p:nvPr/>
          </p:nvSpPr>
          <p:spPr>
            <a:xfrm>
              <a:off x="10807700" y="1728901"/>
              <a:ext cx="711200" cy="50800"/>
            </a:xfrm>
            <a:prstGeom prst="rect">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grpSp>
      <p:grpSp>
        <p:nvGrpSpPr>
          <p:cNvPr id="43" name="组合 42"/>
          <p:cNvGrpSpPr/>
          <p:nvPr/>
        </p:nvGrpSpPr>
        <p:grpSpPr>
          <a:xfrm>
            <a:off x="3496116" y="2398820"/>
            <a:ext cx="8022784" cy="787522"/>
            <a:chOff x="3496116" y="992179"/>
            <a:chExt cx="8022784" cy="787522"/>
          </a:xfrm>
        </p:grpSpPr>
        <p:sp>
          <p:nvSpPr>
            <p:cNvPr id="44" name="1"/>
            <p:cNvSpPr txBox="1"/>
            <p:nvPr/>
          </p:nvSpPr>
          <p:spPr>
            <a:xfrm>
              <a:off x="3943350" y="992179"/>
              <a:ext cx="4087467" cy="670120"/>
            </a:xfrm>
            <a:prstGeom prst="rect">
              <a:avLst/>
            </a:prstGeom>
            <a:noFill/>
          </p:spPr>
          <p:txBody>
            <a:bodyPr wrap="square">
              <a:spAutoFit/>
            </a:bodyPr>
            <a:lstStyle>
              <a:defPPr>
                <a:defRPr lang="zh-CN"/>
              </a:defPPr>
              <a:lvl1pPr>
                <a:lnSpc>
                  <a:spcPct val="130000"/>
                </a:lnSpc>
                <a:defRPr sz="2400" spc="130">
                  <a:solidFill>
                    <a:schemeClr val="tx2"/>
                  </a:solidFill>
                  <a:latin typeface="+mj-ea"/>
                  <a:ea typeface="+mj-ea"/>
                </a:defRPr>
              </a:lvl1pPr>
            </a:lstStyle>
            <a:p>
              <a:pPr marL="0" marR="0" lvl="0" indent="0" defTabSz="914400" eaLnBrk="1" fontAlgn="auto" latinLnBrk="0" hangingPunct="1">
                <a:lnSpc>
                  <a:spcPct val="130000"/>
                </a:lnSpc>
                <a:spcBef>
                  <a:spcPts val="0"/>
                </a:spcBef>
                <a:spcAft>
                  <a:spcPts val="1000"/>
                </a:spcAft>
                <a:buClrTx/>
                <a:buSzTx/>
                <a:buFontTx/>
                <a:buNone/>
                <a:defRPr/>
              </a:pPr>
              <a:r>
                <a:rPr kumimoji="0" lang="zh-CN" altLang="en-US" sz="3200" b="1" i="0" u="none" strike="noStrike" kern="0" cap="none" spc="130" normalizeH="0" baseline="0" noProof="0" dirty="0">
                  <a:ln>
                    <a:noFill/>
                  </a:ln>
                  <a:solidFill>
                    <a:srgbClr val="580C6E"/>
                  </a:solidFill>
                  <a:effectLst/>
                  <a:uLnTx/>
                  <a:uFillTx/>
                  <a:latin typeface="微软雅黑" panose="020B0503020204020204" pitchFamily="34" charset="-122"/>
                  <a:ea typeface="微软雅黑" panose="020B0503020204020204" pitchFamily="34" charset="-122"/>
                </a:rPr>
                <a:t>问题形成</a:t>
              </a:r>
            </a:p>
          </p:txBody>
        </p:sp>
        <p:sp>
          <p:nvSpPr>
            <p:cNvPr id="47" name="等腰三角形 46"/>
            <p:cNvSpPr/>
            <p:nvPr/>
          </p:nvSpPr>
          <p:spPr>
            <a:xfrm rot="5400000">
              <a:off x="3479223" y="1147193"/>
              <a:ext cx="244941" cy="211156"/>
            </a:xfrm>
            <a:prstGeom prst="triangle">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sp>
          <p:nvSpPr>
            <p:cNvPr id="48" name="矩形 47"/>
            <p:cNvSpPr/>
            <p:nvPr/>
          </p:nvSpPr>
          <p:spPr>
            <a:xfrm>
              <a:off x="10807700" y="1728901"/>
              <a:ext cx="711200" cy="50800"/>
            </a:xfrm>
            <a:prstGeom prst="rect">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FFFFFF"/>
                </a:solidFill>
                <a:effectLst/>
                <a:uLnTx/>
                <a:uFillTx/>
                <a:latin typeface="阿里巴巴普惠体 R"/>
                <a:cs typeface="+mn-cs"/>
              </a:endParaRPr>
            </a:p>
          </p:txBody>
        </p:sp>
      </p:grpSp>
      <p:grpSp>
        <p:nvGrpSpPr>
          <p:cNvPr id="49" name="组合 48"/>
          <p:cNvGrpSpPr/>
          <p:nvPr/>
        </p:nvGrpSpPr>
        <p:grpSpPr>
          <a:xfrm>
            <a:off x="3496116" y="3805461"/>
            <a:ext cx="8022784" cy="787522"/>
            <a:chOff x="3496116" y="992179"/>
            <a:chExt cx="8022784" cy="787522"/>
          </a:xfrm>
        </p:grpSpPr>
        <p:sp>
          <p:nvSpPr>
            <p:cNvPr id="50" name="1"/>
            <p:cNvSpPr txBox="1"/>
            <p:nvPr/>
          </p:nvSpPr>
          <p:spPr>
            <a:xfrm>
              <a:off x="3943349" y="992179"/>
              <a:ext cx="3263785" cy="670120"/>
            </a:xfrm>
            <a:prstGeom prst="rect">
              <a:avLst/>
            </a:prstGeom>
            <a:noFill/>
          </p:spPr>
          <p:txBody>
            <a:bodyPr wrap="square">
              <a:spAutoFit/>
            </a:bodyPr>
            <a:lstStyle>
              <a:defPPr>
                <a:defRPr lang="zh-CN"/>
              </a:defPPr>
              <a:lvl1pPr>
                <a:lnSpc>
                  <a:spcPct val="130000"/>
                </a:lnSpc>
                <a:defRPr sz="2400" spc="130">
                  <a:solidFill>
                    <a:schemeClr val="tx2"/>
                  </a:solidFill>
                  <a:latin typeface="+mj-ea"/>
                  <a:ea typeface="+mj-ea"/>
                </a:defRPr>
              </a:lvl1pPr>
            </a:lstStyle>
            <a:p>
              <a:pPr marL="0" marR="0" lvl="0" indent="0" defTabSz="914400" eaLnBrk="1" fontAlgn="auto" latinLnBrk="0" hangingPunct="1">
                <a:lnSpc>
                  <a:spcPct val="130000"/>
                </a:lnSpc>
                <a:spcBef>
                  <a:spcPts val="0"/>
                </a:spcBef>
                <a:spcAft>
                  <a:spcPts val="1000"/>
                </a:spcAft>
                <a:buClrTx/>
                <a:buSzTx/>
                <a:buFontTx/>
                <a:buNone/>
                <a:defRPr/>
              </a:pPr>
              <a:r>
                <a:rPr kumimoji="0" lang="zh-CN" altLang="en-US" sz="3200" b="1" i="0" u="none" strike="noStrike" kern="0" cap="none" spc="130" normalizeH="0" baseline="0" noProof="0" dirty="0">
                  <a:ln>
                    <a:noFill/>
                  </a:ln>
                  <a:solidFill>
                    <a:srgbClr val="580C6E"/>
                  </a:solidFill>
                  <a:effectLst/>
                  <a:uLnTx/>
                  <a:uFillTx/>
                  <a:latin typeface="微软雅黑" panose="020B0503020204020204" pitchFamily="34" charset="-122"/>
                  <a:ea typeface="微软雅黑" panose="020B0503020204020204" pitchFamily="34" charset="-122"/>
                </a:rPr>
                <a:t>研究思路与进展</a:t>
              </a:r>
            </a:p>
          </p:txBody>
        </p:sp>
        <p:sp>
          <p:nvSpPr>
            <p:cNvPr id="53" name="等腰三角形 52"/>
            <p:cNvSpPr/>
            <p:nvPr/>
          </p:nvSpPr>
          <p:spPr>
            <a:xfrm rot="5400000">
              <a:off x="3479223" y="1147193"/>
              <a:ext cx="244941" cy="211156"/>
            </a:xfrm>
            <a:prstGeom prst="triangle">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sp>
          <p:nvSpPr>
            <p:cNvPr id="54" name="矩形 53"/>
            <p:cNvSpPr/>
            <p:nvPr/>
          </p:nvSpPr>
          <p:spPr>
            <a:xfrm>
              <a:off x="10807700" y="1728901"/>
              <a:ext cx="711200" cy="50800"/>
            </a:xfrm>
            <a:prstGeom prst="rect">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grpSp>
      <p:pic>
        <p:nvPicPr>
          <p:cNvPr id="5" name="图片 4"/>
          <p:cNvPicPr>
            <a:picLocks noChangeAspect="1"/>
          </p:cNvPicPr>
          <p:nvPr/>
        </p:nvPicPr>
        <p:blipFill rotWithShape="1">
          <a:blip r:embed="rId3"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r="15474"/>
          <a:stretch>
            <a:fillRect/>
          </a:stretch>
        </p:blipFill>
        <p:spPr>
          <a:xfrm>
            <a:off x="-758169" y="3471206"/>
            <a:ext cx="4099825" cy="3429000"/>
          </a:xfrm>
          <a:prstGeom prst="rect">
            <a:avLst/>
          </a:prstGeom>
        </p:spPr>
      </p:pic>
      <p:grpSp>
        <p:nvGrpSpPr>
          <p:cNvPr id="2" name="组合 1">
            <a:extLst>
              <a:ext uri="{FF2B5EF4-FFF2-40B4-BE49-F238E27FC236}">
                <a16:creationId xmlns:a16="http://schemas.microsoft.com/office/drawing/2014/main" id="{9108133A-58C7-8340-472A-16B537B3EACB}"/>
              </a:ext>
            </a:extLst>
          </p:cNvPr>
          <p:cNvGrpSpPr/>
          <p:nvPr/>
        </p:nvGrpSpPr>
        <p:grpSpPr>
          <a:xfrm>
            <a:off x="3555013" y="5212103"/>
            <a:ext cx="8022784" cy="787522"/>
            <a:chOff x="3496116" y="992179"/>
            <a:chExt cx="8022784" cy="787522"/>
          </a:xfrm>
        </p:grpSpPr>
        <p:sp>
          <p:nvSpPr>
            <p:cNvPr id="3" name="1">
              <a:extLst>
                <a:ext uri="{FF2B5EF4-FFF2-40B4-BE49-F238E27FC236}">
                  <a16:creationId xmlns:a16="http://schemas.microsoft.com/office/drawing/2014/main" id="{E2698C7C-F900-C3E1-2D13-3F86AC98840C}"/>
                </a:ext>
              </a:extLst>
            </p:cNvPr>
            <p:cNvSpPr txBox="1"/>
            <p:nvPr/>
          </p:nvSpPr>
          <p:spPr>
            <a:xfrm>
              <a:off x="3943350" y="992179"/>
              <a:ext cx="2208297" cy="670120"/>
            </a:xfrm>
            <a:prstGeom prst="rect">
              <a:avLst/>
            </a:prstGeom>
            <a:noFill/>
          </p:spPr>
          <p:txBody>
            <a:bodyPr wrap="square">
              <a:spAutoFit/>
            </a:bodyPr>
            <a:lstStyle>
              <a:defPPr>
                <a:defRPr lang="zh-CN"/>
              </a:defPPr>
              <a:lvl1pPr>
                <a:lnSpc>
                  <a:spcPct val="130000"/>
                </a:lnSpc>
                <a:defRPr sz="2400" spc="130">
                  <a:solidFill>
                    <a:schemeClr val="tx2"/>
                  </a:solidFill>
                  <a:latin typeface="+mj-ea"/>
                  <a:ea typeface="+mj-ea"/>
                </a:defRPr>
              </a:lvl1pPr>
            </a:lstStyle>
            <a:p>
              <a:pPr marL="0" marR="0" lvl="0" indent="0" defTabSz="914400" eaLnBrk="1" fontAlgn="auto" latinLnBrk="0" hangingPunct="1">
                <a:lnSpc>
                  <a:spcPct val="130000"/>
                </a:lnSpc>
                <a:spcBef>
                  <a:spcPts val="0"/>
                </a:spcBef>
                <a:spcAft>
                  <a:spcPts val="1000"/>
                </a:spcAft>
                <a:buClrTx/>
                <a:buSzTx/>
                <a:buFontTx/>
                <a:buNone/>
                <a:defRPr/>
              </a:pPr>
              <a:r>
                <a:rPr kumimoji="0" lang="zh-CN" altLang="en-US" sz="3200" b="1" i="0" u="none" strike="noStrike" kern="0" cap="none" spc="130" normalizeH="0" baseline="0" noProof="0" dirty="0">
                  <a:ln>
                    <a:noFill/>
                  </a:ln>
                  <a:solidFill>
                    <a:srgbClr val="580C6E"/>
                  </a:solidFill>
                  <a:effectLst/>
                  <a:uLnTx/>
                  <a:uFillTx/>
                  <a:latin typeface="微软雅黑" panose="020B0503020204020204" pitchFamily="34" charset="-122"/>
                  <a:ea typeface="微软雅黑" panose="020B0503020204020204" pitchFamily="34" charset="-122"/>
                </a:rPr>
                <a:t>后续计划</a:t>
              </a:r>
            </a:p>
          </p:txBody>
        </p:sp>
        <p:sp>
          <p:nvSpPr>
            <p:cNvPr id="4" name="等腰三角形 3">
              <a:extLst>
                <a:ext uri="{FF2B5EF4-FFF2-40B4-BE49-F238E27FC236}">
                  <a16:creationId xmlns:a16="http://schemas.microsoft.com/office/drawing/2014/main" id="{0C1907A8-8FDA-7ADF-B696-8049EAF5C992}"/>
                </a:ext>
              </a:extLst>
            </p:cNvPr>
            <p:cNvSpPr/>
            <p:nvPr/>
          </p:nvSpPr>
          <p:spPr>
            <a:xfrm rot="5400000">
              <a:off x="3479223" y="1147193"/>
              <a:ext cx="244941" cy="211156"/>
            </a:xfrm>
            <a:prstGeom prst="triangle">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sp>
          <p:nvSpPr>
            <p:cNvPr id="6" name="矩形 5">
              <a:extLst>
                <a:ext uri="{FF2B5EF4-FFF2-40B4-BE49-F238E27FC236}">
                  <a16:creationId xmlns:a16="http://schemas.microsoft.com/office/drawing/2014/main" id="{0CB3CEC0-B664-A5E7-3426-D6D55D805FA7}"/>
                </a:ext>
              </a:extLst>
            </p:cNvPr>
            <p:cNvSpPr/>
            <p:nvPr/>
          </p:nvSpPr>
          <p:spPr>
            <a:xfrm>
              <a:off x="10807700" y="1728901"/>
              <a:ext cx="711200" cy="50800"/>
            </a:xfrm>
            <a:prstGeom prst="rect">
              <a:avLst/>
            </a:prstGeom>
            <a:solidFill>
              <a:srgbClr val="580C6E"/>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阿里巴巴普惠体 R"/>
                <a:cs typeface="+mn-cs"/>
              </a:endParaRPr>
            </a:p>
          </p:txBody>
        </p:sp>
      </p:grpSp>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750"/>
                                        <p:tgtEl>
                                          <p:spTgt spid="18"/>
                                        </p:tgtEl>
                                      </p:cBhvr>
                                    </p:animEffect>
                                  </p:childTnLst>
                                </p:cTn>
                              </p:par>
                            </p:childTnLst>
                          </p:cTn>
                        </p:par>
                        <p:par>
                          <p:cTn id="8" fill="hold">
                            <p:stCondLst>
                              <p:cond delay="1000"/>
                            </p:stCondLst>
                            <p:childTnLst>
                              <p:par>
                                <p:cTn id="9" presetID="22" presetClass="entr" presetSubtype="8"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Effect transition="in" filter="wipe(left)">
                                      <p:cBhvr>
                                        <p:cTn id="11" dur="750"/>
                                        <p:tgtEl>
                                          <p:spTgt spid="29"/>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30"/>
                                        </p:tgtEl>
                                        <p:attrNameLst>
                                          <p:attrName>style.visibility</p:attrName>
                                        </p:attrNameLst>
                                      </p:cBhvr>
                                      <p:to>
                                        <p:strVal val="visible"/>
                                      </p:to>
                                    </p:set>
                                    <p:animEffect transition="in" filter="wipe(left)">
                                      <p:cBhvr>
                                        <p:cTn id="15" dur="750"/>
                                        <p:tgtEl>
                                          <p:spTgt spid="30"/>
                                        </p:tgtEl>
                                      </p:cBhvr>
                                    </p:animEffect>
                                  </p:childTnLst>
                                </p:cTn>
                              </p:par>
                            </p:childTnLst>
                          </p:cTn>
                        </p:par>
                        <p:par>
                          <p:cTn id="16" fill="hold">
                            <p:stCondLst>
                              <p:cond delay="2750"/>
                            </p:stCondLst>
                            <p:childTnLst>
                              <p:par>
                                <p:cTn id="17" presetID="22" presetClass="entr" presetSubtype="8" fill="hold" nodeType="afterEffect">
                                  <p:stCondLst>
                                    <p:cond delay="0"/>
                                  </p:stCondLst>
                                  <p:childTnLst>
                                    <p:set>
                                      <p:cBhvr>
                                        <p:cTn id="18" dur="1" fill="hold">
                                          <p:stCondLst>
                                            <p:cond delay="0"/>
                                          </p:stCondLst>
                                        </p:cTn>
                                        <p:tgtEl>
                                          <p:spTgt spid="43"/>
                                        </p:tgtEl>
                                        <p:attrNameLst>
                                          <p:attrName>style.visibility</p:attrName>
                                        </p:attrNameLst>
                                      </p:cBhvr>
                                      <p:to>
                                        <p:strVal val="visible"/>
                                      </p:to>
                                    </p:set>
                                    <p:animEffect transition="in" filter="wipe(left)">
                                      <p:cBhvr>
                                        <p:cTn id="19" dur="750"/>
                                        <p:tgtEl>
                                          <p:spTgt spid="43"/>
                                        </p:tgtEl>
                                      </p:cBhvr>
                                    </p:animEffect>
                                  </p:childTnLst>
                                </p:cTn>
                              </p:par>
                            </p:childTnLst>
                          </p:cTn>
                        </p:par>
                        <p:par>
                          <p:cTn id="20" fill="hold">
                            <p:stCondLst>
                              <p:cond delay="3500"/>
                            </p:stCondLst>
                            <p:childTnLst>
                              <p:par>
                                <p:cTn id="21" presetID="22" presetClass="entr" presetSubtype="8" fill="hold"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wipe(left)">
                                      <p:cBhvr>
                                        <p:cTn id="23" dur="750"/>
                                        <p:tgtEl>
                                          <p:spTgt spid="49"/>
                                        </p:tgtEl>
                                      </p:cBhvr>
                                    </p:animEffect>
                                  </p:childTnLst>
                                </p:cTn>
                              </p:par>
                            </p:childTnLst>
                          </p:cTn>
                        </p:par>
                        <p:par>
                          <p:cTn id="24" fill="hold">
                            <p:stCondLst>
                              <p:cond delay="4250"/>
                            </p:stCondLst>
                            <p:childTnLst>
                              <p:par>
                                <p:cTn id="25" presetID="22" presetClass="entr" presetSubtype="8"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left)">
                                      <p:cBhvr>
                                        <p:cTn id="27" dur="7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45227-27A3-1F30-B1C4-286F9DEAFD2B}"/>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FDA10EF8-B5CF-BB4C-4631-53F53C1312DD}"/>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CA4D90EA-4E38-5AC2-541F-A8EB8BE3CE52}"/>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68D2E8C5-C9E8-DCF9-B05C-4F8A05A5A983}"/>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76AF3F01-0579-6D9E-0032-E02FE47F849C}"/>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AAE7CF92-C628-9707-7151-41BAB6686A64}"/>
              </a:ext>
            </a:extLst>
          </p:cNvPr>
          <p:cNvSpPr/>
          <p:nvPr/>
        </p:nvSpPr>
        <p:spPr>
          <a:xfrm>
            <a:off x="602854" y="963236"/>
            <a:ext cx="1464485"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课题背景</a:t>
            </a:r>
          </a:p>
        </p:txBody>
      </p:sp>
      <p:sp>
        <p:nvSpPr>
          <p:cNvPr id="86" name="矩形 85">
            <a:extLst>
              <a:ext uri="{FF2B5EF4-FFF2-40B4-BE49-F238E27FC236}">
                <a16:creationId xmlns:a16="http://schemas.microsoft.com/office/drawing/2014/main" id="{5EBF5A3E-55F6-A95D-922F-E36E647E5099}"/>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74C04EF8-B488-BAEA-09F9-98AE1D5A9970}"/>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1C6E80C5-CA80-E378-5E5C-0BEF188BF5DA}"/>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04FE104B-B8BD-06FC-750B-92F8B09F246F}"/>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1" name="组合 20">
            <a:extLst>
              <a:ext uri="{FF2B5EF4-FFF2-40B4-BE49-F238E27FC236}">
                <a16:creationId xmlns:a16="http://schemas.microsoft.com/office/drawing/2014/main" id="{7102315D-FE1D-0E28-DA93-0600CAD89714}"/>
              </a:ext>
            </a:extLst>
          </p:cNvPr>
          <p:cNvGrpSpPr/>
          <p:nvPr/>
        </p:nvGrpSpPr>
        <p:grpSpPr>
          <a:xfrm>
            <a:off x="602854" y="1549904"/>
            <a:ext cx="10884097" cy="1368422"/>
            <a:chOff x="878412" y="1429583"/>
            <a:chExt cx="10884097" cy="1352960"/>
          </a:xfrm>
        </p:grpSpPr>
        <p:grpSp>
          <p:nvGrpSpPr>
            <p:cNvPr id="2" name="Group 7">
              <a:extLst>
                <a:ext uri="{FF2B5EF4-FFF2-40B4-BE49-F238E27FC236}">
                  <a16:creationId xmlns:a16="http://schemas.microsoft.com/office/drawing/2014/main" id="{69AF6382-5718-8EDE-204F-3BFF96EC1713}"/>
                </a:ext>
              </a:extLst>
            </p:cNvPr>
            <p:cNvGrpSpPr/>
            <p:nvPr/>
          </p:nvGrpSpPr>
          <p:grpSpPr>
            <a:xfrm>
              <a:off x="878412" y="1429583"/>
              <a:ext cx="10203536" cy="581547"/>
              <a:chOff x="994227" y="1486351"/>
              <a:chExt cx="10203536" cy="581547"/>
            </a:xfrm>
          </p:grpSpPr>
          <p:sp>
            <p:nvSpPr>
              <p:cNvPr id="5" name="矩形 4">
                <a:extLst>
                  <a:ext uri="{FF2B5EF4-FFF2-40B4-BE49-F238E27FC236}">
                    <a16:creationId xmlns:a16="http://schemas.microsoft.com/office/drawing/2014/main" id="{C9F21C6B-6240-9BAC-DA1A-D77F7871BD8C}"/>
                  </a:ext>
                </a:extLst>
              </p:cNvPr>
              <p:cNvSpPr/>
              <p:nvPr/>
            </p:nvSpPr>
            <p:spPr>
              <a:xfrm>
                <a:off x="1839578" y="1606972"/>
                <a:ext cx="3998210" cy="369332"/>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从模型驱动到数据驱动：范式的变革</a:t>
                </a:r>
              </a:p>
            </p:txBody>
          </p:sp>
          <p:grpSp>
            <p:nvGrpSpPr>
              <p:cNvPr id="8" name="组合 7">
                <a:extLst>
                  <a:ext uri="{FF2B5EF4-FFF2-40B4-BE49-F238E27FC236}">
                    <a16:creationId xmlns:a16="http://schemas.microsoft.com/office/drawing/2014/main" id="{5C4713E2-C0EB-EA7E-7CE6-5A91B022C58F}"/>
                  </a:ext>
                </a:extLst>
              </p:cNvPr>
              <p:cNvGrpSpPr/>
              <p:nvPr/>
            </p:nvGrpSpPr>
            <p:grpSpPr>
              <a:xfrm>
                <a:off x="994227" y="1486351"/>
                <a:ext cx="10203536" cy="581547"/>
                <a:chOff x="899885" y="1613448"/>
                <a:chExt cx="12223708" cy="696686"/>
              </a:xfrm>
            </p:grpSpPr>
            <p:sp>
              <p:nvSpPr>
                <p:cNvPr id="12" name="矩形: 圆角 11">
                  <a:extLst>
                    <a:ext uri="{FF2B5EF4-FFF2-40B4-BE49-F238E27FC236}">
                      <a16:creationId xmlns:a16="http://schemas.microsoft.com/office/drawing/2014/main" id="{40854923-C906-E232-EA74-BB17F6A40EBE}"/>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矩形: 圆角 12">
                  <a:extLst>
                    <a:ext uri="{FF2B5EF4-FFF2-40B4-BE49-F238E27FC236}">
                      <a16:creationId xmlns:a16="http://schemas.microsoft.com/office/drawing/2014/main" id="{3C2AF5F2-9443-BD2B-D52E-1F5D4AED550A}"/>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10" name="iconfont-1191-866883">
                <a:extLst>
                  <a:ext uri="{FF2B5EF4-FFF2-40B4-BE49-F238E27FC236}">
                    <a16:creationId xmlns:a16="http://schemas.microsoft.com/office/drawing/2014/main" id="{52F346FE-6F38-4B49-4DD9-1E9E1AD757D8}"/>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14" name="组合 13">
              <a:extLst>
                <a:ext uri="{FF2B5EF4-FFF2-40B4-BE49-F238E27FC236}">
                  <a16:creationId xmlns:a16="http://schemas.microsoft.com/office/drawing/2014/main" id="{41A1DB0D-0FED-0C40-CED4-388D2A5A54AC}"/>
                </a:ext>
              </a:extLst>
            </p:cNvPr>
            <p:cNvGrpSpPr/>
            <p:nvPr/>
          </p:nvGrpSpPr>
          <p:grpSpPr>
            <a:xfrm>
              <a:off x="994232" y="2100351"/>
              <a:ext cx="10768277" cy="682192"/>
              <a:chOff x="4940300" y="3538797"/>
              <a:chExt cx="10768277" cy="682192"/>
            </a:xfrm>
          </p:grpSpPr>
          <p:grpSp>
            <p:nvGrpSpPr>
              <p:cNvPr id="15" name="组合 14">
                <a:extLst>
                  <a:ext uri="{FF2B5EF4-FFF2-40B4-BE49-F238E27FC236}">
                    <a16:creationId xmlns:a16="http://schemas.microsoft.com/office/drawing/2014/main" id="{A55C0712-31E8-DA45-A392-C0D708DBE013}"/>
                  </a:ext>
                </a:extLst>
              </p:cNvPr>
              <p:cNvGrpSpPr/>
              <p:nvPr/>
            </p:nvGrpSpPr>
            <p:grpSpPr>
              <a:xfrm>
                <a:off x="4940300" y="3739625"/>
                <a:ext cx="361950" cy="254002"/>
                <a:chOff x="4940300" y="3586844"/>
                <a:chExt cx="457202" cy="254002"/>
              </a:xfrm>
            </p:grpSpPr>
            <p:sp>
              <p:nvSpPr>
                <p:cNvPr id="19" name="箭头: V 形 18">
                  <a:extLst>
                    <a:ext uri="{FF2B5EF4-FFF2-40B4-BE49-F238E27FC236}">
                      <a16:creationId xmlns:a16="http://schemas.microsoft.com/office/drawing/2014/main" id="{7EA9E5A5-5780-A186-9B0A-F5EB45DBF163}"/>
                    </a:ext>
                  </a:extLst>
                </p:cNvPr>
                <p:cNvSpPr/>
                <p:nvPr/>
              </p:nvSpPr>
              <p:spPr>
                <a:xfrm>
                  <a:off x="4940300" y="3586845"/>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0" name="箭头: V 形 19">
                  <a:extLst>
                    <a:ext uri="{FF2B5EF4-FFF2-40B4-BE49-F238E27FC236}">
                      <a16:creationId xmlns:a16="http://schemas.microsoft.com/office/drawing/2014/main" id="{3C10E259-C92B-F586-3FB3-A413BF2C8283}"/>
                    </a:ext>
                  </a:extLst>
                </p:cNvPr>
                <p:cNvSpPr/>
                <p:nvPr/>
              </p:nvSpPr>
              <p:spPr>
                <a:xfrm>
                  <a:off x="5143501" y="3586844"/>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17" name="直接连接符 16">
                <a:extLst>
                  <a:ext uri="{FF2B5EF4-FFF2-40B4-BE49-F238E27FC236}">
                    <a16:creationId xmlns:a16="http://schemas.microsoft.com/office/drawing/2014/main" id="{34D85E05-C250-7E3D-2813-1D853BF23F93}"/>
                  </a:ext>
                </a:extLst>
              </p:cNvPr>
              <p:cNvCxnSpPr>
                <a:cxnSpLocks/>
              </p:cNvCxnSpPr>
              <p:nvPr/>
            </p:nvCxnSpPr>
            <p:spPr>
              <a:xfrm>
                <a:off x="4940300" y="4220989"/>
                <a:ext cx="1020353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8" name="矩形 17">
                <a:extLst>
                  <a:ext uri="{FF2B5EF4-FFF2-40B4-BE49-F238E27FC236}">
                    <a16:creationId xmlns:a16="http://schemas.microsoft.com/office/drawing/2014/main" id="{12219BDA-63E3-108D-506B-6EA2788D71E0}"/>
                  </a:ext>
                </a:extLst>
              </p:cNvPr>
              <p:cNvSpPr/>
              <p:nvPr/>
            </p:nvSpPr>
            <p:spPr>
              <a:xfrm>
                <a:off x="5302249" y="3538797"/>
                <a:ext cx="10406328" cy="646331"/>
              </a:xfrm>
              <a:prstGeom prst="rect">
                <a:avLst/>
              </a:prstGeom>
            </p:spPr>
            <p:txBody>
              <a:bodyPr wrap="square">
                <a:spAutoFit/>
              </a:bodyPr>
              <a:lstStyle/>
              <a:p>
                <a:r>
                  <a:rPr lang="zh-CN" altLang="en-US" dirty="0"/>
                  <a:t>随着深度学习和大模型技术的发展，传统依赖物理模型和数学优化的求解范式正逐步向数据驱动的方法转变。这种变化在处理复杂问题时展现出更强的适应性和效率。</a:t>
                </a:r>
                <a:endParaRPr lang="zh-CN" altLang="en-US"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grpSp>
      </p:grpSp>
      <p:grpSp>
        <p:nvGrpSpPr>
          <p:cNvPr id="23" name="组合 22">
            <a:extLst>
              <a:ext uri="{FF2B5EF4-FFF2-40B4-BE49-F238E27FC236}">
                <a16:creationId xmlns:a16="http://schemas.microsoft.com/office/drawing/2014/main" id="{D8CE7C22-8D79-1DEC-18CC-158754C3F8E7}"/>
              </a:ext>
            </a:extLst>
          </p:cNvPr>
          <p:cNvGrpSpPr/>
          <p:nvPr/>
        </p:nvGrpSpPr>
        <p:grpSpPr>
          <a:xfrm>
            <a:off x="591964" y="3041254"/>
            <a:ext cx="10884097" cy="1368422"/>
            <a:chOff x="878412" y="1429583"/>
            <a:chExt cx="10884097" cy="1352960"/>
          </a:xfrm>
        </p:grpSpPr>
        <p:grpSp>
          <p:nvGrpSpPr>
            <p:cNvPr id="24" name="Group 7">
              <a:extLst>
                <a:ext uri="{FF2B5EF4-FFF2-40B4-BE49-F238E27FC236}">
                  <a16:creationId xmlns:a16="http://schemas.microsoft.com/office/drawing/2014/main" id="{BB64EBC0-1650-72B9-4A1F-6A8AAF0C278B}"/>
                </a:ext>
              </a:extLst>
            </p:cNvPr>
            <p:cNvGrpSpPr/>
            <p:nvPr/>
          </p:nvGrpSpPr>
          <p:grpSpPr>
            <a:xfrm>
              <a:off x="878412" y="1429583"/>
              <a:ext cx="10203536" cy="581547"/>
              <a:chOff x="994227" y="1486351"/>
              <a:chExt cx="10203536" cy="581547"/>
            </a:xfrm>
          </p:grpSpPr>
          <p:sp>
            <p:nvSpPr>
              <p:cNvPr id="31" name="矩形 30">
                <a:extLst>
                  <a:ext uri="{FF2B5EF4-FFF2-40B4-BE49-F238E27FC236}">
                    <a16:creationId xmlns:a16="http://schemas.microsoft.com/office/drawing/2014/main" id="{A5538CDC-990F-23CC-B62F-784CE7C44EED}"/>
                  </a:ext>
                </a:extLst>
              </p:cNvPr>
              <p:cNvSpPr/>
              <p:nvPr/>
            </p:nvSpPr>
            <p:spPr>
              <a:xfrm>
                <a:off x="1839578" y="1606972"/>
                <a:ext cx="4570482" cy="365159"/>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数据驱动方法的优势：非线性问题快速响应</a:t>
                </a:r>
              </a:p>
            </p:txBody>
          </p:sp>
          <p:grpSp>
            <p:nvGrpSpPr>
              <p:cNvPr id="32" name="组合 31">
                <a:extLst>
                  <a:ext uri="{FF2B5EF4-FFF2-40B4-BE49-F238E27FC236}">
                    <a16:creationId xmlns:a16="http://schemas.microsoft.com/office/drawing/2014/main" id="{7471187C-CEB0-5C1F-6AEE-FAEB4EC030D7}"/>
                  </a:ext>
                </a:extLst>
              </p:cNvPr>
              <p:cNvGrpSpPr/>
              <p:nvPr/>
            </p:nvGrpSpPr>
            <p:grpSpPr>
              <a:xfrm>
                <a:off x="994227" y="1486351"/>
                <a:ext cx="10203536" cy="581547"/>
                <a:chOff x="899885" y="1613448"/>
                <a:chExt cx="12223708" cy="696686"/>
              </a:xfrm>
            </p:grpSpPr>
            <p:sp>
              <p:nvSpPr>
                <p:cNvPr id="34" name="矩形: 圆角 33">
                  <a:extLst>
                    <a:ext uri="{FF2B5EF4-FFF2-40B4-BE49-F238E27FC236}">
                      <a16:creationId xmlns:a16="http://schemas.microsoft.com/office/drawing/2014/main" id="{B8A33B92-0C3A-F9DA-9D18-5BFBAF6CA731}"/>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35" name="矩形: 圆角 34">
                  <a:extLst>
                    <a:ext uri="{FF2B5EF4-FFF2-40B4-BE49-F238E27FC236}">
                      <a16:creationId xmlns:a16="http://schemas.microsoft.com/office/drawing/2014/main" id="{75EA4D0B-FD40-054F-979C-20A79D544C7B}"/>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33" name="iconfont-1191-866883">
                <a:extLst>
                  <a:ext uri="{FF2B5EF4-FFF2-40B4-BE49-F238E27FC236}">
                    <a16:creationId xmlns:a16="http://schemas.microsoft.com/office/drawing/2014/main" id="{E90F7792-C7D9-3866-5B5C-32C406F3F64A}"/>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25" name="组合 24">
              <a:extLst>
                <a:ext uri="{FF2B5EF4-FFF2-40B4-BE49-F238E27FC236}">
                  <a16:creationId xmlns:a16="http://schemas.microsoft.com/office/drawing/2014/main" id="{5AB7075F-EB2B-37A6-7205-DC1BEEBE2C44}"/>
                </a:ext>
              </a:extLst>
            </p:cNvPr>
            <p:cNvGrpSpPr/>
            <p:nvPr/>
          </p:nvGrpSpPr>
          <p:grpSpPr>
            <a:xfrm>
              <a:off x="994232" y="2100351"/>
              <a:ext cx="10768277" cy="682192"/>
              <a:chOff x="4940300" y="3538797"/>
              <a:chExt cx="10768277" cy="682192"/>
            </a:xfrm>
          </p:grpSpPr>
          <p:grpSp>
            <p:nvGrpSpPr>
              <p:cNvPr id="26" name="组合 25">
                <a:extLst>
                  <a:ext uri="{FF2B5EF4-FFF2-40B4-BE49-F238E27FC236}">
                    <a16:creationId xmlns:a16="http://schemas.microsoft.com/office/drawing/2014/main" id="{FA3F6AEA-1DFD-6F18-688B-0B4FCE4EBFD1}"/>
                  </a:ext>
                </a:extLst>
              </p:cNvPr>
              <p:cNvGrpSpPr/>
              <p:nvPr/>
            </p:nvGrpSpPr>
            <p:grpSpPr>
              <a:xfrm>
                <a:off x="4940300" y="3739625"/>
                <a:ext cx="361950" cy="254002"/>
                <a:chOff x="4940300" y="3586844"/>
                <a:chExt cx="457202" cy="254002"/>
              </a:xfrm>
            </p:grpSpPr>
            <p:sp>
              <p:nvSpPr>
                <p:cNvPr id="29" name="箭头: V 形 28">
                  <a:extLst>
                    <a:ext uri="{FF2B5EF4-FFF2-40B4-BE49-F238E27FC236}">
                      <a16:creationId xmlns:a16="http://schemas.microsoft.com/office/drawing/2014/main" id="{CBF663D8-0130-5C41-BC20-64648F85E37D}"/>
                    </a:ext>
                  </a:extLst>
                </p:cNvPr>
                <p:cNvSpPr/>
                <p:nvPr/>
              </p:nvSpPr>
              <p:spPr>
                <a:xfrm>
                  <a:off x="4940300" y="3586845"/>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30" name="箭头: V 形 29">
                  <a:extLst>
                    <a:ext uri="{FF2B5EF4-FFF2-40B4-BE49-F238E27FC236}">
                      <a16:creationId xmlns:a16="http://schemas.microsoft.com/office/drawing/2014/main" id="{CE35C3B7-A0C5-41AC-D69E-4C7FF2E02AA8}"/>
                    </a:ext>
                  </a:extLst>
                </p:cNvPr>
                <p:cNvSpPr/>
                <p:nvPr/>
              </p:nvSpPr>
              <p:spPr>
                <a:xfrm>
                  <a:off x="5143501" y="3586844"/>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27" name="直接连接符 26">
                <a:extLst>
                  <a:ext uri="{FF2B5EF4-FFF2-40B4-BE49-F238E27FC236}">
                    <a16:creationId xmlns:a16="http://schemas.microsoft.com/office/drawing/2014/main" id="{0644DC5E-946B-600F-33C3-B83F65A4C587}"/>
                  </a:ext>
                </a:extLst>
              </p:cNvPr>
              <p:cNvCxnSpPr>
                <a:cxnSpLocks/>
              </p:cNvCxnSpPr>
              <p:nvPr/>
            </p:nvCxnSpPr>
            <p:spPr>
              <a:xfrm>
                <a:off x="4940300" y="4220989"/>
                <a:ext cx="1020353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B4A55A7C-BE03-0A57-CD7E-8EF8CC145394}"/>
                  </a:ext>
                </a:extLst>
              </p:cNvPr>
              <p:cNvSpPr/>
              <p:nvPr/>
            </p:nvSpPr>
            <p:spPr>
              <a:xfrm>
                <a:off x="5302249" y="3538797"/>
                <a:ext cx="10406328" cy="639028"/>
              </a:xfrm>
              <a:prstGeom prst="rect">
                <a:avLst/>
              </a:prstGeom>
            </p:spPr>
            <p:txBody>
              <a:bodyPr wrap="square">
                <a:spAutoFit/>
              </a:bodyPr>
              <a:lstStyle/>
              <a:p>
                <a:r>
                  <a:rPr lang="zh-CN" altLang="en-US" dirty="0"/>
                  <a:t>由于电力系统调度涉及高度非线性的约束和实时性要求，数据驱动的方法能够更好地应对复杂的非线性关系，并提高调度决策的响应速度，它们能更快地生成高质量的调度方案，从而提高系统运行效率。</a:t>
                </a:r>
                <a:endParaRPr lang="zh-CN" altLang="en-US"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grpSp>
      </p:grpSp>
      <p:grpSp>
        <p:nvGrpSpPr>
          <p:cNvPr id="36" name="组合 35">
            <a:extLst>
              <a:ext uri="{FF2B5EF4-FFF2-40B4-BE49-F238E27FC236}">
                <a16:creationId xmlns:a16="http://schemas.microsoft.com/office/drawing/2014/main" id="{F6B825E9-01EA-5659-029D-42AA6535F69A}"/>
              </a:ext>
            </a:extLst>
          </p:cNvPr>
          <p:cNvGrpSpPr/>
          <p:nvPr/>
        </p:nvGrpSpPr>
        <p:grpSpPr>
          <a:xfrm>
            <a:off x="602854" y="4544493"/>
            <a:ext cx="10884097" cy="1368422"/>
            <a:chOff x="878412" y="1429583"/>
            <a:chExt cx="10884097" cy="1352960"/>
          </a:xfrm>
        </p:grpSpPr>
        <p:grpSp>
          <p:nvGrpSpPr>
            <p:cNvPr id="37" name="Group 7">
              <a:extLst>
                <a:ext uri="{FF2B5EF4-FFF2-40B4-BE49-F238E27FC236}">
                  <a16:creationId xmlns:a16="http://schemas.microsoft.com/office/drawing/2014/main" id="{2338C346-CDE3-B8CC-FA1D-82D1B038BEF6}"/>
                </a:ext>
              </a:extLst>
            </p:cNvPr>
            <p:cNvGrpSpPr/>
            <p:nvPr/>
          </p:nvGrpSpPr>
          <p:grpSpPr>
            <a:xfrm>
              <a:off x="878412" y="1429583"/>
              <a:ext cx="10203536" cy="581547"/>
              <a:chOff x="994227" y="1486351"/>
              <a:chExt cx="10203536" cy="581547"/>
            </a:xfrm>
          </p:grpSpPr>
          <p:sp>
            <p:nvSpPr>
              <p:cNvPr id="44" name="矩形 43">
                <a:extLst>
                  <a:ext uri="{FF2B5EF4-FFF2-40B4-BE49-F238E27FC236}">
                    <a16:creationId xmlns:a16="http://schemas.microsoft.com/office/drawing/2014/main" id="{2C497252-6828-AA5C-864D-A64C0C071999}"/>
                  </a:ext>
                </a:extLst>
              </p:cNvPr>
              <p:cNvSpPr/>
              <p:nvPr/>
            </p:nvSpPr>
            <p:spPr>
              <a:xfrm>
                <a:off x="1839578" y="1606972"/>
                <a:ext cx="4339650" cy="365159"/>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zh-CN" altLang="en-US" b="1" dirty="0">
                    <a:latin typeface="思源黑体 CN Medium" panose="020B0600000000000000" pitchFamily="34" charset="-122"/>
                    <a:ea typeface="思源黑体 CN Medium" panose="020B0600000000000000" pitchFamily="34" charset="-122"/>
                    <a:cs typeface="Times New Roman" panose="02020603050405020304" pitchFamily="18" charset="0"/>
                  </a:rPr>
                  <a:t>数据驱动方法的挑战：可解释性与安全性</a:t>
                </a:r>
              </a:p>
            </p:txBody>
          </p:sp>
          <p:grpSp>
            <p:nvGrpSpPr>
              <p:cNvPr id="45" name="组合 44">
                <a:extLst>
                  <a:ext uri="{FF2B5EF4-FFF2-40B4-BE49-F238E27FC236}">
                    <a16:creationId xmlns:a16="http://schemas.microsoft.com/office/drawing/2014/main" id="{607105FC-EDBC-D6DE-8D32-092891C4F764}"/>
                  </a:ext>
                </a:extLst>
              </p:cNvPr>
              <p:cNvGrpSpPr/>
              <p:nvPr/>
            </p:nvGrpSpPr>
            <p:grpSpPr>
              <a:xfrm>
                <a:off x="994227" y="1486351"/>
                <a:ext cx="10203536" cy="581547"/>
                <a:chOff x="899885" y="1613448"/>
                <a:chExt cx="12223708" cy="696686"/>
              </a:xfrm>
            </p:grpSpPr>
            <p:sp>
              <p:nvSpPr>
                <p:cNvPr id="49" name="矩形: 圆角 48">
                  <a:extLst>
                    <a:ext uri="{FF2B5EF4-FFF2-40B4-BE49-F238E27FC236}">
                      <a16:creationId xmlns:a16="http://schemas.microsoft.com/office/drawing/2014/main" id="{3621D5D2-D97C-1F3E-2431-0FF6FAA05F39}"/>
                    </a:ext>
                  </a:extLst>
                </p:cNvPr>
                <p:cNvSpPr/>
                <p:nvPr/>
              </p:nvSpPr>
              <p:spPr>
                <a:xfrm>
                  <a:off x="899885" y="1613448"/>
                  <a:ext cx="696686" cy="696686"/>
                </a:xfrm>
                <a:prstGeom prst="round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50" name="矩形: 圆角 49">
                  <a:extLst>
                    <a:ext uri="{FF2B5EF4-FFF2-40B4-BE49-F238E27FC236}">
                      <a16:creationId xmlns:a16="http://schemas.microsoft.com/office/drawing/2014/main" id="{D8A8C4D3-BBB8-3B80-C63E-99F64E995606}"/>
                    </a:ext>
                  </a:extLst>
                </p:cNvPr>
                <p:cNvSpPr/>
                <p:nvPr/>
              </p:nvSpPr>
              <p:spPr>
                <a:xfrm>
                  <a:off x="1781522" y="1613448"/>
                  <a:ext cx="11342071" cy="696686"/>
                </a:xfrm>
                <a:prstGeom prst="roundRect">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grpSp>
          <p:sp>
            <p:nvSpPr>
              <p:cNvPr id="47" name="iconfont-1191-866883">
                <a:extLst>
                  <a:ext uri="{FF2B5EF4-FFF2-40B4-BE49-F238E27FC236}">
                    <a16:creationId xmlns:a16="http://schemas.microsoft.com/office/drawing/2014/main" id="{3720F409-621C-A968-8BF6-2A0B92EEBD41}"/>
                  </a:ext>
                </a:extLst>
              </p:cNvPr>
              <p:cNvSpPr>
                <a:spLocks noChangeAspect="1"/>
              </p:cNvSpPr>
              <p:nvPr/>
            </p:nvSpPr>
            <p:spPr bwMode="auto">
              <a:xfrm>
                <a:off x="1111943" y="1605211"/>
                <a:ext cx="340257" cy="340981"/>
              </a:xfrm>
              <a:custGeom>
                <a:avLst/>
                <a:gdLst>
                  <a:gd name="T0" fmla="*/ 12123 w 12728"/>
                  <a:gd name="T1" fmla="*/ 2794 h 12755"/>
                  <a:gd name="T2" fmla="*/ 11574 w 12728"/>
                  <a:gd name="T3" fmla="*/ 3342 h 12755"/>
                  <a:gd name="T4" fmla="*/ 9386 w 12728"/>
                  <a:gd name="T5" fmla="*/ 1151 h 12755"/>
                  <a:gd name="T6" fmla="*/ 9932 w 12728"/>
                  <a:gd name="T7" fmla="*/ 605 h 12755"/>
                  <a:gd name="T8" fmla="*/ 12123 w 12728"/>
                  <a:gd name="T9" fmla="*/ 605 h 12755"/>
                  <a:gd name="T10" fmla="*/ 12123 w 12728"/>
                  <a:gd name="T11" fmla="*/ 2794 h 12755"/>
                  <a:gd name="T12" fmla="*/ 10479 w 12728"/>
                  <a:gd name="T13" fmla="*/ 4436 h 12755"/>
                  <a:gd name="T14" fmla="*/ 7742 w 12728"/>
                  <a:gd name="T15" fmla="*/ 7169 h 12755"/>
                  <a:gd name="T16" fmla="*/ 3926 w 12728"/>
                  <a:gd name="T17" fmla="*/ 8827 h 12755"/>
                  <a:gd name="T18" fmla="*/ 5551 w 12728"/>
                  <a:gd name="T19" fmla="*/ 4980 h 12755"/>
                  <a:gd name="T20" fmla="*/ 8290 w 12728"/>
                  <a:gd name="T21" fmla="*/ 2245 h 12755"/>
                  <a:gd name="T22" fmla="*/ 10479 w 12728"/>
                  <a:gd name="T23" fmla="*/ 4436 h 12755"/>
                  <a:gd name="T24" fmla="*/ 4711 w 12728"/>
                  <a:gd name="T25" fmla="*/ 1735 h 12755"/>
                  <a:gd name="T26" fmla="*/ 2356 w 12728"/>
                  <a:gd name="T27" fmla="*/ 1735 h 12755"/>
                  <a:gd name="T28" fmla="*/ 1570 w 12728"/>
                  <a:gd name="T29" fmla="*/ 2522 h 12755"/>
                  <a:gd name="T30" fmla="*/ 1570 w 12728"/>
                  <a:gd name="T31" fmla="*/ 10392 h 12755"/>
                  <a:gd name="T32" fmla="*/ 2356 w 12728"/>
                  <a:gd name="T33" fmla="*/ 11179 h 12755"/>
                  <a:gd name="T34" fmla="*/ 10210 w 12728"/>
                  <a:gd name="T35" fmla="*/ 11179 h 12755"/>
                  <a:gd name="T36" fmla="*/ 10995 w 12728"/>
                  <a:gd name="T37" fmla="*/ 10392 h 12755"/>
                  <a:gd name="T38" fmla="*/ 10995 w 12728"/>
                  <a:gd name="T39" fmla="*/ 7245 h 12755"/>
                  <a:gd name="T40" fmla="*/ 11780 w 12728"/>
                  <a:gd name="T41" fmla="*/ 6458 h 12755"/>
                  <a:gd name="T42" fmla="*/ 12565 w 12728"/>
                  <a:gd name="T43" fmla="*/ 7245 h 12755"/>
                  <a:gd name="T44" fmla="*/ 12565 w 12728"/>
                  <a:gd name="T45" fmla="*/ 11181 h 12755"/>
                  <a:gd name="T46" fmla="*/ 10995 w 12728"/>
                  <a:gd name="T47" fmla="*/ 12755 h 12755"/>
                  <a:gd name="T48" fmla="*/ 1570 w 12728"/>
                  <a:gd name="T49" fmla="*/ 12755 h 12755"/>
                  <a:gd name="T50" fmla="*/ 0 w 12728"/>
                  <a:gd name="T51" fmla="*/ 11181 h 12755"/>
                  <a:gd name="T52" fmla="*/ 0 w 12728"/>
                  <a:gd name="T53" fmla="*/ 1735 h 12755"/>
                  <a:gd name="T54" fmla="*/ 1570 w 12728"/>
                  <a:gd name="T55" fmla="*/ 161 h 12755"/>
                  <a:gd name="T56" fmla="*/ 4711 w 12728"/>
                  <a:gd name="T57" fmla="*/ 161 h 12755"/>
                  <a:gd name="T58" fmla="*/ 5496 w 12728"/>
                  <a:gd name="T59" fmla="*/ 948 h 12755"/>
                  <a:gd name="T60" fmla="*/ 4711 w 12728"/>
                  <a:gd name="T61" fmla="*/ 1735 h 12755"/>
                  <a:gd name="T62" fmla="*/ 4711 w 12728"/>
                  <a:gd name="T63" fmla="*/ 1735 h 127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2728" h="12755">
                    <a:moveTo>
                      <a:pt x="12123" y="2794"/>
                    </a:moveTo>
                    <a:lnTo>
                      <a:pt x="11574" y="3342"/>
                    </a:lnTo>
                    <a:lnTo>
                      <a:pt x="9386" y="1151"/>
                    </a:lnTo>
                    <a:lnTo>
                      <a:pt x="9932" y="605"/>
                    </a:lnTo>
                    <a:cubicBezTo>
                      <a:pt x="10537" y="0"/>
                      <a:pt x="11518" y="0"/>
                      <a:pt x="12123" y="605"/>
                    </a:cubicBezTo>
                    <a:cubicBezTo>
                      <a:pt x="12728" y="1208"/>
                      <a:pt x="12728" y="2189"/>
                      <a:pt x="12123" y="2794"/>
                    </a:cubicBezTo>
                    <a:close/>
                    <a:moveTo>
                      <a:pt x="10479" y="4436"/>
                    </a:moveTo>
                    <a:lnTo>
                      <a:pt x="7742" y="7169"/>
                    </a:lnTo>
                    <a:lnTo>
                      <a:pt x="3926" y="8827"/>
                    </a:lnTo>
                    <a:lnTo>
                      <a:pt x="5551" y="4980"/>
                    </a:lnTo>
                    <a:lnTo>
                      <a:pt x="8290" y="2245"/>
                    </a:lnTo>
                    <a:lnTo>
                      <a:pt x="10479" y="4436"/>
                    </a:lnTo>
                    <a:close/>
                    <a:moveTo>
                      <a:pt x="4711" y="1735"/>
                    </a:moveTo>
                    <a:lnTo>
                      <a:pt x="2356" y="1735"/>
                    </a:lnTo>
                    <a:cubicBezTo>
                      <a:pt x="1921" y="1735"/>
                      <a:pt x="1570" y="2088"/>
                      <a:pt x="1570" y="2522"/>
                    </a:cubicBezTo>
                    <a:lnTo>
                      <a:pt x="1570" y="10392"/>
                    </a:lnTo>
                    <a:cubicBezTo>
                      <a:pt x="1570" y="10826"/>
                      <a:pt x="1921" y="11179"/>
                      <a:pt x="2356" y="11179"/>
                    </a:cubicBezTo>
                    <a:lnTo>
                      <a:pt x="10210" y="11179"/>
                    </a:lnTo>
                    <a:cubicBezTo>
                      <a:pt x="10644" y="11179"/>
                      <a:pt x="10995" y="10826"/>
                      <a:pt x="10995" y="10392"/>
                    </a:cubicBezTo>
                    <a:lnTo>
                      <a:pt x="10995" y="7245"/>
                    </a:lnTo>
                    <a:cubicBezTo>
                      <a:pt x="10995" y="6811"/>
                      <a:pt x="11346" y="6458"/>
                      <a:pt x="11780" y="6458"/>
                    </a:cubicBezTo>
                    <a:cubicBezTo>
                      <a:pt x="12214" y="6458"/>
                      <a:pt x="12565" y="6811"/>
                      <a:pt x="12565" y="7245"/>
                    </a:cubicBezTo>
                    <a:lnTo>
                      <a:pt x="12565" y="11181"/>
                    </a:lnTo>
                    <a:cubicBezTo>
                      <a:pt x="12565" y="12049"/>
                      <a:pt x="11861" y="12755"/>
                      <a:pt x="10995" y="12755"/>
                    </a:cubicBezTo>
                    <a:lnTo>
                      <a:pt x="1570" y="12755"/>
                    </a:lnTo>
                    <a:cubicBezTo>
                      <a:pt x="704" y="12755"/>
                      <a:pt x="0" y="12051"/>
                      <a:pt x="0" y="11181"/>
                    </a:cubicBezTo>
                    <a:lnTo>
                      <a:pt x="0" y="1735"/>
                    </a:lnTo>
                    <a:cubicBezTo>
                      <a:pt x="0" y="866"/>
                      <a:pt x="704" y="161"/>
                      <a:pt x="1570" y="161"/>
                    </a:cubicBezTo>
                    <a:lnTo>
                      <a:pt x="4711" y="161"/>
                    </a:lnTo>
                    <a:cubicBezTo>
                      <a:pt x="5145" y="161"/>
                      <a:pt x="5496" y="514"/>
                      <a:pt x="5496" y="948"/>
                    </a:cubicBezTo>
                    <a:cubicBezTo>
                      <a:pt x="5496" y="1384"/>
                      <a:pt x="5145" y="1735"/>
                      <a:pt x="4711" y="1735"/>
                    </a:cubicBezTo>
                    <a:close/>
                    <a:moveTo>
                      <a:pt x="4711" y="1735"/>
                    </a:move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grpSp>
          <p:nvGrpSpPr>
            <p:cNvPr id="38" name="组合 37">
              <a:extLst>
                <a:ext uri="{FF2B5EF4-FFF2-40B4-BE49-F238E27FC236}">
                  <a16:creationId xmlns:a16="http://schemas.microsoft.com/office/drawing/2014/main" id="{DE59BF76-F900-2338-F8DA-773818C45B54}"/>
                </a:ext>
              </a:extLst>
            </p:cNvPr>
            <p:cNvGrpSpPr/>
            <p:nvPr/>
          </p:nvGrpSpPr>
          <p:grpSpPr>
            <a:xfrm>
              <a:off x="994232" y="2100351"/>
              <a:ext cx="10768277" cy="682192"/>
              <a:chOff x="4940300" y="3538797"/>
              <a:chExt cx="10768277" cy="682192"/>
            </a:xfrm>
          </p:grpSpPr>
          <p:grpSp>
            <p:nvGrpSpPr>
              <p:cNvPr id="39" name="组合 38">
                <a:extLst>
                  <a:ext uri="{FF2B5EF4-FFF2-40B4-BE49-F238E27FC236}">
                    <a16:creationId xmlns:a16="http://schemas.microsoft.com/office/drawing/2014/main" id="{DB885C5C-CBE4-BD5D-4B86-627D68E35258}"/>
                  </a:ext>
                </a:extLst>
              </p:cNvPr>
              <p:cNvGrpSpPr/>
              <p:nvPr/>
            </p:nvGrpSpPr>
            <p:grpSpPr>
              <a:xfrm>
                <a:off x="4940300" y="3739625"/>
                <a:ext cx="361950" cy="254002"/>
                <a:chOff x="4940300" y="3586844"/>
                <a:chExt cx="457202" cy="254002"/>
              </a:xfrm>
            </p:grpSpPr>
            <p:sp>
              <p:nvSpPr>
                <p:cNvPr id="42" name="箭头: V 形 41">
                  <a:extLst>
                    <a:ext uri="{FF2B5EF4-FFF2-40B4-BE49-F238E27FC236}">
                      <a16:creationId xmlns:a16="http://schemas.microsoft.com/office/drawing/2014/main" id="{FACF2834-90AE-6AAF-D49A-D6A08AA5FDBF}"/>
                    </a:ext>
                  </a:extLst>
                </p:cNvPr>
                <p:cNvSpPr/>
                <p:nvPr/>
              </p:nvSpPr>
              <p:spPr>
                <a:xfrm>
                  <a:off x="4940300" y="3586845"/>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43" name="箭头: V 形 42">
                  <a:extLst>
                    <a:ext uri="{FF2B5EF4-FFF2-40B4-BE49-F238E27FC236}">
                      <a16:creationId xmlns:a16="http://schemas.microsoft.com/office/drawing/2014/main" id="{5A6BA836-8723-9D8D-BFE9-0CE9B4A2C728}"/>
                    </a:ext>
                  </a:extLst>
                </p:cNvPr>
                <p:cNvSpPr/>
                <p:nvPr/>
              </p:nvSpPr>
              <p:spPr>
                <a:xfrm>
                  <a:off x="5143501" y="3586844"/>
                  <a:ext cx="254001" cy="254001"/>
                </a:xfrm>
                <a:prstGeom prst="chevron">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cxnSp>
            <p:nvCxnSpPr>
              <p:cNvPr id="40" name="直接连接符 39">
                <a:extLst>
                  <a:ext uri="{FF2B5EF4-FFF2-40B4-BE49-F238E27FC236}">
                    <a16:creationId xmlns:a16="http://schemas.microsoft.com/office/drawing/2014/main" id="{D1AC4BD2-F6C3-A7B4-833E-A068FF058637}"/>
                  </a:ext>
                </a:extLst>
              </p:cNvPr>
              <p:cNvCxnSpPr>
                <a:cxnSpLocks/>
              </p:cNvCxnSpPr>
              <p:nvPr/>
            </p:nvCxnSpPr>
            <p:spPr>
              <a:xfrm>
                <a:off x="4940300" y="4220989"/>
                <a:ext cx="10203536" cy="0"/>
              </a:xfrm>
              <a:prstGeom prst="line">
                <a:avLst/>
              </a:prstGeom>
              <a:ln>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41" name="矩形 40">
                <a:extLst>
                  <a:ext uri="{FF2B5EF4-FFF2-40B4-BE49-F238E27FC236}">
                    <a16:creationId xmlns:a16="http://schemas.microsoft.com/office/drawing/2014/main" id="{006B204C-74D9-05A5-C2C0-677E21F05FF1}"/>
                  </a:ext>
                </a:extLst>
              </p:cNvPr>
              <p:cNvSpPr/>
              <p:nvPr/>
            </p:nvSpPr>
            <p:spPr>
              <a:xfrm>
                <a:off x="5302249" y="3538797"/>
                <a:ext cx="10406328" cy="639028"/>
              </a:xfrm>
              <a:prstGeom prst="rect">
                <a:avLst/>
              </a:prstGeom>
            </p:spPr>
            <p:txBody>
              <a:bodyPr wrap="square">
                <a:spAutoFit/>
              </a:bodyPr>
              <a:lstStyle/>
              <a:p>
                <a:r>
                  <a:rPr lang="zh-CN" altLang="en-US" dirty="0"/>
                  <a:t>由于深度学习模型的“黑箱”特性，其可解释性较差，难以提供明确的决策依据。在电力系统等对安全性要求极高的场景下，这一问题限制了数据驱动方法的广泛应用</a:t>
                </a:r>
                <a:endParaRPr lang="zh-CN" altLang="en-US" dirty="0">
                  <a:solidFill>
                    <a:schemeClr val="tx1">
                      <a:lumMod val="85000"/>
                      <a:lumOff val="15000"/>
                    </a:schemeClr>
                  </a:solidFill>
                  <a:latin typeface="思源黑体 CN Medium" panose="020B0600000000000000" pitchFamily="34" charset="-122"/>
                  <a:ea typeface="思源黑体 CN Medium" panose="020B0600000000000000" pitchFamily="34" charset="-122"/>
                  <a:cs typeface="Times New Roman" panose="02020603050405020304" pitchFamily="18" charset="0"/>
                </a:endParaRPr>
              </a:p>
            </p:txBody>
          </p:sp>
        </p:grpSp>
      </p:grpSp>
      <p:sp>
        <p:nvSpPr>
          <p:cNvPr id="52" name="文本框 51">
            <a:extLst>
              <a:ext uri="{FF2B5EF4-FFF2-40B4-BE49-F238E27FC236}">
                <a16:creationId xmlns:a16="http://schemas.microsoft.com/office/drawing/2014/main" id="{102746C6-2867-BA60-9C75-7D5787A1EF4D}"/>
              </a:ext>
            </a:extLst>
          </p:cNvPr>
          <p:cNvSpPr txBox="1"/>
          <p:nvPr/>
        </p:nvSpPr>
        <p:spPr>
          <a:xfrm>
            <a:off x="3953388" y="6071188"/>
            <a:ext cx="6392824" cy="400110"/>
          </a:xfrm>
          <a:prstGeom prst="rect">
            <a:avLst/>
          </a:prstGeom>
          <a:noFill/>
        </p:spPr>
        <p:txBody>
          <a:bodyPr wrap="square">
            <a:spAutoFit/>
          </a:bodyPr>
          <a:lstStyle/>
          <a:p>
            <a:r>
              <a:rPr lang="zh-CN" altLang="en-US" sz="2000" b="1" kern="0" spc="130" dirty="0">
                <a:solidFill>
                  <a:srgbClr val="580C6E"/>
                </a:solidFill>
                <a:latin typeface="微软雅黑" panose="020B0503020204020204" pitchFamily="34" charset="-122"/>
                <a:ea typeface="微软雅黑" panose="020B0503020204020204" pitchFamily="34" charset="-122"/>
              </a:rPr>
              <a:t>引入对偶问题，提高模型可信度</a:t>
            </a:r>
          </a:p>
        </p:txBody>
      </p:sp>
    </p:spTree>
    <p:custDataLst>
      <p:tags r:id="rId1"/>
    </p:custDataLst>
    <p:extLst>
      <p:ext uri="{BB962C8B-B14F-4D97-AF65-F5344CB8AC3E}">
        <p14:creationId xmlns:p14="http://schemas.microsoft.com/office/powerpoint/2010/main" val="11237269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E3086-E492-874D-8271-C9D700E25B73}"/>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324FB395-D463-E803-794E-E052DE30CE8C}"/>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48389D68-3CC8-45AB-DD6F-72150D7B439B}"/>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E3E064B3-F75F-85D2-F627-AA7082DBB49E}"/>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B4158645-8D91-F3F2-6AE9-886C2B189EED}"/>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B4CEFBC1-DBAD-D112-C3D1-C788C5BBA274}"/>
              </a:ext>
            </a:extLst>
          </p:cNvPr>
          <p:cNvSpPr/>
          <p:nvPr/>
        </p:nvSpPr>
        <p:spPr>
          <a:xfrm>
            <a:off x="166488" y="991766"/>
            <a:ext cx="1370602"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问题形成</a:t>
            </a:r>
          </a:p>
        </p:txBody>
      </p:sp>
      <p:sp>
        <p:nvSpPr>
          <p:cNvPr id="86" name="矩形 85">
            <a:extLst>
              <a:ext uri="{FF2B5EF4-FFF2-40B4-BE49-F238E27FC236}">
                <a16:creationId xmlns:a16="http://schemas.microsoft.com/office/drawing/2014/main" id="{C3AFCDBF-63C4-0867-51D4-0A36999AEAE3}"/>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89B333EA-4248-004F-1566-F6B5BC806A39}"/>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FD7748B9-B653-4814-1EC4-F83583E0766D}"/>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0045FA96-8797-C9A7-8E63-026A312F81C0}"/>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51B94EC4-B5C4-7AE1-6DFD-CB1D9030D6F6}"/>
              </a:ext>
            </a:extLst>
          </p:cNvPr>
          <p:cNvSpPr txBox="1"/>
          <p:nvPr/>
        </p:nvSpPr>
        <p:spPr>
          <a:xfrm>
            <a:off x="490507" y="2120677"/>
            <a:ext cx="4689987" cy="369332"/>
          </a:xfrm>
          <a:prstGeom prst="rect">
            <a:avLst/>
          </a:prstGeom>
          <a:noFill/>
        </p:spPr>
        <p:txBody>
          <a:bodyPr wrap="square" rtlCol="0">
            <a:spAutoFit/>
          </a:bodyPr>
          <a:lstStyle/>
          <a:p>
            <a:endParaRPr lang="zh-CN" altLang="en-US" b="1" dirty="0">
              <a:latin typeface="微软雅黑" panose="020B0503020204020204" pitchFamily="34" charset="-122"/>
              <a:ea typeface="微软雅黑" panose="020B0503020204020204" pitchFamily="34" charset="-122"/>
            </a:endParaRPr>
          </a:p>
        </p:txBody>
      </p:sp>
      <p:sp>
        <p:nvSpPr>
          <p:cNvPr id="2" name="文本框 1">
            <a:extLst>
              <a:ext uri="{FF2B5EF4-FFF2-40B4-BE49-F238E27FC236}">
                <a16:creationId xmlns:a16="http://schemas.microsoft.com/office/drawing/2014/main" id="{F7D95CF4-3F11-73C3-B64D-7AFEA8E7C681}"/>
              </a:ext>
            </a:extLst>
          </p:cNvPr>
          <p:cNvSpPr txBox="1"/>
          <p:nvPr/>
        </p:nvSpPr>
        <p:spPr>
          <a:xfrm>
            <a:off x="490507" y="2113913"/>
            <a:ext cx="4598581" cy="369332"/>
          </a:xfrm>
          <a:prstGeom prst="rect">
            <a:avLst/>
          </a:prstGeom>
          <a:noFill/>
        </p:spPr>
        <p:txBody>
          <a:bodyPr wrap="square" rtlCol="0">
            <a:spAutoFit/>
          </a:bodyPr>
          <a:lstStyle/>
          <a:p>
            <a:r>
              <a:rPr lang="zh-CN" altLang="en-US" dirty="0"/>
              <a:t>首先考虑一般的凸优化问题：</a:t>
            </a:r>
          </a:p>
        </p:txBody>
      </p:sp>
      <p:pic>
        <p:nvPicPr>
          <p:cNvPr id="6" name="图片 5">
            <a:extLst>
              <a:ext uri="{FF2B5EF4-FFF2-40B4-BE49-F238E27FC236}">
                <a16:creationId xmlns:a16="http://schemas.microsoft.com/office/drawing/2014/main" id="{938B7D8E-2426-955A-73BE-E7184498558F}"/>
              </a:ext>
            </a:extLst>
          </p:cNvPr>
          <p:cNvPicPr>
            <a:picLocks noChangeAspect="1"/>
          </p:cNvPicPr>
          <p:nvPr/>
        </p:nvPicPr>
        <p:blipFill>
          <a:blip r:embed="rId8"/>
          <a:stretch>
            <a:fillRect/>
          </a:stretch>
        </p:blipFill>
        <p:spPr>
          <a:xfrm>
            <a:off x="270253" y="2476481"/>
            <a:ext cx="4167027" cy="1048730"/>
          </a:xfrm>
          <a:prstGeom prst="rect">
            <a:avLst/>
          </a:prstGeom>
        </p:spPr>
      </p:pic>
      <p:sp>
        <p:nvSpPr>
          <p:cNvPr id="8" name="文本框 7">
            <a:extLst>
              <a:ext uri="{FF2B5EF4-FFF2-40B4-BE49-F238E27FC236}">
                <a16:creationId xmlns:a16="http://schemas.microsoft.com/office/drawing/2014/main" id="{A7FD1099-9DD3-31AC-9479-450E96E742AA}"/>
              </a:ext>
            </a:extLst>
          </p:cNvPr>
          <p:cNvSpPr txBox="1"/>
          <p:nvPr/>
        </p:nvSpPr>
        <p:spPr>
          <a:xfrm>
            <a:off x="502287" y="3575349"/>
            <a:ext cx="4141382" cy="369332"/>
          </a:xfrm>
          <a:prstGeom prst="rect">
            <a:avLst/>
          </a:prstGeom>
          <a:noFill/>
        </p:spPr>
        <p:txBody>
          <a:bodyPr wrap="square" rtlCol="0">
            <a:spAutoFit/>
          </a:bodyPr>
          <a:lstStyle/>
          <a:p>
            <a:r>
              <a:rPr lang="zh-CN" altLang="en-US" dirty="0"/>
              <a:t>它的拉格朗日函数是：</a:t>
            </a:r>
          </a:p>
        </p:txBody>
      </p:sp>
      <p:pic>
        <p:nvPicPr>
          <p:cNvPr id="11" name="图片 10">
            <a:extLst>
              <a:ext uri="{FF2B5EF4-FFF2-40B4-BE49-F238E27FC236}">
                <a16:creationId xmlns:a16="http://schemas.microsoft.com/office/drawing/2014/main" id="{EF5F4E20-C43A-C235-0BB0-1D95FB3B1515}"/>
              </a:ext>
            </a:extLst>
          </p:cNvPr>
          <p:cNvPicPr>
            <a:picLocks noChangeAspect="1"/>
          </p:cNvPicPr>
          <p:nvPr/>
        </p:nvPicPr>
        <p:blipFill>
          <a:blip r:embed="rId9"/>
          <a:stretch>
            <a:fillRect/>
          </a:stretch>
        </p:blipFill>
        <p:spPr>
          <a:xfrm>
            <a:off x="530976" y="3994819"/>
            <a:ext cx="3934993" cy="680759"/>
          </a:xfrm>
          <a:prstGeom prst="rect">
            <a:avLst/>
          </a:prstGeom>
        </p:spPr>
      </p:pic>
      <p:sp>
        <p:nvSpPr>
          <p:cNvPr id="12" name="文本框 11">
            <a:extLst>
              <a:ext uri="{FF2B5EF4-FFF2-40B4-BE49-F238E27FC236}">
                <a16:creationId xmlns:a16="http://schemas.microsoft.com/office/drawing/2014/main" id="{4F21B3EF-A647-6676-9CBB-C435206BFB2A}"/>
              </a:ext>
            </a:extLst>
          </p:cNvPr>
          <p:cNvSpPr txBox="1"/>
          <p:nvPr/>
        </p:nvSpPr>
        <p:spPr>
          <a:xfrm>
            <a:off x="502287" y="4657942"/>
            <a:ext cx="3877613" cy="369332"/>
          </a:xfrm>
          <a:prstGeom prst="rect">
            <a:avLst/>
          </a:prstGeom>
          <a:noFill/>
        </p:spPr>
        <p:txBody>
          <a:bodyPr wrap="square" rtlCol="0">
            <a:spAutoFit/>
          </a:bodyPr>
          <a:lstStyle/>
          <a:p>
            <a:r>
              <a:rPr lang="zh-CN" altLang="en-US" dirty="0"/>
              <a:t>这个问题的拉格朗日对偶函数：</a:t>
            </a:r>
          </a:p>
        </p:txBody>
      </p:sp>
      <p:pic>
        <p:nvPicPr>
          <p:cNvPr id="14" name="图片 13">
            <a:extLst>
              <a:ext uri="{FF2B5EF4-FFF2-40B4-BE49-F238E27FC236}">
                <a16:creationId xmlns:a16="http://schemas.microsoft.com/office/drawing/2014/main" id="{1860A3AD-5233-934A-6CDB-884310764285}"/>
              </a:ext>
            </a:extLst>
          </p:cNvPr>
          <p:cNvPicPr>
            <a:picLocks noChangeAspect="1"/>
          </p:cNvPicPr>
          <p:nvPr/>
        </p:nvPicPr>
        <p:blipFill>
          <a:blip r:embed="rId10"/>
          <a:stretch>
            <a:fillRect/>
          </a:stretch>
        </p:blipFill>
        <p:spPr>
          <a:xfrm>
            <a:off x="588356" y="5087419"/>
            <a:ext cx="2489977" cy="552076"/>
          </a:xfrm>
          <a:prstGeom prst="rect">
            <a:avLst/>
          </a:prstGeom>
        </p:spPr>
      </p:pic>
      <p:sp>
        <p:nvSpPr>
          <p:cNvPr id="19" name="文本框 18">
            <a:extLst>
              <a:ext uri="{FF2B5EF4-FFF2-40B4-BE49-F238E27FC236}">
                <a16:creationId xmlns:a16="http://schemas.microsoft.com/office/drawing/2014/main" id="{69B3476A-4E75-F4E7-892D-EEAC78191D28}"/>
              </a:ext>
            </a:extLst>
          </p:cNvPr>
          <p:cNvSpPr txBox="1"/>
          <p:nvPr/>
        </p:nvSpPr>
        <p:spPr>
          <a:xfrm>
            <a:off x="5089088" y="2120677"/>
            <a:ext cx="5831958" cy="646331"/>
          </a:xfrm>
          <a:prstGeom prst="rect">
            <a:avLst/>
          </a:prstGeom>
          <a:noFill/>
        </p:spPr>
        <p:txBody>
          <a:bodyPr wrap="square" rtlCol="0">
            <a:spAutoFit/>
          </a:bodyPr>
          <a:lstStyle/>
          <a:p>
            <a:r>
              <a:rPr lang="zh-CN" altLang="en-US" dirty="0"/>
              <a:t>通过这个问题的拉格朗日对偶问题，我们可以尝试给出拉格朗日乘子的梯度上升迭代方式：</a:t>
            </a:r>
          </a:p>
        </p:txBody>
      </p:sp>
      <p:pic>
        <p:nvPicPr>
          <p:cNvPr id="21" name="图片 20">
            <a:extLst>
              <a:ext uri="{FF2B5EF4-FFF2-40B4-BE49-F238E27FC236}">
                <a16:creationId xmlns:a16="http://schemas.microsoft.com/office/drawing/2014/main" id="{2D045086-5578-B01F-9F15-CD89D1A7260F}"/>
              </a:ext>
            </a:extLst>
          </p:cNvPr>
          <p:cNvPicPr>
            <a:picLocks noChangeAspect="1"/>
          </p:cNvPicPr>
          <p:nvPr/>
        </p:nvPicPr>
        <p:blipFill>
          <a:blip r:embed="rId11"/>
          <a:stretch>
            <a:fillRect/>
          </a:stretch>
        </p:blipFill>
        <p:spPr>
          <a:xfrm>
            <a:off x="5089087" y="2966849"/>
            <a:ext cx="5097393" cy="1137479"/>
          </a:xfrm>
          <a:prstGeom prst="rect">
            <a:avLst/>
          </a:prstGeom>
        </p:spPr>
      </p:pic>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80A3E548-A620-2FC9-5EB6-1566D85796CE}"/>
                  </a:ext>
                </a:extLst>
              </p:cNvPr>
              <p:cNvSpPr txBox="1"/>
              <p:nvPr/>
            </p:nvSpPr>
            <p:spPr>
              <a:xfrm>
                <a:off x="4750872" y="4657942"/>
                <a:ext cx="7030002" cy="646331"/>
              </a:xfrm>
              <a:prstGeom prst="rect">
                <a:avLst/>
              </a:prstGeom>
              <a:noFill/>
            </p:spPr>
            <p:txBody>
              <a:bodyPr wrap="square">
                <a:spAutoFit/>
              </a:bodyPr>
              <a:lstStyle/>
              <a:p>
                <a:r>
                  <a:rPr lang="zh-CN" altLang="en-US" b="0" i="0" dirty="0">
                    <a:solidFill>
                      <a:srgbClr val="404040"/>
                    </a:solidFill>
                    <a:effectLst/>
                    <a:latin typeface="DeepSeek-CJK-patch"/>
                  </a:rPr>
                  <a:t>当优化问题的最优解 </a:t>
                </a:r>
                <a14:m>
                  <m:oMath xmlns:m="http://schemas.openxmlformats.org/officeDocument/2006/math">
                    <m:sSup>
                      <m:sSupPr>
                        <m:ctrlPr>
                          <a:rPr lang="en-US" altLang="zh-CN" b="0" i="1" dirty="0" smtClean="0">
                            <a:solidFill>
                              <a:srgbClr val="404040"/>
                            </a:solidFill>
                            <a:latin typeface="Cambria Math" panose="02040503050406030204" pitchFamily="18" charset="0"/>
                          </a:rPr>
                        </m:ctrlPr>
                      </m:sSupPr>
                      <m:e>
                        <m:r>
                          <a:rPr lang="en-US" altLang="zh-CN" i="1" dirty="0" smtClean="0">
                            <a:solidFill>
                              <a:srgbClr val="404040"/>
                            </a:solidFill>
                            <a:latin typeface="Cambria Math" panose="02040503050406030204" pitchFamily="18" charset="0"/>
                          </a:rPr>
                          <m:t>𝑥</m:t>
                        </m:r>
                      </m:e>
                      <m:sup>
                        <m:r>
                          <a:rPr lang="en-US" altLang="zh-CN" b="0" i="1" dirty="0" smtClean="0">
                            <a:solidFill>
                              <a:srgbClr val="404040"/>
                            </a:solidFill>
                            <a:latin typeface="Cambria Math" panose="02040503050406030204" pitchFamily="18" charset="0"/>
                          </a:rPr>
                          <m:t>∗</m:t>
                        </m:r>
                      </m:sup>
                    </m:sSup>
                    <m:r>
                      <a:rPr lang="en-US" altLang="zh-CN" b="0" i="1" dirty="0" smtClean="0">
                        <a:solidFill>
                          <a:srgbClr val="404040"/>
                        </a:solidFill>
                        <a:effectLst/>
                        <a:latin typeface="Cambria Math" panose="02040503050406030204" pitchFamily="18" charset="0"/>
                      </a:rPr>
                      <m:t>(</m:t>
                    </m:r>
                    <m:r>
                      <a:rPr lang="en-US" altLang="zh-CN" b="0" i="1" dirty="0" err="1">
                        <a:solidFill>
                          <a:srgbClr val="404040"/>
                        </a:solidFill>
                        <a:effectLst/>
                        <a:latin typeface="Cambria Math" panose="02040503050406030204" pitchFamily="18" charset="0"/>
                      </a:rPr>
                      <m:t>𝜆</m:t>
                    </m:r>
                    <m:r>
                      <a:rPr lang="en-US" altLang="zh-CN" b="0" i="1" dirty="0" err="1">
                        <a:solidFill>
                          <a:srgbClr val="404040"/>
                        </a:solidFill>
                        <a:effectLst/>
                        <a:latin typeface="Cambria Math" panose="02040503050406030204" pitchFamily="18" charset="0"/>
                      </a:rPr>
                      <m:t>,</m:t>
                    </m:r>
                    <m:r>
                      <a:rPr lang="en-US" altLang="zh-CN" b="0" i="1" dirty="0" err="1">
                        <a:solidFill>
                          <a:srgbClr val="404040"/>
                        </a:solidFill>
                        <a:effectLst/>
                        <a:latin typeface="Cambria Math" panose="02040503050406030204" pitchFamily="18" charset="0"/>
                      </a:rPr>
                      <m:t>𝜇</m:t>
                    </m:r>
                    <m:r>
                      <a:rPr lang="en-US" altLang="zh-CN" b="0" i="1" dirty="0" smtClean="0">
                        <a:solidFill>
                          <a:srgbClr val="404040"/>
                        </a:solidFill>
                        <a:effectLst/>
                        <a:latin typeface="Cambria Math" panose="02040503050406030204" pitchFamily="18" charset="0"/>
                      </a:rPr>
                      <m:t>)</m:t>
                    </m:r>
                  </m:oMath>
                </a14:m>
                <a:r>
                  <a:rPr lang="en-US" altLang="zh-CN" b="0" i="1" dirty="0">
                    <a:solidFill>
                      <a:srgbClr val="404040"/>
                    </a:solidFill>
                    <a:effectLst/>
                    <a:latin typeface="KaTeX_Math"/>
                  </a:rPr>
                  <a:t> </a:t>
                </a:r>
                <a:r>
                  <a:rPr lang="zh-CN" altLang="en-US" b="0" i="0" dirty="0">
                    <a:solidFill>
                      <a:srgbClr val="404040"/>
                    </a:solidFill>
                    <a:effectLst/>
                    <a:latin typeface="DeepSeek-CJK-patch"/>
                  </a:rPr>
                  <a:t>是关于 </a:t>
                </a:r>
                <a:r>
                  <a:rPr lang="en-US" altLang="zh-CN" b="0" i="1" dirty="0">
                    <a:solidFill>
                      <a:srgbClr val="404040"/>
                    </a:solidFill>
                    <a:effectLst/>
                    <a:latin typeface="KaTeX_Math"/>
                  </a:rPr>
                  <a:t>λ</a:t>
                </a:r>
                <a:r>
                  <a:rPr lang="zh-CN" altLang="en-US" b="0" i="0" dirty="0">
                    <a:solidFill>
                      <a:srgbClr val="404040"/>
                    </a:solidFill>
                    <a:effectLst/>
                    <a:latin typeface="DeepSeek-CJK-patch"/>
                  </a:rPr>
                  <a:t> 和 </a:t>
                </a:r>
                <a:r>
                  <a:rPr lang="en-US" altLang="zh-CN" b="0" i="1" dirty="0">
                    <a:solidFill>
                      <a:srgbClr val="404040"/>
                    </a:solidFill>
                    <a:effectLst/>
                    <a:latin typeface="KaTeX_Math"/>
                  </a:rPr>
                  <a:t>μ</a:t>
                </a:r>
                <a:r>
                  <a:rPr lang="zh-CN" altLang="en-US" b="0" i="0" dirty="0">
                    <a:solidFill>
                      <a:srgbClr val="404040"/>
                    </a:solidFill>
                    <a:effectLst/>
                    <a:latin typeface="DeepSeek-CJK-patch"/>
                  </a:rPr>
                  <a:t> 的可微函数时</a:t>
                </a:r>
                <a:r>
                  <a:rPr lang="zh-CN" altLang="en-US" dirty="0">
                    <a:solidFill>
                      <a:srgbClr val="404040"/>
                    </a:solidFill>
                    <a:latin typeface="DeepSeek-CJK-patch"/>
                  </a:rPr>
                  <a:t>第二个等号成立，这也给出了我们后续分布式求解优化问题的框架</a:t>
                </a:r>
                <a:endParaRPr lang="zh-CN" altLang="en-US" dirty="0"/>
              </a:p>
            </p:txBody>
          </p:sp>
        </mc:Choice>
        <mc:Fallback xmlns="">
          <p:sp>
            <p:nvSpPr>
              <p:cNvPr id="23" name="文本框 22">
                <a:extLst>
                  <a:ext uri="{FF2B5EF4-FFF2-40B4-BE49-F238E27FC236}">
                    <a16:creationId xmlns:a16="http://schemas.microsoft.com/office/drawing/2014/main" id="{80A3E548-A620-2FC9-5EB6-1566D85796CE}"/>
                  </a:ext>
                </a:extLst>
              </p:cNvPr>
              <p:cNvSpPr txBox="1">
                <a:spLocks noRot="1" noChangeAspect="1" noMove="1" noResize="1" noEditPoints="1" noAdjustHandles="1" noChangeArrowheads="1" noChangeShapeType="1" noTextEdit="1"/>
              </p:cNvSpPr>
              <p:nvPr/>
            </p:nvSpPr>
            <p:spPr>
              <a:xfrm>
                <a:off x="4750872" y="4657942"/>
                <a:ext cx="7030002" cy="646331"/>
              </a:xfrm>
              <a:prstGeom prst="rect">
                <a:avLst/>
              </a:prstGeom>
              <a:blipFill>
                <a:blip r:embed="rId12"/>
                <a:stretch>
                  <a:fillRect l="-693" t="-5660" r="-87" b="-14151"/>
                </a:stretch>
              </a:blipFill>
            </p:spPr>
            <p:txBody>
              <a:bodyPr/>
              <a:lstStyle/>
              <a:p>
                <a:r>
                  <a:rPr lang="zh-CN" altLang="en-US">
                    <a:noFill/>
                  </a:rPr>
                  <a:t> </a:t>
                </a:r>
              </a:p>
            </p:txBody>
          </p:sp>
        </mc:Fallback>
      </mc:AlternateContent>
    </p:spTree>
    <p:custDataLst>
      <p:tags r:id="rId1"/>
    </p:custDataLst>
    <p:extLst>
      <p:ext uri="{BB962C8B-B14F-4D97-AF65-F5344CB8AC3E}">
        <p14:creationId xmlns:p14="http://schemas.microsoft.com/office/powerpoint/2010/main" val="15295053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FE8B8-AB6D-D84B-16F4-E08DC3A5854C}"/>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2A503E11-0A3D-D867-82AC-D8DDD7F4CB42}"/>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4F4BADBF-8829-4C1B-64CB-2A203DFA08DE}"/>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46EAD649-2008-A595-67F0-A9B8E7AFF442}"/>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183654BD-46A6-0F9F-D521-0F6B6C305A80}"/>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F766263C-3615-9A64-9234-F45A2F6889EA}"/>
              </a:ext>
            </a:extLst>
          </p:cNvPr>
          <p:cNvSpPr/>
          <p:nvPr/>
        </p:nvSpPr>
        <p:spPr>
          <a:xfrm>
            <a:off x="166488" y="991766"/>
            <a:ext cx="1370602"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问题形成</a:t>
            </a:r>
          </a:p>
        </p:txBody>
      </p:sp>
      <p:sp>
        <p:nvSpPr>
          <p:cNvPr id="86" name="矩形 85">
            <a:extLst>
              <a:ext uri="{FF2B5EF4-FFF2-40B4-BE49-F238E27FC236}">
                <a16:creationId xmlns:a16="http://schemas.microsoft.com/office/drawing/2014/main" id="{ACB0C5BE-882E-DE4C-A000-C1D8F6733571}"/>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BC16919F-5E60-0B10-CE95-D267FAA9359B}"/>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BA68CB09-9369-749C-F9AB-C5DC28188479}"/>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727220A2-9381-00F8-EE36-891D50B47E37}"/>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BAAEAF04-C2D9-545E-FFDE-AD8FE32C4C15}"/>
              </a:ext>
            </a:extLst>
          </p:cNvPr>
          <p:cNvSpPr txBox="1"/>
          <p:nvPr/>
        </p:nvSpPr>
        <p:spPr>
          <a:xfrm>
            <a:off x="166488" y="1500594"/>
            <a:ext cx="4991986" cy="369332"/>
          </a:xfrm>
          <a:prstGeom prst="rect">
            <a:avLst/>
          </a:prstGeom>
          <a:noFill/>
        </p:spPr>
        <p:txBody>
          <a:bodyPr wrap="square" rtlCol="0">
            <a:spAutoFit/>
          </a:bodyPr>
          <a:lstStyle/>
          <a:p>
            <a:r>
              <a:rPr lang="zh-CN" altLang="en-US" dirty="0"/>
              <a:t>电力系统经济调度问题：</a:t>
            </a:r>
          </a:p>
        </p:txBody>
      </p:sp>
      <p:pic>
        <p:nvPicPr>
          <p:cNvPr id="7" name="图片 6">
            <a:extLst>
              <a:ext uri="{FF2B5EF4-FFF2-40B4-BE49-F238E27FC236}">
                <a16:creationId xmlns:a16="http://schemas.microsoft.com/office/drawing/2014/main" id="{2B650EB1-F914-C747-C18F-52C1AAFFE97A}"/>
              </a:ext>
            </a:extLst>
          </p:cNvPr>
          <p:cNvPicPr>
            <a:picLocks noChangeAspect="1"/>
          </p:cNvPicPr>
          <p:nvPr/>
        </p:nvPicPr>
        <p:blipFill>
          <a:blip r:embed="rId8"/>
          <a:stretch>
            <a:fillRect/>
          </a:stretch>
        </p:blipFill>
        <p:spPr>
          <a:xfrm>
            <a:off x="321453" y="2811092"/>
            <a:ext cx="3791663" cy="1624207"/>
          </a:xfrm>
          <a:prstGeom prst="rect">
            <a:avLst/>
          </a:prstGeom>
        </p:spPr>
      </p:pic>
      <p:sp>
        <p:nvSpPr>
          <p:cNvPr id="9" name="箭头: 右 8">
            <a:extLst>
              <a:ext uri="{FF2B5EF4-FFF2-40B4-BE49-F238E27FC236}">
                <a16:creationId xmlns:a16="http://schemas.microsoft.com/office/drawing/2014/main" id="{A6EE8BEE-A9A8-FDE5-1B22-BAE08C347718}"/>
              </a:ext>
            </a:extLst>
          </p:cNvPr>
          <p:cNvSpPr/>
          <p:nvPr/>
        </p:nvSpPr>
        <p:spPr>
          <a:xfrm>
            <a:off x="4428460" y="3253564"/>
            <a:ext cx="935666" cy="271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61343300-862B-0CD3-93AF-A89C94F3ADFD}"/>
              </a:ext>
            </a:extLst>
          </p:cNvPr>
          <p:cNvSpPr txBox="1"/>
          <p:nvPr/>
        </p:nvSpPr>
        <p:spPr>
          <a:xfrm>
            <a:off x="4577316" y="2923867"/>
            <a:ext cx="723014" cy="369332"/>
          </a:xfrm>
          <a:prstGeom prst="rect">
            <a:avLst/>
          </a:prstGeom>
          <a:noFill/>
        </p:spPr>
        <p:txBody>
          <a:bodyPr wrap="square" rtlCol="0">
            <a:spAutoFit/>
          </a:bodyPr>
          <a:lstStyle/>
          <a:p>
            <a:r>
              <a:rPr lang="en-US" altLang="zh-CN" dirty="0"/>
              <a:t>QP</a:t>
            </a:r>
            <a:endParaRPr lang="zh-CN" altLang="en-US" dirty="0"/>
          </a:p>
        </p:txBody>
      </p:sp>
      <p:pic>
        <p:nvPicPr>
          <p:cNvPr id="24" name="图片 23">
            <a:extLst>
              <a:ext uri="{FF2B5EF4-FFF2-40B4-BE49-F238E27FC236}">
                <a16:creationId xmlns:a16="http://schemas.microsoft.com/office/drawing/2014/main" id="{9D862FB1-740B-089D-1D35-7D84D7A22D84}"/>
              </a:ext>
            </a:extLst>
          </p:cNvPr>
          <p:cNvPicPr>
            <a:picLocks noChangeAspect="1"/>
          </p:cNvPicPr>
          <p:nvPr/>
        </p:nvPicPr>
        <p:blipFill>
          <a:blip r:embed="rId9"/>
          <a:stretch>
            <a:fillRect/>
          </a:stretch>
        </p:blipFill>
        <p:spPr>
          <a:xfrm>
            <a:off x="6155954" y="2259331"/>
            <a:ext cx="5431844" cy="2727730"/>
          </a:xfrm>
          <a:prstGeom prst="rect">
            <a:avLst/>
          </a:prstGeom>
        </p:spPr>
      </p:pic>
    </p:spTree>
    <p:custDataLst>
      <p:tags r:id="rId1"/>
    </p:custDataLst>
    <p:extLst>
      <p:ext uri="{BB962C8B-B14F-4D97-AF65-F5344CB8AC3E}">
        <p14:creationId xmlns:p14="http://schemas.microsoft.com/office/powerpoint/2010/main" val="29442716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5BE6D-88A1-FEF0-C39B-2B253671DBB7}"/>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44D891BC-A02E-98AF-54E1-CF25C2D0F5D8}"/>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98CB2CB9-885F-6D2F-CA47-06AE39E7C7F1}"/>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5782EFFA-7A1E-BB4D-1091-E0AAB1AC39D7}"/>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4FDB95F7-C491-4BCF-1054-2D364349E733}"/>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BF5C7CBE-2848-3542-BC9F-CF0C7D1A241F}"/>
              </a:ext>
            </a:extLst>
          </p:cNvPr>
          <p:cNvSpPr/>
          <p:nvPr/>
        </p:nvSpPr>
        <p:spPr>
          <a:xfrm>
            <a:off x="166488" y="991766"/>
            <a:ext cx="1370602"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问题形成</a:t>
            </a:r>
          </a:p>
        </p:txBody>
      </p:sp>
      <p:sp>
        <p:nvSpPr>
          <p:cNvPr id="86" name="矩形 85">
            <a:extLst>
              <a:ext uri="{FF2B5EF4-FFF2-40B4-BE49-F238E27FC236}">
                <a16:creationId xmlns:a16="http://schemas.microsoft.com/office/drawing/2014/main" id="{AAA7ED14-7EC7-88E8-1990-889FD0FEEBDA}"/>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073D5F07-8C59-DCC0-39B7-8BEAF2AA1508}"/>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70C8750A-D908-2F99-B4BE-26EB0B0CE7CD}"/>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65A25956-6D01-1BF8-2AFA-6CA201F72CA2}"/>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846B7E8E-A30E-F4C2-8BFE-728B63B369E8}"/>
              </a:ext>
            </a:extLst>
          </p:cNvPr>
          <p:cNvPicPr>
            <a:picLocks noChangeAspect="1"/>
          </p:cNvPicPr>
          <p:nvPr/>
        </p:nvPicPr>
        <p:blipFill>
          <a:blip r:embed="rId8"/>
          <a:srcRect l="17445" t="38887" r="17647"/>
          <a:stretch/>
        </p:blipFill>
        <p:spPr>
          <a:xfrm>
            <a:off x="6691916" y="4335813"/>
            <a:ext cx="3569963" cy="1465107"/>
          </a:xfrm>
          <a:prstGeom prst="rect">
            <a:avLst/>
          </a:prstGeom>
        </p:spPr>
      </p:pic>
      <p:pic>
        <p:nvPicPr>
          <p:cNvPr id="24" name="图片 23">
            <a:extLst>
              <a:ext uri="{FF2B5EF4-FFF2-40B4-BE49-F238E27FC236}">
                <a16:creationId xmlns:a16="http://schemas.microsoft.com/office/drawing/2014/main" id="{20141108-D1D0-DA94-3242-398DADD8CFE1}"/>
              </a:ext>
            </a:extLst>
          </p:cNvPr>
          <p:cNvPicPr>
            <a:picLocks noChangeAspect="1"/>
          </p:cNvPicPr>
          <p:nvPr/>
        </p:nvPicPr>
        <p:blipFill>
          <a:blip r:embed="rId9"/>
          <a:stretch>
            <a:fillRect/>
          </a:stretch>
        </p:blipFill>
        <p:spPr>
          <a:xfrm>
            <a:off x="112060" y="1466708"/>
            <a:ext cx="5431844" cy="2727730"/>
          </a:xfrm>
          <a:prstGeom prst="rect">
            <a:avLst/>
          </a:prstGeom>
        </p:spPr>
      </p:pic>
      <p:pic>
        <p:nvPicPr>
          <p:cNvPr id="5" name="图片 4">
            <a:extLst>
              <a:ext uri="{FF2B5EF4-FFF2-40B4-BE49-F238E27FC236}">
                <a16:creationId xmlns:a16="http://schemas.microsoft.com/office/drawing/2014/main" id="{B8B62B3B-7F88-02F2-71EA-B09B551EFB06}"/>
              </a:ext>
            </a:extLst>
          </p:cNvPr>
          <p:cNvPicPr>
            <a:picLocks noChangeAspect="1"/>
          </p:cNvPicPr>
          <p:nvPr/>
        </p:nvPicPr>
        <p:blipFill>
          <a:blip r:embed="rId10"/>
          <a:stretch>
            <a:fillRect/>
          </a:stretch>
        </p:blipFill>
        <p:spPr>
          <a:xfrm>
            <a:off x="1654629" y="4697537"/>
            <a:ext cx="2054911" cy="1155616"/>
          </a:xfrm>
          <a:prstGeom prst="rect">
            <a:avLst/>
          </a:prstGeom>
        </p:spPr>
      </p:pic>
      <p:sp>
        <p:nvSpPr>
          <p:cNvPr id="6" name="文本框 5">
            <a:extLst>
              <a:ext uri="{FF2B5EF4-FFF2-40B4-BE49-F238E27FC236}">
                <a16:creationId xmlns:a16="http://schemas.microsoft.com/office/drawing/2014/main" id="{17E87273-41AA-59AE-46FE-75AE9D3B66EF}"/>
              </a:ext>
            </a:extLst>
          </p:cNvPr>
          <p:cNvSpPr txBox="1"/>
          <p:nvPr/>
        </p:nvSpPr>
        <p:spPr>
          <a:xfrm>
            <a:off x="272143" y="4963886"/>
            <a:ext cx="1137557" cy="369332"/>
          </a:xfrm>
          <a:prstGeom prst="rect">
            <a:avLst/>
          </a:prstGeom>
          <a:noFill/>
        </p:spPr>
        <p:txBody>
          <a:bodyPr wrap="square" rtlCol="0">
            <a:spAutoFit/>
          </a:bodyPr>
          <a:lstStyle/>
          <a:p>
            <a:r>
              <a:rPr lang="zh-CN" altLang="en-US" dirty="0"/>
              <a:t>对偶问题：</a:t>
            </a:r>
          </a:p>
        </p:txBody>
      </p:sp>
      <p:sp>
        <p:nvSpPr>
          <p:cNvPr id="8" name="箭头: 右 7">
            <a:extLst>
              <a:ext uri="{FF2B5EF4-FFF2-40B4-BE49-F238E27FC236}">
                <a16:creationId xmlns:a16="http://schemas.microsoft.com/office/drawing/2014/main" id="{BDBABED9-9F1D-C6A7-E952-76ECDFED2758}"/>
              </a:ext>
            </a:extLst>
          </p:cNvPr>
          <p:cNvSpPr/>
          <p:nvPr/>
        </p:nvSpPr>
        <p:spPr>
          <a:xfrm rot="21133687">
            <a:off x="4134247" y="3029000"/>
            <a:ext cx="2390976" cy="2287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D58516B-5279-7D1C-5272-F3473E030B92}"/>
              </a:ext>
            </a:extLst>
          </p:cNvPr>
          <p:cNvSpPr txBox="1"/>
          <p:nvPr/>
        </p:nvSpPr>
        <p:spPr>
          <a:xfrm rot="21124858">
            <a:off x="4053052" y="2403888"/>
            <a:ext cx="2525280" cy="646331"/>
          </a:xfrm>
          <a:prstGeom prst="rect">
            <a:avLst/>
          </a:prstGeom>
          <a:noFill/>
        </p:spPr>
        <p:txBody>
          <a:bodyPr wrap="square" rtlCol="0">
            <a:spAutoFit/>
          </a:bodyPr>
          <a:lstStyle/>
          <a:p>
            <a:r>
              <a:rPr lang="zh-CN" altLang="en-US" dirty="0"/>
              <a:t>对拉格朗日函数求下界得到出力的迭代规则</a:t>
            </a:r>
          </a:p>
        </p:txBody>
      </p:sp>
      <p:sp>
        <p:nvSpPr>
          <p:cNvPr id="12" name="箭头: 右 11">
            <a:extLst>
              <a:ext uri="{FF2B5EF4-FFF2-40B4-BE49-F238E27FC236}">
                <a16:creationId xmlns:a16="http://schemas.microsoft.com/office/drawing/2014/main" id="{53222E89-658D-5222-52E7-DA565572F670}"/>
              </a:ext>
            </a:extLst>
          </p:cNvPr>
          <p:cNvSpPr/>
          <p:nvPr/>
        </p:nvSpPr>
        <p:spPr>
          <a:xfrm>
            <a:off x="3862993" y="5039407"/>
            <a:ext cx="2828923" cy="27798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C6630366-F7EC-AAA4-3A5E-69CA0212844D}"/>
              </a:ext>
            </a:extLst>
          </p:cNvPr>
          <p:cNvPicPr>
            <a:picLocks noChangeAspect="1"/>
          </p:cNvPicPr>
          <p:nvPr/>
        </p:nvPicPr>
        <p:blipFill>
          <a:blip r:embed="rId8"/>
          <a:srcRect b="69313"/>
          <a:stretch/>
        </p:blipFill>
        <p:spPr>
          <a:xfrm>
            <a:off x="6691916" y="2485429"/>
            <a:ext cx="5500082" cy="735667"/>
          </a:xfrm>
          <a:prstGeom prst="rect">
            <a:avLst/>
          </a:prstGeom>
        </p:spPr>
      </p:pic>
      <p:sp>
        <p:nvSpPr>
          <p:cNvPr id="14" name="文本框 13">
            <a:extLst>
              <a:ext uri="{FF2B5EF4-FFF2-40B4-BE49-F238E27FC236}">
                <a16:creationId xmlns:a16="http://schemas.microsoft.com/office/drawing/2014/main" id="{3AA5E21B-E20D-BBEA-3A4D-D150F7635311}"/>
              </a:ext>
            </a:extLst>
          </p:cNvPr>
          <p:cNvSpPr txBox="1"/>
          <p:nvPr/>
        </p:nvSpPr>
        <p:spPr>
          <a:xfrm>
            <a:off x="4129758" y="4697537"/>
            <a:ext cx="2298256" cy="369332"/>
          </a:xfrm>
          <a:prstGeom prst="rect">
            <a:avLst/>
          </a:prstGeom>
          <a:noFill/>
        </p:spPr>
        <p:txBody>
          <a:bodyPr wrap="square" rtlCol="0">
            <a:spAutoFit/>
          </a:bodyPr>
          <a:lstStyle/>
          <a:p>
            <a:pPr algn="ctr"/>
            <a:r>
              <a:rPr lang="zh-CN" altLang="en-US" dirty="0"/>
              <a:t>梯度上升</a:t>
            </a:r>
          </a:p>
        </p:txBody>
      </p:sp>
    </p:spTree>
    <p:custDataLst>
      <p:tags r:id="rId1"/>
    </p:custDataLst>
    <p:extLst>
      <p:ext uri="{BB962C8B-B14F-4D97-AF65-F5344CB8AC3E}">
        <p14:creationId xmlns:p14="http://schemas.microsoft.com/office/powerpoint/2010/main" val="12146390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95E1B1-929E-D79B-2308-D00FE2331B85}"/>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077E969B-77BD-2E4A-8DEC-31D9478729DF}"/>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413CBB0E-2B35-BEC3-CA42-8D2BCC5EED5C}"/>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F226421A-8E57-8E32-A61D-80D26BEEEC09}"/>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2129B0DA-3E64-D8ED-693C-62C0F9F0460D}"/>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A956BFCF-D32D-4287-7ED1-4230630F136D}"/>
              </a:ext>
            </a:extLst>
          </p:cNvPr>
          <p:cNvSpPr/>
          <p:nvPr/>
        </p:nvSpPr>
        <p:spPr>
          <a:xfrm>
            <a:off x="166488" y="991766"/>
            <a:ext cx="1370602"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问题形成</a:t>
            </a:r>
          </a:p>
        </p:txBody>
      </p:sp>
      <p:sp>
        <p:nvSpPr>
          <p:cNvPr id="86" name="矩形 85">
            <a:extLst>
              <a:ext uri="{FF2B5EF4-FFF2-40B4-BE49-F238E27FC236}">
                <a16:creationId xmlns:a16="http://schemas.microsoft.com/office/drawing/2014/main" id="{7D4434E1-1B50-6A33-E449-52855E8C8133}"/>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4C59ADEF-01BE-A9D6-CF29-40CE78A69377}"/>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637D086F-D623-73FF-3F68-8E137D6F1EE5}"/>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55005A29-50DB-5068-E168-658984F7749E}"/>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46C962B7-3D71-A28E-0AB6-F0127E3A9C62}"/>
              </a:ext>
            </a:extLst>
          </p:cNvPr>
          <p:cNvSpPr txBox="1"/>
          <p:nvPr/>
        </p:nvSpPr>
        <p:spPr>
          <a:xfrm>
            <a:off x="171893" y="1707500"/>
            <a:ext cx="4991986" cy="369332"/>
          </a:xfrm>
          <a:prstGeom prst="rect">
            <a:avLst/>
          </a:prstGeom>
          <a:noFill/>
        </p:spPr>
        <p:txBody>
          <a:bodyPr wrap="square" rtlCol="0">
            <a:spAutoFit/>
          </a:bodyPr>
          <a:lstStyle/>
          <a:p>
            <a:r>
              <a:rPr lang="zh-CN" altLang="en-US" dirty="0"/>
              <a:t>电力系统经济调度问题：</a:t>
            </a:r>
          </a:p>
        </p:txBody>
      </p:sp>
      <p:pic>
        <p:nvPicPr>
          <p:cNvPr id="7" name="图片 6">
            <a:extLst>
              <a:ext uri="{FF2B5EF4-FFF2-40B4-BE49-F238E27FC236}">
                <a16:creationId xmlns:a16="http://schemas.microsoft.com/office/drawing/2014/main" id="{A635A068-31BA-F510-44A6-BF0B3863D1CD}"/>
              </a:ext>
            </a:extLst>
          </p:cNvPr>
          <p:cNvPicPr>
            <a:picLocks noChangeAspect="1"/>
          </p:cNvPicPr>
          <p:nvPr/>
        </p:nvPicPr>
        <p:blipFill>
          <a:blip r:embed="rId8"/>
          <a:stretch>
            <a:fillRect/>
          </a:stretch>
        </p:blipFill>
        <p:spPr>
          <a:xfrm>
            <a:off x="975356" y="2792632"/>
            <a:ext cx="3791663" cy="1624207"/>
          </a:xfrm>
          <a:prstGeom prst="rect">
            <a:avLst/>
          </a:prstGeom>
        </p:spPr>
      </p:pic>
      <p:sp>
        <p:nvSpPr>
          <p:cNvPr id="9" name="箭头: 右 8">
            <a:extLst>
              <a:ext uri="{FF2B5EF4-FFF2-40B4-BE49-F238E27FC236}">
                <a16:creationId xmlns:a16="http://schemas.microsoft.com/office/drawing/2014/main" id="{79CA5020-3702-BA82-CC41-9E62D510A157}"/>
              </a:ext>
            </a:extLst>
          </p:cNvPr>
          <p:cNvSpPr/>
          <p:nvPr/>
        </p:nvSpPr>
        <p:spPr>
          <a:xfrm>
            <a:off x="5015023" y="3460606"/>
            <a:ext cx="935666" cy="27113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9063268-21C5-9C1D-95EF-A0023B6CC899}"/>
              </a:ext>
            </a:extLst>
          </p:cNvPr>
          <p:cNvSpPr txBox="1"/>
          <p:nvPr/>
        </p:nvSpPr>
        <p:spPr>
          <a:xfrm>
            <a:off x="5163879" y="3130909"/>
            <a:ext cx="723014" cy="369332"/>
          </a:xfrm>
          <a:prstGeom prst="rect">
            <a:avLst/>
          </a:prstGeom>
          <a:noFill/>
        </p:spPr>
        <p:txBody>
          <a:bodyPr wrap="square" rtlCol="0">
            <a:spAutoFit/>
          </a:bodyPr>
          <a:lstStyle/>
          <a:p>
            <a:r>
              <a:rPr lang="en-US" altLang="zh-CN" dirty="0"/>
              <a:t>LP</a:t>
            </a:r>
            <a:endParaRPr lang="zh-CN" altLang="en-US" dirty="0"/>
          </a:p>
        </p:txBody>
      </p:sp>
      <p:pic>
        <p:nvPicPr>
          <p:cNvPr id="8" name="图片 7">
            <a:extLst>
              <a:ext uri="{FF2B5EF4-FFF2-40B4-BE49-F238E27FC236}">
                <a16:creationId xmlns:a16="http://schemas.microsoft.com/office/drawing/2014/main" id="{413CEFF6-8C91-904D-5BE9-3FC9105B9AD4}"/>
              </a:ext>
            </a:extLst>
          </p:cNvPr>
          <p:cNvPicPr>
            <a:picLocks noChangeAspect="1"/>
          </p:cNvPicPr>
          <p:nvPr/>
        </p:nvPicPr>
        <p:blipFill>
          <a:blip r:embed="rId9"/>
          <a:stretch>
            <a:fillRect/>
          </a:stretch>
        </p:blipFill>
        <p:spPr>
          <a:xfrm>
            <a:off x="6581554" y="2812249"/>
            <a:ext cx="4300561" cy="1375983"/>
          </a:xfrm>
          <a:prstGeom prst="rect">
            <a:avLst/>
          </a:prstGeom>
        </p:spPr>
      </p:pic>
    </p:spTree>
    <p:custDataLst>
      <p:tags r:id="rId1"/>
    </p:custDataLst>
    <p:extLst>
      <p:ext uri="{BB962C8B-B14F-4D97-AF65-F5344CB8AC3E}">
        <p14:creationId xmlns:p14="http://schemas.microsoft.com/office/powerpoint/2010/main" val="1497393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39EA9A-A5FE-6930-318C-B86BA845307B}"/>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975C236A-8A7A-1AE2-6D62-C3F043AFD4C6}"/>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C5D10E12-9877-14FC-27A1-A038C42178F6}"/>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851254D4-DE01-B09D-FF3C-F588024CA5DF}"/>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3FD7092B-9F15-E4D1-0489-4CB5D7EB09B8}"/>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BAC0414C-F336-8712-3DC2-35171E221F3B}"/>
              </a:ext>
            </a:extLst>
          </p:cNvPr>
          <p:cNvSpPr/>
          <p:nvPr/>
        </p:nvSpPr>
        <p:spPr>
          <a:xfrm>
            <a:off x="166488" y="991766"/>
            <a:ext cx="1370602"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问题形成</a:t>
            </a:r>
          </a:p>
        </p:txBody>
      </p:sp>
      <p:sp>
        <p:nvSpPr>
          <p:cNvPr id="86" name="矩形 85">
            <a:extLst>
              <a:ext uri="{FF2B5EF4-FFF2-40B4-BE49-F238E27FC236}">
                <a16:creationId xmlns:a16="http://schemas.microsoft.com/office/drawing/2014/main" id="{6992BB72-201E-7F62-EB5F-C2DA027EFA0F}"/>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DF86C663-7644-58B4-2A2F-31F39EEA6ECC}"/>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54B5386C-6A88-6590-FB22-1A8035DDAB80}"/>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D44645B4-6A66-FCB0-C160-728D8EEEEFF3}"/>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文本框 3">
            <a:extLst>
              <a:ext uri="{FF2B5EF4-FFF2-40B4-BE49-F238E27FC236}">
                <a16:creationId xmlns:a16="http://schemas.microsoft.com/office/drawing/2014/main" id="{347DB568-6476-BD8F-3CB9-1F8991A67FA0}"/>
              </a:ext>
            </a:extLst>
          </p:cNvPr>
          <p:cNvSpPr txBox="1"/>
          <p:nvPr/>
        </p:nvSpPr>
        <p:spPr>
          <a:xfrm>
            <a:off x="166488" y="1497178"/>
            <a:ext cx="4991986" cy="369332"/>
          </a:xfrm>
          <a:prstGeom prst="rect">
            <a:avLst/>
          </a:prstGeom>
          <a:noFill/>
        </p:spPr>
        <p:txBody>
          <a:bodyPr wrap="square" rtlCol="0">
            <a:spAutoFit/>
          </a:bodyPr>
          <a:lstStyle/>
          <a:p>
            <a:r>
              <a:rPr lang="zh-CN" altLang="en-US" dirty="0"/>
              <a:t>对于电力系统经济调度问题一般写成下面的形式：</a:t>
            </a:r>
          </a:p>
        </p:txBody>
      </p:sp>
      <p:pic>
        <p:nvPicPr>
          <p:cNvPr id="8" name="图片 7">
            <a:extLst>
              <a:ext uri="{FF2B5EF4-FFF2-40B4-BE49-F238E27FC236}">
                <a16:creationId xmlns:a16="http://schemas.microsoft.com/office/drawing/2014/main" id="{8EF1E09E-6C9E-D6DD-A1FE-DE27F2DE718F}"/>
              </a:ext>
            </a:extLst>
          </p:cNvPr>
          <p:cNvPicPr>
            <a:picLocks noChangeAspect="1"/>
          </p:cNvPicPr>
          <p:nvPr/>
        </p:nvPicPr>
        <p:blipFill>
          <a:blip r:embed="rId8"/>
          <a:stretch>
            <a:fillRect/>
          </a:stretch>
        </p:blipFill>
        <p:spPr>
          <a:xfrm>
            <a:off x="166488" y="2948638"/>
            <a:ext cx="4300561" cy="1375983"/>
          </a:xfrm>
          <a:prstGeom prst="rect">
            <a:avLst/>
          </a:prstGeom>
        </p:spPr>
      </p:pic>
      <p:pic>
        <p:nvPicPr>
          <p:cNvPr id="5" name="图片 4">
            <a:extLst>
              <a:ext uri="{FF2B5EF4-FFF2-40B4-BE49-F238E27FC236}">
                <a16:creationId xmlns:a16="http://schemas.microsoft.com/office/drawing/2014/main" id="{32E47EC8-998B-24C0-F63F-79C2F5B39F1D}"/>
              </a:ext>
            </a:extLst>
          </p:cNvPr>
          <p:cNvPicPr>
            <a:picLocks noChangeAspect="1"/>
          </p:cNvPicPr>
          <p:nvPr/>
        </p:nvPicPr>
        <p:blipFill>
          <a:blip r:embed="rId9"/>
          <a:stretch>
            <a:fillRect/>
          </a:stretch>
        </p:blipFill>
        <p:spPr>
          <a:xfrm>
            <a:off x="5806294" y="2388249"/>
            <a:ext cx="4695670" cy="1120777"/>
          </a:xfrm>
          <a:prstGeom prst="rect">
            <a:avLst/>
          </a:prstGeom>
        </p:spPr>
      </p:pic>
      <p:pic>
        <p:nvPicPr>
          <p:cNvPr id="11" name="图片 10">
            <a:extLst>
              <a:ext uri="{FF2B5EF4-FFF2-40B4-BE49-F238E27FC236}">
                <a16:creationId xmlns:a16="http://schemas.microsoft.com/office/drawing/2014/main" id="{013A9A0D-B1E7-CAF0-775E-EE42A9D68E3D}"/>
              </a:ext>
            </a:extLst>
          </p:cNvPr>
          <p:cNvPicPr>
            <a:picLocks noChangeAspect="1"/>
          </p:cNvPicPr>
          <p:nvPr/>
        </p:nvPicPr>
        <p:blipFill>
          <a:blip r:embed="rId10"/>
          <a:stretch>
            <a:fillRect/>
          </a:stretch>
        </p:blipFill>
        <p:spPr>
          <a:xfrm>
            <a:off x="5806294" y="3818119"/>
            <a:ext cx="4901427" cy="638121"/>
          </a:xfrm>
          <a:prstGeom prst="rect">
            <a:avLst/>
          </a:prstGeom>
        </p:spPr>
      </p:pic>
      <p:pic>
        <p:nvPicPr>
          <p:cNvPr id="13" name="图片 12">
            <a:extLst>
              <a:ext uri="{FF2B5EF4-FFF2-40B4-BE49-F238E27FC236}">
                <a16:creationId xmlns:a16="http://schemas.microsoft.com/office/drawing/2014/main" id="{10C9CF63-3094-608B-BC69-D97D3208A211}"/>
              </a:ext>
            </a:extLst>
          </p:cNvPr>
          <p:cNvPicPr>
            <a:picLocks noChangeAspect="1"/>
          </p:cNvPicPr>
          <p:nvPr/>
        </p:nvPicPr>
        <p:blipFill>
          <a:blip r:embed="rId11"/>
          <a:stretch>
            <a:fillRect/>
          </a:stretch>
        </p:blipFill>
        <p:spPr>
          <a:xfrm>
            <a:off x="5634167" y="4684838"/>
            <a:ext cx="4627713" cy="557755"/>
          </a:xfrm>
          <a:prstGeom prst="rect">
            <a:avLst/>
          </a:prstGeom>
        </p:spPr>
      </p:pic>
      <p:sp>
        <p:nvSpPr>
          <p:cNvPr id="14" name="箭头: 右 13">
            <a:extLst>
              <a:ext uri="{FF2B5EF4-FFF2-40B4-BE49-F238E27FC236}">
                <a16:creationId xmlns:a16="http://schemas.microsoft.com/office/drawing/2014/main" id="{F2ACD363-B981-88B0-BA20-970BA6BED2D3}"/>
              </a:ext>
            </a:extLst>
          </p:cNvPr>
          <p:cNvSpPr/>
          <p:nvPr/>
        </p:nvSpPr>
        <p:spPr>
          <a:xfrm>
            <a:off x="4524153" y="3589521"/>
            <a:ext cx="786810" cy="28604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265D76F0-8C1C-19B2-760A-861622CEF77B}"/>
              </a:ext>
            </a:extLst>
          </p:cNvPr>
          <p:cNvSpPr txBox="1"/>
          <p:nvPr/>
        </p:nvSpPr>
        <p:spPr>
          <a:xfrm>
            <a:off x="4414209" y="3297923"/>
            <a:ext cx="889987" cy="369332"/>
          </a:xfrm>
          <a:prstGeom prst="rect">
            <a:avLst/>
          </a:prstGeom>
          <a:noFill/>
        </p:spPr>
        <p:txBody>
          <a:bodyPr wrap="none" rtlCol="0">
            <a:spAutoFit/>
          </a:bodyPr>
          <a:lstStyle/>
          <a:p>
            <a:r>
              <a:rPr lang="en-US" altLang="zh-CN" dirty="0"/>
              <a:t>ADMM</a:t>
            </a:r>
            <a:endParaRPr lang="zh-CN" altLang="en-US" dirty="0"/>
          </a:p>
        </p:txBody>
      </p:sp>
    </p:spTree>
    <p:custDataLst>
      <p:tags r:id="rId1"/>
    </p:custDataLst>
    <p:extLst>
      <p:ext uri="{BB962C8B-B14F-4D97-AF65-F5344CB8AC3E}">
        <p14:creationId xmlns:p14="http://schemas.microsoft.com/office/powerpoint/2010/main" val="2662800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033FB-98D0-C3E7-93AC-C9D78EA2C023}"/>
            </a:ext>
          </a:extLst>
        </p:cNvPr>
        <p:cNvGrpSpPr/>
        <p:nvPr/>
      </p:nvGrpSpPr>
      <p:grpSpPr>
        <a:xfrm>
          <a:off x="0" y="0"/>
          <a:ext cx="0" cy="0"/>
          <a:chOff x="0" y="0"/>
          <a:chExt cx="0" cy="0"/>
        </a:xfrm>
      </p:grpSpPr>
      <p:sp>
        <p:nvSpPr>
          <p:cNvPr id="64" name="矩形 63">
            <a:extLst>
              <a:ext uri="{FF2B5EF4-FFF2-40B4-BE49-F238E27FC236}">
                <a16:creationId xmlns:a16="http://schemas.microsoft.com/office/drawing/2014/main" id="{376B15CE-7971-170C-FCF6-C89056F0FD2B}"/>
              </a:ext>
            </a:extLst>
          </p:cNvPr>
          <p:cNvSpPr/>
          <p:nvPr/>
        </p:nvSpPr>
        <p:spPr>
          <a:xfrm rot="5400000">
            <a:off x="5691103" y="-5691106"/>
            <a:ext cx="809791" cy="12192003"/>
          </a:xfrm>
          <a:prstGeom prst="rect">
            <a:avLst/>
          </a:prstGeom>
          <a:gradFill flip="none" rotWithShape="1">
            <a:gsLst>
              <a:gs pos="100000">
                <a:srgbClr val="901E68"/>
              </a:gs>
              <a:gs pos="100000">
                <a:srgbClr val="992164"/>
              </a:gs>
              <a:gs pos="82000">
                <a:srgbClr val="7C1771"/>
              </a:gs>
              <a:gs pos="62000">
                <a:srgbClr val="580C6E">
                  <a:lumMod val="96000"/>
                  <a:lumOff val="4000"/>
                </a:srgbClr>
              </a:gs>
              <a:gs pos="100000">
                <a:srgbClr val="AC2761">
                  <a:lumMod val="99000"/>
                  <a:lumOff val="1000"/>
                </a:srgb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46" name="组合 45">
            <a:extLst>
              <a:ext uri="{FF2B5EF4-FFF2-40B4-BE49-F238E27FC236}">
                <a16:creationId xmlns:a16="http://schemas.microsoft.com/office/drawing/2014/main" id="{9A75CA60-2874-B9EF-FE71-D56929CA3415}"/>
              </a:ext>
            </a:extLst>
          </p:cNvPr>
          <p:cNvGrpSpPr/>
          <p:nvPr/>
        </p:nvGrpSpPr>
        <p:grpSpPr>
          <a:xfrm>
            <a:off x="166488" y="147020"/>
            <a:ext cx="1825969" cy="561818"/>
            <a:chOff x="9730702" y="211219"/>
            <a:chExt cx="2374282" cy="701101"/>
          </a:xfrm>
        </p:grpSpPr>
        <p:pic>
          <p:nvPicPr>
            <p:cNvPr id="48" name="图片 47">
              <a:extLst>
                <a:ext uri="{FF2B5EF4-FFF2-40B4-BE49-F238E27FC236}">
                  <a16:creationId xmlns:a16="http://schemas.microsoft.com/office/drawing/2014/main" id="{AED93E9C-A4BA-DAD5-C2FE-BC15F2585433}"/>
                </a:ext>
              </a:extLst>
            </p:cNvPr>
            <p:cNvPicPr>
              <a:picLocks noChangeAspect="1"/>
            </p:cNvPicPr>
            <p:nvPr userDrawn="1"/>
          </p:nvPicPr>
          <p:blipFill>
            <a:blip r:embed="rId4" cstate="print">
              <a:lum bright="70000" contrast="-70000"/>
              <a:extLst>
                <a:ext uri="{BEBA8EAE-BF5A-486C-A8C5-ECC9F3942E4B}">
                  <a14:imgProps xmlns:a14="http://schemas.microsoft.com/office/drawing/2010/main">
                    <a14:imgLayer r:embed="rId5">
                      <a14:imgEffect>
                        <a14:brightnessContrast bright="12000" contrast="-40000"/>
                      </a14:imgEffect>
                      <a14:imgEffect>
                        <a14:saturation sat="0"/>
                      </a14:imgEffect>
                      <a14:imgEffect>
                        <a14:sharpenSoften amount="-50000"/>
                      </a14:imgEffect>
                    </a14:imgLayer>
                  </a14:imgProps>
                </a:ext>
                <a:ext uri="{28A0092B-C50C-407E-A947-70E740481C1C}">
                  <a14:useLocalDpi xmlns:a14="http://schemas.microsoft.com/office/drawing/2010/main" val="0"/>
                </a:ext>
              </a:extLst>
            </a:blip>
            <a:stretch>
              <a:fillRect/>
            </a:stretch>
          </p:blipFill>
          <p:spPr>
            <a:xfrm>
              <a:off x="9730702" y="211219"/>
              <a:ext cx="665681" cy="665680"/>
            </a:xfrm>
            <a:prstGeom prst="rect">
              <a:avLst/>
            </a:prstGeom>
          </p:spPr>
        </p:pic>
        <p:pic>
          <p:nvPicPr>
            <p:cNvPr id="54" name="图片 53">
              <a:extLst>
                <a:ext uri="{FF2B5EF4-FFF2-40B4-BE49-F238E27FC236}">
                  <a16:creationId xmlns:a16="http://schemas.microsoft.com/office/drawing/2014/main" id="{F92B81CB-943C-ECEC-F886-56A19996F35E}"/>
                </a:ext>
              </a:extLst>
            </p:cNvPr>
            <p:cNvPicPr>
              <a:picLocks noChangeAspect="1"/>
            </p:cNvPicPr>
            <p:nvPr/>
          </p:nvPicPr>
          <p:blipFill rotWithShape="1">
            <a:blip r:embed="rId6">
              <a:biLevel thresh="25000"/>
            </a:blip>
            <a:srcRect l="30188"/>
            <a:stretch>
              <a:fillRect/>
            </a:stretch>
          </p:blipFill>
          <p:spPr>
            <a:xfrm>
              <a:off x="10483399" y="211219"/>
              <a:ext cx="1621585" cy="701101"/>
            </a:xfrm>
            <a:prstGeom prst="rect">
              <a:avLst/>
            </a:prstGeom>
          </p:spPr>
        </p:pic>
      </p:grpSp>
      <p:sp>
        <p:nvSpPr>
          <p:cNvPr id="81" name="矩形 80">
            <a:extLst>
              <a:ext uri="{FF2B5EF4-FFF2-40B4-BE49-F238E27FC236}">
                <a16:creationId xmlns:a16="http://schemas.microsoft.com/office/drawing/2014/main" id="{64F3ADB3-3713-C31A-C924-6FC62656908A}"/>
              </a:ext>
            </a:extLst>
          </p:cNvPr>
          <p:cNvSpPr/>
          <p:nvPr/>
        </p:nvSpPr>
        <p:spPr>
          <a:xfrm>
            <a:off x="166488" y="991766"/>
            <a:ext cx="2012741" cy="400110"/>
          </a:xfrm>
          <a:prstGeom prst="rect">
            <a:avLst/>
          </a:prstGeom>
          <a:solidFill>
            <a:srgbClr val="580C6E"/>
          </a:solidFill>
        </p:spPr>
        <p:txBody>
          <a:bodyPr vert="horz" wrap="square">
            <a:spAutoFit/>
          </a:bodyPr>
          <a:lstStyle/>
          <a:p>
            <a:pPr algn="dist"/>
            <a:r>
              <a:rPr lang="zh-CN" altLang="en-US" sz="2000" dirty="0">
                <a:solidFill>
                  <a:schemeClr val="bg1"/>
                </a:solidFill>
                <a:latin typeface="思源黑体 CN Medium"/>
                <a:ea typeface="叶根友刀锋黑草" panose="02010601030101010101" pitchFamily="2" charset="-122"/>
              </a:rPr>
              <a:t>研究思路与进展</a:t>
            </a:r>
          </a:p>
        </p:txBody>
      </p:sp>
      <p:sp>
        <p:nvSpPr>
          <p:cNvPr id="86" name="矩形 85">
            <a:extLst>
              <a:ext uri="{FF2B5EF4-FFF2-40B4-BE49-F238E27FC236}">
                <a16:creationId xmlns:a16="http://schemas.microsoft.com/office/drawing/2014/main" id="{B5370B16-E4B6-4A86-490F-1BA19A363957}"/>
              </a:ext>
            </a:extLst>
          </p:cNvPr>
          <p:cNvSpPr/>
          <p:nvPr/>
        </p:nvSpPr>
        <p:spPr>
          <a:xfrm>
            <a:off x="-594891" y="847934"/>
            <a:ext cx="8814880" cy="78589"/>
          </a:xfrm>
          <a:prstGeom prst="rect">
            <a:avLst/>
          </a:prstGeom>
          <a:solidFill>
            <a:srgbClr val="BEBE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7" name="矩形 86">
            <a:extLst>
              <a:ext uri="{FF2B5EF4-FFF2-40B4-BE49-F238E27FC236}">
                <a16:creationId xmlns:a16="http://schemas.microsoft.com/office/drawing/2014/main" id="{E3381605-FD2F-DE75-F6A3-341801A210CE}"/>
              </a:ext>
            </a:extLst>
          </p:cNvPr>
          <p:cNvSpPr/>
          <p:nvPr/>
        </p:nvSpPr>
        <p:spPr>
          <a:xfrm rot="5400000">
            <a:off x="10185210" y="-1080269"/>
            <a:ext cx="78589" cy="3934993"/>
          </a:xfrm>
          <a:prstGeom prst="rect">
            <a:avLst/>
          </a:prstGeom>
          <a:solidFill>
            <a:srgbClr val="580C6E">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a:extLst>
              <a:ext uri="{FF2B5EF4-FFF2-40B4-BE49-F238E27FC236}">
                <a16:creationId xmlns:a16="http://schemas.microsoft.com/office/drawing/2014/main" id="{B2A49BF1-07D7-CEF3-C3B0-BF2FB562C557}"/>
              </a:ext>
            </a:extLst>
          </p:cNvPr>
          <p:cNvPicPr>
            <a:picLocks noChangeAspect="1"/>
          </p:cNvPicPr>
          <p:nvPr/>
        </p:nvPicPr>
        <p:blipFill rotWithShape="1">
          <a:blip r:embed="rId7" cstate="print">
            <a:clrChange>
              <a:clrFrom>
                <a:srgbClr val="FFFFFF"/>
              </a:clrFrom>
              <a:clrTo>
                <a:srgbClr val="FFFFFF">
                  <a:alpha val="0"/>
                </a:srgbClr>
              </a:clrTo>
            </a:clrChange>
            <a:lum bright="70000" contrast="-70000"/>
            <a:extLst>
              <a:ext uri="{28A0092B-C50C-407E-A947-70E740481C1C}">
                <a14:useLocalDpi xmlns:a14="http://schemas.microsoft.com/office/drawing/2010/main" val="0"/>
              </a:ext>
            </a:extLst>
          </a:blip>
          <a:srcRect b="33922"/>
          <a:stretch>
            <a:fillRect/>
          </a:stretch>
        </p:blipFill>
        <p:spPr>
          <a:xfrm>
            <a:off x="10261880" y="-20451"/>
            <a:ext cx="1763632" cy="823871"/>
          </a:xfrm>
          <a:prstGeom prst="rect">
            <a:avLst/>
          </a:prstGeom>
        </p:spPr>
      </p:pic>
      <p:sp>
        <p:nvSpPr>
          <p:cNvPr id="16" name="矩形 15">
            <a:extLst>
              <a:ext uri="{FF2B5EF4-FFF2-40B4-BE49-F238E27FC236}">
                <a16:creationId xmlns:a16="http://schemas.microsoft.com/office/drawing/2014/main" id="{D3E3DB29-8FF8-A9B5-D593-891640B7BBBD}"/>
              </a:ext>
            </a:extLst>
          </p:cNvPr>
          <p:cNvSpPr/>
          <p:nvPr/>
        </p:nvSpPr>
        <p:spPr>
          <a:xfrm>
            <a:off x="-3" y="6718319"/>
            <a:ext cx="12192001" cy="139681"/>
          </a:xfrm>
          <a:prstGeom prst="rect">
            <a:avLst/>
          </a:prstGeom>
          <a:solidFill>
            <a:srgbClr val="580C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2" name="组合 21">
            <a:extLst>
              <a:ext uri="{FF2B5EF4-FFF2-40B4-BE49-F238E27FC236}">
                <a16:creationId xmlns:a16="http://schemas.microsoft.com/office/drawing/2014/main" id="{F4B628DB-F4CB-BEAE-E9AA-27F8B57CD442}"/>
              </a:ext>
            </a:extLst>
          </p:cNvPr>
          <p:cNvGrpSpPr/>
          <p:nvPr/>
        </p:nvGrpSpPr>
        <p:grpSpPr>
          <a:xfrm>
            <a:off x="270254" y="1625560"/>
            <a:ext cx="11518380" cy="1359199"/>
            <a:chOff x="270254" y="1625560"/>
            <a:chExt cx="11518380" cy="1359199"/>
          </a:xfrm>
        </p:grpSpPr>
        <p:sp>
          <p:nvSpPr>
            <p:cNvPr id="7" name="矩形: 圆角 6">
              <a:extLst>
                <a:ext uri="{FF2B5EF4-FFF2-40B4-BE49-F238E27FC236}">
                  <a16:creationId xmlns:a16="http://schemas.microsoft.com/office/drawing/2014/main" id="{33947200-A280-DBAB-1392-7F3CEFF9EBF2}"/>
                </a:ext>
              </a:extLst>
            </p:cNvPr>
            <p:cNvSpPr/>
            <p:nvPr/>
          </p:nvSpPr>
          <p:spPr>
            <a:xfrm>
              <a:off x="270254" y="2229147"/>
              <a:ext cx="1582405" cy="596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准备数据集</a:t>
              </a:r>
            </a:p>
          </p:txBody>
        </p:sp>
        <p:sp>
          <p:nvSpPr>
            <p:cNvPr id="8" name="矩形: 圆角 7">
              <a:extLst>
                <a:ext uri="{FF2B5EF4-FFF2-40B4-BE49-F238E27FC236}">
                  <a16:creationId xmlns:a16="http://schemas.microsoft.com/office/drawing/2014/main" id="{BB7442FF-6358-6709-9378-385A77795D74}"/>
                </a:ext>
              </a:extLst>
            </p:cNvPr>
            <p:cNvSpPr/>
            <p:nvPr/>
          </p:nvSpPr>
          <p:spPr>
            <a:xfrm>
              <a:off x="2438403" y="2223154"/>
              <a:ext cx="1622751" cy="608811"/>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zh-CN" altLang="en-US" dirty="0"/>
                <a:t>数据预处理</a:t>
              </a:r>
            </a:p>
          </p:txBody>
        </p:sp>
        <p:pic>
          <p:nvPicPr>
            <p:cNvPr id="10" name="图片 9">
              <a:extLst>
                <a:ext uri="{FF2B5EF4-FFF2-40B4-BE49-F238E27FC236}">
                  <a16:creationId xmlns:a16="http://schemas.microsoft.com/office/drawing/2014/main" id="{F9E4586F-85FE-0141-541D-8B697DA71BA9}"/>
                </a:ext>
              </a:extLst>
            </p:cNvPr>
            <p:cNvPicPr>
              <a:picLocks noChangeAspect="1"/>
            </p:cNvPicPr>
            <p:nvPr/>
          </p:nvPicPr>
          <p:blipFill>
            <a:blip r:embed="rId8"/>
            <a:stretch>
              <a:fillRect/>
            </a:stretch>
          </p:blipFill>
          <p:spPr>
            <a:xfrm rot="16200000">
              <a:off x="5456734" y="554148"/>
              <a:ext cx="521438" cy="2664262"/>
            </a:xfrm>
            <a:prstGeom prst="rect">
              <a:avLst/>
            </a:prstGeom>
          </p:spPr>
        </p:pic>
        <p:sp>
          <p:nvSpPr>
            <p:cNvPr id="11" name="矩形: 圆角 10">
              <a:extLst>
                <a:ext uri="{FF2B5EF4-FFF2-40B4-BE49-F238E27FC236}">
                  <a16:creationId xmlns:a16="http://schemas.microsoft.com/office/drawing/2014/main" id="{AC56B96E-0545-566E-A359-802E53D353E8}"/>
                </a:ext>
              </a:extLst>
            </p:cNvPr>
            <p:cNvSpPr/>
            <p:nvPr/>
          </p:nvSpPr>
          <p:spPr>
            <a:xfrm>
              <a:off x="4646898" y="2266840"/>
              <a:ext cx="2370869" cy="521439"/>
            </a:xfrm>
            <a:prstGeom prst="roundRect">
              <a:avLst/>
            </a:prstGeom>
            <a:solidFill>
              <a:schemeClr val="accent4"/>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err="1"/>
                <a:t>ResNet</a:t>
              </a:r>
              <a:endParaRPr lang="zh-CN" altLang="en-US" dirty="0"/>
            </a:p>
          </p:txBody>
        </p:sp>
        <p:sp>
          <p:nvSpPr>
            <p:cNvPr id="12" name="矩形: 圆角 11">
              <a:extLst>
                <a:ext uri="{FF2B5EF4-FFF2-40B4-BE49-F238E27FC236}">
                  <a16:creationId xmlns:a16="http://schemas.microsoft.com/office/drawing/2014/main" id="{F279D939-12DA-F64A-105F-A9ABA1A841CE}"/>
                </a:ext>
              </a:extLst>
            </p:cNvPr>
            <p:cNvSpPr/>
            <p:nvPr/>
          </p:nvSpPr>
          <p:spPr>
            <a:xfrm>
              <a:off x="7603511" y="2223154"/>
              <a:ext cx="1622751" cy="608811"/>
            </a:xfrm>
            <a:prstGeom prst="roundRect">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zh-CN" altLang="en-US" dirty="0"/>
                <a:t>输出最优解和拉格朗日乘子</a:t>
              </a:r>
            </a:p>
          </p:txBody>
        </p:sp>
        <p:sp>
          <p:nvSpPr>
            <p:cNvPr id="13" name="矩形: 圆角 12">
              <a:extLst>
                <a:ext uri="{FF2B5EF4-FFF2-40B4-BE49-F238E27FC236}">
                  <a16:creationId xmlns:a16="http://schemas.microsoft.com/office/drawing/2014/main" id="{E3AF96EB-F6BB-1B73-5B9B-C82F1DF67D60}"/>
                </a:ext>
              </a:extLst>
            </p:cNvPr>
            <p:cNvSpPr/>
            <p:nvPr/>
          </p:nvSpPr>
          <p:spPr>
            <a:xfrm>
              <a:off x="9812005" y="2070359"/>
              <a:ext cx="1976629" cy="914400"/>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zh-CN" altLang="en-US" dirty="0"/>
                <a:t>梯度下降分布式求解最终输出</a:t>
              </a:r>
            </a:p>
          </p:txBody>
        </p:sp>
        <p:cxnSp>
          <p:nvCxnSpPr>
            <p:cNvPr id="15" name="直接箭头连接符 14">
              <a:extLst>
                <a:ext uri="{FF2B5EF4-FFF2-40B4-BE49-F238E27FC236}">
                  <a16:creationId xmlns:a16="http://schemas.microsoft.com/office/drawing/2014/main" id="{870E075C-03C4-F107-82EB-7003E3533F1C}"/>
                </a:ext>
              </a:extLst>
            </p:cNvPr>
            <p:cNvCxnSpPr>
              <a:cxnSpLocks/>
              <a:stCxn id="7" idx="3"/>
              <a:endCxn id="8" idx="1"/>
            </p:cNvCxnSpPr>
            <p:nvPr/>
          </p:nvCxnSpPr>
          <p:spPr>
            <a:xfrm>
              <a:off x="1852659"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9" name="直接箭头连接符 18">
              <a:extLst>
                <a:ext uri="{FF2B5EF4-FFF2-40B4-BE49-F238E27FC236}">
                  <a16:creationId xmlns:a16="http://schemas.microsoft.com/office/drawing/2014/main" id="{42E99859-C946-2AEF-7D79-C86369F0C025}"/>
                </a:ext>
              </a:extLst>
            </p:cNvPr>
            <p:cNvCxnSpPr>
              <a:cxnSpLocks/>
            </p:cNvCxnSpPr>
            <p:nvPr/>
          </p:nvCxnSpPr>
          <p:spPr>
            <a:xfrm>
              <a:off x="4060545" y="252755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a:extLst>
                <a:ext uri="{FF2B5EF4-FFF2-40B4-BE49-F238E27FC236}">
                  <a16:creationId xmlns:a16="http://schemas.microsoft.com/office/drawing/2014/main" id="{08449932-13FB-B2FB-04E1-0A459E4DE558}"/>
                </a:ext>
              </a:extLst>
            </p:cNvPr>
            <p:cNvCxnSpPr>
              <a:cxnSpLocks/>
            </p:cNvCxnSpPr>
            <p:nvPr/>
          </p:nvCxnSpPr>
          <p:spPr>
            <a:xfrm>
              <a:off x="7017766" y="2520150"/>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21" name="直接箭头连接符 20">
              <a:extLst>
                <a:ext uri="{FF2B5EF4-FFF2-40B4-BE49-F238E27FC236}">
                  <a16:creationId xmlns:a16="http://schemas.microsoft.com/office/drawing/2014/main" id="{307F8AE0-4CE1-36D8-E530-CB68CDADD009}"/>
                </a:ext>
              </a:extLst>
            </p:cNvPr>
            <p:cNvCxnSpPr>
              <a:cxnSpLocks/>
            </p:cNvCxnSpPr>
            <p:nvPr/>
          </p:nvCxnSpPr>
          <p:spPr>
            <a:xfrm>
              <a:off x="9226262" y="2520149"/>
              <a:ext cx="585744" cy="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custDataLst>
      <p:tags r:id="rId1"/>
    </p:custDataLst>
    <p:extLst>
      <p:ext uri="{BB962C8B-B14F-4D97-AF65-F5344CB8AC3E}">
        <p14:creationId xmlns:p14="http://schemas.microsoft.com/office/powerpoint/2010/main" val="1349270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4"/>
                                        </p:tgtEl>
                                        <p:attrNameLst>
                                          <p:attrName>style.visibility</p:attrName>
                                        </p:attrNameLst>
                                      </p:cBhvr>
                                      <p:to>
                                        <p:strVal val="visible"/>
                                      </p:to>
                                    </p:set>
                                    <p:animEffect transition="in" filter="fade">
                                      <p:cBhvr>
                                        <p:cTn id="7" dur="500"/>
                                        <p:tgtEl>
                                          <p:spTgt spid="6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87"/>
                                        </p:tgtEl>
                                        <p:attrNameLst>
                                          <p:attrName>style.visibility</p:attrName>
                                        </p:attrNameLst>
                                      </p:cBhvr>
                                      <p:to>
                                        <p:strVal val="visible"/>
                                      </p:to>
                                    </p:set>
                                    <p:animEffect transition="in" filter="fade">
                                      <p:cBhvr>
                                        <p:cTn id="11" dur="500"/>
                                        <p:tgtEl>
                                          <p:spTgt spid="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animBg="1"/>
      <p:bldP spid="8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370237;"/>
</p:tagLst>
</file>

<file path=ppt/tags/tag10.xml><?xml version="1.0" encoding="utf-8"?>
<p:tagLst xmlns:a="http://schemas.openxmlformats.org/drawingml/2006/main" xmlns:r="http://schemas.openxmlformats.org/officeDocument/2006/relationships" xmlns:p="http://schemas.openxmlformats.org/presentationml/2006/main">
  <p:tag name="ISLIDE.ICON" val="#370237;"/>
</p:tagLst>
</file>

<file path=ppt/tags/tag11.xml><?xml version="1.0" encoding="utf-8"?>
<p:tagLst xmlns:a="http://schemas.openxmlformats.org/drawingml/2006/main" xmlns:r="http://schemas.openxmlformats.org/officeDocument/2006/relationships" xmlns:p="http://schemas.openxmlformats.org/presentationml/2006/main">
  <p:tag name="ISLIDE.ICON" val="#370237;"/>
</p:tagLst>
</file>

<file path=ppt/tags/tag12.xml><?xml version="1.0" encoding="utf-8"?>
<p:tagLst xmlns:a="http://schemas.openxmlformats.org/drawingml/2006/main" xmlns:r="http://schemas.openxmlformats.org/officeDocument/2006/relationships" xmlns:p="http://schemas.openxmlformats.org/presentationml/2006/main">
  <p:tag name="ISLIDE.ICON" val="#370237;"/>
</p:tagLst>
</file>

<file path=ppt/tags/tag13.xml><?xml version="1.0" encoding="utf-8"?>
<p:tagLst xmlns:a="http://schemas.openxmlformats.org/drawingml/2006/main" xmlns:r="http://schemas.openxmlformats.org/officeDocument/2006/relationships" xmlns:p="http://schemas.openxmlformats.org/presentationml/2006/main">
  <p:tag name="ISLIDE.ICON" val="#370237;"/>
</p:tagLst>
</file>

<file path=ppt/tags/tag14.xml><?xml version="1.0" encoding="utf-8"?>
<p:tagLst xmlns:a="http://schemas.openxmlformats.org/drawingml/2006/main" xmlns:r="http://schemas.openxmlformats.org/officeDocument/2006/relationships" xmlns:p="http://schemas.openxmlformats.org/presentationml/2006/main">
  <p:tag name="ISLIDE.ICON" val="#370237;"/>
</p:tagLst>
</file>

<file path=ppt/tags/tag15.xml><?xml version="1.0" encoding="utf-8"?>
<p:tagLst xmlns:a="http://schemas.openxmlformats.org/drawingml/2006/main" xmlns:r="http://schemas.openxmlformats.org/officeDocument/2006/relationships" xmlns:p="http://schemas.openxmlformats.org/presentationml/2006/main">
  <p:tag name="ISLIDE.ICON" val="#370237;"/>
</p:tagLst>
</file>

<file path=ppt/tags/tag16.xml><?xml version="1.0" encoding="utf-8"?>
<p:tagLst xmlns:a="http://schemas.openxmlformats.org/drawingml/2006/main" xmlns:r="http://schemas.openxmlformats.org/officeDocument/2006/relationships" xmlns:p="http://schemas.openxmlformats.org/presentationml/2006/main">
  <p:tag name="ISLIDE.ICON" val="#370237;"/>
</p:tagLst>
</file>

<file path=ppt/tags/tag2.xml><?xml version="1.0" encoding="utf-8"?>
<p:tagLst xmlns:a="http://schemas.openxmlformats.org/drawingml/2006/main" xmlns:r="http://schemas.openxmlformats.org/officeDocument/2006/relationships" xmlns:p="http://schemas.openxmlformats.org/presentationml/2006/main">
  <p:tag name="ISLIDE.ICON" val="#370237;"/>
</p:tagLst>
</file>

<file path=ppt/tags/tag3.xml><?xml version="1.0" encoding="utf-8"?>
<p:tagLst xmlns:a="http://schemas.openxmlformats.org/drawingml/2006/main" xmlns:r="http://schemas.openxmlformats.org/officeDocument/2006/relationships" xmlns:p="http://schemas.openxmlformats.org/presentationml/2006/main">
  <p:tag name="ISLIDE.ICON" val="#370237;"/>
</p:tagLst>
</file>

<file path=ppt/tags/tag4.xml><?xml version="1.0" encoding="utf-8"?>
<p:tagLst xmlns:a="http://schemas.openxmlformats.org/drawingml/2006/main" xmlns:r="http://schemas.openxmlformats.org/officeDocument/2006/relationships" xmlns:p="http://schemas.openxmlformats.org/presentationml/2006/main">
  <p:tag name="ISLIDE.ICON" val="#370237;"/>
</p:tagLst>
</file>

<file path=ppt/tags/tag5.xml><?xml version="1.0" encoding="utf-8"?>
<p:tagLst xmlns:a="http://schemas.openxmlformats.org/drawingml/2006/main" xmlns:r="http://schemas.openxmlformats.org/officeDocument/2006/relationships" xmlns:p="http://schemas.openxmlformats.org/presentationml/2006/main">
  <p:tag name="ISLIDE.ICON" val="#370237;"/>
</p:tagLst>
</file>

<file path=ppt/tags/tag6.xml><?xml version="1.0" encoding="utf-8"?>
<p:tagLst xmlns:a="http://schemas.openxmlformats.org/drawingml/2006/main" xmlns:r="http://schemas.openxmlformats.org/officeDocument/2006/relationships" xmlns:p="http://schemas.openxmlformats.org/presentationml/2006/main">
  <p:tag name="ISLIDE.ICON" val="#370237;"/>
</p:tagLst>
</file>

<file path=ppt/tags/tag7.xml><?xml version="1.0" encoding="utf-8"?>
<p:tagLst xmlns:a="http://schemas.openxmlformats.org/drawingml/2006/main" xmlns:r="http://schemas.openxmlformats.org/officeDocument/2006/relationships" xmlns:p="http://schemas.openxmlformats.org/presentationml/2006/main">
  <p:tag name="ISLIDE.ICON" val="#370237;"/>
</p:tagLst>
</file>

<file path=ppt/tags/tag8.xml><?xml version="1.0" encoding="utf-8"?>
<p:tagLst xmlns:a="http://schemas.openxmlformats.org/drawingml/2006/main" xmlns:r="http://schemas.openxmlformats.org/officeDocument/2006/relationships" xmlns:p="http://schemas.openxmlformats.org/presentationml/2006/main">
  <p:tag name="ISLIDE.ICON" val="#370237;"/>
</p:tagLst>
</file>

<file path=ppt/tags/tag9.xml><?xml version="1.0" encoding="utf-8"?>
<p:tagLst xmlns:a="http://schemas.openxmlformats.org/drawingml/2006/main" xmlns:r="http://schemas.openxmlformats.org/officeDocument/2006/relationships" xmlns:p="http://schemas.openxmlformats.org/presentationml/2006/main">
  <p:tag name="ISLIDE.ICON" val="#37023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自定义 1">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1768</TotalTime>
  <Words>1368</Words>
  <Application>Microsoft Office PowerPoint</Application>
  <PresentationFormat>宽屏</PresentationFormat>
  <Paragraphs>140</Paragraphs>
  <Slides>19</Slides>
  <Notes>17</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19</vt:i4>
      </vt:variant>
    </vt:vector>
  </HeadingPairs>
  <TitlesOfParts>
    <vt:vector size="33" baseType="lpstr">
      <vt:lpstr>DeepSeek-CJK-patch</vt:lpstr>
      <vt:lpstr>HelveticaExt-Normal</vt:lpstr>
      <vt:lpstr>KaTeX_Math</vt:lpstr>
      <vt:lpstr>阿里巴巴普惠体 R</vt:lpstr>
      <vt:lpstr>等线</vt:lpstr>
      <vt:lpstr>汉仪雪君体简</vt:lpstr>
      <vt:lpstr>思源黑体 CN Medium</vt:lpstr>
      <vt:lpstr>思源宋体 CN Heavy</vt:lpstr>
      <vt:lpstr>微软雅黑</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健翔 李</dc:creator>
  <cp:lastModifiedBy>健翔 李</cp:lastModifiedBy>
  <cp:revision>12</cp:revision>
  <dcterms:created xsi:type="dcterms:W3CDTF">2025-03-24T06:48:48Z</dcterms:created>
  <dcterms:modified xsi:type="dcterms:W3CDTF">2025-03-27T05:31:08Z</dcterms:modified>
</cp:coreProperties>
</file>