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4" r:id="rId2"/>
    <p:sldMasterId id="2147483656" r:id="rId3"/>
    <p:sldMasterId id="2147483660" r:id="rId4"/>
    <p:sldMasterId id="2147483662" r:id="rId5"/>
  </p:sldMasterIdLst>
  <p:notesMasterIdLst>
    <p:notesMasterId r:id="rId16"/>
  </p:notesMasterIdLst>
  <p:sldIdLst>
    <p:sldId id="256" r:id="rId6"/>
    <p:sldId id="257" r:id="rId7"/>
    <p:sldId id="262" r:id="rId8"/>
    <p:sldId id="268" r:id="rId9"/>
    <p:sldId id="263" r:id="rId10"/>
    <p:sldId id="264" r:id="rId11"/>
    <p:sldId id="266" r:id="rId12"/>
    <p:sldId id="269" r:id="rId13"/>
    <p:sldId id="265" r:id="rId14"/>
    <p:sldId id="260" r:id="rId1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3018"/>
    <a:srgbClr val="0D95BC"/>
    <a:srgbClr val="EBCB38"/>
    <a:srgbClr val="063951"/>
    <a:srgbClr val="C75D20"/>
    <a:srgbClr val="59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B925A8-C20E-4723-BA42-88D95D80D19F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6664DC16-A8EE-4859-8FEB-5E966F381D11}">
      <dgm:prSet phldrT="[文本]" custT="1"/>
      <dgm:spPr/>
      <dgm:t>
        <a:bodyPr/>
        <a:lstStyle/>
        <a:p>
          <a:r>
            <a: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硬件设设备系统信息、主板、</a:t>
          </a:r>
          <a:r>
            <a: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CPU</a:t>
          </a:r>
          <a:r>
            <a: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使用、内存使用、进程状态、磁盘、网络流量、电池状态、温度、风扇转速、电压等</a:t>
          </a:r>
        </a:p>
      </dgm:t>
    </dgm:pt>
    <dgm:pt modelId="{AF164C8C-4DEC-4741-BF45-9755D18543D2}" type="parTrans" cxnId="{CE2DBE22-71D1-405E-981C-BB354823C00D}">
      <dgm:prSet/>
      <dgm:spPr/>
      <dgm:t>
        <a:bodyPr/>
        <a:lstStyle/>
        <a:p>
          <a:endParaRPr lang="zh-CN" altLang="en-US"/>
        </a:p>
      </dgm:t>
    </dgm:pt>
    <dgm:pt modelId="{212F54C1-CCD9-48B4-B689-C04FD1245BD3}" type="sibTrans" cxnId="{CE2DBE22-71D1-405E-981C-BB354823C00D}">
      <dgm:prSet/>
      <dgm:spPr/>
      <dgm:t>
        <a:bodyPr/>
        <a:lstStyle/>
        <a:p>
          <a:endParaRPr lang="zh-CN" altLang="en-US"/>
        </a:p>
      </dgm:t>
    </dgm:pt>
    <dgm:pt modelId="{FC485D0A-D1AE-40AA-9F0C-ADBE62AF59C7}">
      <dgm:prSet phldrT="[文本]" custT="1"/>
      <dgm:spPr/>
      <dgm:t>
        <a:bodyPr/>
        <a:lstStyle/>
        <a:p>
          <a:r>
            <a: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Oracle</a:t>
          </a:r>
          <a:r>
            <a: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MySQL</a:t>
          </a:r>
          <a:r>
            <a: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100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MongoDB</a:t>
          </a:r>
          <a:r>
            <a: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100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Redis</a:t>
          </a:r>
          <a:r>
            <a: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100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ActiveMQ</a:t>
          </a:r>
          <a:r>
            <a: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Kafka</a:t>
          </a:r>
          <a:r>
            <a: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Tomcat</a:t>
          </a:r>
          <a:r>
            <a: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100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Ngnix</a:t>
          </a:r>
          <a:r>
            <a: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100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ElasticSearch</a:t>
          </a:r>
          <a:r>
            <a: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Apache</a:t>
          </a:r>
          <a:r>
            <a: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等</a:t>
          </a:r>
        </a:p>
      </dgm:t>
    </dgm:pt>
    <dgm:pt modelId="{61595249-41D6-4C93-B67D-0DDFADE64947}" type="parTrans" cxnId="{936CB9C6-8E93-42F3-A118-0ED817B3766B}">
      <dgm:prSet/>
      <dgm:spPr/>
      <dgm:t>
        <a:bodyPr/>
        <a:lstStyle/>
        <a:p>
          <a:endParaRPr lang="zh-CN" altLang="en-US"/>
        </a:p>
      </dgm:t>
    </dgm:pt>
    <dgm:pt modelId="{61EA3614-486B-4A52-B55D-79CFDEDD8DA2}" type="sibTrans" cxnId="{936CB9C6-8E93-42F3-A118-0ED817B3766B}">
      <dgm:prSet/>
      <dgm:spPr/>
      <dgm:t>
        <a:bodyPr/>
        <a:lstStyle/>
        <a:p>
          <a:endParaRPr lang="zh-CN" altLang="en-US"/>
        </a:p>
      </dgm:t>
    </dgm:pt>
    <dgm:pt modelId="{539A25D7-289F-403A-A5AE-FEEB18C6A4E1}">
      <dgm:prSet phldrT="[文本]" custT="1"/>
      <dgm:spPr/>
      <dgm:t>
        <a:bodyPr/>
        <a:lstStyle/>
        <a:p>
          <a:r>
            <a:rPr lang="en-US" altLang="zh-CN" sz="1100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OpenStack</a:t>
          </a:r>
          <a:r>
            <a: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100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Docker</a:t>
          </a:r>
          <a:r>
            <a: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100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Hadoop</a:t>
          </a:r>
          <a:r>
            <a: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Spark</a:t>
          </a:r>
          <a:r>
            <a: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KVM</a:t>
          </a:r>
          <a:r>
            <a: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Storm</a:t>
          </a:r>
          <a:r>
            <a: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等</a:t>
          </a:r>
        </a:p>
      </dgm:t>
    </dgm:pt>
    <dgm:pt modelId="{2BE3AF38-759C-49B1-9E64-507442ACA481}" type="parTrans" cxnId="{6B7FFC31-68D7-47B8-B709-EDA2FA5EDFBB}">
      <dgm:prSet/>
      <dgm:spPr/>
      <dgm:t>
        <a:bodyPr/>
        <a:lstStyle/>
        <a:p>
          <a:endParaRPr lang="zh-CN" altLang="en-US"/>
        </a:p>
      </dgm:t>
    </dgm:pt>
    <dgm:pt modelId="{8EB2E6B5-CB74-4963-8A9A-A17A94950301}" type="sibTrans" cxnId="{6B7FFC31-68D7-47B8-B709-EDA2FA5EDFBB}">
      <dgm:prSet/>
      <dgm:spPr/>
      <dgm:t>
        <a:bodyPr/>
        <a:lstStyle/>
        <a:p>
          <a:endParaRPr lang="zh-CN" altLang="en-US"/>
        </a:p>
      </dgm:t>
    </dgm:pt>
    <dgm:pt modelId="{6B95E759-B58B-4221-8845-99877B76394F}" type="pres">
      <dgm:prSet presAssocID="{FEB925A8-C20E-4723-BA42-88D95D80D19F}" presName="Name0" presStyleCnt="0">
        <dgm:presLayoutVars>
          <dgm:chMax val="7"/>
          <dgm:chPref val="7"/>
          <dgm:dir/>
        </dgm:presLayoutVars>
      </dgm:prSet>
      <dgm:spPr/>
    </dgm:pt>
    <dgm:pt modelId="{39B79CDB-02E5-4E43-A3B6-9FC19E09A34B}" type="pres">
      <dgm:prSet presAssocID="{FEB925A8-C20E-4723-BA42-88D95D80D19F}" presName="Name1" presStyleCnt="0"/>
      <dgm:spPr/>
    </dgm:pt>
    <dgm:pt modelId="{24405290-8EF6-4AB4-B8BE-65BD3AB95C54}" type="pres">
      <dgm:prSet presAssocID="{FEB925A8-C20E-4723-BA42-88D95D80D19F}" presName="cycle" presStyleCnt="0"/>
      <dgm:spPr/>
    </dgm:pt>
    <dgm:pt modelId="{80E00741-8B4C-41C1-BFB0-79FF643B4758}" type="pres">
      <dgm:prSet presAssocID="{FEB925A8-C20E-4723-BA42-88D95D80D19F}" presName="srcNode" presStyleLbl="node1" presStyleIdx="0" presStyleCnt="3"/>
      <dgm:spPr/>
    </dgm:pt>
    <dgm:pt modelId="{B9E3F5D9-859D-4DC6-AB2A-D1E59150E874}" type="pres">
      <dgm:prSet presAssocID="{FEB925A8-C20E-4723-BA42-88D95D80D19F}" presName="conn" presStyleLbl="parChTrans1D2" presStyleIdx="0" presStyleCnt="1" custLinFactNeighborX="-230"/>
      <dgm:spPr/>
    </dgm:pt>
    <dgm:pt modelId="{95DE316C-4FE1-463C-AA06-E8FE0AB51DB3}" type="pres">
      <dgm:prSet presAssocID="{FEB925A8-C20E-4723-BA42-88D95D80D19F}" presName="extraNode" presStyleLbl="node1" presStyleIdx="0" presStyleCnt="3"/>
      <dgm:spPr/>
    </dgm:pt>
    <dgm:pt modelId="{60AD50F6-D9D6-4F3A-A69F-6BA3BC997EC2}" type="pres">
      <dgm:prSet presAssocID="{FEB925A8-C20E-4723-BA42-88D95D80D19F}" presName="dstNode" presStyleLbl="node1" presStyleIdx="0" presStyleCnt="3"/>
      <dgm:spPr/>
    </dgm:pt>
    <dgm:pt modelId="{DC43BF2C-D1AE-4C81-9A52-210F22EE0FD6}" type="pres">
      <dgm:prSet presAssocID="{6664DC16-A8EE-4859-8FEB-5E966F381D11}" presName="text_1" presStyleLbl="node1" presStyleIdx="0" presStyleCnt="3">
        <dgm:presLayoutVars>
          <dgm:bulletEnabled val="1"/>
        </dgm:presLayoutVars>
      </dgm:prSet>
      <dgm:spPr/>
    </dgm:pt>
    <dgm:pt modelId="{BB56426B-42C7-456B-B0D3-889931DE4A6D}" type="pres">
      <dgm:prSet presAssocID="{6664DC16-A8EE-4859-8FEB-5E966F381D11}" presName="accent_1" presStyleCnt="0"/>
      <dgm:spPr/>
    </dgm:pt>
    <dgm:pt modelId="{05003B95-2D29-4024-AC23-291726CD0489}" type="pres">
      <dgm:prSet presAssocID="{6664DC16-A8EE-4859-8FEB-5E966F381D11}" presName="accentRepeatNode" presStyleLbl="solidFgAcc1" presStyleIdx="0" presStyleCnt="3"/>
      <dgm:spPr/>
    </dgm:pt>
    <dgm:pt modelId="{93710D41-6AD3-44E2-AB4E-B041A8983E0F}" type="pres">
      <dgm:prSet presAssocID="{FC485D0A-D1AE-40AA-9F0C-ADBE62AF59C7}" presName="text_2" presStyleLbl="node1" presStyleIdx="1" presStyleCnt="3">
        <dgm:presLayoutVars>
          <dgm:bulletEnabled val="1"/>
        </dgm:presLayoutVars>
      </dgm:prSet>
      <dgm:spPr/>
    </dgm:pt>
    <dgm:pt modelId="{6EB87994-7FBA-4216-A238-F1E74AB93DE6}" type="pres">
      <dgm:prSet presAssocID="{FC485D0A-D1AE-40AA-9F0C-ADBE62AF59C7}" presName="accent_2" presStyleCnt="0"/>
      <dgm:spPr/>
    </dgm:pt>
    <dgm:pt modelId="{317CC91E-B137-4362-BE6F-B2DE499AD96D}" type="pres">
      <dgm:prSet presAssocID="{FC485D0A-D1AE-40AA-9F0C-ADBE62AF59C7}" presName="accentRepeatNode" presStyleLbl="solidFgAcc1" presStyleIdx="1" presStyleCnt="3"/>
      <dgm:spPr/>
    </dgm:pt>
    <dgm:pt modelId="{02BFC7A2-CEAC-42F5-A126-B1003B0823B5}" type="pres">
      <dgm:prSet presAssocID="{539A25D7-289F-403A-A5AE-FEEB18C6A4E1}" presName="text_3" presStyleLbl="node1" presStyleIdx="2" presStyleCnt="3">
        <dgm:presLayoutVars>
          <dgm:bulletEnabled val="1"/>
        </dgm:presLayoutVars>
      </dgm:prSet>
      <dgm:spPr/>
    </dgm:pt>
    <dgm:pt modelId="{84C4031C-4677-4382-BF24-9B1805A32201}" type="pres">
      <dgm:prSet presAssocID="{539A25D7-289F-403A-A5AE-FEEB18C6A4E1}" presName="accent_3" presStyleCnt="0"/>
      <dgm:spPr/>
    </dgm:pt>
    <dgm:pt modelId="{62AEA9EC-AAD5-4201-A2F6-862CEDF76242}" type="pres">
      <dgm:prSet presAssocID="{539A25D7-289F-403A-A5AE-FEEB18C6A4E1}" presName="accentRepeatNode" presStyleLbl="solidFgAcc1" presStyleIdx="2" presStyleCnt="3"/>
      <dgm:spPr/>
    </dgm:pt>
  </dgm:ptLst>
  <dgm:cxnLst>
    <dgm:cxn modelId="{BD8926E6-1095-443F-92E8-A2601FD641CF}" type="presOf" srcId="{212F54C1-CCD9-48B4-B689-C04FD1245BD3}" destId="{B9E3F5D9-859D-4DC6-AB2A-D1E59150E874}" srcOrd="0" destOrd="0" presId="urn:microsoft.com/office/officeart/2008/layout/VerticalCurvedList"/>
    <dgm:cxn modelId="{2B7C959F-422C-4413-B672-D8534BDC75B0}" type="presOf" srcId="{FC485D0A-D1AE-40AA-9F0C-ADBE62AF59C7}" destId="{93710D41-6AD3-44E2-AB4E-B041A8983E0F}" srcOrd="0" destOrd="0" presId="urn:microsoft.com/office/officeart/2008/layout/VerticalCurvedList"/>
    <dgm:cxn modelId="{5DB65215-BE08-40A0-9415-81A9DC5E23AC}" type="presOf" srcId="{539A25D7-289F-403A-A5AE-FEEB18C6A4E1}" destId="{02BFC7A2-CEAC-42F5-A126-B1003B0823B5}" srcOrd="0" destOrd="0" presId="urn:microsoft.com/office/officeart/2008/layout/VerticalCurvedList"/>
    <dgm:cxn modelId="{6B7FFC31-68D7-47B8-B709-EDA2FA5EDFBB}" srcId="{FEB925A8-C20E-4723-BA42-88D95D80D19F}" destId="{539A25D7-289F-403A-A5AE-FEEB18C6A4E1}" srcOrd="2" destOrd="0" parTransId="{2BE3AF38-759C-49B1-9E64-507442ACA481}" sibTransId="{8EB2E6B5-CB74-4963-8A9A-A17A94950301}"/>
    <dgm:cxn modelId="{14FE24E9-AAD2-4C5F-93D7-0EE05BEA9BEC}" type="presOf" srcId="{6664DC16-A8EE-4859-8FEB-5E966F381D11}" destId="{DC43BF2C-D1AE-4C81-9A52-210F22EE0FD6}" srcOrd="0" destOrd="0" presId="urn:microsoft.com/office/officeart/2008/layout/VerticalCurvedList"/>
    <dgm:cxn modelId="{936CB9C6-8E93-42F3-A118-0ED817B3766B}" srcId="{FEB925A8-C20E-4723-BA42-88D95D80D19F}" destId="{FC485D0A-D1AE-40AA-9F0C-ADBE62AF59C7}" srcOrd="1" destOrd="0" parTransId="{61595249-41D6-4C93-B67D-0DDFADE64947}" sibTransId="{61EA3614-486B-4A52-B55D-79CFDEDD8DA2}"/>
    <dgm:cxn modelId="{30DC0798-5646-418F-B140-8C3F62E4865D}" type="presOf" srcId="{FEB925A8-C20E-4723-BA42-88D95D80D19F}" destId="{6B95E759-B58B-4221-8845-99877B76394F}" srcOrd="0" destOrd="0" presId="urn:microsoft.com/office/officeart/2008/layout/VerticalCurvedList"/>
    <dgm:cxn modelId="{CE2DBE22-71D1-405E-981C-BB354823C00D}" srcId="{FEB925A8-C20E-4723-BA42-88D95D80D19F}" destId="{6664DC16-A8EE-4859-8FEB-5E966F381D11}" srcOrd="0" destOrd="0" parTransId="{AF164C8C-4DEC-4741-BF45-9755D18543D2}" sibTransId="{212F54C1-CCD9-48B4-B689-C04FD1245BD3}"/>
    <dgm:cxn modelId="{8A817FD8-491B-49CC-837A-6F1B031BD327}" type="presParOf" srcId="{6B95E759-B58B-4221-8845-99877B76394F}" destId="{39B79CDB-02E5-4E43-A3B6-9FC19E09A34B}" srcOrd="0" destOrd="0" presId="urn:microsoft.com/office/officeart/2008/layout/VerticalCurvedList"/>
    <dgm:cxn modelId="{3C36B892-6BFB-45F1-9FD6-9B0603E313F5}" type="presParOf" srcId="{39B79CDB-02E5-4E43-A3B6-9FC19E09A34B}" destId="{24405290-8EF6-4AB4-B8BE-65BD3AB95C54}" srcOrd="0" destOrd="0" presId="urn:microsoft.com/office/officeart/2008/layout/VerticalCurvedList"/>
    <dgm:cxn modelId="{0AE6B736-B7CF-419A-98E4-8806EB13A223}" type="presParOf" srcId="{24405290-8EF6-4AB4-B8BE-65BD3AB95C54}" destId="{80E00741-8B4C-41C1-BFB0-79FF643B4758}" srcOrd="0" destOrd="0" presId="urn:microsoft.com/office/officeart/2008/layout/VerticalCurvedList"/>
    <dgm:cxn modelId="{9DB03A0A-FA46-4218-80D7-3F556EAE4AF6}" type="presParOf" srcId="{24405290-8EF6-4AB4-B8BE-65BD3AB95C54}" destId="{B9E3F5D9-859D-4DC6-AB2A-D1E59150E874}" srcOrd="1" destOrd="0" presId="urn:microsoft.com/office/officeart/2008/layout/VerticalCurvedList"/>
    <dgm:cxn modelId="{0E319E01-6F31-40FD-A0D5-6E1DE07F55B4}" type="presParOf" srcId="{24405290-8EF6-4AB4-B8BE-65BD3AB95C54}" destId="{95DE316C-4FE1-463C-AA06-E8FE0AB51DB3}" srcOrd="2" destOrd="0" presId="urn:microsoft.com/office/officeart/2008/layout/VerticalCurvedList"/>
    <dgm:cxn modelId="{FB6A5A8A-5927-4FB9-9916-D317A21DD624}" type="presParOf" srcId="{24405290-8EF6-4AB4-B8BE-65BD3AB95C54}" destId="{60AD50F6-D9D6-4F3A-A69F-6BA3BC997EC2}" srcOrd="3" destOrd="0" presId="urn:microsoft.com/office/officeart/2008/layout/VerticalCurvedList"/>
    <dgm:cxn modelId="{F28EE81F-EAF1-4C73-A18A-4A4A189CC51A}" type="presParOf" srcId="{39B79CDB-02E5-4E43-A3B6-9FC19E09A34B}" destId="{DC43BF2C-D1AE-4C81-9A52-210F22EE0FD6}" srcOrd="1" destOrd="0" presId="urn:microsoft.com/office/officeart/2008/layout/VerticalCurvedList"/>
    <dgm:cxn modelId="{D7D69738-F86D-40B3-8DF3-C55CA5B869F8}" type="presParOf" srcId="{39B79CDB-02E5-4E43-A3B6-9FC19E09A34B}" destId="{BB56426B-42C7-456B-B0D3-889931DE4A6D}" srcOrd="2" destOrd="0" presId="urn:microsoft.com/office/officeart/2008/layout/VerticalCurvedList"/>
    <dgm:cxn modelId="{812C1634-68EA-4FAE-AAC2-DF78015F334A}" type="presParOf" srcId="{BB56426B-42C7-456B-B0D3-889931DE4A6D}" destId="{05003B95-2D29-4024-AC23-291726CD0489}" srcOrd="0" destOrd="0" presId="urn:microsoft.com/office/officeart/2008/layout/VerticalCurvedList"/>
    <dgm:cxn modelId="{925CA2DB-579C-4C33-91DC-E09940FC61D9}" type="presParOf" srcId="{39B79CDB-02E5-4E43-A3B6-9FC19E09A34B}" destId="{93710D41-6AD3-44E2-AB4E-B041A8983E0F}" srcOrd="3" destOrd="0" presId="urn:microsoft.com/office/officeart/2008/layout/VerticalCurvedList"/>
    <dgm:cxn modelId="{9FDFAA91-3548-4A5A-BE3C-D97330D12620}" type="presParOf" srcId="{39B79CDB-02E5-4E43-A3B6-9FC19E09A34B}" destId="{6EB87994-7FBA-4216-A238-F1E74AB93DE6}" srcOrd="4" destOrd="0" presId="urn:microsoft.com/office/officeart/2008/layout/VerticalCurvedList"/>
    <dgm:cxn modelId="{33FA5924-AD75-421F-A516-D2806EBAE98D}" type="presParOf" srcId="{6EB87994-7FBA-4216-A238-F1E74AB93DE6}" destId="{317CC91E-B137-4362-BE6F-B2DE499AD96D}" srcOrd="0" destOrd="0" presId="urn:microsoft.com/office/officeart/2008/layout/VerticalCurvedList"/>
    <dgm:cxn modelId="{2A650DF5-25D8-4AB3-95E9-4105B5D471CD}" type="presParOf" srcId="{39B79CDB-02E5-4E43-A3B6-9FC19E09A34B}" destId="{02BFC7A2-CEAC-42F5-A126-B1003B0823B5}" srcOrd="5" destOrd="0" presId="urn:microsoft.com/office/officeart/2008/layout/VerticalCurvedList"/>
    <dgm:cxn modelId="{B2E39926-1314-4F43-8C02-2A3112FBF679}" type="presParOf" srcId="{39B79CDB-02E5-4E43-A3B6-9FC19E09A34B}" destId="{84C4031C-4677-4382-BF24-9B1805A32201}" srcOrd="6" destOrd="0" presId="urn:microsoft.com/office/officeart/2008/layout/VerticalCurvedList"/>
    <dgm:cxn modelId="{E9A70C12-EAC7-4E2A-A8E2-780242B4FD1B}" type="presParOf" srcId="{84C4031C-4677-4382-BF24-9B1805A32201}" destId="{62AEA9EC-AAD5-4201-A2F6-862CEDF7624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3E2A21-49FF-4051-9586-0283F72C000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0C72D536-7D46-42AC-B516-B90CED6EE6C7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策略</a:t>
          </a:r>
        </a:p>
      </dgm:t>
    </dgm:pt>
    <dgm:pt modelId="{7EC18042-6F9D-4E29-A982-72770937E00C}" type="parTrans" cxnId="{3295CA5F-728A-456D-BF5C-29E182CAEC8D}">
      <dgm:prSet/>
      <dgm:spPr/>
      <dgm:t>
        <a:bodyPr/>
        <a:lstStyle/>
        <a:p>
          <a:endParaRPr lang="zh-CN" altLang="en-US"/>
        </a:p>
      </dgm:t>
    </dgm:pt>
    <dgm:pt modelId="{D8D84B0A-BC3E-4947-A451-FCADE6047CA5}" type="sibTrans" cxnId="{3295CA5F-728A-456D-BF5C-29E182CAEC8D}">
      <dgm:prSet/>
      <dgm:spPr/>
      <dgm:t>
        <a:bodyPr/>
        <a:lstStyle/>
        <a:p>
          <a:endParaRPr lang="zh-CN" altLang="en-US"/>
        </a:p>
      </dgm:t>
    </dgm:pt>
    <dgm:pt modelId="{59B1A17E-8ED9-451D-A259-13DA0E138B64}">
      <dgm:prSet phldrT="[文本]" custT="1"/>
      <dgm:spPr/>
      <dgm:t>
        <a:bodyPr/>
        <a:lstStyle/>
        <a:p>
          <a:r>
            <a:rPr lang="en-US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IT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运维系统通过防火墙与外界隔离；业务系统防火墙开放配置服务器、采集服务器地址和端口访问权限，包括</a:t>
          </a:r>
          <a:r>
            <a:rPr lang="en-US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JMX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端口、</a:t>
          </a:r>
          <a:r>
            <a:rPr lang="en-US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SNMP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端口（自定义）、上报端口、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SSH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端口；</a:t>
          </a:r>
        </a:p>
      </dgm:t>
    </dgm:pt>
    <dgm:pt modelId="{0707F124-1DC6-4DD9-AB94-9BE5653601D6}" type="parTrans" cxnId="{718C94A1-8A7C-41FE-9071-B27E897C0867}">
      <dgm:prSet/>
      <dgm:spPr/>
      <dgm:t>
        <a:bodyPr/>
        <a:lstStyle/>
        <a:p>
          <a:endParaRPr lang="zh-CN" altLang="en-US"/>
        </a:p>
      </dgm:t>
    </dgm:pt>
    <dgm:pt modelId="{4FFE1BD2-3DF9-4FBE-A266-638841373A2E}" type="sibTrans" cxnId="{718C94A1-8A7C-41FE-9071-B27E897C0867}">
      <dgm:prSet/>
      <dgm:spPr/>
      <dgm:t>
        <a:bodyPr/>
        <a:lstStyle/>
        <a:p>
          <a:endParaRPr lang="zh-CN" altLang="en-US"/>
        </a:p>
      </dgm:t>
    </dgm:pt>
    <dgm:pt modelId="{99345986-301F-4741-A3A6-85844592610C}">
      <dgm:prSet phldrT="[文本]"/>
      <dgm:spPr/>
      <dgm:t>
        <a:bodyPr/>
        <a:lstStyle/>
        <a:p>
          <a:r>
            <a:rPr lang="en-US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、通过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JMX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管理的中间件、服务，启用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JVM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的鉴权管理，设置用户名、密码、只读属性；通过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SNMP AGENT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（只读）管理的服务器，统一设置采集密码；</a:t>
          </a:r>
          <a:endParaRPr lang="zh-CN" altLang="en-US" dirty="0"/>
        </a:p>
      </dgm:t>
    </dgm:pt>
    <dgm:pt modelId="{7AA8EFD3-74F7-4B24-BF77-FA0EB857D8E1}" type="parTrans" cxnId="{692D8A75-953A-4DC2-AC9E-81C59E4B5953}">
      <dgm:prSet/>
      <dgm:spPr/>
      <dgm:t>
        <a:bodyPr/>
        <a:lstStyle/>
        <a:p>
          <a:endParaRPr lang="zh-CN" altLang="en-US"/>
        </a:p>
      </dgm:t>
    </dgm:pt>
    <dgm:pt modelId="{1F2D33DE-7AAE-4C00-9C46-EF0845137414}" type="sibTrans" cxnId="{692D8A75-953A-4DC2-AC9E-81C59E4B5953}">
      <dgm:prSet/>
      <dgm:spPr/>
      <dgm:t>
        <a:bodyPr/>
        <a:lstStyle/>
        <a:p>
          <a:endParaRPr lang="zh-CN" altLang="en-US"/>
        </a:p>
      </dgm:t>
    </dgm:pt>
    <dgm:pt modelId="{1875056E-52CA-4D7C-B4DC-CB393AF733F4}">
      <dgm:prSet phldrT="[文本]"/>
      <dgm:spPr/>
      <dgm:t>
        <a:bodyPr/>
        <a:lstStyle/>
        <a:p>
          <a:r>
            <a:rPr lang="en-US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、配置下发，</a:t>
          </a:r>
          <a:r>
            <a:rPr lang="en-US" altLang="zh-CN" dirty="0" err="1">
              <a:latin typeface="微软雅黑" panose="020B0503020204020204" pitchFamily="34" charset="-122"/>
              <a:ea typeface="微软雅黑" panose="020B0503020204020204" pitchFamily="34" charset="-122"/>
            </a:rPr>
            <a:t>Ansible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使用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SSH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作为通信协议，配置服务器与被管理服务器之间通过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SSH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进行认证；对于密码、私钥、敏感数据，</a:t>
          </a:r>
          <a:r>
            <a:rPr lang="en-US" altLang="zh-CN" dirty="0" err="1">
              <a:latin typeface="微软雅黑" panose="020B0503020204020204" pitchFamily="34" charset="-122"/>
              <a:ea typeface="微软雅黑" panose="020B0503020204020204" pitchFamily="34" charset="-122"/>
            </a:rPr>
            <a:t>Ansible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采用</a:t>
          </a:r>
          <a:r>
            <a:rPr lang="en-US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Vault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进行加密存储</a:t>
          </a:r>
          <a:endParaRPr lang="zh-CN" altLang="en-US" dirty="0"/>
        </a:p>
      </dgm:t>
    </dgm:pt>
    <dgm:pt modelId="{3793CB33-3B81-4576-84E4-0A4610D16A75}" type="parTrans" cxnId="{CFAC933D-3307-4DEB-83DC-DF4E0935024A}">
      <dgm:prSet/>
      <dgm:spPr/>
      <dgm:t>
        <a:bodyPr/>
        <a:lstStyle/>
        <a:p>
          <a:endParaRPr lang="zh-CN" altLang="en-US"/>
        </a:p>
      </dgm:t>
    </dgm:pt>
    <dgm:pt modelId="{61720D20-12DA-45AD-97ED-20CFE9F7A30E}" type="sibTrans" cxnId="{CFAC933D-3307-4DEB-83DC-DF4E0935024A}">
      <dgm:prSet/>
      <dgm:spPr/>
      <dgm:t>
        <a:bodyPr/>
        <a:lstStyle/>
        <a:p>
          <a:endParaRPr lang="zh-CN" altLang="en-US"/>
        </a:p>
      </dgm:t>
    </dgm:pt>
    <dgm:pt modelId="{749BAFA6-0276-4104-B87A-AD5C32EA66D6}" type="pres">
      <dgm:prSet presAssocID="{1B3E2A21-49FF-4051-9586-0283F72C0002}" presName="vert0" presStyleCnt="0">
        <dgm:presLayoutVars>
          <dgm:dir/>
          <dgm:animOne val="branch"/>
          <dgm:animLvl val="lvl"/>
        </dgm:presLayoutVars>
      </dgm:prSet>
      <dgm:spPr/>
    </dgm:pt>
    <dgm:pt modelId="{76E9DB60-EF6B-42B1-BE4C-E9D0619A6ED9}" type="pres">
      <dgm:prSet presAssocID="{0C72D536-7D46-42AC-B516-B90CED6EE6C7}" presName="thickLine" presStyleLbl="alignNode1" presStyleIdx="0" presStyleCnt="1"/>
      <dgm:spPr/>
    </dgm:pt>
    <dgm:pt modelId="{56B80B18-B94D-4B18-851F-C9CD746DB19E}" type="pres">
      <dgm:prSet presAssocID="{0C72D536-7D46-42AC-B516-B90CED6EE6C7}" presName="horz1" presStyleCnt="0"/>
      <dgm:spPr/>
    </dgm:pt>
    <dgm:pt modelId="{56431040-3F39-4196-BF7D-F887BA56752B}" type="pres">
      <dgm:prSet presAssocID="{0C72D536-7D46-42AC-B516-B90CED6EE6C7}" presName="tx1" presStyleLbl="revTx" presStyleIdx="0" presStyleCnt="4"/>
      <dgm:spPr/>
    </dgm:pt>
    <dgm:pt modelId="{50FCDE08-83D5-4873-AEBC-2794D667AC5F}" type="pres">
      <dgm:prSet presAssocID="{0C72D536-7D46-42AC-B516-B90CED6EE6C7}" presName="vert1" presStyleCnt="0"/>
      <dgm:spPr/>
    </dgm:pt>
    <dgm:pt modelId="{74F0DD59-4AF4-4F29-918A-FD1AA9DF9347}" type="pres">
      <dgm:prSet presAssocID="{59B1A17E-8ED9-451D-A259-13DA0E138B64}" presName="vertSpace2a" presStyleCnt="0"/>
      <dgm:spPr/>
    </dgm:pt>
    <dgm:pt modelId="{36A3A5D0-2054-42B1-9A44-374BB112FFEE}" type="pres">
      <dgm:prSet presAssocID="{59B1A17E-8ED9-451D-A259-13DA0E138B64}" presName="horz2" presStyleCnt="0"/>
      <dgm:spPr/>
    </dgm:pt>
    <dgm:pt modelId="{46CBA213-14B4-4AD5-9E17-AD88CABD9705}" type="pres">
      <dgm:prSet presAssocID="{59B1A17E-8ED9-451D-A259-13DA0E138B64}" presName="horzSpace2" presStyleCnt="0"/>
      <dgm:spPr/>
    </dgm:pt>
    <dgm:pt modelId="{25B963F3-425D-4253-99CB-E888DBDA517B}" type="pres">
      <dgm:prSet presAssocID="{59B1A17E-8ED9-451D-A259-13DA0E138B64}" presName="tx2" presStyleLbl="revTx" presStyleIdx="1" presStyleCnt="4"/>
      <dgm:spPr/>
    </dgm:pt>
    <dgm:pt modelId="{4829D77E-C720-4724-BFF7-A835077949C5}" type="pres">
      <dgm:prSet presAssocID="{59B1A17E-8ED9-451D-A259-13DA0E138B64}" presName="vert2" presStyleCnt="0"/>
      <dgm:spPr/>
    </dgm:pt>
    <dgm:pt modelId="{0F47071F-1077-4A68-B307-2141895422E4}" type="pres">
      <dgm:prSet presAssocID="{59B1A17E-8ED9-451D-A259-13DA0E138B64}" presName="thinLine2b" presStyleLbl="callout" presStyleIdx="0" presStyleCnt="3"/>
      <dgm:spPr/>
    </dgm:pt>
    <dgm:pt modelId="{64DA801B-EE21-4101-9D19-744FEF1D04B5}" type="pres">
      <dgm:prSet presAssocID="{59B1A17E-8ED9-451D-A259-13DA0E138B64}" presName="vertSpace2b" presStyleCnt="0"/>
      <dgm:spPr/>
    </dgm:pt>
    <dgm:pt modelId="{712B9334-7DDC-479F-BC70-FA4AD9D93A73}" type="pres">
      <dgm:prSet presAssocID="{99345986-301F-4741-A3A6-85844592610C}" presName="horz2" presStyleCnt="0"/>
      <dgm:spPr/>
    </dgm:pt>
    <dgm:pt modelId="{AA4A40A7-CEBE-48DC-B4EC-1ED34796EAD4}" type="pres">
      <dgm:prSet presAssocID="{99345986-301F-4741-A3A6-85844592610C}" presName="horzSpace2" presStyleCnt="0"/>
      <dgm:spPr/>
    </dgm:pt>
    <dgm:pt modelId="{1C144DBB-555E-4A1A-B867-25FD858AEE3F}" type="pres">
      <dgm:prSet presAssocID="{99345986-301F-4741-A3A6-85844592610C}" presName="tx2" presStyleLbl="revTx" presStyleIdx="2" presStyleCnt="4"/>
      <dgm:spPr/>
    </dgm:pt>
    <dgm:pt modelId="{F95F8995-60E3-401D-951F-2C741006548F}" type="pres">
      <dgm:prSet presAssocID="{99345986-301F-4741-A3A6-85844592610C}" presName="vert2" presStyleCnt="0"/>
      <dgm:spPr/>
    </dgm:pt>
    <dgm:pt modelId="{9FCF850E-244D-4D89-839E-4AF6266DCE98}" type="pres">
      <dgm:prSet presAssocID="{99345986-301F-4741-A3A6-85844592610C}" presName="thinLine2b" presStyleLbl="callout" presStyleIdx="1" presStyleCnt="3"/>
      <dgm:spPr/>
    </dgm:pt>
    <dgm:pt modelId="{5B53D566-BB16-4AA7-9E63-4731F928260F}" type="pres">
      <dgm:prSet presAssocID="{99345986-301F-4741-A3A6-85844592610C}" presName="vertSpace2b" presStyleCnt="0"/>
      <dgm:spPr/>
    </dgm:pt>
    <dgm:pt modelId="{1EB95C1B-B532-4AC7-B598-6B68A52BCF17}" type="pres">
      <dgm:prSet presAssocID="{1875056E-52CA-4D7C-B4DC-CB393AF733F4}" presName="horz2" presStyleCnt="0"/>
      <dgm:spPr/>
    </dgm:pt>
    <dgm:pt modelId="{DD41F4E5-1C65-4BFB-8C01-EF53440C2D08}" type="pres">
      <dgm:prSet presAssocID="{1875056E-52CA-4D7C-B4DC-CB393AF733F4}" presName="horzSpace2" presStyleCnt="0"/>
      <dgm:spPr/>
    </dgm:pt>
    <dgm:pt modelId="{B848C34B-FB3F-471A-9CAA-8CF797F1BD4D}" type="pres">
      <dgm:prSet presAssocID="{1875056E-52CA-4D7C-B4DC-CB393AF733F4}" presName="tx2" presStyleLbl="revTx" presStyleIdx="3" presStyleCnt="4"/>
      <dgm:spPr/>
    </dgm:pt>
    <dgm:pt modelId="{36B93E87-EC38-4D3A-8CC8-FEF762546CDC}" type="pres">
      <dgm:prSet presAssocID="{1875056E-52CA-4D7C-B4DC-CB393AF733F4}" presName="vert2" presStyleCnt="0"/>
      <dgm:spPr/>
    </dgm:pt>
    <dgm:pt modelId="{047B8239-2A1D-4DB9-8F06-A793F8CE45D2}" type="pres">
      <dgm:prSet presAssocID="{1875056E-52CA-4D7C-B4DC-CB393AF733F4}" presName="thinLine2b" presStyleLbl="callout" presStyleIdx="2" presStyleCnt="3"/>
      <dgm:spPr/>
    </dgm:pt>
    <dgm:pt modelId="{01F5DED4-335C-455C-A060-235126A9FA4C}" type="pres">
      <dgm:prSet presAssocID="{1875056E-52CA-4D7C-B4DC-CB393AF733F4}" presName="vertSpace2b" presStyleCnt="0"/>
      <dgm:spPr/>
    </dgm:pt>
  </dgm:ptLst>
  <dgm:cxnLst>
    <dgm:cxn modelId="{CFAC933D-3307-4DEB-83DC-DF4E0935024A}" srcId="{0C72D536-7D46-42AC-B516-B90CED6EE6C7}" destId="{1875056E-52CA-4D7C-B4DC-CB393AF733F4}" srcOrd="2" destOrd="0" parTransId="{3793CB33-3B81-4576-84E4-0A4610D16A75}" sibTransId="{61720D20-12DA-45AD-97ED-20CFE9F7A30E}"/>
    <dgm:cxn modelId="{0A4670F4-6F28-4D05-98D8-452B7AC07B50}" type="presOf" srcId="{1875056E-52CA-4D7C-B4DC-CB393AF733F4}" destId="{B848C34B-FB3F-471A-9CAA-8CF797F1BD4D}" srcOrd="0" destOrd="0" presId="urn:microsoft.com/office/officeart/2008/layout/LinedList"/>
    <dgm:cxn modelId="{3295CA5F-728A-456D-BF5C-29E182CAEC8D}" srcId="{1B3E2A21-49FF-4051-9586-0283F72C0002}" destId="{0C72D536-7D46-42AC-B516-B90CED6EE6C7}" srcOrd="0" destOrd="0" parTransId="{7EC18042-6F9D-4E29-A982-72770937E00C}" sibTransId="{D8D84B0A-BC3E-4947-A451-FCADE6047CA5}"/>
    <dgm:cxn modelId="{35E74682-22A1-4B79-97A7-9E0853A771DB}" type="presOf" srcId="{59B1A17E-8ED9-451D-A259-13DA0E138B64}" destId="{25B963F3-425D-4253-99CB-E888DBDA517B}" srcOrd="0" destOrd="0" presId="urn:microsoft.com/office/officeart/2008/layout/LinedList"/>
    <dgm:cxn modelId="{AE1E03E9-4EB0-4646-BB68-6149395DE2FD}" type="presOf" srcId="{99345986-301F-4741-A3A6-85844592610C}" destId="{1C144DBB-555E-4A1A-B867-25FD858AEE3F}" srcOrd="0" destOrd="0" presId="urn:microsoft.com/office/officeart/2008/layout/LinedList"/>
    <dgm:cxn modelId="{CD5BC296-3041-411E-A459-5CA8DCF1A395}" type="presOf" srcId="{0C72D536-7D46-42AC-B516-B90CED6EE6C7}" destId="{56431040-3F39-4196-BF7D-F887BA56752B}" srcOrd="0" destOrd="0" presId="urn:microsoft.com/office/officeart/2008/layout/LinedList"/>
    <dgm:cxn modelId="{718C94A1-8A7C-41FE-9071-B27E897C0867}" srcId="{0C72D536-7D46-42AC-B516-B90CED6EE6C7}" destId="{59B1A17E-8ED9-451D-A259-13DA0E138B64}" srcOrd="0" destOrd="0" parTransId="{0707F124-1DC6-4DD9-AB94-9BE5653601D6}" sibTransId="{4FFE1BD2-3DF9-4FBE-A266-638841373A2E}"/>
    <dgm:cxn modelId="{F0E8FD74-5272-4AD4-88BD-98C7BD041137}" type="presOf" srcId="{1B3E2A21-49FF-4051-9586-0283F72C0002}" destId="{749BAFA6-0276-4104-B87A-AD5C32EA66D6}" srcOrd="0" destOrd="0" presId="urn:microsoft.com/office/officeart/2008/layout/LinedList"/>
    <dgm:cxn modelId="{692D8A75-953A-4DC2-AC9E-81C59E4B5953}" srcId="{0C72D536-7D46-42AC-B516-B90CED6EE6C7}" destId="{99345986-301F-4741-A3A6-85844592610C}" srcOrd="1" destOrd="0" parTransId="{7AA8EFD3-74F7-4B24-BF77-FA0EB857D8E1}" sibTransId="{1F2D33DE-7AAE-4C00-9C46-EF0845137414}"/>
    <dgm:cxn modelId="{C8C1257B-9001-4465-82A6-DA8E6DCABB22}" type="presParOf" srcId="{749BAFA6-0276-4104-B87A-AD5C32EA66D6}" destId="{76E9DB60-EF6B-42B1-BE4C-E9D0619A6ED9}" srcOrd="0" destOrd="0" presId="urn:microsoft.com/office/officeart/2008/layout/LinedList"/>
    <dgm:cxn modelId="{CAEC8F2F-32BA-4F84-9264-B8A74BEBAAB6}" type="presParOf" srcId="{749BAFA6-0276-4104-B87A-AD5C32EA66D6}" destId="{56B80B18-B94D-4B18-851F-C9CD746DB19E}" srcOrd="1" destOrd="0" presId="urn:microsoft.com/office/officeart/2008/layout/LinedList"/>
    <dgm:cxn modelId="{B56DC86F-5616-46DB-A5F8-651E4FD975B4}" type="presParOf" srcId="{56B80B18-B94D-4B18-851F-C9CD746DB19E}" destId="{56431040-3F39-4196-BF7D-F887BA56752B}" srcOrd="0" destOrd="0" presId="urn:microsoft.com/office/officeart/2008/layout/LinedList"/>
    <dgm:cxn modelId="{B2D07FFF-AD5C-4B89-98BB-B69944C87166}" type="presParOf" srcId="{56B80B18-B94D-4B18-851F-C9CD746DB19E}" destId="{50FCDE08-83D5-4873-AEBC-2794D667AC5F}" srcOrd="1" destOrd="0" presId="urn:microsoft.com/office/officeart/2008/layout/LinedList"/>
    <dgm:cxn modelId="{BA43584C-2B80-4A36-88AE-F1196D58B796}" type="presParOf" srcId="{50FCDE08-83D5-4873-AEBC-2794D667AC5F}" destId="{74F0DD59-4AF4-4F29-918A-FD1AA9DF9347}" srcOrd="0" destOrd="0" presId="urn:microsoft.com/office/officeart/2008/layout/LinedList"/>
    <dgm:cxn modelId="{FE18DC54-3F0B-4B12-B7AE-33382A64FB3F}" type="presParOf" srcId="{50FCDE08-83D5-4873-AEBC-2794D667AC5F}" destId="{36A3A5D0-2054-42B1-9A44-374BB112FFEE}" srcOrd="1" destOrd="0" presId="urn:microsoft.com/office/officeart/2008/layout/LinedList"/>
    <dgm:cxn modelId="{D60114F2-1B3B-4D01-A9C8-83C2958BD908}" type="presParOf" srcId="{36A3A5D0-2054-42B1-9A44-374BB112FFEE}" destId="{46CBA213-14B4-4AD5-9E17-AD88CABD9705}" srcOrd="0" destOrd="0" presId="urn:microsoft.com/office/officeart/2008/layout/LinedList"/>
    <dgm:cxn modelId="{EC1FF8C7-610C-4D2B-88D1-0C9F217F0B0D}" type="presParOf" srcId="{36A3A5D0-2054-42B1-9A44-374BB112FFEE}" destId="{25B963F3-425D-4253-99CB-E888DBDA517B}" srcOrd="1" destOrd="0" presId="urn:microsoft.com/office/officeart/2008/layout/LinedList"/>
    <dgm:cxn modelId="{14D195B4-A072-47FA-9F12-D492326A102C}" type="presParOf" srcId="{36A3A5D0-2054-42B1-9A44-374BB112FFEE}" destId="{4829D77E-C720-4724-BFF7-A835077949C5}" srcOrd="2" destOrd="0" presId="urn:microsoft.com/office/officeart/2008/layout/LinedList"/>
    <dgm:cxn modelId="{419705C7-18B1-45BF-809E-FD566B7D829A}" type="presParOf" srcId="{50FCDE08-83D5-4873-AEBC-2794D667AC5F}" destId="{0F47071F-1077-4A68-B307-2141895422E4}" srcOrd="2" destOrd="0" presId="urn:microsoft.com/office/officeart/2008/layout/LinedList"/>
    <dgm:cxn modelId="{91D61752-7CC5-4F19-A3D6-9C54CFD765AC}" type="presParOf" srcId="{50FCDE08-83D5-4873-AEBC-2794D667AC5F}" destId="{64DA801B-EE21-4101-9D19-744FEF1D04B5}" srcOrd="3" destOrd="0" presId="urn:microsoft.com/office/officeart/2008/layout/LinedList"/>
    <dgm:cxn modelId="{6C380EC4-6F03-43EE-ADD5-843DE1D3C262}" type="presParOf" srcId="{50FCDE08-83D5-4873-AEBC-2794D667AC5F}" destId="{712B9334-7DDC-479F-BC70-FA4AD9D93A73}" srcOrd="4" destOrd="0" presId="urn:microsoft.com/office/officeart/2008/layout/LinedList"/>
    <dgm:cxn modelId="{744314A5-C55F-4CA2-9A01-48C6E9AD0785}" type="presParOf" srcId="{712B9334-7DDC-479F-BC70-FA4AD9D93A73}" destId="{AA4A40A7-CEBE-48DC-B4EC-1ED34796EAD4}" srcOrd="0" destOrd="0" presId="urn:microsoft.com/office/officeart/2008/layout/LinedList"/>
    <dgm:cxn modelId="{D054EEFB-EDDD-4579-8471-4FC45BC017A2}" type="presParOf" srcId="{712B9334-7DDC-479F-BC70-FA4AD9D93A73}" destId="{1C144DBB-555E-4A1A-B867-25FD858AEE3F}" srcOrd="1" destOrd="0" presId="urn:microsoft.com/office/officeart/2008/layout/LinedList"/>
    <dgm:cxn modelId="{7CFCA2D1-04B6-4C9D-93C7-ED1A27981312}" type="presParOf" srcId="{712B9334-7DDC-479F-BC70-FA4AD9D93A73}" destId="{F95F8995-60E3-401D-951F-2C741006548F}" srcOrd="2" destOrd="0" presId="urn:microsoft.com/office/officeart/2008/layout/LinedList"/>
    <dgm:cxn modelId="{5F5604EF-0DD5-4F52-8E96-666A3A21115E}" type="presParOf" srcId="{50FCDE08-83D5-4873-AEBC-2794D667AC5F}" destId="{9FCF850E-244D-4D89-839E-4AF6266DCE98}" srcOrd="5" destOrd="0" presId="urn:microsoft.com/office/officeart/2008/layout/LinedList"/>
    <dgm:cxn modelId="{D65C7DCE-8423-422E-9522-48AB9C4BA795}" type="presParOf" srcId="{50FCDE08-83D5-4873-AEBC-2794D667AC5F}" destId="{5B53D566-BB16-4AA7-9E63-4731F928260F}" srcOrd="6" destOrd="0" presId="urn:microsoft.com/office/officeart/2008/layout/LinedList"/>
    <dgm:cxn modelId="{113EF5C4-A04B-4BA4-92BB-C92933F1B124}" type="presParOf" srcId="{50FCDE08-83D5-4873-AEBC-2794D667AC5F}" destId="{1EB95C1B-B532-4AC7-B598-6B68A52BCF17}" srcOrd="7" destOrd="0" presId="urn:microsoft.com/office/officeart/2008/layout/LinedList"/>
    <dgm:cxn modelId="{F9B6C906-29AD-45FF-BE4C-8771AFCC3055}" type="presParOf" srcId="{1EB95C1B-B532-4AC7-B598-6B68A52BCF17}" destId="{DD41F4E5-1C65-4BFB-8C01-EF53440C2D08}" srcOrd="0" destOrd="0" presId="urn:microsoft.com/office/officeart/2008/layout/LinedList"/>
    <dgm:cxn modelId="{9CEAE44F-F496-4581-9BB0-9BE9CFB5A7B3}" type="presParOf" srcId="{1EB95C1B-B532-4AC7-B598-6B68A52BCF17}" destId="{B848C34B-FB3F-471A-9CAA-8CF797F1BD4D}" srcOrd="1" destOrd="0" presId="urn:microsoft.com/office/officeart/2008/layout/LinedList"/>
    <dgm:cxn modelId="{22C2698D-15D6-49F0-9DB7-4A8D852073BC}" type="presParOf" srcId="{1EB95C1B-B532-4AC7-B598-6B68A52BCF17}" destId="{36B93E87-EC38-4D3A-8CC8-FEF762546CDC}" srcOrd="2" destOrd="0" presId="urn:microsoft.com/office/officeart/2008/layout/LinedList"/>
    <dgm:cxn modelId="{B071DD30-AF15-4376-B4B3-D59C47CF5302}" type="presParOf" srcId="{50FCDE08-83D5-4873-AEBC-2794D667AC5F}" destId="{047B8239-2A1D-4DB9-8F06-A793F8CE45D2}" srcOrd="8" destOrd="0" presId="urn:microsoft.com/office/officeart/2008/layout/LinedList"/>
    <dgm:cxn modelId="{89DF25C8-8DC4-4BC4-BD55-57322FCF58D2}" type="presParOf" srcId="{50FCDE08-83D5-4873-AEBC-2794D667AC5F}" destId="{01F5DED4-335C-455C-A060-235126A9FA4C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3F5D9-859D-4DC6-AB2A-D1E59150E874}">
      <dsp:nvSpPr>
        <dsp:cNvPr id="0" name=""/>
        <dsp:cNvSpPr/>
      </dsp:nvSpPr>
      <dsp:spPr>
        <a:xfrm>
          <a:off x="-3883289" y="-596310"/>
          <a:ext cx="4628144" cy="4628144"/>
        </a:xfrm>
        <a:prstGeom prst="blockArc">
          <a:avLst>
            <a:gd name="adj1" fmla="val 18900000"/>
            <a:gd name="adj2" fmla="val 2700000"/>
            <a:gd name="adj3" fmla="val 467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43BF2C-D1AE-4C81-9A52-210F22EE0FD6}">
      <dsp:nvSpPr>
        <dsp:cNvPr id="0" name=""/>
        <dsp:cNvSpPr/>
      </dsp:nvSpPr>
      <dsp:spPr>
        <a:xfrm>
          <a:off x="479000" y="343552"/>
          <a:ext cx="4293481" cy="6871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5389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硬件设设备系统信息、主板、</a:t>
          </a:r>
          <a:r>
            <a:rPr lang="en-US" altLang="zh-CN" sz="11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CPU</a:t>
          </a:r>
          <a:r>
            <a:rPr lang="zh-CN" altLang="en-US" sz="11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使用、内存使用、进程状态、磁盘、网络流量、电池状态、温度、风扇转速、电压等</a:t>
          </a:r>
        </a:p>
      </dsp:txBody>
      <dsp:txXfrm>
        <a:off x="479000" y="343552"/>
        <a:ext cx="4293481" cy="687104"/>
      </dsp:txXfrm>
    </dsp:sp>
    <dsp:sp modelId="{05003B95-2D29-4024-AC23-291726CD0489}">
      <dsp:nvSpPr>
        <dsp:cNvPr id="0" name=""/>
        <dsp:cNvSpPr/>
      </dsp:nvSpPr>
      <dsp:spPr>
        <a:xfrm>
          <a:off x="49560" y="257664"/>
          <a:ext cx="858881" cy="8588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710D41-6AD3-44E2-AB4E-B041A8983E0F}">
      <dsp:nvSpPr>
        <dsp:cNvPr id="0" name=""/>
        <dsp:cNvSpPr/>
      </dsp:nvSpPr>
      <dsp:spPr>
        <a:xfrm>
          <a:off x="728763" y="1374209"/>
          <a:ext cx="4043718" cy="6871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5389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Oracle</a:t>
          </a:r>
          <a:r>
            <a:rPr lang="zh-CN" altLang="en-US" sz="11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1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MySQL</a:t>
          </a:r>
          <a:r>
            <a:rPr lang="zh-CN" altLang="en-US" sz="11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100" kern="1200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MongoDB</a:t>
          </a:r>
          <a:r>
            <a:rPr lang="zh-CN" altLang="en-US" sz="11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100" kern="1200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Redis</a:t>
          </a:r>
          <a:r>
            <a:rPr lang="zh-CN" altLang="en-US" sz="11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100" kern="1200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ActiveMQ</a:t>
          </a:r>
          <a:r>
            <a:rPr lang="zh-CN" altLang="en-US" sz="11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1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Kafka</a:t>
          </a:r>
          <a:r>
            <a:rPr lang="zh-CN" altLang="en-US" sz="11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1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Tomcat</a:t>
          </a:r>
          <a:r>
            <a:rPr lang="zh-CN" altLang="en-US" sz="11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100" kern="1200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Ngnix</a:t>
          </a:r>
          <a:r>
            <a:rPr lang="zh-CN" altLang="en-US" sz="11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100" kern="1200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ElasticSearch</a:t>
          </a:r>
          <a:r>
            <a:rPr lang="zh-CN" altLang="en-US" sz="11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1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Apache</a:t>
          </a:r>
          <a:r>
            <a:rPr lang="zh-CN" altLang="en-US" sz="11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等</a:t>
          </a:r>
        </a:p>
      </dsp:txBody>
      <dsp:txXfrm>
        <a:off x="728763" y="1374209"/>
        <a:ext cx="4043718" cy="687104"/>
      </dsp:txXfrm>
    </dsp:sp>
    <dsp:sp modelId="{317CC91E-B137-4362-BE6F-B2DE499AD96D}">
      <dsp:nvSpPr>
        <dsp:cNvPr id="0" name=""/>
        <dsp:cNvSpPr/>
      </dsp:nvSpPr>
      <dsp:spPr>
        <a:xfrm>
          <a:off x="299322" y="1288321"/>
          <a:ext cx="858881" cy="8588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FC7A2-CEAC-42F5-A126-B1003B0823B5}">
      <dsp:nvSpPr>
        <dsp:cNvPr id="0" name=""/>
        <dsp:cNvSpPr/>
      </dsp:nvSpPr>
      <dsp:spPr>
        <a:xfrm>
          <a:off x="479000" y="2404866"/>
          <a:ext cx="4293481" cy="6871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5389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OpenStack</a:t>
          </a:r>
          <a:r>
            <a:rPr lang="zh-CN" altLang="en-US" sz="11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100" kern="1200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Docker</a:t>
          </a:r>
          <a:r>
            <a:rPr lang="zh-CN" altLang="en-US" sz="11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100" kern="1200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Hadoop</a:t>
          </a:r>
          <a:r>
            <a:rPr lang="zh-CN" altLang="en-US" sz="11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1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Spark</a:t>
          </a:r>
          <a:r>
            <a:rPr lang="zh-CN" altLang="en-US" sz="11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1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KVM</a:t>
          </a:r>
          <a:r>
            <a:rPr lang="zh-CN" altLang="en-US" sz="11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1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Storm</a:t>
          </a:r>
          <a:r>
            <a:rPr lang="zh-CN" altLang="en-US" sz="11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等</a:t>
          </a:r>
        </a:p>
      </dsp:txBody>
      <dsp:txXfrm>
        <a:off x="479000" y="2404866"/>
        <a:ext cx="4293481" cy="687104"/>
      </dsp:txXfrm>
    </dsp:sp>
    <dsp:sp modelId="{62AEA9EC-AAD5-4201-A2F6-862CEDF76242}">
      <dsp:nvSpPr>
        <dsp:cNvPr id="0" name=""/>
        <dsp:cNvSpPr/>
      </dsp:nvSpPr>
      <dsp:spPr>
        <a:xfrm>
          <a:off x="49560" y="2318978"/>
          <a:ext cx="858881" cy="8588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9DB60-EF6B-42B1-BE4C-E9D0619A6ED9}">
      <dsp:nvSpPr>
        <dsp:cNvPr id="0" name=""/>
        <dsp:cNvSpPr/>
      </dsp:nvSpPr>
      <dsp:spPr>
        <a:xfrm>
          <a:off x="0" y="0"/>
          <a:ext cx="46360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31040-3F39-4196-BF7D-F887BA56752B}">
      <dsp:nvSpPr>
        <dsp:cNvPr id="0" name=""/>
        <dsp:cNvSpPr/>
      </dsp:nvSpPr>
      <dsp:spPr>
        <a:xfrm>
          <a:off x="0" y="0"/>
          <a:ext cx="927216" cy="3863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策略</a:t>
          </a:r>
        </a:p>
      </dsp:txBody>
      <dsp:txXfrm>
        <a:off x="0" y="0"/>
        <a:ext cx="927216" cy="3863659"/>
      </dsp:txXfrm>
    </dsp:sp>
    <dsp:sp modelId="{25B963F3-425D-4253-99CB-E888DBDA517B}">
      <dsp:nvSpPr>
        <dsp:cNvPr id="0" name=""/>
        <dsp:cNvSpPr/>
      </dsp:nvSpPr>
      <dsp:spPr>
        <a:xfrm>
          <a:off x="996757" y="60369"/>
          <a:ext cx="3639323" cy="1207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IT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运维系统通过防火墙与外界隔离；业务系统防火墙开放配置服务器、采集服务器地址和端口访问权限，包括</a:t>
          </a:r>
          <a:r>
            <a:rPr lang="en-US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JMX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端口、</a:t>
          </a:r>
          <a:r>
            <a:rPr lang="en-US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SNMP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端口（自定义）、上报端口、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SSH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端口；</a:t>
          </a:r>
        </a:p>
      </dsp:txBody>
      <dsp:txXfrm>
        <a:off x="996757" y="60369"/>
        <a:ext cx="3639323" cy="1207393"/>
      </dsp:txXfrm>
    </dsp:sp>
    <dsp:sp modelId="{0F47071F-1077-4A68-B307-2141895422E4}">
      <dsp:nvSpPr>
        <dsp:cNvPr id="0" name=""/>
        <dsp:cNvSpPr/>
      </dsp:nvSpPr>
      <dsp:spPr>
        <a:xfrm>
          <a:off x="927216" y="1267763"/>
          <a:ext cx="370886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144DBB-555E-4A1A-B867-25FD858AEE3F}">
      <dsp:nvSpPr>
        <dsp:cNvPr id="0" name=""/>
        <dsp:cNvSpPr/>
      </dsp:nvSpPr>
      <dsp:spPr>
        <a:xfrm>
          <a:off x="996757" y="1328132"/>
          <a:ext cx="3639323" cy="1207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、通过</a:t>
          </a:r>
          <a: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JMX</a:t>
          </a: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管理的中间件、服务，启用</a:t>
          </a:r>
          <a: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JVM</a:t>
          </a: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的鉴权管理，设置用户名、密码、只读属性；通过</a:t>
          </a:r>
          <a: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SNMP AGENT</a:t>
          </a: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（只读）管理的服务器，统一设置采集密码；</a:t>
          </a:r>
          <a:endParaRPr lang="zh-CN" altLang="en-US" sz="1300" kern="1200" dirty="0"/>
        </a:p>
      </dsp:txBody>
      <dsp:txXfrm>
        <a:off x="996757" y="1328132"/>
        <a:ext cx="3639323" cy="1207393"/>
      </dsp:txXfrm>
    </dsp:sp>
    <dsp:sp modelId="{9FCF850E-244D-4D89-839E-4AF6266DCE98}">
      <dsp:nvSpPr>
        <dsp:cNvPr id="0" name=""/>
        <dsp:cNvSpPr/>
      </dsp:nvSpPr>
      <dsp:spPr>
        <a:xfrm>
          <a:off x="927216" y="2535526"/>
          <a:ext cx="370886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8C34B-FB3F-471A-9CAA-8CF797F1BD4D}">
      <dsp:nvSpPr>
        <dsp:cNvPr id="0" name=""/>
        <dsp:cNvSpPr/>
      </dsp:nvSpPr>
      <dsp:spPr>
        <a:xfrm>
          <a:off x="996757" y="2595895"/>
          <a:ext cx="3639323" cy="1207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、配置下发，</a:t>
          </a:r>
          <a:r>
            <a:rPr lang="en-US" altLang="zh-CN" sz="13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Ansible</a:t>
          </a: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使用</a:t>
          </a:r>
          <a: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SSH</a:t>
          </a: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作为通信协议，配置服务器与被管理服务器之间通过</a:t>
          </a:r>
          <a: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SSH</a:t>
          </a: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进行认证；对于密码、私钥、敏感数据，</a:t>
          </a:r>
          <a:r>
            <a:rPr lang="en-US" altLang="zh-CN" sz="13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Ansible</a:t>
          </a: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采用</a:t>
          </a:r>
          <a:r>
            <a:rPr lang="en-US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Vault</a:t>
          </a: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进行加密存储</a:t>
          </a:r>
          <a:endParaRPr lang="zh-CN" altLang="en-US" sz="1300" kern="1200" dirty="0"/>
        </a:p>
      </dsp:txBody>
      <dsp:txXfrm>
        <a:off x="996757" y="2595895"/>
        <a:ext cx="3639323" cy="1207393"/>
      </dsp:txXfrm>
    </dsp:sp>
    <dsp:sp modelId="{047B8239-2A1D-4DB9-8F06-A793F8CE45D2}">
      <dsp:nvSpPr>
        <dsp:cNvPr id="0" name=""/>
        <dsp:cNvSpPr/>
      </dsp:nvSpPr>
      <dsp:spPr>
        <a:xfrm>
          <a:off x="927216" y="3803289"/>
          <a:ext cx="370886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B9556-EA81-4DB0-8CDC-083933B00F54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0297C-3FE5-40D8-B71C-B7572C7D7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19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51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417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2611"/>
            <a:ext cx="7886700" cy="554292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828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9748"/>
            <a:ext cx="7886700" cy="554292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654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rgbClr val="CDCDCD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9748"/>
            <a:ext cx="7886700" cy="554292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34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6000">
              <a:schemeClr val="accent1">
                <a:lumMod val="0"/>
                <a:lumOff val="100000"/>
              </a:schemeClr>
            </a:gs>
            <a:gs pos="100000">
              <a:srgbClr val="91ABBC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9748"/>
            <a:ext cx="7886700" cy="554292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094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2611"/>
            <a:ext cx="7886700" cy="554292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783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9748"/>
            <a:ext cx="7886700" cy="554292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797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emf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36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2612"/>
            <a:ext cx="7886700" cy="55429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1"/>
            <a:ext cx="7886700" cy="3718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729434"/>
            <a:ext cx="9144000" cy="414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8580" rtlCol="0" anchor="ctr"/>
          <a:lstStyle/>
          <a:p>
            <a:pPr algn="ctr" defTabSz="685800">
              <a:defRPr/>
            </a:pPr>
            <a:r>
              <a:rPr lang="en-US" sz="2400" spc="113" dirty="0">
                <a:solidFill>
                  <a:prstClr val="white">
                    <a:lumMod val="75000"/>
                  </a:prstClr>
                </a:solidFill>
              </a:rPr>
              <a:t>www.</a:t>
            </a:r>
            <a:r>
              <a:rPr lang="en-US" sz="2400" spc="113" dirty="0">
                <a:solidFill>
                  <a:prstClr val="black">
                    <a:lumMod val="85000"/>
                    <a:lumOff val="15000"/>
                  </a:prstClr>
                </a:solidFill>
              </a:rPr>
              <a:t>presentationgo</a:t>
            </a:r>
            <a:r>
              <a:rPr lang="en-US" sz="2400" spc="113" dirty="0">
                <a:solidFill>
                  <a:prstClr val="white">
                    <a:lumMod val="75000"/>
                  </a:prstClr>
                </a:solidFill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9526" y="5219701"/>
            <a:ext cx="1293944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r>
              <a:rPr lang="en-US" sz="825" dirty="0">
                <a:solidFill>
                  <a:srgbClr val="555555"/>
                </a:solidFill>
                <a:latin typeface="Open Sans" panose="020B0606030504020204" pitchFamily="34" charset="0"/>
              </a:rPr>
              <a:t>© </a:t>
            </a:r>
            <a:r>
              <a:rPr lang="en-US" sz="825" dirty="0">
                <a:solidFill>
                  <a:srgbClr val="A5CD28"/>
                </a:solidFill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825" dirty="0">
              <a:solidFill>
                <a:prstClr val="black"/>
              </a:solidFill>
            </a:endParaRP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68384" y="130191"/>
            <a:ext cx="277122" cy="428177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241181" y="-12491"/>
            <a:ext cx="1225058" cy="482192"/>
            <a:chOff x="-2096383" y="21447"/>
            <a:chExt cx="1633411" cy="642922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4278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sz="750" dirty="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09" y="387370"/>
              <a:ext cx="539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sz="750" dirty="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320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7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j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9749"/>
            <a:ext cx="7886700" cy="55429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1"/>
            <a:ext cx="7886700" cy="3718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729433"/>
            <a:ext cx="9144000" cy="414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800" dirty="0">
                <a:solidFill>
                  <a:prstClr val="white">
                    <a:lumMod val="75000"/>
                  </a:prstClr>
                </a:solidFill>
              </a:rPr>
              <a:t>www.</a:t>
            </a:r>
            <a:r>
              <a:rPr lang="en-US" sz="1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presentationgo</a:t>
            </a:r>
            <a:r>
              <a:rPr lang="en-US" sz="1800" dirty="0">
                <a:solidFill>
                  <a:prstClr val="white">
                    <a:lumMod val="75000"/>
                  </a:prstClr>
                </a:solidFill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137365" y="15966"/>
            <a:ext cx="277122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9525" y="5240210"/>
            <a:ext cx="9148236" cy="20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3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j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2612"/>
            <a:ext cx="7886700" cy="55429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1"/>
            <a:ext cx="7886700" cy="3718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729434"/>
            <a:ext cx="9144000" cy="414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8580" rtlCol="0" anchor="ctr"/>
          <a:lstStyle/>
          <a:p>
            <a:pPr algn="ctr" defTabSz="685800">
              <a:defRPr/>
            </a:pPr>
            <a:r>
              <a:rPr lang="en-US" sz="2400" spc="113" dirty="0">
                <a:solidFill>
                  <a:prstClr val="white">
                    <a:lumMod val="75000"/>
                  </a:prstClr>
                </a:solidFill>
              </a:rPr>
              <a:t>www.</a:t>
            </a:r>
            <a:r>
              <a:rPr lang="en-US" sz="2400" spc="113" dirty="0">
                <a:solidFill>
                  <a:prstClr val="black">
                    <a:lumMod val="85000"/>
                    <a:lumOff val="15000"/>
                  </a:prstClr>
                </a:solidFill>
              </a:rPr>
              <a:t>presentationgo</a:t>
            </a:r>
            <a:r>
              <a:rPr lang="en-US" sz="2400" spc="113" dirty="0">
                <a:solidFill>
                  <a:prstClr val="white">
                    <a:lumMod val="75000"/>
                  </a:prstClr>
                </a:solidFill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9526" y="5219701"/>
            <a:ext cx="1293944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r>
              <a:rPr lang="en-US" sz="825" dirty="0">
                <a:solidFill>
                  <a:srgbClr val="555555"/>
                </a:solidFill>
                <a:latin typeface="Open Sans" panose="020B0606030504020204" pitchFamily="34" charset="0"/>
              </a:rPr>
              <a:t>© </a:t>
            </a:r>
            <a:r>
              <a:rPr lang="en-US" sz="825" dirty="0">
                <a:solidFill>
                  <a:srgbClr val="A5CD28"/>
                </a:solidFill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825" dirty="0">
              <a:solidFill>
                <a:prstClr val="black"/>
              </a:solidFill>
            </a:endParaRP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68384" y="130191"/>
            <a:ext cx="277122" cy="428177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241181" y="-12491"/>
            <a:ext cx="1225058" cy="482192"/>
            <a:chOff x="-2096383" y="21447"/>
            <a:chExt cx="1633411" cy="642922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4278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sz="750" dirty="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09" y="387370"/>
              <a:ext cx="539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sz="750" dirty="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037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7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j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9749"/>
            <a:ext cx="7886700" cy="55429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1"/>
            <a:ext cx="7886700" cy="3718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729433"/>
            <a:ext cx="9144000" cy="414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8580" rtlCol="0" anchor="ctr"/>
          <a:lstStyle/>
          <a:p>
            <a:pPr algn="ctr" defTabSz="685800">
              <a:defRPr/>
            </a:pPr>
            <a:r>
              <a:rPr lang="en-US" sz="2400" spc="113" dirty="0">
                <a:solidFill>
                  <a:prstClr val="white">
                    <a:lumMod val="75000"/>
                  </a:prstClr>
                </a:solidFill>
              </a:rPr>
              <a:t>www.</a:t>
            </a:r>
            <a:r>
              <a:rPr lang="en-US" sz="2400" spc="113" dirty="0">
                <a:solidFill>
                  <a:prstClr val="black">
                    <a:lumMod val="85000"/>
                    <a:lumOff val="15000"/>
                  </a:prstClr>
                </a:solidFill>
              </a:rPr>
              <a:t>presentationgo</a:t>
            </a:r>
            <a:r>
              <a:rPr lang="en-US" sz="2400" spc="113" dirty="0">
                <a:solidFill>
                  <a:prstClr val="white">
                    <a:lumMod val="75000"/>
                  </a:prstClr>
                </a:solidFill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137365" y="15966"/>
            <a:ext cx="277122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88899" y="5219701"/>
            <a:ext cx="1293944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r>
              <a:rPr lang="en-US" sz="825" dirty="0">
                <a:solidFill>
                  <a:srgbClr val="555555"/>
                </a:solidFill>
                <a:latin typeface="Open Sans" panose="020B0606030504020204" pitchFamily="34" charset="0"/>
              </a:rPr>
              <a:t>© </a:t>
            </a:r>
            <a:r>
              <a:rPr lang="en-US" sz="825" dirty="0">
                <a:solidFill>
                  <a:srgbClr val="A5CD28"/>
                </a:solidFill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825" dirty="0">
              <a:solidFill>
                <a:prstClr val="black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55353"/>
            <a:ext cx="1498651" cy="482192"/>
            <a:chOff x="-2096383" y="21447"/>
            <a:chExt cx="1498651" cy="642922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sz="750" dirty="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04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sz="750" dirty="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459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7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j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emf"/><Relationship Id="rId7" Type="http://schemas.openxmlformats.org/officeDocument/2006/relationships/diagramColors" Target="../diagrams/colors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005148" y="2057225"/>
            <a:ext cx="6321729" cy="895350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US" altLang="zh-CN" sz="4800" b="1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4800" b="1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运维系统解决方案</a:t>
            </a: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6732240" y="4659982"/>
            <a:ext cx="1098526" cy="273844"/>
          </a:xfrm>
          <a:prstGeom prst="rect">
            <a:avLst/>
          </a:prstGeom>
        </p:spPr>
        <p:txBody>
          <a:bodyPr/>
          <a:lstStyle/>
          <a:p>
            <a:fld id="{140D04A6-58EB-4E4A-8B1D-413FB0CAFDB7}" type="datetime1"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2017/3/9</a:t>
            </a:fld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331" y="505676"/>
            <a:ext cx="3432697" cy="101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09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983" y="257567"/>
            <a:ext cx="2642791" cy="62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2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87779" y="343847"/>
            <a:ext cx="4162153" cy="51972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3600" b="1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运维现状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643" y="153814"/>
            <a:ext cx="1890740" cy="449677"/>
          </a:xfrm>
          <a:prstGeom prst="rect">
            <a:avLst/>
          </a:prstGeom>
        </p:spPr>
      </p:pic>
      <p:sp>
        <p:nvSpPr>
          <p:cNvPr id="61" name="Freeform: Shape 86"/>
          <p:cNvSpPr/>
          <p:nvPr/>
        </p:nvSpPr>
        <p:spPr>
          <a:xfrm rot="18900000">
            <a:off x="3141314" y="2930752"/>
            <a:ext cx="1569563" cy="1263365"/>
          </a:xfrm>
          <a:custGeom>
            <a:avLst/>
            <a:gdLst>
              <a:gd name="connsiteX0" fmla="*/ 1922010 w 2092751"/>
              <a:gd name="connsiteY0" fmla="*/ 670688 h 1684487"/>
              <a:gd name="connsiteX1" fmla="*/ 2092751 w 2092751"/>
              <a:gd name="connsiteY1" fmla="*/ 670688 h 1684487"/>
              <a:gd name="connsiteX2" fmla="*/ 2092751 w 2092751"/>
              <a:gd name="connsiteY2" fmla="*/ 1013798 h 1684487"/>
              <a:gd name="connsiteX3" fmla="*/ 2092751 w 2092751"/>
              <a:gd name="connsiteY3" fmla="*/ 1184540 h 1684487"/>
              <a:gd name="connsiteX4" fmla="*/ 2092751 w 2092751"/>
              <a:gd name="connsiteY4" fmla="*/ 1403734 h 1684487"/>
              <a:gd name="connsiteX5" fmla="*/ 1811998 w 2092751"/>
              <a:gd name="connsiteY5" fmla="*/ 1684487 h 1684487"/>
              <a:gd name="connsiteX6" fmla="*/ 1619295 w 2092751"/>
              <a:gd name="connsiteY6" fmla="*/ 1684487 h 1684487"/>
              <a:gd name="connsiteX7" fmla="*/ 1619295 w 2092751"/>
              <a:gd name="connsiteY7" fmla="*/ 1499065 h 1684487"/>
              <a:gd name="connsiteX8" fmla="*/ 1760221 w 2092751"/>
              <a:gd name="connsiteY8" fmla="*/ 1499065 h 1684487"/>
              <a:gd name="connsiteX9" fmla="*/ 1922010 w 2092751"/>
              <a:gd name="connsiteY9" fmla="*/ 1337276 h 1684487"/>
              <a:gd name="connsiteX10" fmla="*/ 1922010 w 2092751"/>
              <a:gd name="connsiteY10" fmla="*/ 1184540 h 1684487"/>
              <a:gd name="connsiteX11" fmla="*/ 1922010 w 2092751"/>
              <a:gd name="connsiteY11" fmla="*/ 1013798 h 1684487"/>
              <a:gd name="connsiteX12" fmla="*/ 671249 w 2092751"/>
              <a:gd name="connsiteY12" fmla="*/ 0 h 1684487"/>
              <a:gd name="connsiteX13" fmla="*/ 1433874 w 2092751"/>
              <a:gd name="connsiteY13" fmla="*/ 0 h 1684487"/>
              <a:gd name="connsiteX14" fmla="*/ 1619295 w 2092751"/>
              <a:gd name="connsiteY14" fmla="*/ 0 h 1684487"/>
              <a:gd name="connsiteX15" fmla="*/ 1811998 w 2092751"/>
              <a:gd name="connsiteY15" fmla="*/ 0 h 1684487"/>
              <a:gd name="connsiteX16" fmla="*/ 2092751 w 2092751"/>
              <a:gd name="connsiteY16" fmla="*/ 280753 h 1684487"/>
              <a:gd name="connsiteX17" fmla="*/ 2092751 w 2092751"/>
              <a:gd name="connsiteY17" fmla="*/ 499946 h 1684487"/>
              <a:gd name="connsiteX18" fmla="*/ 1922010 w 2092751"/>
              <a:gd name="connsiteY18" fmla="*/ 499946 h 1684487"/>
              <a:gd name="connsiteX19" fmla="*/ 1922010 w 2092751"/>
              <a:gd name="connsiteY19" fmla="*/ 347209 h 1684487"/>
              <a:gd name="connsiteX20" fmla="*/ 1760221 w 2092751"/>
              <a:gd name="connsiteY20" fmla="*/ 185420 h 1684487"/>
              <a:gd name="connsiteX21" fmla="*/ 1619295 w 2092751"/>
              <a:gd name="connsiteY21" fmla="*/ 185420 h 1684487"/>
              <a:gd name="connsiteX22" fmla="*/ 1433874 w 2092751"/>
              <a:gd name="connsiteY22" fmla="*/ 185420 h 1684487"/>
              <a:gd name="connsiteX23" fmla="*/ 723027 w 2092751"/>
              <a:gd name="connsiteY23" fmla="*/ 185420 h 1684487"/>
              <a:gd name="connsiteX24" fmla="*/ 561238 w 2092751"/>
              <a:gd name="connsiteY24" fmla="*/ 347209 h 1684487"/>
              <a:gd name="connsiteX25" fmla="*/ 561238 w 2092751"/>
              <a:gd name="connsiteY25" fmla="*/ 426798 h 1684487"/>
              <a:gd name="connsiteX26" fmla="*/ 605613 w 2092751"/>
              <a:gd name="connsiteY26" fmla="*/ 440572 h 1684487"/>
              <a:gd name="connsiteX27" fmla="*/ 871858 w 2092751"/>
              <a:gd name="connsiteY27" fmla="*/ 842244 h 1684487"/>
              <a:gd name="connsiteX28" fmla="*/ 605613 w 2092751"/>
              <a:gd name="connsiteY28" fmla="*/ 1243915 h 1684487"/>
              <a:gd name="connsiteX29" fmla="*/ 561238 w 2092751"/>
              <a:gd name="connsiteY29" fmla="*/ 1257690 h 1684487"/>
              <a:gd name="connsiteX30" fmla="*/ 561238 w 2092751"/>
              <a:gd name="connsiteY30" fmla="*/ 1337276 h 1684487"/>
              <a:gd name="connsiteX31" fmla="*/ 723027 w 2092751"/>
              <a:gd name="connsiteY31" fmla="*/ 1499065 h 1684487"/>
              <a:gd name="connsiteX32" fmla="*/ 1433874 w 2092751"/>
              <a:gd name="connsiteY32" fmla="*/ 1499065 h 1684487"/>
              <a:gd name="connsiteX33" fmla="*/ 1433874 w 2092751"/>
              <a:gd name="connsiteY33" fmla="*/ 1684487 h 1684487"/>
              <a:gd name="connsiteX34" fmla="*/ 671249 w 2092751"/>
              <a:gd name="connsiteY34" fmla="*/ 1684487 h 1684487"/>
              <a:gd name="connsiteX35" fmla="*/ 390496 w 2092751"/>
              <a:gd name="connsiteY35" fmla="*/ 1403734 h 1684487"/>
              <a:gd name="connsiteX36" fmla="*/ 390496 w 2092751"/>
              <a:gd name="connsiteY36" fmla="*/ 1273593 h 1684487"/>
              <a:gd name="connsiteX37" fmla="*/ 348074 w 2092751"/>
              <a:gd name="connsiteY37" fmla="*/ 1269316 h 1684487"/>
              <a:gd name="connsiteX38" fmla="*/ 0 w 2092751"/>
              <a:gd name="connsiteY38" fmla="*/ 842244 h 1684487"/>
              <a:gd name="connsiteX39" fmla="*/ 348074 w 2092751"/>
              <a:gd name="connsiteY39" fmla="*/ 415171 h 1684487"/>
              <a:gd name="connsiteX40" fmla="*/ 390496 w 2092751"/>
              <a:gd name="connsiteY40" fmla="*/ 410895 h 1684487"/>
              <a:gd name="connsiteX41" fmla="*/ 390496 w 2092751"/>
              <a:gd name="connsiteY41" fmla="*/ 280753 h 1684487"/>
              <a:gd name="connsiteX42" fmla="*/ 671249 w 2092751"/>
              <a:gd name="connsiteY42" fmla="*/ 0 h 168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092751" h="1684487">
                <a:moveTo>
                  <a:pt x="1922010" y="670688"/>
                </a:moveTo>
                <a:lnTo>
                  <a:pt x="2092751" y="670688"/>
                </a:lnTo>
                <a:lnTo>
                  <a:pt x="2092751" y="1013798"/>
                </a:lnTo>
                <a:lnTo>
                  <a:pt x="2092751" y="1184540"/>
                </a:lnTo>
                <a:lnTo>
                  <a:pt x="2092751" y="1403734"/>
                </a:lnTo>
                <a:cubicBezTo>
                  <a:pt x="2092751" y="1558790"/>
                  <a:pt x="1967054" y="1684487"/>
                  <a:pt x="1811998" y="1684487"/>
                </a:cubicBezTo>
                <a:lnTo>
                  <a:pt x="1619295" y="1684487"/>
                </a:lnTo>
                <a:lnTo>
                  <a:pt x="1619295" y="1499065"/>
                </a:lnTo>
                <a:lnTo>
                  <a:pt x="1760221" y="1499065"/>
                </a:lnTo>
                <a:cubicBezTo>
                  <a:pt x="1849575" y="1499065"/>
                  <a:pt x="1922010" y="1426630"/>
                  <a:pt x="1922010" y="1337276"/>
                </a:cubicBezTo>
                <a:lnTo>
                  <a:pt x="1922010" y="1184540"/>
                </a:lnTo>
                <a:lnTo>
                  <a:pt x="1922010" y="1013798"/>
                </a:lnTo>
                <a:close/>
                <a:moveTo>
                  <a:pt x="671249" y="0"/>
                </a:moveTo>
                <a:lnTo>
                  <a:pt x="1433874" y="0"/>
                </a:lnTo>
                <a:lnTo>
                  <a:pt x="1619295" y="0"/>
                </a:lnTo>
                <a:lnTo>
                  <a:pt x="1811998" y="0"/>
                </a:lnTo>
                <a:cubicBezTo>
                  <a:pt x="1967054" y="0"/>
                  <a:pt x="2092751" y="125697"/>
                  <a:pt x="2092751" y="280753"/>
                </a:cubicBezTo>
                <a:lnTo>
                  <a:pt x="2092751" y="499946"/>
                </a:lnTo>
                <a:lnTo>
                  <a:pt x="1922010" y="499946"/>
                </a:lnTo>
                <a:lnTo>
                  <a:pt x="1922010" y="347209"/>
                </a:lnTo>
                <a:cubicBezTo>
                  <a:pt x="1922010" y="257855"/>
                  <a:pt x="1849575" y="185420"/>
                  <a:pt x="1760221" y="185420"/>
                </a:cubicBezTo>
                <a:lnTo>
                  <a:pt x="1619295" y="185420"/>
                </a:lnTo>
                <a:lnTo>
                  <a:pt x="1433874" y="185420"/>
                </a:lnTo>
                <a:lnTo>
                  <a:pt x="723027" y="185420"/>
                </a:lnTo>
                <a:cubicBezTo>
                  <a:pt x="633673" y="185420"/>
                  <a:pt x="561238" y="257855"/>
                  <a:pt x="561238" y="347209"/>
                </a:cubicBezTo>
                <a:lnTo>
                  <a:pt x="561238" y="426798"/>
                </a:lnTo>
                <a:lnTo>
                  <a:pt x="605613" y="440572"/>
                </a:lnTo>
                <a:cubicBezTo>
                  <a:pt x="762074" y="506750"/>
                  <a:pt x="871858" y="661676"/>
                  <a:pt x="871858" y="842244"/>
                </a:cubicBezTo>
                <a:cubicBezTo>
                  <a:pt x="871858" y="1022812"/>
                  <a:pt x="762074" y="1177738"/>
                  <a:pt x="605613" y="1243915"/>
                </a:cubicBezTo>
                <a:lnTo>
                  <a:pt x="561238" y="1257690"/>
                </a:lnTo>
                <a:lnTo>
                  <a:pt x="561238" y="1337276"/>
                </a:lnTo>
                <a:cubicBezTo>
                  <a:pt x="561238" y="1426630"/>
                  <a:pt x="633673" y="1499065"/>
                  <a:pt x="723027" y="1499065"/>
                </a:cubicBezTo>
                <a:lnTo>
                  <a:pt x="1433874" y="1499065"/>
                </a:lnTo>
                <a:lnTo>
                  <a:pt x="1433874" y="1684487"/>
                </a:lnTo>
                <a:lnTo>
                  <a:pt x="671249" y="1684487"/>
                </a:lnTo>
                <a:cubicBezTo>
                  <a:pt x="516193" y="1684487"/>
                  <a:pt x="390496" y="1558790"/>
                  <a:pt x="390496" y="1403734"/>
                </a:cubicBezTo>
                <a:lnTo>
                  <a:pt x="390496" y="1273593"/>
                </a:lnTo>
                <a:lnTo>
                  <a:pt x="348074" y="1269316"/>
                </a:lnTo>
                <a:cubicBezTo>
                  <a:pt x="149429" y="1228668"/>
                  <a:pt x="0" y="1052906"/>
                  <a:pt x="0" y="842244"/>
                </a:cubicBezTo>
                <a:cubicBezTo>
                  <a:pt x="0" y="631582"/>
                  <a:pt x="149429" y="455820"/>
                  <a:pt x="348074" y="415171"/>
                </a:cubicBezTo>
                <a:lnTo>
                  <a:pt x="390496" y="410895"/>
                </a:lnTo>
                <a:lnTo>
                  <a:pt x="390496" y="280753"/>
                </a:lnTo>
                <a:cubicBezTo>
                  <a:pt x="390496" y="125697"/>
                  <a:pt x="516193" y="0"/>
                  <a:pt x="671249" y="0"/>
                </a:cubicBezTo>
                <a:close/>
              </a:path>
            </a:pathLst>
          </a:custGeom>
          <a:solidFill>
            <a:srgbClr val="EBCB3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2" name="Freeform: Shape 83"/>
          <p:cNvSpPr/>
          <p:nvPr/>
        </p:nvSpPr>
        <p:spPr>
          <a:xfrm rot="18900000">
            <a:off x="3300677" y="1479578"/>
            <a:ext cx="1263365" cy="1569563"/>
          </a:xfrm>
          <a:custGeom>
            <a:avLst/>
            <a:gdLst>
              <a:gd name="connsiteX0" fmla="*/ 0 w 1684487"/>
              <a:gd name="connsiteY0" fmla="*/ 1607483 h 2092751"/>
              <a:gd name="connsiteX1" fmla="*/ 185421 w 1684487"/>
              <a:gd name="connsiteY1" fmla="*/ 1607483 h 2092751"/>
              <a:gd name="connsiteX2" fmla="*/ 185421 w 1684487"/>
              <a:gd name="connsiteY2" fmla="*/ 1760220 h 2092751"/>
              <a:gd name="connsiteX3" fmla="*/ 347210 w 1684487"/>
              <a:gd name="connsiteY3" fmla="*/ 1922009 h 2092751"/>
              <a:gd name="connsiteX4" fmla="*/ 488136 w 1684487"/>
              <a:gd name="connsiteY4" fmla="*/ 1922009 h 2092751"/>
              <a:gd name="connsiteX5" fmla="*/ 658877 w 1684487"/>
              <a:gd name="connsiteY5" fmla="*/ 1922009 h 2092751"/>
              <a:gd name="connsiteX6" fmla="*/ 1001987 w 1684487"/>
              <a:gd name="connsiteY6" fmla="*/ 1922009 h 2092751"/>
              <a:gd name="connsiteX7" fmla="*/ 1001987 w 1684487"/>
              <a:gd name="connsiteY7" fmla="*/ 2092751 h 2092751"/>
              <a:gd name="connsiteX8" fmla="*/ 658877 w 1684487"/>
              <a:gd name="connsiteY8" fmla="*/ 2092751 h 2092751"/>
              <a:gd name="connsiteX9" fmla="*/ 488136 w 1684487"/>
              <a:gd name="connsiteY9" fmla="*/ 2092751 h 2092751"/>
              <a:gd name="connsiteX10" fmla="*/ 280753 w 1684487"/>
              <a:gd name="connsiteY10" fmla="*/ 2092751 h 2092751"/>
              <a:gd name="connsiteX11" fmla="*/ 0 w 1684487"/>
              <a:gd name="connsiteY11" fmla="*/ 1811998 h 2092751"/>
              <a:gd name="connsiteX12" fmla="*/ 842243 w 1684487"/>
              <a:gd name="connsiteY12" fmla="*/ 0 h 2092751"/>
              <a:gd name="connsiteX13" fmla="*/ 1269316 w 1684487"/>
              <a:gd name="connsiteY13" fmla="*/ 348074 h 2092751"/>
              <a:gd name="connsiteX14" fmla="*/ 1273592 w 1684487"/>
              <a:gd name="connsiteY14" fmla="*/ 390496 h 2092751"/>
              <a:gd name="connsiteX15" fmla="*/ 1403734 w 1684487"/>
              <a:gd name="connsiteY15" fmla="*/ 390496 h 2092751"/>
              <a:gd name="connsiteX16" fmla="*/ 1684487 w 1684487"/>
              <a:gd name="connsiteY16" fmla="*/ 671249 h 2092751"/>
              <a:gd name="connsiteX17" fmla="*/ 1684487 w 1684487"/>
              <a:gd name="connsiteY17" fmla="*/ 1422063 h 2092751"/>
              <a:gd name="connsiteX18" fmla="*/ 1684487 w 1684487"/>
              <a:gd name="connsiteY18" fmla="*/ 1607485 h 2092751"/>
              <a:gd name="connsiteX19" fmla="*/ 1684487 w 1684487"/>
              <a:gd name="connsiteY19" fmla="*/ 1811998 h 2092751"/>
              <a:gd name="connsiteX20" fmla="*/ 1403734 w 1684487"/>
              <a:gd name="connsiteY20" fmla="*/ 2092751 h 2092751"/>
              <a:gd name="connsiteX21" fmla="*/ 1172729 w 1684487"/>
              <a:gd name="connsiteY21" fmla="*/ 2092751 h 2092751"/>
              <a:gd name="connsiteX22" fmla="*/ 1172729 w 1684487"/>
              <a:gd name="connsiteY22" fmla="*/ 1922009 h 2092751"/>
              <a:gd name="connsiteX23" fmla="*/ 1337277 w 1684487"/>
              <a:gd name="connsiteY23" fmla="*/ 1922009 h 2092751"/>
              <a:gd name="connsiteX24" fmla="*/ 1499066 w 1684487"/>
              <a:gd name="connsiteY24" fmla="*/ 1760220 h 2092751"/>
              <a:gd name="connsiteX25" fmla="*/ 1499066 w 1684487"/>
              <a:gd name="connsiteY25" fmla="*/ 1607485 h 2092751"/>
              <a:gd name="connsiteX26" fmla="*/ 1499066 w 1684487"/>
              <a:gd name="connsiteY26" fmla="*/ 1422063 h 2092751"/>
              <a:gd name="connsiteX27" fmla="*/ 1499066 w 1684487"/>
              <a:gd name="connsiteY27" fmla="*/ 723026 h 2092751"/>
              <a:gd name="connsiteX28" fmla="*/ 1337277 w 1684487"/>
              <a:gd name="connsiteY28" fmla="*/ 561237 h 2092751"/>
              <a:gd name="connsiteX29" fmla="*/ 1257690 w 1684487"/>
              <a:gd name="connsiteY29" fmla="*/ 561237 h 2092751"/>
              <a:gd name="connsiteX30" fmla="*/ 1243915 w 1684487"/>
              <a:gd name="connsiteY30" fmla="*/ 605612 h 2092751"/>
              <a:gd name="connsiteX31" fmla="*/ 842243 w 1684487"/>
              <a:gd name="connsiteY31" fmla="*/ 871858 h 2092751"/>
              <a:gd name="connsiteX32" fmla="*/ 440572 w 1684487"/>
              <a:gd name="connsiteY32" fmla="*/ 605612 h 2092751"/>
              <a:gd name="connsiteX33" fmla="*/ 426797 w 1684487"/>
              <a:gd name="connsiteY33" fmla="*/ 561237 h 2092751"/>
              <a:gd name="connsiteX34" fmla="*/ 347210 w 1684487"/>
              <a:gd name="connsiteY34" fmla="*/ 561237 h 2092751"/>
              <a:gd name="connsiteX35" fmla="*/ 185421 w 1684487"/>
              <a:gd name="connsiteY35" fmla="*/ 723026 h 2092751"/>
              <a:gd name="connsiteX36" fmla="*/ 185421 w 1684487"/>
              <a:gd name="connsiteY36" fmla="*/ 1422063 h 2092751"/>
              <a:gd name="connsiteX37" fmla="*/ 0 w 1684487"/>
              <a:gd name="connsiteY37" fmla="*/ 1422063 h 2092751"/>
              <a:gd name="connsiteX38" fmla="*/ 0 w 1684487"/>
              <a:gd name="connsiteY38" fmla="*/ 671249 h 2092751"/>
              <a:gd name="connsiteX39" fmla="*/ 280753 w 1684487"/>
              <a:gd name="connsiteY39" fmla="*/ 390496 h 2092751"/>
              <a:gd name="connsiteX40" fmla="*/ 410894 w 1684487"/>
              <a:gd name="connsiteY40" fmla="*/ 390496 h 2092751"/>
              <a:gd name="connsiteX41" fmla="*/ 415171 w 1684487"/>
              <a:gd name="connsiteY41" fmla="*/ 348074 h 2092751"/>
              <a:gd name="connsiteX42" fmla="*/ 842243 w 1684487"/>
              <a:gd name="connsiteY42" fmla="*/ 0 h 209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684487" h="2092751">
                <a:moveTo>
                  <a:pt x="0" y="1607483"/>
                </a:moveTo>
                <a:lnTo>
                  <a:pt x="185421" y="1607483"/>
                </a:lnTo>
                <a:lnTo>
                  <a:pt x="185421" y="1760220"/>
                </a:lnTo>
                <a:cubicBezTo>
                  <a:pt x="185421" y="1849574"/>
                  <a:pt x="257856" y="1922009"/>
                  <a:pt x="347210" y="1922009"/>
                </a:cubicBezTo>
                <a:lnTo>
                  <a:pt x="488136" y="1922009"/>
                </a:lnTo>
                <a:lnTo>
                  <a:pt x="658877" y="1922009"/>
                </a:lnTo>
                <a:lnTo>
                  <a:pt x="1001987" y="1922009"/>
                </a:lnTo>
                <a:lnTo>
                  <a:pt x="1001987" y="2092751"/>
                </a:lnTo>
                <a:lnTo>
                  <a:pt x="658877" y="2092751"/>
                </a:lnTo>
                <a:lnTo>
                  <a:pt x="488136" y="2092751"/>
                </a:lnTo>
                <a:lnTo>
                  <a:pt x="280753" y="2092751"/>
                </a:lnTo>
                <a:cubicBezTo>
                  <a:pt x="125697" y="2092751"/>
                  <a:pt x="0" y="1967054"/>
                  <a:pt x="0" y="1811998"/>
                </a:cubicBezTo>
                <a:close/>
                <a:moveTo>
                  <a:pt x="842243" y="0"/>
                </a:moveTo>
                <a:cubicBezTo>
                  <a:pt x="1052906" y="0"/>
                  <a:pt x="1228667" y="149429"/>
                  <a:pt x="1269316" y="348074"/>
                </a:cubicBezTo>
                <a:lnTo>
                  <a:pt x="1273592" y="390496"/>
                </a:lnTo>
                <a:lnTo>
                  <a:pt x="1403734" y="390496"/>
                </a:lnTo>
                <a:cubicBezTo>
                  <a:pt x="1558790" y="390496"/>
                  <a:pt x="1684487" y="516193"/>
                  <a:pt x="1684487" y="671249"/>
                </a:cubicBezTo>
                <a:lnTo>
                  <a:pt x="1684487" y="1422063"/>
                </a:lnTo>
                <a:lnTo>
                  <a:pt x="1684487" y="1607485"/>
                </a:lnTo>
                <a:lnTo>
                  <a:pt x="1684487" y="1811998"/>
                </a:lnTo>
                <a:cubicBezTo>
                  <a:pt x="1684487" y="1967054"/>
                  <a:pt x="1558790" y="2092751"/>
                  <a:pt x="1403734" y="2092751"/>
                </a:cubicBezTo>
                <a:lnTo>
                  <a:pt x="1172729" y="2092751"/>
                </a:lnTo>
                <a:lnTo>
                  <a:pt x="1172729" y="1922009"/>
                </a:lnTo>
                <a:lnTo>
                  <a:pt x="1337277" y="1922009"/>
                </a:lnTo>
                <a:cubicBezTo>
                  <a:pt x="1426631" y="1922009"/>
                  <a:pt x="1499066" y="1849574"/>
                  <a:pt x="1499066" y="1760220"/>
                </a:cubicBezTo>
                <a:lnTo>
                  <a:pt x="1499066" y="1607485"/>
                </a:lnTo>
                <a:lnTo>
                  <a:pt x="1499066" y="1422063"/>
                </a:lnTo>
                <a:lnTo>
                  <a:pt x="1499066" y="723026"/>
                </a:lnTo>
                <a:cubicBezTo>
                  <a:pt x="1499066" y="633672"/>
                  <a:pt x="1426631" y="561237"/>
                  <a:pt x="1337277" y="561237"/>
                </a:cubicBezTo>
                <a:lnTo>
                  <a:pt x="1257690" y="561237"/>
                </a:lnTo>
                <a:lnTo>
                  <a:pt x="1243915" y="605612"/>
                </a:lnTo>
                <a:cubicBezTo>
                  <a:pt x="1177737" y="762074"/>
                  <a:pt x="1022811" y="871858"/>
                  <a:pt x="842243" y="871858"/>
                </a:cubicBezTo>
                <a:cubicBezTo>
                  <a:pt x="661676" y="871858"/>
                  <a:pt x="506749" y="762074"/>
                  <a:pt x="440572" y="605612"/>
                </a:cubicBezTo>
                <a:lnTo>
                  <a:pt x="426797" y="561237"/>
                </a:lnTo>
                <a:lnTo>
                  <a:pt x="347210" y="561237"/>
                </a:lnTo>
                <a:cubicBezTo>
                  <a:pt x="257856" y="561237"/>
                  <a:pt x="185421" y="633672"/>
                  <a:pt x="185421" y="723026"/>
                </a:cubicBezTo>
                <a:lnTo>
                  <a:pt x="185421" y="1422063"/>
                </a:lnTo>
                <a:lnTo>
                  <a:pt x="0" y="1422063"/>
                </a:lnTo>
                <a:lnTo>
                  <a:pt x="0" y="671249"/>
                </a:lnTo>
                <a:cubicBezTo>
                  <a:pt x="0" y="516193"/>
                  <a:pt x="125697" y="390496"/>
                  <a:pt x="280753" y="390496"/>
                </a:cubicBezTo>
                <a:lnTo>
                  <a:pt x="410894" y="390496"/>
                </a:lnTo>
                <a:lnTo>
                  <a:pt x="415171" y="348074"/>
                </a:lnTo>
                <a:cubicBezTo>
                  <a:pt x="455820" y="149429"/>
                  <a:pt x="631581" y="0"/>
                  <a:pt x="842243" y="0"/>
                </a:cubicBezTo>
                <a:close/>
              </a:path>
            </a:pathLst>
          </a:cu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3" name="Freeform: Shape 88"/>
          <p:cNvSpPr/>
          <p:nvPr/>
        </p:nvSpPr>
        <p:spPr>
          <a:xfrm rot="18900000">
            <a:off x="4433125" y="1638941"/>
            <a:ext cx="1569563" cy="1263365"/>
          </a:xfrm>
          <a:custGeom>
            <a:avLst/>
            <a:gdLst>
              <a:gd name="connsiteX0" fmla="*/ 682500 w 2092751"/>
              <a:gd name="connsiteY0" fmla="*/ 0 h 1684487"/>
              <a:gd name="connsiteX1" fmla="*/ 1421502 w 2092751"/>
              <a:gd name="connsiteY1" fmla="*/ 0 h 1684487"/>
              <a:gd name="connsiteX2" fmla="*/ 1702255 w 2092751"/>
              <a:gd name="connsiteY2" fmla="*/ 280753 h 1684487"/>
              <a:gd name="connsiteX3" fmla="*/ 1702255 w 2092751"/>
              <a:gd name="connsiteY3" fmla="*/ 410894 h 1684487"/>
              <a:gd name="connsiteX4" fmla="*/ 1744677 w 2092751"/>
              <a:gd name="connsiteY4" fmla="*/ 415171 h 1684487"/>
              <a:gd name="connsiteX5" fmla="*/ 2092751 w 2092751"/>
              <a:gd name="connsiteY5" fmla="*/ 842243 h 1684487"/>
              <a:gd name="connsiteX6" fmla="*/ 1744677 w 2092751"/>
              <a:gd name="connsiteY6" fmla="*/ 1269316 h 1684487"/>
              <a:gd name="connsiteX7" fmla="*/ 1702255 w 2092751"/>
              <a:gd name="connsiteY7" fmla="*/ 1273592 h 1684487"/>
              <a:gd name="connsiteX8" fmla="*/ 1702255 w 2092751"/>
              <a:gd name="connsiteY8" fmla="*/ 1403734 h 1684487"/>
              <a:gd name="connsiteX9" fmla="*/ 1421502 w 2092751"/>
              <a:gd name="connsiteY9" fmla="*/ 1684487 h 1684487"/>
              <a:gd name="connsiteX10" fmla="*/ 682500 w 2092751"/>
              <a:gd name="connsiteY10" fmla="*/ 1684487 h 1684487"/>
              <a:gd name="connsiteX11" fmla="*/ 497079 w 2092751"/>
              <a:gd name="connsiteY11" fmla="*/ 1684487 h 1684487"/>
              <a:gd name="connsiteX12" fmla="*/ 280753 w 2092751"/>
              <a:gd name="connsiteY12" fmla="*/ 1684487 h 1684487"/>
              <a:gd name="connsiteX13" fmla="*/ 0 w 2092751"/>
              <a:gd name="connsiteY13" fmla="*/ 1403734 h 1684487"/>
              <a:gd name="connsiteX14" fmla="*/ 0 w 2092751"/>
              <a:gd name="connsiteY14" fmla="*/ 1184540 h 1684487"/>
              <a:gd name="connsiteX15" fmla="*/ 170742 w 2092751"/>
              <a:gd name="connsiteY15" fmla="*/ 1184540 h 1684487"/>
              <a:gd name="connsiteX16" fmla="*/ 170742 w 2092751"/>
              <a:gd name="connsiteY16" fmla="*/ 1337277 h 1684487"/>
              <a:gd name="connsiteX17" fmla="*/ 332531 w 2092751"/>
              <a:gd name="connsiteY17" fmla="*/ 1499066 h 1684487"/>
              <a:gd name="connsiteX18" fmla="*/ 497079 w 2092751"/>
              <a:gd name="connsiteY18" fmla="*/ 1499066 h 1684487"/>
              <a:gd name="connsiteX19" fmla="*/ 682500 w 2092751"/>
              <a:gd name="connsiteY19" fmla="*/ 1499067 h 1684487"/>
              <a:gd name="connsiteX20" fmla="*/ 1369725 w 2092751"/>
              <a:gd name="connsiteY20" fmla="*/ 1499067 h 1684487"/>
              <a:gd name="connsiteX21" fmla="*/ 1531514 w 2092751"/>
              <a:gd name="connsiteY21" fmla="*/ 1337278 h 1684487"/>
              <a:gd name="connsiteX22" fmla="*/ 1531514 w 2092751"/>
              <a:gd name="connsiteY22" fmla="*/ 1257690 h 1684487"/>
              <a:gd name="connsiteX23" fmla="*/ 1487138 w 2092751"/>
              <a:gd name="connsiteY23" fmla="*/ 1243915 h 1684487"/>
              <a:gd name="connsiteX24" fmla="*/ 1220893 w 2092751"/>
              <a:gd name="connsiteY24" fmla="*/ 842243 h 1684487"/>
              <a:gd name="connsiteX25" fmla="*/ 1487138 w 2092751"/>
              <a:gd name="connsiteY25" fmla="*/ 440572 h 1684487"/>
              <a:gd name="connsiteX26" fmla="*/ 1531514 w 2092751"/>
              <a:gd name="connsiteY26" fmla="*/ 426797 h 1684487"/>
              <a:gd name="connsiteX27" fmla="*/ 1531514 w 2092751"/>
              <a:gd name="connsiteY27" fmla="*/ 347211 h 1684487"/>
              <a:gd name="connsiteX28" fmla="*/ 1369725 w 2092751"/>
              <a:gd name="connsiteY28" fmla="*/ 185422 h 1684487"/>
              <a:gd name="connsiteX29" fmla="*/ 682500 w 2092751"/>
              <a:gd name="connsiteY29" fmla="*/ 185422 h 1684487"/>
              <a:gd name="connsiteX30" fmla="*/ 280753 w 2092751"/>
              <a:gd name="connsiteY30" fmla="*/ 0 h 1684487"/>
              <a:gd name="connsiteX31" fmla="*/ 497079 w 2092751"/>
              <a:gd name="connsiteY31" fmla="*/ 0 h 1684487"/>
              <a:gd name="connsiteX32" fmla="*/ 497079 w 2092751"/>
              <a:gd name="connsiteY32" fmla="*/ 185422 h 1684487"/>
              <a:gd name="connsiteX33" fmla="*/ 332531 w 2092751"/>
              <a:gd name="connsiteY33" fmla="*/ 185422 h 1684487"/>
              <a:gd name="connsiteX34" fmla="*/ 170742 w 2092751"/>
              <a:gd name="connsiteY34" fmla="*/ 347211 h 1684487"/>
              <a:gd name="connsiteX35" fmla="*/ 170742 w 2092751"/>
              <a:gd name="connsiteY35" fmla="*/ 499946 h 1684487"/>
              <a:gd name="connsiteX36" fmla="*/ 170742 w 2092751"/>
              <a:gd name="connsiteY36" fmla="*/ 670688 h 1684487"/>
              <a:gd name="connsiteX37" fmla="*/ 170742 w 2092751"/>
              <a:gd name="connsiteY37" fmla="*/ 1013798 h 1684487"/>
              <a:gd name="connsiteX38" fmla="*/ 0 w 2092751"/>
              <a:gd name="connsiteY38" fmla="*/ 1013798 h 1684487"/>
              <a:gd name="connsiteX39" fmla="*/ 0 w 2092751"/>
              <a:gd name="connsiteY39" fmla="*/ 670688 h 1684487"/>
              <a:gd name="connsiteX40" fmla="*/ 0 w 2092751"/>
              <a:gd name="connsiteY40" fmla="*/ 499946 h 1684487"/>
              <a:gd name="connsiteX41" fmla="*/ 0 w 2092751"/>
              <a:gd name="connsiteY41" fmla="*/ 280753 h 1684487"/>
              <a:gd name="connsiteX42" fmla="*/ 280753 w 2092751"/>
              <a:gd name="connsiteY42" fmla="*/ 0 h 168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092751" h="1684487">
                <a:moveTo>
                  <a:pt x="682500" y="0"/>
                </a:moveTo>
                <a:lnTo>
                  <a:pt x="1421502" y="0"/>
                </a:lnTo>
                <a:cubicBezTo>
                  <a:pt x="1576558" y="0"/>
                  <a:pt x="1702255" y="125697"/>
                  <a:pt x="1702255" y="280753"/>
                </a:cubicBezTo>
                <a:lnTo>
                  <a:pt x="1702255" y="410894"/>
                </a:lnTo>
                <a:lnTo>
                  <a:pt x="1744677" y="415171"/>
                </a:lnTo>
                <a:cubicBezTo>
                  <a:pt x="1943322" y="455819"/>
                  <a:pt x="2092751" y="631581"/>
                  <a:pt x="2092751" y="842243"/>
                </a:cubicBezTo>
                <a:cubicBezTo>
                  <a:pt x="2092751" y="1052906"/>
                  <a:pt x="1943322" y="1228667"/>
                  <a:pt x="1744677" y="1269316"/>
                </a:cubicBezTo>
                <a:lnTo>
                  <a:pt x="1702255" y="1273592"/>
                </a:lnTo>
                <a:lnTo>
                  <a:pt x="1702255" y="1403734"/>
                </a:lnTo>
                <a:cubicBezTo>
                  <a:pt x="1702255" y="1558790"/>
                  <a:pt x="1576558" y="1684487"/>
                  <a:pt x="1421502" y="1684487"/>
                </a:cubicBezTo>
                <a:lnTo>
                  <a:pt x="682500" y="1684487"/>
                </a:lnTo>
                <a:lnTo>
                  <a:pt x="497079" y="1684487"/>
                </a:lnTo>
                <a:lnTo>
                  <a:pt x="280753" y="1684487"/>
                </a:lnTo>
                <a:cubicBezTo>
                  <a:pt x="125697" y="1684487"/>
                  <a:pt x="0" y="1558790"/>
                  <a:pt x="0" y="1403734"/>
                </a:cubicBezTo>
                <a:lnTo>
                  <a:pt x="0" y="1184540"/>
                </a:lnTo>
                <a:lnTo>
                  <a:pt x="170742" y="1184540"/>
                </a:lnTo>
                <a:lnTo>
                  <a:pt x="170742" y="1337277"/>
                </a:lnTo>
                <a:cubicBezTo>
                  <a:pt x="170742" y="1426631"/>
                  <a:pt x="243177" y="1499066"/>
                  <a:pt x="332531" y="1499066"/>
                </a:cubicBezTo>
                <a:lnTo>
                  <a:pt x="497079" y="1499066"/>
                </a:lnTo>
                <a:lnTo>
                  <a:pt x="682500" y="1499067"/>
                </a:lnTo>
                <a:lnTo>
                  <a:pt x="1369725" y="1499067"/>
                </a:lnTo>
                <a:cubicBezTo>
                  <a:pt x="1459079" y="1499067"/>
                  <a:pt x="1531514" y="1426632"/>
                  <a:pt x="1531514" y="1337278"/>
                </a:cubicBezTo>
                <a:lnTo>
                  <a:pt x="1531514" y="1257690"/>
                </a:lnTo>
                <a:lnTo>
                  <a:pt x="1487138" y="1243915"/>
                </a:lnTo>
                <a:cubicBezTo>
                  <a:pt x="1330677" y="1177737"/>
                  <a:pt x="1220893" y="1022811"/>
                  <a:pt x="1220893" y="842243"/>
                </a:cubicBezTo>
                <a:cubicBezTo>
                  <a:pt x="1220893" y="661675"/>
                  <a:pt x="1330677" y="506749"/>
                  <a:pt x="1487138" y="440572"/>
                </a:cubicBezTo>
                <a:lnTo>
                  <a:pt x="1531514" y="426797"/>
                </a:lnTo>
                <a:lnTo>
                  <a:pt x="1531514" y="347211"/>
                </a:lnTo>
                <a:cubicBezTo>
                  <a:pt x="1531514" y="257857"/>
                  <a:pt x="1459079" y="185422"/>
                  <a:pt x="1369725" y="185422"/>
                </a:cubicBezTo>
                <a:lnTo>
                  <a:pt x="682500" y="185422"/>
                </a:lnTo>
                <a:close/>
                <a:moveTo>
                  <a:pt x="280753" y="0"/>
                </a:moveTo>
                <a:lnTo>
                  <a:pt x="497079" y="0"/>
                </a:lnTo>
                <a:lnTo>
                  <a:pt x="497079" y="185422"/>
                </a:lnTo>
                <a:lnTo>
                  <a:pt x="332531" y="185422"/>
                </a:lnTo>
                <a:cubicBezTo>
                  <a:pt x="243177" y="185422"/>
                  <a:pt x="170742" y="257857"/>
                  <a:pt x="170742" y="347211"/>
                </a:cubicBezTo>
                <a:lnTo>
                  <a:pt x="170742" y="499946"/>
                </a:lnTo>
                <a:lnTo>
                  <a:pt x="170742" y="670688"/>
                </a:lnTo>
                <a:lnTo>
                  <a:pt x="170742" y="1013798"/>
                </a:lnTo>
                <a:lnTo>
                  <a:pt x="0" y="1013798"/>
                </a:lnTo>
                <a:lnTo>
                  <a:pt x="0" y="670688"/>
                </a:lnTo>
                <a:lnTo>
                  <a:pt x="0" y="499946"/>
                </a:lnTo>
                <a:lnTo>
                  <a:pt x="0" y="280753"/>
                </a:lnTo>
                <a:cubicBezTo>
                  <a:pt x="0" y="125697"/>
                  <a:pt x="125697" y="0"/>
                  <a:pt x="280753" y="0"/>
                </a:cubicBezTo>
                <a:close/>
              </a:path>
            </a:pathLst>
          </a:custGeom>
          <a:solidFill>
            <a:srgbClr val="06395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4" name="Freeform: Shape 89"/>
          <p:cNvSpPr/>
          <p:nvPr/>
        </p:nvSpPr>
        <p:spPr>
          <a:xfrm rot="18900000">
            <a:off x="4592487" y="2771388"/>
            <a:ext cx="1263365" cy="1569563"/>
          </a:xfrm>
          <a:custGeom>
            <a:avLst/>
            <a:gdLst>
              <a:gd name="connsiteX0" fmla="*/ 658877 w 1684487"/>
              <a:gd name="connsiteY0" fmla="*/ 0 h 2092751"/>
              <a:gd name="connsiteX1" fmla="*/ 1001987 w 1684487"/>
              <a:gd name="connsiteY1" fmla="*/ 0 h 2092751"/>
              <a:gd name="connsiteX2" fmla="*/ 1172729 w 1684487"/>
              <a:gd name="connsiteY2" fmla="*/ 0 h 2092751"/>
              <a:gd name="connsiteX3" fmla="*/ 1403734 w 1684487"/>
              <a:gd name="connsiteY3" fmla="*/ 0 h 2092751"/>
              <a:gd name="connsiteX4" fmla="*/ 1684487 w 1684487"/>
              <a:gd name="connsiteY4" fmla="*/ 280753 h 2092751"/>
              <a:gd name="connsiteX5" fmla="*/ 1684487 w 1684487"/>
              <a:gd name="connsiteY5" fmla="*/ 485269 h 2092751"/>
              <a:gd name="connsiteX6" fmla="*/ 1499066 w 1684487"/>
              <a:gd name="connsiteY6" fmla="*/ 485268 h 2092751"/>
              <a:gd name="connsiteX7" fmla="*/ 1499066 w 1684487"/>
              <a:gd name="connsiteY7" fmla="*/ 332531 h 2092751"/>
              <a:gd name="connsiteX8" fmla="*/ 1337277 w 1684487"/>
              <a:gd name="connsiteY8" fmla="*/ 170742 h 2092751"/>
              <a:gd name="connsiteX9" fmla="*/ 1172729 w 1684487"/>
              <a:gd name="connsiteY9" fmla="*/ 170742 h 2092751"/>
              <a:gd name="connsiteX10" fmla="*/ 1001987 w 1684487"/>
              <a:gd name="connsiteY10" fmla="*/ 170742 h 2092751"/>
              <a:gd name="connsiteX11" fmla="*/ 658877 w 1684487"/>
              <a:gd name="connsiteY11" fmla="*/ 170742 h 2092751"/>
              <a:gd name="connsiteX12" fmla="*/ 280753 w 1684487"/>
              <a:gd name="connsiteY12" fmla="*/ 0 h 2092751"/>
              <a:gd name="connsiteX13" fmla="*/ 488136 w 1684487"/>
              <a:gd name="connsiteY13" fmla="*/ 0 h 2092751"/>
              <a:gd name="connsiteX14" fmla="*/ 488136 w 1684487"/>
              <a:gd name="connsiteY14" fmla="*/ 170742 h 2092751"/>
              <a:gd name="connsiteX15" fmla="*/ 347210 w 1684487"/>
              <a:gd name="connsiteY15" fmla="*/ 170742 h 2092751"/>
              <a:gd name="connsiteX16" fmla="*/ 185421 w 1684487"/>
              <a:gd name="connsiteY16" fmla="*/ 332531 h 2092751"/>
              <a:gd name="connsiteX17" fmla="*/ 185421 w 1684487"/>
              <a:gd name="connsiteY17" fmla="*/ 485267 h 2092751"/>
              <a:gd name="connsiteX18" fmla="*/ 185421 w 1684487"/>
              <a:gd name="connsiteY18" fmla="*/ 670689 h 2092751"/>
              <a:gd name="connsiteX19" fmla="*/ 185421 w 1684487"/>
              <a:gd name="connsiteY19" fmla="*/ 1369725 h 2092751"/>
              <a:gd name="connsiteX20" fmla="*/ 347210 w 1684487"/>
              <a:gd name="connsiteY20" fmla="*/ 1531514 h 2092751"/>
              <a:gd name="connsiteX21" fmla="*/ 426797 w 1684487"/>
              <a:gd name="connsiteY21" fmla="*/ 1531514 h 2092751"/>
              <a:gd name="connsiteX22" fmla="*/ 440572 w 1684487"/>
              <a:gd name="connsiteY22" fmla="*/ 1487138 h 2092751"/>
              <a:gd name="connsiteX23" fmla="*/ 842244 w 1684487"/>
              <a:gd name="connsiteY23" fmla="*/ 1220893 h 2092751"/>
              <a:gd name="connsiteX24" fmla="*/ 1243915 w 1684487"/>
              <a:gd name="connsiteY24" fmla="*/ 1487138 h 2092751"/>
              <a:gd name="connsiteX25" fmla="*/ 1257690 w 1684487"/>
              <a:gd name="connsiteY25" fmla="*/ 1531514 h 2092751"/>
              <a:gd name="connsiteX26" fmla="*/ 1337277 w 1684487"/>
              <a:gd name="connsiteY26" fmla="*/ 1531514 h 2092751"/>
              <a:gd name="connsiteX27" fmla="*/ 1499066 w 1684487"/>
              <a:gd name="connsiteY27" fmla="*/ 1369725 h 2092751"/>
              <a:gd name="connsiteX28" fmla="*/ 1499066 w 1684487"/>
              <a:gd name="connsiteY28" fmla="*/ 670689 h 2092751"/>
              <a:gd name="connsiteX29" fmla="*/ 1684487 w 1684487"/>
              <a:gd name="connsiteY29" fmla="*/ 670689 h 2092751"/>
              <a:gd name="connsiteX30" fmla="*/ 1684487 w 1684487"/>
              <a:gd name="connsiteY30" fmla="*/ 1421502 h 2092751"/>
              <a:gd name="connsiteX31" fmla="*/ 1403734 w 1684487"/>
              <a:gd name="connsiteY31" fmla="*/ 1702255 h 2092751"/>
              <a:gd name="connsiteX32" fmla="*/ 1273593 w 1684487"/>
              <a:gd name="connsiteY32" fmla="*/ 1702255 h 2092751"/>
              <a:gd name="connsiteX33" fmla="*/ 1269316 w 1684487"/>
              <a:gd name="connsiteY33" fmla="*/ 1744677 h 2092751"/>
              <a:gd name="connsiteX34" fmla="*/ 842244 w 1684487"/>
              <a:gd name="connsiteY34" fmla="*/ 2092751 h 2092751"/>
              <a:gd name="connsiteX35" fmla="*/ 415171 w 1684487"/>
              <a:gd name="connsiteY35" fmla="*/ 1744677 h 2092751"/>
              <a:gd name="connsiteX36" fmla="*/ 410895 w 1684487"/>
              <a:gd name="connsiteY36" fmla="*/ 1702255 h 2092751"/>
              <a:gd name="connsiteX37" fmla="*/ 280753 w 1684487"/>
              <a:gd name="connsiteY37" fmla="*/ 1702255 h 2092751"/>
              <a:gd name="connsiteX38" fmla="*/ 0 w 1684487"/>
              <a:gd name="connsiteY38" fmla="*/ 1421502 h 2092751"/>
              <a:gd name="connsiteX39" fmla="*/ 0 w 1684487"/>
              <a:gd name="connsiteY39" fmla="*/ 670689 h 2092751"/>
              <a:gd name="connsiteX40" fmla="*/ 0 w 1684487"/>
              <a:gd name="connsiteY40" fmla="*/ 485267 h 2092751"/>
              <a:gd name="connsiteX41" fmla="*/ 0 w 1684487"/>
              <a:gd name="connsiteY41" fmla="*/ 280753 h 2092751"/>
              <a:gd name="connsiteX42" fmla="*/ 280753 w 1684487"/>
              <a:gd name="connsiteY42" fmla="*/ 0 h 209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684487" h="2092751">
                <a:moveTo>
                  <a:pt x="658877" y="0"/>
                </a:moveTo>
                <a:lnTo>
                  <a:pt x="1001987" y="0"/>
                </a:lnTo>
                <a:lnTo>
                  <a:pt x="1172729" y="0"/>
                </a:lnTo>
                <a:lnTo>
                  <a:pt x="1403734" y="0"/>
                </a:lnTo>
                <a:cubicBezTo>
                  <a:pt x="1558790" y="0"/>
                  <a:pt x="1684487" y="125697"/>
                  <a:pt x="1684487" y="280753"/>
                </a:cubicBezTo>
                <a:lnTo>
                  <a:pt x="1684487" y="485269"/>
                </a:lnTo>
                <a:lnTo>
                  <a:pt x="1499066" y="485268"/>
                </a:lnTo>
                <a:lnTo>
                  <a:pt x="1499066" y="332531"/>
                </a:lnTo>
                <a:cubicBezTo>
                  <a:pt x="1499066" y="243177"/>
                  <a:pt x="1426631" y="170742"/>
                  <a:pt x="1337277" y="170742"/>
                </a:cubicBezTo>
                <a:lnTo>
                  <a:pt x="1172729" y="170742"/>
                </a:lnTo>
                <a:lnTo>
                  <a:pt x="1001987" y="170742"/>
                </a:lnTo>
                <a:lnTo>
                  <a:pt x="658877" y="170742"/>
                </a:lnTo>
                <a:close/>
                <a:moveTo>
                  <a:pt x="280753" y="0"/>
                </a:moveTo>
                <a:lnTo>
                  <a:pt x="488136" y="0"/>
                </a:lnTo>
                <a:lnTo>
                  <a:pt x="488136" y="170742"/>
                </a:lnTo>
                <a:lnTo>
                  <a:pt x="347210" y="170742"/>
                </a:lnTo>
                <a:cubicBezTo>
                  <a:pt x="257856" y="170742"/>
                  <a:pt x="185421" y="243177"/>
                  <a:pt x="185421" y="332531"/>
                </a:cubicBezTo>
                <a:lnTo>
                  <a:pt x="185421" y="485267"/>
                </a:lnTo>
                <a:lnTo>
                  <a:pt x="185421" y="670689"/>
                </a:lnTo>
                <a:lnTo>
                  <a:pt x="185421" y="1369725"/>
                </a:lnTo>
                <a:cubicBezTo>
                  <a:pt x="185421" y="1459079"/>
                  <a:pt x="257856" y="1531514"/>
                  <a:pt x="347210" y="1531514"/>
                </a:cubicBezTo>
                <a:lnTo>
                  <a:pt x="426797" y="1531514"/>
                </a:lnTo>
                <a:lnTo>
                  <a:pt x="440572" y="1487138"/>
                </a:lnTo>
                <a:cubicBezTo>
                  <a:pt x="506750" y="1330677"/>
                  <a:pt x="661676" y="1220893"/>
                  <a:pt x="842244" y="1220893"/>
                </a:cubicBezTo>
                <a:cubicBezTo>
                  <a:pt x="1022811" y="1220893"/>
                  <a:pt x="1177738" y="1330677"/>
                  <a:pt x="1243915" y="1487138"/>
                </a:cubicBezTo>
                <a:lnTo>
                  <a:pt x="1257690" y="1531514"/>
                </a:lnTo>
                <a:lnTo>
                  <a:pt x="1337277" y="1531514"/>
                </a:lnTo>
                <a:cubicBezTo>
                  <a:pt x="1426631" y="1531514"/>
                  <a:pt x="1499066" y="1459079"/>
                  <a:pt x="1499066" y="1369725"/>
                </a:cubicBezTo>
                <a:lnTo>
                  <a:pt x="1499066" y="670689"/>
                </a:lnTo>
                <a:lnTo>
                  <a:pt x="1684487" y="670689"/>
                </a:lnTo>
                <a:lnTo>
                  <a:pt x="1684487" y="1421502"/>
                </a:lnTo>
                <a:cubicBezTo>
                  <a:pt x="1684487" y="1576558"/>
                  <a:pt x="1558790" y="1702255"/>
                  <a:pt x="1403734" y="1702255"/>
                </a:cubicBezTo>
                <a:lnTo>
                  <a:pt x="1273593" y="1702255"/>
                </a:lnTo>
                <a:lnTo>
                  <a:pt x="1269316" y="1744677"/>
                </a:lnTo>
                <a:cubicBezTo>
                  <a:pt x="1228667" y="1943322"/>
                  <a:pt x="1052906" y="2092751"/>
                  <a:pt x="842244" y="2092751"/>
                </a:cubicBezTo>
                <a:cubicBezTo>
                  <a:pt x="631581" y="2092751"/>
                  <a:pt x="455820" y="1943322"/>
                  <a:pt x="415171" y="1744677"/>
                </a:cubicBezTo>
                <a:lnTo>
                  <a:pt x="410895" y="1702255"/>
                </a:lnTo>
                <a:lnTo>
                  <a:pt x="280753" y="1702255"/>
                </a:lnTo>
                <a:cubicBezTo>
                  <a:pt x="125697" y="1702255"/>
                  <a:pt x="0" y="1576558"/>
                  <a:pt x="0" y="1421502"/>
                </a:cubicBezTo>
                <a:lnTo>
                  <a:pt x="0" y="670689"/>
                </a:lnTo>
                <a:lnTo>
                  <a:pt x="0" y="485267"/>
                </a:lnTo>
                <a:lnTo>
                  <a:pt x="0" y="280753"/>
                </a:lnTo>
                <a:cubicBezTo>
                  <a:pt x="0" y="125697"/>
                  <a:pt x="125697" y="0"/>
                  <a:pt x="280753" y="0"/>
                </a:cubicBezTo>
                <a:close/>
              </a:path>
            </a:pathLst>
          </a:custGeom>
          <a:solidFill>
            <a:srgbClr val="0D95B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65" name="Group 93"/>
          <p:cNvGrpSpPr/>
          <p:nvPr/>
        </p:nvGrpSpPr>
        <p:grpSpPr>
          <a:xfrm>
            <a:off x="658928" y="1257493"/>
            <a:ext cx="2202816" cy="1514257"/>
            <a:chOff x="878571" y="1397254"/>
            <a:chExt cx="2937088" cy="2019008"/>
          </a:xfrm>
        </p:grpSpPr>
        <p:sp>
          <p:nvSpPr>
            <p:cNvPr id="66" name="TextBox 91"/>
            <p:cNvSpPr txBox="1"/>
            <p:nvPr/>
          </p:nvSpPr>
          <p:spPr>
            <a:xfrm>
              <a:off x="878571" y="1397254"/>
              <a:ext cx="2937088" cy="55399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100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信息化建设</a:t>
              </a:r>
              <a:endParaRPr kumimoji="0" lang="en-US" sz="2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Box 92"/>
            <p:cNvSpPr txBox="1"/>
            <p:nvPr/>
          </p:nvSpPr>
          <p:spPr>
            <a:xfrm>
              <a:off x="886366" y="2000491"/>
              <a:ext cx="2929293" cy="141577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5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企业信息化建设不断深入并趋于完善。计算机软硬件系统的运行维护，开始受到各行各业信息部门的普遍关注。长期的信息化建设，使得企业异构网络、软件平台、基础设施的管理变得更加复杂。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Group 94"/>
          <p:cNvGrpSpPr/>
          <p:nvPr/>
        </p:nvGrpSpPr>
        <p:grpSpPr>
          <a:xfrm>
            <a:off x="628650" y="3111250"/>
            <a:ext cx="2202816" cy="1661724"/>
            <a:chOff x="878571" y="1397254"/>
            <a:chExt cx="2937088" cy="2215628"/>
          </a:xfrm>
        </p:grpSpPr>
        <p:sp>
          <p:nvSpPr>
            <p:cNvPr id="69" name="TextBox 95"/>
            <p:cNvSpPr txBox="1"/>
            <p:nvPr/>
          </p:nvSpPr>
          <p:spPr>
            <a:xfrm>
              <a:off x="878571" y="1397254"/>
              <a:ext cx="2937088" cy="55399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自主</a:t>
              </a:r>
              <a:r>
                <a:rPr lang="en-US" altLang="zh-CN" sz="2100" b="1" kern="0" noProof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vs</a:t>
              </a:r>
              <a:r>
                <a:rPr kumimoji="0" lang="zh-CN" altLang="en-US" sz="2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外包</a:t>
              </a:r>
              <a:endParaRPr kumimoji="0" lang="en-US" sz="2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TextBox 96"/>
            <p:cNvSpPr txBox="1"/>
            <p:nvPr/>
          </p:nvSpPr>
          <p:spPr>
            <a:xfrm>
              <a:off x="886366" y="1981669"/>
              <a:ext cx="2929293" cy="1631213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lvl="0" algn="just" defTabSz="914400"/>
              <a:r>
                <a:rPr lang="zh-CN" altLang="en-US" sz="105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自主运维还是外包运维是</a:t>
              </a:r>
              <a:r>
                <a:rPr lang="en-US" altLang="zh-CN" sz="105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lang="zh-CN" altLang="en-US" sz="105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运维领域长期讨论的课题。因为行业、息化水平的不同，企业信息系统的运维管理也不同，即使同一个企业，</a:t>
              </a:r>
              <a:r>
                <a:rPr lang="en-US" altLang="zh-CN" sz="105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lang="zh-CN" altLang="en-US" sz="105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运维模式也可能存在差异。在企业内部，不同系统，不同运维模式下，缺少统一的运维标准和质量管理手段。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Group 97"/>
          <p:cNvGrpSpPr/>
          <p:nvPr/>
        </p:nvGrpSpPr>
        <p:grpSpPr>
          <a:xfrm>
            <a:off x="6312534" y="1257492"/>
            <a:ext cx="2202816" cy="1690300"/>
            <a:chOff x="878571" y="1397254"/>
            <a:chExt cx="2937088" cy="2253736"/>
          </a:xfrm>
        </p:grpSpPr>
        <p:sp>
          <p:nvSpPr>
            <p:cNvPr id="72" name="TextBox 98"/>
            <p:cNvSpPr txBox="1"/>
            <p:nvPr/>
          </p:nvSpPr>
          <p:spPr>
            <a:xfrm>
              <a:off x="878571" y="1397254"/>
              <a:ext cx="2937088" cy="55399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自动化管理</a:t>
              </a:r>
              <a:endParaRPr kumimoji="0" lang="en-US" sz="2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TextBox 99"/>
            <p:cNvSpPr txBox="1"/>
            <p:nvPr/>
          </p:nvSpPr>
          <p:spPr>
            <a:xfrm>
              <a:off x="886366" y="2019769"/>
              <a:ext cx="2929293" cy="163122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lvl="0" algn="just" defTabSz="914400"/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运维工作琐碎，重复性强，传统</a:t>
              </a: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运维，依赖纯人工或半自动化</a:t>
              </a:r>
              <a:r>
                <a:rPr lang="zh-CN" altLang="en-US" sz="105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方式，运维人员身陷日复一日机械的重复性工作，从而导致工作效率低，自我认可度下降。同时人工运维，无法屏蔽时间上的监控死角，从而造成故障发现和恢复上的滞后。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Group 100"/>
          <p:cNvGrpSpPr/>
          <p:nvPr/>
        </p:nvGrpSpPr>
        <p:grpSpPr>
          <a:xfrm>
            <a:off x="6282256" y="3111249"/>
            <a:ext cx="2202816" cy="1523781"/>
            <a:chOff x="878571" y="1397254"/>
            <a:chExt cx="2937088" cy="2031712"/>
          </a:xfrm>
        </p:grpSpPr>
        <p:sp>
          <p:nvSpPr>
            <p:cNvPr id="75" name="TextBox 101"/>
            <p:cNvSpPr txBox="1"/>
            <p:nvPr/>
          </p:nvSpPr>
          <p:spPr>
            <a:xfrm>
              <a:off x="878571" y="1397254"/>
              <a:ext cx="2937088" cy="55399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运维成果</a:t>
              </a:r>
              <a:endParaRPr kumimoji="0" lang="en-US" sz="2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TextBox 102"/>
            <p:cNvSpPr txBox="1"/>
            <p:nvPr/>
          </p:nvSpPr>
          <p:spPr>
            <a:xfrm>
              <a:off x="886366" y="2013191"/>
              <a:ext cx="2929293" cy="141577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lvl="0" algn="just" defTabSz="914400"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运维不属于企业主营业务，却是重要的业务支撑部门，需要投入大量工作来保障业务正常运转，但是</a:t>
              </a: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运维工作往往很难量化</a:t>
              </a:r>
              <a:r>
                <a:rPr lang="zh-CN" altLang="en-US" sz="1050" kern="0" noProof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05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</a:t>
              </a:r>
              <a:r>
                <a:rPr lang="en-US" altLang="zh-CN" sz="105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lang="zh-CN" altLang="en-US" sz="105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信息部门，缺乏回报率的评估标准，长期被视为“成本中心”，无法体现自身价值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05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87779" y="343847"/>
            <a:ext cx="4162153" cy="51972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3600" b="1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643" y="153814"/>
            <a:ext cx="1890740" cy="449677"/>
          </a:xfrm>
          <a:prstGeom prst="rect">
            <a:avLst/>
          </a:prstGeom>
        </p:spPr>
      </p:pic>
      <p:sp>
        <p:nvSpPr>
          <p:cNvPr id="237" name="Shape 2315"/>
          <p:cNvSpPr/>
          <p:nvPr/>
        </p:nvSpPr>
        <p:spPr>
          <a:xfrm rot="5400000">
            <a:off x="2606692" y="3203256"/>
            <a:ext cx="3564867" cy="275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10" extrusionOk="0">
                <a:moveTo>
                  <a:pt x="0" y="21410"/>
                </a:moveTo>
                <a:cubicBezTo>
                  <a:pt x="0" y="4172"/>
                  <a:pt x="0" y="4172"/>
                  <a:pt x="0" y="4172"/>
                </a:cubicBezTo>
                <a:cubicBezTo>
                  <a:pt x="16" y="1472"/>
                  <a:pt x="143" y="-190"/>
                  <a:pt x="414" y="18"/>
                </a:cubicBezTo>
                <a:cubicBezTo>
                  <a:pt x="21600" y="18"/>
                  <a:pt x="21600" y="18"/>
                  <a:pt x="21600" y="18"/>
                </a:cubicBezTo>
              </a:path>
            </a:pathLst>
          </a:custGeom>
          <a:noFill/>
          <a:ln w="85725" cap="flat">
            <a:solidFill>
              <a:srgbClr val="F36F13"/>
            </a:solidFill>
            <a:prstDash val="solid"/>
            <a:miter lim="400000"/>
          </a:ln>
          <a:effectLst/>
        </p:spPr>
        <p:txBody>
          <a:bodyPr wrap="square" lIns="34289" tIns="34289" rIns="34289" bIns="34289" numCol="1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8" name="Shape 2316"/>
          <p:cNvSpPr/>
          <p:nvPr/>
        </p:nvSpPr>
        <p:spPr>
          <a:xfrm rot="5400000">
            <a:off x="3575618" y="1216362"/>
            <a:ext cx="682076" cy="678919"/>
          </a:xfrm>
          <a:prstGeom prst="ellipse">
            <a:avLst/>
          </a:prstGeom>
          <a:solidFill>
            <a:srgbClr val="F36F13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9" name="Shape 2320"/>
          <p:cNvSpPr/>
          <p:nvPr/>
        </p:nvSpPr>
        <p:spPr>
          <a:xfrm rot="5400000">
            <a:off x="2981831" y="3202034"/>
            <a:ext cx="3564864" cy="278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7238"/>
                  <a:pt x="0" y="17238"/>
                  <a:pt x="0" y="17238"/>
                </a:cubicBezTo>
                <a:cubicBezTo>
                  <a:pt x="16" y="20146"/>
                  <a:pt x="143" y="21600"/>
                  <a:pt x="414" y="21600"/>
                </a:cubicBezTo>
                <a:cubicBezTo>
                  <a:pt x="21600" y="21600"/>
                  <a:pt x="21600" y="21600"/>
                  <a:pt x="21600" y="21600"/>
                </a:cubicBezTo>
              </a:path>
            </a:pathLst>
          </a:custGeom>
          <a:noFill/>
          <a:ln w="85725" cap="flat">
            <a:solidFill>
              <a:srgbClr val="0D95BC"/>
            </a:solidFill>
            <a:prstDash val="solid"/>
            <a:miter lim="400000"/>
          </a:ln>
          <a:effectLst/>
        </p:spPr>
        <p:txBody>
          <a:bodyPr wrap="square" lIns="34289" tIns="34289" rIns="34289" bIns="34289" numCol="1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0" name="Shape 2321"/>
          <p:cNvSpPr/>
          <p:nvPr/>
        </p:nvSpPr>
        <p:spPr>
          <a:xfrm rot="5400000">
            <a:off x="4900011" y="1213204"/>
            <a:ext cx="682075" cy="685234"/>
          </a:xfrm>
          <a:prstGeom prst="ellipse">
            <a:avLst/>
          </a:prstGeom>
          <a:solidFill>
            <a:srgbClr val="0D95BC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1" name="Shape 2327"/>
          <p:cNvSpPr/>
          <p:nvPr/>
        </p:nvSpPr>
        <p:spPr>
          <a:xfrm rot="5400000">
            <a:off x="3136206" y="3834440"/>
            <a:ext cx="2377501" cy="200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40" extrusionOk="0">
                <a:moveTo>
                  <a:pt x="0" y="21340"/>
                </a:moveTo>
                <a:cubicBezTo>
                  <a:pt x="0" y="5708"/>
                  <a:pt x="0" y="5708"/>
                  <a:pt x="0" y="5708"/>
                </a:cubicBezTo>
                <a:cubicBezTo>
                  <a:pt x="0" y="2014"/>
                  <a:pt x="135" y="-260"/>
                  <a:pt x="405" y="24"/>
                </a:cubicBezTo>
                <a:cubicBezTo>
                  <a:pt x="21600" y="24"/>
                  <a:pt x="21600" y="24"/>
                  <a:pt x="21600" y="24"/>
                </a:cubicBezTo>
              </a:path>
            </a:pathLst>
          </a:custGeom>
          <a:noFill/>
          <a:ln w="85725" cap="flat">
            <a:solidFill>
              <a:srgbClr val="00B09B"/>
            </a:solidFill>
            <a:prstDash val="solid"/>
            <a:miter lim="400000"/>
          </a:ln>
          <a:effectLst/>
        </p:spPr>
        <p:txBody>
          <a:bodyPr wrap="square" lIns="34289" tIns="34289" rIns="34289" bIns="34289" numCol="1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2" name="Shape 2328"/>
          <p:cNvSpPr/>
          <p:nvPr/>
        </p:nvSpPr>
        <p:spPr>
          <a:xfrm rot="5400000">
            <a:off x="3548947" y="2406668"/>
            <a:ext cx="682076" cy="678918"/>
          </a:xfrm>
          <a:prstGeom prst="ellipse">
            <a:avLst/>
          </a:prstGeom>
          <a:solidFill>
            <a:srgbClr val="00B09B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3" name="Shape 2332"/>
          <p:cNvSpPr/>
          <p:nvPr/>
        </p:nvSpPr>
        <p:spPr>
          <a:xfrm rot="5400000">
            <a:off x="3637301" y="3833213"/>
            <a:ext cx="2377502" cy="203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5632"/>
                  <a:pt x="0" y="15632"/>
                  <a:pt x="0" y="15632"/>
                </a:cubicBezTo>
                <a:cubicBezTo>
                  <a:pt x="0" y="19611"/>
                  <a:pt x="135" y="21600"/>
                  <a:pt x="405" y="21600"/>
                </a:cubicBezTo>
                <a:cubicBezTo>
                  <a:pt x="21600" y="21600"/>
                  <a:pt x="21600" y="21600"/>
                  <a:pt x="21600" y="21600"/>
                </a:cubicBezTo>
              </a:path>
            </a:pathLst>
          </a:custGeom>
          <a:noFill/>
          <a:ln w="85725" cap="flat">
            <a:solidFill>
              <a:srgbClr val="EBCB38"/>
            </a:solidFill>
            <a:prstDash val="solid"/>
            <a:miter lim="400000"/>
          </a:ln>
          <a:effectLst/>
        </p:spPr>
        <p:txBody>
          <a:bodyPr wrap="square" lIns="34289" tIns="34289" rIns="34289" bIns="34289" numCol="1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4" name="Shape 2333"/>
          <p:cNvSpPr/>
          <p:nvPr/>
        </p:nvSpPr>
        <p:spPr>
          <a:xfrm rot="5400000">
            <a:off x="4924300" y="2403510"/>
            <a:ext cx="682075" cy="685234"/>
          </a:xfrm>
          <a:prstGeom prst="ellipse">
            <a:avLst/>
          </a:prstGeom>
          <a:solidFill>
            <a:srgbClr val="EBCB38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5" name="Shape 2345"/>
          <p:cNvSpPr/>
          <p:nvPr/>
        </p:nvSpPr>
        <p:spPr>
          <a:xfrm rot="5400000">
            <a:off x="3692300" y="4494657"/>
            <a:ext cx="1132116" cy="125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51"/>
                  <a:pt x="0" y="9651"/>
                  <a:pt x="0" y="9651"/>
                </a:cubicBezTo>
                <a:cubicBezTo>
                  <a:pt x="0" y="3217"/>
                  <a:pt x="157" y="0"/>
                  <a:pt x="430" y="0"/>
                </a:cubicBezTo>
                <a:cubicBezTo>
                  <a:pt x="21600" y="0"/>
                  <a:pt x="21600" y="0"/>
                  <a:pt x="21600" y="0"/>
                </a:cubicBezTo>
              </a:path>
            </a:pathLst>
          </a:custGeom>
          <a:noFill/>
          <a:ln w="85725" cap="flat">
            <a:solidFill>
              <a:srgbClr val="063951"/>
            </a:solidFill>
            <a:prstDash val="solid"/>
            <a:miter lim="400000"/>
          </a:ln>
          <a:effectLst/>
        </p:spPr>
        <p:txBody>
          <a:bodyPr wrap="square" lIns="34289" tIns="34289" rIns="34289" bIns="34289" numCol="1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6" name="Shape 2346"/>
          <p:cNvSpPr/>
          <p:nvPr/>
        </p:nvSpPr>
        <p:spPr>
          <a:xfrm rot="5400000">
            <a:off x="3520664" y="3652841"/>
            <a:ext cx="680496" cy="678918"/>
          </a:xfrm>
          <a:prstGeom prst="ellipse">
            <a:avLst/>
          </a:prstGeom>
          <a:solidFill>
            <a:srgbClr val="063951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7" name="Shape 2350"/>
          <p:cNvSpPr/>
          <p:nvPr/>
        </p:nvSpPr>
        <p:spPr>
          <a:xfrm rot="5400000">
            <a:off x="4316384" y="4494631"/>
            <a:ext cx="1132117" cy="125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88" extrusionOk="0">
                <a:moveTo>
                  <a:pt x="0" y="0"/>
                </a:moveTo>
                <a:cubicBezTo>
                  <a:pt x="0" y="12150"/>
                  <a:pt x="0" y="12150"/>
                  <a:pt x="0" y="12150"/>
                </a:cubicBezTo>
                <a:cubicBezTo>
                  <a:pt x="0" y="18000"/>
                  <a:pt x="157" y="21600"/>
                  <a:pt x="430" y="21150"/>
                </a:cubicBezTo>
                <a:cubicBezTo>
                  <a:pt x="21600" y="21150"/>
                  <a:pt x="21600" y="21150"/>
                  <a:pt x="21600" y="21150"/>
                </a:cubicBezTo>
              </a:path>
            </a:pathLst>
          </a:custGeom>
          <a:noFill/>
          <a:ln w="85725" cap="flat">
            <a:solidFill>
              <a:srgbClr val="C13018"/>
            </a:solidFill>
            <a:prstDash val="solid"/>
            <a:miter lim="400000"/>
          </a:ln>
          <a:effectLst/>
        </p:spPr>
        <p:txBody>
          <a:bodyPr wrap="square" lIns="34289" tIns="34289" rIns="34289" bIns="34289" numCol="1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8" name="Shape 2351"/>
          <p:cNvSpPr/>
          <p:nvPr/>
        </p:nvSpPr>
        <p:spPr>
          <a:xfrm rot="5400000">
            <a:off x="4942755" y="3649683"/>
            <a:ext cx="680496" cy="685235"/>
          </a:xfrm>
          <a:prstGeom prst="ellipse">
            <a:avLst/>
          </a:prstGeom>
          <a:solidFill>
            <a:srgbClr val="C13018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9" name="Freeform 282"/>
          <p:cNvSpPr/>
          <p:nvPr/>
        </p:nvSpPr>
        <p:spPr>
          <a:xfrm>
            <a:off x="3738400" y="1363531"/>
            <a:ext cx="351574" cy="335135"/>
          </a:xfrm>
          <a:custGeom>
            <a:avLst/>
            <a:gdLst/>
            <a:ahLst/>
            <a:cxnLst/>
            <a:rect l="l" t="t" r="r" b="b"/>
            <a:pathLst>
              <a:path w="468765" h="447074">
                <a:moveTo>
                  <a:pt x="234382" y="0"/>
                </a:moveTo>
                <a:cubicBezTo>
                  <a:pt x="240017" y="0"/>
                  <a:pt x="244618" y="3850"/>
                  <a:pt x="248186" y="11550"/>
                </a:cubicBezTo>
                <a:lnTo>
                  <a:pt x="311571" y="139728"/>
                </a:lnTo>
                <a:lnTo>
                  <a:pt x="452990" y="160293"/>
                </a:lnTo>
                <a:cubicBezTo>
                  <a:pt x="463507" y="161983"/>
                  <a:pt x="468765" y="166303"/>
                  <a:pt x="468765" y="173252"/>
                </a:cubicBezTo>
                <a:cubicBezTo>
                  <a:pt x="468765" y="177383"/>
                  <a:pt x="466324" y="181891"/>
                  <a:pt x="461441" y="186774"/>
                </a:cubicBezTo>
                <a:lnTo>
                  <a:pt x="359180" y="286499"/>
                </a:lnTo>
                <a:lnTo>
                  <a:pt x="383407" y="427354"/>
                </a:lnTo>
                <a:cubicBezTo>
                  <a:pt x="383595" y="428669"/>
                  <a:pt x="383689" y="430547"/>
                  <a:pt x="383689" y="432989"/>
                </a:cubicBezTo>
                <a:cubicBezTo>
                  <a:pt x="383689" y="436933"/>
                  <a:pt x="382703" y="440266"/>
                  <a:pt x="380731" y="442989"/>
                </a:cubicBezTo>
                <a:cubicBezTo>
                  <a:pt x="378759" y="445713"/>
                  <a:pt x="375895" y="447074"/>
                  <a:pt x="372139" y="447074"/>
                </a:cubicBezTo>
                <a:cubicBezTo>
                  <a:pt x="368571" y="447074"/>
                  <a:pt x="364814" y="445947"/>
                  <a:pt x="360870" y="443694"/>
                </a:cubicBezTo>
                <a:lnTo>
                  <a:pt x="234382" y="377210"/>
                </a:lnTo>
                <a:lnTo>
                  <a:pt x="107894" y="443694"/>
                </a:lnTo>
                <a:cubicBezTo>
                  <a:pt x="103763" y="445947"/>
                  <a:pt x="100006" y="447074"/>
                  <a:pt x="96626" y="447074"/>
                </a:cubicBezTo>
                <a:cubicBezTo>
                  <a:pt x="92682" y="447074"/>
                  <a:pt x="89724" y="445713"/>
                  <a:pt x="87752" y="442989"/>
                </a:cubicBezTo>
                <a:cubicBezTo>
                  <a:pt x="85780" y="440266"/>
                  <a:pt x="84794" y="436933"/>
                  <a:pt x="84794" y="432989"/>
                </a:cubicBezTo>
                <a:cubicBezTo>
                  <a:pt x="84794" y="431862"/>
                  <a:pt x="84982" y="429984"/>
                  <a:pt x="85358" y="427354"/>
                </a:cubicBezTo>
                <a:lnTo>
                  <a:pt x="109585" y="286499"/>
                </a:lnTo>
                <a:lnTo>
                  <a:pt x="7043" y="186774"/>
                </a:lnTo>
                <a:cubicBezTo>
                  <a:pt x="2347" y="181703"/>
                  <a:pt x="0" y="177196"/>
                  <a:pt x="0" y="173252"/>
                </a:cubicBezTo>
                <a:cubicBezTo>
                  <a:pt x="0" y="166303"/>
                  <a:pt x="5258" y="161983"/>
                  <a:pt x="15775" y="160293"/>
                </a:cubicBezTo>
                <a:lnTo>
                  <a:pt x="157194" y="139728"/>
                </a:lnTo>
                <a:lnTo>
                  <a:pt x="220579" y="11550"/>
                </a:lnTo>
                <a:cubicBezTo>
                  <a:pt x="224147" y="3850"/>
                  <a:pt x="228748" y="0"/>
                  <a:pt x="234382" y="0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50" name="Freeform 290"/>
          <p:cNvSpPr/>
          <p:nvPr/>
        </p:nvSpPr>
        <p:spPr>
          <a:xfrm>
            <a:off x="3669138" y="3847424"/>
            <a:ext cx="378619" cy="324365"/>
          </a:xfrm>
          <a:custGeom>
            <a:avLst/>
            <a:gdLst/>
            <a:ahLst/>
            <a:cxnLst/>
            <a:rect l="l" t="t" r="r" b="b"/>
            <a:pathLst>
              <a:path w="504825" h="432707">
                <a:moveTo>
                  <a:pt x="134658" y="0"/>
                </a:moveTo>
                <a:cubicBezTo>
                  <a:pt x="146301" y="0"/>
                  <a:pt x="158180" y="2019"/>
                  <a:pt x="170294" y="6057"/>
                </a:cubicBezTo>
                <a:cubicBezTo>
                  <a:pt x="182407" y="10095"/>
                  <a:pt x="193676" y="15541"/>
                  <a:pt x="204099" y="22396"/>
                </a:cubicBezTo>
                <a:cubicBezTo>
                  <a:pt x="214522" y="29251"/>
                  <a:pt x="223490" y="35683"/>
                  <a:pt x="231002" y="41693"/>
                </a:cubicBezTo>
                <a:cubicBezTo>
                  <a:pt x="238514" y="47703"/>
                  <a:pt x="245652" y="54088"/>
                  <a:pt x="252412" y="60849"/>
                </a:cubicBezTo>
                <a:cubicBezTo>
                  <a:pt x="259174" y="54088"/>
                  <a:pt x="266310" y="47703"/>
                  <a:pt x="273823" y="41693"/>
                </a:cubicBezTo>
                <a:cubicBezTo>
                  <a:pt x="281334" y="35683"/>
                  <a:pt x="290303" y="29251"/>
                  <a:pt x="300726" y="22396"/>
                </a:cubicBezTo>
                <a:cubicBezTo>
                  <a:pt x="311149" y="15541"/>
                  <a:pt x="322417" y="10095"/>
                  <a:pt x="334531" y="6057"/>
                </a:cubicBezTo>
                <a:cubicBezTo>
                  <a:pt x="346645" y="2019"/>
                  <a:pt x="358524" y="0"/>
                  <a:pt x="370167" y="0"/>
                </a:cubicBezTo>
                <a:cubicBezTo>
                  <a:pt x="412236" y="0"/>
                  <a:pt x="445197" y="11644"/>
                  <a:pt x="469048" y="34932"/>
                </a:cubicBezTo>
                <a:cubicBezTo>
                  <a:pt x="492899" y="58220"/>
                  <a:pt x="504825" y="90523"/>
                  <a:pt x="504825" y="131840"/>
                </a:cubicBezTo>
                <a:cubicBezTo>
                  <a:pt x="504825" y="173346"/>
                  <a:pt x="483321" y="215602"/>
                  <a:pt x="440313" y="258610"/>
                </a:cubicBezTo>
                <a:lnTo>
                  <a:pt x="264807" y="427636"/>
                </a:lnTo>
                <a:cubicBezTo>
                  <a:pt x="261427" y="431017"/>
                  <a:pt x="257295" y="432707"/>
                  <a:pt x="252412" y="432707"/>
                </a:cubicBezTo>
                <a:cubicBezTo>
                  <a:pt x="247529" y="432707"/>
                  <a:pt x="243398" y="431017"/>
                  <a:pt x="240018" y="427636"/>
                </a:cubicBezTo>
                <a:lnTo>
                  <a:pt x="64230" y="258047"/>
                </a:lnTo>
                <a:cubicBezTo>
                  <a:pt x="62351" y="256544"/>
                  <a:pt x="59770" y="254103"/>
                  <a:pt x="56482" y="250722"/>
                </a:cubicBezTo>
                <a:cubicBezTo>
                  <a:pt x="53196" y="247342"/>
                  <a:pt x="47984" y="241191"/>
                  <a:pt x="40848" y="232270"/>
                </a:cubicBezTo>
                <a:cubicBezTo>
                  <a:pt x="33712" y="223349"/>
                  <a:pt x="27326" y="214194"/>
                  <a:pt x="21692" y="204803"/>
                </a:cubicBezTo>
                <a:cubicBezTo>
                  <a:pt x="16057" y="195413"/>
                  <a:pt x="11035" y="184051"/>
                  <a:pt x="6620" y="170717"/>
                </a:cubicBezTo>
                <a:cubicBezTo>
                  <a:pt x="2207" y="157382"/>
                  <a:pt x="0" y="144423"/>
                  <a:pt x="0" y="131840"/>
                </a:cubicBezTo>
                <a:cubicBezTo>
                  <a:pt x="0" y="90523"/>
                  <a:pt x="11926" y="58220"/>
                  <a:pt x="35777" y="34932"/>
                </a:cubicBezTo>
                <a:cubicBezTo>
                  <a:pt x="59629" y="11644"/>
                  <a:pt x="92588" y="0"/>
                  <a:pt x="134658" y="0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51" name="Freeform 291"/>
          <p:cNvSpPr/>
          <p:nvPr/>
        </p:nvSpPr>
        <p:spPr>
          <a:xfrm>
            <a:off x="5062505" y="1380123"/>
            <a:ext cx="405663" cy="351395"/>
          </a:xfrm>
          <a:custGeom>
            <a:avLst/>
            <a:gdLst/>
            <a:ahLst/>
            <a:cxnLst/>
            <a:rect l="l" t="t" r="r" b="b"/>
            <a:pathLst>
              <a:path w="540884" h="468766">
                <a:moveTo>
                  <a:pt x="45073" y="0"/>
                </a:moveTo>
                <a:lnTo>
                  <a:pt x="495810" y="0"/>
                </a:lnTo>
                <a:cubicBezTo>
                  <a:pt x="508206" y="0"/>
                  <a:pt x="518817" y="4414"/>
                  <a:pt x="527643" y="13240"/>
                </a:cubicBezTo>
                <a:cubicBezTo>
                  <a:pt x="536471" y="22067"/>
                  <a:pt x="540884" y="32678"/>
                  <a:pt x="540884" y="45074"/>
                </a:cubicBezTo>
                <a:lnTo>
                  <a:pt x="540884" y="423692"/>
                </a:lnTo>
                <a:cubicBezTo>
                  <a:pt x="540884" y="436088"/>
                  <a:pt x="536471" y="446699"/>
                  <a:pt x="527643" y="455526"/>
                </a:cubicBezTo>
                <a:cubicBezTo>
                  <a:pt x="518817" y="464353"/>
                  <a:pt x="508206" y="468766"/>
                  <a:pt x="495810" y="468766"/>
                </a:cubicBezTo>
                <a:lnTo>
                  <a:pt x="45073" y="468766"/>
                </a:lnTo>
                <a:cubicBezTo>
                  <a:pt x="32678" y="468766"/>
                  <a:pt x="22067" y="464353"/>
                  <a:pt x="13240" y="455526"/>
                </a:cubicBezTo>
                <a:cubicBezTo>
                  <a:pt x="4413" y="446699"/>
                  <a:pt x="0" y="436088"/>
                  <a:pt x="0" y="423692"/>
                </a:cubicBezTo>
                <a:lnTo>
                  <a:pt x="0" y="45074"/>
                </a:lnTo>
                <a:cubicBezTo>
                  <a:pt x="0" y="32678"/>
                  <a:pt x="4413" y="22067"/>
                  <a:pt x="13240" y="13240"/>
                </a:cubicBezTo>
                <a:cubicBezTo>
                  <a:pt x="22067" y="4414"/>
                  <a:pt x="32678" y="0"/>
                  <a:pt x="45073" y="0"/>
                </a:cubicBezTo>
                <a:close/>
                <a:moveTo>
                  <a:pt x="54089" y="36059"/>
                </a:moveTo>
                <a:cubicBezTo>
                  <a:pt x="49205" y="36059"/>
                  <a:pt x="44979" y="37843"/>
                  <a:pt x="41411" y="41412"/>
                </a:cubicBezTo>
                <a:cubicBezTo>
                  <a:pt x="37843" y="44980"/>
                  <a:pt x="36059" y="49205"/>
                  <a:pt x="36059" y="54088"/>
                </a:cubicBezTo>
                <a:lnTo>
                  <a:pt x="36059" y="90147"/>
                </a:lnTo>
                <a:cubicBezTo>
                  <a:pt x="36059" y="95030"/>
                  <a:pt x="37843" y="99256"/>
                  <a:pt x="41411" y="102824"/>
                </a:cubicBezTo>
                <a:cubicBezTo>
                  <a:pt x="44979" y="106392"/>
                  <a:pt x="49205" y="108177"/>
                  <a:pt x="54089" y="108177"/>
                </a:cubicBezTo>
                <a:lnTo>
                  <a:pt x="90147" y="108177"/>
                </a:lnTo>
                <a:cubicBezTo>
                  <a:pt x="95030" y="108177"/>
                  <a:pt x="99256" y="106392"/>
                  <a:pt x="102824" y="102824"/>
                </a:cubicBezTo>
                <a:cubicBezTo>
                  <a:pt x="106392" y="99256"/>
                  <a:pt x="108177" y="95030"/>
                  <a:pt x="108177" y="90147"/>
                </a:cubicBezTo>
                <a:lnTo>
                  <a:pt x="108177" y="54088"/>
                </a:lnTo>
                <a:cubicBezTo>
                  <a:pt x="108177" y="49205"/>
                  <a:pt x="106392" y="44980"/>
                  <a:pt x="102824" y="41412"/>
                </a:cubicBezTo>
                <a:cubicBezTo>
                  <a:pt x="99256" y="37843"/>
                  <a:pt x="95030" y="36059"/>
                  <a:pt x="90147" y="36059"/>
                </a:cubicBezTo>
                <a:lnTo>
                  <a:pt x="54089" y="36059"/>
                </a:lnTo>
                <a:close/>
                <a:moveTo>
                  <a:pt x="162265" y="36059"/>
                </a:moveTo>
                <a:cubicBezTo>
                  <a:pt x="157382" y="36059"/>
                  <a:pt x="153156" y="37843"/>
                  <a:pt x="149588" y="41412"/>
                </a:cubicBezTo>
                <a:cubicBezTo>
                  <a:pt x="146020" y="44980"/>
                  <a:pt x="144235" y="49205"/>
                  <a:pt x="144235" y="54088"/>
                </a:cubicBezTo>
                <a:lnTo>
                  <a:pt x="144235" y="198324"/>
                </a:lnTo>
                <a:cubicBezTo>
                  <a:pt x="144235" y="203207"/>
                  <a:pt x="146020" y="207433"/>
                  <a:pt x="149588" y="211001"/>
                </a:cubicBezTo>
                <a:cubicBezTo>
                  <a:pt x="153156" y="214569"/>
                  <a:pt x="157382" y="216354"/>
                  <a:pt x="162265" y="216354"/>
                </a:cubicBezTo>
                <a:lnTo>
                  <a:pt x="378619" y="216354"/>
                </a:lnTo>
                <a:cubicBezTo>
                  <a:pt x="383502" y="216354"/>
                  <a:pt x="387728" y="214569"/>
                  <a:pt x="391296" y="211001"/>
                </a:cubicBezTo>
                <a:cubicBezTo>
                  <a:pt x="394864" y="207433"/>
                  <a:pt x="396648" y="203207"/>
                  <a:pt x="396648" y="198324"/>
                </a:cubicBezTo>
                <a:lnTo>
                  <a:pt x="396648" y="54088"/>
                </a:lnTo>
                <a:cubicBezTo>
                  <a:pt x="396648" y="49205"/>
                  <a:pt x="394864" y="44980"/>
                  <a:pt x="391296" y="41412"/>
                </a:cubicBezTo>
                <a:cubicBezTo>
                  <a:pt x="387728" y="37843"/>
                  <a:pt x="383502" y="36059"/>
                  <a:pt x="378619" y="36059"/>
                </a:cubicBezTo>
                <a:lnTo>
                  <a:pt x="162265" y="36059"/>
                </a:lnTo>
                <a:close/>
                <a:moveTo>
                  <a:pt x="450736" y="36059"/>
                </a:moveTo>
                <a:cubicBezTo>
                  <a:pt x="445854" y="36059"/>
                  <a:pt x="441628" y="37843"/>
                  <a:pt x="438059" y="41412"/>
                </a:cubicBezTo>
                <a:cubicBezTo>
                  <a:pt x="434492" y="44980"/>
                  <a:pt x="432707" y="49205"/>
                  <a:pt x="432707" y="54088"/>
                </a:cubicBezTo>
                <a:lnTo>
                  <a:pt x="432707" y="90147"/>
                </a:lnTo>
                <a:cubicBezTo>
                  <a:pt x="432707" y="95030"/>
                  <a:pt x="434492" y="99256"/>
                  <a:pt x="438059" y="102824"/>
                </a:cubicBezTo>
                <a:cubicBezTo>
                  <a:pt x="441628" y="106392"/>
                  <a:pt x="445854" y="108177"/>
                  <a:pt x="450736" y="108177"/>
                </a:cubicBezTo>
                <a:lnTo>
                  <a:pt x="486795" y="108177"/>
                </a:lnTo>
                <a:cubicBezTo>
                  <a:pt x="491679" y="108177"/>
                  <a:pt x="495904" y="106392"/>
                  <a:pt x="499472" y="102824"/>
                </a:cubicBezTo>
                <a:cubicBezTo>
                  <a:pt x="503041" y="99256"/>
                  <a:pt x="504825" y="95030"/>
                  <a:pt x="504825" y="90147"/>
                </a:cubicBezTo>
                <a:lnTo>
                  <a:pt x="504825" y="54088"/>
                </a:lnTo>
                <a:cubicBezTo>
                  <a:pt x="504825" y="49205"/>
                  <a:pt x="503041" y="44980"/>
                  <a:pt x="499472" y="41412"/>
                </a:cubicBezTo>
                <a:cubicBezTo>
                  <a:pt x="495904" y="37843"/>
                  <a:pt x="491679" y="36059"/>
                  <a:pt x="486795" y="36059"/>
                </a:cubicBezTo>
                <a:lnTo>
                  <a:pt x="450736" y="36059"/>
                </a:lnTo>
                <a:close/>
                <a:moveTo>
                  <a:pt x="450736" y="144236"/>
                </a:moveTo>
                <a:cubicBezTo>
                  <a:pt x="445854" y="144236"/>
                  <a:pt x="441628" y="146020"/>
                  <a:pt x="438059" y="149588"/>
                </a:cubicBezTo>
                <a:cubicBezTo>
                  <a:pt x="434492" y="153157"/>
                  <a:pt x="432707" y="157382"/>
                  <a:pt x="432707" y="162265"/>
                </a:cubicBezTo>
                <a:lnTo>
                  <a:pt x="432707" y="198324"/>
                </a:lnTo>
                <a:cubicBezTo>
                  <a:pt x="432707" y="203207"/>
                  <a:pt x="434492" y="207433"/>
                  <a:pt x="438059" y="211001"/>
                </a:cubicBezTo>
                <a:cubicBezTo>
                  <a:pt x="441628" y="214569"/>
                  <a:pt x="445854" y="216354"/>
                  <a:pt x="450736" y="216354"/>
                </a:cubicBezTo>
                <a:lnTo>
                  <a:pt x="486795" y="216354"/>
                </a:lnTo>
                <a:cubicBezTo>
                  <a:pt x="491679" y="216354"/>
                  <a:pt x="495904" y="214569"/>
                  <a:pt x="499472" y="211001"/>
                </a:cubicBezTo>
                <a:cubicBezTo>
                  <a:pt x="503041" y="207433"/>
                  <a:pt x="504825" y="203207"/>
                  <a:pt x="504825" y="198324"/>
                </a:cubicBezTo>
                <a:lnTo>
                  <a:pt x="504825" y="162265"/>
                </a:lnTo>
                <a:cubicBezTo>
                  <a:pt x="504825" y="157382"/>
                  <a:pt x="503041" y="153157"/>
                  <a:pt x="499472" y="149588"/>
                </a:cubicBezTo>
                <a:cubicBezTo>
                  <a:pt x="495904" y="146020"/>
                  <a:pt x="491679" y="144236"/>
                  <a:pt x="486795" y="144236"/>
                </a:cubicBezTo>
                <a:lnTo>
                  <a:pt x="450736" y="144236"/>
                </a:lnTo>
                <a:close/>
                <a:moveTo>
                  <a:pt x="54089" y="144236"/>
                </a:moveTo>
                <a:cubicBezTo>
                  <a:pt x="49205" y="144236"/>
                  <a:pt x="44979" y="146020"/>
                  <a:pt x="41411" y="149588"/>
                </a:cubicBezTo>
                <a:cubicBezTo>
                  <a:pt x="37843" y="153157"/>
                  <a:pt x="36059" y="157382"/>
                  <a:pt x="36059" y="162265"/>
                </a:cubicBezTo>
                <a:lnTo>
                  <a:pt x="36059" y="198324"/>
                </a:lnTo>
                <a:cubicBezTo>
                  <a:pt x="36059" y="203207"/>
                  <a:pt x="37843" y="207433"/>
                  <a:pt x="41411" y="211001"/>
                </a:cubicBezTo>
                <a:cubicBezTo>
                  <a:pt x="44979" y="214569"/>
                  <a:pt x="49205" y="216354"/>
                  <a:pt x="54089" y="216354"/>
                </a:cubicBezTo>
                <a:lnTo>
                  <a:pt x="90147" y="216354"/>
                </a:lnTo>
                <a:cubicBezTo>
                  <a:pt x="95030" y="216354"/>
                  <a:pt x="99256" y="214569"/>
                  <a:pt x="102824" y="211001"/>
                </a:cubicBezTo>
                <a:cubicBezTo>
                  <a:pt x="106392" y="207433"/>
                  <a:pt x="108177" y="203207"/>
                  <a:pt x="108177" y="198324"/>
                </a:cubicBezTo>
                <a:lnTo>
                  <a:pt x="108177" y="162265"/>
                </a:lnTo>
                <a:cubicBezTo>
                  <a:pt x="108177" y="157382"/>
                  <a:pt x="106392" y="153157"/>
                  <a:pt x="102824" y="149588"/>
                </a:cubicBezTo>
                <a:cubicBezTo>
                  <a:pt x="99256" y="146020"/>
                  <a:pt x="95030" y="144236"/>
                  <a:pt x="90147" y="144236"/>
                </a:cubicBezTo>
                <a:lnTo>
                  <a:pt x="54089" y="144236"/>
                </a:lnTo>
                <a:close/>
                <a:moveTo>
                  <a:pt x="54089" y="252412"/>
                </a:moveTo>
                <a:cubicBezTo>
                  <a:pt x="49205" y="252412"/>
                  <a:pt x="44979" y="254197"/>
                  <a:pt x="41411" y="257765"/>
                </a:cubicBezTo>
                <a:cubicBezTo>
                  <a:pt x="37843" y="261333"/>
                  <a:pt x="36059" y="265559"/>
                  <a:pt x="36059" y="270442"/>
                </a:cubicBezTo>
                <a:lnTo>
                  <a:pt x="36059" y="306501"/>
                </a:lnTo>
                <a:cubicBezTo>
                  <a:pt x="36059" y="311384"/>
                  <a:pt x="37843" y="315610"/>
                  <a:pt x="41411" y="319178"/>
                </a:cubicBezTo>
                <a:cubicBezTo>
                  <a:pt x="44979" y="322746"/>
                  <a:pt x="49205" y="324530"/>
                  <a:pt x="54089" y="324530"/>
                </a:cubicBezTo>
                <a:lnTo>
                  <a:pt x="90147" y="324530"/>
                </a:lnTo>
                <a:cubicBezTo>
                  <a:pt x="95030" y="324530"/>
                  <a:pt x="99256" y="322746"/>
                  <a:pt x="102824" y="319178"/>
                </a:cubicBezTo>
                <a:cubicBezTo>
                  <a:pt x="106392" y="315610"/>
                  <a:pt x="108177" y="311384"/>
                  <a:pt x="108177" y="306501"/>
                </a:cubicBezTo>
                <a:lnTo>
                  <a:pt x="108177" y="270442"/>
                </a:lnTo>
                <a:cubicBezTo>
                  <a:pt x="108177" y="265559"/>
                  <a:pt x="106392" y="261333"/>
                  <a:pt x="102824" y="257765"/>
                </a:cubicBezTo>
                <a:cubicBezTo>
                  <a:pt x="99256" y="254197"/>
                  <a:pt x="95030" y="252412"/>
                  <a:pt x="90147" y="252412"/>
                </a:cubicBezTo>
                <a:lnTo>
                  <a:pt x="54089" y="252412"/>
                </a:lnTo>
                <a:close/>
                <a:moveTo>
                  <a:pt x="162265" y="252412"/>
                </a:moveTo>
                <a:cubicBezTo>
                  <a:pt x="157382" y="252412"/>
                  <a:pt x="153156" y="254197"/>
                  <a:pt x="149588" y="257765"/>
                </a:cubicBezTo>
                <a:cubicBezTo>
                  <a:pt x="146020" y="261333"/>
                  <a:pt x="144235" y="265559"/>
                  <a:pt x="144235" y="270442"/>
                </a:cubicBezTo>
                <a:lnTo>
                  <a:pt x="144235" y="414678"/>
                </a:lnTo>
                <a:cubicBezTo>
                  <a:pt x="144235" y="419561"/>
                  <a:pt x="146020" y="423786"/>
                  <a:pt x="149588" y="427355"/>
                </a:cubicBezTo>
                <a:cubicBezTo>
                  <a:pt x="153156" y="430923"/>
                  <a:pt x="157382" y="432707"/>
                  <a:pt x="162265" y="432707"/>
                </a:cubicBezTo>
                <a:lnTo>
                  <a:pt x="378619" y="432707"/>
                </a:lnTo>
                <a:cubicBezTo>
                  <a:pt x="383502" y="432707"/>
                  <a:pt x="387728" y="430923"/>
                  <a:pt x="391296" y="427355"/>
                </a:cubicBezTo>
                <a:cubicBezTo>
                  <a:pt x="394864" y="423786"/>
                  <a:pt x="396648" y="419561"/>
                  <a:pt x="396648" y="414678"/>
                </a:cubicBezTo>
                <a:lnTo>
                  <a:pt x="396648" y="270442"/>
                </a:lnTo>
                <a:cubicBezTo>
                  <a:pt x="396648" y="265559"/>
                  <a:pt x="394864" y="261333"/>
                  <a:pt x="391296" y="257765"/>
                </a:cubicBezTo>
                <a:cubicBezTo>
                  <a:pt x="387728" y="254197"/>
                  <a:pt x="383502" y="252412"/>
                  <a:pt x="378619" y="252412"/>
                </a:cubicBezTo>
                <a:lnTo>
                  <a:pt x="162265" y="252412"/>
                </a:lnTo>
                <a:close/>
                <a:moveTo>
                  <a:pt x="450736" y="252412"/>
                </a:moveTo>
                <a:cubicBezTo>
                  <a:pt x="445854" y="252412"/>
                  <a:pt x="441628" y="254197"/>
                  <a:pt x="438059" y="257765"/>
                </a:cubicBezTo>
                <a:cubicBezTo>
                  <a:pt x="434492" y="261333"/>
                  <a:pt x="432707" y="265559"/>
                  <a:pt x="432707" y="270442"/>
                </a:cubicBezTo>
                <a:lnTo>
                  <a:pt x="432707" y="306501"/>
                </a:lnTo>
                <a:cubicBezTo>
                  <a:pt x="432707" y="311384"/>
                  <a:pt x="434492" y="315610"/>
                  <a:pt x="438059" y="319178"/>
                </a:cubicBezTo>
                <a:cubicBezTo>
                  <a:pt x="441628" y="322746"/>
                  <a:pt x="445854" y="324530"/>
                  <a:pt x="450736" y="324530"/>
                </a:cubicBezTo>
                <a:lnTo>
                  <a:pt x="486795" y="324530"/>
                </a:lnTo>
                <a:cubicBezTo>
                  <a:pt x="491679" y="324530"/>
                  <a:pt x="495904" y="322746"/>
                  <a:pt x="499472" y="319178"/>
                </a:cubicBezTo>
                <a:cubicBezTo>
                  <a:pt x="503041" y="315610"/>
                  <a:pt x="504825" y="311384"/>
                  <a:pt x="504825" y="306501"/>
                </a:cubicBezTo>
                <a:lnTo>
                  <a:pt x="504825" y="270442"/>
                </a:lnTo>
                <a:cubicBezTo>
                  <a:pt x="504825" y="265559"/>
                  <a:pt x="503041" y="261333"/>
                  <a:pt x="499472" y="257765"/>
                </a:cubicBezTo>
                <a:cubicBezTo>
                  <a:pt x="495904" y="254197"/>
                  <a:pt x="491679" y="252412"/>
                  <a:pt x="486795" y="252412"/>
                </a:cubicBezTo>
                <a:lnTo>
                  <a:pt x="450736" y="252412"/>
                </a:lnTo>
                <a:close/>
                <a:moveTo>
                  <a:pt x="450736" y="360589"/>
                </a:moveTo>
                <a:cubicBezTo>
                  <a:pt x="445854" y="360589"/>
                  <a:pt x="441628" y="362374"/>
                  <a:pt x="438059" y="365942"/>
                </a:cubicBezTo>
                <a:cubicBezTo>
                  <a:pt x="434492" y="369510"/>
                  <a:pt x="432707" y="373736"/>
                  <a:pt x="432707" y="378619"/>
                </a:cubicBezTo>
                <a:lnTo>
                  <a:pt x="432707" y="414678"/>
                </a:lnTo>
                <a:cubicBezTo>
                  <a:pt x="432707" y="419561"/>
                  <a:pt x="434492" y="423786"/>
                  <a:pt x="438059" y="427355"/>
                </a:cubicBezTo>
                <a:cubicBezTo>
                  <a:pt x="441628" y="430923"/>
                  <a:pt x="445854" y="432707"/>
                  <a:pt x="450736" y="432707"/>
                </a:cubicBezTo>
                <a:lnTo>
                  <a:pt x="486795" y="432707"/>
                </a:lnTo>
                <a:cubicBezTo>
                  <a:pt x="491679" y="432707"/>
                  <a:pt x="495904" y="430923"/>
                  <a:pt x="499472" y="427355"/>
                </a:cubicBezTo>
                <a:cubicBezTo>
                  <a:pt x="503041" y="423786"/>
                  <a:pt x="504825" y="419561"/>
                  <a:pt x="504825" y="414678"/>
                </a:cubicBezTo>
                <a:lnTo>
                  <a:pt x="504825" y="378619"/>
                </a:lnTo>
                <a:cubicBezTo>
                  <a:pt x="504825" y="373736"/>
                  <a:pt x="503041" y="369510"/>
                  <a:pt x="499472" y="365942"/>
                </a:cubicBezTo>
                <a:cubicBezTo>
                  <a:pt x="495904" y="362374"/>
                  <a:pt x="491679" y="360589"/>
                  <a:pt x="486795" y="360589"/>
                </a:cubicBezTo>
                <a:lnTo>
                  <a:pt x="450736" y="360589"/>
                </a:lnTo>
                <a:close/>
                <a:moveTo>
                  <a:pt x="54089" y="360589"/>
                </a:moveTo>
                <a:cubicBezTo>
                  <a:pt x="49205" y="360589"/>
                  <a:pt x="44979" y="362374"/>
                  <a:pt x="41411" y="365942"/>
                </a:cubicBezTo>
                <a:cubicBezTo>
                  <a:pt x="37843" y="369510"/>
                  <a:pt x="36059" y="373736"/>
                  <a:pt x="36059" y="378619"/>
                </a:cubicBezTo>
                <a:lnTo>
                  <a:pt x="36059" y="414678"/>
                </a:lnTo>
                <a:cubicBezTo>
                  <a:pt x="36059" y="419561"/>
                  <a:pt x="37843" y="423786"/>
                  <a:pt x="41411" y="427355"/>
                </a:cubicBezTo>
                <a:cubicBezTo>
                  <a:pt x="44979" y="430923"/>
                  <a:pt x="49205" y="432707"/>
                  <a:pt x="54089" y="432707"/>
                </a:cubicBezTo>
                <a:lnTo>
                  <a:pt x="90147" y="432707"/>
                </a:lnTo>
                <a:cubicBezTo>
                  <a:pt x="95030" y="432707"/>
                  <a:pt x="99256" y="430923"/>
                  <a:pt x="102824" y="427355"/>
                </a:cubicBezTo>
                <a:cubicBezTo>
                  <a:pt x="106392" y="423786"/>
                  <a:pt x="108177" y="419561"/>
                  <a:pt x="108177" y="414678"/>
                </a:cubicBezTo>
                <a:lnTo>
                  <a:pt x="108177" y="378619"/>
                </a:lnTo>
                <a:cubicBezTo>
                  <a:pt x="108177" y="373736"/>
                  <a:pt x="106392" y="369510"/>
                  <a:pt x="102824" y="365942"/>
                </a:cubicBezTo>
                <a:cubicBezTo>
                  <a:pt x="99256" y="362374"/>
                  <a:pt x="95030" y="360589"/>
                  <a:pt x="90147" y="360589"/>
                </a:cubicBezTo>
                <a:lnTo>
                  <a:pt x="54089" y="360589"/>
                </a:ln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52" name="Freeform 299"/>
          <p:cNvSpPr/>
          <p:nvPr/>
        </p:nvSpPr>
        <p:spPr>
          <a:xfrm>
            <a:off x="3738400" y="2580852"/>
            <a:ext cx="297485" cy="324366"/>
          </a:xfrm>
          <a:custGeom>
            <a:avLst/>
            <a:gdLst>
              <a:gd name="connsiteX0" fmla="*/ 73103 w 297485"/>
              <a:gd name="connsiteY0" fmla="*/ 148745 h 324532"/>
              <a:gd name="connsiteX1" fmla="*/ 81977 w 297485"/>
              <a:gd name="connsiteY1" fmla="*/ 153288 h 324532"/>
              <a:gd name="connsiteX2" fmla="*/ 97718 w 297485"/>
              <a:gd name="connsiteY2" fmla="*/ 163429 h 324532"/>
              <a:gd name="connsiteX3" fmla="*/ 120536 w 297485"/>
              <a:gd name="connsiteY3" fmla="*/ 173571 h 324532"/>
              <a:gd name="connsiteX4" fmla="*/ 148743 w 297485"/>
              <a:gd name="connsiteY4" fmla="*/ 178114 h 324532"/>
              <a:gd name="connsiteX5" fmla="*/ 176949 w 297485"/>
              <a:gd name="connsiteY5" fmla="*/ 173571 h 324532"/>
              <a:gd name="connsiteX6" fmla="*/ 199768 w 297485"/>
              <a:gd name="connsiteY6" fmla="*/ 163429 h 324532"/>
              <a:gd name="connsiteX7" fmla="*/ 215508 w 297485"/>
              <a:gd name="connsiteY7" fmla="*/ 153288 h 324532"/>
              <a:gd name="connsiteX8" fmla="*/ 224382 w 297485"/>
              <a:gd name="connsiteY8" fmla="*/ 148745 h 324532"/>
              <a:gd name="connsiteX9" fmla="*/ 247940 w 297485"/>
              <a:gd name="connsiteY9" fmla="*/ 152971 h 324532"/>
              <a:gd name="connsiteX10" fmla="*/ 266005 w 297485"/>
              <a:gd name="connsiteY10" fmla="*/ 164275 h 324532"/>
              <a:gd name="connsiteX11" fmla="*/ 279104 w 297485"/>
              <a:gd name="connsiteY11" fmla="*/ 181388 h 324532"/>
              <a:gd name="connsiteX12" fmla="*/ 288189 w 297485"/>
              <a:gd name="connsiteY12" fmla="*/ 201988 h 324532"/>
              <a:gd name="connsiteX13" fmla="*/ 293788 w 297485"/>
              <a:gd name="connsiteY13" fmla="*/ 224913 h 324532"/>
              <a:gd name="connsiteX14" fmla="*/ 296746 w 297485"/>
              <a:gd name="connsiteY14" fmla="*/ 247942 h 324532"/>
              <a:gd name="connsiteX15" fmla="*/ 297485 w 297485"/>
              <a:gd name="connsiteY15" fmla="*/ 269810 h 324532"/>
              <a:gd name="connsiteX16" fmla="*/ 282061 w 297485"/>
              <a:gd name="connsiteY16" fmla="*/ 309848 h 324532"/>
              <a:gd name="connsiteX17" fmla="*/ 241073 w 297485"/>
              <a:gd name="connsiteY17" fmla="*/ 324532 h 324532"/>
              <a:gd name="connsiteX18" fmla="*/ 56412 w 297485"/>
              <a:gd name="connsiteY18" fmla="*/ 324532 h 324532"/>
              <a:gd name="connsiteX19" fmla="*/ 15423 w 297485"/>
              <a:gd name="connsiteY19" fmla="*/ 309848 h 324532"/>
              <a:gd name="connsiteX20" fmla="*/ 0 w 297485"/>
              <a:gd name="connsiteY20" fmla="*/ 269810 h 324532"/>
              <a:gd name="connsiteX21" fmla="*/ 740 w 297485"/>
              <a:gd name="connsiteY21" fmla="*/ 247942 h 324532"/>
              <a:gd name="connsiteX22" fmla="*/ 3698 w 297485"/>
              <a:gd name="connsiteY22" fmla="*/ 224913 h 324532"/>
              <a:gd name="connsiteX23" fmla="*/ 9296 w 297485"/>
              <a:gd name="connsiteY23" fmla="*/ 201988 h 324532"/>
              <a:gd name="connsiteX24" fmla="*/ 18382 w 297485"/>
              <a:gd name="connsiteY24" fmla="*/ 181388 h 324532"/>
              <a:gd name="connsiteX25" fmla="*/ 31481 w 297485"/>
              <a:gd name="connsiteY25" fmla="*/ 164275 h 324532"/>
              <a:gd name="connsiteX26" fmla="*/ 49546 w 297485"/>
              <a:gd name="connsiteY26" fmla="*/ 152971 h 324532"/>
              <a:gd name="connsiteX27" fmla="*/ 73103 w 297485"/>
              <a:gd name="connsiteY27" fmla="*/ 148745 h 324532"/>
              <a:gd name="connsiteX28" fmla="*/ 148743 w 297485"/>
              <a:gd name="connsiteY28" fmla="*/ 0 h 324532"/>
              <a:gd name="connsiteX29" fmla="*/ 206106 w 297485"/>
              <a:gd name="connsiteY29" fmla="*/ 23770 h 324532"/>
              <a:gd name="connsiteX30" fmla="*/ 229875 w 297485"/>
              <a:gd name="connsiteY30" fmla="*/ 81133 h 324532"/>
              <a:gd name="connsiteX31" fmla="*/ 206106 w 297485"/>
              <a:gd name="connsiteY31" fmla="*/ 138496 h 324532"/>
              <a:gd name="connsiteX32" fmla="*/ 148743 w 297485"/>
              <a:gd name="connsiteY32" fmla="*/ 162266 h 324532"/>
              <a:gd name="connsiteX33" fmla="*/ 91379 w 297485"/>
              <a:gd name="connsiteY33" fmla="*/ 138496 h 324532"/>
              <a:gd name="connsiteX34" fmla="*/ 67610 w 297485"/>
              <a:gd name="connsiteY34" fmla="*/ 81133 h 324532"/>
              <a:gd name="connsiteX35" fmla="*/ 91379 w 297485"/>
              <a:gd name="connsiteY35" fmla="*/ 23770 h 324532"/>
              <a:gd name="connsiteX36" fmla="*/ 148743 w 297485"/>
              <a:gd name="connsiteY36" fmla="*/ 0 h 32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7485" h="324532">
                <a:moveTo>
                  <a:pt x="73103" y="148745"/>
                </a:moveTo>
                <a:cubicBezTo>
                  <a:pt x="74372" y="148745"/>
                  <a:pt x="77330" y="150259"/>
                  <a:pt x="81977" y="153288"/>
                </a:cubicBezTo>
                <a:cubicBezTo>
                  <a:pt x="86626" y="156316"/>
                  <a:pt x="91872" y="159697"/>
                  <a:pt x="97718" y="163429"/>
                </a:cubicBezTo>
                <a:cubicBezTo>
                  <a:pt x="103564" y="167162"/>
                  <a:pt x="111170" y="170542"/>
                  <a:pt x="120536" y="173571"/>
                </a:cubicBezTo>
                <a:cubicBezTo>
                  <a:pt x="129903" y="176599"/>
                  <a:pt x="139306" y="178114"/>
                  <a:pt x="148743" y="178114"/>
                </a:cubicBezTo>
                <a:cubicBezTo>
                  <a:pt x="158180" y="178114"/>
                  <a:pt x="167582" y="176599"/>
                  <a:pt x="176949" y="173571"/>
                </a:cubicBezTo>
                <a:cubicBezTo>
                  <a:pt x="186315" y="170542"/>
                  <a:pt x="193922" y="167162"/>
                  <a:pt x="199768" y="163429"/>
                </a:cubicBezTo>
                <a:cubicBezTo>
                  <a:pt x="205613" y="159697"/>
                  <a:pt x="210860" y="156316"/>
                  <a:pt x="215508" y="153288"/>
                </a:cubicBezTo>
                <a:cubicBezTo>
                  <a:pt x="220157" y="150259"/>
                  <a:pt x="223115" y="148745"/>
                  <a:pt x="224382" y="148745"/>
                </a:cubicBezTo>
                <a:cubicBezTo>
                  <a:pt x="232974" y="148745"/>
                  <a:pt x="240827" y="150154"/>
                  <a:pt x="247940" y="152971"/>
                </a:cubicBezTo>
                <a:cubicBezTo>
                  <a:pt x="255053" y="155788"/>
                  <a:pt x="261074" y="159556"/>
                  <a:pt x="266005" y="164275"/>
                </a:cubicBezTo>
                <a:cubicBezTo>
                  <a:pt x="270935" y="168993"/>
                  <a:pt x="275301" y="174697"/>
                  <a:pt x="279104" y="181388"/>
                </a:cubicBezTo>
                <a:cubicBezTo>
                  <a:pt x="282907" y="188079"/>
                  <a:pt x="285935" y="194946"/>
                  <a:pt x="288189" y="201988"/>
                </a:cubicBezTo>
                <a:cubicBezTo>
                  <a:pt x="290443" y="209031"/>
                  <a:pt x="292309" y="216673"/>
                  <a:pt x="293788" y="224913"/>
                </a:cubicBezTo>
                <a:cubicBezTo>
                  <a:pt x="295267" y="233152"/>
                  <a:pt x="296253" y="240829"/>
                  <a:pt x="296746" y="247942"/>
                </a:cubicBezTo>
                <a:cubicBezTo>
                  <a:pt x="297238" y="255056"/>
                  <a:pt x="297485" y="262344"/>
                  <a:pt x="297485" y="269810"/>
                </a:cubicBezTo>
                <a:cubicBezTo>
                  <a:pt x="297485" y="286713"/>
                  <a:pt x="292344" y="300059"/>
                  <a:pt x="282061" y="309848"/>
                </a:cubicBezTo>
                <a:cubicBezTo>
                  <a:pt x="271779" y="319638"/>
                  <a:pt x="258116" y="324532"/>
                  <a:pt x="241073" y="324532"/>
                </a:cubicBezTo>
                <a:lnTo>
                  <a:pt x="56412" y="324532"/>
                </a:lnTo>
                <a:cubicBezTo>
                  <a:pt x="39368" y="324532"/>
                  <a:pt x="25706" y="319638"/>
                  <a:pt x="15423" y="309848"/>
                </a:cubicBezTo>
                <a:cubicBezTo>
                  <a:pt x="5141" y="300059"/>
                  <a:pt x="0" y="286713"/>
                  <a:pt x="0" y="269810"/>
                </a:cubicBezTo>
                <a:cubicBezTo>
                  <a:pt x="0" y="262344"/>
                  <a:pt x="246" y="255056"/>
                  <a:pt x="740" y="247942"/>
                </a:cubicBezTo>
                <a:cubicBezTo>
                  <a:pt x="1232" y="240829"/>
                  <a:pt x="2219" y="233152"/>
                  <a:pt x="3698" y="224913"/>
                </a:cubicBezTo>
                <a:cubicBezTo>
                  <a:pt x="5177" y="216673"/>
                  <a:pt x="7043" y="209031"/>
                  <a:pt x="9296" y="201988"/>
                </a:cubicBezTo>
                <a:cubicBezTo>
                  <a:pt x="11550" y="194946"/>
                  <a:pt x="14579" y="188079"/>
                  <a:pt x="18382" y="181388"/>
                </a:cubicBezTo>
                <a:cubicBezTo>
                  <a:pt x="22184" y="174697"/>
                  <a:pt x="26551" y="168993"/>
                  <a:pt x="31481" y="164275"/>
                </a:cubicBezTo>
                <a:cubicBezTo>
                  <a:pt x="36411" y="159556"/>
                  <a:pt x="42432" y="155788"/>
                  <a:pt x="49546" y="152971"/>
                </a:cubicBezTo>
                <a:cubicBezTo>
                  <a:pt x="56659" y="150154"/>
                  <a:pt x="64511" y="148745"/>
                  <a:pt x="73103" y="148745"/>
                </a:cubicBezTo>
                <a:close/>
                <a:moveTo>
                  <a:pt x="148743" y="0"/>
                </a:moveTo>
                <a:cubicBezTo>
                  <a:pt x="171139" y="0"/>
                  <a:pt x="190259" y="7923"/>
                  <a:pt x="206106" y="23770"/>
                </a:cubicBezTo>
                <a:cubicBezTo>
                  <a:pt x="221952" y="39616"/>
                  <a:pt x="229875" y="58736"/>
                  <a:pt x="229875" y="81133"/>
                </a:cubicBezTo>
                <a:cubicBezTo>
                  <a:pt x="229875" y="103529"/>
                  <a:pt x="221952" y="122650"/>
                  <a:pt x="206106" y="138496"/>
                </a:cubicBezTo>
                <a:cubicBezTo>
                  <a:pt x="190259" y="154342"/>
                  <a:pt x="171139" y="162266"/>
                  <a:pt x="148743" y="162266"/>
                </a:cubicBezTo>
                <a:cubicBezTo>
                  <a:pt x="126347" y="162266"/>
                  <a:pt x="107226" y="154342"/>
                  <a:pt x="91379" y="138496"/>
                </a:cubicBezTo>
                <a:cubicBezTo>
                  <a:pt x="75533" y="122650"/>
                  <a:pt x="67610" y="103529"/>
                  <a:pt x="67610" y="81133"/>
                </a:cubicBezTo>
                <a:cubicBezTo>
                  <a:pt x="67610" y="58736"/>
                  <a:pt x="75533" y="39616"/>
                  <a:pt x="91379" y="23770"/>
                </a:cubicBezTo>
                <a:cubicBezTo>
                  <a:pt x="107226" y="7923"/>
                  <a:pt x="126347" y="0"/>
                  <a:pt x="148743" y="0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53" name="Freeform 306"/>
          <p:cNvSpPr/>
          <p:nvPr/>
        </p:nvSpPr>
        <p:spPr>
          <a:xfrm>
            <a:off x="5090736" y="2611824"/>
            <a:ext cx="384535" cy="270304"/>
          </a:xfrm>
          <a:custGeom>
            <a:avLst/>
            <a:gdLst/>
            <a:ahLst/>
            <a:cxnLst/>
            <a:rect l="l" t="t" r="r" b="b"/>
            <a:pathLst>
              <a:path w="512713" h="360589">
                <a:moveTo>
                  <a:pt x="142827" y="0"/>
                </a:moveTo>
                <a:lnTo>
                  <a:pt x="238327" y="0"/>
                </a:lnTo>
                <a:cubicBezTo>
                  <a:pt x="235886" y="0"/>
                  <a:pt x="233725" y="892"/>
                  <a:pt x="231848" y="2676"/>
                </a:cubicBezTo>
                <a:cubicBezTo>
                  <a:pt x="229970" y="4460"/>
                  <a:pt x="228937" y="6573"/>
                  <a:pt x="228749" y="9015"/>
                </a:cubicBezTo>
                <a:lnTo>
                  <a:pt x="224523" y="63103"/>
                </a:lnTo>
                <a:cubicBezTo>
                  <a:pt x="224336" y="65732"/>
                  <a:pt x="225087" y="67892"/>
                  <a:pt x="226777" y="69582"/>
                </a:cubicBezTo>
                <a:cubicBezTo>
                  <a:pt x="228467" y="71273"/>
                  <a:pt x="230533" y="72118"/>
                  <a:pt x="232975" y="72118"/>
                </a:cubicBezTo>
                <a:lnTo>
                  <a:pt x="279739" y="72118"/>
                </a:lnTo>
                <a:cubicBezTo>
                  <a:pt x="282180" y="72118"/>
                  <a:pt x="284246" y="71273"/>
                  <a:pt x="285936" y="69582"/>
                </a:cubicBezTo>
                <a:cubicBezTo>
                  <a:pt x="287626" y="67892"/>
                  <a:pt x="288377" y="65732"/>
                  <a:pt x="288190" y="63103"/>
                </a:cubicBezTo>
                <a:lnTo>
                  <a:pt x="283964" y="9015"/>
                </a:lnTo>
                <a:cubicBezTo>
                  <a:pt x="283777" y="6573"/>
                  <a:pt x="282743" y="4460"/>
                  <a:pt x="280865" y="2676"/>
                </a:cubicBezTo>
                <a:cubicBezTo>
                  <a:pt x="278987" y="892"/>
                  <a:pt x="276827" y="0"/>
                  <a:pt x="274386" y="0"/>
                </a:cubicBezTo>
                <a:lnTo>
                  <a:pt x="369885" y="0"/>
                </a:lnTo>
                <a:cubicBezTo>
                  <a:pt x="373642" y="0"/>
                  <a:pt x="377210" y="1315"/>
                  <a:pt x="380591" y="3944"/>
                </a:cubicBezTo>
                <a:cubicBezTo>
                  <a:pt x="383971" y="6573"/>
                  <a:pt x="386412" y="9672"/>
                  <a:pt x="387915" y="13240"/>
                </a:cubicBezTo>
                <a:lnTo>
                  <a:pt x="505388" y="307346"/>
                </a:lnTo>
                <a:cubicBezTo>
                  <a:pt x="510271" y="318990"/>
                  <a:pt x="512713" y="329883"/>
                  <a:pt x="512713" y="340024"/>
                </a:cubicBezTo>
                <a:cubicBezTo>
                  <a:pt x="512713" y="353734"/>
                  <a:pt x="508393" y="360589"/>
                  <a:pt x="499754" y="360589"/>
                </a:cubicBezTo>
                <a:lnTo>
                  <a:pt x="301430" y="360589"/>
                </a:lnTo>
                <a:cubicBezTo>
                  <a:pt x="303872" y="360589"/>
                  <a:pt x="305938" y="359697"/>
                  <a:pt x="307628" y="357913"/>
                </a:cubicBezTo>
                <a:cubicBezTo>
                  <a:pt x="309318" y="356129"/>
                  <a:pt x="310069" y="354016"/>
                  <a:pt x="309882" y="351574"/>
                </a:cubicBezTo>
                <a:lnTo>
                  <a:pt x="304247" y="279457"/>
                </a:lnTo>
                <a:cubicBezTo>
                  <a:pt x="304060" y="277015"/>
                  <a:pt x="303026" y="274902"/>
                  <a:pt x="301149" y="273118"/>
                </a:cubicBezTo>
                <a:cubicBezTo>
                  <a:pt x="299270" y="271334"/>
                  <a:pt x="297110" y="270442"/>
                  <a:pt x="294669" y="270442"/>
                </a:cubicBezTo>
                <a:lnTo>
                  <a:pt x="218044" y="270442"/>
                </a:lnTo>
                <a:cubicBezTo>
                  <a:pt x="215603" y="270442"/>
                  <a:pt x="213442" y="271334"/>
                  <a:pt x="211565" y="273118"/>
                </a:cubicBezTo>
                <a:cubicBezTo>
                  <a:pt x="209686" y="274902"/>
                  <a:pt x="208654" y="277015"/>
                  <a:pt x="208466" y="279457"/>
                </a:cubicBezTo>
                <a:lnTo>
                  <a:pt x="202831" y="351574"/>
                </a:lnTo>
                <a:cubicBezTo>
                  <a:pt x="202644" y="354016"/>
                  <a:pt x="203395" y="356129"/>
                  <a:pt x="205085" y="357913"/>
                </a:cubicBezTo>
                <a:cubicBezTo>
                  <a:pt x="206775" y="359697"/>
                  <a:pt x="208841" y="360589"/>
                  <a:pt x="211283" y="360589"/>
                </a:cubicBezTo>
                <a:lnTo>
                  <a:pt x="12959" y="360589"/>
                </a:lnTo>
                <a:cubicBezTo>
                  <a:pt x="4320" y="360589"/>
                  <a:pt x="0" y="353734"/>
                  <a:pt x="0" y="340024"/>
                </a:cubicBezTo>
                <a:cubicBezTo>
                  <a:pt x="0" y="329883"/>
                  <a:pt x="2441" y="318990"/>
                  <a:pt x="7324" y="307346"/>
                </a:cubicBezTo>
                <a:lnTo>
                  <a:pt x="124798" y="13240"/>
                </a:lnTo>
                <a:cubicBezTo>
                  <a:pt x="126300" y="9672"/>
                  <a:pt x="128742" y="6573"/>
                  <a:pt x="132122" y="3944"/>
                </a:cubicBezTo>
                <a:cubicBezTo>
                  <a:pt x="135503" y="1315"/>
                  <a:pt x="139071" y="0"/>
                  <a:pt x="142827" y="0"/>
                </a:cubicBezTo>
                <a:close/>
                <a:moveTo>
                  <a:pt x="230157" y="108177"/>
                </a:moveTo>
                <a:cubicBezTo>
                  <a:pt x="227716" y="108177"/>
                  <a:pt x="225556" y="109069"/>
                  <a:pt x="223678" y="110853"/>
                </a:cubicBezTo>
                <a:cubicBezTo>
                  <a:pt x="221800" y="112637"/>
                  <a:pt x="220767" y="114750"/>
                  <a:pt x="220579" y="117191"/>
                </a:cubicBezTo>
                <a:lnTo>
                  <a:pt x="213818" y="207339"/>
                </a:lnTo>
                <a:lnTo>
                  <a:pt x="213818" y="208466"/>
                </a:lnTo>
                <a:cubicBezTo>
                  <a:pt x="213631" y="210719"/>
                  <a:pt x="214381" y="212597"/>
                  <a:pt x="216072" y="214100"/>
                </a:cubicBezTo>
                <a:cubicBezTo>
                  <a:pt x="217762" y="215602"/>
                  <a:pt x="219734" y="216353"/>
                  <a:pt x="221988" y="216353"/>
                </a:cubicBezTo>
                <a:lnTo>
                  <a:pt x="290725" y="216353"/>
                </a:lnTo>
                <a:cubicBezTo>
                  <a:pt x="292979" y="216353"/>
                  <a:pt x="294951" y="215602"/>
                  <a:pt x="296641" y="214100"/>
                </a:cubicBezTo>
                <a:cubicBezTo>
                  <a:pt x="298332" y="212597"/>
                  <a:pt x="299082" y="210719"/>
                  <a:pt x="298895" y="208466"/>
                </a:cubicBezTo>
                <a:lnTo>
                  <a:pt x="298895" y="207339"/>
                </a:lnTo>
                <a:lnTo>
                  <a:pt x="292134" y="117191"/>
                </a:lnTo>
                <a:cubicBezTo>
                  <a:pt x="291946" y="114750"/>
                  <a:pt x="290913" y="112637"/>
                  <a:pt x="289035" y="110853"/>
                </a:cubicBezTo>
                <a:cubicBezTo>
                  <a:pt x="287157" y="109069"/>
                  <a:pt x="284997" y="108177"/>
                  <a:pt x="282556" y="108177"/>
                </a:cubicBezTo>
                <a:lnTo>
                  <a:pt x="230157" y="108177"/>
                </a:ln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54" name="Freeform 397"/>
          <p:cNvSpPr/>
          <p:nvPr/>
        </p:nvSpPr>
        <p:spPr>
          <a:xfrm>
            <a:off x="5082671" y="3815818"/>
            <a:ext cx="405663" cy="351395"/>
          </a:xfrm>
          <a:custGeom>
            <a:avLst/>
            <a:gdLst>
              <a:gd name="connsiteX0" fmla="*/ 270443 w 540884"/>
              <a:gd name="connsiteY0" fmla="*/ 189309 h 468766"/>
              <a:gd name="connsiteX1" fmla="*/ 327771 w 540884"/>
              <a:gd name="connsiteY1" fmla="*/ 213114 h 468766"/>
              <a:gd name="connsiteX2" fmla="*/ 351575 w 540884"/>
              <a:gd name="connsiteY2" fmla="*/ 270442 h 468766"/>
              <a:gd name="connsiteX3" fmla="*/ 327771 w 540884"/>
              <a:gd name="connsiteY3" fmla="*/ 327770 h 468766"/>
              <a:gd name="connsiteX4" fmla="*/ 270443 w 540884"/>
              <a:gd name="connsiteY4" fmla="*/ 351575 h 468766"/>
              <a:gd name="connsiteX5" fmla="*/ 213115 w 540884"/>
              <a:gd name="connsiteY5" fmla="*/ 327770 h 468766"/>
              <a:gd name="connsiteX6" fmla="*/ 189310 w 540884"/>
              <a:gd name="connsiteY6" fmla="*/ 270442 h 468766"/>
              <a:gd name="connsiteX7" fmla="*/ 213115 w 540884"/>
              <a:gd name="connsiteY7" fmla="*/ 213114 h 468766"/>
              <a:gd name="connsiteX8" fmla="*/ 270443 w 540884"/>
              <a:gd name="connsiteY8" fmla="*/ 189309 h 468766"/>
              <a:gd name="connsiteX9" fmla="*/ 270442 w 540884"/>
              <a:gd name="connsiteY9" fmla="*/ 144236 h 468766"/>
              <a:gd name="connsiteX10" fmla="*/ 181280 w 540884"/>
              <a:gd name="connsiteY10" fmla="*/ 181281 h 468766"/>
              <a:gd name="connsiteX11" fmla="*/ 144236 w 540884"/>
              <a:gd name="connsiteY11" fmla="*/ 270442 h 468766"/>
              <a:gd name="connsiteX12" fmla="*/ 181280 w 540884"/>
              <a:gd name="connsiteY12" fmla="*/ 359603 h 468766"/>
              <a:gd name="connsiteX13" fmla="*/ 270442 w 540884"/>
              <a:gd name="connsiteY13" fmla="*/ 396648 h 468766"/>
              <a:gd name="connsiteX14" fmla="*/ 359603 w 540884"/>
              <a:gd name="connsiteY14" fmla="*/ 359603 h 468766"/>
              <a:gd name="connsiteX15" fmla="*/ 396648 w 540884"/>
              <a:gd name="connsiteY15" fmla="*/ 270442 h 468766"/>
              <a:gd name="connsiteX16" fmla="*/ 359603 w 540884"/>
              <a:gd name="connsiteY16" fmla="*/ 181281 h 468766"/>
              <a:gd name="connsiteX17" fmla="*/ 270442 w 540884"/>
              <a:gd name="connsiteY17" fmla="*/ 144236 h 468766"/>
              <a:gd name="connsiteX18" fmla="*/ 198324 w 540884"/>
              <a:gd name="connsiteY18" fmla="*/ 0 h 468766"/>
              <a:gd name="connsiteX19" fmla="*/ 342560 w 540884"/>
              <a:gd name="connsiteY19" fmla="*/ 0 h 468766"/>
              <a:gd name="connsiteX20" fmla="*/ 371717 w 540884"/>
              <a:gd name="connsiteY20" fmla="*/ 10001 h 468766"/>
              <a:gd name="connsiteX21" fmla="*/ 391296 w 540884"/>
              <a:gd name="connsiteY21" fmla="*/ 33805 h 468766"/>
              <a:gd name="connsiteX22" fmla="*/ 405663 w 540884"/>
              <a:gd name="connsiteY22" fmla="*/ 72118 h 468766"/>
              <a:gd name="connsiteX23" fmla="*/ 468766 w 540884"/>
              <a:gd name="connsiteY23" fmla="*/ 72118 h 468766"/>
              <a:gd name="connsiteX24" fmla="*/ 519755 w 540884"/>
              <a:gd name="connsiteY24" fmla="*/ 93246 h 468766"/>
              <a:gd name="connsiteX25" fmla="*/ 540884 w 540884"/>
              <a:gd name="connsiteY25" fmla="*/ 144236 h 468766"/>
              <a:gd name="connsiteX26" fmla="*/ 540884 w 540884"/>
              <a:gd name="connsiteY26" fmla="*/ 396648 h 468766"/>
              <a:gd name="connsiteX27" fmla="*/ 519755 w 540884"/>
              <a:gd name="connsiteY27" fmla="*/ 447638 h 468766"/>
              <a:gd name="connsiteX28" fmla="*/ 468766 w 540884"/>
              <a:gd name="connsiteY28" fmla="*/ 468766 h 468766"/>
              <a:gd name="connsiteX29" fmla="*/ 72118 w 540884"/>
              <a:gd name="connsiteY29" fmla="*/ 468766 h 468766"/>
              <a:gd name="connsiteX30" fmla="*/ 21128 w 540884"/>
              <a:gd name="connsiteY30" fmla="*/ 447638 h 468766"/>
              <a:gd name="connsiteX31" fmla="*/ 0 w 540884"/>
              <a:gd name="connsiteY31" fmla="*/ 396648 h 468766"/>
              <a:gd name="connsiteX32" fmla="*/ 0 w 540884"/>
              <a:gd name="connsiteY32" fmla="*/ 144236 h 468766"/>
              <a:gd name="connsiteX33" fmla="*/ 21128 w 540884"/>
              <a:gd name="connsiteY33" fmla="*/ 93246 h 468766"/>
              <a:gd name="connsiteX34" fmla="*/ 72118 w 540884"/>
              <a:gd name="connsiteY34" fmla="*/ 72118 h 468766"/>
              <a:gd name="connsiteX35" fmla="*/ 135220 w 540884"/>
              <a:gd name="connsiteY35" fmla="*/ 72118 h 468766"/>
              <a:gd name="connsiteX36" fmla="*/ 149588 w 540884"/>
              <a:gd name="connsiteY36" fmla="*/ 33805 h 468766"/>
              <a:gd name="connsiteX37" fmla="*/ 169167 w 540884"/>
              <a:gd name="connsiteY37" fmla="*/ 10001 h 468766"/>
              <a:gd name="connsiteX38" fmla="*/ 198324 w 540884"/>
              <a:gd name="connsiteY38" fmla="*/ 0 h 4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40884" h="468766">
                <a:moveTo>
                  <a:pt x="270443" y="189309"/>
                </a:moveTo>
                <a:cubicBezTo>
                  <a:pt x="292792" y="189309"/>
                  <a:pt x="311901" y="197244"/>
                  <a:pt x="327771" y="213114"/>
                </a:cubicBezTo>
                <a:cubicBezTo>
                  <a:pt x="343641" y="228984"/>
                  <a:pt x="351575" y="248093"/>
                  <a:pt x="351575" y="270442"/>
                </a:cubicBezTo>
                <a:cubicBezTo>
                  <a:pt x="351575" y="292791"/>
                  <a:pt x="343641" y="311900"/>
                  <a:pt x="327771" y="327770"/>
                </a:cubicBezTo>
                <a:cubicBezTo>
                  <a:pt x="311901" y="343640"/>
                  <a:pt x="292792" y="351575"/>
                  <a:pt x="270443" y="351575"/>
                </a:cubicBezTo>
                <a:cubicBezTo>
                  <a:pt x="248094" y="351575"/>
                  <a:pt x="228985" y="343640"/>
                  <a:pt x="213115" y="327770"/>
                </a:cubicBezTo>
                <a:cubicBezTo>
                  <a:pt x="197245" y="311900"/>
                  <a:pt x="189310" y="292791"/>
                  <a:pt x="189310" y="270442"/>
                </a:cubicBezTo>
                <a:cubicBezTo>
                  <a:pt x="189310" y="248093"/>
                  <a:pt x="197245" y="228984"/>
                  <a:pt x="213115" y="213114"/>
                </a:cubicBezTo>
                <a:cubicBezTo>
                  <a:pt x="228985" y="197244"/>
                  <a:pt x="248094" y="189309"/>
                  <a:pt x="270443" y="189309"/>
                </a:cubicBezTo>
                <a:close/>
                <a:moveTo>
                  <a:pt x="270442" y="144236"/>
                </a:moveTo>
                <a:cubicBezTo>
                  <a:pt x="235698" y="144236"/>
                  <a:pt x="205976" y="156584"/>
                  <a:pt x="181280" y="181281"/>
                </a:cubicBezTo>
                <a:cubicBezTo>
                  <a:pt x="156584" y="205977"/>
                  <a:pt x="144236" y="235698"/>
                  <a:pt x="144236" y="270442"/>
                </a:cubicBezTo>
                <a:cubicBezTo>
                  <a:pt x="144236" y="305186"/>
                  <a:pt x="156584" y="334907"/>
                  <a:pt x="181280" y="359603"/>
                </a:cubicBezTo>
                <a:cubicBezTo>
                  <a:pt x="205976" y="384300"/>
                  <a:pt x="235698" y="396648"/>
                  <a:pt x="270442" y="396648"/>
                </a:cubicBezTo>
                <a:cubicBezTo>
                  <a:pt x="305186" y="396648"/>
                  <a:pt x="334906" y="384300"/>
                  <a:pt x="359603" y="359603"/>
                </a:cubicBezTo>
                <a:cubicBezTo>
                  <a:pt x="384300" y="334907"/>
                  <a:pt x="396648" y="305186"/>
                  <a:pt x="396648" y="270442"/>
                </a:cubicBezTo>
                <a:cubicBezTo>
                  <a:pt x="396648" y="235698"/>
                  <a:pt x="384300" y="205977"/>
                  <a:pt x="359603" y="181281"/>
                </a:cubicBezTo>
                <a:cubicBezTo>
                  <a:pt x="334906" y="156584"/>
                  <a:pt x="305186" y="144236"/>
                  <a:pt x="270442" y="144236"/>
                </a:cubicBezTo>
                <a:close/>
                <a:moveTo>
                  <a:pt x="198324" y="0"/>
                </a:moveTo>
                <a:lnTo>
                  <a:pt x="342560" y="0"/>
                </a:lnTo>
                <a:cubicBezTo>
                  <a:pt x="352514" y="0"/>
                  <a:pt x="362233" y="3334"/>
                  <a:pt x="371717" y="10001"/>
                </a:cubicBezTo>
                <a:cubicBezTo>
                  <a:pt x="381201" y="16668"/>
                  <a:pt x="387727" y="24603"/>
                  <a:pt x="391296" y="33805"/>
                </a:cubicBezTo>
                <a:lnTo>
                  <a:pt x="405663" y="72118"/>
                </a:lnTo>
                <a:lnTo>
                  <a:pt x="468766" y="72118"/>
                </a:lnTo>
                <a:cubicBezTo>
                  <a:pt x="488673" y="72118"/>
                  <a:pt x="505670" y="79161"/>
                  <a:pt x="519755" y="93246"/>
                </a:cubicBezTo>
                <a:cubicBezTo>
                  <a:pt x="533841" y="107332"/>
                  <a:pt x="540884" y="124328"/>
                  <a:pt x="540884" y="144236"/>
                </a:cubicBezTo>
                <a:lnTo>
                  <a:pt x="540884" y="396648"/>
                </a:lnTo>
                <a:cubicBezTo>
                  <a:pt x="540884" y="416556"/>
                  <a:pt x="533841" y="433552"/>
                  <a:pt x="519755" y="447638"/>
                </a:cubicBezTo>
                <a:cubicBezTo>
                  <a:pt x="505670" y="461723"/>
                  <a:pt x="488673" y="468766"/>
                  <a:pt x="468766" y="468766"/>
                </a:cubicBezTo>
                <a:lnTo>
                  <a:pt x="72118" y="468766"/>
                </a:lnTo>
                <a:cubicBezTo>
                  <a:pt x="52210" y="468766"/>
                  <a:pt x="35214" y="461723"/>
                  <a:pt x="21128" y="447638"/>
                </a:cubicBezTo>
                <a:cubicBezTo>
                  <a:pt x="7042" y="433552"/>
                  <a:pt x="0" y="416556"/>
                  <a:pt x="0" y="396648"/>
                </a:cubicBezTo>
                <a:lnTo>
                  <a:pt x="0" y="144236"/>
                </a:lnTo>
                <a:cubicBezTo>
                  <a:pt x="0" y="124328"/>
                  <a:pt x="7042" y="107332"/>
                  <a:pt x="21128" y="93246"/>
                </a:cubicBezTo>
                <a:cubicBezTo>
                  <a:pt x="35214" y="79161"/>
                  <a:pt x="52210" y="72118"/>
                  <a:pt x="72118" y="72118"/>
                </a:cubicBezTo>
                <a:lnTo>
                  <a:pt x="135220" y="72118"/>
                </a:lnTo>
                <a:lnTo>
                  <a:pt x="149588" y="33805"/>
                </a:lnTo>
                <a:cubicBezTo>
                  <a:pt x="153156" y="24603"/>
                  <a:pt x="159683" y="16668"/>
                  <a:pt x="169167" y="10001"/>
                </a:cubicBezTo>
                <a:cubicBezTo>
                  <a:pt x="178651" y="3334"/>
                  <a:pt x="188370" y="0"/>
                  <a:pt x="198324" y="0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255" name="Group 5"/>
          <p:cNvGrpSpPr/>
          <p:nvPr/>
        </p:nvGrpSpPr>
        <p:grpSpPr>
          <a:xfrm>
            <a:off x="5955029" y="1203241"/>
            <a:ext cx="2202816" cy="1005524"/>
            <a:chOff x="1261595" y="1009107"/>
            <a:chExt cx="2937088" cy="1340698"/>
          </a:xfrm>
        </p:grpSpPr>
        <p:sp>
          <p:nvSpPr>
            <p:cNvPr id="256" name="TextBox 90"/>
            <p:cNvSpPr txBox="1"/>
            <p:nvPr/>
          </p:nvSpPr>
          <p:spPr>
            <a:xfrm>
              <a:off x="1261595" y="1009107"/>
              <a:ext cx="2937088" cy="55399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故障告警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7" name="TextBox 91"/>
            <p:cNvSpPr txBox="1"/>
            <p:nvPr/>
          </p:nvSpPr>
          <p:spPr>
            <a:xfrm>
              <a:off x="1269390" y="1580364"/>
              <a:ext cx="2929293" cy="76944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5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自动发现硬件、业务脱网，流量、文件、存储、数据、进程等阈值告警，预留灵活的告警通知、上报接口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8" name="Group 92"/>
          <p:cNvGrpSpPr/>
          <p:nvPr/>
        </p:nvGrpSpPr>
        <p:grpSpPr>
          <a:xfrm>
            <a:off x="5955029" y="2390457"/>
            <a:ext cx="2202816" cy="986474"/>
            <a:chOff x="1261595" y="1009107"/>
            <a:chExt cx="2937088" cy="1315298"/>
          </a:xfrm>
        </p:grpSpPr>
        <p:sp>
          <p:nvSpPr>
            <p:cNvPr id="259" name="TextBox 94"/>
            <p:cNvSpPr txBox="1"/>
            <p:nvPr/>
          </p:nvSpPr>
          <p:spPr>
            <a:xfrm>
              <a:off x="1261595" y="1009107"/>
              <a:ext cx="2937088" cy="55399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业务评估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0" name="TextBox 103"/>
            <p:cNvSpPr txBox="1"/>
            <p:nvPr/>
          </p:nvSpPr>
          <p:spPr>
            <a:xfrm>
              <a:off x="1269390" y="1554964"/>
              <a:ext cx="2929293" cy="76944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基于真实业务数据和模拟测试，确定系统负载，评估系统容量，为业务发展、系统扩容提供规划依据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1" name="Group 104"/>
          <p:cNvGrpSpPr/>
          <p:nvPr/>
        </p:nvGrpSpPr>
        <p:grpSpPr>
          <a:xfrm>
            <a:off x="5955029" y="3638936"/>
            <a:ext cx="2202816" cy="1114890"/>
            <a:chOff x="1261595" y="1009107"/>
            <a:chExt cx="2937088" cy="1486522"/>
          </a:xfrm>
        </p:grpSpPr>
        <p:sp>
          <p:nvSpPr>
            <p:cNvPr id="262" name="TextBox 105"/>
            <p:cNvSpPr txBox="1"/>
            <p:nvPr/>
          </p:nvSpPr>
          <p:spPr>
            <a:xfrm>
              <a:off x="1261595" y="1009107"/>
              <a:ext cx="2937088" cy="55399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运维自动化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3" name="TextBox 106"/>
            <p:cNvSpPr txBox="1"/>
            <p:nvPr/>
          </p:nvSpPr>
          <p:spPr>
            <a:xfrm>
              <a:off x="1269390" y="1510744"/>
              <a:ext cx="2929293" cy="98488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kumimoji="0" lang="en-US" altLang="zh-CN" sz="105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SaltStack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kumimoji="0" lang="en-US" altLang="zh-CN" sz="105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Ansible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Puppy</a:t>
              </a:r>
              <a:r>
                <a:rPr lang="zh-CN" altLang="en-US" sz="105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等主流运维管理框架，提供统一命令下发接口，实现图形化、自动化的业务管理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4" name="Group 109"/>
          <p:cNvGrpSpPr/>
          <p:nvPr/>
        </p:nvGrpSpPr>
        <p:grpSpPr>
          <a:xfrm>
            <a:off x="969989" y="1203241"/>
            <a:ext cx="2202816" cy="1024574"/>
            <a:chOff x="1261595" y="1009107"/>
            <a:chExt cx="2937088" cy="1366098"/>
          </a:xfrm>
        </p:grpSpPr>
        <p:sp>
          <p:nvSpPr>
            <p:cNvPr id="265" name="TextBox 110"/>
            <p:cNvSpPr txBox="1"/>
            <p:nvPr/>
          </p:nvSpPr>
          <p:spPr>
            <a:xfrm>
              <a:off x="1261595" y="1009107"/>
              <a:ext cx="2937088" cy="553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业务可视化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" name="TextBox 111"/>
            <p:cNvSpPr txBox="1"/>
            <p:nvPr/>
          </p:nvSpPr>
          <p:spPr>
            <a:xfrm>
              <a:off x="1269390" y="1605764"/>
              <a:ext cx="2929293" cy="76944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通过标准化组件，灵活定制大屏级数据展现和分析报表。</a:t>
              </a: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运维成果，让业务数据说话。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7" name="Group 115"/>
          <p:cNvGrpSpPr/>
          <p:nvPr/>
        </p:nvGrpSpPr>
        <p:grpSpPr>
          <a:xfrm>
            <a:off x="969989" y="2390457"/>
            <a:ext cx="2202816" cy="976949"/>
            <a:chOff x="1261595" y="1009107"/>
            <a:chExt cx="2937088" cy="1302600"/>
          </a:xfrm>
        </p:grpSpPr>
        <p:sp>
          <p:nvSpPr>
            <p:cNvPr id="268" name="TextBox 117"/>
            <p:cNvSpPr txBox="1"/>
            <p:nvPr/>
          </p:nvSpPr>
          <p:spPr>
            <a:xfrm>
              <a:off x="1261595" y="1009107"/>
              <a:ext cx="2937088" cy="553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业务分析</a:t>
              </a:r>
              <a:endPara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9" name="TextBox 118"/>
            <p:cNvSpPr txBox="1"/>
            <p:nvPr/>
          </p:nvSpPr>
          <p:spPr>
            <a:xfrm>
              <a:off x="1269390" y="1542265"/>
              <a:ext cx="2929293" cy="76944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5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业务拓扑，夸系统业务关联，随时掌握业务全景及运行状态，及时发现性能瓶颈和潜在风险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0" name="Group 120"/>
          <p:cNvGrpSpPr/>
          <p:nvPr/>
        </p:nvGrpSpPr>
        <p:grpSpPr>
          <a:xfrm>
            <a:off x="969989" y="3638936"/>
            <a:ext cx="2202816" cy="1124415"/>
            <a:chOff x="1261595" y="1009107"/>
            <a:chExt cx="2937088" cy="1499222"/>
          </a:xfrm>
        </p:grpSpPr>
        <p:sp>
          <p:nvSpPr>
            <p:cNvPr id="271" name="TextBox 123"/>
            <p:cNvSpPr txBox="1"/>
            <p:nvPr/>
          </p:nvSpPr>
          <p:spPr>
            <a:xfrm>
              <a:off x="1261595" y="1009107"/>
              <a:ext cx="2937088" cy="553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数据采集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2" name="TextBox 124"/>
            <p:cNvSpPr txBox="1"/>
            <p:nvPr/>
          </p:nvSpPr>
          <p:spPr>
            <a:xfrm>
              <a:off x="1269390" y="1523444"/>
              <a:ext cx="2929293" cy="98488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SNMP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JMX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SSH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等主流管理协议，对网络、服务器等基础设施、中间件、数据库、应用的性能数据进行统一采集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975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87779" y="343847"/>
            <a:ext cx="4162153" cy="51972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3600" b="1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管理范围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643" y="153814"/>
            <a:ext cx="1890740" cy="449677"/>
          </a:xfrm>
          <a:prstGeom prst="rect">
            <a:avLst/>
          </a:prstGeom>
        </p:spPr>
      </p:pic>
      <p:sp>
        <p:nvSpPr>
          <p:cNvPr id="40" name="Freeform 139"/>
          <p:cNvSpPr>
            <a:spLocks/>
          </p:cNvSpPr>
          <p:nvPr/>
        </p:nvSpPr>
        <p:spPr bwMode="auto">
          <a:xfrm>
            <a:off x="1372183" y="1156551"/>
            <a:ext cx="794147" cy="1120379"/>
          </a:xfrm>
          <a:custGeom>
            <a:avLst/>
            <a:gdLst>
              <a:gd name="T0" fmla="*/ 2670 w 2670"/>
              <a:gd name="T1" fmla="*/ 325 h 3763"/>
              <a:gd name="T2" fmla="*/ 2670 w 2670"/>
              <a:gd name="T3" fmla="*/ 3112 h 3763"/>
              <a:gd name="T4" fmla="*/ 2668 w 2670"/>
              <a:gd name="T5" fmla="*/ 3167 h 3763"/>
              <a:gd name="T6" fmla="*/ 2650 w 2670"/>
              <a:gd name="T7" fmla="*/ 3272 h 3763"/>
              <a:gd name="T8" fmla="*/ 2615 w 2670"/>
              <a:gd name="T9" fmla="*/ 3371 h 3763"/>
              <a:gd name="T10" fmla="*/ 2565 w 2670"/>
              <a:gd name="T11" fmla="*/ 3463 h 3763"/>
              <a:gd name="T12" fmla="*/ 2534 w 2670"/>
              <a:gd name="T13" fmla="*/ 3506 h 3763"/>
              <a:gd name="T14" fmla="*/ 2518 w 2670"/>
              <a:gd name="T15" fmla="*/ 3526 h 3763"/>
              <a:gd name="T16" fmla="*/ 2501 w 2670"/>
              <a:gd name="T17" fmla="*/ 3545 h 3763"/>
              <a:gd name="T18" fmla="*/ 2470 w 2670"/>
              <a:gd name="T19" fmla="*/ 3577 h 3763"/>
              <a:gd name="T20" fmla="*/ 2399 w 2670"/>
              <a:gd name="T21" fmla="*/ 3636 h 3763"/>
              <a:gd name="T22" fmla="*/ 2320 w 2670"/>
              <a:gd name="T23" fmla="*/ 3685 h 3763"/>
              <a:gd name="T24" fmla="*/ 2233 w 2670"/>
              <a:gd name="T25" fmla="*/ 3721 h 3763"/>
              <a:gd name="T26" fmla="*/ 2186 w 2670"/>
              <a:gd name="T27" fmla="*/ 3736 h 3763"/>
              <a:gd name="T28" fmla="*/ 2178 w 2670"/>
              <a:gd name="T29" fmla="*/ 3737 h 3763"/>
              <a:gd name="T30" fmla="*/ 2171 w 2670"/>
              <a:gd name="T31" fmla="*/ 3739 h 3763"/>
              <a:gd name="T32" fmla="*/ 2117 w 2670"/>
              <a:gd name="T33" fmla="*/ 3752 h 3763"/>
              <a:gd name="T34" fmla="*/ 2010 w 2670"/>
              <a:gd name="T35" fmla="*/ 3763 h 3763"/>
              <a:gd name="T36" fmla="*/ 1904 w 2670"/>
              <a:gd name="T37" fmla="*/ 3756 h 3763"/>
              <a:gd name="T38" fmla="*/ 1801 w 2670"/>
              <a:gd name="T39" fmla="*/ 3733 h 3763"/>
              <a:gd name="T40" fmla="*/ 1704 w 2670"/>
              <a:gd name="T41" fmla="*/ 3694 h 3763"/>
              <a:gd name="T42" fmla="*/ 1615 w 2670"/>
              <a:gd name="T43" fmla="*/ 3640 h 3763"/>
              <a:gd name="T44" fmla="*/ 1534 w 2670"/>
              <a:gd name="T45" fmla="*/ 3571 h 3763"/>
              <a:gd name="T46" fmla="*/ 1466 w 2670"/>
              <a:gd name="T47" fmla="*/ 3488 h 3763"/>
              <a:gd name="T48" fmla="*/ 1437 w 2670"/>
              <a:gd name="T49" fmla="*/ 3441 h 3763"/>
              <a:gd name="T50" fmla="*/ 44 w 2670"/>
              <a:gd name="T51" fmla="*/ 1028 h 3763"/>
              <a:gd name="T52" fmla="*/ 27 w 2670"/>
              <a:gd name="T53" fmla="*/ 997 h 3763"/>
              <a:gd name="T54" fmla="*/ 6 w 2670"/>
              <a:gd name="T55" fmla="*/ 932 h 3763"/>
              <a:gd name="T56" fmla="*/ 0 w 2670"/>
              <a:gd name="T57" fmla="*/ 866 h 3763"/>
              <a:gd name="T58" fmla="*/ 6 w 2670"/>
              <a:gd name="T59" fmla="*/ 801 h 3763"/>
              <a:gd name="T60" fmla="*/ 24 w 2670"/>
              <a:gd name="T61" fmla="*/ 739 h 3763"/>
              <a:gd name="T62" fmla="*/ 57 w 2670"/>
              <a:gd name="T63" fmla="*/ 682 h 3763"/>
              <a:gd name="T64" fmla="*/ 99 w 2670"/>
              <a:gd name="T65" fmla="*/ 631 h 3763"/>
              <a:gd name="T66" fmla="*/ 153 w 2670"/>
              <a:gd name="T67" fmla="*/ 590 h 3763"/>
              <a:gd name="T68" fmla="*/ 184 w 2670"/>
              <a:gd name="T69" fmla="*/ 574 h 3763"/>
              <a:gd name="T70" fmla="*/ 309 w 2670"/>
              <a:gd name="T71" fmla="*/ 515 h 3763"/>
              <a:gd name="T72" fmla="*/ 566 w 2670"/>
              <a:gd name="T73" fmla="*/ 407 h 3763"/>
              <a:gd name="T74" fmla="*/ 827 w 2670"/>
              <a:gd name="T75" fmla="*/ 312 h 3763"/>
              <a:gd name="T76" fmla="*/ 1091 w 2670"/>
              <a:gd name="T77" fmla="*/ 228 h 3763"/>
              <a:gd name="T78" fmla="*/ 1359 w 2670"/>
              <a:gd name="T79" fmla="*/ 157 h 3763"/>
              <a:gd name="T80" fmla="*/ 1631 w 2670"/>
              <a:gd name="T81" fmla="*/ 97 h 3763"/>
              <a:gd name="T82" fmla="*/ 1905 w 2670"/>
              <a:gd name="T83" fmla="*/ 49 h 3763"/>
              <a:gd name="T84" fmla="*/ 2182 w 2670"/>
              <a:gd name="T85" fmla="*/ 14 h 3763"/>
              <a:gd name="T86" fmla="*/ 2321 w 2670"/>
              <a:gd name="T87" fmla="*/ 3 h 3763"/>
              <a:gd name="T88" fmla="*/ 2356 w 2670"/>
              <a:gd name="T89" fmla="*/ 0 h 3763"/>
              <a:gd name="T90" fmla="*/ 2423 w 2670"/>
              <a:gd name="T91" fmla="*/ 9 h 3763"/>
              <a:gd name="T92" fmla="*/ 2486 w 2670"/>
              <a:gd name="T93" fmla="*/ 31 h 3763"/>
              <a:gd name="T94" fmla="*/ 2541 w 2670"/>
              <a:gd name="T95" fmla="*/ 66 h 3763"/>
              <a:gd name="T96" fmla="*/ 2589 w 2670"/>
              <a:gd name="T97" fmla="*/ 110 h 3763"/>
              <a:gd name="T98" fmla="*/ 2627 w 2670"/>
              <a:gd name="T99" fmla="*/ 163 h 3763"/>
              <a:gd name="T100" fmla="*/ 2654 w 2670"/>
              <a:gd name="T101" fmla="*/ 224 h 3763"/>
              <a:gd name="T102" fmla="*/ 2668 w 2670"/>
              <a:gd name="T103" fmla="*/ 290 h 3763"/>
              <a:gd name="T104" fmla="*/ 2670 w 2670"/>
              <a:gd name="T105" fmla="*/ 325 h 3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70" h="3763">
                <a:moveTo>
                  <a:pt x="2670" y="325"/>
                </a:moveTo>
                <a:lnTo>
                  <a:pt x="2670" y="3112"/>
                </a:lnTo>
                <a:lnTo>
                  <a:pt x="2668" y="3167"/>
                </a:lnTo>
                <a:lnTo>
                  <a:pt x="2650" y="3272"/>
                </a:lnTo>
                <a:lnTo>
                  <a:pt x="2615" y="3371"/>
                </a:lnTo>
                <a:lnTo>
                  <a:pt x="2565" y="3463"/>
                </a:lnTo>
                <a:lnTo>
                  <a:pt x="2534" y="3506"/>
                </a:lnTo>
                <a:lnTo>
                  <a:pt x="2518" y="3526"/>
                </a:lnTo>
                <a:lnTo>
                  <a:pt x="2501" y="3545"/>
                </a:lnTo>
                <a:lnTo>
                  <a:pt x="2470" y="3577"/>
                </a:lnTo>
                <a:lnTo>
                  <a:pt x="2399" y="3636"/>
                </a:lnTo>
                <a:lnTo>
                  <a:pt x="2320" y="3685"/>
                </a:lnTo>
                <a:lnTo>
                  <a:pt x="2233" y="3721"/>
                </a:lnTo>
                <a:lnTo>
                  <a:pt x="2186" y="3736"/>
                </a:lnTo>
                <a:lnTo>
                  <a:pt x="2178" y="3737"/>
                </a:lnTo>
                <a:lnTo>
                  <a:pt x="2171" y="3739"/>
                </a:lnTo>
                <a:lnTo>
                  <a:pt x="2117" y="3752"/>
                </a:lnTo>
                <a:lnTo>
                  <a:pt x="2010" y="3763"/>
                </a:lnTo>
                <a:lnTo>
                  <a:pt x="1904" y="3756"/>
                </a:lnTo>
                <a:lnTo>
                  <a:pt x="1801" y="3733"/>
                </a:lnTo>
                <a:lnTo>
                  <a:pt x="1704" y="3694"/>
                </a:lnTo>
                <a:lnTo>
                  <a:pt x="1615" y="3640"/>
                </a:lnTo>
                <a:lnTo>
                  <a:pt x="1534" y="3571"/>
                </a:lnTo>
                <a:lnTo>
                  <a:pt x="1466" y="3488"/>
                </a:lnTo>
                <a:lnTo>
                  <a:pt x="1437" y="3441"/>
                </a:lnTo>
                <a:lnTo>
                  <a:pt x="44" y="1028"/>
                </a:lnTo>
                <a:lnTo>
                  <a:pt x="27" y="997"/>
                </a:lnTo>
                <a:lnTo>
                  <a:pt x="6" y="932"/>
                </a:lnTo>
                <a:lnTo>
                  <a:pt x="0" y="866"/>
                </a:lnTo>
                <a:lnTo>
                  <a:pt x="6" y="801"/>
                </a:lnTo>
                <a:lnTo>
                  <a:pt x="24" y="739"/>
                </a:lnTo>
                <a:lnTo>
                  <a:pt x="57" y="682"/>
                </a:lnTo>
                <a:lnTo>
                  <a:pt x="99" y="631"/>
                </a:lnTo>
                <a:lnTo>
                  <a:pt x="153" y="590"/>
                </a:lnTo>
                <a:lnTo>
                  <a:pt x="184" y="574"/>
                </a:lnTo>
                <a:lnTo>
                  <a:pt x="309" y="515"/>
                </a:lnTo>
                <a:lnTo>
                  <a:pt x="566" y="407"/>
                </a:lnTo>
                <a:lnTo>
                  <a:pt x="827" y="312"/>
                </a:lnTo>
                <a:lnTo>
                  <a:pt x="1091" y="228"/>
                </a:lnTo>
                <a:lnTo>
                  <a:pt x="1359" y="157"/>
                </a:lnTo>
                <a:lnTo>
                  <a:pt x="1631" y="97"/>
                </a:lnTo>
                <a:lnTo>
                  <a:pt x="1905" y="49"/>
                </a:lnTo>
                <a:lnTo>
                  <a:pt x="2182" y="14"/>
                </a:lnTo>
                <a:lnTo>
                  <a:pt x="2321" y="3"/>
                </a:lnTo>
                <a:lnTo>
                  <a:pt x="2356" y="0"/>
                </a:lnTo>
                <a:lnTo>
                  <a:pt x="2423" y="9"/>
                </a:lnTo>
                <a:lnTo>
                  <a:pt x="2486" y="31"/>
                </a:lnTo>
                <a:lnTo>
                  <a:pt x="2541" y="66"/>
                </a:lnTo>
                <a:lnTo>
                  <a:pt x="2589" y="110"/>
                </a:lnTo>
                <a:lnTo>
                  <a:pt x="2627" y="163"/>
                </a:lnTo>
                <a:lnTo>
                  <a:pt x="2654" y="224"/>
                </a:lnTo>
                <a:lnTo>
                  <a:pt x="2668" y="290"/>
                </a:lnTo>
                <a:lnTo>
                  <a:pt x="2670" y="325"/>
                </a:lnTo>
                <a:close/>
              </a:path>
            </a:pathLst>
          </a:custGeom>
          <a:solidFill>
            <a:srgbClr val="31A1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Freeform 140"/>
          <p:cNvSpPr>
            <a:spLocks/>
          </p:cNvSpPr>
          <p:nvPr/>
        </p:nvSpPr>
        <p:spPr bwMode="auto">
          <a:xfrm>
            <a:off x="2675917" y="1460161"/>
            <a:ext cx="1060847" cy="1059656"/>
          </a:xfrm>
          <a:custGeom>
            <a:avLst/>
            <a:gdLst>
              <a:gd name="T0" fmla="*/ 3403 w 3562"/>
              <a:gd name="T1" fmla="*/ 2081 h 3561"/>
              <a:gd name="T2" fmla="*/ 3402 w 3562"/>
              <a:gd name="T3" fmla="*/ 2082 h 3561"/>
              <a:gd name="T4" fmla="*/ 3400 w 3562"/>
              <a:gd name="T5" fmla="*/ 2084 h 3561"/>
              <a:gd name="T6" fmla="*/ 3349 w 3562"/>
              <a:gd name="T7" fmla="*/ 2114 h 3561"/>
              <a:gd name="T8" fmla="*/ 2058 w 3562"/>
              <a:gd name="T9" fmla="*/ 2859 h 3561"/>
              <a:gd name="T10" fmla="*/ 2002 w 3562"/>
              <a:gd name="T11" fmla="*/ 2891 h 3561"/>
              <a:gd name="T12" fmla="*/ 989 w 3562"/>
              <a:gd name="T13" fmla="*/ 3476 h 3561"/>
              <a:gd name="T14" fmla="*/ 941 w 3562"/>
              <a:gd name="T15" fmla="*/ 3503 h 3561"/>
              <a:gd name="T16" fmla="*/ 838 w 3562"/>
              <a:gd name="T17" fmla="*/ 3539 h 3561"/>
              <a:gd name="T18" fmla="*/ 735 w 3562"/>
              <a:gd name="T19" fmla="*/ 3560 h 3561"/>
              <a:gd name="T20" fmla="*/ 630 w 3562"/>
              <a:gd name="T21" fmla="*/ 3561 h 3561"/>
              <a:gd name="T22" fmla="*/ 526 w 3562"/>
              <a:gd name="T23" fmla="*/ 3547 h 3561"/>
              <a:gd name="T24" fmla="*/ 425 w 3562"/>
              <a:gd name="T25" fmla="*/ 3516 h 3561"/>
              <a:gd name="T26" fmla="*/ 329 w 3562"/>
              <a:gd name="T27" fmla="*/ 3468 h 3561"/>
              <a:gd name="T28" fmla="*/ 241 w 3562"/>
              <a:gd name="T29" fmla="*/ 3406 h 3561"/>
              <a:gd name="T30" fmla="*/ 201 w 3562"/>
              <a:gd name="T31" fmla="*/ 3367 h 3561"/>
              <a:gd name="T32" fmla="*/ 194 w 3562"/>
              <a:gd name="T33" fmla="*/ 3360 h 3561"/>
              <a:gd name="T34" fmla="*/ 157 w 3562"/>
              <a:gd name="T35" fmla="*/ 3320 h 3561"/>
              <a:gd name="T36" fmla="*/ 93 w 3562"/>
              <a:gd name="T37" fmla="*/ 3232 h 3561"/>
              <a:gd name="T38" fmla="*/ 45 w 3562"/>
              <a:gd name="T39" fmla="*/ 3137 h 3561"/>
              <a:gd name="T40" fmla="*/ 14 w 3562"/>
              <a:gd name="T41" fmla="*/ 3036 h 3561"/>
              <a:gd name="T42" fmla="*/ 0 w 3562"/>
              <a:gd name="T43" fmla="*/ 2933 h 3561"/>
              <a:gd name="T44" fmla="*/ 2 w 3562"/>
              <a:gd name="T45" fmla="*/ 2828 h 3561"/>
              <a:gd name="T46" fmla="*/ 22 w 3562"/>
              <a:gd name="T47" fmla="*/ 2723 h 3561"/>
              <a:gd name="T48" fmla="*/ 59 w 3562"/>
              <a:gd name="T49" fmla="*/ 2622 h 3561"/>
              <a:gd name="T50" fmla="*/ 85 w 3562"/>
              <a:gd name="T51" fmla="*/ 2574 h 3561"/>
              <a:gd name="T52" fmla="*/ 1477 w 3562"/>
              <a:gd name="T53" fmla="*/ 162 h 3561"/>
              <a:gd name="T54" fmla="*/ 1497 w 3562"/>
              <a:gd name="T55" fmla="*/ 132 h 3561"/>
              <a:gd name="T56" fmla="*/ 1542 w 3562"/>
              <a:gd name="T57" fmla="*/ 81 h 3561"/>
              <a:gd name="T58" fmla="*/ 1595 w 3562"/>
              <a:gd name="T59" fmla="*/ 42 h 3561"/>
              <a:gd name="T60" fmla="*/ 1655 w 3562"/>
              <a:gd name="T61" fmla="*/ 15 h 3561"/>
              <a:gd name="T62" fmla="*/ 1719 w 3562"/>
              <a:gd name="T63" fmla="*/ 1 h 3561"/>
              <a:gd name="T64" fmla="*/ 1785 w 3562"/>
              <a:gd name="T65" fmla="*/ 0 h 3561"/>
              <a:gd name="T66" fmla="*/ 1849 w 3562"/>
              <a:gd name="T67" fmla="*/ 11 h 3561"/>
              <a:gd name="T68" fmla="*/ 1913 w 3562"/>
              <a:gd name="T69" fmla="*/ 37 h 3561"/>
              <a:gd name="T70" fmla="*/ 1941 w 3562"/>
              <a:gd name="T71" fmla="*/ 57 h 3561"/>
              <a:gd name="T72" fmla="*/ 2055 w 3562"/>
              <a:gd name="T73" fmla="*/ 137 h 3561"/>
              <a:gd name="T74" fmla="*/ 2277 w 3562"/>
              <a:gd name="T75" fmla="*/ 305 h 3561"/>
              <a:gd name="T76" fmla="*/ 2490 w 3562"/>
              <a:gd name="T77" fmla="*/ 483 h 3561"/>
              <a:gd name="T78" fmla="*/ 2696 w 3562"/>
              <a:gd name="T79" fmla="*/ 671 h 3561"/>
              <a:gd name="T80" fmla="*/ 2892 w 3562"/>
              <a:gd name="T81" fmla="*/ 867 h 3561"/>
              <a:gd name="T82" fmla="*/ 3079 w 3562"/>
              <a:gd name="T83" fmla="*/ 1071 h 3561"/>
              <a:gd name="T84" fmla="*/ 3257 w 3562"/>
              <a:gd name="T85" fmla="*/ 1285 h 3561"/>
              <a:gd name="T86" fmla="*/ 3426 w 3562"/>
              <a:gd name="T87" fmla="*/ 1507 h 3561"/>
              <a:gd name="T88" fmla="*/ 3506 w 3562"/>
              <a:gd name="T89" fmla="*/ 1620 h 3561"/>
              <a:gd name="T90" fmla="*/ 3524 w 3562"/>
              <a:gd name="T91" fmla="*/ 1650 h 3561"/>
              <a:gd name="T92" fmla="*/ 3550 w 3562"/>
              <a:gd name="T93" fmla="*/ 1712 h 3561"/>
              <a:gd name="T94" fmla="*/ 3562 w 3562"/>
              <a:gd name="T95" fmla="*/ 1777 h 3561"/>
              <a:gd name="T96" fmla="*/ 3560 w 3562"/>
              <a:gd name="T97" fmla="*/ 1841 h 3561"/>
              <a:gd name="T98" fmla="*/ 3547 w 3562"/>
              <a:gd name="T99" fmla="*/ 1904 h 3561"/>
              <a:gd name="T100" fmla="*/ 3520 w 3562"/>
              <a:gd name="T101" fmla="*/ 1963 h 3561"/>
              <a:gd name="T102" fmla="*/ 3483 w 3562"/>
              <a:gd name="T103" fmla="*/ 2018 h 3561"/>
              <a:gd name="T104" fmla="*/ 3433 w 3562"/>
              <a:gd name="T105" fmla="*/ 2063 h 3561"/>
              <a:gd name="T106" fmla="*/ 3403 w 3562"/>
              <a:gd name="T107" fmla="*/ 2081 h 3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562" h="3561">
                <a:moveTo>
                  <a:pt x="3403" y="2081"/>
                </a:moveTo>
                <a:lnTo>
                  <a:pt x="3402" y="2082"/>
                </a:lnTo>
                <a:lnTo>
                  <a:pt x="3400" y="2084"/>
                </a:lnTo>
                <a:lnTo>
                  <a:pt x="3349" y="2114"/>
                </a:lnTo>
                <a:lnTo>
                  <a:pt x="2058" y="2859"/>
                </a:lnTo>
                <a:lnTo>
                  <a:pt x="2002" y="2891"/>
                </a:lnTo>
                <a:lnTo>
                  <a:pt x="989" y="3476"/>
                </a:lnTo>
                <a:lnTo>
                  <a:pt x="941" y="3503"/>
                </a:lnTo>
                <a:lnTo>
                  <a:pt x="838" y="3539"/>
                </a:lnTo>
                <a:lnTo>
                  <a:pt x="735" y="3560"/>
                </a:lnTo>
                <a:lnTo>
                  <a:pt x="630" y="3561"/>
                </a:lnTo>
                <a:lnTo>
                  <a:pt x="526" y="3547"/>
                </a:lnTo>
                <a:lnTo>
                  <a:pt x="425" y="3516"/>
                </a:lnTo>
                <a:lnTo>
                  <a:pt x="329" y="3468"/>
                </a:lnTo>
                <a:lnTo>
                  <a:pt x="241" y="3406"/>
                </a:lnTo>
                <a:lnTo>
                  <a:pt x="201" y="3367"/>
                </a:lnTo>
                <a:lnTo>
                  <a:pt x="194" y="3360"/>
                </a:lnTo>
                <a:lnTo>
                  <a:pt x="157" y="3320"/>
                </a:lnTo>
                <a:lnTo>
                  <a:pt x="93" y="3232"/>
                </a:lnTo>
                <a:lnTo>
                  <a:pt x="45" y="3137"/>
                </a:lnTo>
                <a:lnTo>
                  <a:pt x="14" y="3036"/>
                </a:lnTo>
                <a:lnTo>
                  <a:pt x="0" y="2933"/>
                </a:lnTo>
                <a:lnTo>
                  <a:pt x="2" y="2828"/>
                </a:lnTo>
                <a:lnTo>
                  <a:pt x="22" y="2723"/>
                </a:lnTo>
                <a:lnTo>
                  <a:pt x="59" y="2622"/>
                </a:lnTo>
                <a:lnTo>
                  <a:pt x="85" y="2574"/>
                </a:lnTo>
                <a:lnTo>
                  <a:pt x="1477" y="162"/>
                </a:lnTo>
                <a:lnTo>
                  <a:pt x="1497" y="132"/>
                </a:lnTo>
                <a:lnTo>
                  <a:pt x="1542" y="81"/>
                </a:lnTo>
                <a:lnTo>
                  <a:pt x="1595" y="42"/>
                </a:lnTo>
                <a:lnTo>
                  <a:pt x="1655" y="15"/>
                </a:lnTo>
                <a:lnTo>
                  <a:pt x="1719" y="1"/>
                </a:lnTo>
                <a:lnTo>
                  <a:pt x="1785" y="0"/>
                </a:lnTo>
                <a:lnTo>
                  <a:pt x="1849" y="11"/>
                </a:lnTo>
                <a:lnTo>
                  <a:pt x="1913" y="37"/>
                </a:lnTo>
                <a:lnTo>
                  <a:pt x="1941" y="57"/>
                </a:lnTo>
                <a:lnTo>
                  <a:pt x="2055" y="137"/>
                </a:lnTo>
                <a:lnTo>
                  <a:pt x="2277" y="305"/>
                </a:lnTo>
                <a:lnTo>
                  <a:pt x="2490" y="483"/>
                </a:lnTo>
                <a:lnTo>
                  <a:pt x="2696" y="671"/>
                </a:lnTo>
                <a:lnTo>
                  <a:pt x="2892" y="867"/>
                </a:lnTo>
                <a:lnTo>
                  <a:pt x="3079" y="1071"/>
                </a:lnTo>
                <a:lnTo>
                  <a:pt x="3257" y="1285"/>
                </a:lnTo>
                <a:lnTo>
                  <a:pt x="3426" y="1507"/>
                </a:lnTo>
                <a:lnTo>
                  <a:pt x="3506" y="1620"/>
                </a:lnTo>
                <a:lnTo>
                  <a:pt x="3524" y="1650"/>
                </a:lnTo>
                <a:lnTo>
                  <a:pt x="3550" y="1712"/>
                </a:lnTo>
                <a:lnTo>
                  <a:pt x="3562" y="1777"/>
                </a:lnTo>
                <a:lnTo>
                  <a:pt x="3560" y="1841"/>
                </a:lnTo>
                <a:lnTo>
                  <a:pt x="3547" y="1904"/>
                </a:lnTo>
                <a:lnTo>
                  <a:pt x="3520" y="1963"/>
                </a:lnTo>
                <a:lnTo>
                  <a:pt x="3483" y="2018"/>
                </a:lnTo>
                <a:lnTo>
                  <a:pt x="3433" y="2063"/>
                </a:lnTo>
                <a:lnTo>
                  <a:pt x="3403" y="2081"/>
                </a:lnTo>
                <a:close/>
              </a:path>
            </a:pathLst>
          </a:custGeom>
          <a:solidFill>
            <a:srgbClr val="2839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Freeform 141"/>
          <p:cNvSpPr>
            <a:spLocks/>
          </p:cNvSpPr>
          <p:nvPr/>
        </p:nvSpPr>
        <p:spPr bwMode="auto">
          <a:xfrm>
            <a:off x="2919995" y="2144770"/>
            <a:ext cx="1119188" cy="795338"/>
          </a:xfrm>
          <a:custGeom>
            <a:avLst/>
            <a:gdLst>
              <a:gd name="T0" fmla="*/ 3439 w 3763"/>
              <a:gd name="T1" fmla="*/ 2670 h 2670"/>
              <a:gd name="T2" fmla="*/ 652 w 3763"/>
              <a:gd name="T3" fmla="*/ 2670 h 2670"/>
              <a:gd name="T4" fmla="*/ 598 w 3763"/>
              <a:gd name="T5" fmla="*/ 2669 h 2670"/>
              <a:gd name="T6" fmla="*/ 492 w 3763"/>
              <a:gd name="T7" fmla="*/ 2651 h 2670"/>
              <a:gd name="T8" fmla="*/ 392 w 3763"/>
              <a:gd name="T9" fmla="*/ 2616 h 2670"/>
              <a:gd name="T10" fmla="*/ 301 w 3763"/>
              <a:gd name="T11" fmla="*/ 2567 h 2670"/>
              <a:gd name="T12" fmla="*/ 218 w 3763"/>
              <a:gd name="T13" fmla="*/ 2503 h 2670"/>
              <a:gd name="T14" fmla="*/ 147 w 3763"/>
              <a:gd name="T15" fmla="*/ 2426 h 2670"/>
              <a:gd name="T16" fmla="*/ 89 w 3763"/>
              <a:gd name="T17" fmla="*/ 2339 h 2670"/>
              <a:gd name="T18" fmla="*/ 44 w 3763"/>
              <a:gd name="T19" fmla="*/ 2240 h 2670"/>
              <a:gd name="T20" fmla="*/ 29 w 3763"/>
              <a:gd name="T21" fmla="*/ 2188 h 2670"/>
              <a:gd name="T22" fmla="*/ 26 w 3763"/>
              <a:gd name="T23" fmla="*/ 2179 h 2670"/>
              <a:gd name="T24" fmla="*/ 25 w 3763"/>
              <a:gd name="T25" fmla="*/ 2171 h 2670"/>
              <a:gd name="T26" fmla="*/ 12 w 3763"/>
              <a:gd name="T27" fmla="*/ 2118 h 2670"/>
              <a:gd name="T28" fmla="*/ 0 w 3763"/>
              <a:gd name="T29" fmla="*/ 2011 h 2670"/>
              <a:gd name="T30" fmla="*/ 7 w 3763"/>
              <a:gd name="T31" fmla="*/ 1904 h 2670"/>
              <a:gd name="T32" fmla="*/ 30 w 3763"/>
              <a:gd name="T33" fmla="*/ 1802 h 2670"/>
              <a:gd name="T34" fmla="*/ 69 w 3763"/>
              <a:gd name="T35" fmla="*/ 1706 h 2670"/>
              <a:gd name="T36" fmla="*/ 124 w 3763"/>
              <a:gd name="T37" fmla="*/ 1615 h 2670"/>
              <a:gd name="T38" fmla="*/ 192 w 3763"/>
              <a:gd name="T39" fmla="*/ 1536 h 2670"/>
              <a:gd name="T40" fmla="*/ 275 w 3763"/>
              <a:gd name="T41" fmla="*/ 1468 h 2670"/>
              <a:gd name="T42" fmla="*/ 322 w 3763"/>
              <a:gd name="T43" fmla="*/ 1438 h 2670"/>
              <a:gd name="T44" fmla="*/ 2737 w 3763"/>
              <a:gd name="T45" fmla="*/ 45 h 2670"/>
              <a:gd name="T46" fmla="*/ 2768 w 3763"/>
              <a:gd name="T47" fmla="*/ 28 h 2670"/>
              <a:gd name="T48" fmla="*/ 2831 w 3763"/>
              <a:gd name="T49" fmla="*/ 7 h 2670"/>
              <a:gd name="T50" fmla="*/ 2897 w 3763"/>
              <a:gd name="T51" fmla="*/ 0 h 2670"/>
              <a:gd name="T52" fmla="*/ 2963 w 3763"/>
              <a:gd name="T53" fmla="*/ 7 h 2670"/>
              <a:gd name="T54" fmla="*/ 3026 w 3763"/>
              <a:gd name="T55" fmla="*/ 26 h 2670"/>
              <a:gd name="T56" fmla="*/ 3083 w 3763"/>
              <a:gd name="T57" fmla="*/ 58 h 2670"/>
              <a:gd name="T58" fmla="*/ 3133 w 3763"/>
              <a:gd name="T59" fmla="*/ 100 h 2670"/>
              <a:gd name="T60" fmla="*/ 3175 w 3763"/>
              <a:gd name="T61" fmla="*/ 153 h 2670"/>
              <a:gd name="T62" fmla="*/ 3190 w 3763"/>
              <a:gd name="T63" fmla="*/ 185 h 2670"/>
              <a:gd name="T64" fmla="*/ 3238 w 3763"/>
              <a:gd name="T65" fmla="*/ 287 h 2670"/>
              <a:gd name="T66" fmla="*/ 3326 w 3763"/>
              <a:gd name="T67" fmla="*/ 493 h 2670"/>
              <a:gd name="T68" fmla="*/ 3408 w 3763"/>
              <a:gd name="T69" fmla="*/ 702 h 2670"/>
              <a:gd name="T70" fmla="*/ 3481 w 3763"/>
              <a:gd name="T71" fmla="*/ 914 h 2670"/>
              <a:gd name="T72" fmla="*/ 3547 w 3763"/>
              <a:gd name="T73" fmla="*/ 1129 h 2670"/>
              <a:gd name="T74" fmla="*/ 3604 w 3763"/>
              <a:gd name="T75" fmla="*/ 1346 h 2670"/>
              <a:gd name="T76" fmla="*/ 3653 w 3763"/>
              <a:gd name="T77" fmla="*/ 1565 h 2670"/>
              <a:gd name="T78" fmla="*/ 3694 w 3763"/>
              <a:gd name="T79" fmla="*/ 1785 h 2670"/>
              <a:gd name="T80" fmla="*/ 3713 w 3763"/>
              <a:gd name="T81" fmla="*/ 1897 h 2670"/>
              <a:gd name="T82" fmla="*/ 3718 w 3763"/>
              <a:gd name="T83" fmla="*/ 1928 h 2670"/>
              <a:gd name="T84" fmla="*/ 3722 w 3763"/>
              <a:gd name="T85" fmla="*/ 1959 h 2670"/>
              <a:gd name="T86" fmla="*/ 3745 w 3763"/>
              <a:gd name="T87" fmla="*/ 2140 h 2670"/>
              <a:gd name="T88" fmla="*/ 3762 w 3763"/>
              <a:gd name="T89" fmla="*/ 2322 h 2670"/>
              <a:gd name="T90" fmla="*/ 3763 w 3763"/>
              <a:gd name="T91" fmla="*/ 2357 h 2670"/>
              <a:gd name="T92" fmla="*/ 3754 w 3763"/>
              <a:gd name="T93" fmla="*/ 2424 h 2670"/>
              <a:gd name="T94" fmla="*/ 3732 w 3763"/>
              <a:gd name="T95" fmla="*/ 2486 h 2670"/>
              <a:gd name="T96" fmla="*/ 3698 w 3763"/>
              <a:gd name="T97" fmla="*/ 2542 h 2670"/>
              <a:gd name="T98" fmla="*/ 3654 w 3763"/>
              <a:gd name="T99" fmla="*/ 2590 h 2670"/>
              <a:gd name="T100" fmla="*/ 3601 w 3763"/>
              <a:gd name="T101" fmla="*/ 2629 h 2670"/>
              <a:gd name="T102" fmla="*/ 3540 w 3763"/>
              <a:gd name="T103" fmla="*/ 2655 h 2670"/>
              <a:gd name="T104" fmla="*/ 3474 w 3763"/>
              <a:gd name="T105" fmla="*/ 2669 h 2670"/>
              <a:gd name="T106" fmla="*/ 3439 w 3763"/>
              <a:gd name="T107" fmla="*/ 2670 h 2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63" h="2670">
                <a:moveTo>
                  <a:pt x="3439" y="2670"/>
                </a:moveTo>
                <a:lnTo>
                  <a:pt x="652" y="2670"/>
                </a:lnTo>
                <a:lnTo>
                  <a:pt x="598" y="2669"/>
                </a:lnTo>
                <a:lnTo>
                  <a:pt x="492" y="2651"/>
                </a:lnTo>
                <a:lnTo>
                  <a:pt x="392" y="2616"/>
                </a:lnTo>
                <a:lnTo>
                  <a:pt x="301" y="2567"/>
                </a:lnTo>
                <a:lnTo>
                  <a:pt x="218" y="2503"/>
                </a:lnTo>
                <a:lnTo>
                  <a:pt x="147" y="2426"/>
                </a:lnTo>
                <a:lnTo>
                  <a:pt x="89" y="2339"/>
                </a:lnTo>
                <a:lnTo>
                  <a:pt x="44" y="2240"/>
                </a:lnTo>
                <a:lnTo>
                  <a:pt x="29" y="2188"/>
                </a:lnTo>
                <a:lnTo>
                  <a:pt x="26" y="2179"/>
                </a:lnTo>
                <a:lnTo>
                  <a:pt x="25" y="2171"/>
                </a:lnTo>
                <a:lnTo>
                  <a:pt x="12" y="2118"/>
                </a:lnTo>
                <a:lnTo>
                  <a:pt x="0" y="2011"/>
                </a:lnTo>
                <a:lnTo>
                  <a:pt x="7" y="1904"/>
                </a:lnTo>
                <a:lnTo>
                  <a:pt x="30" y="1802"/>
                </a:lnTo>
                <a:lnTo>
                  <a:pt x="69" y="1706"/>
                </a:lnTo>
                <a:lnTo>
                  <a:pt x="124" y="1615"/>
                </a:lnTo>
                <a:lnTo>
                  <a:pt x="192" y="1536"/>
                </a:lnTo>
                <a:lnTo>
                  <a:pt x="275" y="1468"/>
                </a:lnTo>
                <a:lnTo>
                  <a:pt x="322" y="1438"/>
                </a:lnTo>
                <a:lnTo>
                  <a:pt x="2737" y="45"/>
                </a:lnTo>
                <a:lnTo>
                  <a:pt x="2768" y="28"/>
                </a:lnTo>
                <a:lnTo>
                  <a:pt x="2831" y="7"/>
                </a:lnTo>
                <a:lnTo>
                  <a:pt x="2897" y="0"/>
                </a:lnTo>
                <a:lnTo>
                  <a:pt x="2963" y="7"/>
                </a:lnTo>
                <a:lnTo>
                  <a:pt x="3026" y="26"/>
                </a:lnTo>
                <a:lnTo>
                  <a:pt x="3083" y="58"/>
                </a:lnTo>
                <a:lnTo>
                  <a:pt x="3133" y="100"/>
                </a:lnTo>
                <a:lnTo>
                  <a:pt x="3175" y="153"/>
                </a:lnTo>
                <a:lnTo>
                  <a:pt x="3190" y="185"/>
                </a:lnTo>
                <a:lnTo>
                  <a:pt x="3238" y="287"/>
                </a:lnTo>
                <a:lnTo>
                  <a:pt x="3326" y="493"/>
                </a:lnTo>
                <a:lnTo>
                  <a:pt x="3408" y="702"/>
                </a:lnTo>
                <a:lnTo>
                  <a:pt x="3481" y="914"/>
                </a:lnTo>
                <a:lnTo>
                  <a:pt x="3547" y="1129"/>
                </a:lnTo>
                <a:lnTo>
                  <a:pt x="3604" y="1346"/>
                </a:lnTo>
                <a:lnTo>
                  <a:pt x="3653" y="1565"/>
                </a:lnTo>
                <a:lnTo>
                  <a:pt x="3694" y="1785"/>
                </a:lnTo>
                <a:lnTo>
                  <a:pt x="3713" y="1897"/>
                </a:lnTo>
                <a:lnTo>
                  <a:pt x="3718" y="1928"/>
                </a:lnTo>
                <a:lnTo>
                  <a:pt x="3722" y="1959"/>
                </a:lnTo>
                <a:lnTo>
                  <a:pt x="3745" y="2140"/>
                </a:lnTo>
                <a:lnTo>
                  <a:pt x="3762" y="2322"/>
                </a:lnTo>
                <a:lnTo>
                  <a:pt x="3763" y="2357"/>
                </a:lnTo>
                <a:lnTo>
                  <a:pt x="3754" y="2424"/>
                </a:lnTo>
                <a:lnTo>
                  <a:pt x="3732" y="2486"/>
                </a:lnTo>
                <a:lnTo>
                  <a:pt x="3698" y="2542"/>
                </a:lnTo>
                <a:lnTo>
                  <a:pt x="3654" y="2590"/>
                </a:lnTo>
                <a:lnTo>
                  <a:pt x="3601" y="2629"/>
                </a:lnTo>
                <a:lnTo>
                  <a:pt x="3540" y="2655"/>
                </a:lnTo>
                <a:lnTo>
                  <a:pt x="3474" y="2669"/>
                </a:lnTo>
                <a:lnTo>
                  <a:pt x="3439" y="2670"/>
                </a:lnTo>
                <a:close/>
              </a:path>
            </a:pathLst>
          </a:custGeom>
          <a:solidFill>
            <a:srgbClr val="094E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Freeform 142"/>
          <p:cNvSpPr>
            <a:spLocks/>
          </p:cNvSpPr>
          <p:nvPr/>
        </p:nvSpPr>
        <p:spPr bwMode="auto">
          <a:xfrm>
            <a:off x="686383" y="3449696"/>
            <a:ext cx="1060847" cy="1059656"/>
          </a:xfrm>
          <a:custGeom>
            <a:avLst/>
            <a:gdLst>
              <a:gd name="T0" fmla="*/ 3476 w 3561"/>
              <a:gd name="T1" fmla="*/ 989 h 3563"/>
              <a:gd name="T2" fmla="*/ 2777 w 3561"/>
              <a:gd name="T3" fmla="*/ 2199 h 3563"/>
              <a:gd name="T4" fmla="*/ 2690 w 3561"/>
              <a:gd name="T5" fmla="*/ 2350 h 3563"/>
              <a:gd name="T6" fmla="*/ 2176 w 3561"/>
              <a:gd name="T7" fmla="*/ 3241 h 3563"/>
              <a:gd name="T8" fmla="*/ 2089 w 3561"/>
              <a:gd name="T9" fmla="*/ 3392 h 3563"/>
              <a:gd name="T10" fmla="*/ 2084 w 3561"/>
              <a:gd name="T11" fmla="*/ 3401 h 3563"/>
              <a:gd name="T12" fmla="*/ 2066 w 3561"/>
              <a:gd name="T13" fmla="*/ 3431 h 3563"/>
              <a:gd name="T14" fmla="*/ 2019 w 3561"/>
              <a:gd name="T15" fmla="*/ 3481 h 3563"/>
              <a:gd name="T16" fmla="*/ 1966 w 3561"/>
              <a:gd name="T17" fmla="*/ 3520 h 3563"/>
              <a:gd name="T18" fmla="*/ 1906 w 3561"/>
              <a:gd name="T19" fmla="*/ 3546 h 3563"/>
              <a:gd name="T20" fmla="*/ 1843 w 3561"/>
              <a:gd name="T21" fmla="*/ 3561 h 3563"/>
              <a:gd name="T22" fmla="*/ 1777 w 3561"/>
              <a:gd name="T23" fmla="*/ 3563 h 3563"/>
              <a:gd name="T24" fmla="*/ 1712 w 3561"/>
              <a:gd name="T25" fmla="*/ 3551 h 3563"/>
              <a:gd name="T26" fmla="*/ 1650 w 3561"/>
              <a:gd name="T27" fmla="*/ 3525 h 3563"/>
              <a:gd name="T28" fmla="*/ 1620 w 3561"/>
              <a:gd name="T29" fmla="*/ 3506 h 3563"/>
              <a:gd name="T30" fmla="*/ 1506 w 3561"/>
              <a:gd name="T31" fmla="*/ 3425 h 3563"/>
              <a:gd name="T32" fmla="*/ 1284 w 3561"/>
              <a:gd name="T33" fmla="*/ 3257 h 3563"/>
              <a:gd name="T34" fmla="*/ 1072 w 3561"/>
              <a:gd name="T35" fmla="*/ 3079 h 3563"/>
              <a:gd name="T36" fmla="*/ 867 w 3561"/>
              <a:gd name="T37" fmla="*/ 2891 h 3563"/>
              <a:gd name="T38" fmla="*/ 670 w 3561"/>
              <a:gd name="T39" fmla="*/ 2696 h 3563"/>
              <a:gd name="T40" fmla="*/ 483 w 3561"/>
              <a:gd name="T41" fmla="*/ 2491 h 3563"/>
              <a:gd name="T42" fmla="*/ 304 w 3561"/>
              <a:gd name="T43" fmla="*/ 2277 h 3563"/>
              <a:gd name="T44" fmla="*/ 136 w 3561"/>
              <a:gd name="T45" fmla="*/ 2055 h 3563"/>
              <a:gd name="T46" fmla="*/ 55 w 3561"/>
              <a:gd name="T47" fmla="*/ 1943 h 3563"/>
              <a:gd name="T48" fmla="*/ 37 w 3561"/>
              <a:gd name="T49" fmla="*/ 1913 h 3563"/>
              <a:gd name="T50" fmla="*/ 11 w 3561"/>
              <a:gd name="T51" fmla="*/ 1849 h 3563"/>
              <a:gd name="T52" fmla="*/ 0 w 3561"/>
              <a:gd name="T53" fmla="*/ 1784 h 3563"/>
              <a:gd name="T54" fmla="*/ 1 w 3561"/>
              <a:gd name="T55" fmla="*/ 1720 h 3563"/>
              <a:gd name="T56" fmla="*/ 15 w 3561"/>
              <a:gd name="T57" fmla="*/ 1656 h 3563"/>
              <a:gd name="T58" fmla="*/ 42 w 3561"/>
              <a:gd name="T59" fmla="*/ 1597 h 3563"/>
              <a:gd name="T60" fmla="*/ 81 w 3561"/>
              <a:gd name="T61" fmla="*/ 1542 h 3563"/>
              <a:gd name="T62" fmla="*/ 132 w 3561"/>
              <a:gd name="T63" fmla="*/ 1497 h 3563"/>
              <a:gd name="T64" fmla="*/ 162 w 3561"/>
              <a:gd name="T65" fmla="*/ 1479 h 3563"/>
              <a:gd name="T66" fmla="*/ 837 w 3561"/>
              <a:gd name="T67" fmla="*/ 1088 h 3563"/>
              <a:gd name="T68" fmla="*/ 2245 w 3561"/>
              <a:gd name="T69" fmla="*/ 276 h 3563"/>
              <a:gd name="T70" fmla="*/ 2573 w 3561"/>
              <a:gd name="T71" fmla="*/ 87 h 3563"/>
              <a:gd name="T72" fmla="*/ 2622 w 3561"/>
              <a:gd name="T73" fmla="*/ 59 h 3563"/>
              <a:gd name="T74" fmla="*/ 2723 w 3561"/>
              <a:gd name="T75" fmla="*/ 22 h 3563"/>
              <a:gd name="T76" fmla="*/ 2827 w 3561"/>
              <a:gd name="T77" fmla="*/ 2 h 3563"/>
              <a:gd name="T78" fmla="*/ 2932 w 3561"/>
              <a:gd name="T79" fmla="*/ 0 h 3563"/>
              <a:gd name="T80" fmla="*/ 3037 w 3561"/>
              <a:gd name="T81" fmla="*/ 15 h 3563"/>
              <a:gd name="T82" fmla="*/ 3136 w 3561"/>
              <a:gd name="T83" fmla="*/ 46 h 3563"/>
              <a:gd name="T84" fmla="*/ 3232 w 3561"/>
              <a:gd name="T85" fmla="*/ 93 h 3563"/>
              <a:gd name="T86" fmla="*/ 3320 w 3561"/>
              <a:gd name="T87" fmla="*/ 157 h 3563"/>
              <a:gd name="T88" fmla="*/ 3361 w 3561"/>
              <a:gd name="T89" fmla="*/ 195 h 3563"/>
              <a:gd name="T90" fmla="*/ 3363 w 3561"/>
              <a:gd name="T91" fmla="*/ 198 h 3563"/>
              <a:gd name="T92" fmla="*/ 3367 w 3561"/>
              <a:gd name="T93" fmla="*/ 202 h 3563"/>
              <a:gd name="T94" fmla="*/ 3406 w 3561"/>
              <a:gd name="T95" fmla="*/ 242 h 3563"/>
              <a:gd name="T96" fmla="*/ 3468 w 3561"/>
              <a:gd name="T97" fmla="*/ 330 h 3563"/>
              <a:gd name="T98" fmla="*/ 3516 w 3561"/>
              <a:gd name="T99" fmla="*/ 425 h 3563"/>
              <a:gd name="T100" fmla="*/ 3547 w 3561"/>
              <a:gd name="T101" fmla="*/ 526 h 3563"/>
              <a:gd name="T102" fmla="*/ 3561 w 3561"/>
              <a:gd name="T103" fmla="*/ 630 h 3563"/>
              <a:gd name="T104" fmla="*/ 3559 w 3561"/>
              <a:gd name="T105" fmla="*/ 735 h 3563"/>
              <a:gd name="T106" fmla="*/ 3539 w 3561"/>
              <a:gd name="T107" fmla="*/ 840 h 3563"/>
              <a:gd name="T108" fmla="*/ 3502 w 3561"/>
              <a:gd name="T109" fmla="*/ 941 h 3563"/>
              <a:gd name="T110" fmla="*/ 3476 w 3561"/>
              <a:gd name="T111" fmla="*/ 989 h 3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561" h="3563">
                <a:moveTo>
                  <a:pt x="3476" y="989"/>
                </a:moveTo>
                <a:lnTo>
                  <a:pt x="2777" y="2199"/>
                </a:lnTo>
                <a:lnTo>
                  <a:pt x="2690" y="2350"/>
                </a:lnTo>
                <a:lnTo>
                  <a:pt x="2176" y="3241"/>
                </a:lnTo>
                <a:lnTo>
                  <a:pt x="2089" y="3392"/>
                </a:lnTo>
                <a:lnTo>
                  <a:pt x="2084" y="3401"/>
                </a:lnTo>
                <a:lnTo>
                  <a:pt x="2066" y="3431"/>
                </a:lnTo>
                <a:lnTo>
                  <a:pt x="2019" y="3481"/>
                </a:lnTo>
                <a:lnTo>
                  <a:pt x="1966" y="3520"/>
                </a:lnTo>
                <a:lnTo>
                  <a:pt x="1906" y="3546"/>
                </a:lnTo>
                <a:lnTo>
                  <a:pt x="1843" y="3561"/>
                </a:lnTo>
                <a:lnTo>
                  <a:pt x="1777" y="3563"/>
                </a:lnTo>
                <a:lnTo>
                  <a:pt x="1712" y="3551"/>
                </a:lnTo>
                <a:lnTo>
                  <a:pt x="1650" y="3525"/>
                </a:lnTo>
                <a:lnTo>
                  <a:pt x="1620" y="3506"/>
                </a:lnTo>
                <a:lnTo>
                  <a:pt x="1506" y="3425"/>
                </a:lnTo>
                <a:lnTo>
                  <a:pt x="1284" y="3257"/>
                </a:lnTo>
                <a:lnTo>
                  <a:pt x="1072" y="3079"/>
                </a:lnTo>
                <a:lnTo>
                  <a:pt x="867" y="2891"/>
                </a:lnTo>
                <a:lnTo>
                  <a:pt x="670" y="2696"/>
                </a:lnTo>
                <a:lnTo>
                  <a:pt x="483" y="2491"/>
                </a:lnTo>
                <a:lnTo>
                  <a:pt x="304" y="2277"/>
                </a:lnTo>
                <a:lnTo>
                  <a:pt x="136" y="2055"/>
                </a:lnTo>
                <a:lnTo>
                  <a:pt x="55" y="1943"/>
                </a:lnTo>
                <a:lnTo>
                  <a:pt x="37" y="1913"/>
                </a:lnTo>
                <a:lnTo>
                  <a:pt x="11" y="1849"/>
                </a:lnTo>
                <a:lnTo>
                  <a:pt x="0" y="1784"/>
                </a:lnTo>
                <a:lnTo>
                  <a:pt x="1" y="1720"/>
                </a:lnTo>
                <a:lnTo>
                  <a:pt x="15" y="1656"/>
                </a:lnTo>
                <a:lnTo>
                  <a:pt x="42" y="1597"/>
                </a:lnTo>
                <a:lnTo>
                  <a:pt x="81" y="1542"/>
                </a:lnTo>
                <a:lnTo>
                  <a:pt x="132" y="1497"/>
                </a:lnTo>
                <a:lnTo>
                  <a:pt x="162" y="1479"/>
                </a:lnTo>
                <a:lnTo>
                  <a:pt x="837" y="1088"/>
                </a:lnTo>
                <a:lnTo>
                  <a:pt x="2245" y="276"/>
                </a:lnTo>
                <a:lnTo>
                  <a:pt x="2573" y="87"/>
                </a:lnTo>
                <a:lnTo>
                  <a:pt x="2622" y="59"/>
                </a:lnTo>
                <a:lnTo>
                  <a:pt x="2723" y="22"/>
                </a:lnTo>
                <a:lnTo>
                  <a:pt x="2827" y="2"/>
                </a:lnTo>
                <a:lnTo>
                  <a:pt x="2932" y="0"/>
                </a:lnTo>
                <a:lnTo>
                  <a:pt x="3037" y="15"/>
                </a:lnTo>
                <a:lnTo>
                  <a:pt x="3136" y="46"/>
                </a:lnTo>
                <a:lnTo>
                  <a:pt x="3232" y="93"/>
                </a:lnTo>
                <a:lnTo>
                  <a:pt x="3320" y="157"/>
                </a:lnTo>
                <a:lnTo>
                  <a:pt x="3361" y="195"/>
                </a:lnTo>
                <a:lnTo>
                  <a:pt x="3363" y="198"/>
                </a:lnTo>
                <a:lnTo>
                  <a:pt x="3367" y="202"/>
                </a:lnTo>
                <a:lnTo>
                  <a:pt x="3406" y="242"/>
                </a:lnTo>
                <a:lnTo>
                  <a:pt x="3468" y="330"/>
                </a:lnTo>
                <a:lnTo>
                  <a:pt x="3516" y="425"/>
                </a:lnTo>
                <a:lnTo>
                  <a:pt x="3547" y="526"/>
                </a:lnTo>
                <a:lnTo>
                  <a:pt x="3561" y="630"/>
                </a:lnTo>
                <a:lnTo>
                  <a:pt x="3559" y="735"/>
                </a:lnTo>
                <a:lnTo>
                  <a:pt x="3539" y="840"/>
                </a:lnTo>
                <a:lnTo>
                  <a:pt x="3502" y="941"/>
                </a:lnTo>
                <a:lnTo>
                  <a:pt x="3476" y="989"/>
                </a:lnTo>
                <a:close/>
              </a:path>
            </a:pathLst>
          </a:custGeom>
          <a:solidFill>
            <a:srgbClr val="C621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Freeform 143"/>
          <p:cNvSpPr>
            <a:spLocks/>
          </p:cNvSpPr>
          <p:nvPr/>
        </p:nvSpPr>
        <p:spPr bwMode="auto">
          <a:xfrm>
            <a:off x="1372183" y="3692582"/>
            <a:ext cx="794147" cy="1120379"/>
          </a:xfrm>
          <a:custGeom>
            <a:avLst/>
            <a:gdLst>
              <a:gd name="T0" fmla="*/ 2670 w 2670"/>
              <a:gd name="T1" fmla="*/ 650 h 3762"/>
              <a:gd name="T2" fmla="*/ 2670 w 2670"/>
              <a:gd name="T3" fmla="*/ 3437 h 3762"/>
              <a:gd name="T4" fmla="*/ 2668 w 2670"/>
              <a:gd name="T5" fmla="*/ 3467 h 3762"/>
              <a:gd name="T6" fmla="*/ 2659 w 2670"/>
              <a:gd name="T7" fmla="*/ 3522 h 3762"/>
              <a:gd name="T8" fmla="*/ 2640 w 2670"/>
              <a:gd name="T9" fmla="*/ 3574 h 3762"/>
              <a:gd name="T10" fmla="*/ 2613 w 2670"/>
              <a:gd name="T11" fmla="*/ 3622 h 3762"/>
              <a:gd name="T12" fmla="*/ 2596 w 2670"/>
              <a:gd name="T13" fmla="*/ 3644 h 3762"/>
              <a:gd name="T14" fmla="*/ 2569 w 2670"/>
              <a:gd name="T15" fmla="*/ 3673 h 3762"/>
              <a:gd name="T16" fmla="*/ 2539 w 2670"/>
              <a:gd name="T17" fmla="*/ 3697 h 3762"/>
              <a:gd name="T18" fmla="*/ 2515 w 2670"/>
              <a:gd name="T19" fmla="*/ 3714 h 3762"/>
              <a:gd name="T20" fmla="*/ 2466 w 2670"/>
              <a:gd name="T21" fmla="*/ 3739 h 3762"/>
              <a:gd name="T22" fmla="*/ 2412 w 2670"/>
              <a:gd name="T23" fmla="*/ 3756 h 3762"/>
              <a:gd name="T24" fmla="*/ 2353 w 2670"/>
              <a:gd name="T25" fmla="*/ 3762 h 3762"/>
              <a:gd name="T26" fmla="*/ 2324 w 2670"/>
              <a:gd name="T27" fmla="*/ 3761 h 3762"/>
              <a:gd name="T28" fmla="*/ 2322 w 2670"/>
              <a:gd name="T29" fmla="*/ 3761 h 3762"/>
              <a:gd name="T30" fmla="*/ 2321 w 2670"/>
              <a:gd name="T31" fmla="*/ 3761 h 3762"/>
              <a:gd name="T32" fmla="*/ 2261 w 2670"/>
              <a:gd name="T33" fmla="*/ 3756 h 3762"/>
              <a:gd name="T34" fmla="*/ 2202 w 2670"/>
              <a:gd name="T35" fmla="*/ 3749 h 3762"/>
              <a:gd name="T36" fmla="*/ 2119 w 2670"/>
              <a:gd name="T37" fmla="*/ 3740 h 3762"/>
              <a:gd name="T38" fmla="*/ 2036 w 2670"/>
              <a:gd name="T39" fmla="*/ 3730 h 3762"/>
              <a:gd name="T40" fmla="*/ 1918 w 2670"/>
              <a:gd name="T41" fmla="*/ 3714 h 3762"/>
              <a:gd name="T42" fmla="*/ 1685 w 2670"/>
              <a:gd name="T43" fmla="*/ 3675 h 3762"/>
              <a:gd name="T44" fmla="*/ 1569 w 2670"/>
              <a:gd name="T45" fmla="*/ 3652 h 3762"/>
              <a:gd name="T46" fmla="*/ 1390 w 2670"/>
              <a:gd name="T47" fmla="*/ 3613 h 3762"/>
              <a:gd name="T48" fmla="*/ 1037 w 2670"/>
              <a:gd name="T49" fmla="*/ 3519 h 3762"/>
              <a:gd name="T50" fmla="*/ 689 w 2670"/>
              <a:gd name="T51" fmla="*/ 3402 h 3762"/>
              <a:gd name="T52" fmla="*/ 350 w 2670"/>
              <a:gd name="T53" fmla="*/ 3266 h 3762"/>
              <a:gd name="T54" fmla="*/ 184 w 2670"/>
              <a:gd name="T55" fmla="*/ 3189 h 3762"/>
              <a:gd name="T56" fmla="*/ 153 w 2670"/>
              <a:gd name="T57" fmla="*/ 3172 h 3762"/>
              <a:gd name="T58" fmla="*/ 99 w 2670"/>
              <a:gd name="T59" fmla="*/ 3131 h 3762"/>
              <a:gd name="T60" fmla="*/ 57 w 2670"/>
              <a:gd name="T61" fmla="*/ 3080 h 3762"/>
              <a:gd name="T62" fmla="*/ 24 w 2670"/>
              <a:gd name="T63" fmla="*/ 3023 h 3762"/>
              <a:gd name="T64" fmla="*/ 6 w 2670"/>
              <a:gd name="T65" fmla="*/ 2961 h 3762"/>
              <a:gd name="T66" fmla="*/ 0 w 2670"/>
              <a:gd name="T67" fmla="*/ 2896 h 3762"/>
              <a:gd name="T68" fmla="*/ 6 w 2670"/>
              <a:gd name="T69" fmla="*/ 2830 h 3762"/>
              <a:gd name="T70" fmla="*/ 27 w 2670"/>
              <a:gd name="T71" fmla="*/ 2765 h 3762"/>
              <a:gd name="T72" fmla="*/ 44 w 2670"/>
              <a:gd name="T73" fmla="*/ 2734 h 3762"/>
              <a:gd name="T74" fmla="*/ 1437 w 2670"/>
              <a:gd name="T75" fmla="*/ 321 h 3762"/>
              <a:gd name="T76" fmla="*/ 1466 w 2670"/>
              <a:gd name="T77" fmla="*/ 274 h 3762"/>
              <a:gd name="T78" fmla="*/ 1534 w 2670"/>
              <a:gd name="T79" fmla="*/ 191 h 3762"/>
              <a:gd name="T80" fmla="*/ 1615 w 2670"/>
              <a:gd name="T81" fmla="*/ 123 h 3762"/>
              <a:gd name="T82" fmla="*/ 1704 w 2670"/>
              <a:gd name="T83" fmla="*/ 68 h 3762"/>
              <a:gd name="T84" fmla="*/ 1801 w 2670"/>
              <a:gd name="T85" fmla="*/ 29 h 3762"/>
              <a:gd name="T86" fmla="*/ 1904 w 2670"/>
              <a:gd name="T87" fmla="*/ 6 h 3762"/>
              <a:gd name="T88" fmla="*/ 2010 w 2670"/>
              <a:gd name="T89" fmla="*/ 0 h 3762"/>
              <a:gd name="T90" fmla="*/ 2117 w 2670"/>
              <a:gd name="T91" fmla="*/ 10 h 3762"/>
              <a:gd name="T92" fmla="*/ 2171 w 2670"/>
              <a:gd name="T93" fmla="*/ 23 h 3762"/>
              <a:gd name="T94" fmla="*/ 2178 w 2670"/>
              <a:gd name="T95" fmla="*/ 25 h 3762"/>
              <a:gd name="T96" fmla="*/ 2186 w 2670"/>
              <a:gd name="T97" fmla="*/ 27 h 3762"/>
              <a:gd name="T98" fmla="*/ 2239 w 2670"/>
              <a:gd name="T99" fmla="*/ 42 h 3762"/>
              <a:gd name="T100" fmla="*/ 2337 w 2670"/>
              <a:gd name="T101" fmla="*/ 86 h 3762"/>
              <a:gd name="T102" fmla="*/ 2425 w 2670"/>
              <a:gd name="T103" fmla="*/ 145 h 3762"/>
              <a:gd name="T104" fmla="*/ 2501 w 2670"/>
              <a:gd name="T105" fmla="*/ 216 h 3762"/>
              <a:gd name="T106" fmla="*/ 2566 w 2670"/>
              <a:gd name="T107" fmla="*/ 299 h 3762"/>
              <a:gd name="T108" fmla="*/ 2615 w 2670"/>
              <a:gd name="T109" fmla="*/ 391 h 3762"/>
              <a:gd name="T110" fmla="*/ 2650 w 2670"/>
              <a:gd name="T111" fmla="*/ 491 h 3762"/>
              <a:gd name="T112" fmla="*/ 2668 w 2670"/>
              <a:gd name="T113" fmla="*/ 596 h 3762"/>
              <a:gd name="T114" fmla="*/ 2670 w 2670"/>
              <a:gd name="T115" fmla="*/ 650 h 3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670" h="3762">
                <a:moveTo>
                  <a:pt x="2670" y="650"/>
                </a:moveTo>
                <a:lnTo>
                  <a:pt x="2670" y="3437"/>
                </a:lnTo>
                <a:lnTo>
                  <a:pt x="2668" y="3467"/>
                </a:lnTo>
                <a:lnTo>
                  <a:pt x="2659" y="3522"/>
                </a:lnTo>
                <a:lnTo>
                  <a:pt x="2640" y="3574"/>
                </a:lnTo>
                <a:lnTo>
                  <a:pt x="2613" y="3622"/>
                </a:lnTo>
                <a:lnTo>
                  <a:pt x="2596" y="3644"/>
                </a:lnTo>
                <a:lnTo>
                  <a:pt x="2569" y="3673"/>
                </a:lnTo>
                <a:lnTo>
                  <a:pt x="2539" y="3697"/>
                </a:lnTo>
                <a:lnTo>
                  <a:pt x="2515" y="3714"/>
                </a:lnTo>
                <a:lnTo>
                  <a:pt x="2466" y="3739"/>
                </a:lnTo>
                <a:lnTo>
                  <a:pt x="2412" y="3756"/>
                </a:lnTo>
                <a:lnTo>
                  <a:pt x="2353" y="3762"/>
                </a:lnTo>
                <a:lnTo>
                  <a:pt x="2324" y="3761"/>
                </a:lnTo>
                <a:lnTo>
                  <a:pt x="2322" y="3761"/>
                </a:lnTo>
                <a:lnTo>
                  <a:pt x="2321" y="3761"/>
                </a:lnTo>
                <a:lnTo>
                  <a:pt x="2261" y="3756"/>
                </a:lnTo>
                <a:lnTo>
                  <a:pt x="2202" y="3749"/>
                </a:lnTo>
                <a:lnTo>
                  <a:pt x="2119" y="3740"/>
                </a:lnTo>
                <a:lnTo>
                  <a:pt x="2036" y="3730"/>
                </a:lnTo>
                <a:lnTo>
                  <a:pt x="1918" y="3714"/>
                </a:lnTo>
                <a:lnTo>
                  <a:pt x="1685" y="3675"/>
                </a:lnTo>
                <a:lnTo>
                  <a:pt x="1569" y="3652"/>
                </a:lnTo>
                <a:lnTo>
                  <a:pt x="1390" y="3613"/>
                </a:lnTo>
                <a:lnTo>
                  <a:pt x="1037" y="3519"/>
                </a:lnTo>
                <a:lnTo>
                  <a:pt x="689" y="3402"/>
                </a:lnTo>
                <a:lnTo>
                  <a:pt x="350" y="3266"/>
                </a:lnTo>
                <a:lnTo>
                  <a:pt x="184" y="3189"/>
                </a:lnTo>
                <a:lnTo>
                  <a:pt x="153" y="3172"/>
                </a:lnTo>
                <a:lnTo>
                  <a:pt x="99" y="3131"/>
                </a:lnTo>
                <a:lnTo>
                  <a:pt x="57" y="3080"/>
                </a:lnTo>
                <a:lnTo>
                  <a:pt x="24" y="3023"/>
                </a:lnTo>
                <a:lnTo>
                  <a:pt x="6" y="2961"/>
                </a:lnTo>
                <a:lnTo>
                  <a:pt x="0" y="2896"/>
                </a:lnTo>
                <a:lnTo>
                  <a:pt x="6" y="2830"/>
                </a:lnTo>
                <a:lnTo>
                  <a:pt x="27" y="2765"/>
                </a:lnTo>
                <a:lnTo>
                  <a:pt x="44" y="2734"/>
                </a:lnTo>
                <a:lnTo>
                  <a:pt x="1437" y="321"/>
                </a:lnTo>
                <a:lnTo>
                  <a:pt x="1466" y="274"/>
                </a:lnTo>
                <a:lnTo>
                  <a:pt x="1534" y="191"/>
                </a:lnTo>
                <a:lnTo>
                  <a:pt x="1615" y="123"/>
                </a:lnTo>
                <a:lnTo>
                  <a:pt x="1704" y="68"/>
                </a:lnTo>
                <a:lnTo>
                  <a:pt x="1801" y="29"/>
                </a:lnTo>
                <a:lnTo>
                  <a:pt x="1904" y="6"/>
                </a:lnTo>
                <a:lnTo>
                  <a:pt x="2010" y="0"/>
                </a:lnTo>
                <a:lnTo>
                  <a:pt x="2117" y="10"/>
                </a:lnTo>
                <a:lnTo>
                  <a:pt x="2171" y="23"/>
                </a:lnTo>
                <a:lnTo>
                  <a:pt x="2178" y="25"/>
                </a:lnTo>
                <a:lnTo>
                  <a:pt x="2186" y="27"/>
                </a:lnTo>
                <a:lnTo>
                  <a:pt x="2239" y="42"/>
                </a:lnTo>
                <a:lnTo>
                  <a:pt x="2337" y="86"/>
                </a:lnTo>
                <a:lnTo>
                  <a:pt x="2425" y="145"/>
                </a:lnTo>
                <a:lnTo>
                  <a:pt x="2501" y="216"/>
                </a:lnTo>
                <a:lnTo>
                  <a:pt x="2566" y="299"/>
                </a:lnTo>
                <a:lnTo>
                  <a:pt x="2615" y="391"/>
                </a:lnTo>
                <a:lnTo>
                  <a:pt x="2650" y="491"/>
                </a:lnTo>
                <a:lnTo>
                  <a:pt x="2668" y="596"/>
                </a:lnTo>
                <a:lnTo>
                  <a:pt x="2670" y="650"/>
                </a:lnTo>
                <a:close/>
              </a:path>
            </a:pathLst>
          </a:custGeom>
          <a:solidFill>
            <a:srgbClr val="D350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Freeform 144"/>
          <p:cNvSpPr>
            <a:spLocks/>
          </p:cNvSpPr>
          <p:nvPr/>
        </p:nvSpPr>
        <p:spPr bwMode="auto">
          <a:xfrm>
            <a:off x="2256817" y="3692582"/>
            <a:ext cx="795338" cy="1120379"/>
          </a:xfrm>
          <a:custGeom>
            <a:avLst/>
            <a:gdLst>
              <a:gd name="T0" fmla="*/ 2486 w 2671"/>
              <a:gd name="T1" fmla="*/ 3189 h 3762"/>
              <a:gd name="T2" fmla="*/ 2321 w 2671"/>
              <a:gd name="T3" fmla="*/ 3264 h 3762"/>
              <a:gd name="T4" fmla="*/ 1987 w 2671"/>
              <a:gd name="T5" fmla="*/ 3399 h 3762"/>
              <a:gd name="T6" fmla="*/ 1643 w 2671"/>
              <a:gd name="T7" fmla="*/ 3515 h 3762"/>
              <a:gd name="T8" fmla="*/ 1294 w 2671"/>
              <a:gd name="T9" fmla="*/ 3609 h 3762"/>
              <a:gd name="T10" fmla="*/ 1118 w 2671"/>
              <a:gd name="T11" fmla="*/ 3648 h 3762"/>
              <a:gd name="T12" fmla="*/ 1082 w 2671"/>
              <a:gd name="T13" fmla="*/ 3656 h 3762"/>
              <a:gd name="T14" fmla="*/ 1046 w 2671"/>
              <a:gd name="T15" fmla="*/ 3664 h 3762"/>
              <a:gd name="T16" fmla="*/ 873 w 2671"/>
              <a:gd name="T17" fmla="*/ 3696 h 3762"/>
              <a:gd name="T18" fmla="*/ 525 w 2671"/>
              <a:gd name="T19" fmla="*/ 3744 h 3762"/>
              <a:gd name="T20" fmla="*/ 348 w 2671"/>
              <a:gd name="T21" fmla="*/ 3761 h 3762"/>
              <a:gd name="T22" fmla="*/ 313 w 2671"/>
              <a:gd name="T23" fmla="*/ 3762 h 3762"/>
              <a:gd name="T24" fmla="*/ 247 w 2671"/>
              <a:gd name="T25" fmla="*/ 3753 h 3762"/>
              <a:gd name="T26" fmla="*/ 185 w 2671"/>
              <a:gd name="T27" fmla="*/ 3731 h 3762"/>
              <a:gd name="T28" fmla="*/ 128 w 2671"/>
              <a:gd name="T29" fmla="*/ 3696 h 3762"/>
              <a:gd name="T30" fmla="*/ 81 w 2671"/>
              <a:gd name="T31" fmla="*/ 3652 h 3762"/>
              <a:gd name="T32" fmla="*/ 42 w 2671"/>
              <a:gd name="T33" fmla="*/ 3599 h 3762"/>
              <a:gd name="T34" fmla="*/ 15 w 2671"/>
              <a:gd name="T35" fmla="*/ 3538 h 3762"/>
              <a:gd name="T36" fmla="*/ 1 w 2671"/>
              <a:gd name="T37" fmla="*/ 3472 h 3762"/>
              <a:gd name="T38" fmla="*/ 0 w 2671"/>
              <a:gd name="T39" fmla="*/ 3437 h 3762"/>
              <a:gd name="T40" fmla="*/ 0 w 2671"/>
              <a:gd name="T41" fmla="*/ 650 h 3762"/>
              <a:gd name="T42" fmla="*/ 2 w 2671"/>
              <a:gd name="T43" fmla="*/ 596 h 3762"/>
              <a:gd name="T44" fmla="*/ 19 w 2671"/>
              <a:gd name="T45" fmla="*/ 491 h 3762"/>
              <a:gd name="T46" fmla="*/ 54 w 2671"/>
              <a:gd name="T47" fmla="*/ 391 h 3762"/>
              <a:gd name="T48" fmla="*/ 105 w 2671"/>
              <a:gd name="T49" fmla="*/ 299 h 3762"/>
              <a:gd name="T50" fmla="*/ 168 w 2671"/>
              <a:gd name="T51" fmla="*/ 216 h 3762"/>
              <a:gd name="T52" fmla="*/ 245 w 2671"/>
              <a:gd name="T53" fmla="*/ 145 h 3762"/>
              <a:gd name="T54" fmla="*/ 333 w 2671"/>
              <a:gd name="T55" fmla="*/ 86 h 3762"/>
              <a:gd name="T56" fmla="*/ 431 w 2671"/>
              <a:gd name="T57" fmla="*/ 42 h 3762"/>
              <a:gd name="T58" fmla="*/ 483 w 2671"/>
              <a:gd name="T59" fmla="*/ 27 h 3762"/>
              <a:gd name="T60" fmla="*/ 491 w 2671"/>
              <a:gd name="T61" fmla="*/ 25 h 3762"/>
              <a:gd name="T62" fmla="*/ 499 w 2671"/>
              <a:gd name="T63" fmla="*/ 23 h 3762"/>
              <a:gd name="T64" fmla="*/ 553 w 2671"/>
              <a:gd name="T65" fmla="*/ 10 h 3762"/>
              <a:gd name="T66" fmla="*/ 659 w 2671"/>
              <a:gd name="T67" fmla="*/ 0 h 3762"/>
              <a:gd name="T68" fmla="*/ 766 w 2671"/>
              <a:gd name="T69" fmla="*/ 6 h 3762"/>
              <a:gd name="T70" fmla="*/ 868 w 2671"/>
              <a:gd name="T71" fmla="*/ 29 h 3762"/>
              <a:gd name="T72" fmla="*/ 965 w 2671"/>
              <a:gd name="T73" fmla="*/ 68 h 3762"/>
              <a:gd name="T74" fmla="*/ 1055 w 2671"/>
              <a:gd name="T75" fmla="*/ 123 h 3762"/>
              <a:gd name="T76" fmla="*/ 1135 w 2671"/>
              <a:gd name="T77" fmla="*/ 191 h 3762"/>
              <a:gd name="T78" fmla="*/ 1204 w 2671"/>
              <a:gd name="T79" fmla="*/ 274 h 3762"/>
              <a:gd name="T80" fmla="*/ 1232 w 2671"/>
              <a:gd name="T81" fmla="*/ 321 h 3762"/>
              <a:gd name="T82" fmla="*/ 2430 w 2671"/>
              <a:gd name="T83" fmla="*/ 2395 h 3762"/>
              <a:gd name="T84" fmla="*/ 2548 w 2671"/>
              <a:gd name="T85" fmla="*/ 2600 h 3762"/>
              <a:gd name="T86" fmla="*/ 2627 w 2671"/>
              <a:gd name="T87" fmla="*/ 2734 h 3762"/>
              <a:gd name="T88" fmla="*/ 2642 w 2671"/>
              <a:gd name="T89" fmla="*/ 2765 h 3762"/>
              <a:gd name="T90" fmla="*/ 2663 w 2671"/>
              <a:gd name="T91" fmla="*/ 2830 h 3762"/>
              <a:gd name="T92" fmla="*/ 2671 w 2671"/>
              <a:gd name="T93" fmla="*/ 2896 h 3762"/>
              <a:gd name="T94" fmla="*/ 2664 w 2671"/>
              <a:gd name="T95" fmla="*/ 2961 h 3762"/>
              <a:gd name="T96" fmla="*/ 2645 w 2671"/>
              <a:gd name="T97" fmla="*/ 3023 h 3762"/>
              <a:gd name="T98" fmla="*/ 2614 w 2671"/>
              <a:gd name="T99" fmla="*/ 3080 h 3762"/>
              <a:gd name="T100" fmla="*/ 2571 w 2671"/>
              <a:gd name="T101" fmla="*/ 3131 h 3762"/>
              <a:gd name="T102" fmla="*/ 2517 w 2671"/>
              <a:gd name="T103" fmla="*/ 3172 h 3762"/>
              <a:gd name="T104" fmla="*/ 2486 w 2671"/>
              <a:gd name="T105" fmla="*/ 3189 h 3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71" h="3762">
                <a:moveTo>
                  <a:pt x="2486" y="3189"/>
                </a:moveTo>
                <a:lnTo>
                  <a:pt x="2321" y="3264"/>
                </a:lnTo>
                <a:lnTo>
                  <a:pt x="1987" y="3399"/>
                </a:lnTo>
                <a:lnTo>
                  <a:pt x="1643" y="3515"/>
                </a:lnTo>
                <a:lnTo>
                  <a:pt x="1294" y="3609"/>
                </a:lnTo>
                <a:lnTo>
                  <a:pt x="1118" y="3648"/>
                </a:lnTo>
                <a:lnTo>
                  <a:pt x="1082" y="3656"/>
                </a:lnTo>
                <a:lnTo>
                  <a:pt x="1046" y="3664"/>
                </a:lnTo>
                <a:lnTo>
                  <a:pt x="873" y="3696"/>
                </a:lnTo>
                <a:lnTo>
                  <a:pt x="525" y="3744"/>
                </a:lnTo>
                <a:lnTo>
                  <a:pt x="348" y="3761"/>
                </a:lnTo>
                <a:lnTo>
                  <a:pt x="313" y="3762"/>
                </a:lnTo>
                <a:lnTo>
                  <a:pt x="247" y="3753"/>
                </a:lnTo>
                <a:lnTo>
                  <a:pt x="185" y="3731"/>
                </a:lnTo>
                <a:lnTo>
                  <a:pt x="128" y="3696"/>
                </a:lnTo>
                <a:lnTo>
                  <a:pt x="81" y="3652"/>
                </a:lnTo>
                <a:lnTo>
                  <a:pt x="42" y="3599"/>
                </a:lnTo>
                <a:lnTo>
                  <a:pt x="15" y="3538"/>
                </a:lnTo>
                <a:lnTo>
                  <a:pt x="1" y="3472"/>
                </a:lnTo>
                <a:lnTo>
                  <a:pt x="0" y="3437"/>
                </a:lnTo>
                <a:lnTo>
                  <a:pt x="0" y="650"/>
                </a:lnTo>
                <a:lnTo>
                  <a:pt x="2" y="596"/>
                </a:lnTo>
                <a:lnTo>
                  <a:pt x="19" y="491"/>
                </a:lnTo>
                <a:lnTo>
                  <a:pt x="54" y="391"/>
                </a:lnTo>
                <a:lnTo>
                  <a:pt x="105" y="299"/>
                </a:lnTo>
                <a:lnTo>
                  <a:pt x="168" y="216"/>
                </a:lnTo>
                <a:lnTo>
                  <a:pt x="245" y="145"/>
                </a:lnTo>
                <a:lnTo>
                  <a:pt x="333" y="86"/>
                </a:lnTo>
                <a:lnTo>
                  <a:pt x="431" y="42"/>
                </a:lnTo>
                <a:lnTo>
                  <a:pt x="483" y="27"/>
                </a:lnTo>
                <a:lnTo>
                  <a:pt x="491" y="25"/>
                </a:lnTo>
                <a:lnTo>
                  <a:pt x="499" y="23"/>
                </a:lnTo>
                <a:lnTo>
                  <a:pt x="553" y="10"/>
                </a:lnTo>
                <a:lnTo>
                  <a:pt x="659" y="0"/>
                </a:lnTo>
                <a:lnTo>
                  <a:pt x="766" y="6"/>
                </a:lnTo>
                <a:lnTo>
                  <a:pt x="868" y="29"/>
                </a:lnTo>
                <a:lnTo>
                  <a:pt x="965" y="68"/>
                </a:lnTo>
                <a:lnTo>
                  <a:pt x="1055" y="123"/>
                </a:lnTo>
                <a:lnTo>
                  <a:pt x="1135" y="191"/>
                </a:lnTo>
                <a:lnTo>
                  <a:pt x="1204" y="274"/>
                </a:lnTo>
                <a:lnTo>
                  <a:pt x="1232" y="321"/>
                </a:lnTo>
                <a:lnTo>
                  <a:pt x="2430" y="2395"/>
                </a:lnTo>
                <a:lnTo>
                  <a:pt x="2548" y="2600"/>
                </a:lnTo>
                <a:lnTo>
                  <a:pt x="2627" y="2734"/>
                </a:lnTo>
                <a:lnTo>
                  <a:pt x="2642" y="2765"/>
                </a:lnTo>
                <a:lnTo>
                  <a:pt x="2663" y="2830"/>
                </a:lnTo>
                <a:lnTo>
                  <a:pt x="2671" y="2896"/>
                </a:lnTo>
                <a:lnTo>
                  <a:pt x="2664" y="2961"/>
                </a:lnTo>
                <a:lnTo>
                  <a:pt x="2645" y="3023"/>
                </a:lnTo>
                <a:lnTo>
                  <a:pt x="2614" y="3080"/>
                </a:lnTo>
                <a:lnTo>
                  <a:pt x="2571" y="3131"/>
                </a:lnTo>
                <a:lnTo>
                  <a:pt x="2517" y="3172"/>
                </a:lnTo>
                <a:lnTo>
                  <a:pt x="2486" y="3189"/>
                </a:lnTo>
                <a:close/>
              </a:path>
            </a:pathLst>
          </a:custGeom>
          <a:solidFill>
            <a:srgbClr val="B077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Freeform 145"/>
          <p:cNvSpPr>
            <a:spLocks/>
          </p:cNvSpPr>
          <p:nvPr/>
        </p:nvSpPr>
        <p:spPr bwMode="auto">
          <a:xfrm>
            <a:off x="2675917" y="3449696"/>
            <a:ext cx="1060847" cy="1059656"/>
          </a:xfrm>
          <a:custGeom>
            <a:avLst/>
            <a:gdLst>
              <a:gd name="T0" fmla="*/ 3506 w 3563"/>
              <a:gd name="T1" fmla="*/ 1943 h 3563"/>
              <a:gd name="T2" fmla="*/ 3427 w 3563"/>
              <a:gd name="T3" fmla="*/ 2053 h 3563"/>
              <a:gd name="T4" fmla="*/ 3346 w 3563"/>
              <a:gd name="T5" fmla="*/ 2162 h 3563"/>
              <a:gd name="T6" fmla="*/ 3345 w 3563"/>
              <a:gd name="T7" fmla="*/ 2163 h 3563"/>
              <a:gd name="T8" fmla="*/ 3345 w 3563"/>
              <a:gd name="T9" fmla="*/ 2164 h 3563"/>
              <a:gd name="T10" fmla="*/ 3232 w 3563"/>
              <a:gd name="T11" fmla="*/ 2309 h 3563"/>
              <a:gd name="T12" fmla="*/ 2991 w 3563"/>
              <a:gd name="T13" fmla="*/ 2588 h 3563"/>
              <a:gd name="T14" fmla="*/ 2736 w 3563"/>
              <a:gd name="T15" fmla="*/ 2852 h 3563"/>
              <a:gd name="T16" fmla="*/ 2465 w 3563"/>
              <a:gd name="T17" fmla="*/ 3103 h 3563"/>
              <a:gd name="T18" fmla="*/ 2323 w 3563"/>
              <a:gd name="T19" fmla="*/ 3219 h 3563"/>
              <a:gd name="T20" fmla="*/ 2290 w 3563"/>
              <a:gd name="T21" fmla="*/ 3246 h 3563"/>
              <a:gd name="T22" fmla="*/ 2256 w 3563"/>
              <a:gd name="T23" fmla="*/ 3272 h 3563"/>
              <a:gd name="T24" fmla="*/ 2180 w 3563"/>
              <a:gd name="T25" fmla="*/ 3333 h 3563"/>
              <a:gd name="T26" fmla="*/ 2022 w 3563"/>
              <a:gd name="T27" fmla="*/ 3450 h 3563"/>
              <a:gd name="T28" fmla="*/ 1941 w 3563"/>
              <a:gd name="T29" fmla="*/ 3506 h 3563"/>
              <a:gd name="T30" fmla="*/ 1913 w 3563"/>
              <a:gd name="T31" fmla="*/ 3525 h 3563"/>
              <a:gd name="T32" fmla="*/ 1849 w 3563"/>
              <a:gd name="T33" fmla="*/ 3551 h 3563"/>
              <a:gd name="T34" fmla="*/ 1785 w 3563"/>
              <a:gd name="T35" fmla="*/ 3563 h 3563"/>
              <a:gd name="T36" fmla="*/ 1719 w 3563"/>
              <a:gd name="T37" fmla="*/ 3561 h 3563"/>
              <a:gd name="T38" fmla="*/ 1655 w 3563"/>
              <a:gd name="T39" fmla="*/ 3546 h 3563"/>
              <a:gd name="T40" fmla="*/ 1595 w 3563"/>
              <a:gd name="T41" fmla="*/ 3520 h 3563"/>
              <a:gd name="T42" fmla="*/ 1542 w 3563"/>
              <a:gd name="T43" fmla="*/ 3481 h 3563"/>
              <a:gd name="T44" fmla="*/ 1497 w 3563"/>
              <a:gd name="T45" fmla="*/ 3431 h 3563"/>
              <a:gd name="T46" fmla="*/ 1477 w 3563"/>
              <a:gd name="T47" fmla="*/ 3401 h 3563"/>
              <a:gd name="T48" fmla="*/ 85 w 3563"/>
              <a:gd name="T49" fmla="*/ 989 h 3563"/>
              <a:gd name="T50" fmla="*/ 59 w 3563"/>
              <a:gd name="T51" fmla="*/ 941 h 3563"/>
              <a:gd name="T52" fmla="*/ 22 w 3563"/>
              <a:gd name="T53" fmla="*/ 840 h 3563"/>
              <a:gd name="T54" fmla="*/ 2 w 3563"/>
              <a:gd name="T55" fmla="*/ 735 h 3563"/>
              <a:gd name="T56" fmla="*/ 0 w 3563"/>
              <a:gd name="T57" fmla="*/ 630 h 3563"/>
              <a:gd name="T58" fmla="*/ 14 w 3563"/>
              <a:gd name="T59" fmla="*/ 526 h 3563"/>
              <a:gd name="T60" fmla="*/ 45 w 3563"/>
              <a:gd name="T61" fmla="*/ 425 h 3563"/>
              <a:gd name="T62" fmla="*/ 93 w 3563"/>
              <a:gd name="T63" fmla="*/ 330 h 3563"/>
              <a:gd name="T64" fmla="*/ 157 w 3563"/>
              <a:gd name="T65" fmla="*/ 242 h 3563"/>
              <a:gd name="T66" fmla="*/ 194 w 3563"/>
              <a:gd name="T67" fmla="*/ 202 h 3563"/>
              <a:gd name="T68" fmla="*/ 201 w 3563"/>
              <a:gd name="T69" fmla="*/ 195 h 3563"/>
              <a:gd name="T70" fmla="*/ 241 w 3563"/>
              <a:gd name="T71" fmla="*/ 157 h 3563"/>
              <a:gd name="T72" fmla="*/ 329 w 3563"/>
              <a:gd name="T73" fmla="*/ 93 h 3563"/>
              <a:gd name="T74" fmla="*/ 425 w 3563"/>
              <a:gd name="T75" fmla="*/ 46 h 3563"/>
              <a:gd name="T76" fmla="*/ 526 w 3563"/>
              <a:gd name="T77" fmla="*/ 15 h 3563"/>
              <a:gd name="T78" fmla="*/ 630 w 3563"/>
              <a:gd name="T79" fmla="*/ 0 h 3563"/>
              <a:gd name="T80" fmla="*/ 735 w 3563"/>
              <a:gd name="T81" fmla="*/ 2 h 3563"/>
              <a:gd name="T82" fmla="*/ 838 w 3563"/>
              <a:gd name="T83" fmla="*/ 22 h 3563"/>
              <a:gd name="T84" fmla="*/ 941 w 3563"/>
              <a:gd name="T85" fmla="*/ 59 h 3563"/>
              <a:gd name="T86" fmla="*/ 989 w 3563"/>
              <a:gd name="T87" fmla="*/ 87 h 3563"/>
              <a:gd name="T88" fmla="*/ 3400 w 3563"/>
              <a:gd name="T89" fmla="*/ 1479 h 3563"/>
              <a:gd name="T90" fmla="*/ 3429 w 3563"/>
              <a:gd name="T91" fmla="*/ 1497 h 3563"/>
              <a:gd name="T92" fmla="*/ 3480 w 3563"/>
              <a:gd name="T93" fmla="*/ 1542 h 3563"/>
              <a:gd name="T94" fmla="*/ 3519 w 3563"/>
              <a:gd name="T95" fmla="*/ 1597 h 3563"/>
              <a:gd name="T96" fmla="*/ 3546 w 3563"/>
              <a:gd name="T97" fmla="*/ 1656 h 3563"/>
              <a:gd name="T98" fmla="*/ 3560 w 3563"/>
              <a:gd name="T99" fmla="*/ 1720 h 3563"/>
              <a:gd name="T100" fmla="*/ 3563 w 3563"/>
              <a:gd name="T101" fmla="*/ 1784 h 3563"/>
              <a:gd name="T102" fmla="*/ 3550 w 3563"/>
              <a:gd name="T103" fmla="*/ 1849 h 3563"/>
              <a:gd name="T104" fmla="*/ 3524 w 3563"/>
              <a:gd name="T105" fmla="*/ 1913 h 3563"/>
              <a:gd name="T106" fmla="*/ 3506 w 3563"/>
              <a:gd name="T107" fmla="*/ 1943 h 3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563" h="3563">
                <a:moveTo>
                  <a:pt x="3506" y="1943"/>
                </a:moveTo>
                <a:lnTo>
                  <a:pt x="3427" y="2053"/>
                </a:lnTo>
                <a:lnTo>
                  <a:pt x="3346" y="2162"/>
                </a:lnTo>
                <a:lnTo>
                  <a:pt x="3345" y="2163"/>
                </a:lnTo>
                <a:lnTo>
                  <a:pt x="3345" y="2164"/>
                </a:lnTo>
                <a:lnTo>
                  <a:pt x="3232" y="2309"/>
                </a:lnTo>
                <a:lnTo>
                  <a:pt x="2991" y="2588"/>
                </a:lnTo>
                <a:lnTo>
                  <a:pt x="2736" y="2852"/>
                </a:lnTo>
                <a:lnTo>
                  <a:pt x="2465" y="3103"/>
                </a:lnTo>
                <a:lnTo>
                  <a:pt x="2323" y="3219"/>
                </a:lnTo>
                <a:lnTo>
                  <a:pt x="2290" y="3246"/>
                </a:lnTo>
                <a:lnTo>
                  <a:pt x="2256" y="3272"/>
                </a:lnTo>
                <a:lnTo>
                  <a:pt x="2180" y="3333"/>
                </a:lnTo>
                <a:lnTo>
                  <a:pt x="2022" y="3450"/>
                </a:lnTo>
                <a:lnTo>
                  <a:pt x="1941" y="3506"/>
                </a:lnTo>
                <a:lnTo>
                  <a:pt x="1913" y="3525"/>
                </a:lnTo>
                <a:lnTo>
                  <a:pt x="1849" y="3551"/>
                </a:lnTo>
                <a:lnTo>
                  <a:pt x="1785" y="3563"/>
                </a:lnTo>
                <a:lnTo>
                  <a:pt x="1719" y="3561"/>
                </a:lnTo>
                <a:lnTo>
                  <a:pt x="1655" y="3546"/>
                </a:lnTo>
                <a:lnTo>
                  <a:pt x="1595" y="3520"/>
                </a:lnTo>
                <a:lnTo>
                  <a:pt x="1542" y="3481"/>
                </a:lnTo>
                <a:lnTo>
                  <a:pt x="1497" y="3431"/>
                </a:lnTo>
                <a:lnTo>
                  <a:pt x="1477" y="3401"/>
                </a:lnTo>
                <a:lnTo>
                  <a:pt x="85" y="989"/>
                </a:lnTo>
                <a:lnTo>
                  <a:pt x="59" y="941"/>
                </a:lnTo>
                <a:lnTo>
                  <a:pt x="22" y="840"/>
                </a:lnTo>
                <a:lnTo>
                  <a:pt x="2" y="735"/>
                </a:lnTo>
                <a:lnTo>
                  <a:pt x="0" y="630"/>
                </a:lnTo>
                <a:lnTo>
                  <a:pt x="14" y="526"/>
                </a:lnTo>
                <a:lnTo>
                  <a:pt x="45" y="425"/>
                </a:lnTo>
                <a:lnTo>
                  <a:pt x="93" y="330"/>
                </a:lnTo>
                <a:lnTo>
                  <a:pt x="157" y="242"/>
                </a:lnTo>
                <a:lnTo>
                  <a:pt x="194" y="202"/>
                </a:lnTo>
                <a:lnTo>
                  <a:pt x="201" y="195"/>
                </a:lnTo>
                <a:lnTo>
                  <a:pt x="241" y="157"/>
                </a:lnTo>
                <a:lnTo>
                  <a:pt x="329" y="93"/>
                </a:lnTo>
                <a:lnTo>
                  <a:pt x="425" y="46"/>
                </a:lnTo>
                <a:lnTo>
                  <a:pt x="526" y="15"/>
                </a:lnTo>
                <a:lnTo>
                  <a:pt x="630" y="0"/>
                </a:lnTo>
                <a:lnTo>
                  <a:pt x="735" y="2"/>
                </a:lnTo>
                <a:lnTo>
                  <a:pt x="838" y="22"/>
                </a:lnTo>
                <a:lnTo>
                  <a:pt x="941" y="59"/>
                </a:lnTo>
                <a:lnTo>
                  <a:pt x="989" y="87"/>
                </a:lnTo>
                <a:lnTo>
                  <a:pt x="3400" y="1479"/>
                </a:lnTo>
                <a:lnTo>
                  <a:pt x="3429" y="1497"/>
                </a:lnTo>
                <a:lnTo>
                  <a:pt x="3480" y="1542"/>
                </a:lnTo>
                <a:lnTo>
                  <a:pt x="3519" y="1597"/>
                </a:lnTo>
                <a:lnTo>
                  <a:pt x="3546" y="1656"/>
                </a:lnTo>
                <a:lnTo>
                  <a:pt x="3560" y="1720"/>
                </a:lnTo>
                <a:lnTo>
                  <a:pt x="3563" y="1784"/>
                </a:lnTo>
                <a:lnTo>
                  <a:pt x="3550" y="1849"/>
                </a:lnTo>
                <a:lnTo>
                  <a:pt x="3524" y="1913"/>
                </a:lnTo>
                <a:lnTo>
                  <a:pt x="3506" y="1943"/>
                </a:lnTo>
                <a:close/>
              </a:path>
            </a:pathLst>
          </a:custGeom>
          <a:solidFill>
            <a:srgbClr val="7F88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" name="Freeform 146"/>
          <p:cNvSpPr>
            <a:spLocks/>
          </p:cNvSpPr>
          <p:nvPr/>
        </p:nvSpPr>
        <p:spPr bwMode="auto">
          <a:xfrm>
            <a:off x="2919995" y="3029404"/>
            <a:ext cx="1119188" cy="795338"/>
          </a:xfrm>
          <a:custGeom>
            <a:avLst/>
            <a:gdLst>
              <a:gd name="T0" fmla="*/ 3762 w 3763"/>
              <a:gd name="T1" fmla="*/ 348 h 2670"/>
              <a:gd name="T2" fmla="*/ 3750 w 3763"/>
              <a:gd name="T3" fmla="*/ 487 h 2670"/>
              <a:gd name="T4" fmla="*/ 3714 w 3763"/>
              <a:gd name="T5" fmla="*/ 765 h 2670"/>
              <a:gd name="T6" fmla="*/ 3667 w 3763"/>
              <a:gd name="T7" fmla="*/ 1039 h 2670"/>
              <a:gd name="T8" fmla="*/ 3608 w 3763"/>
              <a:gd name="T9" fmla="*/ 1310 h 2670"/>
              <a:gd name="T10" fmla="*/ 3571 w 3763"/>
              <a:gd name="T11" fmla="*/ 1445 h 2670"/>
              <a:gd name="T12" fmla="*/ 3562 w 3763"/>
              <a:gd name="T13" fmla="*/ 1479 h 2670"/>
              <a:gd name="T14" fmla="*/ 3553 w 3763"/>
              <a:gd name="T15" fmla="*/ 1514 h 2670"/>
              <a:gd name="T16" fmla="*/ 3518 w 3763"/>
              <a:gd name="T17" fmla="*/ 1638 h 2670"/>
              <a:gd name="T18" fmla="*/ 3438 w 3763"/>
              <a:gd name="T19" fmla="*/ 1884 h 2670"/>
              <a:gd name="T20" fmla="*/ 3346 w 3763"/>
              <a:gd name="T21" fmla="*/ 2128 h 2670"/>
              <a:gd name="T22" fmla="*/ 3245 w 3763"/>
              <a:gd name="T23" fmla="*/ 2368 h 2670"/>
              <a:gd name="T24" fmla="*/ 3190 w 3763"/>
              <a:gd name="T25" fmla="*/ 2486 h 2670"/>
              <a:gd name="T26" fmla="*/ 3175 w 3763"/>
              <a:gd name="T27" fmla="*/ 2517 h 2670"/>
              <a:gd name="T28" fmla="*/ 3133 w 3763"/>
              <a:gd name="T29" fmla="*/ 2570 h 2670"/>
              <a:gd name="T30" fmla="*/ 3083 w 3763"/>
              <a:gd name="T31" fmla="*/ 2613 h 2670"/>
              <a:gd name="T32" fmla="*/ 3026 w 3763"/>
              <a:gd name="T33" fmla="*/ 2644 h 2670"/>
              <a:gd name="T34" fmla="*/ 2963 w 3763"/>
              <a:gd name="T35" fmla="*/ 2663 h 2670"/>
              <a:gd name="T36" fmla="*/ 2897 w 3763"/>
              <a:gd name="T37" fmla="*/ 2670 h 2670"/>
              <a:gd name="T38" fmla="*/ 2831 w 3763"/>
              <a:gd name="T39" fmla="*/ 2663 h 2670"/>
              <a:gd name="T40" fmla="*/ 2768 w 3763"/>
              <a:gd name="T41" fmla="*/ 2643 h 2670"/>
              <a:gd name="T42" fmla="*/ 2737 w 3763"/>
              <a:gd name="T43" fmla="*/ 2626 h 2670"/>
              <a:gd name="T44" fmla="*/ 2625 w 3763"/>
              <a:gd name="T45" fmla="*/ 2562 h 2670"/>
              <a:gd name="T46" fmla="*/ 2422 w 3763"/>
              <a:gd name="T47" fmla="*/ 2444 h 2670"/>
              <a:gd name="T48" fmla="*/ 322 w 3763"/>
              <a:gd name="T49" fmla="*/ 1232 h 2670"/>
              <a:gd name="T50" fmla="*/ 275 w 3763"/>
              <a:gd name="T51" fmla="*/ 1203 h 2670"/>
              <a:gd name="T52" fmla="*/ 192 w 3763"/>
              <a:gd name="T53" fmla="*/ 1134 h 2670"/>
              <a:gd name="T54" fmla="*/ 124 w 3763"/>
              <a:gd name="T55" fmla="*/ 1055 h 2670"/>
              <a:gd name="T56" fmla="*/ 69 w 3763"/>
              <a:gd name="T57" fmla="*/ 964 h 2670"/>
              <a:gd name="T58" fmla="*/ 30 w 3763"/>
              <a:gd name="T59" fmla="*/ 868 h 2670"/>
              <a:gd name="T60" fmla="*/ 7 w 3763"/>
              <a:gd name="T61" fmla="*/ 766 h 2670"/>
              <a:gd name="T62" fmla="*/ 0 w 3763"/>
              <a:gd name="T63" fmla="*/ 660 h 2670"/>
              <a:gd name="T64" fmla="*/ 12 w 3763"/>
              <a:gd name="T65" fmla="*/ 552 h 2670"/>
              <a:gd name="T66" fmla="*/ 25 w 3763"/>
              <a:gd name="T67" fmla="*/ 499 h 2670"/>
              <a:gd name="T68" fmla="*/ 26 w 3763"/>
              <a:gd name="T69" fmla="*/ 491 h 2670"/>
              <a:gd name="T70" fmla="*/ 29 w 3763"/>
              <a:gd name="T71" fmla="*/ 482 h 2670"/>
              <a:gd name="T72" fmla="*/ 44 w 3763"/>
              <a:gd name="T73" fmla="*/ 430 h 2670"/>
              <a:gd name="T74" fmla="*/ 89 w 3763"/>
              <a:gd name="T75" fmla="*/ 332 h 2670"/>
              <a:gd name="T76" fmla="*/ 147 w 3763"/>
              <a:gd name="T77" fmla="*/ 243 h 2670"/>
              <a:gd name="T78" fmla="*/ 218 w 3763"/>
              <a:gd name="T79" fmla="*/ 167 h 2670"/>
              <a:gd name="T80" fmla="*/ 301 w 3763"/>
              <a:gd name="T81" fmla="*/ 103 h 2670"/>
              <a:gd name="T82" fmla="*/ 392 w 3763"/>
              <a:gd name="T83" fmla="*/ 53 h 2670"/>
              <a:gd name="T84" fmla="*/ 492 w 3763"/>
              <a:gd name="T85" fmla="*/ 19 h 2670"/>
              <a:gd name="T86" fmla="*/ 598 w 3763"/>
              <a:gd name="T87" fmla="*/ 1 h 2670"/>
              <a:gd name="T88" fmla="*/ 652 w 3763"/>
              <a:gd name="T89" fmla="*/ 0 h 2670"/>
              <a:gd name="T90" fmla="*/ 3439 w 3763"/>
              <a:gd name="T91" fmla="*/ 0 h 2670"/>
              <a:gd name="T92" fmla="*/ 3483 w 3763"/>
              <a:gd name="T93" fmla="*/ 1 h 2670"/>
              <a:gd name="T94" fmla="*/ 3566 w 3763"/>
              <a:gd name="T95" fmla="*/ 24 h 2670"/>
              <a:gd name="T96" fmla="*/ 3639 w 3763"/>
              <a:gd name="T97" fmla="*/ 67 h 2670"/>
              <a:gd name="T98" fmla="*/ 3698 w 3763"/>
              <a:gd name="T99" fmla="*/ 127 h 2670"/>
              <a:gd name="T100" fmla="*/ 3720 w 3763"/>
              <a:gd name="T101" fmla="*/ 162 h 2670"/>
              <a:gd name="T102" fmla="*/ 3732 w 3763"/>
              <a:gd name="T103" fmla="*/ 183 h 2670"/>
              <a:gd name="T104" fmla="*/ 3749 w 3763"/>
              <a:gd name="T105" fmla="*/ 227 h 2670"/>
              <a:gd name="T106" fmla="*/ 3759 w 3763"/>
              <a:gd name="T107" fmla="*/ 273 h 2670"/>
              <a:gd name="T108" fmla="*/ 3763 w 3763"/>
              <a:gd name="T109" fmla="*/ 323 h 2670"/>
              <a:gd name="T110" fmla="*/ 3762 w 3763"/>
              <a:gd name="T111" fmla="*/ 348 h 2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763" h="2670">
                <a:moveTo>
                  <a:pt x="3762" y="348"/>
                </a:moveTo>
                <a:lnTo>
                  <a:pt x="3750" y="487"/>
                </a:lnTo>
                <a:lnTo>
                  <a:pt x="3714" y="765"/>
                </a:lnTo>
                <a:lnTo>
                  <a:pt x="3667" y="1039"/>
                </a:lnTo>
                <a:lnTo>
                  <a:pt x="3608" y="1310"/>
                </a:lnTo>
                <a:lnTo>
                  <a:pt x="3571" y="1445"/>
                </a:lnTo>
                <a:lnTo>
                  <a:pt x="3562" y="1479"/>
                </a:lnTo>
                <a:lnTo>
                  <a:pt x="3553" y="1514"/>
                </a:lnTo>
                <a:lnTo>
                  <a:pt x="3518" y="1638"/>
                </a:lnTo>
                <a:lnTo>
                  <a:pt x="3438" y="1884"/>
                </a:lnTo>
                <a:lnTo>
                  <a:pt x="3346" y="2128"/>
                </a:lnTo>
                <a:lnTo>
                  <a:pt x="3245" y="2368"/>
                </a:lnTo>
                <a:lnTo>
                  <a:pt x="3190" y="2486"/>
                </a:lnTo>
                <a:lnTo>
                  <a:pt x="3175" y="2517"/>
                </a:lnTo>
                <a:lnTo>
                  <a:pt x="3133" y="2570"/>
                </a:lnTo>
                <a:lnTo>
                  <a:pt x="3083" y="2613"/>
                </a:lnTo>
                <a:lnTo>
                  <a:pt x="3026" y="2644"/>
                </a:lnTo>
                <a:lnTo>
                  <a:pt x="2963" y="2663"/>
                </a:lnTo>
                <a:lnTo>
                  <a:pt x="2897" y="2670"/>
                </a:lnTo>
                <a:lnTo>
                  <a:pt x="2831" y="2663"/>
                </a:lnTo>
                <a:lnTo>
                  <a:pt x="2768" y="2643"/>
                </a:lnTo>
                <a:lnTo>
                  <a:pt x="2737" y="2626"/>
                </a:lnTo>
                <a:lnTo>
                  <a:pt x="2625" y="2562"/>
                </a:lnTo>
                <a:lnTo>
                  <a:pt x="2422" y="2444"/>
                </a:lnTo>
                <a:lnTo>
                  <a:pt x="322" y="1232"/>
                </a:lnTo>
                <a:lnTo>
                  <a:pt x="275" y="1203"/>
                </a:lnTo>
                <a:lnTo>
                  <a:pt x="192" y="1134"/>
                </a:lnTo>
                <a:lnTo>
                  <a:pt x="124" y="1055"/>
                </a:lnTo>
                <a:lnTo>
                  <a:pt x="69" y="964"/>
                </a:lnTo>
                <a:lnTo>
                  <a:pt x="30" y="868"/>
                </a:lnTo>
                <a:lnTo>
                  <a:pt x="7" y="766"/>
                </a:lnTo>
                <a:lnTo>
                  <a:pt x="0" y="660"/>
                </a:lnTo>
                <a:lnTo>
                  <a:pt x="12" y="552"/>
                </a:lnTo>
                <a:lnTo>
                  <a:pt x="25" y="499"/>
                </a:lnTo>
                <a:lnTo>
                  <a:pt x="26" y="491"/>
                </a:lnTo>
                <a:lnTo>
                  <a:pt x="29" y="482"/>
                </a:lnTo>
                <a:lnTo>
                  <a:pt x="44" y="430"/>
                </a:lnTo>
                <a:lnTo>
                  <a:pt x="89" y="332"/>
                </a:lnTo>
                <a:lnTo>
                  <a:pt x="147" y="243"/>
                </a:lnTo>
                <a:lnTo>
                  <a:pt x="218" y="167"/>
                </a:lnTo>
                <a:lnTo>
                  <a:pt x="301" y="103"/>
                </a:lnTo>
                <a:lnTo>
                  <a:pt x="392" y="53"/>
                </a:lnTo>
                <a:lnTo>
                  <a:pt x="492" y="19"/>
                </a:lnTo>
                <a:lnTo>
                  <a:pt x="598" y="1"/>
                </a:lnTo>
                <a:lnTo>
                  <a:pt x="652" y="0"/>
                </a:lnTo>
                <a:lnTo>
                  <a:pt x="3439" y="0"/>
                </a:lnTo>
                <a:lnTo>
                  <a:pt x="3483" y="1"/>
                </a:lnTo>
                <a:lnTo>
                  <a:pt x="3566" y="24"/>
                </a:lnTo>
                <a:lnTo>
                  <a:pt x="3639" y="67"/>
                </a:lnTo>
                <a:lnTo>
                  <a:pt x="3698" y="127"/>
                </a:lnTo>
                <a:lnTo>
                  <a:pt x="3720" y="162"/>
                </a:lnTo>
                <a:lnTo>
                  <a:pt x="3732" y="183"/>
                </a:lnTo>
                <a:lnTo>
                  <a:pt x="3749" y="227"/>
                </a:lnTo>
                <a:lnTo>
                  <a:pt x="3759" y="273"/>
                </a:lnTo>
                <a:lnTo>
                  <a:pt x="3763" y="323"/>
                </a:lnTo>
                <a:lnTo>
                  <a:pt x="3762" y="348"/>
                </a:lnTo>
                <a:close/>
              </a:path>
            </a:pathLst>
          </a:custGeom>
          <a:solidFill>
            <a:srgbClr val="1464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8" name="Freeform 147"/>
          <p:cNvSpPr>
            <a:spLocks/>
          </p:cNvSpPr>
          <p:nvPr/>
        </p:nvSpPr>
        <p:spPr bwMode="auto">
          <a:xfrm>
            <a:off x="686383" y="1460161"/>
            <a:ext cx="1060847" cy="1059656"/>
          </a:xfrm>
          <a:custGeom>
            <a:avLst/>
            <a:gdLst>
              <a:gd name="T0" fmla="*/ 3367 w 3561"/>
              <a:gd name="T1" fmla="*/ 3360 h 3563"/>
              <a:gd name="T2" fmla="*/ 3363 w 3561"/>
              <a:gd name="T3" fmla="*/ 3364 h 3563"/>
              <a:gd name="T4" fmla="*/ 3361 w 3561"/>
              <a:gd name="T5" fmla="*/ 3367 h 3563"/>
              <a:gd name="T6" fmla="*/ 3323 w 3561"/>
              <a:gd name="T7" fmla="*/ 3403 h 3563"/>
              <a:gd name="T8" fmla="*/ 3240 w 3561"/>
              <a:gd name="T9" fmla="*/ 3464 h 3563"/>
              <a:gd name="T10" fmla="*/ 3152 w 3561"/>
              <a:gd name="T11" fmla="*/ 3509 h 3563"/>
              <a:gd name="T12" fmla="*/ 3059 w 3561"/>
              <a:gd name="T13" fmla="*/ 3542 h 3563"/>
              <a:gd name="T14" fmla="*/ 2961 w 3561"/>
              <a:gd name="T15" fmla="*/ 3560 h 3563"/>
              <a:gd name="T16" fmla="*/ 2863 w 3561"/>
              <a:gd name="T17" fmla="*/ 3563 h 3563"/>
              <a:gd name="T18" fmla="*/ 2764 w 3561"/>
              <a:gd name="T19" fmla="*/ 3550 h 3563"/>
              <a:gd name="T20" fmla="*/ 2667 w 3561"/>
              <a:gd name="T21" fmla="*/ 3521 h 3563"/>
              <a:gd name="T22" fmla="*/ 2620 w 3561"/>
              <a:gd name="T23" fmla="*/ 3502 h 3563"/>
              <a:gd name="T24" fmla="*/ 2596 w 3561"/>
              <a:gd name="T25" fmla="*/ 3490 h 3563"/>
              <a:gd name="T26" fmla="*/ 2573 w 3561"/>
              <a:gd name="T27" fmla="*/ 3476 h 3563"/>
              <a:gd name="T28" fmla="*/ 2473 w 3561"/>
              <a:gd name="T29" fmla="*/ 3419 h 3563"/>
              <a:gd name="T30" fmla="*/ 162 w 3561"/>
              <a:gd name="T31" fmla="*/ 2084 h 3563"/>
              <a:gd name="T32" fmla="*/ 132 w 3561"/>
              <a:gd name="T33" fmla="*/ 2066 h 3563"/>
              <a:gd name="T34" fmla="*/ 81 w 3561"/>
              <a:gd name="T35" fmla="*/ 2020 h 3563"/>
              <a:gd name="T36" fmla="*/ 42 w 3561"/>
              <a:gd name="T37" fmla="*/ 1966 h 3563"/>
              <a:gd name="T38" fmla="*/ 15 w 3561"/>
              <a:gd name="T39" fmla="*/ 1906 h 3563"/>
              <a:gd name="T40" fmla="*/ 1 w 3561"/>
              <a:gd name="T41" fmla="*/ 1843 h 3563"/>
              <a:gd name="T42" fmla="*/ 0 w 3561"/>
              <a:gd name="T43" fmla="*/ 1778 h 3563"/>
              <a:gd name="T44" fmla="*/ 11 w 3561"/>
              <a:gd name="T45" fmla="*/ 1712 h 3563"/>
              <a:gd name="T46" fmla="*/ 37 w 3561"/>
              <a:gd name="T47" fmla="*/ 1650 h 3563"/>
              <a:gd name="T48" fmla="*/ 55 w 3561"/>
              <a:gd name="T49" fmla="*/ 1620 h 3563"/>
              <a:gd name="T50" fmla="*/ 136 w 3561"/>
              <a:gd name="T51" fmla="*/ 1507 h 3563"/>
              <a:gd name="T52" fmla="*/ 304 w 3561"/>
              <a:gd name="T53" fmla="*/ 1285 h 3563"/>
              <a:gd name="T54" fmla="*/ 483 w 3561"/>
              <a:gd name="T55" fmla="*/ 1071 h 3563"/>
              <a:gd name="T56" fmla="*/ 670 w 3561"/>
              <a:gd name="T57" fmla="*/ 867 h 3563"/>
              <a:gd name="T58" fmla="*/ 867 w 3561"/>
              <a:gd name="T59" fmla="*/ 671 h 3563"/>
              <a:gd name="T60" fmla="*/ 1072 w 3561"/>
              <a:gd name="T61" fmla="*/ 483 h 3563"/>
              <a:gd name="T62" fmla="*/ 1284 w 3561"/>
              <a:gd name="T63" fmla="*/ 305 h 3563"/>
              <a:gd name="T64" fmla="*/ 1506 w 3561"/>
              <a:gd name="T65" fmla="*/ 137 h 3563"/>
              <a:gd name="T66" fmla="*/ 1620 w 3561"/>
              <a:gd name="T67" fmla="*/ 57 h 3563"/>
              <a:gd name="T68" fmla="*/ 1650 w 3561"/>
              <a:gd name="T69" fmla="*/ 37 h 3563"/>
              <a:gd name="T70" fmla="*/ 1712 w 3561"/>
              <a:gd name="T71" fmla="*/ 11 h 3563"/>
              <a:gd name="T72" fmla="*/ 1777 w 3561"/>
              <a:gd name="T73" fmla="*/ 0 h 3563"/>
              <a:gd name="T74" fmla="*/ 1843 w 3561"/>
              <a:gd name="T75" fmla="*/ 1 h 3563"/>
              <a:gd name="T76" fmla="*/ 1906 w 3561"/>
              <a:gd name="T77" fmla="*/ 15 h 3563"/>
              <a:gd name="T78" fmla="*/ 1966 w 3561"/>
              <a:gd name="T79" fmla="*/ 42 h 3563"/>
              <a:gd name="T80" fmla="*/ 2019 w 3561"/>
              <a:gd name="T81" fmla="*/ 81 h 3563"/>
              <a:gd name="T82" fmla="*/ 2066 w 3561"/>
              <a:gd name="T83" fmla="*/ 132 h 3563"/>
              <a:gd name="T84" fmla="*/ 2084 w 3561"/>
              <a:gd name="T85" fmla="*/ 162 h 3563"/>
              <a:gd name="T86" fmla="*/ 3476 w 3561"/>
              <a:gd name="T87" fmla="*/ 2574 h 3563"/>
              <a:gd name="T88" fmla="*/ 3495 w 3561"/>
              <a:gd name="T89" fmla="*/ 2609 h 3563"/>
              <a:gd name="T90" fmla="*/ 3526 w 3561"/>
              <a:gd name="T91" fmla="*/ 2683 h 3563"/>
              <a:gd name="T92" fmla="*/ 3538 w 3561"/>
              <a:gd name="T93" fmla="*/ 2721 h 3563"/>
              <a:gd name="T94" fmla="*/ 3548 w 3561"/>
              <a:gd name="T95" fmla="*/ 2762 h 3563"/>
              <a:gd name="T96" fmla="*/ 3555 w 3561"/>
              <a:gd name="T97" fmla="*/ 2803 h 3563"/>
              <a:gd name="T98" fmla="*/ 3560 w 3561"/>
              <a:gd name="T99" fmla="*/ 2841 h 3563"/>
              <a:gd name="T100" fmla="*/ 3561 w 3561"/>
              <a:gd name="T101" fmla="*/ 2916 h 3563"/>
              <a:gd name="T102" fmla="*/ 3555 w 3561"/>
              <a:gd name="T103" fmla="*/ 2991 h 3563"/>
              <a:gd name="T104" fmla="*/ 3539 w 3561"/>
              <a:gd name="T105" fmla="*/ 3065 h 3563"/>
              <a:gd name="T106" fmla="*/ 3516 w 3561"/>
              <a:gd name="T107" fmla="*/ 3136 h 3563"/>
              <a:gd name="T108" fmla="*/ 3484 w 3561"/>
              <a:gd name="T109" fmla="*/ 3205 h 3563"/>
              <a:gd name="T110" fmla="*/ 3444 w 3561"/>
              <a:gd name="T111" fmla="*/ 3271 h 3563"/>
              <a:gd name="T112" fmla="*/ 3394 w 3561"/>
              <a:gd name="T113" fmla="*/ 3332 h 3563"/>
              <a:gd name="T114" fmla="*/ 3367 w 3561"/>
              <a:gd name="T115" fmla="*/ 3360 h 3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561" h="3563">
                <a:moveTo>
                  <a:pt x="3367" y="3360"/>
                </a:moveTo>
                <a:lnTo>
                  <a:pt x="3363" y="3364"/>
                </a:lnTo>
                <a:lnTo>
                  <a:pt x="3361" y="3367"/>
                </a:lnTo>
                <a:lnTo>
                  <a:pt x="3323" y="3403"/>
                </a:lnTo>
                <a:lnTo>
                  <a:pt x="3240" y="3464"/>
                </a:lnTo>
                <a:lnTo>
                  <a:pt x="3152" y="3509"/>
                </a:lnTo>
                <a:lnTo>
                  <a:pt x="3059" y="3542"/>
                </a:lnTo>
                <a:lnTo>
                  <a:pt x="2961" y="3560"/>
                </a:lnTo>
                <a:lnTo>
                  <a:pt x="2863" y="3563"/>
                </a:lnTo>
                <a:lnTo>
                  <a:pt x="2764" y="3550"/>
                </a:lnTo>
                <a:lnTo>
                  <a:pt x="2667" y="3521"/>
                </a:lnTo>
                <a:lnTo>
                  <a:pt x="2620" y="3502"/>
                </a:lnTo>
                <a:lnTo>
                  <a:pt x="2596" y="3490"/>
                </a:lnTo>
                <a:lnTo>
                  <a:pt x="2573" y="3476"/>
                </a:lnTo>
                <a:lnTo>
                  <a:pt x="2473" y="3419"/>
                </a:lnTo>
                <a:lnTo>
                  <a:pt x="162" y="2084"/>
                </a:lnTo>
                <a:lnTo>
                  <a:pt x="132" y="2066"/>
                </a:lnTo>
                <a:lnTo>
                  <a:pt x="81" y="2020"/>
                </a:lnTo>
                <a:lnTo>
                  <a:pt x="42" y="1966"/>
                </a:lnTo>
                <a:lnTo>
                  <a:pt x="15" y="1906"/>
                </a:lnTo>
                <a:lnTo>
                  <a:pt x="1" y="1843"/>
                </a:lnTo>
                <a:lnTo>
                  <a:pt x="0" y="1778"/>
                </a:lnTo>
                <a:lnTo>
                  <a:pt x="11" y="1712"/>
                </a:lnTo>
                <a:lnTo>
                  <a:pt x="37" y="1650"/>
                </a:lnTo>
                <a:lnTo>
                  <a:pt x="55" y="1620"/>
                </a:lnTo>
                <a:lnTo>
                  <a:pt x="136" y="1507"/>
                </a:lnTo>
                <a:lnTo>
                  <a:pt x="304" y="1285"/>
                </a:lnTo>
                <a:lnTo>
                  <a:pt x="483" y="1071"/>
                </a:lnTo>
                <a:lnTo>
                  <a:pt x="670" y="867"/>
                </a:lnTo>
                <a:lnTo>
                  <a:pt x="867" y="671"/>
                </a:lnTo>
                <a:lnTo>
                  <a:pt x="1072" y="483"/>
                </a:lnTo>
                <a:lnTo>
                  <a:pt x="1284" y="305"/>
                </a:lnTo>
                <a:lnTo>
                  <a:pt x="1506" y="137"/>
                </a:lnTo>
                <a:lnTo>
                  <a:pt x="1620" y="57"/>
                </a:lnTo>
                <a:lnTo>
                  <a:pt x="1650" y="37"/>
                </a:lnTo>
                <a:lnTo>
                  <a:pt x="1712" y="11"/>
                </a:lnTo>
                <a:lnTo>
                  <a:pt x="1777" y="0"/>
                </a:lnTo>
                <a:lnTo>
                  <a:pt x="1843" y="1"/>
                </a:lnTo>
                <a:lnTo>
                  <a:pt x="1906" y="15"/>
                </a:lnTo>
                <a:lnTo>
                  <a:pt x="1966" y="42"/>
                </a:lnTo>
                <a:lnTo>
                  <a:pt x="2019" y="81"/>
                </a:lnTo>
                <a:lnTo>
                  <a:pt x="2066" y="132"/>
                </a:lnTo>
                <a:lnTo>
                  <a:pt x="2084" y="162"/>
                </a:lnTo>
                <a:lnTo>
                  <a:pt x="3476" y="2574"/>
                </a:lnTo>
                <a:lnTo>
                  <a:pt x="3495" y="2609"/>
                </a:lnTo>
                <a:lnTo>
                  <a:pt x="3526" y="2683"/>
                </a:lnTo>
                <a:lnTo>
                  <a:pt x="3538" y="2721"/>
                </a:lnTo>
                <a:lnTo>
                  <a:pt x="3548" y="2762"/>
                </a:lnTo>
                <a:lnTo>
                  <a:pt x="3555" y="2803"/>
                </a:lnTo>
                <a:lnTo>
                  <a:pt x="3560" y="2841"/>
                </a:lnTo>
                <a:lnTo>
                  <a:pt x="3561" y="2916"/>
                </a:lnTo>
                <a:lnTo>
                  <a:pt x="3555" y="2991"/>
                </a:lnTo>
                <a:lnTo>
                  <a:pt x="3539" y="3065"/>
                </a:lnTo>
                <a:lnTo>
                  <a:pt x="3516" y="3136"/>
                </a:lnTo>
                <a:lnTo>
                  <a:pt x="3484" y="3205"/>
                </a:lnTo>
                <a:lnTo>
                  <a:pt x="3444" y="3271"/>
                </a:lnTo>
                <a:lnTo>
                  <a:pt x="3394" y="3332"/>
                </a:lnTo>
                <a:lnTo>
                  <a:pt x="3367" y="3360"/>
                </a:lnTo>
                <a:close/>
              </a:path>
            </a:pathLst>
          </a:custGeom>
          <a:solidFill>
            <a:srgbClr val="75C4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Freeform 148"/>
          <p:cNvSpPr>
            <a:spLocks/>
          </p:cNvSpPr>
          <p:nvPr/>
        </p:nvSpPr>
        <p:spPr bwMode="auto">
          <a:xfrm>
            <a:off x="2256817" y="1156551"/>
            <a:ext cx="795338" cy="1120379"/>
          </a:xfrm>
          <a:custGeom>
            <a:avLst/>
            <a:gdLst>
              <a:gd name="T0" fmla="*/ 2627 w 2671"/>
              <a:gd name="T1" fmla="*/ 1028 h 3763"/>
              <a:gd name="T2" fmla="*/ 2334 w 2671"/>
              <a:gd name="T3" fmla="*/ 1535 h 3763"/>
              <a:gd name="T4" fmla="*/ 2294 w 2671"/>
              <a:gd name="T5" fmla="*/ 1603 h 3763"/>
              <a:gd name="T6" fmla="*/ 1717 w 2671"/>
              <a:gd name="T7" fmla="*/ 2601 h 3763"/>
              <a:gd name="T8" fmla="*/ 1685 w 2671"/>
              <a:gd name="T9" fmla="*/ 2660 h 3763"/>
              <a:gd name="T10" fmla="*/ 1652 w 2671"/>
              <a:gd name="T11" fmla="*/ 2714 h 3763"/>
              <a:gd name="T12" fmla="*/ 1232 w 2671"/>
              <a:gd name="T13" fmla="*/ 3441 h 3763"/>
              <a:gd name="T14" fmla="*/ 1204 w 2671"/>
              <a:gd name="T15" fmla="*/ 3488 h 3763"/>
              <a:gd name="T16" fmla="*/ 1135 w 2671"/>
              <a:gd name="T17" fmla="*/ 3571 h 3763"/>
              <a:gd name="T18" fmla="*/ 1055 w 2671"/>
              <a:gd name="T19" fmla="*/ 3640 h 3763"/>
              <a:gd name="T20" fmla="*/ 965 w 2671"/>
              <a:gd name="T21" fmla="*/ 3694 h 3763"/>
              <a:gd name="T22" fmla="*/ 868 w 2671"/>
              <a:gd name="T23" fmla="*/ 3733 h 3763"/>
              <a:gd name="T24" fmla="*/ 766 w 2671"/>
              <a:gd name="T25" fmla="*/ 3756 h 3763"/>
              <a:gd name="T26" fmla="*/ 659 w 2671"/>
              <a:gd name="T27" fmla="*/ 3763 h 3763"/>
              <a:gd name="T28" fmla="*/ 553 w 2671"/>
              <a:gd name="T29" fmla="*/ 3752 h 3763"/>
              <a:gd name="T30" fmla="*/ 499 w 2671"/>
              <a:gd name="T31" fmla="*/ 3739 h 3763"/>
              <a:gd name="T32" fmla="*/ 491 w 2671"/>
              <a:gd name="T33" fmla="*/ 3737 h 3763"/>
              <a:gd name="T34" fmla="*/ 483 w 2671"/>
              <a:gd name="T35" fmla="*/ 3736 h 3763"/>
              <a:gd name="T36" fmla="*/ 431 w 2671"/>
              <a:gd name="T37" fmla="*/ 3720 h 3763"/>
              <a:gd name="T38" fmla="*/ 333 w 2671"/>
              <a:gd name="T39" fmla="*/ 3676 h 3763"/>
              <a:gd name="T40" fmla="*/ 245 w 2671"/>
              <a:gd name="T41" fmla="*/ 3616 h 3763"/>
              <a:gd name="T42" fmla="*/ 168 w 2671"/>
              <a:gd name="T43" fmla="*/ 3545 h 3763"/>
              <a:gd name="T44" fmla="*/ 105 w 2671"/>
              <a:gd name="T45" fmla="*/ 3463 h 3763"/>
              <a:gd name="T46" fmla="*/ 54 w 2671"/>
              <a:gd name="T47" fmla="*/ 3371 h 3763"/>
              <a:gd name="T48" fmla="*/ 19 w 2671"/>
              <a:gd name="T49" fmla="*/ 3272 h 3763"/>
              <a:gd name="T50" fmla="*/ 2 w 2671"/>
              <a:gd name="T51" fmla="*/ 3167 h 3763"/>
              <a:gd name="T52" fmla="*/ 0 w 2671"/>
              <a:gd name="T53" fmla="*/ 3112 h 3763"/>
              <a:gd name="T54" fmla="*/ 0 w 2671"/>
              <a:gd name="T55" fmla="*/ 325 h 3763"/>
              <a:gd name="T56" fmla="*/ 1 w 2671"/>
              <a:gd name="T57" fmla="*/ 290 h 3763"/>
              <a:gd name="T58" fmla="*/ 15 w 2671"/>
              <a:gd name="T59" fmla="*/ 224 h 3763"/>
              <a:gd name="T60" fmla="*/ 42 w 2671"/>
              <a:gd name="T61" fmla="*/ 163 h 3763"/>
              <a:gd name="T62" fmla="*/ 81 w 2671"/>
              <a:gd name="T63" fmla="*/ 110 h 3763"/>
              <a:gd name="T64" fmla="*/ 128 w 2671"/>
              <a:gd name="T65" fmla="*/ 66 h 3763"/>
              <a:gd name="T66" fmla="*/ 185 w 2671"/>
              <a:gd name="T67" fmla="*/ 31 h 3763"/>
              <a:gd name="T68" fmla="*/ 247 w 2671"/>
              <a:gd name="T69" fmla="*/ 9 h 3763"/>
              <a:gd name="T70" fmla="*/ 313 w 2671"/>
              <a:gd name="T71" fmla="*/ 0 h 3763"/>
              <a:gd name="T72" fmla="*/ 348 w 2671"/>
              <a:gd name="T73" fmla="*/ 3 h 3763"/>
              <a:gd name="T74" fmla="*/ 488 w 2671"/>
              <a:gd name="T75" fmla="*/ 14 h 3763"/>
              <a:gd name="T76" fmla="*/ 764 w 2671"/>
              <a:gd name="T77" fmla="*/ 49 h 3763"/>
              <a:gd name="T78" fmla="*/ 1038 w 2671"/>
              <a:gd name="T79" fmla="*/ 97 h 3763"/>
              <a:gd name="T80" fmla="*/ 1310 w 2671"/>
              <a:gd name="T81" fmla="*/ 157 h 3763"/>
              <a:gd name="T82" fmla="*/ 1578 w 2671"/>
              <a:gd name="T83" fmla="*/ 228 h 3763"/>
              <a:gd name="T84" fmla="*/ 1843 w 2671"/>
              <a:gd name="T85" fmla="*/ 312 h 3763"/>
              <a:gd name="T86" fmla="*/ 2103 w 2671"/>
              <a:gd name="T87" fmla="*/ 407 h 3763"/>
              <a:gd name="T88" fmla="*/ 2360 w 2671"/>
              <a:gd name="T89" fmla="*/ 515 h 3763"/>
              <a:gd name="T90" fmla="*/ 2486 w 2671"/>
              <a:gd name="T91" fmla="*/ 574 h 3763"/>
              <a:gd name="T92" fmla="*/ 2517 w 2671"/>
              <a:gd name="T93" fmla="*/ 590 h 3763"/>
              <a:gd name="T94" fmla="*/ 2571 w 2671"/>
              <a:gd name="T95" fmla="*/ 631 h 3763"/>
              <a:gd name="T96" fmla="*/ 2614 w 2671"/>
              <a:gd name="T97" fmla="*/ 682 h 3763"/>
              <a:gd name="T98" fmla="*/ 2645 w 2671"/>
              <a:gd name="T99" fmla="*/ 739 h 3763"/>
              <a:gd name="T100" fmla="*/ 2664 w 2671"/>
              <a:gd name="T101" fmla="*/ 801 h 3763"/>
              <a:gd name="T102" fmla="*/ 2671 w 2671"/>
              <a:gd name="T103" fmla="*/ 866 h 3763"/>
              <a:gd name="T104" fmla="*/ 2663 w 2671"/>
              <a:gd name="T105" fmla="*/ 932 h 3763"/>
              <a:gd name="T106" fmla="*/ 2642 w 2671"/>
              <a:gd name="T107" fmla="*/ 997 h 3763"/>
              <a:gd name="T108" fmla="*/ 2627 w 2671"/>
              <a:gd name="T109" fmla="*/ 1028 h 3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71" h="3763">
                <a:moveTo>
                  <a:pt x="2627" y="1028"/>
                </a:moveTo>
                <a:lnTo>
                  <a:pt x="2334" y="1535"/>
                </a:lnTo>
                <a:lnTo>
                  <a:pt x="2294" y="1603"/>
                </a:lnTo>
                <a:lnTo>
                  <a:pt x="1717" y="2601"/>
                </a:lnTo>
                <a:lnTo>
                  <a:pt x="1685" y="2660"/>
                </a:lnTo>
                <a:lnTo>
                  <a:pt x="1652" y="2714"/>
                </a:lnTo>
                <a:lnTo>
                  <a:pt x="1232" y="3441"/>
                </a:lnTo>
                <a:lnTo>
                  <a:pt x="1204" y="3488"/>
                </a:lnTo>
                <a:lnTo>
                  <a:pt x="1135" y="3571"/>
                </a:lnTo>
                <a:lnTo>
                  <a:pt x="1055" y="3640"/>
                </a:lnTo>
                <a:lnTo>
                  <a:pt x="965" y="3694"/>
                </a:lnTo>
                <a:lnTo>
                  <a:pt x="868" y="3733"/>
                </a:lnTo>
                <a:lnTo>
                  <a:pt x="766" y="3756"/>
                </a:lnTo>
                <a:lnTo>
                  <a:pt x="659" y="3763"/>
                </a:lnTo>
                <a:lnTo>
                  <a:pt x="553" y="3752"/>
                </a:lnTo>
                <a:lnTo>
                  <a:pt x="499" y="3739"/>
                </a:lnTo>
                <a:lnTo>
                  <a:pt x="491" y="3737"/>
                </a:lnTo>
                <a:lnTo>
                  <a:pt x="483" y="3736"/>
                </a:lnTo>
                <a:lnTo>
                  <a:pt x="431" y="3720"/>
                </a:lnTo>
                <a:lnTo>
                  <a:pt x="333" y="3676"/>
                </a:lnTo>
                <a:lnTo>
                  <a:pt x="245" y="3616"/>
                </a:lnTo>
                <a:lnTo>
                  <a:pt x="168" y="3545"/>
                </a:lnTo>
                <a:lnTo>
                  <a:pt x="105" y="3463"/>
                </a:lnTo>
                <a:lnTo>
                  <a:pt x="54" y="3371"/>
                </a:lnTo>
                <a:lnTo>
                  <a:pt x="19" y="3272"/>
                </a:lnTo>
                <a:lnTo>
                  <a:pt x="2" y="3167"/>
                </a:lnTo>
                <a:lnTo>
                  <a:pt x="0" y="3112"/>
                </a:lnTo>
                <a:lnTo>
                  <a:pt x="0" y="325"/>
                </a:lnTo>
                <a:lnTo>
                  <a:pt x="1" y="290"/>
                </a:lnTo>
                <a:lnTo>
                  <a:pt x="15" y="224"/>
                </a:lnTo>
                <a:lnTo>
                  <a:pt x="42" y="163"/>
                </a:lnTo>
                <a:lnTo>
                  <a:pt x="81" y="110"/>
                </a:lnTo>
                <a:lnTo>
                  <a:pt x="128" y="66"/>
                </a:lnTo>
                <a:lnTo>
                  <a:pt x="185" y="31"/>
                </a:lnTo>
                <a:lnTo>
                  <a:pt x="247" y="9"/>
                </a:lnTo>
                <a:lnTo>
                  <a:pt x="313" y="0"/>
                </a:lnTo>
                <a:lnTo>
                  <a:pt x="348" y="3"/>
                </a:lnTo>
                <a:lnTo>
                  <a:pt x="488" y="14"/>
                </a:lnTo>
                <a:lnTo>
                  <a:pt x="764" y="49"/>
                </a:lnTo>
                <a:lnTo>
                  <a:pt x="1038" y="97"/>
                </a:lnTo>
                <a:lnTo>
                  <a:pt x="1310" y="157"/>
                </a:lnTo>
                <a:lnTo>
                  <a:pt x="1578" y="228"/>
                </a:lnTo>
                <a:lnTo>
                  <a:pt x="1843" y="312"/>
                </a:lnTo>
                <a:lnTo>
                  <a:pt x="2103" y="407"/>
                </a:lnTo>
                <a:lnTo>
                  <a:pt x="2360" y="515"/>
                </a:lnTo>
                <a:lnTo>
                  <a:pt x="2486" y="574"/>
                </a:lnTo>
                <a:lnTo>
                  <a:pt x="2517" y="590"/>
                </a:lnTo>
                <a:lnTo>
                  <a:pt x="2571" y="631"/>
                </a:lnTo>
                <a:lnTo>
                  <a:pt x="2614" y="682"/>
                </a:lnTo>
                <a:lnTo>
                  <a:pt x="2645" y="739"/>
                </a:lnTo>
                <a:lnTo>
                  <a:pt x="2664" y="801"/>
                </a:lnTo>
                <a:lnTo>
                  <a:pt x="2671" y="866"/>
                </a:lnTo>
                <a:lnTo>
                  <a:pt x="2663" y="932"/>
                </a:lnTo>
                <a:lnTo>
                  <a:pt x="2642" y="997"/>
                </a:lnTo>
                <a:lnTo>
                  <a:pt x="2627" y="1028"/>
                </a:lnTo>
                <a:close/>
              </a:path>
            </a:pathLst>
          </a:custGeom>
          <a:solidFill>
            <a:srgbClr val="7864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Freeform 149"/>
          <p:cNvSpPr>
            <a:spLocks/>
          </p:cNvSpPr>
          <p:nvPr/>
        </p:nvSpPr>
        <p:spPr bwMode="auto">
          <a:xfrm>
            <a:off x="383964" y="3029404"/>
            <a:ext cx="1120379" cy="795338"/>
          </a:xfrm>
          <a:custGeom>
            <a:avLst/>
            <a:gdLst>
              <a:gd name="T0" fmla="*/ 3441 w 3763"/>
              <a:gd name="T1" fmla="*/ 1232 h 2670"/>
              <a:gd name="T2" fmla="*/ 3041 w 3763"/>
              <a:gd name="T3" fmla="*/ 1463 h 2670"/>
              <a:gd name="T4" fmla="*/ 2974 w 3763"/>
              <a:gd name="T5" fmla="*/ 1502 h 2670"/>
              <a:gd name="T6" fmla="*/ 1633 w 3763"/>
              <a:gd name="T7" fmla="*/ 2276 h 2670"/>
              <a:gd name="T8" fmla="*/ 1566 w 3763"/>
              <a:gd name="T9" fmla="*/ 2315 h 2670"/>
              <a:gd name="T10" fmla="*/ 1028 w 3763"/>
              <a:gd name="T11" fmla="*/ 2626 h 2670"/>
              <a:gd name="T12" fmla="*/ 997 w 3763"/>
              <a:gd name="T13" fmla="*/ 2643 h 2670"/>
              <a:gd name="T14" fmla="*/ 932 w 3763"/>
              <a:gd name="T15" fmla="*/ 2663 h 2670"/>
              <a:gd name="T16" fmla="*/ 866 w 3763"/>
              <a:gd name="T17" fmla="*/ 2670 h 2670"/>
              <a:gd name="T18" fmla="*/ 801 w 3763"/>
              <a:gd name="T19" fmla="*/ 2663 h 2670"/>
              <a:gd name="T20" fmla="*/ 739 w 3763"/>
              <a:gd name="T21" fmla="*/ 2644 h 2670"/>
              <a:gd name="T22" fmla="*/ 681 w 3763"/>
              <a:gd name="T23" fmla="*/ 2613 h 2670"/>
              <a:gd name="T24" fmla="*/ 631 w 3763"/>
              <a:gd name="T25" fmla="*/ 2570 h 2670"/>
              <a:gd name="T26" fmla="*/ 590 w 3763"/>
              <a:gd name="T27" fmla="*/ 2517 h 2670"/>
              <a:gd name="T28" fmla="*/ 573 w 3763"/>
              <a:gd name="T29" fmla="*/ 2486 h 2670"/>
              <a:gd name="T30" fmla="*/ 515 w 3763"/>
              <a:gd name="T31" fmla="*/ 2359 h 2670"/>
              <a:gd name="T32" fmla="*/ 407 w 3763"/>
              <a:gd name="T33" fmla="*/ 2103 h 2670"/>
              <a:gd name="T34" fmla="*/ 311 w 3763"/>
              <a:gd name="T35" fmla="*/ 1842 h 2670"/>
              <a:gd name="T36" fmla="*/ 228 w 3763"/>
              <a:gd name="T37" fmla="*/ 1577 h 2670"/>
              <a:gd name="T38" fmla="*/ 156 w 3763"/>
              <a:gd name="T39" fmla="*/ 1309 h 2670"/>
              <a:gd name="T40" fmla="*/ 96 w 3763"/>
              <a:gd name="T41" fmla="*/ 1038 h 2670"/>
              <a:gd name="T42" fmla="*/ 49 w 3763"/>
              <a:gd name="T43" fmla="*/ 763 h 2670"/>
              <a:gd name="T44" fmla="*/ 14 w 3763"/>
              <a:gd name="T45" fmla="*/ 487 h 2670"/>
              <a:gd name="T46" fmla="*/ 2 w 3763"/>
              <a:gd name="T47" fmla="*/ 348 h 2670"/>
              <a:gd name="T48" fmla="*/ 0 w 3763"/>
              <a:gd name="T49" fmla="*/ 313 h 2670"/>
              <a:gd name="T50" fmla="*/ 9 w 3763"/>
              <a:gd name="T51" fmla="*/ 246 h 2670"/>
              <a:gd name="T52" fmla="*/ 31 w 3763"/>
              <a:gd name="T53" fmla="*/ 184 h 2670"/>
              <a:gd name="T54" fmla="*/ 65 w 3763"/>
              <a:gd name="T55" fmla="*/ 128 h 2670"/>
              <a:gd name="T56" fmla="*/ 110 w 3763"/>
              <a:gd name="T57" fmla="*/ 80 h 2670"/>
              <a:gd name="T58" fmla="*/ 164 w 3763"/>
              <a:gd name="T59" fmla="*/ 41 h 2670"/>
              <a:gd name="T60" fmla="*/ 223 w 3763"/>
              <a:gd name="T61" fmla="*/ 15 h 2670"/>
              <a:gd name="T62" fmla="*/ 289 w 3763"/>
              <a:gd name="T63" fmla="*/ 1 h 2670"/>
              <a:gd name="T64" fmla="*/ 324 w 3763"/>
              <a:gd name="T65" fmla="*/ 0 h 2670"/>
              <a:gd name="T66" fmla="*/ 3111 w 3763"/>
              <a:gd name="T67" fmla="*/ 0 h 2670"/>
              <a:gd name="T68" fmla="*/ 3167 w 3763"/>
              <a:gd name="T69" fmla="*/ 1 h 2670"/>
              <a:gd name="T70" fmla="*/ 3272 w 3763"/>
              <a:gd name="T71" fmla="*/ 19 h 2670"/>
              <a:gd name="T72" fmla="*/ 3371 w 3763"/>
              <a:gd name="T73" fmla="*/ 53 h 2670"/>
              <a:gd name="T74" fmla="*/ 3463 w 3763"/>
              <a:gd name="T75" fmla="*/ 103 h 2670"/>
              <a:gd name="T76" fmla="*/ 3545 w 3763"/>
              <a:gd name="T77" fmla="*/ 167 h 2670"/>
              <a:gd name="T78" fmla="*/ 3616 w 3763"/>
              <a:gd name="T79" fmla="*/ 243 h 2670"/>
              <a:gd name="T80" fmla="*/ 3675 w 3763"/>
              <a:gd name="T81" fmla="*/ 332 h 2670"/>
              <a:gd name="T82" fmla="*/ 3719 w 3763"/>
              <a:gd name="T83" fmla="*/ 430 h 2670"/>
              <a:gd name="T84" fmla="*/ 3734 w 3763"/>
              <a:gd name="T85" fmla="*/ 482 h 2670"/>
              <a:gd name="T86" fmla="*/ 3737 w 3763"/>
              <a:gd name="T87" fmla="*/ 491 h 2670"/>
              <a:gd name="T88" fmla="*/ 3740 w 3763"/>
              <a:gd name="T89" fmla="*/ 499 h 2670"/>
              <a:gd name="T90" fmla="*/ 3753 w 3763"/>
              <a:gd name="T91" fmla="*/ 552 h 2670"/>
              <a:gd name="T92" fmla="*/ 3763 w 3763"/>
              <a:gd name="T93" fmla="*/ 660 h 2670"/>
              <a:gd name="T94" fmla="*/ 3756 w 3763"/>
              <a:gd name="T95" fmla="*/ 766 h 2670"/>
              <a:gd name="T96" fmla="*/ 3733 w 3763"/>
              <a:gd name="T97" fmla="*/ 868 h 2670"/>
              <a:gd name="T98" fmla="*/ 3694 w 3763"/>
              <a:gd name="T99" fmla="*/ 964 h 2670"/>
              <a:gd name="T100" fmla="*/ 3640 w 3763"/>
              <a:gd name="T101" fmla="*/ 1055 h 2670"/>
              <a:gd name="T102" fmla="*/ 3571 w 3763"/>
              <a:gd name="T103" fmla="*/ 1134 h 2670"/>
              <a:gd name="T104" fmla="*/ 3488 w 3763"/>
              <a:gd name="T105" fmla="*/ 1203 h 2670"/>
              <a:gd name="T106" fmla="*/ 3441 w 3763"/>
              <a:gd name="T107" fmla="*/ 1232 h 2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63" h="2670">
                <a:moveTo>
                  <a:pt x="3441" y="1232"/>
                </a:moveTo>
                <a:lnTo>
                  <a:pt x="3041" y="1463"/>
                </a:lnTo>
                <a:lnTo>
                  <a:pt x="2974" y="1502"/>
                </a:lnTo>
                <a:lnTo>
                  <a:pt x="1633" y="2276"/>
                </a:lnTo>
                <a:lnTo>
                  <a:pt x="1566" y="2315"/>
                </a:lnTo>
                <a:lnTo>
                  <a:pt x="1028" y="2626"/>
                </a:lnTo>
                <a:lnTo>
                  <a:pt x="997" y="2643"/>
                </a:lnTo>
                <a:lnTo>
                  <a:pt x="932" y="2663"/>
                </a:lnTo>
                <a:lnTo>
                  <a:pt x="866" y="2670"/>
                </a:lnTo>
                <a:lnTo>
                  <a:pt x="801" y="2663"/>
                </a:lnTo>
                <a:lnTo>
                  <a:pt x="739" y="2644"/>
                </a:lnTo>
                <a:lnTo>
                  <a:pt x="681" y="2613"/>
                </a:lnTo>
                <a:lnTo>
                  <a:pt x="631" y="2570"/>
                </a:lnTo>
                <a:lnTo>
                  <a:pt x="590" y="2517"/>
                </a:lnTo>
                <a:lnTo>
                  <a:pt x="573" y="2486"/>
                </a:lnTo>
                <a:lnTo>
                  <a:pt x="515" y="2359"/>
                </a:lnTo>
                <a:lnTo>
                  <a:pt x="407" y="2103"/>
                </a:lnTo>
                <a:lnTo>
                  <a:pt x="311" y="1842"/>
                </a:lnTo>
                <a:lnTo>
                  <a:pt x="228" y="1577"/>
                </a:lnTo>
                <a:lnTo>
                  <a:pt x="156" y="1309"/>
                </a:lnTo>
                <a:lnTo>
                  <a:pt x="96" y="1038"/>
                </a:lnTo>
                <a:lnTo>
                  <a:pt x="49" y="763"/>
                </a:lnTo>
                <a:lnTo>
                  <a:pt x="14" y="487"/>
                </a:lnTo>
                <a:lnTo>
                  <a:pt x="2" y="348"/>
                </a:lnTo>
                <a:lnTo>
                  <a:pt x="0" y="313"/>
                </a:lnTo>
                <a:lnTo>
                  <a:pt x="9" y="246"/>
                </a:lnTo>
                <a:lnTo>
                  <a:pt x="31" y="184"/>
                </a:lnTo>
                <a:lnTo>
                  <a:pt x="65" y="128"/>
                </a:lnTo>
                <a:lnTo>
                  <a:pt x="110" y="80"/>
                </a:lnTo>
                <a:lnTo>
                  <a:pt x="164" y="41"/>
                </a:lnTo>
                <a:lnTo>
                  <a:pt x="223" y="15"/>
                </a:lnTo>
                <a:lnTo>
                  <a:pt x="289" y="1"/>
                </a:lnTo>
                <a:lnTo>
                  <a:pt x="324" y="0"/>
                </a:lnTo>
                <a:lnTo>
                  <a:pt x="3111" y="0"/>
                </a:lnTo>
                <a:lnTo>
                  <a:pt x="3167" y="1"/>
                </a:lnTo>
                <a:lnTo>
                  <a:pt x="3272" y="19"/>
                </a:lnTo>
                <a:lnTo>
                  <a:pt x="3371" y="53"/>
                </a:lnTo>
                <a:lnTo>
                  <a:pt x="3463" y="103"/>
                </a:lnTo>
                <a:lnTo>
                  <a:pt x="3545" y="167"/>
                </a:lnTo>
                <a:lnTo>
                  <a:pt x="3616" y="243"/>
                </a:lnTo>
                <a:lnTo>
                  <a:pt x="3675" y="332"/>
                </a:lnTo>
                <a:lnTo>
                  <a:pt x="3719" y="430"/>
                </a:lnTo>
                <a:lnTo>
                  <a:pt x="3734" y="482"/>
                </a:lnTo>
                <a:lnTo>
                  <a:pt x="3737" y="491"/>
                </a:lnTo>
                <a:lnTo>
                  <a:pt x="3740" y="499"/>
                </a:lnTo>
                <a:lnTo>
                  <a:pt x="3753" y="552"/>
                </a:lnTo>
                <a:lnTo>
                  <a:pt x="3763" y="660"/>
                </a:lnTo>
                <a:lnTo>
                  <a:pt x="3756" y="766"/>
                </a:lnTo>
                <a:lnTo>
                  <a:pt x="3733" y="868"/>
                </a:lnTo>
                <a:lnTo>
                  <a:pt x="3694" y="964"/>
                </a:lnTo>
                <a:lnTo>
                  <a:pt x="3640" y="1055"/>
                </a:lnTo>
                <a:lnTo>
                  <a:pt x="3571" y="1134"/>
                </a:lnTo>
                <a:lnTo>
                  <a:pt x="3488" y="1203"/>
                </a:lnTo>
                <a:lnTo>
                  <a:pt x="3441" y="1232"/>
                </a:lnTo>
                <a:close/>
              </a:path>
            </a:pathLst>
          </a:custGeom>
          <a:solidFill>
            <a:srgbClr val="F68E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Freeform 150"/>
          <p:cNvSpPr>
            <a:spLocks/>
          </p:cNvSpPr>
          <p:nvPr/>
        </p:nvSpPr>
        <p:spPr bwMode="auto">
          <a:xfrm>
            <a:off x="383964" y="2144770"/>
            <a:ext cx="1120379" cy="795338"/>
          </a:xfrm>
          <a:custGeom>
            <a:avLst/>
            <a:gdLst>
              <a:gd name="T0" fmla="*/ 3740 w 3763"/>
              <a:gd name="T1" fmla="*/ 2171 h 2670"/>
              <a:gd name="T2" fmla="*/ 3737 w 3763"/>
              <a:gd name="T3" fmla="*/ 2179 h 2670"/>
              <a:gd name="T4" fmla="*/ 3734 w 3763"/>
              <a:gd name="T5" fmla="*/ 2188 h 2670"/>
              <a:gd name="T6" fmla="*/ 3724 w 3763"/>
              <a:gd name="T7" fmla="*/ 2225 h 2670"/>
              <a:gd name="T8" fmla="*/ 3695 w 3763"/>
              <a:gd name="T9" fmla="*/ 2297 h 2670"/>
              <a:gd name="T10" fmla="*/ 3661 w 3763"/>
              <a:gd name="T11" fmla="*/ 2363 h 2670"/>
              <a:gd name="T12" fmla="*/ 3616 w 3763"/>
              <a:gd name="T13" fmla="*/ 2426 h 2670"/>
              <a:gd name="T14" fmla="*/ 3593 w 3763"/>
              <a:gd name="T15" fmla="*/ 2454 h 2670"/>
              <a:gd name="T16" fmla="*/ 3583 w 3763"/>
              <a:gd name="T17" fmla="*/ 2464 h 2670"/>
              <a:gd name="T18" fmla="*/ 3572 w 3763"/>
              <a:gd name="T19" fmla="*/ 2476 h 2670"/>
              <a:gd name="T20" fmla="*/ 3549 w 3763"/>
              <a:gd name="T21" fmla="*/ 2498 h 2670"/>
              <a:gd name="T22" fmla="*/ 3501 w 3763"/>
              <a:gd name="T23" fmla="*/ 2540 h 2670"/>
              <a:gd name="T24" fmla="*/ 3449 w 3763"/>
              <a:gd name="T25" fmla="*/ 2575 h 2670"/>
              <a:gd name="T26" fmla="*/ 3394 w 3763"/>
              <a:gd name="T27" fmla="*/ 2606 h 2670"/>
              <a:gd name="T28" fmla="*/ 3335 w 3763"/>
              <a:gd name="T29" fmla="*/ 2632 h 2670"/>
              <a:gd name="T30" fmla="*/ 3273 w 3763"/>
              <a:gd name="T31" fmla="*/ 2650 h 2670"/>
              <a:gd name="T32" fmla="*/ 3211 w 3763"/>
              <a:gd name="T33" fmla="*/ 2664 h 2670"/>
              <a:gd name="T34" fmla="*/ 3145 w 3763"/>
              <a:gd name="T35" fmla="*/ 2670 h 2670"/>
              <a:gd name="T36" fmla="*/ 3111 w 3763"/>
              <a:gd name="T37" fmla="*/ 2670 h 2670"/>
              <a:gd name="T38" fmla="*/ 324 w 3763"/>
              <a:gd name="T39" fmla="*/ 2670 h 2670"/>
              <a:gd name="T40" fmla="*/ 289 w 3763"/>
              <a:gd name="T41" fmla="*/ 2669 h 2670"/>
              <a:gd name="T42" fmla="*/ 223 w 3763"/>
              <a:gd name="T43" fmla="*/ 2655 h 2670"/>
              <a:gd name="T44" fmla="*/ 164 w 3763"/>
              <a:gd name="T45" fmla="*/ 2629 h 2670"/>
              <a:gd name="T46" fmla="*/ 110 w 3763"/>
              <a:gd name="T47" fmla="*/ 2590 h 2670"/>
              <a:gd name="T48" fmla="*/ 65 w 3763"/>
              <a:gd name="T49" fmla="*/ 2542 h 2670"/>
              <a:gd name="T50" fmla="*/ 31 w 3763"/>
              <a:gd name="T51" fmla="*/ 2486 h 2670"/>
              <a:gd name="T52" fmla="*/ 9 w 3763"/>
              <a:gd name="T53" fmla="*/ 2424 h 2670"/>
              <a:gd name="T54" fmla="*/ 0 w 3763"/>
              <a:gd name="T55" fmla="*/ 2357 h 2670"/>
              <a:gd name="T56" fmla="*/ 2 w 3763"/>
              <a:gd name="T57" fmla="*/ 2322 h 2670"/>
              <a:gd name="T58" fmla="*/ 14 w 3763"/>
              <a:gd name="T59" fmla="*/ 2183 h 2670"/>
              <a:gd name="T60" fmla="*/ 49 w 3763"/>
              <a:gd name="T61" fmla="*/ 1907 h 2670"/>
              <a:gd name="T62" fmla="*/ 96 w 3763"/>
              <a:gd name="T63" fmla="*/ 1632 h 2670"/>
              <a:gd name="T64" fmla="*/ 156 w 3763"/>
              <a:gd name="T65" fmla="*/ 1361 h 2670"/>
              <a:gd name="T66" fmla="*/ 228 w 3763"/>
              <a:gd name="T67" fmla="*/ 1093 h 2670"/>
              <a:gd name="T68" fmla="*/ 311 w 3763"/>
              <a:gd name="T69" fmla="*/ 827 h 2670"/>
              <a:gd name="T70" fmla="*/ 407 w 3763"/>
              <a:gd name="T71" fmla="*/ 567 h 2670"/>
              <a:gd name="T72" fmla="*/ 515 w 3763"/>
              <a:gd name="T73" fmla="*/ 312 h 2670"/>
              <a:gd name="T74" fmla="*/ 573 w 3763"/>
              <a:gd name="T75" fmla="*/ 185 h 2670"/>
              <a:gd name="T76" fmla="*/ 590 w 3763"/>
              <a:gd name="T77" fmla="*/ 153 h 2670"/>
              <a:gd name="T78" fmla="*/ 631 w 3763"/>
              <a:gd name="T79" fmla="*/ 100 h 2670"/>
              <a:gd name="T80" fmla="*/ 681 w 3763"/>
              <a:gd name="T81" fmla="*/ 58 h 2670"/>
              <a:gd name="T82" fmla="*/ 739 w 3763"/>
              <a:gd name="T83" fmla="*/ 26 h 2670"/>
              <a:gd name="T84" fmla="*/ 801 w 3763"/>
              <a:gd name="T85" fmla="*/ 7 h 2670"/>
              <a:gd name="T86" fmla="*/ 866 w 3763"/>
              <a:gd name="T87" fmla="*/ 0 h 2670"/>
              <a:gd name="T88" fmla="*/ 932 w 3763"/>
              <a:gd name="T89" fmla="*/ 7 h 2670"/>
              <a:gd name="T90" fmla="*/ 997 w 3763"/>
              <a:gd name="T91" fmla="*/ 28 h 2670"/>
              <a:gd name="T92" fmla="*/ 1028 w 3763"/>
              <a:gd name="T93" fmla="*/ 45 h 2670"/>
              <a:gd name="T94" fmla="*/ 3441 w 3763"/>
              <a:gd name="T95" fmla="*/ 1438 h 2670"/>
              <a:gd name="T96" fmla="*/ 3488 w 3763"/>
              <a:gd name="T97" fmla="*/ 1468 h 2670"/>
              <a:gd name="T98" fmla="*/ 3571 w 3763"/>
              <a:gd name="T99" fmla="*/ 1536 h 2670"/>
              <a:gd name="T100" fmla="*/ 3640 w 3763"/>
              <a:gd name="T101" fmla="*/ 1615 h 2670"/>
              <a:gd name="T102" fmla="*/ 3694 w 3763"/>
              <a:gd name="T103" fmla="*/ 1706 h 2670"/>
              <a:gd name="T104" fmla="*/ 3733 w 3763"/>
              <a:gd name="T105" fmla="*/ 1802 h 2670"/>
              <a:gd name="T106" fmla="*/ 3756 w 3763"/>
              <a:gd name="T107" fmla="*/ 1904 h 2670"/>
              <a:gd name="T108" fmla="*/ 3763 w 3763"/>
              <a:gd name="T109" fmla="*/ 2011 h 2670"/>
              <a:gd name="T110" fmla="*/ 3753 w 3763"/>
              <a:gd name="T111" fmla="*/ 2118 h 2670"/>
              <a:gd name="T112" fmla="*/ 3740 w 3763"/>
              <a:gd name="T113" fmla="*/ 2171 h 2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763" h="2670">
                <a:moveTo>
                  <a:pt x="3740" y="2171"/>
                </a:moveTo>
                <a:lnTo>
                  <a:pt x="3737" y="2179"/>
                </a:lnTo>
                <a:lnTo>
                  <a:pt x="3734" y="2188"/>
                </a:lnTo>
                <a:lnTo>
                  <a:pt x="3724" y="2225"/>
                </a:lnTo>
                <a:lnTo>
                  <a:pt x="3695" y="2297"/>
                </a:lnTo>
                <a:lnTo>
                  <a:pt x="3661" y="2363"/>
                </a:lnTo>
                <a:lnTo>
                  <a:pt x="3616" y="2426"/>
                </a:lnTo>
                <a:lnTo>
                  <a:pt x="3593" y="2454"/>
                </a:lnTo>
                <a:lnTo>
                  <a:pt x="3583" y="2464"/>
                </a:lnTo>
                <a:lnTo>
                  <a:pt x="3572" y="2476"/>
                </a:lnTo>
                <a:lnTo>
                  <a:pt x="3549" y="2498"/>
                </a:lnTo>
                <a:lnTo>
                  <a:pt x="3501" y="2540"/>
                </a:lnTo>
                <a:lnTo>
                  <a:pt x="3449" y="2575"/>
                </a:lnTo>
                <a:lnTo>
                  <a:pt x="3394" y="2606"/>
                </a:lnTo>
                <a:lnTo>
                  <a:pt x="3335" y="2632"/>
                </a:lnTo>
                <a:lnTo>
                  <a:pt x="3273" y="2650"/>
                </a:lnTo>
                <a:lnTo>
                  <a:pt x="3211" y="2664"/>
                </a:lnTo>
                <a:lnTo>
                  <a:pt x="3145" y="2670"/>
                </a:lnTo>
                <a:lnTo>
                  <a:pt x="3111" y="2670"/>
                </a:lnTo>
                <a:lnTo>
                  <a:pt x="324" y="2670"/>
                </a:lnTo>
                <a:lnTo>
                  <a:pt x="289" y="2669"/>
                </a:lnTo>
                <a:lnTo>
                  <a:pt x="223" y="2655"/>
                </a:lnTo>
                <a:lnTo>
                  <a:pt x="164" y="2629"/>
                </a:lnTo>
                <a:lnTo>
                  <a:pt x="110" y="2590"/>
                </a:lnTo>
                <a:lnTo>
                  <a:pt x="65" y="2542"/>
                </a:lnTo>
                <a:lnTo>
                  <a:pt x="31" y="2486"/>
                </a:lnTo>
                <a:lnTo>
                  <a:pt x="9" y="2424"/>
                </a:lnTo>
                <a:lnTo>
                  <a:pt x="0" y="2357"/>
                </a:lnTo>
                <a:lnTo>
                  <a:pt x="2" y="2322"/>
                </a:lnTo>
                <a:lnTo>
                  <a:pt x="14" y="2183"/>
                </a:lnTo>
                <a:lnTo>
                  <a:pt x="49" y="1907"/>
                </a:lnTo>
                <a:lnTo>
                  <a:pt x="96" y="1632"/>
                </a:lnTo>
                <a:lnTo>
                  <a:pt x="156" y="1361"/>
                </a:lnTo>
                <a:lnTo>
                  <a:pt x="228" y="1093"/>
                </a:lnTo>
                <a:lnTo>
                  <a:pt x="311" y="827"/>
                </a:lnTo>
                <a:lnTo>
                  <a:pt x="407" y="567"/>
                </a:lnTo>
                <a:lnTo>
                  <a:pt x="515" y="312"/>
                </a:lnTo>
                <a:lnTo>
                  <a:pt x="573" y="185"/>
                </a:lnTo>
                <a:lnTo>
                  <a:pt x="590" y="153"/>
                </a:lnTo>
                <a:lnTo>
                  <a:pt x="631" y="100"/>
                </a:lnTo>
                <a:lnTo>
                  <a:pt x="681" y="58"/>
                </a:lnTo>
                <a:lnTo>
                  <a:pt x="739" y="26"/>
                </a:lnTo>
                <a:lnTo>
                  <a:pt x="801" y="7"/>
                </a:lnTo>
                <a:lnTo>
                  <a:pt x="866" y="0"/>
                </a:lnTo>
                <a:lnTo>
                  <a:pt x="932" y="7"/>
                </a:lnTo>
                <a:lnTo>
                  <a:pt x="997" y="28"/>
                </a:lnTo>
                <a:lnTo>
                  <a:pt x="1028" y="45"/>
                </a:lnTo>
                <a:lnTo>
                  <a:pt x="3441" y="1438"/>
                </a:lnTo>
                <a:lnTo>
                  <a:pt x="3488" y="1468"/>
                </a:lnTo>
                <a:lnTo>
                  <a:pt x="3571" y="1536"/>
                </a:lnTo>
                <a:lnTo>
                  <a:pt x="3640" y="1615"/>
                </a:lnTo>
                <a:lnTo>
                  <a:pt x="3694" y="1706"/>
                </a:lnTo>
                <a:lnTo>
                  <a:pt x="3733" y="1802"/>
                </a:lnTo>
                <a:lnTo>
                  <a:pt x="3756" y="1904"/>
                </a:lnTo>
                <a:lnTo>
                  <a:pt x="3763" y="2011"/>
                </a:lnTo>
                <a:lnTo>
                  <a:pt x="3753" y="2118"/>
                </a:lnTo>
                <a:lnTo>
                  <a:pt x="3740" y="2171"/>
                </a:lnTo>
                <a:close/>
              </a:path>
            </a:pathLst>
          </a:custGeom>
          <a:solidFill>
            <a:srgbClr val="FFCF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2" name="Oval 126"/>
          <p:cNvSpPr/>
          <p:nvPr/>
        </p:nvSpPr>
        <p:spPr>
          <a:xfrm>
            <a:off x="1633596" y="2404326"/>
            <a:ext cx="1159002" cy="1159002"/>
          </a:xfrm>
          <a:prstGeom prst="ellipse">
            <a:avLst/>
          </a:prstGeom>
          <a:solidFill>
            <a:srgbClr val="F5B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3" name="TextBox 4"/>
          <p:cNvSpPr txBox="1"/>
          <p:nvPr/>
        </p:nvSpPr>
        <p:spPr>
          <a:xfrm>
            <a:off x="2262266" y="1352746"/>
            <a:ext cx="64633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交换机</a:t>
            </a:r>
            <a:endParaRPr 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127"/>
          <p:cNvSpPr txBox="1"/>
          <p:nvPr/>
        </p:nvSpPr>
        <p:spPr>
          <a:xfrm>
            <a:off x="2919253" y="1771496"/>
            <a:ext cx="64633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防火墙</a:t>
            </a:r>
            <a:endParaRPr 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128"/>
          <p:cNvSpPr txBox="1"/>
          <p:nvPr/>
        </p:nvSpPr>
        <p:spPr>
          <a:xfrm>
            <a:off x="3445159" y="2480735"/>
            <a:ext cx="49244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129"/>
          <p:cNvSpPr txBox="1"/>
          <p:nvPr/>
        </p:nvSpPr>
        <p:spPr>
          <a:xfrm>
            <a:off x="3342387" y="3200916"/>
            <a:ext cx="64633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130"/>
          <p:cNvSpPr txBox="1"/>
          <p:nvPr/>
        </p:nvSpPr>
        <p:spPr>
          <a:xfrm>
            <a:off x="2953117" y="3885738"/>
            <a:ext cx="64633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</a:t>
            </a:r>
            <a:endParaRPr 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131"/>
          <p:cNvSpPr txBox="1"/>
          <p:nvPr/>
        </p:nvSpPr>
        <p:spPr>
          <a:xfrm>
            <a:off x="2339209" y="4315076"/>
            <a:ext cx="49244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132"/>
          <p:cNvSpPr txBox="1"/>
          <p:nvPr/>
        </p:nvSpPr>
        <p:spPr>
          <a:xfrm>
            <a:off x="1585630" y="4222742"/>
            <a:ext cx="49244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133"/>
          <p:cNvSpPr txBox="1"/>
          <p:nvPr/>
        </p:nvSpPr>
        <p:spPr>
          <a:xfrm>
            <a:off x="944861" y="3885737"/>
            <a:ext cx="3385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endParaRPr 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134"/>
          <p:cNvSpPr txBox="1"/>
          <p:nvPr/>
        </p:nvSpPr>
        <p:spPr>
          <a:xfrm>
            <a:off x="511376" y="3200916"/>
            <a:ext cx="49244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</a:t>
            </a:r>
            <a:endParaRPr 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135"/>
          <p:cNvSpPr txBox="1"/>
          <p:nvPr/>
        </p:nvSpPr>
        <p:spPr>
          <a:xfrm>
            <a:off x="434431" y="2480734"/>
            <a:ext cx="64633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  <a:endParaRPr 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136"/>
          <p:cNvSpPr txBox="1"/>
          <p:nvPr/>
        </p:nvSpPr>
        <p:spPr>
          <a:xfrm>
            <a:off x="888096" y="1714017"/>
            <a:ext cx="49244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小机</a:t>
            </a:r>
            <a:endParaRPr 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137"/>
          <p:cNvSpPr txBox="1"/>
          <p:nvPr/>
        </p:nvSpPr>
        <p:spPr>
          <a:xfrm>
            <a:off x="1508683" y="1355109"/>
            <a:ext cx="64633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TextBox 137"/>
          <p:cNvSpPr txBox="1"/>
          <p:nvPr/>
        </p:nvSpPr>
        <p:spPr>
          <a:xfrm>
            <a:off x="1772208" y="2714757"/>
            <a:ext cx="88998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APM</a:t>
            </a:r>
            <a:endParaRPr 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790286475"/>
              </p:ext>
            </p:extLst>
          </p:nvPr>
        </p:nvGraphicFramePr>
        <p:xfrm>
          <a:off x="3858423" y="1273509"/>
          <a:ext cx="4817742" cy="3435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071082" y="1707698"/>
            <a:ext cx="564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基础设施</a:t>
            </a:r>
          </a:p>
        </p:txBody>
      </p:sp>
      <p:sp>
        <p:nvSpPr>
          <p:cNvPr id="144" name="文本框 143"/>
          <p:cNvSpPr txBox="1"/>
          <p:nvPr/>
        </p:nvSpPr>
        <p:spPr>
          <a:xfrm>
            <a:off x="4312918" y="2743483"/>
            <a:ext cx="564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应用服务</a:t>
            </a:r>
          </a:p>
        </p:txBody>
      </p:sp>
      <p:sp>
        <p:nvSpPr>
          <p:cNvPr id="145" name="文本框 144"/>
          <p:cNvSpPr txBox="1"/>
          <p:nvPr/>
        </p:nvSpPr>
        <p:spPr>
          <a:xfrm>
            <a:off x="3988720" y="3863453"/>
            <a:ext cx="72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云平台</a:t>
            </a:r>
          </a:p>
        </p:txBody>
      </p:sp>
    </p:spTree>
    <p:extLst>
      <p:ext uri="{BB962C8B-B14F-4D97-AF65-F5344CB8AC3E}">
        <p14:creationId xmlns:p14="http://schemas.microsoft.com/office/powerpoint/2010/main" val="412505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87779" y="343847"/>
            <a:ext cx="4162153" cy="51972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3600" b="1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643" y="153814"/>
            <a:ext cx="1890740" cy="44967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33" y="1090976"/>
            <a:ext cx="7646733" cy="38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7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87779" y="343847"/>
            <a:ext cx="4162153" cy="51972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3600" b="1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采集方案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643" y="153814"/>
            <a:ext cx="1890740" cy="4496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02" y="2154206"/>
            <a:ext cx="7964329" cy="2642625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489035" y="991390"/>
            <a:ext cx="8054496" cy="10287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兼容异构平台、充分考虑新、老系统实际运行环境差异；</a:t>
            </a:r>
            <a:endParaRPr lang="en-US" altLang="zh-CN" sz="14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采集方式多样，可由维护方根据系统环境，自主决定，灵活组合；</a:t>
            </a:r>
            <a:endParaRPr lang="en-US" altLang="zh-CN" sz="14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基于插件方式的采集扩展，无限支持更多、更新的主流应用管理</a:t>
            </a:r>
          </a:p>
        </p:txBody>
      </p:sp>
    </p:spTree>
    <p:extLst>
      <p:ext uri="{BB962C8B-B14F-4D97-AF65-F5344CB8AC3E}">
        <p14:creationId xmlns:p14="http://schemas.microsoft.com/office/powerpoint/2010/main" val="291701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87779" y="343847"/>
            <a:ext cx="4162153" cy="51972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3600" b="1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自动化方案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643" y="153814"/>
            <a:ext cx="1890740" cy="44967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386" y="2212914"/>
            <a:ext cx="6653228" cy="2503969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89035" y="991390"/>
            <a:ext cx="8054496" cy="10287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默认采用主流开源软件</a:t>
            </a:r>
            <a:r>
              <a:rPr lang="en-US" altLang="zh-CN" sz="14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lang="zh-CN" altLang="en-US" sz="14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，作为自动化管理方案；</a:t>
            </a:r>
            <a:endParaRPr lang="en-US" altLang="zh-CN" sz="14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</a:t>
            </a:r>
            <a:r>
              <a:rPr lang="en-US" altLang="zh-CN" sz="14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SaltStack</a:t>
            </a:r>
            <a:r>
              <a:rPr lang="zh-CN" altLang="en-US" sz="14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Chef</a:t>
            </a:r>
            <a:r>
              <a:rPr lang="zh-CN" altLang="en-US" sz="14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Puppet</a:t>
            </a:r>
            <a:r>
              <a:rPr lang="zh-CN" altLang="en-US" sz="14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等自动化管理软件，为维护方自主选择自动化方案预留弹性；</a:t>
            </a:r>
            <a:endParaRPr lang="en-US" altLang="zh-CN" sz="14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图形化一键下发配置，批量配置下发，自定义命令、配置模板</a:t>
            </a:r>
          </a:p>
        </p:txBody>
      </p:sp>
    </p:spTree>
    <p:extLst>
      <p:ext uri="{BB962C8B-B14F-4D97-AF65-F5344CB8AC3E}">
        <p14:creationId xmlns:p14="http://schemas.microsoft.com/office/powerpoint/2010/main" val="1172837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87779" y="343847"/>
            <a:ext cx="4162153" cy="51972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3600" b="1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安全策略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643" y="153814"/>
            <a:ext cx="1890740" cy="44967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16" y="1037950"/>
            <a:ext cx="4169465" cy="3939469"/>
          </a:xfrm>
          <a:prstGeom prst="rect">
            <a:avLst/>
          </a:prstGeom>
        </p:spPr>
      </p:pic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319564907"/>
              </p:ext>
            </p:extLst>
          </p:nvPr>
        </p:nvGraphicFramePr>
        <p:xfrm>
          <a:off x="4235302" y="1037950"/>
          <a:ext cx="4636081" cy="3863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9819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87779" y="343847"/>
            <a:ext cx="4162153" cy="51972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3600" b="1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可视化方案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643" y="153814"/>
            <a:ext cx="1890740" cy="4496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40" y="1743965"/>
            <a:ext cx="7769464" cy="3293205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489035" y="991391"/>
            <a:ext cx="8054496" cy="731084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通用的标准化组件、易用灵活的报表布局，所见即所得；</a:t>
            </a:r>
            <a:endParaRPr lang="en-US" altLang="zh-CN" sz="14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多数据源接入，自定义数据源，插件式数据源扩展；</a:t>
            </a:r>
            <a:endParaRPr lang="en-US" altLang="zh-CN" sz="14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224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">
  <a:themeElements>
    <a:clrScheme name="PGO">
      <a:dk1>
        <a:sysClr val="windowText" lastClr="000000"/>
      </a:dk1>
      <a:lt1>
        <a:sysClr val="window" lastClr="FFFFFF"/>
      </a:lt1>
      <a:dk2>
        <a:srgbClr val="063951"/>
      </a:dk2>
      <a:lt2>
        <a:srgbClr val="F0EEEF"/>
      </a:lt2>
      <a:accent1>
        <a:srgbClr val="00B09B"/>
      </a:accent1>
      <a:accent2>
        <a:srgbClr val="F36F13"/>
      </a:accent2>
      <a:accent3>
        <a:srgbClr val="0D95BC"/>
      </a:accent3>
      <a:accent4>
        <a:srgbClr val="EBCB38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emplate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Template PresentationGo">
  <a:themeElements>
    <a:clrScheme name="PGO">
      <a:dk1>
        <a:sysClr val="windowText" lastClr="000000"/>
      </a:dk1>
      <a:lt1>
        <a:sysClr val="window" lastClr="FFFFFF"/>
      </a:lt1>
      <a:dk2>
        <a:srgbClr val="063951"/>
      </a:dk2>
      <a:lt2>
        <a:srgbClr val="F0EEEF"/>
      </a:lt2>
      <a:accent1>
        <a:srgbClr val="00B09B"/>
      </a:accent1>
      <a:accent2>
        <a:srgbClr val="F36F13"/>
      </a:accent2>
      <a:accent3>
        <a:srgbClr val="0D95BC"/>
      </a:accent3>
      <a:accent4>
        <a:srgbClr val="EBCB38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Template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4460</TotalTime>
  <Words>777</Words>
  <Application>Microsoft Office PowerPoint</Application>
  <PresentationFormat>全屏显示(16:9)</PresentationFormat>
  <Paragraphs>62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Open Sans</vt:lpstr>
      <vt:lpstr>宋体</vt:lpstr>
      <vt:lpstr>微软雅黑</vt:lpstr>
      <vt:lpstr>Arial</vt:lpstr>
      <vt:lpstr>Calibri</vt:lpstr>
      <vt:lpstr>Calibri Light</vt:lpstr>
      <vt:lpstr>Helvetica</vt:lpstr>
      <vt:lpstr>Wingdings</vt:lpstr>
      <vt:lpstr>Office 主题</vt:lpstr>
      <vt:lpstr>Template PresentationGo</vt:lpstr>
      <vt:lpstr>1_Template PresentationGo</vt:lpstr>
      <vt:lpstr>2_Template PresentationGo</vt:lpstr>
      <vt:lpstr>3_Template PresentationGo</vt:lpstr>
      <vt:lpstr>IT运维系统解决方案</vt:lpstr>
      <vt:lpstr>IT运维现状</vt:lpstr>
      <vt:lpstr>解决方案</vt:lpstr>
      <vt:lpstr>管理范围</vt:lpstr>
      <vt:lpstr>系统架构</vt:lpstr>
      <vt:lpstr>采集方案</vt:lpstr>
      <vt:lpstr>自动化方案</vt:lpstr>
      <vt:lpstr>安全策略</vt:lpstr>
      <vt:lpstr>可视化方案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单击此处添加标题</dc:title>
  <dc:creator>Yiwei Chen</dc:creator>
  <cp:lastModifiedBy>Pickle-Pee Pump-a-Rum</cp:lastModifiedBy>
  <cp:revision>151</cp:revision>
  <dcterms:created xsi:type="dcterms:W3CDTF">2016-03-22T06:24:35Z</dcterms:created>
  <dcterms:modified xsi:type="dcterms:W3CDTF">2017-03-10T03:03:25Z</dcterms:modified>
</cp:coreProperties>
</file>