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73" r:id="rId5"/>
    <p:sldId id="278" r:id="rId6"/>
    <p:sldId id="265" r:id="rId7"/>
    <p:sldId id="279" r:id="rId8"/>
    <p:sldId id="277" r:id="rId9"/>
    <p:sldId id="280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50" autoAdjust="0"/>
    <p:restoredTop sz="94660"/>
  </p:normalViewPr>
  <p:slideViewPr>
    <p:cSldViewPr snapToGrid="0">
      <p:cViewPr varScale="1">
        <p:scale>
          <a:sx n="89" d="100"/>
          <a:sy n="89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5" b="40937"/>
          <a:stretch>
            <a:fillRect/>
          </a:stretch>
        </p:blipFill>
        <p:spPr>
          <a:xfrm>
            <a:off x="5399314" y="0"/>
            <a:ext cx="6792686" cy="336096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71" r="36873"/>
          <a:stretch>
            <a:fillRect/>
          </a:stretch>
        </p:blipFill>
        <p:spPr>
          <a:xfrm>
            <a:off x="0" y="3789134"/>
            <a:ext cx="6386286" cy="30688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5" b="40937"/>
          <a:stretch>
            <a:fillRect/>
          </a:stretch>
        </p:blipFill>
        <p:spPr>
          <a:xfrm>
            <a:off x="9085118" y="0"/>
            <a:ext cx="3106882" cy="15372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71" r="36873"/>
          <a:stretch>
            <a:fillRect/>
          </a:stretch>
        </p:blipFill>
        <p:spPr>
          <a:xfrm>
            <a:off x="0" y="5454342"/>
            <a:ext cx="2921000" cy="140365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8DE89-0B1C-4E16-A105-6EAF0E82B7A6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F90CF-46E7-4837-9A4F-1E8E0DB2F6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搜索【幻雨工作室】_1"/>
          <p:cNvSpPr/>
          <p:nvPr/>
        </p:nvSpPr>
        <p:spPr bwMode="auto">
          <a:xfrm>
            <a:off x="5540890" y="2248362"/>
            <a:ext cx="1106755" cy="555112"/>
          </a:xfrm>
          <a:custGeom>
            <a:avLst/>
            <a:gdLst>
              <a:gd name="T0" fmla="*/ 319 w 319"/>
              <a:gd name="T1" fmla="*/ 0 h 160"/>
              <a:gd name="T2" fmla="*/ 160 w 319"/>
              <a:gd name="T3" fmla="*/ 160 h 160"/>
              <a:gd name="T4" fmla="*/ 0 w 319"/>
              <a:gd name="T5" fmla="*/ 0 h 160"/>
              <a:gd name="T6" fmla="*/ 60 w 319"/>
              <a:gd name="T7" fmla="*/ 0 h 160"/>
              <a:gd name="T8" fmla="*/ 160 w 319"/>
              <a:gd name="T9" fmla="*/ 98 h 160"/>
              <a:gd name="T10" fmla="*/ 257 w 319"/>
              <a:gd name="T11" fmla="*/ 0 h 160"/>
              <a:gd name="T12" fmla="*/ 319 w 319"/>
              <a:gd name="T13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9" h="160">
                <a:moveTo>
                  <a:pt x="319" y="0"/>
                </a:moveTo>
                <a:lnTo>
                  <a:pt x="160" y="160"/>
                </a:lnTo>
                <a:lnTo>
                  <a:pt x="0" y="0"/>
                </a:lnTo>
                <a:lnTo>
                  <a:pt x="60" y="0"/>
                </a:lnTo>
                <a:lnTo>
                  <a:pt x="160" y="98"/>
                </a:lnTo>
                <a:lnTo>
                  <a:pt x="257" y="0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稻壳儿搜索【幻雨工作室】_2"/>
          <p:cNvSpPr/>
          <p:nvPr/>
        </p:nvSpPr>
        <p:spPr bwMode="auto">
          <a:xfrm>
            <a:off x="5079452" y="1346306"/>
            <a:ext cx="551643" cy="1110223"/>
          </a:xfrm>
          <a:custGeom>
            <a:avLst/>
            <a:gdLst>
              <a:gd name="T0" fmla="*/ 159 w 159"/>
              <a:gd name="T1" fmla="*/ 320 h 320"/>
              <a:gd name="T2" fmla="*/ 0 w 159"/>
              <a:gd name="T3" fmla="*/ 160 h 320"/>
              <a:gd name="T4" fmla="*/ 159 w 159"/>
              <a:gd name="T5" fmla="*/ 0 h 320"/>
              <a:gd name="T6" fmla="*/ 159 w 159"/>
              <a:gd name="T7" fmla="*/ 60 h 320"/>
              <a:gd name="T8" fmla="*/ 59 w 159"/>
              <a:gd name="T9" fmla="*/ 160 h 320"/>
              <a:gd name="T10" fmla="*/ 159 w 159"/>
              <a:gd name="T11" fmla="*/ 260 h 320"/>
              <a:gd name="T12" fmla="*/ 159 w 159"/>
              <a:gd name="T13" fmla="*/ 32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9" h="320">
                <a:moveTo>
                  <a:pt x="159" y="320"/>
                </a:moveTo>
                <a:lnTo>
                  <a:pt x="0" y="160"/>
                </a:lnTo>
                <a:lnTo>
                  <a:pt x="159" y="0"/>
                </a:lnTo>
                <a:lnTo>
                  <a:pt x="159" y="60"/>
                </a:lnTo>
                <a:lnTo>
                  <a:pt x="59" y="160"/>
                </a:lnTo>
                <a:lnTo>
                  <a:pt x="159" y="260"/>
                </a:lnTo>
                <a:lnTo>
                  <a:pt x="159" y="3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稻壳儿搜索【幻雨工作室】_3"/>
          <p:cNvSpPr/>
          <p:nvPr/>
        </p:nvSpPr>
        <p:spPr bwMode="auto">
          <a:xfrm>
            <a:off x="5631095" y="1554472"/>
            <a:ext cx="346945" cy="693890"/>
          </a:xfrm>
          <a:custGeom>
            <a:avLst/>
            <a:gdLst>
              <a:gd name="T0" fmla="*/ 0 w 100"/>
              <a:gd name="T1" fmla="*/ 0 h 200"/>
              <a:gd name="T2" fmla="*/ 100 w 100"/>
              <a:gd name="T3" fmla="*/ 100 h 200"/>
              <a:gd name="T4" fmla="*/ 0 w 100"/>
              <a:gd name="T5" fmla="*/ 200 h 200"/>
              <a:gd name="T6" fmla="*/ 0 w 100"/>
              <a:gd name="T7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" h="200">
                <a:moveTo>
                  <a:pt x="0" y="0"/>
                </a:moveTo>
                <a:lnTo>
                  <a:pt x="100" y="1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稻壳儿搜索【幻雨工作室】_4"/>
          <p:cNvSpPr/>
          <p:nvPr/>
        </p:nvSpPr>
        <p:spPr bwMode="auto">
          <a:xfrm>
            <a:off x="5540890" y="995892"/>
            <a:ext cx="1106755" cy="558582"/>
          </a:xfrm>
          <a:custGeom>
            <a:avLst/>
            <a:gdLst>
              <a:gd name="T0" fmla="*/ 319 w 319"/>
              <a:gd name="T1" fmla="*/ 161 h 161"/>
              <a:gd name="T2" fmla="*/ 160 w 319"/>
              <a:gd name="T3" fmla="*/ 0 h 161"/>
              <a:gd name="T4" fmla="*/ 0 w 319"/>
              <a:gd name="T5" fmla="*/ 161 h 161"/>
              <a:gd name="T6" fmla="*/ 60 w 319"/>
              <a:gd name="T7" fmla="*/ 161 h 161"/>
              <a:gd name="T8" fmla="*/ 160 w 319"/>
              <a:gd name="T9" fmla="*/ 60 h 161"/>
              <a:gd name="T10" fmla="*/ 257 w 319"/>
              <a:gd name="T11" fmla="*/ 161 h 161"/>
              <a:gd name="T12" fmla="*/ 319 w 319"/>
              <a:gd name="T13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9" h="161">
                <a:moveTo>
                  <a:pt x="319" y="161"/>
                </a:moveTo>
                <a:lnTo>
                  <a:pt x="160" y="0"/>
                </a:lnTo>
                <a:lnTo>
                  <a:pt x="0" y="161"/>
                </a:lnTo>
                <a:lnTo>
                  <a:pt x="60" y="161"/>
                </a:lnTo>
                <a:lnTo>
                  <a:pt x="160" y="60"/>
                </a:lnTo>
                <a:lnTo>
                  <a:pt x="257" y="161"/>
                </a:lnTo>
                <a:lnTo>
                  <a:pt x="319" y="1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稻壳儿搜索【幻雨工作室】_5"/>
          <p:cNvSpPr/>
          <p:nvPr/>
        </p:nvSpPr>
        <p:spPr bwMode="auto">
          <a:xfrm>
            <a:off x="6557437" y="1346306"/>
            <a:ext cx="555111" cy="1110223"/>
          </a:xfrm>
          <a:custGeom>
            <a:avLst/>
            <a:gdLst>
              <a:gd name="T0" fmla="*/ 0 w 160"/>
              <a:gd name="T1" fmla="*/ 320 h 320"/>
              <a:gd name="T2" fmla="*/ 160 w 160"/>
              <a:gd name="T3" fmla="*/ 160 h 320"/>
              <a:gd name="T4" fmla="*/ 0 w 160"/>
              <a:gd name="T5" fmla="*/ 0 h 320"/>
              <a:gd name="T6" fmla="*/ 0 w 160"/>
              <a:gd name="T7" fmla="*/ 60 h 320"/>
              <a:gd name="T8" fmla="*/ 100 w 160"/>
              <a:gd name="T9" fmla="*/ 160 h 320"/>
              <a:gd name="T10" fmla="*/ 0 w 160"/>
              <a:gd name="T11" fmla="*/ 260 h 320"/>
              <a:gd name="T12" fmla="*/ 0 w 160"/>
              <a:gd name="T13" fmla="*/ 32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" h="320">
                <a:moveTo>
                  <a:pt x="0" y="320"/>
                </a:moveTo>
                <a:lnTo>
                  <a:pt x="160" y="160"/>
                </a:lnTo>
                <a:lnTo>
                  <a:pt x="0" y="0"/>
                </a:lnTo>
                <a:lnTo>
                  <a:pt x="0" y="60"/>
                </a:lnTo>
                <a:lnTo>
                  <a:pt x="100" y="160"/>
                </a:lnTo>
                <a:lnTo>
                  <a:pt x="0" y="260"/>
                </a:lnTo>
                <a:lnTo>
                  <a:pt x="0" y="3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稻壳儿搜索【幻雨工作室】_6"/>
          <p:cNvSpPr/>
          <p:nvPr/>
        </p:nvSpPr>
        <p:spPr bwMode="auto">
          <a:xfrm>
            <a:off x="6210492" y="1554472"/>
            <a:ext cx="346945" cy="693890"/>
          </a:xfrm>
          <a:custGeom>
            <a:avLst/>
            <a:gdLst>
              <a:gd name="T0" fmla="*/ 100 w 100"/>
              <a:gd name="T1" fmla="*/ 0 h 200"/>
              <a:gd name="T2" fmla="*/ 0 w 100"/>
              <a:gd name="T3" fmla="*/ 100 h 200"/>
              <a:gd name="T4" fmla="*/ 100 w 100"/>
              <a:gd name="T5" fmla="*/ 200 h 200"/>
              <a:gd name="T6" fmla="*/ 100 w 100"/>
              <a:gd name="T7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" h="200">
                <a:moveTo>
                  <a:pt x="100" y="0"/>
                </a:moveTo>
                <a:lnTo>
                  <a:pt x="0" y="100"/>
                </a:lnTo>
                <a:lnTo>
                  <a:pt x="100" y="200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稻壳儿搜索【幻雨工作室】_7"/>
          <p:cNvSpPr txBox="1">
            <a:spLocks noChangeArrowheads="1"/>
          </p:cNvSpPr>
          <p:nvPr/>
        </p:nvSpPr>
        <p:spPr bwMode="auto">
          <a:xfrm>
            <a:off x="2511018" y="2875002"/>
            <a:ext cx="716996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/>
              <a:t>数据库展示</a:t>
            </a:r>
            <a:endParaRPr lang="zh-CN" altLang="zh-CN" dirty="0"/>
          </a:p>
        </p:txBody>
      </p:sp>
      <p:sp>
        <p:nvSpPr>
          <p:cNvPr id="14" name="稻壳儿搜索【幻雨工作室】_9"/>
          <p:cNvSpPr txBox="1"/>
          <p:nvPr/>
        </p:nvSpPr>
        <p:spPr>
          <a:xfrm>
            <a:off x="3314374" y="4872301"/>
            <a:ext cx="5563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accent2"/>
                </a:solidFill>
              </a:rPr>
              <a:t>王世杰 沈冠霖 唐建宇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搜索【幻雨工作室】_1"/>
          <p:cNvSpPr/>
          <p:nvPr/>
        </p:nvSpPr>
        <p:spPr bwMode="auto">
          <a:xfrm>
            <a:off x="5540890" y="2248362"/>
            <a:ext cx="1106755" cy="555112"/>
          </a:xfrm>
          <a:custGeom>
            <a:avLst/>
            <a:gdLst>
              <a:gd name="T0" fmla="*/ 319 w 319"/>
              <a:gd name="T1" fmla="*/ 0 h 160"/>
              <a:gd name="T2" fmla="*/ 160 w 319"/>
              <a:gd name="T3" fmla="*/ 160 h 160"/>
              <a:gd name="T4" fmla="*/ 0 w 319"/>
              <a:gd name="T5" fmla="*/ 0 h 160"/>
              <a:gd name="T6" fmla="*/ 60 w 319"/>
              <a:gd name="T7" fmla="*/ 0 h 160"/>
              <a:gd name="T8" fmla="*/ 160 w 319"/>
              <a:gd name="T9" fmla="*/ 98 h 160"/>
              <a:gd name="T10" fmla="*/ 257 w 319"/>
              <a:gd name="T11" fmla="*/ 0 h 160"/>
              <a:gd name="T12" fmla="*/ 319 w 319"/>
              <a:gd name="T13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9" h="160">
                <a:moveTo>
                  <a:pt x="319" y="0"/>
                </a:moveTo>
                <a:lnTo>
                  <a:pt x="160" y="160"/>
                </a:lnTo>
                <a:lnTo>
                  <a:pt x="0" y="0"/>
                </a:lnTo>
                <a:lnTo>
                  <a:pt x="60" y="0"/>
                </a:lnTo>
                <a:lnTo>
                  <a:pt x="160" y="98"/>
                </a:lnTo>
                <a:lnTo>
                  <a:pt x="257" y="0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稻壳儿搜索【幻雨工作室】_2"/>
          <p:cNvSpPr/>
          <p:nvPr/>
        </p:nvSpPr>
        <p:spPr bwMode="auto">
          <a:xfrm>
            <a:off x="5079452" y="1346306"/>
            <a:ext cx="551643" cy="1110223"/>
          </a:xfrm>
          <a:custGeom>
            <a:avLst/>
            <a:gdLst>
              <a:gd name="T0" fmla="*/ 159 w 159"/>
              <a:gd name="T1" fmla="*/ 320 h 320"/>
              <a:gd name="T2" fmla="*/ 0 w 159"/>
              <a:gd name="T3" fmla="*/ 160 h 320"/>
              <a:gd name="T4" fmla="*/ 159 w 159"/>
              <a:gd name="T5" fmla="*/ 0 h 320"/>
              <a:gd name="T6" fmla="*/ 159 w 159"/>
              <a:gd name="T7" fmla="*/ 60 h 320"/>
              <a:gd name="T8" fmla="*/ 59 w 159"/>
              <a:gd name="T9" fmla="*/ 160 h 320"/>
              <a:gd name="T10" fmla="*/ 159 w 159"/>
              <a:gd name="T11" fmla="*/ 260 h 320"/>
              <a:gd name="T12" fmla="*/ 159 w 159"/>
              <a:gd name="T13" fmla="*/ 32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9" h="320">
                <a:moveTo>
                  <a:pt x="159" y="320"/>
                </a:moveTo>
                <a:lnTo>
                  <a:pt x="0" y="160"/>
                </a:lnTo>
                <a:lnTo>
                  <a:pt x="159" y="0"/>
                </a:lnTo>
                <a:lnTo>
                  <a:pt x="159" y="60"/>
                </a:lnTo>
                <a:lnTo>
                  <a:pt x="59" y="160"/>
                </a:lnTo>
                <a:lnTo>
                  <a:pt x="159" y="260"/>
                </a:lnTo>
                <a:lnTo>
                  <a:pt x="159" y="3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稻壳儿搜索【幻雨工作室】_3"/>
          <p:cNvSpPr/>
          <p:nvPr/>
        </p:nvSpPr>
        <p:spPr bwMode="auto">
          <a:xfrm>
            <a:off x="5631095" y="1554472"/>
            <a:ext cx="346945" cy="693890"/>
          </a:xfrm>
          <a:custGeom>
            <a:avLst/>
            <a:gdLst>
              <a:gd name="T0" fmla="*/ 0 w 100"/>
              <a:gd name="T1" fmla="*/ 0 h 200"/>
              <a:gd name="T2" fmla="*/ 100 w 100"/>
              <a:gd name="T3" fmla="*/ 100 h 200"/>
              <a:gd name="T4" fmla="*/ 0 w 100"/>
              <a:gd name="T5" fmla="*/ 200 h 200"/>
              <a:gd name="T6" fmla="*/ 0 w 100"/>
              <a:gd name="T7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" h="200">
                <a:moveTo>
                  <a:pt x="0" y="0"/>
                </a:moveTo>
                <a:lnTo>
                  <a:pt x="100" y="1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稻壳儿搜索【幻雨工作室】_4"/>
          <p:cNvSpPr/>
          <p:nvPr/>
        </p:nvSpPr>
        <p:spPr bwMode="auto">
          <a:xfrm>
            <a:off x="5540890" y="995892"/>
            <a:ext cx="1106755" cy="558582"/>
          </a:xfrm>
          <a:custGeom>
            <a:avLst/>
            <a:gdLst>
              <a:gd name="T0" fmla="*/ 319 w 319"/>
              <a:gd name="T1" fmla="*/ 161 h 161"/>
              <a:gd name="T2" fmla="*/ 160 w 319"/>
              <a:gd name="T3" fmla="*/ 0 h 161"/>
              <a:gd name="T4" fmla="*/ 0 w 319"/>
              <a:gd name="T5" fmla="*/ 161 h 161"/>
              <a:gd name="T6" fmla="*/ 60 w 319"/>
              <a:gd name="T7" fmla="*/ 161 h 161"/>
              <a:gd name="T8" fmla="*/ 160 w 319"/>
              <a:gd name="T9" fmla="*/ 60 h 161"/>
              <a:gd name="T10" fmla="*/ 257 w 319"/>
              <a:gd name="T11" fmla="*/ 161 h 161"/>
              <a:gd name="T12" fmla="*/ 319 w 319"/>
              <a:gd name="T13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9" h="161">
                <a:moveTo>
                  <a:pt x="319" y="161"/>
                </a:moveTo>
                <a:lnTo>
                  <a:pt x="160" y="0"/>
                </a:lnTo>
                <a:lnTo>
                  <a:pt x="0" y="161"/>
                </a:lnTo>
                <a:lnTo>
                  <a:pt x="60" y="161"/>
                </a:lnTo>
                <a:lnTo>
                  <a:pt x="160" y="60"/>
                </a:lnTo>
                <a:lnTo>
                  <a:pt x="257" y="161"/>
                </a:lnTo>
                <a:lnTo>
                  <a:pt x="319" y="1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稻壳儿搜索【幻雨工作室】_5"/>
          <p:cNvSpPr/>
          <p:nvPr/>
        </p:nvSpPr>
        <p:spPr bwMode="auto">
          <a:xfrm>
            <a:off x="6557437" y="1346306"/>
            <a:ext cx="555111" cy="1110223"/>
          </a:xfrm>
          <a:custGeom>
            <a:avLst/>
            <a:gdLst>
              <a:gd name="T0" fmla="*/ 0 w 160"/>
              <a:gd name="T1" fmla="*/ 320 h 320"/>
              <a:gd name="T2" fmla="*/ 160 w 160"/>
              <a:gd name="T3" fmla="*/ 160 h 320"/>
              <a:gd name="T4" fmla="*/ 0 w 160"/>
              <a:gd name="T5" fmla="*/ 0 h 320"/>
              <a:gd name="T6" fmla="*/ 0 w 160"/>
              <a:gd name="T7" fmla="*/ 60 h 320"/>
              <a:gd name="T8" fmla="*/ 100 w 160"/>
              <a:gd name="T9" fmla="*/ 160 h 320"/>
              <a:gd name="T10" fmla="*/ 0 w 160"/>
              <a:gd name="T11" fmla="*/ 260 h 320"/>
              <a:gd name="T12" fmla="*/ 0 w 160"/>
              <a:gd name="T13" fmla="*/ 32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" h="320">
                <a:moveTo>
                  <a:pt x="0" y="320"/>
                </a:moveTo>
                <a:lnTo>
                  <a:pt x="160" y="160"/>
                </a:lnTo>
                <a:lnTo>
                  <a:pt x="0" y="0"/>
                </a:lnTo>
                <a:lnTo>
                  <a:pt x="0" y="60"/>
                </a:lnTo>
                <a:lnTo>
                  <a:pt x="100" y="160"/>
                </a:lnTo>
                <a:lnTo>
                  <a:pt x="0" y="260"/>
                </a:lnTo>
                <a:lnTo>
                  <a:pt x="0" y="3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稻壳儿搜索【幻雨工作室】_6"/>
          <p:cNvSpPr/>
          <p:nvPr/>
        </p:nvSpPr>
        <p:spPr bwMode="auto">
          <a:xfrm>
            <a:off x="6210492" y="1554472"/>
            <a:ext cx="346945" cy="693890"/>
          </a:xfrm>
          <a:custGeom>
            <a:avLst/>
            <a:gdLst>
              <a:gd name="T0" fmla="*/ 100 w 100"/>
              <a:gd name="T1" fmla="*/ 0 h 200"/>
              <a:gd name="T2" fmla="*/ 0 w 100"/>
              <a:gd name="T3" fmla="*/ 100 h 200"/>
              <a:gd name="T4" fmla="*/ 100 w 100"/>
              <a:gd name="T5" fmla="*/ 200 h 200"/>
              <a:gd name="T6" fmla="*/ 100 w 100"/>
              <a:gd name="T7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" h="200">
                <a:moveTo>
                  <a:pt x="100" y="0"/>
                </a:moveTo>
                <a:lnTo>
                  <a:pt x="0" y="100"/>
                </a:lnTo>
                <a:lnTo>
                  <a:pt x="100" y="200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稻壳儿搜索【幻雨工作室】_7"/>
          <p:cNvSpPr txBox="1">
            <a:spLocks noChangeArrowheads="1"/>
          </p:cNvSpPr>
          <p:nvPr/>
        </p:nvSpPr>
        <p:spPr bwMode="auto">
          <a:xfrm>
            <a:off x="2511018" y="2875002"/>
            <a:ext cx="716996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感谢</a:t>
            </a:r>
            <a:r>
              <a:rPr lang="zh-CN" altLang="en-US" dirty="0" smtClean="0"/>
              <a:t>大家观看</a:t>
            </a:r>
            <a:endParaRPr lang="zh-CN" altLang="zh-CN" dirty="0"/>
          </a:p>
        </p:txBody>
      </p:sp>
      <p:sp>
        <p:nvSpPr>
          <p:cNvPr id="14" name="稻壳儿搜索【幻雨工作室】_9"/>
          <p:cNvSpPr txBox="1"/>
          <p:nvPr/>
        </p:nvSpPr>
        <p:spPr>
          <a:xfrm>
            <a:off x="3314374" y="4872301"/>
            <a:ext cx="5563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chemeClr val="accent2"/>
                </a:solidFill>
              </a:rPr>
              <a:t>王世杰 沈冠霖 唐建宇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搜索【幻雨工作室】_1"/>
          <p:cNvSpPr/>
          <p:nvPr/>
        </p:nvSpPr>
        <p:spPr>
          <a:xfrm>
            <a:off x="3888371" y="920166"/>
            <a:ext cx="38335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5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稻壳儿搜索【幻雨工作室】_2"/>
          <p:cNvSpPr/>
          <p:nvPr/>
        </p:nvSpPr>
        <p:spPr>
          <a:xfrm>
            <a:off x="2242456" y="2818663"/>
            <a:ext cx="761773" cy="76177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稻壳儿搜索【幻雨工作室】_3"/>
          <p:cNvSpPr txBox="1">
            <a:spLocks noChangeArrowheads="1"/>
          </p:cNvSpPr>
          <p:nvPr/>
        </p:nvSpPr>
        <p:spPr bwMode="auto">
          <a:xfrm>
            <a:off x="3046768" y="2937939"/>
            <a:ext cx="2757285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 smtClean="0"/>
              <a:t>存储模块</a:t>
            </a:r>
            <a:endParaRPr lang="en-US" altLang="zh-CN" dirty="0"/>
          </a:p>
        </p:txBody>
      </p:sp>
      <p:sp>
        <p:nvSpPr>
          <p:cNvPr id="9" name="稻壳儿搜索【幻雨工作室】_4"/>
          <p:cNvSpPr/>
          <p:nvPr/>
        </p:nvSpPr>
        <p:spPr>
          <a:xfrm>
            <a:off x="6272680" y="2818663"/>
            <a:ext cx="761773" cy="76177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稻壳儿搜索【幻雨工作室】_5"/>
          <p:cNvSpPr txBox="1">
            <a:spLocks noChangeArrowheads="1"/>
          </p:cNvSpPr>
          <p:nvPr/>
        </p:nvSpPr>
        <p:spPr bwMode="auto">
          <a:xfrm>
            <a:off x="7081766" y="2937939"/>
            <a:ext cx="2757285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 smtClean="0"/>
              <a:t>查询模块</a:t>
            </a:r>
            <a:endParaRPr lang="en-US" altLang="zh-CN" dirty="0"/>
          </a:p>
        </p:txBody>
      </p:sp>
      <p:sp>
        <p:nvSpPr>
          <p:cNvPr id="11" name="稻壳儿搜索【幻雨工作室】_6"/>
          <p:cNvSpPr/>
          <p:nvPr/>
        </p:nvSpPr>
        <p:spPr>
          <a:xfrm>
            <a:off x="2242456" y="4215855"/>
            <a:ext cx="761773" cy="76177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稻壳儿搜索【幻雨工作室】_7"/>
          <p:cNvSpPr txBox="1">
            <a:spLocks noChangeArrowheads="1"/>
          </p:cNvSpPr>
          <p:nvPr/>
        </p:nvSpPr>
        <p:spPr bwMode="auto">
          <a:xfrm>
            <a:off x="3046768" y="4335131"/>
            <a:ext cx="2757285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 smtClean="0"/>
              <a:t>事务模块</a:t>
            </a:r>
            <a:endParaRPr lang="en-US" altLang="zh-CN" dirty="0"/>
          </a:p>
        </p:txBody>
      </p:sp>
      <p:sp>
        <p:nvSpPr>
          <p:cNvPr id="17" name="稻壳儿搜索【幻雨工作室】_8"/>
          <p:cNvSpPr/>
          <p:nvPr/>
        </p:nvSpPr>
        <p:spPr>
          <a:xfrm>
            <a:off x="6272680" y="4215855"/>
            <a:ext cx="761773" cy="76177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稻壳儿搜索【幻雨工作室】_9"/>
          <p:cNvSpPr txBox="1">
            <a:spLocks noChangeArrowheads="1"/>
          </p:cNvSpPr>
          <p:nvPr/>
        </p:nvSpPr>
        <p:spPr bwMode="auto">
          <a:xfrm>
            <a:off x="7081766" y="4335131"/>
            <a:ext cx="2867779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 smtClean="0"/>
              <a:t>系统演示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稻壳儿搜索【幻雨工作室】_1"/>
          <p:cNvSpPr txBox="1"/>
          <p:nvPr/>
        </p:nvSpPr>
        <p:spPr>
          <a:xfrm>
            <a:off x="3015768" y="2690336"/>
            <a:ext cx="616046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r>
              <a:rPr lang="zh-CN" altLang="en-US" sz="4800" spc="3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、存储模块</a:t>
            </a:r>
            <a:endParaRPr lang="en-US" altLang="zh-CN" sz="4800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稻壳儿搜索【幻雨工作室】_1"/>
          <p:cNvSpPr txBox="1"/>
          <p:nvPr/>
        </p:nvSpPr>
        <p:spPr>
          <a:xfrm>
            <a:off x="4545062" y="340454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l"/>
              <a:defRPr/>
            </a:pPr>
            <a:r>
              <a:rPr lang="zh-CN" altLang="en-US" sz="3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存储模块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稻壳儿搜索【幻雨工作室】_2"/>
          <p:cNvSpPr/>
          <p:nvPr/>
        </p:nvSpPr>
        <p:spPr>
          <a:xfrm>
            <a:off x="8409113" y="3486874"/>
            <a:ext cx="2101102" cy="850941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稻壳儿搜索【幻雨工作室】_3"/>
          <p:cNvCxnSpPr/>
          <p:nvPr/>
        </p:nvCxnSpPr>
        <p:spPr>
          <a:xfrm flipV="1">
            <a:off x="1002809" y="2334949"/>
            <a:ext cx="0" cy="990768"/>
          </a:xfrm>
          <a:prstGeom prst="straightConnector1">
            <a:avLst/>
          </a:prstGeom>
          <a:ln w="19050">
            <a:solidFill>
              <a:schemeClr val="tx2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稻壳儿搜索【幻雨工作室】_4"/>
          <p:cNvSpPr txBox="1"/>
          <p:nvPr/>
        </p:nvSpPr>
        <p:spPr>
          <a:xfrm>
            <a:off x="782337" y="1769180"/>
            <a:ext cx="437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稻壳儿搜索【幻雨工作室】_5"/>
          <p:cNvCxnSpPr/>
          <p:nvPr/>
        </p:nvCxnSpPr>
        <p:spPr>
          <a:xfrm flipV="1">
            <a:off x="6103546" y="2334949"/>
            <a:ext cx="0" cy="990768"/>
          </a:xfrm>
          <a:prstGeom prst="straightConnector1">
            <a:avLst/>
          </a:prstGeom>
          <a:ln w="19050">
            <a:solidFill>
              <a:schemeClr val="tx2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稻壳儿搜索【幻雨工作室】_6"/>
          <p:cNvSpPr txBox="1"/>
          <p:nvPr/>
        </p:nvSpPr>
        <p:spPr>
          <a:xfrm>
            <a:off x="5883074" y="1769180"/>
            <a:ext cx="437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稻壳儿搜索【幻雨工作室】_7"/>
          <p:cNvCxnSpPr/>
          <p:nvPr/>
        </p:nvCxnSpPr>
        <p:spPr>
          <a:xfrm>
            <a:off x="3470576" y="4500210"/>
            <a:ext cx="0" cy="990768"/>
          </a:xfrm>
          <a:prstGeom prst="straightConnector1">
            <a:avLst/>
          </a:prstGeom>
          <a:ln w="19050">
            <a:solidFill>
              <a:schemeClr val="tx2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稻壳儿搜索【幻雨工作室】_8"/>
          <p:cNvSpPr txBox="1"/>
          <p:nvPr/>
        </p:nvSpPr>
        <p:spPr>
          <a:xfrm>
            <a:off x="3250104" y="5471972"/>
            <a:ext cx="437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稻壳儿搜索【幻雨工作室】_9"/>
          <p:cNvCxnSpPr/>
          <p:nvPr/>
        </p:nvCxnSpPr>
        <p:spPr>
          <a:xfrm>
            <a:off x="8409113" y="4498972"/>
            <a:ext cx="0" cy="990768"/>
          </a:xfrm>
          <a:prstGeom prst="straightConnector1">
            <a:avLst/>
          </a:prstGeom>
          <a:ln w="19050">
            <a:solidFill>
              <a:schemeClr val="tx2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稻壳儿搜索【幻雨工作室】_10"/>
          <p:cNvSpPr txBox="1"/>
          <p:nvPr/>
        </p:nvSpPr>
        <p:spPr>
          <a:xfrm>
            <a:off x="8188641" y="5470734"/>
            <a:ext cx="437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稻壳儿搜索【幻雨工作室】_11"/>
          <p:cNvSpPr/>
          <p:nvPr/>
        </p:nvSpPr>
        <p:spPr>
          <a:xfrm>
            <a:off x="5939845" y="3486874"/>
            <a:ext cx="2101102" cy="850941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稻壳儿搜索【幻雨工作室】_12"/>
          <p:cNvSpPr/>
          <p:nvPr/>
        </p:nvSpPr>
        <p:spPr>
          <a:xfrm>
            <a:off x="3470576" y="3486874"/>
            <a:ext cx="2101102" cy="850941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稻壳儿搜索【幻雨工作室】_13"/>
          <p:cNvSpPr/>
          <p:nvPr/>
        </p:nvSpPr>
        <p:spPr>
          <a:xfrm>
            <a:off x="1001307" y="3486874"/>
            <a:ext cx="2101102" cy="850941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稻壳儿搜索【幻雨工作室】_14"/>
          <p:cNvSpPr/>
          <p:nvPr/>
        </p:nvSpPr>
        <p:spPr>
          <a:xfrm>
            <a:off x="1291102" y="1614053"/>
            <a:ext cx="33240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缓存机制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所有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的修改均在缓存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进行，缓存是页式存储，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只有换页或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commit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等操作才进行持久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化，减少了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I/O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，提高了效率</a:t>
            </a:r>
            <a:endParaRPr lang="id-ID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稻壳儿搜索【幻雨工作室】_15"/>
          <p:cNvSpPr/>
          <p:nvPr/>
        </p:nvSpPr>
        <p:spPr>
          <a:xfrm>
            <a:off x="6355715" y="1614053"/>
            <a:ext cx="46429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页式缓存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缓存页面上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只存储记录的主键和记录的长度信息，需要页面置换、保存、恢复时再通过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Page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中记录的主键到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index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中获取对应的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Row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并进行保存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恢复</a:t>
            </a:r>
            <a:endParaRPr lang="id-ID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稻壳儿搜索【幻雨工作室】_16"/>
          <p:cNvSpPr/>
          <p:nvPr/>
        </p:nvSpPr>
        <p:spPr>
          <a:xfrm>
            <a:off x="3688045" y="4570913"/>
            <a:ext cx="27830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内存索引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在内存中仍然把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Row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作为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B+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树的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Value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保存，查询直接用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B+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树索引查询</a:t>
            </a:r>
            <a:endParaRPr lang="id-ID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稻壳儿搜索【幻雨工作室】_17"/>
          <p:cNvSpPr/>
          <p:nvPr/>
        </p:nvSpPr>
        <p:spPr>
          <a:xfrm>
            <a:off x="8626581" y="4570913"/>
            <a:ext cx="27830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换页算法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换页算法采用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了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LRU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，通过记录时间戳每次逐出最久未用的页面。</a:t>
            </a:r>
            <a:endParaRPr lang="id-ID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稻壳儿搜索【幻雨工作室】_1"/>
          <p:cNvSpPr txBox="1"/>
          <p:nvPr/>
        </p:nvSpPr>
        <p:spPr>
          <a:xfrm>
            <a:off x="3015768" y="2690336"/>
            <a:ext cx="616046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spc="3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r>
              <a:rPr lang="zh-CN" altLang="en-US" sz="4800" spc="3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、查询模块</a:t>
            </a:r>
            <a:endParaRPr lang="en-US" altLang="zh-CN" sz="4800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697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稻壳儿搜索【幻雨工作室】_1"/>
          <p:cNvGrpSpPr/>
          <p:nvPr/>
        </p:nvGrpSpPr>
        <p:grpSpPr>
          <a:xfrm>
            <a:off x="4245556" y="2140682"/>
            <a:ext cx="1720817" cy="1720816"/>
            <a:chOff x="4245556" y="2248259"/>
            <a:chExt cx="1720817" cy="1720816"/>
          </a:xfrm>
        </p:grpSpPr>
        <p:sp>
          <p:nvSpPr>
            <p:cNvPr id="5" name="Freeform 5"/>
            <p:cNvSpPr/>
            <p:nvPr/>
          </p:nvSpPr>
          <p:spPr bwMode="auto">
            <a:xfrm>
              <a:off x="4508133" y="2510836"/>
              <a:ext cx="1458240" cy="1458239"/>
            </a:xfrm>
            <a:custGeom>
              <a:avLst/>
              <a:gdLst>
                <a:gd name="T0" fmla="*/ 48 w 338"/>
                <a:gd name="T1" fmla="*/ 338 h 338"/>
                <a:gd name="T2" fmla="*/ 338 w 338"/>
                <a:gd name="T3" fmla="*/ 48 h 338"/>
                <a:gd name="T4" fmla="*/ 338 w 338"/>
                <a:gd name="T5" fmla="*/ 0 h 338"/>
                <a:gd name="T6" fmla="*/ 0 w 338"/>
                <a:gd name="T7" fmla="*/ 338 h 338"/>
                <a:gd name="T8" fmla="*/ 48 w 338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" h="338">
                  <a:moveTo>
                    <a:pt x="48" y="338"/>
                  </a:moveTo>
                  <a:cubicBezTo>
                    <a:pt x="61" y="182"/>
                    <a:pt x="182" y="61"/>
                    <a:pt x="338" y="48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152" y="14"/>
                    <a:pt x="14" y="152"/>
                    <a:pt x="0" y="338"/>
                  </a:cubicBezTo>
                  <a:lnTo>
                    <a:pt x="48" y="33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4245556" y="2248259"/>
              <a:ext cx="1720817" cy="1720816"/>
            </a:xfrm>
            <a:custGeom>
              <a:avLst/>
              <a:gdLst>
                <a:gd name="T0" fmla="*/ 61 w 399"/>
                <a:gd name="T1" fmla="*/ 399 h 399"/>
                <a:gd name="T2" fmla="*/ 399 w 399"/>
                <a:gd name="T3" fmla="*/ 61 h 399"/>
                <a:gd name="T4" fmla="*/ 399 w 399"/>
                <a:gd name="T5" fmla="*/ 0 h 399"/>
                <a:gd name="T6" fmla="*/ 0 w 399"/>
                <a:gd name="T7" fmla="*/ 399 h 399"/>
                <a:gd name="T8" fmla="*/ 61 w 399"/>
                <a:gd name="T9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399">
                  <a:moveTo>
                    <a:pt x="61" y="399"/>
                  </a:moveTo>
                  <a:cubicBezTo>
                    <a:pt x="76" y="219"/>
                    <a:pt x="219" y="76"/>
                    <a:pt x="399" y="61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186" y="15"/>
                    <a:pt x="15" y="186"/>
                    <a:pt x="0" y="399"/>
                  </a:cubicBezTo>
                  <a:lnTo>
                    <a:pt x="61" y="3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" name="稻壳儿搜索【幻雨工作室】_2"/>
          <p:cNvGrpSpPr/>
          <p:nvPr/>
        </p:nvGrpSpPr>
        <p:grpSpPr>
          <a:xfrm>
            <a:off x="6238327" y="2140682"/>
            <a:ext cx="1720817" cy="1720816"/>
            <a:chOff x="6238327" y="2248259"/>
            <a:chExt cx="1720817" cy="1720816"/>
          </a:xfrm>
        </p:grpSpPr>
        <p:sp>
          <p:nvSpPr>
            <p:cNvPr id="8" name="Freeform 7"/>
            <p:cNvSpPr/>
            <p:nvPr/>
          </p:nvSpPr>
          <p:spPr bwMode="auto">
            <a:xfrm>
              <a:off x="6238327" y="2489736"/>
              <a:ext cx="1482857" cy="1479339"/>
            </a:xfrm>
            <a:custGeom>
              <a:avLst/>
              <a:gdLst>
                <a:gd name="T0" fmla="*/ 3 w 344"/>
                <a:gd name="T1" fmla="*/ 53 h 343"/>
                <a:gd name="T2" fmla="*/ 290 w 344"/>
                <a:gd name="T3" fmla="*/ 343 h 343"/>
                <a:gd name="T4" fmla="*/ 344 w 344"/>
                <a:gd name="T5" fmla="*/ 343 h 343"/>
                <a:gd name="T6" fmla="*/ 0 w 344"/>
                <a:gd name="T7" fmla="*/ 0 h 343"/>
                <a:gd name="T8" fmla="*/ 3 w 344"/>
                <a:gd name="T9" fmla="*/ 5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343">
                  <a:moveTo>
                    <a:pt x="3" y="53"/>
                  </a:moveTo>
                  <a:cubicBezTo>
                    <a:pt x="159" y="67"/>
                    <a:pt x="277" y="187"/>
                    <a:pt x="290" y="343"/>
                  </a:cubicBezTo>
                  <a:cubicBezTo>
                    <a:pt x="344" y="343"/>
                    <a:pt x="344" y="343"/>
                    <a:pt x="344" y="343"/>
                  </a:cubicBezTo>
                  <a:cubicBezTo>
                    <a:pt x="330" y="157"/>
                    <a:pt x="186" y="13"/>
                    <a:pt x="0" y="0"/>
                  </a:cubicBezTo>
                  <a:lnTo>
                    <a:pt x="3" y="5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6238327" y="2248259"/>
              <a:ext cx="1720817" cy="1720816"/>
            </a:xfrm>
            <a:custGeom>
              <a:avLst/>
              <a:gdLst>
                <a:gd name="T0" fmla="*/ 0 w 399"/>
                <a:gd name="T1" fmla="*/ 61 h 399"/>
                <a:gd name="T2" fmla="*/ 338 w 399"/>
                <a:gd name="T3" fmla="*/ 399 h 399"/>
                <a:gd name="T4" fmla="*/ 399 w 399"/>
                <a:gd name="T5" fmla="*/ 399 h 399"/>
                <a:gd name="T6" fmla="*/ 0 w 399"/>
                <a:gd name="T7" fmla="*/ 0 h 399"/>
                <a:gd name="T8" fmla="*/ 0 w 399"/>
                <a:gd name="T9" fmla="*/ 6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399">
                  <a:moveTo>
                    <a:pt x="0" y="61"/>
                  </a:moveTo>
                  <a:cubicBezTo>
                    <a:pt x="180" y="76"/>
                    <a:pt x="323" y="219"/>
                    <a:pt x="338" y="399"/>
                  </a:cubicBezTo>
                  <a:cubicBezTo>
                    <a:pt x="399" y="399"/>
                    <a:pt x="399" y="399"/>
                    <a:pt x="399" y="399"/>
                  </a:cubicBezTo>
                  <a:cubicBezTo>
                    <a:pt x="384" y="186"/>
                    <a:pt x="213" y="15"/>
                    <a:pt x="0" y="0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0" name="稻壳儿搜索【幻雨工作室】_3"/>
          <p:cNvGrpSpPr/>
          <p:nvPr/>
        </p:nvGrpSpPr>
        <p:grpSpPr>
          <a:xfrm>
            <a:off x="4245556" y="4132281"/>
            <a:ext cx="1720817" cy="1721989"/>
            <a:chOff x="4245556" y="4239858"/>
            <a:chExt cx="1720817" cy="1721989"/>
          </a:xfrm>
        </p:grpSpPr>
        <p:sp>
          <p:nvSpPr>
            <p:cNvPr id="11" name="Freeform 9"/>
            <p:cNvSpPr/>
            <p:nvPr/>
          </p:nvSpPr>
          <p:spPr bwMode="auto">
            <a:xfrm>
              <a:off x="4508133" y="4239858"/>
              <a:ext cx="1458240" cy="1458239"/>
            </a:xfrm>
            <a:custGeom>
              <a:avLst/>
              <a:gdLst>
                <a:gd name="T0" fmla="*/ 338 w 338"/>
                <a:gd name="T1" fmla="*/ 283 h 338"/>
                <a:gd name="T2" fmla="*/ 55 w 338"/>
                <a:gd name="T3" fmla="*/ 0 h 338"/>
                <a:gd name="T4" fmla="*/ 0 w 338"/>
                <a:gd name="T5" fmla="*/ 0 h 338"/>
                <a:gd name="T6" fmla="*/ 338 w 338"/>
                <a:gd name="T7" fmla="*/ 338 h 338"/>
                <a:gd name="T8" fmla="*/ 338 w 338"/>
                <a:gd name="T9" fmla="*/ 283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" h="338">
                  <a:moveTo>
                    <a:pt x="338" y="283"/>
                  </a:moveTo>
                  <a:cubicBezTo>
                    <a:pt x="185" y="270"/>
                    <a:pt x="68" y="153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182"/>
                    <a:pt x="156" y="325"/>
                    <a:pt x="338" y="338"/>
                  </a:cubicBezTo>
                  <a:lnTo>
                    <a:pt x="338" y="28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4245556" y="4239858"/>
              <a:ext cx="1720817" cy="1721989"/>
            </a:xfrm>
            <a:custGeom>
              <a:avLst/>
              <a:gdLst>
                <a:gd name="T0" fmla="*/ 399 w 399"/>
                <a:gd name="T1" fmla="*/ 338 h 399"/>
                <a:gd name="T2" fmla="*/ 61 w 399"/>
                <a:gd name="T3" fmla="*/ 0 h 399"/>
                <a:gd name="T4" fmla="*/ 0 w 399"/>
                <a:gd name="T5" fmla="*/ 0 h 399"/>
                <a:gd name="T6" fmla="*/ 399 w 399"/>
                <a:gd name="T7" fmla="*/ 399 h 399"/>
                <a:gd name="T8" fmla="*/ 399 w 399"/>
                <a:gd name="T9" fmla="*/ 33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399">
                  <a:moveTo>
                    <a:pt x="399" y="338"/>
                  </a:moveTo>
                  <a:cubicBezTo>
                    <a:pt x="219" y="323"/>
                    <a:pt x="76" y="180"/>
                    <a:pt x="6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213"/>
                    <a:pt x="186" y="384"/>
                    <a:pt x="399" y="399"/>
                  </a:cubicBezTo>
                  <a:lnTo>
                    <a:pt x="399" y="3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5" name="稻壳儿搜索【幻雨工作室】_4"/>
          <p:cNvGrpSpPr/>
          <p:nvPr/>
        </p:nvGrpSpPr>
        <p:grpSpPr>
          <a:xfrm>
            <a:off x="6238327" y="4132281"/>
            <a:ext cx="1720817" cy="1721989"/>
            <a:chOff x="6238327" y="4239858"/>
            <a:chExt cx="1720817" cy="1721989"/>
          </a:xfrm>
        </p:grpSpPr>
        <p:sp>
          <p:nvSpPr>
            <p:cNvPr id="16" name="Freeform 11"/>
            <p:cNvSpPr/>
            <p:nvPr/>
          </p:nvSpPr>
          <p:spPr bwMode="auto">
            <a:xfrm>
              <a:off x="6238327" y="4239858"/>
              <a:ext cx="1457068" cy="1458239"/>
            </a:xfrm>
            <a:custGeom>
              <a:avLst/>
              <a:gdLst>
                <a:gd name="T0" fmla="*/ 287 w 338"/>
                <a:gd name="T1" fmla="*/ 0 h 338"/>
                <a:gd name="T2" fmla="*/ 0 w 338"/>
                <a:gd name="T3" fmla="*/ 286 h 338"/>
                <a:gd name="T4" fmla="*/ 0 w 338"/>
                <a:gd name="T5" fmla="*/ 338 h 338"/>
                <a:gd name="T6" fmla="*/ 338 w 338"/>
                <a:gd name="T7" fmla="*/ 0 h 338"/>
                <a:gd name="T8" fmla="*/ 287 w 338"/>
                <a:gd name="T9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" h="338">
                  <a:moveTo>
                    <a:pt x="287" y="0"/>
                  </a:moveTo>
                  <a:cubicBezTo>
                    <a:pt x="273" y="157"/>
                    <a:pt x="157" y="273"/>
                    <a:pt x="0" y="286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186" y="324"/>
                    <a:pt x="324" y="186"/>
                    <a:pt x="338" y="0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2"/>
            <p:cNvSpPr/>
            <p:nvPr/>
          </p:nvSpPr>
          <p:spPr bwMode="auto">
            <a:xfrm>
              <a:off x="6238327" y="4239858"/>
              <a:ext cx="1720817" cy="1721989"/>
            </a:xfrm>
            <a:custGeom>
              <a:avLst/>
              <a:gdLst>
                <a:gd name="T0" fmla="*/ 338 w 399"/>
                <a:gd name="T1" fmla="*/ 0 h 399"/>
                <a:gd name="T2" fmla="*/ 0 w 399"/>
                <a:gd name="T3" fmla="*/ 338 h 399"/>
                <a:gd name="T4" fmla="*/ 0 w 399"/>
                <a:gd name="T5" fmla="*/ 399 h 399"/>
                <a:gd name="T6" fmla="*/ 399 w 399"/>
                <a:gd name="T7" fmla="*/ 0 h 399"/>
                <a:gd name="T8" fmla="*/ 338 w 399"/>
                <a:gd name="T9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399">
                  <a:moveTo>
                    <a:pt x="338" y="0"/>
                  </a:moveTo>
                  <a:cubicBezTo>
                    <a:pt x="323" y="180"/>
                    <a:pt x="180" y="323"/>
                    <a:pt x="0" y="338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213" y="384"/>
                    <a:pt x="384" y="213"/>
                    <a:pt x="399" y="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8" name="稻壳儿搜索【幻雨工作室】_5"/>
          <p:cNvSpPr/>
          <p:nvPr/>
        </p:nvSpPr>
        <p:spPr>
          <a:xfrm>
            <a:off x="794543" y="1722404"/>
            <a:ext cx="32300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 Visitor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语义分析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调用框架已有的词法，句法分析，用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 Visitor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解析输入的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语句，转换成具体的表名，列名，逻辑等</a:t>
            </a:r>
            <a:endParaRPr lang="id-ID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稻壳儿搜索【幻雨工作室】_6"/>
          <p:cNvSpPr/>
          <p:nvPr/>
        </p:nvSpPr>
        <p:spPr>
          <a:xfrm>
            <a:off x="794543" y="4350193"/>
            <a:ext cx="32300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、递归逻辑求值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如果是查找主键，直接用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index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查询。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否则先序遍历语法树得到的逻辑表达式树，求得一个逻辑表达式的值，用于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row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的匹配</a:t>
            </a:r>
            <a:endParaRPr lang="id-ID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稻壳儿搜索【幻雨工作室】_7"/>
          <p:cNvSpPr/>
          <p:nvPr/>
        </p:nvSpPr>
        <p:spPr>
          <a:xfrm>
            <a:off x="8231098" y="1907070"/>
            <a:ext cx="32300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、建立查找表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将待查找的单一表找出，或者多个表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join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到一起形成查找表，用表的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hasNext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next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方法遍历查找表的数据</a:t>
            </a:r>
            <a:endParaRPr lang="id-ID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稻壳儿搜索【幻雨工作室】_8"/>
          <p:cNvSpPr/>
          <p:nvPr/>
        </p:nvSpPr>
        <p:spPr>
          <a:xfrm>
            <a:off x="8297110" y="4350193"/>
            <a:ext cx="323003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、列的映射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QueryResult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类进行结果映射，用哈希表实现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distinct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  <a:endParaRPr lang="id-ID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稻壳儿搜索【幻雨工作室】_10"/>
          <p:cNvSpPr txBox="1"/>
          <p:nvPr/>
        </p:nvSpPr>
        <p:spPr>
          <a:xfrm>
            <a:off x="4545062" y="340454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l"/>
              <a:defRPr/>
            </a:pPr>
            <a:r>
              <a:rPr lang="zh-CN" altLang="en-US" sz="3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查询模块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稻壳儿搜索【幻雨工作室】_1"/>
          <p:cNvSpPr txBox="1"/>
          <p:nvPr/>
        </p:nvSpPr>
        <p:spPr>
          <a:xfrm>
            <a:off x="3015768" y="2690336"/>
            <a:ext cx="616046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spc="3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r>
              <a:rPr lang="zh-CN" altLang="en-US" sz="4800" spc="3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、事务模块</a:t>
            </a:r>
            <a:endParaRPr lang="en-US" altLang="zh-CN" sz="4800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085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稻壳儿搜索【幻雨工作室】_1"/>
          <p:cNvSpPr txBox="1"/>
          <p:nvPr/>
        </p:nvSpPr>
        <p:spPr>
          <a:xfrm>
            <a:off x="4545062" y="340454"/>
            <a:ext cx="3650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l"/>
              <a:defRPr/>
            </a:pPr>
            <a:r>
              <a:rPr lang="zh-CN" altLang="en-US" sz="3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事务模块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稻壳儿搜索【幻雨工作室】_2"/>
          <p:cNvSpPr/>
          <p:nvPr/>
        </p:nvSpPr>
        <p:spPr>
          <a:xfrm>
            <a:off x="4974158" y="2367170"/>
            <a:ext cx="2123661" cy="2123659"/>
          </a:xfrm>
          <a:custGeom>
            <a:avLst/>
            <a:gdLst>
              <a:gd name="connsiteX0" fmla="*/ 926727 w 1853454"/>
              <a:gd name="connsiteY0" fmla="*/ 0 h 1853454"/>
              <a:gd name="connsiteX1" fmla="*/ 1853454 w 1853454"/>
              <a:gd name="connsiteY1" fmla="*/ 926727 h 1853454"/>
              <a:gd name="connsiteX2" fmla="*/ 926727 w 1853454"/>
              <a:gd name="connsiteY2" fmla="*/ 1853454 h 1853454"/>
              <a:gd name="connsiteX3" fmla="*/ 0 w 1853454"/>
              <a:gd name="connsiteY3" fmla="*/ 926727 h 1853454"/>
              <a:gd name="connsiteX4" fmla="*/ 926727 w 1853454"/>
              <a:gd name="connsiteY4" fmla="*/ 0 h 185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3454" h="1853454">
                <a:moveTo>
                  <a:pt x="926727" y="0"/>
                </a:moveTo>
                <a:cubicBezTo>
                  <a:pt x="1438544" y="0"/>
                  <a:pt x="1853454" y="414910"/>
                  <a:pt x="1853454" y="926727"/>
                </a:cubicBezTo>
                <a:cubicBezTo>
                  <a:pt x="1853454" y="1438544"/>
                  <a:pt x="1438544" y="1853454"/>
                  <a:pt x="926727" y="1853454"/>
                </a:cubicBezTo>
                <a:cubicBezTo>
                  <a:pt x="414910" y="1853454"/>
                  <a:pt x="0" y="1438544"/>
                  <a:pt x="0" y="926727"/>
                </a:cubicBezTo>
                <a:cubicBezTo>
                  <a:pt x="0" y="414910"/>
                  <a:pt x="414910" y="0"/>
                  <a:pt x="92672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6" name="稻壳儿搜索【幻雨工作室】_3"/>
          <p:cNvSpPr/>
          <p:nvPr/>
        </p:nvSpPr>
        <p:spPr>
          <a:xfrm>
            <a:off x="700776" y="1875874"/>
            <a:ext cx="38281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、事务并发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begin transaction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commit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命令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，同时增加了两个隐式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命令</a:t>
            </a:r>
            <a:r>
              <a:rPr 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autobegin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transaction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autocommit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使用二级锁协议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读锁完成读后就释放，写锁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commit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后释放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read committed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隔离级别</a:t>
            </a:r>
            <a:endParaRPr lang="id-ID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稻壳儿搜索【幻雨工作室】_4"/>
          <p:cNvSpPr/>
          <p:nvPr/>
        </p:nvSpPr>
        <p:spPr>
          <a:xfrm>
            <a:off x="6183557" y="4155251"/>
            <a:ext cx="2130360" cy="2728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15" h="20824" extrusionOk="0">
                <a:moveTo>
                  <a:pt x="9472" y="487"/>
                </a:moveTo>
                <a:cubicBezTo>
                  <a:pt x="11195" y="-776"/>
                  <a:pt x="12861" y="667"/>
                  <a:pt x="10908" y="1975"/>
                </a:cubicBezTo>
                <a:cubicBezTo>
                  <a:pt x="9144" y="3156"/>
                  <a:pt x="7863" y="4680"/>
                  <a:pt x="9242" y="5943"/>
                </a:cubicBezTo>
                <a:cubicBezTo>
                  <a:pt x="10621" y="7206"/>
                  <a:pt x="16940" y="6890"/>
                  <a:pt x="19468" y="2471"/>
                </a:cubicBezTo>
                <a:cubicBezTo>
                  <a:pt x="19870" y="1569"/>
                  <a:pt x="21306" y="1434"/>
                  <a:pt x="20444" y="3373"/>
                </a:cubicBezTo>
                <a:cubicBezTo>
                  <a:pt x="19583" y="5312"/>
                  <a:pt x="14278" y="9926"/>
                  <a:pt x="5604" y="11910"/>
                </a:cubicBezTo>
                <a:cubicBezTo>
                  <a:pt x="5029" y="12001"/>
                  <a:pt x="5163" y="14195"/>
                  <a:pt x="6140" y="17713"/>
                </a:cubicBezTo>
                <a:cubicBezTo>
                  <a:pt x="6772" y="19742"/>
                  <a:pt x="6772" y="20824"/>
                  <a:pt x="6772" y="20824"/>
                </a:cubicBezTo>
                <a:lnTo>
                  <a:pt x="568" y="20824"/>
                </a:lnTo>
                <a:cubicBezTo>
                  <a:pt x="568" y="20824"/>
                  <a:pt x="395" y="13925"/>
                  <a:pt x="51" y="10407"/>
                </a:cubicBezTo>
                <a:cubicBezTo>
                  <a:pt x="-294" y="6890"/>
                  <a:pt x="1142" y="4906"/>
                  <a:pt x="3785" y="3598"/>
                </a:cubicBezTo>
                <a:cubicBezTo>
                  <a:pt x="6427" y="2290"/>
                  <a:pt x="7863" y="1343"/>
                  <a:pt x="9472" y="48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稻壳儿搜索【幻雨工作室】_5"/>
          <p:cNvSpPr/>
          <p:nvPr/>
        </p:nvSpPr>
        <p:spPr>
          <a:xfrm>
            <a:off x="3905629" y="4155251"/>
            <a:ext cx="2130360" cy="2728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15" h="20824" extrusionOk="0">
                <a:moveTo>
                  <a:pt x="11243" y="487"/>
                </a:moveTo>
                <a:cubicBezTo>
                  <a:pt x="9520" y="-776"/>
                  <a:pt x="7854" y="667"/>
                  <a:pt x="9807" y="1975"/>
                </a:cubicBezTo>
                <a:cubicBezTo>
                  <a:pt x="11571" y="3156"/>
                  <a:pt x="12852" y="4680"/>
                  <a:pt x="11473" y="5943"/>
                </a:cubicBezTo>
                <a:cubicBezTo>
                  <a:pt x="10094" y="7206"/>
                  <a:pt x="3775" y="6890"/>
                  <a:pt x="1247" y="2471"/>
                </a:cubicBezTo>
                <a:cubicBezTo>
                  <a:pt x="845" y="1569"/>
                  <a:pt x="-591" y="1434"/>
                  <a:pt x="271" y="3373"/>
                </a:cubicBezTo>
                <a:cubicBezTo>
                  <a:pt x="1132" y="5312"/>
                  <a:pt x="6437" y="9926"/>
                  <a:pt x="15111" y="11910"/>
                </a:cubicBezTo>
                <a:cubicBezTo>
                  <a:pt x="15686" y="12001"/>
                  <a:pt x="15552" y="14195"/>
                  <a:pt x="14575" y="17713"/>
                </a:cubicBezTo>
                <a:cubicBezTo>
                  <a:pt x="13943" y="19742"/>
                  <a:pt x="13943" y="20824"/>
                  <a:pt x="13943" y="20824"/>
                </a:cubicBezTo>
                <a:lnTo>
                  <a:pt x="20147" y="20824"/>
                </a:lnTo>
                <a:cubicBezTo>
                  <a:pt x="20147" y="20824"/>
                  <a:pt x="20320" y="13925"/>
                  <a:pt x="20664" y="10407"/>
                </a:cubicBezTo>
                <a:cubicBezTo>
                  <a:pt x="21009" y="6890"/>
                  <a:pt x="19573" y="4906"/>
                  <a:pt x="16930" y="3598"/>
                </a:cubicBezTo>
                <a:cubicBezTo>
                  <a:pt x="14288" y="2290"/>
                  <a:pt x="12852" y="1343"/>
                  <a:pt x="11243" y="487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" name="稻壳儿搜索【幻雨工作室】_6"/>
          <p:cNvSpPr/>
          <p:nvPr/>
        </p:nvSpPr>
        <p:spPr>
          <a:xfrm>
            <a:off x="8079038" y="1875874"/>
            <a:ext cx="38281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、事务恢复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文件记录修改，在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重新启动数据库时，根据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的记录进行数据库的恢复，当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中存在某个事务未完成（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begin transaction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commit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语句数目不等）时，执行到开始事务之前的一句，并把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中未完成事务的记录删除，这样就保证了事务的原子性。</a:t>
            </a:r>
            <a:endParaRPr lang="id-ID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9613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稻壳儿搜索【幻雨工作室】_1"/>
          <p:cNvSpPr txBox="1"/>
          <p:nvPr/>
        </p:nvSpPr>
        <p:spPr>
          <a:xfrm>
            <a:off x="3015768" y="2690336"/>
            <a:ext cx="616046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spc="3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r>
              <a:rPr lang="zh-CN" altLang="en-US" sz="4800" spc="3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、系统演示</a:t>
            </a:r>
            <a:endParaRPr lang="en-US" altLang="zh-CN" sz="4800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245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毕业答辩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2527E"/>
      </a:accent1>
      <a:accent2>
        <a:srgbClr val="42527E"/>
      </a:accent2>
      <a:accent3>
        <a:srgbClr val="42527E"/>
      </a:accent3>
      <a:accent4>
        <a:srgbClr val="42527E"/>
      </a:accent4>
      <a:accent5>
        <a:srgbClr val="42527E"/>
      </a:accent5>
      <a:accent6>
        <a:srgbClr val="42527E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436</Words>
  <Application>Microsoft Office PowerPoint</Application>
  <PresentationFormat>宽屏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19940802</dc:creator>
  <cp:lastModifiedBy>Lenovo</cp:lastModifiedBy>
  <cp:revision>23</cp:revision>
  <dcterms:created xsi:type="dcterms:W3CDTF">2019-06-11T05:57:00Z</dcterms:created>
  <dcterms:modified xsi:type="dcterms:W3CDTF">2020-06-02T16:31:07Z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