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687" r:id="rId3"/>
    <p:sldId id="613" r:id="rId4"/>
    <p:sldId id="294" r:id="rId5"/>
    <p:sldId id="689" r:id="rId6"/>
    <p:sldId id="303" r:id="rId7"/>
    <p:sldId id="688" r:id="rId8"/>
    <p:sldId id="696" r:id="rId9"/>
    <p:sldId id="697" r:id="rId10"/>
    <p:sldId id="698" r:id="rId11"/>
    <p:sldId id="710" r:id="rId12"/>
    <p:sldId id="711" r:id="rId13"/>
    <p:sldId id="712" r:id="rId14"/>
    <p:sldId id="706" r:id="rId15"/>
    <p:sldId id="699" r:id="rId16"/>
    <p:sldId id="700" r:id="rId17"/>
    <p:sldId id="690" r:id="rId18"/>
    <p:sldId id="713" r:id="rId19"/>
    <p:sldId id="691" r:id="rId20"/>
    <p:sldId id="701" r:id="rId21"/>
    <p:sldId id="714" r:id="rId22"/>
    <p:sldId id="704" r:id="rId23"/>
    <p:sldId id="705" r:id="rId24"/>
    <p:sldId id="301" r:id="rId25"/>
    <p:sldId id="708" r:id="rId26"/>
    <p:sldId id="26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574" userDrawn="1">
          <p15:clr>
            <a:srgbClr val="A4A3A4"/>
          </p15:clr>
        </p15:guide>
        <p15:guide id="5" pos="7106" userDrawn="1">
          <p15:clr>
            <a:srgbClr val="A4A3A4"/>
          </p15:clr>
        </p15:guide>
        <p15:guide id="8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00AFDE"/>
    <a:srgbClr val="D2D6F0"/>
    <a:srgbClr val="DC8BB1"/>
    <a:srgbClr val="888888"/>
    <a:srgbClr val="FFCC03"/>
    <a:srgbClr val="F86A78"/>
    <a:srgbClr val="DB8BB1"/>
    <a:srgbClr val="BCBCBC"/>
    <a:srgbClr val="F3B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1" autoAdjust="0"/>
    <p:restoredTop sz="94659" autoAdjust="0"/>
  </p:normalViewPr>
  <p:slideViewPr>
    <p:cSldViewPr snapToGrid="0">
      <p:cViewPr>
        <p:scale>
          <a:sx n="75" d="100"/>
          <a:sy n="75" d="100"/>
        </p:scale>
        <p:origin x="-606" y="84"/>
      </p:cViewPr>
      <p:guideLst>
        <p:guide orient="horz" pos="2160"/>
        <p:guide orient="horz" pos="482"/>
        <p:guide orient="horz" pos="4088"/>
        <p:guide pos="3840"/>
        <p:guide pos="574"/>
        <p:guide pos="7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1600" b="1" i="0" u="none" strike="noStrike" kern="1200" baseline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pPr>
            <a:r>
              <a:rPr kumimoji="1" lang="zh-CN" altLang="en-US" sz="1600" b="1" i="0" u="none" strike="noStrike" kern="1200" baseline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新版官网</a:t>
            </a:r>
            <a:endParaRPr kumimoji="1" lang="zh-CN" altLang="en-US" sz="1600" b="1" i="0" u="none" strike="noStrike" kern="1200" baseline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新版官网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  <c:spPr>
              <a:solidFill>
                <a:srgbClr val="888888"/>
              </a:solidFill>
            </c:spPr>
          </c:dPt>
          <c:dLbls>
            <c:dLbl>
              <c:idx val="1"/>
              <c:layout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 algn="ctr">
                  <a:defRPr lang="zh-CN" altLang="en-US" sz="1200" b="0" i="0" u="none" strike="noStrike" kern="1200" baseline="0">
                    <a:solidFill>
                      <a:srgbClr val="D2D6DE">
                        <a:lumMod val="10000"/>
                      </a:srgb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完成</c:v>
                </c:pt>
                <c:pt idx="1">
                  <c:v>未完成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1800" b="1" kern="1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pPr>
            <a:r>
              <a:rPr kumimoji="1" lang="zh-CN" altLang="en-US" sz="1600" b="1" kern="12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数据运营平台</a:t>
            </a:r>
            <a:endParaRPr kumimoji="1" lang="zh-CN" altLang="en-US" sz="1600" b="1" kern="1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任务调度中心重构</c:v>
                </c:pt>
              </c:strCache>
            </c:strRef>
          </c:tx>
          <c:dPt>
            <c:idx val="0"/>
            <c:bubble3D val="0"/>
          </c:dPt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1200">
                    <a:solidFill>
                      <a:schemeClr val="accent3">
                        <a:lumMod val="10000"/>
                      </a:schemeClr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完成</c:v>
                </c:pt>
                <c:pt idx="1">
                  <c:v>未完成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1600" b="1" i="0" u="none" strike="noStrike" kern="1200" baseline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pPr>
            <a:r>
              <a:rPr kumimoji="1" lang="zh-CN" altLang="en-US" sz="1600" b="1" i="0" u="none" strike="noStrike" kern="1200" baseline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新版</a:t>
            </a:r>
            <a:r>
              <a:rPr kumimoji="1" lang="en-US" altLang="zh-CN" sz="1600" b="1" i="0" u="none" strike="noStrike" kern="1200" baseline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Admin</a:t>
            </a:r>
            <a:r>
              <a:rPr kumimoji="1" lang="zh-CN" altLang="en-US" sz="1600" b="1" i="0" u="none" strike="noStrike" kern="1200" baseline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管理平台</a:t>
            </a:r>
            <a:endParaRPr kumimoji="1" lang="zh-CN" altLang="en-US" sz="1600" b="1" i="0" u="none" strike="noStrike" kern="1200" baseline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任务调度中心重构</c:v>
                </c:pt>
              </c:strCache>
            </c:strRef>
          </c:tx>
          <c:dPt>
            <c:idx val="1"/>
            <c:bubble3D val="0"/>
            <c:spPr>
              <a:solidFill>
                <a:srgbClr val="888888"/>
              </a:solidFill>
            </c:spPr>
          </c:dPt>
          <c:dLbls>
            <c:txPr>
              <a:bodyPr/>
              <a:lstStyle/>
              <a:p>
                <a:pPr>
                  <a:defRPr sz="1200">
                    <a:solidFill>
                      <a:schemeClr val="accent3">
                        <a:lumMod val="10000"/>
                      </a:schemeClr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完成</c:v>
                </c:pt>
                <c:pt idx="1">
                  <c:v>未完成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1600" b="1" i="0" u="none" strike="noStrike" kern="1200" baseline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pPr>
            <a:r>
              <a:rPr kumimoji="1" lang="zh-CN" altLang="en-US" sz="1600" b="1" i="0" u="none" strike="noStrike" kern="1200" baseline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舆情数据对接</a:t>
            </a:r>
            <a:endParaRPr kumimoji="1" lang="zh-CN" altLang="en-US" sz="1600" b="1" i="0" u="none" strike="noStrike" kern="1200" baseline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任务调度中心重构</c:v>
                </c:pt>
              </c:strCache>
            </c:strRef>
          </c:tx>
          <c:dPt>
            <c:idx val="0"/>
            <c:bubble3D val="0"/>
          </c:dPt>
          <c:dLbls>
            <c:dLbl>
              <c:idx val="1"/>
              <c:delete val="1"/>
            </c:dLbl>
            <c:txPr>
              <a:bodyPr/>
              <a:lstStyle/>
              <a:p>
                <a:pPr algn="ctr">
                  <a:defRPr lang="zh-CN" altLang="en-US" sz="1200" b="0" i="0" u="none" strike="noStrike" kern="1200" baseline="0">
                    <a:solidFill>
                      <a:srgbClr val="D2D6DE">
                        <a:lumMod val="10000"/>
                      </a:srgb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完成</c:v>
                </c:pt>
                <c:pt idx="1">
                  <c:v>未完成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微软雅黑 Light" pitchFamily="34" charset="-122"/>
                <a:ea typeface="微软雅黑 Light" pitchFamily="34" charset="-122"/>
              </a:defRPr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QM-JOB  20180611~20180624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（两周）处理任务数量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任务数量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Sheet1!$A$2:$A$15</c:f>
              <c:numCache>
                <c:formatCode>General</c:formatCode>
                <c:ptCount val="14"/>
                <c:pt idx="0">
                  <c:v>20180611</c:v>
                </c:pt>
                <c:pt idx="1">
                  <c:v>20180612</c:v>
                </c:pt>
                <c:pt idx="2">
                  <c:v>20180613</c:v>
                </c:pt>
                <c:pt idx="3">
                  <c:v>20180614</c:v>
                </c:pt>
                <c:pt idx="4">
                  <c:v>20180615</c:v>
                </c:pt>
                <c:pt idx="5">
                  <c:v>20180616</c:v>
                </c:pt>
                <c:pt idx="6">
                  <c:v>20180617</c:v>
                </c:pt>
                <c:pt idx="7">
                  <c:v>20180618</c:v>
                </c:pt>
                <c:pt idx="8">
                  <c:v>20180619</c:v>
                </c:pt>
                <c:pt idx="9">
                  <c:v>20180620</c:v>
                </c:pt>
                <c:pt idx="10">
                  <c:v>20180621</c:v>
                </c:pt>
                <c:pt idx="11">
                  <c:v>20180622</c:v>
                </c:pt>
                <c:pt idx="12">
                  <c:v>20180623</c:v>
                </c:pt>
                <c:pt idx="13">
                  <c:v>20180624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53</c:v>
                </c:pt>
                <c:pt idx="1">
                  <c:v>87</c:v>
                </c:pt>
                <c:pt idx="2">
                  <c:v>50</c:v>
                </c:pt>
                <c:pt idx="3">
                  <c:v>107</c:v>
                </c:pt>
                <c:pt idx="4">
                  <c:v>34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140</c:v>
                </c:pt>
                <c:pt idx="9">
                  <c:v>54</c:v>
                </c:pt>
                <c:pt idx="10">
                  <c:v>82</c:v>
                </c:pt>
                <c:pt idx="11">
                  <c:v>45</c:v>
                </c:pt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660992"/>
        <c:axId val="167744000"/>
      </c:barChart>
      <c:catAx>
        <c:axId val="20066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 algn="ctr">
              <a:defRPr lang="zh-CN" altLang="en-US" sz="1200" b="0" i="0" u="none" strike="noStrike" kern="1200" baseline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zh-CN"/>
          </a:p>
        </c:txPr>
        <c:crossAx val="167744000"/>
        <c:crosses val="autoZero"/>
        <c:auto val="1"/>
        <c:lblAlgn val="ctr"/>
        <c:lblOffset val="100"/>
        <c:noMultiLvlLbl val="0"/>
      </c:catAx>
      <c:valAx>
        <c:axId val="16774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200660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6296210133324391"/>
          <c:y val="0.12202455625250233"/>
          <c:w val="0.1002542273417"/>
          <c:h val="5.9820943992170472E-2"/>
        </c:manualLayout>
      </c:layout>
      <c:overlay val="0"/>
      <c:txPr>
        <a:bodyPr/>
        <a:lstStyle/>
        <a:p>
          <a:pPr>
            <a:defRPr sz="1200">
              <a:latin typeface="微软雅黑 Light" pitchFamily="34" charset="-122"/>
              <a:ea typeface="微软雅黑 Light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586E1-A955-44D1-A0EA-F7651259E8D9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B5F7F8-45C4-421F-94FB-0EE95BE51FBF}">
      <dgm:prSet phldrT="[文本]" custT="1"/>
      <dgm:spPr/>
      <dgm:t>
        <a:bodyPr/>
        <a:lstStyle/>
        <a:p>
          <a:r>
            <a:rPr lang="zh-CN" altLang="en-US" sz="1800" b="1" kern="1200" dirty="0" smtClean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  <a:cs typeface="+mn-cs"/>
            </a:rPr>
            <a:t>有能力</a:t>
          </a:r>
          <a:endParaRPr lang="zh-CN" altLang="en-US" sz="1800" b="1" kern="1200" dirty="0">
            <a:solidFill>
              <a:srgbClr val="2E363F"/>
            </a:solidFill>
            <a:latin typeface="微软雅黑" panose="020B0503020204020204" pitchFamily="34" charset="-122"/>
            <a:ea typeface="微软雅黑 Light"/>
            <a:cs typeface="+mn-cs"/>
          </a:endParaRPr>
        </a:p>
      </dgm:t>
    </dgm:pt>
    <dgm:pt modelId="{C53D25CE-CAB0-4929-A6B6-230B8019D47D}" type="parTrans" cxnId="{42688A59-D513-4906-AF19-65E3F68CB8F2}">
      <dgm:prSet/>
      <dgm:spPr/>
      <dgm:t>
        <a:bodyPr/>
        <a:lstStyle/>
        <a:p>
          <a:endParaRPr lang="zh-CN" altLang="en-US" sz="2000" b="1">
            <a:solidFill>
              <a:schemeClr val="tx2"/>
            </a:solidFill>
            <a:latin typeface="微软雅黑 Light" pitchFamily="34" charset="-122"/>
            <a:ea typeface="微软雅黑 Light" pitchFamily="34" charset="-122"/>
          </a:endParaRPr>
        </a:p>
      </dgm:t>
    </dgm:pt>
    <dgm:pt modelId="{DC936204-A2B2-4ECF-80FE-ABA33B50D80A}" type="sibTrans" cxnId="{42688A59-D513-4906-AF19-65E3F68CB8F2}">
      <dgm:prSet/>
      <dgm:spPr/>
      <dgm:t>
        <a:bodyPr/>
        <a:lstStyle/>
        <a:p>
          <a:endParaRPr lang="zh-CN" altLang="en-US" sz="2000" b="1">
            <a:solidFill>
              <a:schemeClr val="tx2"/>
            </a:solidFill>
            <a:latin typeface="微软雅黑 Light" pitchFamily="34" charset="-122"/>
            <a:ea typeface="微软雅黑 Light" pitchFamily="34" charset="-122"/>
          </a:endParaRPr>
        </a:p>
      </dgm:t>
    </dgm:pt>
    <dgm:pt modelId="{D4652049-C242-48E8-83EA-A8BFA8D677D9}">
      <dgm:prSet phldrT="[文本]" custT="1"/>
      <dgm:spPr>
        <a:solidFill>
          <a:srgbClr val="F99B1C"/>
        </a:solidFill>
      </dgm:spPr>
      <dgm:t>
        <a:bodyPr/>
        <a:lstStyle/>
        <a:p>
          <a:r>
            <a:rPr lang="zh-CN" altLang="en-US" sz="1800" b="1" kern="1200" dirty="0" smtClean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  <a:cs typeface="+mn-cs"/>
            </a:rPr>
            <a:t>有技术</a:t>
          </a:r>
          <a:endParaRPr lang="zh-CN" altLang="en-US" sz="1800" b="1" kern="1200" dirty="0">
            <a:solidFill>
              <a:srgbClr val="2E363F"/>
            </a:solidFill>
            <a:latin typeface="微软雅黑" panose="020B0503020204020204" pitchFamily="34" charset="-122"/>
            <a:ea typeface="微软雅黑 Light"/>
            <a:cs typeface="+mn-cs"/>
          </a:endParaRPr>
        </a:p>
      </dgm:t>
    </dgm:pt>
    <dgm:pt modelId="{8328E5B0-9318-46F9-8F46-3BA2A589F3CE}" type="parTrans" cxnId="{8232FBE2-3A0F-48BD-9A19-FEFAC8E26059}">
      <dgm:prSet/>
      <dgm:spPr/>
      <dgm:t>
        <a:bodyPr/>
        <a:lstStyle/>
        <a:p>
          <a:endParaRPr lang="zh-CN" altLang="en-US" sz="2000" b="1">
            <a:solidFill>
              <a:schemeClr val="tx2"/>
            </a:solidFill>
            <a:latin typeface="微软雅黑 Light" pitchFamily="34" charset="-122"/>
            <a:ea typeface="微软雅黑 Light" pitchFamily="34" charset="-122"/>
          </a:endParaRPr>
        </a:p>
      </dgm:t>
    </dgm:pt>
    <dgm:pt modelId="{8BB2148D-B425-4E14-841B-C77A499EFCAA}" type="sibTrans" cxnId="{8232FBE2-3A0F-48BD-9A19-FEFAC8E26059}">
      <dgm:prSet/>
      <dgm:spPr/>
      <dgm:t>
        <a:bodyPr/>
        <a:lstStyle/>
        <a:p>
          <a:endParaRPr lang="zh-CN" altLang="en-US" sz="2000" b="1">
            <a:solidFill>
              <a:schemeClr val="tx2"/>
            </a:solidFill>
            <a:latin typeface="微软雅黑 Light" pitchFamily="34" charset="-122"/>
            <a:ea typeface="微软雅黑 Light" pitchFamily="34" charset="-122"/>
          </a:endParaRPr>
        </a:p>
      </dgm:t>
    </dgm:pt>
    <dgm:pt modelId="{75EA56F0-3D52-4111-A37E-FBE00D75099D}">
      <dgm:prSet phldrT="[文本]" custT="1"/>
      <dgm:spPr>
        <a:solidFill>
          <a:srgbClr val="00AFDE"/>
        </a:solidFill>
      </dgm:spPr>
      <dgm:t>
        <a:bodyPr/>
        <a:lstStyle/>
        <a:p>
          <a:r>
            <a:rPr lang="zh-CN" altLang="en-US" sz="1800" b="1" kern="1200" dirty="0" smtClean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  <a:cs typeface="+mn-cs"/>
            </a:rPr>
            <a:t>有进步</a:t>
          </a:r>
          <a:endParaRPr lang="zh-CN" altLang="en-US" sz="1800" b="1" kern="1200" dirty="0">
            <a:solidFill>
              <a:srgbClr val="2E363F"/>
            </a:solidFill>
            <a:latin typeface="微软雅黑" panose="020B0503020204020204" pitchFamily="34" charset="-122"/>
            <a:ea typeface="微软雅黑 Light"/>
            <a:cs typeface="+mn-cs"/>
          </a:endParaRPr>
        </a:p>
      </dgm:t>
    </dgm:pt>
    <dgm:pt modelId="{C7897B2A-A3B7-4568-9DC9-302F73FAE9FF}" type="parTrans" cxnId="{3D36C422-5831-4847-ABB3-C54F7A14A001}">
      <dgm:prSet/>
      <dgm:spPr/>
      <dgm:t>
        <a:bodyPr/>
        <a:lstStyle/>
        <a:p>
          <a:endParaRPr lang="zh-CN" altLang="en-US" sz="2000" b="1">
            <a:solidFill>
              <a:schemeClr val="tx2"/>
            </a:solidFill>
            <a:latin typeface="微软雅黑 Light" pitchFamily="34" charset="-122"/>
            <a:ea typeface="微软雅黑 Light" pitchFamily="34" charset="-122"/>
          </a:endParaRPr>
        </a:p>
      </dgm:t>
    </dgm:pt>
    <dgm:pt modelId="{743923E4-D509-4EE5-A001-BC61546219E8}" type="sibTrans" cxnId="{3D36C422-5831-4847-ABB3-C54F7A14A001}">
      <dgm:prSet/>
      <dgm:spPr/>
      <dgm:t>
        <a:bodyPr/>
        <a:lstStyle/>
        <a:p>
          <a:endParaRPr lang="zh-CN" altLang="en-US" sz="2000" b="1">
            <a:solidFill>
              <a:schemeClr val="tx2"/>
            </a:solidFill>
            <a:latin typeface="微软雅黑 Light" pitchFamily="34" charset="-122"/>
            <a:ea typeface="微软雅黑 Light" pitchFamily="34" charset="-122"/>
          </a:endParaRPr>
        </a:p>
      </dgm:t>
    </dgm:pt>
    <dgm:pt modelId="{66758E63-F08C-4BFE-9E8D-DD6F4DA3819A}">
      <dgm:prSet phldrT="[文本]" custT="1"/>
      <dgm:spPr>
        <a:solidFill>
          <a:srgbClr val="D2D6F0"/>
        </a:solidFill>
      </dgm:spPr>
      <dgm:t>
        <a:bodyPr/>
        <a:lstStyle/>
        <a:p>
          <a:r>
            <a:rPr lang="zh-CN" altLang="en-US" sz="1800" b="1" kern="1200" dirty="0" smtClean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  <a:cs typeface="+mn-cs"/>
            </a:rPr>
            <a:t>有责任</a:t>
          </a:r>
          <a:endParaRPr lang="zh-CN" altLang="en-US" sz="1800" b="1" kern="1200" dirty="0">
            <a:solidFill>
              <a:srgbClr val="2E363F"/>
            </a:solidFill>
            <a:latin typeface="微软雅黑" panose="020B0503020204020204" pitchFamily="34" charset="-122"/>
            <a:ea typeface="微软雅黑 Light"/>
            <a:cs typeface="+mn-cs"/>
          </a:endParaRPr>
        </a:p>
      </dgm:t>
    </dgm:pt>
    <dgm:pt modelId="{59C0D78D-6501-411E-B2FF-62C11404D049}" type="parTrans" cxnId="{6E7EC4FB-D917-4AED-A735-4A30BF273731}">
      <dgm:prSet/>
      <dgm:spPr/>
      <dgm:t>
        <a:bodyPr/>
        <a:lstStyle/>
        <a:p>
          <a:endParaRPr lang="zh-CN" altLang="en-US" sz="2000" b="1">
            <a:solidFill>
              <a:schemeClr val="tx2"/>
            </a:solidFill>
            <a:latin typeface="微软雅黑 Light" pitchFamily="34" charset="-122"/>
            <a:ea typeface="微软雅黑 Light" pitchFamily="34" charset="-122"/>
          </a:endParaRPr>
        </a:p>
      </dgm:t>
    </dgm:pt>
    <dgm:pt modelId="{2ED447B1-6B30-4E20-84D5-3D7848FCDBAA}" type="sibTrans" cxnId="{6E7EC4FB-D917-4AED-A735-4A30BF273731}">
      <dgm:prSet/>
      <dgm:spPr/>
      <dgm:t>
        <a:bodyPr/>
        <a:lstStyle/>
        <a:p>
          <a:endParaRPr lang="zh-CN" altLang="en-US" sz="2000" b="1">
            <a:solidFill>
              <a:schemeClr val="tx2"/>
            </a:solidFill>
            <a:latin typeface="微软雅黑 Light" pitchFamily="34" charset="-122"/>
            <a:ea typeface="微软雅黑 Light" pitchFamily="34" charset="-122"/>
          </a:endParaRPr>
        </a:p>
      </dgm:t>
    </dgm:pt>
    <dgm:pt modelId="{74813762-572D-491B-A0A6-7A5151BD7CF8}" type="pres">
      <dgm:prSet presAssocID="{B5C586E1-A955-44D1-A0EA-F7651259E8D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CE97F5-280B-4FFF-9C95-A386EA691325}" type="pres">
      <dgm:prSet presAssocID="{B5C586E1-A955-44D1-A0EA-F7651259E8D9}" presName="axisShape" presStyleLbl="bgShp" presStyleIdx="0" presStyleCnt="1"/>
      <dgm:spPr/>
    </dgm:pt>
    <dgm:pt modelId="{460493A0-2141-405F-8E3E-7824B4B880A7}" type="pres">
      <dgm:prSet presAssocID="{B5C586E1-A955-44D1-A0EA-F7651259E8D9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961E9D-EFE7-46FA-B726-C85D1D4C8086}" type="pres">
      <dgm:prSet presAssocID="{B5C586E1-A955-44D1-A0EA-F7651259E8D9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32A56-B121-47CF-86C7-E6AB0C8BC1CF}" type="pres">
      <dgm:prSet presAssocID="{B5C586E1-A955-44D1-A0EA-F7651259E8D9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E927D-0F0F-46B6-A26A-C5DDECC5E06E}" type="pres">
      <dgm:prSet presAssocID="{B5C586E1-A955-44D1-A0EA-F7651259E8D9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36C422-5831-4847-ABB3-C54F7A14A001}" srcId="{B5C586E1-A955-44D1-A0EA-F7651259E8D9}" destId="{75EA56F0-3D52-4111-A37E-FBE00D75099D}" srcOrd="2" destOrd="0" parTransId="{C7897B2A-A3B7-4568-9DC9-302F73FAE9FF}" sibTransId="{743923E4-D509-4EE5-A001-BC61546219E8}"/>
    <dgm:cxn modelId="{F1C1304F-6313-492F-91A0-BD80B3E16B00}" type="presOf" srcId="{D4652049-C242-48E8-83EA-A8BFA8D677D9}" destId="{70961E9D-EFE7-46FA-B726-C85D1D4C8086}" srcOrd="0" destOrd="0" presId="urn:microsoft.com/office/officeart/2005/8/layout/matrix2"/>
    <dgm:cxn modelId="{8232FBE2-3A0F-48BD-9A19-FEFAC8E26059}" srcId="{B5C586E1-A955-44D1-A0EA-F7651259E8D9}" destId="{D4652049-C242-48E8-83EA-A8BFA8D677D9}" srcOrd="1" destOrd="0" parTransId="{8328E5B0-9318-46F9-8F46-3BA2A589F3CE}" sibTransId="{8BB2148D-B425-4E14-841B-C77A499EFCAA}"/>
    <dgm:cxn modelId="{6E7EC4FB-D917-4AED-A735-4A30BF273731}" srcId="{B5C586E1-A955-44D1-A0EA-F7651259E8D9}" destId="{66758E63-F08C-4BFE-9E8D-DD6F4DA3819A}" srcOrd="3" destOrd="0" parTransId="{59C0D78D-6501-411E-B2FF-62C11404D049}" sibTransId="{2ED447B1-6B30-4E20-84D5-3D7848FCDBAA}"/>
    <dgm:cxn modelId="{7D0B64C8-DC0B-42F0-87CE-BD1EB548E4DA}" type="presOf" srcId="{B5C586E1-A955-44D1-A0EA-F7651259E8D9}" destId="{74813762-572D-491B-A0A6-7A5151BD7CF8}" srcOrd="0" destOrd="0" presId="urn:microsoft.com/office/officeart/2005/8/layout/matrix2"/>
    <dgm:cxn modelId="{820DFBC4-71C2-4B6E-A666-293320C18953}" type="presOf" srcId="{68B5F7F8-45C4-421F-94FB-0EE95BE51FBF}" destId="{460493A0-2141-405F-8E3E-7824B4B880A7}" srcOrd="0" destOrd="0" presId="urn:microsoft.com/office/officeart/2005/8/layout/matrix2"/>
    <dgm:cxn modelId="{1EDA8AFA-E122-4608-82B4-01F1F21FFF52}" type="presOf" srcId="{66758E63-F08C-4BFE-9E8D-DD6F4DA3819A}" destId="{CA1E927D-0F0F-46B6-A26A-C5DDECC5E06E}" srcOrd="0" destOrd="0" presId="urn:microsoft.com/office/officeart/2005/8/layout/matrix2"/>
    <dgm:cxn modelId="{42688A59-D513-4906-AF19-65E3F68CB8F2}" srcId="{B5C586E1-A955-44D1-A0EA-F7651259E8D9}" destId="{68B5F7F8-45C4-421F-94FB-0EE95BE51FBF}" srcOrd="0" destOrd="0" parTransId="{C53D25CE-CAB0-4929-A6B6-230B8019D47D}" sibTransId="{DC936204-A2B2-4ECF-80FE-ABA33B50D80A}"/>
    <dgm:cxn modelId="{9654EDE2-443E-49FF-AF8D-77896448CED7}" type="presOf" srcId="{75EA56F0-3D52-4111-A37E-FBE00D75099D}" destId="{D7732A56-B121-47CF-86C7-E6AB0C8BC1CF}" srcOrd="0" destOrd="0" presId="urn:microsoft.com/office/officeart/2005/8/layout/matrix2"/>
    <dgm:cxn modelId="{FBBE884B-852C-413D-8542-E001BC8B56DD}" type="presParOf" srcId="{74813762-572D-491B-A0A6-7A5151BD7CF8}" destId="{08CE97F5-280B-4FFF-9C95-A386EA691325}" srcOrd="0" destOrd="0" presId="urn:microsoft.com/office/officeart/2005/8/layout/matrix2"/>
    <dgm:cxn modelId="{36784E20-9095-4857-BE6F-D4E8470C35AE}" type="presParOf" srcId="{74813762-572D-491B-A0A6-7A5151BD7CF8}" destId="{460493A0-2141-405F-8E3E-7824B4B880A7}" srcOrd="1" destOrd="0" presId="urn:microsoft.com/office/officeart/2005/8/layout/matrix2"/>
    <dgm:cxn modelId="{DBD3B8FE-6BEF-412E-B0C1-F38C4C35EEF0}" type="presParOf" srcId="{74813762-572D-491B-A0A6-7A5151BD7CF8}" destId="{70961E9D-EFE7-46FA-B726-C85D1D4C8086}" srcOrd="2" destOrd="0" presId="urn:microsoft.com/office/officeart/2005/8/layout/matrix2"/>
    <dgm:cxn modelId="{E1B765A2-09AB-4A88-9C89-F92D5AA29E21}" type="presParOf" srcId="{74813762-572D-491B-A0A6-7A5151BD7CF8}" destId="{D7732A56-B121-47CF-86C7-E6AB0C8BC1CF}" srcOrd="3" destOrd="0" presId="urn:microsoft.com/office/officeart/2005/8/layout/matrix2"/>
    <dgm:cxn modelId="{2FD10926-C888-4A35-81FF-D698E8DBE23B}" type="presParOf" srcId="{74813762-572D-491B-A0A6-7A5151BD7CF8}" destId="{CA1E927D-0F0F-46B6-A26A-C5DDECC5E06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E97F5-280B-4FFF-9C95-A386EA691325}">
      <dsp:nvSpPr>
        <dsp:cNvPr id="0" name=""/>
        <dsp:cNvSpPr/>
      </dsp:nvSpPr>
      <dsp:spPr>
        <a:xfrm>
          <a:off x="316970" y="0"/>
          <a:ext cx="3957108" cy="395710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493A0-2141-405F-8E3E-7824B4B880A7}">
      <dsp:nvSpPr>
        <dsp:cNvPr id="0" name=""/>
        <dsp:cNvSpPr/>
      </dsp:nvSpPr>
      <dsp:spPr>
        <a:xfrm>
          <a:off x="574182" y="257212"/>
          <a:ext cx="1582843" cy="158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  <a:cs typeface="+mn-cs"/>
            </a:rPr>
            <a:t>有能力</a:t>
          </a:r>
          <a:endParaRPr lang="zh-CN" altLang="en-US" sz="1800" b="1" kern="1200" dirty="0">
            <a:solidFill>
              <a:srgbClr val="2E363F"/>
            </a:solidFill>
            <a:latin typeface="微软雅黑" panose="020B0503020204020204" pitchFamily="34" charset="-122"/>
            <a:ea typeface="微软雅黑 Light"/>
            <a:cs typeface="+mn-cs"/>
          </a:endParaRPr>
        </a:p>
      </dsp:txBody>
      <dsp:txXfrm>
        <a:off x="651450" y="334480"/>
        <a:ext cx="1428307" cy="1428307"/>
      </dsp:txXfrm>
    </dsp:sp>
    <dsp:sp modelId="{70961E9D-EFE7-46FA-B726-C85D1D4C8086}">
      <dsp:nvSpPr>
        <dsp:cNvPr id="0" name=""/>
        <dsp:cNvSpPr/>
      </dsp:nvSpPr>
      <dsp:spPr>
        <a:xfrm>
          <a:off x="2434023" y="257212"/>
          <a:ext cx="1582843" cy="1582843"/>
        </a:xfrm>
        <a:prstGeom prst="roundRect">
          <a:avLst/>
        </a:prstGeom>
        <a:solidFill>
          <a:srgbClr val="F99B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  <a:cs typeface="+mn-cs"/>
            </a:rPr>
            <a:t>有技术</a:t>
          </a:r>
          <a:endParaRPr lang="zh-CN" altLang="en-US" sz="1800" b="1" kern="1200" dirty="0">
            <a:solidFill>
              <a:srgbClr val="2E363F"/>
            </a:solidFill>
            <a:latin typeface="微软雅黑" panose="020B0503020204020204" pitchFamily="34" charset="-122"/>
            <a:ea typeface="微软雅黑 Light"/>
            <a:cs typeface="+mn-cs"/>
          </a:endParaRPr>
        </a:p>
      </dsp:txBody>
      <dsp:txXfrm>
        <a:off x="2511291" y="334480"/>
        <a:ext cx="1428307" cy="1428307"/>
      </dsp:txXfrm>
    </dsp:sp>
    <dsp:sp modelId="{D7732A56-B121-47CF-86C7-E6AB0C8BC1CF}">
      <dsp:nvSpPr>
        <dsp:cNvPr id="0" name=""/>
        <dsp:cNvSpPr/>
      </dsp:nvSpPr>
      <dsp:spPr>
        <a:xfrm>
          <a:off x="574182" y="2117052"/>
          <a:ext cx="1582843" cy="1582843"/>
        </a:xfrm>
        <a:prstGeom prst="roundRect">
          <a:avLst/>
        </a:prstGeom>
        <a:solidFill>
          <a:srgbClr val="00AF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  <a:cs typeface="+mn-cs"/>
            </a:rPr>
            <a:t>有进步</a:t>
          </a:r>
          <a:endParaRPr lang="zh-CN" altLang="en-US" sz="1800" b="1" kern="1200" dirty="0">
            <a:solidFill>
              <a:srgbClr val="2E363F"/>
            </a:solidFill>
            <a:latin typeface="微软雅黑" panose="020B0503020204020204" pitchFamily="34" charset="-122"/>
            <a:ea typeface="微软雅黑 Light"/>
            <a:cs typeface="+mn-cs"/>
          </a:endParaRPr>
        </a:p>
      </dsp:txBody>
      <dsp:txXfrm>
        <a:off x="651450" y="2194320"/>
        <a:ext cx="1428307" cy="1428307"/>
      </dsp:txXfrm>
    </dsp:sp>
    <dsp:sp modelId="{CA1E927D-0F0F-46B6-A26A-C5DDECC5E06E}">
      <dsp:nvSpPr>
        <dsp:cNvPr id="0" name=""/>
        <dsp:cNvSpPr/>
      </dsp:nvSpPr>
      <dsp:spPr>
        <a:xfrm>
          <a:off x="2434023" y="2117052"/>
          <a:ext cx="1582843" cy="1582843"/>
        </a:xfrm>
        <a:prstGeom prst="roundRect">
          <a:avLst/>
        </a:prstGeom>
        <a:solidFill>
          <a:srgbClr val="D2D6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  <a:cs typeface="+mn-cs"/>
            </a:rPr>
            <a:t>有责任</a:t>
          </a:r>
          <a:endParaRPr lang="zh-CN" altLang="en-US" sz="1800" b="1" kern="1200" dirty="0">
            <a:solidFill>
              <a:srgbClr val="2E363F"/>
            </a:solidFill>
            <a:latin typeface="微软雅黑" panose="020B0503020204020204" pitchFamily="34" charset="-122"/>
            <a:ea typeface="微软雅黑 Light"/>
            <a:cs typeface="+mn-cs"/>
          </a:endParaRPr>
        </a:p>
      </dsp:txBody>
      <dsp:txXfrm>
        <a:off x="2511291" y="2194320"/>
        <a:ext cx="1428307" cy="1428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6E16E-5A8F-4838-B3E4-2D2BACB4C796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CAB49-D2EB-4A62-881B-E2CB6C29F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9228-53A2-465D-9DAB-39FE6C11A5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97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CAB49-D2EB-4A62-881B-E2CB6C29FC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2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9228-53A2-465D-9DAB-39FE6C11A5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6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9228-53A2-465D-9DAB-39FE6C11A5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4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9228-53A2-465D-9DAB-39FE6C11A5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73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9228-53A2-465D-9DAB-39FE6C11A5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9228-53A2-465D-9DAB-39FE6C11A5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9228-53A2-465D-9DAB-39FE6C11A5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7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CAB49-D2EB-4A62-881B-E2CB6C29FC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08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B9228-53A2-465D-9DAB-39FE6C11A5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3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CAB49-D2EB-4A62-881B-E2CB6C29FC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CAB49-D2EB-4A62-881B-E2CB6C29FC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24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CAB49-D2EB-4A62-881B-E2CB6C29FC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2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CAB49-D2EB-4A62-881B-E2CB6C29FC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2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黑底">
    <p:bg>
      <p:bgPr>
        <a:solidFill>
          <a:srgbClr val="2E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1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黑底LOGO">
    <p:bg>
      <p:bgPr>
        <a:solidFill>
          <a:srgbClr val="2E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77779"/>
            <a:ext cx="1778001" cy="4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底LOGO-标题">
    <p:bg>
      <p:bgPr>
        <a:solidFill>
          <a:srgbClr val="2E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77779"/>
            <a:ext cx="1778001" cy="429553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009" y="1041178"/>
            <a:ext cx="10545416" cy="299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0"/>
          </p:nvPr>
        </p:nvSpPr>
        <p:spPr>
          <a:xfrm>
            <a:off x="815009" y="1451113"/>
            <a:ext cx="10545416" cy="2708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7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CA488-960C-49D1-A98E-E670C4D66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7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39939" y="3099357"/>
            <a:ext cx="956754" cy="926652"/>
          </a:xfrm>
          <a:prstGeom prst="rect">
            <a:avLst/>
          </a:prstGeom>
          <a:solidFill>
            <a:srgbClr val="FFCC0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2E363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2E363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5018" y="4037384"/>
            <a:ext cx="927106" cy="109144"/>
          </a:xfrm>
          <a:prstGeom prst="rect">
            <a:avLst/>
          </a:prstGeom>
          <a:solidFill>
            <a:srgbClr val="FFAA1E">
              <a:alpha val="90000"/>
            </a:srgbClr>
          </a:solidFill>
          <a:ln w="28575">
            <a:solidFill>
              <a:srgbClr val="F2F2F2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39323" y="3099357"/>
            <a:ext cx="955233" cy="926652"/>
          </a:xfrm>
          <a:prstGeom prst="rect">
            <a:avLst/>
          </a:prstGeom>
          <a:solidFill>
            <a:srgbClr val="FFCC0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2E363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2E363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2830" y="4037384"/>
            <a:ext cx="926451" cy="376016"/>
          </a:xfrm>
          <a:prstGeom prst="rect">
            <a:avLst/>
          </a:prstGeom>
          <a:solidFill>
            <a:srgbClr val="FFAA1E">
              <a:alpha val="90000"/>
            </a:srgbClr>
          </a:solidFill>
          <a:ln w="28575">
            <a:solidFill>
              <a:srgbClr val="F2F2F2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37186" y="3099357"/>
            <a:ext cx="956754" cy="926652"/>
          </a:xfrm>
          <a:prstGeom prst="rect">
            <a:avLst/>
          </a:prstGeom>
          <a:solidFill>
            <a:srgbClr val="FFCC0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2E363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2E363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50823" y="4037384"/>
            <a:ext cx="928702" cy="807373"/>
          </a:xfrm>
          <a:prstGeom prst="rect">
            <a:avLst/>
          </a:prstGeom>
          <a:solidFill>
            <a:srgbClr val="FFAA1E">
              <a:alpha val="90000"/>
            </a:srgbClr>
          </a:solidFill>
          <a:ln w="28575">
            <a:solidFill>
              <a:srgbClr val="F2F2F2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6570" y="3099357"/>
            <a:ext cx="955233" cy="926652"/>
          </a:xfrm>
          <a:prstGeom prst="rect">
            <a:avLst/>
          </a:prstGeom>
          <a:solidFill>
            <a:srgbClr val="FFCC0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2E363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2E363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47850" y="4037384"/>
            <a:ext cx="928678" cy="276779"/>
          </a:xfrm>
          <a:prstGeom prst="rect">
            <a:avLst/>
          </a:prstGeom>
          <a:solidFill>
            <a:srgbClr val="FFAA1E">
              <a:alpha val="90000"/>
            </a:srgbClr>
          </a:solidFill>
          <a:ln w="28575">
            <a:solidFill>
              <a:srgbClr val="F2F2F2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34433" y="3099357"/>
            <a:ext cx="937577" cy="926652"/>
          </a:xfrm>
          <a:prstGeom prst="rect">
            <a:avLst/>
          </a:prstGeom>
          <a:solidFill>
            <a:srgbClr val="FFCC0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2E363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2E363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47234" y="4037384"/>
            <a:ext cx="908435" cy="107818"/>
          </a:xfrm>
          <a:prstGeom prst="rect">
            <a:avLst/>
          </a:prstGeom>
          <a:solidFill>
            <a:srgbClr val="FFAA1E">
              <a:alpha val="90000"/>
            </a:srgbClr>
          </a:solidFill>
          <a:ln w="28575">
            <a:solidFill>
              <a:srgbClr val="F2F2F2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98080" y="3302062"/>
            <a:ext cx="237757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CC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zh-CN" altLang="en-US" sz="5400" b="1" dirty="0">
              <a:solidFill>
                <a:srgbClr val="FFCC0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C8142DF1-1AFC-47A4-9755-1C36DB7ADFF3}"/>
              </a:ext>
            </a:extLst>
          </p:cNvPr>
          <p:cNvSpPr txBox="1">
            <a:spLocks/>
          </p:cNvSpPr>
          <p:nvPr/>
        </p:nvSpPr>
        <p:spPr>
          <a:xfrm>
            <a:off x="0" y="2050201"/>
            <a:ext cx="12191999" cy="923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4000" b="1" dirty="0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2018</a:t>
            </a:r>
            <a:r>
              <a:rPr lang="zh-CN" altLang="en-US" sz="4000" b="1" dirty="0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年述职答辩</a:t>
            </a:r>
          </a:p>
        </p:txBody>
      </p:sp>
      <p:sp>
        <p:nvSpPr>
          <p:cNvPr id="14" name="副标题 2">
            <a:extLst>
              <a:ext uri="{FF2B5EF4-FFF2-40B4-BE49-F238E27FC236}">
                <a16:creationId xmlns="" xmlns:a16="http://schemas.microsoft.com/office/drawing/2014/main" id="{63CB6078-7CEC-4C01-9B75-5E8D398F9D42}"/>
              </a:ext>
            </a:extLst>
          </p:cNvPr>
          <p:cNvSpPr txBox="1">
            <a:spLocks/>
          </p:cNvSpPr>
          <p:nvPr/>
        </p:nvSpPr>
        <p:spPr>
          <a:xfrm>
            <a:off x="2270233" y="4815384"/>
            <a:ext cx="7581291" cy="777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Hans" altLang="en-US" sz="2000" b="0" dirty="0"/>
              <a:t>技术部</a:t>
            </a:r>
            <a:r>
              <a:rPr lang="zh-CN" altLang="en-US" sz="2000" b="0" dirty="0"/>
              <a:t>  焦</a:t>
            </a:r>
            <a:r>
              <a:rPr lang="zh-CN" altLang="en-US" sz="2000" b="0" dirty="0" smtClean="0"/>
              <a:t>宏伟</a:t>
            </a:r>
            <a:endParaRPr lang="en-US" altLang="zh-CN" sz="2000" b="0" dirty="0"/>
          </a:p>
          <a:p>
            <a:pPr algn="r"/>
            <a:r>
              <a:rPr lang="en-US" altLang="zh-CN" sz="2000" b="0" dirty="0" smtClean="0"/>
              <a:t>2018-0</a:t>
            </a:r>
            <a:r>
              <a:rPr lang="en-US" altLang="zh-Hans" sz="2000" b="0" dirty="0" smtClean="0"/>
              <a:t>6</a:t>
            </a:r>
            <a:r>
              <a:rPr lang="en-US" altLang="zh-CN" sz="2000" b="0" dirty="0" smtClean="0"/>
              <a:t>-26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231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107911536"/>
              </p:ext>
            </p:extLst>
          </p:nvPr>
        </p:nvGraphicFramePr>
        <p:xfrm>
          <a:off x="736599" y="1838325"/>
          <a:ext cx="858837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36F62D65-514B-2E40-A36D-316988BBE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09" y="1041178"/>
            <a:ext cx="10567366" cy="299820"/>
          </a:xfrm>
        </p:spPr>
        <p:txBody>
          <a:bodyPr/>
          <a:lstStyle/>
          <a:p>
            <a:pPr algn="dist"/>
            <a:r>
              <a:rPr kumimoji="1" lang="zh-CN" altLang="en-US" dirty="0"/>
              <a:t>重点成果展</a:t>
            </a:r>
            <a:r>
              <a:rPr kumimoji="1" lang="zh-CN" altLang="en-US" dirty="0" smtClean="0"/>
              <a:t>示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                                              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任务调度中心 </a:t>
            </a:r>
            <a:r>
              <a:rPr kumimoji="1" lang="en-US" altLang="zh-CN" dirty="0" smtClean="0"/>
              <a:t>QM-JOB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4045782" y="4331008"/>
            <a:ext cx="945318" cy="270885"/>
          </a:xfrm>
        </p:spPr>
        <p:txBody>
          <a:bodyPr/>
          <a:lstStyle/>
          <a:p>
            <a:r>
              <a:rPr lang="zh-CN" altLang="en-US" sz="1200" dirty="0" smtClean="0"/>
              <a:t>端午假期</a:t>
            </a:r>
            <a:endParaRPr lang="zh-CN" altLang="en-US" sz="1200" dirty="0"/>
          </a:p>
        </p:txBody>
      </p:sp>
      <p:sp>
        <p:nvSpPr>
          <p:cNvPr id="6" name="文本框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9C3305-FBF0-4BE1-9226-7A2CE443AA0F}"/>
              </a:ext>
            </a:extLst>
          </p:cNvPr>
          <p:cNvSpPr txBox="1"/>
          <p:nvPr/>
        </p:nvSpPr>
        <p:spPr>
          <a:xfrm>
            <a:off x="697118" y="1984799"/>
            <a:ext cx="106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五边形 8"/>
          <p:cNvSpPr/>
          <p:nvPr/>
        </p:nvSpPr>
        <p:spPr>
          <a:xfrm flipH="1">
            <a:off x="8905873" y="1984799"/>
            <a:ext cx="2857501" cy="4814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至今稳定运行半年</a:t>
            </a:r>
          </a:p>
        </p:txBody>
      </p:sp>
      <p:sp>
        <p:nvSpPr>
          <p:cNvPr id="10" name="五边形 9"/>
          <p:cNvSpPr/>
          <p:nvPr/>
        </p:nvSpPr>
        <p:spPr>
          <a:xfrm flipH="1">
            <a:off x="8905873" y="2651549"/>
            <a:ext cx="2857501" cy="481402"/>
          </a:xfrm>
          <a:prstGeom prst="homePlat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日均处理任务约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73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个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905873" y="3318299"/>
            <a:ext cx="2857501" cy="481402"/>
          </a:xfrm>
          <a:prstGeom prst="homePlate">
            <a:avLst/>
          </a:prstGeom>
          <a:solidFill>
            <a:srgbClr val="00AFD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宕机率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+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事故率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&lt;0.1%</a:t>
            </a:r>
            <a:endParaRPr lang="zh-CN" altLang="en-US" sz="1600" b="1" dirty="0">
              <a:solidFill>
                <a:srgbClr val="2E363F"/>
              </a:solidFill>
              <a:latin typeface="Microsoft YaHei Light"/>
              <a:ea typeface="微软雅黑 Light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8905873" y="3985049"/>
            <a:ext cx="2857501" cy="481402"/>
          </a:xfrm>
          <a:prstGeom prst="homePlate">
            <a:avLst/>
          </a:prstGeom>
          <a:solidFill>
            <a:srgbClr val="D2D6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强力支撑运营团队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8905873" y="4680374"/>
            <a:ext cx="2857501" cy="481402"/>
          </a:xfrm>
          <a:prstGeom prst="homePlat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可视化、可操控性强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8905873" y="5369773"/>
            <a:ext cx="2857501" cy="481402"/>
          </a:xfrm>
          <a:prstGeom prst="homePlat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提升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30%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工作效率</a:t>
            </a:r>
          </a:p>
        </p:txBody>
      </p:sp>
      <p:sp>
        <p:nvSpPr>
          <p:cNvPr id="3" name="左大括号 2"/>
          <p:cNvSpPr/>
          <p:nvPr/>
        </p:nvSpPr>
        <p:spPr>
          <a:xfrm rot="5400000">
            <a:off x="4374355" y="4423396"/>
            <a:ext cx="238127" cy="995362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64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04688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04766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autoRev="1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474 -0.00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4675 0.0020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04818 0.0011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4753 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36F62D65-514B-2E40-A36D-316988BBE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kumimoji="1" lang="zh-CN" altLang="en-US" dirty="0"/>
              <a:t>重点成果展</a:t>
            </a:r>
            <a:r>
              <a:rPr kumimoji="1" lang="zh-CN" altLang="en-US" dirty="0" smtClean="0"/>
              <a:t>示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                                               	          jekins</a:t>
            </a:r>
            <a:r>
              <a:rPr kumimoji="1" lang="zh-CN" altLang="en-US" dirty="0" smtClean="0"/>
              <a:t>自动化部署平台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五边形 8"/>
          <p:cNvSpPr/>
          <p:nvPr/>
        </p:nvSpPr>
        <p:spPr>
          <a:xfrm flipH="1">
            <a:off x="8905873" y="1984799"/>
            <a:ext cx="2857501" cy="4814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至今稳定运行半年</a:t>
            </a:r>
          </a:p>
        </p:txBody>
      </p:sp>
      <p:sp>
        <p:nvSpPr>
          <p:cNvPr id="10" name="五边形 9"/>
          <p:cNvSpPr/>
          <p:nvPr/>
        </p:nvSpPr>
        <p:spPr>
          <a:xfrm flipH="1">
            <a:off x="8905873" y="2651549"/>
            <a:ext cx="2857501" cy="481402"/>
          </a:xfrm>
          <a:prstGeom prst="homePlat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已成功部署近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550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905873" y="3318299"/>
            <a:ext cx="2857501" cy="481402"/>
          </a:xfrm>
          <a:prstGeom prst="homePlate">
            <a:avLst/>
          </a:prstGeom>
          <a:solidFill>
            <a:srgbClr val="00AFD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部署失败率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&lt;1%</a:t>
            </a:r>
            <a:endParaRPr lang="zh-CN" altLang="en-US" sz="1600" b="1" dirty="0">
              <a:solidFill>
                <a:srgbClr val="2E363F"/>
              </a:solidFill>
              <a:latin typeface="Microsoft YaHei Light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8905873" y="3985049"/>
            <a:ext cx="2857501" cy="481402"/>
          </a:xfrm>
          <a:prstGeom prst="homePlate">
            <a:avLst/>
          </a:prstGeom>
          <a:solidFill>
            <a:srgbClr val="D2D6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节约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99%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的部署时间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8905873" y="4680374"/>
            <a:ext cx="2857501" cy="481402"/>
          </a:xfrm>
          <a:prstGeom prst="homePlat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避免了手动部署事故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8905873" y="5369773"/>
            <a:ext cx="2857501" cy="481402"/>
          </a:xfrm>
          <a:prstGeom prst="homePlat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提升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90%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" panose="020B0503020204020204" pitchFamily="34" charset="-122"/>
              </a:rPr>
              <a:t>工作效率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1"/>
          <a:stretch/>
        </p:blipFill>
        <p:spPr bwMode="auto">
          <a:xfrm>
            <a:off x="857248" y="2171949"/>
            <a:ext cx="7000205" cy="35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2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04688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04766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autoRev="1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474 -0.00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4675 0.0020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04818 0.0011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4753 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36F62D65-514B-2E40-A36D-316988BBE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kumimoji="1" lang="zh-CN" altLang="en-US" dirty="0"/>
              <a:t>重点成果展</a:t>
            </a:r>
            <a:r>
              <a:rPr kumimoji="1" lang="zh-CN" altLang="en-US" dirty="0" smtClean="0"/>
              <a:t>示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                                               	             </a:t>
            </a:r>
            <a:r>
              <a:rPr kumimoji="1" lang="zh-CN" altLang="en-US" dirty="0" smtClean="0"/>
              <a:t>新版</a:t>
            </a: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管理平台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五边形 8"/>
          <p:cNvSpPr/>
          <p:nvPr/>
        </p:nvSpPr>
        <p:spPr>
          <a:xfrm flipH="1">
            <a:off x="8905873" y="1984799"/>
            <a:ext cx="2857501" cy="4814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至今稳定运行四个月</a:t>
            </a:r>
          </a:p>
        </p:txBody>
      </p:sp>
      <p:sp>
        <p:nvSpPr>
          <p:cNvPr id="10" name="五边形 9"/>
          <p:cNvSpPr/>
          <p:nvPr/>
        </p:nvSpPr>
        <p:spPr>
          <a:xfrm flipH="1">
            <a:off x="8905873" y="2651549"/>
            <a:ext cx="2857501" cy="481402"/>
          </a:xfrm>
          <a:prstGeom prst="homePlat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前后端分离模式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905873" y="3318299"/>
            <a:ext cx="2857501" cy="481402"/>
          </a:xfrm>
          <a:prstGeom prst="homePlate">
            <a:avLst/>
          </a:prstGeom>
          <a:solidFill>
            <a:srgbClr val="00AFD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Angular 5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前端架构</a:t>
            </a:r>
          </a:p>
        </p:txBody>
      </p:sp>
      <p:sp>
        <p:nvSpPr>
          <p:cNvPr id="12" name="五边形 11"/>
          <p:cNvSpPr/>
          <p:nvPr/>
        </p:nvSpPr>
        <p:spPr>
          <a:xfrm flipH="1">
            <a:off x="8905873" y="3985049"/>
            <a:ext cx="2857501" cy="481402"/>
          </a:xfrm>
          <a:prstGeom prst="homePlate">
            <a:avLst/>
          </a:prstGeom>
          <a:solidFill>
            <a:srgbClr val="D2D6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Spring Cloud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微服务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8905873" y="4680374"/>
            <a:ext cx="2857501" cy="481402"/>
          </a:xfrm>
          <a:prstGeom prst="homePlat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面向全公司的管理平台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8905873" y="5369773"/>
            <a:ext cx="2857501" cy="481402"/>
          </a:xfrm>
          <a:prstGeom prst="homePlat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提高操作效率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7" y="1984799"/>
            <a:ext cx="6774225" cy="40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04688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04766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autoRev="1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474 -0.00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4675 0.0020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04818 0.0011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4753 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36F62D65-514B-2E40-A36D-316988BBE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kumimoji="1" lang="zh-CN" altLang="en-US" dirty="0"/>
              <a:t>重点成果展</a:t>
            </a:r>
            <a:r>
              <a:rPr kumimoji="1" lang="zh-CN" altLang="en-US" dirty="0" smtClean="0"/>
              <a:t>示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                                               	             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新版官网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五边形 8"/>
          <p:cNvSpPr/>
          <p:nvPr/>
        </p:nvSpPr>
        <p:spPr>
          <a:xfrm flipH="1">
            <a:off x="8905873" y="1984799"/>
            <a:ext cx="2857501" cy="4814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已完成总进度的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90%</a:t>
            </a:r>
            <a:endParaRPr lang="zh-CN" altLang="en-US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10" name="五边形 9"/>
          <p:cNvSpPr/>
          <p:nvPr/>
        </p:nvSpPr>
        <p:spPr>
          <a:xfrm flipH="1">
            <a:off x="8905873" y="2651549"/>
            <a:ext cx="2857501" cy="481402"/>
          </a:xfrm>
          <a:prstGeom prst="homePlat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Angular 5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前端架构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905873" y="3318299"/>
            <a:ext cx="2857501" cy="481402"/>
          </a:xfrm>
          <a:prstGeom prst="homePlate">
            <a:avLst/>
          </a:prstGeom>
          <a:solidFill>
            <a:srgbClr val="00AFD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服务端预渲染技术</a:t>
            </a:r>
          </a:p>
        </p:txBody>
      </p:sp>
      <p:sp>
        <p:nvSpPr>
          <p:cNvPr id="12" name="五边形 11"/>
          <p:cNvSpPr/>
          <p:nvPr/>
        </p:nvSpPr>
        <p:spPr>
          <a:xfrm flipH="1">
            <a:off x="8905873" y="3985049"/>
            <a:ext cx="2857501" cy="481402"/>
          </a:xfrm>
          <a:prstGeom prst="homePlate">
            <a:avLst/>
          </a:prstGeom>
          <a:solidFill>
            <a:srgbClr val="D2D6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加载速度提升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30%</a:t>
            </a:r>
            <a:endParaRPr lang="zh-CN" altLang="en-US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8905873" y="4680374"/>
            <a:ext cx="2857501" cy="481402"/>
          </a:xfrm>
          <a:prstGeom prst="homePlat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后期维护简单方便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8905873" y="5369773"/>
            <a:ext cx="2857501" cy="481402"/>
          </a:xfrm>
          <a:prstGeom prst="homePlat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SEO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优化提升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59800"/>
              </p:ext>
            </p:extLst>
          </p:nvPr>
        </p:nvGraphicFramePr>
        <p:xfrm>
          <a:off x="952500" y="2225497"/>
          <a:ext cx="6762750" cy="347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36"/>
                <a:gridCol w="2660411"/>
                <a:gridCol w="2744203"/>
              </a:tblGrid>
              <a:tr h="43499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老版官网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新版官网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架构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纯</a:t>
                      </a:r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Html</a:t>
                      </a:r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静态网站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Angular 5 </a:t>
                      </a:r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动静结合网站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交互设计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无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有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资源压缩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无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有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CDN</a:t>
                      </a:r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加速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无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有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维护成本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高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低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SEO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部分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全页面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视觉效果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差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高大上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04688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04766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autoRev="1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474 -0.00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4675 0.0020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04818 0.0011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4753 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4022024"/>
            <a:ext cx="12191999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不足与改进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1806033"/>
            <a:ext cx="12191999" cy="221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>
                <a:solidFill>
                  <a:srgbClr val="FFCC03"/>
                </a:solidFill>
                <a:latin typeface="Impact" panose="020B0806030902050204" pitchFamily="34" charset="0"/>
              </a:rPr>
              <a:t>0</a:t>
            </a:r>
            <a:r>
              <a:rPr lang="en-US" altLang="zh-Hans" sz="13800" dirty="0">
                <a:solidFill>
                  <a:srgbClr val="FFCC03"/>
                </a:solidFill>
                <a:latin typeface="Impact" panose="020B0806030902050204" pitchFamily="34" charset="0"/>
              </a:rPr>
              <a:t>4</a:t>
            </a:r>
            <a:endParaRPr lang="zh-CN" altLang="en-US" sz="13800" dirty="0">
              <a:solidFill>
                <a:srgbClr val="FFCC0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0F010FBB-55EE-D44B-87EE-1F2E8B3DA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工作中有哪些不足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1552575" y="2409822"/>
            <a:ext cx="2247900" cy="1962149"/>
          </a:xfrm>
          <a:prstGeom prst="cloudCallout">
            <a:avLst>
              <a:gd name="adj1" fmla="val 142637"/>
              <a:gd name="adj2" fmla="val 1366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知其然</a:t>
            </a:r>
            <a:r>
              <a:rPr lang="zh-CN" altLang="en-US" sz="1600" b="1" dirty="0" smtClean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知其所以然。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7981950" y="2409823"/>
            <a:ext cx="2457450" cy="1962149"/>
          </a:xfrm>
          <a:prstGeom prst="cloudCallout">
            <a:avLst>
              <a:gd name="adj1" fmla="val -135562"/>
              <a:gd name="adj2" fmla="val 136772"/>
            </a:avLst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不善沟通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4752975" y="1771650"/>
            <a:ext cx="2505075" cy="1733550"/>
          </a:xfrm>
          <a:prstGeom prst="cloudCallout">
            <a:avLst>
              <a:gd name="adj1" fmla="val -5243"/>
              <a:gd name="adj2" fmla="val 198214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实战经验少</a:t>
            </a:r>
            <a:r>
              <a:rPr lang="zh-CN" altLang="en-US" sz="1600" b="1" dirty="0" smtClean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b="1" dirty="0" smtClean="0">
              <a:solidFill>
                <a:srgbClr val="2E36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虑不全面</a:t>
            </a:r>
          </a:p>
        </p:txBody>
      </p:sp>
    </p:spTree>
    <p:extLst>
      <p:ext uri="{BB962C8B-B14F-4D97-AF65-F5344CB8AC3E}">
        <p14:creationId xmlns:p14="http://schemas.microsoft.com/office/powerpoint/2010/main" val="37614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8A2093C1-35A4-4C4E-9195-C7BF56A0C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如何杜绝与改进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162175" y="2133600"/>
            <a:ext cx="7810500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1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、多读、多记，多想，多做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62175" y="2981325"/>
            <a:ext cx="7810500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2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、从更深的角度去考虑问题，做到举一反三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162175" y="3843334"/>
            <a:ext cx="7810500" cy="540000"/>
          </a:xfrm>
          <a:prstGeom prst="round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3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、从项目中多积累，多总结，多实践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62175" y="4743449"/>
            <a:ext cx="7810500" cy="540000"/>
          </a:xfrm>
          <a:prstGeom prst="roundRect">
            <a:avLst/>
          </a:prstGeom>
          <a:solidFill>
            <a:srgbClr val="D2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4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、多参加团队、公司的集体活动，提高自己的沟通能力</a:t>
            </a:r>
          </a:p>
        </p:txBody>
      </p:sp>
    </p:spTree>
    <p:extLst>
      <p:ext uri="{BB962C8B-B14F-4D97-AF65-F5344CB8AC3E}">
        <p14:creationId xmlns:p14="http://schemas.microsoft.com/office/powerpoint/2010/main" val="308781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4022024"/>
            <a:ext cx="12191999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为何符合晋升岗位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1806033"/>
            <a:ext cx="12191999" cy="221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>
                <a:solidFill>
                  <a:srgbClr val="FFCC03"/>
                </a:solidFill>
                <a:latin typeface="Impact" panose="020B0806030902050204" pitchFamily="34" charset="0"/>
              </a:rPr>
              <a:t>0</a:t>
            </a:r>
            <a:r>
              <a:rPr lang="en-US" altLang="zh-Hans" sz="13800" dirty="0">
                <a:solidFill>
                  <a:srgbClr val="FFCC03"/>
                </a:solidFill>
                <a:latin typeface="Impact" panose="020B0806030902050204" pitchFamily="34" charset="0"/>
              </a:rPr>
              <a:t>5</a:t>
            </a:r>
            <a:endParaRPr lang="zh-CN" altLang="en-US" sz="13800" dirty="0">
              <a:solidFill>
                <a:srgbClr val="FFCC0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948F6CEB-D292-7F4E-B880-14589B8A1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为何符合晋升岗</a:t>
            </a:r>
            <a:r>
              <a:rPr lang="zh-CN" altLang="en-US" dirty="0" smtClean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位</a:t>
            </a:r>
            <a:endParaRPr lang="zh-CN" altLang="en-US" dirty="0">
              <a:solidFill>
                <a:srgbClr val="FFCC03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endParaRPr kumimoji="1"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09946955"/>
              </p:ext>
            </p:extLst>
          </p:nvPr>
        </p:nvGraphicFramePr>
        <p:xfrm>
          <a:off x="3733800" y="1876425"/>
          <a:ext cx="4591049" cy="395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线形标注 1(带强调线) 7"/>
          <p:cNvSpPr/>
          <p:nvPr/>
        </p:nvSpPr>
        <p:spPr>
          <a:xfrm>
            <a:off x="8829674" y="1885950"/>
            <a:ext cx="3190876" cy="1038226"/>
          </a:xfrm>
          <a:prstGeom prst="accentCallout1">
            <a:avLst>
              <a:gd name="adj1" fmla="val 18750"/>
              <a:gd name="adj2" fmla="val -8333"/>
              <a:gd name="adj3" fmla="val 99656"/>
              <a:gd name="adj4" fmla="val -335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掌握常用的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Spring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Spring Boot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MyBatis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等开源技术进行后端业务开发，熟悉前端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Angular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技术，熟悉前后端分离、微服务架构。</a:t>
            </a:r>
            <a:endParaRPr lang="en-US" altLang="zh-CN" sz="14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12" name="线形标注 1(带强调线) 11"/>
          <p:cNvSpPr/>
          <p:nvPr/>
        </p:nvSpPr>
        <p:spPr>
          <a:xfrm flipH="1">
            <a:off x="485775" y="1885951"/>
            <a:ext cx="2933700" cy="1038226"/>
          </a:xfrm>
          <a:prstGeom prst="accentCallout1">
            <a:avLst>
              <a:gd name="adj1" fmla="val 18750"/>
              <a:gd name="adj2" fmla="val -8333"/>
              <a:gd name="adj3" fmla="val 102408"/>
              <a:gd name="adj4" fmla="val -29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通过新版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Admin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平台和新版官网的开发，已经有能力独立承担中小型项目架构设计和开发任务。</a:t>
            </a:r>
          </a:p>
        </p:txBody>
      </p:sp>
      <p:sp>
        <p:nvSpPr>
          <p:cNvPr id="13" name="线形标注 1(带强调线) 12"/>
          <p:cNvSpPr/>
          <p:nvPr/>
        </p:nvSpPr>
        <p:spPr>
          <a:xfrm>
            <a:off x="8829674" y="4838700"/>
            <a:ext cx="3190876" cy="1038226"/>
          </a:xfrm>
          <a:prstGeom prst="accentCallout1">
            <a:avLst>
              <a:gd name="adj1" fmla="val 73796"/>
              <a:gd name="adj2" fmla="val -8035"/>
              <a:gd name="adj3" fmla="val -8601"/>
              <a:gd name="adj4" fmla="val -33258"/>
            </a:avLst>
          </a:prstGeom>
          <a:solidFill>
            <a:srgbClr val="D2D6F0"/>
          </a:solidFill>
          <a:ln>
            <a:solidFill>
              <a:srgbClr val="D2D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负责的项目基本上都已经进入稳定维护期，有责任去承担更多的工作任务。</a:t>
            </a:r>
            <a:endParaRPr lang="en-US" altLang="zh-CN" sz="14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14" name="线形标注 1(带强调线) 13"/>
          <p:cNvSpPr/>
          <p:nvPr/>
        </p:nvSpPr>
        <p:spPr>
          <a:xfrm flipH="1">
            <a:off x="485775" y="4838700"/>
            <a:ext cx="2933700" cy="1038226"/>
          </a:xfrm>
          <a:prstGeom prst="accentCallout1">
            <a:avLst>
              <a:gd name="adj1" fmla="val 69209"/>
              <a:gd name="adj2" fmla="val -8658"/>
              <a:gd name="adj3" fmla="val -8601"/>
              <a:gd name="adj4" fmla="val -29242"/>
            </a:avLst>
          </a:prstGeom>
          <a:solidFill>
            <a:srgbClr val="00AFDE"/>
          </a:solidFill>
          <a:ln>
            <a:solidFill>
              <a:srgbClr val="00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《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深入理解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Java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虚拟机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》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《Spring Cloud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与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Docker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微服务架构实战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》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《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数据结构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》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《Hbase</a:t>
            </a:r>
            <a:r>
              <a:rPr lang="zh-CN" altLang="en-US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实战</a:t>
            </a:r>
            <a:r>
              <a:rPr lang="en-US" altLang="zh-CN" sz="14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》</a:t>
            </a:r>
            <a:endParaRPr lang="zh-CN" altLang="en-US" sz="14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2075" y="1019175"/>
            <a:ext cx="17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终极工程师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9580" y="10191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ea typeface="微软雅黑 Light"/>
              </a:rPr>
              <a:t>中级</a:t>
            </a:r>
            <a:r>
              <a:rPr lang="zh-CN" altLang="en-US" dirty="0" smtClean="0">
                <a:ea typeface="微软雅黑 Light"/>
              </a:rPr>
              <a:t>工程师</a:t>
            </a:r>
            <a:endParaRPr lang="zh-CN" altLang="en-US" dirty="0"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818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4022024"/>
            <a:ext cx="12191999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未来工作规划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1806033"/>
            <a:ext cx="12191999" cy="221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>
                <a:solidFill>
                  <a:srgbClr val="FFCC03"/>
                </a:solidFill>
                <a:latin typeface="Impact" panose="020B0806030902050204" pitchFamily="34" charset="0"/>
              </a:rPr>
              <a:t>0</a:t>
            </a:r>
            <a:r>
              <a:rPr lang="en-US" altLang="zh-Hans" sz="13800" dirty="0">
                <a:solidFill>
                  <a:srgbClr val="FFCC03"/>
                </a:solidFill>
                <a:latin typeface="Impact" panose="020B0806030902050204" pitchFamily="34" charset="0"/>
              </a:rPr>
              <a:t>6</a:t>
            </a:r>
            <a:endParaRPr lang="zh-CN" altLang="en-US" sz="13800" dirty="0">
              <a:solidFill>
                <a:srgbClr val="FFCC0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15902" y="1054559"/>
            <a:ext cx="1005403" cy="584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606417" y="1199950"/>
            <a:ext cx="1716417" cy="41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Contents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15902" y="1616474"/>
            <a:ext cx="5086778" cy="0"/>
          </a:xfrm>
          <a:prstGeom prst="line">
            <a:avLst/>
          </a:prstGeom>
          <a:ln w="12700">
            <a:solidFill>
              <a:srgbClr val="FFCC0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168508" y="1705446"/>
            <a:ext cx="1786173" cy="369332"/>
            <a:chOff x="7168508" y="1705446"/>
            <a:chExt cx="1786173" cy="369332"/>
          </a:xfrm>
        </p:grpSpPr>
        <p:sp>
          <p:nvSpPr>
            <p:cNvPr id="19" name="椭圆 18"/>
            <p:cNvSpPr/>
            <p:nvPr/>
          </p:nvSpPr>
          <p:spPr>
            <a:xfrm>
              <a:off x="7168508" y="1757070"/>
              <a:ext cx="232005" cy="232005"/>
            </a:xfrm>
            <a:prstGeom prst="ellipse">
              <a:avLst/>
            </a:prstGeom>
            <a:solidFill>
              <a:srgbClr val="FFCC03"/>
            </a:solidFill>
            <a:ln>
              <a:solidFill>
                <a:srgbClr val="FFCC0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05245" y="1705446"/>
              <a:ext cx="1449436" cy="3693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01.</a:t>
              </a:r>
              <a:r>
                <a:rPr lang="zh-CN" altLang="en-U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自我介绍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68508" y="2291793"/>
            <a:ext cx="1826247" cy="369332"/>
            <a:chOff x="7168508" y="2755470"/>
            <a:chExt cx="1826247" cy="369332"/>
          </a:xfrm>
        </p:grpSpPr>
        <p:sp>
          <p:nvSpPr>
            <p:cNvPr id="23" name="椭圆 22"/>
            <p:cNvSpPr/>
            <p:nvPr/>
          </p:nvSpPr>
          <p:spPr>
            <a:xfrm>
              <a:off x="7168508" y="2807869"/>
              <a:ext cx="232005" cy="232005"/>
            </a:xfrm>
            <a:prstGeom prst="ellipse">
              <a:avLst/>
            </a:prstGeom>
            <a:solidFill>
              <a:srgbClr val="FFCC03"/>
            </a:solidFill>
            <a:ln>
              <a:solidFill>
                <a:srgbClr val="FFCC0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505245" y="2755470"/>
              <a:ext cx="1489510" cy="3693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02. </a:t>
              </a:r>
              <a:r>
                <a:rPr lang="zh-CN" altLang="en-U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岗位职责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AB2BD3B1-2846-4B4B-9863-04B1411C06E9}"/>
              </a:ext>
            </a:extLst>
          </p:cNvPr>
          <p:cNvGrpSpPr/>
          <p:nvPr/>
        </p:nvGrpSpPr>
        <p:grpSpPr>
          <a:xfrm>
            <a:off x="7168508" y="2953515"/>
            <a:ext cx="2287912" cy="369332"/>
            <a:chOff x="7168508" y="2755470"/>
            <a:chExt cx="2287912" cy="369332"/>
          </a:xfrm>
        </p:grpSpPr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BEDFBDBA-193B-4957-81D9-007A2E9953F2}"/>
                </a:ext>
              </a:extLst>
            </p:cNvPr>
            <p:cNvSpPr/>
            <p:nvPr/>
          </p:nvSpPr>
          <p:spPr>
            <a:xfrm>
              <a:off x="7168508" y="2807869"/>
              <a:ext cx="232005" cy="232005"/>
            </a:xfrm>
            <a:prstGeom prst="ellipse">
              <a:avLst/>
            </a:prstGeom>
            <a:solidFill>
              <a:srgbClr val="FFCC03"/>
            </a:solidFill>
            <a:ln>
              <a:solidFill>
                <a:srgbClr val="FFCC0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C110D3CD-AA3C-417A-93CC-6CB715AB9B63}"/>
                </a:ext>
              </a:extLst>
            </p:cNvPr>
            <p:cNvSpPr/>
            <p:nvPr/>
          </p:nvSpPr>
          <p:spPr>
            <a:xfrm>
              <a:off x="7505245" y="2755470"/>
              <a:ext cx="1951175" cy="3693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03. </a:t>
              </a:r>
              <a:r>
                <a:rPr lang="zh-CN" altLang="en-U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重点工作成果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61005996-49A4-2243-B534-2ECC4305E29D}"/>
              </a:ext>
            </a:extLst>
          </p:cNvPr>
          <p:cNvGrpSpPr/>
          <p:nvPr/>
        </p:nvGrpSpPr>
        <p:grpSpPr>
          <a:xfrm>
            <a:off x="7195437" y="4852944"/>
            <a:ext cx="2287912" cy="369332"/>
            <a:chOff x="7168508" y="2743595"/>
            <a:chExt cx="2287912" cy="369332"/>
          </a:xfrm>
        </p:grpSpPr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87DD6457-E48F-4946-B402-1B26CA5D2535}"/>
                </a:ext>
              </a:extLst>
            </p:cNvPr>
            <p:cNvSpPr/>
            <p:nvPr/>
          </p:nvSpPr>
          <p:spPr>
            <a:xfrm>
              <a:off x="7168508" y="2807869"/>
              <a:ext cx="232005" cy="232005"/>
            </a:xfrm>
            <a:prstGeom prst="ellipse">
              <a:avLst/>
            </a:prstGeom>
            <a:solidFill>
              <a:srgbClr val="FFCC03"/>
            </a:solidFill>
            <a:ln>
              <a:solidFill>
                <a:srgbClr val="FFCC0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D0398094-5076-4D40-A2AB-5003720AB696}"/>
                </a:ext>
              </a:extLst>
            </p:cNvPr>
            <p:cNvSpPr/>
            <p:nvPr/>
          </p:nvSpPr>
          <p:spPr>
            <a:xfrm>
              <a:off x="7505245" y="2743595"/>
              <a:ext cx="1951175" cy="3693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r>
                <a:rPr lang="en-US" altLang="zh-Han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 </a:t>
              </a:r>
              <a:r>
                <a:rPr lang="zh-CN" altLang="en-U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未来工作规划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348663D1-9BDE-2644-A78D-94F4DEB75825}"/>
              </a:ext>
            </a:extLst>
          </p:cNvPr>
          <p:cNvGrpSpPr/>
          <p:nvPr/>
        </p:nvGrpSpPr>
        <p:grpSpPr>
          <a:xfrm>
            <a:off x="7195437" y="4184709"/>
            <a:ext cx="2749577" cy="369332"/>
            <a:chOff x="7168508" y="2767345"/>
            <a:chExt cx="2749577" cy="369332"/>
          </a:xfrm>
        </p:grpSpPr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2A52937E-6601-8F43-8DD5-171279EBF3FE}"/>
                </a:ext>
              </a:extLst>
            </p:cNvPr>
            <p:cNvSpPr/>
            <p:nvPr/>
          </p:nvSpPr>
          <p:spPr>
            <a:xfrm>
              <a:off x="7168508" y="2807869"/>
              <a:ext cx="232005" cy="232005"/>
            </a:xfrm>
            <a:prstGeom prst="ellipse">
              <a:avLst/>
            </a:prstGeom>
            <a:solidFill>
              <a:srgbClr val="FFCC03"/>
            </a:solidFill>
            <a:ln>
              <a:solidFill>
                <a:srgbClr val="FFCC0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FE95BF66-7CA0-7C43-A69B-76931301AA14}"/>
                </a:ext>
              </a:extLst>
            </p:cNvPr>
            <p:cNvSpPr/>
            <p:nvPr/>
          </p:nvSpPr>
          <p:spPr>
            <a:xfrm>
              <a:off x="7505245" y="2767345"/>
              <a:ext cx="2412840" cy="3693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r>
                <a:rPr lang="en-US" altLang="zh-Han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 </a:t>
              </a:r>
              <a:r>
                <a:rPr lang="zh-CN" altLang="en-U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为何符合晋升岗位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5AB8B18C-2987-C149-B87C-760BA7C41DF0}"/>
              </a:ext>
            </a:extLst>
          </p:cNvPr>
          <p:cNvGrpSpPr/>
          <p:nvPr/>
        </p:nvGrpSpPr>
        <p:grpSpPr>
          <a:xfrm>
            <a:off x="7195437" y="5459999"/>
            <a:ext cx="2515539" cy="369332"/>
            <a:chOff x="7168508" y="2767345"/>
            <a:chExt cx="2515539" cy="369332"/>
          </a:xfrm>
        </p:grpSpPr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BD2744A8-E3A8-F646-A2E6-0042731DD77B}"/>
                </a:ext>
              </a:extLst>
            </p:cNvPr>
            <p:cNvSpPr/>
            <p:nvPr/>
          </p:nvSpPr>
          <p:spPr>
            <a:xfrm>
              <a:off x="7168508" y="2807869"/>
              <a:ext cx="232005" cy="232005"/>
            </a:xfrm>
            <a:prstGeom prst="ellipse">
              <a:avLst/>
            </a:prstGeom>
            <a:solidFill>
              <a:srgbClr val="FFCC03"/>
            </a:solidFill>
            <a:ln>
              <a:solidFill>
                <a:srgbClr val="FFCC0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8A3432B0-ED27-734A-B40F-B0D6886E6F4C}"/>
                </a:ext>
              </a:extLst>
            </p:cNvPr>
            <p:cNvSpPr/>
            <p:nvPr/>
          </p:nvSpPr>
          <p:spPr>
            <a:xfrm>
              <a:off x="7505245" y="2767345"/>
              <a:ext cx="2178802" cy="3693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r>
                <a:rPr lang="en-US" altLang="zh-Hans" b="1" dirty="0" smtClean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7</a:t>
              </a:r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 </a:t>
              </a:r>
              <a:r>
                <a:rPr lang="zh-CN" altLang="en-U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对公司发展建议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47BD7185-2865-F147-9CE1-5E26F1984897}"/>
              </a:ext>
            </a:extLst>
          </p:cNvPr>
          <p:cNvGrpSpPr/>
          <p:nvPr/>
        </p:nvGrpSpPr>
        <p:grpSpPr>
          <a:xfrm>
            <a:off x="7178030" y="3563121"/>
            <a:ext cx="2061889" cy="369332"/>
            <a:chOff x="7168508" y="2755470"/>
            <a:chExt cx="2061889" cy="369332"/>
          </a:xfrm>
        </p:grpSpPr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73341A04-30DD-E448-BDD7-2E63A7D59AC3}"/>
                </a:ext>
              </a:extLst>
            </p:cNvPr>
            <p:cNvSpPr/>
            <p:nvPr/>
          </p:nvSpPr>
          <p:spPr>
            <a:xfrm>
              <a:off x="7168508" y="2807869"/>
              <a:ext cx="232005" cy="232005"/>
            </a:xfrm>
            <a:prstGeom prst="ellipse">
              <a:avLst/>
            </a:prstGeom>
            <a:solidFill>
              <a:srgbClr val="FFCC03"/>
            </a:solidFill>
            <a:ln>
              <a:solidFill>
                <a:srgbClr val="FFCC0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C0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EE0E6979-0755-8846-A4AB-AA5CB2810B90}"/>
                </a:ext>
              </a:extLst>
            </p:cNvPr>
            <p:cNvSpPr/>
            <p:nvPr/>
          </p:nvSpPr>
          <p:spPr>
            <a:xfrm>
              <a:off x="7505245" y="2755470"/>
              <a:ext cx="1725152" cy="3693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r>
                <a:rPr lang="en-US" altLang="zh-Han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r>
                <a:rPr lang="en-US" altLang="zh-CN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 </a:t>
              </a:r>
              <a:r>
                <a:rPr lang="zh-CN" altLang="en-US" b="1" dirty="0">
                  <a:solidFill>
                    <a:srgbClr val="FFCC0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不足与改进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1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CBF84F64-27C2-9A4A-9FF7-0E720273C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未来工作计划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80" y="1382827"/>
            <a:ext cx="7685120" cy="2579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0" y="4160674"/>
            <a:ext cx="6408770" cy="18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7D24473F-1748-4340-A9C6-BF2752445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自我学习计划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162175" y="2133600"/>
            <a:ext cx="7812000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1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、利用个人碎片时间学习</a:t>
            </a:r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Java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高级特性，能做到从源码角度考虑问题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162174" y="2981325"/>
            <a:ext cx="7812000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2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、不断学习充实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Java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衍生大数据体系技术（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Hbase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Spark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等），解决实际问题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62175" y="3843334"/>
            <a:ext cx="7812000" cy="540000"/>
          </a:xfrm>
          <a:prstGeom prst="round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3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、制定读书任务量，每年至少读完五本技术书籍，学会记笔记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162175" y="4743449"/>
            <a:ext cx="7812000" cy="540000"/>
          </a:xfrm>
          <a:prstGeom prst="roundRect">
            <a:avLst/>
          </a:prstGeom>
          <a:solidFill>
            <a:srgbClr val="D2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4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、多参加一些技术研讨、交流、分享等活动，提高自己的沟通能力</a:t>
            </a:r>
          </a:p>
        </p:txBody>
      </p:sp>
    </p:spTree>
    <p:extLst>
      <p:ext uri="{BB962C8B-B14F-4D97-AF65-F5344CB8AC3E}">
        <p14:creationId xmlns:p14="http://schemas.microsoft.com/office/powerpoint/2010/main" val="35419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4022024"/>
            <a:ext cx="12191999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对公司发展建议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1806033"/>
            <a:ext cx="12191999" cy="221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>
                <a:solidFill>
                  <a:srgbClr val="FFCC03"/>
                </a:solidFill>
                <a:latin typeface="Impact" panose="020B0806030902050204" pitchFamily="34" charset="0"/>
              </a:rPr>
              <a:t>0</a:t>
            </a:r>
            <a:r>
              <a:rPr lang="en-US" altLang="zh-Hans" sz="13800" dirty="0">
                <a:solidFill>
                  <a:srgbClr val="FFCC03"/>
                </a:solidFill>
                <a:latin typeface="Impact" panose="020B0806030902050204" pitchFamily="34" charset="0"/>
              </a:rPr>
              <a:t>7</a:t>
            </a:r>
            <a:endParaRPr lang="zh-CN" altLang="en-US" sz="13800" dirty="0">
              <a:solidFill>
                <a:srgbClr val="FFCC0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7D24473F-1748-4340-A9C6-BF2752445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对公司发展建议</a:t>
            </a:r>
          </a:p>
        </p:txBody>
      </p:sp>
      <p:sp>
        <p:nvSpPr>
          <p:cNvPr id="4" name="折角形 3"/>
          <p:cNvSpPr/>
          <p:nvPr/>
        </p:nvSpPr>
        <p:spPr>
          <a:xfrm>
            <a:off x="4000502" y="1766887"/>
            <a:ext cx="3514723" cy="3324225"/>
          </a:xfrm>
          <a:prstGeom prst="foldedCorner">
            <a:avLst/>
          </a:prstGeom>
          <a:solidFill>
            <a:srgbClr val="F99B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希望能够定期举行一些跨部门的技术和管理方面经验分享交流会。</a:t>
            </a:r>
            <a:endParaRPr lang="en-US" altLang="zh-CN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410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287803E2-1F34-447C-8053-BB15DD61C192}"/>
              </a:ext>
            </a:extLst>
          </p:cNvPr>
          <p:cNvSpPr/>
          <p:nvPr/>
        </p:nvSpPr>
        <p:spPr>
          <a:xfrm>
            <a:off x="2207755" y="1804435"/>
            <a:ext cx="3523611" cy="1624565"/>
          </a:xfrm>
          <a:prstGeom prst="roundRect">
            <a:avLst/>
          </a:prstGeom>
          <a:solidFill>
            <a:srgbClr val="FFCC0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全力以赴</a:t>
            </a:r>
            <a:endParaRPr kumimoji="0" lang="en-US" altLang="zh-CN" sz="2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All-in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="" xmlns:a16="http://schemas.microsoft.com/office/drawing/2014/main" id="{B2D53E03-6B78-4BB5-9792-9F780C215350}"/>
              </a:ext>
            </a:extLst>
          </p:cNvPr>
          <p:cNvSpPr/>
          <p:nvPr/>
        </p:nvSpPr>
        <p:spPr>
          <a:xfrm>
            <a:off x="6428927" y="1804435"/>
            <a:ext cx="3523611" cy="1624565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协同精进</a:t>
            </a:r>
            <a:endParaRPr kumimoji="0" lang="en-US" altLang="zh-CN" sz="2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Teamwork &amp; Fast-forward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97C79F05-5A6C-436B-91F1-CB30FEFFB265}"/>
              </a:ext>
            </a:extLst>
          </p:cNvPr>
          <p:cNvSpPr/>
          <p:nvPr/>
        </p:nvSpPr>
        <p:spPr>
          <a:xfrm>
            <a:off x="2207755" y="4015442"/>
            <a:ext cx="3523611" cy="1624565"/>
          </a:xfrm>
          <a:prstGeom prst="roundRect">
            <a:avLst/>
          </a:prstGeom>
          <a:solidFill>
            <a:srgbClr val="00AFD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创新探索</a:t>
            </a:r>
            <a:endParaRPr kumimoji="0" lang="en-US" altLang="zh-CN" sz="2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Innovation</a:t>
            </a:r>
          </a:p>
        </p:txBody>
      </p:sp>
      <p:sp>
        <p:nvSpPr>
          <p:cNvPr id="8" name="圆角矩形 9">
            <a:extLst>
              <a:ext uri="{FF2B5EF4-FFF2-40B4-BE49-F238E27FC236}">
                <a16:creationId xmlns="" xmlns:a16="http://schemas.microsoft.com/office/drawing/2014/main" id="{E3090884-418A-4139-AE37-166EF4A889FA}"/>
              </a:ext>
            </a:extLst>
          </p:cNvPr>
          <p:cNvSpPr/>
          <p:nvPr/>
        </p:nvSpPr>
        <p:spPr>
          <a:xfrm>
            <a:off x="6428927" y="4015442"/>
            <a:ext cx="3523611" cy="1624565"/>
          </a:xfrm>
          <a:prstGeom prst="roundRect">
            <a:avLst/>
          </a:prstGeom>
          <a:solidFill>
            <a:srgbClr val="D2D6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结果导向</a:t>
            </a:r>
            <a:endParaRPr kumimoji="0" lang="en-US" altLang="zh-CN" sz="2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Result-oriented</a:t>
            </a:r>
            <a:endParaRPr kumimoji="0" lang="zh-CN" altLang="en-US" sz="2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9" name="副标题 1">
            <a:extLst>
              <a:ext uri="{FF2B5EF4-FFF2-40B4-BE49-F238E27FC236}">
                <a16:creationId xmlns="" xmlns:a16="http://schemas.microsoft.com/office/drawing/2014/main" id="{0A708C3C-C6B4-6442-9CBE-2C1B39B34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09" y="1041178"/>
            <a:ext cx="10545416" cy="299820"/>
          </a:xfrm>
        </p:spPr>
        <p:txBody>
          <a:bodyPr/>
          <a:lstStyle/>
          <a:p>
            <a:r>
              <a:rPr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我们的</a:t>
            </a:r>
            <a:r>
              <a:rPr lang="zh-Hans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企业文化</a:t>
            </a:r>
            <a:endParaRPr lang="zh-CN" altLang="en-US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0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64E7A31-FEB0-8D4E-9B2E-901FCCDA0582}"/>
              </a:ext>
            </a:extLst>
          </p:cNvPr>
          <p:cNvSpPr/>
          <p:nvPr/>
        </p:nvSpPr>
        <p:spPr>
          <a:xfrm>
            <a:off x="0" y="3226379"/>
            <a:ext cx="12191999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感谢领导提出宝贵建议</a:t>
            </a:r>
          </a:p>
        </p:txBody>
      </p:sp>
    </p:spTree>
    <p:extLst>
      <p:ext uri="{BB962C8B-B14F-4D97-AF65-F5344CB8AC3E}">
        <p14:creationId xmlns:p14="http://schemas.microsoft.com/office/powerpoint/2010/main" val="239621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7692" y="3324224"/>
            <a:ext cx="3870497" cy="985745"/>
          </a:xfrm>
          <a:prstGeom prst="rect">
            <a:avLst/>
          </a:prstGeom>
          <a:solidFill>
            <a:srgbClr val="FFBF0B"/>
          </a:solidFill>
          <a:ln w="381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rgbClr val="2E36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rgbClr val="2E36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8995" y="4870042"/>
            <a:ext cx="4467890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 原 市 场 真 相      助 力 企 业 增 长</a:t>
            </a:r>
            <a:endParaRPr lang="en-US" sz="2000" b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4022024"/>
            <a:ext cx="12191999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自我介绍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1806033"/>
            <a:ext cx="12191999" cy="221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>
                <a:solidFill>
                  <a:srgbClr val="FFCC03"/>
                </a:solidFill>
                <a:latin typeface="Impact" panose="020B0806030902050204" pitchFamily="34" charset="0"/>
              </a:rPr>
              <a:t>01</a:t>
            </a:r>
            <a:endParaRPr lang="zh-CN" altLang="en-US" sz="13800" dirty="0">
              <a:solidFill>
                <a:srgbClr val="FFCC0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1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1">
            <a:extLst>
              <a:ext uri="{FF2B5EF4-FFF2-40B4-BE49-F238E27FC236}">
                <a16:creationId xmlns="" xmlns:a16="http://schemas.microsoft.com/office/drawing/2014/main" id="{F41BEAAF-D26E-1544-8389-3A9E2C225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自我介绍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85" y="723900"/>
            <a:ext cx="2227729" cy="6134100"/>
          </a:xfrm>
          <a:prstGeom prst="rect">
            <a:avLst/>
          </a:prstGeom>
        </p:spPr>
      </p:pic>
      <p:sp>
        <p:nvSpPr>
          <p:cNvPr id="5" name="线形标注 2(带强调线) 4"/>
          <p:cNvSpPr/>
          <p:nvPr/>
        </p:nvSpPr>
        <p:spPr>
          <a:xfrm>
            <a:off x="8772524" y="952500"/>
            <a:ext cx="1609725" cy="5715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500"/>
              <a:gd name="adj6" fmla="val -83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宏伟</a:t>
            </a:r>
          </a:p>
        </p:txBody>
      </p:sp>
      <p:sp>
        <p:nvSpPr>
          <p:cNvPr id="7" name="线形标注 2(带强调线) 6"/>
          <p:cNvSpPr/>
          <p:nvPr/>
        </p:nvSpPr>
        <p:spPr>
          <a:xfrm>
            <a:off x="8772525" y="2371725"/>
            <a:ext cx="1609725" cy="5715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500"/>
              <a:gd name="adj6" fmla="val -831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程序猿</a:t>
            </a:r>
          </a:p>
        </p:txBody>
      </p:sp>
      <p:sp>
        <p:nvSpPr>
          <p:cNvPr id="8" name="线形标注 2(带强调线) 7"/>
          <p:cNvSpPr/>
          <p:nvPr/>
        </p:nvSpPr>
        <p:spPr>
          <a:xfrm>
            <a:off x="8772525" y="3829050"/>
            <a:ext cx="1609725" cy="5715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500"/>
              <a:gd name="adj6" fmla="val -831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帅哥</a:t>
            </a:r>
          </a:p>
        </p:txBody>
      </p:sp>
    </p:spTree>
    <p:extLst>
      <p:ext uri="{BB962C8B-B14F-4D97-AF65-F5344CB8AC3E}">
        <p14:creationId xmlns:p14="http://schemas.microsoft.com/office/powerpoint/2010/main" val="421965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4022024"/>
            <a:ext cx="12191999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岗位职责</a:t>
            </a:r>
            <a:endParaRPr lang="zh-CN" altLang="en-US" sz="3200" b="1" dirty="0">
              <a:solidFill>
                <a:srgbClr val="FFCC03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806033"/>
            <a:ext cx="12191999" cy="221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Hans" sz="13800" dirty="0">
                <a:solidFill>
                  <a:srgbClr val="FFCC03"/>
                </a:solidFill>
                <a:latin typeface="Impact" panose="020B0806030902050204" pitchFamily="34" charset="0"/>
              </a:rPr>
              <a:t>02</a:t>
            </a:r>
            <a:endParaRPr lang="zh-CN" altLang="en-US" sz="13800" dirty="0">
              <a:solidFill>
                <a:srgbClr val="FFCC0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4903D284-5462-CE43-BFF1-217178CD6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岗位职责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63" y="781049"/>
            <a:ext cx="7098947" cy="5800725"/>
          </a:xfrm>
          <a:prstGeom prst="rect">
            <a:avLst/>
          </a:prstGeom>
        </p:spPr>
      </p:pic>
      <p:sp>
        <p:nvSpPr>
          <p:cNvPr id="4" name="线形标注 2(带强调线) 3"/>
          <p:cNvSpPr/>
          <p:nvPr/>
        </p:nvSpPr>
        <p:spPr>
          <a:xfrm flipH="1">
            <a:off x="381000" y="2105025"/>
            <a:ext cx="2600325" cy="5715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500"/>
              <a:gd name="adj6" fmla="val -7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Java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初级工程师</a:t>
            </a:r>
          </a:p>
        </p:txBody>
      </p:sp>
      <p:sp>
        <p:nvSpPr>
          <p:cNvPr id="6" name="线形标注 2(带强调线) 5"/>
          <p:cNvSpPr/>
          <p:nvPr/>
        </p:nvSpPr>
        <p:spPr>
          <a:xfrm flipH="1">
            <a:off x="381000" y="3395662"/>
            <a:ext cx="2600325" cy="571500"/>
          </a:xfrm>
          <a:prstGeom prst="accentCallout2">
            <a:avLst>
              <a:gd name="adj1" fmla="val 47083"/>
              <a:gd name="adj2" fmla="val -9304"/>
              <a:gd name="adj3" fmla="val 48750"/>
              <a:gd name="adj4" fmla="val -19579"/>
              <a:gd name="adj5" fmla="val 49167"/>
              <a:gd name="adj6" fmla="val -67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2E363F"/>
                </a:solidFill>
                <a:latin typeface="Microsoft YaHei Light"/>
                <a:ea typeface="微软雅黑 Light"/>
              </a:rPr>
              <a:t>负</a:t>
            </a:r>
            <a:r>
              <a:rPr lang="zh-CN" altLang="en-US" sz="1600" b="1" dirty="0">
                <a:solidFill>
                  <a:srgbClr val="2E363F"/>
                </a:solidFill>
                <a:latin typeface="Microsoft YaHei Light"/>
                <a:ea typeface="微软雅黑 Light"/>
              </a:rPr>
              <a:t>责公司内部平台的开发</a:t>
            </a:r>
          </a:p>
        </p:txBody>
      </p:sp>
      <p:sp>
        <p:nvSpPr>
          <p:cNvPr id="7" name="线形标注 2(带强调线) 6"/>
          <p:cNvSpPr/>
          <p:nvPr/>
        </p:nvSpPr>
        <p:spPr>
          <a:xfrm flipH="1">
            <a:off x="381000" y="4710112"/>
            <a:ext cx="2600325" cy="571500"/>
          </a:xfrm>
          <a:prstGeom prst="accentCallout2">
            <a:avLst>
              <a:gd name="adj1" fmla="val 68750"/>
              <a:gd name="adj2" fmla="val -7848"/>
              <a:gd name="adj3" fmla="val 68750"/>
              <a:gd name="adj4" fmla="val -16667"/>
              <a:gd name="adj5" fmla="val -69166"/>
              <a:gd name="adj6" fmla="val -74101"/>
            </a:avLst>
          </a:prstGeom>
          <a:solidFill>
            <a:srgbClr val="00AFDE"/>
          </a:solidFill>
          <a:ln>
            <a:solidFill>
              <a:srgbClr val="00AFD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提供强大的后台技术支撑</a:t>
            </a:r>
          </a:p>
        </p:txBody>
      </p:sp>
    </p:spTree>
    <p:extLst>
      <p:ext uri="{BB962C8B-B14F-4D97-AF65-F5344CB8AC3E}">
        <p14:creationId xmlns:p14="http://schemas.microsoft.com/office/powerpoint/2010/main" val="23292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4022024"/>
            <a:ext cx="12191999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CC0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重点工作成果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1806033"/>
            <a:ext cx="12191999" cy="221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>
                <a:solidFill>
                  <a:srgbClr val="FFCC03"/>
                </a:solidFill>
                <a:latin typeface="Impact" panose="020B0806030902050204" pitchFamily="34" charset="0"/>
              </a:rPr>
              <a:t>0</a:t>
            </a:r>
            <a:r>
              <a:rPr lang="en-US" altLang="zh-Hans" sz="13800" dirty="0">
                <a:solidFill>
                  <a:srgbClr val="FFCC03"/>
                </a:solidFill>
                <a:latin typeface="Impact" panose="020B0806030902050204" pitchFamily="34" charset="0"/>
              </a:rPr>
              <a:t>3</a:t>
            </a:r>
            <a:endParaRPr lang="zh-CN" altLang="en-US" sz="13800" dirty="0">
              <a:solidFill>
                <a:srgbClr val="FFCC0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6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36F62D65-514B-2E40-A36D-316988BBE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近一年工作目</a:t>
            </a:r>
            <a:r>
              <a:rPr kumimoji="1" lang="zh-CN" altLang="en-US" dirty="0" smtClean="0"/>
              <a:t>标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62174" y="2133600"/>
            <a:ext cx="8734425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、重构任务调度中心，实现数据发布任务高可控、高稳定、高效率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162174" y="2981325"/>
            <a:ext cx="8734425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、实现新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自动化抓取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62174" y="3843334"/>
            <a:ext cx="8734426" cy="540000"/>
          </a:xfrm>
          <a:prstGeom prst="round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、新版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管理平台的开发，权限系统重构，账号开通流程优化，客户简报等子系统开发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162174" y="4743449"/>
            <a:ext cx="8734425" cy="540000"/>
          </a:xfrm>
          <a:prstGeom prst="roundRect">
            <a:avLst/>
          </a:prstGeom>
          <a:solidFill>
            <a:srgbClr val="D2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、每周舆情数据对接，保证数据稳定完整</a:t>
            </a:r>
            <a:endParaRPr lang="en-US" altLang="zh-CN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62174" y="5619749"/>
            <a:ext cx="8734425" cy="540000"/>
          </a:xfrm>
          <a:prstGeom prst="roundRect">
            <a:avLst/>
          </a:prstGeom>
          <a:solidFill>
            <a:srgbClr val="DC8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、官网改版，重新设计和开发</a:t>
            </a:r>
            <a:endParaRPr lang="en-US" altLang="zh-CN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3"/>
          <p:cNvSpPr txBox="1">
            <a:spLocks/>
          </p:cNvSpPr>
          <p:nvPr/>
        </p:nvSpPr>
        <p:spPr>
          <a:xfrm>
            <a:off x="9458325" y="5974842"/>
            <a:ext cx="2505075" cy="2708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完成</a:t>
            </a:r>
            <a:endParaRPr lang="zh-CN" altLang="en-US" sz="1200" dirty="0"/>
          </a:p>
        </p:txBody>
      </p:sp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36F62D65-514B-2E40-A36D-316988BBE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目标达成情况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9458325" y="6270763"/>
            <a:ext cx="2505075" cy="270885"/>
          </a:xfrm>
        </p:spPr>
        <p:txBody>
          <a:bodyPr/>
          <a:lstStyle/>
          <a:p>
            <a:r>
              <a:rPr lang="zh-CN" altLang="en-US" sz="1200" dirty="0" smtClean="0"/>
              <a:t>注释：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未完成</a:t>
            </a:r>
            <a:endParaRPr lang="zh-CN" altLang="en-US" sz="1200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12874287"/>
              </p:ext>
            </p:extLst>
          </p:nvPr>
        </p:nvGraphicFramePr>
        <p:xfrm>
          <a:off x="8909051" y="1971675"/>
          <a:ext cx="3054350" cy="30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869046507"/>
              </p:ext>
            </p:extLst>
          </p:nvPr>
        </p:nvGraphicFramePr>
        <p:xfrm>
          <a:off x="238126" y="1967441"/>
          <a:ext cx="3054350" cy="30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32131716"/>
              </p:ext>
            </p:extLst>
          </p:nvPr>
        </p:nvGraphicFramePr>
        <p:xfrm>
          <a:off x="3127376" y="1971675"/>
          <a:ext cx="3054350" cy="30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10264517"/>
              </p:ext>
            </p:extLst>
          </p:nvPr>
        </p:nvGraphicFramePr>
        <p:xfrm>
          <a:off x="6032501" y="1976966"/>
          <a:ext cx="3054350" cy="30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矩形 14"/>
          <p:cNvSpPr/>
          <p:nvPr/>
        </p:nvSpPr>
        <p:spPr>
          <a:xfrm>
            <a:off x="971550" y="5238750"/>
            <a:ext cx="157162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平稳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ing</a:t>
            </a:r>
            <a:endParaRPr lang="zh-CN" altLang="en-US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8100" y="5238750"/>
            <a:ext cx="1571625" cy="4286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开发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ing</a:t>
            </a:r>
            <a:endParaRPr lang="zh-CN" altLang="en-US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72275" y="5238750"/>
            <a:ext cx="1571625" cy="428625"/>
          </a:xfrm>
          <a:prstGeom prst="rect">
            <a:avLst/>
          </a:prstGeom>
          <a:solidFill>
            <a:srgbClr val="00AFD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平稳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ing</a:t>
            </a:r>
            <a:endParaRPr lang="zh-CN" altLang="en-US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86925" y="5238750"/>
            <a:ext cx="1571625" cy="428625"/>
          </a:xfrm>
          <a:prstGeom prst="rect">
            <a:avLst/>
          </a:prstGeom>
          <a:solidFill>
            <a:srgbClr val="D2D6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测试</a:t>
            </a:r>
            <a:r>
              <a:rPr lang="en-US" altLang="zh-CN" sz="1600" b="1" dirty="0">
                <a:solidFill>
                  <a:srgbClr val="2E363F"/>
                </a:solidFill>
                <a:latin typeface="微软雅黑" panose="020B0503020204020204" pitchFamily="34" charset="-122"/>
                <a:ea typeface="微软雅黑 Light"/>
              </a:rPr>
              <a:t>ing</a:t>
            </a:r>
            <a:endParaRPr lang="zh-CN" altLang="en-US" sz="1600" b="1" dirty="0">
              <a:solidFill>
                <a:srgbClr val="2E363F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10096500" y="6029323"/>
            <a:ext cx="190500" cy="161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10096500" y="6329349"/>
            <a:ext cx="190500" cy="161925"/>
          </a:xfrm>
          <a:prstGeom prst="flowChartProcess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9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 build="p"/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qm-黑底">
      <a:dk1>
        <a:srgbClr val="FFCC03"/>
      </a:dk1>
      <a:lt1>
        <a:srgbClr val="BCBCBC"/>
      </a:lt1>
      <a:dk2>
        <a:srgbClr val="FFFFFF"/>
      </a:dk2>
      <a:lt2>
        <a:srgbClr val="BCBCBC"/>
      </a:lt2>
      <a:accent1>
        <a:srgbClr val="FFCC03"/>
      </a:accent1>
      <a:accent2>
        <a:srgbClr val="F99B1C"/>
      </a:accent2>
      <a:accent3>
        <a:srgbClr val="D2D6DE"/>
      </a:accent3>
      <a:accent4>
        <a:srgbClr val="41AFDE"/>
      </a:accent4>
      <a:accent5>
        <a:srgbClr val="DB8BB1"/>
      </a:accent5>
      <a:accent6>
        <a:srgbClr val="F86A78"/>
      </a:accent6>
      <a:hlink>
        <a:srgbClr val="FFCC03"/>
      </a:hlink>
      <a:folHlink>
        <a:srgbClr val="ADADA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m-黑底">
    <a:dk1>
      <a:srgbClr val="FFCC03"/>
    </a:dk1>
    <a:lt1>
      <a:srgbClr val="BCBCBC"/>
    </a:lt1>
    <a:dk2>
      <a:srgbClr val="FFFFFF"/>
    </a:dk2>
    <a:lt2>
      <a:srgbClr val="BCBCBC"/>
    </a:lt2>
    <a:accent1>
      <a:srgbClr val="FFCC03"/>
    </a:accent1>
    <a:accent2>
      <a:srgbClr val="F99B1C"/>
    </a:accent2>
    <a:accent3>
      <a:srgbClr val="D2D6DE"/>
    </a:accent3>
    <a:accent4>
      <a:srgbClr val="41AFDE"/>
    </a:accent4>
    <a:accent5>
      <a:srgbClr val="DB8BB1"/>
    </a:accent5>
    <a:accent6>
      <a:srgbClr val="F86A78"/>
    </a:accent6>
    <a:hlink>
      <a:srgbClr val="FFCC03"/>
    </a:hlink>
    <a:folHlink>
      <a:srgbClr val="ADADA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6759</TotalTime>
  <Words>1171</Words>
  <Application>Microsoft Office PowerPoint</Application>
  <PresentationFormat>自定义</PresentationFormat>
  <Paragraphs>167</Paragraphs>
  <Slides>26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xt256.com</cp:lastModifiedBy>
  <cp:revision>486</cp:revision>
  <dcterms:created xsi:type="dcterms:W3CDTF">2017-12-03T06:03:59Z</dcterms:created>
  <dcterms:modified xsi:type="dcterms:W3CDTF">2018-06-26T06:08:58Z</dcterms:modified>
</cp:coreProperties>
</file>