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687" r:id="rId3"/>
    <p:sldId id="613" r:id="rId4"/>
    <p:sldId id="713" r:id="rId5"/>
    <p:sldId id="712" r:id="rId6"/>
    <p:sldId id="714" r:id="rId7"/>
    <p:sldId id="715" r:id="rId8"/>
    <p:sldId id="716" r:id="rId9"/>
    <p:sldId id="718" r:id="rId10"/>
    <p:sldId id="719" r:id="rId11"/>
    <p:sldId id="720" r:id="rId12"/>
    <p:sldId id="709" r:id="rId13"/>
    <p:sldId id="722" r:id="rId14"/>
    <p:sldId id="723" r:id="rId15"/>
    <p:sldId id="728" r:id="rId16"/>
    <p:sldId id="721" r:id="rId17"/>
    <p:sldId id="724" r:id="rId18"/>
    <p:sldId id="725" r:id="rId19"/>
    <p:sldId id="726" r:id="rId20"/>
    <p:sldId id="727" r:id="rId21"/>
    <p:sldId id="708"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482" userDrawn="1">
          <p15:clr>
            <a:srgbClr val="A4A3A4"/>
          </p15:clr>
        </p15:guide>
        <p15:guide id="4" pos="574" userDrawn="1">
          <p15:clr>
            <a:srgbClr val="A4A3A4"/>
          </p15:clr>
        </p15:guide>
        <p15:guide id="5" pos="7106" userDrawn="1">
          <p15:clr>
            <a:srgbClr val="A4A3A4"/>
          </p15:clr>
        </p15:guide>
        <p15:guide id="8" orient="horz" pos="4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CBC"/>
    <a:srgbClr val="D2D6F0"/>
    <a:srgbClr val="F99B1C"/>
    <a:srgbClr val="00AFDE"/>
    <a:srgbClr val="DC8BB1"/>
    <a:srgbClr val="888888"/>
    <a:srgbClr val="FFCC03"/>
    <a:srgbClr val="F86A78"/>
    <a:srgbClr val="DB8BB1"/>
    <a:srgbClr val="F3B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59" autoAdjust="0"/>
  </p:normalViewPr>
  <p:slideViewPr>
    <p:cSldViewPr snapToGrid="0">
      <p:cViewPr varScale="1">
        <p:scale>
          <a:sx n="67" d="100"/>
          <a:sy n="67" d="100"/>
        </p:scale>
        <p:origin x="-930" y="-102"/>
      </p:cViewPr>
      <p:guideLst>
        <p:guide orient="horz" pos="2160"/>
        <p:guide orient="horz" pos="482"/>
        <p:guide orient="horz" pos="4088"/>
        <p:guide pos="3840"/>
        <p:guide pos="574"/>
        <p:guide pos="7106"/>
      </p:guideLst>
    </p:cSldViewPr>
  </p:slideViewPr>
  <p:outlineViewPr>
    <p:cViewPr>
      <p:scale>
        <a:sx n="33" d="100"/>
        <a:sy n="33" d="100"/>
      </p:scale>
      <p:origin x="0" y="364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6E16E-5A8F-4838-B3E4-2D2BACB4C796}" type="datetimeFigureOut">
              <a:rPr lang="zh-CN" altLang="en-US" smtClean="0"/>
              <a:t>2018/8/23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CAB49-D2EB-4A62-881B-E2CB6C29FC5B}" type="slidenum">
              <a:rPr lang="zh-CN" altLang="en-US" smtClean="0"/>
              <a:t>‹#›</a:t>
            </a:fld>
            <a:endParaRPr lang="zh-CN" altLang="en-US"/>
          </a:p>
        </p:txBody>
      </p:sp>
    </p:spTree>
    <p:extLst>
      <p:ext uri="{BB962C8B-B14F-4D97-AF65-F5344CB8AC3E}">
        <p14:creationId xmlns:p14="http://schemas.microsoft.com/office/powerpoint/2010/main" val="2114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56B9228-53A2-465D-9DAB-39FE6C11A568}" type="slidenum">
              <a:rPr lang="zh-CN" altLang="en-US" smtClean="0"/>
              <a:t>2</a:t>
            </a:fld>
            <a:endParaRPr lang="zh-CN" altLang="en-US"/>
          </a:p>
        </p:txBody>
      </p:sp>
    </p:spTree>
    <p:extLst>
      <p:ext uri="{BB962C8B-B14F-4D97-AF65-F5344CB8AC3E}">
        <p14:creationId xmlns:p14="http://schemas.microsoft.com/office/powerpoint/2010/main" val="43459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11</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56B9228-53A2-465D-9DAB-39FE6C11A568}" type="slidenum">
              <a:rPr lang="zh-CN" altLang="en-US" smtClean="0"/>
              <a:t>12</a:t>
            </a:fld>
            <a:endParaRPr lang="zh-CN" altLang="en-US"/>
          </a:p>
        </p:txBody>
      </p:sp>
    </p:spTree>
    <p:extLst>
      <p:ext uri="{BB962C8B-B14F-4D97-AF65-F5344CB8AC3E}">
        <p14:creationId xmlns:p14="http://schemas.microsoft.com/office/powerpoint/2010/main" val="33366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16</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17</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18</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19</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20</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56B9228-53A2-465D-9DAB-39FE6C11A568}" type="slidenum">
              <a:rPr lang="zh-CN" altLang="en-US" smtClean="0"/>
              <a:t>3</a:t>
            </a:fld>
            <a:endParaRPr lang="zh-CN" altLang="en-US"/>
          </a:p>
        </p:txBody>
      </p:sp>
    </p:spTree>
    <p:extLst>
      <p:ext uri="{BB962C8B-B14F-4D97-AF65-F5344CB8AC3E}">
        <p14:creationId xmlns:p14="http://schemas.microsoft.com/office/powerpoint/2010/main" val="33366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4</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5</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6</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7</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8</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9</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CAB49-D2EB-4A62-881B-E2CB6C29FC5B}" type="slidenum">
              <a:rPr lang="zh-CN" altLang="en-US" smtClean="0"/>
              <a:t>10</a:t>
            </a:fld>
            <a:endParaRPr lang="zh-CN" altLang="en-US"/>
          </a:p>
        </p:txBody>
      </p:sp>
    </p:spTree>
    <p:extLst>
      <p:ext uri="{BB962C8B-B14F-4D97-AF65-F5344CB8AC3E}">
        <p14:creationId xmlns:p14="http://schemas.microsoft.com/office/powerpoint/2010/main" val="143516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黑底">
    <p:bg>
      <p:bgPr>
        <a:solidFill>
          <a:srgbClr val="2E363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1908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黑底LOGO">
    <p:bg>
      <p:bgPr>
        <a:solidFill>
          <a:srgbClr val="2E363F"/>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0999" y="277779"/>
            <a:ext cx="1778001" cy="429553"/>
          </a:xfrm>
          <a:prstGeom prst="rect">
            <a:avLst/>
          </a:prstGeom>
        </p:spPr>
      </p:pic>
    </p:spTree>
    <p:extLst>
      <p:ext uri="{BB962C8B-B14F-4D97-AF65-F5344CB8AC3E}">
        <p14:creationId xmlns:p14="http://schemas.microsoft.com/office/powerpoint/2010/main" val="19419625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黑底LOGO-标题">
    <p:bg>
      <p:bgPr>
        <a:solidFill>
          <a:srgbClr val="2E363F"/>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0999" y="277779"/>
            <a:ext cx="1778001" cy="429553"/>
          </a:xfrm>
          <a:prstGeom prst="rect">
            <a:avLst/>
          </a:prstGeom>
        </p:spPr>
      </p:pic>
      <p:sp>
        <p:nvSpPr>
          <p:cNvPr id="3" name="副标题 2"/>
          <p:cNvSpPr>
            <a:spLocks noGrp="1"/>
          </p:cNvSpPr>
          <p:nvPr>
            <p:ph type="subTitle" idx="1"/>
          </p:nvPr>
        </p:nvSpPr>
        <p:spPr>
          <a:xfrm>
            <a:off x="815009" y="1041178"/>
            <a:ext cx="10545416" cy="299820"/>
          </a:xfrm>
          <a:prstGeom prst="rect">
            <a:avLst/>
          </a:prstGeom>
          <a:effectLst>
            <a:outerShdw blurRad="50800" dist="38100" dir="2700000" algn="tl" rotWithShape="0">
              <a:prstClr val="black">
                <a:alpha val="40000"/>
              </a:prstClr>
            </a:outerShdw>
          </a:effectLst>
        </p:spPr>
        <p:txBody>
          <a:bodyPr/>
          <a:lstStyle>
            <a:lvl1pPr marL="0" indent="0" algn="l">
              <a:buNone/>
              <a:defRPr sz="1800" b="1">
                <a:solidFill>
                  <a:schemeClr val="accent1"/>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文本占位符 2"/>
          <p:cNvSpPr>
            <a:spLocks noGrp="1"/>
          </p:cNvSpPr>
          <p:nvPr>
            <p:ph type="body" idx="10"/>
          </p:nvPr>
        </p:nvSpPr>
        <p:spPr>
          <a:xfrm>
            <a:off x="815009" y="1451113"/>
            <a:ext cx="10545416" cy="270885"/>
          </a:xfrm>
          <a:prstGeom prst="rect">
            <a:avLst/>
          </a:prstGeom>
        </p:spPr>
        <p:txBody>
          <a:bodyPr/>
          <a:lstStyle>
            <a:lvl1pPr marL="0" indent="0">
              <a:lnSpc>
                <a:spcPct val="100000"/>
              </a:lnSpc>
              <a:spcBef>
                <a:spcPts val="0"/>
              </a:spcBef>
              <a:buNone/>
              <a:defRPr sz="1400">
                <a:solidFill>
                  <a:schemeClr val="tx2"/>
                </a:solidFill>
                <a:latin typeface="微软雅黑 Light" panose="020B0502040204020203" pitchFamily="34" charset="-122"/>
                <a:ea typeface="微软雅黑 Light" panose="020B0502040204020203"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92741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4038600" y="6356350"/>
            <a:ext cx="4114800" cy="365125"/>
          </a:xfrm>
          <a:prstGeom prst="rect">
            <a:avLst/>
          </a:prstGeom>
        </p:spPr>
        <p:txBody>
          <a:bodyPr/>
          <a:lstStyle/>
          <a:p>
            <a:endParaRPr lang="en-US"/>
          </a:p>
        </p:txBody>
      </p:sp>
      <p:sp>
        <p:nvSpPr>
          <p:cNvPr id="3" name="灯片编号占位符 2"/>
          <p:cNvSpPr>
            <a:spLocks noGrp="1"/>
          </p:cNvSpPr>
          <p:nvPr>
            <p:ph type="sldNum" sz="quarter" idx="11"/>
          </p:nvPr>
        </p:nvSpPr>
        <p:spPr>
          <a:xfrm>
            <a:off x="8610600" y="6356350"/>
            <a:ext cx="2743200" cy="365125"/>
          </a:xfrm>
          <a:prstGeom prst="rect">
            <a:avLst/>
          </a:prstGeom>
        </p:spPr>
        <p:txBody>
          <a:bodyPr/>
          <a:lstStyle/>
          <a:p>
            <a:fld id="{F31CA488-960C-49D1-A98E-E670C4D66863}" type="slidenum">
              <a:rPr lang="en-US" smtClean="0"/>
              <a:t>‹#›</a:t>
            </a:fld>
            <a:endParaRPr lang="en-US"/>
          </a:p>
        </p:txBody>
      </p:sp>
    </p:spTree>
    <p:extLst>
      <p:ext uri="{BB962C8B-B14F-4D97-AF65-F5344CB8AC3E}">
        <p14:creationId xmlns:p14="http://schemas.microsoft.com/office/powerpoint/2010/main" val="39462028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63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93218"/>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363F"/>
        </a:solidFill>
        <a:effectLst/>
      </p:bgPr>
    </p:bg>
    <p:spTree>
      <p:nvGrpSpPr>
        <p:cNvPr id="1" name=""/>
        <p:cNvGrpSpPr/>
        <p:nvPr/>
      </p:nvGrpSpPr>
      <p:grpSpPr>
        <a:xfrm>
          <a:off x="0" y="0"/>
          <a:ext cx="0" cy="0"/>
          <a:chOff x="0" y="0"/>
          <a:chExt cx="0" cy="0"/>
        </a:xfrm>
      </p:grpSpPr>
      <p:sp>
        <p:nvSpPr>
          <p:cNvPr id="3" name="矩形 2"/>
          <p:cNvSpPr/>
          <p:nvPr/>
        </p:nvSpPr>
        <p:spPr>
          <a:xfrm>
            <a:off x="2339939" y="3099357"/>
            <a:ext cx="956754" cy="926652"/>
          </a:xfrm>
          <a:prstGeom prst="rect">
            <a:avLst/>
          </a:prstGeom>
          <a:solidFill>
            <a:srgbClr val="FFCC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rPr>
              <a:t>Q</a:t>
            </a:r>
            <a:endParaRPr kumimoji="0" lang="zh-CN" altLang="en-US"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2355018" y="4037384"/>
            <a:ext cx="927106" cy="109144"/>
          </a:xfrm>
          <a:prstGeom prst="rect">
            <a:avLst/>
          </a:prstGeom>
          <a:solidFill>
            <a:srgbClr val="FFAA1E">
              <a:alpha val="90000"/>
            </a:srgbClr>
          </a:solidFill>
          <a:ln w="28575">
            <a:solidFill>
              <a:srgbClr val="F2F2F2">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3339323" y="3099357"/>
            <a:ext cx="955233" cy="926652"/>
          </a:xfrm>
          <a:prstGeom prst="rect">
            <a:avLst/>
          </a:prstGeom>
          <a:solidFill>
            <a:srgbClr val="FFCC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rPr>
              <a:t>U</a:t>
            </a:r>
            <a:endParaRPr kumimoji="0" lang="zh-CN" altLang="en-US"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3352830" y="4037384"/>
            <a:ext cx="926451" cy="376016"/>
          </a:xfrm>
          <a:prstGeom prst="rect">
            <a:avLst/>
          </a:prstGeom>
          <a:solidFill>
            <a:srgbClr val="FFAA1E">
              <a:alpha val="90000"/>
            </a:srgbClr>
          </a:solidFill>
          <a:ln w="28575">
            <a:solidFill>
              <a:srgbClr val="F2F2F2">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4337186" y="3099357"/>
            <a:ext cx="956754" cy="926652"/>
          </a:xfrm>
          <a:prstGeom prst="rect">
            <a:avLst/>
          </a:prstGeom>
          <a:solidFill>
            <a:srgbClr val="FFCC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rPr>
              <a:t>E</a:t>
            </a:r>
            <a:endParaRPr kumimoji="0" lang="zh-CN" altLang="en-US"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a:off x="4350823" y="4037384"/>
            <a:ext cx="928702" cy="807373"/>
          </a:xfrm>
          <a:prstGeom prst="rect">
            <a:avLst/>
          </a:prstGeom>
          <a:solidFill>
            <a:srgbClr val="FFAA1E">
              <a:alpha val="90000"/>
            </a:srgbClr>
          </a:solidFill>
          <a:ln w="28575">
            <a:solidFill>
              <a:srgbClr val="F2F2F2">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5336570" y="3099357"/>
            <a:ext cx="955233" cy="926652"/>
          </a:xfrm>
          <a:prstGeom prst="rect">
            <a:avLst/>
          </a:prstGeom>
          <a:solidFill>
            <a:srgbClr val="FFCC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rPr>
              <a:t>S</a:t>
            </a:r>
            <a:endParaRPr kumimoji="0" lang="zh-CN" altLang="en-US"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7" name="矩形 26"/>
          <p:cNvSpPr/>
          <p:nvPr/>
        </p:nvSpPr>
        <p:spPr>
          <a:xfrm>
            <a:off x="5347850" y="4037384"/>
            <a:ext cx="928678" cy="276779"/>
          </a:xfrm>
          <a:prstGeom prst="rect">
            <a:avLst/>
          </a:prstGeom>
          <a:solidFill>
            <a:srgbClr val="FFAA1E">
              <a:alpha val="90000"/>
            </a:srgbClr>
          </a:solidFill>
          <a:ln w="28575">
            <a:solidFill>
              <a:srgbClr val="F2F2F2">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6334433" y="3099357"/>
            <a:ext cx="937577" cy="926652"/>
          </a:xfrm>
          <a:prstGeom prst="rect">
            <a:avLst/>
          </a:prstGeom>
          <a:solidFill>
            <a:srgbClr val="FFCC0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rPr>
              <a:t>T</a:t>
            </a:r>
            <a:endParaRPr kumimoji="0" lang="zh-CN" altLang="en-US" sz="6600" b="0" i="0" u="none" strike="noStrike" kern="1200" cap="none" spc="0" normalizeH="0" baseline="0" noProof="0" dirty="0">
              <a:ln>
                <a:noFill/>
              </a:ln>
              <a:solidFill>
                <a:srgbClr val="2E363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0" name="矩形 29"/>
          <p:cNvSpPr/>
          <p:nvPr/>
        </p:nvSpPr>
        <p:spPr>
          <a:xfrm>
            <a:off x="6347234" y="4037384"/>
            <a:ext cx="908435" cy="107818"/>
          </a:xfrm>
          <a:prstGeom prst="rect">
            <a:avLst/>
          </a:prstGeom>
          <a:solidFill>
            <a:srgbClr val="FFAA1E">
              <a:alpha val="90000"/>
            </a:srgbClr>
          </a:solidFill>
          <a:ln w="28575">
            <a:solidFill>
              <a:srgbClr val="F2F2F2">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98080" y="3302062"/>
            <a:ext cx="2377574" cy="92333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5400" b="1" dirty="0">
                <a:solidFill>
                  <a:srgbClr val="FFCC03"/>
                </a:solidFill>
                <a:latin typeface="Arial" panose="020B0604020202020204" pitchFamily="34" charset="0"/>
                <a:cs typeface="Arial" panose="020B0604020202020204" pitchFamily="34" charset="0"/>
              </a:rPr>
              <a:t>Mobile</a:t>
            </a:r>
            <a:endParaRPr lang="zh-CN" altLang="en-US" sz="5400" b="1" dirty="0">
              <a:solidFill>
                <a:srgbClr val="FFCC03"/>
              </a:solidFill>
              <a:latin typeface="Arial" panose="020B0604020202020204" pitchFamily="34" charset="0"/>
              <a:cs typeface="Arial" panose="020B0604020202020204" pitchFamily="34" charset="0"/>
            </a:endParaRPr>
          </a:p>
        </p:txBody>
      </p:sp>
      <p:sp>
        <p:nvSpPr>
          <p:cNvPr id="13" name="标题 1">
            <a:extLst>
              <a:ext uri="{FF2B5EF4-FFF2-40B4-BE49-F238E27FC236}">
                <a16:creationId xmlns:a16="http://schemas.microsoft.com/office/drawing/2014/main" xmlns="" id="{C8142DF1-1AFC-47A4-9755-1C36DB7ADFF3}"/>
              </a:ext>
            </a:extLst>
          </p:cNvPr>
          <p:cNvSpPr txBox="1">
            <a:spLocks/>
          </p:cNvSpPr>
          <p:nvPr/>
        </p:nvSpPr>
        <p:spPr>
          <a:xfrm>
            <a:off x="0" y="2050201"/>
            <a:ext cx="12191999" cy="923331"/>
          </a:xfrm>
          <a:prstGeom prst="rect">
            <a:avLst/>
          </a:prstGeom>
          <a:effectLst>
            <a:outerShdw blurRad="50800" dist="38100" dir="2700000" algn="tl" rotWithShape="0">
              <a:prstClr val="black">
                <a:alpha val="40000"/>
              </a:prst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altLang="zh-CN" sz="4000" b="1" dirty="0">
                <a:solidFill>
                  <a:srgbClr val="FFCC03"/>
                </a:solidFill>
                <a:latin typeface="微软雅黑 Light" panose="020B0502040204020203" pitchFamily="34" charset="-122"/>
                <a:ea typeface="微软雅黑 Light" panose="020B0502040204020203" pitchFamily="34" charset="-122"/>
                <a:cs typeface="+mn-cs"/>
              </a:rPr>
              <a:t>2018</a:t>
            </a:r>
            <a:r>
              <a:rPr lang="zh-CN" altLang="en-US" sz="4000" b="1" dirty="0" smtClean="0">
                <a:solidFill>
                  <a:srgbClr val="FFCC03"/>
                </a:solidFill>
                <a:latin typeface="微软雅黑 Light" panose="020B0502040204020203" pitchFamily="34" charset="-122"/>
                <a:ea typeface="微软雅黑 Light" panose="020B0502040204020203" pitchFamily="34" charset="-122"/>
                <a:cs typeface="+mn-cs"/>
              </a:rPr>
              <a:t>年</a:t>
            </a:r>
            <a:r>
              <a:rPr lang="en-US" altLang="zh-CN" sz="4000" b="1" dirty="0" smtClean="0">
                <a:solidFill>
                  <a:srgbClr val="FFCC03"/>
                </a:solidFill>
                <a:latin typeface="微软雅黑 Light" panose="020B0502040204020203" pitchFamily="34" charset="-122"/>
                <a:ea typeface="微软雅黑 Light" panose="020B0502040204020203" pitchFamily="34" charset="-122"/>
                <a:cs typeface="+mn-cs"/>
              </a:rPr>
              <a:t>Q3</a:t>
            </a:r>
            <a:r>
              <a:rPr lang="zh-CN" altLang="en-US" sz="4000" b="1" dirty="0">
                <a:solidFill>
                  <a:srgbClr val="FFCC03"/>
                </a:solidFill>
                <a:latin typeface="微软雅黑 Light" panose="020B0502040204020203" pitchFamily="34" charset="-122"/>
                <a:ea typeface="微软雅黑 Light" panose="020B0502040204020203" pitchFamily="34" charset="-122"/>
                <a:cs typeface="+mn-cs"/>
              </a:rPr>
              <a:t>技术分享会</a:t>
            </a:r>
          </a:p>
        </p:txBody>
      </p:sp>
      <p:sp>
        <p:nvSpPr>
          <p:cNvPr id="14" name="副标题 2">
            <a:extLst>
              <a:ext uri="{FF2B5EF4-FFF2-40B4-BE49-F238E27FC236}">
                <a16:creationId xmlns:a16="http://schemas.microsoft.com/office/drawing/2014/main" xmlns="" id="{63CB6078-7CEC-4C01-9B75-5E8D398F9D42}"/>
              </a:ext>
            </a:extLst>
          </p:cNvPr>
          <p:cNvSpPr txBox="1">
            <a:spLocks/>
          </p:cNvSpPr>
          <p:nvPr/>
        </p:nvSpPr>
        <p:spPr>
          <a:xfrm>
            <a:off x="2270233" y="4815384"/>
            <a:ext cx="7581291" cy="777412"/>
          </a:xfrm>
          <a:prstGeom prst="rect">
            <a:avLst/>
          </a:prstGeom>
          <a:effectLst>
            <a:outerShdw blurRad="50800" dist="38100" dir="2700000" algn="tl" rotWithShape="0">
              <a:prstClr val="black">
                <a:alpha val="40000"/>
              </a:prstClr>
            </a:outerShdw>
          </a:effectLst>
        </p:spPr>
        <p:txBody>
          <a:bodyPr>
            <a:noAutofit/>
          </a:bodyPr>
          <a:lstStyle>
            <a:defPPr>
              <a:defRPr lang="zh-CN"/>
            </a:defPPr>
            <a:lvl1pPr>
              <a:lnSpc>
                <a:spcPct val="120000"/>
              </a:lnSpc>
              <a:spcBef>
                <a:spcPct val="0"/>
              </a:spcBef>
              <a:buNone/>
              <a:defRPr sz="4000" b="1">
                <a:solidFill>
                  <a:srgbClr val="FFCC03"/>
                </a:solidFill>
                <a:latin typeface="微软雅黑 Light" panose="020B0502040204020203" pitchFamily="34" charset="-122"/>
                <a:ea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Hans" altLang="en-US" sz="2000" b="0" dirty="0"/>
              <a:t>技术部</a:t>
            </a:r>
            <a:r>
              <a:rPr lang="zh-CN" altLang="en-US" sz="2000" b="0" dirty="0"/>
              <a:t>  焦</a:t>
            </a:r>
            <a:r>
              <a:rPr lang="zh-CN" altLang="en-US" sz="2000" b="0" dirty="0" smtClean="0"/>
              <a:t>宏伟</a:t>
            </a:r>
            <a:endParaRPr lang="en-US" altLang="zh-CN" sz="2000" b="0" dirty="0"/>
          </a:p>
          <a:p>
            <a:pPr algn="r"/>
            <a:r>
              <a:rPr lang="en-US" altLang="zh-CN" sz="2000" b="0" dirty="0" smtClean="0"/>
              <a:t>2018-0</a:t>
            </a:r>
            <a:r>
              <a:rPr lang="en-US" altLang="zh-Hans" sz="2000" b="0" dirty="0" smtClean="0"/>
              <a:t>8</a:t>
            </a:r>
            <a:r>
              <a:rPr lang="en-US" altLang="zh-CN" sz="2000" b="0" dirty="0" smtClean="0"/>
              <a:t>-24</a:t>
            </a:r>
            <a:endParaRPr lang="zh-CN" altLang="en-US" sz="2000" b="0" dirty="0"/>
          </a:p>
        </p:txBody>
      </p:sp>
    </p:spTree>
    <p:extLst>
      <p:ext uri="{BB962C8B-B14F-4D97-AF65-F5344CB8AC3E}">
        <p14:creationId xmlns:p14="http://schemas.microsoft.com/office/powerpoint/2010/main" val="19231159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九、返回结果</a:t>
            </a:r>
          </a:p>
          <a:p>
            <a:r>
              <a:rPr lang="zh-CN" altLang="en-US" b="0" dirty="0"/>
              <a:t/>
            </a:r>
            <a:br>
              <a:rPr lang="zh-CN" altLang="en-US" b="0" dirty="0"/>
            </a:br>
            <a:r>
              <a:rPr lang="en-US" altLang="zh-CN" b="0" dirty="0"/>
              <a:t/>
            </a:r>
            <a:br>
              <a:rPr lang="en-US" altLang="zh-CN" b="0" dirty="0"/>
            </a:br>
            <a:endParaRPr lang="zh-CN" altLang="en-US" dirty="0"/>
          </a:p>
          <a:p>
            <a:r>
              <a:rPr lang="en-US" altLang="zh-CN" b="0" dirty="0" smtClean="0"/>
              <a:t/>
            </a:r>
            <a:br>
              <a:rPr lang="en-US" altLang="zh-CN" b="0" dirty="0" smtClean="0"/>
            </a:br>
            <a:r>
              <a:rPr lang="en-US" altLang="zh-CN" b="0" dirty="0" smtClean="0"/>
              <a:t/>
            </a:r>
            <a:br>
              <a:rPr lang="en-US" altLang="zh-CN" b="0" dirty="0" smtClean="0"/>
            </a:br>
            <a:r>
              <a:rPr lang="zh-CN" altLang="en-US" b="0" dirty="0" smtClean="0"/>
              <a:t/>
            </a:r>
            <a:br>
              <a:rPr lang="zh-CN" altLang="en-US" b="0" dirty="0" smtClean="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6"/>
            <a:ext cx="10545416" cy="1705804"/>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smtClean="0"/>
              <a:t>使用</a:t>
            </a:r>
            <a:r>
              <a:rPr lang="en-US" altLang="zh-CN" sz="1600" b="0" dirty="0" smtClean="0"/>
              <a:t>JSON</a:t>
            </a:r>
            <a:r>
              <a:rPr lang="zh-CN" altLang="en-US" sz="1600" b="0" dirty="0" smtClean="0"/>
              <a:t>格式取代</a:t>
            </a:r>
            <a:r>
              <a:rPr lang="en-US" altLang="zh-CN" sz="1600" b="0" dirty="0" smtClean="0"/>
              <a:t>XML</a:t>
            </a:r>
            <a:r>
              <a:rPr lang="zh-CN" altLang="en-US" sz="1600" b="0" dirty="0" smtClean="0"/>
              <a:t>格式的返回结果。</a:t>
            </a:r>
            <a:endParaRPr lang="en-US" altLang="zh-CN" sz="1600" b="0" dirty="0" smtClean="0"/>
          </a:p>
          <a:p>
            <a:pPr marL="285750" indent="-285750">
              <a:lnSpc>
                <a:spcPct val="150000"/>
              </a:lnSpc>
              <a:buFont typeface="Wingdings" pitchFamily="2" charset="2"/>
              <a:buChar char="l"/>
            </a:pPr>
            <a:r>
              <a:rPr lang="zh-CN" altLang="en-US" sz="1600" b="0" dirty="0" smtClean="0"/>
              <a:t>推荐直接使</a:t>
            </a:r>
            <a:r>
              <a:rPr lang="zh-CN" altLang="en-US" sz="1600" b="0" dirty="0" smtClean="0"/>
              <a:t>用</a:t>
            </a:r>
            <a:r>
              <a:rPr lang="en-US" altLang="zh-CN" sz="1600" b="0" dirty="0" smtClean="0"/>
              <a:t>Spring</a:t>
            </a:r>
            <a:r>
              <a:rPr lang="zh-CN" altLang="en-US" sz="1600" b="0" dirty="0" smtClean="0"/>
              <a:t>提供的</a:t>
            </a:r>
            <a:r>
              <a:rPr lang="en-US" altLang="zh-CN" sz="1600" b="0" dirty="0"/>
              <a:t>ResponseEntity&lt;T</a:t>
            </a:r>
            <a:r>
              <a:rPr lang="en-US" altLang="zh-CN" sz="1600" b="0" dirty="0" smtClean="0"/>
              <a:t>&gt;</a:t>
            </a:r>
            <a:r>
              <a:rPr lang="zh-CN" altLang="en-US" sz="1600" b="0" dirty="0" smtClean="0"/>
              <a:t>，也可以自定义返回实体类。</a:t>
            </a:r>
            <a:endParaRPr lang="en-US" altLang="zh-CN" sz="1600" b="0" dirty="0" smtClean="0"/>
          </a:p>
          <a:p>
            <a:pPr marL="285750" indent="-285750">
              <a:lnSpc>
                <a:spcPct val="150000"/>
              </a:lnSpc>
              <a:buFont typeface="Wingdings" pitchFamily="2" charset="2"/>
              <a:buChar char="l"/>
            </a:pPr>
            <a:r>
              <a:rPr lang="zh-CN" altLang="en-US" sz="1600" b="0" dirty="0"/>
              <a:t>针对不同操作，服务器向用户返回的结果应该符合以下规范</a:t>
            </a:r>
            <a:r>
              <a:rPr lang="zh-CN" altLang="en-US" sz="1600" b="0" dirty="0" smtClean="0"/>
              <a:t>。</a:t>
            </a:r>
            <a:endParaRPr lang="en-US" altLang="zh-CN" sz="1600" b="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3291840"/>
            <a:ext cx="6865951" cy="3078480"/>
          </a:xfrm>
          <a:prstGeom prst="rect">
            <a:avLst/>
          </a:prstGeom>
          <a:ln>
            <a:noFill/>
          </a:ln>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0" dirty="0"/>
              <a:t>GET </a:t>
            </a:r>
            <a:r>
              <a:rPr lang="en-US" altLang="zh-CN" sz="1600" b="0" dirty="0" smtClean="0"/>
              <a:t>	/</a:t>
            </a:r>
            <a:r>
              <a:rPr lang="en-US" altLang="zh-CN" sz="1600" b="0" dirty="0"/>
              <a:t>collection</a:t>
            </a:r>
            <a:r>
              <a:rPr lang="zh-CN" altLang="en-US" sz="1600" b="0" dirty="0" smtClean="0"/>
              <a:t>：</a:t>
            </a:r>
            <a:r>
              <a:rPr lang="en-US" altLang="zh-CN" sz="1600" b="0" dirty="0" smtClean="0"/>
              <a:t>		</a:t>
            </a:r>
            <a:r>
              <a:rPr lang="zh-CN" altLang="en-US" sz="1600" b="0" dirty="0" smtClean="0"/>
              <a:t>返</a:t>
            </a:r>
            <a:r>
              <a:rPr lang="zh-CN" altLang="en-US" sz="1600" b="0" dirty="0"/>
              <a:t>回资源对象的列表（数组）</a:t>
            </a:r>
          </a:p>
          <a:p>
            <a:pPr>
              <a:lnSpc>
                <a:spcPct val="150000"/>
              </a:lnSpc>
            </a:pPr>
            <a:r>
              <a:rPr lang="en-US" altLang="zh-CN" sz="1600" b="0" dirty="0" smtClean="0"/>
              <a:t>GET	/</a:t>
            </a:r>
            <a:r>
              <a:rPr lang="en-US" altLang="zh-CN" sz="1600" b="0" dirty="0"/>
              <a:t>collection/resource</a:t>
            </a:r>
            <a:r>
              <a:rPr lang="zh-CN" altLang="en-US" sz="1600" b="0" dirty="0" smtClean="0"/>
              <a:t>：</a:t>
            </a:r>
            <a:r>
              <a:rPr lang="en-US" altLang="zh-CN" sz="1600" b="0" dirty="0" smtClean="0"/>
              <a:t>	</a:t>
            </a:r>
            <a:r>
              <a:rPr lang="zh-CN" altLang="en-US" sz="1600" b="0" dirty="0" smtClean="0"/>
              <a:t>返</a:t>
            </a:r>
            <a:r>
              <a:rPr lang="zh-CN" altLang="en-US" sz="1600" b="0" dirty="0"/>
              <a:t>回单个资源对象</a:t>
            </a:r>
          </a:p>
          <a:p>
            <a:pPr>
              <a:lnSpc>
                <a:spcPct val="150000"/>
              </a:lnSpc>
            </a:pPr>
            <a:r>
              <a:rPr lang="en-US" altLang="zh-CN" sz="1600" b="0" dirty="0"/>
              <a:t>POST </a:t>
            </a:r>
            <a:r>
              <a:rPr lang="en-US" altLang="zh-CN" sz="1600" b="0" dirty="0" smtClean="0"/>
              <a:t>	/</a:t>
            </a:r>
            <a:r>
              <a:rPr lang="en-US" altLang="zh-CN" sz="1600" b="0" dirty="0"/>
              <a:t>collection</a:t>
            </a:r>
            <a:r>
              <a:rPr lang="zh-CN" altLang="en-US" sz="1600" b="0" dirty="0" smtClean="0"/>
              <a:t>：</a:t>
            </a:r>
            <a:r>
              <a:rPr lang="en-US" altLang="zh-CN" sz="1600" b="0" dirty="0" smtClean="0"/>
              <a:t>		</a:t>
            </a:r>
            <a:r>
              <a:rPr lang="zh-CN" altLang="en-US" sz="1600" b="0" dirty="0" smtClean="0"/>
              <a:t>返</a:t>
            </a:r>
            <a:r>
              <a:rPr lang="zh-CN" altLang="en-US" sz="1600" b="0" dirty="0"/>
              <a:t>回新生成的资源对象</a:t>
            </a:r>
          </a:p>
          <a:p>
            <a:pPr>
              <a:lnSpc>
                <a:spcPct val="150000"/>
              </a:lnSpc>
            </a:pPr>
            <a:r>
              <a:rPr lang="en-US" altLang="zh-CN" sz="1600" b="0" dirty="0"/>
              <a:t>PUT </a:t>
            </a:r>
            <a:r>
              <a:rPr lang="en-US" altLang="zh-CN" sz="1600" b="0" dirty="0" smtClean="0"/>
              <a:t>	/</a:t>
            </a:r>
            <a:r>
              <a:rPr lang="en-US" altLang="zh-CN" sz="1600" b="0" dirty="0"/>
              <a:t>collection/resource</a:t>
            </a:r>
            <a:r>
              <a:rPr lang="zh-CN" altLang="en-US" sz="1600" b="0" dirty="0" smtClean="0"/>
              <a:t>：</a:t>
            </a:r>
            <a:r>
              <a:rPr lang="en-US" altLang="zh-CN" sz="1600" b="0" dirty="0" smtClean="0"/>
              <a:t>	</a:t>
            </a:r>
            <a:r>
              <a:rPr lang="zh-CN" altLang="en-US" sz="1600" b="0" dirty="0" smtClean="0"/>
              <a:t>返</a:t>
            </a:r>
            <a:r>
              <a:rPr lang="zh-CN" altLang="en-US" sz="1600" b="0" dirty="0"/>
              <a:t>回完整的资源对象</a:t>
            </a:r>
          </a:p>
          <a:p>
            <a:pPr>
              <a:lnSpc>
                <a:spcPct val="150000"/>
              </a:lnSpc>
            </a:pPr>
            <a:r>
              <a:rPr lang="en-US" altLang="zh-CN" sz="1600" b="0" dirty="0"/>
              <a:t>PATCH </a:t>
            </a:r>
            <a:r>
              <a:rPr lang="en-US" altLang="zh-CN" sz="1600" b="0" dirty="0" smtClean="0"/>
              <a:t>	/</a:t>
            </a:r>
            <a:r>
              <a:rPr lang="en-US" altLang="zh-CN" sz="1600" b="0" dirty="0"/>
              <a:t>collection/resource</a:t>
            </a:r>
            <a:r>
              <a:rPr lang="zh-CN" altLang="en-US" sz="1600" b="0" dirty="0" smtClean="0"/>
              <a:t>：</a:t>
            </a:r>
            <a:r>
              <a:rPr lang="en-US" altLang="zh-CN" sz="1600" b="0" dirty="0" smtClean="0"/>
              <a:t>	</a:t>
            </a:r>
            <a:r>
              <a:rPr lang="zh-CN" altLang="en-US" sz="1600" b="0" dirty="0" smtClean="0"/>
              <a:t>返</a:t>
            </a:r>
            <a:r>
              <a:rPr lang="zh-CN" altLang="en-US" sz="1600" b="0" dirty="0"/>
              <a:t>回完整的资源对象</a:t>
            </a:r>
          </a:p>
          <a:p>
            <a:pPr>
              <a:lnSpc>
                <a:spcPct val="150000"/>
              </a:lnSpc>
            </a:pPr>
            <a:r>
              <a:rPr lang="en-US" altLang="zh-CN" sz="1600" b="0" dirty="0"/>
              <a:t>DELETE </a:t>
            </a:r>
            <a:r>
              <a:rPr lang="en-US" altLang="zh-CN" sz="1600" b="0" dirty="0" smtClean="0"/>
              <a:t>	/</a:t>
            </a:r>
            <a:r>
              <a:rPr lang="en-US" altLang="zh-CN" sz="1600" b="0" dirty="0"/>
              <a:t>collection/resource</a:t>
            </a:r>
            <a:r>
              <a:rPr lang="zh-CN" altLang="en-US" sz="1600" b="0" dirty="0" smtClean="0"/>
              <a:t>：</a:t>
            </a:r>
            <a:r>
              <a:rPr lang="en-US" altLang="zh-CN" sz="1600" b="0" dirty="0" smtClean="0"/>
              <a:t>	</a:t>
            </a:r>
            <a:r>
              <a:rPr lang="zh-CN" altLang="en-US" sz="1600" b="0" dirty="0" smtClean="0"/>
              <a:t>返</a:t>
            </a:r>
            <a:r>
              <a:rPr lang="zh-CN" altLang="en-US" sz="1600" b="0" dirty="0"/>
              <a:t>回一个空文档</a:t>
            </a:r>
            <a:endParaRPr lang="en-US" altLang="zh-CN" sz="1600" b="0" dirty="0"/>
          </a:p>
        </p:txBody>
      </p:sp>
      <p:sp>
        <p:nvSpPr>
          <p:cNvPr id="5" name="副标题 1">
            <a:extLst>
              <a:ext uri="{FF2B5EF4-FFF2-40B4-BE49-F238E27FC236}">
                <a16:creationId xmlns:a16="http://schemas.microsoft.com/office/drawing/2014/main" xmlns="" id="{0A708C3C-C6B4-6442-9CBE-2C1B39B341D0}"/>
              </a:ext>
            </a:extLst>
          </p:cNvPr>
          <p:cNvSpPr txBox="1">
            <a:spLocks/>
          </p:cNvSpPr>
          <p:nvPr/>
        </p:nvSpPr>
        <p:spPr>
          <a:xfrm>
            <a:off x="8473440" y="3291840"/>
            <a:ext cx="3124200" cy="3078480"/>
          </a:xfrm>
          <a:prstGeom prst="rect">
            <a:avLst/>
          </a:prstGeom>
          <a:ln>
            <a:solidFill>
              <a:srgbClr val="D2D6F0"/>
            </a:solidFill>
          </a:ln>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0" dirty="0"/>
              <a:t>{</a:t>
            </a:r>
          </a:p>
          <a:p>
            <a:pPr>
              <a:lnSpc>
                <a:spcPct val="150000"/>
              </a:lnSpc>
            </a:pPr>
            <a:r>
              <a:rPr lang="en-US" altLang="zh-CN" sz="1600" b="0" dirty="0"/>
              <a:t>    "code":100200,</a:t>
            </a:r>
          </a:p>
          <a:p>
            <a:pPr>
              <a:lnSpc>
                <a:spcPct val="150000"/>
              </a:lnSpc>
            </a:pPr>
            <a:r>
              <a:rPr lang="en-US" altLang="zh-CN" sz="1600" b="0" dirty="0"/>
              <a:t>    "msg":"success",</a:t>
            </a:r>
          </a:p>
          <a:p>
            <a:pPr>
              <a:lnSpc>
                <a:spcPct val="150000"/>
              </a:lnSpc>
            </a:pPr>
            <a:r>
              <a:rPr lang="en-US" altLang="zh-CN" sz="1600" b="0" dirty="0"/>
              <a:t>    "data":null,</a:t>
            </a:r>
          </a:p>
          <a:p>
            <a:pPr>
              <a:lnSpc>
                <a:spcPct val="150000"/>
              </a:lnSpc>
            </a:pPr>
            <a:r>
              <a:rPr lang="en-US" altLang="zh-CN" sz="1600" b="0" dirty="0"/>
              <a:t>    "extra":null</a:t>
            </a:r>
          </a:p>
          <a:p>
            <a:pPr>
              <a:lnSpc>
                <a:spcPct val="150000"/>
              </a:lnSpc>
            </a:pPr>
            <a:r>
              <a:rPr lang="en-US" altLang="zh-CN" sz="1600" b="0" dirty="0"/>
              <a:t>}</a:t>
            </a:r>
          </a:p>
        </p:txBody>
      </p:sp>
    </p:spTree>
    <p:extLst>
      <p:ext uri="{BB962C8B-B14F-4D97-AF65-F5344CB8AC3E}">
        <p14:creationId xmlns:p14="http://schemas.microsoft.com/office/powerpoint/2010/main" val="3747442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十、接口安全问题</a:t>
            </a:r>
          </a:p>
          <a:p>
            <a:r>
              <a:rPr lang="zh-CN" altLang="en-US" b="0" dirty="0"/>
              <a:t/>
            </a:r>
            <a:br>
              <a:rPr lang="zh-CN" altLang="en-US" b="0" dirty="0"/>
            </a:br>
            <a:r>
              <a:rPr lang="zh-CN" altLang="en-US" b="0" dirty="0"/>
              <a:t/>
            </a:r>
            <a:br>
              <a:rPr lang="zh-CN" altLang="en-US" b="0" dirty="0"/>
            </a:br>
            <a:r>
              <a:rPr lang="en-US" altLang="zh-CN" b="0" dirty="0"/>
              <a:t/>
            </a:r>
            <a:br>
              <a:rPr lang="en-US" altLang="zh-CN" b="0" dirty="0"/>
            </a:br>
            <a:endParaRPr lang="zh-CN" altLang="en-US" dirty="0"/>
          </a:p>
          <a:p>
            <a:r>
              <a:rPr lang="en-US" altLang="zh-CN" b="0" dirty="0" smtClean="0"/>
              <a:t/>
            </a:r>
            <a:br>
              <a:rPr lang="en-US" altLang="zh-CN" b="0" dirty="0" smtClean="0"/>
            </a:br>
            <a:r>
              <a:rPr lang="en-US" altLang="zh-CN" b="0" dirty="0" smtClean="0"/>
              <a:t/>
            </a:r>
            <a:br>
              <a:rPr lang="en-US" altLang="zh-CN" b="0" dirty="0" smtClean="0"/>
            </a:br>
            <a:r>
              <a:rPr lang="zh-CN" altLang="en-US" b="0" dirty="0" smtClean="0"/>
              <a:t/>
            </a:r>
            <a:br>
              <a:rPr lang="zh-CN" altLang="en-US" b="0" dirty="0" smtClean="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6"/>
            <a:ext cx="10545416" cy="122901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en-US" altLang="zh-CN" sz="1600" b="0" dirty="0"/>
              <a:t>API</a:t>
            </a:r>
            <a:r>
              <a:rPr lang="zh-CN" altLang="en-US" sz="1600" b="0" dirty="0"/>
              <a:t>的身份认证应该使用</a:t>
            </a:r>
            <a:r>
              <a:rPr lang="en-US" altLang="zh-CN" sz="1600" b="0" dirty="0"/>
              <a:t>OAuth 2.0</a:t>
            </a:r>
            <a:r>
              <a:rPr lang="zh-CN" altLang="en-US" sz="1600" b="0" dirty="0"/>
              <a:t>框架</a:t>
            </a:r>
            <a:r>
              <a:rPr lang="zh-CN" altLang="en-US" sz="1600" b="0" dirty="0" smtClean="0"/>
              <a:t>。</a:t>
            </a:r>
            <a:endParaRPr lang="en-US" altLang="zh-CN" sz="1600" b="0" dirty="0" smtClean="0"/>
          </a:p>
        </p:txBody>
      </p:sp>
      <p:sp>
        <p:nvSpPr>
          <p:cNvPr id="4" name="副标题 1">
            <a:extLst>
              <a:ext uri="{FF2B5EF4-FFF2-40B4-BE49-F238E27FC236}">
                <a16:creationId xmlns:a16="http://schemas.microsoft.com/office/drawing/2014/main" xmlns="" id="{0A708C3C-C6B4-6442-9CBE-2C1B39B341D0}"/>
              </a:ext>
            </a:extLst>
          </p:cNvPr>
          <p:cNvSpPr txBox="1">
            <a:spLocks/>
          </p:cNvSpPr>
          <p:nvPr/>
        </p:nvSpPr>
        <p:spPr>
          <a:xfrm>
            <a:off x="815009" y="3357505"/>
            <a:ext cx="10545416" cy="122901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smtClean="0"/>
              <a:t>无论什么编码方式，一定要加上</a:t>
            </a:r>
            <a:r>
              <a:rPr lang="zh-CN" altLang="en-US" sz="1600" b="0" dirty="0" smtClean="0">
                <a:solidFill>
                  <a:srgbClr val="FF0000"/>
                </a:solidFill>
              </a:rPr>
              <a:t>代码注释</a:t>
            </a:r>
            <a:r>
              <a:rPr lang="zh-CN" altLang="en-US" sz="1600" b="0" dirty="0" smtClean="0"/>
              <a:t>，如果有必要需要增加一份接口文档</a:t>
            </a:r>
            <a:endParaRPr lang="en-US" altLang="zh-CN" sz="1600" b="0" dirty="0" smtClean="0"/>
          </a:p>
          <a:p>
            <a:pPr marL="285750" indent="-285750">
              <a:lnSpc>
                <a:spcPct val="150000"/>
              </a:lnSpc>
              <a:buFont typeface="Wingdings" pitchFamily="2" charset="2"/>
              <a:buChar char="l"/>
            </a:pPr>
            <a:r>
              <a:rPr lang="zh-CN" altLang="en-US" sz="1600" b="0" dirty="0"/>
              <a:t>推荐使</a:t>
            </a:r>
            <a:r>
              <a:rPr lang="zh-CN" altLang="en-US" sz="1600" b="0" dirty="0" smtClean="0"/>
              <a:t>用</a:t>
            </a:r>
            <a:r>
              <a:rPr lang="en-US" altLang="zh-CN" sz="1600" b="0" dirty="0" smtClean="0"/>
              <a:t>swagger-ui</a:t>
            </a:r>
            <a:r>
              <a:rPr lang="zh-CN" altLang="en-US" sz="1600" b="0" dirty="0" smtClean="0"/>
              <a:t>来进行接口调试和文档生成</a:t>
            </a:r>
            <a:endParaRPr lang="en-US" altLang="zh-CN" sz="1600" b="0" dirty="0" smtClean="0"/>
          </a:p>
        </p:txBody>
      </p:sp>
      <p:sp>
        <p:nvSpPr>
          <p:cNvPr id="5" name="副标题 1">
            <a:extLst>
              <a:ext uri="{FF2B5EF4-FFF2-40B4-BE49-F238E27FC236}">
                <a16:creationId xmlns:a16="http://schemas.microsoft.com/office/drawing/2014/main" xmlns="" id="{0A708C3C-C6B4-6442-9CBE-2C1B39B341D0}"/>
              </a:ext>
            </a:extLst>
          </p:cNvPr>
          <p:cNvSpPr txBox="1">
            <a:spLocks/>
          </p:cNvSpPr>
          <p:nvPr/>
        </p:nvSpPr>
        <p:spPr>
          <a:xfrm>
            <a:off x="815009" y="2830286"/>
            <a:ext cx="10545416" cy="299820"/>
          </a:xfrm>
          <a:prstGeom prst="rect">
            <a:avLst/>
          </a:prstGeom>
          <a:effectLst>
            <a:outerShdw blurRad="50800" dist="38100" dir="2700000" algn="tl" rotWithShape="0">
              <a:prstClr val="black">
                <a:alpha val="40000"/>
              </a:prstClr>
            </a:outerShdw>
          </a:effectLst>
        </p:spPr>
        <p:txBody>
          <a:bodyPr/>
          <a:lstStyle>
            <a:defPPr>
              <a:defRPr lang="zh-CN"/>
            </a:defPPr>
            <a:lvl1pPr indent="0">
              <a:lnSpc>
                <a:spcPct val="90000"/>
              </a:lnSpc>
              <a:spcBef>
                <a:spcPts val="1000"/>
              </a:spcBef>
              <a:buFont typeface="Arial" panose="020B0604020202020204" pitchFamily="34" charset="0"/>
              <a:buNone/>
              <a:defRPr b="1">
                <a:solidFill>
                  <a:schemeClr val="accent1"/>
                </a:solidFill>
                <a:latin typeface="微软雅黑 Light" panose="020B0502040204020203" pitchFamily="34" charset="-122"/>
                <a:ea typeface="微软雅黑 Light" panose="020B0502040204020203" pitchFamily="34"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zh-CN" altLang="en-US" dirty="0">
                <a:solidFill>
                  <a:srgbClr val="FF0000"/>
                </a:solidFill>
              </a:rPr>
              <a:t>注意：</a:t>
            </a:r>
            <a:r>
              <a:rPr lang="zh-CN" altLang="en-US" dirty="0">
                <a:solidFill>
                  <a:srgbClr val="FF0000"/>
                </a:solidFill>
              </a:rPr>
              <a:t/>
            </a:r>
            <a:br>
              <a:rPr lang="zh-CN" altLang="en-US" dirty="0">
                <a:solidFill>
                  <a:srgbClr val="FF0000"/>
                </a:solidFill>
              </a:rPr>
            </a:br>
            <a:r>
              <a:rPr lang="zh-CN" altLang="en-US" dirty="0">
                <a:solidFill>
                  <a:srgbClr val="FF0000"/>
                </a:solidFill>
              </a:rPr>
              <a:t/>
            </a:r>
            <a:br>
              <a:rPr lang="zh-CN" altLang="en-US" dirty="0">
                <a:solidFill>
                  <a:srgbClr val="FF0000"/>
                </a:solidFill>
              </a:rPr>
            </a:br>
            <a:r>
              <a:rPr lang="en-US" altLang="zh-CN" dirty="0">
                <a:solidFill>
                  <a:srgbClr val="FF0000"/>
                </a:solidFill>
              </a:rPr>
              <a:t/>
            </a:r>
            <a:br>
              <a:rPr lang="en-US" altLang="zh-CN" dirty="0">
                <a:solidFill>
                  <a:srgbClr val="FF0000"/>
                </a:solidFill>
              </a:rPr>
            </a:br>
            <a:endParaRPr lang="zh-CN" altLang="en-US" dirty="0">
              <a:solidFill>
                <a:srgbClr val="FF0000"/>
              </a:solidFill>
            </a:endParaRPr>
          </a:p>
          <a:p>
            <a:r>
              <a:rPr lang="en-US" altLang="zh-CN" dirty="0">
                <a:solidFill>
                  <a:srgbClr val="FF0000"/>
                </a:solidFill>
              </a:rPr>
              <a:t/>
            </a:r>
            <a:br>
              <a:rPr lang="en-US" altLang="zh-CN" dirty="0">
                <a:solidFill>
                  <a:srgbClr val="FF0000"/>
                </a:solidFill>
              </a:rPr>
            </a:br>
            <a:r>
              <a:rPr lang="en-US" altLang="zh-CN" dirty="0">
                <a:solidFill>
                  <a:srgbClr val="FF0000"/>
                </a:solidFill>
              </a:rPr>
              <a:t/>
            </a:r>
            <a:br>
              <a:rPr lang="en-US" altLang="zh-CN" dirty="0">
                <a:solidFill>
                  <a:srgbClr val="FF0000"/>
                </a:solidFill>
              </a:rPr>
            </a:br>
            <a:r>
              <a:rPr lang="zh-CN" altLang="en-US" dirty="0">
                <a:solidFill>
                  <a:srgbClr val="FF0000"/>
                </a:solidFill>
              </a:rPr>
              <a:t/>
            </a:r>
            <a:br>
              <a:rPr lang="zh-CN" altLang="en-US" dirty="0">
                <a:solidFill>
                  <a:srgbClr val="FF0000"/>
                </a:solidFill>
              </a:rPr>
            </a:br>
            <a:r>
              <a:rPr lang="zh-CN" altLang="en-US" dirty="0">
                <a:solidFill>
                  <a:srgbClr val="FF0000"/>
                </a:solidFill>
              </a:rPr>
              <a:t/>
            </a:r>
            <a:br>
              <a:rPr lang="zh-CN" altLang="en-US" dirty="0">
                <a:solidFill>
                  <a:srgbClr val="FF0000"/>
                </a:solidFill>
              </a:rPr>
            </a:br>
            <a:endParaRPr lang="en-US" altLang="zh-CN" dirty="0">
              <a:solidFill>
                <a:srgbClr val="FF0000"/>
              </a:solidFill>
            </a:endParaRPr>
          </a:p>
        </p:txBody>
      </p:sp>
    </p:spTree>
    <p:extLst>
      <p:ext uri="{BB962C8B-B14F-4D97-AF65-F5344CB8AC3E}">
        <p14:creationId xmlns:p14="http://schemas.microsoft.com/office/powerpoint/2010/main" val="15773090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4022024"/>
            <a:ext cx="12191999"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altLang="zh-CN" sz="3200" b="1" dirty="0">
                <a:solidFill>
                  <a:srgbClr val="FFCC03"/>
                </a:solidFill>
                <a:latin typeface="Microsoft YaHei Light" panose="020B0503020204020204" pitchFamily="34" charset="-122"/>
                <a:ea typeface="Microsoft YaHei Light" panose="020B0503020204020204" pitchFamily="34" charset="-122"/>
              </a:rPr>
              <a:t>Java 8 </a:t>
            </a:r>
            <a:r>
              <a:rPr lang="zh-CN" altLang="en-US" sz="3200" b="1" dirty="0">
                <a:solidFill>
                  <a:srgbClr val="FFCC03"/>
                </a:solidFill>
                <a:latin typeface="Microsoft YaHei Light" panose="020B0503020204020204" pitchFamily="34" charset="-122"/>
                <a:ea typeface="Microsoft YaHei Light" panose="020B0503020204020204" pitchFamily="34" charset="-122"/>
              </a:rPr>
              <a:t>新特性之</a:t>
            </a:r>
            <a:r>
              <a:rPr lang="en-US" altLang="zh-CN" sz="3200" b="1" dirty="0">
                <a:solidFill>
                  <a:srgbClr val="FFCC03"/>
                </a:solidFill>
                <a:latin typeface="Microsoft YaHei Light" panose="020B0503020204020204" pitchFamily="34" charset="-122"/>
                <a:ea typeface="Microsoft YaHei Light" panose="020B0503020204020204" pitchFamily="34" charset="-122"/>
              </a:rPr>
              <a:t>Optional </a:t>
            </a:r>
            <a:r>
              <a:rPr lang="zh-CN" altLang="en-US" sz="3200" b="1" dirty="0">
                <a:solidFill>
                  <a:srgbClr val="FFCC03"/>
                </a:solidFill>
                <a:latin typeface="Microsoft YaHei Light" panose="020B0503020204020204" pitchFamily="34" charset="-122"/>
                <a:ea typeface="Microsoft YaHei Light" panose="020B0503020204020204" pitchFamily="34" charset="-122"/>
              </a:rPr>
              <a:t>类</a:t>
            </a:r>
          </a:p>
        </p:txBody>
      </p:sp>
      <p:sp>
        <p:nvSpPr>
          <p:cNvPr id="18" name="矩形 17"/>
          <p:cNvSpPr/>
          <p:nvPr/>
        </p:nvSpPr>
        <p:spPr>
          <a:xfrm>
            <a:off x="0" y="1806033"/>
            <a:ext cx="12191999" cy="2215991"/>
          </a:xfrm>
          <a:prstGeom prst="rect">
            <a:avLst/>
          </a:prstGeom>
          <a:effectLst>
            <a:outerShdw blurRad="50800" dist="38100" dir="2700000" algn="tl" rotWithShape="0">
              <a:prstClr val="black">
                <a:alpha val="40000"/>
              </a:prstClr>
            </a:outerShdw>
          </a:effectLst>
        </p:spPr>
        <p:txBody>
          <a:bodyPr wrap="square">
            <a:spAutoFit/>
          </a:bodyPr>
          <a:lstStyle/>
          <a:p>
            <a:pPr algn="ctr">
              <a:defRPr/>
            </a:pPr>
            <a:r>
              <a:rPr lang="en-US" altLang="zh-CN" sz="13800" dirty="0" smtClean="0">
                <a:solidFill>
                  <a:srgbClr val="FFCC03"/>
                </a:solidFill>
                <a:latin typeface="Impact" panose="020B0806030902050204" pitchFamily="34" charset="0"/>
              </a:rPr>
              <a:t>02</a:t>
            </a:r>
            <a:endParaRPr lang="zh-CN" altLang="en-US" sz="13800" dirty="0">
              <a:solidFill>
                <a:srgbClr val="FFCC03"/>
              </a:solidFill>
              <a:latin typeface="Impact" panose="020B0806030902050204" pitchFamily="34" charset="0"/>
            </a:endParaRPr>
          </a:p>
        </p:txBody>
      </p:sp>
      <p:sp>
        <p:nvSpPr>
          <p:cNvPr id="5" name="副标题 1">
            <a:extLst>
              <a:ext uri="{FF2B5EF4-FFF2-40B4-BE49-F238E27FC236}">
                <a16:creationId xmlns:a16="http://schemas.microsoft.com/office/drawing/2014/main" xmlns="" id="{0A708C3C-C6B4-6442-9CBE-2C1B39B341D0}"/>
              </a:ext>
            </a:extLst>
          </p:cNvPr>
          <p:cNvSpPr txBox="1">
            <a:spLocks/>
          </p:cNvSpPr>
          <p:nvPr/>
        </p:nvSpPr>
        <p:spPr>
          <a:xfrm>
            <a:off x="815009" y="4919421"/>
            <a:ext cx="10545416" cy="399340"/>
          </a:xfrm>
          <a:prstGeom prst="rect">
            <a:avLst/>
          </a:prstGeom>
          <a:effectLst>
            <a:outerShdw blurRad="50800" dist="38100" dir="2700000" algn="tl" rotWithShape="0">
              <a:prstClr val="black">
                <a:alpha val="40000"/>
              </a:prstClr>
            </a:outerShdw>
          </a:effectLst>
        </p:spPr>
        <p:txBody>
          <a:bodyPr/>
          <a:lstStyle>
            <a:lvl1pPr indent="0" algn="ctr">
              <a:lnSpc>
                <a:spcPct val="90000"/>
              </a:lnSpc>
              <a:spcBef>
                <a:spcPts val="1000"/>
              </a:spcBef>
              <a:buFont typeface="Arial" panose="020B0604020202020204" pitchFamily="34" charset="0"/>
              <a:buNone/>
              <a:defRPr b="1">
                <a:solidFill>
                  <a:schemeClr val="accent1"/>
                </a:solidFill>
                <a:latin typeface="微软雅黑 Light" panose="020B0502040204020203" pitchFamily="34" charset="-122"/>
                <a:ea typeface="微软雅黑 Light" panose="020B0502040204020203" pitchFamily="34"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smtClean="0"/>
              <a:t>java.util.Optional——</a:t>
            </a:r>
            <a:r>
              <a:rPr lang="zh-CN" altLang="en-US" dirty="0" smtClean="0"/>
              <a:t>这</a:t>
            </a:r>
            <a:r>
              <a:rPr lang="zh-CN" altLang="en-US" dirty="0"/>
              <a:t>个类专门用来解决空引用的问</a:t>
            </a:r>
            <a:r>
              <a:rPr lang="zh-CN" altLang="en-US" dirty="0" smtClean="0"/>
              <a:t>题</a:t>
            </a:r>
            <a:endParaRPr lang="zh-CN" altLang="en-US" dirty="0"/>
          </a:p>
        </p:txBody>
      </p:sp>
    </p:spTree>
    <p:extLst>
      <p:ext uri="{BB962C8B-B14F-4D97-AF65-F5344CB8AC3E}">
        <p14:creationId xmlns:p14="http://schemas.microsoft.com/office/powerpoint/2010/main" val="33709618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smtClean="0"/>
              <a:t>Java </a:t>
            </a:r>
            <a:r>
              <a:rPr lang="en-US" altLang="zh-CN" dirty="0"/>
              <a:t>8 Optional </a:t>
            </a:r>
            <a:r>
              <a:rPr lang="zh-CN" altLang="en-US" dirty="0"/>
              <a:t>类</a:t>
            </a:r>
          </a:p>
          <a:p>
            <a:r>
              <a:rPr lang="zh-CN" altLang="en-US" dirty="0"/>
              <a:t/>
            </a:r>
            <a:br>
              <a:rPr lang="zh-CN" altLang="en-US" dirty="0"/>
            </a:br>
            <a:r>
              <a:rPr lang="zh-CN" altLang="en-US" b="0" dirty="0"/>
              <a:t/>
            </a:r>
            <a:br>
              <a:rPr lang="zh-CN" altLang="en-US" b="0" dirty="0"/>
            </a:br>
            <a:r>
              <a:rPr lang="zh-CN" altLang="en-US" b="0" dirty="0"/>
              <a:t/>
            </a:r>
            <a:br>
              <a:rPr lang="zh-CN" altLang="en-US" b="0" dirty="0"/>
            </a:br>
            <a:r>
              <a:rPr lang="en-US" altLang="zh-CN" b="0" dirty="0"/>
              <a:t/>
            </a:r>
            <a:br>
              <a:rPr lang="en-US" altLang="zh-CN" b="0" dirty="0"/>
            </a:br>
            <a:endParaRPr lang="zh-CN" altLang="en-US" dirty="0"/>
          </a:p>
          <a:p>
            <a:r>
              <a:rPr lang="en-US" altLang="zh-CN" b="0" dirty="0" smtClean="0"/>
              <a:t/>
            </a:r>
            <a:br>
              <a:rPr lang="en-US" altLang="zh-CN" b="0" dirty="0" smtClean="0"/>
            </a:br>
            <a:endParaRPr lang="en-US" altLang="zh-CN" dirty="0"/>
          </a:p>
        </p:txBody>
      </p:sp>
      <p:sp>
        <p:nvSpPr>
          <p:cNvPr id="4" name="副标题 1">
            <a:extLst>
              <a:ext uri="{FF2B5EF4-FFF2-40B4-BE49-F238E27FC236}">
                <a16:creationId xmlns:a16="http://schemas.microsoft.com/office/drawing/2014/main" xmlns="" id="{0A708C3C-C6B4-6442-9CBE-2C1B39B341D0}"/>
              </a:ext>
            </a:extLst>
          </p:cNvPr>
          <p:cNvSpPr txBox="1">
            <a:spLocks/>
          </p:cNvSpPr>
          <p:nvPr/>
        </p:nvSpPr>
        <p:spPr>
          <a:xfrm>
            <a:off x="815008" y="1601276"/>
            <a:ext cx="10752877" cy="4407638"/>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en-US" altLang="zh-CN" sz="1600" b="0" dirty="0"/>
              <a:t>Optional </a:t>
            </a:r>
            <a:r>
              <a:rPr lang="zh-CN" altLang="en-US" sz="1600" b="0" dirty="0"/>
              <a:t>类是一个可以为</a:t>
            </a:r>
            <a:r>
              <a:rPr lang="en-US" altLang="zh-CN" sz="1600" b="0" dirty="0"/>
              <a:t>null</a:t>
            </a:r>
            <a:r>
              <a:rPr lang="zh-CN" altLang="en-US" sz="1600" b="0" dirty="0"/>
              <a:t>的容器对象。如果值存在则</a:t>
            </a:r>
            <a:r>
              <a:rPr lang="en-US" altLang="zh-CN" sz="1600" b="0" dirty="0"/>
              <a:t>isPresent()</a:t>
            </a:r>
            <a:r>
              <a:rPr lang="zh-CN" altLang="en-US" sz="1600" b="0" dirty="0"/>
              <a:t>方法会返回</a:t>
            </a:r>
            <a:r>
              <a:rPr lang="en-US" altLang="zh-CN" sz="1600" b="0" dirty="0"/>
              <a:t>true</a:t>
            </a:r>
            <a:r>
              <a:rPr lang="zh-CN" altLang="en-US" sz="1600" b="0" dirty="0"/>
              <a:t>，调用</a:t>
            </a:r>
            <a:r>
              <a:rPr lang="en-US" altLang="zh-CN" sz="1600" b="0" dirty="0"/>
              <a:t>get()</a:t>
            </a:r>
            <a:r>
              <a:rPr lang="zh-CN" altLang="en-US" sz="1600" b="0" dirty="0"/>
              <a:t>方法会返回该对象</a:t>
            </a:r>
            <a:r>
              <a:rPr lang="zh-CN" altLang="en-US" sz="1600" b="0" dirty="0" smtClean="0"/>
              <a:t>。</a:t>
            </a:r>
            <a:endParaRPr lang="zh-CN" altLang="en-US" sz="1600" b="0" dirty="0"/>
          </a:p>
          <a:p>
            <a:pPr marL="285750" indent="-285750">
              <a:lnSpc>
                <a:spcPct val="150000"/>
              </a:lnSpc>
              <a:buFont typeface="Wingdings" pitchFamily="2" charset="2"/>
              <a:buChar char="l"/>
            </a:pPr>
            <a:r>
              <a:rPr lang="en-US" altLang="zh-CN" sz="1600" b="0" dirty="0"/>
              <a:t>Optional </a:t>
            </a:r>
            <a:r>
              <a:rPr lang="zh-CN" altLang="en-US" sz="1600" b="0" dirty="0"/>
              <a:t>是个容器：它可以保存类型</a:t>
            </a:r>
            <a:r>
              <a:rPr lang="en-US" altLang="zh-CN" sz="1600" b="0" dirty="0"/>
              <a:t>T</a:t>
            </a:r>
            <a:r>
              <a:rPr lang="zh-CN" altLang="en-US" sz="1600" b="0" dirty="0"/>
              <a:t>的值，或者仅仅保存</a:t>
            </a:r>
            <a:r>
              <a:rPr lang="en-US" altLang="zh-CN" sz="1600" b="0" dirty="0"/>
              <a:t>null</a:t>
            </a:r>
            <a:r>
              <a:rPr lang="zh-CN" altLang="en-US" sz="1600" b="0" dirty="0"/>
              <a:t>。</a:t>
            </a:r>
            <a:r>
              <a:rPr lang="en-US" altLang="zh-CN" sz="1600" b="0" dirty="0"/>
              <a:t>Optional</a:t>
            </a:r>
            <a:r>
              <a:rPr lang="zh-CN" altLang="en-US" sz="1600" b="0" dirty="0"/>
              <a:t>提供很多有用的方法，这样我们就</a:t>
            </a:r>
            <a:r>
              <a:rPr lang="zh-CN" altLang="en-US" sz="1600" b="0" dirty="0">
                <a:solidFill>
                  <a:srgbClr val="FF0000"/>
                </a:solidFill>
              </a:rPr>
              <a:t>不用显式进行空值检测</a:t>
            </a:r>
            <a:r>
              <a:rPr lang="zh-CN" altLang="en-US" sz="1600" b="0" dirty="0" smtClean="0"/>
              <a:t>。</a:t>
            </a:r>
            <a:endParaRPr lang="zh-CN" altLang="en-US" sz="1600" b="0" dirty="0"/>
          </a:p>
          <a:p>
            <a:pPr marL="285750" indent="-285750">
              <a:lnSpc>
                <a:spcPct val="150000"/>
              </a:lnSpc>
              <a:buFont typeface="Wingdings" pitchFamily="2" charset="2"/>
              <a:buChar char="l"/>
            </a:pPr>
            <a:r>
              <a:rPr lang="en-US" altLang="zh-CN" sz="1600" b="0" dirty="0"/>
              <a:t>Optional </a:t>
            </a:r>
            <a:r>
              <a:rPr lang="zh-CN" altLang="en-US" sz="1600" b="0" dirty="0"/>
              <a:t>类的引入很好的</a:t>
            </a:r>
            <a:r>
              <a:rPr lang="zh-CN" altLang="en-US" sz="1600" b="0" dirty="0">
                <a:solidFill>
                  <a:srgbClr val="FF0000"/>
                </a:solidFill>
              </a:rPr>
              <a:t>解决空指针异常</a:t>
            </a:r>
            <a:r>
              <a:rPr lang="zh-CN" altLang="en-US" sz="1600" b="0" dirty="0"/>
              <a:t>。</a:t>
            </a:r>
            <a:endParaRPr lang="en-US" altLang="zh-CN" sz="1600" b="0" dirty="0" smtClean="0"/>
          </a:p>
        </p:txBody>
      </p:sp>
    </p:spTree>
    <p:extLst>
      <p:ext uri="{BB962C8B-B14F-4D97-AF65-F5344CB8AC3E}">
        <p14:creationId xmlns:p14="http://schemas.microsoft.com/office/powerpoint/2010/main" val="1316012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smtClean="0"/>
              <a:t>一</a:t>
            </a:r>
            <a:r>
              <a:rPr lang="zh-CN" altLang="en-US" dirty="0" smtClean="0"/>
              <a:t>、构造实例</a:t>
            </a:r>
            <a:endParaRPr lang="zh-CN" altLang="en-US" dirty="0"/>
          </a:p>
          <a:p>
            <a:r>
              <a:rPr lang="en-US" altLang="zh-CN" b="0" dirty="0" smtClean="0"/>
              <a:t/>
            </a:r>
            <a:br>
              <a:rPr lang="en-US" altLang="zh-CN" b="0" dirty="0" smtClean="0"/>
            </a:br>
            <a:endParaRPr lang="en-US" altLang="zh-CN" dirty="0"/>
          </a:p>
        </p:txBody>
      </p:sp>
      <p:sp>
        <p:nvSpPr>
          <p:cNvPr id="4" name="副标题 1">
            <a:extLst>
              <a:ext uri="{FF2B5EF4-FFF2-40B4-BE49-F238E27FC236}">
                <a16:creationId xmlns:a16="http://schemas.microsoft.com/office/drawing/2014/main" xmlns="" id="{0A708C3C-C6B4-6442-9CBE-2C1B39B341D0}"/>
              </a:ext>
            </a:extLst>
          </p:cNvPr>
          <p:cNvSpPr txBox="1">
            <a:spLocks/>
          </p:cNvSpPr>
          <p:nvPr/>
        </p:nvSpPr>
        <p:spPr>
          <a:xfrm>
            <a:off x="815008" y="1640114"/>
            <a:ext cx="10752877" cy="4368800"/>
          </a:xfrm>
          <a:prstGeom prst="rect">
            <a:avLst/>
          </a:prstGeom>
          <a:effectLst>
            <a:outerShdw blurRad="50800" dist="38100" dir="2700000" algn="tl" rotWithShape="0">
              <a:prstClr val="black">
                <a:alpha val="40000"/>
              </a:prstClr>
            </a:outerShdw>
          </a:effectLst>
        </p:spPr>
        <p:txBody>
          <a:bodyPr/>
          <a:lstStyle>
            <a:defPPr>
              <a:defRPr lang="zh-CN"/>
            </a:defPPr>
            <a:lvl1pPr indent="0">
              <a:lnSpc>
                <a:spcPct val="90000"/>
              </a:lnSpc>
              <a:spcBef>
                <a:spcPts val="1000"/>
              </a:spcBef>
              <a:buFont typeface="Arial" panose="020B0604020202020204" pitchFamily="34" charset="0"/>
              <a:buNone/>
              <a:defRPr b="1">
                <a:solidFill>
                  <a:schemeClr val="accent1"/>
                </a:solidFill>
                <a:latin typeface="微软雅黑 Light" panose="020B0502040204020203" pitchFamily="34" charset="-122"/>
                <a:ea typeface="微软雅黑 Light" panose="020B0502040204020203" pitchFamily="34"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285750" indent="-285750">
              <a:buFont typeface="Wingdings" pitchFamily="2" charset="2"/>
              <a:buChar char="l"/>
            </a:pPr>
            <a:r>
              <a:rPr lang="en-US" altLang="zh-CN" sz="1600" b="0" dirty="0" smtClean="0"/>
              <a:t>Optional&lt;User</a:t>
            </a:r>
            <a:r>
              <a:rPr lang="en-US" altLang="zh-CN" sz="1600" b="0" dirty="0"/>
              <a:t>&gt; o</a:t>
            </a:r>
            <a:r>
              <a:rPr lang="en-US" altLang="zh-CN" sz="1600" b="0" dirty="0" smtClean="0"/>
              <a:t>pt </a:t>
            </a:r>
            <a:r>
              <a:rPr lang="en-US" altLang="zh-CN" sz="1600" b="0" dirty="0"/>
              <a:t>= Optional.empty</a:t>
            </a:r>
            <a:r>
              <a:rPr lang="en-US" altLang="zh-CN" sz="1600" b="0" dirty="0" smtClean="0"/>
              <a:t>();		##</a:t>
            </a:r>
            <a:r>
              <a:rPr lang="zh-CN" altLang="en-US" sz="1600" b="0" dirty="0"/>
              <a:t>创建一个空 </a:t>
            </a:r>
            <a:r>
              <a:rPr lang="en-US" altLang="zh-CN" sz="1600" b="0" dirty="0"/>
              <a:t>Optional</a:t>
            </a:r>
            <a:endParaRPr lang="en-US" altLang="zh-CN" sz="1600" b="0" dirty="0" smtClean="0"/>
          </a:p>
          <a:p>
            <a:pPr marL="285750" indent="-285750">
              <a:buFont typeface="Wingdings" pitchFamily="2" charset="2"/>
              <a:buChar char="l"/>
            </a:pPr>
            <a:r>
              <a:rPr lang="en-US" altLang="zh-CN" sz="1600" b="0" dirty="0" smtClean="0"/>
              <a:t>Optional&lt;User</a:t>
            </a:r>
            <a:r>
              <a:rPr lang="en-US" altLang="zh-CN" sz="1600" b="0" dirty="0"/>
              <a:t>&gt; opt = Optional.of(user</a:t>
            </a:r>
            <a:r>
              <a:rPr lang="en-US" altLang="zh-CN" sz="1600" b="0" dirty="0" smtClean="0"/>
              <a:t>);		##user</a:t>
            </a:r>
            <a:r>
              <a:rPr lang="zh-CN" altLang="en-US" sz="1600" b="0" dirty="0" smtClean="0"/>
              <a:t>不能为</a:t>
            </a:r>
            <a:r>
              <a:rPr lang="en-US" altLang="zh-CN" sz="1600" b="0" dirty="0" smtClean="0"/>
              <a:t>null</a:t>
            </a:r>
          </a:p>
          <a:p>
            <a:pPr marL="285750" indent="-285750">
              <a:buFont typeface="Wingdings" pitchFamily="2" charset="2"/>
              <a:buChar char="l"/>
            </a:pPr>
            <a:r>
              <a:rPr lang="en-US" altLang="zh-CN" sz="1600" b="0" dirty="0"/>
              <a:t>Optional&lt;User&gt; opt = Optional.ofNullable(user</a:t>
            </a:r>
            <a:r>
              <a:rPr lang="en-US" altLang="zh-CN" sz="1600" b="0" dirty="0" smtClean="0"/>
              <a:t>);	##user</a:t>
            </a:r>
            <a:r>
              <a:rPr lang="zh-CN" altLang="en-US" sz="1600" b="0" dirty="0" smtClean="0"/>
              <a:t>可以为</a:t>
            </a:r>
            <a:r>
              <a:rPr lang="en-US" altLang="zh-CN" sz="1600" b="0" dirty="0" smtClean="0"/>
              <a:t>null</a:t>
            </a:r>
            <a:endParaRPr lang="en-US" altLang="zh-CN" sz="1600" b="0" dirty="0"/>
          </a:p>
        </p:txBody>
      </p:sp>
    </p:spTree>
    <p:extLst>
      <p:ext uri="{BB962C8B-B14F-4D97-AF65-F5344CB8AC3E}">
        <p14:creationId xmlns:p14="http://schemas.microsoft.com/office/powerpoint/2010/main" val="1337033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二</a:t>
            </a:r>
            <a:r>
              <a:rPr lang="zh-CN" altLang="en-US" dirty="0" smtClean="0"/>
              <a:t>、</a:t>
            </a:r>
            <a:r>
              <a:rPr lang="zh-CN" altLang="en-US" dirty="0" smtClean="0"/>
              <a:t>主要方法</a:t>
            </a:r>
            <a:endParaRPr lang="zh-CN" altLang="en-US" dirty="0"/>
          </a:p>
          <a:p>
            <a:r>
              <a:rPr lang="zh-CN" altLang="en-US" dirty="0"/>
              <a:t/>
            </a:r>
            <a:br>
              <a:rPr lang="zh-CN" altLang="en-US" dirty="0"/>
            </a:br>
            <a:r>
              <a:rPr lang="zh-CN" altLang="en-US" b="0" dirty="0"/>
              <a:t/>
            </a:r>
            <a:br>
              <a:rPr lang="zh-CN" altLang="en-US" b="0" dirty="0"/>
            </a:br>
            <a:r>
              <a:rPr lang="zh-CN" altLang="en-US" b="0" dirty="0"/>
              <a:t/>
            </a:r>
            <a:br>
              <a:rPr lang="zh-CN" altLang="en-US" b="0" dirty="0"/>
            </a:br>
            <a:r>
              <a:rPr lang="en-US" altLang="zh-CN" b="0" dirty="0"/>
              <a:t/>
            </a:r>
            <a:br>
              <a:rPr lang="en-US" altLang="zh-CN" b="0" dirty="0"/>
            </a:br>
            <a:endParaRPr lang="zh-CN" altLang="en-US" dirty="0"/>
          </a:p>
          <a:p>
            <a:r>
              <a:rPr lang="en-US" altLang="zh-CN" b="0" dirty="0" smtClean="0"/>
              <a:t/>
            </a:r>
            <a:br>
              <a:rPr lang="en-US" altLang="zh-CN" b="0" dirty="0" smtClean="0"/>
            </a:br>
            <a:endParaRPr lang="en-US" altLang="zh-CN" dirty="0"/>
          </a:p>
        </p:txBody>
      </p:sp>
      <p:sp>
        <p:nvSpPr>
          <p:cNvPr id="4" name="副标题 1">
            <a:extLst>
              <a:ext uri="{FF2B5EF4-FFF2-40B4-BE49-F238E27FC236}">
                <a16:creationId xmlns:a16="http://schemas.microsoft.com/office/drawing/2014/main" xmlns="" id="{0A708C3C-C6B4-6442-9CBE-2C1B39B341D0}"/>
              </a:ext>
            </a:extLst>
          </p:cNvPr>
          <p:cNvSpPr txBox="1">
            <a:spLocks/>
          </p:cNvSpPr>
          <p:nvPr/>
        </p:nvSpPr>
        <p:spPr>
          <a:xfrm>
            <a:off x="815008" y="1601276"/>
            <a:ext cx="10752877" cy="4407638"/>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en-US" altLang="zh-CN" sz="1600" b="0" dirty="0">
                <a:solidFill>
                  <a:srgbClr val="FF0000"/>
                </a:solidFill>
              </a:rPr>
              <a:t>public T get() </a:t>
            </a:r>
          </a:p>
          <a:p>
            <a:pPr marL="285750" indent="-285750">
              <a:lnSpc>
                <a:spcPct val="150000"/>
              </a:lnSpc>
              <a:buFont typeface="Wingdings" pitchFamily="2" charset="2"/>
              <a:buChar char="l"/>
            </a:pPr>
            <a:r>
              <a:rPr lang="en-US" altLang="zh-CN" sz="1600" b="0" dirty="0" smtClean="0">
                <a:solidFill>
                  <a:srgbClr val="FF0000"/>
                </a:solidFill>
              </a:rPr>
              <a:t>public </a:t>
            </a:r>
            <a:r>
              <a:rPr lang="en-US" altLang="zh-CN" sz="1600" b="0" dirty="0">
                <a:solidFill>
                  <a:srgbClr val="FF0000"/>
                </a:solidFill>
              </a:rPr>
              <a:t>boolean isPresent()</a:t>
            </a:r>
            <a:endParaRPr lang="en-US" altLang="zh-CN" sz="1600" b="0" dirty="0" smtClean="0">
              <a:solidFill>
                <a:srgbClr val="FF0000"/>
              </a:solidFill>
            </a:endParaRPr>
          </a:p>
          <a:p>
            <a:pPr marL="285750" indent="-285750">
              <a:lnSpc>
                <a:spcPct val="150000"/>
              </a:lnSpc>
              <a:buFont typeface="Wingdings" pitchFamily="2" charset="2"/>
              <a:buChar char="l"/>
            </a:pPr>
            <a:r>
              <a:rPr lang="en-US" altLang="zh-CN" sz="1600" b="0" dirty="0" smtClean="0"/>
              <a:t>public&lt;U</a:t>
            </a:r>
            <a:r>
              <a:rPr lang="en-US" altLang="zh-CN" sz="1600" b="0" dirty="0"/>
              <a:t>&gt; Optional&lt;U&gt; </a:t>
            </a:r>
            <a:r>
              <a:rPr lang="en-US" altLang="zh-CN" sz="1600" b="0" dirty="0">
                <a:solidFill>
                  <a:schemeClr val="accent5">
                    <a:lumMod val="20000"/>
                    <a:lumOff val="80000"/>
                  </a:schemeClr>
                </a:solidFill>
              </a:rPr>
              <a:t>map</a:t>
            </a:r>
            <a:r>
              <a:rPr lang="en-US" altLang="zh-CN" sz="1600" b="0" dirty="0"/>
              <a:t>(Function&lt;? super T, ? extends U&gt; mapper)</a:t>
            </a:r>
          </a:p>
          <a:p>
            <a:pPr marL="285750" indent="-285750">
              <a:lnSpc>
                <a:spcPct val="150000"/>
              </a:lnSpc>
              <a:buFont typeface="Wingdings" pitchFamily="2" charset="2"/>
              <a:buChar char="l"/>
            </a:pPr>
            <a:r>
              <a:rPr lang="en-US" altLang="zh-CN" sz="1600" b="0" dirty="0"/>
              <a:t>public T </a:t>
            </a:r>
            <a:r>
              <a:rPr lang="en-US" altLang="zh-CN" sz="1600" b="0" dirty="0">
                <a:solidFill>
                  <a:schemeClr val="accent5">
                    <a:lumMod val="20000"/>
                    <a:lumOff val="80000"/>
                  </a:schemeClr>
                </a:solidFill>
              </a:rPr>
              <a:t>orElse</a:t>
            </a:r>
            <a:r>
              <a:rPr lang="en-US" altLang="zh-CN" sz="1600" b="0" dirty="0"/>
              <a:t>(T other)</a:t>
            </a:r>
          </a:p>
          <a:p>
            <a:pPr marL="285750" indent="-285750">
              <a:lnSpc>
                <a:spcPct val="150000"/>
              </a:lnSpc>
              <a:buFont typeface="Wingdings" pitchFamily="2" charset="2"/>
              <a:buChar char="l"/>
            </a:pPr>
            <a:r>
              <a:rPr lang="en-US" altLang="zh-CN" sz="1600" b="0" dirty="0"/>
              <a:t>public T </a:t>
            </a:r>
            <a:r>
              <a:rPr lang="en-US" altLang="zh-CN" sz="1600" b="0" dirty="0">
                <a:solidFill>
                  <a:schemeClr val="accent5">
                    <a:lumMod val="20000"/>
                    <a:lumOff val="80000"/>
                  </a:schemeClr>
                </a:solidFill>
              </a:rPr>
              <a:t>orElseGet</a:t>
            </a:r>
            <a:r>
              <a:rPr lang="en-US" altLang="zh-CN" sz="1600" b="0" dirty="0"/>
              <a:t>(Supplier&lt;? extends T&gt; other)</a:t>
            </a:r>
          </a:p>
          <a:p>
            <a:pPr marL="285750" indent="-285750">
              <a:lnSpc>
                <a:spcPct val="150000"/>
              </a:lnSpc>
              <a:buFont typeface="Wingdings" pitchFamily="2" charset="2"/>
              <a:buChar char="l"/>
            </a:pPr>
            <a:r>
              <a:rPr lang="en-US" altLang="zh-CN" sz="1600" b="0" dirty="0"/>
              <a:t>public void </a:t>
            </a:r>
            <a:r>
              <a:rPr lang="en-US" altLang="zh-CN" sz="1600" b="0" dirty="0">
                <a:solidFill>
                  <a:schemeClr val="accent5">
                    <a:lumMod val="20000"/>
                    <a:lumOff val="80000"/>
                  </a:schemeClr>
                </a:solidFill>
              </a:rPr>
              <a:t>ifPresent</a:t>
            </a:r>
            <a:r>
              <a:rPr lang="en-US" altLang="zh-CN" sz="1600" b="0" dirty="0"/>
              <a:t>(Consumer&lt;? super T&gt; consumer)</a:t>
            </a:r>
          </a:p>
          <a:p>
            <a:pPr marL="285750" indent="-285750">
              <a:lnSpc>
                <a:spcPct val="150000"/>
              </a:lnSpc>
              <a:buFont typeface="Wingdings" pitchFamily="2" charset="2"/>
              <a:buChar char="l"/>
            </a:pPr>
            <a:r>
              <a:rPr lang="en-US" altLang="zh-CN" sz="1600" b="0" dirty="0"/>
              <a:t>public Optional&lt;T&gt; </a:t>
            </a:r>
            <a:r>
              <a:rPr lang="en-US" altLang="zh-CN" sz="1600" b="0" dirty="0">
                <a:solidFill>
                  <a:schemeClr val="accent5">
                    <a:lumMod val="20000"/>
                    <a:lumOff val="80000"/>
                  </a:schemeClr>
                </a:solidFill>
              </a:rPr>
              <a:t>filter</a:t>
            </a:r>
            <a:r>
              <a:rPr lang="en-US" altLang="zh-CN" sz="1600" b="0" dirty="0"/>
              <a:t>(Predicate&lt;? super T&gt; predicate)</a:t>
            </a:r>
          </a:p>
          <a:p>
            <a:pPr marL="285750" indent="-285750">
              <a:lnSpc>
                <a:spcPct val="150000"/>
              </a:lnSpc>
              <a:buFont typeface="Wingdings" pitchFamily="2" charset="2"/>
              <a:buChar char="l"/>
            </a:pPr>
            <a:r>
              <a:rPr lang="en-US" altLang="zh-CN" sz="1600" b="0" dirty="0"/>
              <a:t>public&lt;U&gt; Optional&lt;U&gt; </a:t>
            </a:r>
            <a:r>
              <a:rPr lang="en-US" altLang="zh-CN" sz="1600" b="0" dirty="0">
                <a:solidFill>
                  <a:schemeClr val="accent5">
                    <a:lumMod val="20000"/>
                    <a:lumOff val="80000"/>
                  </a:schemeClr>
                </a:solidFill>
              </a:rPr>
              <a:t>flatMap</a:t>
            </a:r>
            <a:r>
              <a:rPr lang="en-US" altLang="zh-CN" sz="1600" b="0" dirty="0"/>
              <a:t>(Function&lt;? super T, Optional&lt;U&gt;&gt; mapper)</a:t>
            </a:r>
          </a:p>
          <a:p>
            <a:pPr marL="285750" indent="-285750">
              <a:lnSpc>
                <a:spcPct val="150000"/>
              </a:lnSpc>
              <a:buFont typeface="Wingdings" pitchFamily="2" charset="2"/>
              <a:buChar char="l"/>
            </a:pPr>
            <a:r>
              <a:rPr lang="en-US" altLang="zh-CN" sz="1600" b="0" dirty="0"/>
              <a:t>public &lt;X extends Throwable&gt; T </a:t>
            </a:r>
            <a:r>
              <a:rPr lang="en-US" altLang="zh-CN" sz="1600" b="0" dirty="0">
                <a:solidFill>
                  <a:schemeClr val="accent5">
                    <a:lumMod val="20000"/>
                    <a:lumOff val="80000"/>
                  </a:schemeClr>
                </a:solidFill>
              </a:rPr>
              <a:t>orElseThrow</a:t>
            </a:r>
            <a:r>
              <a:rPr lang="en-US" altLang="zh-CN" sz="1600" b="0" dirty="0"/>
              <a:t>(Supplier&lt;? extends X&gt; exceptionSupplier) throws X</a:t>
            </a:r>
            <a:endParaRPr lang="en-US" altLang="zh-CN" sz="1600" b="0" dirty="0" smtClean="0"/>
          </a:p>
        </p:txBody>
      </p:sp>
    </p:spTree>
    <p:extLst>
      <p:ext uri="{BB962C8B-B14F-4D97-AF65-F5344CB8AC3E}">
        <p14:creationId xmlns:p14="http://schemas.microsoft.com/office/powerpoint/2010/main" val="840376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4077961"/>
            <a:ext cx="10545416" cy="633198"/>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atinLnBrk="1">
              <a:lnSpc>
                <a:spcPct val="150000"/>
              </a:lnSpc>
            </a:pPr>
            <a:r>
              <a:rPr lang="zh-CN" altLang="en-US" sz="1600" b="0" dirty="0" smtClean="0"/>
              <a:t>当有了 </a:t>
            </a:r>
            <a:r>
              <a:rPr lang="en-US" altLang="zh-CN" sz="1600" b="0" dirty="0" smtClean="0"/>
              <a:t>Optional </a:t>
            </a:r>
            <a:r>
              <a:rPr lang="zh-CN" altLang="en-US" sz="1600" b="0" dirty="0" smtClean="0"/>
              <a:t>，于是代码就开始这么写了</a:t>
            </a:r>
            <a:r>
              <a:rPr lang="en-US" altLang="zh-CN" sz="1600" b="0" dirty="0" smtClean="0"/>
              <a:t>……</a:t>
            </a:r>
          </a:p>
        </p:txBody>
      </p:sp>
      <p:sp>
        <p:nvSpPr>
          <p:cNvPr id="12" name="副标题 1">
            <a:extLst>
              <a:ext uri="{FF2B5EF4-FFF2-40B4-BE49-F238E27FC236}">
                <a16:creationId xmlns:a16="http://schemas.microsoft.com/office/drawing/2014/main" xmlns="" id="{0A708C3C-C6B4-6442-9CBE-2C1B39B341D0}"/>
              </a:ext>
            </a:extLst>
          </p:cNvPr>
          <p:cNvSpPr txBox="1">
            <a:spLocks/>
          </p:cNvSpPr>
          <p:nvPr/>
        </p:nvSpPr>
        <p:spPr>
          <a:xfrm>
            <a:off x="815009" y="1684095"/>
            <a:ext cx="10545416" cy="633198"/>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atinLnBrk="1">
              <a:lnSpc>
                <a:spcPct val="150000"/>
              </a:lnSpc>
            </a:pPr>
            <a:r>
              <a:rPr lang="zh-CN" altLang="en-US" sz="1600" b="0" dirty="0"/>
              <a:t>没有</a:t>
            </a:r>
            <a:r>
              <a:rPr lang="zh-CN" altLang="en-US" sz="1600" b="0" dirty="0" smtClean="0"/>
              <a:t> </a:t>
            </a:r>
            <a:r>
              <a:rPr lang="en-US" altLang="zh-CN" sz="1600" b="0" dirty="0" smtClean="0"/>
              <a:t>Optional </a:t>
            </a:r>
            <a:r>
              <a:rPr lang="zh-CN" altLang="en-US" sz="1600" b="0" dirty="0" smtClean="0"/>
              <a:t>之前，都是这么来写</a:t>
            </a:r>
            <a:r>
              <a:rPr lang="en-US" altLang="zh-CN" sz="1600" b="0" dirty="0" smtClean="0"/>
              <a:t>~</a:t>
            </a:r>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三</a:t>
            </a:r>
            <a:r>
              <a:rPr lang="zh-CN" altLang="en-US" dirty="0" smtClean="0"/>
              <a:t>、</a:t>
            </a:r>
            <a:r>
              <a:rPr lang="zh-CN" altLang="en-US" dirty="0" smtClean="0"/>
              <a:t>开始使</a:t>
            </a:r>
            <a:r>
              <a:rPr lang="zh-CN" altLang="en-US" dirty="0"/>
              <a:t>用</a:t>
            </a:r>
          </a:p>
          <a:p>
            <a:r>
              <a:rPr lang="zh-CN" altLang="en-US" dirty="0"/>
              <a:t/>
            </a:r>
            <a:br>
              <a:rPr lang="zh-CN" altLang="en-US" dirty="0"/>
            </a:br>
            <a:r>
              <a:rPr lang="zh-CN" altLang="en-US" b="0" dirty="0"/>
              <a:t/>
            </a:r>
            <a:br>
              <a:rPr lang="zh-CN" altLang="en-US" b="0" dirty="0"/>
            </a:br>
            <a:r>
              <a:rPr lang="zh-CN" altLang="en-US" b="0" dirty="0"/>
              <a:t/>
            </a:r>
            <a:br>
              <a:rPr lang="zh-CN" altLang="en-US" b="0" dirty="0"/>
            </a:br>
            <a:r>
              <a:rPr lang="en-US" altLang="zh-CN" b="0" dirty="0"/>
              <a:t/>
            </a:r>
            <a:br>
              <a:rPr lang="en-US" altLang="zh-CN" b="0" dirty="0"/>
            </a:br>
            <a:endParaRPr lang="zh-CN" altLang="en-US" dirty="0"/>
          </a:p>
          <a:p>
            <a:r>
              <a:rPr lang="en-US" altLang="zh-CN" b="0" dirty="0" smtClean="0"/>
              <a:t/>
            </a:r>
            <a:br>
              <a:rPr lang="en-US" altLang="zh-CN" b="0" dirty="0" smtClean="0"/>
            </a:br>
            <a:endParaRPr lang="en-US" altLang="zh-CN" dirty="0"/>
          </a:p>
        </p:txBody>
      </p:sp>
      <p:sp>
        <p:nvSpPr>
          <p:cNvPr id="2" name="Rectangle 1"/>
          <p:cNvSpPr>
            <a:spLocks noChangeArrowheads="1"/>
          </p:cNvSpPr>
          <p:nvPr/>
        </p:nvSpPr>
        <p:spPr bwMode="auto">
          <a:xfrm>
            <a:off x="815009" y="2323635"/>
            <a:ext cx="9693333"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public void </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delJob</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(String jobId)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CheckJob object =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.findOne(Long.</a:t>
            </a:r>
            <a:r>
              <a:rPr kumimoji="0" lang="zh-CN" altLang="zh-CN" b="0" i="1" u="none" strike="noStrike" cap="none" normalizeH="0" baseline="0" dirty="0" smtClean="0">
                <a:ln>
                  <a:noFill/>
                </a:ln>
                <a:solidFill>
                  <a:srgbClr val="A9B7C6"/>
                </a:solidFill>
                <a:effectLst/>
                <a:latin typeface="宋体" pitchFamily="2" charset="-122"/>
                <a:ea typeface="宋体" pitchFamily="2" charset="-122"/>
                <a:cs typeface="宋体" pitchFamily="2" charset="-122"/>
              </a:rPr>
              <a:t>valueOf</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(jobId))</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if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(object != </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null</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.delete(object)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Rectangle 2"/>
          <p:cNvSpPr>
            <a:spLocks noChangeArrowheads="1"/>
          </p:cNvSpPr>
          <p:nvPr/>
        </p:nvSpPr>
        <p:spPr bwMode="auto">
          <a:xfrm>
            <a:off x="815009" y="4762273"/>
            <a:ext cx="9693334"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public void </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delJob</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(String jobId)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Optional&lt;CheckJob&gt; object =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.findById(Long.</a:t>
            </a:r>
            <a:r>
              <a:rPr kumimoji="0" lang="zh-CN" altLang="zh-CN" b="0" i="1" u="none" strike="noStrike" cap="none" normalizeH="0" baseline="0" dirty="0" smtClean="0">
                <a:ln>
                  <a:noFill/>
                </a:ln>
                <a:solidFill>
                  <a:srgbClr val="A9B7C6"/>
                </a:solidFill>
                <a:effectLst/>
                <a:latin typeface="宋体" pitchFamily="2" charset="-122"/>
                <a:ea typeface="宋体" pitchFamily="2" charset="-122"/>
                <a:cs typeface="宋体" pitchFamily="2" charset="-122"/>
              </a:rPr>
              <a:t>valueOf</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(jobId))</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if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(object.isPresent())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.delete(object.get())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952294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四</a:t>
            </a:r>
            <a:r>
              <a:rPr lang="zh-CN" altLang="en-US" dirty="0" smtClean="0"/>
              <a:t>、</a:t>
            </a:r>
            <a:r>
              <a:rPr lang="zh-CN" altLang="en-US" dirty="0"/>
              <a:t>正确姿势</a:t>
            </a:r>
            <a:endParaRPr lang="en-US" altLang="zh-CN" dirty="0"/>
          </a:p>
          <a:p>
            <a:endParaRPr lang="zh-CN" altLang="en-US" dirty="0"/>
          </a:p>
          <a:p>
            <a:endParaRPr lang="en-US" altLang="zh-CN" dirty="0"/>
          </a:p>
        </p:txBody>
      </p:sp>
      <p:sp>
        <p:nvSpPr>
          <p:cNvPr id="4" name="Rectangle 1"/>
          <p:cNvSpPr>
            <a:spLocks noChangeArrowheads="1"/>
          </p:cNvSpPr>
          <p:nvPr/>
        </p:nvSpPr>
        <p:spPr bwMode="auto">
          <a:xfrm>
            <a:off x="815009" y="1726650"/>
            <a:ext cx="1118830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public void </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delJobDemo</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(String jobId)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Optional&lt;CheckJob&gt; object =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.findById(Long.</a:t>
            </a:r>
            <a:r>
              <a:rPr kumimoji="0" lang="zh-CN" altLang="zh-CN" b="0" i="1" u="none" strike="noStrike" cap="none" normalizeH="0" baseline="0" dirty="0" smtClean="0">
                <a:ln>
                  <a:noFill/>
                </a:ln>
                <a:solidFill>
                  <a:srgbClr val="A9B7C6"/>
                </a:solidFill>
                <a:effectLst/>
                <a:latin typeface="宋体" pitchFamily="2" charset="-122"/>
                <a:ea typeface="宋体" pitchFamily="2" charset="-122"/>
                <a:cs typeface="宋体" pitchFamily="2" charset="-122"/>
              </a:rPr>
              <a:t>valueOf</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(jobId))</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object.ifPresent(checkJob -&gt;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checkJobRepository</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.delete(checkJob))</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4"/>
          <p:cNvSpPr>
            <a:spLocks noChangeArrowheads="1"/>
          </p:cNvSpPr>
          <p:nvPr/>
        </p:nvSpPr>
        <p:spPr bwMode="auto">
          <a:xfrm>
            <a:off x="815008" y="3418451"/>
            <a:ext cx="11188305"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BBB529"/>
                </a:solidFill>
                <a:effectLst/>
                <a:latin typeface="宋体" pitchFamily="2" charset="-122"/>
                <a:ea typeface="宋体" pitchFamily="2" charset="-122"/>
                <a:cs typeface="宋体" pitchFamily="2" charset="-122"/>
              </a:rPr>
              <a:t>@GetMapping</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"/account"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BBB529"/>
                </a:solidFill>
                <a:effectLst/>
                <a:latin typeface="宋体" pitchFamily="2" charset="-122"/>
                <a:ea typeface="宋体" pitchFamily="2" charset="-122"/>
                <a:cs typeface="宋体" pitchFamily="2" charset="-122"/>
              </a:rPr>
              <a:t>@Timed</a:t>
            </a:r>
            <a:br>
              <a:rPr kumimoji="0" lang="zh-CN" altLang="zh-CN" b="0" i="0" u="none" strike="noStrike" cap="none" normalizeH="0" baseline="0" dirty="0" smtClean="0">
                <a:ln>
                  <a:noFill/>
                </a:ln>
                <a:solidFill>
                  <a:srgbClr val="BBB529"/>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public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BaseRestResponse </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getAccount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return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BaseRestResponse.</a:t>
            </a:r>
            <a:r>
              <a:rPr kumimoji="0" lang="zh-CN" altLang="zh-CN" b="0" i="1" u="none" strike="noStrike" cap="none" normalizeH="0" baseline="0" dirty="0" smtClean="0">
                <a:ln>
                  <a:noFill/>
                </a:ln>
                <a:solidFill>
                  <a:srgbClr val="A9B7C6"/>
                </a:solidFill>
                <a:effectLst/>
                <a:latin typeface="宋体" pitchFamily="2" charset="-122"/>
                <a:ea typeface="宋体" pitchFamily="2" charset="-122"/>
                <a:cs typeface="宋体" pitchFamily="2" charset="-122"/>
              </a:rPr>
              <a:t>ok</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userService</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.getUserWithAuthorities()</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.map(UserDTO::</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new</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.orElseThrow(() -&gt; </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new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InternalServerErrorException(</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"User could not be found"</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27769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五</a:t>
            </a:r>
            <a:r>
              <a:rPr lang="zh-CN" altLang="en-US" dirty="0" smtClean="0"/>
              <a:t>、</a:t>
            </a:r>
            <a:r>
              <a:rPr lang="zh-CN" altLang="en-US" dirty="0" smtClean="0"/>
              <a:t>使用注意事项</a:t>
            </a:r>
            <a:endParaRPr lang="en-US" altLang="zh-CN" b="0" dirty="0"/>
          </a:p>
          <a:p>
            <a:endParaRPr lang="zh-CN" altLang="en-US" dirty="0"/>
          </a:p>
          <a:p>
            <a:endParaRPr lang="en-US" altLang="zh-CN" dirty="0"/>
          </a:p>
        </p:txBody>
      </p:sp>
      <p:sp>
        <p:nvSpPr>
          <p:cNvPr id="5" name="矩形 4"/>
          <p:cNvSpPr/>
          <p:nvPr/>
        </p:nvSpPr>
        <p:spPr>
          <a:xfrm>
            <a:off x="815009" y="1679857"/>
            <a:ext cx="9693334" cy="341632"/>
          </a:xfrm>
          <a:prstGeom prst="rect">
            <a:avLst/>
          </a:prstGeom>
          <a:effectLst>
            <a:outerShdw blurRad="50800" dist="38100" dir="2700000" algn="tl" rotWithShape="0">
              <a:prstClr val="black">
                <a:alpha val="40000"/>
              </a:prstClr>
            </a:outerShdw>
          </a:effectLst>
        </p:spPr>
        <p:txBody>
          <a:bodyPr/>
          <a:lstStyle/>
          <a:p>
            <a:pPr>
              <a:lnSpc>
                <a:spcPct val="90000"/>
              </a:lnSpc>
              <a:spcBef>
                <a:spcPts val="1000"/>
              </a:spcBef>
              <a:buFont typeface="Arial" panose="020B0604020202020204" pitchFamily="34" charset="0"/>
              <a:buNone/>
            </a:pPr>
            <a:r>
              <a:rPr lang="zh-CN" altLang="en-US" sz="1600" dirty="0">
                <a:solidFill>
                  <a:schemeClr val="accent1"/>
                </a:solidFill>
                <a:latin typeface="微软雅黑 Light" panose="020B0502040204020203" pitchFamily="34" charset="-122"/>
                <a:ea typeface="微软雅黑 Light" panose="020B0502040204020203" pitchFamily="34" charset="-122"/>
              </a:rPr>
              <a:t>直白的讲</a:t>
            </a:r>
            <a:r>
              <a:rPr lang="en-US" altLang="zh-CN" sz="1600" dirty="0">
                <a:solidFill>
                  <a:schemeClr val="accent1"/>
                </a:solidFill>
                <a:latin typeface="微软雅黑 Light" panose="020B0502040204020203" pitchFamily="34" charset="-122"/>
                <a:ea typeface="微软雅黑 Light" panose="020B0502040204020203" pitchFamily="34" charset="-122"/>
              </a:rPr>
              <a:t>, </a:t>
            </a:r>
            <a:r>
              <a:rPr lang="zh-CN" altLang="en-US" sz="1600" dirty="0">
                <a:solidFill>
                  <a:schemeClr val="accent1"/>
                </a:solidFill>
                <a:latin typeface="微软雅黑 Light" panose="020B0502040204020203" pitchFamily="34" charset="-122"/>
                <a:ea typeface="微软雅黑 Light" panose="020B0502040204020203" pitchFamily="34" charset="-122"/>
              </a:rPr>
              <a:t>当我们还在以如下几种方式使用 </a:t>
            </a:r>
            <a:r>
              <a:rPr lang="en-US" altLang="zh-CN" sz="1600" dirty="0">
                <a:solidFill>
                  <a:schemeClr val="accent1"/>
                </a:solidFill>
                <a:latin typeface="微软雅黑 Light" panose="020B0502040204020203" pitchFamily="34" charset="-122"/>
                <a:ea typeface="微软雅黑 Light" panose="020B0502040204020203" pitchFamily="34" charset="-122"/>
              </a:rPr>
              <a:t>Optional </a:t>
            </a:r>
            <a:r>
              <a:rPr lang="zh-CN" altLang="en-US" sz="1600" dirty="0">
                <a:solidFill>
                  <a:schemeClr val="accent1"/>
                </a:solidFill>
                <a:latin typeface="微软雅黑 Light" panose="020B0502040204020203" pitchFamily="34" charset="-122"/>
                <a:ea typeface="微软雅黑 Light" panose="020B0502040204020203" pitchFamily="34" charset="-122"/>
              </a:rPr>
              <a:t>时</a:t>
            </a:r>
            <a:r>
              <a:rPr lang="en-US" altLang="zh-CN" sz="1600" dirty="0">
                <a:solidFill>
                  <a:schemeClr val="accent1"/>
                </a:solidFill>
                <a:latin typeface="微软雅黑 Light" panose="020B0502040204020203" pitchFamily="34" charset="-122"/>
                <a:ea typeface="微软雅黑 Light" panose="020B0502040204020203" pitchFamily="34" charset="-122"/>
              </a:rPr>
              <a:t>, </a:t>
            </a:r>
            <a:r>
              <a:rPr lang="zh-CN" altLang="en-US" sz="1600" dirty="0">
                <a:solidFill>
                  <a:schemeClr val="accent1"/>
                </a:solidFill>
                <a:latin typeface="微软雅黑 Light" panose="020B0502040204020203" pitchFamily="34" charset="-122"/>
                <a:ea typeface="微软雅黑 Light" panose="020B0502040204020203" pitchFamily="34" charset="-122"/>
              </a:rPr>
              <a:t>就得开始检视自己了</a:t>
            </a:r>
          </a:p>
        </p:txBody>
      </p:sp>
      <p:sp>
        <p:nvSpPr>
          <p:cNvPr id="8" name="TextBox 7"/>
          <p:cNvSpPr txBox="1"/>
          <p:nvPr/>
        </p:nvSpPr>
        <p:spPr>
          <a:xfrm>
            <a:off x="815009" y="2249712"/>
            <a:ext cx="10085220" cy="1713290"/>
          </a:xfrm>
          <a:prstGeom prst="rect">
            <a:avLst/>
          </a:prstGeom>
          <a:effectLst>
            <a:outerShdw blurRad="50800" dist="38100" dir="2700000" algn="tl" rotWithShape="0">
              <a:prstClr val="black">
                <a:alpha val="40000"/>
              </a:prstClr>
            </a:outerShdw>
          </a:effectLst>
        </p:spPr>
        <p:txBody>
          <a:bodyPr/>
          <a:lstStyle>
            <a:defPPr>
              <a:defRPr lang="zh-CN"/>
            </a:defPPr>
            <a:lvl1pPr>
              <a:lnSpc>
                <a:spcPct val="90000"/>
              </a:lnSpc>
              <a:spcBef>
                <a:spcPts val="1000"/>
              </a:spcBef>
              <a:buFont typeface="Arial" panose="020B0604020202020204" pitchFamily="34" charset="0"/>
              <a:buNone/>
              <a:defRPr sz="1600">
                <a:solidFill>
                  <a:schemeClr val="accent1"/>
                </a:solidFill>
                <a:latin typeface="微软雅黑 Light" panose="020B0502040204020203" pitchFamily="34" charset="-122"/>
                <a:ea typeface="微软雅黑 Light" panose="020B0502040204020203" pitchFamily="34" charset="-122"/>
              </a:defRPr>
            </a:lvl1pPr>
          </a:lstStyle>
          <a:p>
            <a:pPr marL="285750" indent="-285750">
              <a:buFont typeface="Wingdings" pitchFamily="2" charset="2"/>
              <a:buChar char="l"/>
            </a:pPr>
            <a:r>
              <a:rPr lang="zh-CN" altLang="en-US" dirty="0"/>
              <a:t>调用 </a:t>
            </a:r>
            <a:r>
              <a:rPr lang="en-US" altLang="zh-CN" dirty="0"/>
              <a:t>isPresent() </a:t>
            </a:r>
            <a:r>
              <a:rPr lang="zh-CN" altLang="en-US" dirty="0"/>
              <a:t>方法时</a:t>
            </a:r>
            <a:endParaRPr lang="en-US" altLang="zh-CN" dirty="0"/>
          </a:p>
          <a:p>
            <a:pPr marL="285750" indent="-285750">
              <a:buFont typeface="Wingdings" pitchFamily="2" charset="2"/>
              <a:buChar char="l"/>
            </a:pPr>
            <a:r>
              <a:rPr lang="zh-CN" altLang="en-US" dirty="0"/>
              <a:t>调用 </a:t>
            </a:r>
            <a:r>
              <a:rPr lang="en-US" altLang="zh-CN" dirty="0"/>
              <a:t>get() </a:t>
            </a:r>
            <a:r>
              <a:rPr lang="zh-CN" altLang="en-US" dirty="0"/>
              <a:t>方法时</a:t>
            </a:r>
          </a:p>
          <a:p>
            <a:pPr marL="285750" indent="-285750">
              <a:buFont typeface="Wingdings" pitchFamily="2" charset="2"/>
              <a:buChar char="l"/>
            </a:pPr>
            <a:r>
              <a:rPr lang="en-US" altLang="zh-CN" dirty="0"/>
              <a:t>Optional </a:t>
            </a:r>
            <a:r>
              <a:rPr lang="zh-CN" altLang="en-US" dirty="0"/>
              <a:t>类型作为类</a:t>
            </a:r>
            <a:r>
              <a:rPr lang="en-US" altLang="zh-CN" dirty="0"/>
              <a:t>/</a:t>
            </a:r>
            <a:r>
              <a:rPr lang="zh-CN" altLang="en-US" dirty="0"/>
              <a:t>实例属性时</a:t>
            </a:r>
          </a:p>
          <a:p>
            <a:pPr marL="285750" indent="-285750">
              <a:buFont typeface="Wingdings" pitchFamily="2" charset="2"/>
              <a:buChar char="l"/>
            </a:pPr>
            <a:r>
              <a:rPr lang="en-US" altLang="zh-CN" dirty="0"/>
              <a:t>Optional </a:t>
            </a:r>
            <a:r>
              <a:rPr lang="zh-CN" altLang="en-US" dirty="0"/>
              <a:t>类型作为方法参数</a:t>
            </a:r>
            <a:r>
              <a:rPr lang="zh-CN" altLang="en-US" dirty="0" smtClean="0"/>
              <a:t>时</a:t>
            </a:r>
            <a:endParaRPr lang="zh-CN" altLang="en-US" dirty="0"/>
          </a:p>
        </p:txBody>
      </p:sp>
      <p:sp>
        <p:nvSpPr>
          <p:cNvPr id="10" name="TextBox 9"/>
          <p:cNvSpPr txBox="1"/>
          <p:nvPr/>
        </p:nvSpPr>
        <p:spPr>
          <a:xfrm>
            <a:off x="815008" y="3963002"/>
            <a:ext cx="10545417" cy="2103969"/>
          </a:xfrm>
          <a:prstGeom prst="rect">
            <a:avLst/>
          </a:prstGeom>
          <a:effectLst>
            <a:outerShdw blurRad="50800" dist="38100" dir="2700000" algn="tl" rotWithShape="0">
              <a:prstClr val="black">
                <a:alpha val="40000"/>
              </a:prstClr>
            </a:outerShdw>
          </a:effectLst>
        </p:spPr>
        <p:txBody>
          <a:bodyPr/>
          <a:lstStyle>
            <a:defPPr>
              <a:defRPr lang="zh-CN"/>
            </a:defPPr>
            <a:lvl1pPr>
              <a:lnSpc>
                <a:spcPct val="90000"/>
              </a:lnSpc>
              <a:spcBef>
                <a:spcPts val="1000"/>
              </a:spcBef>
              <a:buFont typeface="Arial" panose="020B0604020202020204" pitchFamily="34" charset="0"/>
              <a:buNone/>
              <a:defRPr sz="1600">
                <a:solidFill>
                  <a:schemeClr val="accent1"/>
                </a:solidFill>
                <a:latin typeface="微软雅黑 Light" panose="020B0502040204020203" pitchFamily="34" charset="-122"/>
                <a:ea typeface="微软雅黑 Light" panose="020B0502040204020203" pitchFamily="34" charset="-122"/>
              </a:defRPr>
            </a:lvl1pPr>
          </a:lstStyle>
          <a:p>
            <a:pPr marL="285750" indent="-285750">
              <a:buFont typeface="Wingdings" pitchFamily="2" charset="2"/>
              <a:buChar char="ü"/>
            </a:pPr>
            <a:r>
              <a:rPr lang="en-US" altLang="zh-CN" dirty="0"/>
              <a:t>isPresent() </a:t>
            </a:r>
            <a:r>
              <a:rPr lang="zh-CN" altLang="en-US" dirty="0"/>
              <a:t>与 </a:t>
            </a:r>
            <a:r>
              <a:rPr lang="en-US" altLang="zh-CN" dirty="0"/>
              <a:t>obj != null </a:t>
            </a:r>
            <a:r>
              <a:rPr lang="zh-CN" altLang="en-US" dirty="0"/>
              <a:t>无任何分</a:t>
            </a:r>
            <a:r>
              <a:rPr lang="zh-CN" altLang="en-US" dirty="0" smtClean="0"/>
              <a:t>别，</a:t>
            </a:r>
            <a:r>
              <a:rPr lang="en-US" altLang="zh-CN" dirty="0" smtClean="0"/>
              <a:t> </a:t>
            </a:r>
            <a:r>
              <a:rPr lang="zh-CN" altLang="en-US" dirty="0"/>
              <a:t>而没有 </a:t>
            </a:r>
            <a:r>
              <a:rPr lang="en-US" altLang="zh-CN" dirty="0"/>
              <a:t>isPresent() </a:t>
            </a:r>
            <a:r>
              <a:rPr lang="zh-CN" altLang="en-US" dirty="0"/>
              <a:t>作铺垫的 </a:t>
            </a:r>
            <a:r>
              <a:rPr lang="en-US" altLang="zh-CN" dirty="0"/>
              <a:t>get() </a:t>
            </a:r>
            <a:r>
              <a:rPr lang="zh-CN" altLang="en-US" dirty="0"/>
              <a:t>调用在 </a:t>
            </a:r>
            <a:r>
              <a:rPr lang="en-US" altLang="zh-CN" dirty="0"/>
              <a:t>IntelliJ IDEA </a:t>
            </a:r>
            <a:r>
              <a:rPr lang="zh-CN" altLang="en-US" dirty="0"/>
              <a:t>中会收到告</a:t>
            </a:r>
            <a:r>
              <a:rPr lang="zh-CN" altLang="en-US" dirty="0" smtClean="0"/>
              <a:t>警</a:t>
            </a:r>
            <a:endParaRPr lang="en-US" altLang="zh-CN" dirty="0" smtClean="0"/>
          </a:p>
          <a:p>
            <a:pPr marL="285750" indent="-285750">
              <a:buFont typeface="Wingdings" pitchFamily="2" charset="2"/>
              <a:buChar char="ü"/>
            </a:pPr>
            <a:r>
              <a:rPr lang="en-US" altLang="zh-CN" dirty="0" smtClean="0"/>
              <a:t>Optional </a:t>
            </a:r>
            <a:r>
              <a:rPr lang="zh-CN" altLang="en-US" dirty="0"/>
              <a:t>类型不可被序列化</a:t>
            </a:r>
            <a:r>
              <a:rPr lang="en-US" altLang="zh-CN" dirty="0"/>
              <a:t>, </a:t>
            </a:r>
            <a:r>
              <a:rPr lang="zh-CN" altLang="en-US" dirty="0"/>
              <a:t>用作字段类型会出问</a:t>
            </a:r>
            <a:r>
              <a:rPr lang="zh-CN" altLang="en-US" dirty="0" smtClean="0"/>
              <a:t>题</a:t>
            </a:r>
            <a:endParaRPr lang="en-US" altLang="zh-CN" dirty="0" smtClean="0"/>
          </a:p>
          <a:p>
            <a:pPr marL="285750" indent="-285750">
              <a:lnSpc>
                <a:spcPct val="100000"/>
              </a:lnSpc>
              <a:buFont typeface="Wingdings" pitchFamily="2" charset="2"/>
              <a:buChar char="ü"/>
            </a:pPr>
            <a:r>
              <a:rPr lang="zh-CN" altLang="en-US" dirty="0"/>
              <a:t>使用 </a:t>
            </a:r>
            <a:r>
              <a:rPr lang="en-US" altLang="zh-CN" dirty="0"/>
              <a:t>Optional </a:t>
            </a:r>
            <a:r>
              <a:rPr lang="zh-CN" altLang="en-US" dirty="0"/>
              <a:t>时尽量不直接调用 </a:t>
            </a:r>
            <a:r>
              <a:rPr lang="en-US" altLang="zh-CN" dirty="0"/>
              <a:t>Optional.get() </a:t>
            </a:r>
            <a:r>
              <a:rPr lang="zh-CN" altLang="en-US" dirty="0"/>
              <a:t>方法</a:t>
            </a:r>
            <a:r>
              <a:rPr lang="en-US" altLang="zh-CN" dirty="0"/>
              <a:t>, Optional.isPresent() </a:t>
            </a:r>
            <a:r>
              <a:rPr lang="zh-CN" altLang="en-US" dirty="0"/>
              <a:t>更应该被视为一个私有方法</a:t>
            </a:r>
            <a:r>
              <a:rPr lang="en-US" altLang="zh-CN" dirty="0"/>
              <a:t>, </a:t>
            </a:r>
            <a:r>
              <a:rPr lang="zh-CN" altLang="en-US" dirty="0"/>
              <a:t>应依赖于其他像 </a:t>
            </a:r>
            <a:r>
              <a:rPr lang="en-US" altLang="zh-CN" dirty="0"/>
              <a:t>Optional.orElse(), Optional.orElseGet(), Optional.map() </a:t>
            </a:r>
            <a:r>
              <a:rPr lang="zh-CN" altLang="en-US" dirty="0"/>
              <a:t>等这样的方法</a:t>
            </a:r>
          </a:p>
          <a:p>
            <a:pPr>
              <a:lnSpc>
                <a:spcPct val="100000"/>
              </a:lnSpc>
            </a:pPr>
            <a:r>
              <a:rPr lang="zh-CN" altLang="en-US" dirty="0"/>
              <a:t/>
            </a:r>
            <a:br>
              <a:rPr lang="zh-CN" altLang="en-US" dirty="0"/>
            </a:br>
            <a:endParaRPr lang="zh-CN" altLang="en-US" dirty="0"/>
          </a:p>
        </p:txBody>
      </p:sp>
    </p:spTree>
    <p:extLst>
      <p:ext uri="{BB962C8B-B14F-4D97-AF65-F5344CB8AC3E}">
        <p14:creationId xmlns:p14="http://schemas.microsoft.com/office/powerpoint/2010/main" val="9531107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六</a:t>
            </a:r>
            <a:r>
              <a:rPr lang="zh-CN" altLang="en-US" dirty="0" smtClean="0"/>
              <a:t>、</a:t>
            </a:r>
            <a:r>
              <a:rPr lang="en-US" altLang="zh-CN" dirty="0" smtClean="0"/>
              <a:t>demo</a:t>
            </a:r>
            <a:endParaRPr lang="en-US" altLang="zh-CN" b="0" dirty="0"/>
          </a:p>
          <a:p>
            <a:endParaRPr lang="zh-CN" altLang="en-US" dirty="0"/>
          </a:p>
          <a:p>
            <a:endParaRPr lang="en-US" altLang="zh-CN" dirty="0"/>
          </a:p>
        </p:txBody>
      </p:sp>
      <p:sp>
        <p:nvSpPr>
          <p:cNvPr id="5" name="矩形 4"/>
          <p:cNvSpPr/>
          <p:nvPr/>
        </p:nvSpPr>
        <p:spPr>
          <a:xfrm>
            <a:off x="815009" y="1679856"/>
            <a:ext cx="9693334" cy="477667"/>
          </a:xfrm>
          <a:prstGeom prst="rect">
            <a:avLst/>
          </a:prstGeom>
          <a:effectLst>
            <a:outerShdw blurRad="50800" dist="38100" dir="2700000" algn="tl" rotWithShape="0">
              <a:prstClr val="black">
                <a:alpha val="40000"/>
              </a:prstClr>
            </a:outerShdw>
          </a:effectLst>
        </p:spPr>
        <p:txBody>
          <a:bodyPr/>
          <a:lstStyle/>
          <a:p>
            <a:pPr>
              <a:lnSpc>
                <a:spcPct val="90000"/>
              </a:lnSpc>
              <a:spcBef>
                <a:spcPts val="1000"/>
              </a:spcBef>
            </a:pPr>
            <a:r>
              <a:rPr lang="en-US" altLang="zh-CN" sz="1600" dirty="0" smtClean="0">
                <a:solidFill>
                  <a:schemeClr val="accent1"/>
                </a:solidFill>
                <a:latin typeface="微软雅黑 Light" panose="020B0502040204020203" pitchFamily="34" charset="-122"/>
                <a:ea typeface="微软雅黑 Light" panose="020B0502040204020203" pitchFamily="34" charset="-122"/>
              </a:rPr>
              <a:t>1</a:t>
            </a:r>
            <a:r>
              <a:rPr lang="zh-CN" altLang="en-US" sz="1600" dirty="0" smtClean="0">
                <a:solidFill>
                  <a:schemeClr val="accent1"/>
                </a:solidFill>
                <a:latin typeface="微软雅黑 Light" panose="020B0502040204020203" pitchFamily="34" charset="-122"/>
                <a:ea typeface="微软雅黑 Light" panose="020B0502040204020203" pitchFamily="34" charset="-122"/>
              </a:rPr>
              <a:t>、存</a:t>
            </a:r>
            <a:r>
              <a:rPr lang="zh-CN" altLang="en-US" sz="1600" dirty="0">
                <a:solidFill>
                  <a:schemeClr val="accent1"/>
                </a:solidFill>
                <a:latin typeface="微软雅黑 Light" panose="020B0502040204020203" pitchFamily="34" charset="-122"/>
                <a:ea typeface="微软雅黑 Light" panose="020B0502040204020203" pitchFamily="34" charset="-122"/>
              </a:rPr>
              <a:t>在即返回</a:t>
            </a:r>
            <a:r>
              <a:rPr lang="en-US" altLang="zh-CN" sz="1600" dirty="0">
                <a:solidFill>
                  <a:schemeClr val="accent1"/>
                </a:solidFill>
                <a:latin typeface="微软雅黑 Light" panose="020B0502040204020203" pitchFamily="34" charset="-122"/>
                <a:ea typeface="微软雅黑 Light" panose="020B0502040204020203" pitchFamily="34" charset="-122"/>
              </a:rPr>
              <a:t>, </a:t>
            </a:r>
            <a:r>
              <a:rPr lang="zh-CN" altLang="en-US" sz="1600" dirty="0">
                <a:solidFill>
                  <a:schemeClr val="accent1"/>
                </a:solidFill>
                <a:latin typeface="微软雅黑 Light" panose="020B0502040204020203" pitchFamily="34" charset="-122"/>
                <a:ea typeface="微软雅黑 Light" panose="020B0502040204020203" pitchFamily="34" charset="-122"/>
              </a:rPr>
              <a:t>无则提供默认值</a:t>
            </a:r>
          </a:p>
        </p:txBody>
      </p:sp>
      <p:sp>
        <p:nvSpPr>
          <p:cNvPr id="2" name="Rectangle 1"/>
          <p:cNvSpPr>
            <a:spLocks noChangeArrowheads="1"/>
          </p:cNvSpPr>
          <p:nvPr/>
        </p:nvSpPr>
        <p:spPr bwMode="auto">
          <a:xfrm>
            <a:off x="815008" y="2157524"/>
            <a:ext cx="1072384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return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user.orElse(</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null</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而不是 </a:t>
            </a: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return user.isPresent() ? user.get() : null;</a:t>
            </a:r>
            <a:b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return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user.orElse(UNKNOWN_USER)</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815009" y="2971627"/>
            <a:ext cx="9693334" cy="477667"/>
          </a:xfrm>
          <a:prstGeom prst="rect">
            <a:avLst/>
          </a:prstGeom>
          <a:effectLst>
            <a:outerShdw blurRad="50800" dist="38100" dir="2700000" algn="tl" rotWithShape="0">
              <a:prstClr val="black">
                <a:alpha val="40000"/>
              </a:prstClr>
            </a:outerShdw>
          </a:effectLst>
        </p:spPr>
        <p:txBody>
          <a:bodyPr/>
          <a:lstStyle/>
          <a:p>
            <a:pPr>
              <a:lnSpc>
                <a:spcPct val="90000"/>
              </a:lnSpc>
              <a:spcBef>
                <a:spcPts val="1000"/>
              </a:spcBef>
            </a:pPr>
            <a:r>
              <a:rPr lang="en-US" altLang="zh-CN" sz="1600" dirty="0" smtClean="0">
                <a:solidFill>
                  <a:schemeClr val="accent1"/>
                </a:solidFill>
                <a:latin typeface="微软雅黑 Light" panose="020B0502040204020203" pitchFamily="34" charset="-122"/>
                <a:ea typeface="微软雅黑 Light" panose="020B0502040204020203" pitchFamily="34" charset="-122"/>
              </a:rPr>
              <a:t>2</a:t>
            </a:r>
            <a:r>
              <a:rPr lang="zh-CN" altLang="en-US" sz="1600" dirty="0">
                <a:solidFill>
                  <a:schemeClr val="accent1"/>
                </a:solidFill>
                <a:latin typeface="微软雅黑 Light" panose="020B0502040204020203" pitchFamily="34" charset="-122"/>
                <a:ea typeface="微软雅黑 Light" panose="020B0502040204020203" pitchFamily="34" charset="-122"/>
              </a:rPr>
              <a:t>、存在即返回</a:t>
            </a:r>
            <a:r>
              <a:rPr lang="en-US" altLang="zh-CN" sz="1600" dirty="0">
                <a:solidFill>
                  <a:schemeClr val="accent1"/>
                </a:solidFill>
                <a:latin typeface="微软雅黑 Light" panose="020B0502040204020203" pitchFamily="34" charset="-122"/>
                <a:ea typeface="微软雅黑 Light" panose="020B0502040204020203" pitchFamily="34" charset="-122"/>
              </a:rPr>
              <a:t>, </a:t>
            </a:r>
            <a:r>
              <a:rPr lang="zh-CN" altLang="en-US" sz="1600" dirty="0">
                <a:solidFill>
                  <a:schemeClr val="accent1"/>
                </a:solidFill>
                <a:latin typeface="微软雅黑 Light" panose="020B0502040204020203" pitchFamily="34" charset="-122"/>
                <a:ea typeface="微软雅黑 Light" panose="020B0502040204020203" pitchFamily="34" charset="-122"/>
              </a:rPr>
              <a:t>无则由函数来产生</a:t>
            </a:r>
          </a:p>
        </p:txBody>
      </p:sp>
      <p:sp>
        <p:nvSpPr>
          <p:cNvPr id="3" name="Rectangle 2"/>
          <p:cNvSpPr>
            <a:spLocks noChangeArrowheads="1"/>
          </p:cNvSpPr>
          <p:nvPr/>
        </p:nvSpPr>
        <p:spPr bwMode="auto">
          <a:xfrm>
            <a:off x="815008" y="3449294"/>
            <a:ext cx="1072384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return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user.orElseGet(() -&gt; fetchAUserFromDatabase())</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a:t>
            </a:r>
            <a:r>
              <a:rPr kumimoji="0" 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而不要 </a:t>
            </a: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return user.isPresent() ? user: fetchAUserFromDatabase();</a:t>
            </a: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815009" y="4277912"/>
            <a:ext cx="9693334" cy="477667"/>
          </a:xfrm>
          <a:prstGeom prst="rect">
            <a:avLst/>
          </a:prstGeom>
          <a:effectLst>
            <a:outerShdw blurRad="50800" dist="38100" dir="2700000" algn="tl" rotWithShape="0">
              <a:prstClr val="black">
                <a:alpha val="40000"/>
              </a:prstClr>
            </a:outerShdw>
          </a:effectLst>
        </p:spPr>
        <p:txBody>
          <a:bodyPr/>
          <a:lstStyle/>
          <a:p>
            <a:pPr>
              <a:lnSpc>
                <a:spcPct val="90000"/>
              </a:lnSpc>
              <a:spcBef>
                <a:spcPts val="1000"/>
              </a:spcBef>
            </a:pPr>
            <a:r>
              <a:rPr lang="en-US" altLang="zh-CN" sz="1600" dirty="0" smtClean="0">
                <a:solidFill>
                  <a:schemeClr val="accent1"/>
                </a:solidFill>
                <a:latin typeface="微软雅黑 Light" panose="020B0502040204020203" pitchFamily="34" charset="-122"/>
                <a:ea typeface="微软雅黑 Light" panose="020B0502040204020203" pitchFamily="34" charset="-122"/>
              </a:rPr>
              <a:t>3</a:t>
            </a:r>
            <a:r>
              <a:rPr lang="zh-CN" altLang="en-US" sz="1600" dirty="0">
                <a:solidFill>
                  <a:schemeClr val="accent1"/>
                </a:solidFill>
                <a:latin typeface="微软雅黑 Light" panose="020B0502040204020203" pitchFamily="34" charset="-122"/>
                <a:ea typeface="微软雅黑 Light" panose="020B0502040204020203" pitchFamily="34" charset="-122"/>
              </a:rPr>
              <a:t>、存在才对它做点什么</a:t>
            </a:r>
          </a:p>
          <a:p>
            <a:pPr>
              <a:lnSpc>
                <a:spcPct val="90000"/>
              </a:lnSpc>
              <a:spcBef>
                <a:spcPts val="1000"/>
              </a:spcBef>
            </a:pPr>
            <a:endParaRPr lang="zh-CN" altLang="en-US" sz="1600" dirty="0">
              <a:solidFill>
                <a:schemeClr val="accent1"/>
              </a:solidFill>
              <a:latin typeface="微软雅黑 Light" panose="020B0502040204020203" pitchFamily="34" charset="-122"/>
              <a:ea typeface="微软雅黑 Light" panose="020B0502040204020203" pitchFamily="34" charset="-122"/>
            </a:endParaRPr>
          </a:p>
        </p:txBody>
      </p:sp>
      <p:sp>
        <p:nvSpPr>
          <p:cNvPr id="4" name="Rectangle 3"/>
          <p:cNvSpPr>
            <a:spLocks noChangeArrowheads="1"/>
          </p:cNvSpPr>
          <p:nvPr/>
        </p:nvSpPr>
        <p:spPr bwMode="auto">
          <a:xfrm>
            <a:off x="815008" y="4751827"/>
            <a:ext cx="1072384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user.ifPresent(System.</a:t>
            </a:r>
            <a:r>
              <a:rPr kumimoji="0" lang="zh-CN" altLang="zh-CN" b="0" i="1" u="none" strike="noStrike" cap="none" normalizeH="0" baseline="0" dirty="0" smtClean="0">
                <a:ln>
                  <a:noFill/>
                </a:ln>
                <a:solidFill>
                  <a:srgbClr val="9876AA"/>
                </a:solidFill>
                <a:effectLst/>
                <a:latin typeface="宋体" pitchFamily="2" charset="-122"/>
                <a:ea typeface="宋体" pitchFamily="2" charset="-122"/>
                <a:cs typeface="宋体" pitchFamily="2" charset="-122"/>
              </a:rPr>
              <a:t>out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::println)</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a:t>
            </a:r>
            <a:r>
              <a:rPr kumimoji="0" 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而不要下边那样</a:t>
            </a:r>
            <a:br>
              <a:rPr kumimoji="0" 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if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(user.isPresent())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System.</a:t>
            </a:r>
            <a:r>
              <a:rPr kumimoji="0" lang="zh-CN" altLang="zh-CN" b="0" i="1" u="none" strike="noStrike" cap="none" normalizeH="0" baseline="0" dirty="0" smtClean="0">
                <a:ln>
                  <a:noFill/>
                </a:ln>
                <a:solidFill>
                  <a:srgbClr val="9876AA"/>
                </a:solidFill>
                <a:effectLst/>
                <a:latin typeface="宋体" pitchFamily="2" charset="-122"/>
                <a:ea typeface="宋体" pitchFamily="2" charset="-122"/>
                <a:cs typeface="宋体" pitchFamily="2" charset="-122"/>
              </a:rPr>
              <a:t>out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.println(user.get())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149511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15902" y="1054559"/>
            <a:ext cx="1005403" cy="584775"/>
          </a:xfrm>
          <a:prstGeom prst="rect">
            <a:avLst/>
          </a:prstGeom>
          <a:ln>
            <a:noFill/>
          </a:ln>
          <a:effectLst>
            <a:outerShdw blurRad="50800" dist="38100" dir="2700000" algn="tl" rotWithShape="0">
              <a:prstClr val="black">
                <a:alpha val="40000"/>
              </a:prstClr>
            </a:outerShdw>
          </a:effectLst>
        </p:spPr>
        <p:txBody>
          <a:bodyPr wrap="none">
            <a:spAutoFit/>
          </a:bodyPr>
          <a:lstStyle/>
          <a:p>
            <a:r>
              <a:rPr lang="zh-CN" altLang="en-US" sz="3200" b="1" dirty="0">
                <a:solidFill>
                  <a:srgbClr val="FFCC03"/>
                </a:solidFill>
                <a:latin typeface="微软雅黑 Light" panose="020B0502040204020203" pitchFamily="34" charset="-122"/>
                <a:ea typeface="微软雅黑 Light" panose="020B0502040204020203" pitchFamily="34" charset="-122"/>
              </a:rPr>
              <a:t>目录</a:t>
            </a:r>
          </a:p>
        </p:txBody>
      </p:sp>
      <p:sp>
        <p:nvSpPr>
          <p:cNvPr id="17" name="TextBox 4"/>
          <p:cNvSpPr txBox="1">
            <a:spLocks noChangeArrowheads="1"/>
          </p:cNvSpPr>
          <p:nvPr/>
        </p:nvSpPr>
        <p:spPr bwMode="auto">
          <a:xfrm>
            <a:off x="1606417" y="1199950"/>
            <a:ext cx="1716417" cy="46166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b="1" dirty="0">
                <a:solidFill>
                  <a:srgbClr val="FFCC03"/>
                </a:solidFill>
                <a:latin typeface="Times New Roman" pitchFamily="18" charset="0"/>
                <a:ea typeface="Microsoft YaHei Light" panose="020B0503020204020204" pitchFamily="34" charset="-122"/>
                <a:cs typeface="Times New Roman" pitchFamily="18" charset="0"/>
              </a:rPr>
              <a:t>Contents</a:t>
            </a:r>
          </a:p>
        </p:txBody>
      </p:sp>
      <p:cxnSp>
        <p:nvCxnSpPr>
          <p:cNvPr id="3" name="直接连接符 2"/>
          <p:cNvCxnSpPr/>
          <p:nvPr/>
        </p:nvCxnSpPr>
        <p:spPr>
          <a:xfrm>
            <a:off x="1115902" y="1616474"/>
            <a:ext cx="5086778" cy="0"/>
          </a:xfrm>
          <a:prstGeom prst="line">
            <a:avLst/>
          </a:prstGeom>
          <a:ln w="12700">
            <a:solidFill>
              <a:srgbClr val="FFCC0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168508" y="1705446"/>
            <a:ext cx="3355512" cy="369332"/>
            <a:chOff x="7168508" y="1705446"/>
            <a:chExt cx="3355512" cy="369332"/>
          </a:xfrm>
        </p:grpSpPr>
        <p:sp>
          <p:nvSpPr>
            <p:cNvPr id="19" name="椭圆 18"/>
            <p:cNvSpPr/>
            <p:nvPr/>
          </p:nvSpPr>
          <p:spPr>
            <a:xfrm>
              <a:off x="7168508" y="1757070"/>
              <a:ext cx="232005" cy="232005"/>
            </a:xfrm>
            <a:prstGeom prst="ellipse">
              <a:avLst/>
            </a:prstGeom>
            <a:solidFill>
              <a:srgbClr val="FFCC03"/>
            </a:solidFill>
            <a:ln>
              <a:solidFill>
                <a:srgbClr val="FFCC0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CC03"/>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505245" y="1705446"/>
              <a:ext cx="3018775" cy="369332"/>
            </a:xfrm>
            <a:prstGeom prst="rect">
              <a:avLst/>
            </a:prstGeom>
            <a:ln>
              <a:noFill/>
            </a:ln>
            <a:effectLst>
              <a:outerShdw blurRad="50800" dist="38100" dir="2700000" algn="tl" rotWithShape="0">
                <a:prstClr val="black">
                  <a:alpha val="40000"/>
                </a:prstClr>
              </a:outerShdw>
            </a:effectLst>
          </p:spPr>
          <p:txBody>
            <a:bodyPr wrap="none">
              <a:spAutoFit/>
            </a:bodyPr>
            <a:lstStyle/>
            <a:p>
              <a:r>
                <a:rPr lang="en-US" altLang="zh-CN" b="1" dirty="0" smtClean="0">
                  <a:solidFill>
                    <a:srgbClr val="FFCC03"/>
                  </a:solidFill>
                  <a:latin typeface="Times New Roman" pitchFamily="18" charset="0"/>
                  <a:ea typeface="微软雅黑 Light" panose="020B0502040204020203" pitchFamily="34" charset="-122"/>
                  <a:cs typeface="Times New Roman" pitchFamily="18" charset="0"/>
                </a:rPr>
                <a:t>1</a:t>
              </a:r>
              <a:r>
                <a:rPr lang="en-US" altLang="zh-CN" b="1" dirty="0">
                  <a:solidFill>
                    <a:srgbClr val="FFCC03"/>
                  </a:solidFill>
                  <a:latin typeface="Times New Roman" pitchFamily="18" charset="0"/>
                  <a:ea typeface="微软雅黑 Light" panose="020B0502040204020203" pitchFamily="34" charset="-122"/>
                  <a:cs typeface="Times New Roman" pitchFamily="18" charset="0"/>
                </a:rPr>
                <a:t>.</a:t>
              </a:r>
              <a:r>
                <a:rPr lang="zh-CN" altLang="en-US" b="1" dirty="0">
                  <a:solidFill>
                    <a:srgbClr val="FFCC03"/>
                  </a:solidFill>
                  <a:latin typeface="Times New Roman" pitchFamily="18" charset="0"/>
                  <a:ea typeface="微软雅黑 Light" panose="020B0502040204020203" pitchFamily="34" charset="-122"/>
                  <a:cs typeface="Times New Roman" pitchFamily="18" charset="0"/>
                </a:rPr>
                <a:t> </a:t>
              </a:r>
              <a:r>
                <a:rPr lang="en-US" altLang="zh-CN" b="1" dirty="0">
                  <a:solidFill>
                    <a:srgbClr val="FFCC03"/>
                  </a:solidFill>
                  <a:latin typeface="Times New Roman" pitchFamily="18" charset="0"/>
                  <a:ea typeface="微软雅黑 Light" panose="020B0502040204020203" pitchFamily="34" charset="-122"/>
                  <a:cs typeface="Times New Roman" pitchFamily="18" charset="0"/>
                </a:rPr>
                <a:t>Restful</a:t>
              </a:r>
              <a:r>
                <a:rPr lang="zh-CN" altLang="en-US" b="1" dirty="0">
                  <a:solidFill>
                    <a:srgbClr val="FFCC03"/>
                  </a:solidFill>
                  <a:latin typeface="Times New Roman" pitchFamily="18" charset="0"/>
                  <a:ea typeface="微软雅黑 Light" panose="020B0502040204020203" pitchFamily="34" charset="-122"/>
                  <a:cs typeface="Times New Roman" pitchFamily="18" charset="0"/>
                </a:rPr>
                <a:t>架</a:t>
              </a:r>
              <a:r>
                <a:rPr lang="zh-CN" altLang="en-US" b="1" dirty="0" smtClean="0">
                  <a:solidFill>
                    <a:srgbClr val="FFCC03"/>
                  </a:solidFill>
                  <a:latin typeface="Times New Roman" pitchFamily="18" charset="0"/>
                  <a:ea typeface="微软雅黑 Light" panose="020B0502040204020203" pitchFamily="34" charset="-122"/>
                  <a:cs typeface="Times New Roman" pitchFamily="18" charset="0"/>
                </a:rPr>
                <a:t>构</a:t>
              </a:r>
              <a:r>
                <a:rPr lang="en-US" altLang="zh-CN" b="1" dirty="0">
                  <a:solidFill>
                    <a:srgbClr val="FFCC03"/>
                  </a:solidFill>
                  <a:latin typeface="Times New Roman" pitchFamily="18" charset="0"/>
                  <a:ea typeface="微软雅黑 Light" panose="020B0502040204020203" pitchFamily="34" charset="-122"/>
                  <a:cs typeface="Times New Roman" pitchFamily="18" charset="0"/>
                </a:rPr>
                <a:t>API</a:t>
              </a:r>
              <a:r>
                <a:rPr lang="zh-CN" altLang="en-US" b="1" dirty="0">
                  <a:solidFill>
                    <a:srgbClr val="FFCC03"/>
                  </a:solidFill>
                  <a:latin typeface="Times New Roman" pitchFamily="18" charset="0"/>
                  <a:ea typeface="微软雅黑 Light" panose="020B0502040204020203" pitchFamily="34" charset="-122"/>
                  <a:cs typeface="Times New Roman" pitchFamily="18" charset="0"/>
                </a:rPr>
                <a:t>编码规范</a:t>
              </a:r>
            </a:p>
          </p:txBody>
        </p:sp>
      </p:grpSp>
      <p:grpSp>
        <p:nvGrpSpPr>
          <p:cNvPr id="22" name="组合 21"/>
          <p:cNvGrpSpPr/>
          <p:nvPr/>
        </p:nvGrpSpPr>
        <p:grpSpPr>
          <a:xfrm>
            <a:off x="7168508" y="2291793"/>
            <a:ext cx="3644053" cy="369332"/>
            <a:chOff x="7168508" y="2755470"/>
            <a:chExt cx="3644053" cy="369332"/>
          </a:xfrm>
        </p:grpSpPr>
        <p:sp>
          <p:nvSpPr>
            <p:cNvPr id="23" name="椭圆 22"/>
            <p:cNvSpPr/>
            <p:nvPr/>
          </p:nvSpPr>
          <p:spPr>
            <a:xfrm>
              <a:off x="7168508" y="2807869"/>
              <a:ext cx="232005" cy="232005"/>
            </a:xfrm>
            <a:prstGeom prst="ellipse">
              <a:avLst/>
            </a:prstGeom>
            <a:solidFill>
              <a:srgbClr val="FFCC03"/>
            </a:solidFill>
            <a:ln>
              <a:solidFill>
                <a:srgbClr val="FFCC0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C03"/>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7505245" y="2755470"/>
              <a:ext cx="3307316" cy="369332"/>
            </a:xfrm>
            <a:prstGeom prst="rect">
              <a:avLst/>
            </a:prstGeom>
            <a:ln>
              <a:noFill/>
            </a:ln>
            <a:effectLst>
              <a:outerShdw blurRad="50800" dist="38100" dir="2700000" algn="tl" rotWithShape="0">
                <a:prstClr val="black">
                  <a:alpha val="40000"/>
                </a:prstClr>
              </a:outerShdw>
            </a:effectLst>
          </p:spPr>
          <p:txBody>
            <a:bodyPr wrap="none">
              <a:spAutoFit/>
            </a:bodyPr>
            <a:lstStyle/>
            <a:p>
              <a:r>
                <a:rPr lang="en-US" altLang="zh-CN" b="1" dirty="0" smtClean="0">
                  <a:solidFill>
                    <a:srgbClr val="FFCC03"/>
                  </a:solidFill>
                  <a:latin typeface="Times New Roman" pitchFamily="18" charset="0"/>
                  <a:ea typeface="微软雅黑 Light" panose="020B0502040204020203" pitchFamily="34" charset="-122"/>
                  <a:cs typeface="Times New Roman" pitchFamily="18" charset="0"/>
                </a:rPr>
                <a:t>2</a:t>
              </a:r>
              <a:r>
                <a:rPr lang="en-US" altLang="zh-CN" b="1" dirty="0">
                  <a:solidFill>
                    <a:srgbClr val="FFCC03"/>
                  </a:solidFill>
                  <a:latin typeface="Times New Roman" pitchFamily="18" charset="0"/>
                  <a:ea typeface="微软雅黑 Light" panose="020B0502040204020203" pitchFamily="34" charset="-122"/>
                  <a:cs typeface="Times New Roman" pitchFamily="18" charset="0"/>
                </a:rPr>
                <a:t>. Java 8 </a:t>
              </a:r>
              <a:r>
                <a:rPr lang="zh-CN" altLang="en-US" b="1" dirty="0">
                  <a:solidFill>
                    <a:srgbClr val="FFCC03"/>
                  </a:solidFill>
                  <a:latin typeface="Times New Roman" pitchFamily="18" charset="0"/>
                  <a:ea typeface="微软雅黑 Light" panose="020B0502040204020203" pitchFamily="34" charset="-122"/>
                  <a:cs typeface="Times New Roman" pitchFamily="18" charset="0"/>
                </a:rPr>
                <a:t>新特</a:t>
              </a:r>
              <a:r>
                <a:rPr lang="zh-CN" altLang="en-US" b="1" dirty="0" smtClean="0">
                  <a:solidFill>
                    <a:srgbClr val="FFCC03"/>
                  </a:solidFill>
                  <a:latin typeface="Times New Roman" pitchFamily="18" charset="0"/>
                  <a:ea typeface="微软雅黑 Light" panose="020B0502040204020203" pitchFamily="34" charset="-122"/>
                  <a:cs typeface="Times New Roman" pitchFamily="18" charset="0"/>
                </a:rPr>
                <a:t>性之</a:t>
              </a:r>
              <a:r>
                <a:rPr lang="en-US" altLang="zh-CN" b="1" dirty="0" smtClean="0">
                  <a:solidFill>
                    <a:srgbClr val="FFCC03"/>
                  </a:solidFill>
                  <a:latin typeface="Times New Roman" pitchFamily="18" charset="0"/>
                  <a:ea typeface="微软雅黑 Light" panose="020B0502040204020203" pitchFamily="34" charset="-122"/>
                  <a:cs typeface="Times New Roman" pitchFamily="18" charset="0"/>
                </a:rPr>
                <a:t>Optional </a:t>
              </a:r>
              <a:r>
                <a:rPr lang="zh-CN" altLang="en-US" b="1" dirty="0">
                  <a:solidFill>
                    <a:srgbClr val="FFCC03"/>
                  </a:solidFill>
                  <a:latin typeface="Times New Roman" pitchFamily="18" charset="0"/>
                  <a:ea typeface="微软雅黑 Light" panose="020B0502040204020203" pitchFamily="34" charset="-122"/>
                  <a:cs typeface="Times New Roman" pitchFamily="18" charset="0"/>
                </a:rPr>
                <a:t>类</a:t>
              </a:r>
            </a:p>
          </p:txBody>
        </p:sp>
      </p:grpSp>
    </p:spTree>
    <p:extLst>
      <p:ext uri="{BB962C8B-B14F-4D97-AF65-F5344CB8AC3E}">
        <p14:creationId xmlns:p14="http://schemas.microsoft.com/office/powerpoint/2010/main" val="23281821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9693334" cy="4522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b="0" dirty="0"/>
          </a:p>
          <a:p>
            <a:endParaRPr lang="zh-CN" altLang="en-US" dirty="0"/>
          </a:p>
          <a:p>
            <a:endParaRPr lang="en-US" altLang="zh-CN" dirty="0"/>
          </a:p>
        </p:txBody>
      </p:sp>
      <p:sp>
        <p:nvSpPr>
          <p:cNvPr id="5" name="矩形 4"/>
          <p:cNvSpPr/>
          <p:nvPr/>
        </p:nvSpPr>
        <p:spPr>
          <a:xfrm>
            <a:off x="815009" y="2743200"/>
            <a:ext cx="9693334" cy="1451428"/>
          </a:xfrm>
          <a:prstGeom prst="rect">
            <a:avLst/>
          </a:prstGeom>
          <a:effectLst>
            <a:outerShdw blurRad="50800" dist="38100" dir="2700000" algn="tl" rotWithShape="0">
              <a:prstClr val="black">
                <a:alpha val="40000"/>
              </a:prstClr>
            </a:outerShdw>
          </a:effectLst>
        </p:spPr>
        <p:txBody>
          <a:bodyPr/>
          <a:lstStyle/>
          <a:p>
            <a:pPr algn="ctr">
              <a:lnSpc>
                <a:spcPct val="90000"/>
              </a:lnSpc>
              <a:spcBef>
                <a:spcPts val="1000"/>
              </a:spcBef>
            </a:pPr>
            <a:r>
              <a:rPr lang="zh-CN" altLang="en-US" sz="2400" dirty="0" smtClean="0">
                <a:solidFill>
                  <a:schemeClr val="accent1"/>
                </a:solidFill>
                <a:latin typeface="微软雅黑 Light" panose="020B0502040204020203" pitchFamily="34" charset="-122"/>
                <a:ea typeface="微软雅黑 Light" panose="020B0502040204020203" pitchFamily="34" charset="-122"/>
              </a:rPr>
              <a:t>硬货</a:t>
            </a:r>
            <a:endParaRPr lang="en-US" altLang="zh-CN" sz="2400" dirty="0" smtClean="0">
              <a:solidFill>
                <a:schemeClr val="accent1"/>
              </a:solidFill>
              <a:latin typeface="微软雅黑 Light" panose="020B0502040204020203" pitchFamily="34" charset="-122"/>
              <a:ea typeface="微软雅黑 Light" panose="020B0502040204020203" pitchFamily="34" charset="-122"/>
            </a:endParaRPr>
          </a:p>
          <a:p>
            <a:pPr algn="ctr">
              <a:lnSpc>
                <a:spcPct val="90000"/>
              </a:lnSpc>
              <a:spcBef>
                <a:spcPts val="1000"/>
              </a:spcBef>
            </a:pPr>
            <a:endParaRPr lang="en-US" altLang="zh-CN" sz="2400" dirty="0" smtClean="0">
              <a:solidFill>
                <a:schemeClr val="accent1"/>
              </a:solidFill>
              <a:latin typeface="微软雅黑 Light" panose="020B0502040204020203" pitchFamily="34" charset="-122"/>
              <a:ea typeface="微软雅黑 Light" panose="020B0502040204020203" pitchFamily="34" charset="-122"/>
            </a:endParaRPr>
          </a:p>
          <a:p>
            <a:pPr algn="ctr">
              <a:lnSpc>
                <a:spcPct val="90000"/>
              </a:lnSpc>
              <a:spcBef>
                <a:spcPts val="1000"/>
              </a:spcBef>
            </a:pPr>
            <a:r>
              <a:rPr lang="en-US" altLang="zh-CN" sz="2400" dirty="0" smtClean="0">
                <a:solidFill>
                  <a:schemeClr val="accent1"/>
                </a:solidFill>
                <a:latin typeface="微软雅黑 Light" panose="020B0502040204020203" pitchFamily="34" charset="-122"/>
                <a:ea typeface="微软雅黑 Light" panose="020B0502040204020203" pitchFamily="34" charset="-122"/>
              </a:rPr>
              <a:t>Alibaba </a:t>
            </a:r>
            <a:r>
              <a:rPr lang="en-US" altLang="zh-CN" sz="2400" dirty="0">
                <a:solidFill>
                  <a:schemeClr val="accent1"/>
                </a:solidFill>
                <a:latin typeface="微软雅黑 Light" panose="020B0502040204020203" pitchFamily="34" charset="-122"/>
                <a:ea typeface="微软雅黑 Light" panose="020B0502040204020203" pitchFamily="34" charset="-122"/>
              </a:rPr>
              <a:t>Java Coding </a:t>
            </a:r>
            <a:r>
              <a:rPr lang="en-US" altLang="zh-CN" sz="2400" dirty="0" smtClean="0">
                <a:solidFill>
                  <a:schemeClr val="accent1"/>
                </a:solidFill>
                <a:latin typeface="微软雅黑 Light" panose="020B0502040204020203" pitchFamily="34" charset="-122"/>
                <a:ea typeface="微软雅黑 Light" panose="020B0502040204020203" pitchFamily="34" charset="-122"/>
              </a:rPr>
              <a:t>Guidelines</a:t>
            </a:r>
          </a:p>
          <a:p>
            <a:pPr marL="342900" indent="-342900">
              <a:lnSpc>
                <a:spcPct val="90000"/>
              </a:lnSpc>
              <a:spcBef>
                <a:spcPts val="1000"/>
              </a:spcBef>
              <a:buFont typeface="+mj-lt"/>
              <a:buAutoNum type="arabicPeriod"/>
            </a:pPr>
            <a:endParaRPr lang="en-US" altLang="zh-CN" sz="2400" dirty="0">
              <a:solidFill>
                <a:schemeClr val="accent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94779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464E7A31-FEB0-8D4E-9B2E-901FCCDA0582}"/>
              </a:ext>
            </a:extLst>
          </p:cNvPr>
          <p:cNvSpPr/>
          <p:nvPr/>
        </p:nvSpPr>
        <p:spPr>
          <a:xfrm>
            <a:off x="0" y="3226379"/>
            <a:ext cx="12191999"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zh-CN" altLang="en-US" sz="3200" b="1" dirty="0">
                <a:solidFill>
                  <a:srgbClr val="FFCC03"/>
                </a:solidFill>
                <a:latin typeface="Microsoft YaHei Light" panose="020B0503020204020204" pitchFamily="34" charset="-122"/>
                <a:ea typeface="Microsoft YaHei Light" panose="020B0503020204020204" pitchFamily="34" charset="-122"/>
              </a:rPr>
              <a:t>感谢领导提出宝贵建议</a:t>
            </a:r>
          </a:p>
        </p:txBody>
      </p:sp>
    </p:spTree>
    <p:extLst>
      <p:ext uri="{BB962C8B-B14F-4D97-AF65-F5344CB8AC3E}">
        <p14:creationId xmlns:p14="http://schemas.microsoft.com/office/powerpoint/2010/main" val="2396217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E363F"/>
        </a:solidFill>
        <a:effectLst/>
      </p:bgPr>
    </p:bg>
    <p:spTree>
      <p:nvGrpSpPr>
        <p:cNvPr id="1" name=""/>
        <p:cNvGrpSpPr/>
        <p:nvPr/>
      </p:nvGrpSpPr>
      <p:grpSpPr>
        <a:xfrm>
          <a:off x="0" y="0"/>
          <a:ext cx="0" cy="0"/>
          <a:chOff x="0" y="0"/>
          <a:chExt cx="0" cy="0"/>
        </a:xfrm>
      </p:grpSpPr>
      <p:sp>
        <p:nvSpPr>
          <p:cNvPr id="2" name="矩形 1"/>
          <p:cNvSpPr/>
          <p:nvPr/>
        </p:nvSpPr>
        <p:spPr>
          <a:xfrm>
            <a:off x="4157692" y="3324224"/>
            <a:ext cx="3870497" cy="985745"/>
          </a:xfrm>
          <a:prstGeom prst="rect">
            <a:avLst/>
          </a:prstGeom>
          <a:solidFill>
            <a:srgbClr val="FFBF0B"/>
          </a:solidFill>
          <a:ln w="38100">
            <a:solidFill>
              <a:srgbClr val="FFD966"/>
            </a:solidFill>
          </a:ln>
          <a:effectLst>
            <a:outerShdw blurRad="50800" dist="38100" dir="5400000" algn="t" rotWithShape="0">
              <a:prstClr val="black">
                <a:alpha val="10000"/>
              </a:prstClr>
            </a:outerShd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2E363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THANKS</a:t>
            </a:r>
            <a:endParaRPr lang="zh-CN" altLang="en-US" sz="6000" b="1" dirty="0">
              <a:solidFill>
                <a:srgbClr val="2E363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3858995" y="4870042"/>
            <a:ext cx="4467890" cy="400110"/>
          </a:xfrm>
          <a:prstGeom prst="rect">
            <a:avLst/>
          </a:prstGeom>
          <a:effectLst>
            <a:outerShdw blurRad="50800" dist="38100" dir="2700000" algn="tl" rotWithShape="0">
              <a:prstClr val="black">
                <a:alpha val="40000"/>
              </a:prstClr>
            </a:outerShdw>
          </a:effectLst>
        </p:spPr>
        <p:txBody>
          <a:bodyPr wrap="none">
            <a:spAutoFit/>
          </a:bodyPr>
          <a:lstStyle/>
          <a:p>
            <a:r>
              <a:rPr kumimoji="0" lang="zh-CN" altLang="en-US" sz="2000"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rPr>
              <a:t>还 原 市 场 真 相      助 力 企 业 增 长</a:t>
            </a:r>
            <a:endParaRPr lang="en-US" sz="2000" b="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9560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4022024"/>
            <a:ext cx="12191999"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altLang="zh-CN" sz="3200" b="1" dirty="0">
                <a:solidFill>
                  <a:srgbClr val="FFCC03"/>
                </a:solidFill>
                <a:latin typeface="Microsoft YaHei Light" panose="020B0503020204020204" pitchFamily="34" charset="-122"/>
                <a:ea typeface="Microsoft YaHei Light" panose="020B0503020204020204" pitchFamily="34" charset="-122"/>
              </a:rPr>
              <a:t>Restful</a:t>
            </a:r>
            <a:r>
              <a:rPr lang="zh-CN" altLang="en-US" sz="3200" b="1" dirty="0">
                <a:solidFill>
                  <a:srgbClr val="FFCC03"/>
                </a:solidFill>
                <a:latin typeface="Microsoft YaHei Light" panose="020B0503020204020204" pitchFamily="34" charset="-122"/>
                <a:ea typeface="Microsoft YaHei Light" panose="020B0503020204020204" pitchFamily="34" charset="-122"/>
              </a:rPr>
              <a:t>架构</a:t>
            </a:r>
            <a:r>
              <a:rPr lang="en-US" altLang="zh-CN" sz="3200" b="1" dirty="0">
                <a:solidFill>
                  <a:srgbClr val="FFCC03"/>
                </a:solidFill>
                <a:latin typeface="Microsoft YaHei Light" panose="020B0503020204020204" pitchFamily="34" charset="-122"/>
                <a:ea typeface="Microsoft YaHei Light" panose="020B0503020204020204" pitchFamily="34" charset="-122"/>
              </a:rPr>
              <a:t>API</a:t>
            </a:r>
            <a:r>
              <a:rPr lang="zh-CN" altLang="en-US" sz="3200" b="1" dirty="0">
                <a:solidFill>
                  <a:srgbClr val="FFCC03"/>
                </a:solidFill>
                <a:latin typeface="Microsoft YaHei Light" panose="020B0503020204020204" pitchFamily="34" charset="-122"/>
                <a:ea typeface="Microsoft YaHei Light" panose="020B0503020204020204" pitchFamily="34" charset="-122"/>
              </a:rPr>
              <a:t>编码规范</a:t>
            </a:r>
          </a:p>
        </p:txBody>
      </p:sp>
      <p:sp>
        <p:nvSpPr>
          <p:cNvPr id="18" name="矩形 17"/>
          <p:cNvSpPr/>
          <p:nvPr/>
        </p:nvSpPr>
        <p:spPr>
          <a:xfrm>
            <a:off x="0" y="1806033"/>
            <a:ext cx="12191999" cy="2215991"/>
          </a:xfrm>
          <a:prstGeom prst="rect">
            <a:avLst/>
          </a:prstGeom>
          <a:effectLst>
            <a:outerShdw blurRad="50800" dist="38100" dir="2700000" algn="tl" rotWithShape="0">
              <a:prstClr val="black">
                <a:alpha val="40000"/>
              </a:prstClr>
            </a:outerShdw>
          </a:effectLst>
        </p:spPr>
        <p:txBody>
          <a:bodyPr wrap="square">
            <a:spAutoFit/>
          </a:bodyPr>
          <a:lstStyle/>
          <a:p>
            <a:pPr algn="ctr">
              <a:defRPr/>
            </a:pPr>
            <a:r>
              <a:rPr lang="en-US" altLang="zh-CN" sz="13800" dirty="0">
                <a:solidFill>
                  <a:srgbClr val="FFCC03"/>
                </a:solidFill>
                <a:latin typeface="Impact" panose="020B0806030902050204" pitchFamily="34" charset="0"/>
              </a:rPr>
              <a:t>01</a:t>
            </a:r>
            <a:endParaRPr lang="zh-CN" altLang="en-US" sz="13800" dirty="0">
              <a:solidFill>
                <a:srgbClr val="FFCC03"/>
              </a:solidFill>
              <a:latin typeface="Impact" panose="020B0806030902050204" pitchFamily="34" charset="0"/>
            </a:endParaRPr>
          </a:p>
        </p:txBody>
      </p:sp>
      <p:sp>
        <p:nvSpPr>
          <p:cNvPr id="4" name="副标题 1">
            <a:extLst>
              <a:ext uri="{FF2B5EF4-FFF2-40B4-BE49-F238E27FC236}">
                <a16:creationId xmlns:a16="http://schemas.microsoft.com/office/drawing/2014/main" xmlns="" id="{0A708C3C-C6B4-6442-9CBE-2C1B39B341D0}"/>
              </a:ext>
            </a:extLst>
          </p:cNvPr>
          <p:cNvSpPr txBox="1">
            <a:spLocks/>
          </p:cNvSpPr>
          <p:nvPr/>
        </p:nvSpPr>
        <p:spPr>
          <a:xfrm>
            <a:off x="815009" y="4919421"/>
            <a:ext cx="10545416" cy="299820"/>
          </a:xfrm>
          <a:prstGeom prst="rect">
            <a:avLst/>
          </a:prstGeom>
          <a:effectLst>
            <a:outerShdw blurRad="50800" dist="38100" dir="2700000" algn="tl" rotWithShape="0">
              <a:prstClr val="black">
                <a:alpha val="40000"/>
              </a:prstClr>
            </a:outerShdw>
          </a:effectLst>
        </p:spPr>
        <p:txBody>
          <a:bodyPr/>
          <a:lstStyle>
            <a:lvl1pPr indent="0" algn="ctr">
              <a:lnSpc>
                <a:spcPct val="90000"/>
              </a:lnSpc>
              <a:spcBef>
                <a:spcPts val="1000"/>
              </a:spcBef>
              <a:buFont typeface="Arial" panose="020B0604020202020204" pitchFamily="34" charset="0"/>
              <a:buNone/>
              <a:defRPr b="1">
                <a:solidFill>
                  <a:schemeClr val="accent1"/>
                </a:solidFill>
                <a:latin typeface="微软雅黑 Light" panose="020B0502040204020203" pitchFamily="34" charset="-122"/>
                <a:ea typeface="微软雅黑 Light" panose="020B0502040204020203" pitchFamily="34"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Restful API —— </a:t>
            </a:r>
            <a:r>
              <a:rPr lang="zh-CN" altLang="en-US" dirty="0"/>
              <a:t>目前比较成熟的一套互联网应用程序的</a:t>
            </a:r>
            <a:r>
              <a:rPr lang="en-US" altLang="zh-CN" dirty="0"/>
              <a:t>API</a:t>
            </a:r>
            <a:r>
              <a:rPr lang="zh-CN" altLang="en-US" dirty="0"/>
              <a:t>设计理论</a:t>
            </a:r>
            <a:r>
              <a:rPr lang="en-US" altLang="zh-CN" dirty="0"/>
              <a:t/>
            </a:r>
            <a:br>
              <a:rPr lang="en-US" altLang="zh-CN" dirty="0"/>
            </a:br>
            <a:endParaRPr lang="zh-CN" altLang="en-US" dirty="0"/>
          </a:p>
        </p:txBody>
      </p:sp>
    </p:spTree>
    <p:extLst>
      <p:ext uri="{BB962C8B-B14F-4D97-AF65-F5344CB8AC3E}">
        <p14:creationId xmlns:p14="http://schemas.microsoft.com/office/powerpoint/2010/main" val="1067616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1">
            <a:extLst>
              <a:ext uri="{FF2B5EF4-FFF2-40B4-BE49-F238E27FC236}">
                <a16:creationId xmlns:a16="http://schemas.microsoft.com/office/drawing/2014/main" xmlns="" id="{0A708C3C-C6B4-6442-9CBE-2C1B39B341D0}"/>
              </a:ext>
            </a:extLst>
          </p:cNvPr>
          <p:cNvSpPr>
            <a:spLocks noGrp="1"/>
          </p:cNvSpPr>
          <p:nvPr>
            <p:ph type="subTitle" idx="1"/>
          </p:nvPr>
        </p:nvSpPr>
        <p:spPr>
          <a:xfrm>
            <a:off x="815009" y="1031847"/>
            <a:ext cx="10545416" cy="299820"/>
          </a:xfrm>
        </p:spPr>
        <p:txBody>
          <a:bodyPr/>
          <a:lstStyle/>
          <a:p>
            <a:r>
              <a:rPr lang="zh-CN" altLang="en-US" dirty="0"/>
              <a:t>一、协议</a:t>
            </a:r>
          </a:p>
          <a:p>
            <a:r>
              <a:rPr lang="zh-CN" altLang="en-US" b="0" dirty="0" smtClean="0"/>
              <a:t/>
            </a:r>
            <a:br>
              <a:rPr lang="zh-CN" altLang="en-US" b="0" dirty="0" smtClean="0"/>
            </a:br>
            <a:endParaRPr lang="en-US" altLang="zh-CN" dirty="0"/>
          </a:p>
        </p:txBody>
      </p:sp>
      <p:sp>
        <p:nvSpPr>
          <p:cNvPr id="5" name="副标题 1">
            <a:extLst>
              <a:ext uri="{FF2B5EF4-FFF2-40B4-BE49-F238E27FC236}">
                <a16:creationId xmlns:a16="http://schemas.microsoft.com/office/drawing/2014/main" xmlns="" id="{0A708C3C-C6B4-6442-9CBE-2C1B39B341D0}"/>
              </a:ext>
            </a:extLst>
          </p:cNvPr>
          <p:cNvSpPr txBox="1">
            <a:spLocks/>
          </p:cNvSpPr>
          <p:nvPr/>
        </p:nvSpPr>
        <p:spPr>
          <a:xfrm>
            <a:off x="815009" y="157699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Wingdings" pitchFamily="2" charset="2"/>
              <a:buChar char="l"/>
            </a:pPr>
            <a:r>
              <a:rPr lang="en-US" altLang="zh-CN" sz="1600" b="0" dirty="0" smtClean="0"/>
              <a:t>API</a:t>
            </a:r>
            <a:r>
              <a:rPr lang="zh-CN" altLang="en-US" sz="1600" b="0" dirty="0"/>
              <a:t>与用户的通信协议，总是使用</a:t>
            </a:r>
            <a:r>
              <a:rPr lang="en-US" altLang="zh-CN" sz="1600" b="0" dirty="0"/>
              <a:t>HTTPs</a:t>
            </a:r>
            <a:r>
              <a:rPr lang="zh-CN" altLang="en-US" sz="1600" b="0" dirty="0"/>
              <a:t>协议。</a:t>
            </a:r>
          </a:p>
          <a:p>
            <a:r>
              <a:rPr lang="zh-CN" altLang="en-US" sz="1600" dirty="0"/>
              <a:t/>
            </a:r>
            <a:br>
              <a:rPr lang="zh-CN" altLang="en-US" sz="1600" dirty="0"/>
            </a:br>
            <a:r>
              <a:rPr lang="zh-CN" altLang="en-US" sz="1600" b="0" dirty="0" smtClean="0"/>
              <a:t/>
            </a:r>
            <a:br>
              <a:rPr lang="zh-CN" altLang="en-US" sz="1600" b="0" dirty="0" smtClean="0"/>
            </a:br>
            <a:endParaRPr lang="en-US" altLang="zh-CN" sz="1600" dirty="0"/>
          </a:p>
        </p:txBody>
      </p:sp>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2211075"/>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二、域名</a:t>
            </a:r>
          </a:p>
          <a:p>
            <a:r>
              <a:rPr lang="zh-CN" altLang="en-US" b="0" dirty="0"/>
              <a:t/>
            </a:r>
            <a:br>
              <a:rPr lang="zh-CN" altLang="en-US" b="0" dirty="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2756225"/>
            <a:ext cx="10545416" cy="1387244"/>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Wingdings" pitchFamily="2" charset="2"/>
              <a:buChar char="l"/>
            </a:pPr>
            <a:r>
              <a:rPr lang="zh-CN" altLang="en-US" sz="1600" b="0" dirty="0"/>
              <a:t>应该尽量将</a:t>
            </a:r>
            <a:r>
              <a:rPr lang="en-US" altLang="zh-CN" sz="1600" b="0" dirty="0"/>
              <a:t>API</a:t>
            </a:r>
            <a:r>
              <a:rPr lang="zh-CN" altLang="en-US" sz="1600" b="0" dirty="0"/>
              <a:t>部署在专用域名之下</a:t>
            </a:r>
            <a:r>
              <a:rPr lang="zh-CN" altLang="en-US" sz="1600" b="0" dirty="0" smtClean="0"/>
              <a:t>。</a:t>
            </a:r>
            <a:endParaRPr lang="en-US" altLang="zh-CN" sz="1600" dirty="0" smtClean="0"/>
          </a:p>
          <a:p>
            <a:r>
              <a:rPr lang="zh-CN" altLang="en-US" dirty="0" smtClean="0"/>
              <a:t>    </a:t>
            </a:r>
            <a:r>
              <a:rPr lang="en-US" altLang="zh-CN" b="0" dirty="0" smtClean="0"/>
              <a:t>https://api.questmobile.cn/ </a:t>
            </a:r>
          </a:p>
          <a:p>
            <a:r>
              <a:rPr lang="en-US" altLang="zh-CN" b="0" dirty="0" smtClean="0"/>
              <a:t>    https</a:t>
            </a:r>
            <a:r>
              <a:rPr lang="en-US" altLang="zh-CN" b="0" dirty="0"/>
              <a:t>://questmobile.cn/api/ </a:t>
            </a:r>
            <a:r>
              <a:rPr lang="en-US" altLang="zh-CN" dirty="0"/>
              <a:t/>
            </a:r>
            <a:br>
              <a:rPr lang="en-US" altLang="zh-CN" dirty="0"/>
            </a:br>
            <a:r>
              <a:rPr lang="en-US" altLang="zh-CN" dirty="0"/>
              <a:t/>
            </a:r>
            <a:br>
              <a:rPr lang="en-US" altLang="zh-CN" dirty="0"/>
            </a:br>
            <a:r>
              <a:rPr lang="zh-CN" altLang="en-US" b="0" dirty="0" smtClean="0"/>
              <a:t/>
            </a:r>
            <a:br>
              <a:rPr lang="zh-CN" altLang="en-US" b="0" dirty="0" smtClean="0"/>
            </a:br>
            <a:endParaRPr lang="en-US" altLang="zh-CN" dirty="0"/>
          </a:p>
        </p:txBody>
      </p:sp>
      <p:sp>
        <p:nvSpPr>
          <p:cNvPr id="8" name="副标题 1">
            <a:extLst>
              <a:ext uri="{FF2B5EF4-FFF2-40B4-BE49-F238E27FC236}">
                <a16:creationId xmlns:a16="http://schemas.microsoft.com/office/drawing/2014/main" xmlns="" id="{0A708C3C-C6B4-6442-9CBE-2C1B39B341D0}"/>
              </a:ext>
            </a:extLst>
          </p:cNvPr>
          <p:cNvSpPr txBox="1">
            <a:spLocks/>
          </p:cNvSpPr>
          <p:nvPr/>
        </p:nvSpPr>
        <p:spPr>
          <a:xfrm>
            <a:off x="815009" y="4279286"/>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smtClean="0"/>
              <a:t>三、版本（</a:t>
            </a:r>
            <a:r>
              <a:rPr lang="en-US" altLang="zh-CN" dirty="0" smtClean="0"/>
              <a:t>Versioning</a:t>
            </a:r>
            <a:r>
              <a:rPr lang="zh-CN" altLang="en-US" dirty="0" smtClean="0"/>
              <a:t>）</a:t>
            </a:r>
          </a:p>
          <a:p>
            <a:r>
              <a:rPr lang="en-US" altLang="zh-CN" b="0" dirty="0" smtClean="0"/>
              <a:t/>
            </a:r>
            <a:br>
              <a:rPr lang="en-US" altLang="zh-CN" b="0" dirty="0" smtClean="0"/>
            </a:br>
            <a:r>
              <a:rPr lang="zh-CN" altLang="en-US" b="0" dirty="0" smtClean="0"/>
              <a:t/>
            </a:r>
            <a:br>
              <a:rPr lang="zh-CN" altLang="en-US" b="0" dirty="0" smtClean="0"/>
            </a:br>
            <a:endParaRPr lang="en-US" altLang="zh-CN" dirty="0"/>
          </a:p>
        </p:txBody>
      </p:sp>
      <p:sp>
        <p:nvSpPr>
          <p:cNvPr id="10" name="副标题 1">
            <a:extLst>
              <a:ext uri="{FF2B5EF4-FFF2-40B4-BE49-F238E27FC236}">
                <a16:creationId xmlns:a16="http://schemas.microsoft.com/office/drawing/2014/main" xmlns="" id="{0A708C3C-C6B4-6442-9CBE-2C1B39B341D0}"/>
              </a:ext>
            </a:extLst>
          </p:cNvPr>
          <p:cNvSpPr txBox="1">
            <a:spLocks/>
          </p:cNvSpPr>
          <p:nvPr/>
        </p:nvSpPr>
        <p:spPr>
          <a:xfrm>
            <a:off x="815009" y="4824436"/>
            <a:ext cx="10545416" cy="428264"/>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Wingdings" pitchFamily="2" charset="2"/>
              <a:buChar char="l"/>
            </a:pPr>
            <a:r>
              <a:rPr lang="zh-CN" altLang="en-US" sz="1600" b="0" dirty="0"/>
              <a:t>应该将</a:t>
            </a:r>
            <a:r>
              <a:rPr lang="en-US" altLang="zh-CN" sz="1600" b="0" dirty="0"/>
              <a:t>API</a:t>
            </a:r>
            <a:r>
              <a:rPr lang="zh-CN" altLang="en-US" sz="1600" b="0" dirty="0"/>
              <a:t>的版本号放入</a:t>
            </a:r>
            <a:r>
              <a:rPr lang="en-US" altLang="zh-CN" sz="1600" b="0" dirty="0"/>
              <a:t>URL</a:t>
            </a:r>
            <a:r>
              <a:rPr lang="zh-CN" altLang="en-US" sz="1600" b="0" dirty="0" smtClean="0"/>
              <a:t>。</a:t>
            </a:r>
            <a:endParaRPr lang="zh-CN" altLang="en-US" sz="1600" b="0" dirty="0"/>
          </a:p>
          <a:p>
            <a:r>
              <a:rPr lang="zh-CN" altLang="en-US" sz="1600" dirty="0" smtClean="0"/>
              <a:t/>
            </a:r>
            <a:br>
              <a:rPr lang="zh-CN" altLang="en-US" sz="1600" dirty="0" smtClean="0"/>
            </a:br>
            <a:r>
              <a:rPr lang="zh-CN" altLang="en-US" sz="1600" b="0" dirty="0" smtClean="0"/>
              <a:t/>
            </a:r>
            <a:br>
              <a:rPr lang="zh-CN" altLang="en-US" sz="1600" b="0" dirty="0" smtClean="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5252699"/>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600" b="0" dirty="0" smtClean="0"/>
              <a:t>    </a:t>
            </a:r>
            <a:r>
              <a:rPr lang="en-US" altLang="zh-CN" sz="1600" b="0" dirty="0"/>
              <a:t>https://questmobile.cn/api/v1/ </a:t>
            </a:r>
          </a:p>
        </p:txBody>
      </p:sp>
      <p:sp>
        <p:nvSpPr>
          <p:cNvPr id="12" name="副标题 1">
            <a:extLst>
              <a:ext uri="{FF2B5EF4-FFF2-40B4-BE49-F238E27FC236}">
                <a16:creationId xmlns:a16="http://schemas.microsoft.com/office/drawing/2014/main" xmlns="" id="{0A708C3C-C6B4-6442-9CBE-2C1B39B341D0}"/>
              </a:ext>
            </a:extLst>
          </p:cNvPr>
          <p:cNvSpPr txBox="1">
            <a:spLocks/>
          </p:cNvSpPr>
          <p:nvPr/>
        </p:nvSpPr>
        <p:spPr>
          <a:xfrm>
            <a:off x="815009" y="5694815"/>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600" b="0" dirty="0" smtClean="0"/>
              <a:t>    另</a:t>
            </a:r>
            <a:r>
              <a:rPr lang="zh-CN" altLang="en-US" sz="1600" b="0" dirty="0"/>
              <a:t>一种做法是，将版本号放在</a:t>
            </a:r>
            <a:r>
              <a:rPr lang="en-US" altLang="zh-CN" sz="1600" b="0" dirty="0"/>
              <a:t>HTTP</a:t>
            </a:r>
            <a:r>
              <a:rPr lang="zh-CN" altLang="en-US" sz="1600" b="0" dirty="0"/>
              <a:t>头信息中，但不如放入</a:t>
            </a:r>
            <a:r>
              <a:rPr lang="en-US" altLang="zh-CN" sz="1600" b="0" dirty="0"/>
              <a:t>URL</a:t>
            </a:r>
            <a:r>
              <a:rPr lang="zh-CN" altLang="en-US" sz="1600" b="0" dirty="0"/>
              <a:t>方便和直观。</a:t>
            </a:r>
          </a:p>
          <a:p>
            <a:r>
              <a:rPr lang="zh-CN" altLang="en-US" sz="1600" dirty="0"/>
              <a:t/>
            </a:r>
            <a:br>
              <a:rPr lang="zh-CN" altLang="en-US" sz="1600" dirty="0"/>
            </a:br>
            <a:endParaRPr lang="en-US" altLang="zh-CN" sz="1600" b="0" dirty="0"/>
          </a:p>
        </p:txBody>
      </p:sp>
    </p:spTree>
    <p:extLst>
      <p:ext uri="{BB962C8B-B14F-4D97-AF65-F5344CB8AC3E}">
        <p14:creationId xmlns:p14="http://schemas.microsoft.com/office/powerpoint/2010/main" val="76454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四、路径（</a:t>
            </a:r>
            <a:r>
              <a:rPr lang="en-US" altLang="zh-CN" dirty="0"/>
              <a:t>Endpoint</a:t>
            </a:r>
            <a:r>
              <a:rPr lang="zh-CN" altLang="en-US" dirty="0"/>
              <a:t>）</a:t>
            </a:r>
          </a:p>
          <a:p>
            <a:r>
              <a:rPr lang="en-US" altLang="zh-CN" b="0" dirty="0"/>
              <a:t/>
            </a:r>
            <a:br>
              <a:rPr lang="en-US" altLang="zh-CN" b="0" dirty="0"/>
            </a:br>
            <a:r>
              <a:rPr lang="zh-CN" altLang="en-US" b="0" dirty="0"/>
              <a:t/>
            </a:r>
            <a:br>
              <a:rPr lang="zh-CN" altLang="en-US" b="0" dirty="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7"/>
            <a:ext cx="10545416" cy="1276656"/>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smtClean="0"/>
              <a:t>在</a:t>
            </a:r>
            <a:r>
              <a:rPr lang="en-US" altLang="zh-CN" sz="1600" b="0" dirty="0"/>
              <a:t>Restful</a:t>
            </a:r>
            <a:r>
              <a:rPr lang="zh-CN" altLang="en-US" sz="1600" b="0" dirty="0" smtClean="0"/>
              <a:t>架</a:t>
            </a:r>
            <a:r>
              <a:rPr lang="zh-CN" altLang="en-US" sz="1600" b="0" dirty="0"/>
              <a:t>构中，每个网址代表一种资源（</a:t>
            </a:r>
            <a:r>
              <a:rPr lang="en-US" altLang="zh-CN" sz="1600" b="0" dirty="0"/>
              <a:t>resource</a:t>
            </a:r>
            <a:r>
              <a:rPr lang="zh-CN" altLang="en-US" sz="1600" b="0" dirty="0"/>
              <a:t>），所以</a:t>
            </a:r>
            <a:r>
              <a:rPr lang="zh-CN" altLang="en-US" sz="1600" dirty="0">
                <a:solidFill>
                  <a:srgbClr val="FF0000"/>
                </a:solidFill>
              </a:rPr>
              <a:t>网址中不能有动词，只能有名词</a:t>
            </a:r>
            <a:r>
              <a:rPr lang="zh-CN" altLang="en-US" sz="1600" b="0" dirty="0"/>
              <a:t>，而且所用的名词往往与数据库的表格名对应。一般来说，数据库中的表都是同种记录的</a:t>
            </a:r>
            <a:r>
              <a:rPr lang="en-US" altLang="zh-CN" sz="1600" b="0" dirty="0"/>
              <a:t>"</a:t>
            </a:r>
            <a:r>
              <a:rPr lang="zh-CN" altLang="en-US" sz="1600" b="0" dirty="0"/>
              <a:t>集合</a:t>
            </a:r>
            <a:r>
              <a:rPr lang="en-US" altLang="zh-CN" sz="1600" b="0" dirty="0"/>
              <a:t>"</a:t>
            </a:r>
            <a:r>
              <a:rPr lang="zh-CN" altLang="en-US" sz="1600" b="0" dirty="0"/>
              <a:t>（</a:t>
            </a:r>
            <a:r>
              <a:rPr lang="en-US" altLang="zh-CN" sz="1600" b="0" dirty="0"/>
              <a:t>collection</a:t>
            </a:r>
            <a:r>
              <a:rPr lang="zh-CN" altLang="en-US" sz="1600" b="0" dirty="0"/>
              <a:t>），所以</a:t>
            </a:r>
            <a:r>
              <a:rPr lang="en-US" altLang="zh-CN" sz="1600" b="0" dirty="0"/>
              <a:t>API</a:t>
            </a:r>
            <a:r>
              <a:rPr lang="zh-CN" altLang="en-US" sz="1600" b="0" dirty="0"/>
              <a:t>中的名词也应该使用复数。</a:t>
            </a:r>
          </a:p>
          <a:p>
            <a:r>
              <a:rPr lang="zh-CN" altLang="en-US" sz="1600" dirty="0"/>
              <a:t/>
            </a:r>
            <a:br>
              <a:rPr lang="zh-CN" altLang="en-US" sz="1600" dirty="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3074701"/>
            <a:ext cx="10545416" cy="2439833"/>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600" b="0" dirty="0" smtClean="0"/>
              <a:t>    https</a:t>
            </a:r>
            <a:r>
              <a:rPr lang="en-US" altLang="zh-CN" sz="1600" b="0" dirty="0"/>
              <a:t>://questmobile.cn/api/v1/users </a:t>
            </a:r>
            <a:endParaRPr lang="en-US" altLang="zh-CN" sz="1600" b="0" dirty="0" smtClean="0"/>
          </a:p>
          <a:p>
            <a:r>
              <a:rPr lang="en-US" altLang="zh-CN" sz="1600" b="0" dirty="0" smtClean="0"/>
              <a:t>    https</a:t>
            </a:r>
            <a:r>
              <a:rPr lang="en-US" altLang="zh-CN" sz="1600" b="0" dirty="0"/>
              <a:t>://</a:t>
            </a:r>
            <a:r>
              <a:rPr lang="en-US" altLang="zh-CN" sz="1600" b="0" dirty="0" smtClean="0"/>
              <a:t>questmobile.cn/api/v1/reports</a:t>
            </a:r>
            <a:endParaRPr lang="en-US" altLang="zh-CN" sz="1600" b="0" dirty="0" smtClean="0"/>
          </a:p>
          <a:p>
            <a:r>
              <a:rPr lang="en-US" altLang="zh-CN" sz="1600" b="0" dirty="0" smtClean="0"/>
              <a:t>    https</a:t>
            </a:r>
            <a:r>
              <a:rPr lang="en-US" altLang="zh-CN" sz="1600" b="0" dirty="0"/>
              <a:t>://</a:t>
            </a:r>
            <a:r>
              <a:rPr lang="en-US" altLang="zh-CN" sz="1600" b="0" dirty="0" smtClean="0"/>
              <a:t>questmobile.cn/api/v1/jobs</a:t>
            </a:r>
          </a:p>
          <a:p>
            <a:endParaRPr lang="en-US" altLang="zh-CN" sz="1600" b="0" dirty="0" smtClean="0"/>
          </a:p>
          <a:p>
            <a:pPr marL="342900" indent="-342900">
              <a:buFont typeface="Arial" pitchFamily="34" charset="0"/>
              <a:buChar char="•"/>
            </a:pPr>
            <a:r>
              <a:rPr lang="en-US" altLang="zh-CN" sz="1600" b="0" dirty="0" smtClean="0"/>
              <a:t>URL</a:t>
            </a:r>
            <a:r>
              <a:rPr lang="zh-CN" altLang="en-US" sz="1600" b="0" dirty="0" smtClean="0"/>
              <a:t>中大小写不敏感，不要出现大写字母</a:t>
            </a:r>
            <a:endParaRPr lang="en-US" altLang="zh-CN" sz="1600" b="0" dirty="0" smtClean="0"/>
          </a:p>
          <a:p>
            <a:pPr marL="342900" indent="-342900">
              <a:buFont typeface="Arial" pitchFamily="34" charset="0"/>
              <a:buChar char="•"/>
            </a:pPr>
            <a:r>
              <a:rPr lang="en-US" altLang="zh-CN" sz="1600" b="0" dirty="0"/>
              <a:t>_</a:t>
            </a:r>
            <a:r>
              <a:rPr lang="en-US" altLang="zh-CN" sz="1600" b="0" dirty="0" smtClean="0"/>
              <a:t> </a:t>
            </a:r>
            <a:r>
              <a:rPr lang="zh-CN" altLang="en-US" sz="1600" b="0" dirty="0" smtClean="0"/>
              <a:t>和</a:t>
            </a:r>
            <a:r>
              <a:rPr lang="en-US" altLang="zh-CN" sz="1600" b="0" dirty="0"/>
              <a:t> -</a:t>
            </a:r>
            <a:r>
              <a:rPr lang="en-US" altLang="zh-CN" sz="1600" b="0" dirty="0" smtClean="0"/>
              <a:t> </a:t>
            </a:r>
            <a:r>
              <a:rPr lang="zh-CN" altLang="en-US" sz="1600" b="0" dirty="0" smtClean="0"/>
              <a:t>作为</a:t>
            </a:r>
            <a:r>
              <a:rPr lang="en-US" altLang="zh-CN" sz="1600" b="0" dirty="0" smtClean="0"/>
              <a:t>API URL</a:t>
            </a:r>
            <a:r>
              <a:rPr lang="zh-CN" altLang="en-US" sz="1600" b="0" dirty="0" smtClean="0"/>
              <a:t>连接单词都可以，但是驼峰命名法就算了</a:t>
            </a:r>
            <a:endParaRPr lang="en-US" altLang="zh-CN" sz="1600" b="0" dirty="0" smtClean="0"/>
          </a:p>
          <a:p>
            <a:pPr marL="342900" indent="-342900">
              <a:buFont typeface="Arial" pitchFamily="34" charset="0"/>
              <a:buChar char="•"/>
            </a:pPr>
            <a:endParaRPr lang="en-US" altLang="zh-CN" sz="1600" b="0" dirty="0" smtClean="0"/>
          </a:p>
          <a:p>
            <a:pPr marL="342900" indent="-342900">
              <a:buFont typeface="Arial" pitchFamily="34" charset="0"/>
              <a:buChar char="•"/>
            </a:pPr>
            <a:endParaRPr lang="en-US" altLang="zh-CN" sz="1600" b="0" dirty="0"/>
          </a:p>
        </p:txBody>
      </p:sp>
    </p:spTree>
    <p:extLst>
      <p:ext uri="{BB962C8B-B14F-4D97-AF65-F5344CB8AC3E}">
        <p14:creationId xmlns:p14="http://schemas.microsoft.com/office/powerpoint/2010/main" val="76454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五、</a:t>
            </a:r>
            <a:r>
              <a:rPr lang="en-US" altLang="zh-CN" dirty="0"/>
              <a:t>HTTP</a:t>
            </a:r>
            <a:r>
              <a:rPr lang="zh-CN" altLang="en-US" dirty="0"/>
              <a:t>动词</a:t>
            </a:r>
          </a:p>
          <a:p>
            <a:r>
              <a:rPr lang="zh-CN" altLang="en-US" b="0" dirty="0"/>
              <a:t/>
            </a:r>
            <a:br>
              <a:rPr lang="zh-CN" altLang="en-US" b="0" dirty="0"/>
            </a:br>
            <a:r>
              <a:rPr lang="en-US" altLang="zh-CN" b="0" dirty="0"/>
              <a:t/>
            </a:r>
            <a:br>
              <a:rPr lang="en-US" altLang="zh-CN" b="0" dirty="0"/>
            </a:br>
            <a:r>
              <a:rPr lang="zh-CN" altLang="en-US" b="0" dirty="0"/>
              <a:t/>
            </a:r>
            <a:br>
              <a:rPr lang="zh-CN" altLang="en-US" b="0" dirty="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499677"/>
            <a:ext cx="10545416" cy="1085652"/>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00000"/>
              </a:lnSpc>
              <a:buFont typeface="Wingdings" pitchFamily="2" charset="2"/>
              <a:buChar char="l"/>
            </a:pPr>
            <a:r>
              <a:rPr lang="zh-CN" altLang="en-US" sz="1600" b="0" dirty="0"/>
              <a:t>对于资源的具体操作类型，由</a:t>
            </a:r>
            <a:r>
              <a:rPr lang="en-US" altLang="zh-CN" sz="1600" b="0" dirty="0"/>
              <a:t>HTTP</a:t>
            </a:r>
            <a:r>
              <a:rPr lang="zh-CN" altLang="en-US" sz="1600" b="0" dirty="0"/>
              <a:t>动词表</a:t>
            </a:r>
            <a:r>
              <a:rPr lang="zh-CN" altLang="en-US" sz="1600" b="0" dirty="0" smtClean="0"/>
              <a:t>示。</a:t>
            </a:r>
            <a:endParaRPr lang="en-US" altLang="zh-CN" sz="1600" b="0" dirty="0" smtClean="0"/>
          </a:p>
          <a:p>
            <a:pPr marL="285750" indent="-285750">
              <a:lnSpc>
                <a:spcPct val="100000"/>
              </a:lnSpc>
              <a:buFont typeface="Wingdings" pitchFamily="2" charset="2"/>
              <a:buChar char="l"/>
            </a:pPr>
            <a:r>
              <a:rPr lang="zh-CN" altLang="en-US" sz="1600" b="0" dirty="0"/>
              <a:t>常用的</a:t>
            </a:r>
            <a:r>
              <a:rPr lang="en-US" altLang="zh-CN" sz="1600" b="0" dirty="0"/>
              <a:t>HTTP</a:t>
            </a:r>
            <a:r>
              <a:rPr lang="zh-CN" altLang="en-US" sz="1600" b="0" dirty="0"/>
              <a:t>动词有下面五个（括号里是对应的</a:t>
            </a:r>
            <a:r>
              <a:rPr lang="en-US" altLang="zh-CN" sz="1600" b="0" dirty="0"/>
              <a:t>SQL</a:t>
            </a:r>
            <a:r>
              <a:rPr lang="zh-CN" altLang="en-US" sz="1600" b="0" dirty="0"/>
              <a:t>命令</a:t>
            </a:r>
            <a:r>
              <a:rPr lang="zh-CN" altLang="en-US" sz="1600" b="0" dirty="0" smtClean="0"/>
              <a:t>）。</a:t>
            </a:r>
            <a:endParaRPr lang="en-US" altLang="zh-CN" sz="1600" b="0" dirty="0" smtClean="0"/>
          </a:p>
          <a:p>
            <a:pPr marL="285750" indent="-285750">
              <a:lnSpc>
                <a:spcPct val="100000"/>
              </a:lnSpc>
              <a:buFont typeface="Wingdings" pitchFamily="2" charset="2"/>
              <a:buChar char="l"/>
            </a:pPr>
            <a:r>
              <a:rPr lang="zh-CN" altLang="en-US" sz="1600" b="0" dirty="0" smtClean="0">
                <a:solidFill>
                  <a:srgbClr val="FF0000"/>
                </a:solidFill>
              </a:rPr>
              <a:t>冥等性</a:t>
            </a:r>
            <a:endParaRPr lang="zh-CN" altLang="en-US" sz="1600" b="0" dirty="0" smtClean="0">
              <a:solidFill>
                <a:srgbClr val="FF0000"/>
              </a:solidFill>
            </a:endParaRPr>
          </a:p>
          <a:p>
            <a:r>
              <a:rPr lang="zh-CN" altLang="en-US" sz="1600" dirty="0" smtClean="0"/>
              <a:t/>
            </a:r>
            <a:br>
              <a:rPr lang="zh-CN" altLang="en-US" sz="1600" dirty="0" smtClean="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4937758"/>
            <a:ext cx="10545416" cy="1906173"/>
          </a:xfrm>
          <a:prstGeom prst="rect">
            <a:avLst/>
          </a:prstGeom>
          <a:effectLst>
            <a:outerShdw blurRad="50800" dist="38100" dir="2700000" algn="tl" rotWithShape="0">
              <a:prstClr val="black">
                <a:alpha val="40000"/>
              </a:prstClr>
            </a:outerShdw>
          </a:effectLst>
        </p:spPr>
        <p:txBody>
          <a:bodyPr tIns="36000" bIns="36000"/>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spcBef>
                <a:spcPts val="600"/>
              </a:spcBef>
              <a:buFont typeface="Arial" pitchFamily="34" charset="0"/>
              <a:buChar char="•"/>
            </a:pPr>
            <a:r>
              <a:rPr lang="en-US" altLang="zh-CN" sz="1600" b="0" dirty="0"/>
              <a:t>GET     </a:t>
            </a:r>
            <a:r>
              <a:rPr lang="en-US" altLang="zh-CN" sz="1600" b="0" dirty="0" smtClean="0"/>
              <a:t>  /</a:t>
            </a:r>
            <a:r>
              <a:rPr lang="en-US" altLang="zh-CN" sz="1600" b="0" dirty="0"/>
              <a:t>users</a:t>
            </a:r>
            <a:r>
              <a:rPr lang="zh-CN" altLang="en-US" sz="1600" b="0" dirty="0"/>
              <a:t>：            </a:t>
            </a:r>
            <a:r>
              <a:rPr lang="en-US" altLang="zh-CN" sz="1600" b="0" dirty="0" smtClean="0"/>
              <a:t>	 </a:t>
            </a:r>
            <a:r>
              <a:rPr lang="zh-CN" altLang="en-US" sz="1600" b="0" dirty="0" smtClean="0"/>
              <a:t>列</a:t>
            </a:r>
            <a:r>
              <a:rPr lang="zh-CN" altLang="en-US" sz="1600" b="0" dirty="0"/>
              <a:t>出所有的用</a:t>
            </a:r>
            <a:r>
              <a:rPr lang="zh-CN" altLang="en-US" sz="1600" b="0" dirty="0" smtClean="0"/>
              <a:t>户</a:t>
            </a:r>
            <a:endParaRPr lang="en-US" altLang="zh-CN" sz="1600" b="0" dirty="0" smtClean="0"/>
          </a:p>
          <a:p>
            <a:pPr marL="342900" indent="-342900">
              <a:lnSpc>
                <a:spcPct val="100000"/>
              </a:lnSpc>
              <a:spcBef>
                <a:spcPts val="600"/>
              </a:spcBef>
              <a:buFont typeface="Arial" pitchFamily="34" charset="0"/>
              <a:buChar char="•"/>
            </a:pPr>
            <a:r>
              <a:rPr lang="en-US" altLang="zh-CN" sz="1600" b="0" dirty="0"/>
              <a:t>POST    </a:t>
            </a:r>
            <a:r>
              <a:rPr lang="en-US" altLang="zh-CN" sz="1600" b="0" dirty="0" smtClean="0"/>
              <a:t> /</a:t>
            </a:r>
            <a:r>
              <a:rPr lang="en-US" altLang="zh-CN" sz="1600" b="0" dirty="0"/>
              <a:t>users</a:t>
            </a:r>
            <a:r>
              <a:rPr lang="zh-CN" altLang="en-US" sz="1600" b="0" dirty="0"/>
              <a:t>：            </a:t>
            </a:r>
            <a:r>
              <a:rPr lang="en-US" altLang="zh-CN" sz="1600" b="0" dirty="0" smtClean="0"/>
              <a:t>	 </a:t>
            </a:r>
            <a:r>
              <a:rPr lang="zh-CN" altLang="en-US" sz="1600" b="0" dirty="0" smtClean="0"/>
              <a:t>新</a:t>
            </a:r>
            <a:r>
              <a:rPr lang="zh-CN" altLang="en-US" sz="1600" b="0" dirty="0"/>
              <a:t>建一个用户</a:t>
            </a:r>
          </a:p>
          <a:p>
            <a:pPr marL="342900" indent="-342900">
              <a:lnSpc>
                <a:spcPct val="100000"/>
              </a:lnSpc>
              <a:spcBef>
                <a:spcPts val="600"/>
              </a:spcBef>
              <a:buFont typeface="Arial" pitchFamily="34" charset="0"/>
              <a:buChar char="•"/>
            </a:pPr>
            <a:r>
              <a:rPr lang="en-US" altLang="zh-CN" sz="1600" b="0" dirty="0"/>
              <a:t>GET     </a:t>
            </a:r>
            <a:r>
              <a:rPr lang="en-US" altLang="zh-CN" sz="1600" b="0" dirty="0" smtClean="0"/>
              <a:t>  /</a:t>
            </a:r>
            <a:r>
              <a:rPr lang="en-US" altLang="zh-CN" sz="1600" b="0" dirty="0"/>
              <a:t>users/${id}</a:t>
            </a:r>
            <a:r>
              <a:rPr lang="zh-CN" altLang="en-US" sz="1600" b="0" dirty="0"/>
              <a:t>：      获取某个用户的信</a:t>
            </a:r>
            <a:r>
              <a:rPr lang="zh-CN" altLang="en-US" sz="1600" b="0" dirty="0" smtClean="0"/>
              <a:t>息 </a:t>
            </a:r>
            <a:r>
              <a:rPr lang="en-US" altLang="zh-CN" sz="1600" b="0" dirty="0" smtClean="0"/>
              <a:t>= </a:t>
            </a:r>
            <a:r>
              <a:rPr lang="en-US" altLang="zh-CN" sz="1600" b="0" dirty="0"/>
              <a:t>GET      /</a:t>
            </a:r>
            <a:r>
              <a:rPr lang="en-US" altLang="zh-CN" sz="1600" b="0" dirty="0" smtClean="0"/>
              <a:t>users?id=${id}</a:t>
            </a:r>
          </a:p>
          <a:p>
            <a:pPr marL="342900" indent="-342900">
              <a:lnSpc>
                <a:spcPct val="100000"/>
              </a:lnSpc>
              <a:spcBef>
                <a:spcPts val="600"/>
              </a:spcBef>
              <a:buFont typeface="Arial" pitchFamily="34" charset="0"/>
              <a:buChar char="•"/>
            </a:pPr>
            <a:r>
              <a:rPr lang="en-US" altLang="zh-CN" sz="1600" b="0" dirty="0"/>
              <a:t>PUT     </a:t>
            </a:r>
            <a:r>
              <a:rPr lang="en-US" altLang="zh-CN" sz="1600" b="0" dirty="0" smtClean="0"/>
              <a:t>  /</a:t>
            </a:r>
            <a:r>
              <a:rPr lang="en-US" altLang="zh-CN" sz="1600" b="0" dirty="0"/>
              <a:t>users/${id}</a:t>
            </a:r>
            <a:r>
              <a:rPr lang="zh-CN" altLang="en-US" sz="1600" b="0" dirty="0"/>
              <a:t>：      更新某个用户的信息（提供该用户的全部信息）</a:t>
            </a:r>
          </a:p>
          <a:p>
            <a:pPr marL="342900" indent="-342900">
              <a:lnSpc>
                <a:spcPct val="100000"/>
              </a:lnSpc>
              <a:spcBef>
                <a:spcPts val="600"/>
              </a:spcBef>
              <a:buFont typeface="Arial" pitchFamily="34" charset="0"/>
              <a:buChar char="•"/>
            </a:pPr>
            <a:r>
              <a:rPr lang="en-US" altLang="zh-CN" sz="1600" b="0" dirty="0" smtClean="0"/>
              <a:t>PATCH   </a:t>
            </a:r>
            <a:r>
              <a:rPr lang="en-US" altLang="zh-CN" sz="1600" b="0" dirty="0"/>
              <a:t>/users/${id}</a:t>
            </a:r>
            <a:r>
              <a:rPr lang="zh-CN" altLang="en-US" sz="1600" b="0" dirty="0"/>
              <a:t>：      更新某个指定用户的信息（提供该用户的部分信息</a:t>
            </a:r>
            <a:r>
              <a:rPr lang="zh-CN" altLang="en-US" sz="1600" b="0" dirty="0" smtClean="0"/>
              <a:t>）</a:t>
            </a:r>
            <a:endParaRPr lang="en-US" altLang="zh-CN" sz="1600" b="0" dirty="0" smtClean="0"/>
          </a:p>
          <a:p>
            <a:pPr marL="342900" indent="-342900">
              <a:lnSpc>
                <a:spcPct val="100000"/>
              </a:lnSpc>
              <a:spcBef>
                <a:spcPts val="600"/>
              </a:spcBef>
              <a:buFont typeface="Arial" pitchFamily="34" charset="0"/>
              <a:buChar char="•"/>
            </a:pPr>
            <a:r>
              <a:rPr lang="en-US" altLang="zh-CN" sz="1600" b="0" dirty="0"/>
              <a:t>DELETE  /users/${id}</a:t>
            </a:r>
            <a:r>
              <a:rPr lang="zh-CN" altLang="en-US" sz="1600" b="0" dirty="0"/>
              <a:t>：      删除某个用</a:t>
            </a:r>
            <a:r>
              <a:rPr lang="zh-CN" altLang="en-US" sz="1600" b="0" dirty="0" smtClean="0"/>
              <a:t>户</a:t>
            </a:r>
            <a:endParaRPr lang="zh-CN" altLang="en-US" sz="1600" b="0" dirty="0"/>
          </a:p>
          <a:p>
            <a:pPr marL="342900" indent="-342900">
              <a:lnSpc>
                <a:spcPct val="100000"/>
              </a:lnSpc>
              <a:buFont typeface="Arial" pitchFamily="34" charset="0"/>
              <a:buChar char="•"/>
            </a:pPr>
            <a:endParaRPr lang="zh-CN" altLang="en-US" sz="1600" b="0" dirty="0"/>
          </a:p>
          <a:p>
            <a:pPr marL="342900" indent="-342900">
              <a:buFont typeface="Arial" pitchFamily="34" charset="0"/>
              <a:buChar char="•"/>
            </a:pPr>
            <a:endParaRPr lang="en-US" altLang="zh-CN" sz="1600" b="0" dirty="0"/>
          </a:p>
        </p:txBody>
      </p:sp>
      <p:graphicFrame>
        <p:nvGraphicFramePr>
          <p:cNvPr id="2" name="表格 1"/>
          <p:cNvGraphicFramePr>
            <a:graphicFrameLocks noGrp="1"/>
          </p:cNvGraphicFramePr>
          <p:nvPr>
            <p:extLst>
              <p:ext uri="{D42A27DB-BD31-4B8C-83A1-F6EECF244321}">
                <p14:modId xmlns:p14="http://schemas.microsoft.com/office/powerpoint/2010/main" val="3039317965"/>
              </p:ext>
            </p:extLst>
          </p:nvPr>
        </p:nvGraphicFramePr>
        <p:xfrm>
          <a:off x="947225" y="2686929"/>
          <a:ext cx="7929489" cy="2148840"/>
        </p:xfrm>
        <a:graphic>
          <a:graphicData uri="http://schemas.openxmlformats.org/drawingml/2006/table">
            <a:tbl>
              <a:tblPr/>
              <a:tblGrid>
                <a:gridCol w="2258340"/>
                <a:gridCol w="5671149"/>
              </a:tblGrid>
              <a:tr h="327144">
                <a:tc>
                  <a:txBody>
                    <a:bodyPr/>
                    <a:lstStyle/>
                    <a:p>
                      <a:pPr latinLnBrk="1"/>
                      <a:r>
                        <a:rPr lang="en-US" sz="1600" b="1" dirty="0">
                          <a:solidFill>
                            <a:srgbClr val="002060"/>
                          </a:solidFill>
                          <a:effectLst/>
                        </a:rPr>
                        <a:t>HTTP</a:t>
                      </a:r>
                      <a:r>
                        <a:rPr lang="zh-CN" altLang="en-US" sz="1600" b="1" dirty="0">
                          <a:solidFill>
                            <a:srgbClr val="002060"/>
                          </a:solidFill>
                          <a:effectLst/>
                        </a:rPr>
                        <a:t>动词</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latinLnBrk="1"/>
                      <a:r>
                        <a:rPr lang="zh-CN" altLang="en-US" sz="1600" b="1" dirty="0">
                          <a:solidFill>
                            <a:srgbClr val="002060"/>
                          </a:solidFill>
                          <a:effectLst/>
                        </a:rPr>
                        <a:t>描述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7144">
                <a:tc>
                  <a:txBody>
                    <a:bodyPr/>
                    <a:lstStyle/>
                    <a:p>
                      <a:pPr latinLnBrk="1"/>
                      <a:r>
                        <a:rPr lang="en-US" sz="1600" dirty="0">
                          <a:solidFill>
                            <a:srgbClr val="002060"/>
                          </a:solidFill>
                          <a:effectLst/>
                        </a:rPr>
                        <a:t>GET（SELECT）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latinLnBrk="1"/>
                      <a:r>
                        <a:rPr lang="zh-CN" altLang="en-US" sz="1600" dirty="0">
                          <a:solidFill>
                            <a:srgbClr val="002060"/>
                          </a:solidFill>
                          <a:effectLst/>
                        </a:rPr>
                        <a:t>从服务器取出资源（一项或多项）。</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7144">
                <a:tc>
                  <a:txBody>
                    <a:bodyPr/>
                    <a:lstStyle/>
                    <a:p>
                      <a:pPr latinLnBrk="1"/>
                      <a:r>
                        <a:rPr lang="en-US" sz="1600" dirty="0">
                          <a:solidFill>
                            <a:srgbClr val="FF0000"/>
                          </a:solidFill>
                          <a:effectLst/>
                        </a:rPr>
                        <a:t>POST（CREATE）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latinLnBrk="1"/>
                      <a:r>
                        <a:rPr lang="zh-CN" altLang="en-US" sz="1600" dirty="0">
                          <a:solidFill>
                            <a:srgbClr val="002060"/>
                          </a:solidFill>
                          <a:effectLst/>
                        </a:rPr>
                        <a:t>在服务器新建一个资源。</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19691">
                <a:tc>
                  <a:txBody>
                    <a:bodyPr/>
                    <a:lstStyle/>
                    <a:p>
                      <a:pPr latinLnBrk="1"/>
                      <a:r>
                        <a:rPr lang="en-US" sz="1600" dirty="0">
                          <a:solidFill>
                            <a:srgbClr val="002060"/>
                          </a:solidFill>
                          <a:effectLst/>
                        </a:rPr>
                        <a:t>PUT（UPDATE）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latinLnBrk="1"/>
                      <a:r>
                        <a:rPr lang="zh-CN" altLang="en-US" sz="1600" dirty="0">
                          <a:solidFill>
                            <a:srgbClr val="002060"/>
                          </a:solidFill>
                          <a:effectLst/>
                        </a:rPr>
                        <a:t>在服务器更新资源（客户端提供改变后的完整资源）。</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27144">
                <a:tc>
                  <a:txBody>
                    <a:bodyPr/>
                    <a:lstStyle/>
                    <a:p>
                      <a:pPr latinLnBrk="1"/>
                      <a:r>
                        <a:rPr lang="en-US" sz="1600" dirty="0">
                          <a:solidFill>
                            <a:srgbClr val="002060"/>
                          </a:solidFill>
                          <a:effectLst/>
                        </a:rPr>
                        <a:t>PATCH（UPDATE）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latinLnBrk="1"/>
                      <a:r>
                        <a:rPr lang="zh-CN" altLang="en-US" sz="1600" dirty="0">
                          <a:solidFill>
                            <a:srgbClr val="002060"/>
                          </a:solidFill>
                          <a:effectLst/>
                        </a:rPr>
                        <a:t>在服务器更新资源（客户端提供改变的属性）。</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27144">
                <a:tc>
                  <a:txBody>
                    <a:bodyPr/>
                    <a:lstStyle/>
                    <a:p>
                      <a:pPr latinLnBrk="1"/>
                      <a:r>
                        <a:rPr lang="en-US" sz="1600" dirty="0">
                          <a:solidFill>
                            <a:srgbClr val="002060"/>
                          </a:solidFill>
                          <a:effectLst/>
                        </a:rPr>
                        <a:t>DELETE（DELETE）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latinLnBrk="1"/>
                      <a:r>
                        <a:rPr lang="zh-CN" altLang="en-US" sz="1600" dirty="0">
                          <a:solidFill>
                            <a:srgbClr val="002060"/>
                          </a:solidFill>
                          <a:effectLst/>
                        </a:rPr>
                        <a:t>从服务器删除资源。</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42712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六、过滤信息（</a:t>
            </a:r>
            <a:r>
              <a:rPr lang="en-US" altLang="zh-CN" dirty="0"/>
              <a:t>Filtering</a:t>
            </a:r>
            <a:r>
              <a:rPr lang="zh-CN" altLang="en-US" dirty="0"/>
              <a:t>）</a:t>
            </a:r>
          </a:p>
          <a:p>
            <a:r>
              <a:rPr lang="en-US" altLang="zh-CN" b="0" dirty="0"/>
              <a:t/>
            </a:r>
            <a:br>
              <a:rPr lang="en-US" altLang="zh-CN" b="0" dirty="0"/>
            </a:br>
            <a:r>
              <a:rPr lang="en-US" altLang="zh-CN" b="0" dirty="0"/>
              <a:t/>
            </a:r>
            <a:br>
              <a:rPr lang="en-US" altLang="zh-CN" b="0" dirty="0"/>
            </a:br>
            <a:r>
              <a:rPr lang="zh-CN" altLang="en-US" b="0" dirty="0"/>
              <a:t/>
            </a:r>
            <a:br>
              <a:rPr lang="zh-CN" altLang="en-US" b="0" dirty="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7"/>
            <a:ext cx="10545416" cy="638328"/>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a:t>如果记录数量很多，服务器不可能都将它们返回给用户。</a:t>
            </a:r>
            <a:r>
              <a:rPr lang="en-US" altLang="zh-CN" sz="1600" b="0" dirty="0"/>
              <a:t>API</a:t>
            </a:r>
            <a:r>
              <a:rPr lang="zh-CN" altLang="en-US" sz="1600" b="0" dirty="0"/>
              <a:t>应该提供参数，过滤返回结果。</a:t>
            </a:r>
          </a:p>
          <a:p>
            <a:r>
              <a:rPr lang="zh-CN" altLang="en-US" sz="1600" dirty="0"/>
              <a:t/>
            </a:r>
            <a:br>
              <a:rPr lang="zh-CN" altLang="en-US" sz="1600" dirty="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2617501"/>
            <a:ext cx="10545416" cy="2686019"/>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0" dirty="0"/>
              <a:t>?limit=10</a:t>
            </a:r>
            <a:r>
              <a:rPr lang="zh-CN" altLang="en-US" sz="1600" b="0" dirty="0"/>
              <a:t>：指定返回记录的数</a:t>
            </a:r>
            <a:r>
              <a:rPr lang="zh-CN" altLang="en-US" sz="1600" b="0" dirty="0" smtClean="0"/>
              <a:t>量</a:t>
            </a:r>
            <a:endParaRPr lang="zh-CN" altLang="en-US" sz="1600" b="0" dirty="0"/>
          </a:p>
          <a:p>
            <a:pPr>
              <a:lnSpc>
                <a:spcPct val="150000"/>
              </a:lnSpc>
            </a:pPr>
            <a:r>
              <a:rPr lang="en-US" altLang="zh-CN" sz="1600" b="0" dirty="0"/>
              <a:t>?offset=10</a:t>
            </a:r>
            <a:r>
              <a:rPr lang="zh-CN" altLang="en-US" sz="1600" b="0" dirty="0"/>
              <a:t>：指定返回记录的开始位置</a:t>
            </a:r>
            <a:r>
              <a:rPr lang="zh-CN" altLang="en-US" sz="1600" b="0" dirty="0" smtClean="0"/>
              <a:t>。</a:t>
            </a:r>
            <a:endParaRPr lang="zh-CN" altLang="en-US" sz="1600" b="0" dirty="0"/>
          </a:p>
          <a:p>
            <a:pPr>
              <a:lnSpc>
                <a:spcPct val="150000"/>
              </a:lnSpc>
            </a:pPr>
            <a:r>
              <a:rPr lang="en-US" altLang="zh-CN" sz="1600" b="0" dirty="0"/>
              <a:t>?page=2&amp;per_page=100</a:t>
            </a:r>
            <a:r>
              <a:rPr lang="zh-CN" altLang="en-US" sz="1600" b="0" dirty="0"/>
              <a:t>：指定第几页，以及每页的记录数</a:t>
            </a:r>
            <a:r>
              <a:rPr lang="zh-CN" altLang="en-US" sz="1600" b="0" dirty="0" smtClean="0"/>
              <a:t>。</a:t>
            </a:r>
            <a:endParaRPr lang="zh-CN" altLang="en-US" sz="1600" b="0" dirty="0"/>
          </a:p>
          <a:p>
            <a:pPr>
              <a:lnSpc>
                <a:spcPct val="150000"/>
              </a:lnSpc>
            </a:pPr>
            <a:r>
              <a:rPr lang="en-US" altLang="zh-CN" sz="1600" b="0" dirty="0"/>
              <a:t>?sortby=name&amp;order=asc</a:t>
            </a:r>
            <a:r>
              <a:rPr lang="zh-CN" altLang="en-US" sz="1600" b="0" dirty="0"/>
              <a:t>：指定返回结果按照哪个属性排序，以及排序顺序</a:t>
            </a:r>
            <a:r>
              <a:rPr lang="zh-CN" altLang="en-US" sz="1600" b="0" dirty="0" smtClean="0"/>
              <a:t>。</a:t>
            </a:r>
            <a:endParaRPr lang="zh-CN" altLang="en-US" sz="1600" b="0" dirty="0"/>
          </a:p>
          <a:p>
            <a:pPr>
              <a:lnSpc>
                <a:spcPct val="150000"/>
              </a:lnSpc>
            </a:pPr>
            <a:r>
              <a:rPr lang="en-US" altLang="zh-CN" sz="1600" b="0" dirty="0"/>
              <a:t>?user_id=1</a:t>
            </a:r>
            <a:r>
              <a:rPr lang="zh-CN" altLang="en-US" sz="1600" b="0" dirty="0"/>
              <a:t>：指定筛选条件</a:t>
            </a:r>
            <a:endParaRPr lang="en-US" altLang="zh-CN" sz="1600" b="0" dirty="0"/>
          </a:p>
        </p:txBody>
      </p:sp>
    </p:spTree>
    <p:extLst>
      <p:ext uri="{BB962C8B-B14F-4D97-AF65-F5344CB8AC3E}">
        <p14:creationId xmlns:p14="http://schemas.microsoft.com/office/powerpoint/2010/main" val="4188343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七、状态码（</a:t>
            </a:r>
            <a:r>
              <a:rPr lang="en-US" altLang="zh-CN" dirty="0"/>
              <a:t>Status Codes</a:t>
            </a:r>
            <a:r>
              <a:rPr lang="zh-CN" altLang="en-US" dirty="0"/>
              <a:t>）</a:t>
            </a:r>
          </a:p>
          <a:p>
            <a:endParaRPr lang="zh-CN" altLang="en-US" dirty="0"/>
          </a:p>
          <a:p>
            <a:r>
              <a:rPr lang="en-US" altLang="zh-CN" b="0" dirty="0" smtClean="0"/>
              <a:t/>
            </a:r>
            <a:br>
              <a:rPr lang="en-US" altLang="zh-CN" b="0" dirty="0" smtClean="0"/>
            </a:br>
            <a:r>
              <a:rPr lang="en-US" altLang="zh-CN" b="0" dirty="0" smtClean="0"/>
              <a:t/>
            </a:r>
            <a:br>
              <a:rPr lang="en-US" altLang="zh-CN" b="0" dirty="0" smtClean="0"/>
            </a:br>
            <a:r>
              <a:rPr lang="zh-CN" altLang="en-US" b="0" dirty="0" smtClean="0"/>
              <a:t/>
            </a:r>
            <a:br>
              <a:rPr lang="zh-CN" altLang="en-US" b="0" dirty="0" smtClean="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7"/>
            <a:ext cx="10545416" cy="1016224"/>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a:t>服务器向用户返回的状态码和提示信息，常见的有以下一些（方括号中是该状态码对应的</a:t>
            </a:r>
            <a:r>
              <a:rPr lang="en-US" altLang="zh-CN" sz="1600" b="0" dirty="0"/>
              <a:t>HTTP</a:t>
            </a:r>
            <a:r>
              <a:rPr lang="zh-CN" altLang="en-US" sz="1600" b="0" dirty="0"/>
              <a:t>动词</a:t>
            </a:r>
            <a:r>
              <a:rPr lang="zh-CN" altLang="en-US" sz="1600" b="0" dirty="0" smtClean="0"/>
              <a:t>）。</a:t>
            </a:r>
            <a:endParaRPr lang="en-US" altLang="zh-CN" sz="1600" b="0" dirty="0" smtClean="0"/>
          </a:p>
          <a:p>
            <a:pPr marL="285750" indent="-285750">
              <a:lnSpc>
                <a:spcPct val="150000"/>
              </a:lnSpc>
              <a:buFont typeface="Wingdings" pitchFamily="2" charset="2"/>
              <a:buChar char="l"/>
            </a:pPr>
            <a:r>
              <a:rPr lang="zh-CN" altLang="en-US" sz="1600" b="0" dirty="0"/>
              <a:t>实际</a:t>
            </a:r>
            <a:r>
              <a:rPr lang="zh-CN" altLang="en-US" sz="1600" b="0" dirty="0" smtClean="0"/>
              <a:t>中可以通过自定义返回状态码和提示信息来满足不同业务的请求返回。</a:t>
            </a:r>
            <a:endParaRPr lang="zh-CN" altLang="en-US" sz="1600" b="0" dirty="0"/>
          </a:p>
          <a:p>
            <a:r>
              <a:rPr lang="zh-CN" altLang="en-US" sz="1600" dirty="0"/>
              <a:t/>
            </a:r>
            <a:br>
              <a:rPr lang="zh-CN" altLang="en-US" sz="1600" dirty="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3124200"/>
            <a:ext cx="10545416" cy="15697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0" dirty="0" smtClean="0"/>
              <a:t>    </a:t>
            </a:r>
            <a:r>
              <a:rPr lang="en-US" altLang="zh-CN" sz="1600" dirty="0"/>
              <a:t>200 </a:t>
            </a:r>
            <a:r>
              <a:rPr lang="en-US" altLang="zh-CN" sz="1600" dirty="0" smtClean="0"/>
              <a:t>+ OK </a:t>
            </a:r>
            <a:r>
              <a:rPr lang="en-US" altLang="zh-CN" sz="1600" dirty="0"/>
              <a:t>- [GET]</a:t>
            </a:r>
            <a:r>
              <a:rPr lang="zh-CN" altLang="en-US" sz="1600" dirty="0"/>
              <a:t>：服务器成功返回用户请求的数据，该操作是幂等的（</a:t>
            </a:r>
            <a:r>
              <a:rPr lang="en-US" altLang="zh-CN" sz="1600" dirty="0"/>
              <a:t>Idempotent</a:t>
            </a:r>
            <a:r>
              <a:rPr lang="zh-CN" altLang="en-US" sz="1600" dirty="0" smtClean="0"/>
              <a:t>）。</a:t>
            </a:r>
            <a:endParaRPr lang="en-US" altLang="zh-CN" sz="1600" dirty="0" smtClean="0"/>
          </a:p>
          <a:p>
            <a:pPr>
              <a:lnSpc>
                <a:spcPct val="150000"/>
              </a:lnSpc>
            </a:pPr>
            <a:r>
              <a:rPr lang="en-US" altLang="zh-CN" sz="1600" dirty="0" smtClean="0"/>
              <a:t>    400 + INVALID </a:t>
            </a:r>
            <a:r>
              <a:rPr lang="en-US" altLang="zh-CN" sz="1600" dirty="0"/>
              <a:t>REQUEST - [POST/PUT/PATCH]</a:t>
            </a:r>
            <a:r>
              <a:rPr lang="zh-CN" altLang="en-US" sz="1600" dirty="0"/>
              <a:t>：用户发出的请求有错</a:t>
            </a:r>
            <a:r>
              <a:rPr lang="zh-CN" altLang="en-US" sz="1600" dirty="0" smtClean="0"/>
              <a:t>误。</a:t>
            </a:r>
            <a:endParaRPr lang="en-US" altLang="zh-CN" sz="1600" dirty="0"/>
          </a:p>
          <a:p>
            <a:pPr>
              <a:lnSpc>
                <a:spcPct val="150000"/>
              </a:lnSpc>
            </a:pPr>
            <a:r>
              <a:rPr lang="en-US" altLang="zh-CN" sz="1600" dirty="0" smtClean="0"/>
              <a:t>    </a:t>
            </a:r>
            <a:r>
              <a:rPr lang="en-US" altLang="zh-CN" sz="1600" dirty="0"/>
              <a:t>500 </a:t>
            </a:r>
            <a:r>
              <a:rPr lang="en-US" altLang="zh-CN" sz="1600" dirty="0" smtClean="0"/>
              <a:t>+ INTERNAL </a:t>
            </a:r>
            <a:r>
              <a:rPr lang="en-US" altLang="zh-CN" sz="1600" dirty="0"/>
              <a:t>SERVER ERROR - [*]</a:t>
            </a:r>
            <a:r>
              <a:rPr lang="zh-CN" altLang="en-US" sz="1600" dirty="0"/>
              <a:t>：服务器发生错</a:t>
            </a:r>
            <a:r>
              <a:rPr lang="zh-CN" altLang="en-US" sz="1600" dirty="0" smtClean="0"/>
              <a:t>误。</a:t>
            </a:r>
            <a:endParaRPr lang="zh-CN" altLang="en-US" sz="1600" dirty="0"/>
          </a:p>
          <a:p>
            <a:pPr>
              <a:lnSpc>
                <a:spcPct val="150000"/>
              </a:lnSpc>
            </a:pPr>
            <a:endParaRPr lang="en-US" altLang="zh-CN" sz="1600" b="0" dirty="0"/>
          </a:p>
        </p:txBody>
      </p:sp>
    </p:spTree>
    <p:extLst>
      <p:ext uri="{BB962C8B-B14F-4D97-AF65-F5344CB8AC3E}">
        <p14:creationId xmlns:p14="http://schemas.microsoft.com/office/powerpoint/2010/main" val="793314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a:extLst>
              <a:ext uri="{FF2B5EF4-FFF2-40B4-BE49-F238E27FC236}">
                <a16:creationId xmlns:a16="http://schemas.microsoft.com/office/drawing/2014/main" xmlns="" id="{0A708C3C-C6B4-6442-9CBE-2C1B39B341D0}"/>
              </a:ext>
            </a:extLst>
          </p:cNvPr>
          <p:cNvSpPr txBox="1">
            <a:spLocks/>
          </p:cNvSpPr>
          <p:nvPr/>
        </p:nvSpPr>
        <p:spPr>
          <a:xfrm>
            <a:off x="815009" y="1056127"/>
            <a:ext cx="10545416" cy="2998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八、错误处理（</a:t>
            </a:r>
            <a:r>
              <a:rPr lang="en-US" altLang="zh-CN" dirty="0"/>
              <a:t>Error handling</a:t>
            </a:r>
            <a:r>
              <a:rPr lang="zh-CN" altLang="en-US" dirty="0"/>
              <a:t>）</a:t>
            </a:r>
          </a:p>
          <a:p>
            <a:r>
              <a:rPr lang="en-US" altLang="zh-CN" b="0" dirty="0"/>
              <a:t/>
            </a:r>
            <a:br>
              <a:rPr lang="en-US" altLang="zh-CN" b="0" dirty="0"/>
            </a:br>
            <a:endParaRPr lang="zh-CN" altLang="en-US" dirty="0"/>
          </a:p>
          <a:p>
            <a:r>
              <a:rPr lang="en-US" altLang="zh-CN" b="0" dirty="0" smtClean="0"/>
              <a:t/>
            </a:r>
            <a:br>
              <a:rPr lang="en-US" altLang="zh-CN" b="0" dirty="0" smtClean="0"/>
            </a:br>
            <a:r>
              <a:rPr lang="en-US" altLang="zh-CN" b="0" dirty="0" smtClean="0"/>
              <a:t/>
            </a:r>
            <a:br>
              <a:rPr lang="en-US" altLang="zh-CN" b="0" dirty="0" smtClean="0"/>
            </a:br>
            <a:r>
              <a:rPr lang="zh-CN" altLang="en-US" b="0" dirty="0" smtClean="0"/>
              <a:t/>
            </a:r>
            <a:br>
              <a:rPr lang="zh-CN" altLang="en-US" b="0" dirty="0" smtClean="0"/>
            </a:br>
            <a:r>
              <a:rPr lang="zh-CN" altLang="en-US" b="0" dirty="0" smtClean="0"/>
              <a:t/>
            </a:r>
            <a:br>
              <a:rPr lang="zh-CN" altLang="en-US" b="0" dirty="0" smtClean="0"/>
            </a:br>
            <a:endParaRPr lang="en-US" altLang="zh-CN" dirty="0"/>
          </a:p>
        </p:txBody>
      </p:sp>
      <p:sp>
        <p:nvSpPr>
          <p:cNvPr id="7" name="副标题 1">
            <a:extLst>
              <a:ext uri="{FF2B5EF4-FFF2-40B4-BE49-F238E27FC236}">
                <a16:creationId xmlns:a16="http://schemas.microsoft.com/office/drawing/2014/main" xmlns="" id="{0A708C3C-C6B4-6442-9CBE-2C1B39B341D0}"/>
              </a:ext>
            </a:extLst>
          </p:cNvPr>
          <p:cNvSpPr txBox="1">
            <a:spLocks/>
          </p:cNvSpPr>
          <p:nvPr/>
        </p:nvSpPr>
        <p:spPr>
          <a:xfrm>
            <a:off x="815009" y="1601277"/>
            <a:ext cx="10545416" cy="2284924"/>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nSpc>
                <a:spcPct val="150000"/>
              </a:lnSpc>
              <a:buFont typeface="Wingdings" pitchFamily="2" charset="2"/>
              <a:buChar char="l"/>
            </a:pPr>
            <a:r>
              <a:rPr lang="zh-CN" altLang="en-US" sz="1600" b="0" dirty="0"/>
              <a:t>如果状态码是</a:t>
            </a:r>
            <a:r>
              <a:rPr lang="en-US" altLang="zh-CN" sz="1600" b="0" dirty="0"/>
              <a:t>4xx</a:t>
            </a:r>
            <a:r>
              <a:rPr lang="zh-CN" altLang="en-US" sz="1600" b="0" dirty="0"/>
              <a:t>，就应该向用户返回出错信息。一般来说，返回的信息中将</a:t>
            </a:r>
            <a:r>
              <a:rPr lang="en-US" altLang="zh-CN" sz="1600" b="0" dirty="0"/>
              <a:t>error</a:t>
            </a:r>
            <a:r>
              <a:rPr lang="zh-CN" altLang="en-US" sz="1600" b="0" dirty="0"/>
              <a:t>作为键名，出错信息作为键值即可。</a:t>
            </a:r>
          </a:p>
          <a:p>
            <a:pPr marL="285750" indent="-285750">
              <a:lnSpc>
                <a:spcPct val="150000"/>
              </a:lnSpc>
              <a:buFont typeface="Wingdings" pitchFamily="2" charset="2"/>
              <a:buChar char="l"/>
            </a:pPr>
            <a:r>
              <a:rPr lang="zh-CN" altLang="en-US" sz="1600" b="0" dirty="0"/>
              <a:t>一般</a:t>
            </a:r>
            <a:r>
              <a:rPr lang="zh-CN" altLang="en-US" sz="1600" b="0" dirty="0" smtClean="0"/>
              <a:t>项</a:t>
            </a:r>
            <a:r>
              <a:rPr lang="zh-CN" altLang="en-US" sz="1600" b="0" dirty="0" smtClean="0"/>
              <a:t>目中通</a:t>
            </a:r>
            <a:r>
              <a:rPr lang="zh-CN" altLang="en-US" sz="1600" b="0" dirty="0"/>
              <a:t>常</a:t>
            </a:r>
            <a:r>
              <a:rPr lang="zh-CN" altLang="en-US" sz="1600" b="0" dirty="0" smtClean="0"/>
              <a:t>需</a:t>
            </a:r>
            <a:r>
              <a:rPr lang="zh-CN" altLang="en-US" sz="1600" b="0" dirty="0"/>
              <a:t>要全局捕获异常，统一处理</a:t>
            </a:r>
            <a:r>
              <a:rPr lang="zh-CN" altLang="en-US" sz="1600" b="0" dirty="0" smtClean="0"/>
              <a:t>。</a:t>
            </a:r>
            <a:endParaRPr lang="en-US" altLang="zh-CN" sz="1600" b="0" dirty="0" smtClean="0"/>
          </a:p>
          <a:p>
            <a:pPr marL="285750" indent="-285750">
              <a:lnSpc>
                <a:spcPct val="150000"/>
              </a:lnSpc>
              <a:buFont typeface="Wingdings" pitchFamily="2" charset="2"/>
              <a:buChar char="l"/>
            </a:pPr>
            <a:r>
              <a:rPr lang="zh-CN" altLang="en-US" sz="1600" b="0" dirty="0" smtClean="0"/>
              <a:t>注意</a:t>
            </a:r>
            <a:r>
              <a:rPr lang="en-US" altLang="zh-CN" sz="1600" b="0" dirty="0" smtClean="0"/>
              <a:t>Spring</a:t>
            </a:r>
            <a:r>
              <a:rPr lang="zh-CN" altLang="en-US" sz="1600" b="0" dirty="0"/>
              <a:t>全局异常处理并不能处理</a:t>
            </a:r>
            <a:r>
              <a:rPr lang="en-US" altLang="zh-CN" sz="1600" b="0" dirty="0"/>
              <a:t>Filter</a:t>
            </a:r>
            <a:r>
              <a:rPr lang="zh-CN" altLang="en-US" sz="1600" b="0" dirty="0"/>
              <a:t>中的异常。</a:t>
            </a:r>
          </a:p>
          <a:p>
            <a:pPr marL="285750" indent="-285750">
              <a:lnSpc>
                <a:spcPct val="150000"/>
              </a:lnSpc>
              <a:buFont typeface="Wingdings" pitchFamily="2" charset="2"/>
              <a:buChar char="l"/>
            </a:pPr>
            <a:endParaRPr lang="zh-CN" altLang="en-US" sz="1600" b="0" dirty="0" smtClean="0"/>
          </a:p>
          <a:p>
            <a:r>
              <a:rPr lang="zh-CN" altLang="en-US" sz="1600" dirty="0" smtClean="0"/>
              <a:t/>
            </a:r>
            <a:br>
              <a:rPr lang="zh-CN" altLang="en-US" sz="1600" dirty="0" smtClean="0"/>
            </a:br>
            <a:endParaRPr lang="en-US" altLang="zh-CN" sz="1600" dirty="0"/>
          </a:p>
        </p:txBody>
      </p:sp>
      <p:sp>
        <p:nvSpPr>
          <p:cNvPr id="11" name="副标题 1">
            <a:extLst>
              <a:ext uri="{FF2B5EF4-FFF2-40B4-BE49-F238E27FC236}">
                <a16:creationId xmlns:a16="http://schemas.microsoft.com/office/drawing/2014/main" xmlns="" id="{0A708C3C-C6B4-6442-9CBE-2C1B39B341D0}"/>
              </a:ext>
            </a:extLst>
          </p:cNvPr>
          <p:cNvSpPr txBox="1">
            <a:spLocks/>
          </p:cNvSpPr>
          <p:nvPr/>
        </p:nvSpPr>
        <p:spPr>
          <a:xfrm>
            <a:off x="815009" y="4053840"/>
            <a:ext cx="10545416" cy="1569720"/>
          </a:xfrm>
          <a:prstGeom prst="rect">
            <a:avLst/>
          </a:prstGeom>
          <a:effectLst>
            <a:outerShdw blurRad="50800" dist="38100" dir="2700000" algn="tl" rotWithShape="0">
              <a:prstClr val="black">
                <a:alpha val="40000"/>
              </a:prstClr>
            </a:outerShdw>
          </a:effectLst>
        </p:spPr>
        <p:txBody>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1600" b="0" dirty="0"/>
              <a:t>{</a:t>
            </a:r>
          </a:p>
          <a:p>
            <a:pPr>
              <a:lnSpc>
                <a:spcPct val="150000"/>
              </a:lnSpc>
            </a:pPr>
            <a:r>
              <a:rPr lang="en-US" altLang="zh-CN" sz="1600" b="0" dirty="0"/>
              <a:t>    error: "Invalid API key"</a:t>
            </a:r>
          </a:p>
          <a:p>
            <a:pPr>
              <a:lnSpc>
                <a:spcPct val="150000"/>
              </a:lnSpc>
            </a:pPr>
            <a:r>
              <a:rPr lang="en-US" altLang="zh-CN" sz="1600" b="0" dirty="0"/>
              <a:t>}</a:t>
            </a:r>
          </a:p>
        </p:txBody>
      </p:sp>
    </p:spTree>
    <p:extLst>
      <p:ext uri="{BB962C8B-B14F-4D97-AF65-F5344CB8AC3E}">
        <p14:creationId xmlns:p14="http://schemas.microsoft.com/office/powerpoint/2010/main" val="784003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qm-黑底">
      <a:dk1>
        <a:srgbClr val="FFCC03"/>
      </a:dk1>
      <a:lt1>
        <a:srgbClr val="BCBCBC"/>
      </a:lt1>
      <a:dk2>
        <a:srgbClr val="FFFFFF"/>
      </a:dk2>
      <a:lt2>
        <a:srgbClr val="BCBCBC"/>
      </a:lt2>
      <a:accent1>
        <a:srgbClr val="FFCC03"/>
      </a:accent1>
      <a:accent2>
        <a:srgbClr val="F99B1C"/>
      </a:accent2>
      <a:accent3>
        <a:srgbClr val="D2D6DE"/>
      </a:accent3>
      <a:accent4>
        <a:srgbClr val="41AFDE"/>
      </a:accent4>
      <a:accent5>
        <a:srgbClr val="DB8BB1"/>
      </a:accent5>
      <a:accent6>
        <a:srgbClr val="F86A78"/>
      </a:accent6>
      <a:hlink>
        <a:srgbClr val="FFCC03"/>
      </a:hlink>
      <a:folHlink>
        <a:srgbClr val="ADADA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7787</TotalTime>
  <Words>1531</Words>
  <Application>Microsoft Office PowerPoint</Application>
  <PresentationFormat>自定义</PresentationFormat>
  <Paragraphs>197</Paragraphs>
  <Slides>22</Slides>
  <Notes>16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c:creator>
  <cp:lastModifiedBy>xt256.com</cp:lastModifiedBy>
  <cp:revision>518</cp:revision>
  <dcterms:created xsi:type="dcterms:W3CDTF">2017-12-03T06:03:59Z</dcterms:created>
  <dcterms:modified xsi:type="dcterms:W3CDTF">2018-08-24T04:15:02Z</dcterms:modified>
</cp:coreProperties>
</file>