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89" r:id="rId7"/>
    <p:sldId id="268" r:id="rId8"/>
    <p:sldId id="270" r:id="rId9"/>
    <p:sldId id="261" r:id="rId10"/>
    <p:sldId id="263" r:id="rId11"/>
    <p:sldId id="262" r:id="rId12"/>
    <p:sldId id="264" r:id="rId13"/>
    <p:sldId id="265" r:id="rId14"/>
    <p:sldId id="271" r:id="rId15"/>
    <p:sldId id="266" r:id="rId16"/>
    <p:sldId id="272"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04A3A-2E1E-0846-9592-21BE7F2C2F1F}" type="datetimeFigureOut">
              <a:rPr lang="en-US" smtClean="0"/>
              <a:t>9/26/12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DC892C-24F4-2748-AD21-AE593A09559C}" type="slidenum">
              <a:rPr lang="en-US" smtClean="0"/>
              <a:t>‹#›</a:t>
            </a:fld>
            <a:endParaRPr lang="en-US"/>
          </a:p>
        </p:txBody>
      </p:sp>
    </p:spTree>
    <p:extLst>
      <p:ext uri="{BB962C8B-B14F-4D97-AF65-F5344CB8AC3E}">
        <p14:creationId xmlns:p14="http://schemas.microsoft.com/office/powerpoint/2010/main" val="26178096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3072D-3365-A94C-9DA1-A6364368D670}" type="datetimeFigureOut">
              <a:rPr lang="en-US" smtClean="0"/>
              <a:t>9/26/12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F2906-B99C-C94A-AC53-C7B1C760FFD2}" type="slidenum">
              <a:rPr lang="en-US" smtClean="0"/>
              <a:t>‹#›</a:t>
            </a:fld>
            <a:endParaRPr lang="en-US"/>
          </a:p>
        </p:txBody>
      </p:sp>
    </p:spTree>
    <p:extLst>
      <p:ext uri="{BB962C8B-B14F-4D97-AF65-F5344CB8AC3E}">
        <p14:creationId xmlns:p14="http://schemas.microsoft.com/office/powerpoint/2010/main" val="19025680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all advances in sorting time is from improvements to </a:t>
            </a:r>
            <a:r>
              <a:rPr lang="en-US" baseline="0" dirty="0" err="1" smtClean="0"/>
              <a:t>MapReduce</a:t>
            </a:r>
            <a:r>
              <a:rPr lang="en-US" baseline="0" dirty="0" smtClean="0"/>
              <a:t> library (hardware, cluster management system, storage)</a:t>
            </a:r>
            <a:endParaRPr lang="en-US" dirty="0"/>
          </a:p>
        </p:txBody>
      </p:sp>
      <p:sp>
        <p:nvSpPr>
          <p:cNvPr id="4" name="Slide Number Placeholder 3"/>
          <p:cNvSpPr>
            <a:spLocks noGrp="1"/>
          </p:cNvSpPr>
          <p:nvPr>
            <p:ph type="sldNum" sz="quarter" idx="10"/>
          </p:nvPr>
        </p:nvSpPr>
        <p:spPr/>
        <p:txBody>
          <a:bodyPr/>
          <a:lstStyle/>
          <a:p>
            <a:fld id="{C72F2906-B99C-C94A-AC53-C7B1C760FFD2}" type="slidenum">
              <a:rPr lang="en-US" smtClean="0"/>
              <a:t>13</a:t>
            </a:fld>
            <a:endParaRPr lang="en-US"/>
          </a:p>
        </p:txBody>
      </p:sp>
    </p:spTree>
    <p:extLst>
      <p:ext uri="{BB962C8B-B14F-4D97-AF65-F5344CB8AC3E}">
        <p14:creationId xmlns:p14="http://schemas.microsoft.com/office/powerpoint/2010/main" val="182037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a:t>
            </a:r>
            <a:r>
              <a:rPr lang="en-US" baseline="0" dirty="0" smtClean="0"/>
              <a:t> Sort: http://</a:t>
            </a:r>
            <a:r>
              <a:rPr lang="en-US" baseline="0" dirty="0" err="1" smtClean="0"/>
              <a:t>research.microsoft.com</a:t>
            </a:r>
            <a:r>
              <a:rPr lang="en-US" baseline="0" dirty="0" smtClean="0"/>
              <a:t>/en-us/news/features/minutesort-052112.aspx</a:t>
            </a:r>
            <a:endParaRPr lang="en-US" dirty="0"/>
          </a:p>
        </p:txBody>
      </p:sp>
      <p:sp>
        <p:nvSpPr>
          <p:cNvPr id="4" name="Slide Number Placeholder 3"/>
          <p:cNvSpPr>
            <a:spLocks noGrp="1"/>
          </p:cNvSpPr>
          <p:nvPr>
            <p:ph type="sldNum" sz="quarter" idx="10"/>
          </p:nvPr>
        </p:nvSpPr>
        <p:spPr/>
        <p:txBody>
          <a:bodyPr/>
          <a:lstStyle/>
          <a:p>
            <a:fld id="{C72F2906-B99C-C94A-AC53-C7B1C760FFD2}" type="slidenum">
              <a:rPr lang="en-US" smtClean="0"/>
              <a:t>15</a:t>
            </a:fld>
            <a:endParaRPr lang="en-US"/>
          </a:p>
        </p:txBody>
      </p:sp>
    </p:spTree>
    <p:extLst>
      <p:ext uri="{BB962C8B-B14F-4D97-AF65-F5344CB8AC3E}">
        <p14:creationId xmlns:p14="http://schemas.microsoft.com/office/powerpoint/2010/main" val="42623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8B6CD-38BC-E942-9471-DD89C53FD36B}" type="datetime1">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223087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7A107A-921D-AE4F-927B-FD0CBEB8AAAD}" type="datetime1">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122604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0EDC5-0073-3146-B3B4-F36F87D14E52}" type="datetime1">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239627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BAD38-A0B3-0C41-9438-11100EE8B1E4}" type="datetime1">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18552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9D66B-A5B1-334A-A685-E7FCE0A419ED}" type="datetime1">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264205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A1E1A1-81FB-0C43-8857-25B92A3CEBE2}" type="datetime1">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47908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3270E-875B-A646-8904-F5608C1F7BF6}" type="datetime1">
              <a:rPr lang="en-US" smtClean="0"/>
              <a:t>9/26/12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69853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17E1C-C612-8848-BCBD-1655A4BB115F}" type="datetime1">
              <a:rPr lang="en-US" smtClean="0"/>
              <a:t>9/26/12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3912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52222-2B72-7A4D-BBF7-570613E9E355}" type="datetime1">
              <a:rPr lang="en-US" smtClean="0"/>
              <a:t>9/26/12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421445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AFC32-599D-8445-ADB9-7FABCE4B3BBF}" type="datetime1">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199689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DCF22-A708-824B-9A7B-FCF469B39790}" type="datetime1">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F0E1D-8E2B-414F-8613-FDE1DFE12F55}" type="slidenum">
              <a:rPr lang="en-US" smtClean="0"/>
              <a:t>‹#›</a:t>
            </a:fld>
            <a:endParaRPr lang="en-US"/>
          </a:p>
        </p:txBody>
      </p:sp>
    </p:spTree>
    <p:extLst>
      <p:ext uri="{BB962C8B-B14F-4D97-AF65-F5344CB8AC3E}">
        <p14:creationId xmlns:p14="http://schemas.microsoft.com/office/powerpoint/2010/main" val="5274574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E3640-CC60-554E-9A77-FF631399D43D}" type="datetime1">
              <a:rPr lang="en-US" smtClean="0"/>
              <a:t>9/26/12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F0E1D-8E2B-414F-8613-FDE1DFE12F55}" type="slidenum">
              <a:rPr lang="en-US" smtClean="0"/>
              <a:t>‹#›</a:t>
            </a:fld>
            <a:endParaRPr lang="en-US"/>
          </a:p>
        </p:txBody>
      </p:sp>
    </p:spTree>
    <p:extLst>
      <p:ext uri="{BB962C8B-B14F-4D97-AF65-F5344CB8AC3E}">
        <p14:creationId xmlns:p14="http://schemas.microsoft.com/office/powerpoint/2010/main" val="2843055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MapReduce</a:t>
            </a:r>
            <a:r>
              <a:rPr lang="en-US" dirty="0" smtClean="0"/>
              <a:t>	: Simplified Data Processing on Large Cluster</a:t>
            </a:r>
            <a:endParaRPr lang="en-US" dirty="0"/>
          </a:p>
        </p:txBody>
      </p:sp>
      <p:sp>
        <p:nvSpPr>
          <p:cNvPr id="3" name="Subtitle 2"/>
          <p:cNvSpPr>
            <a:spLocks noGrp="1"/>
          </p:cNvSpPr>
          <p:nvPr>
            <p:ph type="subTitle" idx="1"/>
          </p:nvPr>
        </p:nvSpPr>
        <p:spPr>
          <a:xfrm>
            <a:off x="1371600" y="3886200"/>
            <a:ext cx="6400800" cy="2119296"/>
          </a:xfrm>
        </p:spPr>
        <p:txBody>
          <a:bodyPr>
            <a:normAutofit fontScale="92500" lnSpcReduction="10000"/>
          </a:bodyPr>
          <a:lstStyle/>
          <a:p>
            <a:r>
              <a:rPr lang="en-US" dirty="0" smtClean="0"/>
              <a:t>Jeffrey Dean and Sanjay </a:t>
            </a:r>
            <a:r>
              <a:rPr lang="en-US" dirty="0" err="1" smtClean="0"/>
              <a:t>Ghemawat</a:t>
            </a:r>
            <a:endParaRPr lang="en-US" dirty="0" smtClean="0"/>
          </a:p>
          <a:p>
            <a:r>
              <a:rPr lang="en-US" dirty="0" smtClean="0"/>
              <a:t>OSDI 2004</a:t>
            </a:r>
          </a:p>
          <a:p>
            <a:endParaRPr lang="en-US" dirty="0"/>
          </a:p>
          <a:p>
            <a:r>
              <a:rPr lang="en-US" dirty="0" smtClean="0"/>
              <a:t>Presented by Long Kai and Philbert Lin</a:t>
            </a:r>
            <a:endParaRPr lang="en-US" dirty="0"/>
          </a:p>
          <a:p>
            <a:endParaRPr lang="en-US" sz="1800" dirty="0"/>
          </a:p>
        </p:txBody>
      </p:sp>
    </p:spTree>
    <p:extLst>
      <p:ext uri="{BB962C8B-B14F-4D97-AF65-F5344CB8AC3E}">
        <p14:creationId xmlns:p14="http://schemas.microsoft.com/office/powerpoint/2010/main" val="985067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Example</a:t>
            </a:r>
            <a:endParaRPr lang="en-US" dirty="0"/>
          </a:p>
        </p:txBody>
      </p:sp>
      <p:pic>
        <p:nvPicPr>
          <p:cNvPr id="7" name="Picture 6" descr="mr-archite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08" y="1341574"/>
            <a:ext cx="7783184" cy="5362169"/>
          </a:xfrm>
          <a:prstGeom prst="rect">
            <a:avLst/>
          </a:prstGeom>
        </p:spPr>
      </p:pic>
      <p:sp>
        <p:nvSpPr>
          <p:cNvPr id="8" name="Slide Number Placeholder 7"/>
          <p:cNvSpPr>
            <a:spLocks noGrp="1"/>
          </p:cNvSpPr>
          <p:nvPr>
            <p:ph type="sldNum" sz="quarter" idx="12"/>
          </p:nvPr>
        </p:nvSpPr>
        <p:spPr/>
        <p:txBody>
          <a:bodyPr/>
          <a:lstStyle/>
          <a:p>
            <a:fld id="{365F0E1D-8E2B-414F-8613-FDE1DFE12F55}" type="slidenum">
              <a:rPr lang="en-US" smtClean="0"/>
              <a:t>10</a:t>
            </a:fld>
            <a:endParaRPr lang="en-US"/>
          </a:p>
        </p:txBody>
      </p:sp>
    </p:spTree>
    <p:extLst>
      <p:ext uri="{BB962C8B-B14F-4D97-AF65-F5344CB8AC3E}">
        <p14:creationId xmlns:p14="http://schemas.microsoft.com/office/powerpoint/2010/main" val="27997699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Execution</a:t>
            </a:r>
            <a:endParaRPr lang="en-US" dirty="0"/>
          </a:p>
        </p:txBody>
      </p:sp>
      <p:pic>
        <p:nvPicPr>
          <p:cNvPr id="5" name="Content Placeholder 4" descr="mr-parallel.gif"/>
          <p:cNvPicPr>
            <a:picLocks noGrp="1" noChangeAspect="1"/>
          </p:cNvPicPr>
          <p:nvPr>
            <p:ph idx="1"/>
          </p:nvPr>
        </p:nvPicPr>
        <p:blipFill>
          <a:blip r:embed="rId2">
            <a:extLst>
              <a:ext uri="{28A0092B-C50C-407E-A947-70E740481C1C}">
                <a14:useLocalDpi xmlns:a14="http://schemas.microsoft.com/office/drawing/2010/main" val="0"/>
              </a:ext>
            </a:extLst>
          </a:blip>
          <a:srcRect t="10256" b="10256"/>
          <a:stretch>
            <a:fillRect/>
          </a:stretch>
        </p:blipFill>
        <p:spPr>
          <a:prstGeom prst="rect">
            <a:avLst/>
          </a:prstGeom>
        </p:spPr>
      </p:pic>
      <p:sp>
        <p:nvSpPr>
          <p:cNvPr id="6" name="Slide Number Placeholder 5"/>
          <p:cNvSpPr>
            <a:spLocks noGrp="1"/>
          </p:cNvSpPr>
          <p:nvPr>
            <p:ph type="sldNum" sz="quarter" idx="12"/>
          </p:nvPr>
        </p:nvSpPr>
        <p:spPr/>
        <p:txBody>
          <a:bodyPr/>
          <a:lstStyle/>
          <a:p>
            <a:fld id="{365F0E1D-8E2B-414F-8613-FDE1DFE12F55}" type="slidenum">
              <a:rPr lang="en-US" smtClean="0"/>
              <a:t>11</a:t>
            </a:fld>
            <a:endParaRPr lang="en-US"/>
          </a:p>
        </p:txBody>
      </p:sp>
    </p:spTree>
    <p:extLst>
      <p:ext uri="{BB962C8B-B14F-4D97-AF65-F5344CB8AC3E}">
        <p14:creationId xmlns:p14="http://schemas.microsoft.com/office/powerpoint/2010/main" val="8319905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Granularity and Pipelining</a:t>
            </a:r>
            <a:endParaRPr lang="en-US" dirty="0"/>
          </a:p>
        </p:txBody>
      </p:sp>
      <p:sp>
        <p:nvSpPr>
          <p:cNvPr id="3" name="Content Placeholder 2"/>
          <p:cNvSpPr>
            <a:spLocks noGrp="1"/>
          </p:cNvSpPr>
          <p:nvPr>
            <p:ph idx="1"/>
          </p:nvPr>
        </p:nvSpPr>
        <p:spPr>
          <a:xfrm>
            <a:off x="457200" y="1600200"/>
            <a:ext cx="8229600" cy="2237795"/>
          </a:xfrm>
        </p:spPr>
        <p:txBody>
          <a:bodyPr/>
          <a:lstStyle/>
          <a:p>
            <a:r>
              <a:rPr lang="en-US" dirty="0" smtClean="0"/>
              <a:t>Many tasks means</a:t>
            </a:r>
          </a:p>
          <a:p>
            <a:pPr lvl="1"/>
            <a:r>
              <a:rPr lang="en-US" dirty="0" smtClean="0"/>
              <a:t>Minimal time for fault recovery</a:t>
            </a:r>
          </a:p>
          <a:p>
            <a:pPr lvl="1"/>
            <a:r>
              <a:rPr lang="en-US" dirty="0" smtClean="0"/>
              <a:t>Better pipeline shuffling with map execution</a:t>
            </a:r>
          </a:p>
          <a:p>
            <a:pPr lvl="1"/>
            <a:r>
              <a:rPr lang="en-US" dirty="0" smtClean="0"/>
              <a:t>Better load balancing</a:t>
            </a:r>
            <a:endParaRPr lang="en-US" dirty="0"/>
          </a:p>
        </p:txBody>
      </p:sp>
      <p:pic>
        <p:nvPicPr>
          <p:cNvPr id="8" name="Picture 7" descr="mr-pipelin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7023"/>
            <a:ext cx="9144000" cy="3055489"/>
          </a:xfrm>
          <a:prstGeom prst="rect">
            <a:avLst/>
          </a:prstGeom>
        </p:spPr>
      </p:pic>
      <p:sp>
        <p:nvSpPr>
          <p:cNvPr id="9" name="Slide Number Placeholder 8"/>
          <p:cNvSpPr>
            <a:spLocks noGrp="1"/>
          </p:cNvSpPr>
          <p:nvPr>
            <p:ph type="sldNum" sz="quarter" idx="12"/>
          </p:nvPr>
        </p:nvSpPr>
        <p:spPr/>
        <p:txBody>
          <a:bodyPr/>
          <a:lstStyle/>
          <a:p>
            <a:fld id="{365F0E1D-8E2B-414F-8613-FDE1DFE12F55}" type="slidenum">
              <a:rPr lang="en-US" smtClean="0"/>
              <a:t>12</a:t>
            </a:fld>
            <a:endParaRPr lang="en-US"/>
          </a:p>
        </p:txBody>
      </p:sp>
    </p:spTree>
    <p:extLst>
      <p:ext uri="{BB962C8B-B14F-4D97-AF65-F5344CB8AC3E}">
        <p14:creationId xmlns:p14="http://schemas.microsoft.com/office/powerpoint/2010/main" val="16124614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Sorted ≈1 TB in 891 seconds with 1800 nodes</a:t>
            </a:r>
          </a:p>
          <a:p>
            <a:pPr lvl="1"/>
            <a:r>
              <a:rPr lang="en-US" dirty="0" smtClean="0"/>
              <a:t> 1TB in 68 seconds on 1000 nodes (2008)</a:t>
            </a:r>
          </a:p>
          <a:p>
            <a:pPr lvl="1"/>
            <a:r>
              <a:rPr lang="en-US" dirty="0" smtClean="0"/>
              <a:t>1 PB in 33 minutes on 8000 nodes (2011)</a:t>
            </a:r>
          </a:p>
          <a:p>
            <a:pPr lvl="1"/>
            <a:endParaRPr lang="en-US" dirty="0" smtClean="0"/>
          </a:p>
          <a:p>
            <a:r>
              <a:rPr lang="en-US" dirty="0" smtClean="0"/>
              <a:t>Fault-Tolerance</a:t>
            </a:r>
          </a:p>
          <a:p>
            <a:pPr lvl="1"/>
            <a:r>
              <a:rPr lang="en-US" dirty="0" smtClean="0"/>
              <a:t>200 killed machines, only ≈5% increase in time</a:t>
            </a:r>
          </a:p>
          <a:p>
            <a:pPr lvl="1"/>
            <a:r>
              <a:rPr lang="en-US" dirty="0" smtClean="0"/>
              <a:t>Lost 1600 once, but still able to finish the job</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13</a:t>
            </a:fld>
            <a:endParaRPr lang="en-US"/>
          </a:p>
        </p:txBody>
      </p:sp>
    </p:spTree>
    <p:extLst>
      <p:ext uri="{BB962C8B-B14F-4D97-AF65-F5344CB8AC3E}">
        <p14:creationId xmlns:p14="http://schemas.microsoft.com/office/powerpoint/2010/main" val="8736615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dirty="0" smtClean="0"/>
              <a:t>What happens if the underlying cluster is not homogenous? (</a:t>
            </a:r>
            <a:r>
              <a:rPr lang="en-US" dirty="0" err="1" smtClean="0"/>
              <a:t>Rajashekhar</a:t>
            </a:r>
            <a:r>
              <a:rPr lang="en-US" dirty="0" smtClean="0"/>
              <a:t> </a:t>
            </a:r>
            <a:r>
              <a:rPr lang="en-US" dirty="0" err="1" smtClean="0"/>
              <a:t>Arasanal</a:t>
            </a:r>
            <a:r>
              <a:rPr lang="en-US" dirty="0" smtClean="0"/>
              <a:t>)</a:t>
            </a:r>
          </a:p>
          <a:p>
            <a:endParaRPr lang="en-US" dirty="0" smtClean="0"/>
          </a:p>
          <a:p>
            <a:r>
              <a:rPr lang="en-US" dirty="0" smtClean="0"/>
              <a:t>Can we go further with the locality? In an application where reduce tasks don't always read from all of the map tasks, could the reduce tasks be scheduled to save bandwidth? (Fred Douglas)</a:t>
            </a:r>
          </a:p>
          <a:p>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14</a:t>
            </a:fld>
            <a:endParaRPr lang="en-US"/>
          </a:p>
        </p:txBody>
      </p:sp>
    </p:spTree>
    <p:extLst>
      <p:ext uri="{BB962C8B-B14F-4D97-AF65-F5344CB8AC3E}">
        <p14:creationId xmlns:p14="http://schemas.microsoft.com/office/powerpoint/2010/main" val="2043526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Reduce stage starts when final map task is done</a:t>
            </a:r>
          </a:p>
          <a:p>
            <a:r>
              <a:rPr lang="en-US" dirty="0" smtClean="0"/>
              <a:t>Long startup latency</a:t>
            </a:r>
          </a:p>
          <a:p>
            <a:r>
              <a:rPr lang="en-US" dirty="0"/>
              <a:t>Not the best tool for every job</a:t>
            </a:r>
          </a:p>
          <a:p>
            <a:pPr lvl="1"/>
            <a:r>
              <a:rPr lang="en-US" dirty="0"/>
              <a:t>Or just make everything a nail?</a:t>
            </a:r>
          </a:p>
          <a:p>
            <a:pPr lvl="1"/>
            <a:r>
              <a:rPr lang="en-US" dirty="0"/>
              <a:t>Leads to </a:t>
            </a:r>
            <a:r>
              <a:rPr lang="en-US" dirty="0" err="1" smtClean="0"/>
              <a:t>Mesos</a:t>
            </a:r>
            <a:endParaRPr lang="en-US" dirty="0" smtClean="0"/>
          </a:p>
          <a:p>
            <a:r>
              <a:rPr lang="en-US" dirty="0" smtClean="0"/>
              <a:t>Not designed for iterative algorithms (Spark)</a:t>
            </a:r>
          </a:p>
          <a:p>
            <a:pPr lvl="1"/>
            <a:r>
              <a:rPr lang="en-US" dirty="0" smtClean="0"/>
              <a:t>Unnecessary movement of intermediate data</a:t>
            </a:r>
          </a:p>
          <a:p>
            <a:r>
              <a:rPr lang="en-US" dirty="0" smtClean="0"/>
              <a:t>Move computation to data</a:t>
            </a:r>
          </a:p>
          <a:p>
            <a:pPr lvl="1"/>
            <a:r>
              <a:rPr lang="en-US" dirty="0" smtClean="0"/>
              <a:t>Not good for sorting when you need to move data</a:t>
            </a:r>
          </a:p>
          <a:p>
            <a:pPr lvl="1"/>
            <a:r>
              <a:rPr lang="en-US" dirty="0" smtClean="0"/>
              <a:t>“If you have two big data sets and you want to join them, you have to move the data somehow.” – Microsoft Research</a:t>
            </a:r>
          </a:p>
        </p:txBody>
      </p:sp>
      <p:sp>
        <p:nvSpPr>
          <p:cNvPr id="4" name="Slide Number Placeholder 3"/>
          <p:cNvSpPr>
            <a:spLocks noGrp="1"/>
          </p:cNvSpPr>
          <p:nvPr>
            <p:ph type="sldNum" sz="quarter" idx="12"/>
          </p:nvPr>
        </p:nvSpPr>
        <p:spPr/>
        <p:txBody>
          <a:bodyPr/>
          <a:lstStyle/>
          <a:p>
            <a:fld id="{365F0E1D-8E2B-414F-8613-FDE1DFE12F55}" type="slidenum">
              <a:rPr lang="en-US" smtClean="0"/>
              <a:t>15</a:t>
            </a:fld>
            <a:endParaRPr lang="en-US"/>
          </a:p>
        </p:txBody>
      </p:sp>
    </p:spTree>
    <p:extLst>
      <p:ext uri="{BB962C8B-B14F-4D97-AF65-F5344CB8AC3E}">
        <p14:creationId xmlns:p14="http://schemas.microsoft.com/office/powerpoint/2010/main" val="24113823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Parallel Processing</a:t>
            </a:r>
          </a:p>
          <a:p>
            <a:pPr lvl="1"/>
            <a:r>
              <a:rPr lang="en-US" dirty="0" smtClean="0"/>
              <a:t>MPI (1999)</a:t>
            </a:r>
          </a:p>
          <a:p>
            <a:pPr lvl="1"/>
            <a:r>
              <a:rPr lang="en-US" dirty="0" smtClean="0"/>
              <a:t>Bulk Synchronous Programming (1997)</a:t>
            </a:r>
          </a:p>
          <a:p>
            <a:r>
              <a:rPr lang="en-US" dirty="0" smtClean="0"/>
              <a:t>Iterative</a:t>
            </a:r>
          </a:p>
          <a:p>
            <a:pPr lvl="1"/>
            <a:r>
              <a:rPr lang="en-US" dirty="0" smtClean="0"/>
              <a:t>Spark (2011)</a:t>
            </a:r>
          </a:p>
          <a:p>
            <a:r>
              <a:rPr lang="en-US" dirty="0" smtClean="0"/>
              <a:t>Stream</a:t>
            </a:r>
          </a:p>
          <a:p>
            <a:pPr lvl="1"/>
            <a:r>
              <a:rPr lang="en-US" dirty="0" smtClean="0"/>
              <a:t>S4 (2010)</a:t>
            </a:r>
          </a:p>
          <a:p>
            <a:pPr lvl="1"/>
            <a:r>
              <a:rPr lang="en-US" dirty="0" smtClean="0"/>
              <a:t>Storm (2011)</a:t>
            </a:r>
          </a:p>
        </p:txBody>
      </p:sp>
      <p:sp>
        <p:nvSpPr>
          <p:cNvPr id="4" name="Slide Number Placeholder 3"/>
          <p:cNvSpPr>
            <a:spLocks noGrp="1"/>
          </p:cNvSpPr>
          <p:nvPr>
            <p:ph type="sldNum" sz="quarter" idx="12"/>
          </p:nvPr>
        </p:nvSpPr>
        <p:spPr/>
        <p:txBody>
          <a:bodyPr/>
          <a:lstStyle/>
          <a:p>
            <a:fld id="{365F0E1D-8E2B-414F-8613-FDE1DFE12F55}" type="slidenum">
              <a:rPr lang="en-US" smtClean="0"/>
              <a:t>16</a:t>
            </a:fld>
            <a:endParaRPr lang="en-US"/>
          </a:p>
        </p:txBody>
      </p:sp>
    </p:spTree>
    <p:extLst>
      <p:ext uri="{BB962C8B-B14F-4D97-AF65-F5344CB8AC3E}">
        <p14:creationId xmlns:p14="http://schemas.microsoft.com/office/powerpoint/2010/main" val="11417852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Useful programming model and abstraction that has changed the way industry processes massive amounts of data</a:t>
            </a:r>
          </a:p>
          <a:p>
            <a:r>
              <a:rPr lang="en-US" dirty="0" smtClean="0"/>
              <a:t>Still heavily in use at Google today</a:t>
            </a:r>
          </a:p>
          <a:p>
            <a:pPr lvl="1"/>
            <a:r>
              <a:rPr lang="en-US" dirty="0" smtClean="0"/>
              <a:t>And many companies using </a:t>
            </a:r>
            <a:r>
              <a:rPr lang="en-US" dirty="0" err="1" smtClean="0"/>
              <a:t>Hadoop</a:t>
            </a:r>
            <a:r>
              <a:rPr lang="en-US" dirty="0"/>
              <a:t> </a:t>
            </a:r>
            <a:r>
              <a:rPr lang="en-US" dirty="0" err="1" smtClean="0"/>
              <a:t>MapReduce</a:t>
            </a:r>
            <a:endParaRPr lang="en-US" dirty="0" smtClean="0"/>
          </a:p>
          <a:p>
            <a:r>
              <a:rPr lang="en-US" dirty="0" smtClean="0"/>
              <a:t>Shows the need for frameworks which deal with the intricacies of distributed computing</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17</a:t>
            </a:fld>
            <a:endParaRPr lang="en-US"/>
          </a:p>
        </p:txBody>
      </p:sp>
    </p:spTree>
    <p:extLst>
      <p:ext uri="{BB962C8B-B14F-4D97-AF65-F5344CB8AC3E}">
        <p14:creationId xmlns:p14="http://schemas.microsoft.com/office/powerpoint/2010/main" val="7258031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Mesos</a:t>
            </a:r>
            <a:r>
              <a:rPr lang="en-US" dirty="0" smtClean="0"/>
              <a:t>: A Platform for Fine-Grained Resource Sharing in the Data Center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Benjamin </a:t>
            </a:r>
            <a:r>
              <a:rPr lang="en-US" dirty="0" err="1" smtClean="0"/>
              <a:t>Hindman</a:t>
            </a:r>
            <a:r>
              <a:rPr lang="en-US" dirty="0" smtClean="0"/>
              <a:t>, Andy </a:t>
            </a:r>
            <a:r>
              <a:rPr lang="en-US" dirty="0" err="1" smtClean="0"/>
              <a:t>Konwinski</a:t>
            </a:r>
            <a:r>
              <a:rPr lang="en-US" dirty="0" smtClean="0"/>
              <a:t>, </a:t>
            </a:r>
            <a:r>
              <a:rPr lang="en-US" dirty="0" err="1" smtClean="0"/>
              <a:t>Matei</a:t>
            </a:r>
            <a:r>
              <a:rPr lang="en-US" dirty="0" smtClean="0"/>
              <a:t> </a:t>
            </a:r>
            <a:r>
              <a:rPr lang="en-US" dirty="0" err="1" smtClean="0"/>
              <a:t>Zaharia</a:t>
            </a:r>
            <a:r>
              <a:rPr lang="en-US" dirty="0" smtClean="0"/>
              <a:t>,</a:t>
            </a:r>
          </a:p>
          <a:p>
            <a:r>
              <a:rPr lang="en-US" dirty="0" smtClean="0"/>
              <a:t>Ali </a:t>
            </a:r>
            <a:r>
              <a:rPr lang="en-US" dirty="0" err="1" smtClean="0"/>
              <a:t>Ghodsi</a:t>
            </a:r>
            <a:r>
              <a:rPr lang="en-US" dirty="0" smtClean="0"/>
              <a:t>, Anthony D. Joseph, Randy Katz, Scott </a:t>
            </a:r>
            <a:r>
              <a:rPr lang="en-US" dirty="0" err="1" smtClean="0"/>
              <a:t>Shenker</a:t>
            </a:r>
            <a:r>
              <a:rPr lang="en-US" dirty="0" smtClean="0"/>
              <a:t>, Ion </a:t>
            </a:r>
            <a:r>
              <a:rPr lang="en-US" dirty="0" err="1" smtClean="0"/>
              <a:t>Stoica</a:t>
            </a:r>
            <a:endParaRPr lang="en-US" dirty="0" smtClean="0"/>
          </a:p>
          <a:p>
            <a:endParaRPr lang="en-US" dirty="0"/>
          </a:p>
        </p:txBody>
      </p:sp>
    </p:spTree>
    <p:extLst>
      <p:ext uri="{BB962C8B-B14F-4D97-AF65-F5344CB8AC3E}">
        <p14:creationId xmlns:p14="http://schemas.microsoft.com/office/powerpoint/2010/main" val="26239837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Diversified Computation Frameworks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0458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457200" y="5638800"/>
            <a:ext cx="8229600" cy="838200"/>
          </a:xfrm>
        </p:spPr>
        <p:txBody>
          <a:bodyPr>
            <a:normAutofit fontScale="92500"/>
          </a:bodyPr>
          <a:lstStyle/>
          <a:p>
            <a:r>
              <a:rPr lang="en-US" dirty="0" smtClean="0"/>
              <a:t>No single framework optimal for all applications.</a:t>
            </a:r>
          </a:p>
        </p:txBody>
      </p:sp>
      <p:sp>
        <p:nvSpPr>
          <p:cNvPr id="3" name="Slide Number Placeholder 2"/>
          <p:cNvSpPr>
            <a:spLocks noGrp="1"/>
          </p:cNvSpPr>
          <p:nvPr>
            <p:ph type="sldNum" sz="quarter" idx="12"/>
          </p:nvPr>
        </p:nvSpPr>
        <p:spPr/>
        <p:txBody>
          <a:bodyPr/>
          <a:lstStyle/>
          <a:p>
            <a:fld id="{365F0E1D-8E2B-414F-8613-FDE1DFE12F55}" type="slidenum">
              <a:rPr lang="en-US" smtClean="0"/>
              <a:t>19</a:t>
            </a:fld>
            <a:endParaRPr lang="en-US"/>
          </a:p>
        </p:txBody>
      </p:sp>
    </p:spTree>
    <p:extLst>
      <p:ext uri="{BB962C8B-B14F-4D97-AF65-F5344CB8AC3E}">
        <p14:creationId xmlns:p14="http://schemas.microsoft.com/office/powerpoint/2010/main" val="38133559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Companies have huge amounts of data now</a:t>
            </a:r>
          </a:p>
          <a:p>
            <a:r>
              <a:rPr lang="en-US" dirty="0" smtClean="0"/>
              <a:t>Conceptually straightforward problems being complicated by being performed on massive amounts of data</a:t>
            </a:r>
          </a:p>
          <a:p>
            <a:pPr lvl="1"/>
            <a:r>
              <a:rPr lang="en-US" dirty="0" err="1" smtClean="0"/>
              <a:t>Grep</a:t>
            </a:r>
            <a:endParaRPr lang="en-US" dirty="0" smtClean="0"/>
          </a:p>
          <a:p>
            <a:pPr lvl="1"/>
            <a:r>
              <a:rPr lang="en-US" dirty="0" smtClean="0"/>
              <a:t>Sorting</a:t>
            </a:r>
          </a:p>
          <a:p>
            <a:r>
              <a:rPr lang="en-US" dirty="0" smtClean="0"/>
              <a:t>How to deal with this in a distributed setting?</a:t>
            </a:r>
          </a:p>
          <a:p>
            <a:pPr lvl="1"/>
            <a:r>
              <a:rPr lang="en-US" dirty="0" smtClean="0"/>
              <a:t>What could go wrong?</a:t>
            </a:r>
          </a:p>
        </p:txBody>
      </p:sp>
      <p:sp>
        <p:nvSpPr>
          <p:cNvPr id="4" name="Slide Number Placeholder 3"/>
          <p:cNvSpPr>
            <a:spLocks noGrp="1"/>
          </p:cNvSpPr>
          <p:nvPr>
            <p:ph type="sldNum" sz="quarter" idx="12"/>
          </p:nvPr>
        </p:nvSpPr>
        <p:spPr/>
        <p:txBody>
          <a:bodyPr/>
          <a:lstStyle/>
          <a:p>
            <a:fld id="{365F0E1D-8E2B-414F-8613-FDE1DFE12F55}" type="slidenum">
              <a:rPr lang="en-US" smtClean="0"/>
              <a:t>2</a:t>
            </a:fld>
            <a:endParaRPr lang="en-US"/>
          </a:p>
        </p:txBody>
      </p:sp>
    </p:spTree>
    <p:extLst>
      <p:ext uri="{BB962C8B-B14F-4D97-AF65-F5344CB8AC3E}">
        <p14:creationId xmlns:p14="http://schemas.microsoft.com/office/powerpoint/2010/main" val="18303285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Should we share a cluster between multiple computation jobs?</a:t>
            </a:r>
          </a:p>
          <a:p>
            <a:r>
              <a:rPr lang="en-US" dirty="0" smtClean="0"/>
              <a:t>More specifically, what kind of resources do we want to share?</a:t>
            </a:r>
          </a:p>
          <a:p>
            <a:pPr lvl="1"/>
            <a:r>
              <a:rPr lang="en-US" dirty="0" smtClean="0"/>
              <a:t>If we have different frameworks for different applications, why would we expect to share data among them? (Fred)</a:t>
            </a:r>
          </a:p>
          <a:p>
            <a:r>
              <a:rPr lang="en-US" dirty="0" smtClean="0"/>
              <a:t>If so, should we partition resources statically or dynamically?</a:t>
            </a:r>
            <a:endParaRPr lang="en-US" dirty="0"/>
          </a:p>
          <a:p>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20</a:t>
            </a:fld>
            <a:endParaRPr lang="en-US"/>
          </a:p>
        </p:txBody>
      </p:sp>
    </p:spTree>
    <p:extLst>
      <p:ext uri="{BB962C8B-B14F-4D97-AF65-F5344CB8AC3E}">
        <p14:creationId xmlns:p14="http://schemas.microsoft.com/office/powerpoint/2010/main" val="801525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839200" cy="429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65F0E1D-8E2B-414F-8613-FDE1DFE12F55}" type="slidenum">
              <a:rPr lang="en-US" smtClean="0"/>
              <a:t>21</a:t>
            </a:fld>
            <a:endParaRPr lang="en-US"/>
          </a:p>
        </p:txBody>
      </p:sp>
    </p:spTree>
    <p:extLst>
      <p:ext uri="{BB962C8B-B14F-4D97-AF65-F5344CB8AC3E}">
        <p14:creationId xmlns:p14="http://schemas.microsoft.com/office/powerpoint/2010/main" val="18668785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Moses</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err="1" smtClean="0"/>
              <a:t>Mesos</a:t>
            </a:r>
            <a:r>
              <a:rPr lang="en-US" dirty="0" smtClean="0"/>
              <a:t> is a common resource sharing layer over which diverse frameworks can run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1" y="3491345"/>
            <a:ext cx="905311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65F0E1D-8E2B-414F-8613-FDE1DFE12F55}" type="slidenum">
              <a:rPr lang="en-US" smtClean="0"/>
              <a:t>22</a:t>
            </a:fld>
            <a:endParaRPr lang="en-US"/>
          </a:p>
        </p:txBody>
      </p:sp>
    </p:spTree>
    <p:extLst>
      <p:ext uri="{BB962C8B-B14F-4D97-AF65-F5344CB8AC3E}">
        <p14:creationId xmlns:p14="http://schemas.microsoft.com/office/powerpoint/2010/main" val="33827933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Benefits</a:t>
            </a:r>
            <a:endParaRPr lang="en-US" dirty="0"/>
          </a:p>
        </p:txBody>
      </p:sp>
      <p:sp>
        <p:nvSpPr>
          <p:cNvPr id="3" name="Content Placeholder 2"/>
          <p:cNvSpPr>
            <a:spLocks noGrp="1"/>
          </p:cNvSpPr>
          <p:nvPr>
            <p:ph idx="1"/>
          </p:nvPr>
        </p:nvSpPr>
        <p:spPr/>
        <p:txBody>
          <a:bodyPr/>
          <a:lstStyle/>
          <a:p>
            <a:r>
              <a:rPr lang="en-US" dirty="0" smtClean="0"/>
              <a:t>Run multiple instances of the same framework</a:t>
            </a:r>
          </a:p>
          <a:p>
            <a:pPr lvl="1"/>
            <a:r>
              <a:rPr lang="en-US" dirty="0" smtClean="0"/>
              <a:t>Isolate production and experimental jobs</a:t>
            </a:r>
          </a:p>
          <a:p>
            <a:pPr lvl="1"/>
            <a:r>
              <a:rPr lang="en-US" dirty="0" smtClean="0"/>
              <a:t>Run multiple versions of the framework concurrently</a:t>
            </a:r>
            <a:endParaRPr lang="en-US" dirty="0"/>
          </a:p>
          <a:p>
            <a:r>
              <a:rPr lang="en-US" dirty="0" smtClean="0"/>
              <a:t>Build specialized frameworks targeting particular problem domains</a:t>
            </a:r>
          </a:p>
          <a:p>
            <a:pPr lvl="1"/>
            <a:r>
              <a:rPr lang="en-US" dirty="0" smtClean="0"/>
              <a:t>Better performance than general-purpose abstractions</a:t>
            </a:r>
          </a:p>
        </p:txBody>
      </p:sp>
      <p:sp>
        <p:nvSpPr>
          <p:cNvPr id="4" name="Slide Number Placeholder 3"/>
          <p:cNvSpPr>
            <a:spLocks noGrp="1"/>
          </p:cNvSpPr>
          <p:nvPr>
            <p:ph type="sldNum" sz="quarter" idx="12"/>
          </p:nvPr>
        </p:nvSpPr>
        <p:spPr/>
        <p:txBody>
          <a:bodyPr/>
          <a:lstStyle/>
          <a:p>
            <a:fld id="{365F0E1D-8E2B-414F-8613-FDE1DFE12F55}" type="slidenum">
              <a:rPr lang="en-US" smtClean="0"/>
              <a:t>23</a:t>
            </a:fld>
            <a:endParaRPr lang="en-US"/>
          </a:p>
        </p:txBody>
      </p:sp>
    </p:spTree>
    <p:extLst>
      <p:ext uri="{BB962C8B-B14F-4D97-AF65-F5344CB8AC3E}">
        <p14:creationId xmlns:p14="http://schemas.microsoft.com/office/powerpoint/2010/main" val="21758338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High utilization of resources</a:t>
            </a:r>
          </a:p>
          <a:p>
            <a:r>
              <a:rPr lang="en-US" dirty="0" smtClean="0"/>
              <a:t>Support diverse frameworks</a:t>
            </a:r>
          </a:p>
          <a:p>
            <a:r>
              <a:rPr lang="en-US" dirty="0" smtClean="0"/>
              <a:t>Scalability</a:t>
            </a:r>
          </a:p>
          <a:p>
            <a:r>
              <a:rPr lang="en-US" dirty="0" smtClean="0"/>
              <a:t>Reliability (failure tolerance)</a:t>
            </a:r>
          </a:p>
          <a:p>
            <a:endParaRPr lang="en-US" dirty="0"/>
          </a:p>
          <a:p>
            <a:r>
              <a:rPr lang="en-US" dirty="0" smtClean="0"/>
              <a:t>What does it need to do?</a:t>
            </a:r>
          </a:p>
          <a:p>
            <a:pPr lvl="1"/>
            <a:r>
              <a:rPr lang="en-US" dirty="0" smtClean="0"/>
              <a:t>Scheduling of computation tasks</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24</a:t>
            </a:fld>
            <a:endParaRPr lang="en-US"/>
          </a:p>
        </p:txBody>
      </p:sp>
    </p:spTree>
    <p:extLst>
      <p:ext uri="{BB962C8B-B14F-4D97-AF65-F5344CB8AC3E}">
        <p14:creationId xmlns:p14="http://schemas.microsoft.com/office/powerpoint/2010/main" val="14093323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US" dirty="0" smtClean="0"/>
              <a:t>Fine-grained sharing:</a:t>
            </a:r>
          </a:p>
          <a:p>
            <a:pPr lvl="1"/>
            <a:r>
              <a:rPr lang="en-US" dirty="0" smtClean="0"/>
              <a:t>Allocation at the level of tasks within a job</a:t>
            </a:r>
          </a:p>
          <a:p>
            <a:pPr lvl="1"/>
            <a:r>
              <a:rPr lang="en-US" dirty="0" smtClean="0"/>
              <a:t>Improves utilization, latency, and data locality</a:t>
            </a:r>
          </a:p>
          <a:p>
            <a:pPr marL="457200" lvl="1" indent="0">
              <a:buNone/>
            </a:pPr>
            <a:endParaRPr lang="en-US" dirty="0" smtClean="0"/>
          </a:p>
          <a:p>
            <a:r>
              <a:rPr lang="en-US" dirty="0" smtClean="0"/>
              <a:t>Resource offers:</a:t>
            </a:r>
          </a:p>
          <a:p>
            <a:pPr lvl="1"/>
            <a:r>
              <a:rPr lang="en-US" dirty="0" smtClean="0"/>
              <a:t>Pushes the scheduling logic to frameworks</a:t>
            </a:r>
          </a:p>
          <a:p>
            <a:pPr lvl="1"/>
            <a:r>
              <a:rPr lang="en-US" dirty="0" smtClean="0"/>
              <a:t>Simple, scalable application-controlled scheduling mechanism</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25</a:t>
            </a:fld>
            <a:endParaRPr lang="en-US"/>
          </a:p>
        </p:txBody>
      </p:sp>
    </p:spTree>
    <p:extLst>
      <p:ext uri="{BB962C8B-B14F-4D97-AF65-F5344CB8AC3E}">
        <p14:creationId xmlns:p14="http://schemas.microsoft.com/office/powerpoint/2010/main" val="28209315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Sharing</a:t>
            </a:r>
            <a:endParaRPr lang="en-US" dirty="0"/>
          </a:p>
        </p:txBody>
      </p:sp>
      <p:sp>
        <p:nvSpPr>
          <p:cNvPr id="3" name="Content Placeholder 2"/>
          <p:cNvSpPr>
            <a:spLocks noGrp="1"/>
          </p:cNvSpPr>
          <p:nvPr>
            <p:ph idx="1"/>
          </p:nvPr>
        </p:nvSpPr>
        <p:spPr>
          <a:xfrm>
            <a:off x="457200" y="6019800"/>
            <a:ext cx="8229600" cy="725068"/>
          </a:xfrm>
        </p:spPr>
        <p:txBody>
          <a:bodyPr/>
          <a:lstStyle/>
          <a:p>
            <a:r>
              <a:rPr lang="en-US" dirty="0" smtClean="0"/>
              <a:t>Improves utilization and responsiveness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7787"/>
            <a:ext cx="7772400" cy="452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65F0E1D-8E2B-414F-8613-FDE1DFE12F55}" type="slidenum">
              <a:rPr lang="en-US" smtClean="0"/>
              <a:t>26</a:t>
            </a:fld>
            <a:endParaRPr lang="en-US"/>
          </a:p>
        </p:txBody>
      </p:sp>
    </p:spTree>
    <p:extLst>
      <p:ext uri="{BB962C8B-B14F-4D97-AF65-F5344CB8AC3E}">
        <p14:creationId xmlns:p14="http://schemas.microsoft.com/office/powerpoint/2010/main" val="41514334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Offers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Negotiates with frameworks to reach an agreement:</a:t>
            </a:r>
          </a:p>
          <a:p>
            <a:pPr lvl="1"/>
            <a:r>
              <a:rPr lang="en-US" dirty="0" err="1" smtClean="0"/>
              <a:t>Mesos</a:t>
            </a:r>
            <a:r>
              <a:rPr lang="en-US" dirty="0" smtClean="0"/>
              <a:t> only performs inter-framework scheduling (e.g. fair sharing), which is easier than intra-framework scheduling</a:t>
            </a:r>
          </a:p>
          <a:p>
            <a:pPr lvl="1"/>
            <a:r>
              <a:rPr lang="en-US" dirty="0" smtClean="0"/>
              <a:t>Offer available resources to frameworks, let them pick which resources to use and which tasks to launch</a:t>
            </a:r>
          </a:p>
        </p:txBody>
      </p:sp>
      <p:sp>
        <p:nvSpPr>
          <p:cNvPr id="4" name="Slide Number Placeholder 3"/>
          <p:cNvSpPr>
            <a:spLocks noGrp="1"/>
          </p:cNvSpPr>
          <p:nvPr>
            <p:ph type="sldNum" sz="quarter" idx="12"/>
          </p:nvPr>
        </p:nvSpPr>
        <p:spPr/>
        <p:txBody>
          <a:bodyPr/>
          <a:lstStyle/>
          <a:p>
            <a:fld id="{365F0E1D-8E2B-414F-8613-FDE1DFE12F55}" type="slidenum">
              <a:rPr lang="en-US" smtClean="0"/>
              <a:t>27</a:t>
            </a:fld>
            <a:endParaRPr lang="en-US"/>
          </a:p>
        </p:txBody>
      </p:sp>
    </p:spTree>
    <p:extLst>
      <p:ext uri="{BB962C8B-B14F-4D97-AF65-F5344CB8AC3E}">
        <p14:creationId xmlns:p14="http://schemas.microsoft.com/office/powerpoint/2010/main" val="38408999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Offers</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001000" cy="533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65F0E1D-8E2B-414F-8613-FDE1DFE12F55}" type="slidenum">
              <a:rPr lang="en-US" smtClean="0"/>
              <a:t>28</a:t>
            </a:fld>
            <a:endParaRPr lang="en-US"/>
          </a:p>
        </p:txBody>
      </p:sp>
    </p:spTree>
    <p:extLst>
      <p:ext uri="{BB962C8B-B14F-4D97-AF65-F5344CB8AC3E}">
        <p14:creationId xmlns:p14="http://schemas.microsoft.com/office/powerpoint/2010/main" val="2457843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Mesos</a:t>
            </a:r>
            <a:r>
              <a:rPr lang="en-US" dirty="0" smtClean="0"/>
              <a:t> separates inter-framework scheduling and intra-framework scheduling. Problems?</a:t>
            </a:r>
          </a:p>
          <a:p>
            <a:r>
              <a:rPr lang="en-US" dirty="0" smtClean="0"/>
              <a:t>Is it better to let </a:t>
            </a:r>
            <a:r>
              <a:rPr lang="en-US" dirty="0" err="1" smtClean="0"/>
              <a:t>Mesos</a:t>
            </a:r>
            <a:r>
              <a:rPr lang="en-US" dirty="0" smtClean="0"/>
              <a:t> be aware of intra-framework scheduling policy and do it as well?</a:t>
            </a:r>
          </a:p>
          <a:p>
            <a:r>
              <a:rPr lang="en-US" dirty="0" smtClean="0"/>
              <a:t>Can multiple frameworks coordinate with each other for scheduling without resorting to a centralized inter-framework scheduler?</a:t>
            </a:r>
          </a:p>
          <a:p>
            <a:pPr lvl="1"/>
            <a:r>
              <a:rPr lang="en-US" dirty="0" err="1" smtClean="0"/>
              <a:t>Rajashekhar</a:t>
            </a:r>
            <a:r>
              <a:rPr lang="en-US" dirty="0" smtClean="0"/>
              <a:t> </a:t>
            </a:r>
            <a:r>
              <a:rPr lang="en-US" dirty="0" err="1" smtClean="0"/>
              <a:t>Arasanal</a:t>
            </a:r>
            <a:endParaRPr lang="en-US" dirty="0" smtClean="0"/>
          </a:p>
          <a:p>
            <a:pPr lvl="1"/>
            <a:r>
              <a:rPr lang="en-US" dirty="0" smtClean="0"/>
              <a:t>Steven Dalton</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29</a:t>
            </a:fld>
            <a:endParaRPr lang="en-US"/>
          </a:p>
        </p:txBody>
      </p:sp>
    </p:spTree>
    <p:extLst>
      <p:ext uri="{BB962C8B-B14F-4D97-AF65-F5344CB8AC3E}">
        <p14:creationId xmlns:p14="http://schemas.microsoft.com/office/powerpoint/2010/main" val="4152538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Restrict programming model so that framework can abstract away details of distributed computing</a:t>
            </a:r>
          </a:p>
          <a:p>
            <a:r>
              <a:rPr lang="en-US" dirty="0" err="1" smtClean="0"/>
              <a:t>MapReduce</a:t>
            </a:r>
            <a:endParaRPr lang="en-US" dirty="0" smtClean="0"/>
          </a:p>
          <a:p>
            <a:pPr lvl="1"/>
            <a:r>
              <a:rPr lang="en-US" dirty="0" smtClean="0"/>
              <a:t>Two user defined functions, map and reduce</a:t>
            </a:r>
          </a:p>
          <a:p>
            <a:pPr lvl="1"/>
            <a:r>
              <a:rPr lang="en-US" dirty="0" smtClean="0"/>
              <a:t>Provides</a:t>
            </a:r>
          </a:p>
          <a:p>
            <a:pPr lvl="2"/>
            <a:r>
              <a:rPr lang="en-US" dirty="0" smtClean="0"/>
              <a:t>Automatic parallelization and distribution</a:t>
            </a:r>
          </a:p>
          <a:p>
            <a:pPr lvl="2"/>
            <a:r>
              <a:rPr lang="en-US" dirty="0" smtClean="0"/>
              <a:t>Fault-tolerance</a:t>
            </a:r>
          </a:p>
          <a:p>
            <a:pPr lvl="2"/>
            <a:r>
              <a:rPr lang="en-US" dirty="0" smtClean="0"/>
              <a:t>I/O Scheduling</a:t>
            </a:r>
          </a:p>
          <a:p>
            <a:pPr lvl="2"/>
            <a:r>
              <a:rPr lang="en-US" dirty="0" smtClean="0"/>
              <a:t>Status and Monitoring</a:t>
            </a:r>
          </a:p>
          <a:p>
            <a:pPr lvl="1"/>
            <a:r>
              <a:rPr lang="en-US" dirty="0" smtClean="0"/>
              <a:t>Library improvements helps all users of library</a:t>
            </a:r>
          </a:p>
          <a:p>
            <a:r>
              <a:rPr lang="en-US" dirty="0" smtClean="0"/>
              <a:t>Interface can be many things, database etc.</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3</a:t>
            </a:fld>
            <a:endParaRPr lang="en-US"/>
          </a:p>
        </p:txBody>
      </p:sp>
    </p:spTree>
    <p:extLst>
      <p:ext uri="{BB962C8B-B14F-4D97-AF65-F5344CB8AC3E}">
        <p14:creationId xmlns:p14="http://schemas.microsoft.com/office/powerpoint/2010/main" val="35647663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Fault Tolerance</a:t>
            </a:r>
            <a:endParaRPr lang="en-US" dirty="0"/>
          </a:p>
        </p:txBody>
      </p:sp>
      <p:sp>
        <p:nvSpPr>
          <p:cNvPr id="3" name="Content Placeholder 2"/>
          <p:cNvSpPr>
            <a:spLocks noGrp="1"/>
          </p:cNvSpPr>
          <p:nvPr>
            <p:ph idx="1"/>
          </p:nvPr>
        </p:nvSpPr>
        <p:spPr/>
        <p:txBody>
          <a:bodyPr/>
          <a:lstStyle/>
          <a:p>
            <a:r>
              <a:rPr lang="en-US" dirty="0" err="1" smtClean="0"/>
              <a:t>Mesos</a:t>
            </a:r>
            <a:r>
              <a:rPr lang="en-US" dirty="0" smtClean="0"/>
              <a:t> master has only soft state: list of currently running frameworks and tasks</a:t>
            </a:r>
          </a:p>
          <a:p>
            <a:endParaRPr lang="en-US" dirty="0"/>
          </a:p>
          <a:p>
            <a:r>
              <a:rPr lang="en-US" dirty="0" smtClean="0"/>
              <a:t>Rebuild when frameworks and slaves re-register with new master after a failure</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30</a:t>
            </a:fld>
            <a:endParaRPr lang="en-US"/>
          </a:p>
        </p:txBody>
      </p:sp>
    </p:spTree>
    <p:extLst>
      <p:ext uri="{BB962C8B-B14F-4D97-AF65-F5344CB8AC3E}">
        <p14:creationId xmlns:p14="http://schemas.microsoft.com/office/powerpoint/2010/main" val="12689364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48" y="1752600"/>
            <a:ext cx="8839200" cy="478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65F0E1D-8E2B-414F-8613-FDE1DFE12F55}" type="slidenum">
              <a:rPr lang="en-US" smtClean="0"/>
              <a:t>31</a:t>
            </a:fld>
            <a:endParaRPr lang="en-US"/>
          </a:p>
        </p:txBody>
      </p:sp>
    </p:spTree>
    <p:extLst>
      <p:ext uri="{BB962C8B-B14F-4D97-AF65-F5344CB8AC3E}">
        <p14:creationId xmlns:p14="http://schemas.microsoft.com/office/powerpoint/2010/main" val="7958570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Mesos</a:t>
            </a:r>
            <a:r>
              <a:rPr lang="en-US" dirty="0" smtClean="0"/>
              <a:t> vs. </a:t>
            </a:r>
            <a:r>
              <a:rPr lang="en-US" dirty="0"/>
              <a:t>S</a:t>
            </a:r>
            <a:r>
              <a:rPr lang="en-US" dirty="0" smtClean="0"/>
              <a:t>tatic </a:t>
            </a:r>
            <a:r>
              <a:rPr lang="en-US" dirty="0"/>
              <a:t>P</a:t>
            </a:r>
            <a:r>
              <a:rPr lang="en-US" dirty="0" smtClean="0"/>
              <a:t>artitioning</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dirty="0" smtClean="0"/>
              <a:t>Compared performance with statically partitioned cluster where each framework gets 25% of nodes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08217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65F0E1D-8E2B-414F-8613-FDE1DFE12F55}" type="slidenum">
              <a:rPr lang="en-US" smtClean="0"/>
              <a:t>32</a:t>
            </a:fld>
            <a:endParaRPr lang="en-US"/>
          </a:p>
        </p:txBody>
      </p:sp>
    </p:spTree>
    <p:extLst>
      <p:ext uri="{BB962C8B-B14F-4D97-AF65-F5344CB8AC3E}">
        <p14:creationId xmlns:p14="http://schemas.microsoft.com/office/powerpoint/2010/main" val="3601221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Is </a:t>
            </a:r>
            <a:r>
              <a:rPr lang="en-US" dirty="0" err="1" smtClean="0"/>
              <a:t>Mesos</a:t>
            </a:r>
            <a:r>
              <a:rPr lang="en-US" dirty="0" smtClean="0"/>
              <a:t> a general solution for sharing cluster among multiple computation frameworks?</a:t>
            </a:r>
          </a:p>
          <a:p>
            <a:pPr lvl="1"/>
            <a:r>
              <a:rPr lang="en-US" dirty="0" smtClean="0"/>
              <a:t>Matt Sinclair</a:t>
            </a:r>
          </a:p>
          <a:p>
            <a:pPr lvl="1"/>
            <a:r>
              <a:rPr lang="en-US" dirty="0" smtClean="0"/>
              <a:t>Holly Decker</a:t>
            </a:r>
          </a:p>
          <a:p>
            <a:pPr lvl="1"/>
            <a:r>
              <a:rPr lang="en-US" dirty="0" smtClean="0"/>
              <a:t>Steven Dalton</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33</a:t>
            </a:fld>
            <a:endParaRPr lang="en-US"/>
          </a:p>
        </p:txBody>
      </p:sp>
    </p:spTree>
    <p:extLst>
      <p:ext uri="{BB962C8B-B14F-4D97-AF65-F5344CB8AC3E}">
        <p14:creationId xmlns:p14="http://schemas.microsoft.com/office/powerpoint/2010/main" val="37381163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err="1" smtClean="0"/>
              <a:t>Mesos</a:t>
            </a:r>
            <a:r>
              <a:rPr lang="en-US" dirty="0" smtClean="0"/>
              <a:t> is a platform for sharing commodity clusters between multiple cluster computing frameworks</a:t>
            </a:r>
          </a:p>
          <a:p>
            <a:endParaRPr lang="en-US" dirty="0" smtClean="0"/>
          </a:p>
          <a:p>
            <a:r>
              <a:rPr lang="en-US" dirty="0" smtClean="0"/>
              <a:t>Fine-grained sharing and resource offers have been shown to achieve better utilization</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34</a:t>
            </a:fld>
            <a:endParaRPr lang="en-US"/>
          </a:p>
        </p:txBody>
      </p:sp>
    </p:spTree>
    <p:extLst>
      <p:ext uri="{BB962C8B-B14F-4D97-AF65-F5344CB8AC3E}">
        <p14:creationId xmlns:p14="http://schemas.microsoft.com/office/powerpoint/2010/main" val="307391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sp>
        <p:nvSpPr>
          <p:cNvPr id="3" name="Content Placeholder 2"/>
          <p:cNvSpPr>
            <a:spLocks noGrp="1"/>
          </p:cNvSpPr>
          <p:nvPr>
            <p:ph idx="1"/>
          </p:nvPr>
        </p:nvSpPr>
        <p:spPr/>
        <p:txBody>
          <a:bodyPr/>
          <a:lstStyle/>
          <a:p>
            <a:r>
              <a:rPr lang="en-US" dirty="0" smtClean="0"/>
              <a:t>Input key/value pairs </a:t>
            </a:r>
            <a:r>
              <a:rPr lang="en-US" dirty="0" smtClean="0">
                <a:sym typeface="Wingdings"/>
              </a:rPr>
              <a:t></a:t>
            </a:r>
            <a:r>
              <a:rPr lang="en-US" dirty="0" smtClean="0"/>
              <a:t> output a set of key/value pairs</a:t>
            </a:r>
          </a:p>
          <a:p>
            <a:r>
              <a:rPr lang="en-US" dirty="0" smtClean="0"/>
              <a:t>Map</a:t>
            </a:r>
          </a:p>
          <a:p>
            <a:pPr lvl="1"/>
            <a:r>
              <a:rPr lang="en-US" dirty="0" smtClean="0"/>
              <a:t>Input pair </a:t>
            </a:r>
            <a:r>
              <a:rPr lang="en-US" dirty="0" smtClean="0">
                <a:sym typeface="Wingdings"/>
              </a:rPr>
              <a:t> </a:t>
            </a:r>
            <a:r>
              <a:rPr lang="en-US" dirty="0" smtClean="0"/>
              <a:t>intermediate key/value pair</a:t>
            </a:r>
          </a:p>
          <a:p>
            <a:pPr lvl="1"/>
            <a:r>
              <a:rPr lang="en-US" dirty="0" smtClean="0"/>
              <a:t>(k1, v1) </a:t>
            </a:r>
            <a:r>
              <a:rPr lang="en-US" dirty="0" smtClean="0">
                <a:sym typeface="Wingdings"/>
              </a:rPr>
              <a:t> list(k2, v2)</a:t>
            </a:r>
            <a:endParaRPr lang="en-US" dirty="0" smtClean="0"/>
          </a:p>
          <a:p>
            <a:r>
              <a:rPr lang="en-US" dirty="0" smtClean="0"/>
              <a:t>Reduce</a:t>
            </a:r>
          </a:p>
          <a:p>
            <a:pPr lvl="1"/>
            <a:r>
              <a:rPr lang="en-US" dirty="0" smtClean="0"/>
              <a:t>One key all associated intermediate values</a:t>
            </a:r>
          </a:p>
          <a:p>
            <a:pPr lvl="1"/>
            <a:r>
              <a:rPr lang="en-US" dirty="0" smtClean="0"/>
              <a:t>(k2, list(v2)) </a:t>
            </a:r>
            <a:r>
              <a:rPr lang="en-US" dirty="0" smtClean="0">
                <a:sym typeface="Wingdings"/>
              </a:rPr>
              <a:t> list(v3)</a:t>
            </a:r>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4</a:t>
            </a:fld>
            <a:endParaRPr lang="en-US"/>
          </a:p>
        </p:txBody>
      </p:sp>
    </p:spTree>
    <p:extLst>
      <p:ext uri="{BB962C8B-B14F-4D97-AF65-F5344CB8AC3E}">
        <p14:creationId xmlns:p14="http://schemas.microsoft.com/office/powerpoint/2010/main" val="13872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Examples</a:t>
            </a:r>
            <a:endParaRPr lang="en-US" dirty="0"/>
          </a:p>
        </p:txBody>
      </p:sp>
      <p:sp>
        <p:nvSpPr>
          <p:cNvPr id="3" name="Content Placeholder 2"/>
          <p:cNvSpPr>
            <a:spLocks noGrp="1"/>
          </p:cNvSpPr>
          <p:nvPr>
            <p:ph idx="1"/>
          </p:nvPr>
        </p:nvSpPr>
        <p:spPr/>
        <p:txBody>
          <a:bodyPr/>
          <a:lstStyle/>
          <a:p>
            <a:r>
              <a:rPr lang="en-US" dirty="0" smtClean="0"/>
              <a:t>Word Count</a:t>
            </a:r>
          </a:p>
          <a:p>
            <a:r>
              <a:rPr lang="en-US" dirty="0" smtClean="0"/>
              <a:t>Distributed </a:t>
            </a:r>
            <a:r>
              <a:rPr lang="en-US" dirty="0" err="1" smtClean="0"/>
              <a:t>Grep</a:t>
            </a:r>
            <a:endParaRPr lang="en-US" dirty="0" smtClean="0"/>
          </a:p>
          <a:p>
            <a:r>
              <a:rPr lang="en-US" dirty="0" smtClean="0"/>
              <a:t>URL Access Frequencies</a:t>
            </a:r>
          </a:p>
          <a:p>
            <a:r>
              <a:rPr lang="en-US" dirty="0" smtClean="0"/>
              <a:t>Inverted Index</a:t>
            </a:r>
          </a:p>
          <a:p>
            <a:r>
              <a:rPr lang="en-US" dirty="0" smtClean="0"/>
              <a:t>Rendering Map Tiles</a:t>
            </a:r>
          </a:p>
          <a:p>
            <a:r>
              <a:rPr lang="en-US" dirty="0" smtClean="0"/>
              <a:t>PageRank</a:t>
            </a:r>
          </a:p>
        </p:txBody>
      </p:sp>
      <p:sp>
        <p:nvSpPr>
          <p:cNvPr id="4" name="Slide Number Placeholder 3"/>
          <p:cNvSpPr>
            <a:spLocks noGrp="1"/>
          </p:cNvSpPr>
          <p:nvPr>
            <p:ph type="sldNum" sz="quarter" idx="12"/>
          </p:nvPr>
        </p:nvSpPr>
        <p:spPr/>
        <p:txBody>
          <a:bodyPr/>
          <a:lstStyle/>
          <a:p>
            <a:fld id="{365F0E1D-8E2B-414F-8613-FDE1DFE12F55}" type="slidenum">
              <a:rPr lang="en-US" smtClean="0"/>
              <a:t>5</a:t>
            </a:fld>
            <a:endParaRPr lang="en-US"/>
          </a:p>
        </p:txBody>
      </p:sp>
    </p:spTree>
    <p:extLst>
      <p:ext uri="{BB962C8B-B14F-4D97-AF65-F5344CB8AC3E}">
        <p14:creationId xmlns:p14="http://schemas.microsoft.com/office/powerpoint/2010/main" val="10854167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6</a:t>
            </a:fld>
            <a:endParaRPr lang="en-US"/>
          </a:p>
        </p:txBody>
      </p:sp>
      <p:pic>
        <p:nvPicPr>
          <p:cNvPr id="7" name="Picture 6" descr="word-cou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6095"/>
            <a:ext cx="9144000" cy="3273275"/>
          </a:xfrm>
          <a:prstGeom prst="rect">
            <a:avLst/>
          </a:prstGeom>
        </p:spPr>
      </p:pic>
      <p:sp>
        <p:nvSpPr>
          <p:cNvPr id="8" name="TextBox 7"/>
          <p:cNvSpPr txBox="1"/>
          <p:nvPr/>
        </p:nvSpPr>
        <p:spPr>
          <a:xfrm>
            <a:off x="0" y="6581001"/>
            <a:ext cx="7963770" cy="276999"/>
          </a:xfrm>
          <a:prstGeom prst="rect">
            <a:avLst/>
          </a:prstGeom>
          <a:noFill/>
        </p:spPr>
        <p:txBody>
          <a:bodyPr wrap="square" rtlCol="0">
            <a:spAutoFit/>
          </a:bodyPr>
          <a:lstStyle/>
          <a:p>
            <a:r>
              <a:rPr lang="en-US" sz="1200" dirty="0"/>
              <a:t>http://</a:t>
            </a:r>
            <a:r>
              <a:rPr lang="en-US" sz="1200" dirty="0" err="1"/>
              <a:t>hci.stanford.edu</a:t>
            </a:r>
            <a:r>
              <a:rPr lang="en-US" sz="1200" dirty="0"/>
              <a:t>/courses/cs448g/a2/files/</a:t>
            </a:r>
            <a:r>
              <a:rPr lang="en-US" sz="1200" dirty="0" err="1"/>
              <a:t>map_reduce_tutorial.pdf</a:t>
            </a:r>
            <a:endParaRPr lang="en-US" sz="1200" dirty="0"/>
          </a:p>
        </p:txBody>
      </p:sp>
    </p:spTree>
    <p:extLst>
      <p:ext uri="{BB962C8B-B14F-4D97-AF65-F5344CB8AC3E}">
        <p14:creationId xmlns:p14="http://schemas.microsoft.com/office/powerpoint/2010/main" val="18521393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Map Tiles</a:t>
            </a:r>
            <a:endParaRPr lang="en-US" dirty="0"/>
          </a:p>
        </p:txBody>
      </p:sp>
      <p:pic>
        <p:nvPicPr>
          <p:cNvPr id="4" name="Content Placeholder 3" descr="mr-map-tiles.png"/>
          <p:cNvPicPr>
            <a:picLocks noGrp="1" noChangeAspect="1"/>
          </p:cNvPicPr>
          <p:nvPr>
            <p:ph idx="1"/>
          </p:nvPr>
        </p:nvPicPr>
        <p:blipFill>
          <a:blip r:embed="rId2">
            <a:extLst>
              <a:ext uri="{28A0092B-C50C-407E-A947-70E740481C1C}">
                <a14:useLocalDpi xmlns:a14="http://schemas.microsoft.com/office/drawing/2010/main" val="0"/>
              </a:ext>
            </a:extLst>
          </a:blip>
          <a:srcRect l="1673" r="1673"/>
          <a:stretch>
            <a:fillRect/>
          </a:stretch>
        </p:blipFill>
        <p:spPr>
          <a:xfrm>
            <a:off x="97635" y="1417638"/>
            <a:ext cx="8969721" cy="4933001"/>
          </a:xfrm>
        </p:spPr>
      </p:pic>
      <p:sp>
        <p:nvSpPr>
          <p:cNvPr id="5" name="Slide Number Placeholder 4"/>
          <p:cNvSpPr>
            <a:spLocks noGrp="1"/>
          </p:cNvSpPr>
          <p:nvPr>
            <p:ph type="sldNum" sz="quarter" idx="12"/>
          </p:nvPr>
        </p:nvSpPr>
        <p:spPr/>
        <p:txBody>
          <a:bodyPr/>
          <a:lstStyle/>
          <a:p>
            <a:fld id="{365F0E1D-8E2B-414F-8613-FDE1DFE12F55}" type="slidenum">
              <a:rPr lang="en-US" smtClean="0"/>
              <a:t>7</a:t>
            </a:fld>
            <a:endParaRPr lang="en-US"/>
          </a:p>
        </p:txBody>
      </p:sp>
    </p:spTree>
    <p:extLst>
      <p:ext uri="{BB962C8B-B14F-4D97-AF65-F5344CB8AC3E}">
        <p14:creationId xmlns:p14="http://schemas.microsoft.com/office/powerpoint/2010/main" val="1496548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What kind of applications would be hard to be expressed as a </a:t>
            </a:r>
            <a:r>
              <a:rPr lang="en-US" dirty="0" err="1" smtClean="0"/>
              <a:t>MapReduce</a:t>
            </a:r>
            <a:r>
              <a:rPr lang="en-US" dirty="0" smtClean="0"/>
              <a:t> job? </a:t>
            </a:r>
          </a:p>
          <a:p>
            <a:endParaRPr lang="en-US" dirty="0" smtClean="0"/>
          </a:p>
          <a:p>
            <a:r>
              <a:rPr lang="en-US" dirty="0" smtClean="0"/>
              <a:t>Is it possible to modify the </a:t>
            </a:r>
            <a:r>
              <a:rPr lang="en-US" dirty="0" err="1" smtClean="0"/>
              <a:t>MapReduce</a:t>
            </a:r>
            <a:r>
              <a:rPr lang="en-US" dirty="0" smtClean="0"/>
              <a:t> model to make it more suitable for those applications?</a:t>
            </a:r>
            <a:endParaRPr lang="en-US" dirty="0"/>
          </a:p>
        </p:txBody>
      </p:sp>
      <p:sp>
        <p:nvSpPr>
          <p:cNvPr id="4" name="Slide Number Placeholder 3"/>
          <p:cNvSpPr>
            <a:spLocks noGrp="1"/>
          </p:cNvSpPr>
          <p:nvPr>
            <p:ph type="sldNum" sz="quarter" idx="12"/>
          </p:nvPr>
        </p:nvSpPr>
        <p:spPr/>
        <p:txBody>
          <a:bodyPr/>
          <a:lstStyle/>
          <a:p>
            <a:fld id="{365F0E1D-8E2B-414F-8613-FDE1DFE12F55}" type="slidenum">
              <a:rPr lang="en-US" smtClean="0"/>
              <a:t>8</a:t>
            </a:fld>
            <a:endParaRPr lang="en-US"/>
          </a:p>
        </p:txBody>
      </p:sp>
    </p:spTree>
    <p:extLst>
      <p:ext uri="{BB962C8B-B14F-4D97-AF65-F5344CB8AC3E}">
        <p14:creationId xmlns:p14="http://schemas.microsoft.com/office/powerpoint/2010/main" val="36836380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Interface applicable to many implementations</a:t>
            </a:r>
          </a:p>
          <a:p>
            <a:pPr lvl="1"/>
            <a:r>
              <a:rPr lang="en-US" dirty="0" smtClean="0"/>
              <a:t>Focus on Internet and Data Center deployment</a:t>
            </a:r>
          </a:p>
          <a:p>
            <a:pPr lvl="1"/>
            <a:endParaRPr lang="en-US" dirty="0" smtClean="0"/>
          </a:p>
          <a:p>
            <a:r>
              <a:rPr lang="en-US" dirty="0" smtClean="0"/>
              <a:t>Master controls workers</a:t>
            </a:r>
          </a:p>
          <a:p>
            <a:pPr lvl="1"/>
            <a:r>
              <a:rPr lang="en-US" dirty="0" smtClean="0"/>
              <a:t>Often 200,000 map tasks, 4,000 reduce tasks with 2,000 workers and only 1 master</a:t>
            </a:r>
          </a:p>
          <a:p>
            <a:pPr lvl="1"/>
            <a:r>
              <a:rPr lang="en-US" dirty="0" smtClean="0"/>
              <a:t>Assigns idle workers a map or reduce task </a:t>
            </a:r>
          </a:p>
          <a:p>
            <a:pPr lvl="1"/>
            <a:r>
              <a:rPr lang="en-US" dirty="0" smtClean="0"/>
              <a:t>Coordinate information globally, such as where to have reducers fetch data from</a:t>
            </a:r>
          </a:p>
          <a:p>
            <a:pPr marL="457200" lvl="1" indent="0">
              <a:buNone/>
            </a:pPr>
            <a:endParaRPr lang="en-US" dirty="0"/>
          </a:p>
        </p:txBody>
      </p:sp>
      <p:sp>
        <p:nvSpPr>
          <p:cNvPr id="5" name="Slide Number Placeholder 4"/>
          <p:cNvSpPr>
            <a:spLocks noGrp="1"/>
          </p:cNvSpPr>
          <p:nvPr>
            <p:ph type="sldNum" sz="quarter" idx="12"/>
          </p:nvPr>
        </p:nvSpPr>
        <p:spPr/>
        <p:txBody>
          <a:bodyPr/>
          <a:lstStyle/>
          <a:p>
            <a:fld id="{365F0E1D-8E2B-414F-8613-FDE1DFE12F55}" type="slidenum">
              <a:rPr lang="en-US" smtClean="0"/>
              <a:t>9</a:t>
            </a:fld>
            <a:endParaRPr lang="en-US"/>
          </a:p>
        </p:txBody>
      </p:sp>
    </p:spTree>
    <p:extLst>
      <p:ext uri="{BB962C8B-B14F-4D97-AF65-F5344CB8AC3E}">
        <p14:creationId xmlns:p14="http://schemas.microsoft.com/office/powerpoint/2010/main" val="6955509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439</TotalTime>
  <Words>1094</Words>
  <Application>Microsoft Macintosh PowerPoint</Application>
  <PresentationFormat>On-screen Show (4:3)</PresentationFormat>
  <Paragraphs>197</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MapReduce : Simplified Data Processing on Large Cluster</vt:lpstr>
      <vt:lpstr>Problem</vt:lpstr>
      <vt:lpstr>Solution</vt:lpstr>
      <vt:lpstr>Programming Model</vt:lpstr>
      <vt:lpstr>MapReduce Examples</vt:lpstr>
      <vt:lpstr>Word Count</vt:lpstr>
      <vt:lpstr>Rendering Map Tiles</vt:lpstr>
      <vt:lpstr>Discussion</vt:lpstr>
      <vt:lpstr>Infrastructure Architecture</vt:lpstr>
      <vt:lpstr>Execution Example</vt:lpstr>
      <vt:lpstr>Parallel Execution</vt:lpstr>
      <vt:lpstr>Task Granularity and Pipelining</vt:lpstr>
      <vt:lpstr>Performance</vt:lpstr>
      <vt:lpstr>Discussion</vt:lpstr>
      <vt:lpstr>Bottlenecks</vt:lpstr>
      <vt:lpstr>Related Work</vt:lpstr>
      <vt:lpstr>Conclusions</vt:lpstr>
      <vt:lpstr>Mesos: A Platform for Fine-Grained Resource Sharing in the Data Center</vt:lpstr>
      <vt:lpstr>Diversified Computation Frameworks</vt:lpstr>
      <vt:lpstr>Questions</vt:lpstr>
      <vt:lpstr>Motivation</vt:lpstr>
      <vt:lpstr>Moses</vt:lpstr>
      <vt:lpstr>Other Benefits</vt:lpstr>
      <vt:lpstr>Requirements</vt:lpstr>
      <vt:lpstr>Design Choices</vt:lpstr>
      <vt:lpstr>Fine-Grained Sharing</vt:lpstr>
      <vt:lpstr>Resource Offers</vt:lpstr>
      <vt:lpstr>Resource Offers</vt:lpstr>
      <vt:lpstr>Questions</vt:lpstr>
      <vt:lpstr>Reliability: Fault Tolerance</vt:lpstr>
      <vt:lpstr>Evaluation</vt:lpstr>
      <vt:lpstr>Mesos vs. Static Partitioning</vt:lpstr>
      <vt:lpstr>Questions</vt:lpstr>
      <vt:lpstr>Conclusion</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dc:title>
  <dc:creator>Philbert Lin</dc:creator>
  <cp:lastModifiedBy>Philbert Lin</cp:lastModifiedBy>
  <cp:revision>23</cp:revision>
  <dcterms:created xsi:type="dcterms:W3CDTF">2012-09-26T20:37:55Z</dcterms:created>
  <dcterms:modified xsi:type="dcterms:W3CDTF">2012-09-27T04:02:28Z</dcterms:modified>
</cp:coreProperties>
</file>