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  <p:sldMasterId id="2147483759" r:id="rId5"/>
    <p:sldMasterId id="2147483761" r:id="rId6"/>
    <p:sldMasterId id="2147483768" r:id="rId7"/>
    <p:sldMasterId id="2147483774" r:id="rId8"/>
  </p:sldMasterIdLst>
  <p:notesMasterIdLst>
    <p:notesMasterId r:id="rId26"/>
  </p:notesMasterIdLst>
  <p:sldIdLst>
    <p:sldId id="262" r:id="rId9"/>
    <p:sldId id="313" r:id="rId10"/>
    <p:sldId id="332" r:id="rId11"/>
    <p:sldId id="318" r:id="rId12"/>
    <p:sldId id="319" r:id="rId13"/>
    <p:sldId id="320" r:id="rId14"/>
    <p:sldId id="338" r:id="rId15"/>
    <p:sldId id="334" r:id="rId16"/>
    <p:sldId id="322" r:id="rId17"/>
    <p:sldId id="331" r:id="rId18"/>
    <p:sldId id="333" r:id="rId19"/>
    <p:sldId id="336" r:id="rId20"/>
    <p:sldId id="327" r:id="rId21"/>
    <p:sldId id="337" r:id="rId22"/>
    <p:sldId id="329" r:id="rId23"/>
    <p:sldId id="330" r:id="rId24"/>
    <p:sldId id="268" r:id="rId2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陆纬10175707" initials="陆纬101757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383C3"/>
    <a:srgbClr val="EC6901"/>
    <a:srgbClr val="EA6216"/>
    <a:srgbClr val="1A3F6C"/>
    <a:srgbClr val="CCECFF"/>
    <a:srgbClr val="943D2C"/>
    <a:srgbClr val="008FD4"/>
    <a:srgbClr val="5ACBF5"/>
    <a:srgbClr val="8CC63E"/>
    <a:srgbClr val="0070B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3" autoAdjust="0"/>
    <p:restoredTop sz="93738" autoAdjust="0"/>
  </p:normalViewPr>
  <p:slideViewPr>
    <p:cSldViewPr snapToGrid="0" snapToObjects="1">
      <p:cViewPr>
        <p:scale>
          <a:sx n="87" d="100"/>
          <a:sy n="87" d="100"/>
        </p:scale>
        <p:origin x="-177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286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E6329-5FF4-467B-AAB9-9443B657FA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A3642A-80D4-4E60-B923-3D39A5DDF724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1. 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为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分配网元</a:t>
          </a:r>
          <a:endParaRPr lang="en-US" altLang="zh-CN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gm:t>
    </dgm:pt>
    <dgm:pt modelId="{F3CA2873-3AD0-48A0-8AA8-521883DD003A}" type="parTrans" cxnId="{979F2CEE-4048-4F7B-B11D-62EF70C212B6}">
      <dgm:prSet/>
      <dgm:spPr/>
      <dgm:t>
        <a:bodyPr/>
        <a:lstStyle/>
        <a:p>
          <a:endParaRPr lang="zh-CN" altLang="en-US"/>
        </a:p>
      </dgm:t>
    </dgm:pt>
    <dgm:pt modelId="{4DF646AA-B69E-4E76-B25B-91DB01E06461}" type="sibTrans" cxnId="{979F2CEE-4048-4F7B-B11D-62EF70C212B6}">
      <dgm:prSet/>
      <dgm:spPr/>
      <dgm:t>
        <a:bodyPr/>
        <a:lstStyle/>
        <a:p>
          <a:endParaRPr lang="zh-CN" altLang="en-US"/>
        </a:p>
      </dgm:t>
    </dgm:pt>
    <dgm:pt modelId="{BBDBE7FD-3E36-494F-8B6B-F346C0E01167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资源微服务获取</a:t>
          </a:r>
          <a:r>
            <a:rPr lang="en-US" altLang="zh-CN" sz="1600" dirty="0" err="1" smtClean="0">
              <a:solidFill>
                <a:schemeClr val="bg1"/>
              </a:solidFill>
            </a:rPr>
            <a:t>nf</a:t>
          </a:r>
          <a:r>
            <a:rPr lang="zh-CN" altLang="en-US" sz="1600" dirty="0" smtClean="0">
              <a:solidFill>
                <a:schemeClr val="bg1"/>
              </a:solidFill>
            </a:rPr>
            <a:t>，</a:t>
          </a:r>
          <a:r>
            <a:rPr lang="en-US" altLang="zh-CN" sz="1600" dirty="0" smtClean="0">
              <a:solidFill>
                <a:schemeClr val="bg1"/>
              </a:solidFill>
            </a:rPr>
            <a:t>Zookeeper</a:t>
          </a:r>
          <a:r>
            <a:rPr lang="zh-CN" altLang="en-US" sz="1600" dirty="0" smtClean="0">
              <a:solidFill>
                <a:schemeClr val="bg1"/>
              </a:solidFill>
            </a:rPr>
            <a:t>中获取</a:t>
          </a:r>
          <a:r>
            <a:rPr lang="en-US" altLang="zh-CN" sz="1600" dirty="0" smtClean="0">
              <a:solidFill>
                <a:schemeClr val="bg1"/>
              </a:solidFill>
            </a:rPr>
            <a:t>adapter,</a:t>
          </a:r>
          <a:r>
            <a:rPr lang="zh-CN" altLang="en-US" sz="1600" dirty="0" smtClean="0">
              <a:solidFill>
                <a:schemeClr val="bg1"/>
              </a:solidFill>
            </a:rPr>
            <a:t>执行分配算法 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FC42B299-1BD3-4257-B698-902594F1E5B3}" type="parTrans" cxnId="{D4C11858-6756-496A-BF01-033980CE9AF6}">
      <dgm:prSet/>
      <dgm:spPr/>
      <dgm:t>
        <a:bodyPr/>
        <a:lstStyle/>
        <a:p>
          <a:endParaRPr lang="zh-CN" altLang="en-US"/>
        </a:p>
      </dgm:t>
    </dgm:pt>
    <dgm:pt modelId="{84E4858D-7740-4FF1-A384-59BDBD14C32C}" type="sibTrans" cxnId="{D4C11858-6756-496A-BF01-033980CE9AF6}">
      <dgm:prSet/>
      <dgm:spPr/>
      <dgm:t>
        <a:bodyPr/>
        <a:lstStyle/>
        <a:p>
          <a:endParaRPr lang="zh-CN" altLang="en-US"/>
        </a:p>
      </dgm:t>
    </dgm:pt>
    <dgm:pt modelId="{0D9E2415-6AF3-4323-A376-F7B9AE2FAD2C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判断</a:t>
          </a:r>
          <a:r>
            <a:rPr lang="en-US" altLang="zh-CN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状态，为</a:t>
          </a:r>
          <a:r>
            <a:rPr lang="en-US" altLang="zh-CN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分配上下行队列。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1F01C04B-F2F2-4EF4-B1E8-5B145C878D85}" type="parTrans" cxnId="{607842A9-ACE9-4DD0-A142-A48E1CD635FA}">
      <dgm:prSet/>
      <dgm:spPr/>
      <dgm:t>
        <a:bodyPr/>
        <a:lstStyle/>
        <a:p>
          <a:endParaRPr lang="zh-CN" altLang="en-US"/>
        </a:p>
      </dgm:t>
    </dgm:pt>
    <dgm:pt modelId="{914C4B3E-A7F2-4EBA-8038-C8C097A7BFB7}" type="sibTrans" cxnId="{607842A9-ACE9-4DD0-A142-A48E1CD635FA}">
      <dgm:prSet/>
      <dgm:spPr/>
      <dgm:t>
        <a:bodyPr/>
        <a:lstStyle/>
        <a:p>
          <a:endParaRPr lang="zh-CN" altLang="en-US"/>
        </a:p>
      </dgm:t>
    </dgm:pt>
    <dgm:pt modelId="{D4E984C0-2C39-425A-9667-E667689F2D1D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监听</a:t>
          </a:r>
          <a:r>
            <a:rPr lang="en-US" altLang="zh-CN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增删</a:t>
          </a:r>
          <a:endParaRPr lang="zh-CN" altLang="en-US" dirty="0"/>
        </a:p>
      </dgm:t>
    </dgm:pt>
    <dgm:pt modelId="{9AC32E52-67C4-4F00-B717-E3552DF64D49}" type="parTrans" cxnId="{F526F699-8EC7-4DCA-A405-C55A7D5F4908}">
      <dgm:prSet/>
      <dgm:spPr/>
      <dgm:t>
        <a:bodyPr/>
        <a:lstStyle/>
        <a:p>
          <a:endParaRPr lang="zh-CN" altLang="en-US"/>
        </a:p>
      </dgm:t>
    </dgm:pt>
    <dgm:pt modelId="{E7A35A4F-EC71-43A2-AEE9-658F653B08DF}" type="sibTrans" cxnId="{F526F699-8EC7-4DCA-A405-C55A7D5F4908}">
      <dgm:prSet/>
      <dgm:spPr/>
      <dgm:t>
        <a:bodyPr/>
        <a:lstStyle/>
        <a:p>
          <a:endParaRPr lang="zh-CN" altLang="en-US"/>
        </a:p>
      </dgm:t>
    </dgm:pt>
    <dgm:pt modelId="{DE7EB697-FDD2-4640-9901-2CA38826497A}">
      <dgm:prSet phldrT="[文本]"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600" dirty="0" smtClean="0">
              <a:solidFill>
                <a:schemeClr val="bg1"/>
              </a:solidFill>
            </a:rPr>
            <a:t>注册监听</a:t>
          </a:r>
          <a:r>
            <a:rPr lang="en-US" altLang="en-US" sz="1600" dirty="0" smtClean="0">
              <a:solidFill>
                <a:schemeClr val="bg1"/>
              </a:solidFill>
            </a:rPr>
            <a:t>NF</a:t>
          </a:r>
          <a:r>
            <a:rPr lang="zh-CN" altLang="en-US" sz="1600" dirty="0" smtClean="0">
              <a:solidFill>
                <a:schemeClr val="bg1"/>
              </a:solidFill>
            </a:rPr>
            <a:t>和</a:t>
          </a:r>
          <a:r>
            <a:rPr lang="en-US" altLang="en-US" sz="1600" dirty="0" smtClean="0">
              <a:solidFill>
                <a:schemeClr val="bg1"/>
              </a:solidFill>
            </a:rPr>
            <a:t>Adapter</a:t>
          </a:r>
          <a:r>
            <a:rPr lang="zh-CN" altLang="en-US" sz="1600" dirty="0" smtClean="0">
              <a:solidFill>
                <a:schemeClr val="bg1"/>
              </a:solidFill>
            </a:rPr>
            <a:t>增删事件，触发重分配。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5042A9C7-4D14-4AC5-BFB2-35C31FAAA496}" type="parTrans" cxnId="{01C74568-93CA-4511-98F0-60C548DAA6F1}">
      <dgm:prSet/>
      <dgm:spPr/>
      <dgm:t>
        <a:bodyPr/>
        <a:lstStyle/>
        <a:p>
          <a:endParaRPr lang="zh-CN" altLang="en-US"/>
        </a:p>
      </dgm:t>
    </dgm:pt>
    <dgm:pt modelId="{323BC7E0-5D78-499A-B5F9-FAAEC39E59F9}" type="sibTrans" cxnId="{01C74568-93CA-4511-98F0-60C548DAA6F1}">
      <dgm:prSet/>
      <dgm:spPr/>
      <dgm:t>
        <a:bodyPr/>
        <a:lstStyle/>
        <a:p>
          <a:endParaRPr lang="zh-CN" altLang="en-US"/>
        </a:p>
      </dgm:t>
    </dgm:pt>
    <dgm:pt modelId="{DA5C88E1-9BC1-49C8-9328-F6E75355FEBF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 为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     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分配队列</a:t>
          </a:r>
          <a:endParaRPr lang="en-US" altLang="zh-CN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gm:t>
    </dgm:pt>
    <dgm:pt modelId="{4650757C-8ABC-4783-ADB4-8292E325B3AF}" type="sibTrans" cxnId="{8E0C550D-512B-4582-A3C6-B76391654D67}">
      <dgm:prSet/>
      <dgm:spPr/>
      <dgm:t>
        <a:bodyPr/>
        <a:lstStyle/>
        <a:p>
          <a:endParaRPr lang="zh-CN" altLang="en-US"/>
        </a:p>
      </dgm:t>
    </dgm:pt>
    <dgm:pt modelId="{C895BC3C-3A7D-44F5-90DB-E8E3114846E2}" type="parTrans" cxnId="{8E0C550D-512B-4582-A3C6-B76391654D67}">
      <dgm:prSet/>
      <dgm:spPr/>
      <dgm:t>
        <a:bodyPr/>
        <a:lstStyle/>
        <a:p>
          <a:endParaRPr lang="zh-CN" altLang="en-US"/>
        </a:p>
      </dgm:t>
    </dgm:pt>
    <dgm:pt modelId="{C301F5B7-5498-41F0-AD42-89F5B238A2F9}">
      <dgm:prSet/>
      <dgm:spPr/>
      <dgm:t>
        <a:bodyPr/>
        <a:lstStyle/>
        <a:p>
          <a:endParaRPr lang="zh-CN" altLang="en-US" sz="2000" dirty="0" smtClean="0">
            <a:solidFill>
              <a:schemeClr val="bg1"/>
            </a:solidFill>
          </a:endParaRPr>
        </a:p>
      </dgm:t>
    </dgm:pt>
    <dgm:pt modelId="{2357A5F6-0413-4C6E-8FF9-41934A5ACB1A}" type="sibTrans" cxnId="{FB52F204-682F-479A-A5D7-348ECC1722BE}">
      <dgm:prSet/>
      <dgm:spPr/>
      <dgm:t>
        <a:bodyPr/>
        <a:lstStyle/>
        <a:p>
          <a:endParaRPr lang="zh-CN" altLang="en-US"/>
        </a:p>
      </dgm:t>
    </dgm:pt>
    <dgm:pt modelId="{9BE45DB6-2EF9-4597-AAC4-7A57BA33BC75}" type="parTrans" cxnId="{FB52F204-682F-479A-A5D7-348ECC1722BE}">
      <dgm:prSet/>
      <dgm:spPr/>
      <dgm:t>
        <a:bodyPr/>
        <a:lstStyle/>
        <a:p>
          <a:endParaRPr lang="zh-CN" altLang="en-US"/>
        </a:p>
      </dgm:t>
    </dgm:pt>
    <dgm:pt modelId="{5514885C-0588-453C-B9AD-10C17128922A}" type="pres">
      <dgm:prSet presAssocID="{A4EE6329-5FF4-467B-AAB9-9443B657FA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985E73-2FD1-432B-92A8-40BC1AADD9AC}" type="pres">
      <dgm:prSet presAssocID="{1CA3642A-80D4-4E60-B923-3D39A5DDF724}" presName="linNode" presStyleCnt="0"/>
      <dgm:spPr/>
    </dgm:pt>
    <dgm:pt modelId="{7B2EFB0E-60E4-4003-B6BC-3CB5F1ED337F}" type="pres">
      <dgm:prSet presAssocID="{1CA3642A-80D4-4E60-B923-3D39A5DDF724}" presName="parentText" presStyleLbl="node1" presStyleIdx="0" presStyleCnt="3" custScaleX="100001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48041F-DFB3-4317-A26B-0D58A1E22336}" type="pres">
      <dgm:prSet presAssocID="{1CA3642A-80D4-4E60-B923-3D39A5DDF724}" presName="descendantText" presStyleLbl="alignAccFollowNode1" presStyleIdx="0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385532-5734-4EDE-9BBF-74020E47E4FC}" type="pres">
      <dgm:prSet presAssocID="{4DF646AA-B69E-4E76-B25B-91DB01E06461}" presName="sp" presStyleCnt="0"/>
      <dgm:spPr/>
    </dgm:pt>
    <dgm:pt modelId="{167A507F-EAB3-4BD7-9B37-17961DD94C74}" type="pres">
      <dgm:prSet presAssocID="{DA5C88E1-9BC1-49C8-9328-F6E75355FEBF}" presName="linNode" presStyleCnt="0"/>
      <dgm:spPr/>
    </dgm:pt>
    <dgm:pt modelId="{5EF927A5-7CBB-49BD-859D-ADDB0F58843F}" type="pres">
      <dgm:prSet presAssocID="{DA5C88E1-9BC1-49C8-9328-F6E75355FEBF}" presName="parentText" presStyleLbl="node1" presStyleIdx="1" presStyleCnt="3" custScaleX="105054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6C4DC8-217D-412B-B73A-D0D00797712B}" type="pres">
      <dgm:prSet presAssocID="{DA5C88E1-9BC1-49C8-9328-F6E75355FEBF}" presName="descendantText" presStyleLbl="alignAccFollowNode1" presStyleIdx="1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47288-E5DE-4F29-B755-D86341354FD0}" type="pres">
      <dgm:prSet presAssocID="{4650757C-8ABC-4783-ADB4-8292E325B3AF}" presName="sp" presStyleCnt="0"/>
      <dgm:spPr/>
    </dgm:pt>
    <dgm:pt modelId="{54DD61B1-742D-461F-BCA8-25B0228E542C}" type="pres">
      <dgm:prSet presAssocID="{D4E984C0-2C39-425A-9667-E667689F2D1D}" presName="linNode" presStyleCnt="0"/>
      <dgm:spPr/>
    </dgm:pt>
    <dgm:pt modelId="{28B8A629-58A4-4E22-8A27-AF0D88C6A1D6}" type="pres">
      <dgm:prSet presAssocID="{D4E984C0-2C39-425A-9667-E667689F2D1D}" presName="parentText" presStyleLbl="node1" presStyleIdx="2" presStyleCnt="3" custScaleX="100001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8CB21-D087-4223-AB4E-6367A3AB23C2}" type="pres">
      <dgm:prSet presAssocID="{D4E984C0-2C39-425A-9667-E667689F2D1D}" presName="descendantText" presStyleLbl="alignAccFollowNode1" presStyleIdx="2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0C550D-512B-4582-A3C6-B76391654D67}" srcId="{A4EE6329-5FF4-467B-AAB9-9443B657FAEC}" destId="{DA5C88E1-9BC1-49C8-9328-F6E75355FEBF}" srcOrd="1" destOrd="0" parTransId="{C895BC3C-3A7D-44F5-90DB-E8E3114846E2}" sibTransId="{4650757C-8ABC-4783-ADB4-8292E325B3AF}"/>
    <dgm:cxn modelId="{B551FD59-05B5-43A1-985A-9B94A6275E4D}" type="presOf" srcId="{DE7EB697-FDD2-4640-9901-2CA38826497A}" destId="{E8F8CB21-D087-4223-AB4E-6367A3AB23C2}" srcOrd="0" destOrd="0" presId="urn:microsoft.com/office/officeart/2005/8/layout/vList5"/>
    <dgm:cxn modelId="{0BFC1BE8-E363-43CD-A570-1DBA0D60F57C}" type="presOf" srcId="{0D9E2415-6AF3-4323-A376-F7B9AE2FAD2C}" destId="{976C4DC8-217D-412B-B73A-D0D00797712B}" srcOrd="0" destOrd="0" presId="urn:microsoft.com/office/officeart/2005/8/layout/vList5"/>
    <dgm:cxn modelId="{58440245-9F90-4BAC-9B63-480AEDB14976}" type="presOf" srcId="{C301F5B7-5498-41F0-AD42-89F5B238A2F9}" destId="{E8F8CB21-D087-4223-AB4E-6367A3AB23C2}" srcOrd="0" destOrd="1" presId="urn:microsoft.com/office/officeart/2005/8/layout/vList5"/>
    <dgm:cxn modelId="{F526F699-8EC7-4DCA-A405-C55A7D5F4908}" srcId="{A4EE6329-5FF4-467B-AAB9-9443B657FAEC}" destId="{D4E984C0-2C39-425A-9667-E667689F2D1D}" srcOrd="2" destOrd="0" parTransId="{9AC32E52-67C4-4F00-B717-E3552DF64D49}" sibTransId="{E7A35A4F-EC71-43A2-AEE9-658F653B08DF}"/>
    <dgm:cxn modelId="{29334F2A-7713-4FF3-AEFE-1F10E726FC81}" type="presOf" srcId="{BBDBE7FD-3E36-494F-8B6B-F346C0E01167}" destId="{D048041F-DFB3-4317-A26B-0D58A1E22336}" srcOrd="0" destOrd="0" presId="urn:microsoft.com/office/officeart/2005/8/layout/vList5"/>
    <dgm:cxn modelId="{D4C11858-6756-496A-BF01-033980CE9AF6}" srcId="{1CA3642A-80D4-4E60-B923-3D39A5DDF724}" destId="{BBDBE7FD-3E36-494F-8B6B-F346C0E01167}" srcOrd="0" destOrd="0" parTransId="{FC42B299-1BD3-4257-B698-902594F1E5B3}" sibTransId="{84E4858D-7740-4FF1-A384-59BDBD14C32C}"/>
    <dgm:cxn modelId="{42F26029-9B77-41CB-8E4F-B60EE1172917}" type="presOf" srcId="{A4EE6329-5FF4-467B-AAB9-9443B657FAEC}" destId="{5514885C-0588-453C-B9AD-10C17128922A}" srcOrd="0" destOrd="0" presId="urn:microsoft.com/office/officeart/2005/8/layout/vList5"/>
    <dgm:cxn modelId="{FB52F204-682F-479A-A5D7-348ECC1722BE}" srcId="{D4E984C0-2C39-425A-9667-E667689F2D1D}" destId="{C301F5B7-5498-41F0-AD42-89F5B238A2F9}" srcOrd="1" destOrd="0" parTransId="{9BE45DB6-2EF9-4597-AAC4-7A57BA33BC75}" sibTransId="{2357A5F6-0413-4C6E-8FF9-41934A5ACB1A}"/>
    <dgm:cxn modelId="{979F2CEE-4048-4F7B-B11D-62EF70C212B6}" srcId="{A4EE6329-5FF4-467B-AAB9-9443B657FAEC}" destId="{1CA3642A-80D4-4E60-B923-3D39A5DDF724}" srcOrd="0" destOrd="0" parTransId="{F3CA2873-3AD0-48A0-8AA8-521883DD003A}" sibTransId="{4DF646AA-B69E-4E76-B25B-91DB01E06461}"/>
    <dgm:cxn modelId="{01C74568-93CA-4511-98F0-60C548DAA6F1}" srcId="{D4E984C0-2C39-425A-9667-E667689F2D1D}" destId="{DE7EB697-FDD2-4640-9901-2CA38826497A}" srcOrd="0" destOrd="0" parTransId="{5042A9C7-4D14-4AC5-BFB2-35C31FAAA496}" sibTransId="{323BC7E0-5D78-499A-B5F9-FAAEC39E59F9}"/>
    <dgm:cxn modelId="{607842A9-ACE9-4DD0-A142-A48E1CD635FA}" srcId="{DA5C88E1-9BC1-49C8-9328-F6E75355FEBF}" destId="{0D9E2415-6AF3-4323-A376-F7B9AE2FAD2C}" srcOrd="0" destOrd="0" parTransId="{1F01C04B-F2F2-4EF4-B1E8-5B145C878D85}" sibTransId="{914C4B3E-A7F2-4EBA-8038-C8C097A7BFB7}"/>
    <dgm:cxn modelId="{B97965FE-B453-41DA-9848-67986CFE44AC}" type="presOf" srcId="{D4E984C0-2C39-425A-9667-E667689F2D1D}" destId="{28B8A629-58A4-4E22-8A27-AF0D88C6A1D6}" srcOrd="0" destOrd="0" presId="urn:microsoft.com/office/officeart/2005/8/layout/vList5"/>
    <dgm:cxn modelId="{7C834641-01EB-447C-922A-631F541BA9A0}" type="presOf" srcId="{DA5C88E1-9BC1-49C8-9328-F6E75355FEBF}" destId="{5EF927A5-7CBB-49BD-859D-ADDB0F58843F}" srcOrd="0" destOrd="0" presId="urn:microsoft.com/office/officeart/2005/8/layout/vList5"/>
    <dgm:cxn modelId="{109DD07E-AE66-4DA1-9328-44C95BAC782E}" type="presOf" srcId="{1CA3642A-80D4-4E60-B923-3D39A5DDF724}" destId="{7B2EFB0E-60E4-4003-B6BC-3CB5F1ED337F}" srcOrd="0" destOrd="0" presId="urn:microsoft.com/office/officeart/2005/8/layout/vList5"/>
    <dgm:cxn modelId="{4D02A74E-5FE4-4EB6-B977-66AA4D5F1B75}" type="presParOf" srcId="{5514885C-0588-453C-B9AD-10C17128922A}" destId="{A6985E73-2FD1-432B-92A8-40BC1AADD9AC}" srcOrd="0" destOrd="0" presId="urn:microsoft.com/office/officeart/2005/8/layout/vList5"/>
    <dgm:cxn modelId="{BCE582FB-150B-4CF1-8741-6CD16FDA374F}" type="presParOf" srcId="{A6985E73-2FD1-432B-92A8-40BC1AADD9AC}" destId="{7B2EFB0E-60E4-4003-B6BC-3CB5F1ED337F}" srcOrd="0" destOrd="0" presId="urn:microsoft.com/office/officeart/2005/8/layout/vList5"/>
    <dgm:cxn modelId="{95DAB047-3B18-40EF-9C86-7F3503952F91}" type="presParOf" srcId="{A6985E73-2FD1-432B-92A8-40BC1AADD9AC}" destId="{D048041F-DFB3-4317-A26B-0D58A1E22336}" srcOrd="1" destOrd="0" presId="urn:microsoft.com/office/officeart/2005/8/layout/vList5"/>
    <dgm:cxn modelId="{A249FA20-AA8C-4FF1-B342-49238F73AFCE}" type="presParOf" srcId="{5514885C-0588-453C-B9AD-10C17128922A}" destId="{C8385532-5734-4EDE-9BBF-74020E47E4FC}" srcOrd="1" destOrd="0" presId="urn:microsoft.com/office/officeart/2005/8/layout/vList5"/>
    <dgm:cxn modelId="{AEB577AF-9AF1-466F-BDBA-3C598C0343B2}" type="presParOf" srcId="{5514885C-0588-453C-B9AD-10C17128922A}" destId="{167A507F-EAB3-4BD7-9B37-17961DD94C74}" srcOrd="2" destOrd="0" presId="urn:microsoft.com/office/officeart/2005/8/layout/vList5"/>
    <dgm:cxn modelId="{2194AF26-FF98-45ED-8C91-45E31788F774}" type="presParOf" srcId="{167A507F-EAB3-4BD7-9B37-17961DD94C74}" destId="{5EF927A5-7CBB-49BD-859D-ADDB0F58843F}" srcOrd="0" destOrd="0" presId="urn:microsoft.com/office/officeart/2005/8/layout/vList5"/>
    <dgm:cxn modelId="{C756B077-38B9-4F7A-BADD-5BBE44F28144}" type="presParOf" srcId="{167A507F-EAB3-4BD7-9B37-17961DD94C74}" destId="{976C4DC8-217D-412B-B73A-D0D00797712B}" srcOrd="1" destOrd="0" presId="urn:microsoft.com/office/officeart/2005/8/layout/vList5"/>
    <dgm:cxn modelId="{4DFE55B8-6915-49A4-B0D5-9E229A410A23}" type="presParOf" srcId="{5514885C-0588-453C-B9AD-10C17128922A}" destId="{95047288-E5DE-4F29-B755-D86341354FD0}" srcOrd="3" destOrd="0" presId="urn:microsoft.com/office/officeart/2005/8/layout/vList5"/>
    <dgm:cxn modelId="{4CBC2EE9-E1D6-4586-86EE-17FB18062A37}" type="presParOf" srcId="{5514885C-0588-453C-B9AD-10C17128922A}" destId="{54DD61B1-742D-461F-BCA8-25B0228E542C}" srcOrd="4" destOrd="0" presId="urn:microsoft.com/office/officeart/2005/8/layout/vList5"/>
    <dgm:cxn modelId="{FD95F3AD-1C0A-4B7B-90C8-72110D17BDC8}" type="presParOf" srcId="{54DD61B1-742D-461F-BCA8-25B0228E542C}" destId="{28B8A629-58A4-4E22-8A27-AF0D88C6A1D6}" srcOrd="0" destOrd="0" presId="urn:microsoft.com/office/officeart/2005/8/layout/vList5"/>
    <dgm:cxn modelId="{19228E56-AA3B-4E96-834C-0E6B15E991AC}" type="presParOf" srcId="{54DD61B1-742D-461F-BCA8-25B0228E542C}" destId="{E8F8CB21-D087-4223-AB4E-6367A3AB23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48041F-DFB3-4317-A26B-0D58A1E22336}">
      <dsp:nvSpPr>
        <dsp:cNvPr id="0" name=""/>
        <dsp:cNvSpPr/>
      </dsp:nvSpPr>
      <dsp:spPr>
        <a:xfrm rot="5400000">
          <a:off x="3444874" y="-1073081"/>
          <a:ext cx="1397014" cy="389766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资源微服务获取</a:t>
          </a:r>
          <a:r>
            <a:rPr lang="en-US" altLang="zh-CN" sz="1600" kern="1200" dirty="0" err="1" smtClean="0">
              <a:solidFill>
                <a:schemeClr val="bg1"/>
              </a:solidFill>
            </a:rPr>
            <a:t>nf</a:t>
          </a:r>
          <a:r>
            <a:rPr lang="zh-CN" altLang="en-US" sz="1600" kern="1200" dirty="0" smtClean="0">
              <a:solidFill>
                <a:schemeClr val="bg1"/>
              </a:solidFill>
            </a:rPr>
            <a:t>，</a:t>
          </a:r>
          <a:r>
            <a:rPr lang="en-US" altLang="zh-CN" sz="1600" kern="1200" dirty="0" smtClean="0">
              <a:solidFill>
                <a:schemeClr val="bg1"/>
              </a:solidFill>
            </a:rPr>
            <a:t>Zookeeper</a:t>
          </a:r>
          <a:r>
            <a:rPr lang="zh-CN" altLang="en-US" sz="1600" kern="1200" dirty="0" smtClean="0">
              <a:solidFill>
                <a:schemeClr val="bg1"/>
              </a:solidFill>
            </a:rPr>
            <a:t>中获取</a:t>
          </a:r>
          <a:r>
            <a:rPr lang="en-US" altLang="zh-CN" sz="1600" kern="1200" dirty="0" smtClean="0">
              <a:solidFill>
                <a:schemeClr val="bg1"/>
              </a:solidFill>
            </a:rPr>
            <a:t>adapter,</a:t>
          </a:r>
          <a:r>
            <a:rPr lang="zh-CN" altLang="en-US" sz="1600" kern="1200" dirty="0" smtClean="0">
              <a:solidFill>
                <a:schemeClr val="bg1"/>
              </a:solidFill>
            </a:rPr>
            <a:t>执行分配算法 。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 rot="5400000">
        <a:off x="3444874" y="-1073081"/>
        <a:ext cx="1397014" cy="3897668"/>
      </dsp:txXfrm>
    </dsp:sp>
    <dsp:sp modelId="{7B2EFB0E-60E4-4003-B6BC-3CB5F1ED337F}">
      <dsp:nvSpPr>
        <dsp:cNvPr id="0" name=""/>
        <dsp:cNvSpPr/>
      </dsp:nvSpPr>
      <dsp:spPr>
        <a:xfrm>
          <a:off x="2107" y="2619"/>
          <a:ext cx="2192438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1. 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为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分配网元</a:t>
          </a:r>
          <a:endParaRPr lang="en-US" altLang="zh-CN" sz="2400" kern="1200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107" y="2619"/>
        <a:ext cx="2192438" cy="1746267"/>
      </dsp:txXfrm>
    </dsp:sp>
    <dsp:sp modelId="{976C4DC8-217D-412B-B73A-D0D00797712B}">
      <dsp:nvSpPr>
        <dsp:cNvPr id="0" name=""/>
        <dsp:cNvSpPr/>
      </dsp:nvSpPr>
      <dsp:spPr>
        <a:xfrm rot="5400000">
          <a:off x="3480840" y="794789"/>
          <a:ext cx="1397014" cy="382908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判断</a:t>
          </a:r>
          <a:r>
            <a:rPr lang="en-US" altLang="zh-CN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状态，为</a:t>
          </a:r>
          <a:r>
            <a:rPr lang="en-US" altLang="zh-CN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分配上下行队列。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 rot="5400000">
        <a:off x="3480840" y="794789"/>
        <a:ext cx="1397014" cy="3829088"/>
      </dsp:txXfrm>
    </dsp:sp>
    <dsp:sp modelId="{5EF927A5-7CBB-49BD-859D-ADDB0F58843F}">
      <dsp:nvSpPr>
        <dsp:cNvPr id="0" name=""/>
        <dsp:cNvSpPr/>
      </dsp:nvSpPr>
      <dsp:spPr>
        <a:xfrm>
          <a:off x="2107" y="1836199"/>
          <a:ext cx="2262695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 为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     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分配队列</a:t>
          </a:r>
          <a:endParaRPr lang="en-US" altLang="zh-CN" sz="2400" kern="1200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107" y="1836199"/>
        <a:ext cx="2262695" cy="1746267"/>
      </dsp:txXfrm>
    </dsp:sp>
    <dsp:sp modelId="{E8F8CB21-D087-4223-AB4E-6367A3AB23C2}">
      <dsp:nvSpPr>
        <dsp:cNvPr id="0" name=""/>
        <dsp:cNvSpPr/>
      </dsp:nvSpPr>
      <dsp:spPr>
        <a:xfrm rot="5400000">
          <a:off x="3444874" y="2594079"/>
          <a:ext cx="1397014" cy="389766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/>
              </a:solidFill>
            </a:rPr>
            <a:t>注册监听</a:t>
          </a:r>
          <a:r>
            <a:rPr lang="en-US" altLang="en-US" sz="1600" kern="1200" dirty="0" smtClean="0">
              <a:solidFill>
                <a:schemeClr val="bg1"/>
              </a:solidFill>
            </a:rPr>
            <a:t>NF</a:t>
          </a:r>
          <a:r>
            <a:rPr lang="zh-CN" altLang="en-US" sz="1600" kern="1200" dirty="0" smtClean="0">
              <a:solidFill>
                <a:schemeClr val="bg1"/>
              </a:solidFill>
            </a:rPr>
            <a:t>和</a:t>
          </a:r>
          <a:r>
            <a:rPr lang="en-US" altLang="en-US" sz="1600" kern="1200" dirty="0" smtClean="0">
              <a:solidFill>
                <a:schemeClr val="bg1"/>
              </a:solidFill>
            </a:rPr>
            <a:t>Adapter</a:t>
          </a:r>
          <a:r>
            <a:rPr lang="zh-CN" altLang="en-US" sz="1600" kern="1200" dirty="0" smtClean="0">
              <a:solidFill>
                <a:schemeClr val="bg1"/>
              </a:solidFill>
            </a:rPr>
            <a:t>增删事件，触发重分配。</a:t>
          </a:r>
          <a:endParaRPr lang="zh-CN" altLang="en-US" sz="16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 smtClean="0">
            <a:solidFill>
              <a:schemeClr val="bg1"/>
            </a:solidFill>
          </a:endParaRPr>
        </a:p>
      </dsp:txBody>
      <dsp:txXfrm rot="5400000">
        <a:off x="3444874" y="2594079"/>
        <a:ext cx="1397014" cy="3897668"/>
      </dsp:txXfrm>
    </dsp:sp>
    <dsp:sp modelId="{28B8A629-58A4-4E22-8A27-AF0D88C6A1D6}">
      <dsp:nvSpPr>
        <dsp:cNvPr id="0" name=""/>
        <dsp:cNvSpPr/>
      </dsp:nvSpPr>
      <dsp:spPr>
        <a:xfrm>
          <a:off x="2107" y="3669779"/>
          <a:ext cx="2192438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监听</a:t>
          </a:r>
          <a:r>
            <a:rPr lang="en-US" altLang="zh-CN" sz="2400" kern="1200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adapter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增删</a:t>
          </a:r>
          <a:endParaRPr lang="zh-CN" altLang="en-US" sz="2400" kern="1200" dirty="0"/>
        </a:p>
      </dsp:txBody>
      <dsp:txXfrm>
        <a:off x="2107" y="3669779"/>
        <a:ext cx="2192438" cy="1746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2F053-2F6C-420D-9297-F44C21C809E2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0D9C2-9A70-4502-A5B5-FD70F9B4F2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954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0D9C2-9A70-4502-A5B5-FD70F9B4F23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7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5" y="3187703"/>
            <a:ext cx="4478337" cy="1344084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752603"/>
            <a:ext cx="6400800" cy="74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1147233"/>
            <a:ext cx="6400800" cy="592667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2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0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613648" y="679443"/>
            <a:ext cx="6608016" cy="802415"/>
          </a:xfrm>
        </p:spPr>
        <p:txBody>
          <a:bodyPr rtlCol="0">
            <a:normAutofit/>
          </a:bodyPr>
          <a:lstStyle>
            <a:lvl1pPr>
              <a:defRPr lang="en-US" altLang="zh-CN" sz="2400" dirty="0" smtClean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1613647" y="1605346"/>
            <a:ext cx="6608016" cy="3868813"/>
          </a:xfrm>
          <a:prstGeom prst="rect">
            <a:avLst/>
          </a:prstGeom>
          <a:extLst>
            <a:ext uri="{FAA26D3D-D897-4be2-8F04-BA451C77F1D7}"/>
          </a:extLst>
        </p:spPr>
        <p:txBody>
          <a:bodyPr rtlCol="0">
            <a:normAutofit/>
          </a:bodyPr>
          <a:lstStyle>
            <a:lvl1pPr>
              <a:lnSpc>
                <a:spcPct val="130000"/>
              </a:lnSpc>
              <a:def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2pPr>
            <a:lvl3pPr>
              <a:lnSpc>
                <a:spcPct val="130000"/>
              </a:lnSpc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3pPr>
            <a:lvl4pPr>
              <a:lnSpc>
                <a:spcPct val="130000"/>
              </a:lnSpc>
              <a:defRPr kumimoji="1" lang="zh-CN" altLang="en-US" sz="1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4pPr>
            <a:lvl5pPr>
              <a:lnSpc>
                <a:spcPct val="130000"/>
              </a:lnSpc>
              <a:defRPr kumimoji="1" lang="zh-CN" alt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626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pic>
        <p:nvPicPr>
          <p:cNvPr id="17" name="Picture 16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A02FB1B5-AA34-4FE5-A0F9-7B5C39AAC176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8513762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7922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EE0FE24A-8607-4E27-8E23-8E6845412385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idx="10"/>
          </p:nvPr>
        </p:nvSpPr>
        <p:spPr>
          <a:xfrm>
            <a:off x="4747351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291239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D3BF6E97-DDC3-4452-AAC6-6DE1DABCBE0C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533506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idx="10"/>
          </p:nvPr>
        </p:nvSpPr>
        <p:spPr>
          <a:xfrm>
            <a:off x="5979871" y="1514284"/>
            <a:ext cx="287002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394356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6858" y="1991493"/>
            <a:ext cx="6144216" cy="1487063"/>
          </a:xfrm>
        </p:spPr>
        <p:txBody>
          <a:bodyPr rtlCol="0">
            <a:noAutofit/>
          </a:bodyPr>
          <a:lstStyle>
            <a:lvl1pPr>
              <a:defRPr lang="en-US" sz="4000" baseline="0" dirty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858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731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915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5554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9232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08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20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5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8" y="1862301"/>
            <a:ext cx="2429189" cy="146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372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：32-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8351" y="593883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4889" y="55594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7014" y="4851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12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8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13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153400" y="1354139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buFontTx/>
              <a:buNone/>
              <a:defRPr/>
            </a:pPr>
            <a:endParaRPr kumimoji="1" lang="en-US">
              <a:solidFill>
                <a:prstClr val="black"/>
              </a:solidFill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864100" y="4503739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buFontTx/>
              <a:buNone/>
              <a:defRPr/>
            </a:pPr>
            <a:endParaRPr kumimoji="1" lang="en-US">
              <a:solidFill>
                <a:prstClr val="black"/>
              </a:solidFill>
            </a:endParaRPr>
          </a:p>
        </p:txBody>
      </p:sp>
      <p:pic>
        <p:nvPicPr>
          <p:cNvPr id="22" name="Picture 20" descr="ZTE_ppt_design02-0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877" y="414339"/>
            <a:ext cx="17113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36142" y="1147423"/>
            <a:ext cx="6400800" cy="750347"/>
          </a:xfrm>
        </p:spPr>
        <p:txBody>
          <a:bodyPr>
            <a:normAutofit/>
          </a:bodyPr>
          <a:lstStyle>
            <a:lvl1pPr marL="0" indent="0" algn="l">
              <a:buNone/>
              <a:defRPr kumimoji="1" lang="zh-CN" altLang="en-US" sz="2000" b="0" i="0" kern="1200" dirty="0">
                <a:solidFill>
                  <a:srgbClr val="8CC63E"/>
                </a:solidFill>
                <a:latin typeface="+mn-lt"/>
                <a:ea typeface="微软雅黑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336554" y="2820986"/>
            <a:ext cx="4478338" cy="134242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微软雅黑"/>
                <a:ea typeface="Heiti SC Light"/>
                <a:cs typeface="微软雅黑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36142" y="543308"/>
            <a:ext cx="6400800" cy="592317"/>
          </a:xfrm>
        </p:spPr>
        <p:txBody>
          <a:bodyPr>
            <a:noAutofit/>
          </a:bodyPr>
          <a:lstStyle>
            <a:lvl1pPr algn="l">
              <a:defRPr kumimoji="1" lang="zh-CN" altLang="en-US" sz="2400" b="1" i="0" kern="1200" dirty="0">
                <a:solidFill>
                  <a:schemeClr val="bg1"/>
                </a:solidFill>
                <a:latin typeface="+mn-lt"/>
                <a:ea typeface="微软雅黑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300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5" y="593936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92" y="55604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4" y="48514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6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42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6" y="457203"/>
            <a:ext cx="6767513" cy="96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93134"/>
            <a:ext cx="1789112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301" y="455085"/>
            <a:ext cx="75930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600200"/>
            <a:ext cx="7593014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5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21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5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13" y="147401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1096433"/>
            <a:ext cx="9191626" cy="91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5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594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455085"/>
            <a:ext cx="75930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600200"/>
            <a:ext cx="7593014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41262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3375" y="455614"/>
            <a:ext cx="85169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58775" y="1600201"/>
            <a:ext cx="84915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19963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3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 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18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4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9" y="147398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7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3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18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4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9" y="147398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724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027114" y="2816352"/>
            <a:ext cx="4478337" cy="1715432"/>
          </a:xfrm>
        </p:spPr>
        <p:txBody>
          <a:bodyPr/>
          <a:lstStyle/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  辩 人 ：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焦清波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10198118</a:t>
            </a: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所属团队：华山论剑</a:t>
            </a:r>
            <a:endParaRPr kumimoji="1"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指导老师：魏来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入职时间：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2016.03.09</a:t>
            </a:r>
            <a:endParaRPr kumimoji="1"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1400" dirty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1027114" y="1926339"/>
            <a:ext cx="6400800" cy="57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</a:rPr>
              <a:t>网管四部</a:t>
            </a:r>
            <a:endParaRPr lang="en-US" dirty="0">
              <a:solidFill>
                <a:schemeClr val="accent2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1027114" y="558800"/>
            <a:ext cx="2978152" cy="9144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</a:rPr>
              <a:t>转正答辩</a:t>
            </a:r>
            <a:endParaRPr lang="en-US" sz="40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NF</a:t>
            </a:r>
            <a:r>
              <a:rPr lang="zh-CN" altLang="en-US" dirty="0"/>
              <a:t>增删</a:t>
            </a:r>
            <a:r>
              <a:rPr lang="zh-CN" altLang="en-US" dirty="0" smtClean="0"/>
              <a:t>事件详细介绍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NF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115" y="852616"/>
            <a:ext cx="3339198" cy="5824756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 descr="111"/>
          <p:cNvSpPr txBox="1"/>
          <p:nvPr/>
        </p:nvSpPr>
        <p:spPr>
          <a:xfrm flipV="1">
            <a:off x="5511115" y="1221948"/>
            <a:ext cx="782591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6298346" y="1623184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protocol_adapter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1115" y="85261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Zookeeper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344284" y="2305539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8371" y="1982450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4342" y="2989644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snmp_adapter_instance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7344284" y="2644782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AutoShape 14"/>
          <p:cNvCxnSpPr>
            <a:cxnSpLocks noChangeShapeType="1"/>
            <a:endCxn id="21" idx="3"/>
          </p:cNvCxnSpPr>
          <p:nvPr/>
        </p:nvCxnSpPr>
        <p:spPr bwMode="auto">
          <a:xfrm>
            <a:off x="5902410" y="1777073"/>
            <a:ext cx="395936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 rot="10800000" flipV="1">
            <a:off x="6298346" y="334377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router_adapter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4342" y="3684166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0800000" flipV="1">
            <a:off x="7360757" y="402052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0800000" flipV="1">
            <a:off x="7900757" y="4359768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AutoShape 14"/>
          <p:cNvCxnSpPr>
            <a:cxnSpLocks noChangeShapeType="1"/>
            <a:endCxn id="39" idx="1"/>
          </p:cNvCxnSpPr>
          <p:nvPr/>
        </p:nvCxnSpPr>
        <p:spPr bwMode="auto">
          <a:xfrm>
            <a:off x="6440403" y="2134751"/>
            <a:ext cx="197968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rot="10800000" flipV="1">
            <a:off x="7360757" y="504615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0800000" flipV="1">
            <a:off x="7900757" y="4704617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 flipV="1">
            <a:off x="7890669" y="5380942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0800000" flipV="1">
            <a:off x="7890669" y="5720186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3" name="AutoShape 14"/>
          <p:cNvCxnSpPr>
            <a:cxnSpLocks noChangeShapeType="1"/>
            <a:stCxn id="20" idx="0"/>
            <a:endCxn id="63" idx="3"/>
          </p:cNvCxnSpPr>
          <p:nvPr/>
        </p:nvCxnSpPr>
        <p:spPr bwMode="auto">
          <a:xfrm rot="16200000" flipH="1">
            <a:off x="5116409" y="2315726"/>
            <a:ext cx="1967939" cy="39593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14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5940998" y="2440189"/>
            <a:ext cx="1212572" cy="19411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14"/>
          <p:cNvCxnSpPr>
            <a:cxnSpLocks noChangeShapeType="1"/>
            <a:endCxn id="41" idx="3"/>
          </p:cNvCxnSpPr>
          <p:nvPr/>
        </p:nvCxnSpPr>
        <p:spPr bwMode="auto">
          <a:xfrm rot="16200000" flipH="1">
            <a:off x="6927239" y="2381626"/>
            <a:ext cx="508446" cy="32564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14"/>
          <p:cNvCxnSpPr>
            <a:cxnSpLocks noChangeShapeType="1"/>
            <a:endCxn id="31" idx="3"/>
          </p:cNvCxnSpPr>
          <p:nvPr/>
        </p:nvCxnSpPr>
        <p:spPr bwMode="auto">
          <a:xfrm>
            <a:off x="7018640" y="2459428"/>
            <a:ext cx="325644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4"/>
          <p:cNvCxnSpPr>
            <a:cxnSpLocks noChangeShapeType="1"/>
            <a:endCxn id="69" idx="3"/>
          </p:cNvCxnSpPr>
          <p:nvPr/>
        </p:nvCxnSpPr>
        <p:spPr bwMode="auto">
          <a:xfrm rot="16200000" flipH="1">
            <a:off x="6585647" y="4424934"/>
            <a:ext cx="1208102" cy="342117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4"/>
          <p:cNvCxnSpPr>
            <a:cxnSpLocks noChangeShapeType="1"/>
            <a:endCxn id="65" idx="3"/>
          </p:cNvCxnSpPr>
          <p:nvPr/>
        </p:nvCxnSpPr>
        <p:spPr bwMode="auto">
          <a:xfrm>
            <a:off x="7018640" y="4174414"/>
            <a:ext cx="342117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4"/>
          <p:cNvCxnSpPr>
            <a:cxnSpLocks noChangeShapeType="1"/>
            <a:endCxn id="70" idx="3"/>
          </p:cNvCxnSpPr>
          <p:nvPr/>
        </p:nvCxnSpPr>
        <p:spPr bwMode="auto">
          <a:xfrm rot="16200000" flipH="1">
            <a:off x="7472622" y="4430371"/>
            <a:ext cx="530204" cy="32606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4"/>
          <p:cNvCxnSpPr>
            <a:cxnSpLocks noChangeShapeType="1"/>
            <a:endCxn id="66" idx="3"/>
          </p:cNvCxnSpPr>
          <p:nvPr/>
        </p:nvCxnSpPr>
        <p:spPr bwMode="auto">
          <a:xfrm>
            <a:off x="7574691" y="4513657"/>
            <a:ext cx="326066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4"/>
          <p:cNvCxnSpPr>
            <a:cxnSpLocks noChangeShapeType="1"/>
          </p:cNvCxnSpPr>
          <p:nvPr/>
        </p:nvCxnSpPr>
        <p:spPr bwMode="auto">
          <a:xfrm rot="16200000" flipH="1">
            <a:off x="7461400" y="5467224"/>
            <a:ext cx="530204" cy="303619"/>
          </a:xfrm>
          <a:prstGeom prst="bentConnector3">
            <a:avLst>
              <a:gd name="adj1" fmla="val 10127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4"/>
          <p:cNvCxnSpPr>
            <a:cxnSpLocks noChangeShapeType="1"/>
            <a:endCxn id="71" idx="3"/>
          </p:cNvCxnSpPr>
          <p:nvPr/>
        </p:nvCxnSpPr>
        <p:spPr bwMode="auto">
          <a:xfrm>
            <a:off x="7587051" y="5534831"/>
            <a:ext cx="303618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395462" y="852616"/>
            <a:ext cx="3469833" cy="3416320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592860" y="599326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860" y="4944903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DCS</a:t>
            </a:r>
            <a:endParaRPr lang="zh-CN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204784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23" name="形状 122"/>
          <p:cNvCxnSpPr>
            <a:stCxn id="121" idx="0"/>
            <a:endCxn id="50" idx="1"/>
          </p:cNvCxnSpPr>
          <p:nvPr/>
        </p:nvCxnSpPr>
        <p:spPr bwMode="auto">
          <a:xfrm rot="5400000" flipH="1" flipV="1">
            <a:off x="1983095" y="4888778"/>
            <a:ext cx="368973" cy="8505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1050326" y="5103943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监听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增加事件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018011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VNFM</a:t>
            </a:r>
            <a:endParaRPr lang="zh-CN" altLang="en-US" dirty="0"/>
          </a:p>
        </p:txBody>
      </p:sp>
      <p:cxnSp>
        <p:nvCxnSpPr>
          <p:cNvPr id="130" name="曲线连接符 129"/>
          <p:cNvCxnSpPr>
            <a:stCxn id="126" idx="2"/>
            <a:endCxn id="49" idx="3"/>
          </p:cNvCxnSpPr>
          <p:nvPr/>
        </p:nvCxnSpPr>
        <p:spPr bwMode="auto">
          <a:xfrm rot="5400000">
            <a:off x="3956687" y="5579085"/>
            <a:ext cx="310054" cy="88763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形状 131"/>
          <p:cNvCxnSpPr>
            <a:stCxn id="49" idx="1"/>
            <a:endCxn id="121" idx="2"/>
          </p:cNvCxnSpPr>
          <p:nvPr/>
        </p:nvCxnSpPr>
        <p:spPr bwMode="auto">
          <a:xfrm rot="10800000">
            <a:off x="1742304" y="5867874"/>
            <a:ext cx="850557" cy="31005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550514" y="6367300"/>
            <a:ext cx="170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产生增加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事件</a:t>
            </a:r>
            <a:endParaRPr lang="zh-CN" alt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22405" y="5993262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发送消息到</a:t>
            </a:r>
            <a:r>
              <a:rPr lang="en-US" altLang="zh-CN" sz="1200" dirty="0" smtClean="0"/>
              <a:t>MQ</a:t>
            </a:r>
            <a:endParaRPr lang="zh-CN" altLang="en-US" sz="1200" dirty="0"/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>
            <a:off x="6450226" y="3684165"/>
            <a:ext cx="188145" cy="151694"/>
          </a:xfrm>
          <a:prstGeom prst="bentConnector3">
            <a:avLst>
              <a:gd name="adj1" fmla="val -9109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007979" y="4427618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4.DCS</a:t>
            </a:r>
            <a:r>
              <a:rPr lang="zh-CN" altLang="en-US" sz="1200" dirty="0" smtClean="0"/>
              <a:t>处理事件</a:t>
            </a:r>
            <a:endParaRPr lang="zh-CN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37956" y="1066207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解析</a:t>
            </a:r>
            <a:r>
              <a:rPr lang="en-US" altLang="zh-CN" sz="1000" dirty="0" smtClean="0"/>
              <a:t>JSON</a:t>
            </a:r>
          </a:p>
        </p:txBody>
      </p:sp>
      <p:cxnSp>
        <p:nvCxnSpPr>
          <p:cNvPr id="120" name="形状 119"/>
          <p:cNvCxnSpPr>
            <a:stCxn id="50" idx="0"/>
            <a:endCxn id="36" idx="2"/>
          </p:cNvCxnSpPr>
          <p:nvPr/>
        </p:nvCxnSpPr>
        <p:spPr bwMode="auto">
          <a:xfrm rot="5400000" flipH="1" flipV="1">
            <a:off x="2792396" y="4606920"/>
            <a:ext cx="675967" cy="15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左大括号 141"/>
          <p:cNvSpPr/>
          <p:nvPr/>
        </p:nvSpPr>
        <p:spPr bwMode="auto">
          <a:xfrm rot="5400000">
            <a:off x="2232854" y="1165983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522267" y="2167116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增加事件</a:t>
            </a:r>
            <a:endParaRPr lang="en-US" altLang="zh-CN" sz="1000" dirty="0" smtClean="0"/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1607869" y="2167113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删除事件</a:t>
            </a:r>
            <a:endParaRPr lang="en-US" altLang="zh-CN" sz="1000" dirty="0" smtClean="0"/>
          </a:p>
        </p:txBody>
      </p:sp>
      <p:sp>
        <p:nvSpPr>
          <p:cNvPr id="158" name="左大括号 157"/>
          <p:cNvSpPr/>
          <p:nvPr/>
        </p:nvSpPr>
        <p:spPr bwMode="auto">
          <a:xfrm rot="16200000">
            <a:off x="2232854" y="2454010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37956" y="3174310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处理事件</a:t>
            </a:r>
            <a:endParaRPr lang="en-US" altLang="zh-CN" sz="1000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2181428" y="3684165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161" name="椭圆 160"/>
          <p:cNvSpPr/>
          <p:nvPr/>
        </p:nvSpPr>
        <p:spPr bwMode="auto">
          <a:xfrm>
            <a:off x="3550514" y="1066208"/>
            <a:ext cx="1145311" cy="2925732"/>
          </a:xfrm>
          <a:prstGeom prst="ellipse">
            <a:avLst/>
          </a:prstGeom>
          <a:solidFill>
            <a:srgbClr val="EC6901"/>
          </a:solidFill>
          <a:ln w="9525" cap="flat" cmpd="sng" algn="ctr">
            <a:solidFill>
              <a:srgbClr val="EC69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802795" y="2376110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164" name="TextBox 163"/>
          <p:cNvSpPr txBox="1"/>
          <p:nvPr/>
        </p:nvSpPr>
        <p:spPr>
          <a:xfrm rot="10800000" flipV="1">
            <a:off x="7900758" y="6059523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72" name="曲线连接符 171"/>
          <p:cNvCxnSpPr/>
          <p:nvPr/>
        </p:nvCxnSpPr>
        <p:spPr bwMode="auto">
          <a:xfrm>
            <a:off x="3645452" y="5046155"/>
            <a:ext cx="4232860" cy="10838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4018011" y="485256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执行分配算法</a:t>
            </a:r>
            <a:endParaRPr lang="zh-CN" altLang="en-US" sz="1200" dirty="0"/>
          </a:p>
        </p:txBody>
      </p:sp>
      <p:cxnSp>
        <p:nvCxnSpPr>
          <p:cNvPr id="177" name="形状 176"/>
          <p:cNvCxnSpPr>
            <a:stCxn id="160" idx="3"/>
            <a:endCxn id="162" idx="2"/>
          </p:cNvCxnSpPr>
          <p:nvPr/>
        </p:nvCxnSpPr>
        <p:spPr bwMode="auto">
          <a:xfrm flipV="1">
            <a:off x="2799266" y="2745442"/>
            <a:ext cx="1312448" cy="112338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0" name="AutoShape 14"/>
          <p:cNvCxnSpPr>
            <a:cxnSpLocks noChangeShapeType="1"/>
            <a:endCxn id="164" idx="3"/>
          </p:cNvCxnSpPr>
          <p:nvPr/>
        </p:nvCxnSpPr>
        <p:spPr bwMode="auto">
          <a:xfrm rot="16200000" flipH="1">
            <a:off x="7321493" y="5634146"/>
            <a:ext cx="832467" cy="32606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83" name="TextBox 182"/>
          <p:cNvSpPr txBox="1"/>
          <p:nvPr/>
        </p:nvSpPr>
        <p:spPr>
          <a:xfrm>
            <a:off x="3751177" y="1345059"/>
            <a:ext cx="78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cache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25" grpId="0"/>
      <p:bldP spid="144" grpId="0"/>
      <p:bldP spid="145" grpId="0"/>
      <p:bldP spid="96" grpId="0"/>
      <p:bldP spid="116" grpId="0" animBg="1"/>
      <p:bldP spid="142" grpId="0" animBg="1"/>
      <p:bldP spid="149" grpId="0" animBg="1"/>
      <p:bldP spid="150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2" grpId="1" animBg="1"/>
      <p:bldP spid="164" grpId="0" animBg="1"/>
      <p:bldP spid="175" grpId="0"/>
      <p:bldP spid="1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NF</a:t>
            </a:r>
            <a:r>
              <a:rPr lang="zh-CN" altLang="en-US" dirty="0"/>
              <a:t>增删</a:t>
            </a:r>
            <a:r>
              <a:rPr lang="zh-CN" altLang="en-US" dirty="0" smtClean="0"/>
              <a:t>事件详细介绍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NF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115" y="852616"/>
            <a:ext cx="3339198" cy="5824756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 descr="111"/>
          <p:cNvSpPr txBox="1"/>
          <p:nvPr/>
        </p:nvSpPr>
        <p:spPr>
          <a:xfrm flipV="1">
            <a:off x="5511115" y="1221948"/>
            <a:ext cx="782591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6298346" y="1623184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protocol_adapter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1115" y="85261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Zookeeper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344284" y="2305539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8371" y="1982450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4342" y="2989644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snmp_adapter_instance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7344284" y="2644782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AutoShape 14"/>
          <p:cNvCxnSpPr>
            <a:cxnSpLocks noChangeShapeType="1"/>
            <a:endCxn id="21" idx="3"/>
          </p:cNvCxnSpPr>
          <p:nvPr/>
        </p:nvCxnSpPr>
        <p:spPr bwMode="auto">
          <a:xfrm>
            <a:off x="5902410" y="1777073"/>
            <a:ext cx="395936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 rot="10800000" flipV="1">
            <a:off x="6298346" y="334377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router_adapter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4342" y="3684166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0800000" flipV="1">
            <a:off x="7360757" y="402052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0800000" flipV="1">
            <a:off x="7900757" y="4359768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AutoShape 14"/>
          <p:cNvCxnSpPr>
            <a:cxnSpLocks noChangeShapeType="1"/>
            <a:endCxn id="39" idx="1"/>
          </p:cNvCxnSpPr>
          <p:nvPr/>
        </p:nvCxnSpPr>
        <p:spPr bwMode="auto">
          <a:xfrm>
            <a:off x="6440403" y="2134751"/>
            <a:ext cx="197968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rot="10800000" flipV="1">
            <a:off x="7360757" y="504615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0800000" flipV="1">
            <a:off x="7900757" y="4704617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 flipV="1">
            <a:off x="7890669" y="5380942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0800000" flipV="1">
            <a:off x="7890669" y="5720186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3" name="AutoShape 14"/>
          <p:cNvCxnSpPr>
            <a:cxnSpLocks noChangeShapeType="1"/>
            <a:stCxn id="20" idx="0"/>
            <a:endCxn id="63" idx="3"/>
          </p:cNvCxnSpPr>
          <p:nvPr/>
        </p:nvCxnSpPr>
        <p:spPr bwMode="auto">
          <a:xfrm rot="16200000" flipH="1">
            <a:off x="5116409" y="2315726"/>
            <a:ext cx="1967939" cy="39593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14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5940998" y="2440189"/>
            <a:ext cx="1212572" cy="19411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14"/>
          <p:cNvCxnSpPr>
            <a:cxnSpLocks noChangeShapeType="1"/>
            <a:endCxn id="41" idx="3"/>
          </p:cNvCxnSpPr>
          <p:nvPr/>
        </p:nvCxnSpPr>
        <p:spPr bwMode="auto">
          <a:xfrm rot="16200000" flipH="1">
            <a:off x="6927239" y="2381626"/>
            <a:ext cx="508446" cy="32564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14"/>
          <p:cNvCxnSpPr>
            <a:cxnSpLocks noChangeShapeType="1"/>
            <a:endCxn id="31" idx="3"/>
          </p:cNvCxnSpPr>
          <p:nvPr/>
        </p:nvCxnSpPr>
        <p:spPr bwMode="auto">
          <a:xfrm>
            <a:off x="7018640" y="2459428"/>
            <a:ext cx="325644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4"/>
          <p:cNvCxnSpPr>
            <a:cxnSpLocks noChangeShapeType="1"/>
            <a:endCxn id="69" idx="3"/>
          </p:cNvCxnSpPr>
          <p:nvPr/>
        </p:nvCxnSpPr>
        <p:spPr bwMode="auto">
          <a:xfrm rot="16200000" flipH="1">
            <a:off x="6585647" y="4424934"/>
            <a:ext cx="1208102" cy="342117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4"/>
          <p:cNvCxnSpPr>
            <a:cxnSpLocks noChangeShapeType="1"/>
            <a:endCxn id="65" idx="3"/>
          </p:cNvCxnSpPr>
          <p:nvPr/>
        </p:nvCxnSpPr>
        <p:spPr bwMode="auto">
          <a:xfrm>
            <a:off x="7018640" y="4174414"/>
            <a:ext cx="342117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4"/>
          <p:cNvCxnSpPr>
            <a:cxnSpLocks noChangeShapeType="1"/>
            <a:endCxn id="70" idx="3"/>
          </p:cNvCxnSpPr>
          <p:nvPr/>
        </p:nvCxnSpPr>
        <p:spPr bwMode="auto">
          <a:xfrm rot="16200000" flipH="1">
            <a:off x="7472622" y="4430371"/>
            <a:ext cx="530204" cy="32606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4"/>
          <p:cNvCxnSpPr>
            <a:cxnSpLocks noChangeShapeType="1"/>
            <a:endCxn id="66" idx="3"/>
          </p:cNvCxnSpPr>
          <p:nvPr/>
        </p:nvCxnSpPr>
        <p:spPr bwMode="auto">
          <a:xfrm>
            <a:off x="7574691" y="4513657"/>
            <a:ext cx="326066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4"/>
          <p:cNvCxnSpPr>
            <a:cxnSpLocks noChangeShapeType="1"/>
          </p:cNvCxnSpPr>
          <p:nvPr/>
        </p:nvCxnSpPr>
        <p:spPr bwMode="auto">
          <a:xfrm rot="16200000" flipH="1">
            <a:off x="7461400" y="5467224"/>
            <a:ext cx="530204" cy="303619"/>
          </a:xfrm>
          <a:prstGeom prst="bentConnector3">
            <a:avLst>
              <a:gd name="adj1" fmla="val 10127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4"/>
          <p:cNvCxnSpPr>
            <a:cxnSpLocks noChangeShapeType="1"/>
            <a:endCxn id="71" idx="3"/>
          </p:cNvCxnSpPr>
          <p:nvPr/>
        </p:nvCxnSpPr>
        <p:spPr bwMode="auto">
          <a:xfrm>
            <a:off x="7587051" y="5534831"/>
            <a:ext cx="303618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395462" y="852616"/>
            <a:ext cx="3469833" cy="3416320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592860" y="599326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860" y="4944903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DCS</a:t>
            </a:r>
            <a:endParaRPr lang="zh-CN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204784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23" name="形状 122"/>
          <p:cNvCxnSpPr>
            <a:stCxn id="121" idx="0"/>
            <a:endCxn id="50" idx="1"/>
          </p:cNvCxnSpPr>
          <p:nvPr/>
        </p:nvCxnSpPr>
        <p:spPr bwMode="auto">
          <a:xfrm rot="5400000" flipH="1" flipV="1">
            <a:off x="1983095" y="4888778"/>
            <a:ext cx="368973" cy="8505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1050326" y="5103943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监听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删除事件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018011" y="5498542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VNFM</a:t>
            </a:r>
            <a:endParaRPr lang="zh-CN" altLang="en-US" dirty="0"/>
          </a:p>
        </p:txBody>
      </p:sp>
      <p:cxnSp>
        <p:nvCxnSpPr>
          <p:cNvPr id="130" name="曲线连接符 129"/>
          <p:cNvCxnSpPr>
            <a:stCxn id="126" idx="2"/>
            <a:endCxn id="49" idx="3"/>
          </p:cNvCxnSpPr>
          <p:nvPr/>
        </p:nvCxnSpPr>
        <p:spPr bwMode="auto">
          <a:xfrm rot="5400000">
            <a:off x="3956687" y="5579085"/>
            <a:ext cx="310054" cy="88763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形状 131"/>
          <p:cNvCxnSpPr>
            <a:stCxn id="49" idx="1"/>
            <a:endCxn id="121" idx="2"/>
          </p:cNvCxnSpPr>
          <p:nvPr/>
        </p:nvCxnSpPr>
        <p:spPr bwMode="auto">
          <a:xfrm rot="10800000">
            <a:off x="1742304" y="5867874"/>
            <a:ext cx="850557" cy="31005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550514" y="6367300"/>
            <a:ext cx="170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产生删除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事件</a:t>
            </a:r>
            <a:endParaRPr lang="zh-CN" alt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22405" y="5993262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发送消息到</a:t>
            </a:r>
            <a:r>
              <a:rPr lang="en-US" altLang="zh-CN" sz="1200" dirty="0" smtClean="0"/>
              <a:t>MQ</a:t>
            </a:r>
            <a:endParaRPr lang="zh-CN" altLang="en-US" sz="1200" dirty="0"/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>
            <a:off x="6450226" y="3684165"/>
            <a:ext cx="188145" cy="151694"/>
          </a:xfrm>
          <a:prstGeom prst="bentConnector3">
            <a:avLst>
              <a:gd name="adj1" fmla="val -9109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007979" y="4427618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4.DCS</a:t>
            </a:r>
            <a:r>
              <a:rPr lang="zh-CN" altLang="en-US" sz="1200" dirty="0" smtClean="0"/>
              <a:t>处理事件</a:t>
            </a:r>
            <a:endParaRPr lang="zh-CN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37956" y="1066207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解析</a:t>
            </a:r>
            <a:r>
              <a:rPr lang="en-US" altLang="zh-CN" sz="1000" dirty="0" smtClean="0"/>
              <a:t>JSON</a:t>
            </a:r>
          </a:p>
        </p:txBody>
      </p:sp>
      <p:cxnSp>
        <p:nvCxnSpPr>
          <p:cNvPr id="120" name="形状 119"/>
          <p:cNvCxnSpPr>
            <a:stCxn id="50" idx="0"/>
            <a:endCxn id="36" idx="2"/>
          </p:cNvCxnSpPr>
          <p:nvPr/>
        </p:nvCxnSpPr>
        <p:spPr bwMode="auto">
          <a:xfrm rot="5400000" flipH="1" flipV="1">
            <a:off x="2792396" y="4606920"/>
            <a:ext cx="675967" cy="15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左大括号 141"/>
          <p:cNvSpPr/>
          <p:nvPr/>
        </p:nvSpPr>
        <p:spPr bwMode="auto">
          <a:xfrm rot="5400000">
            <a:off x="2232854" y="1165983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522267" y="2167116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增加事件</a:t>
            </a:r>
            <a:endParaRPr lang="en-US" altLang="zh-CN" sz="1000" dirty="0" smtClean="0"/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1607869" y="2167113"/>
            <a:ext cx="800219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 smtClean="0"/>
              <a:t>删除事件</a:t>
            </a:r>
            <a:endParaRPr lang="en-US" altLang="zh-CN" sz="1000" dirty="0" smtClean="0"/>
          </a:p>
        </p:txBody>
      </p:sp>
      <p:sp>
        <p:nvSpPr>
          <p:cNvPr id="158" name="左大括号 157"/>
          <p:cNvSpPr/>
          <p:nvPr/>
        </p:nvSpPr>
        <p:spPr bwMode="auto">
          <a:xfrm rot="16200000">
            <a:off x="2232854" y="2454010"/>
            <a:ext cx="464645" cy="914400"/>
          </a:xfrm>
          <a:prstGeom prst="leftBrace">
            <a:avLst/>
          </a:prstGeom>
          <a:noFill/>
          <a:ln w="28575" cap="flat" cmpd="sng" algn="ctr">
            <a:solidFill>
              <a:srgbClr val="5383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37956" y="3174310"/>
            <a:ext cx="1075038" cy="246221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处理事件</a:t>
            </a:r>
            <a:endParaRPr lang="en-US" altLang="zh-CN" sz="1000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2181428" y="3684165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nf5</a:t>
            </a:r>
            <a:endParaRPr lang="zh-CN" altLang="en-US" dirty="0"/>
          </a:p>
        </p:txBody>
      </p:sp>
      <p:sp>
        <p:nvSpPr>
          <p:cNvPr id="161" name="椭圆 160"/>
          <p:cNvSpPr/>
          <p:nvPr/>
        </p:nvSpPr>
        <p:spPr bwMode="auto">
          <a:xfrm>
            <a:off x="3550514" y="1066208"/>
            <a:ext cx="1145311" cy="2925732"/>
          </a:xfrm>
          <a:prstGeom prst="ellipse">
            <a:avLst/>
          </a:prstGeom>
          <a:solidFill>
            <a:srgbClr val="EC6901"/>
          </a:solidFill>
          <a:ln w="9525" cap="flat" cmpd="sng" algn="ctr">
            <a:solidFill>
              <a:srgbClr val="EC69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 rot="10800000" flipV="1">
            <a:off x="7900758" y="6059523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72" name="曲线连接符 171"/>
          <p:cNvCxnSpPr/>
          <p:nvPr/>
        </p:nvCxnSpPr>
        <p:spPr bwMode="auto">
          <a:xfrm>
            <a:off x="3645452" y="5046155"/>
            <a:ext cx="4232860" cy="10838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4018011" y="485256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执行分配算法</a:t>
            </a:r>
            <a:endParaRPr lang="zh-CN" altLang="en-US" sz="1200" dirty="0"/>
          </a:p>
        </p:txBody>
      </p:sp>
      <p:cxnSp>
        <p:nvCxnSpPr>
          <p:cNvPr id="180" name="AutoShape 14"/>
          <p:cNvCxnSpPr>
            <a:cxnSpLocks noChangeShapeType="1"/>
            <a:endCxn id="164" idx="3"/>
          </p:cNvCxnSpPr>
          <p:nvPr/>
        </p:nvCxnSpPr>
        <p:spPr bwMode="auto">
          <a:xfrm rot="16200000" flipH="1">
            <a:off x="7321493" y="5634146"/>
            <a:ext cx="832467" cy="32606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83" name="TextBox 182"/>
          <p:cNvSpPr txBox="1"/>
          <p:nvPr/>
        </p:nvSpPr>
        <p:spPr>
          <a:xfrm>
            <a:off x="3751177" y="1345059"/>
            <a:ext cx="78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cache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27511" y="246101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nf6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27511" y="1767007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nf7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 rot="10800000" flipV="1">
            <a:off x="7900759" y="6058034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75" grpId="0"/>
      <p:bldP spid="74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Adapter</a:t>
            </a:r>
            <a:r>
              <a:rPr lang="zh-CN" altLang="en-US" dirty="0" smtClean="0"/>
              <a:t>增删事件详细介绍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40182" y="3392572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028855" y="4319617"/>
            <a:ext cx="1925955" cy="971200"/>
            <a:chOff x="1612591" y="1502670"/>
            <a:chExt cx="1925955" cy="971200"/>
          </a:xfrm>
        </p:grpSpPr>
        <p:sp>
          <p:nvSpPr>
            <p:cNvPr id="30" name="圆角矩形 29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Zookeeper</a:t>
              </a:r>
              <a:endParaRPr lang="zh-CN" altLang="en-US" sz="1600" kern="12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47056" y="2084797"/>
            <a:ext cx="1925955" cy="971200"/>
            <a:chOff x="1612591" y="1502670"/>
            <a:chExt cx="1925955" cy="971200"/>
          </a:xfrm>
        </p:grpSpPr>
        <p:sp>
          <p:nvSpPr>
            <p:cNvPr id="33" name="圆角矩形 32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Adapter</a:t>
              </a:r>
              <a:endParaRPr lang="zh-CN" altLang="en-US" sz="1600" kern="12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028852" y="2088909"/>
            <a:ext cx="1925955" cy="971200"/>
            <a:chOff x="1612591" y="1502670"/>
            <a:chExt cx="1925955" cy="971200"/>
          </a:xfrm>
        </p:grpSpPr>
        <p:sp>
          <p:nvSpPr>
            <p:cNvPr id="36" name="圆角矩形 35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DCS</a:t>
              </a:r>
              <a:endParaRPr lang="zh-CN" altLang="en-US" sz="1600" kern="12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006856" y="2080686"/>
            <a:ext cx="1925955" cy="971200"/>
            <a:chOff x="1612591" y="1502670"/>
            <a:chExt cx="1925955" cy="971200"/>
          </a:xfrm>
        </p:grpSpPr>
        <p:sp>
          <p:nvSpPr>
            <p:cNvPr id="39" name="圆角矩形 38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MQ</a:t>
              </a:r>
              <a:endParaRPr lang="zh-CN" altLang="en-US" sz="1600" kern="1200" dirty="0"/>
            </a:p>
          </p:txBody>
        </p:sp>
      </p:grpSp>
      <p:cxnSp>
        <p:nvCxnSpPr>
          <p:cNvPr id="239" name="直接箭头连接符 238"/>
          <p:cNvCxnSpPr>
            <a:stCxn id="33" idx="2"/>
            <a:endCxn id="30" idx="1"/>
          </p:cNvCxnSpPr>
          <p:nvPr/>
        </p:nvCxnSpPr>
        <p:spPr bwMode="auto">
          <a:xfrm>
            <a:off x="1910034" y="3047774"/>
            <a:ext cx="2118821" cy="175333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1" name="直接箭头连接符 240"/>
          <p:cNvCxnSpPr/>
          <p:nvPr/>
        </p:nvCxnSpPr>
        <p:spPr bwMode="auto">
          <a:xfrm flipH="1" flipV="1">
            <a:off x="4310743" y="3051886"/>
            <a:ext cx="10886" cy="125950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3" name="直接箭头连接符 242"/>
          <p:cNvCxnSpPr/>
          <p:nvPr/>
        </p:nvCxnSpPr>
        <p:spPr bwMode="auto">
          <a:xfrm>
            <a:off x="5638800" y="3060109"/>
            <a:ext cx="0" cy="125950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5" name="直接箭头连接符 244"/>
          <p:cNvCxnSpPr>
            <a:stCxn id="36" idx="3"/>
            <a:endCxn id="39" idx="1"/>
          </p:cNvCxnSpPr>
          <p:nvPr/>
        </p:nvCxnSpPr>
        <p:spPr bwMode="auto">
          <a:xfrm flipV="1">
            <a:off x="5954807" y="2562175"/>
            <a:ext cx="1052049" cy="822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7" name="直接箭头连接符 246"/>
          <p:cNvCxnSpPr>
            <a:stCxn id="36" idx="1"/>
            <a:endCxn id="33" idx="3"/>
          </p:cNvCxnSpPr>
          <p:nvPr/>
        </p:nvCxnSpPr>
        <p:spPr bwMode="auto">
          <a:xfrm flipH="1" flipV="1">
            <a:off x="2873011" y="2566286"/>
            <a:ext cx="1155841" cy="41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肘形连接符 109"/>
          <p:cNvCxnSpPr/>
          <p:nvPr/>
        </p:nvCxnSpPr>
        <p:spPr bwMode="auto">
          <a:xfrm flipV="1">
            <a:off x="4310743" y="1578429"/>
            <a:ext cx="1328057" cy="502258"/>
          </a:xfrm>
          <a:prstGeom prst="bentConnector3">
            <a:avLst>
              <a:gd name="adj1" fmla="val 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肘形连接符 116"/>
          <p:cNvCxnSpPr/>
          <p:nvPr/>
        </p:nvCxnSpPr>
        <p:spPr bwMode="auto">
          <a:xfrm>
            <a:off x="217714" y="1208314"/>
            <a:ext cx="914400" cy="9144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直接箭头连接符 159"/>
          <p:cNvCxnSpPr/>
          <p:nvPr/>
        </p:nvCxnSpPr>
        <p:spPr bwMode="auto">
          <a:xfrm>
            <a:off x="5638800" y="1578429"/>
            <a:ext cx="0" cy="50225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7" name="TextBox 196"/>
          <p:cNvSpPr txBox="1"/>
          <p:nvPr/>
        </p:nvSpPr>
        <p:spPr>
          <a:xfrm>
            <a:off x="1762510" y="3909116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1. </a:t>
            </a:r>
            <a:r>
              <a:rPr lang="zh-CN" altLang="en-US" sz="1200" b="1" dirty="0" smtClean="0"/>
              <a:t>增删</a:t>
            </a:r>
            <a:r>
              <a:rPr lang="en-US" altLang="zh-CN" sz="1200" b="1" dirty="0" smtClean="0"/>
              <a:t>Adapter</a:t>
            </a:r>
            <a:r>
              <a:rPr lang="zh-CN" altLang="en-US" sz="1200" b="1" dirty="0" smtClean="0"/>
              <a:t>到</a:t>
            </a:r>
            <a:r>
              <a:rPr lang="en-US" altLang="zh-CN" sz="1200" b="1" dirty="0" smtClean="0"/>
              <a:t>ZK</a:t>
            </a:r>
            <a:endParaRPr lang="zh-CN" altLang="en-US" sz="12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3305045" y="3543139"/>
            <a:ext cx="180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</a:t>
            </a:r>
            <a:r>
              <a:rPr lang="en-US" altLang="zh-CN" sz="1200" b="1" dirty="0" smtClean="0"/>
              <a:t>. </a:t>
            </a:r>
            <a:r>
              <a:rPr lang="zh-CN" altLang="en-US" sz="1200" b="1" dirty="0" smtClean="0"/>
              <a:t>发送</a:t>
            </a:r>
            <a:r>
              <a:rPr lang="en-US" altLang="zh-CN" sz="1200" b="1" dirty="0" smtClean="0"/>
              <a:t>Adapter</a:t>
            </a:r>
            <a:r>
              <a:rPr lang="zh-CN" altLang="en-US" sz="1200" b="1" dirty="0"/>
              <a:t>增删</a:t>
            </a:r>
            <a:r>
              <a:rPr lang="zh-CN" altLang="en-US" sz="1200" b="1" dirty="0" smtClean="0"/>
              <a:t>事件</a:t>
            </a:r>
            <a:endParaRPr lang="zh-CN" altLang="en-US" sz="12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5154716" y="3526648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5. </a:t>
            </a:r>
            <a:r>
              <a:rPr lang="zh-CN" altLang="en-US" sz="1200" b="1" dirty="0" smtClean="0"/>
              <a:t>更新</a:t>
            </a:r>
            <a:r>
              <a:rPr lang="en-US" altLang="zh-CN" sz="1200" b="1" dirty="0" smtClean="0"/>
              <a:t>Adapter</a:t>
            </a:r>
            <a:r>
              <a:rPr lang="zh-CN" altLang="en-US" sz="1200" b="1" dirty="0" smtClean="0"/>
              <a:t>到</a:t>
            </a:r>
            <a:r>
              <a:rPr lang="en-US" altLang="zh-CN" sz="1200" b="1" dirty="0" smtClean="0"/>
              <a:t>ZK</a:t>
            </a:r>
            <a:endParaRPr lang="zh-CN" altLang="en-US" sz="12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954810" y="2153542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3</a:t>
            </a:r>
            <a:r>
              <a:rPr lang="en-US" altLang="zh-CN" sz="1200" b="1" dirty="0" smtClean="0"/>
              <a:t>. </a:t>
            </a:r>
            <a:r>
              <a:rPr lang="zh-CN" altLang="en-US" sz="1200" b="1" dirty="0"/>
              <a:t>增删</a:t>
            </a:r>
            <a:r>
              <a:rPr lang="zh-CN" altLang="en-US" sz="1200" b="1" dirty="0" smtClean="0"/>
              <a:t>队列</a:t>
            </a:r>
            <a:endParaRPr lang="zh-CN" altLang="en-US" sz="12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2928577" y="2108197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4</a:t>
            </a:r>
            <a:r>
              <a:rPr lang="en-US" altLang="zh-CN" sz="1200" b="1" dirty="0" smtClean="0"/>
              <a:t>. </a:t>
            </a:r>
            <a:r>
              <a:rPr lang="zh-CN" altLang="en-US" sz="1200" b="1" dirty="0" smtClean="0"/>
              <a:t>更新属性</a:t>
            </a:r>
            <a:endParaRPr lang="zh-CN" altLang="en-US" sz="12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4285428" y="119559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6. </a:t>
            </a:r>
            <a:r>
              <a:rPr lang="zh-CN" altLang="en-US" sz="1200" b="1" dirty="0" smtClean="0"/>
              <a:t>触发重分配算法</a:t>
            </a:r>
            <a:endParaRPr lang="zh-CN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3071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  <p:bldP spid="199" grpId="0"/>
      <p:bldP spid="201" grpId="0"/>
      <p:bldP spid="202" grpId="0"/>
      <p:bldP spid="2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开发遇到的问题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7299" y="982177"/>
            <a:ext cx="79767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从资源获取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的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串与实体</a:t>
            </a:r>
            <a:r>
              <a:rPr lang="en-US" altLang="zh-CN" dirty="0" smtClean="0">
                <a:solidFill>
                  <a:schemeClr val="bg2"/>
                </a:solidFill>
              </a:rPr>
              <a:t>Bean</a:t>
            </a:r>
            <a:r>
              <a:rPr lang="zh-CN" altLang="en-US" dirty="0" smtClean="0">
                <a:solidFill>
                  <a:schemeClr val="bg2"/>
                </a:solidFill>
              </a:rPr>
              <a:t>之间的对应不一致，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串中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       有多余的属性，导致转换失败。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解决：通过</a:t>
            </a:r>
            <a:r>
              <a:rPr lang="en-US" altLang="zh-CN" dirty="0" smtClean="0">
                <a:solidFill>
                  <a:schemeClr val="bg2"/>
                </a:solidFill>
              </a:rPr>
              <a:t>Jackson</a:t>
            </a:r>
            <a:r>
              <a:rPr lang="zh-CN" altLang="en-US" dirty="0" smtClean="0">
                <a:solidFill>
                  <a:schemeClr val="bg2"/>
                </a:solidFill>
              </a:rPr>
              <a:t>设置如下属性，可以实现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串和实体</a:t>
            </a:r>
            <a:r>
              <a:rPr lang="en-US" altLang="zh-CN" dirty="0" smtClean="0">
                <a:solidFill>
                  <a:schemeClr val="bg2"/>
                </a:solidFill>
              </a:rPr>
              <a:t>Bean</a:t>
            </a:r>
            <a:r>
              <a:rPr lang="zh-CN" altLang="en-US" dirty="0" smtClean="0">
                <a:solidFill>
                  <a:schemeClr val="bg2"/>
                </a:solidFill>
              </a:rPr>
              <a:t>之间的转换。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 map.setVisibility(</a:t>
            </a:r>
            <a:r>
              <a:rPr lang="en-US" altLang="zh-CN" dirty="0" err="1" smtClean="0">
                <a:solidFill>
                  <a:schemeClr val="bg2"/>
                </a:solidFill>
              </a:rPr>
              <a:t>PropertyAccessor.FIELD</a:t>
            </a:r>
            <a:r>
              <a:rPr lang="en-US" altLang="zh-CN" dirty="0" smtClean="0">
                <a:solidFill>
                  <a:schemeClr val="bg2"/>
                </a:solidFill>
              </a:rPr>
              <a:t>, </a:t>
            </a:r>
            <a:r>
              <a:rPr lang="en-US" altLang="zh-CN" dirty="0" err="1" smtClean="0">
                <a:solidFill>
                  <a:schemeClr val="bg2"/>
                </a:solidFill>
              </a:rPr>
              <a:t>JsonAutoDetect.Visibility.ANY</a:t>
            </a:r>
            <a:r>
              <a:rPr lang="en-US" altLang="zh-CN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altLang="zh-CN" dirty="0" err="1" smtClean="0">
                <a:solidFill>
                  <a:schemeClr val="bg2"/>
                </a:solidFill>
              </a:rPr>
              <a:t>mapper.configure</a:t>
            </a:r>
            <a:r>
              <a:rPr lang="en-US" altLang="zh-CN" dirty="0" smtClean="0">
                <a:solidFill>
                  <a:schemeClr val="bg2"/>
                </a:solidFill>
              </a:rPr>
              <a:t>(</a:t>
            </a:r>
            <a:r>
              <a:rPr lang="en-US" altLang="zh-CN" dirty="0" err="1" smtClean="0">
                <a:solidFill>
                  <a:schemeClr val="bg2"/>
                </a:solidFill>
              </a:rPr>
              <a:t>DeserializationFeature.FAIL_ON_UNKNOWN_PROPERTIES</a:t>
            </a:r>
            <a:r>
              <a:rPr lang="en-US" altLang="zh-CN" dirty="0" smtClean="0">
                <a:solidFill>
                  <a:schemeClr val="bg2"/>
                </a:solidFill>
              </a:rPr>
              <a:t>, false);</a:t>
            </a: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   </a:t>
            </a: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17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后续</a:t>
            </a:r>
            <a:r>
              <a:rPr lang="zh-CN" altLang="en-US" dirty="0"/>
              <a:t>优化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9699" y="1657092"/>
            <a:ext cx="71096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	</a:t>
            </a:r>
            <a:r>
              <a:rPr lang="zh-CN" altLang="en-US" dirty="0" smtClean="0">
                <a:solidFill>
                  <a:schemeClr val="bg2"/>
                </a:solidFill>
              </a:rPr>
              <a:t>分配算法只有平均分配算法一种，后续考虑实现多种分配算法。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如最大空闲率分配算法。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75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 smtClean="0"/>
              <a:t>三、试用期总结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2140909" y="688058"/>
            <a:ext cx="6344330" cy="5480365"/>
          </a:xfrm>
        </p:spPr>
        <p:txBody>
          <a:bodyPr/>
          <a:lstStyle/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试用期存在的问题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工作方面，对开发代码的异常处理考虑不太全面，打印日志信息的处理不太规范，在真实调试环境中出现异常情况时难以定位问题发生的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位置。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协作方面，刚接手项目任务时与团队以及结对人员的沟通频繁度不够，出现交付的代码需要返工得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情况。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业务处理方面，对于业务逻辑的扩展性、维护性、性能方面的考虑不足。对于一些代码功能逻辑的处理，没有考虑到上述方面的衡量，代码编写仅限于实现正常功能。在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TCO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用例评审中，发现很多场景实现代码都没有进行合理的考虑和设计。</a:t>
            </a:r>
          </a:p>
          <a:p>
            <a:pPr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加强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开发语言能力，提升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TDD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开发的意识，对现有代码进行重构，同时提升代码单元测试覆盖率。对于关键代码和异常处理增加合适的日志打印。确保以后新增代码符合代码一页纸走查规范和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Clean code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原则。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和团队内成员进行沟通，深入理解功能模块的业务需求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。落地为文档，方便沟通和知识传递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参与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用例评审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，多与团队内成员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沟通，保证开发代码具有扩展性、维护性。</a:t>
            </a:r>
            <a:endParaRPr lang="zh-CN" altLang="en-US" dirty="0"/>
          </a:p>
        </p:txBody>
      </p:sp>
      <p:sp>
        <p:nvSpPr>
          <p:cNvPr id="10" name="左弧形箭头 9"/>
          <p:cNvSpPr/>
          <p:nvPr/>
        </p:nvSpPr>
        <p:spPr bwMode="auto">
          <a:xfrm>
            <a:off x="638123" y="886691"/>
            <a:ext cx="1330036" cy="4359563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3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、后续工作计划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2140909" y="688058"/>
            <a:ext cx="6344330" cy="5480365"/>
          </a:xfrm>
        </p:spPr>
        <p:txBody>
          <a:bodyPr/>
          <a:lstStyle/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netconf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协议和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yang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建模语言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阅读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RFC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官方文档，总结输出到团队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每月输出一次团队内培训</a:t>
            </a:r>
            <a:endParaRPr lang="en-US" altLang="zh-CN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能够解决团队的相关问题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ODL</a:t>
            </a: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半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年内完成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ODL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源码阅读，总结输出到团队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endParaRPr lang="en-US" altLang="zh-CN" dirty="0"/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每月输出一次团队内培训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能够解决团队的相关问题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提升编码能力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编写代码符合一页纸规范，无低级故障出现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左弧形箭头 9"/>
          <p:cNvSpPr/>
          <p:nvPr/>
        </p:nvSpPr>
        <p:spPr bwMode="auto">
          <a:xfrm>
            <a:off x="638123" y="886691"/>
            <a:ext cx="1330036" cy="4359563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50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idx="4294967295"/>
          </p:nvPr>
        </p:nvSpPr>
        <p:spPr>
          <a:xfrm>
            <a:off x="2222500" y="552451"/>
            <a:ext cx="6921500" cy="958849"/>
          </a:xfrm>
        </p:spPr>
        <p:txBody>
          <a:bodyPr/>
          <a:lstStyle/>
          <a:p>
            <a:r>
              <a:rPr lang="zh-CN" dirty="0">
                <a:solidFill>
                  <a:srgbClr val="008FD4"/>
                </a:solidFill>
                <a:latin typeface="+mj-ea"/>
              </a:rPr>
              <a:t>目录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1238" y="1282505"/>
            <a:ext cx="7643812" cy="5518151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dirty="0" smtClean="0">
                <a:solidFill>
                  <a:srgbClr val="008ED3"/>
                </a:solidFill>
              </a:rPr>
              <a:t>试用期期间主要工作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DCS</a:t>
            </a: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模块功能介绍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试用期总结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后续工作计划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71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 smtClean="0"/>
              <a:t>一、试用期期间主要工作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2296627"/>
              </p:ext>
            </p:extLst>
          </p:nvPr>
        </p:nvGraphicFramePr>
        <p:xfrm>
          <a:off x="1290637" y="724278"/>
          <a:ext cx="7720013" cy="5619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68"/>
                <a:gridCol w="6056332"/>
                <a:gridCol w="1052513"/>
              </a:tblGrid>
              <a:tr h="558507"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工作内容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</a:tr>
              <a:tr h="534313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公司培训（了解企业文化、规章制度、基本编码技能）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3-4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搭建团队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ci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环境，安装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ut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findbugs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sonar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插件。学习编写单元测试和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rf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用例，熟悉了解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git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基本操作流程和常用命令。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了解熟悉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5G 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告警模型上报的整体流程，编写代码实现告警上报中的告警属性转换。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结对完成南向适配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dcs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微服务的开发任务。主要完成从资源查询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nf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信息，并为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adapter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根据一定的分配策略实现网元的分配，并监听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activemq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消息触发重分配。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结对开发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netconf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server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微服务，实现告警同步和订阅通知的消息处理。结对完成</a:t>
                      </a:r>
                      <a:r>
                        <a:rPr lang="en-US" altLang="zh-CN" sz="1800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cmservice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的交接任务，输出总结文档到</a:t>
                      </a:r>
                      <a:r>
                        <a:rPr lang="en-US" altLang="zh-CN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wiki</a:t>
                      </a:r>
                      <a:r>
                        <a:rPr lang="zh-CN" altLang="en-US" sz="180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。</a:t>
                      </a:r>
                      <a:endParaRPr lang="en-US" altLang="zh-CN" sz="1800" kern="12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95086"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学习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docker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技术，完成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netconfadapter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dcs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cmservice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微服务的镜像文件的</a:t>
                      </a:r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ci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自动化流程制作。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r>
                        <a:rPr lang="zh-CN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03696"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altLang="zh-C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 …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610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3"/>
          <p:cNvSpPr>
            <a:spLocks noChangeArrowheads="1"/>
          </p:cNvSpPr>
          <p:nvPr/>
        </p:nvSpPr>
        <p:spPr bwMode="gray">
          <a:xfrm>
            <a:off x="3004391" y="1955548"/>
            <a:ext cx="4432300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3 NF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增删事件处理介绍</a:t>
            </a:r>
          </a:p>
        </p:txBody>
      </p:sp>
      <p:sp>
        <p:nvSpPr>
          <p:cNvPr id="6" name="AutoShape 84"/>
          <p:cNvSpPr>
            <a:spLocks noChangeArrowheads="1"/>
          </p:cNvSpPr>
          <p:nvPr/>
        </p:nvSpPr>
        <p:spPr bwMode="gray">
          <a:xfrm>
            <a:off x="3357570" y="2993679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4 </a:t>
            </a:r>
            <a:r>
              <a:rPr lang="en-US" altLang="zh-CN" sz="2000" dirty="0" err="1" smtClean="0">
                <a:latin typeface="Arial" charset="0"/>
                <a:ea typeface="华文中宋" pitchFamily="2" charset="-122"/>
              </a:rPr>
              <a:t>Aadapter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增删事件处理介绍</a:t>
            </a:r>
          </a:p>
        </p:txBody>
      </p:sp>
      <p:sp>
        <p:nvSpPr>
          <p:cNvPr id="7" name="AutoShape 87"/>
          <p:cNvSpPr>
            <a:spLocks noChangeArrowheads="1"/>
          </p:cNvSpPr>
          <p:nvPr/>
        </p:nvSpPr>
        <p:spPr bwMode="gray">
          <a:xfrm>
            <a:off x="2508522" y="1047750"/>
            <a:ext cx="4229100" cy="64346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2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分配算法详细介绍</a:t>
            </a:r>
          </a:p>
        </p:txBody>
      </p:sp>
      <p:sp>
        <p:nvSpPr>
          <p:cNvPr id="11" name="AutoShape 96"/>
          <p:cNvSpPr>
            <a:spLocks noChangeArrowheads="1"/>
          </p:cNvSpPr>
          <p:nvPr/>
        </p:nvSpPr>
        <p:spPr bwMode="gray">
          <a:xfrm>
            <a:off x="3133796" y="4019739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5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开发遇到的问题</a:t>
            </a: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ltGray">
          <a:xfrm rot="5400000" flipH="1">
            <a:off x="-1663830" y="1435895"/>
            <a:ext cx="4705351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4" name="AutoShape 96"/>
          <p:cNvSpPr>
            <a:spLocks noChangeArrowheads="1"/>
          </p:cNvSpPr>
          <p:nvPr/>
        </p:nvSpPr>
        <p:spPr bwMode="gray">
          <a:xfrm>
            <a:off x="2823417" y="4925086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6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后续工作</a:t>
            </a:r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 </a:t>
            </a:r>
            <a:endParaRPr lang="zh-CN" altLang="en-US" sz="2000" dirty="0" smtClean="0">
              <a:latin typeface="Arial" charset="0"/>
              <a:ea typeface="华文中宋" pitchFamily="2" charset="-122"/>
            </a:endParaRPr>
          </a:p>
        </p:txBody>
      </p:sp>
      <p:sp>
        <p:nvSpPr>
          <p:cNvPr id="9" name="AutoShape 87"/>
          <p:cNvSpPr>
            <a:spLocks noChangeArrowheads="1"/>
          </p:cNvSpPr>
          <p:nvPr/>
        </p:nvSpPr>
        <p:spPr bwMode="gray">
          <a:xfrm>
            <a:off x="1717947" y="190500"/>
            <a:ext cx="4229100" cy="64346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1 DCS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功能介绍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010" y="1162645"/>
            <a:ext cx="6972232" cy="371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 bwMode="auto">
          <a:xfrm>
            <a:off x="1905000" y="2070242"/>
            <a:ext cx="2547257" cy="705615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05000" y="2928257"/>
            <a:ext cx="2547257" cy="705615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05000" y="3810001"/>
            <a:ext cx="2547257" cy="522514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799115" y="4520645"/>
            <a:ext cx="827314" cy="50855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239000" y="1997115"/>
            <a:ext cx="1280242" cy="77874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030686" y="1997115"/>
            <a:ext cx="947058" cy="5816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="" xmlns:p14="http://schemas.microsoft.com/office/powerpoint/2010/main" val="2251429110"/>
              </p:ext>
            </p:extLst>
          </p:nvPr>
        </p:nvGraphicFramePr>
        <p:xfrm>
          <a:off x="1656742" y="1098486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010" y="1836964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7686" y="1836964"/>
            <a:ext cx="41148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组合 32"/>
          <p:cNvGrpSpPr/>
          <p:nvPr/>
        </p:nvGrpSpPr>
        <p:grpSpPr>
          <a:xfrm>
            <a:off x="5837963" y="832872"/>
            <a:ext cx="1925955" cy="971200"/>
            <a:chOff x="1612591" y="1502670"/>
            <a:chExt cx="1925955" cy="971200"/>
          </a:xfrm>
        </p:grpSpPr>
        <p:sp>
          <p:nvSpPr>
            <p:cNvPr id="34" name="圆角矩形 33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NF</a:t>
              </a:r>
              <a:endParaRPr lang="zh-CN" altLang="en-US" sz="1600" kern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17077" y="841095"/>
            <a:ext cx="1925955" cy="971200"/>
            <a:chOff x="1612591" y="1502670"/>
            <a:chExt cx="1925955" cy="971200"/>
          </a:xfrm>
        </p:grpSpPr>
        <p:sp>
          <p:nvSpPr>
            <p:cNvPr id="37" name="圆角矩形 36"/>
            <p:cNvSpPr/>
            <p:nvPr/>
          </p:nvSpPr>
          <p:spPr>
            <a:xfrm>
              <a:off x="1612591" y="1502670"/>
              <a:ext cx="1925955" cy="962977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1669001" y="1567303"/>
              <a:ext cx="1869545" cy="906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n/>
                  <a:latin typeface="Calibri" pitchFamily="34" charset="0"/>
                  <a:ea typeface="宋体" pitchFamily="2" charset="-122"/>
                  <a:cs typeface="Arial" pitchFamily="34" charset="0"/>
                </a:rPr>
                <a:t>Adapter</a:t>
              </a:r>
              <a:endParaRPr lang="zh-CN" altLang="en-US" sz="16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115" y="852616"/>
            <a:ext cx="3339198" cy="5824756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" name="TextBox 19" descr="111"/>
          <p:cNvSpPr txBox="1"/>
          <p:nvPr/>
        </p:nvSpPr>
        <p:spPr>
          <a:xfrm flipV="1">
            <a:off x="5511115" y="1221948"/>
            <a:ext cx="782591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6298346" y="1623184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protocol_adapter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1115" y="85261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Zookeeper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344284" y="2305539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8371" y="1982450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4342" y="2989644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snmp_adapter_instance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7344284" y="2644782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AutoShape 14"/>
          <p:cNvCxnSpPr>
            <a:cxnSpLocks noChangeShapeType="1"/>
            <a:endCxn id="21" idx="3"/>
          </p:cNvCxnSpPr>
          <p:nvPr/>
        </p:nvCxnSpPr>
        <p:spPr bwMode="auto">
          <a:xfrm>
            <a:off x="5902410" y="1777073"/>
            <a:ext cx="395936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 rot="10800000" flipV="1">
            <a:off x="6298346" y="334377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router_adapter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4342" y="3684166"/>
            <a:ext cx="2211942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netconf_adapter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0800000" flipV="1">
            <a:off x="7360757" y="402052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0800000" flipV="1">
            <a:off x="7900757" y="4359768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AutoShape 14"/>
          <p:cNvCxnSpPr>
            <a:cxnSpLocks noChangeShapeType="1"/>
            <a:endCxn id="39" idx="1"/>
          </p:cNvCxnSpPr>
          <p:nvPr/>
        </p:nvCxnSpPr>
        <p:spPr bwMode="auto">
          <a:xfrm>
            <a:off x="6440403" y="2134751"/>
            <a:ext cx="197968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 rot="10800000" flipV="1">
            <a:off x="7360757" y="5046155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0800000" flipV="1">
            <a:off x="7900757" y="4704617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 flipV="1">
            <a:off x="7890669" y="5380942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0800000" flipV="1">
            <a:off x="7890669" y="5720186"/>
            <a:ext cx="97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nf:4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3" name="AutoShape 14"/>
          <p:cNvCxnSpPr>
            <a:cxnSpLocks noChangeShapeType="1"/>
            <a:stCxn id="20" idx="0"/>
            <a:endCxn id="63" idx="3"/>
          </p:cNvCxnSpPr>
          <p:nvPr/>
        </p:nvCxnSpPr>
        <p:spPr bwMode="auto">
          <a:xfrm rot="16200000" flipH="1">
            <a:off x="5116409" y="2315726"/>
            <a:ext cx="1967939" cy="39593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14"/>
          <p:cNvCxnSpPr>
            <a:cxnSpLocks noChangeShapeType="1"/>
            <a:endCxn id="40" idx="1"/>
          </p:cNvCxnSpPr>
          <p:nvPr/>
        </p:nvCxnSpPr>
        <p:spPr bwMode="auto">
          <a:xfrm rot="16200000" flipH="1">
            <a:off x="5940998" y="2440189"/>
            <a:ext cx="1212572" cy="19411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14"/>
          <p:cNvCxnSpPr>
            <a:cxnSpLocks noChangeShapeType="1"/>
            <a:endCxn id="41" idx="3"/>
          </p:cNvCxnSpPr>
          <p:nvPr/>
        </p:nvCxnSpPr>
        <p:spPr bwMode="auto">
          <a:xfrm rot="16200000" flipH="1">
            <a:off x="6927239" y="2381626"/>
            <a:ext cx="508446" cy="325644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14"/>
          <p:cNvCxnSpPr>
            <a:cxnSpLocks noChangeShapeType="1"/>
            <a:endCxn id="31" idx="3"/>
          </p:cNvCxnSpPr>
          <p:nvPr/>
        </p:nvCxnSpPr>
        <p:spPr bwMode="auto">
          <a:xfrm>
            <a:off x="7018640" y="2459428"/>
            <a:ext cx="325644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4"/>
          <p:cNvCxnSpPr>
            <a:cxnSpLocks noChangeShapeType="1"/>
            <a:endCxn id="69" idx="3"/>
          </p:cNvCxnSpPr>
          <p:nvPr/>
        </p:nvCxnSpPr>
        <p:spPr bwMode="auto">
          <a:xfrm rot="16200000" flipH="1">
            <a:off x="6585647" y="4424934"/>
            <a:ext cx="1208102" cy="342117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4"/>
          <p:cNvCxnSpPr>
            <a:cxnSpLocks noChangeShapeType="1"/>
            <a:endCxn id="65" idx="3"/>
          </p:cNvCxnSpPr>
          <p:nvPr/>
        </p:nvCxnSpPr>
        <p:spPr bwMode="auto">
          <a:xfrm>
            <a:off x="7018640" y="4174414"/>
            <a:ext cx="342117" cy="158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4"/>
          <p:cNvCxnSpPr>
            <a:cxnSpLocks noChangeShapeType="1"/>
            <a:endCxn id="70" idx="3"/>
          </p:cNvCxnSpPr>
          <p:nvPr/>
        </p:nvCxnSpPr>
        <p:spPr bwMode="auto">
          <a:xfrm rot="16200000" flipH="1">
            <a:off x="7472622" y="4430371"/>
            <a:ext cx="530204" cy="326066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4"/>
          <p:cNvCxnSpPr>
            <a:cxnSpLocks noChangeShapeType="1"/>
            <a:endCxn id="66" idx="3"/>
          </p:cNvCxnSpPr>
          <p:nvPr/>
        </p:nvCxnSpPr>
        <p:spPr bwMode="auto">
          <a:xfrm>
            <a:off x="7574691" y="4513657"/>
            <a:ext cx="326066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" name="AutoShape 14"/>
          <p:cNvCxnSpPr>
            <a:cxnSpLocks noChangeShapeType="1"/>
          </p:cNvCxnSpPr>
          <p:nvPr/>
        </p:nvCxnSpPr>
        <p:spPr bwMode="auto">
          <a:xfrm rot="16200000" flipH="1">
            <a:off x="7461400" y="5467224"/>
            <a:ext cx="530204" cy="303619"/>
          </a:xfrm>
          <a:prstGeom prst="bentConnector3">
            <a:avLst>
              <a:gd name="adj1" fmla="val 10127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7" name="AutoShape 14"/>
          <p:cNvCxnSpPr>
            <a:cxnSpLocks noChangeShapeType="1"/>
            <a:endCxn id="71" idx="3"/>
          </p:cNvCxnSpPr>
          <p:nvPr/>
        </p:nvCxnSpPr>
        <p:spPr bwMode="auto">
          <a:xfrm>
            <a:off x="7587051" y="5534831"/>
            <a:ext cx="303618" cy="15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547010" y="884519"/>
            <a:ext cx="3469833" cy="1477328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975022" y="1438517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adapter1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62864" y="1438517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adapter2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47010" y="5200044"/>
            <a:ext cx="3469833" cy="1477328"/>
          </a:xfrm>
          <a:prstGeom prst="rect">
            <a:avLst/>
          </a:prstGeom>
          <a:solidFill>
            <a:srgbClr val="1A3F6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742303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92861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nf2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28983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nf4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482545" y="5884136"/>
            <a:ext cx="617838" cy="369332"/>
          </a:xfrm>
          <a:prstGeom prst="rect">
            <a:avLst/>
          </a:prstGeom>
          <a:solidFill>
            <a:srgbClr val="538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nf3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92860" y="4330579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2860" y="3282220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DCS</a:t>
            </a:r>
            <a:endParaRPr lang="zh-CN" altLang="en-US" dirty="0"/>
          </a:p>
        </p:txBody>
      </p:sp>
      <p:cxnSp>
        <p:nvCxnSpPr>
          <p:cNvPr id="81" name="曲线连接符 80"/>
          <p:cNvCxnSpPr>
            <a:stCxn id="34" idx="2"/>
            <a:endCxn id="39" idx="1"/>
          </p:cNvCxnSpPr>
          <p:nvPr/>
        </p:nvCxnSpPr>
        <p:spPr bwMode="auto">
          <a:xfrm rot="16200000" flipH="1">
            <a:off x="4411211" y="-90821"/>
            <a:ext cx="328490" cy="412583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曲线连接符 101"/>
          <p:cNvCxnSpPr>
            <a:stCxn id="35" idx="2"/>
          </p:cNvCxnSpPr>
          <p:nvPr/>
        </p:nvCxnSpPr>
        <p:spPr bwMode="auto">
          <a:xfrm rot="16200000" flipH="1">
            <a:off x="5205926" y="702306"/>
            <a:ext cx="326902" cy="25379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曲线连接符 107"/>
          <p:cNvCxnSpPr>
            <a:stCxn id="50" idx="2"/>
            <a:endCxn id="49" idx="0"/>
          </p:cNvCxnSpPr>
          <p:nvPr/>
        </p:nvCxnSpPr>
        <p:spPr bwMode="auto">
          <a:xfrm rot="5400000">
            <a:off x="2790866" y="3991065"/>
            <a:ext cx="679027" cy="15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形状 109"/>
          <p:cNvCxnSpPr>
            <a:stCxn id="50" idx="0"/>
            <a:endCxn id="39" idx="1"/>
          </p:cNvCxnSpPr>
          <p:nvPr/>
        </p:nvCxnSpPr>
        <p:spPr bwMode="auto">
          <a:xfrm rot="5400000" flipH="1" flipV="1">
            <a:off x="4311435" y="955284"/>
            <a:ext cx="1145881" cy="350799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49" idx="2"/>
          </p:cNvCxnSpPr>
          <p:nvPr/>
        </p:nvCxnSpPr>
        <p:spPr bwMode="auto">
          <a:xfrm rot="16200000" flipH="1">
            <a:off x="2880710" y="4949579"/>
            <a:ext cx="500133" cy="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曲线连接符 113"/>
          <p:cNvCxnSpPr/>
          <p:nvPr/>
        </p:nvCxnSpPr>
        <p:spPr bwMode="auto">
          <a:xfrm>
            <a:off x="3651425" y="3343775"/>
            <a:ext cx="3692859" cy="707528"/>
          </a:xfrm>
          <a:prstGeom prst="curvedConnector3">
            <a:avLst>
              <a:gd name="adj1" fmla="val 47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曲线连接符 116"/>
          <p:cNvCxnSpPr/>
          <p:nvPr/>
        </p:nvCxnSpPr>
        <p:spPr bwMode="auto">
          <a:xfrm>
            <a:off x="3709086" y="3545666"/>
            <a:ext cx="3692859" cy="17331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3246744" y="2613316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监听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增删事件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204784" y="3835859"/>
            <a:ext cx="1075038" cy="369332"/>
          </a:xfrm>
          <a:prstGeom prst="rect">
            <a:avLst/>
          </a:prstGeom>
          <a:solidFill>
            <a:srgbClr val="5383C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cxnSp>
        <p:nvCxnSpPr>
          <p:cNvPr id="123" name="形状 122"/>
          <p:cNvCxnSpPr>
            <a:stCxn id="50" idx="1"/>
            <a:endCxn id="121" idx="0"/>
          </p:cNvCxnSpPr>
          <p:nvPr/>
        </p:nvCxnSpPr>
        <p:spPr bwMode="auto">
          <a:xfrm rot="10800000" flipV="1">
            <a:off x="1742304" y="3466885"/>
            <a:ext cx="850557" cy="36897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970006" y="3143721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监听</a:t>
            </a:r>
            <a:r>
              <a:rPr lang="en-US" altLang="zh-CN" sz="1200" dirty="0" err="1" smtClean="0"/>
              <a:t>nf</a:t>
            </a:r>
            <a:r>
              <a:rPr lang="zh-CN" altLang="en-US" sz="1200" dirty="0" smtClean="0"/>
              <a:t>增删事件</a:t>
            </a:r>
            <a:endParaRPr lang="zh-CN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804984" y="1982450"/>
            <a:ext cx="152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 </a:t>
            </a:r>
            <a:r>
              <a:rPr lang="zh-CN" altLang="en-US" sz="1200" dirty="0" smtClean="0"/>
              <a:t>注册</a:t>
            </a:r>
            <a:r>
              <a:rPr lang="en-US" altLang="zh-CN" sz="1200" dirty="0" smtClean="0"/>
              <a:t>adapter1,2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050060" y="383585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 </a:t>
            </a:r>
            <a:r>
              <a:rPr lang="zh-CN" altLang="en-US" sz="1200" dirty="0" smtClean="0"/>
              <a:t>获取</a:t>
            </a:r>
            <a:r>
              <a:rPr lang="en-US" altLang="zh-CN" sz="1200" dirty="0" err="1" smtClean="0"/>
              <a:t>nf</a:t>
            </a:r>
            <a:endParaRPr lang="zh-CN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018011" y="3545666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 </a:t>
            </a:r>
            <a:r>
              <a:rPr lang="zh-CN" altLang="en-US" sz="1200" dirty="0" smtClean="0"/>
              <a:t>执行分配算法</a:t>
            </a:r>
            <a:endParaRPr lang="zh-CN" altLang="en-US" sz="1200" dirty="0"/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>
            <a:off x="6450226" y="3684165"/>
            <a:ext cx="188145" cy="151694"/>
          </a:xfrm>
          <a:prstGeom prst="bentConnector3">
            <a:avLst>
              <a:gd name="adj1" fmla="val -9109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曲线连接符 78"/>
          <p:cNvCxnSpPr/>
          <p:nvPr/>
        </p:nvCxnSpPr>
        <p:spPr bwMode="auto">
          <a:xfrm flipV="1">
            <a:off x="3651425" y="2259449"/>
            <a:ext cx="2986946" cy="10227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866634" y="2952559"/>
            <a:ext cx="154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 </a:t>
            </a:r>
            <a:r>
              <a:rPr lang="zh-CN" altLang="en-US" sz="1200" dirty="0" smtClean="0"/>
              <a:t>获取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 rot="10800000" flipV="1">
            <a:off x="7350669" y="6062508"/>
            <a:ext cx="1512000" cy="307777"/>
          </a:xfrm>
          <a:prstGeom prst="rect">
            <a:avLst/>
          </a:prstGeom>
          <a:solidFill>
            <a:srgbClr val="EC69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pa:3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99" name="AutoShape 14"/>
          <p:cNvCxnSpPr>
            <a:cxnSpLocks noChangeShapeType="1"/>
          </p:cNvCxnSpPr>
          <p:nvPr/>
        </p:nvCxnSpPr>
        <p:spPr bwMode="auto">
          <a:xfrm rot="16200000" flipH="1">
            <a:off x="6050698" y="4959881"/>
            <a:ext cx="2261527" cy="325645"/>
          </a:xfrm>
          <a:prstGeom prst="bentConnector3">
            <a:avLst>
              <a:gd name="adj1" fmla="val 99175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6936304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 animBg="1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118" grpId="0"/>
      <p:bldP spid="125" grpId="0"/>
      <p:bldP spid="133" grpId="0"/>
      <p:bldP spid="137" grpId="0"/>
      <p:bldP spid="140" grpId="0"/>
      <p:bldP spid="80" grpId="0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分配算法详细介绍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091361" y="74719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Cache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中获取待分配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39052" y="190274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zh-CN" altLang="en-US" sz="1000" dirty="0" smtClean="0">
                <a:solidFill>
                  <a:schemeClr val="bg1"/>
                </a:solidFill>
              </a:rPr>
              <a:t>判断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</a:rPr>
              <a:t>或者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paList</a:t>
            </a:r>
            <a:r>
              <a:rPr lang="zh-CN" altLang="en-US" sz="1000" dirty="0" smtClean="0">
                <a:solidFill>
                  <a:schemeClr val="bg1"/>
                </a:solidFill>
              </a:rPr>
              <a:t>是否为空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1681" y="176424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106400" y="2561533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4091361" y="132431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Zookeeper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获取未分满的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AutoShape 2"/>
          <p:cNvSpPr>
            <a:spLocks noChangeArrowheads="1"/>
          </p:cNvSpPr>
          <p:nvPr/>
        </p:nvSpPr>
        <p:spPr bwMode="auto">
          <a:xfrm>
            <a:off x="1673017" y="1978499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结束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AutoShape 2"/>
          <p:cNvSpPr>
            <a:spLocks noChangeArrowheads="1"/>
          </p:cNvSpPr>
          <p:nvPr/>
        </p:nvSpPr>
        <p:spPr bwMode="auto">
          <a:xfrm>
            <a:off x="4091361" y="3551822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设置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7" name="AutoShape 14"/>
          <p:cNvCxnSpPr>
            <a:cxnSpLocks noChangeShapeType="1"/>
            <a:stCxn id="195" idx="1"/>
          </p:cNvCxnSpPr>
          <p:nvPr/>
        </p:nvCxnSpPr>
        <p:spPr bwMode="auto">
          <a:xfrm flipH="1">
            <a:off x="2996136" y="2922283"/>
            <a:ext cx="445678" cy="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4" name="AutoShape 14"/>
          <p:cNvCxnSpPr>
            <a:cxnSpLocks noChangeShapeType="1"/>
            <a:stCxn id="9" idx="2"/>
            <a:endCxn id="195" idx="0"/>
          </p:cNvCxnSpPr>
          <p:nvPr/>
        </p:nvCxnSpPr>
        <p:spPr bwMode="auto">
          <a:xfrm>
            <a:off x="4754829" y="2413338"/>
            <a:ext cx="2762" cy="25364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87" name="AutoShape 2"/>
          <p:cNvSpPr>
            <a:spLocks noChangeArrowheads="1"/>
          </p:cNvSpPr>
          <p:nvPr/>
        </p:nvSpPr>
        <p:spPr bwMode="auto">
          <a:xfrm>
            <a:off x="4085835" y="433877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比较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pa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的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remain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属性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8" name="AutoShape 14"/>
          <p:cNvCxnSpPr>
            <a:cxnSpLocks noChangeShapeType="1"/>
            <a:stCxn id="90" idx="2"/>
            <a:endCxn id="87" idx="0"/>
          </p:cNvCxnSpPr>
          <p:nvPr/>
        </p:nvCxnSpPr>
        <p:spPr bwMode="auto">
          <a:xfrm flipH="1">
            <a:off x="4754827" y="3910908"/>
            <a:ext cx="5526" cy="4278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1" name="AutoShape 14"/>
          <p:cNvCxnSpPr>
            <a:cxnSpLocks noChangeShapeType="1"/>
          </p:cNvCxnSpPr>
          <p:nvPr/>
        </p:nvCxnSpPr>
        <p:spPr bwMode="auto">
          <a:xfrm>
            <a:off x="2366789" y="2947412"/>
            <a:ext cx="2405266" cy="1171452"/>
          </a:xfrm>
          <a:prstGeom prst="bentConnector3">
            <a:avLst>
              <a:gd name="adj1" fmla="val -29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06" name="AutoShape 2"/>
          <p:cNvSpPr>
            <a:spLocks noChangeArrowheads="1"/>
          </p:cNvSpPr>
          <p:nvPr/>
        </p:nvSpPr>
        <p:spPr bwMode="auto">
          <a:xfrm>
            <a:off x="4074135" y="4923738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为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分配最小值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7" name="AutoShape 14"/>
          <p:cNvCxnSpPr>
            <a:cxnSpLocks noChangeShapeType="1"/>
            <a:stCxn id="4" idx="2"/>
            <a:endCxn id="46" idx="0"/>
          </p:cNvCxnSpPr>
          <p:nvPr/>
        </p:nvCxnSpPr>
        <p:spPr bwMode="auto">
          <a:xfrm>
            <a:off x="4760353" y="1106283"/>
            <a:ext cx="0" cy="21803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0" name="AutoShape 14"/>
          <p:cNvCxnSpPr>
            <a:cxnSpLocks noChangeShapeType="1"/>
            <a:stCxn id="46" idx="2"/>
            <a:endCxn id="9" idx="0"/>
          </p:cNvCxnSpPr>
          <p:nvPr/>
        </p:nvCxnSpPr>
        <p:spPr bwMode="auto">
          <a:xfrm flipH="1">
            <a:off x="4754829" y="1683399"/>
            <a:ext cx="5524" cy="21934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9" name="AutoShape 14"/>
          <p:cNvCxnSpPr>
            <a:cxnSpLocks noChangeShapeType="1"/>
            <a:stCxn id="195" idx="2"/>
            <a:endCxn id="90" idx="0"/>
          </p:cNvCxnSpPr>
          <p:nvPr/>
        </p:nvCxnSpPr>
        <p:spPr bwMode="auto">
          <a:xfrm>
            <a:off x="4757591" y="3177578"/>
            <a:ext cx="2762" cy="374244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0" name="AutoShape 14"/>
          <p:cNvCxnSpPr>
            <a:cxnSpLocks noChangeShapeType="1"/>
          </p:cNvCxnSpPr>
          <p:nvPr/>
        </p:nvCxnSpPr>
        <p:spPr bwMode="auto">
          <a:xfrm flipH="1" flipV="1">
            <a:off x="3033142" y="2158042"/>
            <a:ext cx="428052" cy="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95" name="AutoShape 6"/>
          <p:cNvSpPr>
            <a:spLocks noChangeArrowheads="1"/>
          </p:cNvSpPr>
          <p:nvPr/>
        </p:nvSpPr>
        <p:spPr bwMode="auto">
          <a:xfrm>
            <a:off x="3441814" y="266698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altLang="zh-CN" sz="1000" dirty="0" err="1" smtClean="0">
                <a:solidFill>
                  <a:schemeClr val="bg1"/>
                </a:solidFill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</a:rPr>
              <a:t>大于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paList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48" name="AutoShape 2"/>
          <p:cNvSpPr>
            <a:spLocks noChangeArrowheads="1"/>
          </p:cNvSpPr>
          <p:nvPr/>
        </p:nvSpPr>
        <p:spPr bwMode="auto">
          <a:xfrm>
            <a:off x="4082749" y="552729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删除已分配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9" name="AutoShape 14"/>
          <p:cNvCxnSpPr>
            <a:cxnSpLocks noChangeShapeType="1"/>
            <a:stCxn id="87" idx="2"/>
            <a:endCxn id="106" idx="0"/>
          </p:cNvCxnSpPr>
          <p:nvPr/>
        </p:nvCxnSpPr>
        <p:spPr bwMode="auto">
          <a:xfrm flipH="1">
            <a:off x="4743127" y="4697863"/>
            <a:ext cx="11700" cy="22587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252" name="AutoShape 14"/>
          <p:cNvCxnSpPr>
            <a:cxnSpLocks noChangeShapeType="1"/>
            <a:stCxn id="106" idx="2"/>
            <a:endCxn id="248" idx="0"/>
          </p:cNvCxnSpPr>
          <p:nvPr/>
        </p:nvCxnSpPr>
        <p:spPr bwMode="auto">
          <a:xfrm>
            <a:off x="4743127" y="5282824"/>
            <a:ext cx="8614" cy="2444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296" name="TextBox 295"/>
          <p:cNvSpPr txBox="1"/>
          <p:nvPr/>
        </p:nvSpPr>
        <p:spPr>
          <a:xfrm>
            <a:off x="4948232" y="323436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948232" y="2413338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298" name="AutoShape 2"/>
          <p:cNvSpPr>
            <a:spLocks noChangeArrowheads="1"/>
          </p:cNvSpPr>
          <p:nvPr/>
        </p:nvSpPr>
        <p:spPr bwMode="auto">
          <a:xfrm>
            <a:off x="1674397" y="2700510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设置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/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" name="AutoShape 2"/>
          <p:cNvSpPr>
            <a:spLocks noChangeArrowheads="1"/>
          </p:cNvSpPr>
          <p:nvPr/>
        </p:nvSpPr>
        <p:spPr bwMode="auto">
          <a:xfrm>
            <a:off x="4074134" y="6151771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删除已分满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pa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18" name="AutoShape 14"/>
          <p:cNvCxnSpPr>
            <a:cxnSpLocks noChangeShapeType="1"/>
            <a:stCxn id="248" idx="2"/>
            <a:endCxn id="317" idx="0"/>
          </p:cNvCxnSpPr>
          <p:nvPr/>
        </p:nvCxnSpPr>
        <p:spPr bwMode="auto">
          <a:xfrm flipH="1">
            <a:off x="4743126" y="5886379"/>
            <a:ext cx="8615" cy="265392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" name="AutoShape 14"/>
          <p:cNvCxnSpPr>
            <a:cxnSpLocks noChangeShapeType="1"/>
            <a:stCxn id="317" idx="3"/>
          </p:cNvCxnSpPr>
          <p:nvPr/>
        </p:nvCxnSpPr>
        <p:spPr bwMode="auto">
          <a:xfrm flipH="1" flipV="1">
            <a:off x="4772055" y="1764248"/>
            <a:ext cx="640062" cy="4567066"/>
          </a:xfrm>
          <a:prstGeom prst="bentConnector4">
            <a:avLst>
              <a:gd name="adj1" fmla="val -177088"/>
              <a:gd name="adj2" fmla="val 99934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1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accent3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31341</TotalTime>
  <Pages>0</Pages>
  <Words>1026</Words>
  <Characters>0</Characters>
  <Application>Microsoft Office PowerPoint</Application>
  <DocSecurity>0</DocSecurity>
  <PresentationFormat>全屏显示(4:3)</PresentationFormat>
  <Lines>0</Lines>
  <Paragraphs>319</Paragraphs>
  <Slides>17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ZTE-内部公开-16X9</vt:lpstr>
      <vt:lpstr>目录</vt:lpstr>
      <vt:lpstr>正文</vt:lpstr>
      <vt:lpstr>封底</vt:lpstr>
      <vt:lpstr>1_目录</vt:lpstr>
      <vt:lpstr>blank</vt:lpstr>
      <vt:lpstr>1_正文</vt:lpstr>
      <vt:lpstr>2_正文</vt:lpstr>
      <vt:lpstr>转正答辩</vt:lpstr>
      <vt:lpstr>目录</vt:lpstr>
      <vt:lpstr>一、试用期期间主要工作</vt:lpstr>
      <vt:lpstr>幻灯片 4</vt:lpstr>
      <vt:lpstr>1. DCS功能介绍</vt:lpstr>
      <vt:lpstr>1. DCS功能介绍</vt:lpstr>
      <vt:lpstr>1. DCS功能介绍</vt:lpstr>
      <vt:lpstr>1. DCS功能介绍</vt:lpstr>
      <vt:lpstr>2. 分配算法详细介绍</vt:lpstr>
      <vt:lpstr>3. NF增删事件详细介绍—增加NF</vt:lpstr>
      <vt:lpstr>3. NF增删事件详细介绍—删除NF</vt:lpstr>
      <vt:lpstr>4. Adapter增删事件详细介绍   </vt:lpstr>
      <vt:lpstr>5. 开发遇到的问题   </vt:lpstr>
      <vt:lpstr>6. 后续优化   </vt:lpstr>
      <vt:lpstr>三、试用期总结</vt:lpstr>
      <vt:lpstr>四、后续工作计划</vt:lpstr>
      <vt:lpstr>幻灯片 17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北向性能文件接口</dc:title>
  <dc:creator>焦清波10198118</dc:creator>
  <cp:lastModifiedBy>10198118</cp:lastModifiedBy>
  <cp:revision>1825</cp:revision>
  <dcterms:created xsi:type="dcterms:W3CDTF">2015-07-31T08:20:59Z</dcterms:created>
  <dcterms:modified xsi:type="dcterms:W3CDTF">2016-09-19T12:31:19Z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