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6" r:id="rId2"/>
    <p:sldMasterId id="2147483677" r:id="rId3"/>
    <p:sldMasterId id="2147483680" r:id="rId4"/>
    <p:sldMasterId id="2147483759" r:id="rId5"/>
    <p:sldMasterId id="2147483761" r:id="rId6"/>
    <p:sldMasterId id="2147483768" r:id="rId7"/>
  </p:sldMasterIdLst>
  <p:notesMasterIdLst>
    <p:notesMasterId r:id="rId24"/>
  </p:notesMasterIdLst>
  <p:sldIdLst>
    <p:sldId id="262" r:id="rId8"/>
    <p:sldId id="313" r:id="rId9"/>
    <p:sldId id="317" r:id="rId10"/>
    <p:sldId id="318" r:id="rId11"/>
    <p:sldId id="319" r:id="rId12"/>
    <p:sldId id="320" r:id="rId13"/>
    <p:sldId id="321" r:id="rId14"/>
    <p:sldId id="323" r:id="rId15"/>
    <p:sldId id="322" r:id="rId16"/>
    <p:sldId id="325" r:id="rId17"/>
    <p:sldId id="326" r:id="rId18"/>
    <p:sldId id="327" r:id="rId19"/>
    <p:sldId id="328" r:id="rId20"/>
    <p:sldId id="329" r:id="rId21"/>
    <p:sldId id="330" r:id="rId22"/>
    <p:sldId id="268" r:id="rId23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陆纬10175707" initials="陆纬101757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43D2C"/>
    <a:srgbClr val="008FD4"/>
    <a:srgbClr val="5ACBF5"/>
    <a:srgbClr val="8CC63E"/>
    <a:srgbClr val="0070B1"/>
    <a:srgbClr val="00ABBD"/>
    <a:srgbClr val="00AEEF"/>
    <a:srgbClr val="0089C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 autoAdjust="0"/>
    <p:restoredTop sz="93738" autoAdjust="0"/>
  </p:normalViewPr>
  <p:slideViewPr>
    <p:cSldViewPr snapToGrid="0" snapToObjects="1">
      <p:cViewPr>
        <p:scale>
          <a:sx n="77" d="100"/>
          <a:sy n="77" d="100"/>
        </p:scale>
        <p:origin x="-13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E6329-5FF4-467B-AAB9-9443B657FA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A3642A-80D4-4E60-B923-3D39A5DDF724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资源获取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数据。</a:t>
          </a:r>
          <a:endParaRPr lang="en-US" altLang="zh-CN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gm:t>
    </dgm:pt>
    <dgm:pt modelId="{F3CA2873-3AD0-48A0-8AA8-521883DD003A}" type="parTrans" cxnId="{979F2CEE-4048-4F7B-B11D-62EF70C212B6}">
      <dgm:prSet/>
      <dgm:spPr/>
      <dgm:t>
        <a:bodyPr/>
        <a:lstStyle/>
        <a:p>
          <a:endParaRPr lang="zh-CN" altLang="en-US"/>
        </a:p>
      </dgm:t>
    </dgm:pt>
    <dgm:pt modelId="{4DF646AA-B69E-4E76-B25B-91DB01E06461}" type="sibTrans" cxnId="{979F2CEE-4048-4F7B-B11D-62EF70C212B6}">
      <dgm:prSet/>
      <dgm:spPr/>
      <dgm:t>
        <a:bodyPr/>
        <a:lstStyle/>
        <a:p>
          <a:endParaRPr lang="zh-CN" altLang="en-US"/>
        </a:p>
      </dgm:t>
    </dgm:pt>
    <dgm:pt modelId="{BBDBE7FD-3E36-494F-8B6B-F346C0E01167}">
      <dgm:prSet phldrT="[文本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通过资源</a:t>
          </a:r>
          <a:r>
            <a:rPr lang="en-US" altLang="zh-CN" dirty="0" smtClean="0">
              <a:solidFill>
                <a:schemeClr val="bg1"/>
              </a:solidFill>
            </a:rPr>
            <a:t>URL</a:t>
          </a:r>
          <a:r>
            <a:rPr lang="zh-CN" altLang="en-US" dirty="0" smtClean="0">
              <a:solidFill>
                <a:schemeClr val="bg1"/>
              </a:solidFill>
            </a:rPr>
            <a:t>链接获取</a:t>
          </a:r>
          <a:r>
            <a:rPr lang="en-US" altLang="zh-CN" dirty="0" smtClean="0">
              <a:solidFill>
                <a:schemeClr val="bg1"/>
              </a:solidFill>
            </a:rPr>
            <a:t>NF</a:t>
          </a:r>
          <a:r>
            <a:rPr lang="zh-CN" altLang="en-US" dirty="0" smtClean="0">
              <a:solidFill>
                <a:schemeClr val="bg1"/>
              </a:solidFill>
            </a:rPr>
            <a:t>，转换为</a:t>
          </a:r>
          <a:r>
            <a:rPr lang="en-US" altLang="zh-CN" dirty="0" smtClean="0">
              <a:solidFill>
                <a:schemeClr val="bg1"/>
              </a:solidFill>
            </a:rPr>
            <a:t>NF</a:t>
          </a:r>
          <a:r>
            <a:rPr lang="zh-CN" altLang="en-US" dirty="0" smtClean="0">
              <a:solidFill>
                <a:schemeClr val="bg1"/>
              </a:solidFill>
            </a:rPr>
            <a:t>实体</a:t>
          </a:r>
          <a:r>
            <a:rPr lang="en-US" altLang="zh-CN" dirty="0" smtClean="0">
              <a:solidFill>
                <a:schemeClr val="bg1"/>
              </a:solidFill>
            </a:rPr>
            <a:t>Bean</a:t>
          </a:r>
          <a:endParaRPr lang="zh-CN" altLang="en-US" dirty="0">
            <a:solidFill>
              <a:schemeClr val="bg1"/>
            </a:solidFill>
          </a:endParaRPr>
        </a:p>
      </dgm:t>
    </dgm:pt>
    <dgm:pt modelId="{FC42B299-1BD3-4257-B698-902594F1E5B3}" type="parTrans" cxnId="{D4C11858-6756-496A-BF01-033980CE9AF6}">
      <dgm:prSet/>
      <dgm:spPr/>
      <dgm:t>
        <a:bodyPr/>
        <a:lstStyle/>
        <a:p>
          <a:endParaRPr lang="zh-CN" altLang="en-US"/>
        </a:p>
      </dgm:t>
    </dgm:pt>
    <dgm:pt modelId="{84E4858D-7740-4FF1-A384-59BDBD14C32C}" type="sibTrans" cxnId="{D4C11858-6756-496A-BF01-033980CE9AF6}">
      <dgm:prSet/>
      <dgm:spPr/>
      <dgm:t>
        <a:bodyPr/>
        <a:lstStyle/>
        <a:p>
          <a:endParaRPr lang="zh-CN" altLang="en-US"/>
        </a:p>
      </dgm:t>
    </dgm:pt>
    <dgm:pt modelId="{DA5C88E1-9BC1-49C8-9328-F6E75355FEBF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注册</a:t>
          </a:r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Adapater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增删事件监听。</a:t>
          </a:r>
          <a:endParaRPr lang="en-US" altLang="zh-CN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gm:t>
    </dgm:pt>
    <dgm:pt modelId="{C895BC3C-3A7D-44F5-90DB-E8E3114846E2}" type="parTrans" cxnId="{8E0C550D-512B-4582-A3C6-B76391654D67}">
      <dgm:prSet/>
      <dgm:spPr/>
      <dgm:t>
        <a:bodyPr/>
        <a:lstStyle/>
        <a:p>
          <a:endParaRPr lang="zh-CN" altLang="en-US"/>
        </a:p>
      </dgm:t>
    </dgm:pt>
    <dgm:pt modelId="{4650757C-8ABC-4783-ADB4-8292E325B3AF}" type="sibTrans" cxnId="{8E0C550D-512B-4582-A3C6-B76391654D67}">
      <dgm:prSet/>
      <dgm:spPr/>
      <dgm:t>
        <a:bodyPr/>
        <a:lstStyle/>
        <a:p>
          <a:endParaRPr lang="zh-CN" altLang="en-US"/>
        </a:p>
      </dgm:t>
    </dgm:pt>
    <dgm:pt modelId="{0D9E2415-6AF3-4323-A376-F7B9AE2FAD2C}">
      <dgm:prSet phldrT="[文本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注册监听</a:t>
          </a:r>
          <a:r>
            <a:rPr lang="en-US" altLang="zh-CN" dirty="0" smtClean="0">
              <a:solidFill>
                <a:schemeClr val="bg1"/>
              </a:solidFill>
            </a:rPr>
            <a:t>NF</a:t>
          </a:r>
          <a:r>
            <a:rPr lang="zh-CN" altLang="en-US" dirty="0" smtClean="0">
              <a:solidFill>
                <a:schemeClr val="bg1"/>
              </a:solidFill>
            </a:rPr>
            <a:t>和</a:t>
          </a:r>
          <a:r>
            <a:rPr lang="en-US" altLang="zh-CN" dirty="0" smtClean="0">
              <a:solidFill>
                <a:schemeClr val="bg1"/>
              </a:solidFill>
            </a:rPr>
            <a:t>Adapter</a:t>
          </a:r>
          <a:r>
            <a:rPr lang="zh-CN" altLang="en-US" dirty="0" smtClean="0">
              <a:solidFill>
                <a:schemeClr val="bg1"/>
              </a:solidFill>
            </a:rPr>
            <a:t>增删事件，触发重分配</a:t>
          </a:r>
          <a:endParaRPr lang="zh-CN" altLang="en-US" dirty="0">
            <a:solidFill>
              <a:schemeClr val="bg1"/>
            </a:solidFill>
          </a:endParaRPr>
        </a:p>
      </dgm:t>
    </dgm:pt>
    <dgm:pt modelId="{1F01C04B-F2F2-4EF4-B1E8-5B145C878D85}" type="parTrans" cxnId="{607842A9-ACE9-4DD0-A142-A48E1CD635FA}">
      <dgm:prSet/>
      <dgm:spPr/>
      <dgm:t>
        <a:bodyPr/>
        <a:lstStyle/>
        <a:p>
          <a:endParaRPr lang="zh-CN" altLang="en-US"/>
        </a:p>
      </dgm:t>
    </dgm:pt>
    <dgm:pt modelId="{914C4B3E-A7F2-4EBA-8038-C8C097A7BFB7}" type="sibTrans" cxnId="{607842A9-ACE9-4DD0-A142-A48E1CD635FA}">
      <dgm:prSet/>
      <dgm:spPr/>
      <dgm:t>
        <a:bodyPr/>
        <a:lstStyle/>
        <a:p>
          <a:endParaRPr lang="zh-CN" altLang="en-US"/>
        </a:p>
      </dgm:t>
    </dgm:pt>
    <dgm:pt modelId="{D4E984C0-2C39-425A-9667-E667689F2D1D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执行分配算法</a:t>
          </a:r>
          <a:endParaRPr lang="zh-CN" altLang="en-US" dirty="0"/>
        </a:p>
      </dgm:t>
    </dgm:pt>
    <dgm:pt modelId="{9AC32E52-67C4-4F00-B717-E3552DF64D49}" type="parTrans" cxnId="{F526F699-8EC7-4DCA-A405-C55A7D5F4908}">
      <dgm:prSet/>
      <dgm:spPr/>
      <dgm:t>
        <a:bodyPr/>
        <a:lstStyle/>
        <a:p>
          <a:endParaRPr lang="zh-CN" altLang="en-US"/>
        </a:p>
      </dgm:t>
    </dgm:pt>
    <dgm:pt modelId="{E7A35A4F-EC71-43A2-AEE9-658F653B08DF}" type="sibTrans" cxnId="{F526F699-8EC7-4DCA-A405-C55A7D5F4908}">
      <dgm:prSet/>
      <dgm:spPr/>
      <dgm:t>
        <a:bodyPr/>
        <a:lstStyle/>
        <a:p>
          <a:endParaRPr lang="zh-CN" altLang="en-US"/>
        </a:p>
      </dgm:t>
    </dgm:pt>
    <dgm:pt modelId="{DE7EB697-FDD2-4640-9901-2CA38826497A}">
      <dgm:prSet phldrT="[文本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执行分配算法，注册</a:t>
          </a:r>
          <a:r>
            <a:rPr lang="en-US" altLang="zh-CN" dirty="0" smtClean="0">
              <a:solidFill>
                <a:schemeClr val="bg1"/>
              </a:solidFill>
            </a:rPr>
            <a:t>NF</a:t>
          </a:r>
          <a:r>
            <a:rPr lang="zh-CN" altLang="en-US" dirty="0" smtClean="0">
              <a:solidFill>
                <a:schemeClr val="bg1"/>
              </a:solidFill>
            </a:rPr>
            <a:t>和</a:t>
          </a:r>
          <a:r>
            <a:rPr lang="en-US" altLang="zh-CN" dirty="0" smtClean="0">
              <a:solidFill>
                <a:schemeClr val="bg1"/>
              </a:solidFill>
            </a:rPr>
            <a:t>Adapter</a:t>
          </a:r>
          <a:r>
            <a:rPr lang="zh-CN" altLang="en-US" dirty="0" smtClean="0">
              <a:solidFill>
                <a:schemeClr val="bg1"/>
              </a:solidFill>
            </a:rPr>
            <a:t>至</a:t>
          </a:r>
          <a:r>
            <a:rPr lang="en-US" altLang="zh-CN" dirty="0" smtClean="0">
              <a:solidFill>
                <a:schemeClr val="bg1"/>
              </a:solidFill>
            </a:rPr>
            <a:t>Zookeeper</a:t>
          </a:r>
          <a:endParaRPr lang="zh-CN" altLang="en-US" dirty="0">
            <a:solidFill>
              <a:schemeClr val="bg1"/>
            </a:solidFill>
          </a:endParaRPr>
        </a:p>
      </dgm:t>
    </dgm:pt>
    <dgm:pt modelId="{5042A9C7-4D14-4AC5-BFB2-35C31FAAA496}" type="parTrans" cxnId="{01C74568-93CA-4511-98F0-60C548DAA6F1}">
      <dgm:prSet/>
      <dgm:spPr/>
      <dgm:t>
        <a:bodyPr/>
        <a:lstStyle/>
        <a:p>
          <a:endParaRPr lang="zh-CN" altLang="en-US"/>
        </a:p>
      </dgm:t>
    </dgm:pt>
    <dgm:pt modelId="{323BC7E0-5D78-499A-B5F9-FAAEC39E59F9}" type="sibTrans" cxnId="{01C74568-93CA-4511-98F0-60C548DAA6F1}">
      <dgm:prSet/>
      <dgm:spPr/>
      <dgm:t>
        <a:bodyPr/>
        <a:lstStyle/>
        <a:p>
          <a:endParaRPr lang="zh-CN" altLang="en-US"/>
        </a:p>
      </dgm:t>
    </dgm:pt>
    <dgm:pt modelId="{5514885C-0588-453C-B9AD-10C17128922A}" type="pres">
      <dgm:prSet presAssocID="{A4EE6329-5FF4-467B-AAB9-9443B657FA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985E73-2FD1-432B-92A8-40BC1AADD9AC}" type="pres">
      <dgm:prSet presAssocID="{1CA3642A-80D4-4E60-B923-3D39A5DDF724}" presName="linNode" presStyleCnt="0"/>
      <dgm:spPr/>
    </dgm:pt>
    <dgm:pt modelId="{7B2EFB0E-60E4-4003-B6BC-3CB5F1ED337F}" type="pres">
      <dgm:prSet presAssocID="{1CA3642A-80D4-4E60-B923-3D39A5DDF724}" presName="parentText" presStyleLbl="node1" presStyleIdx="0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48041F-DFB3-4317-A26B-0D58A1E22336}" type="pres">
      <dgm:prSet presAssocID="{1CA3642A-80D4-4E60-B923-3D39A5DDF724}" presName="descendantText" presStyleLbl="alignAccFollowNode1" presStyleIdx="0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385532-5734-4EDE-9BBF-74020E47E4FC}" type="pres">
      <dgm:prSet presAssocID="{4DF646AA-B69E-4E76-B25B-91DB01E06461}" presName="sp" presStyleCnt="0"/>
      <dgm:spPr/>
    </dgm:pt>
    <dgm:pt modelId="{167A507F-EAB3-4BD7-9B37-17961DD94C74}" type="pres">
      <dgm:prSet presAssocID="{DA5C88E1-9BC1-49C8-9328-F6E75355FEBF}" presName="linNode" presStyleCnt="0"/>
      <dgm:spPr/>
    </dgm:pt>
    <dgm:pt modelId="{5EF927A5-7CBB-49BD-859D-ADDB0F58843F}" type="pres">
      <dgm:prSet presAssocID="{DA5C88E1-9BC1-49C8-9328-F6E75355FEBF}" presName="parentText" presStyleLbl="node1" presStyleIdx="1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6C4DC8-217D-412B-B73A-D0D00797712B}" type="pres">
      <dgm:prSet presAssocID="{DA5C88E1-9BC1-49C8-9328-F6E75355FEBF}" presName="descendantText" presStyleLbl="alignAccFollowNode1" presStyleIdx="1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47288-E5DE-4F29-B755-D86341354FD0}" type="pres">
      <dgm:prSet presAssocID="{4650757C-8ABC-4783-ADB4-8292E325B3AF}" presName="sp" presStyleCnt="0"/>
      <dgm:spPr/>
    </dgm:pt>
    <dgm:pt modelId="{54DD61B1-742D-461F-BCA8-25B0228E542C}" type="pres">
      <dgm:prSet presAssocID="{D4E984C0-2C39-425A-9667-E667689F2D1D}" presName="linNode" presStyleCnt="0"/>
      <dgm:spPr/>
    </dgm:pt>
    <dgm:pt modelId="{28B8A629-58A4-4E22-8A27-AF0D88C6A1D6}" type="pres">
      <dgm:prSet presAssocID="{D4E984C0-2C39-425A-9667-E667689F2D1D}" presName="parentText" presStyleLbl="node1" presStyleIdx="2" presStyleCnt="3" custScaleX="100001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8CB21-D087-4223-AB4E-6367A3AB23C2}" type="pres">
      <dgm:prSet presAssocID="{D4E984C0-2C39-425A-9667-E667689F2D1D}" presName="descendantText" presStyleLbl="alignAccFollowNode1" presStyleIdx="2" presStyleCnt="3" custScaleX="100001" custScaleY="100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0C550D-512B-4582-A3C6-B76391654D67}" srcId="{A4EE6329-5FF4-467B-AAB9-9443B657FAEC}" destId="{DA5C88E1-9BC1-49C8-9328-F6E75355FEBF}" srcOrd="1" destOrd="0" parTransId="{C895BC3C-3A7D-44F5-90DB-E8E3114846E2}" sibTransId="{4650757C-8ABC-4783-ADB4-8292E325B3AF}"/>
    <dgm:cxn modelId="{B97965FE-B453-41DA-9848-67986CFE44AC}" type="presOf" srcId="{D4E984C0-2C39-425A-9667-E667689F2D1D}" destId="{28B8A629-58A4-4E22-8A27-AF0D88C6A1D6}" srcOrd="0" destOrd="0" presId="urn:microsoft.com/office/officeart/2005/8/layout/vList5"/>
    <dgm:cxn modelId="{F526F699-8EC7-4DCA-A405-C55A7D5F4908}" srcId="{A4EE6329-5FF4-467B-AAB9-9443B657FAEC}" destId="{D4E984C0-2C39-425A-9667-E667689F2D1D}" srcOrd="2" destOrd="0" parTransId="{9AC32E52-67C4-4F00-B717-E3552DF64D49}" sibTransId="{E7A35A4F-EC71-43A2-AEE9-658F653B08DF}"/>
    <dgm:cxn modelId="{B551FD59-05B5-43A1-985A-9B94A6275E4D}" type="presOf" srcId="{DE7EB697-FDD2-4640-9901-2CA38826497A}" destId="{E8F8CB21-D087-4223-AB4E-6367A3AB23C2}" srcOrd="0" destOrd="0" presId="urn:microsoft.com/office/officeart/2005/8/layout/vList5"/>
    <dgm:cxn modelId="{607842A9-ACE9-4DD0-A142-A48E1CD635FA}" srcId="{DA5C88E1-9BC1-49C8-9328-F6E75355FEBF}" destId="{0D9E2415-6AF3-4323-A376-F7B9AE2FAD2C}" srcOrd="0" destOrd="0" parTransId="{1F01C04B-F2F2-4EF4-B1E8-5B145C878D85}" sibTransId="{914C4B3E-A7F2-4EBA-8038-C8C097A7BFB7}"/>
    <dgm:cxn modelId="{979F2CEE-4048-4F7B-B11D-62EF70C212B6}" srcId="{A4EE6329-5FF4-467B-AAB9-9443B657FAEC}" destId="{1CA3642A-80D4-4E60-B923-3D39A5DDF724}" srcOrd="0" destOrd="0" parTransId="{F3CA2873-3AD0-48A0-8AA8-521883DD003A}" sibTransId="{4DF646AA-B69E-4E76-B25B-91DB01E06461}"/>
    <dgm:cxn modelId="{7C834641-01EB-447C-922A-631F541BA9A0}" type="presOf" srcId="{DA5C88E1-9BC1-49C8-9328-F6E75355FEBF}" destId="{5EF927A5-7CBB-49BD-859D-ADDB0F58843F}" srcOrd="0" destOrd="0" presId="urn:microsoft.com/office/officeart/2005/8/layout/vList5"/>
    <dgm:cxn modelId="{29334F2A-7713-4FF3-AEFE-1F10E726FC81}" type="presOf" srcId="{BBDBE7FD-3E36-494F-8B6B-F346C0E01167}" destId="{D048041F-DFB3-4317-A26B-0D58A1E22336}" srcOrd="0" destOrd="0" presId="urn:microsoft.com/office/officeart/2005/8/layout/vList5"/>
    <dgm:cxn modelId="{D4C11858-6756-496A-BF01-033980CE9AF6}" srcId="{1CA3642A-80D4-4E60-B923-3D39A5DDF724}" destId="{BBDBE7FD-3E36-494F-8B6B-F346C0E01167}" srcOrd="0" destOrd="0" parTransId="{FC42B299-1BD3-4257-B698-902594F1E5B3}" sibTransId="{84E4858D-7740-4FF1-A384-59BDBD14C32C}"/>
    <dgm:cxn modelId="{0BFC1BE8-E363-43CD-A570-1DBA0D60F57C}" type="presOf" srcId="{0D9E2415-6AF3-4323-A376-F7B9AE2FAD2C}" destId="{976C4DC8-217D-412B-B73A-D0D00797712B}" srcOrd="0" destOrd="0" presId="urn:microsoft.com/office/officeart/2005/8/layout/vList5"/>
    <dgm:cxn modelId="{01C74568-93CA-4511-98F0-60C548DAA6F1}" srcId="{D4E984C0-2C39-425A-9667-E667689F2D1D}" destId="{DE7EB697-FDD2-4640-9901-2CA38826497A}" srcOrd="0" destOrd="0" parTransId="{5042A9C7-4D14-4AC5-BFB2-35C31FAAA496}" sibTransId="{323BC7E0-5D78-499A-B5F9-FAAEC39E59F9}"/>
    <dgm:cxn modelId="{42F26029-9B77-41CB-8E4F-B60EE1172917}" type="presOf" srcId="{A4EE6329-5FF4-467B-AAB9-9443B657FAEC}" destId="{5514885C-0588-453C-B9AD-10C17128922A}" srcOrd="0" destOrd="0" presId="urn:microsoft.com/office/officeart/2005/8/layout/vList5"/>
    <dgm:cxn modelId="{109DD07E-AE66-4DA1-9328-44C95BAC782E}" type="presOf" srcId="{1CA3642A-80D4-4E60-B923-3D39A5DDF724}" destId="{7B2EFB0E-60E4-4003-B6BC-3CB5F1ED337F}" srcOrd="0" destOrd="0" presId="urn:microsoft.com/office/officeart/2005/8/layout/vList5"/>
    <dgm:cxn modelId="{4D02A74E-5FE4-4EB6-B977-66AA4D5F1B75}" type="presParOf" srcId="{5514885C-0588-453C-B9AD-10C17128922A}" destId="{A6985E73-2FD1-432B-92A8-40BC1AADD9AC}" srcOrd="0" destOrd="0" presId="urn:microsoft.com/office/officeart/2005/8/layout/vList5"/>
    <dgm:cxn modelId="{BCE582FB-150B-4CF1-8741-6CD16FDA374F}" type="presParOf" srcId="{A6985E73-2FD1-432B-92A8-40BC1AADD9AC}" destId="{7B2EFB0E-60E4-4003-B6BC-3CB5F1ED337F}" srcOrd="0" destOrd="0" presId="urn:microsoft.com/office/officeart/2005/8/layout/vList5"/>
    <dgm:cxn modelId="{95DAB047-3B18-40EF-9C86-7F3503952F91}" type="presParOf" srcId="{A6985E73-2FD1-432B-92A8-40BC1AADD9AC}" destId="{D048041F-DFB3-4317-A26B-0D58A1E22336}" srcOrd="1" destOrd="0" presId="urn:microsoft.com/office/officeart/2005/8/layout/vList5"/>
    <dgm:cxn modelId="{A249FA20-AA8C-4FF1-B342-49238F73AFCE}" type="presParOf" srcId="{5514885C-0588-453C-B9AD-10C17128922A}" destId="{C8385532-5734-4EDE-9BBF-74020E47E4FC}" srcOrd="1" destOrd="0" presId="urn:microsoft.com/office/officeart/2005/8/layout/vList5"/>
    <dgm:cxn modelId="{AEB577AF-9AF1-466F-BDBA-3C598C0343B2}" type="presParOf" srcId="{5514885C-0588-453C-B9AD-10C17128922A}" destId="{167A507F-EAB3-4BD7-9B37-17961DD94C74}" srcOrd="2" destOrd="0" presId="urn:microsoft.com/office/officeart/2005/8/layout/vList5"/>
    <dgm:cxn modelId="{2194AF26-FF98-45ED-8C91-45E31788F774}" type="presParOf" srcId="{167A507F-EAB3-4BD7-9B37-17961DD94C74}" destId="{5EF927A5-7CBB-49BD-859D-ADDB0F58843F}" srcOrd="0" destOrd="0" presId="urn:microsoft.com/office/officeart/2005/8/layout/vList5"/>
    <dgm:cxn modelId="{C756B077-38B9-4F7A-BADD-5BBE44F28144}" type="presParOf" srcId="{167A507F-EAB3-4BD7-9B37-17961DD94C74}" destId="{976C4DC8-217D-412B-B73A-D0D00797712B}" srcOrd="1" destOrd="0" presId="urn:microsoft.com/office/officeart/2005/8/layout/vList5"/>
    <dgm:cxn modelId="{4DFE55B8-6915-49A4-B0D5-9E229A410A23}" type="presParOf" srcId="{5514885C-0588-453C-B9AD-10C17128922A}" destId="{95047288-E5DE-4F29-B755-D86341354FD0}" srcOrd="3" destOrd="0" presId="urn:microsoft.com/office/officeart/2005/8/layout/vList5"/>
    <dgm:cxn modelId="{4CBC2EE9-E1D6-4586-86EE-17FB18062A37}" type="presParOf" srcId="{5514885C-0588-453C-B9AD-10C17128922A}" destId="{54DD61B1-742D-461F-BCA8-25B0228E542C}" srcOrd="4" destOrd="0" presId="urn:microsoft.com/office/officeart/2005/8/layout/vList5"/>
    <dgm:cxn modelId="{FD95F3AD-1C0A-4B7B-90C8-72110D17BDC8}" type="presParOf" srcId="{54DD61B1-742D-461F-BCA8-25B0228E542C}" destId="{28B8A629-58A4-4E22-8A27-AF0D88C6A1D6}" srcOrd="0" destOrd="0" presId="urn:microsoft.com/office/officeart/2005/8/layout/vList5"/>
    <dgm:cxn modelId="{19228E56-AA3B-4E96-834C-0E6B15E991AC}" type="presParOf" srcId="{54DD61B1-742D-461F-BCA8-25B0228E542C}" destId="{E8F8CB21-D087-4223-AB4E-6367A3AB23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8041F-DFB3-4317-A26B-0D58A1E22336}">
      <dsp:nvSpPr>
        <dsp:cNvPr id="0" name=""/>
        <dsp:cNvSpPr/>
      </dsp:nvSpPr>
      <dsp:spPr>
        <a:xfrm rot="5400000">
          <a:off x="3441668" y="-1071177"/>
          <a:ext cx="1397014" cy="3893862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solidFill>
                <a:schemeClr val="bg1"/>
              </a:solidFill>
            </a:rPr>
            <a:t>通过资源</a:t>
          </a:r>
          <a:r>
            <a:rPr lang="en-US" altLang="zh-CN" sz="2600" kern="1200" dirty="0" smtClean="0">
              <a:solidFill>
                <a:schemeClr val="bg1"/>
              </a:solidFill>
            </a:rPr>
            <a:t>URL</a:t>
          </a:r>
          <a:r>
            <a:rPr lang="zh-CN" altLang="en-US" sz="2600" kern="1200" dirty="0" smtClean="0">
              <a:solidFill>
                <a:schemeClr val="bg1"/>
              </a:solidFill>
            </a:rPr>
            <a:t>链接获取</a:t>
          </a:r>
          <a:r>
            <a:rPr lang="en-US" altLang="zh-CN" sz="2600" kern="1200" dirty="0" smtClean="0">
              <a:solidFill>
                <a:schemeClr val="bg1"/>
              </a:solidFill>
            </a:rPr>
            <a:t>NF</a:t>
          </a:r>
          <a:r>
            <a:rPr lang="zh-CN" altLang="en-US" sz="2600" kern="1200" dirty="0" smtClean="0">
              <a:solidFill>
                <a:schemeClr val="bg1"/>
              </a:solidFill>
            </a:rPr>
            <a:t>，转换为</a:t>
          </a:r>
          <a:r>
            <a:rPr lang="en-US" altLang="zh-CN" sz="2600" kern="1200" dirty="0" smtClean="0">
              <a:solidFill>
                <a:schemeClr val="bg1"/>
              </a:solidFill>
            </a:rPr>
            <a:t>NF</a:t>
          </a:r>
          <a:r>
            <a:rPr lang="zh-CN" altLang="en-US" sz="2600" kern="1200" dirty="0" smtClean="0">
              <a:solidFill>
                <a:schemeClr val="bg1"/>
              </a:solidFill>
            </a:rPr>
            <a:t>实体</a:t>
          </a:r>
          <a:r>
            <a:rPr lang="en-US" altLang="zh-CN" sz="2600" kern="1200" dirty="0" smtClean="0">
              <a:solidFill>
                <a:schemeClr val="bg1"/>
              </a:solidFill>
            </a:rPr>
            <a:t>Bean</a:t>
          </a:r>
          <a:endParaRPr lang="zh-CN" altLang="en-US" sz="2600" kern="1200" dirty="0">
            <a:solidFill>
              <a:schemeClr val="bg1"/>
            </a:solidFill>
          </a:endParaRPr>
        </a:p>
      </dsp:txBody>
      <dsp:txXfrm rot="-5400000">
        <a:off x="2193245" y="245443"/>
        <a:ext cx="3825665" cy="1260620"/>
      </dsp:txXfrm>
    </dsp:sp>
    <dsp:sp modelId="{7B2EFB0E-60E4-4003-B6BC-3CB5F1ED337F}">
      <dsp:nvSpPr>
        <dsp:cNvPr id="0" name=""/>
        <dsp:cNvSpPr/>
      </dsp:nvSpPr>
      <dsp:spPr>
        <a:xfrm>
          <a:off x="2946" y="2619"/>
          <a:ext cx="2190297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资源获取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数据。</a:t>
          </a:r>
          <a:endParaRPr lang="en-US" altLang="zh-CN" sz="2400" kern="1200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8192" y="87865"/>
        <a:ext cx="2019805" cy="1575775"/>
      </dsp:txXfrm>
    </dsp:sp>
    <dsp:sp modelId="{976C4DC8-217D-412B-B73A-D0D00797712B}">
      <dsp:nvSpPr>
        <dsp:cNvPr id="0" name=""/>
        <dsp:cNvSpPr/>
      </dsp:nvSpPr>
      <dsp:spPr>
        <a:xfrm rot="5400000">
          <a:off x="3445712" y="760499"/>
          <a:ext cx="1397014" cy="389766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solidFill>
                <a:schemeClr val="bg1"/>
              </a:solidFill>
            </a:rPr>
            <a:t>注册监听</a:t>
          </a:r>
          <a:r>
            <a:rPr lang="en-US" altLang="zh-CN" sz="2600" kern="1200" dirty="0" smtClean="0">
              <a:solidFill>
                <a:schemeClr val="bg1"/>
              </a:solidFill>
            </a:rPr>
            <a:t>NF</a:t>
          </a:r>
          <a:r>
            <a:rPr lang="zh-CN" altLang="en-US" sz="2600" kern="1200" dirty="0" smtClean="0">
              <a:solidFill>
                <a:schemeClr val="bg1"/>
              </a:solidFill>
            </a:rPr>
            <a:t>和</a:t>
          </a:r>
          <a:r>
            <a:rPr lang="en-US" altLang="zh-CN" sz="2600" kern="1200" dirty="0" smtClean="0">
              <a:solidFill>
                <a:schemeClr val="bg1"/>
              </a:solidFill>
            </a:rPr>
            <a:t>Adapter</a:t>
          </a:r>
          <a:r>
            <a:rPr lang="zh-CN" altLang="en-US" sz="2600" kern="1200" dirty="0" smtClean="0">
              <a:solidFill>
                <a:schemeClr val="bg1"/>
              </a:solidFill>
            </a:rPr>
            <a:t>增删事件，触发重分配</a:t>
          </a:r>
          <a:endParaRPr lang="zh-CN" altLang="en-US" sz="2600" kern="1200" dirty="0">
            <a:solidFill>
              <a:schemeClr val="bg1"/>
            </a:solidFill>
          </a:endParaRPr>
        </a:p>
      </dsp:txBody>
      <dsp:txXfrm rot="-5400000">
        <a:off x="2195386" y="2079023"/>
        <a:ext cx="3829471" cy="1260620"/>
      </dsp:txXfrm>
    </dsp:sp>
    <dsp:sp modelId="{5EF927A5-7CBB-49BD-859D-ADDB0F58843F}">
      <dsp:nvSpPr>
        <dsp:cNvPr id="0" name=""/>
        <dsp:cNvSpPr/>
      </dsp:nvSpPr>
      <dsp:spPr>
        <a:xfrm>
          <a:off x="2946" y="1836199"/>
          <a:ext cx="2192438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注册</a:t>
          </a: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NF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和</a:t>
          </a:r>
          <a:r>
            <a:rPr lang="en-US" altLang="zh-CN" sz="2400" kern="1200" dirty="0" err="1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Adapater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增删事件监听。</a:t>
          </a:r>
          <a:endParaRPr lang="en-US" altLang="zh-CN" sz="2400" kern="1200" dirty="0" smtClean="0">
            <a:solidFill>
              <a:schemeClr val="bg2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8192" y="1921445"/>
        <a:ext cx="2021946" cy="1575775"/>
      </dsp:txXfrm>
    </dsp:sp>
    <dsp:sp modelId="{E8F8CB21-D087-4223-AB4E-6367A3AB23C2}">
      <dsp:nvSpPr>
        <dsp:cNvPr id="0" name=""/>
        <dsp:cNvSpPr/>
      </dsp:nvSpPr>
      <dsp:spPr>
        <a:xfrm rot="5400000">
          <a:off x="3445712" y="2594079"/>
          <a:ext cx="1397014" cy="3897668"/>
        </a:xfrm>
        <a:prstGeom prst="round2SameRect">
          <a:avLst/>
        </a:prstGeom>
        <a:solidFill>
          <a:schemeClr val="accent2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solidFill>
                <a:schemeClr val="bg1"/>
              </a:solidFill>
            </a:rPr>
            <a:t>执行分配算法，注册</a:t>
          </a:r>
          <a:r>
            <a:rPr lang="en-US" altLang="zh-CN" sz="2600" kern="1200" dirty="0" smtClean="0">
              <a:solidFill>
                <a:schemeClr val="bg1"/>
              </a:solidFill>
            </a:rPr>
            <a:t>NF</a:t>
          </a:r>
          <a:r>
            <a:rPr lang="zh-CN" altLang="en-US" sz="2600" kern="1200" dirty="0" smtClean="0">
              <a:solidFill>
                <a:schemeClr val="bg1"/>
              </a:solidFill>
            </a:rPr>
            <a:t>和</a:t>
          </a:r>
          <a:r>
            <a:rPr lang="en-US" altLang="zh-CN" sz="2600" kern="1200" dirty="0" smtClean="0">
              <a:solidFill>
                <a:schemeClr val="bg1"/>
              </a:solidFill>
            </a:rPr>
            <a:t>Adapter</a:t>
          </a:r>
          <a:r>
            <a:rPr lang="zh-CN" altLang="en-US" sz="2600" kern="1200" dirty="0" smtClean="0">
              <a:solidFill>
                <a:schemeClr val="bg1"/>
              </a:solidFill>
            </a:rPr>
            <a:t>至</a:t>
          </a:r>
          <a:r>
            <a:rPr lang="en-US" altLang="zh-CN" sz="2600" kern="1200" dirty="0" smtClean="0">
              <a:solidFill>
                <a:schemeClr val="bg1"/>
              </a:solidFill>
            </a:rPr>
            <a:t>Zookeeper</a:t>
          </a:r>
          <a:endParaRPr lang="zh-CN" altLang="en-US" sz="2600" kern="1200" dirty="0">
            <a:solidFill>
              <a:schemeClr val="bg1"/>
            </a:solidFill>
          </a:endParaRPr>
        </a:p>
      </dsp:txBody>
      <dsp:txXfrm rot="-5400000">
        <a:off x="2195386" y="3912603"/>
        <a:ext cx="3829471" cy="1260620"/>
      </dsp:txXfrm>
    </dsp:sp>
    <dsp:sp modelId="{28B8A629-58A4-4E22-8A27-AF0D88C6A1D6}">
      <dsp:nvSpPr>
        <dsp:cNvPr id="0" name=""/>
        <dsp:cNvSpPr/>
      </dsp:nvSpPr>
      <dsp:spPr>
        <a:xfrm>
          <a:off x="2946" y="3669779"/>
          <a:ext cx="2192438" cy="17462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2400" kern="12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rPr>
            <a:t>执行分配算法</a:t>
          </a:r>
          <a:endParaRPr lang="zh-CN" altLang="en-US" sz="2400" kern="1200" dirty="0"/>
        </a:p>
      </dsp:txBody>
      <dsp:txXfrm>
        <a:off x="88192" y="3755025"/>
        <a:ext cx="2021946" cy="1575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2F053-2F6C-420D-9297-F44C21C809E2}" type="datetimeFigureOut">
              <a:rPr lang="zh-CN" altLang="en-US" smtClean="0"/>
              <a:pPr/>
              <a:t>2016/9/4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0D9C2-9A70-4502-A5B5-FD70F9B4F2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4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0D9C2-9A70-4502-A5B5-FD70F9B4F23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227F-C20E-428A-865E-22E4EF53294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430215" y="3187703"/>
            <a:ext cx="4478337" cy="1344084"/>
          </a:xfrm>
        </p:spPr>
        <p:txBody>
          <a:bodyPr/>
          <a:lstStyle/>
          <a:p>
            <a:pPr lvl="0"/>
            <a:r>
              <a:rPr lang="zh-CN" altLang="en-US" sz="1400" smtClean="0">
                <a:solidFill>
                  <a:srgbClr val="FFFFFF"/>
                </a:solidFill>
                <a:latin typeface="微软雅黑" pitchFamily="34" charset="-122"/>
                <a:cs typeface="Arial" pitchFamily="34" charset="0"/>
              </a:rPr>
              <a:t>单击此处编辑母版文本样式</a:t>
            </a:r>
          </a:p>
        </p:txBody>
      </p:sp>
      <p:sp>
        <p:nvSpPr>
          <p:cNvPr id="5" name="Subtitle 6"/>
          <p:cNvSpPr>
            <a:spLocks noGrp="1"/>
          </p:cNvSpPr>
          <p:nvPr userDrawn="1">
            <p:ph type="subTitle" idx="4294967295"/>
          </p:nvPr>
        </p:nvSpPr>
        <p:spPr>
          <a:xfrm>
            <a:off x="430213" y="1752603"/>
            <a:ext cx="6400800" cy="749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smtClean="0">
                <a:solidFill>
                  <a:srgbClr val="8CC63E"/>
                </a:solidFill>
                <a:latin typeface="微软雅黑" pitchFamily="34" charset="-122"/>
              </a:rPr>
              <a:t>单击此处编辑母版副标题样式</a:t>
            </a:r>
            <a:endParaRPr lang="en-US" sz="2200">
              <a:solidFill>
                <a:srgbClr val="8CC63E"/>
              </a:solidFill>
              <a:latin typeface="微软雅黑" pitchFamily="34" charset="-122"/>
            </a:endParaRPr>
          </a:p>
        </p:txBody>
      </p:sp>
      <p:sp>
        <p:nvSpPr>
          <p:cNvPr id="7" name="Title 7"/>
          <p:cNvSpPr>
            <a:spLocks noGrp="1"/>
          </p:cNvSpPr>
          <p:nvPr userDrawn="1">
            <p:ph type="ctrTitle" idx="4294967295"/>
          </p:nvPr>
        </p:nvSpPr>
        <p:spPr>
          <a:xfrm>
            <a:off x="430213" y="1147233"/>
            <a:ext cx="6400800" cy="592667"/>
          </a:xfrm>
        </p:spPr>
        <p:txBody>
          <a:bodyPr/>
          <a:lstStyle/>
          <a:p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</a:rPr>
              <a:t>单击此处编辑母版标题样式</a:t>
            </a:r>
            <a:endParaRPr lang="en-US" sz="28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2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0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613648" y="679443"/>
            <a:ext cx="6608016" cy="802415"/>
          </a:xfrm>
        </p:spPr>
        <p:txBody>
          <a:bodyPr rtlCol="0">
            <a:normAutofit/>
          </a:bodyPr>
          <a:lstStyle>
            <a:lvl1pPr>
              <a:defRPr lang="en-US" altLang="zh-CN" sz="2400" dirty="0" smtClean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613647" y="1605346"/>
            <a:ext cx="6608016" cy="3868813"/>
          </a:xfrm>
          <a:prstGeom prst="rect">
            <a:avLst/>
          </a:prstGeom>
          <a:extLst>
            <a:ext uri="{FAA26D3D-D897-4be2-8F04-BA451C77F1D7}"/>
          </a:extLst>
        </p:spPr>
        <p:txBody>
          <a:bodyPr rtlCol="0">
            <a:normAutofit/>
          </a:bodyPr>
          <a:lstStyle>
            <a:lvl1pPr>
              <a:lnSpc>
                <a:spcPct val="130000"/>
              </a:lnSpc>
              <a:def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2pPr>
            <a:lvl3pPr>
              <a:lnSpc>
                <a:spcPct val="130000"/>
              </a:lnSpc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3pPr>
            <a:lvl4pPr>
              <a:lnSpc>
                <a:spcPct val="130000"/>
              </a:lnSpc>
              <a:defRPr kumimoji="1" lang="zh-CN" altLang="en-US" sz="1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4pPr>
            <a:lvl5pPr>
              <a:lnSpc>
                <a:spcPct val="130000"/>
              </a:lnSpc>
              <a:defRPr kumimoji="1"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26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pic>
        <p:nvPicPr>
          <p:cNvPr id="17" name="Picture 16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A02FB1B5-AA34-4FE5-A0F9-7B5C39AAC176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8513762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22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EE0FE24A-8607-4E27-8E23-8E6845412385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0"/>
          </p:nvPr>
        </p:nvSpPr>
        <p:spPr>
          <a:xfrm>
            <a:off x="4747351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91239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70650"/>
            <a:ext cx="9144000" cy="38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9"/>
            <a:ext cx="21907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  <a:defRPr/>
            </a:pPr>
            <a:fld id="{D3BF6E97-DDC3-4452-AAC6-6DE1DABCBE0C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FontTx/>
              <a:buNone/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533506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9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idx="10"/>
          </p:nvPr>
        </p:nvSpPr>
        <p:spPr>
          <a:xfrm>
            <a:off x="5979871" y="1514284"/>
            <a:ext cx="287002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4356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6858" y="1991493"/>
            <a:ext cx="6144216" cy="1487063"/>
          </a:xfrm>
        </p:spPr>
        <p:txBody>
          <a:bodyPr rtlCol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8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5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5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5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5065280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9527" y="1600200"/>
            <a:ext cx="3280786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1338948" y="1862301"/>
            <a:ext cx="2429189" cy="146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谢谢！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2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1" y="1600200"/>
            <a:ext cx="4170363" cy="4252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4650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buFontTx/>
              <a:buNone/>
              <a:defRPr/>
            </a:pPr>
            <a:r>
              <a:rPr lang="en-US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：32-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buFontTx/>
              <a:buNone/>
              <a:defRPr/>
            </a:pPr>
            <a:endParaRPr lang="en-US" altLang="zh-CN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altLang="zh-CN" sz="9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buFontTx/>
              <a:buNone/>
              <a:defRPr/>
            </a:pPr>
            <a:r>
              <a:rPr lang="en-US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8351" y="593883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4889" y="55594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7014" y="485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组 5"/>
          <p:cNvGrpSpPr>
            <a:grpSpLocks/>
          </p:cNvGrpSpPr>
          <p:nvPr/>
        </p:nvGrpSpPr>
        <p:grpSpPr bwMode="auto">
          <a:xfrm>
            <a:off x="9364665" y="5135565"/>
            <a:ext cx="1392237" cy="1317625"/>
            <a:chOff x="9286278" y="1725515"/>
            <a:chExt cx="1392554" cy="989008"/>
          </a:xfrm>
        </p:grpSpPr>
        <p:grpSp>
          <p:nvGrpSpPr>
            <p:cNvPr id="12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250" cy="253805"/>
              <a:chOff x="9286278" y="1725515"/>
              <a:chExt cx="935250" cy="253805"/>
            </a:xfrm>
          </p:grpSpPr>
          <p:sp>
            <p:nvSpPr>
              <p:cNvPr id="18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13" name="组 9"/>
            <p:cNvGrpSpPr>
              <a:grpSpLocks/>
            </p:cNvGrpSpPr>
            <p:nvPr/>
          </p:nvGrpSpPr>
          <p:grpSpPr bwMode="auto">
            <a:xfrm>
              <a:off x="9286278" y="2098478"/>
              <a:ext cx="1198835" cy="254997"/>
              <a:chOff x="9286278" y="2098478"/>
              <a:chExt cx="1198835" cy="254997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kumimoji="1"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70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70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153400" y="135413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buFontTx/>
              <a:buNone/>
              <a:defRPr/>
            </a:pPr>
            <a:endParaRPr kumimoji="1" lang="en-US">
              <a:solidFill>
                <a:prstClr val="black"/>
              </a:solidFill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864100" y="4503739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buFontTx/>
              <a:buNone/>
              <a:defRPr/>
            </a:pPr>
            <a:endParaRPr kumimoji="1" lang="en-US">
              <a:solidFill>
                <a:prstClr val="black"/>
              </a:solidFill>
            </a:endParaRPr>
          </a:p>
        </p:txBody>
      </p:sp>
      <p:pic>
        <p:nvPicPr>
          <p:cNvPr id="22" name="Picture 20" descr="ZTE_ppt_design02-0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7877" y="414339"/>
            <a:ext cx="17113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36142" y="1147423"/>
            <a:ext cx="6400800" cy="750347"/>
          </a:xfrm>
        </p:spPr>
        <p:txBody>
          <a:bodyPr>
            <a:normAutofit/>
          </a:bodyPr>
          <a:lstStyle>
            <a:lvl1pPr marL="0" indent="0" algn="l">
              <a:buNone/>
              <a:defRPr kumimoji="1" lang="zh-CN" altLang="en-US" sz="2000" b="0" i="0" kern="1200" dirty="0">
                <a:solidFill>
                  <a:srgbClr val="8CC63E"/>
                </a:solidFill>
                <a:latin typeface="+mn-lt"/>
                <a:ea typeface="微软雅黑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336554" y="2820986"/>
            <a:ext cx="4478338" cy="134242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微软雅黑"/>
                <a:ea typeface="Heiti SC Light"/>
                <a:cs typeface="微软雅黑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36142" y="543308"/>
            <a:ext cx="6400800" cy="592317"/>
          </a:xfrm>
        </p:spPr>
        <p:txBody>
          <a:bodyPr>
            <a:noAutofit/>
          </a:bodyPr>
          <a:lstStyle>
            <a:lvl1pPr algn="l">
              <a:defRPr kumimoji="1" lang="zh-CN" altLang="en-US" sz="2400" b="1" i="0" kern="1200" dirty="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jpe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Size：32-24-pt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5" y="593936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92" y="5560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4" y="48514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grpSp>
        <p:nvGrpSpPr>
          <p:cNvPr id="2054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2055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8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6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4267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06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6" y="457203"/>
            <a:ext cx="6767513" cy="96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6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pic>
        <p:nvPicPr>
          <p:cNvPr id="2067" name="Picture 19" descr="1-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38" y="93134"/>
            <a:ext cx="1789112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301" y="455085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6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chemeClr val="bg1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chemeClr val="bg1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chemeClr val="bg1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chemeClr val="bg1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chemeClr val="bg1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5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ZTE Corporation. All 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21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5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13" y="147401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58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TE-PPT-4x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6988" y="-1096433"/>
            <a:ext cx="9191626" cy="91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5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594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Size：16-20pt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3075" name="组 5"/>
          <p:cNvGrpSpPr>
            <a:grpSpLocks/>
          </p:cNvGrpSpPr>
          <p:nvPr/>
        </p:nvGrpSpPr>
        <p:grpSpPr bwMode="auto">
          <a:xfrm>
            <a:off x="9364665" y="5135035"/>
            <a:ext cx="1392237" cy="1318684"/>
            <a:chOff x="0" y="0"/>
            <a:chExt cx="1392554" cy="989008"/>
          </a:xfrm>
        </p:grpSpPr>
        <p:grpSp>
          <p:nvGrpSpPr>
            <p:cNvPr id="3076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3077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78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3079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3080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081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82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083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308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257299" y="455085"/>
            <a:ext cx="7593013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8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299" y="1600200"/>
            <a:ext cx="7593014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二级</a:t>
            </a:r>
          </a:p>
          <a:p>
            <a:pPr lvl="2"/>
            <a:r>
              <a:rPr lang="zh-CN" dirty="0" smtClean="0"/>
              <a:t>三级</a:t>
            </a:r>
          </a:p>
          <a:p>
            <a:pPr lvl="3"/>
            <a:r>
              <a:rPr lang="zh-CN" dirty="0" smtClean="0"/>
              <a:t>四级</a:t>
            </a:r>
          </a:p>
          <a:p>
            <a:pPr lvl="4"/>
            <a:r>
              <a:rPr lang="zh-CN" dirty="0" smtClean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262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3375" y="455614"/>
            <a:ext cx="85169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8775" y="1600201"/>
            <a:ext cx="84915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963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9236075" y="3833593"/>
            <a:ext cx="1360488" cy="1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Type: 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Size：22-24pt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Color：The ZTE blue </a:t>
            </a:r>
          </a:p>
          <a:p>
            <a:pPr defTabSz="935038"/>
            <a:endParaRPr lang="en-US" altLang="en-US" sz="900" noProof="1">
              <a:solidFill>
                <a:srgbClr val="FFFFFF"/>
              </a:solidFill>
              <a:latin typeface="Arial" pitchFamily="34" charset="0"/>
              <a:ea typeface="Heiti SC Light"/>
              <a:cs typeface="Heiti SC Light"/>
            </a:endParaRPr>
          </a:p>
          <a:p>
            <a:pPr defTabSz="935038"/>
            <a:r>
              <a:rPr lang="en-US" altLang="en-US" sz="9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Subtitle: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Type：</a:t>
            </a:r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MS PGothic" pitchFamily="34" charset="-128"/>
              </a:rPr>
              <a:t>Arial</a:t>
            </a:r>
            <a:endParaRPr lang="en-US" sz="800">
              <a:solidFill>
                <a:srgbClr val="FFFFFF"/>
              </a:solidFill>
              <a:latin typeface="Arial" pitchFamily="34" charset="0"/>
            </a:endParaRP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Size：14-18pt</a:t>
            </a:r>
          </a:p>
          <a:p>
            <a:pPr defTabSz="935038"/>
            <a:r>
              <a:rPr lang="en-US" altLang="en-US" sz="800" noProof="1">
                <a:solidFill>
                  <a:srgbClr val="FFFFFF"/>
                </a:solidFill>
                <a:latin typeface="Arial" pitchFamily="34" charset="0"/>
                <a:ea typeface="Heiti SC Light"/>
                <a:cs typeface="Heiti SC Light"/>
              </a:rPr>
              <a:t>Color: The ZTE green</a:t>
            </a:r>
          </a:p>
        </p:txBody>
      </p:sp>
      <p:grpSp>
        <p:nvGrpSpPr>
          <p:cNvPr id="4100" name="组 5"/>
          <p:cNvGrpSpPr>
            <a:grpSpLocks/>
          </p:cNvGrpSpPr>
          <p:nvPr/>
        </p:nvGrpSpPr>
        <p:grpSpPr bwMode="auto">
          <a:xfrm>
            <a:off x="9364664" y="5135034"/>
            <a:ext cx="1392237" cy="1318684"/>
            <a:chOff x="0" y="0"/>
            <a:chExt cx="1392554" cy="989008"/>
          </a:xfrm>
        </p:grpSpPr>
        <p:grpSp>
          <p:nvGrpSpPr>
            <p:cNvPr id="4101" name="组 6"/>
            <p:cNvGrpSpPr>
              <a:grpSpLocks/>
            </p:cNvGrpSpPr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4102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3" name="文本框 19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717814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G143, B212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104" name="组 9"/>
            <p:cNvGrpSpPr>
              <a:grpSpLocks/>
            </p:cNvGrpSpPr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410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390" cy="254390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106" name="文本框 15"/>
              <p:cNvSpPr txBox="1">
                <a:spLocks noChangeArrowheads="1"/>
              </p:cNvSpPr>
              <p:nvPr/>
            </p:nvSpPr>
            <p:spPr bwMode="auto">
              <a:xfrm>
                <a:off x="217344" y="31110"/>
                <a:ext cx="982018" cy="150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700" i="1">
                    <a:solidFill>
                      <a:srgbClr val="FFFFFF"/>
                    </a:solidFill>
                    <a:latin typeface="Arial" pitchFamily="34" charset="0"/>
                  </a:rPr>
                  <a:t>R140,G198, B62</a:t>
                </a:r>
                <a:endParaRPr lang="zh-CN" altLang="en-US" sz="700" i="1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107" name="矩形 10"/>
            <p:cNvSpPr>
              <a:spLocks noChangeArrowheads="1"/>
            </p:cNvSpPr>
            <p:nvPr/>
          </p:nvSpPr>
          <p:spPr bwMode="auto">
            <a:xfrm>
              <a:off x="0" y="734618"/>
              <a:ext cx="254390" cy="254390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108" name="文本框 12"/>
            <p:cNvSpPr txBox="1">
              <a:spLocks noChangeArrowheads="1"/>
            </p:cNvSpPr>
            <p:nvPr/>
          </p:nvSpPr>
          <p:spPr bwMode="auto">
            <a:xfrm>
              <a:off x="217344" y="765728"/>
              <a:ext cx="1175210" cy="15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00" i="1">
                  <a:solidFill>
                    <a:srgbClr val="FFFFFF"/>
                  </a:solidFill>
                  <a:latin typeface="Arial" pitchFamily="34" charset="0"/>
                </a:rPr>
                <a:t>R90,G203, B245</a:t>
              </a:r>
              <a:endParaRPr lang="zh-CN" altLang="en-US" sz="700" i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4109" name="TextBox 16"/>
          <p:cNvSpPr txBox="1">
            <a:spLocks noChangeArrowheads="1"/>
          </p:cNvSpPr>
          <p:nvPr/>
        </p:nvSpPr>
        <p:spPr bwMode="auto">
          <a:xfrm>
            <a:off x="5030506" y="6470073"/>
            <a:ext cx="2190750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© </a:t>
            </a:r>
            <a:r>
              <a:rPr lang="en-US" sz="600" dirty="0" smtClean="0">
                <a:solidFill>
                  <a:srgbClr val="7F7F7F"/>
                </a:solidFill>
                <a:latin typeface="Arial" pitchFamily="34" charset="0"/>
              </a:rPr>
              <a:t>ZTE All </a:t>
            </a:r>
            <a:r>
              <a:rPr lang="en-US" sz="600" dirty="0">
                <a:solidFill>
                  <a:srgbClr val="7F7F7F"/>
                </a:solidFill>
                <a:latin typeface="Arial" pitchFamily="34" charset="0"/>
              </a:rPr>
              <a:t>rights reserved</a:t>
            </a:r>
          </a:p>
        </p:txBody>
      </p:sp>
      <p:sp>
        <p:nvSpPr>
          <p:cNvPr id="4110" name="Slide Number Placeholder 5"/>
          <p:cNvSpPr>
            <a:spLocks noGrp="1" noChangeArrowheads="1"/>
          </p:cNvSpPr>
          <p:nvPr/>
        </p:nvSpPr>
        <p:spPr bwMode="auto">
          <a:xfrm>
            <a:off x="238125" y="6466418"/>
            <a:ext cx="419100" cy="48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3A232AC-B835-42C1-99DB-2C459B2C1403}" type="slidenum">
              <a:rPr lang="en-US" sz="800">
                <a:solidFill>
                  <a:srgbClr val="404040"/>
                </a:solidFill>
                <a:latin typeface="Arial" pitchFamily="34" charset="0"/>
              </a:rPr>
              <a:pPr/>
              <a:t>‹#›</a:t>
            </a:fld>
            <a:endParaRPr lang="en-US" sz="800">
              <a:solidFill>
                <a:srgbClr val="404040"/>
              </a:solidFill>
              <a:latin typeface="Arial" pitchFamily="34" charset="0"/>
            </a:endParaRPr>
          </a:p>
        </p:txBody>
      </p:sp>
      <p:sp>
        <p:nvSpPr>
          <p:cNvPr id="411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084"/>
            <a:ext cx="8516938" cy="96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11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二级</a:t>
            </a:r>
          </a:p>
          <a:p>
            <a:pPr lvl="2"/>
            <a:r>
              <a:rPr lang="zh-CN" smtClean="0"/>
              <a:t>三级</a:t>
            </a:r>
          </a:p>
          <a:p>
            <a:pPr lvl="3"/>
            <a:r>
              <a:rPr lang="zh-CN" smtClean="0"/>
              <a:t>四级</a:t>
            </a:r>
          </a:p>
          <a:p>
            <a:pPr lvl="4"/>
            <a:r>
              <a:rPr lang="zh-CN" smtClean="0"/>
              <a:t>五级</a:t>
            </a:r>
          </a:p>
        </p:txBody>
      </p:sp>
      <p:sp>
        <p:nvSpPr>
          <p:cNvPr id="4113" name="TextBox 17"/>
          <p:cNvSpPr txBox="1">
            <a:spLocks noChangeArrowheads="1"/>
          </p:cNvSpPr>
          <p:nvPr/>
        </p:nvSpPr>
        <p:spPr bwMode="auto">
          <a:xfrm>
            <a:off x="8210409" y="147398"/>
            <a:ext cx="777737" cy="307687"/>
          </a:xfrm>
          <a:prstGeom prst="rect">
            <a:avLst/>
          </a:prstGeom>
          <a:noFill/>
          <a:ln w="9525" cap="flat" cmpd="sng">
            <a:noFill/>
            <a:bevel/>
            <a:headEnd/>
            <a:tailEnd/>
          </a:ln>
          <a:effectLst/>
        </p:spPr>
        <p:txBody>
          <a:bodyPr lIns="0" tIns="0" rIns="0" bIns="0"/>
          <a:lstStyle/>
          <a:p>
            <a:r>
              <a:rPr lang="zh-CN" altLang="en-US" sz="10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内部公开</a:t>
            </a:r>
            <a:r>
              <a:rPr lang="en-US" sz="1000" dirty="0" smtClean="0">
                <a:solidFill>
                  <a:srgbClr val="404040"/>
                </a:solidFill>
                <a:latin typeface="微软雅黑" pitchFamily="34" charset="-122"/>
                <a:ea typeface="Heiti SC Light"/>
                <a:cs typeface="Heiti SC Light"/>
              </a:rPr>
              <a:t>▲</a:t>
            </a:r>
            <a:endParaRPr lang="en-US" sz="1000" dirty="0">
              <a:solidFill>
                <a:srgbClr val="404040"/>
              </a:solidFill>
              <a:latin typeface="微软雅黑" pitchFamily="34" charset="-122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77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lnSpc>
          <a:spcPct val="1200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027114" y="2816352"/>
            <a:ext cx="4478337" cy="1715432"/>
          </a:xfrm>
        </p:spPr>
        <p:txBody>
          <a:bodyPr/>
          <a:lstStyle/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  辩 人 ：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焦清波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10198118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所属团队：华山论剑</a:t>
            </a:r>
            <a:endParaRPr kumimoji="1"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指导老师：魏来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r>
              <a:rPr kumimoji="1"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入职时间：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2016.03.09</a:t>
            </a:r>
            <a:endParaRPr kumimoji="1"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1400" dirty="0">
              <a:solidFill>
                <a:srgbClr val="FFFFFF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9219" name="Subtitle 6"/>
          <p:cNvSpPr>
            <a:spLocks noGrp="1"/>
          </p:cNvSpPr>
          <p:nvPr>
            <p:ph type="subTitle" idx="4294967295"/>
          </p:nvPr>
        </p:nvSpPr>
        <p:spPr>
          <a:xfrm>
            <a:off x="1027114" y="1926339"/>
            <a:ext cx="6400800" cy="5755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微软雅黑" pitchFamily="34" charset="-122"/>
              </a:rPr>
              <a:t>网管四部</a:t>
            </a:r>
            <a:endParaRPr lang="en-US" dirty="0">
              <a:solidFill>
                <a:schemeClr val="accent2"/>
              </a:solidFill>
              <a:latin typeface="微软雅黑" pitchFamily="34" charset="-122"/>
            </a:endParaRPr>
          </a:p>
        </p:txBody>
      </p:sp>
      <p:sp>
        <p:nvSpPr>
          <p:cNvPr id="9220" name="Title 7"/>
          <p:cNvSpPr>
            <a:spLocks noGrp="1"/>
          </p:cNvSpPr>
          <p:nvPr>
            <p:ph type="ctrTitle" idx="4294967295"/>
          </p:nvPr>
        </p:nvSpPr>
        <p:spPr>
          <a:xfrm>
            <a:off x="1027114" y="558800"/>
            <a:ext cx="2978152" cy="9144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</a:rPr>
              <a:t>转正答辩</a:t>
            </a:r>
            <a:endParaRPr lang="en-US" sz="40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NF</a:t>
            </a:r>
            <a:r>
              <a:rPr lang="zh-CN" altLang="en-US" dirty="0" smtClean="0"/>
              <a:t>增删事件详细介绍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091361" y="74719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初始启动，注册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监听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39052" y="190274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zh-CN" altLang="en-US" sz="1000" dirty="0" smtClean="0">
                <a:solidFill>
                  <a:schemeClr val="bg1"/>
                </a:solidFill>
              </a:rPr>
              <a:t>判断否为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nf</a:t>
            </a:r>
            <a:r>
              <a:rPr lang="zh-CN" altLang="en-US" sz="1000" dirty="0" smtClean="0">
                <a:solidFill>
                  <a:schemeClr val="bg1"/>
                </a:solidFill>
              </a:rPr>
              <a:t>增加事件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8804" y="171314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091361" y="132431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监听到</a:t>
            </a:r>
            <a:r>
              <a:rPr lang="en-US" altLang="zh-CN" sz="1000" dirty="0" err="1">
                <a:solidFill>
                  <a:schemeClr val="bg1"/>
                </a:solidFill>
                <a:latin typeface="Arial" pitchFamily="34" charset="0"/>
              </a:rPr>
              <a:t>nf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增删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auto">
          <a:xfrm>
            <a:off x="6621703" y="197850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构造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删除事件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AutoShape 2"/>
          <p:cNvSpPr>
            <a:spLocks noChangeArrowheads="1"/>
          </p:cNvSpPr>
          <p:nvPr/>
        </p:nvSpPr>
        <p:spPr bwMode="auto">
          <a:xfrm>
            <a:off x="409136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将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添加到缓存中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4" name="AutoShape 14"/>
          <p:cNvCxnSpPr>
            <a:cxnSpLocks noChangeShapeType="1"/>
            <a:stCxn id="9" idx="2"/>
          </p:cNvCxnSpPr>
          <p:nvPr/>
        </p:nvCxnSpPr>
        <p:spPr bwMode="auto">
          <a:xfrm>
            <a:off x="4754829" y="2413338"/>
            <a:ext cx="2762" cy="25364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87" name="AutoShape 2"/>
          <p:cNvSpPr>
            <a:spLocks noChangeArrowheads="1"/>
          </p:cNvSpPr>
          <p:nvPr/>
        </p:nvSpPr>
        <p:spPr bwMode="auto">
          <a:xfrm>
            <a:off x="4085835" y="433877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触发分配算法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8" name="AutoShape 14"/>
          <p:cNvCxnSpPr>
            <a:cxnSpLocks noChangeShapeType="1"/>
            <a:stCxn id="90" idx="2"/>
            <a:endCxn id="87" idx="0"/>
          </p:cNvCxnSpPr>
          <p:nvPr/>
        </p:nvCxnSpPr>
        <p:spPr bwMode="auto">
          <a:xfrm flipH="1">
            <a:off x="4754827" y="3910908"/>
            <a:ext cx="5526" cy="4278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06" name="AutoShape 2"/>
          <p:cNvSpPr>
            <a:spLocks noChangeArrowheads="1"/>
          </p:cNvSpPr>
          <p:nvPr/>
        </p:nvSpPr>
        <p:spPr bwMode="auto">
          <a:xfrm>
            <a:off x="4074135" y="4923738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结束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7" name="AutoShape 14"/>
          <p:cNvCxnSpPr>
            <a:cxnSpLocks noChangeShapeType="1"/>
            <a:stCxn id="4" idx="2"/>
            <a:endCxn id="46" idx="0"/>
          </p:cNvCxnSpPr>
          <p:nvPr/>
        </p:nvCxnSpPr>
        <p:spPr bwMode="auto">
          <a:xfrm>
            <a:off x="4760353" y="1106283"/>
            <a:ext cx="0" cy="21803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0" name="AutoShape 14"/>
          <p:cNvCxnSpPr>
            <a:cxnSpLocks noChangeShapeType="1"/>
            <a:stCxn id="46" idx="2"/>
            <a:endCxn id="9" idx="0"/>
          </p:cNvCxnSpPr>
          <p:nvPr/>
        </p:nvCxnSpPr>
        <p:spPr bwMode="auto">
          <a:xfrm flipH="1">
            <a:off x="4754829" y="1683399"/>
            <a:ext cx="5524" cy="21934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9" name="AutoShape 14"/>
          <p:cNvCxnSpPr>
            <a:cxnSpLocks noChangeShapeType="1"/>
            <a:stCxn id="298" idx="2"/>
            <a:endCxn id="90" idx="0"/>
          </p:cNvCxnSpPr>
          <p:nvPr/>
        </p:nvCxnSpPr>
        <p:spPr bwMode="auto">
          <a:xfrm>
            <a:off x="4760353" y="3059596"/>
            <a:ext cx="0" cy="492226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0" name="AutoShape 14"/>
          <p:cNvCxnSpPr>
            <a:cxnSpLocks noChangeShapeType="1"/>
          </p:cNvCxnSpPr>
          <p:nvPr/>
        </p:nvCxnSpPr>
        <p:spPr bwMode="auto">
          <a:xfrm>
            <a:off x="6082634" y="2172961"/>
            <a:ext cx="551098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249" name="AutoShape 14"/>
          <p:cNvCxnSpPr>
            <a:cxnSpLocks noChangeShapeType="1"/>
            <a:stCxn id="87" idx="2"/>
            <a:endCxn id="106" idx="0"/>
          </p:cNvCxnSpPr>
          <p:nvPr/>
        </p:nvCxnSpPr>
        <p:spPr bwMode="auto">
          <a:xfrm flipH="1">
            <a:off x="4743127" y="4697863"/>
            <a:ext cx="11700" cy="22587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296" name="TextBox 295"/>
          <p:cNvSpPr txBox="1"/>
          <p:nvPr/>
        </p:nvSpPr>
        <p:spPr>
          <a:xfrm>
            <a:off x="4948232" y="323436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948232" y="241333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298" name="AutoShape 2"/>
          <p:cNvSpPr>
            <a:spLocks noChangeArrowheads="1"/>
          </p:cNvSpPr>
          <p:nvPr/>
        </p:nvSpPr>
        <p:spPr bwMode="auto">
          <a:xfrm>
            <a:off x="4091361" y="270051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构造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增加事件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AutoShape 2"/>
          <p:cNvSpPr>
            <a:spLocks noChangeArrowheads="1"/>
          </p:cNvSpPr>
          <p:nvPr/>
        </p:nvSpPr>
        <p:spPr bwMode="auto">
          <a:xfrm>
            <a:off x="6621702" y="267336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从缓存中删除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nf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AutoShape 2"/>
          <p:cNvSpPr>
            <a:spLocks noChangeArrowheads="1"/>
          </p:cNvSpPr>
          <p:nvPr/>
        </p:nvSpPr>
        <p:spPr bwMode="auto">
          <a:xfrm>
            <a:off x="662170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从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ZK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中删除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3" name="AutoShape 14"/>
          <p:cNvCxnSpPr>
            <a:cxnSpLocks noChangeShapeType="1"/>
            <a:stCxn id="55" idx="2"/>
            <a:endCxn id="41" idx="0"/>
          </p:cNvCxnSpPr>
          <p:nvPr/>
        </p:nvCxnSpPr>
        <p:spPr bwMode="auto">
          <a:xfrm flipH="1">
            <a:off x="7290694" y="2337586"/>
            <a:ext cx="1" cy="33578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14"/>
          <p:cNvCxnSpPr>
            <a:cxnSpLocks noChangeShapeType="1"/>
            <a:stCxn id="41" idx="2"/>
            <a:endCxn id="42" idx="0"/>
          </p:cNvCxnSpPr>
          <p:nvPr/>
        </p:nvCxnSpPr>
        <p:spPr bwMode="auto">
          <a:xfrm flipH="1">
            <a:off x="7290693" y="3032453"/>
            <a:ext cx="1" cy="5193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14"/>
          <p:cNvCxnSpPr>
            <a:cxnSpLocks noChangeShapeType="1"/>
            <a:stCxn id="42" idx="2"/>
            <a:endCxn id="87" idx="3"/>
          </p:cNvCxnSpPr>
          <p:nvPr/>
        </p:nvCxnSpPr>
        <p:spPr bwMode="auto">
          <a:xfrm rot="5400000">
            <a:off x="6053550" y="3281177"/>
            <a:ext cx="607412" cy="186687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831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Adapter</a:t>
            </a:r>
            <a:r>
              <a:rPr lang="zh-CN" altLang="en-US" dirty="0" smtClean="0"/>
              <a:t>增删事件详细介绍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091361" y="74719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初始启动，注册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监听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39052" y="190274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zh-CN" altLang="en-US" sz="1000" dirty="0" smtClean="0">
                <a:solidFill>
                  <a:schemeClr val="bg1"/>
                </a:solidFill>
              </a:rPr>
              <a:t>判断否为</a:t>
            </a:r>
            <a:r>
              <a:rPr lang="en-US" altLang="zh-CN" sz="1000" dirty="0" smtClean="0">
                <a:solidFill>
                  <a:schemeClr val="bg1"/>
                </a:solidFill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</a:rPr>
              <a:t>增加事件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18804" y="171314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091361" y="132431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监听到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增删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auto">
          <a:xfrm>
            <a:off x="6621703" y="197850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构造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删除事件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AutoShape 2"/>
          <p:cNvSpPr>
            <a:spLocks noChangeArrowheads="1"/>
          </p:cNvSpPr>
          <p:nvPr/>
        </p:nvSpPr>
        <p:spPr bwMode="auto">
          <a:xfrm>
            <a:off x="409136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分配队列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4" name="AutoShape 14"/>
          <p:cNvCxnSpPr>
            <a:cxnSpLocks noChangeShapeType="1"/>
            <a:stCxn id="9" idx="2"/>
          </p:cNvCxnSpPr>
          <p:nvPr/>
        </p:nvCxnSpPr>
        <p:spPr bwMode="auto">
          <a:xfrm>
            <a:off x="4754829" y="2413338"/>
            <a:ext cx="2762" cy="25364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87" name="AutoShape 2"/>
          <p:cNvSpPr>
            <a:spLocks noChangeArrowheads="1"/>
          </p:cNvSpPr>
          <p:nvPr/>
        </p:nvSpPr>
        <p:spPr bwMode="auto">
          <a:xfrm>
            <a:off x="4085835" y="433877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触发分配算法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8" name="AutoShape 14"/>
          <p:cNvCxnSpPr>
            <a:cxnSpLocks noChangeShapeType="1"/>
            <a:stCxn id="90" idx="2"/>
            <a:endCxn id="87" idx="0"/>
          </p:cNvCxnSpPr>
          <p:nvPr/>
        </p:nvCxnSpPr>
        <p:spPr bwMode="auto">
          <a:xfrm flipH="1">
            <a:off x="4754827" y="3910908"/>
            <a:ext cx="5526" cy="4278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06" name="AutoShape 2"/>
          <p:cNvSpPr>
            <a:spLocks noChangeArrowheads="1"/>
          </p:cNvSpPr>
          <p:nvPr/>
        </p:nvSpPr>
        <p:spPr bwMode="auto">
          <a:xfrm>
            <a:off x="4074135" y="4923738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结束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7" name="AutoShape 14"/>
          <p:cNvCxnSpPr>
            <a:cxnSpLocks noChangeShapeType="1"/>
            <a:stCxn id="4" idx="2"/>
            <a:endCxn id="46" idx="0"/>
          </p:cNvCxnSpPr>
          <p:nvPr/>
        </p:nvCxnSpPr>
        <p:spPr bwMode="auto">
          <a:xfrm>
            <a:off x="4760353" y="1106283"/>
            <a:ext cx="0" cy="21803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0" name="AutoShape 14"/>
          <p:cNvCxnSpPr>
            <a:cxnSpLocks noChangeShapeType="1"/>
            <a:stCxn id="46" idx="2"/>
            <a:endCxn id="9" idx="0"/>
          </p:cNvCxnSpPr>
          <p:nvPr/>
        </p:nvCxnSpPr>
        <p:spPr bwMode="auto">
          <a:xfrm flipH="1">
            <a:off x="4754829" y="1683399"/>
            <a:ext cx="5524" cy="21934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9" name="AutoShape 14"/>
          <p:cNvCxnSpPr>
            <a:cxnSpLocks noChangeShapeType="1"/>
            <a:stCxn id="298" idx="2"/>
            <a:endCxn id="90" idx="0"/>
          </p:cNvCxnSpPr>
          <p:nvPr/>
        </p:nvCxnSpPr>
        <p:spPr bwMode="auto">
          <a:xfrm>
            <a:off x="4760353" y="3059596"/>
            <a:ext cx="0" cy="492226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0" name="AutoShape 14"/>
          <p:cNvCxnSpPr>
            <a:cxnSpLocks noChangeShapeType="1"/>
          </p:cNvCxnSpPr>
          <p:nvPr/>
        </p:nvCxnSpPr>
        <p:spPr bwMode="auto">
          <a:xfrm>
            <a:off x="6082634" y="2172961"/>
            <a:ext cx="551098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249" name="AutoShape 14"/>
          <p:cNvCxnSpPr>
            <a:cxnSpLocks noChangeShapeType="1"/>
            <a:stCxn id="87" idx="2"/>
            <a:endCxn id="106" idx="0"/>
          </p:cNvCxnSpPr>
          <p:nvPr/>
        </p:nvCxnSpPr>
        <p:spPr bwMode="auto">
          <a:xfrm flipH="1">
            <a:off x="4743127" y="4697863"/>
            <a:ext cx="11700" cy="22587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296" name="TextBox 295"/>
          <p:cNvSpPr txBox="1"/>
          <p:nvPr/>
        </p:nvSpPr>
        <p:spPr>
          <a:xfrm>
            <a:off x="4948232" y="323436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948232" y="241333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298" name="AutoShape 2"/>
          <p:cNvSpPr>
            <a:spLocks noChangeArrowheads="1"/>
          </p:cNvSpPr>
          <p:nvPr/>
        </p:nvSpPr>
        <p:spPr bwMode="auto">
          <a:xfrm>
            <a:off x="4091361" y="270051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构造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增加事件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AutoShape 2"/>
          <p:cNvSpPr>
            <a:spLocks noChangeArrowheads="1"/>
          </p:cNvSpPr>
          <p:nvPr/>
        </p:nvSpPr>
        <p:spPr bwMode="auto">
          <a:xfrm>
            <a:off x="6621702" y="267336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从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zk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中删除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AutoShape 2"/>
          <p:cNvSpPr>
            <a:spLocks noChangeArrowheads="1"/>
          </p:cNvSpPr>
          <p:nvPr/>
        </p:nvSpPr>
        <p:spPr bwMode="auto">
          <a:xfrm>
            <a:off x="662170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将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adapter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的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存入缓存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3" name="AutoShape 14"/>
          <p:cNvCxnSpPr>
            <a:cxnSpLocks noChangeShapeType="1"/>
            <a:stCxn id="55" idx="2"/>
            <a:endCxn id="41" idx="0"/>
          </p:cNvCxnSpPr>
          <p:nvPr/>
        </p:nvCxnSpPr>
        <p:spPr bwMode="auto">
          <a:xfrm flipH="1">
            <a:off x="7290694" y="2337586"/>
            <a:ext cx="1" cy="33578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47" name="AutoShape 14"/>
          <p:cNvCxnSpPr>
            <a:cxnSpLocks noChangeShapeType="1"/>
            <a:stCxn id="41" idx="2"/>
            <a:endCxn id="42" idx="0"/>
          </p:cNvCxnSpPr>
          <p:nvPr/>
        </p:nvCxnSpPr>
        <p:spPr bwMode="auto">
          <a:xfrm flipH="1">
            <a:off x="7290693" y="3032453"/>
            <a:ext cx="1" cy="5193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49" name="AutoShape 14"/>
          <p:cNvCxnSpPr>
            <a:cxnSpLocks noChangeShapeType="1"/>
            <a:stCxn id="42" idx="2"/>
            <a:endCxn id="87" idx="3"/>
          </p:cNvCxnSpPr>
          <p:nvPr/>
        </p:nvCxnSpPr>
        <p:spPr bwMode="auto">
          <a:xfrm rot="5400000">
            <a:off x="6053550" y="3281177"/>
            <a:ext cx="607412" cy="1866875"/>
          </a:xfrm>
          <a:prstGeom prst="bentConnector2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2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开发遇到的问题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7299" y="982177"/>
            <a:ext cx="7783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从资源获取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的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串与实体</a:t>
            </a:r>
            <a:r>
              <a:rPr lang="en-US" altLang="zh-CN" dirty="0" smtClean="0">
                <a:solidFill>
                  <a:schemeClr val="bg2"/>
                </a:solidFill>
              </a:rPr>
              <a:t>Bean</a:t>
            </a:r>
            <a:r>
              <a:rPr lang="zh-CN" altLang="en-US" dirty="0" smtClean="0">
                <a:solidFill>
                  <a:schemeClr val="bg2"/>
                </a:solidFill>
              </a:rPr>
              <a:t>之间的对应不一致，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串中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       有多余的属性，导致转换失败。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解决：通过</a:t>
            </a:r>
            <a:r>
              <a:rPr lang="en-US" altLang="zh-CN" dirty="0" smtClean="0">
                <a:solidFill>
                  <a:schemeClr val="bg2"/>
                </a:solidFill>
              </a:rPr>
              <a:t>Jackson</a:t>
            </a:r>
            <a:r>
              <a:rPr lang="zh-CN" altLang="en-US" dirty="0" smtClean="0">
                <a:solidFill>
                  <a:schemeClr val="bg2"/>
                </a:solidFill>
              </a:rPr>
              <a:t>设置如下属性，可以实现</a:t>
            </a:r>
            <a:r>
              <a:rPr lang="en-US" altLang="zh-CN" dirty="0" err="1" smtClean="0">
                <a:solidFill>
                  <a:schemeClr val="bg2"/>
                </a:solidFill>
              </a:rPr>
              <a:t>Json</a:t>
            </a:r>
            <a:r>
              <a:rPr lang="zh-CN" altLang="en-US" dirty="0" smtClean="0">
                <a:solidFill>
                  <a:schemeClr val="bg2"/>
                </a:solidFill>
              </a:rPr>
              <a:t>串和实体</a:t>
            </a:r>
            <a:r>
              <a:rPr lang="en-US" altLang="zh-CN" dirty="0" smtClean="0">
                <a:solidFill>
                  <a:schemeClr val="bg2"/>
                </a:solidFill>
              </a:rPr>
              <a:t>Bean</a:t>
            </a:r>
            <a:r>
              <a:rPr lang="zh-CN" altLang="en-US" dirty="0" smtClean="0">
                <a:solidFill>
                  <a:schemeClr val="bg2"/>
                </a:solidFill>
              </a:rPr>
              <a:t>之间的转换。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299" y="2321005"/>
            <a:ext cx="8077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2"/>
                </a:solidFill>
              </a:rPr>
              <a:t>同一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增加事件发送两次，则会在</a:t>
            </a:r>
            <a:r>
              <a:rPr lang="en-US" altLang="zh-CN" dirty="0" smtClean="0">
                <a:solidFill>
                  <a:schemeClr val="bg2"/>
                </a:solidFill>
              </a:rPr>
              <a:t>ZK</a:t>
            </a:r>
            <a:r>
              <a:rPr lang="zh-CN" altLang="en-US" dirty="0" smtClean="0">
                <a:solidFill>
                  <a:schemeClr val="bg2"/>
                </a:solidFill>
              </a:rPr>
              <a:t>节点上出现两个相同节点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解决</a:t>
            </a:r>
            <a:r>
              <a:rPr lang="zh-CN" altLang="en-US" dirty="0">
                <a:solidFill>
                  <a:schemeClr val="bg2"/>
                </a:solidFill>
              </a:rPr>
              <a:t>：监听</a:t>
            </a:r>
            <a:r>
              <a:rPr lang="en-US" altLang="zh-CN" dirty="0">
                <a:solidFill>
                  <a:schemeClr val="bg2"/>
                </a:solidFill>
              </a:rPr>
              <a:t>NF</a:t>
            </a:r>
            <a:r>
              <a:rPr lang="zh-CN" altLang="en-US" dirty="0">
                <a:solidFill>
                  <a:schemeClr val="bg2"/>
                </a:solidFill>
              </a:rPr>
              <a:t>增加事件时，执行分配算法</a:t>
            </a:r>
            <a:r>
              <a:rPr lang="zh-CN" altLang="en-US" dirty="0" smtClean="0">
                <a:solidFill>
                  <a:schemeClr val="bg2"/>
                </a:solidFill>
              </a:rPr>
              <a:t>前判断</a:t>
            </a:r>
            <a:r>
              <a:rPr lang="en-US" altLang="zh-CN" dirty="0">
                <a:solidFill>
                  <a:schemeClr val="bg2"/>
                </a:solidFill>
              </a:rPr>
              <a:t>NF</a:t>
            </a:r>
            <a:r>
              <a:rPr lang="zh-CN" altLang="en-US" dirty="0">
                <a:solidFill>
                  <a:schemeClr val="bg2"/>
                </a:solidFill>
              </a:rPr>
              <a:t>节点是否在</a:t>
            </a:r>
            <a:r>
              <a:rPr lang="en-US" altLang="zh-CN" dirty="0">
                <a:solidFill>
                  <a:schemeClr val="bg2"/>
                </a:solidFill>
              </a:rPr>
              <a:t>ZK</a:t>
            </a:r>
            <a:r>
              <a:rPr lang="zh-CN" altLang="en-US" dirty="0">
                <a:solidFill>
                  <a:schemeClr val="bg2"/>
                </a:solidFill>
              </a:rPr>
              <a:t>上已经注册，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   </a:t>
            </a:r>
            <a:r>
              <a:rPr lang="zh-CN" altLang="en-US" dirty="0" smtClean="0">
                <a:solidFill>
                  <a:schemeClr val="bg2"/>
                </a:solidFill>
              </a:rPr>
              <a:t>如果注册过则从缓存中删除此节点。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后续</a:t>
            </a:r>
            <a:r>
              <a:rPr lang="zh-CN" altLang="en-US" dirty="0"/>
              <a:t>优化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7299" y="982177"/>
            <a:ext cx="69942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bg2"/>
                </a:solidFill>
              </a:rPr>
              <a:t>分配算法只有平均分配算法一种，后续考虑实现多种分配算法。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如最大空闲率分配算法。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solidFill>
                  <a:schemeClr val="bg2"/>
                </a:solidFill>
              </a:rPr>
              <a:t>监听</a:t>
            </a:r>
            <a:r>
              <a:rPr lang="en-US" altLang="zh-CN" dirty="0" smtClean="0">
                <a:solidFill>
                  <a:schemeClr val="bg2"/>
                </a:solidFill>
              </a:rPr>
              <a:t>NF</a:t>
            </a:r>
            <a:r>
              <a:rPr lang="zh-CN" altLang="en-US" dirty="0" smtClean="0">
                <a:solidFill>
                  <a:schemeClr val="bg2"/>
                </a:solidFill>
              </a:rPr>
              <a:t>和</a:t>
            </a:r>
            <a:r>
              <a:rPr lang="en-US" altLang="zh-CN" dirty="0" err="1" smtClean="0">
                <a:solidFill>
                  <a:schemeClr val="bg2"/>
                </a:solidFill>
              </a:rPr>
              <a:t>Adapater</a:t>
            </a:r>
            <a:r>
              <a:rPr lang="zh-CN" altLang="en-US" dirty="0" smtClean="0">
                <a:solidFill>
                  <a:schemeClr val="bg2"/>
                </a:solidFill>
              </a:rPr>
              <a:t>增删事件处理逻辑都是线性，后续考虑采用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多线程</a:t>
            </a:r>
            <a:r>
              <a:rPr lang="en-US" altLang="zh-CN" dirty="0" smtClean="0">
                <a:solidFill>
                  <a:schemeClr val="bg2"/>
                </a:solidFill>
              </a:rPr>
              <a:t>+</a:t>
            </a:r>
            <a:r>
              <a:rPr lang="zh-CN" altLang="en-US" dirty="0" smtClean="0">
                <a:solidFill>
                  <a:schemeClr val="bg2"/>
                </a:solidFill>
              </a:rPr>
              <a:t>缓冲队列进行改进。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 smtClean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试用期总结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试用期存在的问题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工作方面，对开发代码的异常处理考虑不太全面，打印日志信息的处理不太规范，在真实调试环境中出现异常情况时难以定位问题发生的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位置。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协作方面，刚接手项目任务时与团队以及结对人员的沟通频繁度不够，出现交付的代码需要返工得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情况。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业务处理方面，对于业务逻辑的扩展性、维护性、性能方面的考虑不足。对于一些代码功能逻辑的处理，没有考虑到上述方面的衡量，代码编写仅限于实现正常功能。在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TCO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用例评审中，发现很多场景实现代码都没有进行合理的考虑和设计。</a:t>
            </a:r>
          </a:p>
          <a:p>
            <a:pPr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开发语言能力，提升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TDD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开发的意识，对现有代码进行重构，同时提升代码单元测试覆盖率。对于关键代码和异常处理增加合适的日志打印。确保以后新增代码符合代码一页纸走查规范和</a:t>
            </a:r>
            <a:r>
              <a:rPr lang="en-US" altLang="zh-CN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Clean code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和团队内成员进行沟通，深入理解功能模块的业务需求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。落地为文档，方便沟通和知识传递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参与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用例评审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，多与团队内成员</a:t>
            </a: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沟通，保证开发代码具有扩展性、维护性。</a:t>
            </a:r>
            <a:endParaRPr lang="zh-CN" altLang="en-US" dirty="0"/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、后续工作计划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en-US" altLang="zh-CN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netconf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协议和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yang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建模语言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阅读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RFC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官方文档，总结输出到团队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每月输出一次团队内培训</a:t>
            </a:r>
            <a:endParaRPr lang="en-US" altLang="zh-CN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能够解决团队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的相关问题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 day light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半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年内完成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ODL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源码阅读，总结输出到团队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endParaRPr lang="en-US" altLang="zh-CN" dirty="0"/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每月输出一次团队内培训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能够解决团队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的相关问题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提升编码能力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编写代码符合一页纸规范，无低级故障出现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idx="4294967295"/>
          </p:nvPr>
        </p:nvSpPr>
        <p:spPr>
          <a:xfrm>
            <a:off x="2222500" y="552451"/>
            <a:ext cx="6921500" cy="958849"/>
          </a:xfrm>
        </p:spPr>
        <p:txBody>
          <a:bodyPr/>
          <a:lstStyle/>
          <a:p>
            <a:r>
              <a:rPr lang="zh-CN" dirty="0">
                <a:solidFill>
                  <a:srgbClr val="008FD4"/>
                </a:solidFill>
                <a:latin typeface="+mj-ea"/>
              </a:rPr>
              <a:t>目录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1238" y="1282505"/>
            <a:ext cx="7643812" cy="5518151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dirty="0" smtClean="0">
                <a:solidFill>
                  <a:srgbClr val="008ED3"/>
                </a:solidFill>
              </a:rPr>
              <a:t>试用期期间主要工作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en-US" altLang="zh-CN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DCS</a:t>
            </a: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模块功能介绍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试用期总结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zh-CN" altLang="en-US" sz="2000" b="1" kern="0" dirty="0" smtClean="0">
                <a:solidFill>
                  <a:srgbClr val="008ED3"/>
                </a:solidFill>
                <a:latin typeface="新宋体" pitchFamily="49" charset="-122"/>
                <a:ea typeface="新宋体" pitchFamily="49" charset="-122"/>
              </a:rPr>
              <a:t>后续工作计划</a:t>
            </a: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ct val="20000"/>
              </a:spcBef>
              <a:buFont typeface="Arial" pitchFamily="34" charset="0"/>
              <a:buBlip>
                <a:blip r:embed="rId2"/>
              </a:buBlip>
              <a:defRPr/>
            </a:pPr>
            <a:endParaRPr lang="en-US" altLang="zh-CN" sz="2000" b="1" kern="0" dirty="0" smtClean="0">
              <a:solidFill>
                <a:srgbClr val="008ED3"/>
              </a:solidFill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1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"/>
            <a:ext cx="1130710" cy="644996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91566" y="105018"/>
            <a:ext cx="8516938" cy="619260"/>
          </a:xfrm>
        </p:spPr>
        <p:txBody>
          <a:bodyPr/>
          <a:lstStyle/>
          <a:p>
            <a:r>
              <a:rPr lang="zh-CN" altLang="en-US" dirty="0" smtClean="0"/>
              <a:t>一、试用期期间主要工作</a:t>
            </a:r>
            <a:endParaRPr lang="zh-CN" altLang="en-US" dirty="0"/>
          </a:p>
        </p:txBody>
      </p:sp>
      <p:sp>
        <p:nvSpPr>
          <p:cNvPr id="5" name="内容占位符 6"/>
          <p:cNvSpPr>
            <a:spLocks noGrp="1"/>
          </p:cNvSpPr>
          <p:nvPr>
            <p:ph sz="half" idx="1"/>
          </p:nvPr>
        </p:nvSpPr>
        <p:spPr>
          <a:xfrm>
            <a:off x="2140909" y="688058"/>
            <a:ext cx="6344330" cy="5480365"/>
          </a:xfrm>
        </p:spPr>
        <p:txBody>
          <a:bodyPr/>
          <a:lstStyle/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试用期前期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环境搭建，了解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处理流程，安装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UT ,Sonar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等插件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学习告警上报整体处理流程，完成告警属性转换开发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Phtyon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语言，学习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测试用例开发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Zookper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了解常用命令和操作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Aft>
                <a:spcPts val="576"/>
              </a:spcAft>
              <a:buClr>
                <a:schemeClr val="tx2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试用期后期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结对完成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DCS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微服务的开发，实现资源查询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NF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Adapater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增删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事件处理，网元分配算法设计。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14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Netconf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协议和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yang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模型，结对完成模拟网元告警同步和订阅通知功能。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tx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维护，导出测试用例报告，</a:t>
            </a:r>
            <a:r>
              <a:rPr lang="en-US" altLang="zh-CN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自动化制作微服务镜像。</a:t>
            </a:r>
            <a:endParaRPr lang="en-US" altLang="zh-CN" sz="1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0" name="左弧形箭头 9"/>
          <p:cNvSpPr/>
          <p:nvPr/>
        </p:nvSpPr>
        <p:spPr bwMode="auto">
          <a:xfrm>
            <a:off x="638123" y="886691"/>
            <a:ext cx="1330036" cy="4359563"/>
          </a:xfrm>
          <a:prstGeom prst="curvedRightArrow">
            <a:avLst/>
          </a:prstGeom>
          <a:solidFill>
            <a:schemeClr val="tx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3"/>
          <p:cNvSpPr>
            <a:spLocks noChangeArrowheads="1"/>
          </p:cNvSpPr>
          <p:nvPr/>
        </p:nvSpPr>
        <p:spPr bwMode="gray">
          <a:xfrm>
            <a:off x="3004391" y="1955548"/>
            <a:ext cx="4432300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3 NF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增删事件处理介绍</a:t>
            </a:r>
          </a:p>
        </p:txBody>
      </p:sp>
      <p:sp>
        <p:nvSpPr>
          <p:cNvPr id="6" name="AutoShape 84"/>
          <p:cNvSpPr>
            <a:spLocks noChangeArrowheads="1"/>
          </p:cNvSpPr>
          <p:nvPr/>
        </p:nvSpPr>
        <p:spPr bwMode="gray">
          <a:xfrm>
            <a:off x="3357570" y="2993679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4 </a:t>
            </a:r>
            <a:r>
              <a:rPr lang="en-US" altLang="zh-CN" sz="2000" dirty="0" err="1" smtClean="0">
                <a:latin typeface="Arial" charset="0"/>
                <a:ea typeface="华文中宋" pitchFamily="2" charset="-122"/>
              </a:rPr>
              <a:t>Aadapter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增删事件处理介绍</a:t>
            </a:r>
          </a:p>
        </p:txBody>
      </p:sp>
      <p:sp>
        <p:nvSpPr>
          <p:cNvPr id="7" name="AutoShape 87"/>
          <p:cNvSpPr>
            <a:spLocks noChangeArrowheads="1"/>
          </p:cNvSpPr>
          <p:nvPr/>
        </p:nvSpPr>
        <p:spPr bwMode="gray">
          <a:xfrm>
            <a:off x="2508522" y="1047750"/>
            <a:ext cx="4229100" cy="64346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2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分配算法详细介绍</a:t>
            </a:r>
          </a:p>
        </p:txBody>
      </p:sp>
      <p:sp>
        <p:nvSpPr>
          <p:cNvPr id="11" name="AutoShape 96"/>
          <p:cNvSpPr>
            <a:spLocks noChangeArrowheads="1"/>
          </p:cNvSpPr>
          <p:nvPr/>
        </p:nvSpPr>
        <p:spPr bwMode="gray">
          <a:xfrm>
            <a:off x="3133796" y="4019739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5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开发遇到的问题</a:t>
            </a: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ltGray">
          <a:xfrm rot="5400000" flipH="1">
            <a:off x="-1663830" y="1435895"/>
            <a:ext cx="4705351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4" name="AutoShape 96"/>
          <p:cNvSpPr>
            <a:spLocks noChangeArrowheads="1"/>
          </p:cNvSpPr>
          <p:nvPr/>
        </p:nvSpPr>
        <p:spPr bwMode="gray">
          <a:xfrm>
            <a:off x="2823417" y="4925086"/>
            <a:ext cx="4613275" cy="67733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6 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后续工作</a:t>
            </a:r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 </a:t>
            </a:r>
            <a:endParaRPr lang="zh-CN" altLang="en-US" sz="2000" dirty="0" smtClean="0">
              <a:latin typeface="Arial" charset="0"/>
              <a:ea typeface="华文中宋" pitchFamily="2" charset="-122"/>
            </a:endParaRPr>
          </a:p>
        </p:txBody>
      </p:sp>
      <p:sp>
        <p:nvSpPr>
          <p:cNvPr id="9" name="AutoShape 87"/>
          <p:cNvSpPr>
            <a:spLocks noChangeArrowheads="1"/>
          </p:cNvSpPr>
          <p:nvPr/>
        </p:nvSpPr>
        <p:spPr bwMode="gray">
          <a:xfrm>
            <a:off x="1717947" y="190500"/>
            <a:ext cx="4229100" cy="64346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2000" dirty="0" smtClean="0">
                <a:latin typeface="Arial" charset="0"/>
                <a:ea typeface="华文中宋" pitchFamily="2" charset="-122"/>
              </a:rPr>
              <a:t>1 DCS</a:t>
            </a:r>
            <a:r>
              <a:rPr lang="zh-CN" altLang="en-US" sz="2000" dirty="0" smtClean="0">
                <a:latin typeface="Arial" charset="0"/>
                <a:ea typeface="华文中宋" pitchFamily="2" charset="-122"/>
              </a:rPr>
              <a:t>功能介绍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8081" y="2010371"/>
            <a:ext cx="6302237" cy="268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47010" y="1048836"/>
            <a:ext cx="591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DCS</a:t>
            </a:r>
            <a:r>
              <a:rPr lang="zh-CN" altLang="en-US" dirty="0" smtClean="0"/>
              <a:t>作为南向适配服务的一个微服务，主要功能是</a:t>
            </a:r>
            <a:r>
              <a:rPr lang="zh-CN" altLang="zh-CN" dirty="0" smtClean="0"/>
              <a:t>从</a:t>
            </a:r>
            <a:r>
              <a:rPr lang="zh-CN" altLang="en-US" dirty="0" smtClean="0"/>
              <a:t>资源</a:t>
            </a:r>
            <a:r>
              <a:rPr lang="zh-CN" altLang="zh-CN" dirty="0" smtClean="0"/>
              <a:t>获取接入的网元，从</a:t>
            </a:r>
            <a:r>
              <a:rPr lang="en-US" altLang="zh-CN" dirty="0" smtClean="0"/>
              <a:t>Zookeeper</a:t>
            </a:r>
            <a:r>
              <a:rPr lang="zh-CN" altLang="zh-CN" dirty="0" smtClean="0"/>
              <a:t>中获取接入的</a:t>
            </a:r>
            <a:r>
              <a:rPr lang="en-US" altLang="zh-CN" dirty="0" smtClean="0"/>
              <a:t>Protocol Adaptor Instance</a:t>
            </a:r>
            <a:r>
              <a:rPr lang="zh-CN" altLang="zh-CN" dirty="0" smtClean="0"/>
              <a:t>，分布路由信息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1656742" y="1098486"/>
          <a:ext cx="609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829697" y="-1357129"/>
            <a:ext cx="15099956" cy="821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DCS</a:t>
            </a:r>
            <a:r>
              <a:rPr lang="zh-CN" altLang="en-US" dirty="0" smtClean="0"/>
              <a:t>功能介绍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641" y="781180"/>
            <a:ext cx="6886717" cy="529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分配算法详细介绍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010" y="2136339"/>
            <a:ext cx="7303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091361" y="74719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Cache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中获取待分配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39052" y="190274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zh-CN" altLang="en-US" sz="1000" dirty="0" smtClean="0">
                <a:solidFill>
                  <a:schemeClr val="bg1"/>
                </a:solidFill>
              </a:rPr>
              <a:t>判断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</a:rPr>
              <a:t>和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paList</a:t>
            </a:r>
            <a:r>
              <a:rPr lang="zh-CN" altLang="en-US" sz="1000" dirty="0" smtClean="0">
                <a:solidFill>
                  <a:schemeClr val="bg1"/>
                </a:solidFill>
              </a:rPr>
              <a:t>是否为空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1681" y="176424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106400" y="2561533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auto">
          <a:xfrm>
            <a:off x="4091361" y="132431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Zookeeper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获取未分满的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AutoShape 2"/>
          <p:cNvSpPr>
            <a:spLocks noChangeArrowheads="1"/>
          </p:cNvSpPr>
          <p:nvPr/>
        </p:nvSpPr>
        <p:spPr bwMode="auto">
          <a:xfrm>
            <a:off x="1673017" y="1978499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结束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AutoShape 2"/>
          <p:cNvSpPr>
            <a:spLocks noChangeArrowheads="1"/>
          </p:cNvSpPr>
          <p:nvPr/>
        </p:nvSpPr>
        <p:spPr bwMode="auto">
          <a:xfrm>
            <a:off x="4091361" y="3551822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设置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7" name="AutoShape 14"/>
          <p:cNvCxnSpPr>
            <a:cxnSpLocks noChangeShapeType="1"/>
            <a:stCxn id="195" idx="1"/>
          </p:cNvCxnSpPr>
          <p:nvPr/>
        </p:nvCxnSpPr>
        <p:spPr bwMode="auto">
          <a:xfrm flipH="1">
            <a:off x="2996136" y="2922283"/>
            <a:ext cx="445678" cy="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84" name="AutoShape 14"/>
          <p:cNvCxnSpPr>
            <a:cxnSpLocks noChangeShapeType="1"/>
            <a:stCxn id="9" idx="2"/>
            <a:endCxn id="195" idx="0"/>
          </p:cNvCxnSpPr>
          <p:nvPr/>
        </p:nvCxnSpPr>
        <p:spPr bwMode="auto">
          <a:xfrm>
            <a:off x="4754829" y="2413338"/>
            <a:ext cx="2762" cy="25364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87" name="AutoShape 2"/>
          <p:cNvSpPr>
            <a:spLocks noChangeArrowheads="1"/>
          </p:cNvSpPr>
          <p:nvPr/>
        </p:nvSpPr>
        <p:spPr bwMode="auto">
          <a:xfrm>
            <a:off x="4085835" y="4338777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比较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，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pa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的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remain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属性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88" name="AutoShape 14"/>
          <p:cNvCxnSpPr>
            <a:cxnSpLocks noChangeShapeType="1"/>
            <a:stCxn id="90" idx="2"/>
            <a:endCxn id="87" idx="0"/>
          </p:cNvCxnSpPr>
          <p:nvPr/>
        </p:nvCxnSpPr>
        <p:spPr bwMode="auto">
          <a:xfrm flipH="1">
            <a:off x="4754827" y="3910908"/>
            <a:ext cx="5526" cy="4278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91" name="AutoShape 14"/>
          <p:cNvCxnSpPr>
            <a:cxnSpLocks noChangeShapeType="1"/>
          </p:cNvCxnSpPr>
          <p:nvPr/>
        </p:nvCxnSpPr>
        <p:spPr bwMode="auto">
          <a:xfrm>
            <a:off x="2366789" y="2947412"/>
            <a:ext cx="2405266" cy="1171452"/>
          </a:xfrm>
          <a:prstGeom prst="bentConnector3">
            <a:avLst>
              <a:gd name="adj1" fmla="val -293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06" name="AutoShape 2"/>
          <p:cNvSpPr>
            <a:spLocks noChangeArrowheads="1"/>
          </p:cNvSpPr>
          <p:nvPr/>
        </p:nvSpPr>
        <p:spPr bwMode="auto">
          <a:xfrm>
            <a:off x="4074135" y="4923738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pa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分配最小值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7" name="AutoShape 14"/>
          <p:cNvCxnSpPr>
            <a:cxnSpLocks noChangeShapeType="1"/>
            <a:stCxn id="4" idx="2"/>
            <a:endCxn id="46" idx="0"/>
          </p:cNvCxnSpPr>
          <p:nvPr/>
        </p:nvCxnSpPr>
        <p:spPr bwMode="auto">
          <a:xfrm>
            <a:off x="4760353" y="1106283"/>
            <a:ext cx="0" cy="218030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0" name="AutoShape 14"/>
          <p:cNvCxnSpPr>
            <a:cxnSpLocks noChangeShapeType="1"/>
            <a:stCxn id="46" idx="2"/>
            <a:endCxn id="9" idx="0"/>
          </p:cNvCxnSpPr>
          <p:nvPr/>
        </p:nvCxnSpPr>
        <p:spPr bwMode="auto">
          <a:xfrm flipH="1">
            <a:off x="4754829" y="1683399"/>
            <a:ext cx="5524" cy="219348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9" name="AutoShape 14"/>
          <p:cNvCxnSpPr>
            <a:cxnSpLocks noChangeShapeType="1"/>
            <a:stCxn id="195" idx="2"/>
            <a:endCxn id="90" idx="0"/>
          </p:cNvCxnSpPr>
          <p:nvPr/>
        </p:nvCxnSpPr>
        <p:spPr bwMode="auto">
          <a:xfrm>
            <a:off x="4757591" y="3177578"/>
            <a:ext cx="2762" cy="374244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180" name="AutoShape 14"/>
          <p:cNvCxnSpPr>
            <a:cxnSpLocks noChangeShapeType="1"/>
          </p:cNvCxnSpPr>
          <p:nvPr/>
        </p:nvCxnSpPr>
        <p:spPr bwMode="auto">
          <a:xfrm flipH="1" flipV="1">
            <a:off x="3033142" y="2158042"/>
            <a:ext cx="428052" cy="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195" name="AutoShape 6"/>
          <p:cNvSpPr>
            <a:spLocks noChangeArrowheads="1"/>
          </p:cNvSpPr>
          <p:nvPr/>
        </p:nvSpPr>
        <p:spPr bwMode="auto">
          <a:xfrm>
            <a:off x="3441814" y="2666987"/>
            <a:ext cx="2631553" cy="510591"/>
          </a:xfrm>
          <a:prstGeom prst="flowChartDecision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r>
              <a:rPr lang="en-US" altLang="zh-CN" sz="1000" dirty="0" err="1" smtClean="0">
                <a:solidFill>
                  <a:schemeClr val="bg1"/>
                </a:solidFill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</a:rPr>
              <a:t>大于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paList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48" name="AutoShape 2"/>
          <p:cNvSpPr>
            <a:spLocks noChangeArrowheads="1"/>
          </p:cNvSpPr>
          <p:nvPr/>
        </p:nvSpPr>
        <p:spPr bwMode="auto">
          <a:xfrm>
            <a:off x="4082749" y="5527293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删除已分配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9" name="AutoShape 14"/>
          <p:cNvCxnSpPr>
            <a:cxnSpLocks noChangeShapeType="1"/>
            <a:stCxn id="87" idx="2"/>
            <a:endCxn id="106" idx="0"/>
          </p:cNvCxnSpPr>
          <p:nvPr/>
        </p:nvCxnSpPr>
        <p:spPr bwMode="auto">
          <a:xfrm flipH="1">
            <a:off x="4743127" y="4697863"/>
            <a:ext cx="11700" cy="225875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252" name="AutoShape 14"/>
          <p:cNvCxnSpPr>
            <a:cxnSpLocks noChangeShapeType="1"/>
            <a:stCxn id="106" idx="2"/>
            <a:endCxn id="248" idx="0"/>
          </p:cNvCxnSpPr>
          <p:nvPr/>
        </p:nvCxnSpPr>
        <p:spPr bwMode="auto">
          <a:xfrm>
            <a:off x="4743127" y="5282824"/>
            <a:ext cx="8614" cy="244469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296" name="TextBox 295"/>
          <p:cNvSpPr txBox="1"/>
          <p:nvPr/>
        </p:nvSpPr>
        <p:spPr>
          <a:xfrm>
            <a:off x="4948232" y="3234367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948232" y="2413338"/>
            <a:ext cx="28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298" name="AutoShape 2"/>
          <p:cNvSpPr>
            <a:spLocks noChangeArrowheads="1"/>
          </p:cNvSpPr>
          <p:nvPr/>
        </p:nvSpPr>
        <p:spPr bwMode="auto">
          <a:xfrm>
            <a:off x="1674397" y="2700510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设置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batch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为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nfList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/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" name="AutoShape 2"/>
          <p:cNvSpPr>
            <a:spLocks noChangeArrowheads="1"/>
          </p:cNvSpPr>
          <p:nvPr/>
        </p:nvSpPr>
        <p:spPr bwMode="auto">
          <a:xfrm>
            <a:off x="4074134" y="6151771"/>
            <a:ext cx="1337983" cy="359086"/>
          </a:xfrm>
          <a:prstGeom prst="flowChartAlternateProcess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rgbClr val="00B0F0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</a:rPr>
              <a:t>paList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</a:rPr>
              <a:t>删除已分满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</a:rPr>
              <a:t>pa</a:t>
            </a:r>
            <a:endParaRPr kumimoji="0" lang="zh-CN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18" name="AutoShape 14"/>
          <p:cNvCxnSpPr>
            <a:cxnSpLocks noChangeShapeType="1"/>
            <a:stCxn id="248" idx="2"/>
            <a:endCxn id="317" idx="0"/>
          </p:cNvCxnSpPr>
          <p:nvPr/>
        </p:nvCxnSpPr>
        <p:spPr bwMode="auto">
          <a:xfrm flipH="1">
            <a:off x="4743126" y="5886379"/>
            <a:ext cx="8615" cy="265392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" name="AutoShape 14"/>
          <p:cNvCxnSpPr>
            <a:cxnSpLocks noChangeShapeType="1"/>
            <a:stCxn id="317" idx="3"/>
          </p:cNvCxnSpPr>
          <p:nvPr/>
        </p:nvCxnSpPr>
        <p:spPr bwMode="auto">
          <a:xfrm flipH="1" flipV="1">
            <a:off x="4772055" y="1764248"/>
            <a:ext cx="640062" cy="4567066"/>
          </a:xfrm>
          <a:prstGeom prst="bentConnector4">
            <a:avLst>
              <a:gd name="adj1" fmla="val -177088"/>
              <a:gd name="adj2" fmla="val 99934"/>
            </a:avLst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ZTE-内部公开-16X9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1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封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目录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1_正文">
  <a:themeElements>
    <a:clrScheme name="中兴品牌色彩体系">
      <a:dk1>
        <a:srgbClr val="008ED3"/>
      </a:dk1>
      <a:lt1>
        <a:srgbClr val="FFFFFF"/>
      </a:lt1>
      <a:dk2>
        <a:srgbClr val="0067B4"/>
      </a:dk2>
      <a:lt2>
        <a:srgbClr val="58595B"/>
      </a:lt2>
      <a:accent1>
        <a:srgbClr val="FFDE40"/>
      </a:accent1>
      <a:accent2>
        <a:srgbClr val="61CCF0"/>
      </a:accent2>
      <a:accent3>
        <a:srgbClr val="EE3D8A"/>
      </a:accent3>
      <a:accent4>
        <a:srgbClr val="922990"/>
      </a:accent4>
      <a:accent5>
        <a:srgbClr val="8DC642"/>
      </a:accent5>
      <a:accent6>
        <a:srgbClr val="58595B"/>
      </a:accent6>
      <a:hlink>
        <a:srgbClr val="0000FF"/>
      </a:hlink>
      <a:folHlink>
        <a:srgbClr val="800080"/>
      </a:folHlink>
    </a:clrScheme>
    <a:fontScheme name="3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accent3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3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ZTE-内部公开-16X9</Template>
  <TotalTime>26102</TotalTime>
  <Pages>0</Pages>
  <Words>961</Words>
  <Characters>0</Characters>
  <Application>Microsoft Office PowerPoint</Application>
  <DocSecurity>0</DocSecurity>
  <PresentationFormat>全屏显示(4:3)</PresentationFormat>
  <Lines>0</Lines>
  <Paragraphs>147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ZTE-内部公开-16X9</vt:lpstr>
      <vt:lpstr>目录</vt:lpstr>
      <vt:lpstr>正文</vt:lpstr>
      <vt:lpstr>封底</vt:lpstr>
      <vt:lpstr>1_目录</vt:lpstr>
      <vt:lpstr>blank</vt:lpstr>
      <vt:lpstr>1_正文</vt:lpstr>
      <vt:lpstr>转正答辩</vt:lpstr>
      <vt:lpstr>目录</vt:lpstr>
      <vt:lpstr>一、试用期期间主要工作</vt:lpstr>
      <vt:lpstr>PowerPoint 演示文稿</vt:lpstr>
      <vt:lpstr>1. DCS功能介绍</vt:lpstr>
      <vt:lpstr>1. DCS功能介绍</vt:lpstr>
      <vt:lpstr>1. DCS功能介绍</vt:lpstr>
      <vt:lpstr>1. DCS功能介绍</vt:lpstr>
      <vt:lpstr>2. 分配算法详细介绍</vt:lpstr>
      <vt:lpstr>3. NF增删事件详细介绍   </vt:lpstr>
      <vt:lpstr>4. Adapter增删事件详细介绍   </vt:lpstr>
      <vt:lpstr>5. 开发遇到的问题   </vt:lpstr>
      <vt:lpstr>6. 后续优化   </vt:lpstr>
      <vt:lpstr>三、试用期总结</vt:lpstr>
      <vt:lpstr>四、后续工作计划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北向性能文件接口</dc:title>
  <dc:creator>焦清波10198118</dc:creator>
  <cp:lastModifiedBy>jqb</cp:lastModifiedBy>
  <cp:revision>1312</cp:revision>
  <dcterms:created xsi:type="dcterms:W3CDTF">2015-07-31T08:20:59Z</dcterms:created>
  <dcterms:modified xsi:type="dcterms:W3CDTF">2016-09-04T11:53:20Z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2052-9.1.0.5041</vt:lpwstr>
  </property>
</Properties>
</file>