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530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257" r:id="rId12"/>
    <p:sldId id="260" r:id="rId13"/>
    <p:sldId id="288" r:id="rId14"/>
    <p:sldId id="269" r:id="rId15"/>
    <p:sldId id="270" r:id="rId16"/>
    <p:sldId id="271" r:id="rId17"/>
    <p:sldId id="540" r:id="rId18"/>
    <p:sldId id="272" r:id="rId19"/>
    <p:sldId id="541" r:id="rId20"/>
    <p:sldId id="273" r:id="rId21"/>
    <p:sldId id="539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97DD6-D55E-4570-830F-BC01E1AD12BA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E12F3-AF20-4AF1-A766-23BFC4935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4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r>
              <a:rPr lang="en-US" dirty="0"/>
              <a:t>Define MAPF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07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092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588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6598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79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4783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1858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6617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59" cy="4320540"/>
          </a:xfrm>
          <a:prstGeom prst="rect">
            <a:avLst/>
          </a:prstGeom>
        </p:spPr>
        <p:txBody>
          <a:bodyPr lIns="96645" tIns="96645" rIns="96645" bIns="96645" anchor="t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78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1C59-B494-4D46-8ACF-AAD35B3DA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D34E-9D8F-407E-AEAB-44E9AE261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CFFE-2F09-4647-946B-E3438E53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CE92-61B3-43E9-A08C-7E669E2B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972C-E650-4AD9-B4D3-30DB9962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CC35-B039-44EA-BED5-19BB5DF4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66447-2A55-4C77-865E-770CEFA07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BB372-B2B0-49E5-8DDE-AD6CDC18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986D7-4B1C-4CEF-8E9C-9FB5135F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AFB5-7C54-4667-AECF-092D1CBD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25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E0C19-3AAA-4EBF-8133-E918CB629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8AC19-3AC8-4F25-89EB-EC5564303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A2C63-A1EC-4AEB-A6A5-B3569CE4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83D25-0B96-44B3-BAE0-73DB34EC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64176-E48E-42F1-BDC5-BED065DEF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05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2"/>
          <p:cNvSpPr txBox="1">
            <a:spLocks noGrp="1"/>
          </p:cNvSpPr>
          <p:nvPr>
            <p:ph type="ctrTitle"/>
          </p:nvPr>
        </p:nvSpPr>
        <p:spPr>
          <a:xfrm>
            <a:off x="914400" y="356660"/>
            <a:ext cx="10363200" cy="768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buSzPct val="100000"/>
              <a:defRPr sz="2800">
                <a:latin typeface="+mj-lt"/>
              </a:defRPr>
            </a:lvl1pPr>
            <a:lvl2pPr algn="ctr" rtl="0">
              <a:spcBef>
                <a:spcPts val="0"/>
              </a:spcBef>
              <a:buSzPct val="100000"/>
              <a:defRPr sz="4800"/>
            </a:lvl2pPr>
            <a:lvl3pPr algn="ctr" rtl="0">
              <a:spcBef>
                <a:spcPts val="0"/>
              </a:spcBef>
              <a:buSzPct val="100000"/>
              <a:defRPr sz="4800"/>
            </a:lvl3pPr>
            <a:lvl4pPr algn="ctr" rtl="0">
              <a:spcBef>
                <a:spcPts val="0"/>
              </a:spcBef>
              <a:buSzPct val="100000"/>
              <a:defRPr sz="4800"/>
            </a:lvl4pPr>
            <a:lvl5pPr algn="ctr" rtl="0">
              <a:spcBef>
                <a:spcPts val="0"/>
              </a:spcBef>
              <a:buSzPct val="100000"/>
              <a:defRPr sz="4800"/>
            </a:lvl5pPr>
            <a:lvl6pPr algn="ctr" rtl="0">
              <a:spcBef>
                <a:spcPts val="0"/>
              </a:spcBef>
              <a:buSzPct val="100000"/>
              <a:defRPr sz="4800"/>
            </a:lvl6pPr>
            <a:lvl7pPr algn="ctr" rtl="0">
              <a:spcBef>
                <a:spcPts val="0"/>
              </a:spcBef>
              <a:buSzPct val="100000"/>
              <a:defRPr sz="4800"/>
            </a:lvl7pPr>
            <a:lvl8pPr algn="ctr" rtl="0">
              <a:spcBef>
                <a:spcPts val="0"/>
              </a:spcBef>
              <a:buSzPct val="100000"/>
              <a:defRPr sz="4800"/>
            </a:lvl8pPr>
            <a:lvl9pPr algn="ctr" rtl="0">
              <a:spcBef>
                <a:spcPts val="0"/>
              </a:spcBef>
              <a:buSzPct val="100000"/>
              <a:defRPr sz="4800"/>
            </a:lvl9pPr>
          </a:lstStyle>
          <a:p>
            <a:endParaRPr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12285" y="1484784"/>
            <a:ext cx="10367433" cy="4465166"/>
          </a:xfrm>
          <a:prstGeom prst="rect">
            <a:avLst/>
          </a:prstGeom>
        </p:spPr>
        <p:txBody>
          <a:bodyPr/>
          <a:lstStyle>
            <a:lvl1pPr>
              <a:defRPr sz="1800" b="0">
                <a:latin typeface="+mn-lt"/>
              </a:defRPr>
            </a:lvl1pPr>
            <a:lvl2pPr>
              <a:defRPr sz="1800" b="0">
                <a:latin typeface="+mn-lt"/>
              </a:defRPr>
            </a:lvl2pPr>
            <a:lvl3pPr>
              <a:defRPr sz="1800" b="0">
                <a:latin typeface="+mn-lt"/>
              </a:defRPr>
            </a:lvl3pPr>
            <a:lvl4pPr>
              <a:defRPr sz="1800" b="0">
                <a:latin typeface="+mn-lt"/>
              </a:defRPr>
            </a:lvl4pPr>
            <a:lvl5pPr>
              <a:defRPr sz="1800" b="0">
                <a:latin typeface="+mn-lt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363424" y="-9524"/>
            <a:ext cx="828576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A8C4C-0194-4D83-B41E-5991A4D4580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43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0947-F9BD-4461-9DCF-C8A05F8E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17774-EB16-4A44-A678-D6CCF953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AE8B-8C5F-4652-A125-C87A8748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EF10F-DB0C-4DDF-9A35-5E0B5A0D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16327-1FD7-4687-A78C-BF33B088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2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CF78-9974-4D8C-8242-4E15AF09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558A-C698-479B-B447-37E891B7A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BDE96-8EA5-4534-853A-D42FA27E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F3409-BF08-4041-BCE7-0D786558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874D-8A66-467B-A576-C19E22D7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2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9FE4-C5A5-4E65-9A61-D1F15A2C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3A7E-C11F-4D6D-99C5-52604BA86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4C2E5-2D22-4EBF-A4B3-F45C2254A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8612A-DED8-46B5-8FF5-1E3B6438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FBBD4-60E8-4174-A45F-C68E62E22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482A2-1D15-422C-804D-8C42CC37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48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E192-555B-45ED-9CCD-63DDB517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20D1-70CF-4F68-BD7E-F3326B66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14B39-193B-4B82-A0D4-FA281CE7A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A0706-D782-4B5D-856E-513A020E7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E364B-8C51-4FF5-AA91-A51B257B5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8E5F94-4BED-46A2-A7F9-BAA469F7D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45D1BD-6A44-4BB8-BFE6-0B242072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BEB200-1B85-44C8-A7E2-8942F4DA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4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78E3E-397D-43D1-B69E-1BE057E7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ADC8C-B722-42EB-802F-3C744BA1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AF03A-6343-4649-B461-C4A3FDF3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9D4F7-988E-470A-80C6-F1D9D797F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62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57022-D95E-4301-9DEE-5D02EA39D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F363B-4333-4ABB-A6D7-ACF07FB2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827E-5296-4887-935D-31FCFA5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4CAD-93D7-4591-A97F-5C10857A0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0221-B577-469E-AAF2-E651F34B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ECEE-9D51-4179-82D0-CB92D78B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78917-18A1-41CB-A109-FCDB85D6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214F1-7209-4360-A91D-451E25B9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92E37-CDDB-406B-ADF2-59A525F3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8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DFDDF-7CDA-4189-A285-A38D52F5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B8415-84FE-4795-81C4-B61E146CF6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76E41-08C0-47FC-B253-5DB0057DE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BB166-6800-4732-8812-E4E00F48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3937F-0E2E-44AF-8DD6-BE888304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194C-F58D-4835-B964-68F0A61B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62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2882B-0C2F-4F02-9279-CC8905BF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CEF31-547A-43F1-9E68-FDD7BC7F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4E00-A328-4DFA-9438-0E923DED2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8769-281E-42E4-AB6A-74A44A5C3CEF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60364-47AD-4A83-8BFF-BE2ED9632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141CF-C9DE-4573-A334-71451126C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1F488-DC5E-4856-B357-A4D19FB6D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1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9B58D-08E3-4B45-B54C-B3C9639DDF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Symmetry-Breaking for </a:t>
            </a:r>
            <a:br>
              <a:rPr lang="en-US" sz="4800" dirty="0"/>
            </a:br>
            <a:r>
              <a:rPr lang="en-US" sz="4800" dirty="0"/>
              <a:t>Grid-based Multi-Agent Path Finding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C094F-6294-4BA4-8827-90EE6DDF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Jiaoyang Li, Daniel Harabor, Peter J. Stuckey, Hang Ma and Sven Koenig</a:t>
            </a:r>
          </a:p>
          <a:p>
            <a:r>
              <a:rPr lang="en-US" sz="2000" dirty="0"/>
              <a:t>University of Southern California</a:t>
            </a:r>
          </a:p>
          <a:p>
            <a:r>
              <a:rPr lang="en-US" sz="2000" dirty="0"/>
              <a:t>Monash University</a:t>
            </a:r>
          </a:p>
        </p:txBody>
      </p:sp>
    </p:spTree>
    <p:extLst>
      <p:ext uri="{BB962C8B-B14F-4D97-AF65-F5344CB8AC3E}">
        <p14:creationId xmlns:p14="http://schemas.microsoft.com/office/powerpoint/2010/main" val="163073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110" y="1978640"/>
            <a:ext cx="1308050" cy="129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5958" y="1933514"/>
            <a:ext cx="1368152" cy="134742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7687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backtowar4.jpg">
            <a:extLst>
              <a:ext uri="{FF2B5EF4-FFF2-40B4-BE49-F238E27FC236}">
                <a16:creationId xmlns:a16="http://schemas.microsoft.com/office/drawing/2014/main" id="{E7C31DF9-4874-4E12-BA34-CC399DFB9E9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/>
          </a:blip>
          <a:srcRect l="6604" r="18398" b="2"/>
          <a:stretch/>
        </p:blipFill>
        <p:spPr bwMode="auto">
          <a:xfrm>
            <a:off x="5172075" y="286529"/>
            <a:ext cx="2594802" cy="2594802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noFill/>
          <a:effectLst>
            <a:softEdge rad="0"/>
          </a:effectLst>
        </p:spPr>
      </p:pic>
      <p:pic>
        <p:nvPicPr>
          <p:cNvPr id="8" name="Picture 7" descr="A picture containing building, indoor, fence, scene&#10;&#10;Description automatically generated">
            <a:extLst>
              <a:ext uri="{FF2B5EF4-FFF2-40B4-BE49-F238E27FC236}">
                <a16:creationId xmlns:a16="http://schemas.microsoft.com/office/drawing/2014/main" id="{CDCE8D6B-FE0E-4C9D-80FE-5331A32487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84" r="15264" b="-3"/>
          <a:stretch/>
        </p:blipFill>
        <p:spPr>
          <a:xfrm>
            <a:off x="5734231" y="2527224"/>
            <a:ext cx="3316388" cy="3316386"/>
          </a:xfrm>
          <a:custGeom>
            <a:avLst/>
            <a:gdLst>
              <a:gd name="connsiteX0" fmla="*/ 3028805 w 6057610"/>
              <a:gd name="connsiteY0" fmla="*/ 0 h 6057610"/>
              <a:gd name="connsiteX1" fmla="*/ 6057610 w 6057610"/>
              <a:gd name="connsiteY1" fmla="*/ 3028805 h 6057610"/>
              <a:gd name="connsiteX2" fmla="*/ 3028805 w 6057610"/>
              <a:gd name="connsiteY2" fmla="*/ 6057610 h 6057610"/>
              <a:gd name="connsiteX3" fmla="*/ 0 w 6057610"/>
              <a:gd name="connsiteY3" fmla="*/ 3028805 h 6057610"/>
              <a:gd name="connsiteX4" fmla="*/ 3028805 w 6057610"/>
              <a:gd name="connsiteY4" fmla="*/ 0 h 605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1" name="Picture 10" descr="A large crane on the back of a truck&#10;&#10;Description automatically generated">
            <a:extLst>
              <a:ext uri="{FF2B5EF4-FFF2-40B4-BE49-F238E27FC236}">
                <a16:creationId xmlns:a16="http://schemas.microsoft.com/office/drawing/2014/main" id="{12F43926-6493-4765-A573-0C0491DE817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9" r="9554" b="-2"/>
          <a:stretch/>
        </p:blipFill>
        <p:spPr>
          <a:xfrm>
            <a:off x="7786846" y="1"/>
            <a:ext cx="4405154" cy="3776782"/>
          </a:xfrm>
          <a:custGeom>
            <a:avLst/>
            <a:gdLst>
              <a:gd name="connsiteX0" fmla="*/ 279221 w 4405154"/>
              <a:gd name="connsiteY0" fmla="*/ 0 h 3776782"/>
              <a:gd name="connsiteX1" fmla="*/ 4405154 w 4405154"/>
              <a:gd name="connsiteY1" fmla="*/ 0 h 3776782"/>
              <a:gd name="connsiteX2" fmla="*/ 4405154 w 4405154"/>
              <a:gd name="connsiteY2" fmla="*/ 3055054 h 3776782"/>
              <a:gd name="connsiteX3" fmla="*/ 4266200 w 4405154"/>
              <a:gd name="connsiteY3" fmla="*/ 3181344 h 3776782"/>
              <a:gd name="connsiteX4" fmla="*/ 2607554 w 4405154"/>
              <a:gd name="connsiteY4" fmla="*/ 3776782 h 3776782"/>
              <a:gd name="connsiteX5" fmla="*/ 0 w 4405154"/>
              <a:gd name="connsiteY5" fmla="*/ 1169228 h 3776782"/>
              <a:gd name="connsiteX6" fmla="*/ 204915 w 4405154"/>
              <a:gd name="connsiteY6" fmla="*/ 154250 h 3776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154" h="3776782">
                <a:moveTo>
                  <a:pt x="279221" y="0"/>
                </a:moveTo>
                <a:lnTo>
                  <a:pt x="4405154" y="0"/>
                </a:lnTo>
                <a:lnTo>
                  <a:pt x="4405154" y="3055054"/>
                </a:lnTo>
                <a:lnTo>
                  <a:pt x="4266200" y="3181344"/>
                </a:lnTo>
                <a:cubicBezTo>
                  <a:pt x="3815461" y="3553326"/>
                  <a:pt x="3237603" y="3776782"/>
                  <a:pt x="2607554" y="3776782"/>
                </a:cubicBezTo>
                <a:cubicBezTo>
                  <a:pt x="1167442" y="3776782"/>
                  <a:pt x="0" y="2609341"/>
                  <a:pt x="0" y="1169228"/>
                </a:cubicBezTo>
                <a:cubicBezTo>
                  <a:pt x="0" y="809200"/>
                  <a:pt x="72965" y="466214"/>
                  <a:pt x="204915" y="15425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15" name="Content Placeholder 4" descr="A large passenger jet sitting on an airport runway&#10;&#10;Description automatically generated">
            <a:extLst>
              <a:ext uri="{FF2B5EF4-FFF2-40B4-BE49-F238E27FC236}">
                <a16:creationId xmlns:a16="http://schemas.microsoft.com/office/drawing/2014/main" id="{3587A460-20B1-4380-A1CC-136E2B10CA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8" r="20669" b="-1"/>
          <a:stretch/>
        </p:blipFill>
        <p:spPr>
          <a:xfrm>
            <a:off x="8738478" y="3917271"/>
            <a:ext cx="3453522" cy="2950205"/>
          </a:xfrm>
          <a:custGeom>
            <a:avLst/>
            <a:gdLst>
              <a:gd name="connsiteX0" fmla="*/ 1901420 w 3453522"/>
              <a:gd name="connsiteY0" fmla="*/ 0 h 2950205"/>
              <a:gd name="connsiteX1" fmla="*/ 3368648 w 3453522"/>
              <a:gd name="connsiteY1" fmla="*/ 691940 h 2950205"/>
              <a:gd name="connsiteX2" fmla="*/ 3453522 w 3453522"/>
              <a:gd name="connsiteY2" fmla="*/ 805440 h 2950205"/>
              <a:gd name="connsiteX3" fmla="*/ 3453522 w 3453522"/>
              <a:gd name="connsiteY3" fmla="*/ 2950205 h 2950205"/>
              <a:gd name="connsiteX4" fmla="*/ 316036 w 3453522"/>
              <a:gd name="connsiteY4" fmla="*/ 2950205 h 2950205"/>
              <a:gd name="connsiteX5" fmla="*/ 229491 w 3453522"/>
              <a:gd name="connsiteY5" fmla="*/ 2807749 h 2950205"/>
              <a:gd name="connsiteX6" fmla="*/ 0 w 3453522"/>
              <a:gd name="connsiteY6" fmla="*/ 1901419 h 2950205"/>
              <a:gd name="connsiteX7" fmla="*/ 1901420 w 3453522"/>
              <a:gd name="connsiteY7" fmla="*/ 0 h 2950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3522" h="2950205">
                <a:moveTo>
                  <a:pt x="1901420" y="0"/>
                </a:moveTo>
                <a:cubicBezTo>
                  <a:pt x="2492116" y="0"/>
                  <a:pt x="3019900" y="269355"/>
                  <a:pt x="3368648" y="691940"/>
                </a:cubicBezTo>
                <a:lnTo>
                  <a:pt x="3453522" y="805440"/>
                </a:lnTo>
                <a:lnTo>
                  <a:pt x="3453522" y="2950205"/>
                </a:lnTo>
                <a:lnTo>
                  <a:pt x="316036" y="2950205"/>
                </a:lnTo>
                <a:lnTo>
                  <a:pt x="229491" y="2807749"/>
                </a:lnTo>
                <a:cubicBezTo>
                  <a:pt x="83134" y="2538330"/>
                  <a:pt x="0" y="2229583"/>
                  <a:pt x="0" y="1901419"/>
                </a:cubicBezTo>
                <a:cubicBezTo>
                  <a:pt x="0" y="851294"/>
                  <a:pt x="851295" y="0"/>
                  <a:pt x="1901420" y="0"/>
                </a:cubicBezTo>
                <a:close/>
              </a:path>
            </a:pathLst>
          </a:custGeom>
          <a:effectLst>
            <a:softEdge rad="0"/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557749F-B943-4D30-8F08-8AA92F25A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B44878-CC1E-4EC1-899D-4B6CD2A9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845" y="802955"/>
            <a:ext cx="4283082" cy="1454051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rgbClr val="000000"/>
                </a:solidFill>
              </a:rPr>
              <a:t>Motivation</a:t>
            </a:r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358E75D-F12C-4237-9132-B625E648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232" y="2421682"/>
            <a:ext cx="4282740" cy="3639289"/>
          </a:xfrm>
        </p:spPr>
        <p:txBody>
          <a:bodyPr anchor="ctr">
            <a:norm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</a:rPr>
              <a:t>Video games</a:t>
            </a:r>
          </a:p>
          <a:p>
            <a:r>
              <a:rPr lang="en-US" altLang="zh-CN" sz="2000" dirty="0">
                <a:solidFill>
                  <a:srgbClr val="000000"/>
                </a:solidFill>
              </a:rPr>
              <a:t>Automated ports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Warehouse Robots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Towing vehicles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…</a:t>
            </a:r>
          </a:p>
        </p:txBody>
      </p:sp>
      <p:sp>
        <p:nvSpPr>
          <p:cNvPr id="6" name="AutoShape 2" descr="image.png">
            <a:extLst>
              <a:ext uri="{FF2B5EF4-FFF2-40B4-BE49-F238E27FC236}">
                <a16:creationId xmlns:a16="http://schemas.microsoft.com/office/drawing/2014/main" id="{59FF9632-1C2A-4401-938C-3BFAB91A0A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3350" y="2214563"/>
            <a:ext cx="430530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image.png">
            <a:extLst>
              <a:ext uri="{FF2B5EF4-FFF2-40B4-BE49-F238E27FC236}">
                <a16:creationId xmlns:a16="http://schemas.microsoft.com/office/drawing/2014/main" id="{2BB3DCEF-EEAC-4C6A-B47E-08F2C47F1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8875" y="2286817"/>
            <a:ext cx="43053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054B-AA26-47F7-A8A3-97C389AC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Conflict-Based Search (</a:t>
            </a:r>
            <a:r>
              <a:rPr lang="en-US" altLang="zh-CN" dirty="0"/>
              <a:t>CBS)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9F37-16E5-406F-8A67-7E7E6DB9C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Find paths for every agent independently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Check conflicts in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there is a </a:t>
            </a:r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conflict &lt;agent A, agent B, location u, location v, timestep t&gt;:</a:t>
            </a:r>
            <a:endParaRPr lang="en-US" sz="2400" dirty="0"/>
          </a:p>
          <a:p>
            <a:pPr lvl="1"/>
            <a:r>
              <a:rPr lang="en-US" sz="2000" dirty="0"/>
              <a:t>Option 1: agent A cannot stay at location u at timestep t;</a:t>
            </a:r>
          </a:p>
          <a:p>
            <a:pPr lvl="1"/>
            <a:r>
              <a:rPr lang="en-US" sz="2000" dirty="0"/>
              <a:t>Option 2: agent B cannot stay at location v at timestep 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77B69-A966-4810-A30A-CB5FCA86BCA6}"/>
              </a:ext>
            </a:extLst>
          </p:cNvPr>
          <p:cNvSpPr/>
          <p:nvPr/>
        </p:nvSpPr>
        <p:spPr>
          <a:xfrm>
            <a:off x="8173032" y="3073177"/>
            <a:ext cx="303461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constraint </a:t>
            </a:r>
          </a:p>
          <a:p>
            <a:pPr algn="ctr"/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&lt;agent, location, timestep&gt;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71C5B5B-2FF4-4469-82A5-99B8745D54A2}"/>
              </a:ext>
            </a:extLst>
          </p:cNvPr>
          <p:cNvSpPr/>
          <p:nvPr/>
        </p:nvSpPr>
        <p:spPr>
          <a:xfrm flipH="1">
            <a:off x="7802880" y="3291840"/>
            <a:ext cx="409303" cy="2090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53064-BFAD-43F9-A35A-C7CB05C0008F}"/>
              </a:ext>
            </a:extLst>
          </p:cNvPr>
          <p:cNvGrpSpPr/>
          <p:nvPr/>
        </p:nvGrpSpPr>
        <p:grpSpPr>
          <a:xfrm>
            <a:off x="3362571" y="4040581"/>
            <a:ext cx="3962896" cy="1881248"/>
            <a:chOff x="3362571" y="4040581"/>
            <a:chExt cx="3962896" cy="188124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CDD9A32-1BB9-4CE5-889C-951756E8A791}"/>
                </a:ext>
              </a:extLst>
            </p:cNvPr>
            <p:cNvGrpSpPr/>
            <p:nvPr/>
          </p:nvGrpSpPr>
          <p:grpSpPr>
            <a:xfrm>
              <a:off x="3362571" y="4516415"/>
              <a:ext cx="3962896" cy="933859"/>
              <a:chOff x="145445" y="3129093"/>
              <a:chExt cx="3962896" cy="93385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24756C-0E89-4BE4-8BCA-3982DF498138}"/>
                  </a:ext>
                </a:extLst>
              </p:cNvPr>
              <p:cNvSpPr/>
              <p:nvPr/>
            </p:nvSpPr>
            <p:spPr>
              <a:xfrm>
                <a:off x="2013357" y="3129093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0BA1FF-6A10-4782-B825-C85F17575D74}"/>
                  </a:ext>
                </a:extLst>
              </p:cNvPr>
              <p:cNvSpPr/>
              <p:nvPr/>
            </p:nvSpPr>
            <p:spPr>
              <a:xfrm>
                <a:off x="1461082" y="3734498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62C56AE-FAD8-45E4-83F8-3BE1CDE6FBD0}"/>
                  </a:ext>
                </a:extLst>
              </p:cNvPr>
              <p:cNvSpPr/>
              <p:nvPr/>
            </p:nvSpPr>
            <p:spPr>
              <a:xfrm>
                <a:off x="2567834" y="3734498"/>
                <a:ext cx="274320" cy="27432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A32FC078-6E6D-4274-A990-376AEC783B1D}"/>
                  </a:ext>
                </a:extLst>
              </p:cNvPr>
              <p:cNvCxnSpPr>
                <a:stCxn id="7" idx="3"/>
                <a:endCxn id="8" idx="7"/>
              </p:cNvCxnSpPr>
              <p:nvPr/>
            </p:nvCxnSpPr>
            <p:spPr>
              <a:xfrm flipH="1">
                <a:off x="1695229" y="3363240"/>
                <a:ext cx="358301" cy="411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2674565-3F1B-4ABC-A213-71C9021CCCEF}"/>
                  </a:ext>
                </a:extLst>
              </p:cNvPr>
              <p:cNvCxnSpPr>
                <a:stCxn id="7" idx="5"/>
                <a:endCxn id="9" idx="1"/>
              </p:cNvCxnSpPr>
              <p:nvPr/>
            </p:nvCxnSpPr>
            <p:spPr>
              <a:xfrm>
                <a:off x="2247504" y="3363240"/>
                <a:ext cx="360503" cy="4114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12" name="Object 11">
                <a:extLst>
                  <a:ext uri="{FF2B5EF4-FFF2-40B4-BE49-F238E27FC236}">
                    <a16:creationId xmlns:a16="http://schemas.microsoft.com/office/drawing/2014/main" id="{7F4195D0-85F7-434F-B48C-B5DE54CAFAC6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145445" y="3680364"/>
              <a:ext cx="1198563" cy="382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8" name="Equation" r:id="rId3" imgW="876240" imgH="279360" progId="Equation.DSMT4">
                      <p:embed/>
                    </p:oleObj>
                  </mc:Choice>
                  <mc:Fallback>
                    <p:oleObj name="Equation" r:id="rId3" imgW="876240" imgH="279360" progId="Equation.DSMT4">
                      <p:embed/>
                      <p:pic>
                        <p:nvPicPr>
                          <p:cNvPr id="12" name="Object 11">
                            <a:extLst>
                              <a:ext uri="{FF2B5EF4-FFF2-40B4-BE49-F238E27FC236}">
                                <a16:creationId xmlns:a16="http://schemas.microsoft.com/office/drawing/2014/main" id="{7F4195D0-85F7-434F-B48C-B5DE54CAFAC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45445" y="3680364"/>
                            <a:ext cx="1198563" cy="3825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2">
                <a:extLst>
                  <a:ext uri="{FF2B5EF4-FFF2-40B4-BE49-F238E27FC236}">
                    <a16:creationId xmlns:a16="http://schemas.microsoft.com/office/drawing/2014/main" id="{4B8F5BB5-70F5-4763-9A82-98D6949872CF}"/>
                  </a:ext>
                </a:extLst>
              </p:cNvPr>
              <p:cNvGraphicFramePr>
                <a:graphicFrameLocks noChangeAspect="1"/>
              </p:cNvGraphicFramePr>
              <p:nvPr>
                <p:extLst/>
              </p:nvPr>
            </p:nvGraphicFramePr>
            <p:xfrm>
              <a:off x="2957404" y="3680364"/>
              <a:ext cx="1150937" cy="373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9" name="Equation" r:id="rId5" imgW="863280" imgH="279360" progId="Equation.DSMT4">
                      <p:embed/>
                    </p:oleObj>
                  </mc:Choice>
                  <mc:Fallback>
                    <p:oleObj name="Equation" r:id="rId5" imgW="863280" imgH="279360" progId="Equation.DSMT4">
                      <p:embed/>
                      <p:pic>
                        <p:nvPicPr>
                          <p:cNvPr id="13" name="Object 12">
                            <a:extLst>
                              <a:ext uri="{FF2B5EF4-FFF2-40B4-BE49-F238E27FC236}">
                                <a16:creationId xmlns:a16="http://schemas.microsoft.com/office/drawing/2014/main" id="{4B8F5BB5-70F5-4763-9A82-98D6949872C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957404" y="3680364"/>
                            <a:ext cx="1150937" cy="3730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1311C1-823E-46A5-8991-378E987CF7B4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5464630" y="4040581"/>
              <a:ext cx="320330" cy="51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0C42778-41AA-42E1-A705-DF6E961CABAB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484234" y="5355967"/>
              <a:ext cx="234147" cy="56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25FEE8-8E60-4495-982B-157CBBD19842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H="1">
              <a:off x="5624795" y="5355967"/>
              <a:ext cx="200338" cy="56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B1794D-8585-442D-BDB9-CC93B6EEBDFD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4912355" y="5355967"/>
              <a:ext cx="234147" cy="56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04B39-834B-4EE4-AE98-C930D912906B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6019107" y="5355967"/>
              <a:ext cx="200338" cy="56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EA78D64-C36D-48FF-AF90-383168DCC8D7}"/>
                </a:ext>
              </a:extLst>
            </p:cNvPr>
            <p:cNvSpPr txBox="1"/>
            <p:nvPr/>
          </p:nvSpPr>
          <p:spPr>
            <a:xfrm>
              <a:off x="3786489" y="4214676"/>
              <a:ext cx="1783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Constraint Set C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5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14" descr="תמונה3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80848" y="36509"/>
            <a:ext cx="2504674" cy="2272534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5172635" y="577828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肘形连接符 6"/>
          <p:cNvCxnSpPr/>
          <p:nvPr/>
        </p:nvCxnSpPr>
        <p:spPr>
          <a:xfrm>
            <a:off x="5656730" y="1131351"/>
            <a:ext cx="1192307" cy="360881"/>
          </a:xfrm>
          <a:prstGeom prst="bentConnector3">
            <a:avLst>
              <a:gd name="adj1" fmla="val 37970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6200000" flipH="1">
            <a:off x="5732932" y="1093300"/>
            <a:ext cx="1120589" cy="412377"/>
          </a:xfrm>
          <a:prstGeom prst="bentConnector3">
            <a:avLst>
              <a:gd name="adj1" fmla="val 34800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/>
          </p:nvPr>
        </p:nvGraphicFramePr>
        <p:xfrm>
          <a:off x="3343835" y="2406628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/>
          </p:nvPr>
        </p:nvGraphicFramePr>
        <p:xfrm>
          <a:off x="7001435" y="2406628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4" name="肘形连接符 23"/>
          <p:cNvCxnSpPr/>
          <p:nvPr/>
        </p:nvCxnSpPr>
        <p:spPr>
          <a:xfrm>
            <a:off x="3827930" y="2960151"/>
            <a:ext cx="1192307" cy="360881"/>
          </a:xfrm>
          <a:prstGeom prst="bentConnector3">
            <a:avLst>
              <a:gd name="adj1" fmla="val 37970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6200000" flipH="1">
            <a:off x="7552767" y="2934401"/>
            <a:ext cx="1120589" cy="412377"/>
          </a:xfrm>
          <a:prstGeom prst="bentConnector3">
            <a:avLst>
              <a:gd name="adj1" fmla="val 34800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肘形连接符 25"/>
          <p:cNvCxnSpPr/>
          <p:nvPr/>
        </p:nvCxnSpPr>
        <p:spPr>
          <a:xfrm rot="16200000" flipH="1">
            <a:off x="3863789" y="2934400"/>
            <a:ext cx="1120589" cy="412377"/>
          </a:xfrm>
          <a:prstGeom prst="bentConnector3">
            <a:avLst>
              <a:gd name="adj1" fmla="val 2000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7516906" y="2960151"/>
            <a:ext cx="1192307" cy="360881"/>
          </a:xfrm>
          <a:prstGeom prst="bentConnector3">
            <a:avLst>
              <a:gd name="adj1" fmla="val 2632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爆炸形 1 30"/>
          <p:cNvSpPr/>
          <p:nvPr/>
        </p:nvSpPr>
        <p:spPr>
          <a:xfrm>
            <a:off x="5934638" y="950909"/>
            <a:ext cx="360881" cy="360881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>
            <p:extLst/>
          </p:nvPr>
        </p:nvGraphicFramePr>
        <p:xfrm>
          <a:off x="2227515" y="4254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extLst/>
          </p:nvPr>
        </p:nvGraphicFramePr>
        <p:xfrm>
          <a:off x="4464423" y="425440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9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73052" marR="73052" marT="36527" marB="3652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73052" marR="73052" marT="36527" marB="3652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7" name="肘形连接符 36"/>
          <p:cNvCxnSpPr/>
          <p:nvPr/>
        </p:nvCxnSpPr>
        <p:spPr>
          <a:xfrm>
            <a:off x="2747684" y="4807921"/>
            <a:ext cx="1192307" cy="360881"/>
          </a:xfrm>
          <a:prstGeom prst="bentConnector3">
            <a:avLst>
              <a:gd name="adj1" fmla="val 37970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/>
          <p:nvPr/>
        </p:nvCxnSpPr>
        <p:spPr>
          <a:xfrm>
            <a:off x="5020235" y="4807921"/>
            <a:ext cx="1094840" cy="360881"/>
          </a:xfrm>
          <a:prstGeom prst="bentConnector3">
            <a:avLst>
              <a:gd name="adj1" fmla="val 102985"/>
            </a:avLst>
          </a:prstGeom>
          <a:ln w="57150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 rot="16200000" flipH="1">
            <a:off x="4989579" y="4799953"/>
            <a:ext cx="1120591" cy="376813"/>
          </a:xfrm>
          <a:prstGeom prst="bentConnector3">
            <a:avLst>
              <a:gd name="adj1" fmla="val 2619"/>
            </a:avLst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1"/>
            <a:endCxn id="22" idx="0"/>
          </p:cNvCxnSpPr>
          <p:nvPr/>
        </p:nvCxnSpPr>
        <p:spPr>
          <a:xfrm flipH="1">
            <a:off x="4258235" y="1492228"/>
            <a:ext cx="9144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5" idx="3"/>
            <a:endCxn id="23" idx="0"/>
          </p:cNvCxnSpPr>
          <p:nvPr/>
        </p:nvCxnSpPr>
        <p:spPr>
          <a:xfrm>
            <a:off x="7001435" y="1492228"/>
            <a:ext cx="914400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22" idx="1"/>
            <a:endCxn id="35" idx="0"/>
          </p:cNvCxnSpPr>
          <p:nvPr/>
        </p:nvCxnSpPr>
        <p:spPr>
          <a:xfrm flipH="1">
            <a:off x="3141915" y="3321031"/>
            <a:ext cx="201920" cy="933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22" idx="3"/>
            <a:endCxn id="36" idx="0"/>
          </p:cNvCxnSpPr>
          <p:nvPr/>
        </p:nvCxnSpPr>
        <p:spPr>
          <a:xfrm>
            <a:off x="5172636" y="3321031"/>
            <a:ext cx="206188" cy="9333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3" idx="1"/>
          </p:cNvCxnSpPr>
          <p:nvPr/>
        </p:nvCxnSpPr>
        <p:spPr>
          <a:xfrm flipH="1">
            <a:off x="6795248" y="3321028"/>
            <a:ext cx="206188" cy="914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23" idx="3"/>
          </p:cNvCxnSpPr>
          <p:nvPr/>
        </p:nvCxnSpPr>
        <p:spPr>
          <a:xfrm>
            <a:off x="8830238" y="3321028"/>
            <a:ext cx="255495" cy="960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8928270" y="4135676"/>
            <a:ext cx="41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en-US" b="1" dirty="0"/>
          </a:p>
        </p:txBody>
      </p:sp>
      <p:sp>
        <p:nvSpPr>
          <p:cNvPr id="75" name="文本框 74"/>
          <p:cNvSpPr txBox="1"/>
          <p:nvPr/>
        </p:nvSpPr>
        <p:spPr>
          <a:xfrm>
            <a:off x="6588193" y="4135676"/>
            <a:ext cx="412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…</a:t>
            </a:r>
            <a:endParaRPr lang="en-US" b="1" dirty="0"/>
          </a:p>
        </p:txBody>
      </p:sp>
      <p:sp>
        <p:nvSpPr>
          <p:cNvPr id="76" name="爆炸形 1 75"/>
          <p:cNvSpPr/>
          <p:nvPr/>
        </p:nvSpPr>
        <p:spPr>
          <a:xfrm>
            <a:off x="4476727" y="3150076"/>
            <a:ext cx="360881" cy="360881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爆炸形 1 76"/>
          <p:cNvSpPr/>
          <p:nvPr/>
        </p:nvSpPr>
        <p:spPr>
          <a:xfrm>
            <a:off x="8113062" y="3150076"/>
            <a:ext cx="360881" cy="360881"/>
          </a:xfrm>
          <a:prstGeom prst="irregularSeal1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6" name="组合 85"/>
          <p:cNvGrpSpPr/>
          <p:nvPr/>
        </p:nvGrpSpPr>
        <p:grpSpPr>
          <a:xfrm>
            <a:off x="3033186" y="4367988"/>
            <a:ext cx="449607" cy="1180665"/>
            <a:chOff x="4315136" y="4014275"/>
            <a:chExt cx="449606" cy="1180665"/>
          </a:xfrm>
        </p:grpSpPr>
        <p:cxnSp>
          <p:nvCxnSpPr>
            <p:cNvPr id="38" name="肘形连接符 37"/>
            <p:cNvCxnSpPr/>
            <p:nvPr/>
          </p:nvCxnSpPr>
          <p:spPr>
            <a:xfrm rot="16200000" flipH="1">
              <a:off x="4125591" y="4555790"/>
              <a:ext cx="1099081" cy="179220"/>
            </a:xfrm>
            <a:prstGeom prst="bentConnector3">
              <a:avLst>
                <a:gd name="adj1" fmla="val -97"/>
              </a:avLst>
            </a:prstGeom>
            <a:ln w="5715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2" name="任意多边形 81"/>
            <p:cNvSpPr/>
            <p:nvPr/>
          </p:nvSpPr>
          <p:spPr>
            <a:xfrm>
              <a:off x="4315136" y="4014275"/>
              <a:ext cx="270385" cy="163171"/>
            </a:xfrm>
            <a:custGeom>
              <a:avLst/>
              <a:gdLst>
                <a:gd name="connsiteX0" fmla="*/ 0 w 1268361"/>
                <a:gd name="connsiteY0" fmla="*/ 393290 h 845574"/>
                <a:gd name="connsiteX1" fmla="*/ 49161 w 1268361"/>
                <a:gd name="connsiteY1" fmla="*/ 383458 h 845574"/>
                <a:gd name="connsiteX2" fmla="*/ 108155 w 1268361"/>
                <a:gd name="connsiteY2" fmla="*/ 373625 h 845574"/>
                <a:gd name="connsiteX3" fmla="*/ 137652 w 1268361"/>
                <a:gd name="connsiteY3" fmla="*/ 363793 h 845574"/>
                <a:gd name="connsiteX4" fmla="*/ 265471 w 1268361"/>
                <a:gd name="connsiteY4" fmla="*/ 353961 h 845574"/>
                <a:gd name="connsiteX5" fmla="*/ 285135 w 1268361"/>
                <a:gd name="connsiteY5" fmla="*/ 412954 h 845574"/>
                <a:gd name="connsiteX6" fmla="*/ 294968 w 1268361"/>
                <a:gd name="connsiteY6" fmla="*/ 442451 h 845574"/>
                <a:gd name="connsiteX7" fmla="*/ 324464 w 1268361"/>
                <a:gd name="connsiteY7" fmla="*/ 540774 h 845574"/>
                <a:gd name="connsiteX8" fmla="*/ 334297 w 1268361"/>
                <a:gd name="connsiteY8" fmla="*/ 570270 h 845574"/>
                <a:gd name="connsiteX9" fmla="*/ 344129 w 1268361"/>
                <a:gd name="connsiteY9" fmla="*/ 599767 h 845574"/>
                <a:gd name="connsiteX10" fmla="*/ 383458 w 1268361"/>
                <a:gd name="connsiteY10" fmla="*/ 698090 h 845574"/>
                <a:gd name="connsiteX11" fmla="*/ 412955 w 1268361"/>
                <a:gd name="connsiteY11" fmla="*/ 786580 h 845574"/>
                <a:gd name="connsiteX12" fmla="*/ 422787 w 1268361"/>
                <a:gd name="connsiteY12" fmla="*/ 816077 h 845574"/>
                <a:gd name="connsiteX13" fmla="*/ 432619 w 1268361"/>
                <a:gd name="connsiteY13" fmla="*/ 845574 h 845574"/>
                <a:gd name="connsiteX14" fmla="*/ 491613 w 1268361"/>
                <a:gd name="connsiteY14" fmla="*/ 776748 h 845574"/>
                <a:gd name="connsiteX15" fmla="*/ 521110 w 1268361"/>
                <a:gd name="connsiteY15" fmla="*/ 747251 h 845574"/>
                <a:gd name="connsiteX16" fmla="*/ 530942 w 1268361"/>
                <a:gd name="connsiteY16" fmla="*/ 717754 h 845574"/>
                <a:gd name="connsiteX17" fmla="*/ 540774 w 1268361"/>
                <a:gd name="connsiteY17" fmla="*/ 678425 h 845574"/>
                <a:gd name="connsiteX18" fmla="*/ 560439 w 1268361"/>
                <a:gd name="connsiteY18" fmla="*/ 648929 h 845574"/>
                <a:gd name="connsiteX19" fmla="*/ 580103 w 1268361"/>
                <a:gd name="connsiteY19" fmla="*/ 589935 h 845574"/>
                <a:gd name="connsiteX20" fmla="*/ 589935 w 1268361"/>
                <a:gd name="connsiteY20" fmla="*/ 550606 h 845574"/>
                <a:gd name="connsiteX21" fmla="*/ 609600 w 1268361"/>
                <a:gd name="connsiteY21" fmla="*/ 521109 h 845574"/>
                <a:gd name="connsiteX22" fmla="*/ 629264 w 1268361"/>
                <a:gd name="connsiteY22" fmla="*/ 462116 h 845574"/>
                <a:gd name="connsiteX23" fmla="*/ 668593 w 1268361"/>
                <a:gd name="connsiteY23" fmla="*/ 403122 h 845574"/>
                <a:gd name="connsiteX24" fmla="*/ 688258 w 1268361"/>
                <a:gd name="connsiteY24" fmla="*/ 373625 h 845574"/>
                <a:gd name="connsiteX25" fmla="*/ 707923 w 1268361"/>
                <a:gd name="connsiteY25" fmla="*/ 334296 h 845574"/>
                <a:gd name="connsiteX26" fmla="*/ 747252 w 1268361"/>
                <a:gd name="connsiteY26" fmla="*/ 275303 h 845574"/>
                <a:gd name="connsiteX27" fmla="*/ 766916 w 1268361"/>
                <a:gd name="connsiteY27" fmla="*/ 235974 h 845574"/>
                <a:gd name="connsiteX28" fmla="*/ 806245 w 1268361"/>
                <a:gd name="connsiteY28" fmla="*/ 176980 h 845574"/>
                <a:gd name="connsiteX29" fmla="*/ 825910 w 1268361"/>
                <a:gd name="connsiteY29" fmla="*/ 117987 h 845574"/>
                <a:gd name="connsiteX30" fmla="*/ 865239 w 1268361"/>
                <a:gd name="connsiteY30" fmla="*/ 58993 h 845574"/>
                <a:gd name="connsiteX31" fmla="*/ 884903 w 1268361"/>
                <a:gd name="connsiteY31" fmla="*/ 29496 h 845574"/>
                <a:gd name="connsiteX32" fmla="*/ 894735 w 1268361"/>
                <a:gd name="connsiteY32" fmla="*/ 0 h 845574"/>
                <a:gd name="connsiteX33" fmla="*/ 943897 w 1268361"/>
                <a:gd name="connsiteY33" fmla="*/ 68825 h 845574"/>
                <a:gd name="connsiteX34" fmla="*/ 1002890 w 1268361"/>
                <a:gd name="connsiteY34" fmla="*/ 147483 h 845574"/>
                <a:gd name="connsiteX35" fmla="*/ 1032387 w 1268361"/>
                <a:gd name="connsiteY35" fmla="*/ 206477 h 845574"/>
                <a:gd name="connsiteX36" fmla="*/ 1061884 w 1268361"/>
                <a:gd name="connsiteY36" fmla="*/ 265470 h 845574"/>
                <a:gd name="connsiteX37" fmla="*/ 1091381 w 1268361"/>
                <a:gd name="connsiteY37" fmla="*/ 324464 h 845574"/>
                <a:gd name="connsiteX38" fmla="*/ 1130710 w 1268361"/>
                <a:gd name="connsiteY38" fmla="*/ 412954 h 845574"/>
                <a:gd name="connsiteX39" fmla="*/ 1160206 w 1268361"/>
                <a:gd name="connsiteY39" fmla="*/ 432619 h 845574"/>
                <a:gd name="connsiteX40" fmla="*/ 1268361 w 1268361"/>
                <a:gd name="connsiteY40" fmla="*/ 432619 h 84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68361" h="845574">
                  <a:moveTo>
                    <a:pt x="0" y="393290"/>
                  </a:moveTo>
                  <a:lnTo>
                    <a:pt x="49161" y="383458"/>
                  </a:lnTo>
                  <a:cubicBezTo>
                    <a:pt x="68775" y="379892"/>
                    <a:pt x="88694" y="377950"/>
                    <a:pt x="108155" y="373625"/>
                  </a:cubicBezTo>
                  <a:cubicBezTo>
                    <a:pt x="118272" y="371377"/>
                    <a:pt x="127368" y="365078"/>
                    <a:pt x="137652" y="363793"/>
                  </a:cubicBezTo>
                  <a:cubicBezTo>
                    <a:pt x="180054" y="358493"/>
                    <a:pt x="222865" y="357238"/>
                    <a:pt x="265471" y="353961"/>
                  </a:cubicBezTo>
                  <a:lnTo>
                    <a:pt x="285135" y="412954"/>
                  </a:lnTo>
                  <a:cubicBezTo>
                    <a:pt x="288413" y="422786"/>
                    <a:pt x="292454" y="432396"/>
                    <a:pt x="294968" y="442451"/>
                  </a:cubicBezTo>
                  <a:cubicBezTo>
                    <a:pt x="309825" y="501881"/>
                    <a:pt x="300530" y="468973"/>
                    <a:pt x="324464" y="540774"/>
                  </a:cubicBezTo>
                  <a:lnTo>
                    <a:pt x="334297" y="570270"/>
                  </a:lnTo>
                  <a:cubicBezTo>
                    <a:pt x="337575" y="580102"/>
                    <a:pt x="339494" y="590497"/>
                    <a:pt x="344129" y="599767"/>
                  </a:cubicBezTo>
                  <a:cubicBezTo>
                    <a:pt x="373062" y="657634"/>
                    <a:pt x="359159" y="625194"/>
                    <a:pt x="383458" y="698090"/>
                  </a:cubicBezTo>
                  <a:lnTo>
                    <a:pt x="412955" y="786580"/>
                  </a:lnTo>
                  <a:lnTo>
                    <a:pt x="422787" y="816077"/>
                  </a:lnTo>
                  <a:lnTo>
                    <a:pt x="432619" y="845574"/>
                  </a:lnTo>
                  <a:cubicBezTo>
                    <a:pt x="505812" y="772381"/>
                    <a:pt x="415933" y="865041"/>
                    <a:pt x="491613" y="776748"/>
                  </a:cubicBezTo>
                  <a:cubicBezTo>
                    <a:pt x="500662" y="766191"/>
                    <a:pt x="511278" y="757083"/>
                    <a:pt x="521110" y="747251"/>
                  </a:cubicBezTo>
                  <a:cubicBezTo>
                    <a:pt x="524387" y="737419"/>
                    <a:pt x="528095" y="727719"/>
                    <a:pt x="530942" y="717754"/>
                  </a:cubicBezTo>
                  <a:cubicBezTo>
                    <a:pt x="534654" y="704761"/>
                    <a:pt x="535451" y="690845"/>
                    <a:pt x="540774" y="678425"/>
                  </a:cubicBezTo>
                  <a:cubicBezTo>
                    <a:pt x="545429" y="667564"/>
                    <a:pt x="553884" y="658761"/>
                    <a:pt x="560439" y="648929"/>
                  </a:cubicBezTo>
                  <a:cubicBezTo>
                    <a:pt x="566994" y="629264"/>
                    <a:pt x="575076" y="610044"/>
                    <a:pt x="580103" y="589935"/>
                  </a:cubicBezTo>
                  <a:cubicBezTo>
                    <a:pt x="583380" y="576825"/>
                    <a:pt x="584612" y="563027"/>
                    <a:pt x="589935" y="550606"/>
                  </a:cubicBezTo>
                  <a:cubicBezTo>
                    <a:pt x="594590" y="539744"/>
                    <a:pt x="603045" y="530941"/>
                    <a:pt x="609600" y="521109"/>
                  </a:cubicBezTo>
                  <a:cubicBezTo>
                    <a:pt x="616155" y="501445"/>
                    <a:pt x="617766" y="479363"/>
                    <a:pt x="629264" y="462116"/>
                  </a:cubicBezTo>
                  <a:lnTo>
                    <a:pt x="668593" y="403122"/>
                  </a:lnTo>
                  <a:cubicBezTo>
                    <a:pt x="675148" y="393290"/>
                    <a:pt x="682973" y="384194"/>
                    <a:pt x="688258" y="373625"/>
                  </a:cubicBezTo>
                  <a:cubicBezTo>
                    <a:pt x="694813" y="360515"/>
                    <a:pt x="700382" y="346864"/>
                    <a:pt x="707923" y="334296"/>
                  </a:cubicBezTo>
                  <a:cubicBezTo>
                    <a:pt x="720083" y="314030"/>
                    <a:pt x="736683" y="296442"/>
                    <a:pt x="747252" y="275303"/>
                  </a:cubicBezTo>
                  <a:cubicBezTo>
                    <a:pt x="753807" y="262193"/>
                    <a:pt x="759375" y="248542"/>
                    <a:pt x="766916" y="235974"/>
                  </a:cubicBezTo>
                  <a:cubicBezTo>
                    <a:pt x="779075" y="215708"/>
                    <a:pt x="798771" y="199401"/>
                    <a:pt x="806245" y="176980"/>
                  </a:cubicBezTo>
                  <a:cubicBezTo>
                    <a:pt x="812800" y="157316"/>
                    <a:pt x="814412" y="135234"/>
                    <a:pt x="825910" y="117987"/>
                  </a:cubicBezTo>
                  <a:lnTo>
                    <a:pt x="865239" y="58993"/>
                  </a:lnTo>
                  <a:cubicBezTo>
                    <a:pt x="871794" y="49161"/>
                    <a:pt x="881166" y="40706"/>
                    <a:pt x="884903" y="29496"/>
                  </a:cubicBezTo>
                  <a:lnTo>
                    <a:pt x="894735" y="0"/>
                  </a:lnTo>
                  <a:cubicBezTo>
                    <a:pt x="953620" y="39255"/>
                    <a:pt x="897883" y="-5947"/>
                    <a:pt x="943897" y="68825"/>
                  </a:cubicBezTo>
                  <a:cubicBezTo>
                    <a:pt x="961074" y="96737"/>
                    <a:pt x="1002890" y="147483"/>
                    <a:pt x="1002890" y="147483"/>
                  </a:cubicBezTo>
                  <a:cubicBezTo>
                    <a:pt x="1027608" y="221632"/>
                    <a:pt x="994264" y="130228"/>
                    <a:pt x="1032387" y="206477"/>
                  </a:cubicBezTo>
                  <a:cubicBezTo>
                    <a:pt x="1073086" y="287878"/>
                    <a:pt x="1005537" y="180953"/>
                    <a:pt x="1061884" y="265470"/>
                  </a:cubicBezTo>
                  <a:cubicBezTo>
                    <a:pt x="1097741" y="373045"/>
                    <a:pt x="1040554" y="210103"/>
                    <a:pt x="1091381" y="324464"/>
                  </a:cubicBezTo>
                  <a:cubicBezTo>
                    <a:pt x="1106961" y="359519"/>
                    <a:pt x="1104005" y="386249"/>
                    <a:pt x="1130710" y="412954"/>
                  </a:cubicBezTo>
                  <a:cubicBezTo>
                    <a:pt x="1139066" y="421310"/>
                    <a:pt x="1148508" y="430948"/>
                    <a:pt x="1160206" y="432619"/>
                  </a:cubicBezTo>
                  <a:cubicBezTo>
                    <a:pt x="1195895" y="437718"/>
                    <a:pt x="1232309" y="432619"/>
                    <a:pt x="1268361" y="432619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5578497" y="1"/>
            <a:ext cx="1270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Con={}</a:t>
            </a:r>
            <a:endParaRPr lang="en-US" dirty="0"/>
          </a:p>
          <a:p>
            <a:r>
              <a:rPr lang="en-US" dirty="0"/>
              <a:t>Cost = 4 + 4</a:t>
            </a:r>
          </a:p>
        </p:txBody>
      </p:sp>
      <p:sp>
        <p:nvSpPr>
          <p:cNvPr id="88" name="文本框 87"/>
          <p:cNvSpPr txBox="1"/>
          <p:nvPr/>
        </p:nvSpPr>
        <p:spPr>
          <a:xfrm>
            <a:off x="8755311" y="2403210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Con={&lt;2,C2,1&gt;}</a:t>
            </a:r>
            <a:endParaRPr lang="en-US" dirty="0"/>
          </a:p>
          <a:p>
            <a:r>
              <a:rPr lang="en-US" dirty="0"/>
              <a:t>Cost = 4 + 4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827759" y="2397938"/>
            <a:ext cx="16321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Con={&lt;1,C2,1&gt;}</a:t>
            </a:r>
            <a:endParaRPr lang="en-US" dirty="0"/>
          </a:p>
          <a:p>
            <a:r>
              <a:rPr lang="en-US" dirty="0"/>
              <a:t>Cost = 4 + 4</a:t>
            </a:r>
          </a:p>
        </p:txBody>
      </p:sp>
      <p:sp>
        <p:nvSpPr>
          <p:cNvPr id="90" name="文本框 89"/>
          <p:cNvSpPr txBox="1"/>
          <p:nvPr/>
        </p:nvSpPr>
        <p:spPr>
          <a:xfrm>
            <a:off x="2460419" y="5990388"/>
            <a:ext cx="16177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Con={&lt;1,C2,1&gt;,</a:t>
            </a:r>
          </a:p>
          <a:p>
            <a:r>
              <a:rPr lang="en-US" altLang="zh-CN" dirty="0"/>
              <a:t>          &lt;1,B3,3&gt;}</a:t>
            </a:r>
            <a:endParaRPr lang="en-US" dirty="0"/>
          </a:p>
          <a:p>
            <a:r>
              <a:rPr lang="en-US" dirty="0"/>
              <a:t>Cost = 5 + 4</a:t>
            </a:r>
          </a:p>
        </p:txBody>
      </p:sp>
      <p:sp>
        <p:nvSpPr>
          <p:cNvPr id="91" name="文本框 90"/>
          <p:cNvSpPr txBox="1"/>
          <p:nvPr/>
        </p:nvSpPr>
        <p:spPr>
          <a:xfrm>
            <a:off x="4643214" y="5990388"/>
            <a:ext cx="166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Con={&lt;1,C2,1&gt;,</a:t>
            </a:r>
          </a:p>
          <a:p>
            <a:r>
              <a:rPr lang="en-US" altLang="zh-CN" dirty="0"/>
              <a:t>           &lt;2,B3,3&gt;}</a:t>
            </a:r>
            <a:endParaRPr lang="en-US" dirty="0"/>
          </a:p>
          <a:p>
            <a:r>
              <a:rPr lang="en-US" dirty="0"/>
              <a:t>Cost = 4 + 4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63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4" grpId="0"/>
      <p:bldP spid="75" grpId="0"/>
      <p:bldP spid="76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3968-79F1-497D-BC6B-FDFA7F410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Symmetries in grid-based MAPF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8C6480-EBCD-49CA-A3EF-AF9F1725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89"/>
            <a:ext cx="7886700" cy="619556"/>
          </a:xfrm>
        </p:spPr>
        <p:txBody>
          <a:bodyPr/>
          <a:lstStyle/>
          <a:p>
            <a:r>
              <a:rPr lang="en-US" altLang="zh-CN" dirty="0"/>
              <a:t>Symmetric conflicts: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FE05B3-15CD-4003-8C3F-4587916634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03566" y="2514600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C09473-0AC6-40AA-A245-AF3868B51E6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935583" y="2514600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C2AA7E-E285-425C-855B-0C5707556D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67600" y="2514600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C7F4CDC-AACB-4BE6-8262-990804FA270D}"/>
              </a:ext>
            </a:extLst>
          </p:cNvPr>
          <p:cNvCxnSpPr>
            <a:cxnSpLocks/>
          </p:cNvCxnSpPr>
          <p:nvPr/>
        </p:nvCxnSpPr>
        <p:spPr>
          <a:xfrm>
            <a:off x="2952206" y="3500847"/>
            <a:ext cx="1341120" cy="296091"/>
          </a:xfrm>
          <a:prstGeom prst="bentConnector3">
            <a:avLst>
              <a:gd name="adj1" fmla="val 6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00E1345-658E-4A48-A564-EC729E839C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68044" y="3202432"/>
            <a:ext cx="848787" cy="748935"/>
          </a:xfrm>
          <a:prstGeom prst="bentConnector3">
            <a:avLst>
              <a:gd name="adj1" fmla="val 3050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9167EAE-9A14-4D29-AAE3-35BB1A4F2962}"/>
              </a:ext>
            </a:extLst>
          </p:cNvPr>
          <p:cNvCxnSpPr>
            <a:cxnSpLocks/>
          </p:cNvCxnSpPr>
          <p:nvPr/>
        </p:nvCxnSpPr>
        <p:spPr>
          <a:xfrm>
            <a:off x="5590904" y="3429000"/>
            <a:ext cx="1358537" cy="206808"/>
          </a:xfrm>
          <a:prstGeom prst="bentConnector3">
            <a:avLst>
              <a:gd name="adj1" fmla="val 9935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3174D1C-55D7-4506-8F5C-3C219517DC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06105" y="3192936"/>
            <a:ext cx="997806" cy="644438"/>
          </a:xfrm>
          <a:prstGeom prst="bentConnector3">
            <a:avLst>
              <a:gd name="adj1" fmla="val 1125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60B687D-F717-4D07-813F-CE1D153AF19B}"/>
              </a:ext>
            </a:extLst>
          </p:cNvPr>
          <p:cNvCxnSpPr>
            <a:cxnSpLocks/>
          </p:cNvCxnSpPr>
          <p:nvPr/>
        </p:nvCxnSpPr>
        <p:spPr>
          <a:xfrm>
            <a:off x="8177349" y="3429001"/>
            <a:ext cx="1193074" cy="29826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7FA8C9D-A899-47EE-A678-21617A2507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16438" y="3222420"/>
            <a:ext cx="861554" cy="721723"/>
          </a:xfrm>
          <a:prstGeom prst="bentConnector3">
            <a:avLst>
              <a:gd name="adj1" fmla="val 72238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F849D21-F7EB-4336-B74A-D22EA8443B85}"/>
              </a:ext>
            </a:extLst>
          </p:cNvPr>
          <p:cNvSpPr txBox="1"/>
          <p:nvPr/>
        </p:nvSpPr>
        <p:spPr>
          <a:xfrm>
            <a:off x="4696792" y="5073134"/>
            <a:ext cx="31467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We call this </a:t>
            </a:r>
            <a:r>
              <a:rPr lang="en-US" altLang="zh-CN" dirty="0"/>
              <a:t>a</a:t>
            </a:r>
            <a:r>
              <a:rPr lang="en-US" dirty="0"/>
              <a:t> rectangle conflict.</a:t>
            </a:r>
          </a:p>
        </p:txBody>
      </p:sp>
    </p:spTree>
    <p:extLst>
      <p:ext uri="{BB962C8B-B14F-4D97-AF65-F5344CB8AC3E}">
        <p14:creationId xmlns:p14="http://schemas.microsoft.com/office/powerpoint/2010/main" val="46968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7461-A313-49C5-9D85-D5D3F30A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Symmetries in grid-based MAPF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9AAD10-05D7-43E5-9627-A7D84C44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Inefficiency of CBS: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1A51-5390-4F89-A97A-F940D5981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157" y="3582081"/>
            <a:ext cx="6043340" cy="2540669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EF3DDC-F9CA-42C0-BECB-9E94CD53782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49737" y="1404938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B7338AD-B0F2-44E7-A3A0-D4CC72F76614}"/>
              </a:ext>
            </a:extLst>
          </p:cNvPr>
          <p:cNvCxnSpPr>
            <a:cxnSpLocks/>
          </p:cNvCxnSpPr>
          <p:nvPr/>
        </p:nvCxnSpPr>
        <p:spPr>
          <a:xfrm>
            <a:off x="7698377" y="2391185"/>
            <a:ext cx="1341120" cy="296091"/>
          </a:xfrm>
          <a:prstGeom prst="bentConnector3">
            <a:avLst>
              <a:gd name="adj1" fmla="val 6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1C6757E-A845-4941-8F5B-56C9F5156D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14215" y="2092770"/>
            <a:ext cx="848787" cy="748935"/>
          </a:xfrm>
          <a:prstGeom prst="bentConnector3">
            <a:avLst>
              <a:gd name="adj1" fmla="val 3050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94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50A7-0F44-4589-A462-25D25C241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 rectangle conflicts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27327A7-D31B-4BFE-A544-6CEC6E023A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66963" y="3667365"/>
          <a:ext cx="219424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443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3E3B5AF-3AC3-4419-A19E-663DF2D4D4A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34468" y="3598463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D738D708-72A4-47DB-BA9B-37B8D928AA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001773" y="4327752"/>
            <a:ext cx="848787" cy="748935"/>
          </a:xfrm>
          <a:prstGeom prst="bentConnector3">
            <a:avLst>
              <a:gd name="adj1" fmla="val 3050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BD0A13B7-46F2-4144-8654-78046DEA13C0}"/>
              </a:ext>
            </a:extLst>
          </p:cNvPr>
          <p:cNvSpPr/>
          <p:nvPr/>
        </p:nvSpPr>
        <p:spPr>
          <a:xfrm>
            <a:off x="3611848" y="4329983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F552C2FB-855F-4E39-A010-3DDEC55B0BA6}"/>
              </a:ext>
            </a:extLst>
          </p:cNvPr>
          <p:cNvSpPr/>
          <p:nvPr/>
        </p:nvSpPr>
        <p:spPr>
          <a:xfrm>
            <a:off x="3611848" y="4695743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5286062-65C9-4AB3-B603-5116C1358C41}"/>
              </a:ext>
            </a:extLst>
          </p:cNvPr>
          <p:cNvCxnSpPr>
            <a:cxnSpLocks/>
          </p:cNvCxnSpPr>
          <p:nvPr/>
        </p:nvCxnSpPr>
        <p:spPr>
          <a:xfrm>
            <a:off x="7570591" y="4679055"/>
            <a:ext cx="1341120" cy="296091"/>
          </a:xfrm>
          <a:prstGeom prst="bentConnector3">
            <a:avLst>
              <a:gd name="adj1" fmla="val 6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CA51E2E-4DA2-477D-8E39-336FE3DDD801}"/>
              </a:ext>
            </a:extLst>
          </p:cNvPr>
          <p:cNvSpPr/>
          <p:nvPr/>
        </p:nvSpPr>
        <p:spPr>
          <a:xfrm>
            <a:off x="7679983" y="4766602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55181414-E278-4DFA-986C-E5D993AF42FE}"/>
              </a:ext>
            </a:extLst>
          </p:cNvPr>
          <p:cNvSpPr/>
          <p:nvPr/>
        </p:nvSpPr>
        <p:spPr>
          <a:xfrm>
            <a:off x="8058271" y="4766596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1058E52D-7D5A-4331-9D60-1C66DF50F1BC}"/>
              </a:ext>
            </a:extLst>
          </p:cNvPr>
          <p:cNvSpPr/>
          <p:nvPr/>
        </p:nvSpPr>
        <p:spPr>
          <a:xfrm>
            <a:off x="8427678" y="4757889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F54C2D0-D2FD-421C-82CC-17CEDA6B7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60802"/>
              </p:ext>
            </p:extLst>
          </p:nvPr>
        </p:nvGraphicFramePr>
        <p:xfrm>
          <a:off x="4537164" y="1695998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4080F8-165C-4A4D-B715-551F636A8003}"/>
              </a:ext>
            </a:extLst>
          </p:cNvPr>
          <p:cNvCxnSpPr/>
          <p:nvPr/>
        </p:nvCxnSpPr>
        <p:spPr>
          <a:xfrm flipH="1">
            <a:off x="3794728" y="2901143"/>
            <a:ext cx="658986" cy="55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FDCC92-8CDF-4ABD-B417-90AB42CD1A26}"/>
              </a:ext>
            </a:extLst>
          </p:cNvPr>
          <p:cNvCxnSpPr>
            <a:cxnSpLocks/>
          </p:cNvCxnSpPr>
          <p:nvPr/>
        </p:nvCxnSpPr>
        <p:spPr>
          <a:xfrm>
            <a:off x="6939862" y="2902577"/>
            <a:ext cx="776032" cy="697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A186B8-2A40-4209-9C49-35A17F15F0F0}"/>
                  </a:ext>
                </a:extLst>
              </p:cNvPr>
              <p:cNvSpPr txBox="1"/>
              <p:nvPr/>
            </p:nvSpPr>
            <p:spPr>
              <a:xfrm>
                <a:off x="3003284" y="2622133"/>
                <a:ext cx="118596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2,3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⟨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3,4⟩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5A186B8-2A40-4209-9C49-35A17F15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84" y="2622133"/>
                <a:ext cx="1185966" cy="646331"/>
              </a:xfrm>
              <a:prstGeom prst="rect">
                <a:avLst/>
              </a:prstGeom>
              <a:blipFill>
                <a:blip r:embed="rId2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5CD45F-68A1-4B5D-9DC1-7EB97F40F739}"/>
                  </a:ext>
                </a:extLst>
              </p:cNvPr>
              <p:cNvSpPr/>
              <p:nvPr/>
            </p:nvSpPr>
            <p:spPr>
              <a:xfrm>
                <a:off x="7390463" y="2474172"/>
                <a:ext cx="118250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3,3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15CD45F-68A1-4B5D-9DC1-7EB97F40F7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0463" y="2474172"/>
                <a:ext cx="118250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D715D7E-B321-4403-93D6-2AA4598FDA89}"/>
              </a:ext>
            </a:extLst>
          </p:cNvPr>
          <p:cNvCxnSpPr>
            <a:cxnSpLocks/>
          </p:cNvCxnSpPr>
          <p:nvPr/>
        </p:nvCxnSpPr>
        <p:spPr>
          <a:xfrm>
            <a:off x="5049413" y="2690950"/>
            <a:ext cx="1341120" cy="296091"/>
          </a:xfrm>
          <a:prstGeom prst="bentConnector3">
            <a:avLst>
              <a:gd name="adj1" fmla="val 6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E94D653-B295-4D16-8061-4C71CA98DC8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65251" y="2392535"/>
            <a:ext cx="848787" cy="748935"/>
          </a:xfrm>
          <a:prstGeom prst="bentConnector3">
            <a:avLst>
              <a:gd name="adj1" fmla="val 3050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A6DBAA6-934B-4BEB-9551-EA5E335FE23C}"/>
              </a:ext>
            </a:extLst>
          </p:cNvPr>
          <p:cNvSpPr txBox="1"/>
          <p:nvPr/>
        </p:nvSpPr>
        <p:spPr>
          <a:xfrm>
            <a:off x="4957817" y="5924561"/>
            <a:ext cx="191097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Barrier constraints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373BE4-C1BF-415A-A8F4-D91F6F5296F3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060957" y="5123649"/>
            <a:ext cx="896860" cy="9855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BF3CD5-5057-462B-96D7-DC13B06E94B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868789" y="5219909"/>
            <a:ext cx="759385" cy="889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1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1" grpId="0" animBg="1"/>
      <p:bldP spid="22" grpId="0" animBg="1"/>
      <p:bldP spid="49" grpId="0"/>
      <p:bldP spid="5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30B2D3C-B87E-4D3C-99CC-AA2BE8EE5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839"/>
              </p:ext>
            </p:extLst>
          </p:nvPr>
        </p:nvGraphicFramePr>
        <p:xfrm>
          <a:off x="1231107" y="2717074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noFill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43E11D8-884B-4DA9-BF09-9EA99F004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31061"/>
              </p:ext>
            </p:extLst>
          </p:nvPr>
        </p:nvGraphicFramePr>
        <p:xfrm>
          <a:off x="4513852" y="2717074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noFill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9C14BAC1-B287-45DA-BC46-4C9FD9965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43048"/>
              </p:ext>
            </p:extLst>
          </p:nvPr>
        </p:nvGraphicFramePr>
        <p:xfrm>
          <a:off x="7796597" y="2717074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noFill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DCBB29A-A5DD-4160-B8CA-BFDCEF20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Different types of rectangle conflicts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0647D-442F-44E6-A5AA-112B9232D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2BA7DC-D288-46EB-BBDF-111DDD4D76A7}"/>
              </a:ext>
            </a:extLst>
          </p:cNvPr>
          <p:cNvSpPr txBox="1"/>
          <p:nvPr/>
        </p:nvSpPr>
        <p:spPr>
          <a:xfrm>
            <a:off x="1850500" y="4894218"/>
            <a:ext cx="95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Cardinal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31B0A5-CBAC-49A3-9A12-F81DA0507EED}"/>
              </a:ext>
            </a:extLst>
          </p:cNvPr>
          <p:cNvSpPr txBox="1"/>
          <p:nvPr/>
        </p:nvSpPr>
        <p:spPr>
          <a:xfrm>
            <a:off x="5198946" y="4894218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Semi-cardinal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848C9-3538-44EE-908D-99B666BD96B8}"/>
              </a:ext>
            </a:extLst>
          </p:cNvPr>
          <p:cNvSpPr txBox="1"/>
          <p:nvPr/>
        </p:nvSpPr>
        <p:spPr>
          <a:xfrm>
            <a:off x="8353076" y="4898079"/>
            <a:ext cx="139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Non-cardinal</a:t>
            </a: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B1099A0-4CA1-45F8-AA2C-3AFF3002E39C}"/>
              </a:ext>
            </a:extLst>
          </p:cNvPr>
          <p:cNvSpPr/>
          <p:nvPr/>
        </p:nvSpPr>
        <p:spPr>
          <a:xfrm>
            <a:off x="2689932" y="3432165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F141FFC9-5F35-4436-B44F-0E8EEEDE4098}"/>
              </a:ext>
            </a:extLst>
          </p:cNvPr>
          <p:cNvSpPr/>
          <p:nvPr/>
        </p:nvSpPr>
        <p:spPr>
          <a:xfrm>
            <a:off x="2742186" y="3797925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F7F0BB9D-6FCE-42B6-925D-75FCF2891C19}"/>
              </a:ext>
            </a:extLst>
          </p:cNvPr>
          <p:cNvSpPr/>
          <p:nvPr/>
        </p:nvSpPr>
        <p:spPr>
          <a:xfrm>
            <a:off x="9252084" y="3439887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C5E448A2-77BE-491A-8D6C-7531D1A8B1B8}"/>
              </a:ext>
            </a:extLst>
          </p:cNvPr>
          <p:cNvSpPr/>
          <p:nvPr/>
        </p:nvSpPr>
        <p:spPr>
          <a:xfrm>
            <a:off x="9313047" y="3805647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0E324D26-F81F-4C7B-AAA5-9A9D79551842}"/>
              </a:ext>
            </a:extLst>
          </p:cNvPr>
          <p:cNvSpPr/>
          <p:nvPr/>
        </p:nvSpPr>
        <p:spPr>
          <a:xfrm>
            <a:off x="5972401" y="3439887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6FEB8689-9BE2-4474-806F-C3B80D2BF64C}"/>
              </a:ext>
            </a:extLst>
          </p:cNvPr>
          <p:cNvSpPr/>
          <p:nvPr/>
        </p:nvSpPr>
        <p:spPr>
          <a:xfrm>
            <a:off x="6033358" y="3805647"/>
            <a:ext cx="365760" cy="36576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A0111DBC-F0B1-4DD2-8C80-D9BFAA105621}"/>
              </a:ext>
            </a:extLst>
          </p:cNvPr>
          <p:cNvSpPr/>
          <p:nvPr/>
        </p:nvSpPr>
        <p:spPr>
          <a:xfrm>
            <a:off x="1942237" y="3810496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5D486A73-5151-415F-9D62-EDE24B0E2BA2}"/>
              </a:ext>
            </a:extLst>
          </p:cNvPr>
          <p:cNvSpPr/>
          <p:nvPr/>
        </p:nvSpPr>
        <p:spPr>
          <a:xfrm>
            <a:off x="2320525" y="3810490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826B4829-1B2D-4047-B35A-D5024906E4A1}"/>
              </a:ext>
            </a:extLst>
          </p:cNvPr>
          <p:cNvSpPr/>
          <p:nvPr/>
        </p:nvSpPr>
        <p:spPr>
          <a:xfrm>
            <a:off x="2637678" y="3801783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FCF338B4-4620-4F66-B4F1-6B19761E9F73}"/>
              </a:ext>
            </a:extLst>
          </p:cNvPr>
          <p:cNvSpPr/>
          <p:nvPr/>
        </p:nvSpPr>
        <p:spPr>
          <a:xfrm>
            <a:off x="5224706" y="3814357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1C6EAEB6-34E1-43BD-B858-35FC61DD4399}"/>
              </a:ext>
            </a:extLst>
          </p:cNvPr>
          <p:cNvSpPr/>
          <p:nvPr/>
        </p:nvSpPr>
        <p:spPr>
          <a:xfrm>
            <a:off x="5602994" y="3814351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30B8B5BB-8A35-45E0-A135-14EA40A0FEA2}"/>
              </a:ext>
            </a:extLst>
          </p:cNvPr>
          <p:cNvSpPr/>
          <p:nvPr/>
        </p:nvSpPr>
        <p:spPr>
          <a:xfrm>
            <a:off x="5937563" y="3805644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85E1669-B4A9-4EC7-83A5-6D1E38A3757F}"/>
              </a:ext>
            </a:extLst>
          </p:cNvPr>
          <p:cNvSpPr/>
          <p:nvPr/>
        </p:nvSpPr>
        <p:spPr>
          <a:xfrm>
            <a:off x="8504389" y="3814360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A7696A48-F44F-4F03-AF6A-FF607557E9A9}"/>
              </a:ext>
            </a:extLst>
          </p:cNvPr>
          <p:cNvSpPr/>
          <p:nvPr/>
        </p:nvSpPr>
        <p:spPr>
          <a:xfrm>
            <a:off x="8882677" y="3814354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111CECB8-F3B7-43B0-8A60-A75BB674AE9C}"/>
              </a:ext>
            </a:extLst>
          </p:cNvPr>
          <p:cNvSpPr/>
          <p:nvPr/>
        </p:nvSpPr>
        <p:spPr>
          <a:xfrm>
            <a:off x="9199830" y="3805647"/>
            <a:ext cx="365760" cy="36576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6EC07EB3-F605-4126-9747-826FBF5BD0A7}"/>
              </a:ext>
            </a:extLst>
          </p:cNvPr>
          <p:cNvCxnSpPr>
            <a:cxnSpLocks/>
          </p:cNvCxnSpPr>
          <p:nvPr/>
        </p:nvCxnSpPr>
        <p:spPr>
          <a:xfrm>
            <a:off x="8342684" y="3731624"/>
            <a:ext cx="974073" cy="655074"/>
          </a:xfrm>
          <a:prstGeom prst="bentConnector3">
            <a:avLst>
              <a:gd name="adj1" fmla="val -6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F2E7F48-60CA-435D-A728-DF1C94D075A3}"/>
              </a:ext>
            </a:extLst>
          </p:cNvPr>
          <p:cNvCxnSpPr>
            <a:cxnSpLocks/>
          </p:cNvCxnSpPr>
          <p:nvPr/>
        </p:nvCxnSpPr>
        <p:spPr>
          <a:xfrm>
            <a:off x="5573226" y="3313782"/>
            <a:ext cx="949494" cy="928393"/>
          </a:xfrm>
          <a:prstGeom prst="bentConnector3">
            <a:avLst>
              <a:gd name="adj1" fmla="val 98611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01B631C-6089-4666-BD33-643B7F4EADF2}"/>
              </a:ext>
            </a:extLst>
          </p:cNvPr>
          <p:cNvCxnSpPr>
            <a:cxnSpLocks/>
          </p:cNvCxnSpPr>
          <p:nvPr/>
        </p:nvCxnSpPr>
        <p:spPr>
          <a:xfrm>
            <a:off x="8812837" y="3267427"/>
            <a:ext cx="1040773" cy="625304"/>
          </a:xfrm>
          <a:prstGeom prst="bentConnector3">
            <a:avLst>
              <a:gd name="adj1" fmla="val 99368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0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36EA-F9C6-4155-BD7A-F0C37193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rectangle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018B-981E-40E6-9AD2-D49FF963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825625"/>
            <a:ext cx="5075464" cy="4351338"/>
          </a:xfrm>
        </p:spPr>
        <p:txBody>
          <a:bodyPr/>
          <a:lstStyle/>
          <a:p>
            <a:r>
              <a:rPr lang="en-US" sz="2400" dirty="0"/>
              <a:t>Rectangle conflicts for entire paths</a:t>
            </a:r>
          </a:p>
          <a:p>
            <a:pPr lvl="1"/>
            <a:r>
              <a:rPr lang="en-US" sz="2000" dirty="0"/>
              <a:t>Reason about the relative locations of starts and goals.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Rectangle conflicts for path segments</a:t>
            </a:r>
          </a:p>
          <a:p>
            <a:pPr lvl="1"/>
            <a:r>
              <a:rPr lang="en-US" sz="2000" dirty="0"/>
              <a:t>Find critical locations along the paths;</a:t>
            </a:r>
          </a:p>
          <a:p>
            <a:pPr lvl="1"/>
            <a:r>
              <a:rPr lang="en-US" sz="2000" dirty="0"/>
              <a:t>Treat these critical locations as starts and goals.</a:t>
            </a:r>
          </a:p>
          <a:p>
            <a:pPr lvl="1"/>
            <a:r>
              <a:rPr lang="en-US" sz="2000" dirty="0"/>
              <a:t>Reason about the relative locations of starts and goals.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0B1305-EBF4-43A9-B53E-4C843734C2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478665" y="1690689"/>
          <a:ext cx="219456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5843474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9677213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95416858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95781754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240043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8732330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929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S2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noFill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522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05687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G1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2234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1"/>
                          </a:solidFill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96595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8CF27CC-F015-4F8B-A292-18F0194BFF0E}"/>
              </a:ext>
            </a:extLst>
          </p:cNvPr>
          <p:cNvCxnSpPr>
            <a:cxnSpLocks/>
          </p:cNvCxnSpPr>
          <p:nvPr/>
        </p:nvCxnSpPr>
        <p:spPr>
          <a:xfrm>
            <a:off x="8029303" y="2678626"/>
            <a:ext cx="1341120" cy="296091"/>
          </a:xfrm>
          <a:prstGeom prst="bentConnector3">
            <a:avLst>
              <a:gd name="adj1" fmla="val 64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5374CFC-173B-47BA-B622-4DBBF1DD79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5141" y="2380211"/>
            <a:ext cx="848787" cy="748935"/>
          </a:xfrm>
          <a:prstGeom prst="bentConnector3">
            <a:avLst>
              <a:gd name="adj1" fmla="val 3050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5AB7C6E-FDEF-4463-B3FB-F0C953D56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82" y="3859207"/>
            <a:ext cx="3312642" cy="261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226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1DEB-BB26-4558-9A43-1FF883C4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B2524-E261-4505-99F6-EF5C9983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CBSH-CR</a:t>
            </a:r>
          </a:p>
          <a:p>
            <a:pPr lvl="1"/>
            <a:r>
              <a:rPr lang="en-US" sz="1800" dirty="0"/>
              <a:t>Reason about cardinal rectangle conflicts for entire paths.</a:t>
            </a:r>
          </a:p>
          <a:p>
            <a:endParaRPr lang="en-US" sz="2000" dirty="0"/>
          </a:p>
          <a:p>
            <a:r>
              <a:rPr lang="en-US" sz="2000" dirty="0"/>
              <a:t>CBSH-R</a:t>
            </a:r>
          </a:p>
          <a:p>
            <a:pPr lvl="1"/>
            <a:r>
              <a:rPr lang="en-US" sz="1800" dirty="0"/>
              <a:t>Reason about </a:t>
            </a:r>
            <a:r>
              <a:rPr lang="en-US" altLang="zh-CN" sz="1800" dirty="0"/>
              <a:t>r</a:t>
            </a:r>
            <a:r>
              <a:rPr lang="en-US" sz="1800" dirty="0"/>
              <a:t>ectangle conflicts for entire paths.</a:t>
            </a:r>
          </a:p>
          <a:p>
            <a:endParaRPr lang="en-US" sz="2000" dirty="0"/>
          </a:p>
          <a:p>
            <a:r>
              <a:rPr lang="en-US" sz="2000" dirty="0"/>
              <a:t>CBSH-RM</a:t>
            </a:r>
          </a:p>
          <a:p>
            <a:pPr lvl="1"/>
            <a:r>
              <a:rPr lang="en-US" sz="1800" dirty="0"/>
              <a:t>Reason about rectangle conflicts for path segments.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2AF61-EF32-40AC-98D5-EEB5D4D072DF}"/>
              </a:ext>
            </a:extLst>
          </p:cNvPr>
          <p:cNvSpPr txBox="1"/>
          <p:nvPr/>
        </p:nvSpPr>
        <p:spPr>
          <a:xfrm>
            <a:off x="838200" y="6001351"/>
            <a:ext cx="360528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CBSH: a state-of-the-art CBS version.</a:t>
            </a:r>
          </a:p>
        </p:txBody>
      </p:sp>
    </p:spTree>
    <p:extLst>
      <p:ext uri="{BB962C8B-B14F-4D97-AF65-F5344CB8AC3E}">
        <p14:creationId xmlns:p14="http://schemas.microsoft.com/office/powerpoint/2010/main" val="11203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981200" y="274320"/>
            <a:ext cx="8229600" cy="1143000"/>
          </a:xfrm>
          <a:prstGeom prst="rect">
            <a:avLst/>
          </a:prstGeom>
        </p:spPr>
        <p:txBody>
          <a:bodyPr vert="horz" lIns="91425" tIns="45720" rIns="91425" bIns="45720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2999656" y="1412381"/>
            <a:ext cx="6192688" cy="504056"/>
          </a:xfrm>
          <a:prstGeom prst="curvedDownArrow">
            <a:avLst>
              <a:gd name="adj1" fmla="val 0"/>
              <a:gd name="adj2" fmla="val 32254"/>
              <a:gd name="adj3" fmla="val 220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flipV="1">
            <a:off x="4871864" y="3284984"/>
            <a:ext cx="2880320" cy="432048"/>
          </a:xfrm>
          <a:prstGeom prst="curvedDownArrow">
            <a:avLst>
              <a:gd name="adj1" fmla="val 0"/>
              <a:gd name="adj2" fmla="val 32344"/>
              <a:gd name="adj3" fmla="val 319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978640"/>
            <a:ext cx="1308050" cy="129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666" y="1953834"/>
            <a:ext cx="1368152" cy="134742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48" y="1914250"/>
            <a:ext cx="1368152" cy="1378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397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6F1D-85D6-478D-ABC3-66ABB432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20x20 grids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9E2E51-A69A-4217-B8B4-15E672D38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423" y="4826465"/>
            <a:ext cx="3390900" cy="1952625"/>
          </a:xfrm>
          <a:prstGeom prst="rect">
            <a:avLst/>
          </a:prstGeom>
        </p:spPr>
      </p:pic>
      <p:pic>
        <p:nvPicPr>
          <p:cNvPr id="6" name="Picture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818C3027-8999-487B-AFEB-B463BF2A8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39" y="2500094"/>
            <a:ext cx="2448127" cy="2286000"/>
          </a:xfrm>
          <a:prstGeom prst="rect">
            <a:avLst/>
          </a:prstGeom>
        </p:spPr>
      </p:pic>
      <p:pic>
        <p:nvPicPr>
          <p:cNvPr id="8" name="Picture 7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EF20F567-208B-4D51-93F8-9400AD6BE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161" y="2500094"/>
            <a:ext cx="2442723" cy="228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044DF5-ED83-4885-837E-D7F0B3818E7A}"/>
              </a:ext>
            </a:extLst>
          </p:cNvPr>
          <p:cNvSpPr txBox="1"/>
          <p:nvPr/>
        </p:nvSpPr>
        <p:spPr>
          <a:xfrm>
            <a:off x="3205753" y="2111314"/>
            <a:ext cx="169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blocked cells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99AC0-78F8-48F0-A474-6CA1FF00B5DB}"/>
              </a:ext>
            </a:extLst>
          </p:cNvPr>
          <p:cNvSpPr txBox="1"/>
          <p:nvPr/>
        </p:nvSpPr>
        <p:spPr>
          <a:xfrm>
            <a:off x="6697237" y="2151249"/>
            <a:ext cx="277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10% randomly blocked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EAF58-B3BF-4805-8096-7216481EA815}"/>
              </a:ext>
            </a:extLst>
          </p:cNvPr>
          <p:cNvSpPr txBox="1"/>
          <p:nvPr/>
        </p:nvSpPr>
        <p:spPr>
          <a:xfrm>
            <a:off x="4054763" y="3816628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CBSH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8CF79-09BF-4CA3-88F1-98ADBBA1C4ED}"/>
              </a:ext>
            </a:extLst>
          </p:cNvPr>
          <p:cNvSpPr txBox="1"/>
          <p:nvPr/>
        </p:nvSpPr>
        <p:spPr>
          <a:xfrm>
            <a:off x="4603898" y="3512681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EPEA*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C499E-3412-477C-8146-F3E61A228FE7}"/>
              </a:ext>
            </a:extLst>
          </p:cNvPr>
          <p:cNvSpPr txBox="1"/>
          <p:nvPr/>
        </p:nvSpPr>
        <p:spPr>
          <a:xfrm>
            <a:off x="4946844" y="2935411"/>
            <a:ext cx="114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  <a:p>
            <a:r>
              <a:rPr lang="en-US" dirty="0"/>
              <a:t>Reasoning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6CE5198-A9D1-4DAC-8351-066220A563D6}"/>
              </a:ext>
            </a:extLst>
          </p:cNvPr>
          <p:cNvSpPr/>
          <p:nvPr/>
        </p:nvSpPr>
        <p:spPr>
          <a:xfrm flipH="1">
            <a:off x="4804711" y="3004471"/>
            <a:ext cx="220283" cy="50821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4729F-F335-4A0C-986F-68AA936BB3D8}"/>
              </a:ext>
            </a:extLst>
          </p:cNvPr>
          <p:cNvSpPr txBox="1"/>
          <p:nvPr/>
        </p:nvSpPr>
        <p:spPr>
          <a:xfrm>
            <a:off x="8083514" y="3291542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CBSH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C4ABF1-B5A0-4946-A350-336E63A99EE7}"/>
              </a:ext>
            </a:extLst>
          </p:cNvPr>
          <p:cNvSpPr txBox="1"/>
          <p:nvPr/>
        </p:nvSpPr>
        <p:spPr>
          <a:xfrm>
            <a:off x="8068744" y="4135776"/>
            <a:ext cx="7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EPEA*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CDF4A1-C591-40AA-896D-175E5E2AED25}"/>
              </a:ext>
            </a:extLst>
          </p:cNvPr>
          <p:cNvSpPr txBox="1"/>
          <p:nvPr/>
        </p:nvSpPr>
        <p:spPr>
          <a:xfrm>
            <a:off x="8723602" y="2758032"/>
            <a:ext cx="114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Rectangle</a:t>
            </a:r>
          </a:p>
          <a:p>
            <a:r>
              <a:rPr lang="en-US" dirty="0"/>
              <a:t>Reasoning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218AF6E-A9B4-461A-90D6-3DB4E553F8E1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8266361" y="5197837"/>
            <a:ext cx="1203430" cy="12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23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F95B-511B-486E-B52B-D132E4A53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Results: large game grids</a:t>
            </a:r>
          </a:p>
        </p:txBody>
      </p:sp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AC892428-73C3-4A20-B5CB-1E4A3EF4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587" y="4070733"/>
            <a:ext cx="3237955" cy="254005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A87F4411-940F-48B4-9ECF-062421E54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973" y="1512980"/>
            <a:ext cx="3246070" cy="2548165"/>
          </a:xfrm>
          <a:prstGeom prst="rect">
            <a:avLst/>
          </a:prstGeom>
        </p:spPr>
      </p:pic>
      <p:pic>
        <p:nvPicPr>
          <p:cNvPr id="13" name="Picture 12" descr="A close up of a map&#10;&#10;Description automatically generated">
            <a:extLst>
              <a:ext uri="{FF2B5EF4-FFF2-40B4-BE49-F238E27FC236}">
                <a16:creationId xmlns:a16="http://schemas.microsoft.com/office/drawing/2014/main" id="{47DCA0D7-E282-4D60-8AE0-4C593DC26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6" y="1512980"/>
            <a:ext cx="2726599" cy="2557320"/>
          </a:xfrm>
          <a:prstGeom prst="rect">
            <a:avLst/>
          </a:prstGeom>
        </p:spPr>
      </p:pic>
      <p:pic>
        <p:nvPicPr>
          <p:cNvPr id="15" name="Picture 14" descr="A close up of a map&#10;&#10;Description automatically generated">
            <a:extLst>
              <a:ext uri="{FF2B5EF4-FFF2-40B4-BE49-F238E27FC236}">
                <a16:creationId xmlns:a16="http://schemas.microsoft.com/office/drawing/2014/main" id="{A8B354EE-B276-4A65-B9C3-ACE353E5F4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477" y="4071167"/>
            <a:ext cx="2726598" cy="25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2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FF8F-FC05-4FE6-8DB8-5DA62588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3F21-DCF1-4E40-B906-277916662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special class of symmetric conflicts </a:t>
            </a:r>
          </a:p>
          <a:p>
            <a:pPr marL="0" indent="0">
              <a:buNone/>
            </a:pPr>
            <a:r>
              <a:rPr lang="en-US" altLang="zh-CN" dirty="0"/>
              <a:t>	- rectangle conflicts;</a:t>
            </a:r>
          </a:p>
          <a:p>
            <a:r>
              <a:rPr lang="en-US" altLang="zh-CN" dirty="0"/>
              <a:t>Symmetry-breaking constraints </a:t>
            </a:r>
          </a:p>
          <a:p>
            <a:pPr marL="0" indent="0">
              <a:buNone/>
            </a:pPr>
            <a:r>
              <a:rPr lang="en-US" altLang="zh-CN" dirty="0"/>
              <a:t>	- barrier constraints;</a:t>
            </a:r>
            <a:endParaRPr lang="en-US" dirty="0"/>
          </a:p>
          <a:p>
            <a:r>
              <a:rPr lang="en-US" dirty="0"/>
              <a:t>Three methods to identify </a:t>
            </a:r>
            <a:r>
              <a:rPr lang="en-US" altLang="zh-CN" dirty="0"/>
              <a:t>rectangle conflicts</a:t>
            </a:r>
          </a:p>
          <a:p>
            <a:pPr marL="0" indent="0">
              <a:buNone/>
            </a:pPr>
            <a:r>
              <a:rPr lang="en-US" dirty="0"/>
              <a:t>	- CBSH-CR, CBSH-R and CBSH-RM.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altLang="zh-CN" dirty="0"/>
              <a:t>Future work</a:t>
            </a:r>
          </a:p>
          <a:p>
            <a:pPr lvl="1"/>
            <a:r>
              <a:rPr lang="en-US" dirty="0"/>
              <a:t>Symmetry reasoning for MAPF on general graphs;</a:t>
            </a:r>
          </a:p>
          <a:p>
            <a:pPr lvl="1"/>
            <a:r>
              <a:rPr lang="en-US" dirty="0"/>
              <a:t>Symmetric conflicts among multiple agents;</a:t>
            </a:r>
          </a:p>
          <a:p>
            <a:pPr lvl="1"/>
            <a:r>
              <a:rPr lang="en-US" dirty="0"/>
              <a:t>Symmetry reasoning for MAPF sub-optimal solvers.</a:t>
            </a:r>
          </a:p>
        </p:txBody>
      </p:sp>
    </p:spTree>
    <p:extLst>
      <p:ext uri="{BB962C8B-B14F-4D97-AF65-F5344CB8AC3E}">
        <p14:creationId xmlns:p14="http://schemas.microsoft.com/office/powerpoint/2010/main" val="1979839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209799" y="274319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878" y="1978640"/>
            <a:ext cx="1308050" cy="129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1953834"/>
            <a:ext cx="1368152" cy="134742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48" y="1914250"/>
            <a:ext cx="1368152" cy="1378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48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038" y="1978640"/>
            <a:ext cx="1308050" cy="129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088" y="1953834"/>
            <a:ext cx="1368152" cy="134742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229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0" name="Curved Down Arrow 19"/>
          <p:cNvSpPr/>
          <p:nvPr/>
        </p:nvSpPr>
        <p:spPr>
          <a:xfrm>
            <a:off x="2999656" y="1412381"/>
            <a:ext cx="6192688" cy="504056"/>
          </a:xfrm>
          <a:prstGeom prst="curvedDownArrow">
            <a:avLst>
              <a:gd name="adj1" fmla="val 0"/>
              <a:gd name="adj2" fmla="val 32254"/>
              <a:gd name="adj3" fmla="val 2200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Curved Down Arrow 24"/>
          <p:cNvSpPr/>
          <p:nvPr/>
        </p:nvSpPr>
        <p:spPr>
          <a:xfrm flipV="1">
            <a:off x="4871864" y="3284984"/>
            <a:ext cx="2880320" cy="432048"/>
          </a:xfrm>
          <a:prstGeom prst="curvedDownArrow">
            <a:avLst>
              <a:gd name="adj1" fmla="val 0"/>
              <a:gd name="adj2" fmla="val 32344"/>
              <a:gd name="adj3" fmla="val 31969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1978640"/>
            <a:ext cx="1308050" cy="12977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7666" y="1953834"/>
            <a:ext cx="1368152" cy="1347422"/>
          </a:xfrm>
          <a:prstGeom prst="rect">
            <a:avLst/>
          </a:prstGeom>
        </p:spPr>
      </p:pic>
      <p:sp>
        <p:nvSpPr>
          <p:cNvPr id="11" name="Freeform 10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48" y="1914250"/>
            <a:ext cx="1368152" cy="13785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83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529840" y="1869440"/>
            <a:ext cx="7132320" cy="2844800"/>
            <a:chOff x="1005840" y="1869440"/>
            <a:chExt cx="7132320" cy="28448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5616" y="1978640"/>
              <a:ext cx="1308050" cy="1297750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23666" y="1953834"/>
              <a:ext cx="1368152" cy="1347422"/>
            </a:xfrm>
            <a:prstGeom prst="rect">
              <a:avLst/>
            </a:prstGeom>
          </p:spPr>
        </p:pic>
        <p:sp>
          <p:nvSpPr>
            <p:cNvPr id="7" name="Freeform 6"/>
            <p:cNvSpPr/>
            <p:nvPr/>
          </p:nvSpPr>
          <p:spPr>
            <a:xfrm>
              <a:off x="1005840" y="1869440"/>
              <a:ext cx="7132320" cy="2844800"/>
            </a:xfrm>
            <a:custGeom>
              <a:avLst/>
              <a:gdLst>
                <a:gd name="connsiteX0" fmla="*/ 0 w 7132320"/>
                <a:gd name="connsiteY0" fmla="*/ 1452880 h 2844800"/>
                <a:gd name="connsiteX1" fmla="*/ 0 w 7132320"/>
                <a:gd name="connsiteY1" fmla="*/ 0 h 2844800"/>
                <a:gd name="connsiteX2" fmla="*/ 7132320 w 7132320"/>
                <a:gd name="connsiteY2" fmla="*/ 0 h 2844800"/>
                <a:gd name="connsiteX3" fmla="*/ 7132320 w 7132320"/>
                <a:gd name="connsiteY3" fmla="*/ 1432560 h 2844800"/>
                <a:gd name="connsiteX4" fmla="*/ 4358640 w 7132320"/>
                <a:gd name="connsiteY4" fmla="*/ 1432560 h 2844800"/>
                <a:gd name="connsiteX5" fmla="*/ 4358640 w 7132320"/>
                <a:gd name="connsiteY5" fmla="*/ 2844800 h 2844800"/>
                <a:gd name="connsiteX6" fmla="*/ 2834640 w 7132320"/>
                <a:gd name="connsiteY6" fmla="*/ 2844800 h 2844800"/>
                <a:gd name="connsiteX7" fmla="*/ 2834640 w 7132320"/>
                <a:gd name="connsiteY7" fmla="*/ 1473200 h 2844800"/>
                <a:gd name="connsiteX8" fmla="*/ 0 w 7132320"/>
                <a:gd name="connsiteY8" fmla="*/ 1452880 h 284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132320" h="2844800">
                  <a:moveTo>
                    <a:pt x="0" y="1452880"/>
                  </a:moveTo>
                  <a:lnTo>
                    <a:pt x="0" y="0"/>
                  </a:lnTo>
                  <a:lnTo>
                    <a:pt x="7132320" y="0"/>
                  </a:lnTo>
                  <a:lnTo>
                    <a:pt x="7132320" y="1432560"/>
                  </a:lnTo>
                  <a:lnTo>
                    <a:pt x="4358640" y="1432560"/>
                  </a:lnTo>
                  <a:lnTo>
                    <a:pt x="4358640" y="2844800"/>
                  </a:lnTo>
                  <a:lnTo>
                    <a:pt x="2834640" y="2844800"/>
                  </a:lnTo>
                  <a:lnTo>
                    <a:pt x="2834640" y="1473200"/>
                  </a:lnTo>
                  <a:lnTo>
                    <a:pt x="0" y="1452880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48" y="1914250"/>
            <a:ext cx="1368152" cy="137851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11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12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768" y="1978640"/>
            <a:ext cx="1308050" cy="129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594" y="1974154"/>
            <a:ext cx="1368152" cy="134742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48" y="1914250"/>
            <a:ext cx="1368152" cy="1378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10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438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978640"/>
            <a:ext cx="1308050" cy="129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3336338"/>
            <a:ext cx="1368152" cy="134742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48" y="1914250"/>
            <a:ext cx="1368152" cy="1378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10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15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67" y="1978640"/>
            <a:ext cx="1308050" cy="1297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923" y="1974154"/>
            <a:ext cx="1368152" cy="1347422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2529840" y="1869440"/>
            <a:ext cx="7132320" cy="2844800"/>
          </a:xfrm>
          <a:custGeom>
            <a:avLst/>
            <a:gdLst>
              <a:gd name="connsiteX0" fmla="*/ 0 w 7132320"/>
              <a:gd name="connsiteY0" fmla="*/ 1452880 h 2844800"/>
              <a:gd name="connsiteX1" fmla="*/ 0 w 7132320"/>
              <a:gd name="connsiteY1" fmla="*/ 0 h 2844800"/>
              <a:gd name="connsiteX2" fmla="*/ 7132320 w 7132320"/>
              <a:gd name="connsiteY2" fmla="*/ 0 h 2844800"/>
              <a:gd name="connsiteX3" fmla="*/ 7132320 w 7132320"/>
              <a:gd name="connsiteY3" fmla="*/ 1432560 h 2844800"/>
              <a:gd name="connsiteX4" fmla="*/ 4358640 w 7132320"/>
              <a:gd name="connsiteY4" fmla="*/ 1432560 h 2844800"/>
              <a:gd name="connsiteX5" fmla="*/ 4358640 w 7132320"/>
              <a:gd name="connsiteY5" fmla="*/ 2844800 h 2844800"/>
              <a:gd name="connsiteX6" fmla="*/ 2834640 w 7132320"/>
              <a:gd name="connsiteY6" fmla="*/ 2844800 h 2844800"/>
              <a:gd name="connsiteX7" fmla="*/ 2834640 w 7132320"/>
              <a:gd name="connsiteY7" fmla="*/ 1473200 h 2844800"/>
              <a:gd name="connsiteX8" fmla="*/ 0 w 7132320"/>
              <a:gd name="connsiteY8" fmla="*/ 1452880 h 28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2320" h="2844800">
                <a:moveTo>
                  <a:pt x="0" y="1452880"/>
                </a:moveTo>
                <a:lnTo>
                  <a:pt x="0" y="0"/>
                </a:lnTo>
                <a:lnTo>
                  <a:pt x="7132320" y="0"/>
                </a:lnTo>
                <a:lnTo>
                  <a:pt x="7132320" y="1432560"/>
                </a:lnTo>
                <a:lnTo>
                  <a:pt x="4358640" y="1432560"/>
                </a:lnTo>
                <a:lnTo>
                  <a:pt x="4358640" y="2844800"/>
                </a:lnTo>
                <a:lnTo>
                  <a:pt x="2834640" y="2844800"/>
                </a:lnTo>
                <a:lnTo>
                  <a:pt x="2834640" y="1473200"/>
                </a:lnTo>
                <a:lnTo>
                  <a:pt x="0" y="145288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2321" y="1944767"/>
            <a:ext cx="1349889" cy="1288530"/>
          </a:xfrm>
          <a:prstGeom prst="rect">
            <a:avLst/>
          </a:prstGeom>
        </p:spPr>
      </p:pic>
      <p:sp>
        <p:nvSpPr>
          <p:cNvPr id="10" name="Shape 22"/>
          <p:cNvSpPr txBox="1">
            <a:spLocks noGrp="1"/>
          </p:cNvSpPr>
          <p:nvPr>
            <p:ph type="ctrTitle"/>
          </p:nvPr>
        </p:nvSpPr>
        <p:spPr>
          <a:xfrm>
            <a:off x="2209799" y="274320"/>
            <a:ext cx="7772400" cy="1143000"/>
          </a:xfrm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r>
              <a:rPr lang="en-US" sz="3800" dirty="0">
                <a:latin typeface="+mn-lt"/>
                <a:ea typeface="+mn-ea"/>
                <a:cs typeface="+mn-cs"/>
              </a:rPr>
              <a:t>Multi-Agent Path Finding (MAPF)</a:t>
            </a:r>
            <a:endParaRPr lang="en" sz="3800" dirty="0"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5A8C4C-0194-4D83-B41E-5991A4D45801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174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1.8|20.4|12.2|13.5|22.1|12.6|14.5|20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589</Words>
  <Application>Microsoft Office PowerPoint</Application>
  <PresentationFormat>Widescreen</PresentationFormat>
  <Paragraphs>295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Cambria Math</vt:lpstr>
      <vt:lpstr>Office Theme</vt:lpstr>
      <vt:lpstr>Equation</vt:lpstr>
      <vt:lpstr>Symmetry-Breaking for  Grid-based Multi-Agent Path Finding</vt:lpstr>
      <vt:lpstr>Multi-Agent Path Finding (MAPF)</vt:lpstr>
      <vt:lpstr>Multi-Agent Path Finding (MAPF)</vt:lpstr>
      <vt:lpstr>Multi-Agent Path Finding (MAPF)</vt:lpstr>
      <vt:lpstr>Multi-Agent Path Finding (MAPF)</vt:lpstr>
      <vt:lpstr>Multi-Agent Path Finding (MAPF)</vt:lpstr>
      <vt:lpstr>Multi-Agent Path Finding (MAPF)</vt:lpstr>
      <vt:lpstr>Multi-Agent Path Finding (MAPF)</vt:lpstr>
      <vt:lpstr>Multi-Agent Path Finding (MAPF)</vt:lpstr>
      <vt:lpstr>Multi-Agent Path Finding (MAPF)</vt:lpstr>
      <vt:lpstr>Motivation</vt:lpstr>
      <vt:lpstr>Conflict-Based Search (CBS)</vt:lpstr>
      <vt:lpstr>PowerPoint Presentation</vt:lpstr>
      <vt:lpstr>Symmetries in grid-based MAPF</vt:lpstr>
      <vt:lpstr>Symmetries in grid-based MAPF</vt:lpstr>
      <vt:lpstr>Resolve rectangle conflicts</vt:lpstr>
      <vt:lpstr>Different types of rectangle conflicts</vt:lpstr>
      <vt:lpstr>Identify rectangle conflicts</vt:lpstr>
      <vt:lpstr>Three algorithms</vt:lpstr>
      <vt:lpstr>Experimental Results: 20x20 grids</vt:lpstr>
      <vt:lpstr>Experimental Results: large game grids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Symmetry-Breaking for  Grid-based Multi-Agent Path Finding</dc:title>
  <dc:creator>Jiaoyang Li</dc:creator>
  <cp:lastModifiedBy>Jiaoyang Li</cp:lastModifiedBy>
  <cp:revision>25</cp:revision>
  <dcterms:created xsi:type="dcterms:W3CDTF">2018-11-12T08:47:09Z</dcterms:created>
  <dcterms:modified xsi:type="dcterms:W3CDTF">2018-11-14T15:48:27Z</dcterms:modified>
</cp:coreProperties>
</file>