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hr+IPjsJWW0iuodciRr1YaXPdZ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063be875b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d063be875b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063be875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d063be875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063be875b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d063be875b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0" name="Google Shape;90;p1"/>
          <p:cNvSpPr/>
          <p:nvPr/>
        </p:nvSpPr>
        <p:spPr>
          <a:xfrm>
            <a:off x="0"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1"/>
          <p:cNvSpPr/>
          <p:nvPr/>
        </p:nvSpPr>
        <p:spPr>
          <a:xfrm>
            <a:off x="0" y="2564296"/>
            <a:ext cx="12192000" cy="2298711"/>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1"/>
          <p:cNvSpPr txBox="1"/>
          <p:nvPr/>
        </p:nvSpPr>
        <p:spPr>
          <a:xfrm>
            <a:off x="2373085" y="2990768"/>
            <a:ext cx="6932645" cy="13834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267"/>
              <a:buFont typeface="Arial"/>
              <a:buNone/>
            </a:pPr>
            <a:r>
              <a:rPr b="1" i="0" lang="en-US" sz="4267" u="none" cap="none" strike="noStrike">
                <a:solidFill>
                  <a:schemeClr val="lt1"/>
                </a:solidFill>
                <a:latin typeface="Arial"/>
                <a:ea typeface="Arial"/>
                <a:cs typeface="Arial"/>
                <a:sym typeface="Arial"/>
              </a:rPr>
              <a:t>Project 1 - Classification</a:t>
            </a:r>
            <a:endParaRPr/>
          </a:p>
          <a:p>
            <a:pPr indent="0" lvl="0" marL="0" marR="0" rtl="0" algn="ctr">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Group 18</a:t>
            </a:r>
            <a:endParaRPr/>
          </a:p>
          <a:p>
            <a:pPr indent="0" lvl="0" marL="0" marR="0" rtl="0" algn="ctr">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Hao Xu</a:t>
            </a:r>
            <a:endParaRPr/>
          </a:p>
          <a:p>
            <a:pPr indent="0" lvl="0" marL="0" marR="0" rtl="0" algn="ctr">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Jiapeng Sun</a:t>
            </a:r>
            <a:endParaRPr/>
          </a:p>
          <a:p>
            <a:pPr indent="0" lvl="0" marL="0" marR="0" rtl="0" algn="ctr">
              <a:spcBef>
                <a:spcPts val="40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2021/04/21</a:t>
            </a:r>
            <a:endParaRPr b="1" i="0" sz="11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063be875b_1_14"/>
          <p:cNvSpPr/>
          <p:nvPr/>
        </p:nvSpPr>
        <p:spPr>
          <a:xfrm>
            <a:off x="-1" y="0"/>
            <a:ext cx="12192000" cy="6858000"/>
          </a:xfrm>
          <a:prstGeom prst="rect">
            <a:avLst/>
          </a:prstGeom>
          <a:solidFill>
            <a:srgbClr val="757070">
              <a:alpha val="458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0" name="Google Shape;180;gd063be875b_1_14"/>
          <p:cNvSpPr/>
          <p:nvPr/>
        </p:nvSpPr>
        <p:spPr>
          <a:xfrm>
            <a:off x="0" y="0"/>
            <a:ext cx="2414100" cy="626100"/>
          </a:xfrm>
          <a:prstGeom prst="rect">
            <a:avLst/>
          </a:prstGeom>
          <a:solidFill>
            <a:srgbClr val="3A3838">
              <a:alpha val="4667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gd063be875b_1_14"/>
          <p:cNvSpPr txBox="1"/>
          <p:nvPr/>
        </p:nvSpPr>
        <p:spPr>
          <a:xfrm>
            <a:off x="-56700" y="73650"/>
            <a:ext cx="2527500" cy="47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lang="en-US" sz="2400">
                <a:solidFill>
                  <a:schemeClr val="lt1"/>
                </a:solidFill>
              </a:rPr>
              <a:t>Bonus question</a:t>
            </a:r>
            <a:endParaRPr b="1" sz="2400">
              <a:solidFill>
                <a:schemeClr val="lt1"/>
              </a:solidFill>
              <a:latin typeface="Arial"/>
              <a:ea typeface="Arial"/>
              <a:cs typeface="Arial"/>
              <a:sym typeface="Arial"/>
            </a:endParaRPr>
          </a:p>
        </p:txBody>
      </p:sp>
      <p:sp>
        <p:nvSpPr>
          <p:cNvPr id="182" name="Google Shape;182;gd063be875b_1_14"/>
          <p:cNvSpPr txBox="1"/>
          <p:nvPr/>
        </p:nvSpPr>
        <p:spPr>
          <a:xfrm>
            <a:off x="6347025" y="1914525"/>
            <a:ext cx="5551800" cy="2616600"/>
          </a:xfrm>
          <a:prstGeom prst="rect">
            <a:avLst/>
          </a:prstGeom>
          <a:noFill/>
          <a:ln>
            <a:noFill/>
          </a:ln>
        </p:spPr>
        <p:txBody>
          <a:bodyPr anchorCtr="0" anchor="t" bIns="45700" lIns="91425" spcFirstLastPara="1" rIns="91425" wrap="square" tIns="45700">
            <a:spAutoFit/>
          </a:bodyPr>
          <a:lstStyle/>
          <a:p>
            <a:pPr indent="0" lvl="0" marL="0" marR="0" rtl="0" algn="just">
              <a:spcBef>
                <a:spcPts val="120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By checking the accuracy score, we found that both flip on 0 or 1 all leads to a worse performance, that gives the evidence of our assumption.</a:t>
            </a:r>
            <a:endParaRPr sz="24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83" name="Google Shape;183;gd063be875b_1_14"/>
          <p:cNvPicPr preferRelativeResize="0"/>
          <p:nvPr/>
        </p:nvPicPr>
        <p:blipFill>
          <a:blip r:embed="rId3">
            <a:alphaModFix/>
          </a:blip>
          <a:stretch>
            <a:fillRect/>
          </a:stretch>
        </p:blipFill>
        <p:spPr>
          <a:xfrm>
            <a:off x="-12" y="1914525"/>
            <a:ext cx="5800725" cy="302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0" name="Google Shape;190;p8"/>
          <p:cNvSpPr/>
          <p:nvPr/>
        </p:nvSpPr>
        <p:spPr>
          <a:xfrm>
            <a:off x="0"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8"/>
          <p:cNvSpPr/>
          <p:nvPr/>
        </p:nvSpPr>
        <p:spPr>
          <a:xfrm>
            <a:off x="0" y="2736980"/>
            <a:ext cx="12192000" cy="2046514"/>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8"/>
          <p:cNvSpPr txBox="1"/>
          <p:nvPr/>
        </p:nvSpPr>
        <p:spPr>
          <a:xfrm>
            <a:off x="2373085" y="2990768"/>
            <a:ext cx="6932645" cy="13834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4267"/>
              <a:buFont typeface="Arial"/>
              <a:buNone/>
            </a:pPr>
            <a:r>
              <a:rPr b="1" lang="en-US" sz="4267">
                <a:solidFill>
                  <a:schemeClr val="lt1"/>
                </a:solidFill>
                <a:latin typeface="Arial"/>
                <a:ea typeface="Arial"/>
                <a:cs typeface="Arial"/>
                <a:sym typeface="Arial"/>
              </a:rPr>
              <a:t>Thanks for Reading</a:t>
            </a:r>
            <a:endParaRPr b="1" sz="4267">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8" name="Google Shape;98;p2"/>
          <p:cNvSpPr/>
          <p:nvPr/>
        </p:nvSpPr>
        <p:spPr>
          <a:xfrm>
            <a:off x="0" y="0"/>
            <a:ext cx="1967948" cy="626165"/>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nvSpPr>
        <p:spPr>
          <a:xfrm>
            <a:off x="1" y="75290"/>
            <a:ext cx="1967948" cy="4756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Question 2</a:t>
            </a:r>
            <a:endParaRPr b="1" i="0" sz="2400" u="none" cap="none" strike="noStrike">
              <a:solidFill>
                <a:schemeClr val="lt1"/>
              </a:solidFill>
              <a:latin typeface="Arial"/>
              <a:ea typeface="Arial"/>
              <a:cs typeface="Arial"/>
              <a:sym typeface="Arial"/>
            </a:endParaRPr>
          </a:p>
        </p:txBody>
      </p:sp>
      <p:sp>
        <p:nvSpPr>
          <p:cNvPr id="100" name="Google Shape;100;p2"/>
          <p:cNvSpPr txBox="1"/>
          <p:nvPr/>
        </p:nvSpPr>
        <p:spPr>
          <a:xfrm>
            <a:off x="3849750" y="163150"/>
            <a:ext cx="4492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t>How we simulate data</a:t>
            </a:r>
            <a:endParaRPr sz="3200"/>
          </a:p>
        </p:txBody>
      </p:sp>
      <p:sp>
        <p:nvSpPr>
          <p:cNvPr id="101" name="Google Shape;101;p2"/>
          <p:cNvSpPr txBox="1"/>
          <p:nvPr/>
        </p:nvSpPr>
        <p:spPr>
          <a:xfrm>
            <a:off x="306800" y="626175"/>
            <a:ext cx="8226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For QDA model:</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We simulated 2 </a:t>
            </a:r>
            <a:r>
              <a:rPr lang="en-US" sz="1600">
                <a:latin typeface="Times New Roman"/>
                <a:ea typeface="Times New Roman"/>
                <a:cs typeface="Times New Roman"/>
                <a:sym typeface="Times New Roman"/>
              </a:rPr>
              <a:t>class</a:t>
            </a:r>
            <a:r>
              <a:rPr lang="en-US" sz="1600">
                <a:latin typeface="Times New Roman"/>
                <a:ea typeface="Times New Roman"/>
                <a:cs typeface="Times New Roman"/>
                <a:sym typeface="Times New Roman"/>
              </a:rPr>
              <a:t> situation.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F</a:t>
            </a:r>
            <a:r>
              <a:rPr lang="en-US" sz="1600">
                <a:latin typeface="Times New Roman"/>
                <a:ea typeface="Times New Roman"/>
                <a:cs typeface="Times New Roman"/>
                <a:sym typeface="Times New Roman"/>
              </a:rPr>
              <a:t>or each class,</a:t>
            </a:r>
            <a:r>
              <a:rPr lang="en-US" sz="1600">
                <a:latin typeface="Times New Roman"/>
                <a:ea typeface="Times New Roman"/>
                <a:cs typeface="Times New Roman"/>
                <a:sym typeface="Times New Roman"/>
              </a:rPr>
              <a:t> fix a central point as mean, then fix the </a:t>
            </a:r>
            <a:r>
              <a:rPr lang="en-US" sz="1600">
                <a:latin typeface="Times New Roman"/>
                <a:ea typeface="Times New Roman"/>
                <a:cs typeface="Times New Roman"/>
                <a:sym typeface="Times New Roman"/>
              </a:rPr>
              <a:t>covariance</a:t>
            </a:r>
            <a:r>
              <a:rPr lang="en-US" sz="1600">
                <a:latin typeface="Times New Roman"/>
                <a:ea typeface="Times New Roman"/>
                <a:cs typeface="Times New Roman"/>
                <a:sym typeface="Times New Roman"/>
              </a:rPr>
              <a:t> matrix.</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For each </a:t>
            </a:r>
            <a:r>
              <a:rPr lang="en-US" sz="1600">
                <a:latin typeface="Times New Roman"/>
                <a:ea typeface="Times New Roman"/>
                <a:cs typeface="Times New Roman"/>
                <a:sym typeface="Times New Roman"/>
              </a:rPr>
              <a:t>class, </a:t>
            </a:r>
            <a:r>
              <a:rPr lang="en-US" sz="1600">
                <a:latin typeface="Times New Roman"/>
                <a:ea typeface="Times New Roman"/>
                <a:cs typeface="Times New Roman"/>
                <a:sym typeface="Times New Roman"/>
              </a:rPr>
              <a:t>sample from Multivariate normal distribution with the fixed mean and covariance matrix.</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Labeled the sample from above with the fixed class, and use such data to train the QDA </a:t>
            </a:r>
            <a:r>
              <a:rPr lang="en-US" sz="1600">
                <a:latin typeface="Times New Roman"/>
                <a:ea typeface="Times New Roman"/>
                <a:cs typeface="Times New Roman"/>
                <a:sym typeface="Times New Roman"/>
              </a:rPr>
              <a:t>classifier</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For each class, sample again from Multivariate normal distribution with the fixed mean and covariance matrix.</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solidFill>
                  <a:schemeClr val="dk1"/>
                </a:solidFill>
                <a:latin typeface="Times New Roman"/>
                <a:ea typeface="Times New Roman"/>
                <a:cs typeface="Times New Roman"/>
                <a:sym typeface="Times New Roman"/>
              </a:rPr>
              <a:t>Labeled the sample from above with the prediction of trained QDA classifier, use those labeled data as simulated data for future use.</a:t>
            </a:r>
            <a:endParaRPr sz="1600">
              <a:latin typeface="Times New Roman"/>
              <a:ea typeface="Times New Roman"/>
              <a:cs typeface="Times New Roman"/>
              <a:sym typeface="Times New Roman"/>
            </a:endParaRPr>
          </a:p>
        </p:txBody>
      </p:sp>
      <p:sp>
        <p:nvSpPr>
          <p:cNvPr id="102" name="Google Shape;102;p2"/>
          <p:cNvSpPr txBox="1"/>
          <p:nvPr/>
        </p:nvSpPr>
        <p:spPr>
          <a:xfrm>
            <a:off x="306800" y="3841475"/>
            <a:ext cx="7766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For CART model:</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solidFill>
                  <a:schemeClr val="dk1"/>
                </a:solidFill>
                <a:latin typeface="Times New Roman"/>
                <a:ea typeface="Times New Roman"/>
                <a:cs typeface="Times New Roman"/>
                <a:sym typeface="Times New Roman"/>
              </a:rPr>
              <a:t>We simulated 2 class situation.</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Fix a horizontal and a vertical line as the decision boundaries to separate the space into 4 zones.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For each class, fix 2 zones as its distribution space.</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Generate random values for each feature of each sample, label such sample based one the zone it exist in.</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AutoNum type="arabicPeriod"/>
            </a:pPr>
            <a:r>
              <a:rPr lang="en-US" sz="1600">
                <a:solidFill>
                  <a:schemeClr val="dk1"/>
                </a:solidFill>
                <a:latin typeface="Times New Roman"/>
                <a:ea typeface="Times New Roman"/>
                <a:cs typeface="Times New Roman"/>
                <a:sym typeface="Times New Roman"/>
              </a:rPr>
              <a:t>Use those labeled data as simulated data for future use.</a:t>
            </a:r>
            <a:endParaRPr sz="1600">
              <a:solidFill>
                <a:schemeClr val="dk1"/>
              </a:solidFill>
              <a:latin typeface="Times New Roman"/>
              <a:ea typeface="Times New Roman"/>
              <a:cs typeface="Times New Roman"/>
              <a:sym typeface="Times New Roman"/>
            </a:endParaRPr>
          </a:p>
        </p:txBody>
      </p:sp>
      <p:pic>
        <p:nvPicPr>
          <p:cNvPr id="103" name="Google Shape;103;p2"/>
          <p:cNvPicPr preferRelativeResize="0"/>
          <p:nvPr/>
        </p:nvPicPr>
        <p:blipFill>
          <a:blip r:embed="rId3">
            <a:alphaModFix/>
          </a:blip>
          <a:stretch>
            <a:fillRect/>
          </a:stretch>
        </p:blipFill>
        <p:spPr>
          <a:xfrm>
            <a:off x="8671075" y="455775"/>
            <a:ext cx="3047000" cy="3064231"/>
          </a:xfrm>
          <a:prstGeom prst="rect">
            <a:avLst/>
          </a:prstGeom>
          <a:noFill/>
          <a:ln>
            <a:noFill/>
          </a:ln>
        </p:spPr>
      </p:pic>
      <p:pic>
        <p:nvPicPr>
          <p:cNvPr id="104" name="Google Shape;104;p2"/>
          <p:cNvPicPr preferRelativeResize="0"/>
          <p:nvPr/>
        </p:nvPicPr>
        <p:blipFill>
          <a:blip r:embed="rId4">
            <a:alphaModFix/>
          </a:blip>
          <a:stretch>
            <a:fillRect/>
          </a:stretch>
        </p:blipFill>
        <p:spPr>
          <a:xfrm>
            <a:off x="8671063" y="3819250"/>
            <a:ext cx="3047021" cy="2969749"/>
          </a:xfrm>
          <a:prstGeom prst="rect">
            <a:avLst/>
          </a:prstGeom>
          <a:noFill/>
          <a:ln>
            <a:noFill/>
          </a:ln>
        </p:spPr>
      </p:pic>
      <p:cxnSp>
        <p:nvCxnSpPr>
          <p:cNvPr id="105" name="Google Shape;105;p2"/>
          <p:cNvCxnSpPr/>
          <p:nvPr/>
        </p:nvCxnSpPr>
        <p:spPr>
          <a:xfrm>
            <a:off x="54450" y="3711475"/>
            <a:ext cx="120831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d063be875b_0_6"/>
          <p:cNvSpPr/>
          <p:nvPr/>
        </p:nvSpPr>
        <p:spPr>
          <a:xfrm>
            <a:off x="0" y="0"/>
            <a:ext cx="12192000" cy="6858000"/>
          </a:xfrm>
          <a:prstGeom prst="rect">
            <a:avLst/>
          </a:prstGeom>
          <a:solidFill>
            <a:srgbClr val="757070">
              <a:alpha val="458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1" name="Google Shape;111;gd063be875b_0_6"/>
          <p:cNvSpPr/>
          <p:nvPr/>
        </p:nvSpPr>
        <p:spPr>
          <a:xfrm>
            <a:off x="0" y="0"/>
            <a:ext cx="1968000" cy="626100"/>
          </a:xfrm>
          <a:prstGeom prst="rect">
            <a:avLst/>
          </a:prstGeom>
          <a:solidFill>
            <a:srgbClr val="3A3838">
              <a:alpha val="4667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gd063be875b_0_6"/>
          <p:cNvSpPr txBox="1"/>
          <p:nvPr/>
        </p:nvSpPr>
        <p:spPr>
          <a:xfrm>
            <a:off x="1" y="75290"/>
            <a:ext cx="1968000" cy="475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Question 2</a:t>
            </a:r>
            <a:endParaRPr b="1" i="0" sz="2400" u="none" cap="none" strike="noStrike">
              <a:solidFill>
                <a:schemeClr val="lt1"/>
              </a:solidFill>
              <a:latin typeface="Arial"/>
              <a:ea typeface="Arial"/>
              <a:cs typeface="Arial"/>
              <a:sym typeface="Arial"/>
            </a:endParaRPr>
          </a:p>
        </p:txBody>
      </p:sp>
      <p:sp>
        <p:nvSpPr>
          <p:cNvPr id="113" name="Google Shape;113;gd063be875b_0_6"/>
          <p:cNvSpPr txBox="1"/>
          <p:nvPr/>
        </p:nvSpPr>
        <p:spPr>
          <a:xfrm>
            <a:off x="2267925" y="1443225"/>
            <a:ext cx="584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4" name="Google Shape;114;gd063be875b_0_6"/>
          <p:cNvSpPr txBox="1"/>
          <p:nvPr/>
        </p:nvSpPr>
        <p:spPr>
          <a:xfrm>
            <a:off x="2886425" y="206175"/>
            <a:ext cx="56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5" name="Google Shape;115;gd063be875b_0_6"/>
          <p:cNvSpPr txBox="1"/>
          <p:nvPr/>
        </p:nvSpPr>
        <p:spPr>
          <a:xfrm>
            <a:off x="672800" y="626100"/>
            <a:ext cx="9505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Test error expectation</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We expect QDA on CART dataset would show a limited performance, because the diagonal zone distribution of specific class is hard to be captured by the Multivariate normal distribution model.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We expect CART(RandomForest) on QDA dataset can show a nice performance, because the </a:t>
            </a:r>
            <a:r>
              <a:rPr lang="en-US" sz="1600">
                <a:latin typeface="Times New Roman"/>
                <a:ea typeface="Times New Roman"/>
                <a:cs typeface="Times New Roman"/>
                <a:sym typeface="Times New Roman"/>
              </a:rPr>
              <a:t>different</a:t>
            </a:r>
            <a:r>
              <a:rPr lang="en-US" sz="1600">
                <a:latin typeface="Times New Roman"/>
                <a:ea typeface="Times New Roman"/>
                <a:cs typeface="Times New Roman"/>
                <a:sym typeface="Times New Roman"/>
              </a:rPr>
              <a:t> Multivariate normal distribution can still be possible to be </a:t>
            </a:r>
            <a:r>
              <a:rPr lang="en-US" sz="1600">
                <a:latin typeface="Times New Roman"/>
                <a:ea typeface="Times New Roman"/>
                <a:cs typeface="Times New Roman"/>
                <a:sym typeface="Times New Roman"/>
              </a:rPr>
              <a:t>separated</a:t>
            </a:r>
            <a:r>
              <a:rPr lang="en-US" sz="1600">
                <a:latin typeface="Times New Roman"/>
                <a:ea typeface="Times New Roman"/>
                <a:cs typeface="Times New Roman"/>
                <a:sym typeface="Times New Roman"/>
              </a:rPr>
              <a:t> by sequence decision </a:t>
            </a:r>
            <a:r>
              <a:rPr lang="en-US" sz="1600">
                <a:latin typeface="Times New Roman"/>
                <a:ea typeface="Times New Roman"/>
                <a:cs typeface="Times New Roman"/>
                <a:sym typeface="Times New Roman"/>
              </a:rPr>
              <a:t>boundaries</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
        <p:nvSpPr>
          <p:cNvPr id="116" name="Google Shape;116;gd063be875b_0_6"/>
          <p:cNvSpPr txBox="1"/>
          <p:nvPr/>
        </p:nvSpPr>
        <p:spPr>
          <a:xfrm>
            <a:off x="672800" y="2247950"/>
            <a:ext cx="9298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Test error comparing</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We simulated 500 times for each dataset and prediction and take the average </a:t>
            </a:r>
            <a:r>
              <a:rPr lang="en-US" sz="1600">
                <a:latin typeface="Times New Roman"/>
                <a:ea typeface="Times New Roman"/>
                <a:cs typeface="Times New Roman"/>
                <a:sym typeface="Times New Roman"/>
              </a:rPr>
              <a:t>accuracy</a:t>
            </a:r>
            <a:r>
              <a:rPr lang="en-US" sz="1600">
                <a:latin typeface="Times New Roman"/>
                <a:ea typeface="Times New Roman"/>
                <a:cs typeface="Times New Roman"/>
                <a:sym typeface="Times New Roman"/>
              </a:rPr>
              <a:t> score as metric.</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QDA on CART dataset shows a performance at about 92.8% </a:t>
            </a:r>
            <a:r>
              <a:rPr lang="en-US" sz="1600">
                <a:latin typeface="Times New Roman"/>
                <a:ea typeface="Times New Roman"/>
                <a:cs typeface="Times New Roman"/>
                <a:sym typeface="Times New Roman"/>
              </a:rPr>
              <a:t>accuracy</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CART on QDA dataset shows a performance at about 99.7% </a:t>
            </a:r>
            <a:r>
              <a:rPr lang="en-US" sz="1600">
                <a:latin typeface="Times New Roman"/>
                <a:ea typeface="Times New Roman"/>
                <a:cs typeface="Times New Roman"/>
                <a:sym typeface="Times New Roman"/>
              </a:rPr>
              <a:t>accuracy</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QDA shows a acceptable but not good enough performance on CART dataset, that might because the distribution of feature in </a:t>
            </a:r>
            <a:r>
              <a:rPr lang="en-US" sz="1600">
                <a:latin typeface="Times New Roman"/>
                <a:ea typeface="Times New Roman"/>
                <a:cs typeface="Times New Roman"/>
                <a:sym typeface="Times New Roman"/>
              </a:rPr>
              <a:t>different</a:t>
            </a:r>
            <a:r>
              <a:rPr lang="en-US" sz="1600">
                <a:latin typeface="Times New Roman"/>
                <a:ea typeface="Times New Roman"/>
                <a:cs typeface="Times New Roman"/>
                <a:sym typeface="Times New Roman"/>
              </a:rPr>
              <a:t> zones of CART dataset shows big difference with Multivariate normal distribution, </a:t>
            </a:r>
            <a:r>
              <a:rPr lang="en-US" sz="1600">
                <a:latin typeface="Times New Roman"/>
                <a:ea typeface="Times New Roman"/>
                <a:cs typeface="Times New Roman"/>
                <a:sym typeface="Times New Roman"/>
              </a:rPr>
              <a:t>especially</a:t>
            </a:r>
            <a:r>
              <a:rPr lang="en-US" sz="1600">
                <a:latin typeface="Times New Roman"/>
                <a:ea typeface="Times New Roman"/>
                <a:cs typeface="Times New Roman"/>
                <a:sym typeface="Times New Roman"/>
              </a:rPr>
              <a:t> when data are in diagonal zones, which can't be captured nicely by QDA model.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Random Forest shows a nice performance on QDA dataset, that might because the different Multivariate normal distribution data under QDA assumption still can be </a:t>
            </a:r>
            <a:r>
              <a:rPr lang="en-US" sz="1600">
                <a:latin typeface="Times New Roman"/>
                <a:ea typeface="Times New Roman"/>
                <a:cs typeface="Times New Roman"/>
                <a:sym typeface="Times New Roman"/>
              </a:rPr>
              <a:t>separated</a:t>
            </a:r>
            <a:r>
              <a:rPr lang="en-US" sz="1600">
                <a:latin typeface="Times New Roman"/>
                <a:ea typeface="Times New Roman"/>
                <a:cs typeface="Times New Roman"/>
                <a:sym typeface="Times New Roman"/>
              </a:rPr>
              <a:t> by the sequence decision boundaries, but we are not sure if this can still hold when the number of class grows.</a:t>
            </a:r>
            <a:endParaRPr sz="1600">
              <a:latin typeface="Times New Roman"/>
              <a:ea typeface="Times New Roman"/>
              <a:cs typeface="Times New Roman"/>
              <a:sym typeface="Times New Roman"/>
            </a:endParaRPr>
          </a:p>
        </p:txBody>
      </p:sp>
      <p:sp>
        <p:nvSpPr>
          <p:cNvPr id="117" name="Google Shape;117;gd063be875b_0_6"/>
          <p:cNvSpPr txBox="1"/>
          <p:nvPr/>
        </p:nvSpPr>
        <p:spPr>
          <a:xfrm>
            <a:off x="672800" y="5141750"/>
            <a:ext cx="9071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Times New Roman"/>
                <a:ea typeface="Times New Roman"/>
                <a:cs typeface="Times New Roman"/>
                <a:sym typeface="Times New Roman"/>
              </a:rPr>
              <a:t>Simulate data for the target method</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With the clear assumption of feature distribution under specific method, we can simulate the data from the distribution just as it assumed, which the target method will work best on.</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p:nvPr/>
        </p:nvSpPr>
        <p:spPr>
          <a:xfrm>
            <a:off x="0"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23" name="Google Shape;123;p3"/>
          <p:cNvGrpSpPr/>
          <p:nvPr/>
        </p:nvGrpSpPr>
        <p:grpSpPr>
          <a:xfrm>
            <a:off x="0" y="0"/>
            <a:ext cx="2236303" cy="701455"/>
            <a:chOff x="0" y="0"/>
            <a:chExt cx="2236303" cy="701455"/>
          </a:xfrm>
        </p:grpSpPr>
        <p:sp>
          <p:nvSpPr>
            <p:cNvPr id="124" name="Google Shape;124;p3"/>
            <p:cNvSpPr/>
            <p:nvPr/>
          </p:nvSpPr>
          <p:spPr>
            <a:xfrm>
              <a:off x="0" y="0"/>
              <a:ext cx="2236302" cy="701455"/>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3"/>
            <p:cNvSpPr txBox="1"/>
            <p:nvPr/>
          </p:nvSpPr>
          <p:spPr>
            <a:xfrm>
              <a:off x="0" y="75290"/>
              <a:ext cx="2236303" cy="4756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i="0" lang="en-US" sz="2400" u="none" cap="none" strike="noStrike">
                  <a:solidFill>
                    <a:schemeClr val="lt1"/>
                  </a:solidFill>
                  <a:latin typeface="Arial"/>
                  <a:ea typeface="Arial"/>
                  <a:cs typeface="Arial"/>
                  <a:sym typeface="Arial"/>
                </a:rPr>
                <a:t>Question 4 - 1</a:t>
              </a:r>
              <a:endParaRPr/>
            </a:p>
          </p:txBody>
        </p:sp>
      </p:grpSp>
      <p:pic>
        <p:nvPicPr>
          <p:cNvPr id="126" name="Google Shape;126;p3"/>
          <p:cNvPicPr preferRelativeResize="0"/>
          <p:nvPr/>
        </p:nvPicPr>
        <p:blipFill rotWithShape="1">
          <a:blip r:embed="rId3">
            <a:alphaModFix/>
          </a:blip>
          <a:srcRect b="15544" l="0" r="0" t="0"/>
          <a:stretch/>
        </p:blipFill>
        <p:spPr>
          <a:xfrm>
            <a:off x="171864" y="2085146"/>
            <a:ext cx="4653118" cy="2198619"/>
          </a:xfrm>
          <a:prstGeom prst="rect">
            <a:avLst/>
          </a:prstGeom>
          <a:noFill/>
          <a:ln>
            <a:noFill/>
          </a:ln>
        </p:spPr>
      </p:pic>
      <p:sp>
        <p:nvSpPr>
          <p:cNvPr id="127" name="Google Shape;127;p3"/>
          <p:cNvSpPr txBox="1"/>
          <p:nvPr/>
        </p:nvSpPr>
        <p:spPr>
          <a:xfrm>
            <a:off x="5209821" y="1501365"/>
            <a:ext cx="6773400" cy="3694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Here, I choose 5 classification metrics:</a:t>
            </a:r>
            <a:endParaRPr/>
          </a:p>
          <a:p>
            <a:pPr indent="-457200" lvl="0" marL="4572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Accuracy</a:t>
            </a:r>
            <a:endParaRPr/>
          </a:p>
          <a:p>
            <a:pPr indent="-457200" lvl="0" marL="4572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Precision</a:t>
            </a:r>
            <a:endParaRPr/>
          </a:p>
          <a:p>
            <a:pPr indent="-457200" lvl="0" marL="4572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Recall</a:t>
            </a:r>
            <a:endParaRPr/>
          </a:p>
          <a:p>
            <a:pPr indent="-457200" lvl="0" marL="4572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F1</a:t>
            </a:r>
            <a:endParaRPr/>
          </a:p>
          <a:p>
            <a:pPr indent="-457200" lvl="0" marL="457200" marR="0" rtl="0" algn="just">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F2</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Precision score here is 1.00, which means when the model predicts it as positive, it is real positive; however, the recall score here is a little bit lower (0.89), which means there are 11% of real positive are predicted as negative. </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p:nvPr/>
        </p:nvSpPr>
        <p:spPr>
          <a:xfrm>
            <a:off x="0"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33" name="Google Shape;133;p4"/>
          <p:cNvSpPr txBox="1"/>
          <p:nvPr/>
        </p:nvSpPr>
        <p:spPr>
          <a:xfrm>
            <a:off x="2036974" y="1501555"/>
            <a:ext cx="8118000" cy="3170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en-US" sz="2000">
                <a:solidFill>
                  <a:schemeClr val="dk1"/>
                </a:solidFill>
                <a:latin typeface="Times New Roman"/>
                <a:ea typeface="Times New Roman"/>
                <a:cs typeface="Times New Roman"/>
                <a:sym typeface="Times New Roman"/>
              </a:rPr>
              <a:t>In this case, the goal of the machine learning project is to find out the malignant tumors, thus recall is more important than precision. Since if a patient without tumor is diagnosed as positive, that will just cost him some more money and time to take a further diagnosis. However, if a patient with tumor is diagnosed as negative, the consequence is much more severe. However, if the model always predicts positive labels, then the recall is 1, but it is obviously wrong.</a:t>
            </a:r>
            <a:endParaRPr sz="2000">
              <a:solidFill>
                <a:schemeClr val="dk1"/>
              </a:solidFill>
            </a:endParaRPr>
          </a:p>
          <a:p>
            <a:pPr indent="0" lvl="0" marL="0" rtl="0" algn="just">
              <a:spcBef>
                <a:spcPts val="0"/>
              </a:spcBef>
              <a:spcAft>
                <a:spcPts val="0"/>
              </a:spcAft>
              <a:buClr>
                <a:schemeClr val="dk1"/>
              </a:buClr>
              <a:buFont typeface="Arial"/>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Thus, we need to take both precision and recall into account. Here, we choose </a:t>
            </a:r>
            <a:r>
              <a:rPr b="1" lang="en-US" sz="2000">
                <a:solidFill>
                  <a:srgbClr val="FF0000"/>
                </a:solidFill>
                <a:latin typeface="Times New Roman"/>
                <a:ea typeface="Times New Roman"/>
                <a:cs typeface="Times New Roman"/>
                <a:sym typeface="Times New Roman"/>
              </a:rPr>
              <a:t>recall </a:t>
            </a:r>
            <a:r>
              <a:rPr lang="en-US" sz="2000">
                <a:solidFill>
                  <a:schemeClr val="dk1"/>
                </a:solidFill>
                <a:latin typeface="Times New Roman"/>
                <a:ea typeface="Times New Roman"/>
                <a:cs typeface="Times New Roman"/>
                <a:sym typeface="Times New Roman"/>
              </a:rPr>
              <a:t>as our main metric, and then take f1 score into account.</a:t>
            </a:r>
            <a:endParaRPr sz="2000">
              <a:solidFill>
                <a:schemeClr val="dk1"/>
              </a:solidFill>
              <a:latin typeface="Times New Roman"/>
              <a:ea typeface="Times New Roman"/>
              <a:cs typeface="Times New Roman"/>
              <a:sym typeface="Times New Roman"/>
            </a:endParaRPr>
          </a:p>
        </p:txBody>
      </p:sp>
      <p:grpSp>
        <p:nvGrpSpPr>
          <p:cNvPr id="134" name="Google Shape;134;p4"/>
          <p:cNvGrpSpPr/>
          <p:nvPr/>
        </p:nvGrpSpPr>
        <p:grpSpPr>
          <a:xfrm>
            <a:off x="0" y="0"/>
            <a:ext cx="2236303" cy="701455"/>
            <a:chOff x="0" y="0"/>
            <a:chExt cx="2236303" cy="701455"/>
          </a:xfrm>
        </p:grpSpPr>
        <p:sp>
          <p:nvSpPr>
            <p:cNvPr id="135" name="Google Shape;135;p4"/>
            <p:cNvSpPr/>
            <p:nvPr/>
          </p:nvSpPr>
          <p:spPr>
            <a:xfrm>
              <a:off x="0" y="0"/>
              <a:ext cx="2236302" cy="701455"/>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4"/>
            <p:cNvSpPr txBox="1"/>
            <p:nvPr/>
          </p:nvSpPr>
          <p:spPr>
            <a:xfrm>
              <a:off x="0" y="75290"/>
              <a:ext cx="2236303" cy="4756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Question 4 - 2</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p:nvPr/>
        </p:nvSpPr>
        <p:spPr>
          <a:xfrm>
            <a:off x="0"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42" name="Google Shape;142;p5"/>
          <p:cNvGrpSpPr/>
          <p:nvPr/>
        </p:nvGrpSpPr>
        <p:grpSpPr>
          <a:xfrm>
            <a:off x="0" y="0"/>
            <a:ext cx="2236303" cy="701455"/>
            <a:chOff x="0" y="0"/>
            <a:chExt cx="2236303" cy="701455"/>
          </a:xfrm>
        </p:grpSpPr>
        <p:sp>
          <p:nvSpPr>
            <p:cNvPr id="143" name="Google Shape;143;p5"/>
            <p:cNvSpPr/>
            <p:nvPr/>
          </p:nvSpPr>
          <p:spPr>
            <a:xfrm>
              <a:off x="0" y="0"/>
              <a:ext cx="2236302" cy="701455"/>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5"/>
            <p:cNvSpPr txBox="1"/>
            <p:nvPr/>
          </p:nvSpPr>
          <p:spPr>
            <a:xfrm>
              <a:off x="0" y="75290"/>
              <a:ext cx="2236303" cy="4756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Question 4 - 3</a:t>
              </a:r>
              <a:endParaRPr/>
            </a:p>
          </p:txBody>
        </p:sp>
      </p:grpSp>
      <p:sp>
        <p:nvSpPr>
          <p:cNvPr id="145" name="Google Shape;145;p5"/>
          <p:cNvSpPr txBox="1"/>
          <p:nvPr/>
        </p:nvSpPr>
        <p:spPr>
          <a:xfrm>
            <a:off x="2755675" y="3017175"/>
            <a:ext cx="71835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Here, we choose Decision tree as an additional model. When the max_depth is 6, the recall score is 0.93, which is a little bit lower than Logistic regression.</a:t>
            </a:r>
            <a:endParaRPr sz="2400">
              <a:solidFill>
                <a:schemeClr val="dk1"/>
              </a:solidFill>
              <a:latin typeface="Times New Roman"/>
              <a:ea typeface="Times New Roman"/>
              <a:cs typeface="Times New Roman"/>
              <a:sym typeface="Times New Roman"/>
            </a:endParaRPr>
          </a:p>
        </p:txBody>
      </p:sp>
      <p:pic>
        <p:nvPicPr>
          <p:cNvPr id="146" name="Google Shape;146;p5"/>
          <p:cNvPicPr preferRelativeResize="0"/>
          <p:nvPr/>
        </p:nvPicPr>
        <p:blipFill>
          <a:blip r:embed="rId3">
            <a:alphaModFix/>
          </a:blip>
          <a:stretch>
            <a:fillRect/>
          </a:stretch>
        </p:blipFill>
        <p:spPr>
          <a:xfrm>
            <a:off x="1709725" y="1760225"/>
            <a:ext cx="8772525" cy="89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p:nvPr/>
        </p:nvSpPr>
        <p:spPr>
          <a:xfrm>
            <a:off x="0"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grpSp>
        <p:nvGrpSpPr>
          <p:cNvPr id="152" name="Google Shape;152;p6"/>
          <p:cNvGrpSpPr/>
          <p:nvPr/>
        </p:nvGrpSpPr>
        <p:grpSpPr>
          <a:xfrm>
            <a:off x="0" y="0"/>
            <a:ext cx="2236303" cy="701455"/>
            <a:chOff x="0" y="0"/>
            <a:chExt cx="2236303" cy="701455"/>
          </a:xfrm>
        </p:grpSpPr>
        <p:sp>
          <p:nvSpPr>
            <p:cNvPr id="153" name="Google Shape;153;p6"/>
            <p:cNvSpPr/>
            <p:nvPr/>
          </p:nvSpPr>
          <p:spPr>
            <a:xfrm>
              <a:off x="0" y="0"/>
              <a:ext cx="2236302" cy="701455"/>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6"/>
            <p:cNvSpPr txBox="1"/>
            <p:nvPr/>
          </p:nvSpPr>
          <p:spPr>
            <a:xfrm>
              <a:off x="0" y="75290"/>
              <a:ext cx="2236303" cy="4756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Question 4 - 4</a:t>
              </a:r>
              <a:endParaRPr/>
            </a:p>
          </p:txBody>
        </p:sp>
      </p:grpSp>
      <p:sp>
        <p:nvSpPr>
          <p:cNvPr id="155" name="Google Shape;155;p6"/>
          <p:cNvSpPr txBox="1"/>
          <p:nvPr/>
        </p:nvSpPr>
        <p:spPr>
          <a:xfrm>
            <a:off x="6828183" y="1195663"/>
            <a:ext cx="4422900" cy="4155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Because when using grid search for Decision tree model, every time the max_depth is not same, thus we tried many times. In most of them, the recall score of stratified cross validation is higher. That also makes sense in theory – for classification, we should use stratify to separate the folds, making the percentage of different labels in every fold same.</a:t>
            </a:r>
            <a:endParaRPr sz="2400">
              <a:solidFill>
                <a:schemeClr val="dk1"/>
              </a:solidFill>
              <a:latin typeface="Times New Roman"/>
              <a:ea typeface="Times New Roman"/>
              <a:cs typeface="Times New Roman"/>
              <a:sym typeface="Times New Roman"/>
            </a:endParaRPr>
          </a:p>
        </p:txBody>
      </p:sp>
      <p:pic>
        <p:nvPicPr>
          <p:cNvPr id="156" name="Google Shape;156;p6"/>
          <p:cNvPicPr preferRelativeResize="0"/>
          <p:nvPr/>
        </p:nvPicPr>
        <p:blipFill>
          <a:blip r:embed="rId3">
            <a:alphaModFix/>
          </a:blip>
          <a:stretch>
            <a:fillRect/>
          </a:stretch>
        </p:blipFill>
        <p:spPr>
          <a:xfrm>
            <a:off x="359601" y="2027763"/>
            <a:ext cx="6121225" cy="249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p:nvPr/>
        </p:nvSpPr>
        <p:spPr>
          <a:xfrm>
            <a:off x="-1" y="0"/>
            <a:ext cx="12192000" cy="6858000"/>
          </a:xfrm>
          <a:prstGeom prst="rect">
            <a:avLst/>
          </a:prstGeom>
          <a:solidFill>
            <a:srgbClr val="757070">
              <a:alpha val="4588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2" name="Google Shape;162;p7"/>
          <p:cNvSpPr/>
          <p:nvPr/>
        </p:nvSpPr>
        <p:spPr>
          <a:xfrm>
            <a:off x="0" y="0"/>
            <a:ext cx="1967948" cy="626165"/>
          </a:xfrm>
          <a:prstGeom prst="rect">
            <a:avLst/>
          </a:prstGeom>
          <a:solidFill>
            <a:srgbClr val="3A3838">
              <a:alpha val="4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7"/>
          <p:cNvSpPr txBox="1"/>
          <p:nvPr/>
        </p:nvSpPr>
        <p:spPr>
          <a:xfrm>
            <a:off x="1" y="75290"/>
            <a:ext cx="1967948" cy="4756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lang="en-US" sz="2400">
                <a:solidFill>
                  <a:schemeClr val="lt1"/>
                </a:solidFill>
                <a:latin typeface="Arial"/>
                <a:ea typeface="Arial"/>
                <a:cs typeface="Arial"/>
                <a:sym typeface="Arial"/>
              </a:rPr>
              <a:t>Question 5</a:t>
            </a:r>
            <a:endParaRPr b="1" sz="2400">
              <a:solidFill>
                <a:schemeClr val="lt1"/>
              </a:solidFill>
              <a:latin typeface="Arial"/>
              <a:ea typeface="Arial"/>
              <a:cs typeface="Arial"/>
              <a:sym typeface="Arial"/>
            </a:endParaRPr>
          </a:p>
        </p:txBody>
      </p:sp>
      <p:sp>
        <p:nvSpPr>
          <p:cNvPr id="164" name="Google Shape;164;p7"/>
          <p:cNvSpPr txBox="1"/>
          <p:nvPr/>
        </p:nvSpPr>
        <p:spPr>
          <a:xfrm>
            <a:off x="6085225" y="1408650"/>
            <a:ext cx="5800800" cy="4833300"/>
          </a:xfrm>
          <a:prstGeom prst="rect">
            <a:avLst/>
          </a:prstGeom>
          <a:noFill/>
          <a:ln>
            <a:noFill/>
          </a:ln>
        </p:spPr>
        <p:txBody>
          <a:bodyPr anchorCtr="0" anchor="t" bIns="45700" lIns="91425" spcFirstLastPara="1" rIns="91425" wrap="square" tIns="45700">
            <a:spAutoFit/>
          </a:bodyPr>
          <a:lstStyle/>
          <a:p>
            <a:pPr indent="-381000" lvl="0" marL="457200" marR="0" rtl="0" algn="just">
              <a:spcBef>
                <a:spcPts val="120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We set 20 p values between 0 to 1 and add 1 to the beginning as the unflipped score.</a:t>
            </a:r>
            <a:endParaRPr sz="2400">
              <a:solidFill>
                <a:schemeClr val="dk1"/>
              </a:solidFill>
              <a:latin typeface="Times New Roman"/>
              <a:ea typeface="Times New Roman"/>
              <a:cs typeface="Times New Roman"/>
              <a:sym typeface="Times New Roman"/>
            </a:endParaRPr>
          </a:p>
          <a:p>
            <a:pPr indent="-381000" lvl="0" marL="457200" marR="0" rtl="0" algn="just">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For each p value we repeat the split 5 times and for each split repeat the flip 20 times, so for each p value we have 100 result, and we take the average.</a:t>
            </a:r>
            <a:endParaRPr sz="2400">
              <a:solidFill>
                <a:schemeClr val="dk1"/>
              </a:solidFill>
              <a:latin typeface="Times New Roman"/>
              <a:ea typeface="Times New Roman"/>
              <a:cs typeface="Times New Roman"/>
              <a:sym typeface="Times New Roman"/>
            </a:endParaRPr>
          </a:p>
          <a:p>
            <a:pPr indent="-381000" lvl="0" marL="457200" marR="0" rtl="0" algn="just">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From the line plot we can see that the performance getting worse as the p value increase, p value and the score shows a linearity decreasing relationship.</a:t>
            </a:r>
            <a:endParaRPr sz="24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65" name="Google Shape;165;p7"/>
          <p:cNvPicPr preferRelativeResize="0"/>
          <p:nvPr/>
        </p:nvPicPr>
        <p:blipFill>
          <a:blip r:embed="rId3">
            <a:alphaModFix/>
          </a:blip>
          <a:stretch>
            <a:fillRect/>
          </a:stretch>
        </p:blipFill>
        <p:spPr>
          <a:xfrm>
            <a:off x="284488" y="2020300"/>
            <a:ext cx="5800725" cy="3028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063be875b_1_3"/>
          <p:cNvSpPr/>
          <p:nvPr/>
        </p:nvSpPr>
        <p:spPr>
          <a:xfrm>
            <a:off x="-1" y="0"/>
            <a:ext cx="12192000" cy="6858000"/>
          </a:xfrm>
          <a:prstGeom prst="rect">
            <a:avLst/>
          </a:prstGeom>
          <a:solidFill>
            <a:srgbClr val="757070">
              <a:alpha val="4588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1" name="Google Shape;171;gd063be875b_1_3"/>
          <p:cNvSpPr/>
          <p:nvPr/>
        </p:nvSpPr>
        <p:spPr>
          <a:xfrm>
            <a:off x="0" y="0"/>
            <a:ext cx="2414100" cy="626100"/>
          </a:xfrm>
          <a:prstGeom prst="rect">
            <a:avLst/>
          </a:prstGeom>
          <a:solidFill>
            <a:srgbClr val="3A3838">
              <a:alpha val="4667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gd063be875b_1_3"/>
          <p:cNvSpPr txBox="1"/>
          <p:nvPr/>
        </p:nvSpPr>
        <p:spPr>
          <a:xfrm>
            <a:off x="-56700" y="73650"/>
            <a:ext cx="2527500" cy="478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2400"/>
              <a:buFont typeface="Arial"/>
              <a:buNone/>
            </a:pPr>
            <a:r>
              <a:rPr b="1" lang="en-US" sz="2400">
                <a:solidFill>
                  <a:schemeClr val="lt1"/>
                </a:solidFill>
              </a:rPr>
              <a:t>Bonus question</a:t>
            </a:r>
            <a:endParaRPr b="1" sz="2400">
              <a:solidFill>
                <a:schemeClr val="lt1"/>
              </a:solidFill>
              <a:latin typeface="Arial"/>
              <a:ea typeface="Arial"/>
              <a:cs typeface="Arial"/>
              <a:sym typeface="Arial"/>
            </a:endParaRPr>
          </a:p>
        </p:txBody>
      </p:sp>
      <p:sp>
        <p:nvSpPr>
          <p:cNvPr id="173" name="Google Shape;173;gd063be875b_1_3"/>
          <p:cNvSpPr txBox="1"/>
          <p:nvPr/>
        </p:nvSpPr>
        <p:spPr>
          <a:xfrm>
            <a:off x="5736475" y="916500"/>
            <a:ext cx="6190800" cy="5941500"/>
          </a:xfrm>
          <a:prstGeom prst="rect">
            <a:avLst/>
          </a:prstGeom>
          <a:noFill/>
          <a:ln>
            <a:noFill/>
          </a:ln>
        </p:spPr>
        <p:txBody>
          <a:bodyPr anchorCtr="0" anchor="t" bIns="45700" lIns="91425" spcFirstLastPara="1" rIns="91425" wrap="square" tIns="45700">
            <a:spAutoFit/>
          </a:bodyPr>
          <a:lstStyle/>
          <a:p>
            <a:pPr indent="-381000" lvl="0" marL="457200" marR="0" rtl="0" algn="just">
              <a:spcBef>
                <a:spcPts val="120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As the p value increase, when flip 0 to 1, the classifier gives a better performance until the score close to 1 on prediction.</a:t>
            </a:r>
            <a:endParaRPr sz="2400">
              <a:solidFill>
                <a:schemeClr val="dk1"/>
              </a:solidFill>
              <a:latin typeface="Times New Roman"/>
              <a:ea typeface="Times New Roman"/>
              <a:cs typeface="Times New Roman"/>
              <a:sym typeface="Times New Roman"/>
            </a:endParaRPr>
          </a:p>
          <a:p>
            <a:pPr indent="-381000" lvl="0" marL="457200" marR="0" rtl="0" algn="just">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As the p value increase, when flip 1 to 0, the classifier gives a worse performance until the score close to 0 on prediction.</a:t>
            </a:r>
            <a:endParaRPr sz="2400">
              <a:solidFill>
                <a:schemeClr val="dk1"/>
              </a:solidFill>
              <a:latin typeface="Times New Roman"/>
              <a:ea typeface="Times New Roman"/>
              <a:cs typeface="Times New Roman"/>
              <a:sym typeface="Times New Roman"/>
            </a:endParaRPr>
          </a:p>
          <a:p>
            <a:pPr indent="-381000" lvl="0" marL="457200" marR="0" rtl="0" algn="just">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A possible reason is that out metric as recall focuses more on the positive class, by flipping 0 to 1 actually let the classifier more eager to predict all samples to positive, and that's why we got better and better result on such metric, the same reason applies why the performance getting worse when flip 1 to 0.</a:t>
            </a:r>
            <a:endParaRPr sz="24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Clr>
                <a:schemeClr val="dk1"/>
              </a:buClr>
              <a:buSzPts val="11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74" name="Google Shape;174;gd063be875b_1_3"/>
          <p:cNvPicPr preferRelativeResize="0"/>
          <p:nvPr/>
        </p:nvPicPr>
        <p:blipFill>
          <a:blip r:embed="rId3">
            <a:alphaModFix/>
          </a:blip>
          <a:stretch>
            <a:fillRect/>
          </a:stretch>
        </p:blipFill>
        <p:spPr>
          <a:xfrm>
            <a:off x="-12" y="1914525"/>
            <a:ext cx="5800725" cy="302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2021-02-18T10:20:05Z</dcterms:created>
  <dc:creator>许 浩</dc:creator>
</cp:coreProperties>
</file>