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309" r:id="rId4"/>
    <p:sldId id="312" r:id="rId5"/>
    <p:sldId id="316" r:id="rId6"/>
    <p:sldId id="313" r:id="rId7"/>
    <p:sldId id="310" r:id="rId8"/>
    <p:sldId id="314" r:id="rId9"/>
    <p:sldId id="318" r:id="rId10"/>
    <p:sldId id="320" r:id="rId11"/>
    <p:sldId id="319" r:id="rId12"/>
    <p:sldId id="321" r:id="rId13"/>
    <p:sldId id="322" r:id="rId14"/>
    <p:sldId id="323" r:id="rId15"/>
    <p:sldId id="324" r:id="rId16"/>
    <p:sldId id="325" r:id="rId17"/>
    <p:sldId id="326" r:id="rId18"/>
    <p:sldId id="327" r:id="rId19"/>
    <p:sldId id="293" r:id="rId20"/>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5" d="100"/>
          <a:sy n="95" d="100"/>
        </p:scale>
        <p:origin x="7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2025/1/14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ai.tencent.com/ailab/nlp/en/download.htm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339379" y="1993843"/>
            <a:ext cx="11249660" cy="1435100"/>
          </a:xfrm>
        </p:spPr>
        <p:txBody>
          <a:bodyPr>
            <a:normAutofit fontScale="90000"/>
          </a:bodyPr>
          <a:lstStyle/>
          <a:p>
            <a:r>
              <a:rPr lang="zh-CN" altLang="en-US" sz="4800" dirty="0">
                <a:latin typeface="京華老宋体" panose="02000500000000000000" pitchFamily="2" charset="-122"/>
                <a:ea typeface="京華老宋体" panose="02000500000000000000" pitchFamily="2" charset="-122"/>
                <a:cs typeface="Times New Roman" panose="02020603050405020304" charset="0"/>
              </a:rPr>
              <a:t>基于中国社会评价词表的</a:t>
            </a:r>
            <a:br>
              <a:rPr lang="zh-CN" altLang="en-US" sz="4800" dirty="0">
                <a:latin typeface="京華老宋体" panose="02000500000000000000" pitchFamily="2" charset="-122"/>
                <a:ea typeface="京華老宋体" panose="02000500000000000000" pitchFamily="2" charset="-122"/>
                <a:cs typeface="Times New Roman" panose="02020603050405020304" charset="0"/>
              </a:rPr>
            </a:br>
            <a:r>
              <a:rPr lang="zh-CN" altLang="en-US" sz="4800" dirty="0">
                <a:latin typeface="京華老宋体" panose="02000500000000000000" pitchFamily="2" charset="-122"/>
                <a:ea typeface="京華老宋体" panose="02000500000000000000" pitchFamily="2" charset="-122"/>
                <a:cs typeface="Times New Roman" panose="02020603050405020304" charset="0"/>
              </a:rPr>
              <a:t/>
            </a:r>
            <a:br>
              <a:rPr lang="zh-CN" altLang="en-US" sz="4800" dirty="0">
                <a:latin typeface="京華老宋体" panose="02000500000000000000" pitchFamily="2" charset="-122"/>
                <a:ea typeface="京華老宋体" panose="02000500000000000000" pitchFamily="2" charset="-122"/>
                <a:cs typeface="Times New Roman" panose="02020603050405020304" charset="0"/>
              </a:rPr>
            </a:br>
            <a:r>
              <a:rPr lang="zh-CN" altLang="en-US" sz="4800" dirty="0">
                <a:latin typeface="京華老宋体" panose="02000500000000000000" pitchFamily="2" charset="-122"/>
                <a:ea typeface="京華老宋体" panose="02000500000000000000" pitchFamily="2" charset="-122"/>
                <a:cs typeface="Times New Roman" panose="02020603050405020304" charset="0"/>
              </a:rPr>
              <a:t>语义相似度计算与词表扩充</a:t>
            </a:r>
          </a:p>
        </p:txBody>
      </p:sp>
      <p:sp>
        <p:nvSpPr>
          <p:cNvPr id="3" name="副标题 2"/>
          <p:cNvSpPr>
            <a:spLocks noGrp="1"/>
          </p:cNvSpPr>
          <p:nvPr>
            <p:ph type="subTitle" idx="1"/>
          </p:nvPr>
        </p:nvSpPr>
        <p:spPr>
          <a:xfrm>
            <a:off x="1550959" y="4452289"/>
            <a:ext cx="9144000" cy="1655762"/>
          </a:xfrm>
        </p:spPr>
        <p:txBody>
          <a:bodyPr/>
          <a:lstStyle/>
          <a:p>
            <a:r>
              <a:rPr lang="en-US" altLang="zh-CN" dirty="0">
                <a:latin typeface="Times New Roman" panose="02020603050405020304" charset="0"/>
                <a:cs typeface="Times New Roman" panose="02020603050405020304" charset="0"/>
              </a:rPr>
              <a:t>ZHU He </a:t>
            </a:r>
          </a:p>
          <a:p>
            <a:endParaRPr lang="zh-CN" altLang="en-US" dirty="0">
              <a:latin typeface="Times New Roman" panose="02020603050405020304" charset="0"/>
              <a:cs typeface="Times New Roman" panose="02020603050405020304" charset="0"/>
            </a:endParaRPr>
          </a:p>
          <a:p>
            <a:r>
              <a:rPr lang="en-US" altLang="zh-CN" dirty="0">
                <a:latin typeface="Times New Roman" panose="02020603050405020304" charset="0"/>
                <a:cs typeface="Times New Roman" panose="02020603050405020304" charset="0"/>
              </a:rPr>
              <a:t>2025.01.14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solidFill>
                  <a:schemeClr val="accent6">
                    <a:lumMod val="75000"/>
                  </a:schemeClr>
                </a:solidFill>
                <a:latin typeface="京華老宋体" panose="02000500000000000000" pitchFamily="2" charset="-122"/>
                <a:ea typeface="京華老宋体" panose="02000500000000000000" pitchFamily="2" charset="-122"/>
              </a:rPr>
              <a:t>信</a:t>
            </a:r>
            <a:r>
              <a:rPr lang="zh-CN" altLang="en-US" sz="3200" b="1" dirty="0" smtClean="0">
                <a:solidFill>
                  <a:schemeClr val="accent6">
                    <a:lumMod val="75000"/>
                  </a:schemeClr>
                </a:solidFill>
                <a:latin typeface="京華老宋体" panose="02000500000000000000" pitchFamily="2" charset="-122"/>
                <a:ea typeface="京華老宋体" panose="02000500000000000000" pitchFamily="2" charset="-122"/>
              </a:rPr>
              <a:t>效度检验</a:t>
            </a:r>
            <a:r>
              <a:rPr lang="zh-CN" altLang="en-US" sz="3200" b="1" dirty="0" smtClean="0">
                <a:solidFill>
                  <a:schemeClr val="accent6">
                    <a:lumMod val="75000"/>
                  </a:schemeClr>
                </a:solidFill>
                <a:latin typeface="京華老宋体" panose="02000500000000000000" pitchFamily="2" charset="-122"/>
                <a:ea typeface="京華老宋体" panose="02000500000000000000" pitchFamily="2" charset="-122"/>
              </a:rPr>
              <a:t>实验设计</a:t>
            </a:r>
            <a:endParaRPr lang="en-US" altLang="zh-CN" sz="3200" b="1" dirty="0">
              <a:solidFill>
                <a:schemeClr val="accent6">
                  <a:lumMod val="75000"/>
                </a:schemeClr>
              </a:solidFill>
              <a:latin typeface="京華老宋体" panose="02000500000000000000" pitchFamily="2" charset="-122"/>
              <a:ea typeface="京華老宋体" panose="02000500000000000000" pitchFamily="2" charset="-122"/>
            </a:endParaRPr>
          </a:p>
        </p:txBody>
      </p:sp>
      <p:sp>
        <p:nvSpPr>
          <p:cNvPr id="3" name="内容占位符 2"/>
          <p:cNvSpPr>
            <a:spLocks noGrp="1"/>
          </p:cNvSpPr>
          <p:nvPr>
            <p:ph idx="1"/>
          </p:nvPr>
        </p:nvSpPr>
        <p:spPr>
          <a:xfrm>
            <a:off x="838200" y="1556684"/>
            <a:ext cx="10515600" cy="4956175"/>
          </a:xfrm>
        </p:spPr>
        <p:txBody>
          <a:bodyPr>
            <a:normAutofit/>
          </a:bodyPr>
          <a:lstStyle/>
          <a:p>
            <a:r>
              <a:rPr lang="zh-CN" altLang="en-US" sz="2400" b="1" dirty="0" smtClean="0">
                <a:latin typeface="京華老宋体" panose="02000500000000000000" pitchFamily="2" charset="-122"/>
                <a:ea typeface="京華老宋体" panose="02000500000000000000" pitchFamily="2" charset="-122"/>
              </a:rPr>
              <a:t>有效性检验：基于社会评价词表的分类任务</a:t>
            </a:r>
            <a:endParaRPr lang="en-US" altLang="zh-CN" sz="2400" b="1" dirty="0" smtClean="0">
              <a:latin typeface="京華老宋体" panose="02000500000000000000" pitchFamily="2" charset="-122"/>
              <a:ea typeface="京華老宋体" panose="02000500000000000000" pitchFamily="2" charset="-122"/>
            </a:endParaRPr>
          </a:p>
          <a:p>
            <a:pPr lvl="1"/>
            <a:endParaRPr lang="en-US" altLang="zh-CN" sz="1600" b="1" dirty="0" smtClean="0">
              <a:latin typeface="京華老宋体" panose="02000500000000000000" pitchFamily="2" charset="-122"/>
              <a:ea typeface="京華老宋体" panose="02000500000000000000" pitchFamily="2" charset="-122"/>
            </a:endParaRPr>
          </a:p>
          <a:p>
            <a:r>
              <a:rPr lang="zh-CN" altLang="en-US" sz="2000" dirty="0">
                <a:latin typeface="京華老宋体" panose="02000500000000000000" pitchFamily="2" charset="-122"/>
                <a:ea typeface="京華老宋体" panose="02000500000000000000" pitchFamily="2" charset="-122"/>
              </a:rPr>
              <a:t>从腾讯</a:t>
            </a:r>
            <a:r>
              <a:rPr lang="en-US" altLang="zh-CN" sz="2000" dirty="0" err="1">
                <a:latin typeface="京華老宋体" panose="02000500000000000000" pitchFamily="2" charset="-122"/>
                <a:ea typeface="京華老宋体" panose="02000500000000000000" pitchFamily="2" charset="-122"/>
              </a:rPr>
              <a:t>AILab</a:t>
            </a:r>
            <a:r>
              <a:rPr lang="zh-CN" altLang="en-US" sz="2000" dirty="0">
                <a:latin typeface="京華老宋体" panose="02000500000000000000" pitchFamily="2" charset="-122"/>
                <a:ea typeface="京華老宋体" panose="02000500000000000000" pitchFamily="2" charset="-122"/>
              </a:rPr>
              <a:t>词向量库中提取种子词表和扩展词表的向量表达作为训练数据，使用扩展词汇的五个维度</a:t>
            </a:r>
            <a:r>
              <a:rPr lang="zh-CN" altLang="en-US" sz="2000" dirty="0" smtClean="0">
                <a:latin typeface="京華老宋体" panose="02000500000000000000" pitchFamily="2" charset="-122"/>
                <a:ea typeface="京華老宋体" panose="02000500000000000000" pitchFamily="2" charset="-122"/>
              </a:rPr>
              <a:t>信息。</a:t>
            </a:r>
            <a:endParaRPr lang="en-US" altLang="zh-CN" sz="2000" dirty="0" smtClean="0">
              <a:latin typeface="京華老宋体" panose="02000500000000000000" pitchFamily="2" charset="-122"/>
              <a:ea typeface="京華老宋体" panose="02000500000000000000" pitchFamily="2" charset="-122"/>
            </a:endParaRPr>
          </a:p>
          <a:p>
            <a:pPr lvl="1"/>
            <a:r>
              <a:rPr lang="zh-CN" altLang="en-US" sz="1600" dirty="0" smtClean="0">
                <a:latin typeface="京華老宋体" panose="02000500000000000000" pitchFamily="2" charset="-122"/>
                <a:ea typeface="京華老宋体" panose="02000500000000000000" pitchFamily="2" charset="-122"/>
              </a:rPr>
              <a:t>即</a:t>
            </a:r>
            <a:r>
              <a:rPr lang="zh-CN" altLang="en-US" sz="1600" dirty="0">
                <a:latin typeface="京華老宋体" panose="02000500000000000000" pitchFamily="2" charset="-122"/>
                <a:ea typeface="京華老宋体" panose="02000500000000000000" pitchFamily="2" charset="-122"/>
              </a:rPr>
              <a:t>外貌、社会经济地位、社交能力、能力、道德作为划分标签，构建分类任务所使用的数据</a:t>
            </a:r>
            <a:r>
              <a:rPr lang="zh-CN" altLang="en-US" sz="1600" dirty="0" smtClean="0">
                <a:latin typeface="京華老宋体" panose="02000500000000000000" pitchFamily="2" charset="-122"/>
                <a:ea typeface="京華老宋体" panose="02000500000000000000" pitchFamily="2" charset="-122"/>
              </a:rPr>
              <a:t>集（</a:t>
            </a:r>
            <a:r>
              <a:rPr lang="en-US" altLang="zh-CN" sz="1600" dirty="0" smtClean="0">
                <a:latin typeface="京華老宋体" panose="02000500000000000000" pitchFamily="2" charset="-122"/>
                <a:ea typeface="京華老宋体" panose="02000500000000000000" pitchFamily="2" charset="-122"/>
              </a:rPr>
              <a:t>9,693</a:t>
            </a:r>
            <a:r>
              <a:rPr lang="zh-CN" altLang="en-US" sz="1600" dirty="0" smtClean="0">
                <a:latin typeface="京華老宋体" panose="02000500000000000000" pitchFamily="2" charset="-122"/>
                <a:ea typeface="京華老宋体" panose="02000500000000000000" pitchFamily="2" charset="-122"/>
              </a:rPr>
              <a:t>词）。</a:t>
            </a:r>
            <a:endParaRPr lang="zh-CN" altLang="en-US" sz="1600" dirty="0">
              <a:latin typeface="京華老宋体" panose="02000500000000000000" pitchFamily="2" charset="-122"/>
              <a:ea typeface="京華老宋体" panose="02000500000000000000" pitchFamily="2" charset="-122"/>
            </a:endParaRPr>
          </a:p>
          <a:p>
            <a:endParaRPr lang="en-US" altLang="zh-CN" sz="2000" dirty="0">
              <a:latin typeface="京華老宋体" panose="02000500000000000000" pitchFamily="2" charset="-122"/>
              <a:ea typeface="京華老宋体" panose="02000500000000000000" pitchFamily="2" charset="-122"/>
            </a:endParaRPr>
          </a:p>
          <a:p>
            <a:r>
              <a:rPr lang="zh-CN" altLang="en-US" sz="2000" dirty="0">
                <a:latin typeface="京華老宋体" panose="02000500000000000000" pitchFamily="2" charset="-122"/>
                <a:ea typeface="京華老宋体" panose="02000500000000000000" pitchFamily="2" charset="-122"/>
              </a:rPr>
              <a:t>进行数据清洗与整理，将词向量部分的数据格式整理为以逗号为分隔的列表形式，将维度标签中的外貌、社会经济地位、社交能力、能力、道德分别赋予</a:t>
            </a:r>
            <a:r>
              <a:rPr lang="en-US" altLang="zh-CN" sz="2000" dirty="0">
                <a:latin typeface="京華老宋体" panose="02000500000000000000" pitchFamily="2" charset="-122"/>
                <a:ea typeface="京華老宋体" panose="02000500000000000000" pitchFamily="2" charset="-122"/>
              </a:rPr>
              <a:t>0</a:t>
            </a:r>
            <a:r>
              <a:rPr lang="zh-CN" altLang="en-US" sz="2000" dirty="0">
                <a:latin typeface="京華老宋体" panose="02000500000000000000" pitchFamily="2" charset="-122"/>
                <a:ea typeface="京華老宋体" panose="02000500000000000000" pitchFamily="2" charset="-122"/>
              </a:rPr>
              <a:t>、</a:t>
            </a:r>
            <a:r>
              <a:rPr lang="en-US" altLang="zh-CN" sz="2000" dirty="0">
                <a:latin typeface="京華老宋体" panose="02000500000000000000" pitchFamily="2" charset="-122"/>
                <a:ea typeface="京華老宋体" panose="02000500000000000000" pitchFamily="2" charset="-122"/>
              </a:rPr>
              <a:t>1</a:t>
            </a:r>
            <a:r>
              <a:rPr lang="zh-CN" altLang="en-US" sz="2000" dirty="0">
                <a:latin typeface="京華老宋体" panose="02000500000000000000" pitchFamily="2" charset="-122"/>
                <a:ea typeface="京華老宋体" panose="02000500000000000000" pitchFamily="2" charset="-122"/>
              </a:rPr>
              <a:t>、</a:t>
            </a:r>
            <a:r>
              <a:rPr lang="en-US" altLang="zh-CN" sz="2000" dirty="0">
                <a:latin typeface="京華老宋体" panose="02000500000000000000" pitchFamily="2" charset="-122"/>
                <a:ea typeface="京華老宋体" panose="02000500000000000000" pitchFamily="2" charset="-122"/>
              </a:rPr>
              <a:t>2</a:t>
            </a:r>
            <a:r>
              <a:rPr lang="zh-CN" altLang="en-US" sz="2000" dirty="0">
                <a:latin typeface="京華老宋体" panose="02000500000000000000" pitchFamily="2" charset="-122"/>
                <a:ea typeface="京華老宋体" panose="02000500000000000000" pitchFamily="2" charset="-122"/>
              </a:rPr>
              <a:t>、</a:t>
            </a:r>
            <a:r>
              <a:rPr lang="en-US" altLang="zh-CN" sz="2000" dirty="0">
                <a:latin typeface="京華老宋体" panose="02000500000000000000" pitchFamily="2" charset="-122"/>
                <a:ea typeface="京華老宋体" panose="02000500000000000000" pitchFamily="2" charset="-122"/>
              </a:rPr>
              <a:t>3</a:t>
            </a:r>
            <a:r>
              <a:rPr lang="zh-CN" altLang="en-US" sz="2000" dirty="0">
                <a:latin typeface="京華老宋体" panose="02000500000000000000" pitchFamily="2" charset="-122"/>
                <a:ea typeface="京華老宋体" panose="02000500000000000000" pitchFamily="2" charset="-122"/>
              </a:rPr>
              <a:t>、</a:t>
            </a:r>
            <a:r>
              <a:rPr lang="en-US" altLang="zh-CN" sz="2000" dirty="0">
                <a:latin typeface="京華老宋体" panose="02000500000000000000" pitchFamily="2" charset="-122"/>
                <a:ea typeface="京華老宋体" panose="02000500000000000000" pitchFamily="2" charset="-122"/>
              </a:rPr>
              <a:t>4</a:t>
            </a:r>
            <a:r>
              <a:rPr lang="zh-CN" altLang="en-US" sz="2000" dirty="0">
                <a:latin typeface="京華老宋体" panose="02000500000000000000" pitchFamily="2" charset="-122"/>
                <a:ea typeface="京華老宋体" panose="02000500000000000000" pitchFamily="2" charset="-122"/>
              </a:rPr>
              <a:t>的数值标签</a:t>
            </a:r>
            <a:r>
              <a:rPr lang="zh-CN" altLang="en-US" sz="2000" dirty="0" smtClean="0">
                <a:latin typeface="京華老宋体" panose="02000500000000000000" pitchFamily="2" charset="-122"/>
                <a:ea typeface="京華老宋体" panose="02000500000000000000" pitchFamily="2" charset="-122"/>
              </a:rPr>
              <a:t>。</a:t>
            </a:r>
            <a:endParaRPr lang="en-US" altLang="zh-CN" sz="2000" dirty="0" smtClean="0">
              <a:latin typeface="京華老宋体" panose="02000500000000000000" pitchFamily="2" charset="-122"/>
              <a:ea typeface="京華老宋体" panose="02000500000000000000" pitchFamily="2" charset="-122"/>
            </a:endParaRPr>
          </a:p>
          <a:p>
            <a:endParaRPr lang="en-US" altLang="zh-CN" sz="2000" dirty="0">
              <a:latin typeface="京華老宋体" panose="02000500000000000000" pitchFamily="2" charset="-122"/>
              <a:ea typeface="京華老宋体" panose="02000500000000000000" pitchFamily="2" charset="-122"/>
            </a:endParaRPr>
          </a:p>
          <a:p>
            <a:r>
              <a:rPr lang="zh-CN" altLang="en-US" sz="2000" dirty="0" smtClean="0">
                <a:latin typeface="京華老宋体" panose="02000500000000000000" pitchFamily="2" charset="-122"/>
                <a:ea typeface="京華老宋体" panose="02000500000000000000" pitchFamily="2" charset="-122"/>
              </a:rPr>
              <a:t>将</a:t>
            </a:r>
            <a:r>
              <a:rPr lang="zh-CN" altLang="en-US" sz="2000" dirty="0">
                <a:latin typeface="京華老宋体" panose="02000500000000000000" pitchFamily="2" charset="-122"/>
                <a:ea typeface="京華老宋体" panose="02000500000000000000" pitchFamily="2" charset="-122"/>
              </a:rPr>
              <a:t>数据集以</a:t>
            </a:r>
            <a:r>
              <a:rPr lang="en-US" altLang="zh-CN" sz="2000" dirty="0">
                <a:latin typeface="京華老宋体" panose="02000500000000000000" pitchFamily="2" charset="-122"/>
                <a:ea typeface="京華老宋体" panose="02000500000000000000" pitchFamily="2" charset="-122"/>
              </a:rPr>
              <a:t>8:2</a:t>
            </a:r>
            <a:r>
              <a:rPr lang="zh-CN" altLang="en-US" sz="2000" dirty="0">
                <a:latin typeface="京華老宋体" panose="02000500000000000000" pitchFamily="2" charset="-122"/>
                <a:ea typeface="京華老宋体" panose="02000500000000000000" pitchFamily="2" charset="-122"/>
              </a:rPr>
              <a:t>的比例划分为训练集与测试集。</a:t>
            </a:r>
          </a:p>
          <a:p>
            <a:endParaRPr lang="en-US" altLang="zh-CN" sz="2000" dirty="0">
              <a:latin typeface="京華老宋体" panose="02000500000000000000" pitchFamily="2" charset="-122"/>
              <a:ea typeface="京華老宋体" panose="02000500000000000000" pitchFamily="2" charset="-122"/>
            </a:endParaRPr>
          </a:p>
          <a:p>
            <a:endParaRPr lang="zh-CN" altLang="en-US" sz="2000" dirty="0">
              <a:latin typeface="华文中宋" panose="02010600040101010101" pitchFamily="2" charset="-122"/>
              <a:ea typeface="华文中宋" panose="02010600040101010101" pitchFamily="2" charset="-122"/>
            </a:endParaRPr>
          </a:p>
          <a:p>
            <a:endParaRPr lang="zh-CN" altLang="en-US" sz="2000" dirty="0">
              <a:latin typeface="京華老宋体" panose="02000500000000000000" pitchFamily="2" charset="-122"/>
              <a:ea typeface="京華老宋体" panose="02000500000000000000" pitchFamily="2" charset="-122"/>
            </a:endParaRPr>
          </a:p>
          <a:p>
            <a:pPr lvl="1"/>
            <a:endParaRPr lang="en-US" altLang="zh-CN" sz="2000" dirty="0" smtClean="0">
              <a:latin typeface="京華老宋体" panose="02000500000000000000" pitchFamily="2" charset="-122"/>
              <a:ea typeface="京華老宋体" panose="02000500000000000000" pitchFamily="2" charset="-122"/>
            </a:endParaRPr>
          </a:p>
          <a:p>
            <a:pPr lvl="1"/>
            <a:endParaRPr lang="zh-CN" altLang="en-US" sz="2000" dirty="0">
              <a:latin typeface="京華老宋体" panose="02000500000000000000" pitchFamily="2" charset="-122"/>
              <a:ea typeface="京華老宋体" panose="02000500000000000000" pitchFamily="2" charset="-122"/>
            </a:endParaRPr>
          </a:p>
        </p:txBody>
      </p:sp>
    </p:spTree>
    <p:extLst>
      <p:ext uri="{BB962C8B-B14F-4D97-AF65-F5344CB8AC3E}">
        <p14:creationId xmlns:p14="http://schemas.microsoft.com/office/powerpoint/2010/main" val="13890804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solidFill>
                  <a:schemeClr val="accent6">
                    <a:lumMod val="75000"/>
                  </a:schemeClr>
                </a:solidFill>
                <a:latin typeface="京華老宋体" panose="02000500000000000000" pitchFamily="2" charset="-122"/>
                <a:ea typeface="京華老宋体" panose="02000500000000000000" pitchFamily="2" charset="-122"/>
              </a:rPr>
              <a:t>信</a:t>
            </a:r>
            <a:r>
              <a:rPr lang="zh-CN" altLang="en-US" sz="3200" b="1" dirty="0" smtClean="0">
                <a:solidFill>
                  <a:schemeClr val="accent6">
                    <a:lumMod val="75000"/>
                  </a:schemeClr>
                </a:solidFill>
                <a:latin typeface="京華老宋体" panose="02000500000000000000" pitchFamily="2" charset="-122"/>
                <a:ea typeface="京華老宋体" panose="02000500000000000000" pitchFamily="2" charset="-122"/>
              </a:rPr>
              <a:t>效度检验</a:t>
            </a:r>
            <a:r>
              <a:rPr lang="zh-CN" altLang="en-US" sz="3200" b="1" dirty="0" smtClean="0">
                <a:solidFill>
                  <a:schemeClr val="accent6">
                    <a:lumMod val="75000"/>
                  </a:schemeClr>
                </a:solidFill>
                <a:latin typeface="京華老宋体" panose="02000500000000000000" pitchFamily="2" charset="-122"/>
                <a:ea typeface="京華老宋体" panose="02000500000000000000" pitchFamily="2" charset="-122"/>
              </a:rPr>
              <a:t>实验设计</a:t>
            </a:r>
            <a:endParaRPr lang="en-US" altLang="zh-CN" sz="3200" b="1" dirty="0">
              <a:solidFill>
                <a:schemeClr val="accent6">
                  <a:lumMod val="75000"/>
                </a:schemeClr>
              </a:solidFill>
              <a:latin typeface="京華老宋体" panose="02000500000000000000" pitchFamily="2" charset="-122"/>
              <a:ea typeface="京華老宋体" panose="02000500000000000000" pitchFamily="2" charset="-122"/>
            </a:endParaRPr>
          </a:p>
        </p:txBody>
      </p:sp>
      <p:sp>
        <p:nvSpPr>
          <p:cNvPr id="3" name="内容占位符 2"/>
          <p:cNvSpPr>
            <a:spLocks noGrp="1"/>
          </p:cNvSpPr>
          <p:nvPr>
            <p:ph idx="1"/>
          </p:nvPr>
        </p:nvSpPr>
        <p:spPr>
          <a:xfrm>
            <a:off x="838200" y="1556684"/>
            <a:ext cx="10515600" cy="4956175"/>
          </a:xfrm>
        </p:spPr>
        <p:txBody>
          <a:bodyPr>
            <a:normAutofit/>
          </a:bodyPr>
          <a:lstStyle/>
          <a:p>
            <a:r>
              <a:rPr lang="zh-CN" altLang="en-US" sz="2400" b="1" dirty="0" smtClean="0">
                <a:latin typeface="京華老宋体" panose="02000500000000000000" pitchFamily="2" charset="-122"/>
                <a:ea typeface="京華老宋体" panose="02000500000000000000" pitchFamily="2" charset="-122"/>
              </a:rPr>
              <a:t>有效性检验：基于社会评价词表的分类任务</a:t>
            </a:r>
            <a:endParaRPr lang="en-US" altLang="zh-CN" sz="2000" b="1" dirty="0">
              <a:latin typeface="京華老宋体" panose="02000500000000000000" pitchFamily="2" charset="-122"/>
              <a:ea typeface="京華老宋体" panose="02000500000000000000" pitchFamily="2" charset="-122"/>
            </a:endParaRPr>
          </a:p>
          <a:p>
            <a:pPr lvl="1"/>
            <a:endParaRPr lang="en-US" altLang="zh-CN" sz="1600" dirty="0">
              <a:latin typeface="京華老宋体" panose="02000500000000000000" pitchFamily="2" charset="-122"/>
              <a:ea typeface="京華老宋体" panose="02000500000000000000" pitchFamily="2" charset="-122"/>
            </a:endParaRPr>
          </a:p>
          <a:p>
            <a:r>
              <a:rPr lang="zh-CN" altLang="en-US" sz="1800" dirty="0">
                <a:latin typeface="京華老宋体" panose="02000500000000000000" pitchFamily="2" charset="-122"/>
                <a:ea typeface="京華老宋体" panose="02000500000000000000" pitchFamily="2" charset="-122"/>
              </a:rPr>
              <a:t>构建并训练分类器。在分类任务的模型选择方面，本文选择采用三种常见的分类算法</a:t>
            </a:r>
            <a:r>
              <a:rPr lang="zh-CN" altLang="en-US" sz="1800" dirty="0" smtClean="0">
                <a:latin typeface="京華老宋体" panose="02000500000000000000" pitchFamily="2" charset="-122"/>
                <a:ea typeface="京華老宋体" panose="02000500000000000000" pitchFamily="2" charset="-122"/>
              </a:rPr>
              <a:t>：</a:t>
            </a:r>
            <a:endParaRPr lang="en-US" altLang="zh-CN" sz="1800" dirty="0" smtClean="0">
              <a:latin typeface="京華老宋体" panose="02000500000000000000" pitchFamily="2" charset="-122"/>
              <a:ea typeface="京華老宋体" panose="02000500000000000000" pitchFamily="2" charset="-122"/>
            </a:endParaRPr>
          </a:p>
          <a:p>
            <a:pPr lvl="1"/>
            <a:r>
              <a:rPr lang="zh-CN" altLang="en-US" sz="1400" dirty="0" smtClean="0">
                <a:solidFill>
                  <a:schemeClr val="accent6">
                    <a:lumMod val="75000"/>
                  </a:schemeClr>
                </a:solidFill>
                <a:latin typeface="京華老宋体" panose="02000500000000000000" pitchFamily="2" charset="-122"/>
                <a:ea typeface="京華老宋体" panose="02000500000000000000" pitchFamily="2" charset="-122"/>
              </a:rPr>
              <a:t>支持</a:t>
            </a:r>
            <a:r>
              <a:rPr lang="zh-CN" altLang="en-US" sz="1400" dirty="0">
                <a:solidFill>
                  <a:schemeClr val="accent6">
                    <a:lumMod val="75000"/>
                  </a:schemeClr>
                </a:solidFill>
                <a:latin typeface="京華老宋体" panose="02000500000000000000" pitchFamily="2" charset="-122"/>
                <a:ea typeface="京華老宋体" panose="02000500000000000000" pitchFamily="2" charset="-122"/>
              </a:rPr>
              <a:t>向量机（</a:t>
            </a:r>
            <a:r>
              <a:rPr lang="en-US" altLang="zh-CN" sz="1400" dirty="0">
                <a:solidFill>
                  <a:schemeClr val="accent6">
                    <a:lumMod val="75000"/>
                  </a:schemeClr>
                </a:solidFill>
                <a:latin typeface="京華老宋体" panose="02000500000000000000" pitchFamily="2" charset="-122"/>
                <a:ea typeface="京華老宋体" panose="02000500000000000000" pitchFamily="2" charset="-122"/>
              </a:rPr>
              <a:t>Support Vector Machine</a:t>
            </a:r>
            <a:r>
              <a:rPr lang="zh-CN" altLang="en-US" sz="1400" dirty="0">
                <a:solidFill>
                  <a:schemeClr val="accent6">
                    <a:lumMod val="75000"/>
                  </a:schemeClr>
                </a:solidFill>
                <a:latin typeface="京華老宋体" panose="02000500000000000000" pitchFamily="2" charset="-122"/>
                <a:ea typeface="京華老宋体" panose="02000500000000000000" pitchFamily="2" charset="-122"/>
              </a:rPr>
              <a:t>，</a:t>
            </a:r>
            <a:r>
              <a:rPr lang="en-US" altLang="zh-CN" sz="1400" dirty="0">
                <a:solidFill>
                  <a:schemeClr val="accent6">
                    <a:lumMod val="75000"/>
                  </a:schemeClr>
                </a:solidFill>
                <a:latin typeface="京華老宋体" panose="02000500000000000000" pitchFamily="2" charset="-122"/>
                <a:ea typeface="京華老宋体" panose="02000500000000000000" pitchFamily="2" charset="-122"/>
              </a:rPr>
              <a:t>SVM</a:t>
            </a:r>
            <a:r>
              <a:rPr lang="zh-CN" altLang="en-US" sz="1400" dirty="0" smtClean="0">
                <a:solidFill>
                  <a:schemeClr val="accent6">
                    <a:lumMod val="75000"/>
                  </a:schemeClr>
                </a:solidFill>
                <a:latin typeface="京華老宋体" panose="02000500000000000000" pitchFamily="2" charset="-122"/>
                <a:ea typeface="京華老宋体" panose="02000500000000000000" pitchFamily="2" charset="-122"/>
              </a:rPr>
              <a:t>）</a:t>
            </a:r>
            <a:endParaRPr lang="en-US" altLang="zh-CN" sz="1400" dirty="0" smtClean="0">
              <a:solidFill>
                <a:schemeClr val="accent6">
                  <a:lumMod val="75000"/>
                </a:schemeClr>
              </a:solidFill>
              <a:latin typeface="京華老宋体" panose="02000500000000000000" pitchFamily="2" charset="-122"/>
              <a:ea typeface="京華老宋体" panose="02000500000000000000" pitchFamily="2" charset="-122"/>
            </a:endParaRPr>
          </a:p>
          <a:p>
            <a:pPr lvl="1"/>
            <a:r>
              <a:rPr lang="zh-CN" altLang="en-US" sz="1400" dirty="0" smtClean="0">
                <a:solidFill>
                  <a:schemeClr val="accent6">
                    <a:lumMod val="75000"/>
                  </a:schemeClr>
                </a:solidFill>
                <a:latin typeface="京華老宋体" panose="02000500000000000000" pitchFamily="2" charset="-122"/>
                <a:ea typeface="京華老宋体" panose="02000500000000000000" pitchFamily="2" charset="-122"/>
              </a:rPr>
              <a:t>逻辑</a:t>
            </a:r>
            <a:r>
              <a:rPr lang="zh-CN" altLang="en-US" sz="1400" dirty="0">
                <a:solidFill>
                  <a:schemeClr val="accent6">
                    <a:lumMod val="75000"/>
                  </a:schemeClr>
                </a:solidFill>
                <a:latin typeface="京華老宋体" panose="02000500000000000000" pitchFamily="2" charset="-122"/>
                <a:ea typeface="京華老宋体" panose="02000500000000000000" pitchFamily="2" charset="-122"/>
              </a:rPr>
              <a:t>回归（</a:t>
            </a:r>
            <a:r>
              <a:rPr lang="en-US" altLang="zh-CN" sz="1400" dirty="0">
                <a:solidFill>
                  <a:schemeClr val="accent6">
                    <a:lumMod val="75000"/>
                  </a:schemeClr>
                </a:solidFill>
                <a:latin typeface="京華老宋体" panose="02000500000000000000" pitchFamily="2" charset="-122"/>
                <a:ea typeface="京華老宋体" panose="02000500000000000000" pitchFamily="2" charset="-122"/>
              </a:rPr>
              <a:t>Logistic Regression</a:t>
            </a:r>
            <a:r>
              <a:rPr lang="zh-CN" altLang="en-US" sz="1400" dirty="0">
                <a:solidFill>
                  <a:schemeClr val="accent6">
                    <a:lumMod val="75000"/>
                  </a:schemeClr>
                </a:solidFill>
                <a:latin typeface="京華老宋体" panose="02000500000000000000" pitchFamily="2" charset="-122"/>
                <a:ea typeface="京華老宋体" panose="02000500000000000000" pitchFamily="2" charset="-122"/>
              </a:rPr>
              <a:t>，</a:t>
            </a:r>
            <a:r>
              <a:rPr lang="en-US" altLang="zh-CN" sz="1400" dirty="0">
                <a:solidFill>
                  <a:schemeClr val="accent6">
                    <a:lumMod val="75000"/>
                  </a:schemeClr>
                </a:solidFill>
                <a:latin typeface="京華老宋体" panose="02000500000000000000" pitchFamily="2" charset="-122"/>
                <a:ea typeface="京華老宋体" panose="02000500000000000000" pitchFamily="2" charset="-122"/>
              </a:rPr>
              <a:t>LR</a:t>
            </a:r>
            <a:r>
              <a:rPr lang="zh-CN" altLang="en-US" sz="1400" dirty="0" smtClean="0">
                <a:solidFill>
                  <a:schemeClr val="accent6">
                    <a:lumMod val="75000"/>
                  </a:schemeClr>
                </a:solidFill>
                <a:latin typeface="京華老宋体" panose="02000500000000000000" pitchFamily="2" charset="-122"/>
                <a:ea typeface="京華老宋体" panose="02000500000000000000" pitchFamily="2" charset="-122"/>
              </a:rPr>
              <a:t>）</a:t>
            </a:r>
            <a:endParaRPr lang="en-US" altLang="zh-CN" sz="1400" dirty="0" smtClean="0">
              <a:solidFill>
                <a:schemeClr val="accent6">
                  <a:lumMod val="75000"/>
                </a:schemeClr>
              </a:solidFill>
              <a:latin typeface="京華老宋体" panose="02000500000000000000" pitchFamily="2" charset="-122"/>
              <a:ea typeface="京華老宋体" panose="02000500000000000000" pitchFamily="2" charset="-122"/>
            </a:endParaRPr>
          </a:p>
          <a:p>
            <a:pPr lvl="1"/>
            <a:r>
              <a:rPr lang="zh-CN" altLang="en-US" sz="1400" dirty="0" smtClean="0">
                <a:solidFill>
                  <a:schemeClr val="accent6">
                    <a:lumMod val="75000"/>
                  </a:schemeClr>
                </a:solidFill>
                <a:latin typeface="京華老宋体" panose="02000500000000000000" pitchFamily="2" charset="-122"/>
                <a:ea typeface="京華老宋体" panose="02000500000000000000" pitchFamily="2" charset="-122"/>
              </a:rPr>
              <a:t>极端</a:t>
            </a:r>
            <a:r>
              <a:rPr lang="zh-CN" altLang="en-US" sz="1400" dirty="0">
                <a:solidFill>
                  <a:schemeClr val="accent6">
                    <a:lumMod val="75000"/>
                  </a:schemeClr>
                </a:solidFill>
                <a:latin typeface="京華老宋体" panose="02000500000000000000" pitchFamily="2" charset="-122"/>
                <a:ea typeface="京華老宋体" panose="02000500000000000000" pitchFamily="2" charset="-122"/>
              </a:rPr>
              <a:t>梯度提升（</a:t>
            </a:r>
            <a:r>
              <a:rPr lang="en-US" altLang="zh-CN" sz="1400" dirty="0">
                <a:solidFill>
                  <a:schemeClr val="accent6">
                    <a:lumMod val="75000"/>
                  </a:schemeClr>
                </a:solidFill>
                <a:latin typeface="京華老宋体" panose="02000500000000000000" pitchFamily="2" charset="-122"/>
                <a:ea typeface="京華老宋体" panose="02000500000000000000" pitchFamily="2" charset="-122"/>
              </a:rPr>
              <a:t>Extreme Gradient Boosting</a:t>
            </a:r>
            <a:r>
              <a:rPr lang="zh-CN" altLang="en-US" sz="1400" dirty="0">
                <a:solidFill>
                  <a:schemeClr val="accent6">
                    <a:lumMod val="75000"/>
                  </a:schemeClr>
                </a:solidFill>
                <a:latin typeface="京華老宋体" panose="02000500000000000000" pitchFamily="2" charset="-122"/>
                <a:ea typeface="京華老宋体" panose="02000500000000000000" pitchFamily="2" charset="-122"/>
              </a:rPr>
              <a:t>，</a:t>
            </a:r>
            <a:r>
              <a:rPr lang="en-US" altLang="zh-CN" sz="1400" dirty="0" err="1" smtClean="0">
                <a:solidFill>
                  <a:schemeClr val="accent6">
                    <a:lumMod val="75000"/>
                  </a:schemeClr>
                </a:solidFill>
                <a:latin typeface="京華老宋体" panose="02000500000000000000" pitchFamily="2" charset="-122"/>
                <a:ea typeface="京華老宋体" panose="02000500000000000000" pitchFamily="2" charset="-122"/>
              </a:rPr>
              <a:t>XGBoost</a:t>
            </a:r>
            <a:r>
              <a:rPr lang="en-US" altLang="zh-CN" sz="1400" dirty="0" smtClean="0">
                <a:solidFill>
                  <a:schemeClr val="accent6">
                    <a:lumMod val="75000"/>
                  </a:schemeClr>
                </a:solidFill>
                <a:latin typeface="京華老宋体" panose="02000500000000000000" pitchFamily="2" charset="-122"/>
                <a:ea typeface="京華老宋体" panose="02000500000000000000" pitchFamily="2" charset="-122"/>
              </a:rPr>
              <a:t>)</a:t>
            </a:r>
          </a:p>
          <a:p>
            <a:pPr lvl="1"/>
            <a:endParaRPr lang="en-US" altLang="zh-CN" sz="1800" dirty="0">
              <a:latin typeface="京華老宋体" panose="02000500000000000000" pitchFamily="2" charset="-122"/>
              <a:ea typeface="京華老宋体" panose="02000500000000000000" pitchFamily="2" charset="-122"/>
            </a:endParaRPr>
          </a:p>
          <a:p>
            <a:r>
              <a:rPr lang="zh-CN" altLang="en-US" sz="1800" dirty="0">
                <a:latin typeface="京華老宋体" panose="02000500000000000000" pitchFamily="2" charset="-122"/>
                <a:ea typeface="京華老宋体" panose="02000500000000000000" pitchFamily="2" charset="-122"/>
              </a:rPr>
              <a:t>将训练集输入模型，进行训练。在分类器训练完毕后，使用测试集，对维度标签进行预测。针对所得预测结果，使用</a:t>
            </a:r>
            <a:r>
              <a:rPr lang="en-US" altLang="zh-CN" sz="1800" dirty="0">
                <a:solidFill>
                  <a:schemeClr val="accent6">
                    <a:lumMod val="75000"/>
                  </a:schemeClr>
                </a:solidFill>
                <a:latin typeface="京華老宋体" panose="02000500000000000000" pitchFamily="2" charset="-122"/>
                <a:ea typeface="京華老宋体" panose="02000500000000000000" pitchFamily="2" charset="-122"/>
              </a:rPr>
              <a:t>F1</a:t>
            </a:r>
            <a:r>
              <a:rPr lang="zh-CN" altLang="en-US" sz="1800" dirty="0">
                <a:solidFill>
                  <a:schemeClr val="accent6">
                    <a:lumMod val="75000"/>
                  </a:schemeClr>
                </a:solidFill>
                <a:latin typeface="京華老宋体" panose="02000500000000000000" pitchFamily="2" charset="-122"/>
                <a:ea typeface="京華老宋体" panose="02000500000000000000" pitchFamily="2" charset="-122"/>
              </a:rPr>
              <a:t>值（</a:t>
            </a:r>
            <a:r>
              <a:rPr lang="en-US" altLang="zh-CN" sz="1800" dirty="0">
                <a:solidFill>
                  <a:schemeClr val="accent6">
                    <a:lumMod val="75000"/>
                  </a:schemeClr>
                </a:solidFill>
                <a:latin typeface="京華老宋体" panose="02000500000000000000" pitchFamily="2" charset="-122"/>
                <a:ea typeface="京華老宋体" panose="02000500000000000000" pitchFamily="2" charset="-122"/>
              </a:rPr>
              <a:t>F1-Score</a:t>
            </a:r>
            <a:r>
              <a:rPr lang="zh-CN" altLang="en-US" sz="1800" dirty="0">
                <a:solidFill>
                  <a:schemeClr val="accent6">
                    <a:lumMod val="75000"/>
                  </a:schemeClr>
                </a:solidFill>
                <a:latin typeface="京華老宋体" panose="02000500000000000000" pitchFamily="2" charset="-122"/>
                <a:ea typeface="京華老宋体" panose="02000500000000000000" pitchFamily="2" charset="-122"/>
              </a:rPr>
              <a:t>）</a:t>
            </a:r>
            <a:r>
              <a:rPr lang="zh-CN" altLang="en-US" sz="1800" dirty="0">
                <a:latin typeface="京華老宋体" panose="02000500000000000000" pitchFamily="2" charset="-122"/>
                <a:ea typeface="京華老宋体" panose="02000500000000000000" pitchFamily="2" charset="-122"/>
              </a:rPr>
              <a:t>和</a:t>
            </a:r>
            <a:r>
              <a:rPr lang="zh-CN" altLang="en-US" sz="1800" dirty="0">
                <a:solidFill>
                  <a:schemeClr val="accent6">
                    <a:lumMod val="75000"/>
                  </a:schemeClr>
                </a:solidFill>
                <a:latin typeface="京華老宋体" panose="02000500000000000000" pitchFamily="2" charset="-122"/>
                <a:ea typeface="京華老宋体" panose="02000500000000000000" pitchFamily="2" charset="-122"/>
              </a:rPr>
              <a:t>混淆矩阵（</a:t>
            </a:r>
            <a:r>
              <a:rPr lang="en-US" altLang="zh-CN" sz="1800" dirty="0">
                <a:solidFill>
                  <a:schemeClr val="accent6">
                    <a:lumMod val="75000"/>
                  </a:schemeClr>
                </a:solidFill>
                <a:latin typeface="京華老宋体" panose="02000500000000000000" pitchFamily="2" charset="-122"/>
                <a:ea typeface="京華老宋体" panose="02000500000000000000" pitchFamily="2" charset="-122"/>
              </a:rPr>
              <a:t>Confusion</a:t>
            </a:r>
            <a:r>
              <a:rPr lang="zh-CN" altLang="en-US" sz="1800" dirty="0">
                <a:solidFill>
                  <a:schemeClr val="accent6">
                    <a:lumMod val="75000"/>
                  </a:schemeClr>
                </a:solidFill>
                <a:latin typeface="京華老宋体" panose="02000500000000000000" pitchFamily="2" charset="-122"/>
                <a:ea typeface="京華老宋体" panose="02000500000000000000" pitchFamily="2" charset="-122"/>
              </a:rPr>
              <a:t> </a:t>
            </a:r>
            <a:r>
              <a:rPr lang="en-US" altLang="zh-CN" sz="1800" dirty="0">
                <a:solidFill>
                  <a:schemeClr val="accent6">
                    <a:lumMod val="75000"/>
                  </a:schemeClr>
                </a:solidFill>
                <a:latin typeface="京華老宋体" panose="02000500000000000000" pitchFamily="2" charset="-122"/>
                <a:ea typeface="京華老宋体" panose="02000500000000000000" pitchFamily="2" charset="-122"/>
              </a:rPr>
              <a:t>Matrix</a:t>
            </a:r>
            <a:r>
              <a:rPr lang="zh-CN" altLang="en-US" sz="1800" dirty="0">
                <a:solidFill>
                  <a:schemeClr val="accent6">
                    <a:lumMod val="75000"/>
                  </a:schemeClr>
                </a:solidFill>
                <a:latin typeface="京華老宋体" panose="02000500000000000000" pitchFamily="2" charset="-122"/>
                <a:ea typeface="京華老宋体" panose="02000500000000000000" pitchFamily="2" charset="-122"/>
              </a:rPr>
              <a:t>）</a:t>
            </a:r>
            <a:r>
              <a:rPr lang="zh-CN" altLang="en-US" sz="1800" dirty="0">
                <a:latin typeface="京華老宋体" panose="02000500000000000000" pitchFamily="2" charset="-122"/>
                <a:ea typeface="京華老宋体" panose="02000500000000000000" pitchFamily="2" charset="-122"/>
              </a:rPr>
              <a:t>作为模型表现和性能对比的评估工具</a:t>
            </a:r>
            <a:r>
              <a:rPr lang="zh-CN" altLang="en-US" sz="1800" dirty="0" smtClean="0">
                <a:latin typeface="京華老宋体" panose="02000500000000000000" pitchFamily="2" charset="-122"/>
                <a:ea typeface="京華老宋体" panose="02000500000000000000" pitchFamily="2" charset="-122"/>
              </a:rPr>
              <a:t>。</a:t>
            </a:r>
            <a:endParaRPr lang="en-US" altLang="zh-CN" sz="1800" dirty="0" smtClean="0">
              <a:latin typeface="京華老宋体" panose="02000500000000000000" pitchFamily="2" charset="-122"/>
              <a:ea typeface="京華老宋体" panose="02000500000000000000" pitchFamily="2" charset="-122"/>
            </a:endParaRPr>
          </a:p>
          <a:p>
            <a:endParaRPr lang="en-US" altLang="zh-CN" sz="1800" dirty="0">
              <a:latin typeface="京華老宋体" panose="02000500000000000000" pitchFamily="2" charset="-122"/>
              <a:ea typeface="京華老宋体" panose="02000500000000000000" pitchFamily="2" charset="-122"/>
            </a:endParaRPr>
          </a:p>
          <a:p>
            <a:r>
              <a:rPr lang="en-US" altLang="zh-CN" sz="1800" dirty="0" smtClean="0">
                <a:latin typeface="京華老宋体" panose="02000500000000000000" pitchFamily="2" charset="-122"/>
                <a:ea typeface="京華老宋体" panose="02000500000000000000" pitchFamily="2" charset="-122"/>
              </a:rPr>
              <a:t>F1</a:t>
            </a:r>
            <a:r>
              <a:rPr lang="zh-CN" altLang="en-US" sz="1800" dirty="0">
                <a:latin typeface="京華老宋体" panose="02000500000000000000" pitchFamily="2" charset="-122"/>
                <a:ea typeface="京華老宋体" panose="02000500000000000000" pitchFamily="2" charset="-122"/>
              </a:rPr>
              <a:t>值最高的模型，则表示对词汇维度的分类预测效果最佳。若</a:t>
            </a:r>
            <a:r>
              <a:rPr lang="en-US" altLang="zh-CN" sz="1800" dirty="0">
                <a:latin typeface="京華老宋体" panose="02000500000000000000" pitchFamily="2" charset="-122"/>
                <a:ea typeface="京華老宋体" panose="02000500000000000000" pitchFamily="2" charset="-122"/>
              </a:rPr>
              <a:t>F1</a:t>
            </a:r>
            <a:r>
              <a:rPr lang="zh-CN" altLang="en-US" sz="1800" dirty="0">
                <a:latin typeface="京華老宋体" panose="02000500000000000000" pitchFamily="2" charset="-122"/>
                <a:ea typeface="京華老宋体" panose="02000500000000000000" pitchFamily="2" charset="-122"/>
              </a:rPr>
              <a:t>值大于</a:t>
            </a:r>
            <a:r>
              <a:rPr lang="en-US" altLang="zh-CN" sz="1800" dirty="0">
                <a:latin typeface="京華老宋体" panose="02000500000000000000" pitchFamily="2" charset="-122"/>
                <a:ea typeface="京華老宋体" panose="02000500000000000000" pitchFamily="2" charset="-122"/>
              </a:rPr>
              <a:t>0.8</a:t>
            </a:r>
            <a:r>
              <a:rPr lang="zh-CN" altLang="en-US" sz="1800" dirty="0">
                <a:latin typeface="京華老宋体" panose="02000500000000000000" pitchFamily="2" charset="-122"/>
                <a:ea typeface="京華老宋体" panose="02000500000000000000" pitchFamily="2" charset="-122"/>
              </a:rPr>
              <a:t>，即表示模型能够达到较高的准确率，表明扩展词表与社会评价词表具有一致性，从而验证了扩展词表的有效性。</a:t>
            </a:r>
          </a:p>
          <a:p>
            <a:endParaRPr lang="zh-CN" altLang="en-US" sz="2000" dirty="0">
              <a:latin typeface="华文中宋" panose="02010600040101010101" pitchFamily="2" charset="-122"/>
              <a:ea typeface="华文中宋" panose="02010600040101010101" pitchFamily="2" charset="-122"/>
            </a:endParaRPr>
          </a:p>
          <a:p>
            <a:endParaRPr lang="zh-CN" altLang="en-US" sz="2000" dirty="0">
              <a:latin typeface="京華老宋体" panose="02000500000000000000" pitchFamily="2" charset="-122"/>
              <a:ea typeface="京華老宋体" panose="02000500000000000000" pitchFamily="2" charset="-122"/>
            </a:endParaRPr>
          </a:p>
          <a:p>
            <a:pPr lvl="1"/>
            <a:endParaRPr lang="en-US" altLang="zh-CN" sz="2000" dirty="0" smtClean="0">
              <a:latin typeface="京華老宋体" panose="02000500000000000000" pitchFamily="2" charset="-122"/>
              <a:ea typeface="京華老宋体" panose="02000500000000000000" pitchFamily="2" charset="-122"/>
            </a:endParaRPr>
          </a:p>
          <a:p>
            <a:pPr lvl="1"/>
            <a:endParaRPr lang="zh-CN" altLang="en-US" sz="2000" dirty="0">
              <a:latin typeface="京華老宋体" panose="02000500000000000000" pitchFamily="2" charset="-122"/>
              <a:ea typeface="京華老宋体" panose="02000500000000000000" pitchFamily="2" charset="-122"/>
            </a:endParaRPr>
          </a:p>
        </p:txBody>
      </p:sp>
    </p:spTree>
    <p:extLst>
      <p:ext uri="{BB962C8B-B14F-4D97-AF65-F5344CB8AC3E}">
        <p14:creationId xmlns:p14="http://schemas.microsoft.com/office/powerpoint/2010/main" val="3857744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accent6">
                    <a:lumMod val="75000"/>
                  </a:schemeClr>
                </a:solidFill>
                <a:latin typeface="京華老宋体" panose="02000500000000000000" pitchFamily="2" charset="-122"/>
                <a:ea typeface="京華老宋体" panose="02000500000000000000" pitchFamily="2" charset="-122"/>
              </a:rPr>
              <a:t>实验结果</a:t>
            </a:r>
            <a:endParaRPr lang="en-US" altLang="zh-CN" sz="3200" b="1" dirty="0">
              <a:solidFill>
                <a:schemeClr val="accent6">
                  <a:lumMod val="75000"/>
                </a:schemeClr>
              </a:solidFill>
              <a:latin typeface="京華老宋体" panose="02000500000000000000" pitchFamily="2" charset="-122"/>
              <a:ea typeface="京華老宋体" panose="02000500000000000000" pitchFamily="2" charset="-122"/>
            </a:endParaRPr>
          </a:p>
        </p:txBody>
      </p:sp>
      <p:sp>
        <p:nvSpPr>
          <p:cNvPr id="3" name="内容占位符 2"/>
          <p:cNvSpPr>
            <a:spLocks noGrp="1"/>
          </p:cNvSpPr>
          <p:nvPr>
            <p:ph idx="1"/>
          </p:nvPr>
        </p:nvSpPr>
        <p:spPr>
          <a:xfrm>
            <a:off x="838200" y="1556684"/>
            <a:ext cx="10515600" cy="4956175"/>
          </a:xfrm>
        </p:spPr>
        <p:txBody>
          <a:bodyPr>
            <a:normAutofit/>
          </a:bodyPr>
          <a:lstStyle/>
          <a:p>
            <a:r>
              <a:rPr lang="zh-CN" altLang="en-US" sz="2400" b="1" dirty="0" smtClean="0">
                <a:latin typeface="京華老宋体" panose="02000500000000000000" pitchFamily="2" charset="-122"/>
                <a:ea typeface="京華老宋体" panose="02000500000000000000" pitchFamily="2" charset="-122"/>
              </a:rPr>
              <a:t>扩展词表实验结果</a:t>
            </a:r>
            <a:endParaRPr lang="en-US" altLang="zh-CN" sz="1600" dirty="0">
              <a:latin typeface="京華老宋体" panose="02000500000000000000" pitchFamily="2" charset="-122"/>
              <a:ea typeface="京華老宋体" panose="02000500000000000000" pitchFamily="2" charset="-122"/>
            </a:endParaRPr>
          </a:p>
          <a:p>
            <a:r>
              <a:rPr lang="zh-CN" altLang="en-US" sz="1800" dirty="0" smtClean="0">
                <a:latin typeface="京華老宋体" panose="02000500000000000000" pitchFamily="2" charset="-122"/>
                <a:ea typeface="京華老宋体" panose="02000500000000000000" pitchFamily="2" charset="-122"/>
              </a:rPr>
              <a:t>目前通过</a:t>
            </a:r>
            <a:r>
              <a:rPr lang="en-US" altLang="zh-CN" sz="1800" dirty="0" smtClean="0">
                <a:latin typeface="京華老宋体" panose="02000500000000000000" pitchFamily="2" charset="-122"/>
                <a:ea typeface="京華老宋体" panose="02000500000000000000" pitchFamily="2" charset="-122"/>
              </a:rPr>
              <a:t>Word2Vec</a:t>
            </a:r>
            <a:r>
              <a:rPr lang="zh-CN" altLang="en-US" sz="1800" dirty="0" smtClean="0">
                <a:latin typeface="京華老宋体" panose="02000500000000000000" pitchFamily="2" charset="-122"/>
                <a:ea typeface="京華老宋体" panose="02000500000000000000" pitchFamily="2" charset="-122"/>
              </a:rPr>
              <a:t>方法，共得到</a:t>
            </a:r>
            <a:r>
              <a:rPr lang="en-US" altLang="zh-CN" sz="1800" dirty="0" smtClean="0">
                <a:latin typeface="京華老宋体" panose="02000500000000000000" pitchFamily="2" charset="-122"/>
                <a:ea typeface="京華老宋体" panose="02000500000000000000" pitchFamily="2" charset="-122"/>
              </a:rPr>
              <a:t>8.590</a:t>
            </a:r>
            <a:r>
              <a:rPr lang="zh-CN" altLang="en-US" sz="1800" dirty="0" smtClean="0">
                <a:latin typeface="京華老宋体" panose="02000500000000000000" pitchFamily="2" charset="-122"/>
                <a:ea typeface="京華老宋体" panose="02000500000000000000" pitchFamily="2" charset="-122"/>
              </a:rPr>
              <a:t>个扩展词汇。</a:t>
            </a:r>
            <a:endParaRPr lang="en-US" altLang="zh-CN" sz="1800" dirty="0" smtClean="0">
              <a:latin typeface="京華老宋体" panose="02000500000000000000" pitchFamily="2" charset="-122"/>
              <a:ea typeface="京華老宋体" panose="02000500000000000000" pitchFamily="2" charset="-122"/>
            </a:endParaRPr>
          </a:p>
          <a:p>
            <a:pPr lvl="1"/>
            <a:r>
              <a:rPr lang="zh-CN" altLang="en-US" sz="1400" dirty="0" smtClean="0">
                <a:latin typeface="京華老宋体" panose="02000500000000000000" pitchFamily="2" charset="-122"/>
                <a:ea typeface="京華老宋体" panose="02000500000000000000" pitchFamily="2" charset="-122"/>
              </a:rPr>
              <a:t>外貌维度：</a:t>
            </a:r>
            <a:r>
              <a:rPr lang="en-US" altLang="zh-CN" sz="1400" dirty="0" smtClean="0">
                <a:latin typeface="京華老宋体" panose="02000500000000000000" pitchFamily="2" charset="-122"/>
                <a:ea typeface="京華老宋体" panose="02000500000000000000" pitchFamily="2" charset="-122"/>
              </a:rPr>
              <a:t>256 </a:t>
            </a:r>
            <a:r>
              <a:rPr lang="zh-CN" altLang="en-US" sz="1400" dirty="0" smtClean="0">
                <a:latin typeface="京華老宋体" panose="02000500000000000000" pitchFamily="2" charset="-122"/>
                <a:ea typeface="京華老宋体" panose="02000500000000000000" pitchFamily="2" charset="-122"/>
              </a:rPr>
              <a:t>→ </a:t>
            </a:r>
            <a:r>
              <a:rPr lang="en-US" altLang="zh-CN" sz="1400" dirty="0" smtClean="0">
                <a:latin typeface="京華老宋体" panose="02000500000000000000" pitchFamily="2" charset="-122"/>
                <a:ea typeface="京華老宋体" panose="02000500000000000000" pitchFamily="2" charset="-122"/>
              </a:rPr>
              <a:t>1,982</a:t>
            </a:r>
          </a:p>
          <a:p>
            <a:pPr lvl="1"/>
            <a:r>
              <a:rPr lang="zh-CN" altLang="en-US" sz="1400" dirty="0" smtClean="0">
                <a:latin typeface="京華老宋体" panose="02000500000000000000" pitchFamily="2" charset="-122"/>
                <a:ea typeface="京華老宋体" panose="02000500000000000000" pitchFamily="2" charset="-122"/>
              </a:rPr>
              <a:t>社会经济地位维度：</a:t>
            </a:r>
            <a:r>
              <a:rPr lang="en-US" altLang="zh-CN" sz="1400" dirty="0" smtClean="0">
                <a:latin typeface="京華老宋体" panose="02000500000000000000" pitchFamily="2" charset="-122"/>
                <a:ea typeface="京華老宋体" panose="02000500000000000000" pitchFamily="2" charset="-122"/>
              </a:rPr>
              <a:t>113 </a:t>
            </a:r>
            <a:r>
              <a:rPr lang="zh-CN" altLang="en-US" sz="1400" dirty="0" smtClean="0">
                <a:latin typeface="京華老宋体" panose="02000500000000000000" pitchFamily="2" charset="-122"/>
                <a:ea typeface="京華老宋体" panose="02000500000000000000" pitchFamily="2" charset="-122"/>
              </a:rPr>
              <a:t>→ </a:t>
            </a:r>
            <a:r>
              <a:rPr lang="en-US" altLang="zh-CN" sz="1400" dirty="0" smtClean="0">
                <a:latin typeface="京華老宋体" panose="02000500000000000000" pitchFamily="2" charset="-122"/>
                <a:ea typeface="京華老宋体" panose="02000500000000000000" pitchFamily="2" charset="-122"/>
              </a:rPr>
              <a:t>911</a:t>
            </a:r>
          </a:p>
          <a:p>
            <a:pPr lvl="1"/>
            <a:r>
              <a:rPr lang="zh-CN" altLang="en-US" sz="1400" dirty="0" smtClean="0">
                <a:latin typeface="京華老宋体" panose="02000500000000000000" pitchFamily="2" charset="-122"/>
                <a:ea typeface="京華老宋体" panose="02000500000000000000" pitchFamily="2" charset="-122"/>
              </a:rPr>
              <a:t>社交能力维度：</a:t>
            </a:r>
            <a:r>
              <a:rPr lang="en-US" altLang="zh-CN" sz="1400" dirty="0" smtClean="0">
                <a:latin typeface="京華老宋体" panose="02000500000000000000" pitchFamily="2" charset="-122"/>
                <a:ea typeface="京華老宋体" panose="02000500000000000000" pitchFamily="2" charset="-122"/>
              </a:rPr>
              <a:t>111 </a:t>
            </a:r>
            <a:r>
              <a:rPr lang="zh-CN" altLang="en-US" sz="1400" dirty="0" smtClean="0">
                <a:latin typeface="京華老宋体" panose="02000500000000000000" pitchFamily="2" charset="-122"/>
                <a:ea typeface="京華老宋体" panose="02000500000000000000" pitchFamily="2" charset="-122"/>
              </a:rPr>
              <a:t>→ </a:t>
            </a:r>
            <a:r>
              <a:rPr lang="en-US" altLang="zh-CN" sz="1400" dirty="0" smtClean="0">
                <a:latin typeface="京華老宋体" panose="02000500000000000000" pitchFamily="2" charset="-122"/>
                <a:ea typeface="京華老宋体" panose="02000500000000000000" pitchFamily="2" charset="-122"/>
              </a:rPr>
              <a:t>855</a:t>
            </a:r>
          </a:p>
          <a:p>
            <a:pPr lvl="1"/>
            <a:r>
              <a:rPr lang="zh-CN" altLang="en-US" sz="1400" dirty="0" smtClean="0">
                <a:latin typeface="京華老宋体" panose="02000500000000000000" pitchFamily="2" charset="-122"/>
                <a:ea typeface="京華老宋体" panose="02000500000000000000" pitchFamily="2" charset="-122"/>
              </a:rPr>
              <a:t>能力维度：</a:t>
            </a:r>
            <a:r>
              <a:rPr lang="en-US" altLang="zh-CN" sz="1400" dirty="0" smtClean="0">
                <a:latin typeface="京華老宋体" panose="02000500000000000000" pitchFamily="2" charset="-122"/>
                <a:ea typeface="京華老宋体" panose="02000500000000000000" pitchFamily="2" charset="-122"/>
              </a:rPr>
              <a:t>284 </a:t>
            </a:r>
            <a:r>
              <a:rPr lang="zh-CN" altLang="en-US" sz="1400" dirty="0" smtClean="0">
                <a:latin typeface="京華老宋体" panose="02000500000000000000" pitchFamily="2" charset="-122"/>
                <a:ea typeface="京華老宋体" panose="02000500000000000000" pitchFamily="2" charset="-122"/>
              </a:rPr>
              <a:t>→ </a:t>
            </a:r>
            <a:r>
              <a:rPr lang="en-US" altLang="zh-CN" sz="1400" dirty="0" smtClean="0">
                <a:latin typeface="京華老宋体" panose="02000500000000000000" pitchFamily="2" charset="-122"/>
                <a:ea typeface="京華老宋体" panose="02000500000000000000" pitchFamily="2" charset="-122"/>
              </a:rPr>
              <a:t>2,281</a:t>
            </a:r>
          </a:p>
          <a:p>
            <a:pPr lvl="1"/>
            <a:r>
              <a:rPr lang="zh-CN" altLang="en-US" sz="1400" dirty="0">
                <a:latin typeface="京華老宋体" panose="02000500000000000000" pitchFamily="2" charset="-122"/>
                <a:ea typeface="京華老宋体" panose="02000500000000000000" pitchFamily="2" charset="-122"/>
              </a:rPr>
              <a:t>道德</a:t>
            </a:r>
            <a:r>
              <a:rPr lang="zh-CN" altLang="en-US" sz="1400" dirty="0" smtClean="0">
                <a:latin typeface="京華老宋体" panose="02000500000000000000" pitchFamily="2" charset="-122"/>
                <a:ea typeface="京華老宋体" panose="02000500000000000000" pitchFamily="2" charset="-122"/>
              </a:rPr>
              <a:t>维度：</a:t>
            </a:r>
            <a:r>
              <a:rPr lang="en-US" altLang="zh-CN" sz="1400" dirty="0" smtClean="0">
                <a:latin typeface="京華老宋体" panose="02000500000000000000" pitchFamily="2" charset="-122"/>
                <a:ea typeface="京華老宋体" panose="02000500000000000000" pitchFamily="2" charset="-122"/>
              </a:rPr>
              <a:t>369 </a:t>
            </a:r>
            <a:r>
              <a:rPr lang="zh-CN" altLang="en-US" sz="1400" dirty="0" smtClean="0">
                <a:latin typeface="京華老宋体" panose="02000500000000000000" pitchFamily="2" charset="-122"/>
                <a:ea typeface="京華老宋体" panose="02000500000000000000" pitchFamily="2" charset="-122"/>
              </a:rPr>
              <a:t>→ </a:t>
            </a:r>
            <a:r>
              <a:rPr lang="en-US" altLang="zh-CN" sz="1400" dirty="0" smtClean="0">
                <a:latin typeface="京華老宋体" panose="02000500000000000000" pitchFamily="2" charset="-122"/>
                <a:ea typeface="京華老宋体" panose="02000500000000000000" pitchFamily="2" charset="-122"/>
              </a:rPr>
              <a:t>2,559</a:t>
            </a:r>
          </a:p>
          <a:p>
            <a:pPr marL="457200" lvl="1" indent="0">
              <a:buNone/>
            </a:pPr>
            <a:endParaRPr lang="en-US" altLang="zh-CN" sz="1800" dirty="0">
              <a:latin typeface="京華老宋体" panose="02000500000000000000" pitchFamily="2" charset="-122"/>
              <a:ea typeface="京華老宋体" panose="02000500000000000000" pitchFamily="2" charset="-122"/>
            </a:endParaRPr>
          </a:p>
          <a:p>
            <a:endParaRPr lang="zh-CN" altLang="en-US" sz="2000" dirty="0">
              <a:latin typeface="华文中宋" panose="02010600040101010101" pitchFamily="2" charset="-122"/>
              <a:ea typeface="华文中宋" panose="02010600040101010101" pitchFamily="2" charset="-122"/>
            </a:endParaRPr>
          </a:p>
          <a:p>
            <a:endParaRPr lang="zh-CN" altLang="en-US" sz="2000" dirty="0">
              <a:latin typeface="京華老宋体" panose="02000500000000000000" pitchFamily="2" charset="-122"/>
              <a:ea typeface="京華老宋体" panose="02000500000000000000" pitchFamily="2" charset="-122"/>
            </a:endParaRPr>
          </a:p>
          <a:p>
            <a:pPr lvl="1"/>
            <a:endParaRPr lang="en-US" altLang="zh-CN" sz="2000" dirty="0" smtClean="0">
              <a:latin typeface="京華老宋体" panose="02000500000000000000" pitchFamily="2" charset="-122"/>
              <a:ea typeface="京華老宋体" panose="02000500000000000000" pitchFamily="2" charset="-122"/>
            </a:endParaRPr>
          </a:p>
          <a:p>
            <a:pPr lvl="1"/>
            <a:endParaRPr lang="zh-CN" altLang="en-US" sz="2000" dirty="0">
              <a:latin typeface="京華老宋体" panose="02000500000000000000" pitchFamily="2" charset="-122"/>
              <a:ea typeface="京華老宋体" panose="02000500000000000000" pitchFamily="2" charset="-122"/>
            </a:endParaRPr>
          </a:p>
        </p:txBody>
      </p:sp>
      <p:pic>
        <p:nvPicPr>
          <p:cNvPr id="4" name="图片 3"/>
          <p:cNvPicPr>
            <a:picLocks noChangeAspect="1"/>
          </p:cNvPicPr>
          <p:nvPr/>
        </p:nvPicPr>
        <p:blipFill>
          <a:blip r:embed="rId2"/>
          <a:stretch>
            <a:fillRect/>
          </a:stretch>
        </p:blipFill>
        <p:spPr>
          <a:xfrm>
            <a:off x="2268248" y="3732068"/>
            <a:ext cx="7353495" cy="2627168"/>
          </a:xfrm>
          <a:prstGeom prst="rect">
            <a:avLst/>
          </a:prstGeom>
        </p:spPr>
      </p:pic>
    </p:spTree>
    <p:extLst>
      <p:ext uri="{BB962C8B-B14F-4D97-AF65-F5344CB8AC3E}">
        <p14:creationId xmlns:p14="http://schemas.microsoft.com/office/powerpoint/2010/main" val="23338267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accent6">
                    <a:lumMod val="75000"/>
                  </a:schemeClr>
                </a:solidFill>
                <a:latin typeface="京華老宋体" panose="02000500000000000000" pitchFamily="2" charset="-122"/>
                <a:ea typeface="京華老宋体" panose="02000500000000000000" pitchFamily="2" charset="-122"/>
              </a:rPr>
              <a:t>实验结果</a:t>
            </a:r>
            <a:endParaRPr lang="en-US" altLang="zh-CN" sz="3200" b="1" dirty="0">
              <a:solidFill>
                <a:schemeClr val="accent6">
                  <a:lumMod val="75000"/>
                </a:schemeClr>
              </a:solidFill>
              <a:latin typeface="京華老宋体" panose="02000500000000000000" pitchFamily="2" charset="-122"/>
              <a:ea typeface="京華老宋体" panose="02000500000000000000" pitchFamily="2" charset="-122"/>
            </a:endParaRPr>
          </a:p>
        </p:txBody>
      </p:sp>
      <p:sp>
        <p:nvSpPr>
          <p:cNvPr id="3" name="内容占位符 2"/>
          <p:cNvSpPr>
            <a:spLocks noGrp="1"/>
          </p:cNvSpPr>
          <p:nvPr>
            <p:ph idx="1"/>
          </p:nvPr>
        </p:nvSpPr>
        <p:spPr>
          <a:xfrm>
            <a:off x="838200" y="1556684"/>
            <a:ext cx="10515600" cy="4956175"/>
          </a:xfrm>
        </p:spPr>
        <p:txBody>
          <a:bodyPr>
            <a:normAutofit/>
          </a:bodyPr>
          <a:lstStyle/>
          <a:p>
            <a:r>
              <a:rPr lang="zh-CN" altLang="en-US" sz="2400" b="1" dirty="0" smtClean="0">
                <a:latin typeface="京華老宋体" panose="02000500000000000000" pitchFamily="2" charset="-122"/>
                <a:ea typeface="京華老宋体" panose="02000500000000000000" pitchFamily="2" charset="-122"/>
              </a:rPr>
              <a:t>相关性检验实验结果</a:t>
            </a:r>
            <a:endParaRPr lang="en-US" altLang="zh-CN" sz="1600" dirty="0">
              <a:latin typeface="京華老宋体" panose="02000500000000000000" pitchFamily="2" charset="-122"/>
              <a:ea typeface="京華老宋体" panose="02000500000000000000" pitchFamily="2" charset="-122"/>
            </a:endParaRPr>
          </a:p>
          <a:p>
            <a:r>
              <a:rPr lang="zh-CN" altLang="en-US" sz="1800" dirty="0" smtClean="0">
                <a:latin typeface="京華老宋体" panose="02000500000000000000" pitchFamily="2" charset="-122"/>
                <a:ea typeface="京華老宋体" panose="02000500000000000000" pitchFamily="2" charset="-122"/>
              </a:rPr>
              <a:t>使用</a:t>
            </a:r>
            <a:r>
              <a:rPr lang="zh-CN" altLang="en-US" sz="1800" dirty="0">
                <a:latin typeface="京華老宋体" panose="02000500000000000000" pitchFamily="2" charset="-122"/>
                <a:ea typeface="京華老宋体" panose="02000500000000000000" pitchFamily="2" charset="-122"/>
              </a:rPr>
              <a:t>皮尔逊相关系数作为衡量指标，以计算扩展词表与种子词表的相似度</a:t>
            </a:r>
          </a:p>
          <a:p>
            <a:endParaRPr lang="en-US" altLang="zh-CN" sz="1800" dirty="0" smtClean="0">
              <a:latin typeface="京華老宋体" panose="02000500000000000000" pitchFamily="2" charset="-122"/>
              <a:ea typeface="京華老宋体" panose="02000500000000000000" pitchFamily="2" charset="-122"/>
            </a:endParaRPr>
          </a:p>
          <a:p>
            <a:endParaRPr lang="zh-CN" altLang="en-US" sz="2000" dirty="0">
              <a:latin typeface="华文中宋" panose="02010600040101010101" pitchFamily="2" charset="-122"/>
              <a:ea typeface="华文中宋" panose="02010600040101010101" pitchFamily="2" charset="-122"/>
            </a:endParaRPr>
          </a:p>
          <a:p>
            <a:endParaRPr lang="zh-CN" altLang="en-US" sz="2000" dirty="0">
              <a:latin typeface="京華老宋体" panose="02000500000000000000" pitchFamily="2" charset="-122"/>
              <a:ea typeface="京華老宋体" panose="02000500000000000000" pitchFamily="2" charset="-122"/>
            </a:endParaRPr>
          </a:p>
          <a:p>
            <a:pPr lvl="1"/>
            <a:endParaRPr lang="en-US" altLang="zh-CN" sz="2000" dirty="0" smtClean="0">
              <a:latin typeface="京華老宋体" panose="02000500000000000000" pitchFamily="2" charset="-122"/>
              <a:ea typeface="京華老宋体" panose="02000500000000000000" pitchFamily="2" charset="-122"/>
            </a:endParaRPr>
          </a:p>
          <a:p>
            <a:pPr lvl="1"/>
            <a:endParaRPr lang="en-US" altLang="zh-CN" sz="2000" dirty="0" smtClean="0">
              <a:latin typeface="京華老宋体" panose="02000500000000000000" pitchFamily="2" charset="-122"/>
              <a:ea typeface="京華老宋体" panose="02000500000000000000" pitchFamily="2" charset="-122"/>
            </a:endParaRPr>
          </a:p>
          <a:p>
            <a:pPr lvl="1"/>
            <a:endParaRPr lang="en-US" altLang="zh-CN" sz="2000" dirty="0">
              <a:latin typeface="京華老宋体" panose="02000500000000000000" pitchFamily="2" charset="-122"/>
              <a:ea typeface="京華老宋体" panose="02000500000000000000" pitchFamily="2" charset="-122"/>
            </a:endParaRPr>
          </a:p>
          <a:p>
            <a:pPr lvl="1"/>
            <a:endParaRPr lang="en-US" altLang="zh-CN" sz="2000" dirty="0" smtClean="0">
              <a:latin typeface="京華老宋体" panose="02000500000000000000" pitchFamily="2" charset="-122"/>
              <a:ea typeface="京華老宋体" panose="02000500000000000000" pitchFamily="2" charset="-122"/>
            </a:endParaRPr>
          </a:p>
          <a:p>
            <a:pPr lvl="1"/>
            <a:endParaRPr lang="en-US" altLang="zh-CN" sz="2000" dirty="0">
              <a:latin typeface="京華老宋体" panose="02000500000000000000" pitchFamily="2" charset="-122"/>
              <a:ea typeface="京華老宋体" panose="02000500000000000000" pitchFamily="2" charset="-122"/>
            </a:endParaRPr>
          </a:p>
          <a:p>
            <a:pPr lvl="1"/>
            <a:r>
              <a:rPr lang="zh-CN" altLang="en-US" sz="1800" dirty="0">
                <a:latin typeface="京華老宋体" panose="02000500000000000000" pitchFamily="2" charset="-122"/>
                <a:ea typeface="京華老宋体" panose="02000500000000000000" pitchFamily="2" charset="-122"/>
              </a:rPr>
              <a:t>具备五个维度的扩展词表与社会评价词表之间均有显著的</a:t>
            </a:r>
            <a:r>
              <a:rPr lang="zh-CN" altLang="en-US" sz="1800" dirty="0">
                <a:latin typeface="京華老宋体" panose="02000500000000000000" pitchFamily="2" charset="-122"/>
                <a:ea typeface="京華老宋体" panose="02000500000000000000" pitchFamily="2" charset="-122"/>
              </a:rPr>
              <a:t>相关性</a:t>
            </a:r>
            <a:endParaRPr lang="zh-CN" altLang="en-US" sz="1800" dirty="0">
              <a:latin typeface="京華老宋体" panose="02000500000000000000" pitchFamily="2" charset="-122"/>
              <a:ea typeface="京華老宋体" panose="02000500000000000000" pitchFamily="2" charset="-122"/>
            </a:endParaRPr>
          </a:p>
        </p:txBody>
      </p:sp>
      <p:pic>
        <p:nvPicPr>
          <p:cNvPr id="4" name="图片 3"/>
          <p:cNvPicPr>
            <a:picLocks noChangeAspect="1"/>
          </p:cNvPicPr>
          <p:nvPr/>
        </p:nvPicPr>
        <p:blipFill>
          <a:blip r:embed="rId2"/>
          <a:stretch>
            <a:fillRect/>
          </a:stretch>
        </p:blipFill>
        <p:spPr>
          <a:xfrm>
            <a:off x="3238499" y="2591302"/>
            <a:ext cx="5229361" cy="2531486"/>
          </a:xfrm>
          <a:prstGeom prst="rect">
            <a:avLst/>
          </a:prstGeom>
        </p:spPr>
      </p:pic>
    </p:spTree>
    <p:extLst>
      <p:ext uri="{BB962C8B-B14F-4D97-AF65-F5344CB8AC3E}">
        <p14:creationId xmlns:p14="http://schemas.microsoft.com/office/powerpoint/2010/main" val="2788977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accent6">
                    <a:lumMod val="75000"/>
                  </a:schemeClr>
                </a:solidFill>
                <a:latin typeface="京華老宋体" panose="02000500000000000000" pitchFamily="2" charset="-122"/>
                <a:ea typeface="京華老宋体" panose="02000500000000000000" pitchFamily="2" charset="-122"/>
              </a:rPr>
              <a:t>实验结果</a:t>
            </a:r>
            <a:endParaRPr lang="en-US" altLang="zh-CN" sz="3200" b="1" dirty="0">
              <a:solidFill>
                <a:schemeClr val="accent6">
                  <a:lumMod val="75000"/>
                </a:schemeClr>
              </a:solidFill>
              <a:latin typeface="京華老宋体" panose="02000500000000000000" pitchFamily="2" charset="-122"/>
              <a:ea typeface="京華老宋体" panose="02000500000000000000" pitchFamily="2" charset="-122"/>
            </a:endParaRPr>
          </a:p>
        </p:txBody>
      </p:sp>
      <p:sp>
        <p:nvSpPr>
          <p:cNvPr id="3" name="内容占位符 2"/>
          <p:cNvSpPr>
            <a:spLocks noGrp="1"/>
          </p:cNvSpPr>
          <p:nvPr>
            <p:ph idx="1"/>
          </p:nvPr>
        </p:nvSpPr>
        <p:spPr>
          <a:xfrm>
            <a:off x="838200" y="1556684"/>
            <a:ext cx="10515600" cy="4956175"/>
          </a:xfrm>
        </p:spPr>
        <p:txBody>
          <a:bodyPr>
            <a:normAutofit/>
          </a:bodyPr>
          <a:lstStyle/>
          <a:p>
            <a:r>
              <a:rPr lang="zh-CN" altLang="en-US" sz="2400" b="1" dirty="0">
                <a:latin typeface="京華老宋体" panose="02000500000000000000" pitchFamily="2" charset="-122"/>
                <a:ea typeface="京華老宋体" panose="02000500000000000000" pitchFamily="2" charset="-122"/>
              </a:rPr>
              <a:t>有效</a:t>
            </a:r>
            <a:r>
              <a:rPr lang="zh-CN" altLang="en-US" sz="2400" b="1" dirty="0" smtClean="0">
                <a:latin typeface="京華老宋体" panose="02000500000000000000" pitchFamily="2" charset="-122"/>
                <a:ea typeface="京華老宋体" panose="02000500000000000000" pitchFamily="2" charset="-122"/>
              </a:rPr>
              <a:t>性检验实验结果</a:t>
            </a:r>
            <a:endParaRPr lang="en-US" altLang="zh-CN" sz="1600" dirty="0">
              <a:latin typeface="京華老宋体" panose="02000500000000000000" pitchFamily="2" charset="-122"/>
              <a:ea typeface="京華老宋体" panose="02000500000000000000" pitchFamily="2" charset="-122"/>
            </a:endParaRPr>
          </a:p>
          <a:p>
            <a:r>
              <a:rPr lang="zh-CN" altLang="en-US" sz="1800" dirty="0" smtClean="0">
                <a:latin typeface="京華老宋体" panose="02000500000000000000" pitchFamily="2" charset="-122"/>
                <a:ea typeface="京華老宋体" panose="02000500000000000000" pitchFamily="2" charset="-122"/>
              </a:rPr>
              <a:t>采用</a:t>
            </a:r>
            <a:r>
              <a:rPr lang="zh-CN" altLang="en-US" sz="1800" dirty="0">
                <a:latin typeface="京華老宋体" panose="02000500000000000000" pitchFamily="2" charset="-122"/>
                <a:ea typeface="京華老宋体" panose="02000500000000000000" pitchFamily="2" charset="-122"/>
              </a:rPr>
              <a:t>机器学习方法，对含有词汇、对应词向量进而维度标签的数据集进行分类任务，预测数据集中验证集部分的词汇维度。</a:t>
            </a:r>
          </a:p>
          <a:p>
            <a:endParaRPr lang="en-US" altLang="zh-CN" sz="1800" dirty="0" smtClean="0">
              <a:latin typeface="京華老宋体" panose="02000500000000000000" pitchFamily="2" charset="-122"/>
              <a:ea typeface="京華老宋体" panose="02000500000000000000" pitchFamily="2" charset="-122"/>
            </a:endParaRPr>
          </a:p>
          <a:p>
            <a:pPr lvl="1"/>
            <a:endParaRPr lang="en-US" altLang="zh-CN" sz="1800" dirty="0">
              <a:latin typeface="京華老宋体" panose="02000500000000000000" pitchFamily="2" charset="-122"/>
              <a:ea typeface="京華老宋体" panose="02000500000000000000" pitchFamily="2" charset="-122"/>
            </a:endParaRPr>
          </a:p>
          <a:p>
            <a:endParaRPr lang="en-US" altLang="zh-CN" sz="1800" dirty="0" smtClean="0">
              <a:latin typeface="京華老宋体" panose="02000500000000000000" pitchFamily="2" charset="-122"/>
              <a:ea typeface="京華老宋体" panose="02000500000000000000" pitchFamily="2" charset="-122"/>
            </a:endParaRPr>
          </a:p>
          <a:p>
            <a:endParaRPr lang="en-US" altLang="zh-CN" sz="1800" dirty="0">
              <a:latin typeface="京華老宋体" panose="02000500000000000000" pitchFamily="2" charset="-122"/>
              <a:ea typeface="京華老宋体" panose="02000500000000000000" pitchFamily="2" charset="-122"/>
            </a:endParaRPr>
          </a:p>
          <a:p>
            <a:endParaRPr lang="en-US" altLang="zh-CN" sz="1800" dirty="0" smtClean="0">
              <a:latin typeface="京華老宋体" panose="02000500000000000000" pitchFamily="2" charset="-122"/>
              <a:ea typeface="京華老宋体" panose="02000500000000000000" pitchFamily="2" charset="-122"/>
            </a:endParaRPr>
          </a:p>
          <a:p>
            <a:endParaRPr lang="en-US" altLang="zh-CN" sz="1800" dirty="0">
              <a:latin typeface="京華老宋体" panose="02000500000000000000" pitchFamily="2" charset="-122"/>
              <a:ea typeface="京華老宋体" panose="02000500000000000000" pitchFamily="2" charset="-122"/>
            </a:endParaRPr>
          </a:p>
          <a:p>
            <a:endParaRPr lang="en-US" altLang="zh-CN" sz="2000" dirty="0" smtClean="0">
              <a:latin typeface="华文中宋" panose="02010600040101010101" pitchFamily="2" charset="-122"/>
              <a:ea typeface="华文中宋" panose="02010600040101010101" pitchFamily="2" charset="-122"/>
            </a:endParaRPr>
          </a:p>
          <a:p>
            <a:r>
              <a:rPr lang="zh-CN" altLang="en-US" sz="2000" dirty="0">
                <a:latin typeface="京華老宋体" panose="02000500000000000000" pitchFamily="2" charset="-122"/>
                <a:ea typeface="京華老宋体" panose="02000500000000000000" pitchFamily="2" charset="-122"/>
              </a:rPr>
              <a:t>分类结果显示，</a:t>
            </a:r>
            <a:r>
              <a:rPr lang="en-US" altLang="zh-CN" sz="2000" dirty="0" err="1">
                <a:latin typeface="京華老宋体" panose="02000500000000000000" pitchFamily="2" charset="-122"/>
                <a:ea typeface="京華老宋体" panose="02000500000000000000" pitchFamily="2" charset="-122"/>
              </a:rPr>
              <a:t>XGBoost</a:t>
            </a:r>
            <a:r>
              <a:rPr lang="zh-CN" altLang="en-US" sz="2000" dirty="0">
                <a:latin typeface="京華老宋体" panose="02000500000000000000" pitchFamily="2" charset="-122"/>
                <a:ea typeface="京華老宋体" panose="02000500000000000000" pitchFamily="2" charset="-122"/>
              </a:rPr>
              <a:t>模型的</a:t>
            </a:r>
            <a:r>
              <a:rPr lang="en-US" altLang="zh-CN" sz="2000" dirty="0">
                <a:latin typeface="京華老宋体" panose="02000500000000000000" pitchFamily="2" charset="-122"/>
                <a:ea typeface="京華老宋体" panose="02000500000000000000" pitchFamily="2" charset="-122"/>
              </a:rPr>
              <a:t>F1</a:t>
            </a:r>
            <a:r>
              <a:rPr lang="zh-CN" altLang="en-US" sz="2000" dirty="0">
                <a:latin typeface="京華老宋体" panose="02000500000000000000" pitchFamily="2" charset="-122"/>
                <a:ea typeface="京華老宋体" panose="02000500000000000000" pitchFamily="2" charset="-122"/>
              </a:rPr>
              <a:t>值达到</a:t>
            </a:r>
            <a:r>
              <a:rPr lang="en-US" altLang="zh-CN" sz="2000" dirty="0">
                <a:latin typeface="京華老宋体" panose="02000500000000000000" pitchFamily="2" charset="-122"/>
                <a:ea typeface="京華老宋体" panose="02000500000000000000" pitchFamily="2" charset="-122"/>
              </a:rPr>
              <a:t>0.791</a:t>
            </a:r>
            <a:r>
              <a:rPr lang="zh-CN" altLang="en-US" sz="2000" dirty="0">
                <a:latin typeface="京華老宋体" panose="02000500000000000000" pitchFamily="2" charset="-122"/>
                <a:ea typeface="京華老宋体" panose="02000500000000000000" pitchFamily="2" charset="-122"/>
              </a:rPr>
              <a:t>，证明该模型可以较好学习社会评价词汇的词向量特征，以此为数据基础预测未知词汇的维度标签</a:t>
            </a:r>
            <a:r>
              <a:rPr lang="zh-CN" altLang="en-US" sz="2000" dirty="0"/>
              <a:t>。</a:t>
            </a:r>
          </a:p>
          <a:p>
            <a:endParaRPr lang="zh-CN" altLang="en-US" sz="2000" dirty="0">
              <a:latin typeface="华文中宋" panose="02010600040101010101" pitchFamily="2" charset="-122"/>
              <a:ea typeface="华文中宋" panose="02010600040101010101" pitchFamily="2" charset="-122"/>
            </a:endParaRPr>
          </a:p>
          <a:p>
            <a:endParaRPr lang="zh-CN" altLang="en-US" sz="2000" dirty="0">
              <a:latin typeface="京華老宋体" panose="02000500000000000000" pitchFamily="2" charset="-122"/>
              <a:ea typeface="京華老宋体" panose="02000500000000000000" pitchFamily="2" charset="-122"/>
            </a:endParaRPr>
          </a:p>
          <a:p>
            <a:pPr lvl="1"/>
            <a:endParaRPr lang="en-US" altLang="zh-CN" sz="2000" dirty="0" smtClean="0">
              <a:latin typeface="京華老宋体" panose="02000500000000000000" pitchFamily="2" charset="-122"/>
              <a:ea typeface="京華老宋体" panose="02000500000000000000" pitchFamily="2" charset="-122"/>
            </a:endParaRPr>
          </a:p>
          <a:p>
            <a:pPr lvl="1"/>
            <a:endParaRPr lang="zh-CN" altLang="en-US" sz="2000" dirty="0">
              <a:latin typeface="京華老宋体" panose="02000500000000000000" pitchFamily="2" charset="-122"/>
              <a:ea typeface="京華老宋体" panose="02000500000000000000" pitchFamily="2" charset="-122"/>
            </a:endParaRPr>
          </a:p>
        </p:txBody>
      </p:sp>
      <p:pic>
        <p:nvPicPr>
          <p:cNvPr id="4" name="图片 3"/>
          <p:cNvPicPr>
            <a:picLocks noChangeAspect="1"/>
          </p:cNvPicPr>
          <p:nvPr/>
        </p:nvPicPr>
        <p:blipFill>
          <a:blip r:embed="rId2"/>
          <a:stretch>
            <a:fillRect/>
          </a:stretch>
        </p:blipFill>
        <p:spPr>
          <a:xfrm>
            <a:off x="3686175" y="2653146"/>
            <a:ext cx="4819650" cy="2133600"/>
          </a:xfrm>
          <a:prstGeom prst="rect">
            <a:avLst/>
          </a:prstGeom>
        </p:spPr>
      </p:pic>
    </p:spTree>
    <p:extLst>
      <p:ext uri="{BB962C8B-B14F-4D97-AF65-F5344CB8AC3E}">
        <p14:creationId xmlns:p14="http://schemas.microsoft.com/office/powerpoint/2010/main" val="20643017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accent6">
                    <a:lumMod val="75000"/>
                  </a:schemeClr>
                </a:solidFill>
                <a:latin typeface="京華老宋体" panose="02000500000000000000" pitchFamily="2" charset="-122"/>
                <a:ea typeface="京華老宋体" panose="02000500000000000000" pitchFamily="2" charset="-122"/>
              </a:rPr>
              <a:t>实验结果</a:t>
            </a:r>
            <a:endParaRPr lang="en-US" altLang="zh-CN" sz="3200" b="1" dirty="0">
              <a:solidFill>
                <a:schemeClr val="accent6">
                  <a:lumMod val="75000"/>
                </a:schemeClr>
              </a:solidFill>
              <a:latin typeface="京華老宋体" panose="02000500000000000000" pitchFamily="2" charset="-122"/>
              <a:ea typeface="京華老宋体" panose="02000500000000000000" pitchFamily="2" charset="-122"/>
            </a:endParaRPr>
          </a:p>
        </p:txBody>
      </p:sp>
      <p:sp>
        <p:nvSpPr>
          <p:cNvPr id="3" name="内容占位符 2"/>
          <p:cNvSpPr>
            <a:spLocks noGrp="1"/>
          </p:cNvSpPr>
          <p:nvPr>
            <p:ph idx="1"/>
          </p:nvPr>
        </p:nvSpPr>
        <p:spPr>
          <a:xfrm>
            <a:off x="838200" y="1556684"/>
            <a:ext cx="10515600" cy="4956175"/>
          </a:xfrm>
        </p:spPr>
        <p:txBody>
          <a:bodyPr>
            <a:normAutofit/>
          </a:bodyPr>
          <a:lstStyle/>
          <a:p>
            <a:r>
              <a:rPr lang="zh-CN" altLang="en-US" sz="2400" b="1" dirty="0">
                <a:latin typeface="京華老宋体" panose="02000500000000000000" pitchFamily="2" charset="-122"/>
                <a:ea typeface="京華老宋体" panose="02000500000000000000" pitchFamily="2" charset="-122"/>
              </a:rPr>
              <a:t>有效</a:t>
            </a:r>
            <a:r>
              <a:rPr lang="zh-CN" altLang="en-US" sz="2400" b="1" dirty="0" smtClean="0">
                <a:latin typeface="京華老宋体" panose="02000500000000000000" pitchFamily="2" charset="-122"/>
                <a:ea typeface="京華老宋体" panose="02000500000000000000" pitchFamily="2" charset="-122"/>
              </a:rPr>
              <a:t>性检验实验结果</a:t>
            </a:r>
            <a:endParaRPr lang="en-US" altLang="zh-CN" sz="1600" dirty="0">
              <a:latin typeface="京華老宋体" panose="02000500000000000000" pitchFamily="2" charset="-122"/>
              <a:ea typeface="京華老宋体" panose="02000500000000000000" pitchFamily="2" charset="-122"/>
            </a:endParaRPr>
          </a:p>
          <a:p>
            <a:endParaRPr lang="en-US" altLang="zh-CN" sz="1800" dirty="0" smtClean="0">
              <a:latin typeface="京華老宋体" panose="02000500000000000000" pitchFamily="2" charset="-122"/>
              <a:ea typeface="京華老宋体" panose="02000500000000000000" pitchFamily="2" charset="-122"/>
            </a:endParaRPr>
          </a:p>
          <a:p>
            <a:pPr lvl="1"/>
            <a:endParaRPr lang="en-US" altLang="zh-CN" sz="1800" dirty="0">
              <a:latin typeface="京華老宋体" panose="02000500000000000000" pitchFamily="2" charset="-122"/>
              <a:ea typeface="京華老宋体" panose="02000500000000000000" pitchFamily="2" charset="-122"/>
            </a:endParaRPr>
          </a:p>
          <a:p>
            <a:endParaRPr lang="en-US" altLang="zh-CN" sz="1800" dirty="0" smtClean="0">
              <a:latin typeface="京華老宋体" panose="02000500000000000000" pitchFamily="2" charset="-122"/>
              <a:ea typeface="京華老宋体" panose="02000500000000000000" pitchFamily="2" charset="-122"/>
            </a:endParaRPr>
          </a:p>
          <a:p>
            <a:endParaRPr lang="en-US" altLang="zh-CN" sz="1800" dirty="0">
              <a:latin typeface="京華老宋体" panose="02000500000000000000" pitchFamily="2" charset="-122"/>
              <a:ea typeface="京華老宋体" panose="02000500000000000000" pitchFamily="2" charset="-122"/>
            </a:endParaRPr>
          </a:p>
          <a:p>
            <a:endParaRPr lang="en-US" altLang="zh-CN" sz="1800" dirty="0" smtClean="0">
              <a:latin typeface="京華老宋体" panose="02000500000000000000" pitchFamily="2" charset="-122"/>
              <a:ea typeface="京華老宋体" panose="02000500000000000000" pitchFamily="2" charset="-122"/>
            </a:endParaRPr>
          </a:p>
          <a:p>
            <a:endParaRPr lang="en-US" altLang="zh-CN" sz="1800" dirty="0">
              <a:latin typeface="京華老宋体" panose="02000500000000000000" pitchFamily="2" charset="-122"/>
              <a:ea typeface="京華老宋体" panose="02000500000000000000" pitchFamily="2" charset="-122"/>
            </a:endParaRPr>
          </a:p>
          <a:p>
            <a:endParaRPr lang="en-US" altLang="zh-CN" sz="2000" dirty="0" smtClean="0">
              <a:latin typeface="华文中宋" panose="02010600040101010101" pitchFamily="2" charset="-122"/>
              <a:ea typeface="华文中宋" panose="02010600040101010101" pitchFamily="2" charset="-122"/>
            </a:endParaRPr>
          </a:p>
          <a:p>
            <a:endParaRPr lang="en-US" altLang="zh-CN" sz="2000" dirty="0" smtClean="0">
              <a:latin typeface="京華老宋体" panose="02000500000000000000" pitchFamily="2" charset="-122"/>
              <a:ea typeface="京華老宋体" panose="02000500000000000000" pitchFamily="2" charset="-122"/>
            </a:endParaRPr>
          </a:p>
          <a:p>
            <a:endParaRPr lang="en-US" altLang="zh-CN" sz="2000" dirty="0">
              <a:latin typeface="京華老宋体" panose="02000500000000000000" pitchFamily="2" charset="-122"/>
              <a:ea typeface="京華老宋体" panose="02000500000000000000" pitchFamily="2" charset="-122"/>
            </a:endParaRPr>
          </a:p>
          <a:p>
            <a:r>
              <a:rPr lang="zh-CN" altLang="en-US" sz="2000" dirty="0" smtClean="0">
                <a:latin typeface="京華老宋体" panose="02000500000000000000" pitchFamily="2" charset="-122"/>
                <a:ea typeface="京華老宋体" panose="02000500000000000000" pitchFamily="2" charset="-122"/>
              </a:rPr>
              <a:t>可以</a:t>
            </a:r>
            <a:r>
              <a:rPr lang="zh-CN" altLang="en-US" sz="2000" dirty="0">
                <a:latin typeface="京華老宋体" panose="02000500000000000000" pitchFamily="2" charset="-122"/>
                <a:ea typeface="京華老宋体" panose="02000500000000000000" pitchFamily="2" charset="-122"/>
              </a:rPr>
              <a:t>看出，社交能力维度的分类预测表现最为准确，模型对该类别的分类正确率较高、误分类数量较少。其次是对社会经济、外貌维度的</a:t>
            </a:r>
            <a:r>
              <a:rPr lang="zh-CN" altLang="en-US" sz="2000" dirty="0" smtClean="0">
                <a:latin typeface="京華老宋体" panose="02000500000000000000" pitchFamily="2" charset="-122"/>
                <a:ea typeface="京華老宋体" panose="02000500000000000000" pitchFamily="2" charset="-122"/>
              </a:rPr>
              <a:t>预测；道德</a:t>
            </a:r>
            <a:r>
              <a:rPr lang="zh-CN" altLang="en-US" sz="2000" dirty="0">
                <a:latin typeface="京華老宋体" panose="02000500000000000000" pitchFamily="2" charset="-122"/>
                <a:ea typeface="京華老宋体" panose="02000500000000000000" pitchFamily="2" charset="-122"/>
              </a:rPr>
              <a:t>维度的预测表现则不理想</a:t>
            </a:r>
            <a:r>
              <a:rPr lang="zh-CN" altLang="en-US" sz="2000" dirty="0" smtClean="0">
                <a:latin typeface="京華老宋体" panose="02000500000000000000" pitchFamily="2" charset="-122"/>
                <a:ea typeface="京華老宋体" panose="02000500000000000000" pitchFamily="2" charset="-122"/>
              </a:rPr>
              <a:t>。</a:t>
            </a:r>
            <a:endParaRPr lang="zh-CN" altLang="en-US" sz="2000" dirty="0">
              <a:latin typeface="京華老宋体" panose="02000500000000000000" pitchFamily="2" charset="-122"/>
              <a:ea typeface="京華老宋体" panose="02000500000000000000" pitchFamily="2" charset="-122"/>
            </a:endParaRPr>
          </a:p>
          <a:p>
            <a:endParaRPr lang="zh-CN" altLang="en-US" sz="2000" dirty="0">
              <a:latin typeface="京華老宋体" panose="02000500000000000000" pitchFamily="2" charset="-122"/>
              <a:ea typeface="京華老宋体" panose="02000500000000000000" pitchFamily="2" charset="-122"/>
            </a:endParaRPr>
          </a:p>
          <a:p>
            <a:pPr lvl="1"/>
            <a:endParaRPr lang="en-US" altLang="zh-CN" sz="2000" dirty="0" smtClean="0">
              <a:latin typeface="京華老宋体" panose="02000500000000000000" pitchFamily="2" charset="-122"/>
              <a:ea typeface="京華老宋体" panose="02000500000000000000" pitchFamily="2" charset="-122"/>
            </a:endParaRPr>
          </a:p>
          <a:p>
            <a:pPr lvl="1"/>
            <a:endParaRPr lang="zh-CN" altLang="en-US" sz="2000" dirty="0">
              <a:latin typeface="京華老宋体" panose="02000500000000000000" pitchFamily="2" charset="-122"/>
              <a:ea typeface="京華老宋体" panose="02000500000000000000" pitchFamily="2" charset="-122"/>
            </a:endParaRPr>
          </a:p>
        </p:txBody>
      </p:sp>
      <p:pic>
        <p:nvPicPr>
          <p:cNvPr id="5" name="图片 4" descr="D:\WeChat Files\wxid_hjwcji5likfd12\FileStorage\Temp\de03af290ca7ffbf59243abd7c4a80f.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4215332" y="1690688"/>
            <a:ext cx="4055832" cy="3408422"/>
          </a:xfrm>
          <a:prstGeom prst="rect">
            <a:avLst/>
          </a:prstGeom>
          <a:noFill/>
          <a:ln>
            <a:noFill/>
          </a:ln>
        </p:spPr>
      </p:pic>
      <p:pic>
        <p:nvPicPr>
          <p:cNvPr id="6" name="图片 5" descr="D:\WeChat Files\wxid_hjwcji5likfd12\FileStorage\Temp\de03af290ca7ffbf59243abd7c4a80f.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a:xfrm>
            <a:off x="4367732" y="1843088"/>
            <a:ext cx="4055832" cy="3408422"/>
          </a:xfrm>
          <a:prstGeom prst="rect">
            <a:avLst/>
          </a:prstGeom>
          <a:noFill/>
          <a:ln>
            <a:noFill/>
          </a:ln>
        </p:spPr>
      </p:pic>
    </p:spTree>
    <p:extLst>
      <p:ext uri="{BB962C8B-B14F-4D97-AF65-F5344CB8AC3E}">
        <p14:creationId xmlns:p14="http://schemas.microsoft.com/office/powerpoint/2010/main" val="30913075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accent6">
                    <a:lumMod val="75000"/>
                  </a:schemeClr>
                </a:solidFill>
                <a:latin typeface="京華老宋体" panose="02000500000000000000" pitchFamily="2" charset="-122"/>
                <a:ea typeface="京華老宋体" panose="02000500000000000000" pitchFamily="2" charset="-122"/>
              </a:rPr>
              <a:t>目前结论</a:t>
            </a:r>
            <a:endParaRPr lang="en-US" altLang="zh-CN" sz="3200" b="1" dirty="0">
              <a:solidFill>
                <a:schemeClr val="accent6">
                  <a:lumMod val="75000"/>
                </a:schemeClr>
              </a:solidFill>
              <a:latin typeface="京華老宋体" panose="02000500000000000000" pitchFamily="2" charset="-122"/>
              <a:ea typeface="京華老宋体" panose="02000500000000000000" pitchFamily="2" charset="-122"/>
            </a:endParaRPr>
          </a:p>
        </p:txBody>
      </p:sp>
      <p:sp>
        <p:nvSpPr>
          <p:cNvPr id="3" name="内容占位符 2"/>
          <p:cNvSpPr>
            <a:spLocks noGrp="1"/>
          </p:cNvSpPr>
          <p:nvPr>
            <p:ph idx="1"/>
          </p:nvPr>
        </p:nvSpPr>
        <p:spPr>
          <a:xfrm>
            <a:off x="838200" y="1556684"/>
            <a:ext cx="10515600" cy="4956175"/>
          </a:xfrm>
        </p:spPr>
        <p:txBody>
          <a:bodyPr>
            <a:normAutofit/>
          </a:bodyPr>
          <a:lstStyle/>
          <a:p>
            <a:r>
              <a:rPr lang="zh-CN" altLang="en-US" sz="2400" b="1" dirty="0">
                <a:latin typeface="京華老宋体" panose="02000500000000000000" pitchFamily="2" charset="-122"/>
                <a:ea typeface="京華老宋体" panose="02000500000000000000" pitchFamily="2" charset="-122"/>
              </a:rPr>
              <a:t>扩展词表部分</a:t>
            </a:r>
            <a:endParaRPr lang="en-US" altLang="zh-CN" sz="2400" b="1" dirty="0" smtClean="0">
              <a:latin typeface="京華老宋体" panose="02000500000000000000" pitchFamily="2" charset="-122"/>
              <a:ea typeface="京華老宋体" panose="02000500000000000000" pitchFamily="2" charset="-122"/>
            </a:endParaRPr>
          </a:p>
          <a:p>
            <a:endParaRPr lang="en-US" altLang="zh-CN" sz="2400" b="1" dirty="0">
              <a:latin typeface="京華老宋体" panose="02000500000000000000" pitchFamily="2" charset="-122"/>
              <a:ea typeface="京華老宋体" panose="02000500000000000000" pitchFamily="2" charset="-122"/>
            </a:endParaRPr>
          </a:p>
          <a:p>
            <a:r>
              <a:rPr lang="zh-CN" altLang="en-US" sz="1800" dirty="0">
                <a:latin typeface="京華老宋体" panose="02000500000000000000" pitchFamily="2" charset="-122"/>
                <a:ea typeface="京華老宋体" panose="02000500000000000000" pitchFamily="2" charset="-122"/>
              </a:rPr>
              <a:t> </a:t>
            </a:r>
            <a:r>
              <a:rPr lang="zh-CN" altLang="en-US" sz="1800" dirty="0" smtClean="0">
                <a:latin typeface="京華老宋体" panose="02000500000000000000" pitchFamily="2" charset="-122"/>
                <a:ea typeface="京華老宋体" panose="02000500000000000000" pitchFamily="2" charset="-122"/>
              </a:rPr>
              <a:t>进一步</a:t>
            </a:r>
            <a:r>
              <a:rPr lang="zh-CN" altLang="en-US" sz="1800" dirty="0">
                <a:latin typeface="京華老宋体" panose="02000500000000000000" pitchFamily="2" charset="-122"/>
                <a:ea typeface="京華老宋体" panose="02000500000000000000" pitchFamily="2" charset="-122"/>
              </a:rPr>
              <a:t>扩展了中文评价词表，通过词嵌入模型增加了</a:t>
            </a:r>
            <a:r>
              <a:rPr lang="en-US" altLang="zh-CN" sz="1800" dirty="0">
                <a:latin typeface="京華老宋体" panose="02000500000000000000" pitchFamily="2" charset="-122"/>
                <a:ea typeface="京華老宋体" panose="02000500000000000000" pitchFamily="2" charset="-122"/>
              </a:rPr>
              <a:t>8,588</a:t>
            </a:r>
            <a:r>
              <a:rPr lang="zh-CN" altLang="en-US" sz="1800" dirty="0">
                <a:latin typeface="京華老宋体" panose="02000500000000000000" pitchFamily="2" charset="-122"/>
                <a:ea typeface="京華老宋体" panose="02000500000000000000" pitchFamily="2" charset="-122"/>
              </a:rPr>
              <a:t>个中文词汇</a:t>
            </a:r>
            <a:r>
              <a:rPr lang="zh-CN" altLang="en-US" sz="1800" dirty="0" smtClean="0">
                <a:latin typeface="京華老宋体" panose="02000500000000000000" pitchFamily="2" charset="-122"/>
                <a:ea typeface="京華老宋体" panose="02000500000000000000" pitchFamily="2" charset="-122"/>
              </a:rPr>
              <a:t>。</a:t>
            </a:r>
            <a:endParaRPr lang="en-US" altLang="zh-CN" sz="1800" dirty="0" smtClean="0">
              <a:latin typeface="京華老宋体" panose="02000500000000000000" pitchFamily="2" charset="-122"/>
              <a:ea typeface="京華老宋体" panose="02000500000000000000" pitchFamily="2" charset="-122"/>
            </a:endParaRPr>
          </a:p>
          <a:p>
            <a:pPr lvl="1"/>
            <a:r>
              <a:rPr lang="zh-CN" altLang="en-US" sz="1400" dirty="0" smtClean="0">
                <a:latin typeface="京華老宋体" panose="02000500000000000000" pitchFamily="2" charset="-122"/>
                <a:ea typeface="京華老宋体" panose="02000500000000000000" pitchFamily="2" charset="-122"/>
              </a:rPr>
              <a:t>使用</a:t>
            </a:r>
            <a:r>
              <a:rPr lang="en-US" altLang="zh-CN" sz="1400" dirty="0">
                <a:latin typeface="京華老宋体" panose="02000500000000000000" pitchFamily="2" charset="-122"/>
                <a:ea typeface="京華老宋体" panose="02000500000000000000" pitchFamily="2" charset="-122"/>
              </a:rPr>
              <a:t>Word2Vec</a:t>
            </a:r>
            <a:r>
              <a:rPr lang="zh-CN" altLang="en-US" sz="1400" dirty="0">
                <a:latin typeface="京華老宋体" panose="02000500000000000000" pitchFamily="2" charset="-122"/>
                <a:ea typeface="京華老宋体" panose="02000500000000000000" pitchFamily="2" charset="-122"/>
              </a:rPr>
              <a:t>这一词嵌入方法，将社会评价词表的规模由</a:t>
            </a:r>
            <a:r>
              <a:rPr lang="en-US" altLang="zh-CN" sz="1400" dirty="0">
                <a:latin typeface="京華老宋体" panose="02000500000000000000" pitchFamily="2" charset="-122"/>
                <a:ea typeface="京華老宋体" panose="02000500000000000000" pitchFamily="2" charset="-122"/>
              </a:rPr>
              <a:t>1,133</a:t>
            </a:r>
            <a:r>
              <a:rPr lang="zh-CN" altLang="en-US" sz="1400" dirty="0">
                <a:latin typeface="京華老宋体" panose="02000500000000000000" pitchFamily="2" charset="-122"/>
                <a:ea typeface="京華老宋体" panose="02000500000000000000" pitchFamily="2" charset="-122"/>
              </a:rPr>
              <a:t>个扩展至</a:t>
            </a:r>
            <a:r>
              <a:rPr lang="en-US" altLang="zh-CN" sz="1400" dirty="0">
                <a:latin typeface="京華老宋体" panose="02000500000000000000" pitchFamily="2" charset="-122"/>
                <a:ea typeface="京華老宋体" panose="02000500000000000000" pitchFamily="2" charset="-122"/>
              </a:rPr>
              <a:t>9,721</a:t>
            </a:r>
            <a:r>
              <a:rPr lang="zh-CN" altLang="en-US" sz="1400" dirty="0">
                <a:latin typeface="京華老宋体" panose="02000500000000000000" pitchFamily="2" charset="-122"/>
                <a:ea typeface="京華老宋体" panose="02000500000000000000" pitchFamily="2" charset="-122"/>
              </a:rPr>
              <a:t>个。</a:t>
            </a:r>
          </a:p>
          <a:p>
            <a:endParaRPr lang="en-US" altLang="zh-CN" sz="1800" b="1" dirty="0" smtClean="0">
              <a:latin typeface="京華老宋体" panose="02000500000000000000" pitchFamily="2" charset="-122"/>
              <a:ea typeface="京華老宋体" panose="02000500000000000000" pitchFamily="2" charset="-122"/>
            </a:endParaRPr>
          </a:p>
          <a:p>
            <a:r>
              <a:rPr lang="zh-CN" altLang="en-US" sz="2400" b="1" dirty="0" smtClean="0">
                <a:latin typeface="京華老宋体" panose="02000500000000000000" pitchFamily="2" charset="-122"/>
                <a:ea typeface="京華老宋体" panose="02000500000000000000" pitchFamily="2" charset="-122"/>
              </a:rPr>
              <a:t>信效度检验部分</a:t>
            </a:r>
            <a:endParaRPr lang="en-US" altLang="zh-CN" sz="2400" dirty="0">
              <a:latin typeface="京華老宋体" panose="02000500000000000000" pitchFamily="2" charset="-122"/>
              <a:ea typeface="京華老宋体" panose="02000500000000000000" pitchFamily="2" charset="-122"/>
            </a:endParaRPr>
          </a:p>
          <a:p>
            <a:endParaRPr lang="en-US" altLang="zh-CN" sz="1800" dirty="0" smtClean="0">
              <a:latin typeface="京華老宋体" panose="02000500000000000000" pitchFamily="2" charset="-122"/>
              <a:ea typeface="京華老宋体" panose="02000500000000000000" pitchFamily="2" charset="-122"/>
            </a:endParaRPr>
          </a:p>
          <a:p>
            <a:r>
              <a:rPr lang="zh-CN" altLang="en-US" sz="1800" dirty="0" smtClean="0">
                <a:latin typeface="京華老宋体" panose="02000500000000000000" pitchFamily="2" charset="-122"/>
                <a:ea typeface="京華老宋体" panose="02000500000000000000" pitchFamily="2" charset="-122"/>
              </a:rPr>
              <a:t> 验证</a:t>
            </a:r>
            <a:r>
              <a:rPr lang="zh-CN" altLang="en-US" sz="1800" dirty="0">
                <a:latin typeface="京華老宋体" panose="02000500000000000000" pitchFamily="2" charset="-122"/>
                <a:ea typeface="京華老宋体" panose="02000500000000000000" pitchFamily="2" charset="-122"/>
              </a:rPr>
              <a:t>了扩展词表的信效度</a:t>
            </a:r>
            <a:r>
              <a:rPr lang="zh-CN" altLang="en-US" sz="1800" dirty="0" smtClean="0">
                <a:latin typeface="京華老宋体" panose="02000500000000000000" pitchFamily="2" charset="-122"/>
                <a:ea typeface="京華老宋体" panose="02000500000000000000" pitchFamily="2" charset="-122"/>
              </a:rPr>
              <a:t>。</a:t>
            </a:r>
            <a:endParaRPr lang="en-US" altLang="zh-CN" sz="1800" dirty="0" smtClean="0">
              <a:latin typeface="京華老宋体" panose="02000500000000000000" pitchFamily="2" charset="-122"/>
              <a:ea typeface="京華老宋体" panose="02000500000000000000" pitchFamily="2" charset="-122"/>
            </a:endParaRPr>
          </a:p>
          <a:p>
            <a:pPr lvl="1"/>
            <a:r>
              <a:rPr lang="zh-CN" altLang="en-US" sz="1400" dirty="0" smtClean="0">
                <a:latin typeface="京華老宋体" panose="02000500000000000000" pitchFamily="2" charset="-122"/>
                <a:ea typeface="京華老宋体" panose="02000500000000000000" pitchFamily="2" charset="-122"/>
              </a:rPr>
              <a:t>研究</a:t>
            </a:r>
            <a:r>
              <a:rPr lang="zh-CN" altLang="en-US" sz="1400" dirty="0">
                <a:latin typeface="京華老宋体" panose="02000500000000000000" pitchFamily="2" charset="-122"/>
                <a:ea typeface="京華老宋体" panose="02000500000000000000" pitchFamily="2" charset="-122"/>
              </a:rPr>
              <a:t>结果显示，扩展后的词表在有效性和可靠性方面都表现</a:t>
            </a:r>
            <a:r>
              <a:rPr lang="zh-CN" altLang="en-US" sz="1400" dirty="0" smtClean="0">
                <a:latin typeface="京華老宋体" panose="02000500000000000000" pitchFamily="2" charset="-122"/>
                <a:ea typeface="京華老宋体" panose="02000500000000000000" pitchFamily="2" charset="-122"/>
              </a:rPr>
              <a:t>良好。</a:t>
            </a:r>
            <a:endParaRPr lang="en-US" altLang="zh-CN" sz="1800" dirty="0">
              <a:latin typeface="京華老宋体" panose="02000500000000000000" pitchFamily="2" charset="-122"/>
              <a:ea typeface="京華老宋体" panose="02000500000000000000" pitchFamily="2" charset="-122"/>
            </a:endParaRPr>
          </a:p>
          <a:p>
            <a:pPr marL="0" indent="0">
              <a:buNone/>
            </a:pPr>
            <a:endParaRPr lang="zh-CN" altLang="en-US" sz="2000" dirty="0">
              <a:latin typeface="京華老宋体" panose="02000500000000000000" pitchFamily="2" charset="-122"/>
              <a:ea typeface="京華老宋体" panose="02000500000000000000" pitchFamily="2" charset="-122"/>
            </a:endParaRPr>
          </a:p>
          <a:p>
            <a:pPr lvl="1"/>
            <a:endParaRPr lang="en-US" altLang="zh-CN" sz="2000" dirty="0" smtClean="0">
              <a:latin typeface="京華老宋体" panose="02000500000000000000" pitchFamily="2" charset="-122"/>
              <a:ea typeface="京華老宋体" panose="02000500000000000000" pitchFamily="2" charset="-122"/>
            </a:endParaRPr>
          </a:p>
          <a:p>
            <a:pPr lvl="1"/>
            <a:endParaRPr lang="zh-CN" altLang="en-US" sz="2000" dirty="0">
              <a:latin typeface="京華老宋体" panose="02000500000000000000" pitchFamily="2" charset="-122"/>
              <a:ea typeface="京華老宋体" panose="02000500000000000000" pitchFamily="2" charset="-122"/>
            </a:endParaRPr>
          </a:p>
        </p:txBody>
      </p:sp>
    </p:spTree>
    <p:extLst>
      <p:ext uri="{BB962C8B-B14F-4D97-AF65-F5344CB8AC3E}">
        <p14:creationId xmlns:p14="http://schemas.microsoft.com/office/powerpoint/2010/main" val="15376574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accent6">
                    <a:lumMod val="75000"/>
                  </a:schemeClr>
                </a:solidFill>
                <a:latin typeface="京華老宋体" panose="02000500000000000000" pitchFamily="2" charset="-122"/>
                <a:ea typeface="京華老宋体" panose="02000500000000000000" pitchFamily="2" charset="-122"/>
              </a:rPr>
              <a:t>未来计划</a:t>
            </a:r>
            <a:endParaRPr lang="en-US" altLang="zh-CN" sz="3200" b="1" dirty="0">
              <a:solidFill>
                <a:schemeClr val="accent6">
                  <a:lumMod val="75000"/>
                </a:schemeClr>
              </a:solidFill>
              <a:latin typeface="京華老宋体" panose="02000500000000000000" pitchFamily="2" charset="-122"/>
              <a:ea typeface="京華老宋体" panose="02000500000000000000" pitchFamily="2" charset="-122"/>
            </a:endParaRPr>
          </a:p>
        </p:txBody>
      </p:sp>
      <p:sp>
        <p:nvSpPr>
          <p:cNvPr id="3" name="内容占位符 2"/>
          <p:cNvSpPr>
            <a:spLocks noGrp="1"/>
          </p:cNvSpPr>
          <p:nvPr>
            <p:ph idx="1"/>
          </p:nvPr>
        </p:nvSpPr>
        <p:spPr>
          <a:xfrm>
            <a:off x="838200" y="1556684"/>
            <a:ext cx="10515600" cy="4956175"/>
          </a:xfrm>
        </p:spPr>
        <p:txBody>
          <a:bodyPr>
            <a:normAutofit/>
          </a:bodyPr>
          <a:lstStyle/>
          <a:p>
            <a:r>
              <a:rPr lang="zh-CN" altLang="en-US" sz="2400" b="1" dirty="0">
                <a:latin typeface="京華老宋体" panose="02000500000000000000" pitchFamily="2" charset="-122"/>
                <a:ea typeface="京華老宋体" panose="02000500000000000000" pitchFamily="2" charset="-122"/>
              </a:rPr>
              <a:t>实验</a:t>
            </a:r>
            <a:r>
              <a:rPr lang="zh-CN" altLang="en-US" sz="2400" b="1" dirty="0" smtClean="0">
                <a:latin typeface="京華老宋体" panose="02000500000000000000" pitchFamily="2" charset="-122"/>
                <a:ea typeface="京華老宋体" panose="02000500000000000000" pitchFamily="2" charset="-122"/>
              </a:rPr>
              <a:t>部分</a:t>
            </a:r>
            <a:endParaRPr lang="en-US" altLang="zh-CN" sz="2400" b="1" dirty="0" smtClean="0">
              <a:latin typeface="京華老宋体" panose="02000500000000000000" pitchFamily="2" charset="-122"/>
              <a:ea typeface="京華老宋体" panose="02000500000000000000" pitchFamily="2" charset="-122"/>
            </a:endParaRPr>
          </a:p>
          <a:p>
            <a:endParaRPr lang="en-US" altLang="zh-CN" sz="2400" b="1" dirty="0">
              <a:latin typeface="京華老宋体" panose="02000500000000000000" pitchFamily="2" charset="-122"/>
              <a:ea typeface="京華老宋体" panose="02000500000000000000" pitchFamily="2" charset="-122"/>
            </a:endParaRPr>
          </a:p>
          <a:p>
            <a:r>
              <a:rPr lang="zh-CN" altLang="en-US" sz="1800" dirty="0">
                <a:latin typeface="京華老宋体" panose="02000500000000000000" pitchFamily="2" charset="-122"/>
                <a:ea typeface="京華老宋体" panose="02000500000000000000" pitchFamily="2" charset="-122"/>
              </a:rPr>
              <a:t> </a:t>
            </a:r>
            <a:r>
              <a:rPr lang="zh-CN" altLang="en-US" sz="1800" dirty="0" smtClean="0">
                <a:latin typeface="京華老宋体" panose="02000500000000000000" pitchFamily="2" charset="-122"/>
                <a:ea typeface="京華老宋体" panose="02000500000000000000" pitchFamily="2" charset="-122"/>
              </a:rPr>
              <a:t>皮尔逊相关系数的结果过高</a:t>
            </a:r>
            <a:endParaRPr lang="en-US" altLang="zh-CN" sz="1800" dirty="0" smtClean="0">
              <a:latin typeface="京華老宋体" panose="02000500000000000000" pitchFamily="2" charset="-122"/>
              <a:ea typeface="京華老宋体" panose="02000500000000000000" pitchFamily="2" charset="-122"/>
            </a:endParaRPr>
          </a:p>
          <a:p>
            <a:pPr lvl="1"/>
            <a:r>
              <a:rPr lang="zh-CN" altLang="en-US" sz="1400" dirty="0" smtClean="0">
                <a:latin typeface="京華老宋体" panose="02000500000000000000" pitchFamily="2" charset="-122"/>
                <a:ea typeface="京華老宋体" panose="02000500000000000000" pitchFamily="2" charset="-122"/>
              </a:rPr>
              <a:t>使用的词向量值及计算的余弦相似度均出自于同一个</a:t>
            </a:r>
            <a:r>
              <a:rPr lang="en-US" altLang="zh-CN" sz="1400" dirty="0" smtClean="0">
                <a:latin typeface="京華老宋体" panose="02000500000000000000" pitchFamily="2" charset="-122"/>
                <a:ea typeface="京華老宋体" panose="02000500000000000000" pitchFamily="2" charset="-122"/>
              </a:rPr>
              <a:t>Word2Vec</a:t>
            </a:r>
            <a:r>
              <a:rPr lang="zh-CN" altLang="en-US" sz="1400" dirty="0" smtClean="0">
                <a:latin typeface="京華老宋体" panose="02000500000000000000" pitchFamily="2" charset="-122"/>
                <a:ea typeface="京華老宋体" panose="02000500000000000000" pitchFamily="2" charset="-122"/>
              </a:rPr>
              <a:t>词向量库，可能出现了循环论证现象，实验方法与信效度检验方法之间互相影响。</a:t>
            </a:r>
            <a:endParaRPr lang="en-US" altLang="zh-CN" sz="1400" dirty="0" smtClean="0">
              <a:latin typeface="京華老宋体" panose="02000500000000000000" pitchFamily="2" charset="-122"/>
              <a:ea typeface="京華老宋体" panose="02000500000000000000" pitchFamily="2" charset="-122"/>
            </a:endParaRPr>
          </a:p>
          <a:p>
            <a:pPr lvl="1"/>
            <a:r>
              <a:rPr lang="zh-CN" altLang="en-US" sz="1400" dirty="0" smtClean="0">
                <a:latin typeface="京華老宋体" panose="02000500000000000000" pitchFamily="2" charset="-122"/>
                <a:ea typeface="京華老宋体" panose="02000500000000000000" pitchFamily="2" charset="-122"/>
              </a:rPr>
              <a:t>→使用</a:t>
            </a:r>
            <a:r>
              <a:rPr lang="en-US" altLang="zh-CN" sz="1400" dirty="0" err="1" smtClean="0">
                <a:latin typeface="京華老宋体" panose="02000500000000000000" pitchFamily="2" charset="-122"/>
                <a:ea typeface="京華老宋体" panose="02000500000000000000" pitchFamily="2" charset="-122"/>
              </a:rPr>
              <a:t>GloVe</a:t>
            </a:r>
            <a:r>
              <a:rPr lang="zh-CN" altLang="en-US" sz="1400" dirty="0" smtClean="0">
                <a:latin typeface="京華老宋体" panose="02000500000000000000" pitchFamily="2" charset="-122"/>
                <a:ea typeface="京華老宋体" panose="02000500000000000000" pitchFamily="2" charset="-122"/>
              </a:rPr>
              <a:t>词库给出的词向量数据进行余弦度计算</a:t>
            </a:r>
            <a:endParaRPr lang="en-US" altLang="zh-CN" sz="1400" dirty="0" smtClean="0">
              <a:latin typeface="京華老宋体" panose="02000500000000000000" pitchFamily="2" charset="-122"/>
              <a:ea typeface="京華老宋体" panose="02000500000000000000" pitchFamily="2" charset="-122"/>
            </a:endParaRPr>
          </a:p>
          <a:p>
            <a:pPr lvl="1"/>
            <a:r>
              <a:rPr lang="zh-CN" altLang="en-US" sz="1400" dirty="0" smtClean="0">
                <a:latin typeface="京華老宋体" panose="02000500000000000000" pitchFamily="2" charset="-122"/>
                <a:ea typeface="京華老宋体" panose="02000500000000000000" pitchFamily="2" charset="-122"/>
              </a:rPr>
              <a:t>→生成</a:t>
            </a:r>
            <a:r>
              <a:rPr lang="en-US" altLang="zh-CN" sz="1400" dirty="0" err="1" smtClean="0">
                <a:latin typeface="京華老宋体" panose="02000500000000000000" pitchFamily="2" charset="-122"/>
                <a:ea typeface="京華老宋体" panose="02000500000000000000" pitchFamily="2" charset="-122"/>
              </a:rPr>
              <a:t>GloVe</a:t>
            </a:r>
            <a:r>
              <a:rPr lang="zh-CN" altLang="en-US" sz="1400" dirty="0" smtClean="0">
                <a:latin typeface="京華老宋体" panose="02000500000000000000" pitchFamily="2" charset="-122"/>
                <a:ea typeface="京華老宋体" panose="02000500000000000000" pitchFamily="2" charset="-122"/>
              </a:rPr>
              <a:t>方法扩展出的备选词汇，进行相关性检验</a:t>
            </a:r>
          </a:p>
          <a:p>
            <a:endParaRPr lang="en-US" altLang="zh-CN" sz="1800" b="1" dirty="0" smtClean="0">
              <a:latin typeface="京華老宋体" panose="02000500000000000000" pitchFamily="2" charset="-122"/>
              <a:ea typeface="京華老宋体" panose="02000500000000000000" pitchFamily="2" charset="-122"/>
            </a:endParaRPr>
          </a:p>
          <a:p>
            <a:r>
              <a:rPr lang="zh-CN" altLang="en-US" sz="2400" dirty="0" smtClean="0">
                <a:latin typeface="京華老宋体" panose="02000500000000000000" pitchFamily="2" charset="-122"/>
                <a:ea typeface="京華老宋体" panose="02000500000000000000" pitchFamily="2" charset="-122"/>
              </a:rPr>
              <a:t>行文部分</a:t>
            </a:r>
            <a:endParaRPr lang="en-US" altLang="zh-CN" sz="2400" dirty="0">
              <a:latin typeface="京華老宋体" panose="02000500000000000000" pitchFamily="2" charset="-122"/>
              <a:ea typeface="京華老宋体" panose="02000500000000000000" pitchFamily="2" charset="-122"/>
            </a:endParaRPr>
          </a:p>
          <a:p>
            <a:endParaRPr lang="en-US" altLang="zh-CN" sz="1800" dirty="0" smtClean="0">
              <a:latin typeface="京華老宋体" panose="02000500000000000000" pitchFamily="2" charset="-122"/>
              <a:ea typeface="京華老宋体" panose="02000500000000000000" pitchFamily="2" charset="-122"/>
            </a:endParaRPr>
          </a:p>
          <a:p>
            <a:r>
              <a:rPr lang="zh-CN" altLang="en-US" sz="1800" dirty="0" smtClean="0">
                <a:latin typeface="京華老宋体" panose="02000500000000000000" pitchFamily="2" charset="-122"/>
                <a:ea typeface="京華老宋体" panose="02000500000000000000" pitchFamily="2" charset="-122"/>
              </a:rPr>
              <a:t> 修改文章语言和逻辑关系</a:t>
            </a:r>
            <a:endParaRPr lang="en-US" altLang="zh-CN" sz="1800" dirty="0" smtClean="0">
              <a:latin typeface="京華老宋体" panose="02000500000000000000" pitchFamily="2" charset="-122"/>
              <a:ea typeface="京華老宋体" panose="02000500000000000000" pitchFamily="2" charset="-122"/>
            </a:endParaRPr>
          </a:p>
          <a:p>
            <a:pPr lvl="1"/>
            <a:r>
              <a:rPr lang="zh-CN" altLang="en-US" sz="1400" dirty="0" smtClean="0">
                <a:latin typeface="京華老宋体" panose="02000500000000000000" pitchFamily="2" charset="-122"/>
                <a:ea typeface="京華老宋体" panose="02000500000000000000" pitchFamily="2" charset="-122"/>
              </a:rPr>
              <a:t>修改引言、实验方法等部分的行文语言和逻辑关系</a:t>
            </a:r>
            <a:endParaRPr lang="en-US" altLang="zh-CN" sz="1400" dirty="0" smtClean="0">
              <a:latin typeface="京華老宋体" panose="02000500000000000000" pitchFamily="2" charset="-122"/>
              <a:ea typeface="京華老宋体" panose="02000500000000000000" pitchFamily="2" charset="-122"/>
            </a:endParaRPr>
          </a:p>
          <a:p>
            <a:pPr lvl="1"/>
            <a:r>
              <a:rPr lang="zh-CN" altLang="en-US" sz="1400" dirty="0" smtClean="0">
                <a:latin typeface="京華老宋体" panose="02000500000000000000" pitchFamily="2" charset="-122"/>
                <a:ea typeface="京華老宋体" panose="02000500000000000000" pitchFamily="2" charset="-122"/>
              </a:rPr>
              <a:t>增加方法部分和实验标准部分的引用文献</a:t>
            </a:r>
            <a:endParaRPr lang="en-US" altLang="zh-CN" sz="1800" dirty="0">
              <a:latin typeface="京華老宋体" panose="02000500000000000000" pitchFamily="2" charset="-122"/>
              <a:ea typeface="京華老宋体" panose="02000500000000000000" pitchFamily="2" charset="-122"/>
            </a:endParaRPr>
          </a:p>
          <a:p>
            <a:pPr marL="0" indent="0">
              <a:buNone/>
            </a:pPr>
            <a:endParaRPr lang="zh-CN" altLang="en-US" sz="2000" dirty="0">
              <a:latin typeface="京華老宋体" panose="02000500000000000000" pitchFamily="2" charset="-122"/>
              <a:ea typeface="京華老宋体" panose="02000500000000000000" pitchFamily="2" charset="-122"/>
            </a:endParaRPr>
          </a:p>
          <a:p>
            <a:pPr lvl="1"/>
            <a:endParaRPr lang="en-US" altLang="zh-CN" sz="2000" dirty="0" smtClean="0">
              <a:latin typeface="京華老宋体" panose="02000500000000000000" pitchFamily="2" charset="-122"/>
              <a:ea typeface="京華老宋体" panose="02000500000000000000" pitchFamily="2" charset="-122"/>
            </a:endParaRPr>
          </a:p>
          <a:p>
            <a:pPr lvl="1"/>
            <a:endParaRPr lang="zh-CN" altLang="en-US" sz="2000" dirty="0">
              <a:latin typeface="京華老宋体" panose="02000500000000000000" pitchFamily="2" charset="-122"/>
              <a:ea typeface="京華老宋体" panose="02000500000000000000" pitchFamily="2" charset="-122"/>
            </a:endParaRPr>
          </a:p>
        </p:txBody>
      </p:sp>
    </p:spTree>
    <p:extLst>
      <p:ext uri="{BB962C8B-B14F-4D97-AF65-F5344CB8AC3E}">
        <p14:creationId xmlns:p14="http://schemas.microsoft.com/office/powerpoint/2010/main" val="31709852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5561734" y="3923832"/>
            <a:ext cx="4039466" cy="14731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5561734" y="1264024"/>
            <a:ext cx="3232642" cy="159347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normAutofit/>
          </a:bodyPr>
          <a:lstStyle/>
          <a:p>
            <a:r>
              <a:rPr lang="zh-CN" altLang="en-US" sz="3200" b="1" dirty="0" smtClean="0">
                <a:solidFill>
                  <a:schemeClr val="accent6">
                    <a:lumMod val="75000"/>
                  </a:schemeClr>
                </a:solidFill>
                <a:latin typeface="京華老宋体" panose="02000500000000000000" pitchFamily="2" charset="-122"/>
                <a:ea typeface="京華老宋体" panose="02000500000000000000" pitchFamily="2" charset="-122"/>
              </a:rPr>
              <a:t>文件夹部分</a:t>
            </a:r>
            <a:endParaRPr lang="en-US" altLang="zh-CN" sz="3200" b="1" dirty="0">
              <a:solidFill>
                <a:schemeClr val="accent6">
                  <a:lumMod val="75000"/>
                </a:schemeClr>
              </a:solidFill>
              <a:latin typeface="京華老宋体" panose="02000500000000000000" pitchFamily="2" charset="-122"/>
              <a:ea typeface="京華老宋体" panose="02000500000000000000" pitchFamily="2" charset="-122"/>
            </a:endParaRPr>
          </a:p>
        </p:txBody>
      </p:sp>
      <p:sp>
        <p:nvSpPr>
          <p:cNvPr id="3" name="内容占位符 2"/>
          <p:cNvSpPr>
            <a:spLocks noGrp="1"/>
          </p:cNvSpPr>
          <p:nvPr>
            <p:ph idx="1"/>
          </p:nvPr>
        </p:nvSpPr>
        <p:spPr>
          <a:xfrm>
            <a:off x="838200" y="1556684"/>
            <a:ext cx="10515600" cy="4956175"/>
          </a:xfrm>
        </p:spPr>
        <p:txBody>
          <a:bodyPr>
            <a:normAutofit/>
          </a:bodyPr>
          <a:lstStyle/>
          <a:p>
            <a:pPr marL="0" indent="0">
              <a:buNone/>
            </a:pPr>
            <a:endParaRPr lang="zh-CN" altLang="en-US" sz="2000" dirty="0">
              <a:latin typeface="京華老宋体" panose="02000500000000000000" pitchFamily="2" charset="-122"/>
              <a:ea typeface="京華老宋体" panose="02000500000000000000" pitchFamily="2" charset="-122"/>
            </a:endParaRPr>
          </a:p>
          <a:p>
            <a:pPr lvl="1"/>
            <a:endParaRPr lang="en-US" altLang="zh-CN" sz="2000" dirty="0" smtClean="0">
              <a:latin typeface="京華老宋体" panose="02000500000000000000" pitchFamily="2" charset="-122"/>
              <a:ea typeface="京華老宋体" panose="02000500000000000000" pitchFamily="2" charset="-122"/>
            </a:endParaRPr>
          </a:p>
          <a:p>
            <a:pPr lvl="1"/>
            <a:endParaRPr lang="zh-CN" altLang="en-US" sz="2000" dirty="0">
              <a:latin typeface="京華老宋体" panose="02000500000000000000" pitchFamily="2" charset="-122"/>
              <a:ea typeface="京華老宋体" panose="02000500000000000000" pitchFamily="2" charset="-122"/>
            </a:endParaRPr>
          </a:p>
        </p:txBody>
      </p:sp>
      <p:pic>
        <p:nvPicPr>
          <p:cNvPr id="4" name="图片 3"/>
          <p:cNvPicPr>
            <a:picLocks noChangeAspect="1"/>
          </p:cNvPicPr>
          <p:nvPr/>
        </p:nvPicPr>
        <p:blipFill>
          <a:blip r:embed="rId2"/>
          <a:stretch>
            <a:fillRect/>
          </a:stretch>
        </p:blipFill>
        <p:spPr>
          <a:xfrm>
            <a:off x="1058116" y="2185894"/>
            <a:ext cx="3914775" cy="2266950"/>
          </a:xfrm>
          <a:prstGeom prst="rect">
            <a:avLst/>
          </a:prstGeom>
        </p:spPr>
      </p:pic>
      <p:pic>
        <p:nvPicPr>
          <p:cNvPr id="5" name="图片 4"/>
          <p:cNvPicPr>
            <a:picLocks noChangeAspect="1"/>
          </p:cNvPicPr>
          <p:nvPr/>
        </p:nvPicPr>
        <p:blipFill rotWithShape="1">
          <a:blip r:embed="rId3"/>
          <a:srcRect r="20448"/>
          <a:stretch/>
        </p:blipFill>
        <p:spPr>
          <a:xfrm>
            <a:off x="5662586" y="1389249"/>
            <a:ext cx="3030937" cy="1343025"/>
          </a:xfrm>
          <a:prstGeom prst="rect">
            <a:avLst/>
          </a:prstGeom>
        </p:spPr>
      </p:pic>
      <p:pic>
        <p:nvPicPr>
          <p:cNvPr id="6" name="图片 5"/>
          <p:cNvPicPr>
            <a:picLocks noChangeAspect="1"/>
          </p:cNvPicPr>
          <p:nvPr/>
        </p:nvPicPr>
        <p:blipFill rotWithShape="1">
          <a:blip r:embed="rId4"/>
          <a:srcRect r="13285"/>
          <a:stretch/>
        </p:blipFill>
        <p:spPr>
          <a:xfrm>
            <a:off x="5772608" y="4150797"/>
            <a:ext cx="3617718" cy="1019175"/>
          </a:xfrm>
          <a:prstGeom prst="rect">
            <a:avLst/>
          </a:prstGeom>
        </p:spPr>
      </p:pic>
      <p:cxnSp>
        <p:nvCxnSpPr>
          <p:cNvPr id="11" name="直接箭头连接符 10"/>
          <p:cNvCxnSpPr/>
          <p:nvPr/>
        </p:nvCxnSpPr>
        <p:spPr>
          <a:xfrm flipV="1">
            <a:off x="3065929" y="2060762"/>
            <a:ext cx="2495805" cy="8389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a:endCxn id="9" idx="1"/>
          </p:cNvCxnSpPr>
          <p:nvPr/>
        </p:nvCxnSpPr>
        <p:spPr>
          <a:xfrm>
            <a:off x="3709784" y="3361765"/>
            <a:ext cx="1851950" cy="12986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08703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280920"/>
            <a:ext cx="10515600" cy="1325563"/>
          </a:xfrm>
        </p:spPr>
        <p:txBody>
          <a:bodyPr/>
          <a:lstStyle/>
          <a:p>
            <a:pPr algn="ctr"/>
            <a:r>
              <a:rPr lang="en-US" altLang="zh-CN" sz="5400" dirty="0">
                <a:solidFill>
                  <a:schemeClr val="accent6">
                    <a:lumMod val="75000"/>
                  </a:schemeClr>
                </a:solidFill>
                <a:latin typeface="Times New Roman" panose="02020603050405020304" charset="0"/>
                <a:cs typeface="Times New Roman" panose="02020603050405020304" charset="0"/>
              </a:rPr>
              <a:t>Thank You</a:t>
            </a:r>
          </a:p>
        </p:txBody>
      </p:sp>
      <p:sp>
        <p:nvSpPr>
          <p:cNvPr id="3" name="内容占位符 2"/>
          <p:cNvSpPr>
            <a:spLocks noGrp="1"/>
          </p:cNvSpPr>
          <p:nvPr>
            <p:ph idx="1"/>
          </p:nvPr>
        </p:nvSpPr>
        <p:spPr>
          <a:xfrm>
            <a:off x="838200" y="3688715"/>
            <a:ext cx="10515600" cy="560070"/>
          </a:xfrm>
        </p:spPr>
        <p:txBody>
          <a:bodyPr/>
          <a:lstStyle/>
          <a:p>
            <a:pPr marL="0" indent="0" algn="ctr">
              <a:buNone/>
            </a:pPr>
            <a:r>
              <a:rPr lang="en-US" altLang="zh-CN" dirty="0" smtClean="0"/>
              <a:t>2025.01.14</a:t>
            </a:r>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accent6">
                    <a:lumMod val="75000"/>
                  </a:schemeClr>
                </a:solidFill>
                <a:latin typeface="京華老宋体" panose="02000500000000000000" pitchFamily="2" charset="-122"/>
                <a:ea typeface="京華老宋体" panose="02000500000000000000" pitchFamily="2" charset="-122"/>
                <a:cs typeface="Times New Roman" panose="02020603050405020304" charset="0"/>
              </a:rPr>
              <a:t>研究背景</a:t>
            </a:r>
            <a:endParaRPr lang="en-US" altLang="zh-CN" sz="3200" b="1" dirty="0">
              <a:solidFill>
                <a:schemeClr val="accent6">
                  <a:lumMod val="75000"/>
                </a:schemeClr>
              </a:solidFill>
              <a:latin typeface="京華老宋体" panose="02000500000000000000" pitchFamily="2" charset="-122"/>
              <a:ea typeface="京華老宋体" panose="02000500000000000000" pitchFamily="2" charset="-122"/>
            </a:endParaRPr>
          </a:p>
        </p:txBody>
      </p:sp>
      <p:sp>
        <p:nvSpPr>
          <p:cNvPr id="3" name="内容占位符 2"/>
          <p:cNvSpPr>
            <a:spLocks noGrp="1"/>
          </p:cNvSpPr>
          <p:nvPr>
            <p:ph idx="1"/>
          </p:nvPr>
        </p:nvSpPr>
        <p:spPr>
          <a:xfrm>
            <a:off x="838200" y="1825625"/>
            <a:ext cx="10515600" cy="4956175"/>
          </a:xfrm>
        </p:spPr>
        <p:txBody>
          <a:bodyPr>
            <a:normAutofit/>
          </a:bodyPr>
          <a:lstStyle/>
          <a:p>
            <a:r>
              <a:rPr lang="en-US" altLang="zh-CN" sz="2000" b="1" dirty="0" smtClean="0">
                <a:latin typeface="Times New Roman" panose="02020603050405020304" charset="0"/>
                <a:cs typeface="Times New Roman" panose="02020603050405020304" charset="0"/>
              </a:rPr>
              <a:t>The Chinese Social Evaluative </a:t>
            </a:r>
            <a:r>
              <a:rPr lang="en-US" altLang="zh-CN" sz="2000" b="1" dirty="0">
                <a:latin typeface="Times New Roman" panose="02020603050405020304" charset="0"/>
                <a:cs typeface="Times New Roman" panose="02020603050405020304" charset="0"/>
              </a:rPr>
              <a:t>Word List (</a:t>
            </a:r>
            <a:r>
              <a:rPr lang="en-US" altLang="zh-CN" sz="2000" b="1" dirty="0">
                <a:latin typeface="Times New Roman" panose="02020603050405020304" charset="0"/>
                <a:cs typeface="Times New Roman" panose="02020603050405020304" charset="0"/>
              </a:rPr>
              <a:t>Li, Chen, &amp; </a:t>
            </a:r>
            <a:r>
              <a:rPr lang="en-US" altLang="zh-CN" sz="2000" b="1" dirty="0" err="1">
                <a:latin typeface="Times New Roman" panose="02020603050405020304" charset="0"/>
                <a:cs typeface="Times New Roman" panose="02020603050405020304" charset="0"/>
              </a:rPr>
              <a:t>Chuan</a:t>
            </a:r>
            <a:r>
              <a:rPr lang="en-US" altLang="zh-CN" sz="2000" b="1" dirty="0">
                <a:latin typeface="Times New Roman" panose="02020603050405020304" charset="0"/>
                <a:cs typeface="Times New Roman" panose="02020603050405020304" charset="0"/>
              </a:rPr>
              <a:t>-Peng, 2023</a:t>
            </a:r>
            <a:r>
              <a:rPr lang="en-US" altLang="zh-CN" sz="2000" b="1" dirty="0">
                <a:latin typeface="Times New Roman" panose="02020603050405020304" charset="0"/>
                <a:cs typeface="Times New Roman" panose="02020603050405020304" charset="0"/>
              </a:rPr>
              <a:t>)</a:t>
            </a:r>
          </a:p>
          <a:p>
            <a:pPr>
              <a:lnSpc>
                <a:spcPct val="100000"/>
              </a:lnSpc>
            </a:pPr>
            <a:r>
              <a:rPr lang="zh-CN" altLang="en-US" sz="2000" dirty="0">
                <a:latin typeface="京華老宋体" panose="02000500000000000000" pitchFamily="2" charset="-122"/>
                <a:ea typeface="京華老宋体" panose="02000500000000000000" pitchFamily="2" charset="-122"/>
                <a:cs typeface="Times New Roman" panose="02020603050405020304" charset="0"/>
              </a:rPr>
              <a:t>确定</a:t>
            </a:r>
            <a:r>
              <a:rPr lang="zh-CN" altLang="en-US" sz="2000" dirty="0" smtClean="0">
                <a:latin typeface="京華老宋体" panose="02000500000000000000" pitchFamily="2" charset="-122"/>
                <a:ea typeface="京華老宋体" panose="02000500000000000000" pitchFamily="2" charset="-122"/>
                <a:cs typeface="Times New Roman" panose="02020603050405020304" charset="0"/>
              </a:rPr>
              <a:t>社会评价的五个维度</a:t>
            </a:r>
            <a:endParaRPr lang="en-US" altLang="zh-CN" sz="2000" dirty="0" smtClean="0">
              <a:latin typeface="京華老宋体" panose="02000500000000000000" pitchFamily="2" charset="-122"/>
              <a:ea typeface="京華老宋体" panose="02000500000000000000" pitchFamily="2" charset="-122"/>
              <a:cs typeface="Times New Roman" panose="02020603050405020304" charset="0"/>
            </a:endParaRPr>
          </a:p>
          <a:p>
            <a:pPr lvl="1">
              <a:lnSpc>
                <a:spcPct val="100000"/>
              </a:lnSpc>
            </a:pPr>
            <a:r>
              <a:rPr lang="zh-CN" altLang="en-US" sz="2000" dirty="0" smtClean="0">
                <a:latin typeface="京華老宋体" panose="02000500000000000000" pitchFamily="2" charset="-122"/>
                <a:ea typeface="京華老宋体" panose="02000500000000000000" pitchFamily="2" charset="-122"/>
                <a:cs typeface="Times New Roman" panose="02020603050405020304" charset="0"/>
              </a:rPr>
              <a:t>外表</a:t>
            </a:r>
            <a:r>
              <a:rPr lang="en-US" altLang="zh-CN" sz="2000" dirty="0">
                <a:latin typeface="Times New Roman" panose="02020603050405020304" charset="0"/>
                <a:ea typeface="京華老宋体" panose="02000500000000000000" pitchFamily="2" charset="-122"/>
                <a:cs typeface="Times New Roman" panose="02020603050405020304" charset="0"/>
              </a:rPr>
              <a:t>(</a:t>
            </a:r>
            <a:r>
              <a:rPr lang="en-US" altLang="zh-CN" sz="2000" dirty="0" smtClean="0">
                <a:latin typeface="Times New Roman" panose="02020603050405020304" charset="0"/>
                <a:ea typeface="京華老宋体" panose="02000500000000000000" pitchFamily="2" charset="-122"/>
                <a:cs typeface="Times New Roman" panose="02020603050405020304" charset="0"/>
              </a:rPr>
              <a:t>how a person looks like)</a:t>
            </a:r>
          </a:p>
          <a:p>
            <a:pPr lvl="1">
              <a:lnSpc>
                <a:spcPct val="100000"/>
              </a:lnSpc>
            </a:pPr>
            <a:r>
              <a:rPr lang="zh-CN" altLang="en-US" sz="2000" dirty="0">
                <a:latin typeface="京華老宋体" panose="02000500000000000000" pitchFamily="2" charset="-122"/>
                <a:ea typeface="京華老宋体" panose="02000500000000000000" pitchFamily="2" charset="-122"/>
                <a:cs typeface="Times New Roman" panose="02020603050405020304" charset="0"/>
              </a:rPr>
              <a:t>社会经济</a:t>
            </a:r>
            <a:r>
              <a:rPr lang="zh-CN" altLang="en-US" sz="2000" dirty="0" smtClean="0">
                <a:latin typeface="京華老宋体" panose="02000500000000000000" pitchFamily="2" charset="-122"/>
                <a:ea typeface="京華老宋体" panose="02000500000000000000" pitchFamily="2" charset="-122"/>
                <a:cs typeface="Times New Roman" panose="02020603050405020304" charset="0"/>
              </a:rPr>
              <a:t>地位</a:t>
            </a:r>
            <a:r>
              <a:rPr lang="en-US" altLang="zh-CN" sz="2000" dirty="0" smtClean="0">
                <a:latin typeface="Times New Roman" panose="02020603050405020304" charset="0"/>
                <a:ea typeface="京華老宋体" panose="02000500000000000000" pitchFamily="2" charset="-122"/>
                <a:cs typeface="Times New Roman" panose="02020603050405020304" charset="0"/>
              </a:rPr>
              <a:t>(Socioeconomic status)</a:t>
            </a:r>
          </a:p>
          <a:p>
            <a:pPr lvl="1">
              <a:lnSpc>
                <a:spcPct val="100000"/>
              </a:lnSpc>
            </a:pPr>
            <a:r>
              <a:rPr lang="zh-CN" altLang="en-US" sz="2000" dirty="0" smtClean="0">
                <a:latin typeface="京華老宋体" panose="02000500000000000000" pitchFamily="2" charset="-122"/>
                <a:ea typeface="京華老宋体" panose="02000500000000000000" pitchFamily="2" charset="-122"/>
                <a:cs typeface="Times New Roman" panose="02020603050405020304" charset="0"/>
              </a:rPr>
              <a:t>社交能力</a:t>
            </a:r>
            <a:r>
              <a:rPr lang="zh-CN" altLang="en-US" sz="2000" dirty="0" smtClean="0">
                <a:latin typeface="Times New Roman" panose="02020603050405020304" charset="0"/>
                <a:ea typeface="京華老宋体" panose="02000500000000000000" pitchFamily="2" charset="-122"/>
                <a:cs typeface="Times New Roman" panose="02020603050405020304" charset="0"/>
              </a:rPr>
              <a:t>（</a:t>
            </a:r>
            <a:r>
              <a:rPr lang="en-US" altLang="zh-CN" sz="2000" dirty="0">
                <a:latin typeface="Times New Roman" panose="02020603050405020304" charset="0"/>
                <a:ea typeface="京華老宋体" panose="02000500000000000000" pitchFamily="2" charset="-122"/>
                <a:cs typeface="Times New Roman" panose="02020603050405020304" charset="0"/>
              </a:rPr>
              <a:t>Sociability</a:t>
            </a:r>
            <a:r>
              <a:rPr lang="zh-CN" altLang="en-US" sz="2000" dirty="0" smtClean="0">
                <a:latin typeface="Times New Roman" panose="02020603050405020304" charset="0"/>
                <a:ea typeface="京華老宋体" panose="02000500000000000000" pitchFamily="2" charset="-122"/>
                <a:cs typeface="Times New Roman" panose="02020603050405020304" charset="0"/>
              </a:rPr>
              <a:t>）</a:t>
            </a:r>
            <a:endParaRPr lang="en-US" altLang="zh-CN" sz="2000" dirty="0" smtClean="0">
              <a:latin typeface="Times New Roman" panose="02020603050405020304" charset="0"/>
              <a:ea typeface="京華老宋体" panose="02000500000000000000" pitchFamily="2" charset="-122"/>
              <a:cs typeface="Times New Roman" panose="02020603050405020304" charset="0"/>
            </a:endParaRPr>
          </a:p>
          <a:p>
            <a:pPr lvl="1">
              <a:lnSpc>
                <a:spcPct val="100000"/>
              </a:lnSpc>
            </a:pPr>
            <a:r>
              <a:rPr lang="zh-CN" altLang="en-US" sz="2000" dirty="0" smtClean="0">
                <a:latin typeface="京華老宋体" panose="02000500000000000000" pitchFamily="2" charset="-122"/>
                <a:ea typeface="京華老宋体" panose="02000500000000000000" pitchFamily="2" charset="-122"/>
                <a:cs typeface="Times New Roman" panose="02020603050405020304" charset="0"/>
              </a:rPr>
              <a:t>能力</a:t>
            </a:r>
            <a:r>
              <a:rPr lang="zh-CN" altLang="en-US" sz="2000" dirty="0" smtClean="0">
                <a:latin typeface="Times New Roman" panose="02020603050405020304" charset="0"/>
                <a:ea typeface="京華老宋体" panose="02000500000000000000" pitchFamily="2" charset="-122"/>
                <a:cs typeface="Times New Roman" panose="02020603050405020304" charset="0"/>
              </a:rPr>
              <a:t>（</a:t>
            </a:r>
            <a:r>
              <a:rPr lang="en-US" altLang="zh-CN" sz="2000" dirty="0">
                <a:latin typeface="Times New Roman" panose="02020603050405020304" charset="0"/>
                <a:ea typeface="京華老宋体" panose="02000500000000000000" pitchFamily="2" charset="-122"/>
                <a:cs typeface="Times New Roman" panose="02020603050405020304" charset="0"/>
              </a:rPr>
              <a:t>Competence</a:t>
            </a:r>
            <a:r>
              <a:rPr lang="zh-CN" altLang="en-US" sz="2000" dirty="0" smtClean="0">
                <a:latin typeface="Times New Roman" panose="02020603050405020304" charset="0"/>
                <a:ea typeface="京華老宋体" panose="02000500000000000000" pitchFamily="2" charset="-122"/>
                <a:cs typeface="Times New Roman" panose="02020603050405020304" charset="0"/>
              </a:rPr>
              <a:t>）</a:t>
            </a:r>
            <a:endParaRPr lang="en-US" altLang="zh-CN" sz="2000" dirty="0" smtClean="0">
              <a:latin typeface="Times New Roman" panose="02020603050405020304" charset="0"/>
              <a:ea typeface="京華老宋体" panose="02000500000000000000" pitchFamily="2" charset="-122"/>
              <a:cs typeface="Times New Roman" panose="02020603050405020304" charset="0"/>
            </a:endParaRPr>
          </a:p>
          <a:p>
            <a:pPr lvl="1">
              <a:lnSpc>
                <a:spcPct val="100000"/>
              </a:lnSpc>
            </a:pPr>
            <a:r>
              <a:rPr lang="zh-CN" altLang="en-US" sz="2000" dirty="0" smtClean="0">
                <a:latin typeface="京華老宋体" panose="02000500000000000000" pitchFamily="2" charset="-122"/>
                <a:ea typeface="京華老宋体" panose="02000500000000000000" pitchFamily="2" charset="-122"/>
                <a:cs typeface="Times New Roman" panose="02020603050405020304" charset="0"/>
              </a:rPr>
              <a:t>道德</a:t>
            </a:r>
            <a:r>
              <a:rPr lang="zh-CN" altLang="en-US" sz="2000" dirty="0" smtClean="0">
                <a:latin typeface="Times New Roman" panose="02020603050405020304" charset="0"/>
                <a:ea typeface="京華老宋体" panose="02000500000000000000" pitchFamily="2" charset="-122"/>
                <a:cs typeface="Times New Roman" panose="02020603050405020304" charset="0"/>
              </a:rPr>
              <a:t>（</a:t>
            </a:r>
            <a:r>
              <a:rPr lang="en-US" altLang="zh-CN" sz="2000" dirty="0">
                <a:latin typeface="Times New Roman" panose="02020603050405020304" charset="0"/>
                <a:ea typeface="京華老宋体" panose="02000500000000000000" pitchFamily="2" charset="-122"/>
                <a:cs typeface="Times New Roman" panose="02020603050405020304" charset="0"/>
              </a:rPr>
              <a:t>Morality</a:t>
            </a:r>
            <a:r>
              <a:rPr lang="zh-CN" altLang="en-US" sz="2000" dirty="0" smtClean="0">
                <a:latin typeface="Times New Roman" panose="02020603050405020304" charset="0"/>
                <a:ea typeface="京華老宋体" panose="02000500000000000000" pitchFamily="2" charset="-122"/>
                <a:cs typeface="Times New Roman" panose="02020603050405020304" charset="0"/>
              </a:rPr>
              <a:t>）</a:t>
            </a:r>
            <a:endParaRPr lang="en-US" altLang="zh-CN" sz="2000" dirty="0">
              <a:latin typeface="Times New Roman" panose="02020603050405020304" charset="0"/>
              <a:ea typeface="京華老宋体" panose="02000500000000000000" pitchFamily="2" charset="-122"/>
              <a:cs typeface="Times New Roman" panose="02020603050405020304" charset="0"/>
            </a:endParaRPr>
          </a:p>
          <a:p>
            <a:pPr marL="0" indent="0">
              <a:buNone/>
            </a:pPr>
            <a:endParaRPr lang="en-US" altLang="zh-CN" dirty="0" smtClean="0">
              <a:latin typeface="Times New Roman" panose="02020603050405020304" charset="0"/>
              <a:cs typeface="Times New Roman" panose="02020603050405020304" charset="0"/>
            </a:endParaRPr>
          </a:p>
          <a:p>
            <a:r>
              <a:rPr lang="zh-CN" altLang="en-US" sz="2000" dirty="0" smtClean="0">
                <a:latin typeface="京華老宋体" panose="02000500000000000000" pitchFamily="2" charset="-122"/>
                <a:ea typeface="京華老宋体" panose="02000500000000000000" pitchFamily="2" charset="-122"/>
                <a:cs typeface="Times New Roman" panose="02020603050405020304" charset="0"/>
              </a:rPr>
              <a:t>结果：筛选出</a:t>
            </a:r>
            <a:r>
              <a:rPr lang="en-US" altLang="zh-CN" sz="2000" dirty="0" smtClean="0">
                <a:latin typeface="京華老宋体" panose="02000500000000000000" pitchFamily="2" charset="-122"/>
                <a:ea typeface="京華老宋体" panose="02000500000000000000" pitchFamily="2" charset="-122"/>
                <a:cs typeface="Times New Roman" panose="02020603050405020304" charset="0"/>
              </a:rPr>
              <a:t>1133</a:t>
            </a:r>
            <a:r>
              <a:rPr lang="zh-CN" altLang="en-US" sz="2000" dirty="0" smtClean="0">
                <a:latin typeface="京華老宋体" panose="02000500000000000000" pitchFamily="2" charset="-122"/>
                <a:ea typeface="京華老宋体" panose="02000500000000000000" pitchFamily="2" charset="-122"/>
                <a:cs typeface="Times New Roman" panose="02020603050405020304" charset="0"/>
              </a:rPr>
              <a:t>个词语</a:t>
            </a:r>
            <a:r>
              <a:rPr lang="zh-CN" altLang="en-US" sz="2000" dirty="0" smtClean="0">
                <a:latin typeface="Times New Roman" panose="02020603050405020304" charset="0"/>
                <a:cs typeface="Times New Roman" panose="02020603050405020304" charset="0"/>
              </a:rPr>
              <a:t>（</a:t>
            </a:r>
            <a:r>
              <a:rPr lang="en-US" altLang="zh-CN" sz="2000" dirty="0" smtClean="0">
                <a:latin typeface="Times New Roman" panose="02020603050405020304" charset="0"/>
                <a:cs typeface="Times New Roman" panose="02020603050405020304" charset="0"/>
              </a:rPr>
              <a:t>positive 645</a:t>
            </a:r>
            <a:r>
              <a:rPr lang="zh-CN" altLang="en-US" sz="2000" dirty="0" smtClean="0">
                <a:latin typeface="Times New Roman" panose="02020603050405020304" charset="0"/>
                <a:cs typeface="Times New Roman" panose="02020603050405020304" charset="0"/>
              </a:rPr>
              <a:t>，</a:t>
            </a:r>
            <a:r>
              <a:rPr lang="en-US" altLang="zh-CN" sz="2000" dirty="0" smtClean="0">
                <a:latin typeface="Times New Roman" panose="02020603050405020304" charset="0"/>
                <a:cs typeface="Times New Roman" panose="02020603050405020304" charset="0"/>
              </a:rPr>
              <a:t>negative 488</a:t>
            </a:r>
            <a:r>
              <a:rPr lang="zh-CN" altLang="en-US" sz="2000" dirty="0" smtClean="0">
                <a:latin typeface="Times New Roman" panose="02020603050405020304" charset="0"/>
                <a:cs typeface="Times New Roman" panose="02020603050405020304" charset="0"/>
              </a:rPr>
              <a:t>）</a:t>
            </a:r>
            <a:endParaRPr lang="en-US" altLang="zh-CN" sz="2000" dirty="0" smtClean="0">
              <a:latin typeface="Times New Roman" panose="02020603050405020304" charset="0"/>
              <a:cs typeface="Times New Roman" panose="02020603050405020304" charset="0"/>
            </a:endParaRPr>
          </a:p>
          <a:p>
            <a:endParaRPr lang="en-US" altLang="zh-CN" sz="2000" dirty="0">
              <a:latin typeface="Times New Roman" panose="02020603050405020304" charset="0"/>
              <a:cs typeface="Times New Roman" panose="02020603050405020304" charset="0"/>
            </a:endParaRPr>
          </a:p>
          <a:p>
            <a:pPr>
              <a:lnSpc>
                <a:spcPct val="100000"/>
              </a:lnSpc>
            </a:pPr>
            <a:r>
              <a:rPr lang="zh-CN" altLang="en-US" sz="2000" b="1" dirty="0" smtClean="0">
                <a:latin typeface="京華老宋体" panose="02000500000000000000" pitchFamily="2" charset="-122"/>
                <a:ea typeface="京華老宋体" panose="02000500000000000000" pitchFamily="2" charset="-122"/>
                <a:cs typeface="Times New Roman" panose="02020603050405020304" charset="0"/>
              </a:rPr>
              <a:t>本项目研究问题：</a:t>
            </a:r>
            <a:r>
              <a:rPr lang="zh-CN" altLang="en-US" sz="2000" dirty="0" smtClean="0">
                <a:latin typeface="京華老宋体" panose="02000500000000000000" pitchFamily="2" charset="-122"/>
                <a:ea typeface="京華老宋体" panose="02000500000000000000" pitchFamily="2" charset="-122"/>
                <a:cs typeface="Times New Roman" panose="02020603050405020304" charset="0"/>
              </a:rPr>
              <a:t>将</a:t>
            </a:r>
            <a:r>
              <a:rPr lang="zh-CN" altLang="en-US" sz="2000" dirty="0">
                <a:latin typeface="京華老宋体" panose="02000500000000000000" pitchFamily="2" charset="-122"/>
                <a:ea typeface="京華老宋体" panose="02000500000000000000" pitchFamily="2" charset="-122"/>
                <a:cs typeface="Times New Roman" panose="02020603050405020304" charset="0"/>
              </a:rPr>
              <a:t>其作为种子词表，可以进一步得到</a:t>
            </a:r>
            <a:r>
              <a:rPr lang="zh-CN" altLang="en-US" sz="2000" b="1" dirty="0">
                <a:solidFill>
                  <a:schemeClr val="accent6">
                    <a:lumMod val="75000"/>
                  </a:schemeClr>
                </a:solidFill>
                <a:latin typeface="京華老宋体" panose="02000500000000000000" pitchFamily="2" charset="-122"/>
                <a:ea typeface="京華老宋体" panose="02000500000000000000" pitchFamily="2" charset="-122"/>
                <a:cs typeface="Times New Roman" panose="02020603050405020304" charset="0"/>
              </a:rPr>
              <a:t>扩展词汇</a:t>
            </a:r>
            <a:r>
              <a:rPr lang="zh-CN" altLang="en-US" sz="2000" dirty="0">
                <a:latin typeface="京華老宋体" panose="02000500000000000000" pitchFamily="2" charset="-122"/>
                <a:ea typeface="京華老宋体" panose="02000500000000000000" pitchFamily="2" charset="-122"/>
                <a:cs typeface="Times New Roman" panose="02020603050405020304" charset="0"/>
              </a:rPr>
              <a:t>，</a:t>
            </a:r>
            <a:r>
              <a:rPr lang="zh-CN" altLang="en-US" sz="2000" dirty="0">
                <a:latin typeface="京華老宋体" panose="02000500000000000000" pitchFamily="2" charset="-122"/>
                <a:ea typeface="京華老宋体" panose="02000500000000000000" pitchFamily="2" charset="-122"/>
                <a:cs typeface="Times New Roman" panose="02020603050405020304" charset="0"/>
              </a:rPr>
              <a:t>使得扩展后的词表对社会评价具备更全面的反应水平，在应用上满足更多样的社会评价场景。</a:t>
            </a:r>
            <a:endParaRPr lang="zh-CN" altLang="en-US" sz="2000" dirty="0">
              <a:latin typeface="京華老宋体" panose="02000500000000000000" pitchFamily="2" charset="-122"/>
              <a:ea typeface="京華老宋体" panose="02000500000000000000" pitchFamily="2" charset="-122"/>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accent6">
                    <a:lumMod val="75000"/>
                  </a:schemeClr>
                </a:solidFill>
                <a:latin typeface="京華老宋体" panose="02000500000000000000" pitchFamily="2" charset="-122"/>
                <a:ea typeface="京華老宋体" panose="02000500000000000000" pitchFamily="2" charset="-122"/>
                <a:cs typeface="Times New Roman" panose="02020603050405020304" charset="0"/>
              </a:rPr>
              <a:t>研究方法：词嵌入</a:t>
            </a:r>
            <a:endParaRPr lang="en-US" altLang="zh-CN" sz="3200" b="1" dirty="0">
              <a:solidFill>
                <a:schemeClr val="accent6">
                  <a:lumMod val="75000"/>
                </a:schemeClr>
              </a:solidFill>
              <a:latin typeface="京華老宋体" panose="02000500000000000000" pitchFamily="2" charset="-122"/>
              <a:ea typeface="京華老宋体" panose="02000500000000000000" pitchFamily="2" charset="-122"/>
            </a:endParaRPr>
          </a:p>
        </p:txBody>
      </p:sp>
      <p:sp>
        <p:nvSpPr>
          <p:cNvPr id="3" name="内容占位符 2"/>
          <p:cNvSpPr>
            <a:spLocks noGrp="1"/>
          </p:cNvSpPr>
          <p:nvPr>
            <p:ph idx="1"/>
          </p:nvPr>
        </p:nvSpPr>
        <p:spPr>
          <a:xfrm>
            <a:off x="838200" y="1825625"/>
            <a:ext cx="10515600" cy="4956175"/>
          </a:xfrm>
        </p:spPr>
        <p:txBody>
          <a:bodyPr>
            <a:normAutofit/>
          </a:bodyPr>
          <a:lstStyle/>
          <a:p>
            <a:r>
              <a:rPr lang="en-US" altLang="zh-CN" sz="2400" dirty="0">
                <a:latin typeface="京華老宋体" panose="02000500000000000000" pitchFamily="2" charset="-122"/>
                <a:ea typeface="京華老宋体" panose="02000500000000000000" pitchFamily="2" charset="-122"/>
                <a:cs typeface="Times New Roman" panose="02020603050405020304" charset="0"/>
              </a:rPr>
              <a:t>Word2Vec</a:t>
            </a:r>
            <a:r>
              <a:rPr lang="en-US" altLang="zh-CN" sz="2400" dirty="0">
                <a:latin typeface="京華老宋体" panose="02000500000000000000" pitchFamily="2" charset="-122"/>
                <a:ea typeface="京華老宋体" panose="02000500000000000000" pitchFamily="2" charset="-122"/>
                <a:cs typeface="Times New Roman" panose="02020603050405020304" charset="0"/>
              </a:rPr>
              <a:t>(Word to Vector, </a:t>
            </a:r>
            <a:r>
              <a:rPr lang="en-US" altLang="zh-CN" sz="2400" dirty="0" err="1">
                <a:latin typeface="京華老宋体" panose="02000500000000000000" pitchFamily="2" charset="-122"/>
                <a:ea typeface="京華老宋体" panose="02000500000000000000" pitchFamily="2" charset="-122"/>
                <a:cs typeface="Times New Roman" panose="02020603050405020304" charset="0"/>
              </a:rPr>
              <a:t>Mikolov</a:t>
            </a:r>
            <a:r>
              <a:rPr lang="en-US" altLang="zh-CN" sz="2400" dirty="0">
                <a:latin typeface="京華老宋体" panose="02000500000000000000" pitchFamily="2" charset="-122"/>
                <a:ea typeface="京華老宋体" panose="02000500000000000000" pitchFamily="2" charset="-122"/>
                <a:cs typeface="Times New Roman" panose="02020603050405020304" charset="0"/>
              </a:rPr>
              <a:t> et al., 2013</a:t>
            </a:r>
            <a:r>
              <a:rPr lang="en-US" altLang="zh-CN" sz="2400" dirty="0" smtClean="0">
                <a:latin typeface="京華老宋体" panose="02000500000000000000" pitchFamily="2" charset="-122"/>
                <a:ea typeface="京華老宋体" panose="02000500000000000000" pitchFamily="2" charset="-122"/>
                <a:cs typeface="Times New Roman" panose="02020603050405020304" charset="0"/>
              </a:rPr>
              <a:t>)</a:t>
            </a:r>
          </a:p>
          <a:p>
            <a:pPr lvl="1"/>
            <a:endParaRPr lang="en-US" altLang="zh-CN" b="1" dirty="0" smtClean="0">
              <a:latin typeface="京華老宋体" panose="02000500000000000000" pitchFamily="2" charset="-122"/>
              <a:ea typeface="京華老宋体" panose="02000500000000000000" pitchFamily="2" charset="-122"/>
              <a:cs typeface="Times New Roman" panose="02020603050405020304" charset="0"/>
            </a:endParaRPr>
          </a:p>
          <a:p>
            <a:pPr lvl="1"/>
            <a:r>
              <a:rPr lang="zh-CN" altLang="en-US" sz="1600" dirty="0">
                <a:latin typeface="京華老宋体" panose="02000500000000000000" pitchFamily="2" charset="-122"/>
                <a:ea typeface="京華老宋体" panose="02000500000000000000" pitchFamily="2" charset="-122"/>
              </a:rPr>
              <a:t>词</a:t>
            </a:r>
            <a:r>
              <a:rPr lang="zh-CN" altLang="en-US" sz="1600" dirty="0" smtClean="0">
                <a:latin typeface="京華老宋体" panose="02000500000000000000" pitchFamily="2" charset="-122"/>
                <a:ea typeface="京華老宋体" panose="02000500000000000000" pitchFamily="2" charset="-122"/>
              </a:rPr>
              <a:t>嵌入</a:t>
            </a:r>
            <a:r>
              <a:rPr lang="zh-CN" altLang="en-US" sz="1600" dirty="0" smtClean="0">
                <a:latin typeface="京華老宋体" panose="02000500000000000000" pitchFamily="2" charset="-122"/>
                <a:ea typeface="京華老宋体" panose="02000500000000000000" pitchFamily="2" charset="-122"/>
                <a:cs typeface="Times New Roman" panose="02020603050405020304" charset="0"/>
              </a:rPr>
              <a:t>方法</a:t>
            </a:r>
            <a:r>
              <a:rPr lang="zh-CN" altLang="en-US" sz="1600" dirty="0">
                <a:latin typeface="京華老宋体" panose="02000500000000000000" pitchFamily="2" charset="-122"/>
                <a:ea typeface="京華老宋体" panose="02000500000000000000" pitchFamily="2" charset="-122"/>
                <a:cs typeface="Times New Roman" panose="02020603050405020304" charset="0"/>
              </a:rPr>
              <a:t>广泛应用于计算扩展词表的相关研究当中</a:t>
            </a:r>
            <a:r>
              <a:rPr lang="zh-CN" altLang="en-US" sz="1600" dirty="0">
                <a:latin typeface="京華老宋体" panose="02000500000000000000" pitchFamily="2" charset="-122"/>
                <a:ea typeface="京華老宋体" panose="02000500000000000000" pitchFamily="2" charset="-122"/>
                <a:cs typeface="Times New Roman" panose="02020603050405020304" charset="0"/>
              </a:rPr>
              <a:t>。</a:t>
            </a:r>
            <a:r>
              <a:rPr lang="en-US" altLang="zh-CN" sz="1600" dirty="0">
                <a:latin typeface="京華老宋体" panose="02000500000000000000" pitchFamily="2" charset="-122"/>
                <a:ea typeface="京華老宋体" panose="02000500000000000000" pitchFamily="2" charset="-122"/>
                <a:cs typeface="Times New Roman" panose="02020603050405020304" charset="0"/>
              </a:rPr>
              <a:t>Word2Vec</a:t>
            </a:r>
            <a:r>
              <a:rPr lang="zh-CN" altLang="en-US" sz="1600" dirty="0" smtClean="0">
                <a:latin typeface="京華老宋体" panose="02000500000000000000" pitchFamily="2" charset="-122"/>
                <a:ea typeface="京華老宋体" panose="02000500000000000000" pitchFamily="2" charset="-122"/>
                <a:cs typeface="Times New Roman" panose="02020603050405020304" charset="0"/>
              </a:rPr>
              <a:t>作为扩展词表的常用方法，一般通过语料库</a:t>
            </a:r>
            <a:r>
              <a:rPr lang="zh-CN" altLang="en-US" sz="1600" dirty="0" smtClean="0">
                <a:latin typeface="京華老宋体" panose="02000500000000000000" pitchFamily="2" charset="-122"/>
                <a:ea typeface="京華老宋体" panose="02000500000000000000" pitchFamily="2" charset="-122"/>
                <a:cs typeface="Times New Roman" panose="02020603050405020304" charset="0"/>
              </a:rPr>
              <a:t>借助词相似度为初步构建的词表扩充近义词，并结合专家评估进一步确定复杂概念的词表（</a:t>
            </a:r>
            <a:r>
              <a:rPr lang="en-US" altLang="zh-CN" sz="1600" dirty="0" smtClean="0">
                <a:latin typeface="京華老宋体" panose="02000500000000000000" pitchFamily="2" charset="-122"/>
                <a:ea typeface="京華老宋体" panose="02000500000000000000" pitchFamily="2" charset="-122"/>
                <a:cs typeface="Times New Roman" panose="02020603050405020304" charset="0"/>
              </a:rPr>
              <a:t>Jackson et al., 2019</a:t>
            </a:r>
            <a:r>
              <a:rPr lang="zh-CN" altLang="en-US" sz="1600" dirty="0" smtClean="0">
                <a:latin typeface="京華老宋体" panose="02000500000000000000" pitchFamily="2" charset="-122"/>
                <a:ea typeface="京華老宋体" panose="02000500000000000000" pitchFamily="2" charset="-122"/>
                <a:cs typeface="Times New Roman" panose="02020603050405020304" charset="0"/>
              </a:rPr>
              <a:t>）。</a:t>
            </a:r>
            <a:endParaRPr lang="en-US" altLang="zh-CN" sz="1600" dirty="0" smtClean="0">
              <a:latin typeface="京華老宋体" panose="02000500000000000000" pitchFamily="2" charset="-122"/>
              <a:ea typeface="京華老宋体" panose="02000500000000000000" pitchFamily="2" charset="-122"/>
              <a:cs typeface="Times New Roman" panose="02020603050405020304" charset="0"/>
            </a:endParaRPr>
          </a:p>
          <a:p>
            <a:pPr lvl="1"/>
            <a:endParaRPr lang="en-US" altLang="zh-CN" sz="1600" dirty="0">
              <a:latin typeface="京華老宋体" panose="02000500000000000000" pitchFamily="2" charset="-122"/>
              <a:ea typeface="京華老宋体" panose="02000500000000000000" pitchFamily="2" charset="-122"/>
              <a:cs typeface="Times New Roman" panose="02020603050405020304" charset="0"/>
            </a:endParaRPr>
          </a:p>
          <a:p>
            <a:pPr lvl="1">
              <a:lnSpc>
                <a:spcPct val="100000"/>
              </a:lnSpc>
            </a:pPr>
            <a:r>
              <a:rPr lang="zh-CN" altLang="en-US" sz="1600" dirty="0" smtClean="0">
                <a:latin typeface="京華老宋体" panose="02000500000000000000" pitchFamily="2" charset="-122"/>
                <a:ea typeface="京華老宋体" panose="02000500000000000000" pitchFamily="2" charset="-122"/>
                <a:cs typeface="Times New Roman" panose="02020603050405020304" charset="0"/>
              </a:rPr>
              <a:t>该</a:t>
            </a:r>
            <a:r>
              <a:rPr lang="zh-CN" altLang="en-US" sz="1600" dirty="0">
                <a:latin typeface="京華老宋体" panose="02000500000000000000" pitchFamily="2" charset="-122"/>
                <a:ea typeface="京華老宋体" panose="02000500000000000000" pitchFamily="2" charset="-122"/>
                <a:cs typeface="Times New Roman" panose="02020603050405020304" charset="0"/>
              </a:rPr>
              <a:t>模型通过学习</a:t>
            </a:r>
            <a:r>
              <a:rPr lang="zh-CN" altLang="en-US" sz="1600" dirty="0">
                <a:latin typeface="京華老宋体" panose="02000500000000000000" pitchFamily="2" charset="-122"/>
                <a:ea typeface="京華老宋体" panose="02000500000000000000" pitchFamily="2" charset="-122"/>
                <a:cs typeface="Times New Roman" panose="02020603050405020304" charset="0"/>
              </a:rPr>
              <a:t>训练语料获得词向量和概率密度函数，词向量是多维实数向量，向量中包含了自然语言中的语义和语法关系，</a:t>
            </a:r>
            <a:r>
              <a:rPr lang="zh-CN" altLang="en-US" sz="1600" b="1" dirty="0">
                <a:solidFill>
                  <a:schemeClr val="accent6">
                    <a:lumMod val="75000"/>
                  </a:schemeClr>
                </a:solidFill>
                <a:latin typeface="京華老宋体" panose="02000500000000000000" pitchFamily="2" charset="-122"/>
                <a:ea typeface="京華老宋体" panose="02000500000000000000" pitchFamily="2" charset="-122"/>
                <a:cs typeface="Times New Roman" panose="02020603050405020304" charset="0"/>
              </a:rPr>
              <a:t>词向量之间余弦距离的大小代表了词语之间关系的</a:t>
            </a:r>
            <a:r>
              <a:rPr lang="zh-CN" altLang="en-US" sz="1600" b="1" dirty="0">
                <a:solidFill>
                  <a:schemeClr val="accent6">
                    <a:lumMod val="75000"/>
                  </a:schemeClr>
                </a:solidFill>
                <a:latin typeface="京華老宋体" panose="02000500000000000000" pitchFamily="2" charset="-122"/>
                <a:ea typeface="京華老宋体" panose="02000500000000000000" pitchFamily="2" charset="-122"/>
                <a:cs typeface="Times New Roman" panose="02020603050405020304" charset="0"/>
              </a:rPr>
              <a:t>远近</a:t>
            </a:r>
            <a:r>
              <a:rPr lang="zh-CN" altLang="en-US" sz="1600" dirty="0">
                <a:latin typeface="京華老宋体" panose="02000500000000000000" pitchFamily="2" charset="-122"/>
                <a:ea typeface="京華老宋体" panose="02000500000000000000" pitchFamily="2" charset="-122"/>
                <a:cs typeface="Times New Roman" panose="02020603050405020304" charset="0"/>
              </a:rPr>
              <a:t>（</a:t>
            </a:r>
            <a:r>
              <a:rPr lang="zh-CN" altLang="en-US" sz="1600" dirty="0">
                <a:latin typeface="京華老宋体" panose="02000500000000000000" pitchFamily="2" charset="-122"/>
                <a:ea typeface="京華老宋体" panose="02000500000000000000" pitchFamily="2" charset="-122"/>
                <a:cs typeface="Times New Roman" panose="02020603050405020304" charset="0"/>
              </a:rPr>
              <a:t>熊富林，</a:t>
            </a:r>
            <a:r>
              <a:rPr lang="en-US" altLang="zh-CN" sz="1600" dirty="0">
                <a:latin typeface="京華老宋体" panose="02000500000000000000" pitchFamily="2" charset="-122"/>
                <a:ea typeface="京華老宋体" panose="02000500000000000000" pitchFamily="2" charset="-122"/>
                <a:cs typeface="Times New Roman" panose="02020603050405020304" charset="0"/>
              </a:rPr>
              <a:t>2015</a:t>
            </a:r>
            <a:r>
              <a:rPr lang="zh-CN" altLang="en-US" sz="1600" dirty="0">
                <a:latin typeface="京華老宋体" panose="02000500000000000000" pitchFamily="2" charset="-122"/>
                <a:ea typeface="京華老宋体" panose="02000500000000000000" pitchFamily="2" charset="-122"/>
                <a:cs typeface="Times New Roman" panose="02020603050405020304" charset="0"/>
              </a:rPr>
              <a:t>）。余弦</a:t>
            </a:r>
            <a:r>
              <a:rPr lang="zh-CN" altLang="en-US" sz="1600" dirty="0">
                <a:latin typeface="京華老宋体" panose="02000500000000000000" pitchFamily="2" charset="-122"/>
                <a:ea typeface="京華老宋体" panose="02000500000000000000" pitchFamily="2" charset="-122"/>
                <a:cs typeface="Times New Roman" panose="02020603050405020304" charset="0"/>
              </a:rPr>
              <a:t>距离的大小即为两个词向量在向量空间中夹角的余弦值，可以衡量词语之间的语义相似度</a:t>
            </a:r>
            <a:r>
              <a:rPr lang="zh-CN" altLang="en-US" sz="1600" dirty="0">
                <a:latin typeface="京華老宋体" panose="02000500000000000000" pitchFamily="2" charset="-122"/>
                <a:ea typeface="京華老宋体" panose="02000500000000000000" pitchFamily="2" charset="-122"/>
                <a:cs typeface="Times New Roman" panose="02020603050405020304" charset="0"/>
              </a:rPr>
              <a:t>。</a:t>
            </a:r>
            <a:endParaRPr lang="zh-CN" altLang="en-US" sz="1600" dirty="0">
              <a:latin typeface="京華老宋体" panose="02000500000000000000" pitchFamily="2" charset="-122"/>
              <a:ea typeface="京華老宋体" panose="02000500000000000000" pitchFamily="2" charset="-122"/>
              <a:cs typeface="Times New Roman" panose="02020603050405020304" charset="0"/>
            </a:endParaRPr>
          </a:p>
          <a:p>
            <a:pPr marL="0" indent="0">
              <a:buNone/>
            </a:pPr>
            <a:endParaRPr lang="en-US" altLang="zh-CN" dirty="0" smtClean="0">
              <a:latin typeface="Times New Roman" panose="02020603050405020304" charset="0"/>
              <a:cs typeface="Times New Roman" panose="02020603050405020304" charset="0"/>
            </a:endParaRPr>
          </a:p>
          <a:p>
            <a:r>
              <a:rPr lang="zh-CN" altLang="en-US" sz="2400" dirty="0">
                <a:latin typeface="京華老宋体" panose="02000500000000000000" pitchFamily="2" charset="-122"/>
                <a:ea typeface="京華老宋体" panose="02000500000000000000" pitchFamily="2" charset="-122"/>
                <a:cs typeface="Times New Roman" panose="02020603050405020304" charset="0"/>
              </a:rPr>
              <a:t>工具</a:t>
            </a:r>
            <a:r>
              <a:rPr lang="zh-CN" altLang="en-US" sz="2400" dirty="0">
                <a:latin typeface="京華老宋体" panose="02000500000000000000" pitchFamily="2" charset="-122"/>
                <a:ea typeface="京華老宋体" panose="02000500000000000000" pitchFamily="2" charset="-122"/>
                <a:cs typeface="Times New Roman" panose="02020603050405020304" charset="0"/>
              </a:rPr>
              <a:t>：</a:t>
            </a:r>
            <a:r>
              <a:rPr lang="en-US" altLang="zh-CN" sz="2400" dirty="0">
                <a:latin typeface="京華老宋体" panose="02000500000000000000" pitchFamily="2" charset="-122"/>
                <a:ea typeface="京華老宋体" panose="02000500000000000000" pitchFamily="2" charset="-122"/>
                <a:cs typeface="Times New Roman" panose="02020603050405020304" charset="0"/>
              </a:rPr>
              <a:t>Python-</a:t>
            </a:r>
            <a:r>
              <a:rPr lang="en-US" altLang="zh-CN" sz="2400" dirty="0" err="1">
                <a:latin typeface="京華老宋体" panose="02000500000000000000" pitchFamily="2" charset="-122"/>
                <a:ea typeface="京華老宋体" panose="02000500000000000000" pitchFamily="2" charset="-122"/>
                <a:cs typeface="Times New Roman" panose="02020603050405020304" charset="0"/>
              </a:rPr>
              <a:t>G</a:t>
            </a:r>
            <a:r>
              <a:rPr lang="en-US" altLang="zh-CN" sz="2400" dirty="0" err="1">
                <a:latin typeface="京華老宋体" panose="02000500000000000000" pitchFamily="2" charset="-122"/>
                <a:ea typeface="京華老宋体" panose="02000500000000000000" pitchFamily="2" charset="-122"/>
                <a:cs typeface="Times New Roman" panose="02020603050405020304" charset="0"/>
              </a:rPr>
              <a:t>ensim</a:t>
            </a:r>
            <a:endParaRPr lang="en-US" altLang="zh-CN" sz="2400" dirty="0">
              <a:latin typeface="京華老宋体" panose="02000500000000000000" pitchFamily="2" charset="-122"/>
              <a:ea typeface="京華老宋体" panose="02000500000000000000" pitchFamily="2" charset="-122"/>
              <a:cs typeface="Times New Roman" panose="02020603050405020304" charset="0"/>
            </a:endParaRPr>
          </a:p>
          <a:p>
            <a:endParaRPr lang="en-US" altLang="zh-CN" dirty="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accent6">
                    <a:lumMod val="75000"/>
                  </a:schemeClr>
                </a:solidFill>
                <a:latin typeface="京華老宋体" panose="02000500000000000000" pitchFamily="2" charset="-122"/>
                <a:ea typeface="京華老宋体" panose="02000500000000000000" pitchFamily="2" charset="-122"/>
                <a:cs typeface="Times New Roman" panose="02020603050405020304" charset="0"/>
              </a:rPr>
              <a:t>研究方法：词嵌入</a:t>
            </a:r>
            <a:endParaRPr lang="en-US" altLang="zh-CN" sz="3200" b="1" dirty="0">
              <a:solidFill>
                <a:schemeClr val="accent6">
                  <a:lumMod val="75000"/>
                </a:schemeClr>
              </a:solidFill>
              <a:latin typeface="京華老宋体" panose="02000500000000000000" pitchFamily="2" charset="-122"/>
              <a:ea typeface="京華老宋体" panose="02000500000000000000" pitchFamily="2" charset="-122"/>
            </a:endParaRPr>
          </a:p>
        </p:txBody>
      </p:sp>
      <p:sp>
        <p:nvSpPr>
          <p:cNvPr id="3" name="内容占位符 2"/>
          <p:cNvSpPr>
            <a:spLocks noGrp="1"/>
          </p:cNvSpPr>
          <p:nvPr>
            <p:ph idx="1"/>
          </p:nvPr>
        </p:nvSpPr>
        <p:spPr>
          <a:xfrm>
            <a:off x="838200" y="1825625"/>
            <a:ext cx="10515600" cy="4956175"/>
          </a:xfrm>
        </p:spPr>
        <p:txBody>
          <a:bodyPr>
            <a:normAutofit/>
          </a:bodyPr>
          <a:lstStyle/>
          <a:p>
            <a:r>
              <a:rPr lang="en-US" altLang="zh-CN" sz="2400" dirty="0" err="1">
                <a:latin typeface="京華老宋体" panose="02000500000000000000" pitchFamily="2" charset="-122"/>
                <a:ea typeface="京華老宋体" panose="02000500000000000000" pitchFamily="2" charset="-122"/>
                <a:cs typeface="Times New Roman" panose="02020603050405020304" charset="0"/>
              </a:rPr>
              <a:t>GloVe</a:t>
            </a:r>
            <a:r>
              <a:rPr lang="en-US" altLang="zh-CN" sz="2400" dirty="0">
                <a:latin typeface="京華老宋体" panose="02000500000000000000" pitchFamily="2" charset="-122"/>
                <a:ea typeface="京華老宋体" panose="02000500000000000000" pitchFamily="2" charset="-122"/>
                <a:cs typeface="Times New Roman" panose="02020603050405020304" charset="0"/>
              </a:rPr>
              <a:t>(Global Vectors for Word Representation, Pennington et al., 2014</a:t>
            </a:r>
            <a:r>
              <a:rPr lang="en-US" altLang="zh-CN" sz="2400" dirty="0" smtClean="0">
                <a:latin typeface="京華老宋体" panose="02000500000000000000" pitchFamily="2" charset="-122"/>
                <a:ea typeface="京華老宋体" panose="02000500000000000000" pitchFamily="2" charset="-122"/>
                <a:cs typeface="Times New Roman" panose="02020603050405020304" charset="0"/>
              </a:rPr>
              <a:t>)</a:t>
            </a:r>
            <a:endParaRPr lang="en-US" altLang="zh-CN" sz="2000" b="1" dirty="0" smtClean="0">
              <a:latin typeface="京華老宋体" panose="02000500000000000000" pitchFamily="2" charset="-122"/>
              <a:ea typeface="京華老宋体" panose="02000500000000000000" pitchFamily="2" charset="-122"/>
              <a:cs typeface="Times New Roman" panose="02020603050405020304" charset="0"/>
            </a:endParaRPr>
          </a:p>
          <a:p>
            <a:pPr lvl="1"/>
            <a:r>
              <a:rPr lang="en-US" altLang="zh-CN" sz="2000" dirty="0" err="1" smtClean="0">
                <a:latin typeface="京華老宋体" panose="02000500000000000000" pitchFamily="2" charset="-122"/>
                <a:ea typeface="京華老宋体" panose="02000500000000000000" pitchFamily="2" charset="-122"/>
              </a:rPr>
              <a:t>GloVe</a:t>
            </a:r>
            <a:r>
              <a:rPr lang="zh-CN" altLang="en-US" sz="2000" dirty="0" smtClean="0">
                <a:latin typeface="京華老宋体" panose="02000500000000000000" pitchFamily="2" charset="-122"/>
                <a:ea typeface="京華老宋体" panose="02000500000000000000" pitchFamily="2" charset="-122"/>
              </a:rPr>
              <a:t>是斯坦福大学</a:t>
            </a:r>
            <a:r>
              <a:rPr lang="zh-CN" altLang="en-US" sz="2000" dirty="0">
                <a:latin typeface="京華老宋体" panose="02000500000000000000" pitchFamily="2" charset="-122"/>
                <a:ea typeface="京華老宋体" panose="02000500000000000000" pitchFamily="2" charset="-122"/>
              </a:rPr>
              <a:t>于</a:t>
            </a:r>
            <a:r>
              <a:rPr lang="en-US" altLang="zh-CN" sz="2000" dirty="0">
                <a:latin typeface="京華老宋体" panose="02000500000000000000" pitchFamily="2" charset="-122"/>
                <a:ea typeface="京華老宋体" panose="02000500000000000000" pitchFamily="2" charset="-122"/>
              </a:rPr>
              <a:t>2014</a:t>
            </a:r>
            <a:r>
              <a:rPr lang="zh-CN" altLang="en-US" sz="2000" dirty="0">
                <a:latin typeface="京華老宋体" panose="02000500000000000000" pitchFamily="2" charset="-122"/>
                <a:ea typeface="京華老宋体" panose="02000500000000000000" pitchFamily="2" charset="-122"/>
              </a:rPr>
              <a:t>年发布的词向量</a:t>
            </a:r>
            <a:r>
              <a:rPr lang="zh-CN" altLang="en-US" sz="2000" dirty="0" smtClean="0">
                <a:latin typeface="京華老宋体" panose="02000500000000000000" pitchFamily="2" charset="-122"/>
                <a:ea typeface="京華老宋体" panose="02000500000000000000" pitchFamily="2" charset="-122"/>
              </a:rPr>
              <a:t>工具，根据</a:t>
            </a:r>
            <a:r>
              <a:rPr lang="zh-CN" altLang="en-US" sz="2000" dirty="0">
                <a:latin typeface="京華老宋体" panose="02000500000000000000" pitchFamily="2" charset="-122"/>
                <a:ea typeface="京華老宋体" panose="02000500000000000000" pitchFamily="2" charset="-122"/>
              </a:rPr>
              <a:t>语料库中全局的词与词共现统计数据进行训练，进而获取词的向量表征</a:t>
            </a:r>
            <a:r>
              <a:rPr lang="zh-CN" altLang="en-US" sz="2000" dirty="0" smtClean="0">
                <a:latin typeface="京華老宋体" panose="02000500000000000000" pitchFamily="2" charset="-122"/>
                <a:ea typeface="京華老宋体" panose="02000500000000000000" pitchFamily="2" charset="-122"/>
              </a:rPr>
              <a:t>。</a:t>
            </a:r>
            <a:endParaRPr lang="en-US" altLang="zh-CN" sz="2000" dirty="0" smtClean="0">
              <a:latin typeface="京華老宋体" panose="02000500000000000000" pitchFamily="2" charset="-122"/>
              <a:ea typeface="京華老宋体" panose="02000500000000000000" pitchFamily="2" charset="-122"/>
            </a:endParaRPr>
          </a:p>
          <a:p>
            <a:endParaRPr lang="en-US" altLang="zh-CN" sz="2000" dirty="0">
              <a:latin typeface="京華老宋体" panose="02000500000000000000" pitchFamily="2" charset="-122"/>
              <a:ea typeface="京華老宋体" panose="02000500000000000000" pitchFamily="2" charset="-122"/>
            </a:endParaRPr>
          </a:p>
          <a:p>
            <a:pPr lvl="1"/>
            <a:r>
              <a:rPr lang="en-US" altLang="zh-CN" sz="2000" dirty="0" err="1" smtClean="0">
                <a:latin typeface="京華老宋体" panose="02000500000000000000" pitchFamily="2" charset="-122"/>
                <a:ea typeface="京華老宋体" panose="02000500000000000000" pitchFamily="2" charset="-122"/>
              </a:rPr>
              <a:t>GloVe</a:t>
            </a:r>
            <a:r>
              <a:rPr lang="zh-CN" altLang="en-US" sz="2000" dirty="0">
                <a:solidFill>
                  <a:schemeClr val="accent6">
                    <a:lumMod val="75000"/>
                  </a:schemeClr>
                </a:solidFill>
                <a:latin typeface="京華老宋体" panose="02000500000000000000" pitchFamily="2" charset="-122"/>
                <a:ea typeface="京華老宋体" panose="02000500000000000000" pitchFamily="2" charset="-122"/>
              </a:rPr>
              <a:t>通过计算两个词向量之间的欧式距离或余弦相似度来衡量词在语义上的相似性，</a:t>
            </a:r>
            <a:r>
              <a:rPr lang="zh-CN" altLang="en-US" sz="2000" dirty="0">
                <a:latin typeface="京華老宋体" panose="02000500000000000000" pitchFamily="2" charset="-122"/>
                <a:ea typeface="京華老宋体" panose="02000500000000000000" pitchFamily="2" charset="-122"/>
              </a:rPr>
              <a:t>可以根据这一指标得出相应词向量的最近临近词</a:t>
            </a:r>
            <a:r>
              <a:rPr lang="zh-CN" altLang="en-US" sz="2000" dirty="0" smtClean="0">
                <a:latin typeface="京華老宋体" panose="02000500000000000000" pitchFamily="2" charset="-122"/>
                <a:ea typeface="京華老宋体" panose="02000500000000000000" pitchFamily="2" charset="-122"/>
              </a:rPr>
              <a:t>。</a:t>
            </a:r>
            <a:endParaRPr lang="en-US" altLang="zh-CN" sz="2000" dirty="0" smtClean="0">
              <a:latin typeface="京華老宋体" panose="02000500000000000000" pitchFamily="2" charset="-122"/>
              <a:ea typeface="京華老宋体" panose="02000500000000000000" pitchFamily="2" charset="-122"/>
            </a:endParaRPr>
          </a:p>
          <a:p>
            <a:endParaRPr lang="en-US" altLang="zh-CN" sz="2000" dirty="0">
              <a:latin typeface="京華老宋体" panose="02000500000000000000" pitchFamily="2" charset="-122"/>
              <a:ea typeface="京華老宋体" panose="02000500000000000000" pitchFamily="2" charset="-122"/>
            </a:endParaRPr>
          </a:p>
          <a:p>
            <a:r>
              <a:rPr lang="zh-CN" altLang="en-US" sz="2000" dirty="0">
                <a:latin typeface="京華老宋体" panose="02000500000000000000" pitchFamily="2" charset="-122"/>
                <a:ea typeface="京華老宋体" panose="02000500000000000000" pitchFamily="2" charset="-122"/>
              </a:rPr>
              <a:t>这两种静态词嵌入方法都常用于计算词与词之间的语义相似度，从而达到聚类文本、扩展词典、情感分析等作用。它们都采用无监督方法计算，并在语义相似度度量上有一致性，均可</a:t>
            </a:r>
            <a:r>
              <a:rPr lang="zh-CN" altLang="en-US" sz="2000" dirty="0">
                <a:solidFill>
                  <a:schemeClr val="accent6">
                    <a:lumMod val="75000"/>
                  </a:schemeClr>
                </a:solidFill>
                <a:latin typeface="京華老宋体" panose="02000500000000000000" pitchFamily="2" charset="-122"/>
                <a:ea typeface="京華老宋体" panose="02000500000000000000" pitchFamily="2" charset="-122"/>
              </a:rPr>
              <a:t>通过余弦相似度或欧式距离找到相关词语，从而实现词表扩展的目标</a:t>
            </a:r>
            <a:r>
              <a:rPr lang="zh-CN" altLang="en-US" sz="2000" dirty="0">
                <a:latin typeface="京華老宋体" panose="02000500000000000000" pitchFamily="2" charset="-122"/>
                <a:ea typeface="京華老宋体" panose="02000500000000000000" pitchFamily="2" charset="-122"/>
              </a:rPr>
              <a:t>。</a:t>
            </a:r>
          </a:p>
          <a:p>
            <a:endParaRPr lang="zh-CN" altLang="en-US" sz="2000" dirty="0">
              <a:latin typeface="京華老宋体" panose="02000500000000000000" pitchFamily="2" charset="-122"/>
              <a:ea typeface="京華老宋体" panose="02000500000000000000" pitchFamily="2" charset="-122"/>
            </a:endParaRPr>
          </a:p>
          <a:p>
            <a:pPr marL="0" indent="0">
              <a:buNone/>
            </a:pPr>
            <a:endParaRPr lang="en-US" altLang="zh-CN" sz="2400" dirty="0" smtClean="0">
              <a:latin typeface="京華老宋体" panose="02000500000000000000" pitchFamily="2" charset="-122"/>
              <a:ea typeface="京華老宋体" panose="02000500000000000000" pitchFamily="2" charset="-122"/>
              <a:cs typeface="Times New Roman" panose="02020603050405020304" charset="0"/>
            </a:endParaRPr>
          </a:p>
          <a:p>
            <a:pPr marL="0" indent="0">
              <a:buNone/>
            </a:pPr>
            <a:endParaRPr lang="en-US" altLang="zh-CN" dirty="0" smtClean="0">
              <a:latin typeface="Times New Roman" panose="02020603050405020304" charset="0"/>
              <a:cs typeface="Times New Roman" panose="02020603050405020304" charset="0"/>
            </a:endParaRPr>
          </a:p>
          <a:p>
            <a:endParaRPr lang="en-US" altLang="zh-CN"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30437276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accent6">
                    <a:lumMod val="75000"/>
                  </a:schemeClr>
                </a:solidFill>
                <a:latin typeface="京華老宋体" panose="02000500000000000000" pitchFamily="2" charset="-122"/>
                <a:ea typeface="京華老宋体" panose="02000500000000000000" pitchFamily="2" charset="-122"/>
              </a:rPr>
              <a:t>扩展词表实验设计</a:t>
            </a:r>
            <a:endParaRPr lang="en-US" altLang="zh-CN" sz="3200" b="1" dirty="0">
              <a:solidFill>
                <a:schemeClr val="accent6">
                  <a:lumMod val="75000"/>
                </a:schemeClr>
              </a:solidFill>
              <a:latin typeface="京華老宋体" panose="02000500000000000000" pitchFamily="2" charset="-122"/>
              <a:ea typeface="京華老宋体" panose="02000500000000000000" pitchFamily="2" charset="-122"/>
            </a:endParaRPr>
          </a:p>
        </p:txBody>
      </p:sp>
      <p:sp>
        <p:nvSpPr>
          <p:cNvPr id="3" name="内容占位符 2"/>
          <p:cNvSpPr>
            <a:spLocks noGrp="1"/>
          </p:cNvSpPr>
          <p:nvPr>
            <p:ph idx="1"/>
          </p:nvPr>
        </p:nvSpPr>
        <p:spPr>
          <a:xfrm>
            <a:off x="838200" y="1556684"/>
            <a:ext cx="10515600" cy="4956175"/>
          </a:xfrm>
        </p:spPr>
        <p:txBody>
          <a:bodyPr>
            <a:normAutofit/>
          </a:bodyPr>
          <a:lstStyle/>
          <a:p>
            <a:r>
              <a:rPr lang="zh-CN" altLang="en-US" sz="2400" b="1" dirty="0" smtClean="0">
                <a:latin typeface="京華老宋体" panose="02000500000000000000" pitchFamily="2" charset="-122"/>
                <a:ea typeface="京華老宋体" panose="02000500000000000000" pitchFamily="2" charset="-122"/>
              </a:rPr>
              <a:t>通过</a:t>
            </a:r>
            <a:r>
              <a:rPr lang="en-US" altLang="zh-CN" sz="2400" b="1" dirty="0" smtClean="0">
                <a:latin typeface="京華老宋体" panose="02000500000000000000" pitchFamily="2" charset="-122"/>
                <a:ea typeface="京華老宋体" panose="02000500000000000000" pitchFamily="2" charset="-122"/>
              </a:rPr>
              <a:t>Word2Vec</a:t>
            </a:r>
            <a:r>
              <a:rPr lang="zh-CN" altLang="en-US" sz="2400" b="1" dirty="0" smtClean="0">
                <a:latin typeface="京華老宋体" panose="02000500000000000000" pitchFamily="2" charset="-122"/>
                <a:ea typeface="京華老宋体" panose="02000500000000000000" pitchFamily="2" charset="-122"/>
              </a:rPr>
              <a:t>方法扩展现有的社会评价词表</a:t>
            </a:r>
            <a:endParaRPr lang="en-US" altLang="zh-CN" sz="2400" b="1" dirty="0" smtClean="0">
              <a:latin typeface="京華老宋体" panose="02000500000000000000" pitchFamily="2" charset="-122"/>
              <a:ea typeface="京華老宋体" panose="02000500000000000000" pitchFamily="2" charset="-122"/>
            </a:endParaRPr>
          </a:p>
          <a:p>
            <a:pPr lvl="1"/>
            <a:endParaRPr lang="en-US" altLang="zh-CN" sz="2000" b="1" dirty="0" smtClean="0">
              <a:latin typeface="京華老宋体" panose="02000500000000000000" pitchFamily="2" charset="-122"/>
              <a:ea typeface="京華老宋体" panose="02000500000000000000" pitchFamily="2" charset="-122"/>
            </a:endParaRPr>
          </a:p>
          <a:p>
            <a:pPr lvl="1"/>
            <a:r>
              <a:rPr lang="en-US" altLang="zh-CN" sz="2000" dirty="0" smtClean="0">
                <a:latin typeface="京華老宋体" panose="02000500000000000000" pitchFamily="2" charset="-122"/>
                <a:ea typeface="京華老宋体" panose="02000500000000000000" pitchFamily="2" charset="-122"/>
              </a:rPr>
              <a:t>1.</a:t>
            </a:r>
            <a:r>
              <a:rPr lang="zh-CN" altLang="en-US" sz="2000" dirty="0">
                <a:latin typeface="京華老宋体" panose="02000500000000000000" pitchFamily="2" charset="-122"/>
                <a:ea typeface="京華老宋体" panose="02000500000000000000" pitchFamily="2" charset="-122"/>
              </a:rPr>
              <a:t>将现有的中文社会评价词表总体作为一个种子词汇</a:t>
            </a:r>
            <a:r>
              <a:rPr lang="zh-CN" altLang="en-US" sz="2000" dirty="0" smtClean="0">
                <a:latin typeface="京華老宋体" panose="02000500000000000000" pitchFamily="2" charset="-122"/>
                <a:ea typeface="京華老宋体" panose="02000500000000000000" pitchFamily="2" charset="-122"/>
              </a:rPr>
              <a:t>集</a:t>
            </a:r>
            <a:endParaRPr lang="zh-CN" altLang="en-US" sz="2000" dirty="0">
              <a:latin typeface="京華老宋体" panose="02000500000000000000" pitchFamily="2" charset="-122"/>
              <a:ea typeface="京華老宋体" panose="02000500000000000000" pitchFamily="2" charset="-122"/>
            </a:endParaRPr>
          </a:p>
          <a:p>
            <a:pPr lvl="1"/>
            <a:r>
              <a:rPr lang="en-US" altLang="zh-CN" sz="2000" dirty="0" smtClean="0">
                <a:latin typeface="京華老宋体" panose="02000500000000000000" pitchFamily="2" charset="-122"/>
                <a:ea typeface="京華老宋体" panose="02000500000000000000" pitchFamily="2" charset="-122"/>
              </a:rPr>
              <a:t>2.</a:t>
            </a:r>
            <a:r>
              <a:rPr lang="zh-CN" altLang="en-US" sz="2000" dirty="0">
                <a:latin typeface="京華老宋体" panose="02000500000000000000" pitchFamily="2" charset="-122"/>
                <a:ea typeface="京華老宋体" panose="02000500000000000000" pitchFamily="2" charset="-122"/>
              </a:rPr>
              <a:t>使用腾讯发布的</a:t>
            </a:r>
            <a:r>
              <a:rPr lang="en-US" altLang="zh-CN" sz="2000" dirty="0" err="1">
                <a:latin typeface="京華老宋体" panose="02000500000000000000" pitchFamily="2" charset="-122"/>
                <a:ea typeface="京華老宋体" panose="02000500000000000000" pitchFamily="2" charset="-122"/>
              </a:rPr>
              <a:t>AILab</a:t>
            </a:r>
            <a:r>
              <a:rPr lang="zh-CN" altLang="en-US" sz="2000" dirty="0">
                <a:latin typeface="京華老宋体" panose="02000500000000000000" pitchFamily="2" charset="-122"/>
                <a:ea typeface="京華老宋体" panose="02000500000000000000" pitchFamily="2" charset="-122"/>
              </a:rPr>
              <a:t>词向量</a:t>
            </a:r>
            <a:r>
              <a:rPr lang="en-US" altLang="zh-CN" sz="2000" dirty="0">
                <a:latin typeface="京華老宋体" panose="02000500000000000000" pitchFamily="2" charset="-122"/>
                <a:ea typeface="京華老宋体" panose="02000500000000000000" pitchFamily="2" charset="-122"/>
              </a:rPr>
              <a:t>(Song et al., 2018)</a:t>
            </a:r>
            <a:r>
              <a:rPr lang="zh-CN" altLang="en-US" sz="2000" dirty="0">
                <a:latin typeface="京華老宋体" panose="02000500000000000000" pitchFamily="2" charset="-122"/>
                <a:ea typeface="京華老宋体" panose="02000500000000000000" pitchFamily="2" charset="-122"/>
              </a:rPr>
              <a:t>作为词向量</a:t>
            </a:r>
            <a:r>
              <a:rPr lang="zh-CN" altLang="en-US" sz="2000" dirty="0" smtClean="0">
                <a:latin typeface="京華老宋体" panose="02000500000000000000" pitchFamily="2" charset="-122"/>
                <a:ea typeface="京華老宋体" panose="02000500000000000000" pitchFamily="2" charset="-122"/>
              </a:rPr>
              <a:t>库。</a:t>
            </a:r>
            <a:endParaRPr lang="en-US" altLang="zh-CN" sz="2000" dirty="0" smtClean="0">
              <a:latin typeface="京華老宋体" panose="02000500000000000000" pitchFamily="2" charset="-122"/>
              <a:ea typeface="京華老宋体" panose="02000500000000000000" pitchFamily="2" charset="-122"/>
            </a:endParaRPr>
          </a:p>
          <a:p>
            <a:pPr lvl="2"/>
            <a:r>
              <a:rPr lang="en-US" altLang="zh-CN" sz="1600" dirty="0" err="1">
                <a:latin typeface="Times New Roman" panose="02020603050405020304" charset="0"/>
                <a:ea typeface="京華老宋体" panose="02000500000000000000" pitchFamily="2" charset="-122"/>
                <a:cs typeface="Times New Roman" panose="02020603050405020304" charset="0"/>
              </a:rPr>
              <a:t>Tencent</a:t>
            </a:r>
            <a:r>
              <a:rPr lang="en-US" altLang="zh-CN" sz="1600" dirty="0">
                <a:latin typeface="Times New Roman" panose="02020603050405020304" charset="0"/>
                <a:ea typeface="京華老宋体" panose="02000500000000000000" pitchFamily="2" charset="-122"/>
                <a:cs typeface="Times New Roman" panose="02020603050405020304" charset="0"/>
              </a:rPr>
              <a:t> AI Lab Chinese and English Term </a:t>
            </a:r>
            <a:r>
              <a:rPr lang="en-US" altLang="zh-CN" sz="1600" dirty="0" smtClean="0">
                <a:latin typeface="Times New Roman" panose="02020603050405020304" charset="0"/>
                <a:ea typeface="京華老宋体" panose="02000500000000000000" pitchFamily="2" charset="-122"/>
                <a:cs typeface="Times New Roman" panose="02020603050405020304" charset="0"/>
              </a:rPr>
              <a:t>Embedding Corpora</a:t>
            </a:r>
          </a:p>
          <a:p>
            <a:pPr lvl="2"/>
            <a:r>
              <a:rPr lang="en-US" altLang="zh-CN" sz="1600" dirty="0" smtClean="0">
                <a:solidFill>
                  <a:srgbClr val="C00000"/>
                </a:solidFill>
                <a:latin typeface="Times New Roman" panose="02020603050405020304" charset="0"/>
                <a:ea typeface="京華老宋体" panose="02000500000000000000" pitchFamily="2" charset="-122"/>
                <a:cs typeface="Times New Roman" panose="02020603050405020304" charset="0"/>
              </a:rPr>
              <a:t>(</a:t>
            </a:r>
            <a:r>
              <a:rPr lang="en-US" altLang="zh-CN" sz="1600" dirty="0" smtClean="0">
                <a:solidFill>
                  <a:srgbClr val="C00000"/>
                </a:solidFill>
                <a:latin typeface="Times New Roman" panose="02020603050405020304" charset="0"/>
                <a:ea typeface="京華老宋体" panose="02000500000000000000" pitchFamily="2" charset="-122"/>
                <a:cs typeface="Times New Roman" panose="02020603050405020304" charset="0"/>
                <a:hlinkClick r:id="rId2"/>
              </a:rPr>
              <a:t>https</a:t>
            </a:r>
            <a:r>
              <a:rPr lang="en-US" altLang="zh-CN" sz="1600" dirty="0">
                <a:solidFill>
                  <a:srgbClr val="C00000"/>
                </a:solidFill>
                <a:latin typeface="Times New Roman" panose="02020603050405020304" charset="0"/>
                <a:ea typeface="京華老宋体" panose="02000500000000000000" pitchFamily="2" charset="-122"/>
                <a:cs typeface="Times New Roman" panose="02020603050405020304" charset="0"/>
                <a:hlinkClick r:id="rId2"/>
              </a:rPr>
              <a:t>://</a:t>
            </a:r>
            <a:r>
              <a:rPr lang="en-US" altLang="zh-CN" sz="1600" dirty="0" smtClean="0">
                <a:solidFill>
                  <a:srgbClr val="C00000"/>
                </a:solidFill>
                <a:latin typeface="Times New Roman" panose="02020603050405020304" charset="0"/>
                <a:ea typeface="京華老宋体" panose="02000500000000000000" pitchFamily="2" charset="-122"/>
                <a:cs typeface="Times New Roman" panose="02020603050405020304" charset="0"/>
                <a:hlinkClick r:id="rId2"/>
              </a:rPr>
              <a:t>ai.tencent.com/ailab/nlp/en/download.html</a:t>
            </a:r>
            <a:r>
              <a:rPr lang="zh-CN" altLang="en-US" sz="1600" dirty="0" smtClean="0">
                <a:solidFill>
                  <a:srgbClr val="C00000"/>
                </a:solidFill>
                <a:latin typeface="Times New Roman" panose="02020603050405020304" charset="0"/>
                <a:ea typeface="京華老宋体" panose="02000500000000000000" pitchFamily="2" charset="-122"/>
                <a:cs typeface="Times New Roman" panose="02020603050405020304" charset="0"/>
              </a:rPr>
              <a:t>，网址现已不可使用</a:t>
            </a:r>
            <a:r>
              <a:rPr lang="en-US" altLang="zh-CN" sz="1600" dirty="0" smtClean="0">
                <a:solidFill>
                  <a:srgbClr val="C00000"/>
                </a:solidFill>
                <a:latin typeface="Times New Roman" panose="02020603050405020304" charset="0"/>
                <a:ea typeface="京華老宋体" panose="02000500000000000000" pitchFamily="2" charset="-122"/>
                <a:cs typeface="Times New Roman" panose="02020603050405020304" charset="0"/>
              </a:rPr>
              <a:t>)</a:t>
            </a:r>
            <a:endParaRPr lang="en-US" altLang="zh-CN" sz="1600" dirty="0">
              <a:solidFill>
                <a:srgbClr val="C00000"/>
              </a:solidFill>
              <a:latin typeface="Times New Roman" panose="02020603050405020304" charset="0"/>
              <a:ea typeface="京華老宋体" panose="02000500000000000000" pitchFamily="2" charset="-122"/>
              <a:cs typeface="Times New Roman" panose="02020603050405020304" charset="0"/>
            </a:endParaRPr>
          </a:p>
          <a:p>
            <a:pPr lvl="1"/>
            <a:endParaRPr lang="zh-CN" altLang="en-US" sz="2000" dirty="0">
              <a:latin typeface="京華老宋体" panose="02000500000000000000" pitchFamily="2" charset="-122"/>
              <a:ea typeface="京華老宋体" panose="02000500000000000000" pitchFamily="2" charset="-122"/>
            </a:endParaRPr>
          </a:p>
          <a:p>
            <a:pPr lvl="1"/>
            <a:endParaRPr lang="en-US" altLang="zh-CN" sz="1200" dirty="0" smtClean="0">
              <a:latin typeface="京華老宋体" panose="02000500000000000000" pitchFamily="2" charset="-122"/>
              <a:ea typeface="京華老宋体" panose="02000500000000000000" pitchFamily="2" charset="-122"/>
            </a:endParaRPr>
          </a:p>
        </p:txBody>
      </p:sp>
      <p:pic>
        <p:nvPicPr>
          <p:cNvPr id="6" name="图片 5"/>
          <p:cNvPicPr>
            <a:picLocks noChangeAspect="1"/>
          </p:cNvPicPr>
          <p:nvPr/>
        </p:nvPicPr>
        <p:blipFill>
          <a:blip r:embed="rId3"/>
          <a:stretch>
            <a:fillRect/>
          </a:stretch>
        </p:blipFill>
        <p:spPr>
          <a:xfrm>
            <a:off x="3175566" y="3668944"/>
            <a:ext cx="5425230" cy="2843915"/>
          </a:xfrm>
          <a:prstGeom prst="rect">
            <a:avLst/>
          </a:prstGeom>
        </p:spPr>
      </p:pic>
    </p:spTree>
    <p:extLst>
      <p:ext uri="{BB962C8B-B14F-4D97-AF65-F5344CB8AC3E}">
        <p14:creationId xmlns:p14="http://schemas.microsoft.com/office/powerpoint/2010/main" val="22689319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accent6">
                    <a:lumMod val="75000"/>
                  </a:schemeClr>
                </a:solidFill>
                <a:latin typeface="京華老宋体" panose="02000500000000000000" pitchFamily="2" charset="-122"/>
                <a:ea typeface="京華老宋体" panose="02000500000000000000" pitchFamily="2" charset="-122"/>
              </a:rPr>
              <a:t>扩展词表实验设计</a:t>
            </a:r>
            <a:endParaRPr lang="en-US" altLang="zh-CN" sz="3200" b="1" dirty="0">
              <a:solidFill>
                <a:schemeClr val="accent6">
                  <a:lumMod val="75000"/>
                </a:schemeClr>
              </a:solidFill>
              <a:latin typeface="京華老宋体" panose="02000500000000000000" pitchFamily="2" charset="-122"/>
              <a:ea typeface="京華老宋体" panose="02000500000000000000" pitchFamily="2" charset="-122"/>
            </a:endParaRPr>
          </a:p>
        </p:txBody>
      </p:sp>
      <p:sp>
        <p:nvSpPr>
          <p:cNvPr id="3" name="内容占位符 2"/>
          <p:cNvSpPr>
            <a:spLocks noGrp="1"/>
          </p:cNvSpPr>
          <p:nvPr>
            <p:ph idx="1"/>
          </p:nvPr>
        </p:nvSpPr>
        <p:spPr>
          <a:xfrm>
            <a:off x="838200" y="1556684"/>
            <a:ext cx="10515600" cy="4956175"/>
          </a:xfrm>
        </p:spPr>
        <p:txBody>
          <a:bodyPr>
            <a:normAutofit/>
          </a:bodyPr>
          <a:lstStyle/>
          <a:p>
            <a:r>
              <a:rPr lang="zh-CN" altLang="en-US" sz="2400" b="1" dirty="0" smtClean="0">
                <a:latin typeface="京華老宋体" panose="02000500000000000000" pitchFamily="2" charset="-122"/>
                <a:ea typeface="京華老宋体" panose="02000500000000000000" pitchFamily="2" charset="-122"/>
              </a:rPr>
              <a:t>通过</a:t>
            </a:r>
            <a:r>
              <a:rPr lang="en-US" altLang="zh-CN" sz="2400" b="1" dirty="0" smtClean="0">
                <a:latin typeface="京華老宋体" panose="02000500000000000000" pitchFamily="2" charset="-122"/>
                <a:ea typeface="京華老宋体" panose="02000500000000000000" pitchFamily="2" charset="-122"/>
              </a:rPr>
              <a:t>Word2Vec</a:t>
            </a:r>
            <a:r>
              <a:rPr lang="zh-CN" altLang="en-US" sz="2400" b="1" dirty="0" smtClean="0">
                <a:latin typeface="京華老宋体" panose="02000500000000000000" pitchFamily="2" charset="-122"/>
                <a:ea typeface="京華老宋体" panose="02000500000000000000" pitchFamily="2" charset="-122"/>
              </a:rPr>
              <a:t>方法扩展现有的社会评价词表</a:t>
            </a:r>
            <a:endParaRPr lang="en-US" altLang="zh-CN" sz="2400" b="1" dirty="0" smtClean="0">
              <a:latin typeface="京華老宋体" panose="02000500000000000000" pitchFamily="2" charset="-122"/>
              <a:ea typeface="京華老宋体" panose="02000500000000000000" pitchFamily="2" charset="-122"/>
            </a:endParaRPr>
          </a:p>
          <a:p>
            <a:pPr lvl="1"/>
            <a:endParaRPr lang="en-US" altLang="zh-CN" sz="2000" b="1" dirty="0" smtClean="0">
              <a:latin typeface="京華老宋体" panose="02000500000000000000" pitchFamily="2" charset="-122"/>
              <a:ea typeface="京華老宋体" panose="02000500000000000000" pitchFamily="2" charset="-122"/>
            </a:endParaRPr>
          </a:p>
          <a:p>
            <a:pPr lvl="1"/>
            <a:r>
              <a:rPr lang="en-US" altLang="zh-CN" sz="2000" dirty="0" smtClean="0">
                <a:latin typeface="京華老宋体" panose="02000500000000000000" pitchFamily="2" charset="-122"/>
                <a:ea typeface="京華老宋体" panose="02000500000000000000" pitchFamily="2" charset="-122"/>
              </a:rPr>
              <a:t>1.</a:t>
            </a:r>
            <a:r>
              <a:rPr lang="zh-CN" altLang="en-US" sz="2000" dirty="0">
                <a:latin typeface="京華老宋体" panose="02000500000000000000" pitchFamily="2" charset="-122"/>
                <a:ea typeface="京華老宋体" panose="02000500000000000000" pitchFamily="2" charset="-122"/>
              </a:rPr>
              <a:t>将现有的中文社会评价词表总体作为一个种子词汇</a:t>
            </a:r>
            <a:r>
              <a:rPr lang="zh-CN" altLang="en-US" sz="2000" dirty="0" smtClean="0">
                <a:latin typeface="京華老宋体" panose="02000500000000000000" pitchFamily="2" charset="-122"/>
                <a:ea typeface="京華老宋体" panose="02000500000000000000" pitchFamily="2" charset="-122"/>
              </a:rPr>
              <a:t>集</a:t>
            </a:r>
            <a:endParaRPr lang="zh-CN" altLang="en-US" sz="2000" dirty="0">
              <a:latin typeface="京華老宋体" panose="02000500000000000000" pitchFamily="2" charset="-122"/>
              <a:ea typeface="京華老宋体" panose="02000500000000000000" pitchFamily="2" charset="-122"/>
            </a:endParaRPr>
          </a:p>
          <a:p>
            <a:pPr lvl="1"/>
            <a:r>
              <a:rPr lang="en-US" altLang="zh-CN" sz="2000" dirty="0" smtClean="0">
                <a:latin typeface="京華老宋体" panose="02000500000000000000" pitchFamily="2" charset="-122"/>
                <a:ea typeface="京華老宋体" panose="02000500000000000000" pitchFamily="2" charset="-122"/>
              </a:rPr>
              <a:t>2.</a:t>
            </a:r>
            <a:r>
              <a:rPr lang="zh-CN" altLang="en-US" sz="2000" dirty="0">
                <a:latin typeface="京華老宋体" panose="02000500000000000000" pitchFamily="2" charset="-122"/>
                <a:ea typeface="京華老宋体" panose="02000500000000000000" pitchFamily="2" charset="-122"/>
              </a:rPr>
              <a:t>使用腾讯发布的</a:t>
            </a:r>
            <a:r>
              <a:rPr lang="en-US" altLang="zh-CN" sz="2000" dirty="0" err="1">
                <a:latin typeface="京華老宋体" panose="02000500000000000000" pitchFamily="2" charset="-122"/>
                <a:ea typeface="京華老宋体" panose="02000500000000000000" pitchFamily="2" charset="-122"/>
              </a:rPr>
              <a:t>AILab</a:t>
            </a:r>
            <a:r>
              <a:rPr lang="zh-CN" altLang="en-US" sz="2000" dirty="0">
                <a:latin typeface="京華老宋体" panose="02000500000000000000" pitchFamily="2" charset="-122"/>
                <a:ea typeface="京華老宋体" panose="02000500000000000000" pitchFamily="2" charset="-122"/>
              </a:rPr>
              <a:t>词向量</a:t>
            </a:r>
            <a:r>
              <a:rPr lang="en-US" altLang="zh-CN" sz="2000" dirty="0">
                <a:latin typeface="京華老宋体" panose="02000500000000000000" pitchFamily="2" charset="-122"/>
                <a:ea typeface="京華老宋体" panose="02000500000000000000" pitchFamily="2" charset="-122"/>
              </a:rPr>
              <a:t>(Song et al., 2018)</a:t>
            </a:r>
            <a:r>
              <a:rPr lang="zh-CN" altLang="en-US" sz="2000" dirty="0">
                <a:latin typeface="京華老宋体" panose="02000500000000000000" pitchFamily="2" charset="-122"/>
                <a:ea typeface="京華老宋体" panose="02000500000000000000" pitchFamily="2" charset="-122"/>
              </a:rPr>
              <a:t>作为词向量</a:t>
            </a:r>
            <a:r>
              <a:rPr lang="zh-CN" altLang="en-US" sz="2000" dirty="0" smtClean="0">
                <a:latin typeface="京華老宋体" panose="02000500000000000000" pitchFamily="2" charset="-122"/>
                <a:ea typeface="京華老宋体" panose="02000500000000000000" pitchFamily="2" charset="-122"/>
              </a:rPr>
              <a:t>库</a:t>
            </a:r>
            <a:endParaRPr lang="zh-CN" altLang="en-US" sz="2000" dirty="0">
              <a:latin typeface="京華老宋体" panose="02000500000000000000" pitchFamily="2" charset="-122"/>
              <a:ea typeface="京華老宋体" panose="02000500000000000000" pitchFamily="2" charset="-122"/>
            </a:endParaRPr>
          </a:p>
          <a:p>
            <a:pPr lvl="1"/>
            <a:r>
              <a:rPr lang="en-US" altLang="zh-CN" sz="2000" dirty="0" smtClean="0">
                <a:latin typeface="京華老宋体" panose="02000500000000000000" pitchFamily="2" charset="-122"/>
                <a:ea typeface="京華老宋体" panose="02000500000000000000" pitchFamily="2" charset="-122"/>
              </a:rPr>
              <a:t>3.</a:t>
            </a:r>
            <a:r>
              <a:rPr lang="zh-CN" altLang="en-US" sz="2000" dirty="0">
                <a:latin typeface="京華老宋体" panose="02000500000000000000" pitchFamily="2" charset="-122"/>
                <a:ea typeface="京華老宋体" panose="02000500000000000000" pitchFamily="2" charset="-122"/>
              </a:rPr>
              <a:t>参照中文道德词典的构建方法</a:t>
            </a:r>
            <a:r>
              <a:rPr lang="en-US" altLang="zh-CN" sz="2000" dirty="0">
                <a:latin typeface="京華老宋体" panose="02000500000000000000" pitchFamily="2" charset="-122"/>
                <a:ea typeface="京華老宋体" panose="02000500000000000000" pitchFamily="2" charset="-122"/>
              </a:rPr>
              <a:t>(H. Wang et al., 2020</a:t>
            </a:r>
            <a:r>
              <a:rPr lang="en-US" altLang="zh-CN" sz="2000" dirty="0" smtClean="0">
                <a:latin typeface="京華老宋体" panose="02000500000000000000" pitchFamily="2" charset="-122"/>
                <a:ea typeface="京華老宋体" panose="02000500000000000000" pitchFamily="2" charset="-122"/>
              </a:rPr>
              <a:t>)</a:t>
            </a:r>
            <a:r>
              <a:rPr lang="zh-CN" altLang="en-US" sz="2000" dirty="0" smtClean="0">
                <a:latin typeface="京華老宋体" panose="02000500000000000000" pitchFamily="2" charset="-122"/>
                <a:ea typeface="京華老宋体" panose="02000500000000000000" pitchFamily="2" charset="-122"/>
              </a:rPr>
              <a:t>，选用</a:t>
            </a:r>
            <a:r>
              <a:rPr lang="zh-CN" altLang="en-US" sz="2000" dirty="0">
                <a:latin typeface="京華老宋体" panose="02000500000000000000" pitchFamily="2" charset="-122"/>
                <a:ea typeface="京華老宋体" panose="02000500000000000000" pitchFamily="2" charset="-122"/>
              </a:rPr>
              <a:t>向量库中</a:t>
            </a:r>
            <a:r>
              <a:rPr lang="zh-CN" altLang="en-US" sz="2000" dirty="0">
                <a:solidFill>
                  <a:schemeClr val="accent6">
                    <a:lumMod val="75000"/>
                  </a:schemeClr>
                </a:solidFill>
                <a:latin typeface="京華老宋体" panose="02000500000000000000" pitchFamily="2" charset="-122"/>
                <a:ea typeface="京華老宋体" panose="02000500000000000000" pitchFamily="2" charset="-122"/>
              </a:rPr>
              <a:t>与每个种子词汇余弦距离最小的十个词</a:t>
            </a:r>
            <a:r>
              <a:rPr lang="zh-CN" altLang="en-US" sz="2000" dirty="0">
                <a:latin typeface="京華老宋体" panose="02000500000000000000" pitchFamily="2" charset="-122"/>
                <a:ea typeface="京華老宋体" panose="02000500000000000000" pitchFamily="2" charset="-122"/>
              </a:rPr>
              <a:t>作为备选</a:t>
            </a:r>
            <a:r>
              <a:rPr lang="zh-CN" altLang="en-US" sz="2000" dirty="0" smtClean="0">
                <a:latin typeface="京華老宋体" panose="02000500000000000000" pitchFamily="2" charset="-122"/>
                <a:ea typeface="京華老宋体" panose="02000500000000000000" pitchFamily="2" charset="-122"/>
              </a:rPr>
              <a:t>词汇</a:t>
            </a:r>
            <a:endParaRPr lang="en-US" altLang="zh-CN" sz="2000" dirty="0">
              <a:latin typeface="京華老宋体" panose="02000500000000000000" pitchFamily="2" charset="-122"/>
              <a:ea typeface="京華老宋体" panose="02000500000000000000" pitchFamily="2" charset="-122"/>
            </a:endParaRPr>
          </a:p>
          <a:p>
            <a:pPr lvl="1"/>
            <a:endParaRPr lang="en-US" altLang="zh-CN" sz="1200" dirty="0" smtClean="0">
              <a:latin typeface="京華老宋体" panose="02000500000000000000" pitchFamily="2" charset="-122"/>
              <a:ea typeface="京華老宋体" panose="02000500000000000000" pitchFamily="2" charset="-122"/>
            </a:endParaRPr>
          </a:p>
        </p:txBody>
      </p:sp>
      <p:pic>
        <p:nvPicPr>
          <p:cNvPr id="5" name="图片 4"/>
          <p:cNvPicPr>
            <a:picLocks noChangeAspect="1"/>
          </p:cNvPicPr>
          <p:nvPr/>
        </p:nvPicPr>
        <p:blipFill>
          <a:blip r:embed="rId2"/>
          <a:stretch>
            <a:fillRect/>
          </a:stretch>
        </p:blipFill>
        <p:spPr>
          <a:xfrm>
            <a:off x="3300412" y="3851719"/>
            <a:ext cx="5591175" cy="2661140"/>
          </a:xfrm>
          <a:prstGeom prst="rect">
            <a:avLst/>
          </a:prstGeom>
        </p:spPr>
      </p:pic>
    </p:spTree>
    <p:extLst>
      <p:ext uri="{BB962C8B-B14F-4D97-AF65-F5344CB8AC3E}">
        <p14:creationId xmlns:p14="http://schemas.microsoft.com/office/powerpoint/2010/main" val="8479440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accent6">
                    <a:lumMod val="75000"/>
                  </a:schemeClr>
                </a:solidFill>
                <a:latin typeface="京華老宋体" panose="02000500000000000000" pitchFamily="2" charset="-122"/>
                <a:ea typeface="京華老宋体" panose="02000500000000000000" pitchFamily="2" charset="-122"/>
              </a:rPr>
              <a:t>扩展词表实验设计</a:t>
            </a:r>
            <a:endParaRPr lang="en-US" altLang="zh-CN" sz="3200" b="1" dirty="0">
              <a:solidFill>
                <a:schemeClr val="accent6">
                  <a:lumMod val="75000"/>
                </a:schemeClr>
              </a:solidFill>
              <a:latin typeface="京華老宋体" panose="02000500000000000000" pitchFamily="2" charset="-122"/>
              <a:ea typeface="京華老宋体" panose="02000500000000000000" pitchFamily="2" charset="-122"/>
            </a:endParaRPr>
          </a:p>
        </p:txBody>
      </p:sp>
      <p:sp>
        <p:nvSpPr>
          <p:cNvPr id="3" name="内容占位符 2"/>
          <p:cNvSpPr>
            <a:spLocks noGrp="1"/>
          </p:cNvSpPr>
          <p:nvPr>
            <p:ph idx="1"/>
          </p:nvPr>
        </p:nvSpPr>
        <p:spPr>
          <a:xfrm>
            <a:off x="838200" y="1556684"/>
            <a:ext cx="10515600" cy="4956175"/>
          </a:xfrm>
        </p:spPr>
        <p:txBody>
          <a:bodyPr>
            <a:normAutofit lnSpcReduction="10000"/>
          </a:bodyPr>
          <a:lstStyle/>
          <a:p>
            <a:r>
              <a:rPr lang="zh-CN" altLang="en-US" sz="2400" b="1" dirty="0" smtClean="0">
                <a:latin typeface="京華老宋体" panose="02000500000000000000" pitchFamily="2" charset="-122"/>
                <a:ea typeface="京華老宋体" panose="02000500000000000000" pitchFamily="2" charset="-122"/>
              </a:rPr>
              <a:t>通过</a:t>
            </a:r>
            <a:r>
              <a:rPr lang="en-US" altLang="zh-CN" sz="2400" b="1" dirty="0" smtClean="0">
                <a:latin typeface="京華老宋体" panose="02000500000000000000" pitchFamily="2" charset="-122"/>
                <a:ea typeface="京華老宋体" panose="02000500000000000000" pitchFamily="2" charset="-122"/>
              </a:rPr>
              <a:t>Word2Vec</a:t>
            </a:r>
            <a:r>
              <a:rPr lang="zh-CN" altLang="en-US" sz="2400" b="1" dirty="0" smtClean="0">
                <a:latin typeface="京華老宋体" panose="02000500000000000000" pitchFamily="2" charset="-122"/>
                <a:ea typeface="京華老宋体" panose="02000500000000000000" pitchFamily="2" charset="-122"/>
              </a:rPr>
              <a:t>方法扩展现有的社会评价词表</a:t>
            </a:r>
            <a:endParaRPr lang="en-US" altLang="zh-CN" sz="2400" b="1" dirty="0" smtClean="0">
              <a:latin typeface="京華老宋体" panose="02000500000000000000" pitchFamily="2" charset="-122"/>
              <a:ea typeface="京華老宋体" panose="02000500000000000000" pitchFamily="2" charset="-122"/>
            </a:endParaRPr>
          </a:p>
          <a:p>
            <a:pPr lvl="1"/>
            <a:endParaRPr lang="en-US" altLang="zh-CN" b="1" dirty="0">
              <a:latin typeface="京華老宋体" panose="02000500000000000000" pitchFamily="2" charset="-122"/>
              <a:ea typeface="京華老宋体" panose="02000500000000000000" pitchFamily="2" charset="-122"/>
            </a:endParaRPr>
          </a:p>
          <a:p>
            <a:pPr lvl="1"/>
            <a:endParaRPr lang="en-US" altLang="zh-CN" sz="2000" b="1" dirty="0" smtClean="0">
              <a:latin typeface="京華老宋体" panose="02000500000000000000" pitchFamily="2" charset="-122"/>
              <a:ea typeface="京華老宋体" panose="02000500000000000000" pitchFamily="2" charset="-122"/>
            </a:endParaRPr>
          </a:p>
          <a:p>
            <a:pPr lvl="1"/>
            <a:endParaRPr lang="en-US" altLang="zh-CN" sz="2000" b="1" dirty="0">
              <a:latin typeface="京華老宋体" panose="02000500000000000000" pitchFamily="2" charset="-122"/>
              <a:ea typeface="京華老宋体" panose="02000500000000000000" pitchFamily="2" charset="-122"/>
            </a:endParaRPr>
          </a:p>
          <a:p>
            <a:pPr lvl="1"/>
            <a:endParaRPr lang="en-US" altLang="zh-CN" sz="2000" b="1" dirty="0" smtClean="0">
              <a:latin typeface="京華老宋体" panose="02000500000000000000" pitchFamily="2" charset="-122"/>
              <a:ea typeface="京華老宋体" panose="02000500000000000000" pitchFamily="2" charset="-122"/>
            </a:endParaRPr>
          </a:p>
          <a:p>
            <a:pPr lvl="1"/>
            <a:endParaRPr lang="en-US" altLang="zh-CN" sz="2000" b="1" dirty="0">
              <a:latin typeface="京華老宋体" panose="02000500000000000000" pitchFamily="2" charset="-122"/>
              <a:ea typeface="京華老宋体" panose="02000500000000000000" pitchFamily="2" charset="-122"/>
            </a:endParaRPr>
          </a:p>
          <a:p>
            <a:pPr lvl="1"/>
            <a:endParaRPr lang="en-US" altLang="zh-CN" sz="2000" b="1" dirty="0" smtClean="0">
              <a:latin typeface="京華老宋体" panose="02000500000000000000" pitchFamily="2" charset="-122"/>
              <a:ea typeface="京華老宋体" panose="02000500000000000000" pitchFamily="2" charset="-122"/>
            </a:endParaRPr>
          </a:p>
          <a:p>
            <a:pPr lvl="1"/>
            <a:endParaRPr lang="en-US" altLang="zh-CN" sz="2000" b="1" dirty="0">
              <a:latin typeface="京華老宋体" panose="02000500000000000000" pitchFamily="2" charset="-122"/>
              <a:ea typeface="京華老宋体" panose="02000500000000000000" pitchFamily="2" charset="-122"/>
            </a:endParaRPr>
          </a:p>
          <a:p>
            <a:pPr lvl="1"/>
            <a:endParaRPr lang="en-US" altLang="zh-CN" sz="2000" b="1" dirty="0" smtClean="0">
              <a:latin typeface="京華老宋体" panose="02000500000000000000" pitchFamily="2" charset="-122"/>
              <a:ea typeface="京華老宋体" panose="02000500000000000000" pitchFamily="2" charset="-122"/>
            </a:endParaRPr>
          </a:p>
          <a:p>
            <a:pPr lvl="1"/>
            <a:endParaRPr lang="en-US" altLang="zh-CN" sz="2000" b="1" dirty="0">
              <a:latin typeface="京華老宋体" panose="02000500000000000000" pitchFamily="2" charset="-122"/>
              <a:ea typeface="京華老宋体" panose="02000500000000000000" pitchFamily="2" charset="-122"/>
            </a:endParaRPr>
          </a:p>
          <a:p>
            <a:pPr lvl="1"/>
            <a:endParaRPr lang="en-US" altLang="zh-CN" sz="2000" b="1" dirty="0" smtClean="0">
              <a:latin typeface="京華老宋体" panose="02000500000000000000" pitchFamily="2" charset="-122"/>
              <a:ea typeface="京華老宋体" panose="02000500000000000000" pitchFamily="2" charset="-122"/>
            </a:endParaRPr>
          </a:p>
          <a:p>
            <a:pPr lvl="1"/>
            <a:r>
              <a:rPr lang="zh-CN" altLang="en-US" sz="2000" dirty="0">
                <a:latin typeface="京華老宋体" panose="02000500000000000000" pitchFamily="2" charset="-122"/>
                <a:ea typeface="京華老宋体" panose="02000500000000000000" pitchFamily="2" charset="-122"/>
              </a:rPr>
              <a:t>通过</a:t>
            </a:r>
            <a:r>
              <a:rPr lang="en-US" altLang="zh-CN" sz="2000" dirty="0">
                <a:latin typeface="京華老宋体" panose="02000500000000000000" pitchFamily="2" charset="-122"/>
                <a:ea typeface="京華老宋体" panose="02000500000000000000" pitchFamily="2" charset="-122"/>
              </a:rPr>
              <a:t>Word2Vec</a:t>
            </a:r>
            <a:r>
              <a:rPr lang="zh-CN" altLang="en-US" sz="2000" dirty="0">
                <a:latin typeface="京華老宋体" panose="02000500000000000000" pitchFamily="2" charset="-122"/>
                <a:ea typeface="京華老宋体" panose="02000500000000000000" pitchFamily="2" charset="-122"/>
              </a:rPr>
              <a:t>模型计算余弦最短距离而生成的新词，其情感极性，即消极性质（</a:t>
            </a:r>
            <a:r>
              <a:rPr lang="en-US" altLang="zh-CN" sz="2000" dirty="0">
                <a:latin typeface="京華老宋体" panose="02000500000000000000" pitchFamily="2" charset="-122"/>
                <a:ea typeface="京華老宋体" panose="02000500000000000000" pitchFamily="2" charset="-122"/>
              </a:rPr>
              <a:t>negative</a:t>
            </a:r>
            <a:r>
              <a:rPr lang="zh-CN" altLang="en-US" sz="2000" dirty="0">
                <a:latin typeface="京華老宋体" panose="02000500000000000000" pitchFamily="2" charset="-122"/>
                <a:ea typeface="京華老宋体" panose="02000500000000000000" pitchFamily="2" charset="-122"/>
              </a:rPr>
              <a:t>）或积极性质（</a:t>
            </a:r>
            <a:r>
              <a:rPr lang="en-US" altLang="zh-CN" sz="2000" dirty="0">
                <a:latin typeface="京華老宋体" panose="02000500000000000000" pitchFamily="2" charset="-122"/>
                <a:ea typeface="京華老宋体" panose="02000500000000000000" pitchFamily="2" charset="-122"/>
              </a:rPr>
              <a:t>positive</a:t>
            </a:r>
            <a:r>
              <a:rPr lang="zh-CN" altLang="en-US" sz="2000" dirty="0">
                <a:latin typeface="京華老宋体" panose="02000500000000000000" pitchFamily="2" charset="-122"/>
                <a:ea typeface="京華老宋体" panose="02000500000000000000" pitchFamily="2" charset="-122"/>
              </a:rPr>
              <a:t>）不一定与种子词相同。以积极性质的词汇为种子词所扩展得到的词，也有可能具有消极性质。因此，结束备选词的生成、去重工作之后，还需进一步</a:t>
            </a:r>
            <a:r>
              <a:rPr lang="zh-CN" altLang="en-US" sz="2000" dirty="0">
                <a:solidFill>
                  <a:schemeClr val="accent6">
                    <a:lumMod val="75000"/>
                  </a:schemeClr>
                </a:solidFill>
                <a:latin typeface="京華老宋体" panose="02000500000000000000" pitchFamily="2" charset="-122"/>
                <a:ea typeface="京華老宋体" panose="02000500000000000000" pitchFamily="2" charset="-122"/>
              </a:rPr>
              <a:t>判断词的情感极性</a:t>
            </a:r>
            <a:r>
              <a:rPr lang="zh-CN" altLang="en-US" sz="2000" dirty="0">
                <a:latin typeface="京華老宋体" panose="02000500000000000000" pitchFamily="2" charset="-122"/>
                <a:ea typeface="京華老宋体" panose="02000500000000000000" pitchFamily="2" charset="-122"/>
              </a:rPr>
              <a:t>。</a:t>
            </a:r>
          </a:p>
          <a:p>
            <a:pPr lvl="1"/>
            <a:endParaRPr lang="en-US" altLang="zh-CN" sz="2000" b="1" dirty="0">
              <a:latin typeface="京華老宋体" panose="02000500000000000000" pitchFamily="2" charset="-122"/>
              <a:ea typeface="京華老宋体" panose="02000500000000000000" pitchFamily="2" charset="-122"/>
            </a:endParaRPr>
          </a:p>
        </p:txBody>
      </p:sp>
      <p:pic>
        <p:nvPicPr>
          <p:cNvPr id="4" name="图片 3"/>
          <p:cNvPicPr>
            <a:picLocks noChangeAspect="1"/>
          </p:cNvPicPr>
          <p:nvPr/>
        </p:nvPicPr>
        <p:blipFill>
          <a:blip r:embed="rId2"/>
          <a:stretch>
            <a:fillRect/>
          </a:stretch>
        </p:blipFill>
        <p:spPr>
          <a:xfrm>
            <a:off x="3122978" y="2085835"/>
            <a:ext cx="5896331" cy="2686193"/>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smtClean="0">
                <a:solidFill>
                  <a:schemeClr val="accent6">
                    <a:lumMod val="75000"/>
                  </a:schemeClr>
                </a:solidFill>
                <a:latin typeface="京華老宋体" panose="02000500000000000000" pitchFamily="2" charset="-122"/>
                <a:ea typeface="京華老宋体" panose="02000500000000000000" pitchFamily="2" charset="-122"/>
              </a:rPr>
              <a:t>扩展词表实验设计</a:t>
            </a:r>
            <a:endParaRPr lang="en-US" altLang="zh-CN" sz="3200" b="1" dirty="0">
              <a:solidFill>
                <a:schemeClr val="accent6">
                  <a:lumMod val="75000"/>
                </a:schemeClr>
              </a:solidFill>
              <a:latin typeface="京華老宋体" panose="02000500000000000000" pitchFamily="2" charset="-122"/>
              <a:ea typeface="京華老宋体" panose="02000500000000000000" pitchFamily="2" charset="-122"/>
            </a:endParaRPr>
          </a:p>
        </p:txBody>
      </p:sp>
      <p:sp>
        <p:nvSpPr>
          <p:cNvPr id="3" name="内容占位符 2"/>
          <p:cNvSpPr>
            <a:spLocks noGrp="1"/>
          </p:cNvSpPr>
          <p:nvPr>
            <p:ph idx="1"/>
          </p:nvPr>
        </p:nvSpPr>
        <p:spPr>
          <a:xfrm>
            <a:off x="838200" y="1375148"/>
            <a:ext cx="10515600" cy="4956175"/>
          </a:xfrm>
        </p:spPr>
        <p:txBody>
          <a:bodyPr>
            <a:normAutofit/>
          </a:bodyPr>
          <a:lstStyle/>
          <a:p>
            <a:r>
              <a:rPr lang="zh-CN" altLang="en-US" sz="2400" b="1" dirty="0" smtClean="0">
                <a:latin typeface="京華老宋体" panose="02000500000000000000" pitchFamily="2" charset="-122"/>
                <a:ea typeface="京華老宋体" panose="02000500000000000000" pitchFamily="2" charset="-122"/>
              </a:rPr>
              <a:t>通过</a:t>
            </a:r>
            <a:r>
              <a:rPr lang="en-US" altLang="zh-CN" sz="2400" b="1" dirty="0" smtClean="0">
                <a:latin typeface="京華老宋体" panose="02000500000000000000" pitchFamily="2" charset="-122"/>
                <a:ea typeface="京華老宋体" panose="02000500000000000000" pitchFamily="2" charset="-122"/>
              </a:rPr>
              <a:t>Word2Vec</a:t>
            </a:r>
            <a:r>
              <a:rPr lang="zh-CN" altLang="en-US" sz="2400" b="1" dirty="0" smtClean="0">
                <a:latin typeface="京華老宋体" panose="02000500000000000000" pitchFamily="2" charset="-122"/>
                <a:ea typeface="京華老宋体" panose="02000500000000000000" pitchFamily="2" charset="-122"/>
              </a:rPr>
              <a:t>方法扩展现有的社会评价词表</a:t>
            </a:r>
            <a:endParaRPr lang="en-US" altLang="zh-CN" sz="2400" b="1" dirty="0" smtClean="0">
              <a:latin typeface="京華老宋体" panose="02000500000000000000" pitchFamily="2" charset="-122"/>
              <a:ea typeface="京華老宋体" panose="02000500000000000000" pitchFamily="2" charset="-122"/>
            </a:endParaRPr>
          </a:p>
          <a:p>
            <a:pPr lvl="1"/>
            <a:endParaRPr lang="en-US" altLang="zh-CN" sz="2000" b="1" dirty="0" smtClean="0">
              <a:latin typeface="京華老宋体" panose="02000500000000000000" pitchFamily="2" charset="-122"/>
              <a:ea typeface="京華老宋体" panose="02000500000000000000" pitchFamily="2" charset="-122"/>
            </a:endParaRPr>
          </a:p>
          <a:p>
            <a:pPr lvl="1"/>
            <a:r>
              <a:rPr lang="en-US" altLang="zh-CN" sz="2000" dirty="0">
                <a:latin typeface="京華老宋体" panose="02000500000000000000" pitchFamily="2" charset="-122"/>
                <a:ea typeface="京華老宋体" panose="02000500000000000000" pitchFamily="2" charset="-122"/>
              </a:rPr>
              <a:t>4</a:t>
            </a:r>
            <a:r>
              <a:rPr lang="en-US" altLang="zh-CN" sz="2000" dirty="0" smtClean="0">
                <a:latin typeface="京華老宋体" panose="02000500000000000000" pitchFamily="2" charset="-122"/>
                <a:ea typeface="京華老宋体" panose="02000500000000000000" pitchFamily="2" charset="-122"/>
              </a:rPr>
              <a:t>.</a:t>
            </a:r>
            <a:r>
              <a:rPr lang="zh-CN" altLang="en-US" sz="2000" dirty="0">
                <a:latin typeface="京華老宋体" panose="02000500000000000000" pitchFamily="2" charset="-122"/>
                <a:ea typeface="京華老宋体" panose="02000500000000000000" pitchFamily="2" charset="-122"/>
              </a:rPr>
              <a:t>选择</a:t>
            </a:r>
            <a:r>
              <a:rPr lang="zh-CN" altLang="en-US" sz="2000" b="1" dirty="0">
                <a:solidFill>
                  <a:schemeClr val="accent6">
                    <a:lumMod val="75000"/>
                  </a:schemeClr>
                </a:solidFill>
                <a:latin typeface="京華老宋体" panose="02000500000000000000" pitchFamily="2" charset="-122"/>
                <a:ea typeface="京華老宋体" panose="02000500000000000000" pitchFamily="2" charset="-122"/>
              </a:rPr>
              <a:t>中心向量法</a:t>
            </a:r>
            <a:r>
              <a:rPr lang="zh-CN" altLang="en-US" sz="2000" dirty="0">
                <a:latin typeface="京華老宋体" panose="02000500000000000000" pitchFamily="2" charset="-122"/>
                <a:ea typeface="京華老宋体" panose="02000500000000000000" pitchFamily="2" charset="-122"/>
              </a:rPr>
              <a:t>作为判断词汇情感</a:t>
            </a:r>
            <a:r>
              <a:rPr lang="zh-CN" altLang="en-US" sz="2000" dirty="0" smtClean="0">
                <a:latin typeface="京華老宋体" panose="02000500000000000000" pitchFamily="2" charset="-122"/>
                <a:ea typeface="京華老宋体" panose="02000500000000000000" pitchFamily="2" charset="-122"/>
              </a:rPr>
              <a:t>极性方法</a:t>
            </a:r>
            <a:r>
              <a:rPr lang="zh-CN" altLang="en-US" sz="2000" dirty="0">
                <a:latin typeface="京華老宋体" panose="02000500000000000000" pitchFamily="2" charset="-122"/>
                <a:ea typeface="京華老宋体" panose="02000500000000000000" pitchFamily="2" charset="-122"/>
              </a:rPr>
              <a:t>，</a:t>
            </a:r>
            <a:r>
              <a:rPr lang="zh-CN" altLang="en-US" sz="2000" dirty="0" smtClean="0">
                <a:latin typeface="京華老宋体" panose="02000500000000000000" pitchFamily="2" charset="-122"/>
                <a:ea typeface="京華老宋体" panose="02000500000000000000" pitchFamily="2" charset="-122"/>
              </a:rPr>
              <a:t>进一步筛选、分配扩展的备选新词汇。</a:t>
            </a:r>
            <a:endParaRPr lang="en-US" altLang="zh-CN" sz="2000" dirty="0" smtClean="0">
              <a:latin typeface="京華老宋体" panose="02000500000000000000" pitchFamily="2" charset="-122"/>
              <a:ea typeface="京華老宋体" panose="02000500000000000000" pitchFamily="2" charset="-122"/>
            </a:endParaRPr>
          </a:p>
          <a:p>
            <a:pPr lvl="1"/>
            <a:endParaRPr lang="en-US" altLang="zh-CN" sz="1600" dirty="0">
              <a:latin typeface="京華老宋体" panose="02000500000000000000" pitchFamily="2" charset="-122"/>
              <a:ea typeface="京華老宋体" panose="02000500000000000000" pitchFamily="2" charset="-122"/>
            </a:endParaRPr>
          </a:p>
          <a:p>
            <a:pPr lvl="1"/>
            <a:r>
              <a:rPr lang="zh-CN" altLang="en-US" sz="1600" dirty="0" smtClean="0">
                <a:latin typeface="京華老宋体" panose="02000500000000000000" pitchFamily="2" charset="-122"/>
                <a:ea typeface="京華老宋体" panose="02000500000000000000" pitchFamily="2" charset="-122"/>
              </a:rPr>
              <a:t>方法：</a:t>
            </a:r>
            <a:r>
              <a:rPr lang="zh-CN" altLang="en-US" sz="1600" dirty="0">
                <a:latin typeface="京華老宋体" panose="02000500000000000000" pitchFamily="2" charset="-122"/>
                <a:ea typeface="京華老宋体" panose="02000500000000000000" pitchFamily="2" charset="-122"/>
              </a:rPr>
              <a:t>将种子词表中积极性质的词汇、消极性质的词汇各作为一类，分别计算词向量的平均值，将其作为各自的</a:t>
            </a:r>
            <a:r>
              <a:rPr lang="zh-CN" altLang="en-US" sz="1600" dirty="0">
                <a:solidFill>
                  <a:schemeClr val="accent6">
                    <a:lumMod val="75000"/>
                  </a:schemeClr>
                </a:solidFill>
                <a:latin typeface="京華老宋体" panose="02000500000000000000" pitchFamily="2" charset="-122"/>
                <a:ea typeface="京華老宋体" panose="02000500000000000000" pitchFamily="2" charset="-122"/>
              </a:rPr>
              <a:t>中心向量</a:t>
            </a:r>
            <a:r>
              <a:rPr lang="zh-CN" altLang="en-US" sz="1600" dirty="0" smtClean="0">
                <a:latin typeface="京華老宋体" panose="02000500000000000000" pitchFamily="2" charset="-122"/>
                <a:ea typeface="京華老宋体" panose="02000500000000000000" pitchFamily="2" charset="-122"/>
              </a:rPr>
              <a:t>。获取</a:t>
            </a:r>
            <a:r>
              <a:rPr lang="zh-CN" altLang="en-US" sz="1600" dirty="0">
                <a:latin typeface="京華老宋体" panose="02000500000000000000" pitchFamily="2" charset="-122"/>
                <a:ea typeface="京華老宋体" panose="02000500000000000000" pitchFamily="2" charset="-122"/>
              </a:rPr>
              <a:t>备选词汇的向量，计算</a:t>
            </a:r>
            <a:r>
              <a:rPr lang="zh-CN" altLang="en-US" sz="1600" dirty="0">
                <a:solidFill>
                  <a:schemeClr val="accent6">
                    <a:lumMod val="75000"/>
                  </a:schemeClr>
                </a:solidFill>
                <a:latin typeface="京華老宋体" panose="02000500000000000000" pitchFamily="2" charset="-122"/>
                <a:ea typeface="京華老宋体" panose="02000500000000000000" pitchFamily="2" charset="-122"/>
              </a:rPr>
              <a:t>各备选词与两类中心向量的余弦相似度</a:t>
            </a:r>
            <a:r>
              <a:rPr lang="zh-CN" altLang="en-US" sz="1600" dirty="0" smtClean="0">
                <a:latin typeface="京華老宋体" panose="02000500000000000000" pitchFamily="2" charset="-122"/>
                <a:ea typeface="京華老宋体" panose="02000500000000000000" pitchFamily="2" charset="-122"/>
              </a:rPr>
              <a:t>。</a:t>
            </a:r>
            <a:endParaRPr lang="en-US" altLang="zh-CN" sz="1600" dirty="0" smtClean="0">
              <a:latin typeface="京華老宋体" panose="02000500000000000000" pitchFamily="2" charset="-122"/>
              <a:ea typeface="京華老宋体" panose="02000500000000000000" pitchFamily="2" charset="-122"/>
            </a:endParaRPr>
          </a:p>
          <a:p>
            <a:pPr lvl="1"/>
            <a:r>
              <a:rPr lang="zh-CN" altLang="en-US" sz="1600" dirty="0" smtClean="0">
                <a:latin typeface="京華老宋体" panose="02000500000000000000" pitchFamily="2" charset="-122"/>
                <a:ea typeface="京華老宋体" panose="02000500000000000000" pitchFamily="2" charset="-122"/>
              </a:rPr>
              <a:t>若</a:t>
            </a:r>
            <a:r>
              <a:rPr lang="zh-CN" altLang="en-US" sz="1600" dirty="0">
                <a:latin typeface="京華老宋体" panose="02000500000000000000" pitchFamily="2" charset="-122"/>
                <a:ea typeface="京華老宋体" panose="02000500000000000000" pitchFamily="2" charset="-122"/>
              </a:rPr>
              <a:t>备选词与积极词汇中心向量的余弦相似度大于消极词汇中心向量，则该词被判定为积极性质；反之，则被判定为消极性质</a:t>
            </a:r>
            <a:r>
              <a:rPr lang="zh-CN" altLang="en-US" sz="1600" dirty="0" smtClean="0">
                <a:latin typeface="京華老宋体" panose="02000500000000000000" pitchFamily="2" charset="-122"/>
                <a:ea typeface="京華老宋体" panose="02000500000000000000" pitchFamily="2" charset="-122"/>
              </a:rPr>
              <a:t>。</a:t>
            </a:r>
            <a:endParaRPr lang="zh-CN" altLang="en-US" sz="1600" dirty="0">
              <a:latin typeface="京華老宋体" panose="02000500000000000000" pitchFamily="2" charset="-122"/>
              <a:ea typeface="京華老宋体" panose="02000500000000000000" pitchFamily="2" charset="-122"/>
            </a:endParaRPr>
          </a:p>
          <a:p>
            <a:pPr lvl="1"/>
            <a:endParaRPr lang="en-US" altLang="zh-CN" sz="2000" dirty="0" smtClean="0">
              <a:latin typeface="京華老宋体" panose="02000500000000000000" pitchFamily="2" charset="-122"/>
              <a:ea typeface="京華老宋体" panose="02000500000000000000" pitchFamily="2" charset="-122"/>
            </a:endParaRPr>
          </a:p>
          <a:p>
            <a:pPr lvl="1"/>
            <a:endParaRPr lang="zh-CN" altLang="en-US" sz="2000" dirty="0">
              <a:latin typeface="京華老宋体" panose="02000500000000000000" pitchFamily="2" charset="-122"/>
              <a:ea typeface="京華老宋体" panose="02000500000000000000" pitchFamily="2" charset="-122"/>
            </a:endParaRPr>
          </a:p>
        </p:txBody>
      </p:sp>
      <p:pic>
        <p:nvPicPr>
          <p:cNvPr id="4" name="图片 3"/>
          <p:cNvPicPr>
            <a:picLocks noChangeAspect="1"/>
          </p:cNvPicPr>
          <p:nvPr/>
        </p:nvPicPr>
        <p:blipFill>
          <a:blip r:embed="rId2"/>
          <a:stretch>
            <a:fillRect/>
          </a:stretch>
        </p:blipFill>
        <p:spPr>
          <a:xfrm>
            <a:off x="732864" y="3853236"/>
            <a:ext cx="4680083" cy="2808679"/>
          </a:xfrm>
          <a:prstGeom prst="rect">
            <a:avLst/>
          </a:prstGeom>
        </p:spPr>
      </p:pic>
      <p:pic>
        <p:nvPicPr>
          <p:cNvPr id="6" name="图片 5"/>
          <p:cNvPicPr>
            <a:picLocks noChangeAspect="1"/>
          </p:cNvPicPr>
          <p:nvPr/>
        </p:nvPicPr>
        <p:blipFill>
          <a:blip r:embed="rId3"/>
          <a:stretch>
            <a:fillRect/>
          </a:stretch>
        </p:blipFill>
        <p:spPr>
          <a:xfrm>
            <a:off x="5802405" y="4034771"/>
            <a:ext cx="6124587" cy="2445611"/>
          </a:xfrm>
          <a:prstGeom prst="rect">
            <a:avLst/>
          </a:prstGeom>
        </p:spPr>
      </p:pic>
    </p:spTree>
    <p:extLst>
      <p:ext uri="{BB962C8B-B14F-4D97-AF65-F5344CB8AC3E}">
        <p14:creationId xmlns:p14="http://schemas.microsoft.com/office/powerpoint/2010/main" val="134826902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b="1" dirty="0">
                <a:solidFill>
                  <a:schemeClr val="accent6">
                    <a:lumMod val="75000"/>
                  </a:schemeClr>
                </a:solidFill>
                <a:latin typeface="京華老宋体" panose="02000500000000000000" pitchFamily="2" charset="-122"/>
                <a:ea typeface="京華老宋体" panose="02000500000000000000" pitchFamily="2" charset="-122"/>
              </a:rPr>
              <a:t>信</a:t>
            </a:r>
            <a:r>
              <a:rPr lang="zh-CN" altLang="en-US" sz="3200" b="1" dirty="0" smtClean="0">
                <a:solidFill>
                  <a:schemeClr val="accent6">
                    <a:lumMod val="75000"/>
                  </a:schemeClr>
                </a:solidFill>
                <a:latin typeface="京華老宋体" panose="02000500000000000000" pitchFamily="2" charset="-122"/>
                <a:ea typeface="京華老宋体" panose="02000500000000000000" pitchFamily="2" charset="-122"/>
              </a:rPr>
              <a:t>效度检验</a:t>
            </a:r>
            <a:r>
              <a:rPr lang="zh-CN" altLang="en-US" sz="3200" b="1" dirty="0" smtClean="0">
                <a:solidFill>
                  <a:schemeClr val="accent6">
                    <a:lumMod val="75000"/>
                  </a:schemeClr>
                </a:solidFill>
                <a:latin typeface="京華老宋体" panose="02000500000000000000" pitchFamily="2" charset="-122"/>
                <a:ea typeface="京華老宋体" panose="02000500000000000000" pitchFamily="2" charset="-122"/>
              </a:rPr>
              <a:t>实验设计</a:t>
            </a:r>
            <a:endParaRPr lang="en-US" altLang="zh-CN" sz="3200" b="1" dirty="0">
              <a:solidFill>
                <a:schemeClr val="accent6">
                  <a:lumMod val="75000"/>
                </a:schemeClr>
              </a:solidFill>
              <a:latin typeface="京華老宋体" panose="02000500000000000000" pitchFamily="2" charset="-122"/>
              <a:ea typeface="京華老宋体" panose="02000500000000000000" pitchFamily="2" charset="-122"/>
            </a:endParaRPr>
          </a:p>
        </p:txBody>
      </p:sp>
      <p:sp>
        <p:nvSpPr>
          <p:cNvPr id="3" name="内容占位符 2"/>
          <p:cNvSpPr>
            <a:spLocks noGrp="1"/>
          </p:cNvSpPr>
          <p:nvPr>
            <p:ph idx="1"/>
          </p:nvPr>
        </p:nvSpPr>
        <p:spPr>
          <a:xfrm>
            <a:off x="838200" y="1556684"/>
            <a:ext cx="10515600" cy="4956175"/>
          </a:xfrm>
        </p:spPr>
        <p:txBody>
          <a:bodyPr>
            <a:normAutofit/>
          </a:bodyPr>
          <a:lstStyle/>
          <a:p>
            <a:r>
              <a:rPr lang="zh-CN" altLang="en-US" sz="2400" b="1" dirty="0" smtClean="0">
                <a:latin typeface="京華老宋体" panose="02000500000000000000" pitchFamily="2" charset="-122"/>
                <a:ea typeface="京華老宋体" panose="02000500000000000000" pitchFamily="2" charset="-122"/>
              </a:rPr>
              <a:t>相关性检验</a:t>
            </a:r>
            <a:r>
              <a:rPr lang="zh-CN" altLang="en-US" sz="2400" b="1" dirty="0">
                <a:latin typeface="京華老宋体" panose="02000500000000000000" pitchFamily="2" charset="-122"/>
                <a:ea typeface="京華老宋体" panose="02000500000000000000" pitchFamily="2" charset="-122"/>
              </a:rPr>
              <a:t>：皮尔逊相关系数（</a:t>
            </a:r>
            <a:r>
              <a:rPr lang="en-US" altLang="zh-CN" sz="2400" b="1" dirty="0">
                <a:latin typeface="京華老宋体" panose="02000500000000000000" pitchFamily="2" charset="-122"/>
                <a:ea typeface="京華老宋体" panose="02000500000000000000" pitchFamily="2" charset="-122"/>
              </a:rPr>
              <a:t>Pearson Correlation coefficient</a:t>
            </a:r>
            <a:r>
              <a:rPr lang="zh-CN" altLang="en-US" sz="2400" b="1" dirty="0">
                <a:latin typeface="京華老宋体" panose="02000500000000000000" pitchFamily="2" charset="-122"/>
                <a:ea typeface="京華老宋体" panose="02000500000000000000" pitchFamily="2" charset="-122"/>
              </a:rPr>
              <a:t>）</a:t>
            </a:r>
            <a:endParaRPr lang="en-US" altLang="zh-CN" sz="2400" b="1" dirty="0">
              <a:latin typeface="京華老宋体" panose="02000500000000000000" pitchFamily="2" charset="-122"/>
              <a:ea typeface="京華老宋体" panose="02000500000000000000" pitchFamily="2" charset="-122"/>
            </a:endParaRPr>
          </a:p>
          <a:p>
            <a:pPr marL="457200" lvl="1" indent="0">
              <a:buNone/>
            </a:pPr>
            <a:endParaRPr lang="en-US" altLang="zh-CN" sz="2000" b="1" dirty="0" smtClean="0">
              <a:latin typeface="京華老宋体" panose="02000500000000000000" pitchFamily="2" charset="-122"/>
              <a:ea typeface="京華老宋体" panose="02000500000000000000" pitchFamily="2" charset="-122"/>
            </a:endParaRPr>
          </a:p>
          <a:p>
            <a:r>
              <a:rPr lang="zh-CN" altLang="en-US" sz="1600" dirty="0" smtClean="0">
                <a:solidFill>
                  <a:schemeClr val="accent6">
                    <a:lumMod val="75000"/>
                  </a:schemeClr>
                </a:solidFill>
                <a:latin typeface="京華老宋体" panose="02000500000000000000" pitchFamily="2" charset="-122"/>
                <a:ea typeface="京華老宋体" panose="02000500000000000000" pitchFamily="2" charset="-122"/>
              </a:rPr>
              <a:t>定义：</a:t>
            </a:r>
            <a:r>
              <a:rPr lang="zh-CN" altLang="en-US" sz="1600" dirty="0" smtClean="0">
                <a:latin typeface="京華老宋体" panose="02000500000000000000" pitchFamily="2" charset="-122"/>
                <a:ea typeface="京華老宋体" panose="02000500000000000000" pitchFamily="2" charset="-122"/>
              </a:rPr>
              <a:t>皮尔逊相关系数</a:t>
            </a:r>
            <a:r>
              <a:rPr lang="zh-CN" altLang="en-US" sz="1600" dirty="0">
                <a:latin typeface="京華老宋体" panose="02000500000000000000" pitchFamily="2" charset="-122"/>
                <a:ea typeface="京華老宋体" panose="02000500000000000000" pitchFamily="2" charset="-122"/>
              </a:rPr>
              <a:t>用于衡量两个变量之间线性关系的强度和方向，可以取</a:t>
            </a:r>
            <a:r>
              <a:rPr lang="en-US" altLang="zh-CN" sz="1600" dirty="0">
                <a:latin typeface="京華老宋体" panose="02000500000000000000" pitchFamily="2" charset="-122"/>
                <a:ea typeface="京華老宋体" panose="02000500000000000000" pitchFamily="2" charset="-122"/>
              </a:rPr>
              <a:t>-1</a:t>
            </a:r>
            <a:r>
              <a:rPr lang="zh-CN" altLang="en-US" sz="1600" dirty="0">
                <a:latin typeface="京華老宋体" panose="02000500000000000000" pitchFamily="2" charset="-122"/>
                <a:ea typeface="京華老宋体" panose="02000500000000000000" pitchFamily="2" charset="-122"/>
              </a:rPr>
              <a:t>到</a:t>
            </a:r>
            <a:r>
              <a:rPr lang="en-US" altLang="zh-CN" sz="1600" dirty="0">
                <a:latin typeface="京華老宋体" panose="02000500000000000000" pitchFamily="2" charset="-122"/>
                <a:ea typeface="京華老宋体" panose="02000500000000000000" pitchFamily="2" charset="-122"/>
              </a:rPr>
              <a:t>+1</a:t>
            </a:r>
            <a:r>
              <a:rPr lang="zh-CN" altLang="en-US" sz="1600" dirty="0">
                <a:latin typeface="京華老宋体" panose="02000500000000000000" pitchFamily="2" charset="-122"/>
                <a:ea typeface="京華老宋体" panose="02000500000000000000" pitchFamily="2" charset="-122"/>
              </a:rPr>
              <a:t>之间的值，值越大表示相关性越强。</a:t>
            </a:r>
            <a:r>
              <a:rPr lang="en-US" altLang="zh-CN" sz="1600" dirty="0">
                <a:latin typeface="京華老宋体" panose="02000500000000000000" pitchFamily="2" charset="-122"/>
                <a:ea typeface="京華老宋体" panose="02000500000000000000" pitchFamily="2" charset="-122"/>
              </a:rPr>
              <a:t>+1</a:t>
            </a:r>
            <a:r>
              <a:rPr lang="zh-CN" altLang="en-US" sz="1600" dirty="0">
                <a:latin typeface="京華老宋体" panose="02000500000000000000" pitchFamily="2" charset="-122"/>
                <a:ea typeface="京華老宋体" panose="02000500000000000000" pitchFamily="2" charset="-122"/>
              </a:rPr>
              <a:t>表示变量与递增关系完全线性相关的，</a:t>
            </a:r>
            <a:r>
              <a:rPr lang="en-US" altLang="zh-CN" sz="1600" dirty="0">
                <a:latin typeface="京華老宋体" panose="02000500000000000000" pitchFamily="2" charset="-122"/>
                <a:ea typeface="京華老宋体" panose="02000500000000000000" pitchFamily="2" charset="-122"/>
              </a:rPr>
              <a:t>-1</a:t>
            </a:r>
            <a:r>
              <a:rPr lang="zh-CN" altLang="en-US" sz="1600" dirty="0">
                <a:latin typeface="京華老宋体" panose="02000500000000000000" pitchFamily="2" charset="-122"/>
                <a:ea typeface="京華老宋体" panose="02000500000000000000" pitchFamily="2" charset="-122"/>
              </a:rPr>
              <a:t>则表示变量与递减关系完全线性相关</a:t>
            </a:r>
            <a:r>
              <a:rPr lang="en-US" altLang="zh-CN" sz="1600" dirty="0">
                <a:latin typeface="京華老宋体" panose="02000500000000000000" pitchFamily="2" charset="-122"/>
                <a:ea typeface="京華老宋体" panose="02000500000000000000" pitchFamily="2" charset="-122"/>
              </a:rPr>
              <a:t>(</a:t>
            </a:r>
            <a:r>
              <a:rPr lang="en-US" altLang="zh-CN" sz="1600" dirty="0" err="1">
                <a:latin typeface="京華老宋体" panose="02000500000000000000" pitchFamily="2" charset="-122"/>
                <a:ea typeface="京華老宋体" panose="02000500000000000000" pitchFamily="2" charset="-122"/>
              </a:rPr>
              <a:t>Gogtay</a:t>
            </a:r>
            <a:r>
              <a:rPr lang="en-US" altLang="zh-CN" sz="1600" dirty="0">
                <a:latin typeface="京華老宋体" panose="02000500000000000000" pitchFamily="2" charset="-122"/>
                <a:ea typeface="京華老宋体" panose="02000500000000000000" pitchFamily="2" charset="-122"/>
              </a:rPr>
              <a:t> &amp; </a:t>
            </a:r>
            <a:r>
              <a:rPr lang="en-US" altLang="zh-CN" sz="1600" dirty="0" err="1">
                <a:latin typeface="京華老宋体" panose="02000500000000000000" pitchFamily="2" charset="-122"/>
                <a:ea typeface="京華老宋体" panose="02000500000000000000" pitchFamily="2" charset="-122"/>
              </a:rPr>
              <a:t>Thatte</a:t>
            </a:r>
            <a:r>
              <a:rPr lang="en-US" altLang="zh-CN" sz="1600" dirty="0">
                <a:latin typeface="京華老宋体" panose="02000500000000000000" pitchFamily="2" charset="-122"/>
                <a:ea typeface="京華老宋体" panose="02000500000000000000" pitchFamily="2" charset="-122"/>
              </a:rPr>
              <a:t>, </a:t>
            </a:r>
            <a:r>
              <a:rPr lang="en-US" altLang="zh-CN" sz="1600" dirty="0" err="1">
                <a:latin typeface="京華老宋体" panose="02000500000000000000" pitchFamily="2" charset="-122"/>
                <a:ea typeface="京華老宋体" panose="02000500000000000000" pitchFamily="2" charset="-122"/>
              </a:rPr>
              <a:t>n.d.</a:t>
            </a:r>
            <a:r>
              <a:rPr lang="en-US" altLang="zh-CN" sz="1600" dirty="0">
                <a:latin typeface="京華老宋体" panose="02000500000000000000" pitchFamily="2" charset="-122"/>
                <a:ea typeface="京華老宋体" panose="02000500000000000000" pitchFamily="2" charset="-122"/>
              </a:rPr>
              <a:t>)</a:t>
            </a:r>
            <a:r>
              <a:rPr lang="zh-CN" altLang="en-US" sz="1600" dirty="0" smtClean="0">
                <a:latin typeface="京華老宋体" panose="02000500000000000000" pitchFamily="2" charset="-122"/>
                <a:ea typeface="京華老宋体" panose="02000500000000000000" pitchFamily="2" charset="-122"/>
              </a:rPr>
              <a:t>。</a:t>
            </a:r>
            <a:endParaRPr lang="en-US" altLang="zh-CN" sz="1600" dirty="0" smtClean="0">
              <a:latin typeface="京華老宋体" panose="02000500000000000000" pitchFamily="2" charset="-122"/>
              <a:ea typeface="京華老宋体" panose="02000500000000000000" pitchFamily="2" charset="-122"/>
            </a:endParaRPr>
          </a:p>
          <a:p>
            <a:endParaRPr lang="en-US" altLang="zh-CN" sz="1600" dirty="0">
              <a:latin typeface="京華老宋体" panose="02000500000000000000" pitchFamily="2" charset="-122"/>
              <a:ea typeface="京華老宋体" panose="02000500000000000000" pitchFamily="2" charset="-122"/>
            </a:endParaRPr>
          </a:p>
          <a:p>
            <a:r>
              <a:rPr lang="zh-CN" altLang="en-US" sz="1600" dirty="0" smtClean="0">
                <a:solidFill>
                  <a:schemeClr val="accent6">
                    <a:lumMod val="75000"/>
                  </a:schemeClr>
                </a:solidFill>
                <a:latin typeface="京華老宋体" panose="02000500000000000000" pitchFamily="2" charset="-122"/>
                <a:ea typeface="京華老宋体" panose="02000500000000000000" pitchFamily="2" charset="-122"/>
              </a:rPr>
              <a:t>标准：</a:t>
            </a:r>
            <a:r>
              <a:rPr lang="zh-CN" altLang="en-US" sz="1600" dirty="0" smtClean="0">
                <a:latin typeface="京華老宋体" panose="02000500000000000000" pitchFamily="2" charset="-122"/>
                <a:ea typeface="京華老宋体" panose="02000500000000000000" pitchFamily="2" charset="-122"/>
              </a:rPr>
              <a:t>如果</a:t>
            </a:r>
            <a:r>
              <a:rPr lang="zh-CN" altLang="en-US" sz="1600" dirty="0">
                <a:latin typeface="京華老宋体" panose="02000500000000000000" pitchFamily="2" charset="-122"/>
                <a:ea typeface="京華老宋体" panose="02000500000000000000" pitchFamily="2" charset="-122"/>
              </a:rPr>
              <a:t>相关系数大于</a:t>
            </a:r>
            <a:r>
              <a:rPr lang="en-US" altLang="zh-CN" sz="1600" dirty="0">
                <a:solidFill>
                  <a:schemeClr val="accent6">
                    <a:lumMod val="75000"/>
                  </a:schemeClr>
                </a:solidFill>
                <a:latin typeface="京華老宋体" panose="02000500000000000000" pitchFamily="2" charset="-122"/>
                <a:ea typeface="京華老宋体" panose="02000500000000000000" pitchFamily="2" charset="-122"/>
              </a:rPr>
              <a:t>0.8</a:t>
            </a:r>
            <a:r>
              <a:rPr lang="zh-CN" altLang="en-US" sz="1600" dirty="0">
                <a:latin typeface="京華老宋体" panose="02000500000000000000" pitchFamily="2" charset="-122"/>
                <a:ea typeface="京華老宋体" panose="02000500000000000000" pitchFamily="2" charset="-122"/>
              </a:rPr>
              <a:t>，则认为词之间是强相关的关系；若相关系数小于</a:t>
            </a:r>
            <a:r>
              <a:rPr lang="en-US" altLang="zh-CN" sz="1600" dirty="0">
                <a:latin typeface="京華老宋体" panose="02000500000000000000" pitchFamily="2" charset="-122"/>
                <a:ea typeface="京華老宋体" panose="02000500000000000000" pitchFamily="2" charset="-122"/>
              </a:rPr>
              <a:t>0.5</a:t>
            </a:r>
            <a:r>
              <a:rPr lang="zh-CN" altLang="en-US" sz="1600" dirty="0">
                <a:latin typeface="京華老宋体" panose="02000500000000000000" pitchFamily="2" charset="-122"/>
                <a:ea typeface="京華老宋体" panose="02000500000000000000" pitchFamily="2" charset="-122"/>
              </a:rPr>
              <a:t>，则一般认为是弱相关</a:t>
            </a:r>
            <a:r>
              <a:rPr lang="en-US" altLang="zh-CN" sz="1600" dirty="0">
                <a:latin typeface="京華老宋体" panose="02000500000000000000" pitchFamily="2" charset="-122"/>
                <a:ea typeface="京華老宋体" panose="02000500000000000000" pitchFamily="2" charset="-122"/>
              </a:rPr>
              <a:t>(</a:t>
            </a:r>
            <a:r>
              <a:rPr lang="en-US" altLang="zh-CN" sz="1600" dirty="0" err="1">
                <a:latin typeface="京華老宋体" panose="02000500000000000000" pitchFamily="2" charset="-122"/>
                <a:ea typeface="京華老宋体" panose="02000500000000000000" pitchFamily="2" charset="-122"/>
              </a:rPr>
              <a:t>Bolboacă</a:t>
            </a:r>
            <a:r>
              <a:rPr lang="en-US" altLang="zh-CN" sz="1600" dirty="0">
                <a:latin typeface="京華老宋体" panose="02000500000000000000" pitchFamily="2" charset="-122"/>
                <a:ea typeface="京華老宋体" panose="02000500000000000000" pitchFamily="2" charset="-122"/>
              </a:rPr>
              <a:t> &amp; </a:t>
            </a:r>
            <a:r>
              <a:rPr lang="en-US" altLang="zh-CN" sz="1600" dirty="0" err="1">
                <a:latin typeface="京華老宋体" panose="02000500000000000000" pitchFamily="2" charset="-122"/>
                <a:ea typeface="京華老宋体" panose="02000500000000000000" pitchFamily="2" charset="-122"/>
              </a:rPr>
              <a:t>Jäntschi</a:t>
            </a:r>
            <a:r>
              <a:rPr lang="en-US" altLang="zh-CN" sz="1600" dirty="0">
                <a:latin typeface="京華老宋体" panose="02000500000000000000" pitchFamily="2" charset="-122"/>
                <a:ea typeface="京華老宋体" panose="02000500000000000000" pitchFamily="2" charset="-122"/>
              </a:rPr>
              <a:t>, 2006</a:t>
            </a:r>
            <a:r>
              <a:rPr lang="en-US" altLang="zh-CN" sz="1600" dirty="0" smtClean="0">
                <a:latin typeface="京華老宋体" panose="02000500000000000000" pitchFamily="2" charset="-122"/>
                <a:ea typeface="京華老宋体" panose="02000500000000000000" pitchFamily="2" charset="-122"/>
              </a:rPr>
              <a:t>)</a:t>
            </a:r>
            <a:r>
              <a:rPr lang="zh-CN" altLang="en-US" sz="1600" dirty="0" smtClean="0">
                <a:latin typeface="京華老宋体" panose="02000500000000000000" pitchFamily="2" charset="-122"/>
                <a:ea typeface="京華老宋体" panose="02000500000000000000" pitchFamily="2" charset="-122"/>
              </a:rPr>
              <a:t>。</a:t>
            </a:r>
            <a:endParaRPr lang="en-US" altLang="zh-CN" sz="1600" dirty="0" smtClean="0">
              <a:latin typeface="京華老宋体" panose="02000500000000000000" pitchFamily="2" charset="-122"/>
              <a:ea typeface="京華老宋体" panose="02000500000000000000" pitchFamily="2" charset="-122"/>
            </a:endParaRPr>
          </a:p>
          <a:p>
            <a:endParaRPr lang="en-US" altLang="zh-CN" sz="1600" dirty="0">
              <a:latin typeface="京華老宋体" panose="02000500000000000000" pitchFamily="2" charset="-122"/>
              <a:ea typeface="京華老宋体" panose="02000500000000000000" pitchFamily="2" charset="-122"/>
            </a:endParaRPr>
          </a:p>
          <a:p>
            <a:r>
              <a:rPr lang="zh-CN" altLang="en-US" sz="1600" dirty="0" smtClean="0">
                <a:latin typeface="京華老宋体" panose="02000500000000000000" pitchFamily="2" charset="-122"/>
                <a:ea typeface="京華老宋体" panose="02000500000000000000" pitchFamily="2" charset="-122"/>
              </a:rPr>
              <a:t>本研究使用</a:t>
            </a:r>
            <a:r>
              <a:rPr lang="zh-CN" altLang="en-US" sz="1600" dirty="0">
                <a:latin typeface="京華老宋体" panose="02000500000000000000" pitchFamily="2" charset="-122"/>
                <a:ea typeface="京華老宋体" panose="02000500000000000000" pitchFamily="2" charset="-122"/>
              </a:rPr>
              <a:t>皮尔逊相关系数进行扩展词表与社会评价词表的相关性检验。分别计算社会评价词表、扩展词表中各维度积极、消极词汇的</a:t>
            </a:r>
            <a:r>
              <a:rPr lang="zh-CN" altLang="en-US" sz="1600" dirty="0">
                <a:solidFill>
                  <a:schemeClr val="accent6">
                    <a:lumMod val="75000"/>
                  </a:schemeClr>
                </a:solidFill>
                <a:latin typeface="京華老宋体" panose="02000500000000000000" pitchFamily="2" charset="-122"/>
                <a:ea typeface="京華老宋体" panose="02000500000000000000" pitchFamily="2" charset="-122"/>
              </a:rPr>
              <a:t>词向量平均值</a:t>
            </a:r>
            <a:r>
              <a:rPr lang="zh-CN" altLang="en-US" sz="1600" dirty="0">
                <a:latin typeface="京華老宋体" panose="02000500000000000000" pitchFamily="2" charset="-122"/>
                <a:ea typeface="京華老宋体" panose="02000500000000000000" pitchFamily="2" charset="-122"/>
              </a:rPr>
              <a:t>，得出中心向量后，</a:t>
            </a:r>
            <a:r>
              <a:rPr lang="zh-CN" altLang="en-US" sz="1600" dirty="0">
                <a:solidFill>
                  <a:schemeClr val="accent6">
                    <a:lumMod val="75000"/>
                  </a:schemeClr>
                </a:solidFill>
                <a:latin typeface="京華老宋体" panose="02000500000000000000" pitchFamily="2" charset="-122"/>
                <a:ea typeface="京華老宋体" panose="02000500000000000000" pitchFamily="2" charset="-122"/>
              </a:rPr>
              <a:t>比较两个中心向量之间的皮尔逊相关系数</a:t>
            </a:r>
            <a:r>
              <a:rPr lang="zh-CN" altLang="en-US" sz="1600" dirty="0" smtClean="0">
                <a:latin typeface="京華老宋体" panose="02000500000000000000" pitchFamily="2" charset="-122"/>
                <a:ea typeface="京華老宋体" panose="02000500000000000000" pitchFamily="2" charset="-122"/>
              </a:rPr>
              <a:t>。</a:t>
            </a:r>
            <a:endParaRPr lang="en-US" altLang="zh-CN" sz="1600" dirty="0" smtClean="0">
              <a:latin typeface="京華老宋体" panose="02000500000000000000" pitchFamily="2" charset="-122"/>
              <a:ea typeface="京華老宋体" panose="02000500000000000000" pitchFamily="2" charset="-122"/>
            </a:endParaRPr>
          </a:p>
          <a:p>
            <a:endParaRPr lang="en-US" altLang="zh-CN" sz="1600" dirty="0">
              <a:latin typeface="京華老宋体" panose="02000500000000000000" pitchFamily="2" charset="-122"/>
              <a:ea typeface="京華老宋体" panose="02000500000000000000" pitchFamily="2" charset="-122"/>
            </a:endParaRPr>
          </a:p>
          <a:p>
            <a:r>
              <a:rPr lang="zh-CN" altLang="en-US" sz="1600" dirty="0" smtClean="0">
                <a:latin typeface="京華老宋体" panose="02000500000000000000" pitchFamily="2" charset="-122"/>
                <a:ea typeface="京華老宋体" panose="02000500000000000000" pitchFamily="2" charset="-122"/>
              </a:rPr>
              <a:t>若</a:t>
            </a:r>
            <a:r>
              <a:rPr lang="zh-CN" altLang="en-US" sz="1600" dirty="0">
                <a:latin typeface="京華老宋体" panose="02000500000000000000" pitchFamily="2" charset="-122"/>
                <a:ea typeface="京華老宋体" panose="02000500000000000000" pitchFamily="2" charset="-122"/>
              </a:rPr>
              <a:t>相关系数超过</a:t>
            </a:r>
            <a:r>
              <a:rPr lang="en-US" altLang="zh-CN" sz="1600" dirty="0">
                <a:latin typeface="京華老宋体" panose="02000500000000000000" pitchFamily="2" charset="-122"/>
                <a:ea typeface="京華老宋体" panose="02000500000000000000" pitchFamily="2" charset="-122"/>
              </a:rPr>
              <a:t>0.8</a:t>
            </a:r>
            <a:r>
              <a:rPr lang="zh-CN" altLang="en-US" sz="1600" dirty="0">
                <a:latin typeface="京華老宋体" panose="02000500000000000000" pitchFamily="2" charset="-122"/>
                <a:ea typeface="京華老宋体" panose="02000500000000000000" pitchFamily="2" charset="-122"/>
              </a:rPr>
              <a:t>，则表明该维度的正负情感极性词汇之间具有显著相关性；若所有维度均达到此标准，则证明扩展词表与社会评价词表具有一致性。</a:t>
            </a:r>
          </a:p>
          <a:p>
            <a:endParaRPr lang="zh-CN" altLang="en-US" sz="2000" dirty="0">
              <a:latin typeface="京華老宋体" panose="02000500000000000000" pitchFamily="2" charset="-122"/>
              <a:ea typeface="京華老宋体" panose="02000500000000000000" pitchFamily="2" charset="-122"/>
            </a:endParaRPr>
          </a:p>
          <a:p>
            <a:pPr lvl="1"/>
            <a:endParaRPr lang="en-US" altLang="zh-CN" sz="2000" dirty="0" smtClean="0">
              <a:latin typeface="京華老宋体" panose="02000500000000000000" pitchFamily="2" charset="-122"/>
              <a:ea typeface="京華老宋体" panose="02000500000000000000" pitchFamily="2" charset="-122"/>
            </a:endParaRPr>
          </a:p>
          <a:p>
            <a:pPr lvl="1"/>
            <a:endParaRPr lang="zh-CN" altLang="en-US" sz="2000" dirty="0">
              <a:latin typeface="京華老宋体" panose="02000500000000000000" pitchFamily="2" charset="-122"/>
              <a:ea typeface="京華老宋体" panose="02000500000000000000" pitchFamily="2" charset="-122"/>
            </a:endParaRPr>
          </a:p>
        </p:txBody>
      </p:sp>
    </p:spTree>
    <p:extLst>
      <p:ext uri="{BB962C8B-B14F-4D97-AF65-F5344CB8AC3E}">
        <p14:creationId xmlns:p14="http://schemas.microsoft.com/office/powerpoint/2010/main" val="2275487247"/>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KSO_WPP_MARK_KEY" val="507da533-db12-4ac0-bc2f-ab5ae93d2ca1"/>
  <p:tag name="COMMONDATA" val="eyJoZGlkIjoiY2VlMmVkMGJmNDcxMTRmZTk1ZGZiZDUwZGE2ZGRkZWI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1697</Words>
  <Application>Microsoft Office PowerPoint</Application>
  <PresentationFormat>宽屏</PresentationFormat>
  <Paragraphs>180</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19</vt:i4>
      </vt:variant>
    </vt:vector>
  </HeadingPairs>
  <TitlesOfParts>
    <vt:vector size="26" baseType="lpstr">
      <vt:lpstr>华文中宋</vt:lpstr>
      <vt:lpstr>京華老宋体</vt:lpstr>
      <vt:lpstr>微软雅黑</vt:lpstr>
      <vt:lpstr>Arial</vt:lpstr>
      <vt:lpstr>Calibri</vt:lpstr>
      <vt:lpstr>Times New Roman</vt:lpstr>
      <vt:lpstr>Office 主题</vt:lpstr>
      <vt:lpstr>基于中国社会评价词表的  语义相似度计算与词表扩充</vt:lpstr>
      <vt:lpstr>研究背景</vt:lpstr>
      <vt:lpstr>研究方法：词嵌入</vt:lpstr>
      <vt:lpstr>研究方法：词嵌入</vt:lpstr>
      <vt:lpstr>扩展词表实验设计</vt:lpstr>
      <vt:lpstr>扩展词表实验设计</vt:lpstr>
      <vt:lpstr>扩展词表实验设计</vt:lpstr>
      <vt:lpstr>扩展词表实验设计</vt:lpstr>
      <vt:lpstr>信效度检验实验设计</vt:lpstr>
      <vt:lpstr>信效度检验实验设计</vt:lpstr>
      <vt:lpstr>信效度检验实验设计</vt:lpstr>
      <vt:lpstr>实验结果</vt:lpstr>
      <vt:lpstr>实验结果</vt:lpstr>
      <vt:lpstr>实验结果</vt:lpstr>
      <vt:lpstr>实验结果</vt:lpstr>
      <vt:lpstr>目前结论</vt:lpstr>
      <vt:lpstr>未来计划</vt:lpstr>
      <vt:lpstr>文件夹部分</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基于词嵌入的计算扩展词表</dc:title>
  <dc:creator>Pac.B</dc:creator>
  <cp:lastModifiedBy>Microsoft 帐户</cp:lastModifiedBy>
  <cp:revision>141</cp:revision>
  <dcterms:created xsi:type="dcterms:W3CDTF">2022-12-25T07:51:00Z</dcterms:created>
  <dcterms:modified xsi:type="dcterms:W3CDTF">2025-01-14T06:58:37Z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B8BFE0FC25B7453381A7E1F4B1A753E6_12</vt:lpwstr>
  </property>
  <property fmtid="{D5CDD505-2E9C-101B-9397-08002B2CF9AE}" pid="3" name="KSOProductBuildVer">
    <vt:lpwstr>2052-12.1.0.19770</vt:lpwstr>
  </property>
</Properties>
</file>