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0" r:id="rId2"/>
    <p:sldMasterId id="2147483701" r:id="rId3"/>
  </p:sldMasterIdLst>
  <p:notesMasterIdLst>
    <p:notesMasterId r:id="rId14"/>
  </p:notesMasterIdLst>
  <p:handoutMasterIdLst>
    <p:handoutMasterId r:id="rId15"/>
  </p:handoutMasterIdLst>
  <p:sldIdLst>
    <p:sldId id="271" r:id="rId4"/>
    <p:sldId id="257" r:id="rId5"/>
    <p:sldId id="259" r:id="rId6"/>
    <p:sldId id="261" r:id="rId7"/>
    <p:sldId id="260" r:id="rId8"/>
    <p:sldId id="268" r:id="rId9"/>
    <p:sldId id="262" r:id="rId10"/>
    <p:sldId id="269" r:id="rId11"/>
    <p:sldId id="26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1A05-2721-40C2-B8C2-7BCE475E6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BB2FB-6345-45FF-A90E-A01D6AFF79C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F89ED-19FF-448D-9637-AB3A68F3EE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22E37-F0B4-44B7-8973-6E792D97C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9FB7-5EAD-4BB8-B680-95975632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6978D-169D-4110-A16B-2595AC07B6B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850F2-B22E-4775-A903-A41CD4C7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883"/>
            <a:ext cx="10515600" cy="610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734117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73A58B-049D-654D-BEBD-C7DA70C72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972" y="476886"/>
            <a:ext cx="5062656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34976" y="1825625"/>
            <a:ext cx="5063311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C3839-7DF4-4E41-8E84-F182EFCDDF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F2A9C-1E11-804F-A182-B4172150205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F1305B8-47C0-4CBB-93CD-22BDCC264D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666749"/>
            <a:ext cx="5429250" cy="27622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5D2AF6-38E5-1948-88A5-CEB705BE9B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762E18D-F9C8-47C7-8617-DFB664E2F84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581577-C057-45A2-B749-3430CF2C70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38409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AC63E75D-D294-452D-9607-53E7ABB2C9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618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956804B-9D6F-4AD0-8128-D8DC885491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38826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143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DDD3281-14A8-49A7-89F0-29102D1B3D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00250"/>
            <a:ext cx="1752600" cy="40195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81AD30BA-A625-481B-9506-9004496BCCC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90800" y="2000250"/>
            <a:ext cx="1752600" cy="40195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F9441A21-4A84-4DCD-A224-3E786D973C7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3400" y="2000250"/>
            <a:ext cx="1752600" cy="40195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3765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4404732"/>
            <a:ext cx="12192000" cy="2453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476886"/>
            <a:ext cx="11114955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1825625"/>
            <a:ext cx="11116392" cy="216651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3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32066" y="0"/>
            <a:ext cx="405993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449659"/>
            <a:ext cx="3044283" cy="444933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014ABE5-1C38-8345-BEB2-1410DD53252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5993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6F5C14A-3387-4347-8FC9-D6B985B9360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9935" y="1"/>
            <a:ext cx="405993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4108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1D86D-6464-4193-B9C7-01E2210AF2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69928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CD7549E-9974-41E1-932B-C0E0961908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4" y="348342"/>
            <a:ext cx="11495312" cy="61613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53069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ig blac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CD7549E-9974-41E1-932B-C0E0961908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4" y="348342"/>
            <a:ext cx="11495312" cy="61613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96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51443-CDF4-F24C-BF62-FEFE1D44EB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2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883"/>
            <a:ext cx="10515600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734117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C2223-C718-CB4B-A498-9FA3BC3F29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76481-C8B1-0646-BDFA-E7FA7855F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3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3000-9059-F242-BFC7-D3476742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9E08D85-50E5-2B4D-80EB-00D1EAE3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5CBE4-563A-D841-9BEA-46948AF419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5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FB6F3-3BC7-1C4F-9255-29CAB8328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650542-D63B-7144-A0B4-7F42B25A4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45648"/>
            <a:ext cx="11198772" cy="298829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895D4E9-4B55-B54C-9F7F-B53CE7F53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218033"/>
            <a:ext cx="11198772" cy="1325880"/>
          </a:xfrm>
        </p:spPr>
        <p:txBody>
          <a:bodyPr/>
          <a:lstStyle>
            <a:lvl1pPr marL="0" indent="0" algn="l">
              <a:buNone/>
              <a:defRPr sz="1800" cap="none" spc="150" baseline="0">
                <a:solidFill>
                  <a:schemeClr val="tx1"/>
                </a:solidFill>
                <a:latin typeface="+mj-lt"/>
                <a:ea typeface="Tw Cen MT" charset="0"/>
                <a:cs typeface="Tw Cen M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7420" y="2134112"/>
            <a:ext cx="11237169" cy="1821487"/>
          </a:xfrm>
        </p:spPr>
        <p:txBody>
          <a:bodyPr anchor="t">
            <a:no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+mj-lt"/>
              </a:rPr>
              <a:t>Click to edit Master title style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Samuel A. </a:t>
            </a:r>
            <a:r>
              <a:rPr lang="en-US" dirty="0" err="1">
                <a:solidFill>
                  <a:schemeClr val="tx1"/>
                </a:solidFill>
              </a:rPr>
              <a:t>Acuña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Dec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Mechanical Engineering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University of Wisconsin–Madison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4F2270-EF24-EA46-B8E8-4462F6A78E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2" b="24697"/>
          <a:stretch/>
        </p:blipFill>
        <p:spPr>
          <a:xfrm>
            <a:off x="4656941" y="484551"/>
            <a:ext cx="2874981" cy="11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7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7420" y="2134112"/>
            <a:ext cx="11237169" cy="1821487"/>
          </a:xfrm>
        </p:spPr>
        <p:txBody>
          <a:bodyPr anchor="t">
            <a:no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+mj-lt"/>
              </a:rPr>
              <a:t>Click to edit Master title style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>
                <a:solidFill>
                  <a:schemeClr val="tx1"/>
                </a:solidFill>
              </a:rPr>
              <a:t>Click to edit Master subtitle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C666F-6EC4-EF4D-9DC8-55E415C0AA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98A7D-9F25-8B46-995D-6FF24D9402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88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5648"/>
            <a:ext cx="7726680" cy="298829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18033"/>
            <a:ext cx="7726680" cy="1325880"/>
          </a:xfrm>
        </p:spPr>
        <p:txBody>
          <a:bodyPr/>
          <a:lstStyle>
            <a:lvl1pPr marL="0" indent="0" algn="l">
              <a:buNone/>
              <a:defRPr sz="1800" cap="none" spc="150" baseline="0">
                <a:solidFill>
                  <a:schemeClr val="tx1"/>
                </a:solidFill>
                <a:latin typeface="+mj-lt"/>
                <a:ea typeface="Tw Cen MT" charset="0"/>
                <a:cs typeface="Tw Cen M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527799-5F95-7A46-91FF-C84397848F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10" y="941400"/>
            <a:ext cx="3042295" cy="2873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0854B-3B74-354A-A455-79BEEF1C3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10" y="3427630"/>
            <a:ext cx="2874981" cy="191665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F56B9-4558-3140-A779-EC2E8AACC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BF1C7-7D91-B94C-A8DC-8EE24EF38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68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43002"/>
            <a:ext cx="11277600" cy="534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ADFA3-51F7-AD42-9660-8867FD240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FBE69-6564-D148-8817-195FF3DDF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833D326-4CBB-4145-83B2-E3EA4FA0C3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FB8592-D77F-FA4C-92B3-BC7A3AB5B6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96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54037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6912"/>
            <a:ext cx="5540375" cy="446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5626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562600" cy="446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7F3C95-086F-B54C-B876-167873C2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AF61B8-3556-684A-A5EB-77E4C0BC7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9435CBF-537C-E747-B1EA-8906C7ACA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49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EBE3B8-52B9-1140-846F-F14A770873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9A72E3-B025-CC4F-BC2C-429FB258CF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A302FA-184A-E443-959A-FDD7425FFE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C051-C34A-214D-9EEE-A8D70F7FA38D}"/>
              </a:ext>
            </a:extLst>
          </p:cNvPr>
          <p:cNvSpPr/>
          <p:nvPr userDrawn="1"/>
        </p:nvSpPr>
        <p:spPr>
          <a:xfrm>
            <a:off x="3592551" y="2665142"/>
            <a:ext cx="5006898" cy="1527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138" y="3012371"/>
            <a:ext cx="4207726" cy="61023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2138" y="3629880"/>
            <a:ext cx="4207726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CD8B-D06D-1041-905C-3228F869F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45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CCA6C-CB8E-AB4A-BF41-47C69A65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442D-21E6-F141-B2A1-150B5BB09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73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4082"/>
            <a:ext cx="357445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576761" y="-4763"/>
            <a:ext cx="6400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7330"/>
            <a:ext cx="2666011" cy="1878981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660" y="190501"/>
            <a:ext cx="7703143" cy="6302374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13809"/>
            <a:ext cx="2666011" cy="447699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C8E707-79A3-6949-99A1-E3646AAE5B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B76C35-5455-E14D-ABC2-DD1379D912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83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05984"/>
            <a:ext cx="12192000" cy="42587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noFill/>
            </a:endParaRPr>
          </a:p>
        </p:txBody>
      </p:sp>
      <p:pic>
        <p:nvPicPr>
          <p:cNvPr id="4" name="Picture 5" descr="2014-9-3 11 Powerpoint Widescreen_3 Section Break Slide GREEN.png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59" r="63348" b="14989"/>
          <a:stretch>
            <a:fillRect/>
          </a:stretch>
        </p:blipFill>
        <p:spPr bwMode="auto">
          <a:xfrm>
            <a:off x="-14817" y="1310218"/>
            <a:ext cx="3913717" cy="425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74613" y="2875512"/>
            <a:ext cx="5682217" cy="114610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3000" b="1" kern="1000" spc="-80" baseline="0">
                <a:solidFill>
                  <a:schemeClr val="bg1"/>
                </a:solidFill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 dirty="0"/>
              <a:t>Slide title here sentence case up to two lines in length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270C5-7E52-A347-8D62-366C590406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0EFC8D-C93E-8348-864E-3E637D4D8B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78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7420" y="2134112"/>
            <a:ext cx="11237169" cy="1821487"/>
          </a:xfrm>
        </p:spPr>
        <p:txBody>
          <a:bodyPr anchor="t">
            <a:noAutofit/>
          </a:bodyPr>
          <a:lstStyle>
            <a:lvl1pPr>
              <a:defRPr sz="3000"/>
            </a:lvl1pPr>
          </a:lstStyle>
          <a:p>
            <a:pPr algn="ctr"/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Samuel A. </a:t>
            </a:r>
            <a:r>
              <a:rPr lang="en-US" dirty="0" err="1">
                <a:solidFill>
                  <a:schemeClr val="tx1"/>
                </a:solidFill>
              </a:rPr>
              <a:t>Acuña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Dec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Mechanical Engineering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University of Wisconsin–Madison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4F2270-EF24-EA46-B8E8-4462F6A78E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2" b="24697"/>
          <a:stretch/>
        </p:blipFill>
        <p:spPr>
          <a:xfrm>
            <a:off x="4656941" y="484551"/>
            <a:ext cx="2874981" cy="11555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414DE-AD3F-AD4E-85B2-49234D5BDA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Samuel A. </a:t>
            </a:r>
            <a:r>
              <a:rPr lang="en-US" dirty="0" err="1">
                <a:solidFill>
                  <a:schemeClr val="tx1"/>
                </a:solidFill>
              </a:rPr>
              <a:t>Acuña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Dec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Mechanical Engineering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University of Wisconsin–Madison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04222-AB1B-174A-903E-4E5F0E04E6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B32A8-3EC9-F942-96A3-39A5D3C63C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ED2E836-DBDE-6044-9984-320D7718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17" y="2134111"/>
            <a:ext cx="11237164" cy="18214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7114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5648"/>
            <a:ext cx="11198772" cy="298829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18033"/>
            <a:ext cx="11198772" cy="1325880"/>
          </a:xfrm>
        </p:spPr>
        <p:txBody>
          <a:bodyPr/>
          <a:lstStyle>
            <a:lvl1pPr marL="0" indent="0" algn="l">
              <a:buNone/>
              <a:defRPr sz="1800" cap="none" spc="150" baseline="0">
                <a:solidFill>
                  <a:schemeClr val="tx1"/>
                </a:solidFill>
                <a:latin typeface="+mj-lt"/>
                <a:ea typeface="Tw Cen MT" charset="0"/>
                <a:cs typeface="Tw Cen M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F16A-9D28-3649-9927-0E19A9D7F2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8AFC7-EDD2-F142-B778-A0E060023A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467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43002"/>
            <a:ext cx="11277600" cy="5349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61330-F056-744E-BCDA-65821CA479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8956E-C4A8-A649-A94B-95BAC0E71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71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5AD15-418C-7048-B4C0-7D3BE3FAC6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2A09B-82D6-BC40-B12A-090FE7F34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45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54037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6912"/>
            <a:ext cx="5540375" cy="446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5626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562600" cy="446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7F3C95-086F-B54C-B876-167873C2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991E9-E98C-0D49-85C1-C33579BE5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F1C86-129A-E743-A78A-4DC120094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000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5AA35-1AD8-1241-A83E-DB8AB9C3F5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FDD39-5E9B-AB4C-8789-7E1FFE9E07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6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96" y="1958824"/>
            <a:ext cx="6301409" cy="61023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5296" y="2576333"/>
            <a:ext cx="6301409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3CDF89-E5F2-7143-802E-E3DCDF1ED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45296" y="3151188"/>
            <a:ext cx="6301409" cy="1430751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9B37C-32A2-3040-B008-721849463B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4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A5D5B-AEAA-074A-94CC-BB493FDF10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B9544-6F40-7B42-B0C6-25A97EB44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53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" y="0"/>
            <a:ext cx="357445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576761" y="-4763"/>
            <a:ext cx="6400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7330"/>
            <a:ext cx="2666011" cy="1878981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660" y="190501"/>
            <a:ext cx="7703143" cy="6302374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13809"/>
            <a:ext cx="2666011" cy="447699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0929E1-4CAD-F448-86A5-6368544AEA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856250-B76F-6E48-BDF6-A7981B31A4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401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05984"/>
            <a:ext cx="12192000" cy="42587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noFill/>
            </a:endParaRPr>
          </a:p>
        </p:txBody>
      </p:sp>
      <p:pic>
        <p:nvPicPr>
          <p:cNvPr id="4" name="Picture 5" descr="2014-9-3 11 Powerpoint Widescreen_3 Section Break Slide GREEN.png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59" r="63348" b="14989"/>
          <a:stretch>
            <a:fillRect/>
          </a:stretch>
        </p:blipFill>
        <p:spPr bwMode="auto">
          <a:xfrm>
            <a:off x="-14817" y="1310218"/>
            <a:ext cx="3913717" cy="425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74613" y="2875512"/>
            <a:ext cx="5682217" cy="114610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3000" b="1" kern="1000" spc="-80" baseline="0">
                <a:solidFill>
                  <a:schemeClr val="bg1"/>
                </a:solidFill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 dirty="0"/>
              <a:t>Slide title here sentence case up to two lines in length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EB68E-BDA4-7345-BAF2-57FBB2E2500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9E9CAF-6FFD-E64A-9373-E9EB115CA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3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E32C79D-8FDD-9C43-82A3-5A384BD6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10CA0F3-0E47-5F4A-9D91-4617E536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7D941-7504-E341-8EAE-BD074B522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5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21B136-5B8D-8041-BC9F-35D852ABFC6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09550" y="209551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453CEA80-94EA-3247-92F6-F827BA72CF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03698" y="209551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7069FA88-7985-974C-99A9-73C9644DE45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97849" y="209551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A8FF3F6A-14D7-BE4E-B8E2-C6809021613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9550" y="3517899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8C77F40E-F342-C941-879B-D81B64F5B44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03698" y="3517898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EFDE6D49-29D8-AE43-86B1-F866D991D34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97846" y="3517898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A979B42-A57A-434C-99B5-E2AF2C0763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2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371335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009" y="476886"/>
            <a:ext cx="7493619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03700" y="1825625"/>
            <a:ext cx="7494588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1F44BF-20DD-7444-84BA-A5B494EB25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78644" y="0"/>
            <a:ext cx="371335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476886"/>
            <a:ext cx="7493619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1825625"/>
            <a:ext cx="7494588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67E860-CC7C-2A43-A259-10B150B0618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2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476886"/>
            <a:ext cx="4994063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1825625"/>
            <a:ext cx="4994709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11769-47E9-1C44-BDE2-A1C42D3C19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5664" y="0"/>
            <a:ext cx="609633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9BC12-5606-B64D-8614-BD7BB7AB1D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2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3DFB-4D42-49ED-89E4-4F0D5E1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CE2F2-50B7-45A7-A752-331D60C0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20CD4-804B-6F4D-8C94-6F31BF61F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838" y="6470727"/>
            <a:ext cx="405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687" r:id="rId4"/>
    <p:sldLayoutId id="2147483689" r:id="rId5"/>
    <p:sldLayoutId id="2147483673" r:id="rId6"/>
    <p:sldLayoutId id="2147483677" r:id="rId7"/>
    <p:sldLayoutId id="2147483678" r:id="rId8"/>
    <p:sldLayoutId id="2147483679" r:id="rId9"/>
    <p:sldLayoutId id="2147483680" r:id="rId10"/>
    <p:sldLayoutId id="2147483669" r:id="rId11"/>
    <p:sldLayoutId id="2147483675" r:id="rId12"/>
    <p:sldLayoutId id="2147483674" r:id="rId13"/>
    <p:sldLayoutId id="2147483683" r:id="rId14"/>
    <p:sldLayoutId id="2147483682" r:id="rId15"/>
    <p:sldLayoutId id="2147483651" r:id="rId16"/>
    <p:sldLayoutId id="2147483667" r:id="rId17"/>
    <p:sldLayoutId id="2147483681" r:id="rId18"/>
    <p:sldLayoutId id="2147483665" r:id="rId19"/>
    <p:sldLayoutId id="2147483676" r:id="rId20"/>
    <p:sldLayoutId id="2147483688" r:id="rId21"/>
    <p:sldLayoutId id="2147483713" r:id="rId2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180" y="66485"/>
            <a:ext cx="12188825" cy="883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20" y="0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997"/>
            <a:ext cx="11277600" cy="534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014A74A-BA78-6346-96DC-76610D376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3392" y="6589986"/>
            <a:ext cx="768607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B229FC3-3BF3-9047-A720-D2A9746D0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" y="6589986"/>
            <a:ext cx="3463159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6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bg1"/>
          </a:solidFill>
          <a:latin typeface="+mj-lt"/>
          <a:ea typeface="Cambria" charset="0"/>
          <a:cs typeface="Cambri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120">
          <p15:clr>
            <a:srgbClr val="F26B43"/>
          </p15:clr>
        </p15:guide>
        <p15:guide id="5" orient="horz" pos="7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997"/>
            <a:ext cx="11277600" cy="534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3392" y="6589986"/>
            <a:ext cx="768607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98A24F-EF77-DF45-A911-E3C450C08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" y="6589986"/>
            <a:ext cx="3463159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2"/>
          </a:solidFill>
          <a:latin typeface="+mj-lt"/>
          <a:ea typeface="Cambria" charset="0"/>
          <a:cs typeface="Cambri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120">
          <p15:clr>
            <a:srgbClr val="F26B43"/>
          </p15:clr>
        </p15:guide>
        <p15:guide id="5" orient="horz" pos="7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acuna/matlab_objectOrientedProgramming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gamedevmarket.net/asset/knights-fighting-sword-due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cuna/posturography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cuna/simEngine3D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D2758D-4D54-4E4B-9614-5BC6A4D53BC8}"/>
              </a:ext>
            </a:extLst>
          </p:cNvPr>
          <p:cNvSpPr txBox="1">
            <a:spLocks/>
          </p:cNvSpPr>
          <p:nvPr/>
        </p:nvSpPr>
        <p:spPr>
          <a:xfrm>
            <a:off x="838200" y="3123883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 to MatLab classes</a:t>
            </a:r>
            <a:b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 Object Oriented Programming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038EDCB-E561-CF4E-9744-273326BD8A28}"/>
              </a:ext>
            </a:extLst>
          </p:cNvPr>
          <p:cNvSpPr txBox="1">
            <a:spLocks/>
          </p:cNvSpPr>
          <p:nvPr/>
        </p:nvSpPr>
        <p:spPr>
          <a:xfrm>
            <a:off x="838201" y="5860493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Created by: Samuel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Acuña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Date created: 18 Dec 2018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B6B5CB5-094F-0648-8C64-8CFB2338E442}"/>
              </a:ext>
            </a:extLst>
          </p:cNvPr>
          <p:cNvSpPr txBox="1">
            <a:spLocks/>
          </p:cNvSpPr>
          <p:nvPr/>
        </p:nvSpPr>
        <p:spPr>
          <a:xfrm>
            <a:off x="11786838" y="6470727"/>
            <a:ext cx="405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A57C8-5936-4048-93E2-2CC94939D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DFAF0A-55B8-DC47-848E-BF21F7D77A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1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00629DAC-176A-9E4D-8D42-FFD4628A3FF3}"/>
              </a:ext>
            </a:extLst>
          </p:cNvPr>
          <p:cNvSpPr txBox="1">
            <a:spLocks/>
          </p:cNvSpPr>
          <p:nvPr/>
        </p:nvSpPr>
        <p:spPr>
          <a:xfrm>
            <a:off x="2945296" y="345177"/>
            <a:ext cx="6301409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Your turn!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A7D26FAA-1AA7-FF4A-B17F-56855CA39C24}"/>
              </a:ext>
            </a:extLst>
          </p:cNvPr>
          <p:cNvSpPr txBox="1">
            <a:spLocks/>
          </p:cNvSpPr>
          <p:nvPr/>
        </p:nvSpPr>
        <p:spPr>
          <a:xfrm>
            <a:off x="2945296" y="962686"/>
            <a:ext cx="6301409" cy="191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7F1959F-AE71-3A4D-871A-5DE2197ABADC}"/>
              </a:ext>
            </a:extLst>
          </p:cNvPr>
          <p:cNvSpPr txBox="1">
            <a:spLocks/>
          </p:cNvSpPr>
          <p:nvPr/>
        </p:nvSpPr>
        <p:spPr>
          <a:xfrm>
            <a:off x="2090569" y="1343951"/>
            <a:ext cx="8064650" cy="516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templates/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objectOrientedHandleClass.m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" pitchFamily="2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Rename it to something else (a class of object)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warehouse.m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Add a property that could contain your original object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barrels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Update constructor function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function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obj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 = warehouse(location)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Implement way to create an “object of objects”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function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addBarrel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obj,nMonkeys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Write a driver file to fill your new object with your original objects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monkeyWarehouseExample.m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creates a warehouse with 5 empty barrels, so I then fill up half of them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164F43C-032C-8045-88D8-E0ACFA2CB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86838" y="6470727"/>
            <a:ext cx="405161" cy="365125"/>
          </a:xfrm>
        </p:spPr>
        <p:txBody>
          <a:bodyPr/>
          <a:lstStyle/>
          <a:p>
            <a:fld id="{E62A57C8-5936-4048-93E2-2CC94939D1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F79C-FAEA-D344-96C3-F8C93769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idea: make a video game!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9FF3-53B0-9A4A-8789-E0A88FE24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4718" cy="4351338"/>
          </a:xfrm>
        </p:spPr>
        <p:txBody>
          <a:bodyPr/>
          <a:lstStyle/>
          <a:p>
            <a:r>
              <a:rPr lang="en-US" b="1" dirty="0"/>
              <a:t>Basic premise: </a:t>
            </a:r>
          </a:p>
          <a:p>
            <a:r>
              <a:rPr lang="en-US" dirty="0"/>
              <a:t>Knights fight each other</a:t>
            </a:r>
          </a:p>
          <a:p>
            <a:endParaRPr lang="en-US" i="1" dirty="0"/>
          </a:p>
          <a:p>
            <a:r>
              <a:rPr lang="en-US" b="1" dirty="0"/>
              <a:t>Design aspects to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Track the </a:t>
            </a:r>
            <a:r>
              <a:rPr lang="en-US" i="1" dirty="0"/>
              <a:t>health</a:t>
            </a:r>
            <a:r>
              <a:rPr lang="en-US" dirty="0"/>
              <a:t> of the knights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</a:t>
            </a:r>
            <a:r>
              <a:rPr lang="en-US" i="1" dirty="0"/>
              <a:t>attacks </a:t>
            </a:r>
            <a:r>
              <a:rPr lang="en-US" dirty="0"/>
              <a:t>do more damage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Variety of </a:t>
            </a:r>
            <a:r>
              <a:rPr lang="en-US" i="1" dirty="0"/>
              <a:t>weapons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550F0-61F8-4347-A36D-F6C691CC1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0" t="5819" r="21161"/>
          <a:stretch/>
        </p:blipFill>
        <p:spPr>
          <a:xfrm>
            <a:off x="5862918" y="1312433"/>
            <a:ext cx="5776856" cy="5545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064DD-AD8E-9F43-A4D0-E9F97B3886E4}"/>
              </a:ext>
            </a:extLst>
          </p:cNvPr>
          <p:cNvSpPr txBox="1"/>
          <p:nvPr/>
        </p:nvSpPr>
        <p:spPr>
          <a:xfrm>
            <a:off x="838200" y="5402413"/>
            <a:ext cx="5296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Download examples &amp; templates:</a:t>
            </a:r>
          </a:p>
          <a:p>
            <a:r>
              <a:rPr lang="en-US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https://github.com/saacuna/matlab_objectOrientedProgramming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3F1B-C64A-AA4F-8C61-829E6DED5C5A}"/>
              </a:ext>
            </a:extLst>
          </p:cNvPr>
          <p:cNvSpPr txBox="1"/>
          <p:nvPr/>
        </p:nvSpPr>
        <p:spPr>
          <a:xfrm>
            <a:off x="6415332" y="26384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15938-7708-CB40-A0FF-56F3D07309B3}"/>
              </a:ext>
            </a:extLst>
          </p:cNvPr>
          <p:cNvSpPr txBox="1"/>
          <p:nvPr/>
        </p:nvSpPr>
        <p:spPr>
          <a:xfrm>
            <a:off x="6688643" y="799667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^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AAC10-FEEE-6C4F-A520-3E6FCE418DD9}"/>
              </a:ext>
            </a:extLst>
          </p:cNvPr>
          <p:cNvSpPr txBox="1"/>
          <p:nvPr/>
        </p:nvSpPr>
        <p:spPr>
          <a:xfrm rot="16200000">
            <a:off x="10102806" y="4768806"/>
            <a:ext cx="3962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4"/>
              </a:rPr>
              <a:t>https://www.gamedevmarket.net/asset/knights-fighting-sword-duel/</a:t>
            </a:r>
            <a:r>
              <a:rPr lang="en-US" sz="800" dirty="0"/>
              <a:t>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88068-0D09-3249-9E93-BE48A0AD20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6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MatLab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condense multiple </a:t>
            </a:r>
            <a:r>
              <a:rPr lang="en-US" b="1" dirty="0"/>
              <a:t>properties</a:t>
            </a:r>
            <a:r>
              <a:rPr lang="en-US" dirty="0"/>
              <a:t> into one datatype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Tricky to compare different </a:t>
            </a:r>
            <a:r>
              <a:rPr lang="en-US" i="1" dirty="0"/>
              <a:t>characters </a:t>
            </a:r>
            <a:r>
              <a:rPr lang="en-US" dirty="0"/>
              <a:t>(e.g. knight1 vs knight2)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Properties are always independent of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constraints on setting the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MatLab class with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condense multiple </a:t>
            </a:r>
            <a:r>
              <a:rPr lang="en-US" b="1" dirty="0"/>
              <a:t>functions</a:t>
            </a:r>
            <a:r>
              <a:rPr lang="en-US" dirty="0"/>
              <a:t> into one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sub-functions not accessible by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Basically a </a:t>
            </a:r>
            <a:r>
              <a:rPr lang="en-US" i="1" dirty="0"/>
              <a:t>calculator</a:t>
            </a:r>
            <a:r>
              <a:rPr lang="en-US" dirty="0"/>
              <a:t>. Inputs -&gt;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Constants need to be defined within each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to pass all necessary variables as function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Hard to keep track of properties of different </a:t>
            </a:r>
            <a:r>
              <a:rPr lang="en-US" i="1" dirty="0"/>
              <a:t>characters </a:t>
            </a:r>
            <a:r>
              <a:rPr lang="en-US" dirty="0"/>
              <a:t>(e.g. knight1 vs knight2)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B80C0-E71B-3A48-AB2C-4D2CB012F878}"/>
              </a:ext>
            </a:extLst>
          </p:cNvPr>
          <p:cNvSpPr txBox="1"/>
          <p:nvPr/>
        </p:nvSpPr>
        <p:spPr>
          <a:xfrm>
            <a:off x="6808966" y="5734783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my research:</a:t>
            </a:r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https://github.com/saacuna/posturography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752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8" y="476886"/>
            <a:ext cx="11804724" cy="610234"/>
          </a:xfrm>
        </p:spPr>
        <p:txBody>
          <a:bodyPr/>
          <a:lstStyle/>
          <a:p>
            <a:r>
              <a:rPr lang="en-US" dirty="0"/>
              <a:t>Example 3: MatLab class with Static methods and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condense multiple functions into one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sub-functions not accessible by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Basically a </a:t>
            </a:r>
            <a:r>
              <a:rPr lang="en-US" i="1" dirty="0"/>
              <a:t>calculator</a:t>
            </a:r>
            <a:r>
              <a:rPr lang="en-US" dirty="0"/>
              <a:t>. Inputs -&gt;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Constants can be defined for the entire class of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to pass all necessary variables as function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Hard to keep track of properties of different </a:t>
            </a:r>
            <a:r>
              <a:rPr lang="en-US" i="1" dirty="0"/>
              <a:t>characters </a:t>
            </a:r>
            <a:r>
              <a:rPr lang="en-US" dirty="0"/>
              <a:t>(e.g. knight1 vs knight2)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383DE-C3C3-784D-AC36-E28300545E0A}"/>
              </a:ext>
            </a:extLst>
          </p:cNvPr>
          <p:cNvSpPr txBox="1"/>
          <p:nvPr/>
        </p:nvSpPr>
        <p:spPr>
          <a:xfrm>
            <a:off x="5600529" y="5734783"/>
            <a:ext cx="6186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data processing, this is generally what I implement.</a:t>
            </a:r>
          </a:p>
          <a:p>
            <a:r>
              <a:rPr lang="en-US" dirty="0"/>
              <a:t>The constants are useful for consistent style of many plots, as well as setting locations of certain folders.</a:t>
            </a:r>
          </a:p>
        </p:txBody>
      </p:sp>
    </p:spTree>
    <p:extLst>
      <p:ext uri="{BB962C8B-B14F-4D97-AF65-F5344CB8AC3E}">
        <p14:creationId xmlns:p14="http://schemas.microsoft.com/office/powerpoint/2010/main" val="259561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E003B03B-1C09-CD4A-A737-412EEA40FFEB}"/>
              </a:ext>
            </a:extLst>
          </p:cNvPr>
          <p:cNvSpPr txBox="1">
            <a:spLocks/>
          </p:cNvSpPr>
          <p:nvPr/>
        </p:nvSpPr>
        <p:spPr>
          <a:xfrm>
            <a:off x="2945296" y="1259577"/>
            <a:ext cx="6301409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Your turn!</a:t>
            </a:r>
          </a:p>
        </p:txBody>
      </p:sp>
      <p:sp>
        <p:nvSpPr>
          <p:cNvPr id="14" name="Subtitle 6">
            <a:extLst>
              <a:ext uri="{FF2B5EF4-FFF2-40B4-BE49-F238E27FC236}">
                <a16:creationId xmlns:a16="http://schemas.microsoft.com/office/drawing/2014/main" id="{A56839B2-3C10-A144-ACC3-FAE60852E84F}"/>
              </a:ext>
            </a:extLst>
          </p:cNvPr>
          <p:cNvSpPr txBox="1">
            <a:spLocks/>
          </p:cNvSpPr>
          <p:nvPr/>
        </p:nvSpPr>
        <p:spPr>
          <a:xfrm>
            <a:off x="2945296" y="1877086"/>
            <a:ext cx="6301409" cy="191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Exercise 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0878F8-D8E6-AA4B-9DAD-DE39E2BF911E}"/>
              </a:ext>
            </a:extLst>
          </p:cNvPr>
          <p:cNvSpPr txBox="1">
            <a:spLocks/>
          </p:cNvSpPr>
          <p:nvPr/>
        </p:nvSpPr>
        <p:spPr>
          <a:xfrm>
            <a:off x="2361304" y="2258351"/>
            <a:ext cx="7469392" cy="3695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templates/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staticClass.m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" pitchFamily="2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Rename it to something else 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ageFunctions.m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Add two new properties to the class 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worldRecordAge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Write two new functions in the class, get creative! 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years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howManyYearsToBreakRecord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(DOB)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Write a driver file to practice using functions from the class 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ageFunctionsExample.m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BADF34E-3534-6B49-A60C-2F30895808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3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8" y="476886"/>
            <a:ext cx="11804724" cy="610234"/>
          </a:xfrm>
        </p:spPr>
        <p:txBody>
          <a:bodyPr/>
          <a:lstStyle/>
          <a:p>
            <a:r>
              <a:rPr lang="en-US" dirty="0"/>
              <a:t>Example 4: MatLab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8508"/>
          </a:xfrm>
        </p:spPr>
        <p:txBody>
          <a:bodyPr>
            <a:normAutofit/>
          </a:bodyPr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Creates </a:t>
            </a:r>
            <a:r>
              <a:rPr lang="en-US" b="1" dirty="0"/>
              <a:t>instances</a:t>
            </a:r>
            <a:r>
              <a:rPr lang="en-US" b="1" i="1" dirty="0"/>
              <a:t> </a:t>
            </a:r>
            <a:r>
              <a:rPr lang="en-US" dirty="0"/>
              <a:t>of </a:t>
            </a:r>
            <a:r>
              <a:rPr lang="en-US" i="1" dirty="0"/>
              <a:t>objects</a:t>
            </a:r>
            <a:r>
              <a:rPr lang="en-US" dirty="0"/>
              <a:t>, with specific </a:t>
            </a:r>
            <a:r>
              <a:rPr lang="en-US" b="1" dirty="0"/>
              <a:t>properties </a:t>
            </a:r>
            <a:r>
              <a:rPr lang="en-US" dirty="0"/>
              <a:t>and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constraints on setting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Properties can be dependent on other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“objects of objects”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Objects need to be re-saved whenever properties change, overwriting past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tricky to keep track of when objects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62995E13-9E5F-C240-90D7-D5A780040142}"/>
              </a:ext>
            </a:extLst>
          </p:cNvPr>
          <p:cNvSpPr txBox="1">
            <a:spLocks/>
          </p:cNvSpPr>
          <p:nvPr/>
        </p:nvSpPr>
        <p:spPr>
          <a:xfrm>
            <a:off x="2945296" y="345177"/>
            <a:ext cx="6301409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Your turn!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96ADB293-E38D-A848-A4E0-BA5C5B751902}"/>
              </a:ext>
            </a:extLst>
          </p:cNvPr>
          <p:cNvSpPr txBox="1">
            <a:spLocks/>
          </p:cNvSpPr>
          <p:nvPr/>
        </p:nvSpPr>
        <p:spPr>
          <a:xfrm>
            <a:off x="2945296" y="962686"/>
            <a:ext cx="6301409" cy="191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Exercise 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212A5F0-6656-5240-8C31-34EC424C815C}"/>
              </a:ext>
            </a:extLst>
          </p:cNvPr>
          <p:cNvSpPr txBox="1">
            <a:spLocks/>
          </p:cNvSpPr>
          <p:nvPr/>
        </p:nvSpPr>
        <p:spPr>
          <a:xfrm>
            <a:off x="2090569" y="1343951"/>
            <a:ext cx="8064650" cy="516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templates/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objectOrientedClass.m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" pitchFamily="2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Rename it to something else (a class of object)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barrel.m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Add two new properties to the class 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nMonkeys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Add a new dependent property, with a corresponding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get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isFull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Update constructor function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function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obj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 = barrel(nMonkeys2Start)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Write two new functions in the class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function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obj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addMonkeys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nMonkeysNew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Write a driver file to create multiple instances of objects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  <a:cs typeface="Arial" panose="020B0604020202020204" pitchFamily="34" charset="0"/>
              </a:rPr>
              <a:t>BarrelOfMonkeysExample.m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creates 2 barrels, one with 5 monkeys inside, the other is originally empty, so I fill it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4C886BC-2602-2D4A-B979-BAAEA90159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8" y="476886"/>
            <a:ext cx="11804724" cy="610234"/>
          </a:xfrm>
        </p:spPr>
        <p:txBody>
          <a:bodyPr>
            <a:normAutofit/>
          </a:bodyPr>
          <a:lstStyle/>
          <a:p>
            <a:r>
              <a:rPr lang="en-US" dirty="0"/>
              <a:t>Example 5: MatLab object oriented programming with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Creates </a:t>
            </a:r>
            <a:r>
              <a:rPr lang="en-US" b="1" dirty="0"/>
              <a:t>instances</a:t>
            </a:r>
            <a:r>
              <a:rPr lang="en-US" b="1" i="1" dirty="0"/>
              <a:t> </a:t>
            </a:r>
            <a:r>
              <a:rPr lang="en-US" dirty="0"/>
              <a:t>of </a:t>
            </a:r>
            <a:r>
              <a:rPr lang="en-US" i="1" dirty="0"/>
              <a:t>objects</a:t>
            </a:r>
            <a:r>
              <a:rPr lang="en-US" dirty="0"/>
              <a:t>, with specific </a:t>
            </a:r>
            <a:r>
              <a:rPr lang="en-US" b="1" dirty="0"/>
              <a:t>properties </a:t>
            </a:r>
            <a:r>
              <a:rPr lang="en-US" dirty="0"/>
              <a:t>and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constraints on setting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Properties can be dependent on other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“objects of objects”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 properties are saved automatically whenever they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Keeping track of objects is intuitive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Might not be ideal for all workflows. Often, static classes are the best place to start.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4F206-7035-1E48-A51A-07CDE7054E18}"/>
              </a:ext>
            </a:extLst>
          </p:cNvPr>
          <p:cNvSpPr txBox="1"/>
          <p:nvPr/>
        </p:nvSpPr>
        <p:spPr>
          <a:xfrm>
            <a:off x="6809591" y="6011782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my classwork:</a:t>
            </a:r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https://github.com/saacuna/simEngine3D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72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81902145-3568-6A41-9032-6B687AC9C810}" vid="{AF9B76B1-9A24-F542-AE8B-64A02088FC24}"/>
    </a:ext>
  </a:extLst>
</a:theme>
</file>

<file path=ppt/theme/theme2.xml><?xml version="1.0" encoding="utf-8"?>
<a:theme xmlns:a="http://schemas.openxmlformats.org/drawingml/2006/main" name="BAR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81902145-3568-6A41-9032-6B687AC9C810}" vid="{42B675E5-ABB9-1A42-9635-21711B693758}"/>
    </a:ext>
  </a:extLst>
</a:theme>
</file>

<file path=ppt/theme/theme3.xml><?xml version="1.0" encoding="utf-8"?>
<a:theme xmlns:a="http://schemas.openxmlformats.org/drawingml/2006/main" name="NO BAR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81902145-3568-6A41-9032-6B687AC9C810}" vid="{86241036-EAA4-1845-A1A5-0D789E9BE91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1922</TotalTime>
  <Words>815</Words>
  <Application>Microsoft Macintosh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</vt:lpstr>
      <vt:lpstr>Helvetica</vt:lpstr>
      <vt:lpstr>Montserrat Light</vt:lpstr>
      <vt:lpstr>Office Theme</vt:lpstr>
      <vt:lpstr>BAR</vt:lpstr>
      <vt:lpstr>NO BAR</vt:lpstr>
      <vt:lpstr>PowerPoint Presentation</vt:lpstr>
      <vt:lpstr>Project idea: make a video game!</vt:lpstr>
      <vt:lpstr>Example 1: MatLab structures</vt:lpstr>
      <vt:lpstr>Example 2: MatLab class with Static methods</vt:lpstr>
      <vt:lpstr>Example 3: MatLab class with Static methods and properties</vt:lpstr>
      <vt:lpstr>PowerPoint Presentation</vt:lpstr>
      <vt:lpstr>Example 4: MatLab object oriented programming</vt:lpstr>
      <vt:lpstr>PowerPoint Presentation</vt:lpstr>
      <vt:lpstr>Example 5: MatLab object oriented programming with handle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MatLab classes and Object Oriented Programming</dc:title>
  <dc:creator>Samuel Acuna</dc:creator>
  <cp:lastModifiedBy>Samuel Acuna</cp:lastModifiedBy>
  <cp:revision>32</cp:revision>
  <dcterms:created xsi:type="dcterms:W3CDTF">2018-12-18T17:12:07Z</dcterms:created>
  <dcterms:modified xsi:type="dcterms:W3CDTF">2018-12-21T23:20:58Z</dcterms:modified>
</cp:coreProperties>
</file>