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Saira Semi Condense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5461513-D1CF-43E4-9938-660E94CAD401}">
  <a:tblStyle styleId="{F5461513-D1CF-43E4-9938-660E94CAD40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SairaSemiCondensed-regular.fntdata"/><Relationship Id="rId14" Type="http://schemas.openxmlformats.org/officeDocument/2006/relationships/slide" Target="slides/slide8.xml"/><Relationship Id="rId16" Type="http://schemas.openxmlformats.org/officeDocument/2006/relationships/font" Target="fonts/SairaSemiCondense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b11fc6c5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b11fc6c5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ab11fc6c5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ab11fc6c5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b11fc6c5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b11fc6c5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MCTS PACMAN vs LEGACY2THERECKONING</a:t>
            </a:r>
            <a:endParaRPr/>
          </a:p>
          <a:p>
            <a:pPr indent="0" lvl="0" marL="0" rtl="0" algn="l">
              <a:spcBef>
                <a:spcPts val="0"/>
              </a:spcBef>
              <a:spcAft>
                <a:spcPts val="0"/>
              </a:spcAft>
              <a:buClr>
                <a:schemeClr val="dk1"/>
              </a:buClr>
              <a:buSzPts val="1100"/>
              <a:buFont typeface="Arial"/>
              <a:buNone/>
            </a:pPr>
            <a:r>
              <a:rPr lang="en"/>
              <a:t>0	49430</a:t>
            </a:r>
            <a:endParaRPr/>
          </a:p>
          <a:p>
            <a:pPr indent="0" lvl="0" marL="0" rtl="0" algn="l">
              <a:spcBef>
                <a:spcPts val="0"/>
              </a:spcBef>
              <a:spcAft>
                <a:spcPts val="0"/>
              </a:spcAft>
              <a:buClr>
                <a:schemeClr val="dk1"/>
              </a:buClr>
              <a:buSzPts val="1100"/>
              <a:buFont typeface="Arial"/>
              <a:buNone/>
            </a:pPr>
            <a:r>
              <a:rPr lang="en"/>
              <a:t>1	19700</a:t>
            </a:r>
            <a:endParaRPr/>
          </a:p>
          <a:p>
            <a:pPr indent="0" lvl="0" marL="0" rtl="0" algn="l">
              <a:spcBef>
                <a:spcPts val="0"/>
              </a:spcBef>
              <a:spcAft>
                <a:spcPts val="0"/>
              </a:spcAft>
              <a:buClr>
                <a:schemeClr val="dk1"/>
              </a:buClr>
              <a:buSzPts val="1100"/>
              <a:buFont typeface="Arial"/>
              <a:buNone/>
            </a:pPr>
            <a:r>
              <a:rPr lang="en"/>
              <a:t>2	13510</a:t>
            </a:r>
            <a:endParaRPr/>
          </a:p>
          <a:p>
            <a:pPr indent="0" lvl="0" marL="0" rtl="0" algn="l">
              <a:spcBef>
                <a:spcPts val="0"/>
              </a:spcBef>
              <a:spcAft>
                <a:spcPts val="0"/>
              </a:spcAft>
              <a:buClr>
                <a:schemeClr val="dk1"/>
              </a:buClr>
              <a:buSzPts val="1100"/>
              <a:buFont typeface="Arial"/>
              <a:buNone/>
            </a:pPr>
            <a:r>
              <a:rPr lang="en"/>
              <a:t>3	22850</a:t>
            </a:r>
            <a:endParaRPr/>
          </a:p>
          <a:p>
            <a:pPr indent="0" lvl="0" marL="0" rtl="0" algn="l">
              <a:spcBef>
                <a:spcPts val="0"/>
              </a:spcBef>
              <a:spcAft>
                <a:spcPts val="0"/>
              </a:spcAft>
              <a:buClr>
                <a:schemeClr val="dk1"/>
              </a:buClr>
              <a:buSzPts val="1100"/>
              <a:buFont typeface="Arial"/>
              <a:buNone/>
            </a:pPr>
            <a:r>
              <a:rPr lang="en"/>
              <a:t>4	23900</a:t>
            </a:r>
            <a:endParaRPr/>
          </a:p>
          <a:p>
            <a:pPr indent="0" lvl="0" marL="0" rtl="0" algn="l">
              <a:spcBef>
                <a:spcPts val="0"/>
              </a:spcBef>
              <a:spcAft>
                <a:spcPts val="0"/>
              </a:spcAft>
              <a:buClr>
                <a:schemeClr val="dk1"/>
              </a:buClr>
              <a:buSzPts val="1100"/>
              <a:buFont typeface="Arial"/>
              <a:buNone/>
            </a:pPr>
            <a:r>
              <a:rPr lang="en"/>
              <a:t>5	34560</a:t>
            </a:r>
            <a:endParaRPr/>
          </a:p>
          <a:p>
            <a:pPr indent="0" lvl="0" marL="0" rtl="0" algn="l">
              <a:spcBef>
                <a:spcPts val="0"/>
              </a:spcBef>
              <a:spcAft>
                <a:spcPts val="0"/>
              </a:spcAft>
              <a:buClr>
                <a:schemeClr val="dk1"/>
              </a:buClr>
              <a:buSzPts val="1100"/>
              <a:buFont typeface="Arial"/>
              <a:buNone/>
            </a:pPr>
            <a:r>
              <a:rPr lang="en"/>
              <a:t>6	23980</a:t>
            </a:r>
            <a:endParaRPr/>
          </a:p>
          <a:p>
            <a:pPr indent="0" lvl="0" marL="0" rtl="0" algn="l">
              <a:spcBef>
                <a:spcPts val="0"/>
              </a:spcBef>
              <a:spcAft>
                <a:spcPts val="0"/>
              </a:spcAft>
              <a:buClr>
                <a:schemeClr val="dk1"/>
              </a:buClr>
              <a:buSzPts val="1100"/>
              <a:buFont typeface="Arial"/>
              <a:buNone/>
            </a:pPr>
            <a:r>
              <a:rPr lang="en"/>
              <a:t>7	42590</a:t>
            </a:r>
            <a:endParaRPr/>
          </a:p>
          <a:p>
            <a:pPr indent="0" lvl="0" marL="0" rtl="0" algn="l">
              <a:spcBef>
                <a:spcPts val="0"/>
              </a:spcBef>
              <a:spcAft>
                <a:spcPts val="0"/>
              </a:spcAft>
              <a:buClr>
                <a:schemeClr val="dk1"/>
              </a:buClr>
              <a:buSzPts val="1100"/>
              <a:buFont typeface="Arial"/>
              <a:buNone/>
            </a:pPr>
            <a:r>
              <a:rPr lang="en"/>
              <a:t>8	28650</a:t>
            </a:r>
            <a:endParaRPr/>
          </a:p>
          <a:p>
            <a:pPr indent="0" lvl="0" marL="0" rtl="0" algn="l">
              <a:spcBef>
                <a:spcPts val="0"/>
              </a:spcBef>
              <a:spcAft>
                <a:spcPts val="0"/>
              </a:spcAft>
              <a:buClr>
                <a:schemeClr val="dk1"/>
              </a:buClr>
              <a:buSzPts val="1100"/>
              <a:buFont typeface="Arial"/>
              <a:buNone/>
            </a:pPr>
            <a:r>
              <a:rPr lang="en"/>
              <a:t>9	18740</a:t>
            </a:r>
            <a:endParaRPr/>
          </a:p>
          <a:p>
            <a:pPr indent="0" lvl="0" marL="0" rtl="0" algn="l">
              <a:spcBef>
                <a:spcPts val="0"/>
              </a:spcBef>
              <a:spcAft>
                <a:spcPts val="0"/>
              </a:spcAft>
              <a:buClr>
                <a:schemeClr val="dk1"/>
              </a:buClr>
              <a:buSzPts val="1100"/>
              <a:buFont typeface="Arial"/>
              <a:buNone/>
            </a:pPr>
            <a:r>
              <a:rPr lang="en"/>
              <a:t>10	54320</a:t>
            </a:r>
            <a:endParaRPr/>
          </a:p>
          <a:p>
            <a:pPr indent="0" lvl="0" marL="0" rtl="0" algn="l">
              <a:spcBef>
                <a:spcPts val="0"/>
              </a:spcBef>
              <a:spcAft>
                <a:spcPts val="0"/>
              </a:spcAft>
              <a:buClr>
                <a:schemeClr val="dk1"/>
              </a:buClr>
              <a:buSzPts val="1100"/>
              <a:buFont typeface="Arial"/>
              <a:buNone/>
            </a:pPr>
            <a:r>
              <a:rPr lang="en"/>
              <a:t>11	18820</a:t>
            </a:r>
            <a:endParaRPr/>
          </a:p>
          <a:p>
            <a:pPr indent="0" lvl="0" marL="0" rtl="0" algn="l">
              <a:spcBef>
                <a:spcPts val="0"/>
              </a:spcBef>
              <a:spcAft>
                <a:spcPts val="0"/>
              </a:spcAft>
              <a:buClr>
                <a:schemeClr val="dk1"/>
              </a:buClr>
              <a:buSzPts val="1100"/>
              <a:buFont typeface="Arial"/>
              <a:buNone/>
            </a:pPr>
            <a:r>
              <a:rPr lang="en"/>
              <a:t>12	49050</a:t>
            </a:r>
            <a:endParaRPr/>
          </a:p>
          <a:p>
            <a:pPr indent="0" lvl="0" marL="0" rtl="0" algn="l">
              <a:spcBef>
                <a:spcPts val="0"/>
              </a:spcBef>
              <a:spcAft>
                <a:spcPts val="0"/>
              </a:spcAft>
              <a:buClr>
                <a:schemeClr val="dk1"/>
              </a:buClr>
              <a:buSzPts val="1100"/>
              <a:buFont typeface="Arial"/>
              <a:buNone/>
            </a:pPr>
            <a:r>
              <a:rPr lang="en"/>
              <a:t>13	39270</a:t>
            </a:r>
            <a:endParaRPr/>
          </a:p>
          <a:p>
            <a:pPr indent="0" lvl="0" marL="0" rtl="0" algn="l">
              <a:spcBef>
                <a:spcPts val="0"/>
              </a:spcBef>
              <a:spcAft>
                <a:spcPts val="0"/>
              </a:spcAft>
              <a:buClr>
                <a:schemeClr val="dk1"/>
              </a:buClr>
              <a:buSzPts val="1100"/>
              <a:buFont typeface="Arial"/>
              <a:buNone/>
            </a:pPr>
            <a:r>
              <a:rPr lang="en"/>
              <a:t>14	22040</a:t>
            </a:r>
            <a:endParaRPr/>
          </a:p>
          <a:p>
            <a:pPr indent="0" lvl="0" marL="0" rtl="0" algn="l">
              <a:spcBef>
                <a:spcPts val="0"/>
              </a:spcBef>
              <a:spcAft>
                <a:spcPts val="0"/>
              </a:spcAft>
              <a:buClr>
                <a:schemeClr val="dk1"/>
              </a:buClr>
              <a:buSzPts val="1100"/>
              <a:buFont typeface="Arial"/>
              <a:buNone/>
            </a:pPr>
            <a:r>
              <a:rPr lang="en"/>
              <a:t>15	53350</a:t>
            </a:r>
            <a:endParaRPr/>
          </a:p>
          <a:p>
            <a:pPr indent="0" lvl="0" marL="0" rtl="0" algn="l">
              <a:spcBef>
                <a:spcPts val="0"/>
              </a:spcBef>
              <a:spcAft>
                <a:spcPts val="0"/>
              </a:spcAft>
              <a:buClr>
                <a:schemeClr val="dk1"/>
              </a:buClr>
              <a:buSzPts val="1100"/>
              <a:buFont typeface="Arial"/>
              <a:buNone/>
            </a:pPr>
            <a:r>
              <a:rPr lang="en"/>
              <a:t>16	17680</a:t>
            </a:r>
            <a:endParaRPr/>
          </a:p>
          <a:p>
            <a:pPr indent="0" lvl="0" marL="0" rtl="0" algn="l">
              <a:spcBef>
                <a:spcPts val="0"/>
              </a:spcBef>
              <a:spcAft>
                <a:spcPts val="0"/>
              </a:spcAft>
              <a:buClr>
                <a:schemeClr val="dk1"/>
              </a:buClr>
              <a:buSzPts val="1100"/>
              <a:buFont typeface="Arial"/>
              <a:buNone/>
            </a:pPr>
            <a:r>
              <a:rPr lang="en"/>
              <a:t>17	23590</a:t>
            </a:r>
            <a:endParaRPr/>
          </a:p>
          <a:p>
            <a:pPr indent="0" lvl="0" marL="0" rtl="0" algn="l">
              <a:spcBef>
                <a:spcPts val="0"/>
              </a:spcBef>
              <a:spcAft>
                <a:spcPts val="0"/>
              </a:spcAft>
              <a:buClr>
                <a:schemeClr val="dk1"/>
              </a:buClr>
              <a:buSzPts val="1100"/>
              <a:buFont typeface="Arial"/>
              <a:buNone/>
            </a:pPr>
            <a:r>
              <a:rPr lang="en"/>
              <a:t>18	20080</a:t>
            </a:r>
            <a:endParaRPr/>
          </a:p>
          <a:p>
            <a:pPr indent="0" lvl="0" marL="0" rtl="0" algn="l">
              <a:spcBef>
                <a:spcPts val="0"/>
              </a:spcBef>
              <a:spcAft>
                <a:spcPts val="0"/>
              </a:spcAft>
              <a:buClr>
                <a:schemeClr val="dk1"/>
              </a:buClr>
              <a:buSzPts val="1100"/>
              <a:buFont typeface="Arial"/>
              <a:buNone/>
            </a:pPr>
            <a:r>
              <a:rPr lang="en"/>
              <a:t>19	51590</a:t>
            </a:r>
            <a:endParaRPr/>
          </a:p>
          <a:p>
            <a:pPr indent="0" lvl="0" marL="0" rtl="0" algn="l">
              <a:spcBef>
                <a:spcPts val="0"/>
              </a:spcBef>
              <a:spcAft>
                <a:spcPts val="0"/>
              </a:spcAft>
              <a:buClr>
                <a:schemeClr val="dk1"/>
              </a:buClr>
              <a:buSzPts val="1100"/>
              <a:buFont typeface="Arial"/>
              <a:buNone/>
            </a:pPr>
            <a:r>
              <a:rPr lang="en"/>
              <a:t>31385.0</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Process finished with exit code 0</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b11fc6c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b11fc6c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b11fc6c5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b11fc6c5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b11fc6c5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b11fc6c5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b11fc6c5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b11fc6c5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134F5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rive.google.com/file/d/1LYinQ5lNLchgLXEw3ed63OgUBoCQx9Dz/view" TargetMode="External"/><Relationship Id="rId4" Type="http://schemas.openxmlformats.org/officeDocument/2006/relationships/image" Target="../media/image1.jpg"/><Relationship Id="rId5" Type="http://schemas.openxmlformats.org/officeDocument/2006/relationships/hyperlink" Target="https://drive.google.com/file/d/1LYinQ5lNLchgLXEw3ed63OgUBoCQx9Dz/view?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solidFill>
                  <a:srgbClr val="FFFFFF"/>
                </a:solidFill>
                <a:latin typeface="Saira Semi Condensed"/>
                <a:ea typeface="Saira Semi Condensed"/>
                <a:cs typeface="Saira Semi Condensed"/>
                <a:sym typeface="Saira Semi Condensed"/>
              </a:rPr>
              <a:t>Ms. Pac Man vs Ghost Team</a:t>
            </a:r>
            <a:endParaRPr sz="5000">
              <a:solidFill>
                <a:srgbClr val="FFFFFF"/>
              </a:solidFill>
              <a:latin typeface="Saira Semi Condensed"/>
              <a:ea typeface="Saira Semi Condensed"/>
              <a:cs typeface="Saira Semi Condensed"/>
              <a:sym typeface="Saira Semi Condensed"/>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A4C2F4"/>
                </a:solidFill>
              </a:rPr>
              <a:t>Wong Hao Shan</a:t>
            </a:r>
            <a:endParaRPr sz="2200">
              <a:solidFill>
                <a:srgbClr val="A4C2F4"/>
              </a:solidFill>
            </a:endParaRPr>
          </a:p>
          <a:p>
            <a:pPr indent="0" lvl="0" marL="0" rtl="0" algn="ctr">
              <a:spcBef>
                <a:spcPts val="0"/>
              </a:spcBef>
              <a:spcAft>
                <a:spcPts val="0"/>
              </a:spcAft>
              <a:buNone/>
            </a:pPr>
            <a:r>
              <a:rPr lang="en" sz="2200">
                <a:solidFill>
                  <a:srgbClr val="A4C2F4"/>
                </a:solidFill>
              </a:rPr>
              <a:t>17122789/1(WID170054)</a:t>
            </a:r>
            <a:endParaRPr sz="2200">
              <a:solidFill>
                <a:srgbClr val="A4C2F4"/>
              </a:solidFill>
            </a:endParaRPr>
          </a:p>
          <a:p>
            <a:pPr indent="0" lvl="0" marL="0" rtl="0" algn="ctr">
              <a:spcBef>
                <a:spcPts val="0"/>
              </a:spcBef>
              <a:spcAft>
                <a:spcPts val="0"/>
              </a:spcAft>
              <a:buNone/>
            </a:pPr>
            <a:r>
              <a:t/>
            </a:r>
            <a:endParaRPr sz="2200">
              <a:solidFill>
                <a:srgbClr val="A4C2F4"/>
              </a:solidFill>
            </a:endParaRPr>
          </a:p>
          <a:p>
            <a:pPr indent="0" lvl="0" marL="0" rtl="0" algn="ctr">
              <a:spcBef>
                <a:spcPts val="0"/>
              </a:spcBef>
              <a:spcAft>
                <a:spcPts val="0"/>
              </a:spcAft>
              <a:buClr>
                <a:schemeClr val="dk1"/>
              </a:buClr>
              <a:buSzPts val="1100"/>
              <a:buFont typeface="Arial"/>
              <a:buNone/>
            </a:pPr>
            <a:r>
              <a:rPr lang="en" sz="2200">
                <a:solidFill>
                  <a:srgbClr val="A4C2F4"/>
                </a:solidFill>
              </a:rPr>
              <a:t>Lecturer: Dr. Loo Chu Kiong</a:t>
            </a:r>
            <a:endParaRPr sz="2200">
              <a:solidFill>
                <a:srgbClr val="A4C2F4"/>
              </a:solidFill>
            </a:endParaRPr>
          </a:p>
          <a:p>
            <a:pPr indent="0" lvl="0" marL="0" rtl="0" algn="ctr">
              <a:spcBef>
                <a:spcPts val="0"/>
              </a:spcBef>
              <a:spcAft>
                <a:spcPts val="0"/>
              </a:spcAft>
              <a:buClr>
                <a:schemeClr val="dk1"/>
              </a:buClr>
              <a:buSzPts val="1100"/>
              <a:buFont typeface="Arial"/>
              <a:buNone/>
            </a:pPr>
            <a:r>
              <a:t/>
            </a:r>
            <a:endParaRPr sz="2000">
              <a:solidFill>
                <a:srgbClr val="A4C2F4"/>
              </a:solidFill>
            </a:endParaRPr>
          </a:p>
          <a:p>
            <a:pPr indent="0" lvl="0" marL="0" rtl="0" algn="ctr">
              <a:spcBef>
                <a:spcPts val="0"/>
              </a:spcBef>
              <a:spcAft>
                <a:spcPts val="0"/>
              </a:spcAft>
              <a:buNone/>
            </a:pPr>
            <a:r>
              <a:t/>
            </a:r>
            <a:endParaRPr sz="2600">
              <a:solidFill>
                <a:srgbClr val="A4C2F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Topic [ Monte Carlo Tree Search ]</a:t>
            </a:r>
            <a:endParaRPr>
              <a:solidFill>
                <a:srgbClr val="FFFFFF"/>
              </a:solidFill>
            </a:endParaRPr>
          </a:p>
        </p:txBody>
      </p:sp>
      <p:graphicFrame>
        <p:nvGraphicFramePr>
          <p:cNvPr id="61" name="Google Shape;61;p14"/>
          <p:cNvGraphicFramePr/>
          <p:nvPr/>
        </p:nvGraphicFramePr>
        <p:xfrm>
          <a:off x="555000" y="1194563"/>
          <a:ext cx="3000000" cy="3000000"/>
        </p:xfrm>
        <a:graphic>
          <a:graphicData uri="http://schemas.openxmlformats.org/drawingml/2006/table">
            <a:tbl>
              <a:tblPr>
                <a:noFill/>
                <a:tableStyleId>{F5461513-D1CF-43E4-9938-660E94CAD401}</a:tableStyleId>
              </a:tblPr>
              <a:tblGrid>
                <a:gridCol w="1628700"/>
                <a:gridCol w="3184300"/>
                <a:gridCol w="1655425"/>
                <a:gridCol w="1708925"/>
              </a:tblGrid>
              <a:tr h="545375">
                <a:tc>
                  <a:txBody>
                    <a:bodyPr/>
                    <a:lstStyle/>
                    <a:p>
                      <a:pPr indent="0" lvl="0" marL="0" rtl="0" algn="l">
                        <a:spcBef>
                          <a:spcPts val="0"/>
                        </a:spcBef>
                        <a:spcAft>
                          <a:spcPts val="0"/>
                        </a:spcAft>
                        <a:buNone/>
                      </a:pPr>
                      <a:r>
                        <a:rPr lang="en">
                          <a:solidFill>
                            <a:srgbClr val="A4C2F4"/>
                          </a:solidFill>
                        </a:rPr>
                        <a:t>Expansion</a:t>
                      </a:r>
                      <a:endParaRPr>
                        <a:solidFill>
                          <a:srgbClr val="A4C2F4"/>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A4C2F4"/>
                          </a:solidFill>
                        </a:rPr>
                        <a:t>Simulation</a:t>
                      </a:r>
                      <a:endParaRPr>
                        <a:solidFill>
                          <a:srgbClr val="A4C2F4"/>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A4C2F4"/>
                          </a:solidFill>
                        </a:rPr>
                        <a:t>Backpropagation</a:t>
                      </a:r>
                      <a:endParaRPr>
                        <a:solidFill>
                          <a:srgbClr val="A4C2F4"/>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A4C2F4"/>
                          </a:solidFill>
                        </a:rPr>
                        <a:t>Selection</a:t>
                      </a:r>
                      <a:endParaRPr>
                        <a:solidFill>
                          <a:srgbClr val="A4C2F4"/>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4A86E8"/>
                      </a:solidFill>
                      <a:prstDash val="solid"/>
                      <a:round/>
                      <a:headEnd len="sm" w="sm" type="none"/>
                      <a:tailEnd len="sm" w="sm" type="none"/>
                    </a:lnB>
                  </a:tcPr>
                </a:tc>
              </a:tr>
              <a:tr h="1965725">
                <a:tc>
                  <a:txBody>
                    <a:bodyPr/>
                    <a:lstStyle/>
                    <a:p>
                      <a:pPr indent="0" lvl="0" marL="0" rtl="0" algn="l">
                        <a:spcBef>
                          <a:spcPts val="0"/>
                        </a:spcBef>
                        <a:spcAft>
                          <a:spcPts val="0"/>
                        </a:spcAft>
                        <a:buNone/>
                      </a:pPr>
                      <a:r>
                        <a:rPr lang="en">
                          <a:solidFill>
                            <a:srgbClr val="FFFFFF"/>
                          </a:solidFill>
                        </a:rPr>
                        <a:t>Add new node to the search tree, to represent a position of pacman that the AI will explore and investigate.</a:t>
                      </a:r>
                      <a:endParaRPr>
                        <a:solidFill>
                          <a:srgbClr val="FFFFFF"/>
                        </a:solidFill>
                      </a:endParaRPr>
                    </a:p>
                  </a:txBody>
                  <a:tcPr marT="91425" marB="91425" marR="91425" marL="91425">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For each expanded node, simulate the game play, the process can continue for certain tree depth. The simulation is repeatedly takes random moves follow by select the best child with highest score. For my implementation, I applied new rules instead of completely random.</a:t>
                      </a:r>
                      <a:endParaRPr>
                        <a:solidFill>
                          <a:srgbClr val="FFFFFF"/>
                        </a:solidFill>
                      </a:endParaRPr>
                    </a:p>
                  </a:txBody>
                  <a:tcPr marT="91425" marB="91425" marR="91425" marL="91425">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Update the child node of the </a:t>
                      </a:r>
                      <a:r>
                        <a:rPr lang="en">
                          <a:solidFill>
                            <a:srgbClr val="FFFFFF"/>
                          </a:solidFill>
                        </a:rPr>
                        <a:t>search </a:t>
                      </a:r>
                      <a:r>
                        <a:rPr lang="en">
                          <a:solidFill>
                            <a:srgbClr val="FFFFFF"/>
                          </a:solidFill>
                        </a:rPr>
                        <a:t>tree depending on the result of simulation.</a:t>
                      </a:r>
                      <a:endParaRPr>
                        <a:solidFill>
                          <a:srgbClr val="FFFFFF"/>
                        </a:solidFill>
                      </a:endParaRPr>
                    </a:p>
                  </a:txBody>
                  <a:tcPr marT="91425" marB="91425" marR="91425" marL="91425">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Based on all visited child nodes, let the AI select the best child and which one to investigate further.</a:t>
                      </a:r>
                      <a:endParaRPr>
                        <a:solidFill>
                          <a:srgbClr val="FFFFFF"/>
                        </a:solidFill>
                      </a:endParaRPr>
                    </a:p>
                  </a:txBody>
                  <a:tcPr marT="91425" marB="91425" marR="91425" marL="91425">
                    <a:lnL cap="flat" cmpd="sng" w="19050">
                      <a:solidFill>
                        <a:srgbClr val="4A86E8"/>
                      </a:solidFill>
                      <a:prstDash val="solid"/>
                      <a:round/>
                      <a:headEnd len="sm" w="sm" type="none"/>
                      <a:tailEnd len="sm" w="sm" type="none"/>
                    </a:lnL>
                    <a:lnR cap="flat" cmpd="sng" w="19050">
                      <a:solidFill>
                        <a:srgbClr val="4A86E8"/>
                      </a:solidFill>
                      <a:prstDash val="solid"/>
                      <a:round/>
                      <a:headEnd len="sm" w="sm" type="none"/>
                      <a:tailEnd len="sm" w="sm" type="none"/>
                    </a:lnR>
                    <a:lnT cap="flat" cmpd="sng" w="19050">
                      <a:solidFill>
                        <a:srgbClr val="4A86E8"/>
                      </a:solidFill>
                      <a:prstDash val="solid"/>
                      <a:round/>
                      <a:headEnd len="sm" w="sm" type="none"/>
                      <a:tailEnd len="sm" w="sm" type="none"/>
                    </a:lnT>
                    <a:lnB cap="flat" cmpd="sng" w="19050">
                      <a:solidFill>
                        <a:srgbClr val="4A86E8"/>
                      </a:solidFill>
                      <a:prstDash val="solid"/>
                      <a:round/>
                      <a:headEnd len="sm" w="sm" type="none"/>
                      <a:tailEnd len="sm" w="sm" type="none"/>
                    </a:lnB>
                  </a:tcPr>
                </a:tc>
              </a:tr>
            </a:tbl>
          </a:graphicData>
        </a:graphic>
      </p:graphicFrame>
      <p:sp>
        <p:nvSpPr>
          <p:cNvPr id="62" name="Google Shape;62;p14"/>
          <p:cNvSpPr txBox="1"/>
          <p:nvPr/>
        </p:nvSpPr>
        <p:spPr>
          <a:xfrm>
            <a:off x="373600" y="3883700"/>
            <a:ext cx="8636100" cy="8688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a:solidFill>
                  <a:srgbClr val="A4C2F4"/>
                </a:solidFill>
              </a:rPr>
              <a:t>The reason to choose MCTS is because it is a powerful algorithm the allows AI to solve problem in open ended enviroments, which is very suitable for pacman game due to its high branching factor. The statistics tree generated by MCTS using simulation helps to determine favorable moves and guides its own self-improvement as well.</a:t>
            </a:r>
            <a:endParaRPr>
              <a:solidFill>
                <a:srgbClr val="A4C2F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Result [ Level 11, Score: 46600 ]</a:t>
            </a:r>
            <a:endParaRPr>
              <a:solidFill>
                <a:srgbClr val="FFFFFF"/>
              </a:solidFill>
            </a:endParaRPr>
          </a:p>
        </p:txBody>
      </p:sp>
      <p:pic>
        <p:nvPicPr>
          <p:cNvPr id="68" name="Google Shape;68;p15"/>
          <p:cNvPicPr preferRelativeResize="0"/>
          <p:nvPr/>
        </p:nvPicPr>
        <p:blipFill>
          <a:blip r:embed="rId3">
            <a:alphaModFix/>
          </a:blip>
          <a:stretch>
            <a:fillRect/>
          </a:stretch>
        </p:blipFill>
        <p:spPr>
          <a:xfrm>
            <a:off x="691963" y="1102900"/>
            <a:ext cx="7760076" cy="3662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4C2F4"/>
                </a:solidFill>
              </a:rPr>
              <a:t>Number of Trials : 20</a:t>
            </a:r>
            <a:endParaRPr>
              <a:solidFill>
                <a:srgbClr val="A4C2F4"/>
              </a:solidFill>
            </a:endParaRPr>
          </a:p>
          <a:p>
            <a:pPr indent="0" lvl="0" marL="0" rtl="0" algn="l">
              <a:spcBef>
                <a:spcPts val="1600"/>
              </a:spcBef>
              <a:spcAft>
                <a:spcPts val="0"/>
              </a:spcAft>
              <a:buNone/>
            </a:pPr>
            <a:r>
              <a:rPr lang="en">
                <a:solidFill>
                  <a:srgbClr val="A4C2F4"/>
                </a:solidFill>
              </a:rPr>
              <a:t>Average Score: 31385</a:t>
            </a:r>
            <a:endParaRPr>
              <a:solidFill>
                <a:srgbClr val="A4C2F4"/>
              </a:solidFill>
            </a:endParaRPr>
          </a:p>
          <a:p>
            <a:pPr indent="0" lvl="0" marL="0" rtl="0" algn="l">
              <a:spcBef>
                <a:spcPts val="1600"/>
              </a:spcBef>
              <a:spcAft>
                <a:spcPts val="1600"/>
              </a:spcAft>
              <a:buNone/>
            </a:pPr>
            <a:r>
              <a:rPr lang="en">
                <a:solidFill>
                  <a:srgbClr val="A4C2F4"/>
                </a:solidFill>
              </a:rPr>
              <a:t>Maximum Score: 54320</a:t>
            </a:r>
            <a:endParaRPr>
              <a:solidFill>
                <a:srgbClr val="A4C2F4"/>
              </a:solidFill>
            </a:endParaRPr>
          </a:p>
        </p:txBody>
      </p:sp>
      <p:pic>
        <p:nvPicPr>
          <p:cNvPr id="74" name="Google Shape;74;p16"/>
          <p:cNvPicPr preferRelativeResize="0"/>
          <p:nvPr/>
        </p:nvPicPr>
        <p:blipFill>
          <a:blip r:embed="rId3">
            <a:alphaModFix/>
          </a:blip>
          <a:stretch>
            <a:fillRect/>
          </a:stretch>
        </p:blipFill>
        <p:spPr>
          <a:xfrm>
            <a:off x="806550" y="2676025"/>
            <a:ext cx="1720075" cy="2298925"/>
          </a:xfrm>
          <a:prstGeom prst="rect">
            <a:avLst/>
          </a:prstGeom>
          <a:noFill/>
          <a:ln>
            <a:noFill/>
          </a:ln>
          <a:effectLst>
            <a:outerShdw blurRad="57150" rotWithShape="0" algn="bl" dir="5400000" dist="19050">
              <a:srgbClr val="000000">
                <a:alpha val="54000"/>
              </a:srgbClr>
            </a:outerShdw>
          </a:effectLst>
        </p:spPr>
      </p:pic>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Experiment Summary</a:t>
            </a:r>
            <a:endParaRPr>
              <a:solidFill>
                <a:srgbClr val="FFFFFF"/>
              </a:solidFill>
            </a:endParaRPr>
          </a:p>
        </p:txBody>
      </p:sp>
      <p:pic>
        <p:nvPicPr>
          <p:cNvPr id="76" name="Google Shape;76;p16"/>
          <p:cNvPicPr preferRelativeResize="0"/>
          <p:nvPr/>
        </p:nvPicPr>
        <p:blipFill>
          <a:blip r:embed="rId4">
            <a:alphaModFix/>
          </a:blip>
          <a:stretch>
            <a:fillRect/>
          </a:stretch>
        </p:blipFill>
        <p:spPr>
          <a:xfrm>
            <a:off x="3263522" y="1152475"/>
            <a:ext cx="5404878" cy="3748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Pacman Rollout Strategy </a:t>
            </a:r>
            <a:r>
              <a:rPr lang="en" sz="2000">
                <a:solidFill>
                  <a:srgbClr val="FFFFFF"/>
                </a:solidFill>
              </a:rPr>
              <a:t>[ ExplorationPacman.java ]</a:t>
            </a:r>
            <a:endParaRPr sz="2000">
              <a:solidFill>
                <a:srgbClr val="FFFFFF"/>
              </a:solidFill>
            </a:endParaRPr>
          </a:p>
        </p:txBody>
      </p:sp>
      <p:sp>
        <p:nvSpPr>
          <p:cNvPr id="82" name="Google Shape;82;p17"/>
          <p:cNvSpPr txBox="1"/>
          <p:nvPr>
            <p:ph idx="1" type="body"/>
          </p:nvPr>
        </p:nvSpPr>
        <p:spPr>
          <a:xfrm>
            <a:off x="311700" y="12586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A4C2F4"/>
              </a:buClr>
              <a:buSzPts val="2100"/>
              <a:buAutoNum type="arabicPeriod"/>
            </a:pPr>
            <a:r>
              <a:rPr lang="en" sz="2100">
                <a:solidFill>
                  <a:srgbClr val="A4C2F4"/>
                </a:solidFill>
              </a:rPr>
              <a:t>Get random exploration and exploitation rate.</a:t>
            </a:r>
            <a:endParaRPr sz="2100">
              <a:solidFill>
                <a:srgbClr val="A4C2F4"/>
              </a:solidFill>
            </a:endParaRPr>
          </a:p>
          <a:p>
            <a:pPr indent="-361950" lvl="0" marL="457200" rtl="0" algn="l">
              <a:spcBef>
                <a:spcPts val="0"/>
              </a:spcBef>
              <a:spcAft>
                <a:spcPts val="0"/>
              </a:spcAft>
              <a:buClr>
                <a:srgbClr val="A4C2F4"/>
              </a:buClr>
              <a:buSzPts val="2100"/>
              <a:buAutoNum type="arabicPeriod"/>
            </a:pPr>
            <a:r>
              <a:rPr lang="en" sz="2100">
                <a:solidFill>
                  <a:srgbClr val="A4C2F4"/>
                </a:solidFill>
              </a:rPr>
              <a:t>Check if editable ghost is nearby (min. distance &lt; 30), moves toward.</a:t>
            </a:r>
            <a:endParaRPr sz="2100">
              <a:solidFill>
                <a:srgbClr val="A4C2F4"/>
              </a:solidFill>
            </a:endParaRPr>
          </a:p>
          <a:p>
            <a:pPr indent="-361950" lvl="0" marL="457200" rtl="0" algn="l">
              <a:spcBef>
                <a:spcPts val="0"/>
              </a:spcBef>
              <a:spcAft>
                <a:spcPts val="0"/>
              </a:spcAft>
              <a:buClr>
                <a:srgbClr val="A4C2F4"/>
              </a:buClr>
              <a:buSzPts val="2100"/>
              <a:buAutoNum type="arabicPeriod"/>
            </a:pPr>
            <a:r>
              <a:rPr lang="en" sz="2100">
                <a:solidFill>
                  <a:srgbClr val="A4C2F4"/>
                </a:solidFill>
              </a:rPr>
              <a:t>Else if current position == junction, </a:t>
            </a:r>
            <a:r>
              <a:rPr lang="en" sz="2100">
                <a:solidFill>
                  <a:srgbClr val="A4C2F4"/>
                </a:solidFill>
              </a:rPr>
              <a:t>turn </a:t>
            </a:r>
            <a:r>
              <a:rPr lang="en" sz="2100">
                <a:solidFill>
                  <a:srgbClr val="A4C2F4"/>
                </a:solidFill>
              </a:rPr>
              <a:t>randomly when </a:t>
            </a:r>
            <a:r>
              <a:rPr lang="en" sz="2100">
                <a:solidFill>
                  <a:srgbClr val="A4C2F4"/>
                </a:solidFill>
              </a:rPr>
              <a:t>exploration rate &gt; 10, remain last move otherwise.</a:t>
            </a:r>
            <a:endParaRPr sz="2100">
              <a:solidFill>
                <a:srgbClr val="A4C2F4"/>
              </a:solidFill>
            </a:endParaRPr>
          </a:p>
          <a:p>
            <a:pPr indent="-361950" lvl="0" marL="457200" rtl="0" algn="l">
              <a:spcBef>
                <a:spcPts val="0"/>
              </a:spcBef>
              <a:spcAft>
                <a:spcPts val="0"/>
              </a:spcAft>
              <a:buClr>
                <a:srgbClr val="A4C2F4"/>
              </a:buClr>
              <a:buSzPts val="2100"/>
              <a:buAutoNum type="arabicPeriod"/>
            </a:pPr>
            <a:r>
              <a:rPr lang="en" sz="2100">
                <a:solidFill>
                  <a:srgbClr val="A4C2F4"/>
                </a:solidFill>
              </a:rPr>
              <a:t>Else if exploitation rate &gt; 95, moves towards nearest pills.</a:t>
            </a:r>
            <a:endParaRPr sz="2100">
              <a:solidFill>
                <a:srgbClr val="A4C2F4"/>
              </a:solidFill>
            </a:endParaRPr>
          </a:p>
          <a:p>
            <a:pPr indent="-361950" lvl="0" marL="457200" rtl="0" algn="l">
              <a:spcBef>
                <a:spcPts val="0"/>
              </a:spcBef>
              <a:spcAft>
                <a:spcPts val="0"/>
              </a:spcAft>
              <a:buClr>
                <a:srgbClr val="A4C2F4"/>
              </a:buClr>
              <a:buSzPts val="2100"/>
              <a:buAutoNum type="arabicPeriod"/>
            </a:pPr>
            <a:r>
              <a:rPr lang="en" sz="2100">
                <a:solidFill>
                  <a:srgbClr val="A4C2F4"/>
                </a:solidFill>
              </a:rPr>
              <a:t>Otherwise, keeps the last move direction.</a:t>
            </a:r>
            <a:endParaRPr sz="2100">
              <a:solidFill>
                <a:srgbClr val="A4C2F4"/>
              </a:solidFill>
            </a:endParaRPr>
          </a:p>
          <a:p>
            <a:pPr indent="-361950" lvl="0" marL="457200" rtl="0" algn="l">
              <a:spcBef>
                <a:spcPts val="0"/>
              </a:spcBef>
              <a:spcAft>
                <a:spcPts val="0"/>
              </a:spcAft>
              <a:buClr>
                <a:srgbClr val="A4C2F4"/>
              </a:buClr>
              <a:buSzPts val="2100"/>
              <a:buAutoNum type="arabicPeriod"/>
            </a:pPr>
            <a:r>
              <a:rPr lang="en" sz="2100">
                <a:solidFill>
                  <a:srgbClr val="A4C2F4"/>
                </a:solidFill>
              </a:rPr>
              <a:t>For each simulation, repeat step 1 to 5.</a:t>
            </a:r>
            <a:endParaRPr sz="2100">
              <a:solidFill>
                <a:srgbClr val="A4C2F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Demo </a:t>
            </a:r>
            <a:endParaRPr sz="2000">
              <a:solidFill>
                <a:srgbClr val="FFFFFF"/>
              </a:solidFill>
            </a:endParaRPr>
          </a:p>
        </p:txBody>
      </p:sp>
      <p:sp>
        <p:nvSpPr>
          <p:cNvPr id="88" name="Google Shape;88;p18"/>
          <p:cNvSpPr txBox="1"/>
          <p:nvPr>
            <p:ph idx="1" type="body"/>
          </p:nvPr>
        </p:nvSpPr>
        <p:spPr>
          <a:xfrm>
            <a:off x="311700" y="1062250"/>
            <a:ext cx="8520600" cy="34164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 sz="1400">
                <a:solidFill>
                  <a:srgbClr val="A9B7C6"/>
                </a:solidFill>
                <a:highlight>
                  <a:srgbClr val="434343"/>
                </a:highlight>
                <a:latin typeface="Comic Sans MS"/>
                <a:ea typeface="Comic Sans MS"/>
                <a:cs typeface="Comic Sans MS"/>
                <a:sym typeface="Comic Sans MS"/>
              </a:rPr>
              <a:t>System.</a:t>
            </a:r>
            <a:r>
              <a:rPr i="1" lang="en" sz="1400">
                <a:solidFill>
                  <a:srgbClr val="9876AA"/>
                </a:solidFill>
                <a:highlight>
                  <a:srgbClr val="434343"/>
                </a:highlight>
                <a:latin typeface="Comic Sans MS"/>
                <a:ea typeface="Comic Sans MS"/>
                <a:cs typeface="Comic Sans MS"/>
                <a:sym typeface="Comic Sans MS"/>
              </a:rPr>
              <a:t>out</a:t>
            </a:r>
            <a:r>
              <a:rPr lang="en" sz="1400">
                <a:solidFill>
                  <a:srgbClr val="A9B7C6"/>
                </a:solidFill>
                <a:highlight>
                  <a:srgbClr val="434343"/>
                </a:highlight>
                <a:latin typeface="Comic Sans MS"/>
                <a:ea typeface="Comic Sans MS"/>
                <a:cs typeface="Comic Sans MS"/>
                <a:sym typeface="Comic Sans MS"/>
              </a:rPr>
              <a:t>.println(</a:t>
            </a:r>
            <a:r>
              <a:rPr lang="en" sz="1400">
                <a:solidFill>
                  <a:srgbClr val="6A8759"/>
                </a:solidFill>
                <a:highlight>
                  <a:srgbClr val="434343"/>
                </a:highlight>
                <a:latin typeface="Comic Sans MS"/>
                <a:ea typeface="Comic Sans MS"/>
                <a:cs typeface="Comic Sans MS"/>
                <a:sym typeface="Comic Sans MS"/>
              </a:rPr>
              <a:t>"MCTS PACMAN vs LEGACY2THERECKONING"</a:t>
            </a:r>
            <a:r>
              <a:rPr lang="en" sz="1400">
                <a:solidFill>
                  <a:srgbClr val="A9B7C6"/>
                </a:solidFill>
                <a:highlight>
                  <a:srgbClr val="434343"/>
                </a:highlight>
                <a:latin typeface="Comic Sans MS"/>
                <a:ea typeface="Comic Sans MS"/>
                <a:cs typeface="Comic Sans MS"/>
                <a:sym typeface="Comic Sans MS"/>
              </a:rPr>
              <a:t>)</a:t>
            </a:r>
            <a:r>
              <a:rPr lang="en" sz="1400">
                <a:solidFill>
                  <a:srgbClr val="CC7832"/>
                </a:solidFill>
                <a:highlight>
                  <a:srgbClr val="434343"/>
                </a:highlight>
                <a:latin typeface="Comic Sans MS"/>
                <a:ea typeface="Comic Sans MS"/>
                <a:cs typeface="Comic Sans MS"/>
                <a:sym typeface="Comic Sans MS"/>
              </a:rPr>
              <a:t>;</a:t>
            </a:r>
            <a:endParaRPr sz="1400">
              <a:solidFill>
                <a:srgbClr val="CC7832"/>
              </a:solidFill>
              <a:highlight>
                <a:srgbClr val="434343"/>
              </a:highlight>
              <a:latin typeface="Comic Sans MS"/>
              <a:ea typeface="Comic Sans MS"/>
              <a:cs typeface="Comic Sans MS"/>
              <a:sym typeface="Comic Sans MS"/>
            </a:endParaRPr>
          </a:p>
          <a:p>
            <a:pPr indent="0" lvl="0" marL="457200" rtl="0" algn="l">
              <a:lnSpc>
                <a:spcPct val="100000"/>
              </a:lnSpc>
              <a:spcBef>
                <a:spcPts val="1600"/>
              </a:spcBef>
              <a:spcAft>
                <a:spcPts val="0"/>
              </a:spcAft>
              <a:buNone/>
            </a:pPr>
            <a:r>
              <a:rPr lang="en" sz="1400">
                <a:solidFill>
                  <a:srgbClr val="A9B7C6"/>
                </a:solidFill>
                <a:highlight>
                  <a:srgbClr val="434343"/>
                </a:highlight>
                <a:latin typeface="Comic Sans MS"/>
                <a:ea typeface="Comic Sans MS"/>
                <a:cs typeface="Comic Sans MS"/>
                <a:sym typeface="Comic Sans MS"/>
              </a:rPr>
              <a:t>exec.runGame(</a:t>
            </a:r>
            <a:r>
              <a:rPr lang="en" sz="1400">
                <a:solidFill>
                  <a:srgbClr val="CC7832"/>
                </a:solidFill>
                <a:highlight>
                  <a:srgbClr val="434343"/>
                </a:highlight>
                <a:latin typeface="Comic Sans MS"/>
                <a:ea typeface="Comic Sans MS"/>
                <a:cs typeface="Comic Sans MS"/>
                <a:sym typeface="Comic Sans MS"/>
              </a:rPr>
              <a:t>new </a:t>
            </a:r>
            <a:r>
              <a:rPr lang="en" sz="1400">
                <a:solidFill>
                  <a:srgbClr val="00FFFF"/>
                </a:solidFill>
                <a:highlight>
                  <a:srgbClr val="434343"/>
                </a:highlight>
                <a:latin typeface="Comic Sans MS"/>
                <a:ea typeface="Comic Sans MS"/>
                <a:cs typeface="Comic Sans MS"/>
                <a:sym typeface="Comic Sans MS"/>
              </a:rPr>
              <a:t>MonteCarloPacman</a:t>
            </a:r>
            <a:r>
              <a:rPr lang="en" sz="1400">
                <a:solidFill>
                  <a:srgbClr val="A9B7C6"/>
                </a:solidFill>
                <a:highlight>
                  <a:srgbClr val="434343"/>
                </a:highlight>
                <a:latin typeface="Comic Sans MS"/>
                <a:ea typeface="Comic Sans MS"/>
                <a:cs typeface="Comic Sans MS"/>
                <a:sym typeface="Comic Sans MS"/>
              </a:rPr>
              <a:t>()</a:t>
            </a:r>
            <a:r>
              <a:rPr lang="en" sz="1400">
                <a:solidFill>
                  <a:srgbClr val="CC7832"/>
                </a:solidFill>
                <a:highlight>
                  <a:srgbClr val="434343"/>
                </a:highlight>
                <a:latin typeface="Comic Sans MS"/>
                <a:ea typeface="Comic Sans MS"/>
                <a:cs typeface="Comic Sans MS"/>
                <a:sym typeface="Comic Sans MS"/>
              </a:rPr>
              <a:t>, new </a:t>
            </a:r>
            <a:r>
              <a:rPr lang="en" sz="1400">
                <a:solidFill>
                  <a:srgbClr val="A9B7C6"/>
                </a:solidFill>
                <a:highlight>
                  <a:srgbClr val="434343"/>
                </a:highlight>
                <a:latin typeface="Comic Sans MS"/>
                <a:ea typeface="Comic Sans MS"/>
                <a:cs typeface="Comic Sans MS"/>
                <a:sym typeface="Comic Sans MS"/>
              </a:rPr>
              <a:t>Legacy2TheReckoning()</a:t>
            </a:r>
            <a:r>
              <a:rPr lang="en" sz="1400">
                <a:solidFill>
                  <a:srgbClr val="CC7832"/>
                </a:solidFill>
                <a:highlight>
                  <a:srgbClr val="434343"/>
                </a:highlight>
                <a:latin typeface="Comic Sans MS"/>
                <a:ea typeface="Comic Sans MS"/>
                <a:cs typeface="Comic Sans MS"/>
                <a:sym typeface="Comic Sans MS"/>
              </a:rPr>
              <a:t>, </a:t>
            </a:r>
            <a:r>
              <a:rPr lang="en" sz="1400">
                <a:solidFill>
                  <a:srgbClr val="A9B7C6"/>
                </a:solidFill>
                <a:highlight>
                  <a:srgbClr val="434343"/>
                </a:highlight>
                <a:latin typeface="Comic Sans MS"/>
                <a:ea typeface="Comic Sans MS"/>
                <a:cs typeface="Comic Sans MS"/>
                <a:sym typeface="Comic Sans MS"/>
              </a:rPr>
              <a:t>visual</a:t>
            </a:r>
            <a:r>
              <a:rPr lang="en" sz="1400">
                <a:solidFill>
                  <a:srgbClr val="CC7832"/>
                </a:solidFill>
                <a:highlight>
                  <a:srgbClr val="434343"/>
                </a:highlight>
                <a:latin typeface="Comic Sans MS"/>
                <a:ea typeface="Comic Sans MS"/>
                <a:cs typeface="Comic Sans MS"/>
                <a:sym typeface="Comic Sans MS"/>
              </a:rPr>
              <a:t>, </a:t>
            </a:r>
            <a:r>
              <a:rPr lang="en" sz="1400">
                <a:solidFill>
                  <a:srgbClr val="A9B7C6"/>
                </a:solidFill>
                <a:highlight>
                  <a:srgbClr val="434343"/>
                </a:highlight>
                <a:latin typeface="Comic Sans MS"/>
                <a:ea typeface="Comic Sans MS"/>
                <a:cs typeface="Comic Sans MS"/>
                <a:sym typeface="Comic Sans MS"/>
              </a:rPr>
              <a:t>delay)</a:t>
            </a:r>
            <a:r>
              <a:rPr lang="en" sz="1400">
                <a:solidFill>
                  <a:srgbClr val="CC7832"/>
                </a:solidFill>
                <a:highlight>
                  <a:srgbClr val="434343"/>
                </a:highlight>
                <a:latin typeface="Comic Sans MS"/>
                <a:ea typeface="Comic Sans MS"/>
                <a:cs typeface="Comic Sans MS"/>
                <a:sym typeface="Comic Sans MS"/>
              </a:rPr>
              <a:t>;</a:t>
            </a:r>
            <a:endParaRPr sz="1400">
              <a:solidFill>
                <a:srgbClr val="CC7832"/>
              </a:solidFill>
              <a:highlight>
                <a:srgbClr val="434343"/>
              </a:highlight>
              <a:latin typeface="Comic Sans MS"/>
              <a:ea typeface="Comic Sans MS"/>
              <a:cs typeface="Comic Sans MS"/>
              <a:sym typeface="Comic Sans MS"/>
            </a:endParaRPr>
          </a:p>
          <a:p>
            <a:pPr indent="0" lvl="0" marL="457200" rtl="0" algn="l">
              <a:lnSpc>
                <a:spcPct val="100000"/>
              </a:lnSpc>
              <a:spcBef>
                <a:spcPts val="1600"/>
              </a:spcBef>
              <a:spcAft>
                <a:spcPts val="0"/>
              </a:spcAft>
              <a:buNone/>
            </a:pPr>
            <a:r>
              <a:rPr lang="en" sz="1400">
                <a:solidFill>
                  <a:srgbClr val="CC7832"/>
                </a:solidFill>
                <a:highlight>
                  <a:srgbClr val="2B2B2B"/>
                </a:highlight>
                <a:latin typeface="Comic Sans MS"/>
                <a:ea typeface="Comic Sans MS"/>
                <a:cs typeface="Comic Sans MS"/>
                <a:sym typeface="Comic Sans MS"/>
              </a:rPr>
              <a:t>public class </a:t>
            </a:r>
            <a:r>
              <a:rPr lang="en" sz="1400">
                <a:solidFill>
                  <a:srgbClr val="A9B7C6"/>
                </a:solidFill>
                <a:highlight>
                  <a:srgbClr val="2B2B2B"/>
                </a:highlight>
                <a:latin typeface="Comic Sans MS"/>
                <a:ea typeface="Comic Sans MS"/>
                <a:cs typeface="Comic Sans MS"/>
                <a:sym typeface="Comic Sans MS"/>
              </a:rPr>
              <a:t>MonteCarloPacman </a:t>
            </a:r>
            <a:r>
              <a:rPr lang="en" sz="1400">
                <a:solidFill>
                  <a:srgbClr val="CC7832"/>
                </a:solidFill>
                <a:highlight>
                  <a:srgbClr val="2B2B2B"/>
                </a:highlight>
                <a:latin typeface="Comic Sans MS"/>
                <a:ea typeface="Comic Sans MS"/>
                <a:cs typeface="Comic Sans MS"/>
                <a:sym typeface="Comic Sans MS"/>
              </a:rPr>
              <a:t>extends </a:t>
            </a:r>
            <a:r>
              <a:rPr lang="en" sz="1400">
                <a:solidFill>
                  <a:srgbClr val="A9B7C6"/>
                </a:solidFill>
                <a:highlight>
                  <a:srgbClr val="2B2B2B"/>
                </a:highlight>
                <a:latin typeface="Comic Sans MS"/>
                <a:ea typeface="Comic Sans MS"/>
                <a:cs typeface="Comic Sans MS"/>
                <a:sym typeface="Comic Sans MS"/>
              </a:rPr>
              <a:t>Controller&lt;MOVE&gt; {</a:t>
            </a:r>
            <a:endParaRPr sz="1400">
              <a:solidFill>
                <a:srgbClr val="A9B7C6"/>
              </a:solidFill>
              <a:highlight>
                <a:srgbClr val="2B2B2B"/>
              </a:highlight>
              <a:latin typeface="Comic Sans MS"/>
              <a:ea typeface="Comic Sans MS"/>
              <a:cs typeface="Comic Sans MS"/>
              <a:sym typeface="Comic Sans MS"/>
            </a:endParaRPr>
          </a:p>
          <a:p>
            <a:pPr indent="0" lvl="0" marL="457200" rtl="0" algn="l">
              <a:lnSpc>
                <a:spcPct val="100000"/>
              </a:lnSpc>
              <a:spcBef>
                <a:spcPts val="1600"/>
              </a:spcBef>
              <a:spcAft>
                <a:spcPts val="0"/>
              </a:spcAft>
              <a:buNone/>
            </a:pPr>
            <a:r>
              <a:rPr lang="en" sz="1400">
                <a:solidFill>
                  <a:srgbClr val="A9B7C6"/>
                </a:solidFill>
                <a:latin typeface="Comic Sans MS"/>
                <a:ea typeface="Comic Sans MS"/>
                <a:cs typeface="Comic Sans MS"/>
                <a:sym typeface="Comic Sans MS"/>
              </a:rPr>
              <a:t>   </a:t>
            </a:r>
            <a:r>
              <a:rPr lang="en" sz="1400">
                <a:solidFill>
                  <a:srgbClr val="A9B7C6"/>
                </a:solidFill>
                <a:highlight>
                  <a:srgbClr val="2B2B2B"/>
                </a:highlight>
                <a:latin typeface="Comic Sans MS"/>
                <a:ea typeface="Comic Sans MS"/>
                <a:cs typeface="Comic Sans MS"/>
                <a:sym typeface="Comic Sans MS"/>
              </a:rPr>
              <a:t> </a:t>
            </a:r>
            <a:r>
              <a:rPr lang="en" sz="1400">
                <a:solidFill>
                  <a:srgbClr val="CC7832"/>
                </a:solidFill>
                <a:highlight>
                  <a:srgbClr val="2B2B2B"/>
                </a:highlight>
                <a:latin typeface="Comic Sans MS"/>
                <a:ea typeface="Comic Sans MS"/>
                <a:cs typeface="Comic Sans MS"/>
                <a:sym typeface="Comic Sans MS"/>
              </a:rPr>
              <a:t>...</a:t>
            </a:r>
            <a:endParaRPr sz="1400">
              <a:solidFill>
                <a:srgbClr val="A9B7C6"/>
              </a:solidFill>
              <a:highlight>
                <a:srgbClr val="2B2B2B"/>
              </a:highlight>
              <a:latin typeface="Comic Sans MS"/>
              <a:ea typeface="Comic Sans MS"/>
              <a:cs typeface="Comic Sans MS"/>
              <a:sym typeface="Comic Sans MS"/>
            </a:endParaRPr>
          </a:p>
          <a:p>
            <a:pPr indent="0" lvl="0" marL="457200" rtl="0" algn="l">
              <a:lnSpc>
                <a:spcPct val="100000"/>
              </a:lnSpc>
              <a:spcBef>
                <a:spcPts val="1600"/>
              </a:spcBef>
              <a:spcAft>
                <a:spcPts val="0"/>
              </a:spcAft>
              <a:buNone/>
            </a:pPr>
            <a:r>
              <a:rPr lang="en" sz="1400">
                <a:solidFill>
                  <a:srgbClr val="A9B7C6"/>
                </a:solidFill>
                <a:highlight>
                  <a:srgbClr val="2B2B2B"/>
                </a:highlight>
                <a:latin typeface="Comic Sans MS"/>
                <a:ea typeface="Comic Sans MS"/>
                <a:cs typeface="Comic Sans MS"/>
                <a:sym typeface="Comic Sans MS"/>
              </a:rPr>
              <a:t>    </a:t>
            </a:r>
            <a:r>
              <a:rPr lang="en" sz="1400">
                <a:solidFill>
                  <a:srgbClr val="CC7832"/>
                </a:solidFill>
                <a:highlight>
                  <a:srgbClr val="2B2B2B"/>
                </a:highlight>
                <a:latin typeface="Comic Sans MS"/>
                <a:ea typeface="Comic Sans MS"/>
                <a:cs typeface="Comic Sans MS"/>
                <a:sym typeface="Comic Sans MS"/>
              </a:rPr>
              <a:t>public int </a:t>
            </a:r>
            <a:r>
              <a:rPr lang="en" sz="1400">
                <a:solidFill>
                  <a:srgbClr val="FFC66D"/>
                </a:solidFill>
                <a:highlight>
                  <a:srgbClr val="2B2B2B"/>
                </a:highlight>
                <a:latin typeface="Comic Sans MS"/>
                <a:ea typeface="Comic Sans MS"/>
                <a:cs typeface="Comic Sans MS"/>
                <a:sym typeface="Comic Sans MS"/>
              </a:rPr>
              <a:t>rolloutSimulateExperiment</a:t>
            </a:r>
            <a:r>
              <a:rPr lang="en" sz="1400">
                <a:solidFill>
                  <a:srgbClr val="A9B7C6"/>
                </a:solidFill>
                <a:highlight>
                  <a:srgbClr val="2B2B2B"/>
                </a:highlight>
                <a:latin typeface="Comic Sans MS"/>
                <a:ea typeface="Comic Sans MS"/>
                <a:cs typeface="Comic Sans MS"/>
                <a:sym typeface="Comic Sans MS"/>
              </a:rPr>
              <a:t>(MonteCarloNode node</a:t>
            </a:r>
            <a:r>
              <a:rPr lang="en" sz="1400">
                <a:solidFill>
                  <a:srgbClr val="CC7832"/>
                </a:solidFill>
                <a:highlight>
                  <a:srgbClr val="2B2B2B"/>
                </a:highlight>
                <a:latin typeface="Comic Sans MS"/>
                <a:ea typeface="Comic Sans MS"/>
                <a:cs typeface="Comic Sans MS"/>
                <a:sym typeface="Comic Sans MS"/>
              </a:rPr>
              <a:t>, int </a:t>
            </a:r>
            <a:r>
              <a:rPr lang="en" sz="1400">
                <a:solidFill>
                  <a:srgbClr val="A9B7C6"/>
                </a:solidFill>
                <a:highlight>
                  <a:srgbClr val="2B2B2B"/>
                </a:highlight>
                <a:latin typeface="Comic Sans MS"/>
                <a:ea typeface="Comic Sans MS"/>
                <a:cs typeface="Comic Sans MS"/>
                <a:sym typeface="Comic Sans MS"/>
              </a:rPr>
              <a:t>steps) {</a:t>
            </a:r>
            <a:endParaRPr sz="1400">
              <a:solidFill>
                <a:srgbClr val="A9B7C6"/>
              </a:solidFill>
              <a:highlight>
                <a:srgbClr val="2B2B2B"/>
              </a:highlight>
              <a:latin typeface="Comic Sans MS"/>
              <a:ea typeface="Comic Sans MS"/>
              <a:cs typeface="Comic Sans MS"/>
              <a:sym typeface="Comic Sans MS"/>
            </a:endParaRPr>
          </a:p>
          <a:p>
            <a:pPr indent="0" lvl="0" marL="914400" rtl="0" algn="l">
              <a:lnSpc>
                <a:spcPct val="100000"/>
              </a:lnSpc>
              <a:spcBef>
                <a:spcPts val="1600"/>
              </a:spcBef>
              <a:spcAft>
                <a:spcPts val="0"/>
              </a:spcAft>
              <a:buNone/>
            </a:pPr>
            <a:r>
              <a:rPr lang="en" sz="1400">
                <a:solidFill>
                  <a:srgbClr val="808080"/>
                </a:solidFill>
                <a:highlight>
                  <a:srgbClr val="2B2B2B"/>
                </a:highlight>
                <a:latin typeface="Comic Sans MS"/>
                <a:ea typeface="Comic Sans MS"/>
                <a:cs typeface="Comic Sans MS"/>
                <a:sym typeface="Comic Sans MS"/>
              </a:rPr>
              <a:t>   </a:t>
            </a:r>
            <a:r>
              <a:rPr lang="en" sz="1400">
                <a:solidFill>
                  <a:srgbClr val="A9B7C6"/>
                </a:solidFill>
                <a:highlight>
                  <a:srgbClr val="2B2B2B"/>
                </a:highlight>
                <a:latin typeface="Comic Sans MS"/>
                <a:ea typeface="Comic Sans MS"/>
                <a:cs typeface="Comic Sans MS"/>
                <a:sym typeface="Comic Sans MS"/>
              </a:rPr>
              <a:t>Controller&lt;MOVE&gt; pacManController = </a:t>
            </a:r>
            <a:r>
              <a:rPr lang="en" sz="1400">
                <a:solidFill>
                  <a:srgbClr val="CC7832"/>
                </a:solidFill>
                <a:highlight>
                  <a:srgbClr val="2B2B2B"/>
                </a:highlight>
                <a:latin typeface="Comic Sans MS"/>
                <a:ea typeface="Comic Sans MS"/>
                <a:cs typeface="Comic Sans MS"/>
                <a:sym typeface="Comic Sans MS"/>
              </a:rPr>
              <a:t>new </a:t>
            </a:r>
            <a:r>
              <a:rPr lang="en" sz="1400">
                <a:solidFill>
                  <a:srgbClr val="00FFFF"/>
                </a:solidFill>
                <a:highlight>
                  <a:srgbClr val="2B2B2B"/>
                </a:highlight>
                <a:latin typeface="Comic Sans MS"/>
                <a:ea typeface="Comic Sans MS"/>
                <a:cs typeface="Comic Sans MS"/>
                <a:sym typeface="Comic Sans MS"/>
              </a:rPr>
              <a:t>ExplorationPacman</a:t>
            </a:r>
            <a:r>
              <a:rPr lang="en" sz="1400">
                <a:solidFill>
                  <a:srgbClr val="A9B7C6"/>
                </a:solidFill>
                <a:highlight>
                  <a:srgbClr val="2B2B2B"/>
                </a:highlight>
                <a:latin typeface="Comic Sans MS"/>
                <a:ea typeface="Comic Sans MS"/>
                <a:cs typeface="Comic Sans MS"/>
                <a:sym typeface="Comic Sans MS"/>
              </a:rPr>
              <a:t>()</a:t>
            </a:r>
            <a:r>
              <a:rPr lang="en" sz="1400">
                <a:solidFill>
                  <a:srgbClr val="CC7832"/>
                </a:solidFill>
                <a:highlight>
                  <a:srgbClr val="2B2B2B"/>
                </a:highlight>
                <a:latin typeface="Comic Sans MS"/>
                <a:ea typeface="Comic Sans MS"/>
                <a:cs typeface="Comic Sans MS"/>
                <a:sym typeface="Comic Sans MS"/>
              </a:rPr>
              <a:t>;</a:t>
            </a:r>
            <a:endParaRPr sz="1400">
              <a:solidFill>
                <a:srgbClr val="CC7832"/>
              </a:solidFill>
              <a:highlight>
                <a:srgbClr val="2B2B2B"/>
              </a:highlight>
              <a:latin typeface="Comic Sans MS"/>
              <a:ea typeface="Comic Sans MS"/>
              <a:cs typeface="Comic Sans MS"/>
              <a:sym typeface="Comic Sans MS"/>
            </a:endParaRPr>
          </a:p>
          <a:p>
            <a:pPr indent="457200" lvl="0" marL="914400" rtl="0" algn="l">
              <a:lnSpc>
                <a:spcPct val="100000"/>
              </a:lnSpc>
              <a:spcBef>
                <a:spcPts val="1600"/>
              </a:spcBef>
              <a:spcAft>
                <a:spcPts val="0"/>
              </a:spcAft>
              <a:buNone/>
            </a:pPr>
            <a:r>
              <a:rPr lang="en" sz="1400">
                <a:solidFill>
                  <a:srgbClr val="CC7832"/>
                </a:solidFill>
                <a:highlight>
                  <a:srgbClr val="2B2B2B"/>
                </a:highlight>
                <a:latin typeface="Comic Sans MS"/>
                <a:ea typeface="Comic Sans MS"/>
                <a:cs typeface="Comic Sans MS"/>
                <a:sym typeface="Comic Sans MS"/>
              </a:rPr>
              <a:t>...</a:t>
            </a:r>
            <a:endParaRPr sz="1400">
              <a:solidFill>
                <a:srgbClr val="CC7832"/>
              </a:solidFill>
              <a:highlight>
                <a:srgbClr val="2B2B2B"/>
              </a:highlight>
              <a:latin typeface="Comic Sans MS"/>
              <a:ea typeface="Comic Sans MS"/>
              <a:cs typeface="Comic Sans MS"/>
              <a:sym typeface="Comic Sans MS"/>
            </a:endParaRPr>
          </a:p>
          <a:p>
            <a:pPr indent="0" lvl="0" marL="914400" rtl="0" algn="l">
              <a:lnSpc>
                <a:spcPct val="100000"/>
              </a:lnSpc>
              <a:spcBef>
                <a:spcPts val="1600"/>
              </a:spcBef>
              <a:spcAft>
                <a:spcPts val="0"/>
              </a:spcAft>
              <a:buNone/>
            </a:pPr>
            <a:r>
              <a:rPr lang="en" sz="1400">
                <a:solidFill>
                  <a:srgbClr val="CC7832"/>
                </a:solidFill>
                <a:highlight>
                  <a:srgbClr val="2B2B2B"/>
                </a:highlight>
                <a:latin typeface="Comic Sans MS"/>
                <a:ea typeface="Comic Sans MS"/>
                <a:cs typeface="Comic Sans MS"/>
                <a:sym typeface="Comic Sans MS"/>
              </a:rPr>
              <a:t>   return score;</a:t>
            </a:r>
            <a:endParaRPr sz="1400">
              <a:solidFill>
                <a:srgbClr val="CC7832"/>
              </a:solidFill>
              <a:highlight>
                <a:srgbClr val="2B2B2B"/>
              </a:highlight>
              <a:latin typeface="Comic Sans MS"/>
              <a:ea typeface="Comic Sans MS"/>
              <a:cs typeface="Comic Sans MS"/>
              <a:sym typeface="Comic Sans MS"/>
            </a:endParaRPr>
          </a:p>
          <a:p>
            <a:pPr indent="0" lvl="0" marL="457200" rtl="0" algn="l">
              <a:lnSpc>
                <a:spcPct val="100000"/>
              </a:lnSpc>
              <a:spcBef>
                <a:spcPts val="1600"/>
              </a:spcBef>
              <a:spcAft>
                <a:spcPts val="0"/>
              </a:spcAft>
              <a:buNone/>
            </a:pPr>
            <a:r>
              <a:rPr lang="en" sz="1400">
                <a:solidFill>
                  <a:srgbClr val="A9B7C6"/>
                </a:solidFill>
                <a:latin typeface="Comic Sans MS"/>
                <a:ea typeface="Comic Sans MS"/>
                <a:cs typeface="Comic Sans MS"/>
                <a:sym typeface="Comic Sans MS"/>
              </a:rPr>
              <a:t>   </a:t>
            </a:r>
            <a:r>
              <a:rPr lang="en" sz="1400">
                <a:solidFill>
                  <a:srgbClr val="A9B7C6"/>
                </a:solidFill>
                <a:highlight>
                  <a:srgbClr val="2B2B2B"/>
                </a:highlight>
                <a:latin typeface="Comic Sans MS"/>
                <a:ea typeface="Comic Sans MS"/>
                <a:cs typeface="Comic Sans MS"/>
                <a:sym typeface="Comic Sans MS"/>
              </a:rPr>
              <a:t> } </a:t>
            </a:r>
            <a:endParaRPr sz="1400">
              <a:solidFill>
                <a:srgbClr val="808080"/>
              </a:solidFill>
              <a:highlight>
                <a:srgbClr val="2B2B2B"/>
              </a:highlight>
              <a:latin typeface="Comic Sans MS"/>
              <a:ea typeface="Comic Sans MS"/>
              <a:cs typeface="Comic Sans MS"/>
              <a:sym typeface="Comic Sans MS"/>
            </a:endParaRPr>
          </a:p>
          <a:p>
            <a:pPr indent="0" lvl="0" marL="457200" rtl="0" algn="l">
              <a:lnSpc>
                <a:spcPct val="100000"/>
              </a:lnSpc>
              <a:spcBef>
                <a:spcPts val="1600"/>
              </a:spcBef>
              <a:spcAft>
                <a:spcPts val="0"/>
              </a:spcAft>
              <a:buNone/>
            </a:pPr>
            <a:r>
              <a:rPr lang="en" sz="1400">
                <a:solidFill>
                  <a:srgbClr val="A9B7C6"/>
                </a:solidFill>
                <a:highlight>
                  <a:srgbClr val="2B2B2B"/>
                </a:highlight>
                <a:latin typeface="Comic Sans MS"/>
                <a:ea typeface="Comic Sans MS"/>
                <a:cs typeface="Comic Sans MS"/>
                <a:sym typeface="Comic Sans MS"/>
              </a:rPr>
              <a:t>}</a:t>
            </a:r>
            <a:endParaRPr sz="1400">
              <a:solidFill>
                <a:srgbClr val="A9B7C6"/>
              </a:solidFill>
              <a:highlight>
                <a:srgbClr val="2B2B2B"/>
              </a:highlight>
              <a:latin typeface="Comic Sans MS"/>
              <a:ea typeface="Comic Sans MS"/>
              <a:cs typeface="Comic Sans MS"/>
              <a:sym typeface="Comic Sans MS"/>
            </a:endParaRPr>
          </a:p>
          <a:p>
            <a:pPr indent="0" lvl="0" marL="457200" rtl="0" algn="l">
              <a:lnSpc>
                <a:spcPct val="100000"/>
              </a:lnSpc>
              <a:spcBef>
                <a:spcPts val="1600"/>
              </a:spcBef>
              <a:spcAft>
                <a:spcPts val="0"/>
              </a:spcAft>
              <a:buClr>
                <a:schemeClr val="dk1"/>
              </a:buClr>
              <a:buSzPts val="1100"/>
              <a:buFont typeface="Arial"/>
              <a:buNone/>
            </a:pPr>
            <a:r>
              <a:t/>
            </a:r>
            <a:endParaRPr sz="1200">
              <a:solidFill>
                <a:srgbClr val="CC7832"/>
              </a:solidFill>
              <a:highlight>
                <a:srgbClr val="2B2B2B"/>
              </a:highlight>
              <a:latin typeface="Comic Sans MS"/>
              <a:ea typeface="Comic Sans MS"/>
              <a:cs typeface="Comic Sans MS"/>
              <a:sym typeface="Comic Sans MS"/>
            </a:endParaRPr>
          </a:p>
          <a:p>
            <a:pPr indent="0" lvl="0" marL="457200" rtl="0" algn="l">
              <a:spcBef>
                <a:spcPts val="1600"/>
              </a:spcBef>
              <a:spcAft>
                <a:spcPts val="1600"/>
              </a:spcAft>
              <a:buNone/>
            </a:pPr>
            <a:r>
              <a:t/>
            </a:r>
            <a:endParaRPr sz="2100">
              <a:solidFill>
                <a:srgbClr val="A4C2F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361150"/>
            <a:ext cx="1453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Demo </a:t>
            </a:r>
            <a:endParaRPr sz="2000">
              <a:solidFill>
                <a:srgbClr val="FFFFFF"/>
              </a:solidFill>
            </a:endParaRPr>
          </a:p>
        </p:txBody>
      </p:sp>
      <p:sp>
        <p:nvSpPr>
          <p:cNvPr id="94" name="Google Shape;94;p19"/>
          <p:cNvSpPr txBox="1"/>
          <p:nvPr>
            <p:ph idx="1" type="body"/>
          </p:nvPr>
        </p:nvSpPr>
        <p:spPr>
          <a:xfrm>
            <a:off x="1985625" y="361150"/>
            <a:ext cx="22650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A4C2F4"/>
                </a:solidFill>
                <a:latin typeface="Comic Sans MS"/>
                <a:ea typeface="Comic Sans MS"/>
                <a:cs typeface="Comic Sans MS"/>
                <a:sym typeface="Comic Sans MS"/>
              </a:rPr>
              <a:t>-Code Setup : 00:00 - 00:38</a:t>
            </a:r>
            <a:endParaRPr sz="1200">
              <a:solidFill>
                <a:srgbClr val="A4C2F4"/>
              </a:solidFill>
              <a:latin typeface="Comic Sans MS"/>
              <a:ea typeface="Comic Sans MS"/>
              <a:cs typeface="Comic Sans MS"/>
              <a:sym typeface="Comic Sans MS"/>
            </a:endParaRPr>
          </a:p>
          <a:p>
            <a:pPr indent="0" lvl="0" marL="0" rtl="0" algn="l">
              <a:lnSpc>
                <a:spcPct val="100000"/>
              </a:lnSpc>
              <a:spcBef>
                <a:spcPts val="0"/>
              </a:spcBef>
              <a:spcAft>
                <a:spcPts val="0"/>
              </a:spcAft>
              <a:buNone/>
            </a:pPr>
            <a:r>
              <a:rPr lang="en" sz="1200">
                <a:solidFill>
                  <a:srgbClr val="A4C2F4"/>
                </a:solidFill>
                <a:latin typeface="Comic Sans MS"/>
                <a:ea typeface="Comic Sans MS"/>
                <a:cs typeface="Comic Sans MS"/>
                <a:sym typeface="Comic Sans MS"/>
              </a:rPr>
              <a:t>-Game Run    : 00:39 - 01:09</a:t>
            </a:r>
            <a:endParaRPr sz="1200">
              <a:solidFill>
                <a:srgbClr val="A4C2F4"/>
              </a:solidFill>
              <a:latin typeface="Comic Sans MS"/>
              <a:ea typeface="Comic Sans MS"/>
              <a:cs typeface="Comic Sans MS"/>
              <a:sym typeface="Comic Sans MS"/>
            </a:endParaRPr>
          </a:p>
          <a:p>
            <a:pPr indent="0" lvl="0" marL="457200" rtl="0" algn="l">
              <a:spcBef>
                <a:spcPts val="0"/>
              </a:spcBef>
              <a:spcAft>
                <a:spcPts val="1600"/>
              </a:spcAft>
              <a:buNone/>
            </a:pPr>
            <a:r>
              <a:t/>
            </a:r>
            <a:endParaRPr sz="2100">
              <a:solidFill>
                <a:srgbClr val="A4C2F4"/>
              </a:solidFill>
            </a:endParaRPr>
          </a:p>
        </p:txBody>
      </p:sp>
      <p:pic>
        <p:nvPicPr>
          <p:cNvPr id="95" name="Google Shape;95;p19" title="pacman-demo.mp4">
            <a:hlinkClick r:id="rId3"/>
          </p:cNvPr>
          <p:cNvPicPr preferRelativeResize="0"/>
          <p:nvPr/>
        </p:nvPicPr>
        <p:blipFill>
          <a:blip r:embed="rId4">
            <a:alphaModFix/>
          </a:blip>
          <a:stretch>
            <a:fillRect/>
          </a:stretch>
        </p:blipFill>
        <p:spPr>
          <a:xfrm>
            <a:off x="1009425" y="933850"/>
            <a:ext cx="7125149" cy="4007900"/>
          </a:xfrm>
          <a:prstGeom prst="rect">
            <a:avLst/>
          </a:prstGeom>
          <a:noFill/>
          <a:ln>
            <a:noFill/>
          </a:ln>
        </p:spPr>
      </p:pic>
      <p:sp>
        <p:nvSpPr>
          <p:cNvPr id="96" name="Google Shape;96;p19"/>
          <p:cNvSpPr txBox="1"/>
          <p:nvPr/>
        </p:nvSpPr>
        <p:spPr>
          <a:xfrm>
            <a:off x="5380450" y="187425"/>
            <a:ext cx="3603600" cy="671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9FC5E8"/>
                </a:solidFill>
              </a:rPr>
              <a:t>Video Link: </a:t>
            </a:r>
            <a:r>
              <a:rPr lang="en" sz="1200" u="sng">
                <a:solidFill>
                  <a:schemeClr val="hlink"/>
                </a:solidFill>
                <a:hlinkClick r:id="rId5"/>
              </a:rPr>
              <a:t>https://drive.google.com/file/d/1LYinQ5lNLchgLXEw3ed63OgUBoCQx9Dz/view?usp=sharing</a:t>
            </a:r>
            <a:endParaRPr sz="1200">
              <a:solidFill>
                <a:srgbClr val="9FC5E8"/>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Appendix</a:t>
            </a:r>
            <a:endParaRPr sz="2000">
              <a:solidFill>
                <a:srgbClr val="FFFFFF"/>
              </a:solidFill>
            </a:endParaRPr>
          </a:p>
        </p:txBody>
      </p:sp>
      <p:sp>
        <p:nvSpPr>
          <p:cNvPr id="102" name="Google Shape;102;p20"/>
          <p:cNvSpPr txBox="1"/>
          <p:nvPr>
            <p:ph idx="1" type="body"/>
          </p:nvPr>
        </p:nvSpPr>
        <p:spPr>
          <a:xfrm>
            <a:off x="311700" y="1152475"/>
            <a:ext cx="7418400" cy="104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A4C2F4"/>
                </a:solidFill>
              </a:rPr>
              <a:t>-Paman Source Code: http://gameaibook.org/wp-content/uploads/2016/10/mspacman-master.zip</a:t>
            </a:r>
            <a:endParaRPr sz="1300">
              <a:solidFill>
                <a:srgbClr val="A4C2F4"/>
              </a:solidFill>
            </a:endParaRPr>
          </a:p>
          <a:p>
            <a:pPr indent="0" lvl="0" marL="0" rtl="0" algn="l">
              <a:spcBef>
                <a:spcPts val="1600"/>
              </a:spcBef>
              <a:spcAft>
                <a:spcPts val="1600"/>
              </a:spcAft>
              <a:buNone/>
            </a:pPr>
            <a:r>
              <a:rPr lang="en" sz="1300">
                <a:solidFill>
                  <a:srgbClr val="A4C2F4"/>
                </a:solidFill>
              </a:rPr>
              <a:t>-MCTS Reference: https://github.com/njustesen/ms-pacman-ai</a:t>
            </a:r>
            <a:endParaRPr sz="1300">
              <a:solidFill>
                <a:srgbClr val="A4C2F4"/>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