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00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7/27/2020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177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0468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7/27/2020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525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7/27/2020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1905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7/27/2020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465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7284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2712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676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3917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03261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6858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7/27/2020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8659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1D10ECAC-35CB-4005-8183-98BD046F4594}"/>
              </a:ext>
            </a:extLst>
          </p:cNvPr>
          <p:cNvPicPr>
            <a:picLocks noChangeAspect="1"/>
          </p:cNvPicPr>
          <p:nvPr/>
        </p:nvPicPr>
        <p:blipFill rotWithShape="1">
          <a:blip r:embed="rId2"/>
          <a:srcRect b="15730"/>
          <a:stretch/>
        </p:blipFill>
        <p:spPr>
          <a:xfrm>
            <a:off x="0" y="0"/>
            <a:ext cx="12191980" cy="6857990"/>
          </a:xfrm>
          <a:prstGeom prst="rect">
            <a:avLst/>
          </a:prstGeom>
        </p:spPr>
      </p:pic>
      <p:sp>
        <p:nvSpPr>
          <p:cNvPr id="18"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5488635B-5F1E-450D-988C-60E58FE5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rgbClr val="914BC5">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1798" y="601201"/>
            <a:ext cx="3702134" cy="5791132"/>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6194F1D8-917A-408B-9C96-873AE00BF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1798" y="601201"/>
            <a:ext cx="3702134" cy="5791132"/>
          </a:xfrm>
          <a:prstGeom prst="rect">
            <a:avLst/>
          </a:prstGeom>
          <a:solidFill>
            <a:srgbClr val="914BC5">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73FA316E-CAD2-4370-ADC7-0CCADCCD0D1F}"/>
              </a:ext>
            </a:extLst>
          </p:cNvPr>
          <p:cNvSpPr>
            <a:spLocks noGrp="1"/>
          </p:cNvSpPr>
          <p:nvPr>
            <p:ph type="ctrTitle"/>
          </p:nvPr>
        </p:nvSpPr>
        <p:spPr>
          <a:xfrm>
            <a:off x="8195733" y="1201461"/>
            <a:ext cx="3558199" cy="3478384"/>
          </a:xfrm>
        </p:spPr>
        <p:txBody>
          <a:bodyPr>
            <a:normAutofit fontScale="90000"/>
          </a:bodyPr>
          <a:lstStyle/>
          <a:p>
            <a:r>
              <a:rPr lang="en-US" altLang="zh-CN" sz="2800" dirty="0">
                <a:solidFill>
                  <a:schemeClr val="bg1"/>
                </a:solidFill>
              </a:rPr>
              <a:t>Biomolecular Phase Separation: </a:t>
            </a:r>
            <a:r>
              <a:rPr lang="en-US" altLang="zh-CN" sz="2800" i="1" dirty="0">
                <a:solidFill>
                  <a:schemeClr val="tx2">
                    <a:lumMod val="25000"/>
                    <a:lumOff val="75000"/>
                  </a:schemeClr>
                </a:solidFill>
              </a:rPr>
              <a:t>From</a:t>
            </a:r>
            <a:r>
              <a:rPr lang="en-US" altLang="zh-CN" dirty="0">
                <a:solidFill>
                  <a:srgbClr val="FFFFFF"/>
                </a:solidFill>
              </a:rPr>
              <a:t> Molecular Driving Forces </a:t>
            </a:r>
            <a:r>
              <a:rPr lang="en-US" altLang="zh-CN" sz="2800" i="1" dirty="0">
                <a:solidFill>
                  <a:schemeClr val="tx2">
                    <a:lumMod val="25000"/>
                    <a:lumOff val="75000"/>
                  </a:schemeClr>
                </a:solidFill>
              </a:rPr>
              <a:t>to</a:t>
            </a:r>
            <a:r>
              <a:rPr lang="en-US" altLang="zh-CN" dirty="0">
                <a:solidFill>
                  <a:srgbClr val="FFFFFF"/>
                </a:solidFill>
              </a:rPr>
              <a:t> Macroscopic Properties</a:t>
            </a:r>
            <a:endParaRPr lang="zh-CN" altLang="en-US" dirty="0">
              <a:solidFill>
                <a:srgbClr val="FFFFFF"/>
              </a:solidFill>
            </a:endParaRPr>
          </a:p>
        </p:txBody>
      </p:sp>
      <p:sp>
        <p:nvSpPr>
          <p:cNvPr id="3" name="副标题 2">
            <a:extLst>
              <a:ext uri="{FF2B5EF4-FFF2-40B4-BE49-F238E27FC236}">
                <a16:creationId xmlns:a16="http://schemas.microsoft.com/office/drawing/2014/main" id="{5E64C192-EE2C-4E04-8A8B-971ECFADDBC6}"/>
              </a:ext>
            </a:extLst>
          </p:cNvPr>
          <p:cNvSpPr>
            <a:spLocks noGrp="1"/>
          </p:cNvSpPr>
          <p:nvPr>
            <p:ph type="subTitle" idx="1"/>
          </p:nvPr>
        </p:nvSpPr>
        <p:spPr>
          <a:xfrm>
            <a:off x="8195733" y="4868690"/>
            <a:ext cx="3702134" cy="1586591"/>
          </a:xfrm>
        </p:spPr>
        <p:txBody>
          <a:bodyPr>
            <a:normAutofit/>
          </a:bodyPr>
          <a:lstStyle/>
          <a:p>
            <a:r>
              <a:rPr lang="en-US" altLang="zh-CN" dirty="0">
                <a:solidFill>
                  <a:schemeClr val="bg1"/>
                </a:solidFill>
              </a:rPr>
              <a:t>Annual Review of Physical Chemistry</a:t>
            </a:r>
          </a:p>
          <a:p>
            <a:r>
              <a:rPr lang="en-US" altLang="zh-CN" dirty="0">
                <a:solidFill>
                  <a:schemeClr val="bg1"/>
                </a:solidFill>
              </a:rPr>
              <a:t>Presented by li </a:t>
            </a:r>
            <a:r>
              <a:rPr lang="en-US" altLang="zh-CN" dirty="0" err="1">
                <a:solidFill>
                  <a:schemeClr val="bg1"/>
                </a:solidFill>
              </a:rPr>
              <a:t>jiaqi</a:t>
            </a:r>
            <a:endParaRPr lang="en-US" altLang="zh-CN" dirty="0">
              <a:solidFill>
                <a:schemeClr val="bg1"/>
              </a:solidFill>
            </a:endParaRPr>
          </a:p>
          <a:p>
            <a:r>
              <a:rPr lang="en-US" altLang="zh-CN" dirty="0">
                <a:solidFill>
                  <a:schemeClr val="bg1"/>
                </a:solidFill>
              </a:rPr>
              <a:t>2020.7.31</a:t>
            </a:r>
            <a:endParaRPr lang="zh-CN" altLang="en-US" dirty="0">
              <a:solidFill>
                <a:schemeClr val="bg1"/>
              </a:solidFill>
            </a:endParaRPr>
          </a:p>
        </p:txBody>
      </p:sp>
      <p:sp>
        <p:nvSpPr>
          <p:cNvPr id="4" name="文本框 3">
            <a:extLst>
              <a:ext uri="{FF2B5EF4-FFF2-40B4-BE49-F238E27FC236}">
                <a16:creationId xmlns:a16="http://schemas.microsoft.com/office/drawing/2014/main" id="{765BBE8D-2CF0-428D-8B52-2A2A0965EB3D}"/>
              </a:ext>
            </a:extLst>
          </p:cNvPr>
          <p:cNvSpPr txBox="1"/>
          <p:nvPr/>
        </p:nvSpPr>
        <p:spPr>
          <a:xfrm>
            <a:off x="294133" y="5446643"/>
            <a:ext cx="7463551" cy="1200329"/>
          </a:xfrm>
          <a:prstGeom prst="rect">
            <a:avLst/>
          </a:prstGeom>
          <a:noFill/>
        </p:spPr>
        <p:txBody>
          <a:bodyPr wrap="square" rtlCol="0">
            <a:spAutoFit/>
          </a:bodyPr>
          <a:lstStyle/>
          <a:p>
            <a:r>
              <a:rPr lang="en-US" altLang="zh-CN" sz="1800" dirty="0" err="1">
                <a:solidFill>
                  <a:schemeClr val="accent1">
                    <a:lumMod val="40000"/>
                    <a:lumOff val="60000"/>
                  </a:schemeClr>
                </a:solidFill>
                <a:latin typeface="Segoe UI" panose="020B0502040204020203" pitchFamily="34" charset="0"/>
              </a:rPr>
              <a:t>Dignon</a:t>
            </a:r>
            <a:r>
              <a:rPr lang="en-US" altLang="zh-CN" sz="1800" dirty="0">
                <a:solidFill>
                  <a:schemeClr val="accent1">
                    <a:lumMod val="40000"/>
                    <a:lumOff val="60000"/>
                  </a:schemeClr>
                </a:solidFill>
                <a:latin typeface="Segoe UI" panose="020B0502040204020203" pitchFamily="34" charset="0"/>
              </a:rPr>
              <a:t>, G. L., Best, R. B., &amp; Mittal, J. (2020). Biomolecular Phase Separation: From Molecular Driving Forces to Macroscopic Properties. </a:t>
            </a:r>
            <a:r>
              <a:rPr lang="en-US" altLang="zh-CN" sz="1800" i="1" dirty="0" err="1">
                <a:solidFill>
                  <a:schemeClr val="accent1">
                    <a:lumMod val="40000"/>
                    <a:lumOff val="60000"/>
                  </a:schemeClr>
                </a:solidFill>
                <a:latin typeface="Segoe UI" panose="020B0502040204020203" pitchFamily="34" charset="0"/>
              </a:rPr>
              <a:t>Annu</a:t>
            </a:r>
            <a:r>
              <a:rPr lang="en-US" altLang="zh-CN" sz="1800" i="1" dirty="0">
                <a:solidFill>
                  <a:schemeClr val="accent1">
                    <a:lumMod val="40000"/>
                    <a:lumOff val="60000"/>
                  </a:schemeClr>
                </a:solidFill>
                <a:latin typeface="Segoe UI" panose="020B0502040204020203" pitchFamily="34" charset="0"/>
              </a:rPr>
              <a:t> Rev Phys Chem, 71</a:t>
            </a:r>
            <a:r>
              <a:rPr lang="en-US" altLang="zh-CN" sz="1800" i="0" dirty="0">
                <a:solidFill>
                  <a:schemeClr val="accent1">
                    <a:lumMod val="40000"/>
                    <a:lumOff val="60000"/>
                  </a:schemeClr>
                </a:solidFill>
                <a:latin typeface="Segoe UI" panose="020B0502040204020203" pitchFamily="34" charset="0"/>
              </a:rPr>
              <a:t>, 53-75. doi:10.1146/annurev-physchem-071819-113553</a:t>
            </a:r>
            <a:endParaRPr lang="zh-CN" altLang="en-US" dirty="0">
              <a:solidFill>
                <a:schemeClr val="accent1">
                  <a:lumMod val="40000"/>
                  <a:lumOff val="60000"/>
                </a:schemeClr>
              </a:solidFill>
            </a:endParaRPr>
          </a:p>
        </p:txBody>
      </p:sp>
    </p:spTree>
    <p:extLst>
      <p:ext uri="{BB962C8B-B14F-4D97-AF65-F5344CB8AC3E}">
        <p14:creationId xmlns:p14="http://schemas.microsoft.com/office/powerpoint/2010/main" val="2622184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804D3-7CDA-4467-A88D-515AB1559956}"/>
              </a:ext>
            </a:extLst>
          </p:cNvPr>
          <p:cNvSpPr>
            <a:spLocks noGrp="1"/>
          </p:cNvSpPr>
          <p:nvPr>
            <p:ph type="title"/>
          </p:nvPr>
        </p:nvSpPr>
        <p:spPr/>
        <p:txBody>
          <a:bodyPr/>
          <a:lstStyle/>
          <a:p>
            <a:r>
              <a:rPr lang="en-US" altLang="zh-CN" dirty="0"/>
              <a:t>3.1.3. Hydrophobic contacts.</a:t>
            </a:r>
            <a:endParaRPr lang="zh-CN" altLang="en-US" dirty="0"/>
          </a:p>
        </p:txBody>
      </p:sp>
      <p:sp>
        <p:nvSpPr>
          <p:cNvPr id="3" name="内容占位符 2">
            <a:extLst>
              <a:ext uri="{FF2B5EF4-FFF2-40B4-BE49-F238E27FC236}">
                <a16:creationId xmlns:a16="http://schemas.microsoft.com/office/drawing/2014/main" id="{41C2753C-42F6-400B-BB5D-663482757310}"/>
              </a:ext>
            </a:extLst>
          </p:cNvPr>
          <p:cNvSpPr>
            <a:spLocks noGrp="1"/>
          </p:cNvSpPr>
          <p:nvPr>
            <p:ph idx="1"/>
          </p:nvPr>
        </p:nvSpPr>
        <p:spPr>
          <a:xfrm>
            <a:off x="581193" y="2340864"/>
            <a:ext cx="7476130" cy="3634486"/>
          </a:xfrm>
        </p:spPr>
        <p:txBody>
          <a:bodyPr>
            <a:normAutofit/>
          </a:bodyPr>
          <a:lstStyle/>
          <a:p>
            <a:r>
              <a:rPr lang="en-US" altLang="zh-CN" sz="2400" dirty="0"/>
              <a:t>The lower fraction of hydrophobic residues likely allows for the chains to remain disordered and for the assemblies to be liquid-like rather than solid. </a:t>
            </a:r>
          </a:p>
          <a:p>
            <a:r>
              <a:rPr lang="en-US" altLang="zh-CN" sz="2400" dirty="0"/>
              <a:t>Hydrophobic amino acids may also interact strongly with aromatic amino acids</a:t>
            </a:r>
            <a:endParaRPr lang="zh-CN" altLang="en-US" sz="2400" dirty="0"/>
          </a:p>
        </p:txBody>
      </p:sp>
      <p:pic>
        <p:nvPicPr>
          <p:cNvPr id="5" name="图片 4">
            <a:extLst>
              <a:ext uri="{FF2B5EF4-FFF2-40B4-BE49-F238E27FC236}">
                <a16:creationId xmlns:a16="http://schemas.microsoft.com/office/drawing/2014/main" id="{00D414BA-20C9-4209-A48F-194472F78CC8}"/>
              </a:ext>
            </a:extLst>
          </p:cNvPr>
          <p:cNvPicPr>
            <a:picLocks noChangeAspect="1"/>
          </p:cNvPicPr>
          <p:nvPr/>
        </p:nvPicPr>
        <p:blipFill>
          <a:blip r:embed="rId2"/>
          <a:stretch>
            <a:fillRect/>
          </a:stretch>
        </p:blipFill>
        <p:spPr>
          <a:xfrm>
            <a:off x="8208050" y="1890876"/>
            <a:ext cx="3402757" cy="3634486"/>
          </a:xfrm>
          <a:prstGeom prst="rect">
            <a:avLst/>
          </a:prstGeom>
        </p:spPr>
      </p:pic>
    </p:spTree>
    <p:extLst>
      <p:ext uri="{BB962C8B-B14F-4D97-AF65-F5344CB8AC3E}">
        <p14:creationId xmlns:p14="http://schemas.microsoft.com/office/powerpoint/2010/main" val="2506919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86D7E-81CC-4C9C-A8DD-A0DEE414B7F1}"/>
              </a:ext>
            </a:extLst>
          </p:cNvPr>
          <p:cNvSpPr>
            <a:spLocks noGrp="1"/>
          </p:cNvSpPr>
          <p:nvPr>
            <p:ph type="title"/>
          </p:nvPr>
        </p:nvSpPr>
        <p:spPr/>
        <p:txBody>
          <a:bodyPr/>
          <a:lstStyle/>
          <a:p>
            <a:r>
              <a:rPr lang="en-US" altLang="zh-CN" dirty="0"/>
              <a:t>3.1.4. Hydrogen bonds.</a:t>
            </a:r>
            <a:endParaRPr lang="zh-CN" altLang="en-US" dirty="0"/>
          </a:p>
        </p:txBody>
      </p:sp>
      <p:sp>
        <p:nvSpPr>
          <p:cNvPr id="3" name="内容占位符 2">
            <a:extLst>
              <a:ext uri="{FF2B5EF4-FFF2-40B4-BE49-F238E27FC236}">
                <a16:creationId xmlns:a16="http://schemas.microsoft.com/office/drawing/2014/main" id="{81C94492-5C03-4C7F-A1A1-47C15FA3B1AA}"/>
              </a:ext>
            </a:extLst>
          </p:cNvPr>
          <p:cNvSpPr>
            <a:spLocks noGrp="1"/>
          </p:cNvSpPr>
          <p:nvPr>
            <p:ph idx="1"/>
          </p:nvPr>
        </p:nvSpPr>
        <p:spPr>
          <a:xfrm>
            <a:off x="581193" y="2340864"/>
            <a:ext cx="7370112" cy="3634486"/>
          </a:xfrm>
        </p:spPr>
        <p:txBody>
          <a:bodyPr>
            <a:normAutofit fontScale="92500" lnSpcReduction="10000"/>
          </a:bodyPr>
          <a:lstStyle/>
          <a:p>
            <a:r>
              <a:rPr lang="en-US" altLang="zh-CN" sz="2400" dirty="0"/>
              <a:t>Most amino acids contain both hydrogen bond donors and acceptors, suggesting that hydrogen bonding could be very common within the densely packed proteinaceous condensates.</a:t>
            </a:r>
          </a:p>
          <a:p>
            <a:r>
              <a:rPr lang="en-US" altLang="zh-CN" sz="2400" dirty="0"/>
              <a:t>Hydrogen bonds may also contribute to biomolecular phase separation more indirectly through the formation of secondary structure in proteins (8), the hybridization and secondary structure of nucleic acids, and the incorporation of water into the condensate.</a:t>
            </a:r>
            <a:endParaRPr lang="zh-CN" altLang="en-US" sz="2400" dirty="0"/>
          </a:p>
        </p:txBody>
      </p:sp>
      <p:pic>
        <p:nvPicPr>
          <p:cNvPr id="5" name="图片 4">
            <a:extLst>
              <a:ext uri="{FF2B5EF4-FFF2-40B4-BE49-F238E27FC236}">
                <a16:creationId xmlns:a16="http://schemas.microsoft.com/office/drawing/2014/main" id="{5F79421C-674F-4980-A99C-4AE0C4990706}"/>
              </a:ext>
            </a:extLst>
          </p:cNvPr>
          <p:cNvPicPr>
            <a:picLocks noChangeAspect="1"/>
          </p:cNvPicPr>
          <p:nvPr/>
        </p:nvPicPr>
        <p:blipFill>
          <a:blip r:embed="rId2"/>
          <a:stretch>
            <a:fillRect/>
          </a:stretch>
        </p:blipFill>
        <p:spPr>
          <a:xfrm>
            <a:off x="8150087" y="1890876"/>
            <a:ext cx="3460720" cy="3893310"/>
          </a:xfrm>
          <a:prstGeom prst="rect">
            <a:avLst/>
          </a:prstGeom>
        </p:spPr>
      </p:pic>
    </p:spTree>
    <p:extLst>
      <p:ext uri="{BB962C8B-B14F-4D97-AF65-F5344CB8AC3E}">
        <p14:creationId xmlns:p14="http://schemas.microsoft.com/office/powerpoint/2010/main" val="19502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0417F-5F4F-4F3C-B9E4-B6B9460DAE11}"/>
              </a:ext>
            </a:extLst>
          </p:cNvPr>
          <p:cNvSpPr>
            <a:spLocks noGrp="1"/>
          </p:cNvSpPr>
          <p:nvPr>
            <p:ph type="title"/>
          </p:nvPr>
        </p:nvSpPr>
        <p:spPr/>
        <p:txBody>
          <a:bodyPr/>
          <a:lstStyle/>
          <a:p>
            <a:r>
              <a:rPr lang="en-US" altLang="zh-CN" dirty="0"/>
              <a:t>3.2. Sequence and Arrangement of Interactions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FB5FAB1-5759-4CD2-A891-CFF6A9544A4A}"/>
                  </a:ext>
                </a:extLst>
              </p:cNvPr>
              <p:cNvSpPr>
                <a:spLocks noGrp="1"/>
              </p:cNvSpPr>
              <p:nvPr>
                <p:ph idx="1"/>
              </p:nvPr>
            </p:nvSpPr>
            <p:spPr>
              <a:xfrm>
                <a:off x="581192" y="2340864"/>
                <a:ext cx="4242599" cy="3634486"/>
              </a:xfrm>
            </p:spPr>
            <p:txBody>
              <a:bodyPr>
                <a:normAutofit fontScale="92500"/>
              </a:bodyPr>
              <a:lstStyle/>
              <a:p>
                <a:r>
                  <a:rPr lang="en-US" altLang="zh-CN" sz="2800" dirty="0"/>
                  <a:t>3.2.1. Charge patterning.</a:t>
                </a:r>
              </a:p>
              <a:p>
                <a14:m>
                  <m:oMath xmlns:m="http://schemas.openxmlformats.org/officeDocument/2006/math">
                    <m:r>
                      <a:rPr lang="zh-CN" altLang="en-US" sz="2800" i="1" smtClean="0">
                        <a:latin typeface="Cambria Math" panose="02040503050406030204" pitchFamily="18" charset="0"/>
                      </a:rPr>
                      <m:t>𝜅</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zh-CN" altLang="en-US" sz="2800" b="0" i="1" smtClean="0">
                            <a:latin typeface="Cambria Math" panose="02040503050406030204" pitchFamily="18" charset="0"/>
                          </a:rPr>
                          <m:t>𝛿</m:t>
                        </m:r>
                      </m:num>
                      <m:den>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𝛿</m:t>
                            </m:r>
                          </m:e>
                          <m:sub>
                            <m:r>
                              <a:rPr lang="en-US" altLang="zh-CN" sz="2800" b="0" i="1" smtClean="0">
                                <a:latin typeface="Cambria Math" panose="02040503050406030204" pitchFamily="18" charset="0"/>
                              </a:rPr>
                              <m:t>𝑚𝑎𝑥</m:t>
                            </m:r>
                          </m:sub>
                        </m:sSub>
                      </m:den>
                    </m:f>
                    <m:r>
                      <a:rPr lang="en-US" altLang="zh-CN" sz="2800" b="0" i="1" smtClean="0">
                        <a:latin typeface="Cambria Math" panose="02040503050406030204" pitchFamily="18" charset="0"/>
                      </a:rPr>
                      <m:t>)</m:t>
                    </m:r>
                  </m:oMath>
                </a14:m>
                <a:endParaRPr lang="en-US" altLang="zh-CN" sz="2800" dirty="0"/>
              </a:p>
              <a:p>
                <a14:m>
                  <m:oMath xmlns:m="http://schemas.openxmlformats.org/officeDocument/2006/math">
                    <m:r>
                      <a:rPr lang="zh-CN" altLang="en-US" sz="2800" i="1" smtClean="0">
                        <a:latin typeface="Cambria Math" panose="02040503050406030204" pitchFamily="18" charset="0"/>
                      </a:rPr>
                      <m:t>𝛿</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𝑁</m:t>
                            </m:r>
                          </m:e>
                          <m:sub>
                            <m:r>
                              <a:rPr lang="en-US" altLang="zh-CN" sz="2800" b="0" i="1" smtClean="0">
                                <a:latin typeface="Cambria Math" panose="02040503050406030204" pitchFamily="18" charset="0"/>
                              </a:rPr>
                              <m:t>𝑏𝑙𝑜𝑏</m:t>
                            </m:r>
                          </m:sub>
                        </m:sSub>
                      </m:den>
                    </m:f>
                    <m:nary>
                      <m:naryPr>
                        <m:chr m:val="∑"/>
                        <m:ctrlPr>
                          <a:rPr lang="en-US" altLang="zh-CN" sz="2800" b="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m:t>
                        </m:r>
                      </m:sub>
                      <m:sup>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𝑁</m:t>
                            </m:r>
                          </m:e>
                          <m:sub>
                            <m:r>
                              <a:rPr lang="en-US" altLang="zh-CN" sz="2800" b="0" i="1" smtClean="0">
                                <a:latin typeface="Cambria Math" panose="02040503050406030204" pitchFamily="18" charset="0"/>
                              </a:rPr>
                              <m:t>𝑏𝑙𝑜𝑏</m:t>
                            </m:r>
                          </m:sub>
                        </m:sSub>
                      </m:sup>
                      <m:e>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m:t>
                            </m:r>
                            <m:sSubSup>
                              <m:sSubSupPr>
                                <m:ctrlPr>
                                  <a:rPr lang="en-US" altLang="zh-CN" sz="2800" b="0" i="1" smtClean="0">
                                    <a:latin typeface="Cambria Math" panose="02040503050406030204" pitchFamily="18" charset="0"/>
                                  </a:rPr>
                                </m:ctrlPr>
                              </m:sSubSupPr>
                              <m:e>
                                <m:r>
                                  <a:rPr lang="zh-CN" altLang="en-US" sz="2800" b="0" i="1" smtClean="0">
                                    <a:latin typeface="Cambria Math" panose="02040503050406030204" pitchFamily="18" charset="0"/>
                                  </a:rPr>
                                  <m:t>𝜎</m:t>
                                </m:r>
                              </m:e>
                              <m:sub>
                                <m:r>
                                  <a:rPr lang="en-US" altLang="zh-CN" sz="2800" b="0" i="1" smtClean="0">
                                    <a:latin typeface="Cambria Math" panose="02040503050406030204" pitchFamily="18" charset="0"/>
                                  </a:rPr>
                                  <m:t>𝑖</m:t>
                                </m:r>
                              </m:sub>
                              <m:sup/>
                            </m:sSubSup>
                            <m:r>
                              <a:rPr lang="en-US" altLang="zh-CN" sz="2800" b="0" i="1" smtClean="0">
                                <a:latin typeface="Cambria Math" panose="02040503050406030204" pitchFamily="18" charset="0"/>
                              </a:rPr>
                              <m:t>−</m:t>
                            </m:r>
                            <m:r>
                              <a:rPr lang="zh-CN" altLang="en-US" sz="2800" b="0" i="1" smtClean="0">
                                <a:latin typeface="Cambria Math" panose="02040503050406030204" pitchFamily="18" charset="0"/>
                              </a:rPr>
                              <m:t>𝜎</m:t>
                            </m:r>
                            <m:r>
                              <a:rPr lang="en-US" altLang="zh-CN" sz="2800" b="0" i="1" smtClean="0">
                                <a:latin typeface="Cambria Math" panose="02040503050406030204" pitchFamily="18" charset="0"/>
                              </a:rPr>
                              <m:t>)</m:t>
                            </m:r>
                          </m:e>
                          <m:sup>
                            <m:r>
                              <a:rPr lang="en-US" altLang="zh-CN" sz="2800" b="0" i="1" smtClean="0">
                                <a:latin typeface="Cambria Math" panose="02040503050406030204" pitchFamily="18" charset="0"/>
                              </a:rPr>
                              <m:t>2</m:t>
                            </m:r>
                          </m:sup>
                        </m:sSup>
                      </m:e>
                    </m:nary>
                  </m:oMath>
                </a14:m>
                <a:endParaRPr lang="en-US" altLang="zh-CN" sz="2800" dirty="0"/>
              </a:p>
              <a:p>
                <a14:m>
                  <m:oMath xmlns:m="http://schemas.openxmlformats.org/officeDocument/2006/math">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𝜎</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m:t>
                                </m:r>
                              </m:sub>
                            </m:sSub>
                            <m:r>
                              <a:rPr lang="en-US" altLang="zh-CN" sz="2800" b="0" i="1" smtClean="0">
                                <a:latin typeface="Cambria Math" panose="02040503050406030204" pitchFamily="18" charset="0"/>
                              </a:rPr>
                              <m:t>)</m:t>
                            </m:r>
                          </m:e>
                          <m:sub>
                            <m:r>
                              <a:rPr lang="en-US" altLang="zh-CN" sz="2800" b="0" i="1" smtClean="0">
                                <a:latin typeface="Cambria Math" panose="02040503050406030204" pitchFamily="18" charset="0"/>
                              </a:rPr>
                              <m:t>𝑖</m:t>
                            </m:r>
                          </m:sub>
                          <m:sup>
                            <m:r>
                              <a:rPr lang="en-US" altLang="zh-CN" sz="2800" b="0" i="1" smtClean="0">
                                <a:latin typeface="Cambria Math" panose="02040503050406030204" pitchFamily="18" charset="0"/>
                              </a:rPr>
                              <m:t>2</m:t>
                            </m:r>
                          </m:sup>
                        </m:sSubSup>
                      </m:num>
                      <m:den>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m:t>
                                </m:r>
                              </m:sub>
                            </m:sSub>
                            <m:r>
                              <a:rPr lang="en-US" altLang="zh-CN" sz="2800" b="0" i="1" smtClean="0">
                                <a:latin typeface="Cambria Math" panose="02040503050406030204" pitchFamily="18" charset="0"/>
                              </a:rPr>
                              <m:t>)</m:t>
                            </m:r>
                          </m:e>
                          <m:sub>
                            <m:r>
                              <a:rPr lang="en-US" altLang="zh-CN" sz="2800" b="0" i="1" smtClean="0">
                                <a:latin typeface="Cambria Math" panose="02040503050406030204" pitchFamily="18" charset="0"/>
                              </a:rPr>
                              <m:t>𝑖</m:t>
                            </m:r>
                          </m:sub>
                        </m:sSub>
                      </m:den>
                    </m:f>
                  </m:oMath>
                </a14:m>
                <a:endParaRPr lang="zh-CN" altLang="en-US" sz="2800" dirty="0"/>
              </a:p>
            </p:txBody>
          </p:sp>
        </mc:Choice>
        <mc:Fallback xmlns="">
          <p:sp>
            <p:nvSpPr>
              <p:cNvPr id="3" name="内容占位符 2">
                <a:extLst>
                  <a:ext uri="{FF2B5EF4-FFF2-40B4-BE49-F238E27FC236}">
                    <a16:creationId xmlns:a16="http://schemas.microsoft.com/office/drawing/2014/main" id="{BFB5FAB1-5759-4CD2-A891-CFF6A9544A4A}"/>
                  </a:ext>
                </a:extLst>
              </p:cNvPr>
              <p:cNvSpPr>
                <a:spLocks noGrp="1" noRot="1" noChangeAspect="1" noMove="1" noResize="1" noEditPoints="1" noAdjustHandles="1" noChangeArrowheads="1" noChangeShapeType="1" noTextEdit="1"/>
              </p:cNvSpPr>
              <p:nvPr>
                <p:ph idx="1"/>
              </p:nvPr>
            </p:nvSpPr>
            <p:spPr>
              <a:xfrm>
                <a:off x="581192" y="2340864"/>
                <a:ext cx="4242599" cy="3634486"/>
              </a:xfrm>
              <a:blipFill>
                <a:blip r:embed="rId2"/>
                <a:stretch>
                  <a:fillRect l="-1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C3E17DF-E895-4F99-8EED-DE17562C4448}"/>
                  </a:ext>
                </a:extLst>
              </p:cNvPr>
              <p:cNvSpPr txBox="1"/>
              <p:nvPr/>
            </p:nvSpPr>
            <p:spPr>
              <a:xfrm>
                <a:off x="5433390" y="2239617"/>
                <a:ext cx="6177417" cy="4401205"/>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Nblob is the number of “blobs” or segments of five or six residues of the sequence in a moving window;</a:t>
                </a:r>
              </a:p>
              <a:p>
                <a:pPr marL="285750" indent="-285750">
                  <a:buFont typeface="Arial" panose="020B0604020202020204" pitchFamily="34" charset="0"/>
                  <a:buChar char="•"/>
                </a:pPr>
                <a:r>
                  <a:rPr lang="en-US" altLang="zh-CN" sz="2000" dirty="0"/>
                  <a:t>f+/ − is the fraction of positive or negative residues within the blob;</a:t>
                </a:r>
              </a:p>
              <a:p>
                <a:pPr marL="285750" indent="-285750">
                  <a:buFont typeface="Arial" panose="020B0604020202020204" pitchFamily="34" charset="0"/>
                  <a:buChar char="•"/>
                </a:pPr>
                <a:r>
                  <a:rPr lang="en-US" altLang="zh-CN" sz="2000" dirty="0"/>
                  <a:t>σ is calculated over the full sequence;</a:t>
                </a:r>
              </a:p>
              <a:p>
                <a:pPr marL="285750" indent="-285750">
                  <a:buFont typeface="Arial" panose="020B0604020202020204" pitchFamily="34" charset="0"/>
                  <a:buChar char="•"/>
                </a:pPr>
                <a:r>
                  <a:rPr lang="en-US" altLang="zh-CN" sz="2000" dirty="0" err="1"/>
                  <a:t>δmax</a:t>
                </a:r>
                <a:r>
                  <a:rPr lang="en-US" altLang="zh-CN" sz="2000" dirty="0"/>
                  <a:t> is the maximum possible δ value for all sequences of the given composition.</a:t>
                </a:r>
              </a:p>
              <a:p>
                <a:endParaRPr lang="en-US" altLang="zh-CN" sz="2000" dirty="0"/>
              </a:p>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𝜅</m:t>
                      </m:r>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oMath>
                  </m:oMathPara>
                </a14:m>
                <a:endParaRPr lang="en-US" altLang="zh-CN" sz="2000" dirty="0"/>
              </a:p>
              <a:p>
                <a:r>
                  <a:rPr lang="en-US" altLang="zh-CN" sz="2000" dirty="0"/>
                  <a:t>strictly alternating sequence (KEKEKEKEKE…) </a:t>
                </a:r>
              </a:p>
              <a:p>
                <a:r>
                  <a:rPr lang="en-US" altLang="zh-CN" sz="2000" dirty="0"/>
                  <a:t>---more extended</a:t>
                </a:r>
              </a:p>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𝜅</m:t>
                      </m:r>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1</m:t>
                      </m:r>
                    </m:oMath>
                  </m:oMathPara>
                </a14:m>
                <a:endParaRPr lang="en-US" altLang="zh-CN" sz="2000" dirty="0"/>
              </a:p>
              <a:p>
                <a:r>
                  <a:rPr lang="en-US" altLang="zh-CN" sz="2000" dirty="0"/>
                  <a:t>block copolymer (KKKKKKKEEEEEE…) </a:t>
                </a:r>
              </a:p>
              <a:p>
                <a:r>
                  <a:rPr lang="en-US" altLang="zh-CN" sz="2000" dirty="0"/>
                  <a:t>---more collapsed</a:t>
                </a:r>
                <a:endParaRPr lang="zh-CN" altLang="en-US" sz="2000" dirty="0"/>
              </a:p>
            </p:txBody>
          </p:sp>
        </mc:Choice>
        <mc:Fallback xmlns="">
          <p:sp>
            <p:nvSpPr>
              <p:cNvPr id="4" name="文本框 3">
                <a:extLst>
                  <a:ext uri="{FF2B5EF4-FFF2-40B4-BE49-F238E27FC236}">
                    <a16:creationId xmlns:a16="http://schemas.microsoft.com/office/drawing/2014/main" id="{7C3E17DF-E895-4F99-8EED-DE17562C4448}"/>
                  </a:ext>
                </a:extLst>
              </p:cNvPr>
              <p:cNvSpPr txBox="1">
                <a:spLocks noRot="1" noChangeAspect="1" noMove="1" noResize="1" noEditPoints="1" noAdjustHandles="1" noChangeArrowheads="1" noChangeShapeType="1" noTextEdit="1"/>
              </p:cNvSpPr>
              <p:nvPr/>
            </p:nvSpPr>
            <p:spPr>
              <a:xfrm>
                <a:off x="5433390" y="2239617"/>
                <a:ext cx="6177417" cy="4401205"/>
              </a:xfrm>
              <a:prstGeom prst="rect">
                <a:avLst/>
              </a:prstGeom>
              <a:blipFill>
                <a:blip r:embed="rId3"/>
                <a:stretch>
                  <a:fillRect l="-986" t="-554" b="-1662"/>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32DF9BD8-3718-4650-ADB5-D28C338821DA}"/>
              </a:ext>
            </a:extLst>
          </p:cNvPr>
          <p:cNvSpPr/>
          <p:nvPr/>
        </p:nvSpPr>
        <p:spPr>
          <a:xfrm>
            <a:off x="5433390" y="2239617"/>
            <a:ext cx="6069497" cy="230587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Tree>
    <p:extLst>
      <p:ext uri="{BB962C8B-B14F-4D97-AF65-F5344CB8AC3E}">
        <p14:creationId xmlns:p14="http://schemas.microsoft.com/office/powerpoint/2010/main" val="3974773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AB9D2-22FD-42DF-BC7D-10C4013A918F}"/>
              </a:ext>
            </a:extLst>
          </p:cNvPr>
          <p:cNvSpPr>
            <a:spLocks noGrp="1"/>
          </p:cNvSpPr>
          <p:nvPr>
            <p:ph type="title"/>
          </p:nvPr>
        </p:nvSpPr>
        <p:spPr>
          <a:xfrm>
            <a:off x="581192" y="702156"/>
            <a:ext cx="3341451" cy="1188720"/>
          </a:xfrm>
        </p:spPr>
        <p:txBody>
          <a:bodyPr/>
          <a:lstStyle/>
          <a:p>
            <a:r>
              <a:rPr lang="en-US" altLang="zh-CN" dirty="0"/>
              <a:t>3.2.1. Charge patterning.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0EF5D5C-14C1-4BA7-B19C-1A2D23240059}"/>
                  </a:ext>
                </a:extLst>
              </p:cNvPr>
              <p:cNvSpPr>
                <a:spLocks noGrp="1"/>
              </p:cNvSpPr>
              <p:nvPr>
                <p:ph idx="1"/>
              </p:nvPr>
            </p:nvSpPr>
            <p:spPr>
              <a:xfrm>
                <a:off x="581193" y="2023398"/>
                <a:ext cx="3513730" cy="4569269"/>
              </a:xfrm>
            </p:spPr>
            <p:txBody>
              <a:bodyPr>
                <a:normAutofit fontScale="85000" lnSpcReduction="10000"/>
              </a:bodyPr>
              <a:lstStyle/>
              <a:p>
                <a:r>
                  <a:rPr lang="en-US" altLang="zh-CN" sz="2400" dirty="0"/>
                  <a:t>sequence charge decoration (SCD)</a:t>
                </a:r>
              </a:p>
              <a:p>
                <a14:m>
                  <m:oMath xmlns:m="http://schemas.openxmlformats.org/officeDocument/2006/math">
                    <m:r>
                      <a:rPr lang="en-US" altLang="zh-CN" sz="2400" b="0" i="1" smtClean="0">
                        <a:latin typeface="Cambria Math" panose="02040503050406030204" pitchFamily="18" charset="0"/>
                      </a:rPr>
                      <m:t>𝑆𝐶𝐷</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𝑁</m:t>
                        </m:r>
                      </m:den>
                    </m:f>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𝑁</m:t>
                        </m:r>
                      </m:sup>
                      <m:e>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𝑚</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𝑛</m:t>
                                </m:r>
                              </m:sub>
                            </m:s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e>
                              <m:sup>
                                <m:f>
                                  <m:fPr>
                                    <m:type m:val="skw"/>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sup>
                            </m:sSup>
                          </m:e>
                        </m:nary>
                      </m:e>
                    </m:nary>
                    <m:r>
                      <a:rPr lang="en-US" altLang="zh-CN" sz="2400" b="0" i="1" smtClean="0">
                        <a:latin typeface="Cambria Math" panose="02040503050406030204" pitchFamily="18" charset="0"/>
                      </a:rPr>
                      <m:t>]</m:t>
                    </m:r>
                  </m:oMath>
                </a14:m>
                <a:endParaRPr lang="en-US" altLang="zh-CN" sz="2400" dirty="0"/>
              </a:p>
              <a:p>
                <a:endParaRPr lang="en-US" altLang="zh-CN" sz="2400" dirty="0"/>
              </a:p>
              <a:p>
                <a:r>
                  <a:rPr lang="en-US" altLang="zh-CN" sz="2400" dirty="0"/>
                  <a:t>N is the number of amino acids in the sequence;</a:t>
                </a:r>
              </a:p>
              <a:p>
                <a:r>
                  <a:rPr lang="en-US" altLang="zh-CN" sz="2400" dirty="0"/>
                  <a:t>q is the formal charge on each residue.</a:t>
                </a:r>
              </a:p>
            </p:txBody>
          </p:sp>
        </mc:Choice>
        <mc:Fallback>
          <p:sp>
            <p:nvSpPr>
              <p:cNvPr id="3" name="内容占位符 2">
                <a:extLst>
                  <a:ext uri="{FF2B5EF4-FFF2-40B4-BE49-F238E27FC236}">
                    <a16:creationId xmlns:a16="http://schemas.microsoft.com/office/drawing/2014/main" id="{70EF5D5C-14C1-4BA7-B19C-1A2D23240059}"/>
                  </a:ext>
                </a:extLst>
              </p:cNvPr>
              <p:cNvSpPr>
                <a:spLocks noGrp="1" noRot="1" noChangeAspect="1" noMove="1" noResize="1" noEditPoints="1" noAdjustHandles="1" noChangeArrowheads="1" noChangeShapeType="1" noTextEdit="1"/>
              </p:cNvSpPr>
              <p:nvPr>
                <p:ph idx="1"/>
              </p:nvPr>
            </p:nvSpPr>
            <p:spPr>
              <a:xfrm>
                <a:off x="581193" y="2023398"/>
                <a:ext cx="3513730" cy="4569269"/>
              </a:xfrm>
              <a:blipFill>
                <a:blip r:embed="rId2"/>
                <a:stretch>
                  <a:fillRect l="-867" r="-19757"/>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E88C9BDD-8B24-4335-8648-8E2B56514D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513" y="804490"/>
            <a:ext cx="7105068" cy="39795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文本框 8">
            <a:extLst>
              <a:ext uri="{FF2B5EF4-FFF2-40B4-BE49-F238E27FC236}">
                <a16:creationId xmlns:a16="http://schemas.microsoft.com/office/drawing/2014/main" id="{777C0368-3558-4005-A109-1B49622C9072}"/>
              </a:ext>
            </a:extLst>
          </p:cNvPr>
          <p:cNvSpPr txBox="1"/>
          <p:nvPr/>
        </p:nvSpPr>
        <p:spPr>
          <a:xfrm>
            <a:off x="4399559" y="5115339"/>
            <a:ext cx="7211247"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t>large negative value ---a block copolymer</a:t>
            </a:r>
          </a:p>
          <a:p>
            <a:r>
              <a:rPr lang="en-US" altLang="zh-CN" sz="2400" dirty="0"/>
              <a:t>near 0 ---an alternating sequence</a:t>
            </a:r>
          </a:p>
          <a:p>
            <a:r>
              <a:rPr lang="en-US" altLang="zh-CN" sz="2400" dirty="0"/>
              <a:t>Positive ---nonzero net charge</a:t>
            </a:r>
            <a:endParaRPr lang="zh-CN" altLang="en-US" sz="2400" dirty="0"/>
          </a:p>
          <a:p>
            <a:endParaRPr lang="zh-CN" altLang="en-US" dirty="0"/>
          </a:p>
        </p:txBody>
      </p:sp>
      <p:sp>
        <p:nvSpPr>
          <p:cNvPr id="10" name="矩形 9">
            <a:extLst>
              <a:ext uri="{FF2B5EF4-FFF2-40B4-BE49-F238E27FC236}">
                <a16:creationId xmlns:a16="http://schemas.microsoft.com/office/drawing/2014/main" id="{F3B7BE95-06D3-4460-B188-6868EFBDF962}"/>
              </a:ext>
            </a:extLst>
          </p:cNvPr>
          <p:cNvSpPr/>
          <p:nvPr/>
        </p:nvSpPr>
        <p:spPr>
          <a:xfrm>
            <a:off x="581192" y="4545496"/>
            <a:ext cx="3513730" cy="1948069"/>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Tree>
    <p:extLst>
      <p:ext uri="{BB962C8B-B14F-4D97-AF65-F5344CB8AC3E}">
        <p14:creationId xmlns:p14="http://schemas.microsoft.com/office/powerpoint/2010/main" val="98697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B5670-E1BC-4940-BAB9-9DB6EF133979}"/>
              </a:ext>
            </a:extLst>
          </p:cNvPr>
          <p:cNvSpPr>
            <a:spLocks noGrp="1"/>
          </p:cNvSpPr>
          <p:nvPr>
            <p:ph type="title"/>
          </p:nvPr>
        </p:nvSpPr>
        <p:spPr/>
        <p:txBody>
          <a:bodyPr/>
          <a:lstStyle/>
          <a:p>
            <a:r>
              <a:rPr lang="en-US" altLang="zh-CN" dirty="0"/>
              <a:t>3.2.2. Hydrophobic/aromatic patterning.</a:t>
            </a:r>
            <a:endParaRPr lang="zh-CN" altLang="en-US" dirty="0"/>
          </a:p>
        </p:txBody>
      </p:sp>
      <p:sp>
        <p:nvSpPr>
          <p:cNvPr id="3" name="内容占位符 2">
            <a:extLst>
              <a:ext uri="{FF2B5EF4-FFF2-40B4-BE49-F238E27FC236}">
                <a16:creationId xmlns:a16="http://schemas.microsoft.com/office/drawing/2014/main" id="{4DC7E982-B8B5-4411-B375-790B4317E791}"/>
              </a:ext>
            </a:extLst>
          </p:cNvPr>
          <p:cNvSpPr>
            <a:spLocks noGrp="1"/>
          </p:cNvSpPr>
          <p:nvPr>
            <p:ph idx="1"/>
          </p:nvPr>
        </p:nvSpPr>
        <p:spPr/>
        <p:txBody>
          <a:bodyPr>
            <a:normAutofit fontScale="92500" lnSpcReduction="10000"/>
          </a:bodyPr>
          <a:lstStyle/>
          <a:p>
            <a:r>
              <a:rPr lang="en-US" altLang="zh-CN" sz="2400" dirty="0"/>
              <a:t>similarly to the SCD and κ metrics</a:t>
            </a:r>
          </a:p>
          <a:p>
            <a:r>
              <a:rPr lang="en-US" altLang="zh-CN" sz="2400" dirty="0"/>
              <a:t>dispersion of aromatic amino acids prevents hydrophobic collapse or folding</a:t>
            </a:r>
          </a:p>
          <a:p>
            <a:endParaRPr lang="en-US" altLang="zh-CN" sz="2400" dirty="0"/>
          </a:p>
          <a:p>
            <a:pPr marL="0" indent="0">
              <a:buNone/>
            </a:pPr>
            <a:r>
              <a:rPr lang="en-US" altLang="zh-CN" sz="3600" dirty="0"/>
              <a:t>3.2.3. Patterning as mode of recognition.</a:t>
            </a:r>
          </a:p>
          <a:p>
            <a:r>
              <a:rPr lang="en-US" altLang="zh-CN" sz="2400" dirty="0"/>
              <a:t>Different sequence of patterning 		</a:t>
            </a:r>
          </a:p>
          <a:p>
            <a:pPr lvl="1"/>
            <a:r>
              <a:rPr lang="en-US" altLang="zh-CN" sz="2000" dirty="0"/>
              <a:t>different separation behavior</a:t>
            </a:r>
          </a:p>
          <a:p>
            <a:pPr lvl="1"/>
            <a:r>
              <a:rPr lang="en-US" altLang="zh-CN" sz="2000" dirty="0"/>
              <a:t>Recognition ---additional selectivity</a:t>
            </a:r>
          </a:p>
          <a:p>
            <a:endParaRPr lang="zh-CN" altLang="en-US" sz="2000" dirty="0"/>
          </a:p>
        </p:txBody>
      </p:sp>
    </p:spTree>
    <p:extLst>
      <p:ext uri="{BB962C8B-B14F-4D97-AF65-F5344CB8AC3E}">
        <p14:creationId xmlns:p14="http://schemas.microsoft.com/office/powerpoint/2010/main" val="2608577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FF38F-71C5-413E-A17A-0AF63CCFD371}"/>
              </a:ext>
            </a:extLst>
          </p:cNvPr>
          <p:cNvSpPr>
            <a:spLocks noGrp="1"/>
          </p:cNvSpPr>
          <p:nvPr>
            <p:ph type="title"/>
          </p:nvPr>
        </p:nvSpPr>
        <p:spPr/>
        <p:txBody>
          <a:bodyPr/>
          <a:lstStyle/>
          <a:p>
            <a:r>
              <a:rPr lang="en-US" altLang="zh-CN" dirty="0"/>
              <a:t>content</a:t>
            </a:r>
            <a:endParaRPr lang="zh-CN" altLang="en-US" dirty="0"/>
          </a:p>
        </p:txBody>
      </p:sp>
      <p:sp>
        <p:nvSpPr>
          <p:cNvPr id="3" name="内容占位符 2">
            <a:extLst>
              <a:ext uri="{FF2B5EF4-FFF2-40B4-BE49-F238E27FC236}">
                <a16:creationId xmlns:a16="http://schemas.microsoft.com/office/drawing/2014/main" id="{226A6F37-1F11-4C41-A634-C8519603DDA7}"/>
              </a:ext>
            </a:extLst>
          </p:cNvPr>
          <p:cNvSpPr>
            <a:spLocks noGrp="1"/>
          </p:cNvSpPr>
          <p:nvPr>
            <p:ph sz="half" idx="1"/>
          </p:nvPr>
        </p:nvSpPr>
        <p:spPr>
          <a:xfrm>
            <a:off x="581195" y="1908313"/>
            <a:ext cx="5194767" cy="3633047"/>
          </a:xfrm>
        </p:spPr>
        <p:txBody>
          <a:bodyPr>
            <a:normAutofit lnSpcReduction="10000"/>
          </a:bodyPr>
          <a:lstStyle/>
          <a:p>
            <a:r>
              <a:rPr lang="en-US" altLang="zh-CN" sz="2000" dirty="0"/>
              <a:t>1. INTRODUCTION</a:t>
            </a:r>
          </a:p>
          <a:p>
            <a:r>
              <a:rPr lang="en-US" altLang="zh-CN" sz="2000" dirty="0"/>
              <a:t>2. STRUCTURE VERSUS DISORDER</a:t>
            </a:r>
          </a:p>
          <a:p>
            <a:pPr lvl="1"/>
            <a:r>
              <a:rPr lang="en-US" altLang="zh-CN" sz="1800" dirty="0"/>
              <a:t>2.1. Role of Intrinsic Disorder in Phase Separation</a:t>
            </a:r>
          </a:p>
          <a:p>
            <a:pPr lvl="1"/>
            <a:r>
              <a:rPr lang="en-US" altLang="zh-CN" sz="1800" dirty="0"/>
              <a:t>2.2. Role of Folded Domains in Phase Separation</a:t>
            </a:r>
          </a:p>
          <a:p>
            <a:pPr lvl="1"/>
            <a:r>
              <a:rPr lang="en-US" altLang="zh-CN" sz="1800" dirty="0"/>
              <a:t>2.3. Interactions Between Folded and Disordered Domains</a:t>
            </a:r>
          </a:p>
          <a:p>
            <a:endParaRPr lang="zh-CN" altLang="en-US" dirty="0"/>
          </a:p>
        </p:txBody>
      </p:sp>
      <p:sp>
        <p:nvSpPr>
          <p:cNvPr id="4" name="内容占位符 3">
            <a:extLst>
              <a:ext uri="{FF2B5EF4-FFF2-40B4-BE49-F238E27FC236}">
                <a16:creationId xmlns:a16="http://schemas.microsoft.com/office/drawing/2014/main" id="{6F3C8D25-A1C4-482C-B706-EFD35D8C1825}"/>
              </a:ext>
            </a:extLst>
          </p:cNvPr>
          <p:cNvSpPr>
            <a:spLocks noGrp="1"/>
          </p:cNvSpPr>
          <p:nvPr>
            <p:ph sz="half" idx="2"/>
          </p:nvPr>
        </p:nvSpPr>
        <p:spPr>
          <a:xfrm>
            <a:off x="6416039" y="1908313"/>
            <a:ext cx="5194769" cy="4757530"/>
          </a:xfrm>
        </p:spPr>
        <p:txBody>
          <a:bodyPr>
            <a:normAutofit lnSpcReduction="10000"/>
          </a:bodyPr>
          <a:lstStyle/>
          <a:p>
            <a:r>
              <a:rPr lang="en-US" altLang="zh-CN" sz="2000" dirty="0"/>
              <a:t>3. SEQUENCE-LEVEL DRIVING FORCES </a:t>
            </a:r>
          </a:p>
          <a:p>
            <a:pPr lvl="1"/>
            <a:r>
              <a:rPr lang="en-US" altLang="zh-CN" sz="1800" dirty="0"/>
              <a:t>3.1. Amino Acid Interaction Modes</a:t>
            </a:r>
          </a:p>
          <a:p>
            <a:pPr lvl="1"/>
            <a:r>
              <a:rPr lang="en-US" altLang="zh-CN" sz="1800" dirty="0"/>
              <a:t>3.2. Sequence and Arrangement of Interactions</a:t>
            </a:r>
          </a:p>
          <a:p>
            <a:pPr lvl="1"/>
            <a:r>
              <a:rPr lang="en-US" altLang="zh-CN" sz="1800" dirty="0"/>
              <a:t>3.3. Stimulus Responses of Different Interaction Modes</a:t>
            </a:r>
          </a:p>
          <a:p>
            <a:r>
              <a:rPr lang="en-US" altLang="zh-CN" sz="2000" dirty="0"/>
              <a:t>4. MULTICOMPONENT PHASE SEPARATION</a:t>
            </a:r>
          </a:p>
          <a:p>
            <a:pPr lvl="1"/>
            <a:r>
              <a:rPr lang="en-US" altLang="zh-CN" sz="1800" dirty="0"/>
              <a:t>4.1. Modes of Two-Phase Systems with Two Components</a:t>
            </a:r>
          </a:p>
          <a:p>
            <a:pPr lvl="1"/>
            <a:r>
              <a:rPr lang="en-US" altLang="zh-CN" sz="1800" dirty="0"/>
              <a:t>4.2. Multiple Condensed Phases</a:t>
            </a:r>
          </a:p>
          <a:p>
            <a:pPr lvl="1"/>
            <a:r>
              <a:rPr lang="en-US" altLang="zh-CN" sz="1800" dirty="0"/>
              <a:t>4.3. Phase Separation with Many Components</a:t>
            </a:r>
          </a:p>
          <a:p>
            <a:endParaRPr lang="zh-CN" altLang="en-US" dirty="0"/>
          </a:p>
        </p:txBody>
      </p:sp>
    </p:spTree>
    <p:extLst>
      <p:ext uri="{BB962C8B-B14F-4D97-AF65-F5344CB8AC3E}">
        <p14:creationId xmlns:p14="http://schemas.microsoft.com/office/powerpoint/2010/main" val="136083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F3E541-D37A-4B99-850D-5C76FFD88E05}"/>
              </a:ext>
            </a:extLst>
          </p:cNvPr>
          <p:cNvSpPr>
            <a:spLocks noGrp="1"/>
          </p:cNvSpPr>
          <p:nvPr>
            <p:ph type="title"/>
          </p:nvPr>
        </p:nvSpPr>
        <p:spPr/>
        <p:txBody>
          <a:bodyPr/>
          <a:lstStyle/>
          <a:p>
            <a:r>
              <a:rPr lang="en-US" altLang="zh-CN" sz="2800" dirty="0"/>
              <a:t>2. STRUCTURE VERSUS DISORDER</a:t>
            </a:r>
            <a:endParaRPr lang="zh-CN" altLang="en-US" dirty="0"/>
          </a:p>
        </p:txBody>
      </p:sp>
      <p:sp>
        <p:nvSpPr>
          <p:cNvPr id="3" name="内容占位符 2">
            <a:extLst>
              <a:ext uri="{FF2B5EF4-FFF2-40B4-BE49-F238E27FC236}">
                <a16:creationId xmlns:a16="http://schemas.microsoft.com/office/drawing/2014/main" id="{13B4506E-D7A4-4DDA-8F07-CAF6796F1E31}"/>
              </a:ext>
            </a:extLst>
          </p:cNvPr>
          <p:cNvSpPr>
            <a:spLocks noGrp="1"/>
          </p:cNvSpPr>
          <p:nvPr>
            <p:ph idx="1"/>
          </p:nvPr>
        </p:nvSpPr>
        <p:spPr>
          <a:xfrm>
            <a:off x="581192" y="2160104"/>
            <a:ext cx="11029615" cy="3815246"/>
          </a:xfrm>
        </p:spPr>
        <p:txBody>
          <a:bodyPr>
            <a:normAutofit fontScale="92500" lnSpcReduction="10000"/>
          </a:bodyPr>
          <a:lstStyle/>
          <a:p>
            <a:r>
              <a:rPr lang="en-US" altLang="zh-CN" sz="2600" dirty="0"/>
              <a:t>2.1. Role of </a:t>
            </a:r>
            <a:r>
              <a:rPr lang="en-US" altLang="zh-CN" sz="2600" b="1" dirty="0"/>
              <a:t>Intrinsic Disorder </a:t>
            </a:r>
            <a:r>
              <a:rPr lang="en-US" altLang="zh-CN" sz="2600" dirty="0"/>
              <a:t>in Phase Separation</a:t>
            </a:r>
          </a:p>
          <a:p>
            <a:r>
              <a:rPr lang="en-US" altLang="zh-CN" sz="2400" dirty="0"/>
              <a:t>The proteome for MLOs has a significantly </a:t>
            </a:r>
            <a:r>
              <a:rPr lang="en-US" altLang="zh-CN" sz="2400" b="1" dirty="0">
                <a:solidFill>
                  <a:srgbClr val="A800A8"/>
                </a:solidFill>
              </a:rPr>
              <a:t>greater fraction </a:t>
            </a:r>
            <a:r>
              <a:rPr lang="en-US" altLang="zh-CN" sz="2400" dirty="0"/>
              <a:t>of proteins containing intrinsically disordered regions (IDRs) than the overall proteome.</a:t>
            </a:r>
          </a:p>
          <a:p>
            <a:r>
              <a:rPr lang="en-US" altLang="zh-CN" sz="2400" dirty="0"/>
              <a:t>IDPs form </a:t>
            </a:r>
            <a:r>
              <a:rPr lang="en-US" altLang="zh-CN" sz="2400" b="1" dirty="0">
                <a:solidFill>
                  <a:srgbClr val="A800A8"/>
                </a:solidFill>
              </a:rPr>
              <a:t>many contacts </a:t>
            </a:r>
            <a:r>
              <a:rPr lang="en-US" altLang="zh-CN" sz="2400" dirty="0"/>
              <a:t>with one another simultaneously, due to their </a:t>
            </a:r>
            <a:r>
              <a:rPr lang="en-US" altLang="zh-CN" sz="2400" b="1" dirty="0">
                <a:solidFill>
                  <a:srgbClr val="A800A8"/>
                </a:solidFill>
              </a:rPr>
              <a:t>high multi-valency.</a:t>
            </a:r>
          </a:p>
          <a:p>
            <a:r>
              <a:rPr lang="en-US" altLang="zh-CN" sz="2400" dirty="0"/>
              <a:t>The amino acids are more exposed and therefore more accessible to </a:t>
            </a:r>
            <a:r>
              <a:rPr lang="en-US" altLang="zh-CN" sz="2400" b="1" dirty="0">
                <a:solidFill>
                  <a:srgbClr val="A800A8"/>
                </a:solidFill>
              </a:rPr>
              <a:t>posttranslational modification (PTM). </a:t>
            </a:r>
            <a:r>
              <a:rPr lang="en-US" altLang="zh-CN" sz="2400" dirty="0">
                <a:solidFill>
                  <a:schemeClr val="accent6">
                    <a:lumMod val="75000"/>
                  </a:schemeClr>
                </a:solidFill>
              </a:rPr>
              <a:t>---regulation</a:t>
            </a:r>
          </a:p>
          <a:p>
            <a:r>
              <a:rPr lang="en-US" altLang="zh-CN" sz="2400" dirty="0"/>
              <a:t>IDPs have </a:t>
            </a:r>
            <a:r>
              <a:rPr lang="en-US" altLang="zh-CN" sz="2400" b="1" dirty="0">
                <a:solidFill>
                  <a:srgbClr val="A800A8"/>
                </a:solidFill>
              </a:rPr>
              <a:t>liquid-like</a:t>
            </a:r>
            <a:r>
              <a:rPr lang="en-US" altLang="zh-CN" sz="2400" dirty="0"/>
              <a:t> properties. </a:t>
            </a:r>
            <a:r>
              <a:rPr lang="en-US" altLang="zh-CN" sz="2400" dirty="0">
                <a:solidFill>
                  <a:schemeClr val="accent6">
                    <a:lumMod val="75000"/>
                  </a:schemeClr>
                </a:solidFill>
              </a:rPr>
              <a:t>---folded domains may drastically slow down dynamics</a:t>
            </a:r>
            <a:endParaRPr lang="zh-CN" altLang="en-US" sz="2400" dirty="0">
              <a:solidFill>
                <a:schemeClr val="accent6">
                  <a:lumMod val="75000"/>
                </a:schemeClr>
              </a:solidFill>
            </a:endParaRPr>
          </a:p>
        </p:txBody>
      </p:sp>
    </p:spTree>
    <p:extLst>
      <p:ext uri="{BB962C8B-B14F-4D97-AF65-F5344CB8AC3E}">
        <p14:creationId xmlns:p14="http://schemas.microsoft.com/office/powerpoint/2010/main" val="2816790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D205B6-4A45-492A-BF72-497BD6190554}"/>
              </a:ext>
            </a:extLst>
          </p:cNvPr>
          <p:cNvSpPr>
            <a:spLocks noGrp="1"/>
          </p:cNvSpPr>
          <p:nvPr>
            <p:ph type="title"/>
          </p:nvPr>
        </p:nvSpPr>
        <p:spPr/>
        <p:txBody>
          <a:bodyPr/>
          <a:lstStyle/>
          <a:p>
            <a:r>
              <a:rPr lang="en-US" altLang="zh-CN" dirty="0"/>
              <a:t>Size &amp; phase separation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2C25465-E476-441E-8935-DE581120EC26}"/>
                  </a:ext>
                </a:extLst>
              </p:cNvPr>
              <p:cNvSpPr>
                <a:spLocks noGrp="1"/>
              </p:cNvSpPr>
              <p:nvPr>
                <p:ph idx="1"/>
              </p:nvPr>
            </p:nvSpPr>
            <p:spPr>
              <a:xfrm>
                <a:off x="581192" y="1890877"/>
                <a:ext cx="11029615" cy="4748462"/>
              </a:xfrm>
            </p:spPr>
            <p:txBody>
              <a:bodyPr>
                <a:normAutofit/>
              </a:bodyPr>
              <a:lstStyle/>
              <a:p>
                <a:r>
                  <a:rPr lang="en-US" altLang="zh-CN" sz="2000" b="1" dirty="0"/>
                  <a:t>2.1.2. Disordered chain dimensions as an indicator of phase separation propensity.</a:t>
                </a:r>
              </a:p>
              <a:p>
                <a:r>
                  <a:rPr lang="en-US" altLang="zh-CN" sz="2000" dirty="0"/>
                  <a:t>Size of an IDP in solution (Effects of chain length removed)</a:t>
                </a:r>
              </a:p>
              <a:p>
                <a:r>
                  <a:rPr lang="en-US" altLang="zh-CN" sz="2000" dirty="0"/>
                  <a:t>Flory scaling exponent </a:t>
                </a:r>
                <a14:m>
                  <m:oMath xmlns:m="http://schemas.openxmlformats.org/officeDocument/2006/math">
                    <m:r>
                      <a:rPr lang="zh-CN" altLang="en-US" sz="2000" i="1" smtClean="0">
                        <a:latin typeface="Cambria Math" panose="02040503050406030204" pitchFamily="18" charset="0"/>
                      </a:rPr>
                      <m:t>𝜈</m:t>
                    </m:r>
                  </m:oMath>
                </a14:m>
                <a:r>
                  <a:rPr lang="en-US" altLang="zh-CN" sz="2000" dirty="0"/>
                  <a:t>:</a:t>
                </a:r>
              </a:p>
              <a:p>
                <a:r>
                  <a:rPr lang="en-US" altLang="zh-CN" sz="2000" dirty="0"/>
                  <a:t>For example, the end-end distance R of a disordered polymer should approximately scale with the number of residues as </a:t>
                </a:r>
                <a14:m>
                  <m:oMath xmlns:m="http://schemas.openxmlformats.org/officeDocument/2006/math">
                    <m:r>
                      <a:rPr lang="en-US" altLang="zh-CN" sz="2000" b="0" i="1" smtClean="0">
                        <a:latin typeface="Cambria Math" panose="02040503050406030204" pitchFamily="18" charset="0"/>
                      </a:rPr>
                      <m:t>𝑅</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zh-CN" altLang="en-US" sz="2000" b="0" i="1" smtClean="0">
                            <a:latin typeface="Cambria Math" panose="02040503050406030204" pitchFamily="18" charset="0"/>
                          </a:rPr>
                          <m:t>𝜈</m:t>
                        </m:r>
                      </m:sup>
                    </m:sSup>
                  </m:oMath>
                </a14:m>
                <a:endParaRPr lang="en-US" altLang="zh-CN" sz="2000" dirty="0"/>
              </a:p>
              <a:p>
                <a:pPr lvl="1"/>
                <a:r>
                  <a:rPr lang="en-US" altLang="zh-CN" sz="1800" dirty="0"/>
                  <a:t>The protein is collapsed (ν ≈ 1/3)</a:t>
                </a:r>
              </a:p>
              <a:p>
                <a:pPr lvl="1"/>
                <a:r>
                  <a:rPr lang="en-US" altLang="zh-CN" sz="1800" dirty="0"/>
                  <a:t>The protein interactions are essentially repulsive (ν ≈ 3/5)</a:t>
                </a:r>
              </a:p>
              <a:p>
                <a:pPr lvl="1"/>
                <a:r>
                  <a:rPr lang="en-US" altLang="zh-CN" sz="1800" dirty="0"/>
                  <a:t>Attractive and repulsive interactions are exactly balanced (ν ≈ 1/2) --- </a:t>
                </a:r>
                <a14:m>
                  <m:oMath xmlns:m="http://schemas.openxmlformats.org/officeDocument/2006/math">
                    <m:r>
                      <m:rPr>
                        <m:sty m:val="p"/>
                      </m:rPr>
                      <a:rPr lang="el-GR" altLang="zh-CN" sz="1800" i="1" smtClean="0">
                        <a:latin typeface="Cambria Math" panose="02040503050406030204" pitchFamily="18" charset="0"/>
                        <a:ea typeface="Cambria Math" panose="02040503050406030204" pitchFamily="18" charset="0"/>
                      </a:rPr>
                      <m:t>Θ</m:t>
                    </m:r>
                  </m:oMath>
                </a14:m>
                <a:r>
                  <a:rPr lang="en-US" altLang="zh-CN" sz="1800" dirty="0"/>
                  <a:t>-solvent conditions</a:t>
                </a:r>
              </a:p>
            </p:txBody>
          </p:sp>
        </mc:Choice>
        <mc:Fallback xmlns="">
          <p:sp>
            <p:nvSpPr>
              <p:cNvPr id="3" name="内容占位符 2">
                <a:extLst>
                  <a:ext uri="{FF2B5EF4-FFF2-40B4-BE49-F238E27FC236}">
                    <a16:creationId xmlns:a16="http://schemas.microsoft.com/office/drawing/2014/main" id="{D2C25465-E476-441E-8935-DE581120EC26}"/>
                  </a:ext>
                </a:extLst>
              </p:cNvPr>
              <p:cNvSpPr>
                <a:spLocks noGrp="1" noRot="1" noChangeAspect="1" noMove="1" noResize="1" noEditPoints="1" noAdjustHandles="1" noChangeArrowheads="1" noChangeShapeType="1" noTextEdit="1"/>
              </p:cNvSpPr>
              <p:nvPr>
                <p:ph idx="1"/>
              </p:nvPr>
            </p:nvSpPr>
            <p:spPr>
              <a:xfrm>
                <a:off x="581192" y="1890877"/>
                <a:ext cx="11029615" cy="4748462"/>
              </a:xfrm>
              <a:blipFill>
                <a:blip r:embed="rId2"/>
                <a:stretch>
                  <a:fillRect l="-276" r="-11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794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63EB0-A233-4504-8268-620EC6FAB59C}"/>
              </a:ext>
            </a:extLst>
          </p:cNvPr>
          <p:cNvSpPr>
            <a:spLocks noGrp="1"/>
          </p:cNvSpPr>
          <p:nvPr>
            <p:ph type="title"/>
          </p:nvPr>
        </p:nvSpPr>
        <p:spPr/>
        <p:txBody>
          <a:bodyPr/>
          <a:lstStyle/>
          <a:p>
            <a:r>
              <a:rPr lang="en-US" altLang="zh-CN" dirty="0"/>
              <a:t>Size &amp; phase separation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23BCCCE-7D0B-472C-9A26-A3B62475357F}"/>
                  </a:ext>
                </a:extLst>
              </p:cNvPr>
              <p:cNvSpPr>
                <a:spLocks noGrp="1"/>
              </p:cNvSpPr>
              <p:nvPr>
                <p:ph idx="1"/>
              </p:nvPr>
            </p:nvSpPr>
            <p:spPr/>
            <p:txBody>
              <a:bodyPr>
                <a:normAutofit/>
              </a:bodyPr>
              <a:lstStyle/>
              <a:p>
                <a:r>
                  <a:rPr lang="en-US" altLang="zh-CN" sz="2000" dirty="0"/>
                  <a:t>This scaling exponent may be used to estimate the </a:t>
                </a:r>
                <a14:m>
                  <m:oMath xmlns:m="http://schemas.openxmlformats.org/officeDocument/2006/math">
                    <m:r>
                      <m:rPr>
                        <m:sty m:val="p"/>
                      </m:rPr>
                      <a:rPr lang="el-GR" altLang="zh-CN" sz="2000" i="1" smtClean="0">
                        <a:latin typeface="Cambria Math" panose="02040503050406030204" pitchFamily="18" charset="0"/>
                        <a:ea typeface="Cambria Math" panose="02040503050406030204" pitchFamily="18" charset="0"/>
                      </a:rPr>
                      <m:t>Θ</m:t>
                    </m:r>
                  </m:oMath>
                </a14:m>
                <a:r>
                  <a:rPr lang="en-US" altLang="zh-CN" sz="2000" dirty="0"/>
                  <a:t>-solvent temperature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𝑇</m:t>
                        </m:r>
                      </m:e>
                      <m:sub>
                        <m:r>
                          <m:rPr>
                            <m:sty m:val="p"/>
                          </m:rPr>
                          <a:rPr lang="el-GR" altLang="zh-CN" sz="2000" i="1" smtClean="0">
                            <a:latin typeface="Cambria Math" panose="02040503050406030204" pitchFamily="18" charset="0"/>
                            <a:ea typeface="Cambria Math" panose="02040503050406030204" pitchFamily="18" charset="0"/>
                          </a:rPr>
                          <m:t>Θ</m:t>
                        </m:r>
                      </m:sub>
                    </m:sSub>
                  </m:oMath>
                </a14:m>
                <a:r>
                  <a:rPr lang="en-US" altLang="zh-CN" sz="2000" dirty="0"/>
                  <a:t>)(or </a:t>
                </a:r>
                <a14:m>
                  <m:oMath xmlns:m="http://schemas.openxmlformats.org/officeDocument/2006/math">
                    <m:r>
                      <m:rPr>
                        <m:sty m:val="p"/>
                      </m:rPr>
                      <a:rPr lang="el-GR" altLang="zh-CN" sz="2000" i="1" smtClean="0">
                        <a:latin typeface="Cambria Math" panose="02040503050406030204" pitchFamily="18" charset="0"/>
                        <a:ea typeface="Cambria Math" panose="02040503050406030204" pitchFamily="18" charset="0"/>
                      </a:rPr>
                      <m:t>Θ</m:t>
                    </m:r>
                  </m:oMath>
                </a14:m>
                <a:r>
                  <a:rPr lang="en-US" altLang="zh-CN" sz="2000" dirty="0"/>
                  <a:t> conditions for control variables other than temperature).</a:t>
                </a:r>
              </a:p>
              <a:p>
                <a:r>
                  <a:rPr lang="en-US" altLang="zh-CN" sz="2000" dirty="0"/>
                  <a:t>This has been shown to be nearly equivalent to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𝑐</m:t>
                        </m:r>
                      </m:sub>
                    </m:sSub>
                  </m:oMath>
                </a14:m>
                <a:r>
                  <a:rPr lang="en-US" altLang="zh-CN" sz="2000" dirty="0"/>
                  <a:t>.</a:t>
                </a:r>
                <a:endParaRPr lang="zh-CN" altLang="en-US" sz="2000" dirty="0"/>
              </a:p>
            </p:txBody>
          </p:sp>
        </mc:Choice>
        <mc:Fallback xmlns="">
          <p:sp>
            <p:nvSpPr>
              <p:cNvPr id="3" name="内容占位符 2">
                <a:extLst>
                  <a:ext uri="{FF2B5EF4-FFF2-40B4-BE49-F238E27FC236}">
                    <a16:creationId xmlns:a16="http://schemas.microsoft.com/office/drawing/2014/main" id="{623BCCCE-7D0B-472C-9A26-A3B62475357F}"/>
                  </a:ext>
                </a:extLst>
              </p:cNvPr>
              <p:cNvSpPr>
                <a:spLocks noGrp="1" noRot="1" noChangeAspect="1" noMove="1" noResize="1" noEditPoints="1" noAdjustHandles="1" noChangeArrowheads="1" noChangeShapeType="1" noTextEdit="1"/>
              </p:cNvSpPr>
              <p:nvPr>
                <p:ph idx="1"/>
              </p:nvPr>
            </p:nvSpPr>
            <p:spPr>
              <a:blipFill>
                <a:blip r:embed="rId2"/>
                <a:stretch>
                  <a:fillRect l="-276" r="-10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0107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310CEE-235B-4710-A772-E16EEE181A39}"/>
              </a:ext>
            </a:extLst>
          </p:cNvPr>
          <p:cNvSpPr>
            <a:spLocks noGrp="1"/>
          </p:cNvSpPr>
          <p:nvPr>
            <p:ph type="title"/>
          </p:nvPr>
        </p:nvSpPr>
        <p:spPr/>
        <p:txBody>
          <a:bodyPr>
            <a:normAutofit/>
          </a:bodyPr>
          <a:lstStyle/>
          <a:p>
            <a:r>
              <a:rPr lang="en-US" altLang="zh-CN" sz="3200" dirty="0"/>
              <a:t>Folded domains</a:t>
            </a:r>
            <a:endParaRPr lang="zh-CN" altLang="en-US" sz="3200" dirty="0"/>
          </a:p>
        </p:txBody>
      </p:sp>
      <p:sp>
        <p:nvSpPr>
          <p:cNvPr id="3" name="内容占位符 2">
            <a:extLst>
              <a:ext uri="{FF2B5EF4-FFF2-40B4-BE49-F238E27FC236}">
                <a16:creationId xmlns:a16="http://schemas.microsoft.com/office/drawing/2014/main" id="{F3AB57B8-0CB7-4A8F-B20E-A593F4228563}"/>
              </a:ext>
            </a:extLst>
          </p:cNvPr>
          <p:cNvSpPr>
            <a:spLocks noGrp="1"/>
          </p:cNvSpPr>
          <p:nvPr>
            <p:ph idx="1"/>
          </p:nvPr>
        </p:nvSpPr>
        <p:spPr>
          <a:xfrm>
            <a:off x="581192" y="1890876"/>
            <a:ext cx="11029615" cy="4682202"/>
          </a:xfrm>
        </p:spPr>
        <p:txBody>
          <a:bodyPr>
            <a:normAutofit fontScale="92500" lnSpcReduction="10000"/>
          </a:bodyPr>
          <a:lstStyle/>
          <a:p>
            <a:r>
              <a:rPr lang="en-US" altLang="zh-CN" sz="2400" dirty="0"/>
              <a:t>Folded proteins may aggregate or crystallize, leaving only a small window of conditions in which LLPS may occur.</a:t>
            </a:r>
          </a:p>
          <a:p>
            <a:pPr lvl="1"/>
            <a:r>
              <a:rPr lang="en-US" altLang="zh-CN" sz="2200" b="1" dirty="0"/>
              <a:t>Oligomerizing</a:t>
            </a:r>
            <a:r>
              <a:rPr lang="en-US" altLang="zh-CN" sz="2200" dirty="0"/>
              <a:t> multiple protein molecules and effectively increasing the </a:t>
            </a:r>
            <a:r>
              <a:rPr lang="en-US" altLang="zh-CN" sz="2200" b="1" dirty="0"/>
              <a:t>multi-valency and number of interactions </a:t>
            </a:r>
            <a:r>
              <a:rPr lang="en-US" altLang="zh-CN" sz="2200" dirty="0"/>
              <a:t>a single particle is able to form. </a:t>
            </a:r>
          </a:p>
          <a:p>
            <a:pPr lvl="1"/>
            <a:r>
              <a:rPr lang="en-US" altLang="zh-CN" sz="2200" dirty="0"/>
              <a:t>RNPs (ribonucleoproteins) selectively bind to particular regions of </a:t>
            </a:r>
            <a:r>
              <a:rPr lang="en-US" altLang="zh-CN" sz="2200" b="1" dirty="0"/>
              <a:t>RNA</a:t>
            </a:r>
            <a:r>
              <a:rPr lang="en-US" altLang="zh-CN" sz="2200" dirty="0"/>
              <a:t> and can promote LLPS in the presence of these particular RNA sequences.</a:t>
            </a:r>
          </a:p>
          <a:p>
            <a:pPr lvl="1"/>
            <a:r>
              <a:rPr lang="en-US" altLang="zh-CN" sz="2200" b="1" dirty="0"/>
              <a:t>Partially folded </a:t>
            </a:r>
            <a:r>
              <a:rPr lang="en-US" altLang="zh-CN" sz="2200" dirty="0"/>
              <a:t>structures may also contribute to phase separation through folding upon binding to specific binding partners or promotion of secondary structure upon self-association.</a:t>
            </a:r>
          </a:p>
          <a:p>
            <a:pPr lvl="1"/>
            <a:r>
              <a:rPr lang="en-US" altLang="zh-CN" sz="2200" dirty="0"/>
              <a:t>Inclusion of </a:t>
            </a:r>
            <a:r>
              <a:rPr lang="en-US" altLang="zh-CN" sz="2200" b="1" dirty="0"/>
              <a:t>short helical motifs </a:t>
            </a:r>
            <a:r>
              <a:rPr lang="en-US" altLang="zh-CN" sz="2200" dirty="0"/>
              <a:t>within an ELP (elastin-like polypeptides) also contributes to phase separation with significant hysteresis.</a:t>
            </a:r>
          </a:p>
          <a:p>
            <a:r>
              <a:rPr lang="en-US" altLang="zh-CN" sz="2400" dirty="0"/>
              <a:t>Folded domains carry out orthogonal functions.</a:t>
            </a:r>
          </a:p>
          <a:p>
            <a:r>
              <a:rPr lang="en-US" altLang="zh-CN" sz="2400" dirty="0"/>
              <a:t>Interactions Between Folded and Disordered Domains</a:t>
            </a:r>
            <a:endParaRPr lang="zh-CN" altLang="en-US" sz="2400" dirty="0"/>
          </a:p>
        </p:txBody>
      </p:sp>
    </p:spTree>
    <p:extLst>
      <p:ext uri="{BB962C8B-B14F-4D97-AF65-F5344CB8AC3E}">
        <p14:creationId xmlns:p14="http://schemas.microsoft.com/office/powerpoint/2010/main" val="117767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F52C9C-63B9-4F6D-839E-75968030B794}"/>
              </a:ext>
            </a:extLst>
          </p:cNvPr>
          <p:cNvSpPr>
            <a:spLocks noGrp="1"/>
          </p:cNvSpPr>
          <p:nvPr>
            <p:ph type="title"/>
          </p:nvPr>
        </p:nvSpPr>
        <p:spPr>
          <a:xfrm>
            <a:off x="581192" y="702156"/>
            <a:ext cx="5100536" cy="1188720"/>
          </a:xfrm>
        </p:spPr>
        <p:txBody>
          <a:bodyPr/>
          <a:lstStyle/>
          <a:p>
            <a:r>
              <a:rPr lang="en-US" altLang="zh-CN" dirty="0"/>
              <a:t>3.1. Amino Acid Interaction Modes</a:t>
            </a:r>
            <a:endParaRPr lang="zh-CN" altLang="en-US" dirty="0"/>
          </a:p>
        </p:txBody>
      </p:sp>
      <p:pic>
        <p:nvPicPr>
          <p:cNvPr id="5" name="内容占位符 4">
            <a:extLst>
              <a:ext uri="{FF2B5EF4-FFF2-40B4-BE49-F238E27FC236}">
                <a16:creationId xmlns:a16="http://schemas.microsoft.com/office/drawing/2014/main" id="{25E6883F-C805-4100-9E27-899EC5610C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1728" y="618501"/>
            <a:ext cx="6162677" cy="6073847"/>
          </a:xfrm>
        </p:spPr>
      </p:pic>
      <p:sp>
        <p:nvSpPr>
          <p:cNvPr id="6" name="文本框 5">
            <a:extLst>
              <a:ext uri="{FF2B5EF4-FFF2-40B4-BE49-F238E27FC236}">
                <a16:creationId xmlns:a16="http://schemas.microsoft.com/office/drawing/2014/main" id="{7DEAA90D-9927-4ADC-BC76-DDBEC1AE3EF7}"/>
              </a:ext>
            </a:extLst>
          </p:cNvPr>
          <p:cNvSpPr txBox="1"/>
          <p:nvPr/>
        </p:nvSpPr>
        <p:spPr>
          <a:xfrm>
            <a:off x="795130" y="2239617"/>
            <a:ext cx="4306957" cy="3347327"/>
          </a:xfrm>
          <a:prstGeom prst="rect">
            <a:avLst/>
          </a:prstGeom>
          <a:noFill/>
        </p:spPr>
        <p:txBody>
          <a:bodyPr wrap="square" rtlCol="0">
            <a:spAutoFit/>
          </a:bodyPr>
          <a:lstStyle/>
          <a:p>
            <a:pPr>
              <a:lnSpc>
                <a:spcPct val="150000"/>
              </a:lnSpc>
            </a:pPr>
            <a:r>
              <a:rPr lang="en-US" altLang="zh-CN" sz="2400" dirty="0"/>
              <a:t>3.1.1. Charge-charge interactions.</a:t>
            </a:r>
          </a:p>
          <a:p>
            <a:pPr>
              <a:lnSpc>
                <a:spcPct val="150000"/>
              </a:lnSpc>
            </a:pPr>
            <a:r>
              <a:rPr lang="en-US" altLang="zh-CN" sz="2400" dirty="0"/>
              <a:t>3.1.2.</a:t>
            </a:r>
            <a:r>
              <a:rPr lang="el-GR" altLang="zh-CN" sz="2400" dirty="0"/>
              <a:t> π-</a:t>
            </a:r>
            <a:r>
              <a:rPr lang="en-US" altLang="zh-CN" sz="2400" dirty="0"/>
              <a:t>Interactions.</a:t>
            </a:r>
          </a:p>
          <a:p>
            <a:pPr>
              <a:lnSpc>
                <a:spcPct val="150000"/>
              </a:lnSpc>
            </a:pPr>
            <a:r>
              <a:rPr lang="en-US" altLang="zh-CN" sz="2400" dirty="0"/>
              <a:t>3.1.3. Hydrophobic contacts.</a:t>
            </a:r>
          </a:p>
          <a:p>
            <a:pPr>
              <a:lnSpc>
                <a:spcPct val="150000"/>
              </a:lnSpc>
            </a:pPr>
            <a:r>
              <a:rPr lang="en-US" altLang="zh-CN" sz="2400" dirty="0"/>
              <a:t>3.1.4. Hydrogen bonds.</a:t>
            </a:r>
          </a:p>
          <a:p>
            <a:pPr>
              <a:lnSpc>
                <a:spcPct val="150000"/>
              </a:lnSpc>
            </a:pPr>
            <a:r>
              <a:rPr lang="en-US" altLang="zh-CN" sz="2400" dirty="0"/>
              <a:t>3.1.5. Summary of interactions.</a:t>
            </a:r>
            <a:endParaRPr lang="zh-CN" altLang="en-US" sz="2400" dirty="0"/>
          </a:p>
        </p:txBody>
      </p:sp>
    </p:spTree>
    <p:extLst>
      <p:ext uri="{BB962C8B-B14F-4D97-AF65-F5344CB8AC3E}">
        <p14:creationId xmlns:p14="http://schemas.microsoft.com/office/powerpoint/2010/main" val="13021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5EDDD1-7BCC-431F-8AC1-CBC530752FC3}"/>
              </a:ext>
            </a:extLst>
          </p:cNvPr>
          <p:cNvSpPr>
            <a:spLocks noGrp="1"/>
          </p:cNvSpPr>
          <p:nvPr>
            <p:ph type="title"/>
          </p:nvPr>
        </p:nvSpPr>
        <p:spPr/>
        <p:txBody>
          <a:bodyPr/>
          <a:lstStyle/>
          <a:p>
            <a:r>
              <a:rPr lang="en-US" altLang="zh-CN" dirty="0"/>
              <a:t>3.1.1. Charge-charge interactions.</a:t>
            </a:r>
            <a:endParaRPr lang="zh-CN" altLang="en-US" dirty="0"/>
          </a:p>
        </p:txBody>
      </p:sp>
      <p:pic>
        <p:nvPicPr>
          <p:cNvPr id="5" name="内容占位符 4">
            <a:extLst>
              <a:ext uri="{FF2B5EF4-FFF2-40B4-BE49-F238E27FC236}">
                <a16:creationId xmlns:a16="http://schemas.microsoft.com/office/drawing/2014/main" id="{C57527BA-F7CC-4828-8288-2A5527255C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1548" y="2045555"/>
            <a:ext cx="3699260" cy="4110289"/>
          </a:xfrm>
        </p:spPr>
      </p:pic>
      <p:sp>
        <p:nvSpPr>
          <p:cNvPr id="6" name="文本框 5">
            <a:extLst>
              <a:ext uri="{FF2B5EF4-FFF2-40B4-BE49-F238E27FC236}">
                <a16:creationId xmlns:a16="http://schemas.microsoft.com/office/drawing/2014/main" id="{23D7ED27-8B34-4CD0-AD80-20839E09EDD5}"/>
              </a:ext>
            </a:extLst>
          </p:cNvPr>
          <p:cNvSpPr txBox="1"/>
          <p:nvPr/>
        </p:nvSpPr>
        <p:spPr>
          <a:xfrm>
            <a:off x="689113" y="2186609"/>
            <a:ext cx="6480313" cy="3162661"/>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A high net charge may allow a single protein to exist at high concentrations without undergoing LLPS.</a:t>
            </a:r>
          </a:p>
          <a:p>
            <a:pPr marL="342900" indent="-342900">
              <a:buFont typeface="Arial" panose="020B0604020202020204" pitchFamily="34" charset="0"/>
              <a:buChar char="•"/>
            </a:pPr>
            <a:endParaRPr lang="en-US" altLang="zh-CN" sz="2400" dirty="0"/>
          </a:p>
          <a:p>
            <a:pPr marL="342900" indent="-342900">
              <a:lnSpc>
                <a:spcPct val="150000"/>
              </a:lnSpc>
              <a:buFont typeface="Arial" panose="020B0604020202020204" pitchFamily="34" charset="0"/>
              <a:buChar char="•"/>
            </a:pPr>
            <a:r>
              <a:rPr lang="en-US" altLang="zh-CN" sz="2400" dirty="0"/>
              <a:t>PH</a:t>
            </a:r>
          </a:p>
          <a:p>
            <a:pPr marL="342900" indent="-342900">
              <a:lnSpc>
                <a:spcPct val="150000"/>
              </a:lnSpc>
              <a:buFont typeface="Arial" panose="020B0604020202020204" pitchFamily="34" charset="0"/>
              <a:buChar char="•"/>
            </a:pPr>
            <a:r>
              <a:rPr lang="en-US" altLang="zh-CN" sz="2400" dirty="0"/>
              <a:t>PTMs</a:t>
            </a:r>
          </a:p>
          <a:p>
            <a:pPr marL="342900" indent="-342900">
              <a:lnSpc>
                <a:spcPct val="150000"/>
              </a:lnSpc>
              <a:buFont typeface="Arial" panose="020B0604020202020204" pitchFamily="34" charset="0"/>
              <a:buChar char="•"/>
            </a:pPr>
            <a:r>
              <a:rPr lang="en-US" altLang="zh-CN" sz="2400" dirty="0"/>
              <a:t>The polarity of the environment</a:t>
            </a:r>
            <a:endParaRPr lang="zh-CN" altLang="en-US" sz="2400" dirty="0"/>
          </a:p>
        </p:txBody>
      </p:sp>
    </p:spTree>
    <p:extLst>
      <p:ext uri="{BB962C8B-B14F-4D97-AF65-F5344CB8AC3E}">
        <p14:creationId xmlns:p14="http://schemas.microsoft.com/office/powerpoint/2010/main" val="114317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F2C051-5677-4113-B45E-93F9F755A676}"/>
              </a:ext>
            </a:extLst>
          </p:cNvPr>
          <p:cNvSpPr>
            <a:spLocks noGrp="1"/>
          </p:cNvSpPr>
          <p:nvPr>
            <p:ph type="title"/>
          </p:nvPr>
        </p:nvSpPr>
        <p:spPr/>
        <p:txBody>
          <a:bodyPr/>
          <a:lstStyle/>
          <a:p>
            <a:r>
              <a:rPr lang="el-GR" altLang="zh-CN" dirty="0"/>
              <a:t>3.1.2. π-</a:t>
            </a:r>
            <a:r>
              <a:rPr lang="en-US" altLang="zh-CN" dirty="0"/>
              <a:t>Interactions</a:t>
            </a:r>
            <a:endParaRPr lang="zh-CN" altLang="en-US" dirty="0"/>
          </a:p>
        </p:txBody>
      </p:sp>
      <p:sp>
        <p:nvSpPr>
          <p:cNvPr id="3" name="内容占位符 2">
            <a:extLst>
              <a:ext uri="{FF2B5EF4-FFF2-40B4-BE49-F238E27FC236}">
                <a16:creationId xmlns:a16="http://schemas.microsoft.com/office/drawing/2014/main" id="{9203B6FA-E410-4F9C-8D8F-07CC25D8F7E0}"/>
              </a:ext>
            </a:extLst>
          </p:cNvPr>
          <p:cNvSpPr>
            <a:spLocks noGrp="1"/>
          </p:cNvSpPr>
          <p:nvPr>
            <p:ph idx="1"/>
          </p:nvPr>
        </p:nvSpPr>
        <p:spPr/>
        <p:txBody>
          <a:bodyPr>
            <a:normAutofit/>
          </a:bodyPr>
          <a:lstStyle/>
          <a:p>
            <a:r>
              <a:rPr lang="en-US" altLang="zh-CN" sz="2400" dirty="0"/>
              <a:t>sp2-hybridized atoms</a:t>
            </a:r>
          </a:p>
          <a:p>
            <a:r>
              <a:rPr lang="el-GR" altLang="zh-CN" sz="2400" dirty="0"/>
              <a:t>π-π </a:t>
            </a:r>
            <a:r>
              <a:rPr lang="en-US" altLang="zh-CN" sz="2400" dirty="0"/>
              <a:t>interactions</a:t>
            </a:r>
          </a:p>
          <a:p>
            <a:pPr lvl="1"/>
            <a:r>
              <a:rPr lang="en-US" altLang="zh-CN" sz="2000" dirty="0"/>
              <a:t>aromatic groups of phenylalanine, tyrosine, and tryptophan</a:t>
            </a:r>
          </a:p>
          <a:p>
            <a:pPr lvl="1"/>
            <a:r>
              <a:rPr lang="en-US" altLang="zh-CN" sz="2000" dirty="0"/>
              <a:t>backbone peptide bond with a partial π-bond</a:t>
            </a:r>
          </a:p>
          <a:p>
            <a:r>
              <a:rPr lang="en-US" altLang="zh-CN" sz="2400" dirty="0"/>
              <a:t>Cation-</a:t>
            </a:r>
            <a:r>
              <a:rPr lang="el-GR" altLang="zh-CN" sz="2400" dirty="0"/>
              <a:t>π</a:t>
            </a:r>
            <a:endParaRPr lang="en-US" altLang="zh-CN" sz="2400" dirty="0"/>
          </a:p>
          <a:p>
            <a:pPr lvl="1"/>
            <a:r>
              <a:rPr lang="en-US" altLang="zh-CN" sz="2000" dirty="0"/>
              <a:t>particularly between arginine and tyrosine residues</a:t>
            </a:r>
            <a:endParaRPr lang="zh-CN" altLang="en-US" sz="2000" dirty="0"/>
          </a:p>
        </p:txBody>
      </p:sp>
      <p:pic>
        <p:nvPicPr>
          <p:cNvPr id="5" name="图片 4">
            <a:extLst>
              <a:ext uri="{FF2B5EF4-FFF2-40B4-BE49-F238E27FC236}">
                <a16:creationId xmlns:a16="http://schemas.microsoft.com/office/drawing/2014/main" id="{CC4B9E86-EC5C-4537-8B6D-34BABBEEA970}"/>
              </a:ext>
            </a:extLst>
          </p:cNvPr>
          <p:cNvPicPr>
            <a:picLocks noChangeAspect="1"/>
          </p:cNvPicPr>
          <p:nvPr/>
        </p:nvPicPr>
        <p:blipFill>
          <a:blip r:embed="rId2"/>
          <a:stretch>
            <a:fillRect/>
          </a:stretch>
        </p:blipFill>
        <p:spPr>
          <a:xfrm>
            <a:off x="5889155" y="702156"/>
            <a:ext cx="2819048" cy="3066667"/>
          </a:xfrm>
          <a:prstGeom prst="rect">
            <a:avLst/>
          </a:prstGeom>
        </p:spPr>
      </p:pic>
      <p:pic>
        <p:nvPicPr>
          <p:cNvPr id="7" name="图片 6">
            <a:extLst>
              <a:ext uri="{FF2B5EF4-FFF2-40B4-BE49-F238E27FC236}">
                <a16:creationId xmlns:a16="http://schemas.microsoft.com/office/drawing/2014/main" id="{7250CADB-63FB-4F50-8BB7-F1DFE57E307B}"/>
              </a:ext>
            </a:extLst>
          </p:cNvPr>
          <p:cNvPicPr>
            <a:picLocks noChangeAspect="1"/>
          </p:cNvPicPr>
          <p:nvPr/>
        </p:nvPicPr>
        <p:blipFill>
          <a:blip r:embed="rId3"/>
          <a:stretch>
            <a:fillRect/>
          </a:stretch>
        </p:blipFill>
        <p:spPr>
          <a:xfrm>
            <a:off x="8904096" y="702156"/>
            <a:ext cx="2783334" cy="3248874"/>
          </a:xfrm>
          <a:prstGeom prst="rect">
            <a:avLst/>
          </a:prstGeom>
        </p:spPr>
      </p:pic>
    </p:spTree>
    <p:extLst>
      <p:ext uri="{BB962C8B-B14F-4D97-AF65-F5344CB8AC3E}">
        <p14:creationId xmlns:p14="http://schemas.microsoft.com/office/powerpoint/2010/main" val="751049934"/>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3741"/>
      </a:dk2>
      <a:lt2>
        <a:srgbClr val="E5E8E2"/>
      </a:lt2>
      <a:accent1>
        <a:srgbClr val="914BC5"/>
      </a:accent1>
      <a:accent2>
        <a:srgbClr val="6452BD"/>
      </a:accent2>
      <a:accent3>
        <a:srgbClr val="4B6AC5"/>
      </a:accent3>
      <a:accent4>
        <a:srgbClr val="398BB3"/>
      </a:accent4>
      <a:accent5>
        <a:srgbClr val="44B4AA"/>
      </a:accent5>
      <a:accent6>
        <a:srgbClr val="39B375"/>
      </a:accent6>
      <a:hlink>
        <a:srgbClr val="329098"/>
      </a:hlink>
      <a:folHlink>
        <a:srgbClr val="7F7F7F"/>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140</TotalTime>
  <Words>911</Words>
  <Application>Microsoft Office PowerPoint</Application>
  <PresentationFormat>宽屏</PresentationFormat>
  <Paragraphs>102</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Arial Nova Light</vt:lpstr>
      <vt:lpstr>Cambria Math</vt:lpstr>
      <vt:lpstr>Corbel</vt:lpstr>
      <vt:lpstr>Segoe UI</vt:lpstr>
      <vt:lpstr>Wingdings 2</vt:lpstr>
      <vt:lpstr>DividendVTI</vt:lpstr>
      <vt:lpstr>Biomolecular Phase Separation: From Molecular Driving Forces to Macroscopic Properties</vt:lpstr>
      <vt:lpstr>content</vt:lpstr>
      <vt:lpstr>2. STRUCTURE VERSUS DISORDER</vt:lpstr>
      <vt:lpstr>Size &amp; phase separation</vt:lpstr>
      <vt:lpstr>Size &amp; phase separation</vt:lpstr>
      <vt:lpstr>Folded domains</vt:lpstr>
      <vt:lpstr>3.1. Amino Acid Interaction Modes</vt:lpstr>
      <vt:lpstr>3.1.1. Charge-charge interactions.</vt:lpstr>
      <vt:lpstr>3.1.2. π-Interactions</vt:lpstr>
      <vt:lpstr>3.1.3. Hydrophobic contacts.</vt:lpstr>
      <vt:lpstr>3.1.4. Hydrogen bonds.</vt:lpstr>
      <vt:lpstr>3.2. Sequence and Arrangement of Interactions</vt:lpstr>
      <vt:lpstr>3.2.1. Charge patterning.</vt:lpstr>
      <vt:lpstr>3.2.2. Hydrophobic/aromatic patterning.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18</cp:revision>
  <dcterms:created xsi:type="dcterms:W3CDTF">2020-06-05T12:46:56Z</dcterms:created>
  <dcterms:modified xsi:type="dcterms:W3CDTF">2020-07-27T02:00:35Z</dcterms:modified>
</cp:coreProperties>
</file>