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B576-A365-433E-93B0-67CC4607F0D3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BC7A-7BA1-4004-8658-5ABA3F458E3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1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B576-A365-433E-93B0-67CC4607F0D3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BC7A-7BA1-4004-8658-5ABA3F458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32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B576-A365-433E-93B0-67CC4607F0D3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BC7A-7BA1-4004-8658-5ABA3F458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8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B576-A365-433E-93B0-67CC4607F0D3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BC7A-7BA1-4004-8658-5ABA3F458E3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573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B576-A365-433E-93B0-67CC4607F0D3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BC7A-7BA1-4004-8658-5ABA3F458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723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B576-A365-433E-93B0-67CC4607F0D3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BC7A-7BA1-4004-8658-5ABA3F458E3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430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B576-A365-433E-93B0-67CC4607F0D3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BC7A-7BA1-4004-8658-5ABA3F458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056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B576-A365-433E-93B0-67CC4607F0D3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BC7A-7BA1-4004-8658-5ABA3F458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75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B576-A365-433E-93B0-67CC4607F0D3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BC7A-7BA1-4004-8658-5ABA3F458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B576-A365-433E-93B0-67CC4607F0D3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BC7A-7BA1-4004-8658-5ABA3F458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21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B576-A365-433E-93B0-67CC4607F0D3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BC7A-7BA1-4004-8658-5ABA3F458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9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B576-A365-433E-93B0-67CC4607F0D3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BC7A-7BA1-4004-8658-5ABA3F458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03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B576-A365-433E-93B0-67CC4607F0D3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BC7A-7BA1-4004-8658-5ABA3F458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6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B576-A365-433E-93B0-67CC4607F0D3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BC7A-7BA1-4004-8658-5ABA3F458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89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B576-A365-433E-93B0-67CC4607F0D3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BC7A-7BA1-4004-8658-5ABA3F458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95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B576-A365-433E-93B0-67CC4607F0D3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BC7A-7BA1-4004-8658-5ABA3F458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13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B576-A365-433E-93B0-67CC4607F0D3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BC7A-7BA1-4004-8658-5ABA3F458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26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DB7B576-A365-433E-93B0-67CC4607F0D3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CCBC7A-7BA1-4004-8658-5ABA3F458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371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42040-FA50-4CD4-A163-12D741E5C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7" y="1351430"/>
            <a:ext cx="13447058" cy="1376580"/>
          </a:xfrm>
        </p:spPr>
        <p:txBody>
          <a:bodyPr>
            <a:noAutofit/>
          </a:bodyPr>
          <a:lstStyle/>
          <a:p>
            <a:r>
              <a:rPr lang="en-US" altLang="zh-CN" sz="3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capstone project – battle of neighborhoods</a:t>
            </a:r>
            <a:endParaRPr lang="zh-CN" altLang="en-US" sz="3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59C44E-CEF1-47D9-A606-6AE4FB5D0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1088" y="3003426"/>
            <a:ext cx="8492612" cy="1947333"/>
          </a:xfrm>
        </p:spPr>
        <p:txBody>
          <a:bodyPr>
            <a:normAutofit/>
          </a:bodyPr>
          <a:lstStyle/>
          <a:p>
            <a:pPr algn="ctr"/>
            <a:r>
              <a:rPr lang="en-US" altLang="zh-CN" sz="3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Detecting promising neighborhoods for the next </a:t>
            </a:r>
            <a:r>
              <a:rPr lang="en-US" altLang="zh-CN" sz="3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boba</a:t>
            </a:r>
            <a:r>
              <a:rPr lang="en-US" altLang="zh-CN" sz="3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storefront in Toronto</a:t>
            </a:r>
            <a:endParaRPr lang="zh-CN" altLang="zh-CN" sz="3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endParaRPr lang="zh-CN" altLang="en-US" sz="3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3866D8-4D8E-4A88-9C79-BB1417C03747}"/>
              </a:ext>
            </a:extLst>
          </p:cNvPr>
          <p:cNvSpPr txBox="1"/>
          <p:nvPr/>
        </p:nvSpPr>
        <p:spPr>
          <a:xfrm>
            <a:off x="9499600" y="5934670"/>
            <a:ext cx="25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Jiaqi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Chen</a:t>
            </a:r>
            <a:endParaRPr lang="zh-CN" altLang="zh-C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November 4, 2019</a:t>
            </a:r>
            <a:endParaRPr lang="zh-CN" altLang="zh-C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06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A70B8-781C-4BE7-843E-A924CD4E4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143932"/>
            <a:ext cx="10085388" cy="1507067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making effective decision on the location of new storefronts is </a:t>
            </a:r>
            <a:r>
              <a:rPr lang="en-US" altLang="zh-C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crutial</a:t>
            </a:r>
            <a:endParaRPr lang="zh-CN" alt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F427EF-B764-44B1-ACE3-7455E4123414}"/>
              </a:ext>
            </a:extLst>
          </p:cNvPr>
          <p:cNvSpPr txBox="1"/>
          <p:nvPr/>
        </p:nvSpPr>
        <p:spPr>
          <a:xfrm>
            <a:off x="253508" y="182441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Growing </a:t>
            </a:r>
            <a:r>
              <a:rPr lang="en-US" altLang="zh-CN" dirty="0" err="1"/>
              <a:t>boba</a:t>
            </a:r>
            <a:r>
              <a:rPr lang="en-US" altLang="zh-CN" dirty="0"/>
              <a:t> market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E9AD57-FD33-4E81-BE7E-B36F768C5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057" y="2773680"/>
            <a:ext cx="2455863" cy="286795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FD1CE42-D0F2-4B6C-B539-553845268328}"/>
              </a:ext>
            </a:extLst>
          </p:cNvPr>
          <p:cNvSpPr/>
          <p:nvPr/>
        </p:nvSpPr>
        <p:spPr>
          <a:xfrm>
            <a:off x="7895185" y="1824419"/>
            <a:ext cx="343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Fierce market competition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2F14EB-B89A-47F2-8EE1-C4133C0DD7C5}"/>
              </a:ext>
            </a:extLst>
          </p:cNvPr>
          <p:cNvSpPr/>
          <p:nvPr/>
        </p:nvSpPr>
        <p:spPr>
          <a:xfrm>
            <a:off x="4201226" y="1824419"/>
            <a:ext cx="2946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Low cost of storefronts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8A2EDE-04CA-45A1-B4A1-E2A6C71B7CEE}"/>
              </a:ext>
            </a:extLst>
          </p:cNvPr>
          <p:cNvSpPr/>
          <p:nvPr/>
        </p:nvSpPr>
        <p:spPr>
          <a:xfrm>
            <a:off x="4622680" y="3244334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D227FE-0F87-4B5D-BA79-B69719E18BD4}"/>
              </a:ext>
            </a:extLst>
          </p:cNvPr>
          <p:cNvSpPr txBox="1"/>
          <p:nvPr/>
        </p:nvSpPr>
        <p:spPr>
          <a:xfrm>
            <a:off x="7895185" y="2193751"/>
            <a:ext cx="3931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 2019, at least 20 bubble tea brands have emerged on the Toronto Market</a:t>
            </a:r>
            <a:endParaRPr lang="zh-CN" altLang="en-US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014374-B0AF-4A9D-829C-F6B1583BE8E6}"/>
              </a:ext>
            </a:extLst>
          </p:cNvPr>
          <p:cNvSpPr txBox="1"/>
          <p:nvPr/>
        </p:nvSpPr>
        <p:spPr>
          <a:xfrm>
            <a:off x="4442460" y="2301240"/>
            <a:ext cx="28117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simple equipment</a:t>
            </a:r>
          </a:p>
          <a:p>
            <a:endParaRPr lang="en-US" altLang="zh-CN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low </a:t>
            </a:r>
            <a:r>
              <a:rPr lang="en-US" altLang="zh-CN" sz="1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labour</a:t>
            </a:r>
            <a:r>
              <a:rPr lang="en-US" altLang="zh-CN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cost</a:t>
            </a:r>
            <a:endParaRPr lang="zh-CN" altLang="en-US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CD8E53-1BFA-4BB9-BE32-D548AD8BF10E}"/>
              </a:ext>
            </a:extLst>
          </p:cNvPr>
          <p:cNvSpPr txBox="1"/>
          <p:nvPr/>
        </p:nvSpPr>
        <p:spPr>
          <a:xfrm>
            <a:off x="575152" y="2368892"/>
            <a:ext cx="30287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global bubble tea market size was valued at USD 1.89 Billion in 2018 and is projected to reach USD 3.49 Billion by the end of 2026.</a:t>
            </a:r>
            <a:r>
              <a:rPr lang="en-US" altLang="zh-CN" sz="1400" baseline="30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[1]</a:t>
            </a:r>
            <a:endParaRPr lang="zh-CN" altLang="en-US" sz="1400" baseline="30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72765F-E302-4A53-85C7-C6637E39F9D4}"/>
              </a:ext>
            </a:extLst>
          </p:cNvPr>
          <p:cNvSpPr txBox="1"/>
          <p:nvPr/>
        </p:nvSpPr>
        <p:spPr>
          <a:xfrm>
            <a:off x="263176" y="6467847"/>
            <a:ext cx="6097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000" dirty="0"/>
              <a:t>[1] https://www.fortunebusinessinsights.com/industry-reports/bubble-tea-market-101564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3958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720F5-CD5C-41BE-AABE-D9CF9B28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92" y="-221828"/>
            <a:ext cx="8534400" cy="1507067"/>
          </a:xfrm>
        </p:spPr>
        <p:txBody>
          <a:bodyPr/>
          <a:lstStyle/>
          <a:p>
            <a:r>
              <a:rPr lang="en-GB" altLang="zh-C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 acquisition and cleansing</a:t>
            </a:r>
            <a:endParaRPr lang="zh-CN" alt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06C072-6414-4E3A-B98D-B2296FF84BE5}"/>
              </a:ext>
            </a:extLst>
          </p:cNvPr>
          <p:cNvSpPr/>
          <p:nvPr/>
        </p:nvSpPr>
        <p:spPr>
          <a:xfrm>
            <a:off x="452120" y="960119"/>
            <a:ext cx="110185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200" kern="1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1. names of Toronto neighborhoods will be obtained from </a:t>
            </a:r>
            <a:r>
              <a:rPr lang="en-US" altLang="zh-CN" sz="2200" b="1" kern="1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Wikipedia </a:t>
            </a:r>
            <a:r>
              <a:rPr lang="en-US" altLang="zh-CN" sz="2200" kern="1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by using</a:t>
            </a:r>
            <a:r>
              <a:rPr lang="en-US" altLang="zh-CN" sz="2200" b="1" kern="1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 err="1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BeautifulSoup</a:t>
            </a:r>
            <a:endParaRPr lang="en-US" altLang="zh-CN" sz="2200" b="1" kern="1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2200" kern="100" dirty="0">
              <a:solidFill>
                <a:schemeClr val="bg1">
                  <a:lumMod val="95000"/>
                  <a:lumOff val="5000"/>
                </a:schemeClr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200" kern="1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2. coordinate of neighborhoods will be obtained from </a:t>
            </a:r>
            <a:r>
              <a:rPr lang="en-US" altLang="zh-CN" sz="2200" b="1" kern="100" dirty="0" err="1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cousera</a:t>
            </a:r>
            <a:r>
              <a:rPr lang="en-US" altLang="zh-CN" sz="2200" kern="1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in case of the disconnection of </a:t>
            </a:r>
            <a:r>
              <a:rPr lang="en-US" altLang="zh-CN" sz="2200" b="1" kern="100" dirty="0">
                <a:solidFill>
                  <a:schemeClr val="bg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geocoder</a:t>
            </a:r>
          </a:p>
          <a:p>
            <a:pPr algn="just">
              <a:spcAft>
                <a:spcPts val="0"/>
              </a:spcAft>
            </a:pPr>
            <a:endParaRPr lang="en-US" altLang="zh-CN" sz="2200" b="1" kern="100" dirty="0">
              <a:solidFill>
                <a:schemeClr val="bg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3. number and coordinate of existing </a:t>
            </a:r>
            <a:r>
              <a:rPr lang="en-US" altLang="zh-CN" sz="22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boba</a:t>
            </a:r>
            <a:r>
              <a:rPr lang="en-US" altLang="zh-CN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storefronts will be obtained using </a:t>
            </a:r>
            <a:r>
              <a:rPr lang="en-US" altLang="zh-CN" sz="2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Foursquare API</a:t>
            </a:r>
          </a:p>
          <a:p>
            <a:pPr algn="just"/>
            <a:endParaRPr lang="zh-CN" altLang="zh-CN" sz="2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altLang="zh-CN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4. number and coordinate of universities and colleges and their location in every neighborhood will be obtained using </a:t>
            </a:r>
            <a:r>
              <a:rPr lang="en-US" altLang="zh-CN" sz="2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Foursquare API</a:t>
            </a:r>
          </a:p>
          <a:p>
            <a:pPr algn="just"/>
            <a:endParaRPr lang="en-US" altLang="zh-CN" sz="2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altLang="zh-CN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5. number and coordinate of shopping places and their location in every neighborhood will be obtained using </a:t>
            </a:r>
            <a:r>
              <a:rPr lang="en-US" altLang="zh-CN" sz="2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Foursquare API</a:t>
            </a:r>
          </a:p>
          <a:p>
            <a:pPr algn="just"/>
            <a:endParaRPr lang="zh-CN" altLang="zh-CN" sz="22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* The exploring radius of above venues of each neighborhood is set to be 1km.</a:t>
            </a:r>
            <a:endParaRPr lang="zh-CN" altLang="zh-CN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zh-CN" altLang="zh-CN" sz="2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>
              <a:spcAft>
                <a:spcPts val="0"/>
              </a:spcAft>
            </a:pPr>
            <a:endParaRPr lang="zh-CN" altLang="zh-CN" sz="2200" kern="1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21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E0A6E2D-4555-42D5-A0E8-57ACD511D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953" y="763269"/>
            <a:ext cx="8172824" cy="43301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28515AE-5579-41CB-B66B-A7390742F4CA}"/>
              </a:ext>
            </a:extLst>
          </p:cNvPr>
          <p:cNvSpPr txBox="1"/>
          <p:nvPr/>
        </p:nvSpPr>
        <p:spPr>
          <a:xfrm>
            <a:off x="238125" y="116938"/>
            <a:ext cx="743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DATA VISUALIZATION ON MAP </a:t>
            </a:r>
            <a:endParaRPr lang="zh-CN" altLang="en-US" sz="3600" b="1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4D8852-84E8-41E0-9B02-26FDEF75E0C7}"/>
              </a:ext>
            </a:extLst>
          </p:cNvPr>
          <p:cNvSpPr txBox="1"/>
          <p:nvPr/>
        </p:nvSpPr>
        <p:spPr>
          <a:xfrm>
            <a:off x="2734235" y="5271247"/>
            <a:ext cx="10856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heatmap of </a:t>
            </a:r>
            <a:r>
              <a:rPr lang="en-US" altLang="zh-C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boba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storefronts </a:t>
            </a:r>
          </a:p>
          <a:p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b. heatmap of </a:t>
            </a:r>
            <a:r>
              <a:rPr lang="en-US" altLang="zh-C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boba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storefronts and distribution of schools </a:t>
            </a:r>
          </a:p>
          <a:p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c. heatmap of </a:t>
            </a:r>
            <a:r>
              <a:rPr lang="en-US" altLang="zh-C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boba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storefronts and distribution of neighborhoods </a:t>
            </a:r>
          </a:p>
          <a:p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d. heatmap of </a:t>
            </a:r>
            <a:r>
              <a:rPr lang="en-US" altLang="zh-C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boba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storefronts and distribution of shopping places.</a:t>
            </a:r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44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4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内容占位符 3">
            <a:extLst>
              <a:ext uri="{FF2B5EF4-FFF2-40B4-BE49-F238E27FC236}">
                <a16:creationId xmlns:a16="http://schemas.microsoft.com/office/drawing/2014/main" id="{3A2A5229-BBE7-4103-B372-EF6F5F7EF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96" y="1622830"/>
            <a:ext cx="7129643" cy="377744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07F95E3-2EA4-4623-9539-B77742737438}"/>
              </a:ext>
            </a:extLst>
          </p:cNvPr>
          <p:cNvSpPr txBox="1"/>
          <p:nvPr/>
        </p:nvSpPr>
        <p:spPr>
          <a:xfrm>
            <a:off x="7704424" y="1428632"/>
            <a:ext cx="418099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1. The distribution of bubble tea shops, schools and shopping malls are highly correlated.</a:t>
            </a:r>
          </a:p>
          <a:p>
            <a:endParaRPr lang="en-US" altLang="zh-CN" sz="2200" dirty="0"/>
          </a:p>
          <a:p>
            <a:r>
              <a:rPr lang="en-US" altLang="zh-CN" sz="2200" dirty="0"/>
              <a:t>2. Bubble tea shops mainly focus on  old Toronto and North York.</a:t>
            </a:r>
          </a:p>
          <a:p>
            <a:endParaRPr lang="en-US" altLang="zh-CN" sz="2200" dirty="0"/>
          </a:p>
          <a:p>
            <a:r>
              <a:rPr lang="en-US" altLang="zh-CN" sz="2200" dirty="0"/>
              <a:t>3. Boba market competition is milder in the west and the northeast of Toronto than old Toronto.</a:t>
            </a:r>
          </a:p>
        </p:txBody>
      </p:sp>
    </p:spTree>
    <p:extLst>
      <p:ext uri="{BB962C8B-B14F-4D97-AF65-F5344CB8AC3E}">
        <p14:creationId xmlns:p14="http://schemas.microsoft.com/office/powerpoint/2010/main" val="754570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71ACB-C8F5-4EAC-956E-44F8ADCA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Performance of Model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CF5124-2B0C-47DD-AB58-B2B338B74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119" y="863601"/>
            <a:ext cx="6455106" cy="3231285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2894DCC4-DD51-4E07-B16D-49A72615E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5625"/>
              </p:ext>
            </p:extLst>
          </p:nvPr>
        </p:nvGraphicFramePr>
        <p:xfrm>
          <a:off x="316047" y="4202309"/>
          <a:ext cx="11379200" cy="2397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75839">
                  <a:extLst>
                    <a:ext uri="{9D8B030D-6E8A-4147-A177-3AD203B41FA5}">
                      <a16:colId xmlns:a16="http://schemas.microsoft.com/office/drawing/2014/main" val="3457199541"/>
                    </a:ext>
                  </a:extLst>
                </a:gridCol>
                <a:gridCol w="2933927">
                  <a:extLst>
                    <a:ext uri="{9D8B030D-6E8A-4147-A177-3AD203B41FA5}">
                      <a16:colId xmlns:a16="http://schemas.microsoft.com/office/drawing/2014/main" val="1628431874"/>
                    </a:ext>
                  </a:extLst>
                </a:gridCol>
                <a:gridCol w="1975359">
                  <a:extLst>
                    <a:ext uri="{9D8B030D-6E8A-4147-A177-3AD203B41FA5}">
                      <a16:colId xmlns:a16="http://schemas.microsoft.com/office/drawing/2014/main" val="852152356"/>
                    </a:ext>
                  </a:extLst>
                </a:gridCol>
                <a:gridCol w="2127082">
                  <a:extLst>
                    <a:ext uri="{9D8B030D-6E8A-4147-A177-3AD203B41FA5}">
                      <a16:colId xmlns:a16="http://schemas.microsoft.com/office/drawing/2014/main" val="2720814338"/>
                    </a:ext>
                  </a:extLst>
                </a:gridCol>
                <a:gridCol w="2066993">
                  <a:extLst>
                    <a:ext uri="{9D8B030D-6E8A-4147-A177-3AD203B41FA5}">
                      <a16:colId xmlns:a16="http://schemas.microsoft.com/office/drawing/2014/main" val="1614970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Color - Cluster 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Number of neighborhoods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Mean number of </a:t>
                      </a:r>
                      <a:r>
                        <a:rPr lang="en-US" altLang="zh-CN" dirty="0" err="1"/>
                        <a:t>boba</a:t>
                      </a:r>
                      <a:r>
                        <a:rPr lang="en-US" altLang="zh-CN" dirty="0"/>
                        <a:t> shops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Mean number of schools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Mean number of shopping places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15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cluster0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20.43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24.14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15.58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22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cluster1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1.55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1.37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57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cluster2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36.0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35.67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14.00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42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cluster3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4.00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19.75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5.00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65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09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08D92-7F82-4BA7-9AFC-C239F8C0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789" y="-419100"/>
            <a:ext cx="12717464" cy="1507067"/>
          </a:xfrm>
        </p:spPr>
        <p:txBody>
          <a:bodyPr/>
          <a:lstStyle/>
          <a:p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contrast between k-means and manual selection</a:t>
            </a:r>
            <a:endParaRPr lang="zh-CN" alt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2BC0F7C-7FC5-4687-83CE-FF4F29E4E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490" y="1087967"/>
            <a:ext cx="11473020" cy="359965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699F18A-286A-4193-B8A1-288AAF8DF9E9}"/>
              </a:ext>
            </a:extLst>
          </p:cNvPr>
          <p:cNvSpPr/>
          <p:nvPr/>
        </p:nvSpPr>
        <p:spPr>
          <a:xfrm>
            <a:off x="1129553" y="5258271"/>
            <a:ext cx="9197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Berczy Park, </a:t>
            </a:r>
            <a:r>
              <a:rPr lang="en-US" altLang="zh-C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Harbourfront,Regent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Park, </a:t>
            </a:r>
            <a:r>
              <a:rPr lang="en-US" altLang="zh-C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Stn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 PO Boxes 25 The Esplanade are shared by both approaches, and they all situate in the south of old Toronto near the seashore.</a:t>
            </a:r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1A820A-2705-4285-B3EF-07004314DA1F}"/>
              </a:ext>
            </a:extLst>
          </p:cNvPr>
          <p:cNvSpPr/>
          <p:nvPr/>
        </p:nvSpPr>
        <p:spPr>
          <a:xfrm>
            <a:off x="2598054" y="4697708"/>
            <a:ext cx="797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5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a</a:t>
            </a:r>
            <a:r>
              <a:rPr lang="en-US" altLang="zh-CN" kern="5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. map of cluster3                                                        </a:t>
            </a:r>
            <a:r>
              <a:rPr lang="en-US" altLang="zh-CN" b="1" kern="5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b</a:t>
            </a:r>
            <a:r>
              <a:rPr lang="en-US" altLang="zh-CN" kern="500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. map of manual selection     </a:t>
            </a:r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06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8061CEB-F2D9-4691-83B6-57B5724E4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171" y="1595438"/>
            <a:ext cx="4595813" cy="41409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6CE6BCD-CE03-4C93-9915-F0F83DE63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56" y="1595438"/>
            <a:ext cx="4300537" cy="16564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878136-BE6A-439A-AFD0-9F436A40299A}"/>
              </a:ext>
            </a:extLst>
          </p:cNvPr>
          <p:cNvSpPr txBox="1"/>
          <p:nvPr/>
        </p:nvSpPr>
        <p:spPr>
          <a:xfrm>
            <a:off x="1165412" y="1037165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neighborhoods in cluster3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915A45-7C55-442D-9776-D2C41A294FB9}"/>
              </a:ext>
            </a:extLst>
          </p:cNvPr>
          <p:cNvSpPr txBox="1"/>
          <p:nvPr/>
        </p:nvSpPr>
        <p:spPr>
          <a:xfrm>
            <a:off x="6896931" y="1018601"/>
            <a:ext cx="412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neighborhoods in manual selection</a:t>
            </a:r>
            <a:endParaRPr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F103DF48-04B6-476C-95A7-6AACFBD3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912" y="-193332"/>
            <a:ext cx="12708514" cy="1506537"/>
          </a:xfrm>
        </p:spPr>
        <p:txBody>
          <a:bodyPr/>
          <a:lstStyle/>
          <a:p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contrast between k-means and manual selection</a:t>
            </a:r>
            <a:endParaRPr lang="zh-CN" alt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55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09ECD10-EF84-404D-8D9F-3B81D259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77" y="0"/>
            <a:ext cx="11018260" cy="1441882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 and Future directions</a:t>
            </a:r>
            <a:br>
              <a:rPr lang="zh-CN" altLang="zh-CN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A2686F-EB33-4914-99F0-004B47959A6E}"/>
              </a:ext>
            </a:extLst>
          </p:cNvPr>
          <p:cNvSpPr txBox="1"/>
          <p:nvPr/>
        </p:nvSpPr>
        <p:spPr>
          <a:xfrm>
            <a:off x="370177" y="1441882"/>
            <a:ext cx="103105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Used k-means to detect promising neighborhoods in Toronto for new storefronts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Inspected the result of k-means by contrast with manual filtration</a:t>
            </a:r>
            <a:endParaRPr lang="zh-CN" altLang="en-US" sz="25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3ABE7A-F214-4A29-835C-EE8F2838985A}"/>
              </a:ext>
            </a:extLst>
          </p:cNvPr>
          <p:cNvSpPr txBox="1"/>
          <p:nvPr/>
        </p:nvSpPr>
        <p:spPr>
          <a:xfrm>
            <a:off x="370177" y="913350"/>
            <a:ext cx="27382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  <a:endParaRPr lang="zh-CN" alt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813E8D-4DAE-4F38-9D1B-31254D757AE1}"/>
              </a:ext>
            </a:extLst>
          </p:cNvPr>
          <p:cNvSpPr txBox="1"/>
          <p:nvPr/>
        </p:nvSpPr>
        <p:spPr>
          <a:xfrm>
            <a:off x="370177" y="2995881"/>
            <a:ext cx="39819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CN" dirty="0"/>
              <a:t>FUTURE DIRECTIONS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A65AAD-D3E8-4FBE-954C-361F78CCF64B}"/>
              </a:ext>
            </a:extLst>
          </p:cNvPr>
          <p:cNvSpPr txBox="1"/>
          <p:nvPr/>
        </p:nvSpPr>
        <p:spPr>
          <a:xfrm>
            <a:off x="370177" y="3472935"/>
            <a:ext cx="115901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50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pPr marL="0" indent="0">
              <a:buNone/>
            </a:pPr>
            <a:r>
              <a:rPr lang="en-US" altLang="zh-CN" b="1" i="1" dirty="0"/>
              <a:t>The ultimate goal of a </a:t>
            </a:r>
            <a:r>
              <a:rPr lang="en-US" altLang="zh-CN" b="1" i="1" dirty="0" err="1"/>
              <a:t>boba</a:t>
            </a:r>
            <a:r>
              <a:rPr lang="en-US" altLang="zh-CN" b="1" i="1" dirty="0"/>
              <a:t> shop owners is reducing cost and increasing profitability. There is improving room for this project </a:t>
            </a:r>
          </a:p>
          <a:p>
            <a:r>
              <a:rPr lang="en-US" altLang="zh-CN" dirty="0"/>
              <a:t>More accurate division of neighborhood boundary</a:t>
            </a:r>
          </a:p>
          <a:p>
            <a:r>
              <a:rPr lang="en-US" altLang="zh-CN" dirty="0"/>
              <a:t>Consideration on more factors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rental costs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local consumption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transportation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business hours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333741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481</Words>
  <Application>Microsoft Office PowerPoint</Application>
  <PresentationFormat>宽屏</PresentationFormat>
  <Paragraphs>80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Arial</vt:lpstr>
      <vt:lpstr>Century Gothic</vt:lpstr>
      <vt:lpstr>Times New Roman</vt:lpstr>
      <vt:lpstr>Wingdings 3</vt:lpstr>
      <vt:lpstr>切片</vt:lpstr>
      <vt:lpstr>capstone project – battle of neighborhoods</vt:lpstr>
      <vt:lpstr>making effective decision on the location of new storefronts is crutial</vt:lpstr>
      <vt:lpstr>Data acquisition and cleansing</vt:lpstr>
      <vt:lpstr>PowerPoint 演示文稿</vt:lpstr>
      <vt:lpstr>PowerPoint 演示文稿</vt:lpstr>
      <vt:lpstr>Performance of Model</vt:lpstr>
      <vt:lpstr>contrast between k-means and manual selection</vt:lpstr>
      <vt:lpstr>contrast between k-means and manual selection</vt:lpstr>
      <vt:lpstr>Conclusions and Future directions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battle of neighborhoods</dc:title>
  <dc:creator>陈嘉琪</dc:creator>
  <cp:lastModifiedBy>陈嘉琪</cp:lastModifiedBy>
  <cp:revision>10</cp:revision>
  <dcterms:created xsi:type="dcterms:W3CDTF">2019-11-06T06:15:49Z</dcterms:created>
  <dcterms:modified xsi:type="dcterms:W3CDTF">2019-11-06T11:34:05Z</dcterms:modified>
</cp:coreProperties>
</file>