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373B75-94BA-4044-B32D-96B57506A1EA}">
  <a:tblStyle styleId="{AE373B75-94BA-4044-B32D-96B57506A1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200">
              <a:solidFill>
                <a:srgbClr val="333333"/>
              </a:solidFill>
              <a:highlight>
                <a:srgbClr val="FFFFFF"/>
              </a:highlight>
            </a:endParaRPr>
          </a:p>
        </p:txBody>
      </p:sp>
      <p:sp>
        <p:nvSpPr>
          <p:cNvPr id="127" name="Shape 1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Shape 57"/>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lstStyle>
            <a:lvl1pPr indent="0" lvl="0" marL="0" marR="0" rtl="0" algn="ctr">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8" name="Shape 58"/>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lstStyle>
            <a:lvl1pPr indent="0" lvl="0" marL="0" marR="0" rtl="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Shape 6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64" name="Shape 6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0" name="Shape 70"/>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Shape 75"/>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6" name="Shape 76"/>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Shape 82"/>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3" name="Shape 83"/>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Shape 9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2" name="Shape 9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Shape 100"/>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1" name="Shape 101"/>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Shape 107"/>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8" name="Shape 108"/>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lstStyle>
            <a:lvl1pPr indent="0" lvl="0" mar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Shape 114"/>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5" name="Shape 115"/>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1" name="Shape 121"/>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2" name="Shape 5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en.wikipedia.org/wiki/ASCII" TargetMode="External"/><Relationship Id="rId5" Type="http://schemas.openxmlformats.org/officeDocument/2006/relationships/hyperlink" Target="https://en.wikipedia.org/wiki/Byte" TargetMode="External"/><Relationship Id="rId6" Type="http://schemas.openxmlformats.org/officeDocument/2006/relationships/hyperlink" Target="https://en.wikipedia.org/wiki/Edit_distance#cite_note-slp-2" TargetMode="External"/><Relationship Id="rId7" Type="http://schemas.openxmlformats.org/officeDocument/2006/relationships/hyperlink" Target="https://en.wikipedia.org/wiki/Edit_distance#cite_note-slp-2" TargetMode="External"/><Relationship Id="rId8" Type="http://schemas.openxmlformats.org/officeDocument/2006/relationships/hyperlink" Target="https://en.wikipedia.org/wiki/Edit_dista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norvig.com/big.txt" TargetMode="External"/><Relationship Id="rId5" Type="http://schemas.openxmlformats.org/officeDocument/2006/relationships/hyperlink" Target="http://www.gutenberg.org/wiki/Main_Page" TargetMode="External"/><Relationship Id="rId6" Type="http://schemas.openxmlformats.org/officeDocument/2006/relationships/hyperlink" Target="http://en.wiktionary.org/wiki/Wiktionary:Frequency_lists" TargetMode="External"/><Relationship Id="rId7" Type="http://schemas.openxmlformats.org/officeDocument/2006/relationships/hyperlink" Target="http://www.kilgarriff.co.uk/bnc-readm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en.wikipedia.org/wiki/Multiset" TargetMode="External"/><Relationship Id="rId5" Type="http://schemas.openxmlformats.org/officeDocument/2006/relationships/hyperlink" Target="https://en.wikipedia.org/wiki/Multiplicity_(mathematics)" TargetMode="External"/><Relationship Id="rId6"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34.png"/><Relationship Id="rId6"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en.wikipedia.org/wiki/K-nearest_neighbors_algorithm" TargetMode="External"/><Relationship Id="rId6" Type="http://schemas.openxmlformats.org/officeDocument/2006/relationships/hyperlink" Target="https://en.wikipedia.org/wiki/Feature_vecto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www.cls.ioe.ac.uk/page.aspx?&amp;sitesectionid=724&amp;sitesectiontitle=Welcome+to+the+1958+National+Child+Development+Stud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hyperlink" Target="https://norvig.com/spell-correct.html" TargetMode="External"/><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1433075" y="1499481"/>
            <a:ext cx="6363300" cy="1497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Predicting Current and Future Psychological Health from Childhood Essays</a:t>
            </a:r>
            <a:endParaRPr sz="2400">
              <a:solidFill>
                <a:schemeClr val="dk1"/>
              </a:solidFill>
              <a:latin typeface="Avenir"/>
              <a:ea typeface="Avenir"/>
              <a:cs typeface="Avenir"/>
              <a:sym typeface="Avenir"/>
            </a:endParaRPr>
          </a:p>
          <a:p>
            <a:pPr indent="0" lvl="0" marL="0" marR="0" rtl="0" algn="ctr">
              <a:spcBef>
                <a:spcPts val="0"/>
              </a:spcBef>
              <a:spcAft>
                <a:spcPts val="0"/>
              </a:spcAft>
              <a:buNone/>
            </a:pPr>
            <a:r>
              <a:t/>
            </a:r>
            <a:endParaRPr>
              <a:solidFill>
                <a:schemeClr val="dk1"/>
              </a:solidFill>
              <a:latin typeface="Avenir"/>
              <a:ea typeface="Avenir"/>
              <a:cs typeface="Avenir"/>
              <a:sym typeface="Avenir"/>
            </a:endParaRPr>
          </a:p>
          <a:p>
            <a:pPr indent="0" lvl="0" marL="0" marR="0" rtl="0" algn="ctr">
              <a:spcBef>
                <a:spcPts val="0"/>
              </a:spcBef>
              <a:spcAft>
                <a:spcPts val="0"/>
              </a:spcAft>
              <a:buNone/>
            </a:pPr>
            <a:r>
              <a:rPr lang="en">
                <a:solidFill>
                  <a:schemeClr val="dk1"/>
                </a:solidFill>
                <a:latin typeface="Avenir"/>
                <a:ea typeface="Avenir"/>
                <a:cs typeface="Avenir"/>
                <a:sym typeface="Avenir"/>
              </a:rPr>
              <a:t>----CLPsych 2018</a:t>
            </a:r>
            <a:endParaRPr>
              <a:solidFill>
                <a:schemeClr val="dk1"/>
              </a:solidFill>
              <a:latin typeface="Avenir"/>
              <a:ea typeface="Avenir"/>
              <a:cs typeface="Avenir"/>
              <a:sym typeface="Avenir"/>
            </a:endParaRPr>
          </a:p>
        </p:txBody>
      </p:sp>
      <p:sp>
        <p:nvSpPr>
          <p:cNvPr id="130" name="Shape 130"/>
          <p:cNvSpPr txBox="1"/>
          <p:nvPr/>
        </p:nvSpPr>
        <p:spPr>
          <a:xfrm>
            <a:off x="2357850" y="3452551"/>
            <a:ext cx="44283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a:solidFill>
                  <a:schemeClr val="dk1"/>
                </a:solidFill>
                <a:latin typeface="Avenir"/>
                <a:ea typeface="Avenir"/>
                <a:cs typeface="Avenir"/>
                <a:sym typeface="Avenir"/>
              </a:rPr>
              <a:t>Jiaqi He</a:t>
            </a:r>
            <a:r>
              <a:rPr b="0" i="0" lang="en" sz="1400" u="none" cap="none" strike="noStrike">
                <a:solidFill>
                  <a:schemeClr val="dk1"/>
                </a:solidFill>
                <a:latin typeface="Avenir"/>
                <a:ea typeface="Avenir"/>
                <a:cs typeface="Avenir"/>
                <a:sym typeface="Avenir"/>
              </a:rPr>
              <a:t> | Sh</a:t>
            </a:r>
            <a:r>
              <a:rPr lang="en">
                <a:solidFill>
                  <a:schemeClr val="dk1"/>
                </a:solidFill>
                <a:latin typeface="Avenir"/>
                <a:ea typeface="Avenir"/>
                <a:cs typeface="Avenir"/>
                <a:sym typeface="Avenir"/>
              </a:rPr>
              <a:t>ilu Jiang</a:t>
            </a:r>
            <a:r>
              <a:rPr b="0" i="0" lang="en" sz="1400" u="none" cap="none" strike="noStrike">
                <a:solidFill>
                  <a:schemeClr val="dk1"/>
                </a:solidFill>
                <a:latin typeface="Avenir"/>
                <a:ea typeface="Avenir"/>
                <a:cs typeface="Avenir"/>
                <a:sym typeface="Avenir"/>
              </a:rPr>
              <a:t> | </a:t>
            </a:r>
            <a:r>
              <a:rPr lang="en">
                <a:solidFill>
                  <a:schemeClr val="dk1"/>
                </a:solidFill>
                <a:latin typeface="Avenir"/>
                <a:ea typeface="Avenir"/>
                <a:cs typeface="Avenir"/>
                <a:sym typeface="Avenir"/>
              </a:rPr>
              <a:t>Shulin Cao</a:t>
            </a:r>
            <a:endParaRPr sz="1100"/>
          </a:p>
          <a:p>
            <a:pPr indent="0" lvl="0" marL="0" marR="0" rtl="0" algn="ctr">
              <a:spcBef>
                <a:spcPts val="0"/>
              </a:spcBef>
              <a:spcAft>
                <a:spcPts val="0"/>
              </a:spcAft>
              <a:buNone/>
            </a:pPr>
            <a:r>
              <a:rPr b="0" i="0" lang="en" sz="1400" u="none" cap="none" strike="noStrike">
                <a:solidFill>
                  <a:schemeClr val="dk1"/>
                </a:solidFill>
                <a:latin typeface="Avenir"/>
                <a:ea typeface="Avenir"/>
                <a:cs typeface="Avenir"/>
                <a:sym typeface="Avenir"/>
              </a:rPr>
              <a:t>June </a:t>
            </a:r>
            <a:r>
              <a:rPr lang="en">
                <a:solidFill>
                  <a:schemeClr val="dk1"/>
                </a:solidFill>
                <a:latin typeface="Avenir"/>
                <a:ea typeface="Avenir"/>
                <a:cs typeface="Avenir"/>
                <a:sym typeface="Avenir"/>
              </a:rPr>
              <a:t>7</a:t>
            </a:r>
            <a:r>
              <a:rPr baseline="30000" lang="en">
                <a:solidFill>
                  <a:schemeClr val="dk1"/>
                </a:solidFill>
                <a:latin typeface="Avenir"/>
                <a:ea typeface="Avenir"/>
                <a:cs typeface="Avenir"/>
                <a:sym typeface="Avenir"/>
              </a:rPr>
              <a:t>th</a:t>
            </a:r>
            <a:r>
              <a:rPr b="0" i="0" lang="en" sz="1400" u="none" cap="none" strike="noStrike">
                <a:solidFill>
                  <a:schemeClr val="dk1"/>
                </a:solidFill>
                <a:latin typeface="Avenir"/>
                <a:ea typeface="Avenir"/>
                <a:cs typeface="Avenir"/>
                <a:sym typeface="Avenir"/>
              </a:rPr>
              <a:t>, 201</a:t>
            </a:r>
            <a:r>
              <a:rPr lang="en">
                <a:solidFill>
                  <a:schemeClr val="dk1"/>
                </a:solidFill>
                <a:latin typeface="Avenir"/>
                <a:ea typeface="Avenir"/>
                <a:cs typeface="Avenir"/>
                <a:sym typeface="Avenir"/>
              </a:rPr>
              <a:t>8</a:t>
            </a:r>
            <a:endParaRPr b="0" i="0" sz="1400" u="none" cap="none" strike="noStrike">
              <a:solidFill>
                <a:schemeClr val="dk1"/>
              </a:solidFill>
              <a:latin typeface="Avenir"/>
              <a:ea typeface="Avenir"/>
              <a:cs typeface="Avenir"/>
              <a:sym typeface="Avenir"/>
            </a:endParaRPr>
          </a:p>
        </p:txBody>
      </p:sp>
      <p:pic>
        <p:nvPicPr>
          <p:cNvPr id="131" name="Shape 131"/>
          <p:cNvPicPr preferRelativeResize="0"/>
          <p:nvPr/>
        </p:nvPicPr>
        <p:blipFill>
          <a:blip r:embed="rId3">
            <a:alphaModFix/>
          </a:blip>
          <a:stretch>
            <a:fillRect/>
          </a:stretch>
        </p:blipFill>
        <p:spPr>
          <a:xfrm>
            <a:off x="0" y="0"/>
            <a:ext cx="3443200" cy="137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0" y="0"/>
            <a:ext cx="3443200" cy="1374675"/>
          </a:xfrm>
          <a:prstGeom prst="rect">
            <a:avLst/>
          </a:prstGeom>
          <a:noFill/>
          <a:ln>
            <a:noFill/>
          </a:ln>
        </p:spPr>
      </p:pic>
      <p:sp>
        <p:nvSpPr>
          <p:cNvPr id="204" name="Shape 204"/>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Preprocessing</a:t>
            </a:r>
            <a:endParaRPr b="1" sz="1800">
              <a:latin typeface="Avenir"/>
              <a:ea typeface="Avenir"/>
              <a:cs typeface="Avenir"/>
              <a:sym typeface="Avenir"/>
            </a:endParaRPr>
          </a:p>
        </p:txBody>
      </p:sp>
      <p:sp>
        <p:nvSpPr>
          <p:cNvPr id="205" name="Shape 205"/>
          <p:cNvSpPr txBox="1"/>
          <p:nvPr/>
        </p:nvSpPr>
        <p:spPr>
          <a:xfrm>
            <a:off x="436225" y="758125"/>
            <a:ext cx="6547200" cy="1123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2400"/>
              </a:spcBef>
              <a:spcAft>
                <a:spcPts val="0"/>
              </a:spcAft>
              <a:buNone/>
            </a:pPr>
            <a:r>
              <a:rPr b="1" lang="en" sz="1800">
                <a:solidFill>
                  <a:schemeClr val="dk1"/>
                </a:solidFill>
              </a:rPr>
              <a:t>Spelling Corrector </a:t>
            </a:r>
            <a:r>
              <a:rPr lang="en" sz="1800">
                <a:solidFill>
                  <a:schemeClr val="dk1"/>
                </a:solidFill>
              </a:rPr>
              <a:t>-</a:t>
            </a:r>
            <a:r>
              <a:rPr b="1" lang="en" sz="1800">
                <a:solidFill>
                  <a:schemeClr val="dk1"/>
                </a:solidFill>
              </a:rPr>
              <a:t> </a:t>
            </a:r>
            <a:r>
              <a:rPr lang="en" sz="1800">
                <a:solidFill>
                  <a:schemeClr val="dk1"/>
                </a:solidFill>
              </a:rPr>
              <a:t>Candidate Model</a:t>
            </a:r>
            <a:r>
              <a:rPr lang="en" sz="1800">
                <a:solidFill>
                  <a:schemeClr val="dk1"/>
                </a:solidFill>
              </a:rPr>
              <a:t>: Edit Distance</a:t>
            </a:r>
            <a:endParaRPr b="1" sz="1800">
              <a:solidFill>
                <a:schemeClr val="dk1"/>
              </a:solidFill>
            </a:endParaRPr>
          </a:p>
          <a:p>
            <a:pPr indent="0" lvl="0" marL="0" rtl="0">
              <a:spcBef>
                <a:spcPts val="600"/>
              </a:spcBef>
              <a:spcAft>
                <a:spcPts val="0"/>
              </a:spcAft>
              <a:buNone/>
            </a:pPr>
            <a:r>
              <a:t/>
            </a:r>
            <a:endParaRPr sz="1800"/>
          </a:p>
        </p:txBody>
      </p:sp>
      <p:sp>
        <p:nvSpPr>
          <p:cNvPr id="206" name="Shape 206"/>
          <p:cNvSpPr txBox="1"/>
          <p:nvPr/>
        </p:nvSpPr>
        <p:spPr>
          <a:xfrm>
            <a:off x="533275" y="1616275"/>
            <a:ext cx="4825200" cy="42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7" name="Shape 207"/>
          <p:cNvSpPr txBox="1"/>
          <p:nvPr/>
        </p:nvSpPr>
        <p:spPr>
          <a:xfrm>
            <a:off x="598950" y="1222275"/>
            <a:ext cx="79461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rgbClr val="222222"/>
                </a:solidFill>
              </a:rPr>
              <a:t>Given two strings </a:t>
            </a:r>
            <a:r>
              <a:rPr i="1" lang="en">
                <a:solidFill>
                  <a:srgbClr val="222222"/>
                </a:solidFill>
                <a:latin typeface="Times New Roman"/>
                <a:ea typeface="Times New Roman"/>
                <a:cs typeface="Times New Roman"/>
                <a:sym typeface="Times New Roman"/>
              </a:rPr>
              <a:t>a</a:t>
            </a:r>
            <a:r>
              <a:rPr lang="en">
                <a:solidFill>
                  <a:srgbClr val="222222"/>
                </a:solidFill>
              </a:rPr>
              <a:t> and </a:t>
            </a:r>
            <a:r>
              <a:rPr i="1" lang="en">
                <a:solidFill>
                  <a:srgbClr val="222222"/>
                </a:solidFill>
                <a:latin typeface="Times New Roman"/>
                <a:ea typeface="Times New Roman"/>
                <a:cs typeface="Times New Roman"/>
                <a:sym typeface="Times New Roman"/>
              </a:rPr>
              <a:t>b</a:t>
            </a:r>
            <a:r>
              <a:rPr lang="en">
                <a:solidFill>
                  <a:srgbClr val="222222"/>
                </a:solidFill>
              </a:rPr>
              <a:t> on an alphabet </a:t>
            </a:r>
            <a:r>
              <a:rPr lang="en">
                <a:solidFill>
                  <a:srgbClr val="222222"/>
                </a:solidFill>
                <a:latin typeface="Times New Roman"/>
                <a:ea typeface="Times New Roman"/>
                <a:cs typeface="Times New Roman"/>
                <a:sym typeface="Times New Roman"/>
              </a:rPr>
              <a:t>Σ</a:t>
            </a:r>
            <a:r>
              <a:rPr lang="en">
                <a:solidFill>
                  <a:srgbClr val="222222"/>
                </a:solidFill>
              </a:rPr>
              <a:t> (e.g. the set of </a:t>
            </a:r>
            <a:r>
              <a:rPr lang="en">
                <a:solidFill>
                  <a:srgbClr val="0B0080"/>
                </a:solidFill>
                <a:uFill>
                  <a:noFill/>
                </a:uFill>
                <a:hlinkClick r:id="rId4"/>
              </a:rPr>
              <a:t>ASCII</a:t>
            </a:r>
            <a:r>
              <a:rPr lang="en">
                <a:solidFill>
                  <a:srgbClr val="222222"/>
                </a:solidFill>
              </a:rPr>
              <a:t> characters, the set of </a:t>
            </a:r>
            <a:r>
              <a:rPr lang="en">
                <a:solidFill>
                  <a:srgbClr val="0B0080"/>
                </a:solidFill>
                <a:uFill>
                  <a:noFill/>
                </a:uFill>
                <a:hlinkClick r:id="rId5"/>
              </a:rPr>
              <a:t>bytes</a:t>
            </a:r>
            <a:r>
              <a:rPr lang="en">
                <a:solidFill>
                  <a:srgbClr val="222222"/>
                </a:solidFill>
              </a:rPr>
              <a:t> [0..255], etc.), the edit distance d(</a:t>
            </a:r>
            <a:r>
              <a:rPr i="1" lang="en">
                <a:solidFill>
                  <a:srgbClr val="222222"/>
                </a:solidFill>
                <a:latin typeface="Times New Roman"/>
                <a:ea typeface="Times New Roman"/>
                <a:cs typeface="Times New Roman"/>
                <a:sym typeface="Times New Roman"/>
              </a:rPr>
              <a:t>a</a:t>
            </a:r>
            <a:r>
              <a:rPr lang="en">
                <a:solidFill>
                  <a:srgbClr val="222222"/>
                </a:solidFill>
              </a:rPr>
              <a:t>, </a:t>
            </a:r>
            <a:r>
              <a:rPr i="1" lang="en">
                <a:solidFill>
                  <a:srgbClr val="222222"/>
                </a:solidFill>
                <a:latin typeface="Times New Roman"/>
                <a:ea typeface="Times New Roman"/>
                <a:cs typeface="Times New Roman"/>
                <a:sym typeface="Times New Roman"/>
              </a:rPr>
              <a:t>b</a:t>
            </a:r>
            <a:r>
              <a:rPr lang="en">
                <a:solidFill>
                  <a:srgbClr val="222222"/>
                </a:solidFill>
              </a:rPr>
              <a:t>) is the minimum-weight series of edit operations that transforms </a:t>
            </a:r>
            <a:r>
              <a:rPr i="1" lang="en">
                <a:solidFill>
                  <a:srgbClr val="222222"/>
                </a:solidFill>
                <a:latin typeface="Times New Roman"/>
                <a:ea typeface="Times New Roman"/>
                <a:cs typeface="Times New Roman"/>
                <a:sym typeface="Times New Roman"/>
              </a:rPr>
              <a:t>a</a:t>
            </a:r>
            <a:r>
              <a:rPr lang="en">
                <a:solidFill>
                  <a:srgbClr val="222222"/>
                </a:solidFill>
              </a:rPr>
              <a:t> into </a:t>
            </a:r>
            <a:r>
              <a:rPr i="1" lang="en">
                <a:solidFill>
                  <a:srgbClr val="222222"/>
                </a:solidFill>
                <a:latin typeface="Times New Roman"/>
                <a:ea typeface="Times New Roman"/>
                <a:cs typeface="Times New Roman"/>
                <a:sym typeface="Times New Roman"/>
              </a:rPr>
              <a:t>b</a:t>
            </a:r>
            <a:r>
              <a:rPr lang="en">
                <a:solidFill>
                  <a:srgbClr val="222222"/>
                </a:solidFill>
              </a:rPr>
              <a:t>. One of the simplest sets of edit operations is that defined by Levenshtein in 1966:</a:t>
            </a:r>
            <a:r>
              <a:rPr baseline="30000" lang="en">
                <a:solidFill>
                  <a:srgbClr val="0B0080"/>
                </a:solidFill>
                <a:uFill>
                  <a:noFill/>
                </a:uFill>
                <a:hlinkClick r:id="rId6"/>
              </a:rPr>
              <a:t>[2]</a:t>
            </a:r>
            <a:endParaRPr baseline="30000">
              <a:solidFill>
                <a:srgbClr val="0B0080"/>
              </a:solidFill>
              <a:uFill>
                <a:noFill/>
              </a:uFill>
              <a:hlinkClick r:id="rId7"/>
            </a:endParaRPr>
          </a:p>
          <a:p>
            <a:pPr indent="0" lvl="0" marL="215900" rtl="0">
              <a:lnSpc>
                <a:spcPct val="115000"/>
              </a:lnSpc>
              <a:spcBef>
                <a:spcPts val="600"/>
              </a:spcBef>
              <a:spcAft>
                <a:spcPts val="0"/>
              </a:spcAft>
              <a:buNone/>
            </a:pPr>
            <a:r>
              <a:rPr b="1" lang="en">
                <a:solidFill>
                  <a:srgbClr val="222222"/>
                </a:solidFill>
              </a:rPr>
              <a:t>Insertion</a:t>
            </a:r>
            <a:r>
              <a:rPr lang="en">
                <a:solidFill>
                  <a:srgbClr val="222222"/>
                </a:solidFill>
              </a:rPr>
              <a:t> of a single symbol. If </a:t>
            </a:r>
            <a:r>
              <a:rPr i="1" lang="en">
                <a:solidFill>
                  <a:srgbClr val="222222"/>
                </a:solidFill>
                <a:latin typeface="Times New Roman"/>
                <a:ea typeface="Times New Roman"/>
                <a:cs typeface="Times New Roman"/>
                <a:sym typeface="Times New Roman"/>
              </a:rPr>
              <a:t>a</a:t>
            </a:r>
            <a:r>
              <a:rPr lang="en">
                <a:solidFill>
                  <a:srgbClr val="222222"/>
                </a:solidFill>
              </a:rPr>
              <a:t> = </a:t>
            </a:r>
            <a:r>
              <a:rPr i="1" lang="en">
                <a:solidFill>
                  <a:srgbClr val="222222"/>
                </a:solidFill>
                <a:latin typeface="Times New Roman"/>
                <a:ea typeface="Times New Roman"/>
                <a:cs typeface="Times New Roman"/>
                <a:sym typeface="Times New Roman"/>
              </a:rPr>
              <a:t>uv</a:t>
            </a:r>
            <a:r>
              <a:rPr lang="en">
                <a:solidFill>
                  <a:srgbClr val="222222"/>
                </a:solidFill>
              </a:rPr>
              <a:t>, then inserting the symbol </a:t>
            </a:r>
            <a:r>
              <a:rPr i="1" lang="en">
                <a:solidFill>
                  <a:srgbClr val="222222"/>
                </a:solidFill>
                <a:latin typeface="Times New Roman"/>
                <a:ea typeface="Times New Roman"/>
                <a:cs typeface="Times New Roman"/>
                <a:sym typeface="Times New Roman"/>
              </a:rPr>
              <a:t>x</a:t>
            </a:r>
            <a:r>
              <a:rPr lang="en">
                <a:solidFill>
                  <a:srgbClr val="222222"/>
                </a:solidFill>
              </a:rPr>
              <a:t> produces </a:t>
            </a:r>
            <a:r>
              <a:rPr i="1" lang="en">
                <a:solidFill>
                  <a:srgbClr val="222222"/>
                </a:solidFill>
                <a:latin typeface="Times New Roman"/>
                <a:ea typeface="Times New Roman"/>
                <a:cs typeface="Times New Roman"/>
                <a:sym typeface="Times New Roman"/>
              </a:rPr>
              <a:t>uxv</a:t>
            </a:r>
            <a:r>
              <a:rPr lang="en">
                <a:solidFill>
                  <a:srgbClr val="222222"/>
                </a:solidFill>
              </a:rPr>
              <a:t>. This can also be denoted ε→</a:t>
            </a:r>
            <a:r>
              <a:rPr i="1" lang="en">
                <a:solidFill>
                  <a:srgbClr val="222222"/>
                </a:solidFill>
                <a:latin typeface="Times New Roman"/>
                <a:ea typeface="Times New Roman"/>
                <a:cs typeface="Times New Roman"/>
                <a:sym typeface="Times New Roman"/>
              </a:rPr>
              <a:t>x</a:t>
            </a:r>
            <a:r>
              <a:rPr lang="en">
                <a:solidFill>
                  <a:srgbClr val="222222"/>
                </a:solidFill>
              </a:rPr>
              <a:t>, using ε to denote the empty string.</a:t>
            </a:r>
            <a:endParaRPr>
              <a:solidFill>
                <a:srgbClr val="222222"/>
              </a:solidFill>
            </a:endParaRPr>
          </a:p>
          <a:p>
            <a:pPr indent="0" lvl="0" marL="215900" rtl="0">
              <a:lnSpc>
                <a:spcPct val="115000"/>
              </a:lnSpc>
              <a:spcBef>
                <a:spcPts val="700"/>
              </a:spcBef>
              <a:spcAft>
                <a:spcPts val="0"/>
              </a:spcAft>
              <a:buNone/>
            </a:pPr>
            <a:r>
              <a:rPr b="1" lang="en">
                <a:solidFill>
                  <a:srgbClr val="222222"/>
                </a:solidFill>
              </a:rPr>
              <a:t>Deletion</a:t>
            </a:r>
            <a:r>
              <a:rPr lang="en">
                <a:solidFill>
                  <a:srgbClr val="222222"/>
                </a:solidFill>
              </a:rPr>
              <a:t> of a single symbol changes </a:t>
            </a:r>
            <a:r>
              <a:rPr i="1" lang="en">
                <a:solidFill>
                  <a:srgbClr val="222222"/>
                </a:solidFill>
                <a:latin typeface="Times New Roman"/>
                <a:ea typeface="Times New Roman"/>
                <a:cs typeface="Times New Roman"/>
                <a:sym typeface="Times New Roman"/>
              </a:rPr>
              <a:t>uxv</a:t>
            </a:r>
            <a:r>
              <a:rPr lang="en">
                <a:solidFill>
                  <a:srgbClr val="222222"/>
                </a:solidFill>
              </a:rPr>
              <a:t> to </a:t>
            </a:r>
            <a:r>
              <a:rPr i="1" lang="en">
                <a:solidFill>
                  <a:srgbClr val="222222"/>
                </a:solidFill>
                <a:latin typeface="Times New Roman"/>
                <a:ea typeface="Times New Roman"/>
                <a:cs typeface="Times New Roman"/>
                <a:sym typeface="Times New Roman"/>
              </a:rPr>
              <a:t>uv</a:t>
            </a:r>
            <a:r>
              <a:rPr lang="en">
                <a:solidFill>
                  <a:srgbClr val="222222"/>
                </a:solidFill>
              </a:rPr>
              <a:t> (</a:t>
            </a:r>
            <a:r>
              <a:rPr i="1" lang="en">
                <a:solidFill>
                  <a:srgbClr val="222222"/>
                </a:solidFill>
                <a:latin typeface="Times New Roman"/>
                <a:ea typeface="Times New Roman"/>
                <a:cs typeface="Times New Roman"/>
                <a:sym typeface="Times New Roman"/>
              </a:rPr>
              <a:t>x</a:t>
            </a:r>
            <a:r>
              <a:rPr lang="en">
                <a:solidFill>
                  <a:srgbClr val="222222"/>
                </a:solidFill>
              </a:rPr>
              <a:t>→ε).</a:t>
            </a:r>
            <a:endParaRPr>
              <a:solidFill>
                <a:srgbClr val="222222"/>
              </a:solidFill>
            </a:endParaRPr>
          </a:p>
          <a:p>
            <a:pPr indent="0" lvl="0" marL="215900" rtl="0">
              <a:lnSpc>
                <a:spcPct val="115000"/>
              </a:lnSpc>
              <a:spcBef>
                <a:spcPts val="700"/>
              </a:spcBef>
              <a:spcAft>
                <a:spcPts val="700"/>
              </a:spcAft>
              <a:buNone/>
            </a:pPr>
            <a:r>
              <a:rPr b="1" lang="en">
                <a:solidFill>
                  <a:srgbClr val="222222"/>
                </a:solidFill>
              </a:rPr>
              <a:t>Substitution</a:t>
            </a:r>
            <a:r>
              <a:rPr lang="en">
                <a:solidFill>
                  <a:srgbClr val="222222"/>
                </a:solidFill>
              </a:rPr>
              <a:t> of a single symbol </a:t>
            </a:r>
            <a:r>
              <a:rPr i="1" lang="en">
                <a:solidFill>
                  <a:srgbClr val="222222"/>
                </a:solidFill>
                <a:latin typeface="Times New Roman"/>
                <a:ea typeface="Times New Roman"/>
                <a:cs typeface="Times New Roman"/>
                <a:sym typeface="Times New Roman"/>
              </a:rPr>
              <a:t>x</a:t>
            </a:r>
            <a:r>
              <a:rPr lang="en">
                <a:solidFill>
                  <a:srgbClr val="222222"/>
                </a:solidFill>
              </a:rPr>
              <a:t> for a symbol </a:t>
            </a:r>
            <a:r>
              <a:rPr i="1" lang="en">
                <a:solidFill>
                  <a:srgbClr val="222222"/>
                </a:solidFill>
                <a:latin typeface="Times New Roman"/>
                <a:ea typeface="Times New Roman"/>
                <a:cs typeface="Times New Roman"/>
                <a:sym typeface="Times New Roman"/>
              </a:rPr>
              <a:t>y</a:t>
            </a:r>
            <a:r>
              <a:rPr lang="en">
                <a:solidFill>
                  <a:srgbClr val="222222"/>
                </a:solidFill>
              </a:rPr>
              <a:t> ≠ </a:t>
            </a:r>
            <a:r>
              <a:rPr i="1" lang="en">
                <a:solidFill>
                  <a:srgbClr val="222222"/>
                </a:solidFill>
                <a:latin typeface="Times New Roman"/>
                <a:ea typeface="Times New Roman"/>
                <a:cs typeface="Times New Roman"/>
                <a:sym typeface="Times New Roman"/>
              </a:rPr>
              <a:t>x</a:t>
            </a:r>
            <a:r>
              <a:rPr lang="en">
                <a:solidFill>
                  <a:srgbClr val="222222"/>
                </a:solidFill>
              </a:rPr>
              <a:t> changes </a:t>
            </a:r>
            <a:r>
              <a:rPr i="1" lang="en">
                <a:solidFill>
                  <a:srgbClr val="222222"/>
                </a:solidFill>
                <a:latin typeface="Times New Roman"/>
                <a:ea typeface="Times New Roman"/>
                <a:cs typeface="Times New Roman"/>
                <a:sym typeface="Times New Roman"/>
              </a:rPr>
              <a:t>uxv</a:t>
            </a:r>
            <a:r>
              <a:rPr lang="en">
                <a:solidFill>
                  <a:srgbClr val="222222"/>
                </a:solidFill>
              </a:rPr>
              <a:t> to </a:t>
            </a:r>
            <a:r>
              <a:rPr i="1" lang="en">
                <a:solidFill>
                  <a:srgbClr val="222222"/>
                </a:solidFill>
                <a:latin typeface="Times New Roman"/>
                <a:ea typeface="Times New Roman"/>
                <a:cs typeface="Times New Roman"/>
                <a:sym typeface="Times New Roman"/>
              </a:rPr>
              <a:t>uyv</a:t>
            </a:r>
            <a:r>
              <a:rPr lang="en">
                <a:solidFill>
                  <a:srgbClr val="222222"/>
                </a:solidFill>
              </a:rPr>
              <a:t> (</a:t>
            </a:r>
            <a:r>
              <a:rPr i="1" lang="en">
                <a:solidFill>
                  <a:srgbClr val="222222"/>
                </a:solidFill>
                <a:latin typeface="Times New Roman"/>
                <a:ea typeface="Times New Roman"/>
                <a:cs typeface="Times New Roman"/>
                <a:sym typeface="Times New Roman"/>
              </a:rPr>
              <a:t>x</a:t>
            </a:r>
            <a:r>
              <a:rPr lang="en">
                <a:solidFill>
                  <a:srgbClr val="222222"/>
                </a:solidFill>
              </a:rPr>
              <a:t>→</a:t>
            </a:r>
            <a:r>
              <a:rPr i="1" lang="en">
                <a:solidFill>
                  <a:srgbClr val="222222"/>
                </a:solidFill>
                <a:latin typeface="Times New Roman"/>
                <a:ea typeface="Times New Roman"/>
                <a:cs typeface="Times New Roman"/>
                <a:sym typeface="Times New Roman"/>
              </a:rPr>
              <a:t>y</a:t>
            </a:r>
            <a:r>
              <a:rPr lang="en">
                <a:solidFill>
                  <a:srgbClr val="222222"/>
                </a:solidFill>
              </a:rPr>
              <a:t>).</a:t>
            </a:r>
            <a:endParaRPr>
              <a:solidFill>
                <a:srgbClr val="222222"/>
              </a:solidFill>
            </a:endParaRPr>
          </a:p>
        </p:txBody>
      </p:sp>
      <p:sp>
        <p:nvSpPr>
          <p:cNvPr id="208" name="Shape 208"/>
          <p:cNvSpPr txBox="1"/>
          <p:nvPr/>
        </p:nvSpPr>
        <p:spPr>
          <a:xfrm>
            <a:off x="679300" y="4225025"/>
            <a:ext cx="1138200" cy="42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00"/>
                </a:solidFill>
              </a:rPr>
              <a:t>somthing</a:t>
            </a:r>
            <a:endParaRPr b="1">
              <a:solidFill>
                <a:srgbClr val="FF0000"/>
              </a:solidFill>
            </a:endParaRPr>
          </a:p>
        </p:txBody>
      </p:sp>
      <p:sp>
        <p:nvSpPr>
          <p:cNvPr id="209" name="Shape 209"/>
          <p:cNvSpPr txBox="1"/>
          <p:nvPr/>
        </p:nvSpPr>
        <p:spPr>
          <a:xfrm>
            <a:off x="2162175" y="4014050"/>
            <a:ext cx="1974000" cy="44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'something', 'soothing'</a:t>
            </a:r>
            <a:endParaRPr/>
          </a:p>
        </p:txBody>
      </p:sp>
      <p:sp>
        <p:nvSpPr>
          <p:cNvPr id="210" name="Shape 210"/>
          <p:cNvSpPr txBox="1"/>
          <p:nvPr/>
        </p:nvSpPr>
        <p:spPr>
          <a:xfrm>
            <a:off x="2162175" y="4495150"/>
            <a:ext cx="7338000" cy="44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'loathing', 'nothing', 'scathing', 'seething', 'smoothing', 'something', 'soothing', 'sorting'</a:t>
            </a:r>
            <a:endParaRPr/>
          </a:p>
          <a:p>
            <a:pPr indent="0" lvl="0" marL="0">
              <a:spcBef>
                <a:spcPts val="0"/>
              </a:spcBef>
              <a:spcAft>
                <a:spcPts val="0"/>
              </a:spcAft>
              <a:buNone/>
            </a:pPr>
            <a:r>
              <a:t/>
            </a:r>
            <a:endParaRPr/>
          </a:p>
        </p:txBody>
      </p:sp>
      <p:cxnSp>
        <p:nvCxnSpPr>
          <p:cNvPr id="211" name="Shape 211"/>
          <p:cNvCxnSpPr>
            <a:endCxn id="209" idx="1"/>
          </p:cNvCxnSpPr>
          <p:nvPr/>
        </p:nvCxnSpPr>
        <p:spPr>
          <a:xfrm flipH="1" rot="10800000">
            <a:off x="1692075" y="4237250"/>
            <a:ext cx="470100" cy="109200"/>
          </a:xfrm>
          <a:prstGeom prst="straightConnector1">
            <a:avLst/>
          </a:prstGeom>
          <a:noFill/>
          <a:ln cap="flat" cmpd="sng" w="9525">
            <a:solidFill>
              <a:schemeClr val="dk2"/>
            </a:solidFill>
            <a:prstDash val="solid"/>
            <a:round/>
            <a:headEnd len="med" w="med" type="none"/>
            <a:tailEnd len="med" w="med" type="triangle"/>
          </a:ln>
        </p:spPr>
      </p:cxnSp>
      <p:cxnSp>
        <p:nvCxnSpPr>
          <p:cNvPr id="212" name="Shape 212"/>
          <p:cNvCxnSpPr/>
          <p:nvPr/>
        </p:nvCxnSpPr>
        <p:spPr>
          <a:xfrm>
            <a:off x="1692125" y="4534500"/>
            <a:ext cx="470100" cy="107700"/>
          </a:xfrm>
          <a:prstGeom prst="straightConnector1">
            <a:avLst/>
          </a:prstGeom>
          <a:noFill/>
          <a:ln cap="flat" cmpd="sng" w="9525">
            <a:solidFill>
              <a:schemeClr val="dk2"/>
            </a:solidFill>
            <a:prstDash val="solid"/>
            <a:round/>
            <a:headEnd len="med" w="med" type="none"/>
            <a:tailEnd len="med" w="med" type="triangle"/>
          </a:ln>
        </p:spPr>
      </p:cxnSp>
      <p:sp>
        <p:nvSpPr>
          <p:cNvPr id="213" name="Shape 213"/>
          <p:cNvSpPr txBox="1"/>
          <p:nvPr/>
        </p:nvSpPr>
        <p:spPr>
          <a:xfrm>
            <a:off x="1692125" y="4008275"/>
            <a:ext cx="389400" cy="35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1</a:t>
            </a:r>
            <a:endParaRPr/>
          </a:p>
        </p:txBody>
      </p:sp>
      <p:sp>
        <p:nvSpPr>
          <p:cNvPr id="214" name="Shape 214"/>
          <p:cNvSpPr txBox="1"/>
          <p:nvPr/>
        </p:nvSpPr>
        <p:spPr>
          <a:xfrm>
            <a:off x="1725725" y="4539250"/>
            <a:ext cx="322200" cy="35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2</a:t>
            </a:r>
            <a:endParaRPr/>
          </a:p>
        </p:txBody>
      </p:sp>
      <p:sp>
        <p:nvSpPr>
          <p:cNvPr id="215" name="Shape 215"/>
          <p:cNvSpPr txBox="1"/>
          <p:nvPr/>
        </p:nvSpPr>
        <p:spPr>
          <a:xfrm>
            <a:off x="5531725" y="3890900"/>
            <a:ext cx="3535500" cy="69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8"/>
              </a:rPr>
              <a:t>https://en.wikipedia.org/wiki/Edit_distance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Shape 220"/>
          <p:cNvPicPr preferRelativeResize="0"/>
          <p:nvPr/>
        </p:nvPicPr>
        <p:blipFill>
          <a:blip r:embed="rId3">
            <a:alphaModFix/>
          </a:blip>
          <a:stretch>
            <a:fillRect/>
          </a:stretch>
        </p:blipFill>
        <p:spPr>
          <a:xfrm>
            <a:off x="0" y="0"/>
            <a:ext cx="3443200" cy="1374675"/>
          </a:xfrm>
          <a:prstGeom prst="rect">
            <a:avLst/>
          </a:prstGeom>
          <a:noFill/>
          <a:ln>
            <a:noFill/>
          </a:ln>
        </p:spPr>
      </p:pic>
      <p:sp>
        <p:nvSpPr>
          <p:cNvPr id="221" name="Shape 221"/>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Preprocessing</a:t>
            </a:r>
            <a:endParaRPr b="1" sz="1800">
              <a:latin typeface="Avenir"/>
              <a:ea typeface="Avenir"/>
              <a:cs typeface="Avenir"/>
              <a:sym typeface="Avenir"/>
            </a:endParaRPr>
          </a:p>
        </p:txBody>
      </p:sp>
      <p:sp>
        <p:nvSpPr>
          <p:cNvPr id="222" name="Shape 222"/>
          <p:cNvSpPr txBox="1"/>
          <p:nvPr/>
        </p:nvSpPr>
        <p:spPr>
          <a:xfrm>
            <a:off x="436225" y="834325"/>
            <a:ext cx="6547200" cy="79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2400"/>
              </a:spcBef>
              <a:spcAft>
                <a:spcPts val="600"/>
              </a:spcAft>
              <a:buNone/>
            </a:pPr>
            <a:r>
              <a:rPr b="1" lang="en" sz="1800">
                <a:solidFill>
                  <a:schemeClr val="dk1"/>
                </a:solidFill>
              </a:rPr>
              <a:t>Spelling Corrector </a:t>
            </a:r>
            <a:r>
              <a:rPr lang="en" sz="1800">
                <a:solidFill>
                  <a:schemeClr val="dk1"/>
                </a:solidFill>
              </a:rPr>
              <a:t>-</a:t>
            </a:r>
            <a:r>
              <a:rPr b="1" lang="en" sz="1800">
                <a:solidFill>
                  <a:schemeClr val="dk1"/>
                </a:solidFill>
              </a:rPr>
              <a:t> </a:t>
            </a:r>
            <a:r>
              <a:rPr lang="en" sz="1800">
                <a:solidFill>
                  <a:schemeClr val="dk1"/>
                </a:solidFill>
              </a:rPr>
              <a:t>Language Model</a:t>
            </a:r>
            <a:endParaRPr sz="1800"/>
          </a:p>
        </p:txBody>
      </p:sp>
      <p:sp>
        <p:nvSpPr>
          <p:cNvPr id="223" name="Shape 223"/>
          <p:cNvSpPr txBox="1"/>
          <p:nvPr/>
        </p:nvSpPr>
        <p:spPr>
          <a:xfrm>
            <a:off x="533275" y="1768675"/>
            <a:ext cx="4825200" cy="42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4" name="Shape 224"/>
          <p:cNvSpPr txBox="1"/>
          <p:nvPr/>
        </p:nvSpPr>
        <p:spPr>
          <a:xfrm>
            <a:off x="457075" y="2911525"/>
            <a:ext cx="6547200" cy="79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2400"/>
              </a:spcBef>
              <a:spcAft>
                <a:spcPts val="0"/>
              </a:spcAft>
              <a:buNone/>
            </a:pPr>
            <a:r>
              <a:rPr b="1" lang="en" sz="1800">
                <a:solidFill>
                  <a:schemeClr val="dk1"/>
                </a:solidFill>
              </a:rPr>
              <a:t>Spelling Corrector </a:t>
            </a:r>
            <a:r>
              <a:rPr lang="en" sz="1800">
                <a:solidFill>
                  <a:schemeClr val="dk1"/>
                </a:solidFill>
              </a:rPr>
              <a:t>-</a:t>
            </a:r>
            <a:r>
              <a:rPr b="1" lang="en" sz="1800">
                <a:solidFill>
                  <a:schemeClr val="dk1"/>
                </a:solidFill>
              </a:rPr>
              <a:t> </a:t>
            </a:r>
            <a:r>
              <a:rPr lang="en" sz="1800">
                <a:solidFill>
                  <a:schemeClr val="dk1"/>
                </a:solidFill>
              </a:rPr>
              <a:t>Error Model</a:t>
            </a:r>
            <a:endParaRPr b="1" sz="1800">
              <a:solidFill>
                <a:schemeClr val="dk1"/>
              </a:solidFill>
            </a:endParaRPr>
          </a:p>
          <a:p>
            <a:pPr indent="0" lvl="0" marL="0" rtl="0">
              <a:spcBef>
                <a:spcPts val="600"/>
              </a:spcBef>
              <a:spcAft>
                <a:spcPts val="0"/>
              </a:spcAft>
              <a:buNone/>
            </a:pPr>
            <a:r>
              <a:t/>
            </a:r>
            <a:endParaRPr sz="1800"/>
          </a:p>
        </p:txBody>
      </p:sp>
      <p:sp>
        <p:nvSpPr>
          <p:cNvPr id="225" name="Shape 225"/>
          <p:cNvSpPr txBox="1"/>
          <p:nvPr/>
        </p:nvSpPr>
        <p:spPr>
          <a:xfrm>
            <a:off x="778875" y="1692475"/>
            <a:ext cx="7338000" cy="153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The probability of a word: P(word)</a:t>
            </a:r>
            <a:endParaRPr sz="1800"/>
          </a:p>
          <a:p>
            <a:pPr indent="0" lvl="0" marL="0" rtl="0">
              <a:spcBef>
                <a:spcPts val="0"/>
              </a:spcBef>
              <a:spcAft>
                <a:spcPts val="0"/>
              </a:spcAft>
              <a:buNone/>
            </a:pPr>
            <a:r>
              <a:t/>
            </a:r>
            <a:endParaRPr sz="800"/>
          </a:p>
          <a:p>
            <a:pPr indent="0" lvl="0" marL="0" rtl="0">
              <a:spcBef>
                <a:spcPts val="0"/>
              </a:spcBef>
              <a:spcAft>
                <a:spcPts val="0"/>
              </a:spcAft>
              <a:buNone/>
            </a:pPr>
            <a:r>
              <a:rPr lang="en" sz="1800" u="sng">
                <a:solidFill>
                  <a:schemeClr val="hlink"/>
                </a:solidFill>
                <a:hlinkClick r:id="rId4"/>
              </a:rPr>
              <a:t>big.txt</a:t>
            </a:r>
            <a:endParaRPr sz="1800"/>
          </a:p>
          <a:p>
            <a:pPr indent="-317500" lvl="0" marL="457200" rtl="0">
              <a:spcBef>
                <a:spcPts val="0"/>
              </a:spcBef>
              <a:spcAft>
                <a:spcPts val="0"/>
              </a:spcAft>
              <a:buSzPts val="1400"/>
              <a:buChar char="●"/>
            </a:pPr>
            <a:r>
              <a:rPr lang="en" u="sng">
                <a:solidFill>
                  <a:schemeClr val="hlink"/>
                </a:solidFill>
                <a:hlinkClick r:id="rId5"/>
              </a:rPr>
              <a:t>Project Gutenberg</a:t>
            </a:r>
            <a:endParaRPr/>
          </a:p>
          <a:p>
            <a:pPr indent="-317500" lvl="0" marL="457200" rtl="0">
              <a:spcBef>
                <a:spcPts val="0"/>
              </a:spcBef>
              <a:spcAft>
                <a:spcPts val="0"/>
              </a:spcAft>
              <a:buSzPts val="1400"/>
              <a:buChar char="●"/>
            </a:pPr>
            <a:r>
              <a:rPr lang="en" u="sng">
                <a:solidFill>
                  <a:schemeClr val="hlink"/>
                </a:solidFill>
                <a:hlinkClick r:id="rId6"/>
              </a:rPr>
              <a:t>Wiktionary</a:t>
            </a:r>
            <a:r>
              <a:rPr lang="en"/>
              <a:t> </a:t>
            </a:r>
            <a:endParaRPr/>
          </a:p>
          <a:p>
            <a:pPr indent="-317500" lvl="0" marL="457200" rtl="0">
              <a:spcBef>
                <a:spcPts val="0"/>
              </a:spcBef>
              <a:spcAft>
                <a:spcPts val="0"/>
              </a:spcAft>
              <a:buSzPts val="1400"/>
              <a:buChar char="●"/>
            </a:pPr>
            <a:r>
              <a:rPr lang="en" u="sng">
                <a:solidFill>
                  <a:schemeClr val="hlink"/>
                </a:solidFill>
                <a:hlinkClick r:id="rId7"/>
              </a:rPr>
              <a:t>British National Corpus</a:t>
            </a:r>
            <a:endParaRPr/>
          </a:p>
        </p:txBody>
      </p:sp>
      <p:sp>
        <p:nvSpPr>
          <p:cNvPr id="226" name="Shape 226"/>
          <p:cNvSpPr txBox="1"/>
          <p:nvPr/>
        </p:nvSpPr>
        <p:spPr>
          <a:xfrm>
            <a:off x="885575" y="3661250"/>
            <a:ext cx="6987300" cy="142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Produce the priority of </a:t>
            </a:r>
            <a:r>
              <a:rPr lang="en">
                <a:solidFill>
                  <a:schemeClr val="dk1"/>
                </a:solidFill>
              </a:rPr>
              <a:t>candidates</a:t>
            </a:r>
            <a:r>
              <a:rPr lang="en"/>
              <a:t>:</a:t>
            </a:r>
            <a:endParaRPr/>
          </a:p>
          <a:p>
            <a:pPr indent="0" lvl="0" marL="0" rtl="0">
              <a:spcBef>
                <a:spcPts val="0"/>
              </a:spcBef>
              <a:spcAft>
                <a:spcPts val="0"/>
              </a:spcAft>
              <a:buClr>
                <a:schemeClr val="dk1"/>
              </a:buClr>
              <a:buSzPts val="1100"/>
              <a:buFont typeface="Arial"/>
              <a:buNone/>
            </a:pPr>
            <a:r>
              <a:t/>
            </a:r>
            <a:endParaRPr sz="600"/>
          </a:p>
          <a:p>
            <a:pPr indent="-298450" lvl="0" marL="457200" rtl="0">
              <a:lnSpc>
                <a:spcPct val="115000"/>
              </a:lnSpc>
              <a:spcBef>
                <a:spcPts val="0"/>
              </a:spcBef>
              <a:spcAft>
                <a:spcPts val="0"/>
              </a:spcAft>
              <a:buClr>
                <a:schemeClr val="dk1"/>
              </a:buClr>
              <a:buSzPts val="1100"/>
              <a:buAutoNum type="arabicPeriod"/>
            </a:pPr>
            <a:r>
              <a:rPr lang="en"/>
              <a:t>The </a:t>
            </a:r>
            <a:r>
              <a:rPr lang="en">
                <a:solidFill>
                  <a:schemeClr val="dk1"/>
                </a:solidFill>
              </a:rPr>
              <a:t>known </a:t>
            </a:r>
            <a:r>
              <a:rPr lang="en"/>
              <a:t>original word</a:t>
            </a:r>
            <a:endParaRPr/>
          </a:p>
          <a:p>
            <a:pPr indent="-298450" lvl="0" marL="457200" rtl="0">
              <a:lnSpc>
                <a:spcPct val="115000"/>
              </a:lnSpc>
              <a:spcBef>
                <a:spcPts val="0"/>
              </a:spcBef>
              <a:spcAft>
                <a:spcPts val="0"/>
              </a:spcAft>
              <a:buClr>
                <a:schemeClr val="dk1"/>
              </a:buClr>
              <a:buSzPts val="1100"/>
              <a:buAutoNum type="arabicPeriod"/>
            </a:pPr>
            <a:r>
              <a:rPr lang="en"/>
              <a:t>The known words at edit distance one away with highest probability P(word)</a:t>
            </a:r>
            <a:endParaRPr/>
          </a:p>
          <a:p>
            <a:pPr indent="-298450" lvl="0" marL="457200" rtl="0">
              <a:lnSpc>
                <a:spcPct val="115000"/>
              </a:lnSpc>
              <a:spcBef>
                <a:spcPts val="0"/>
              </a:spcBef>
              <a:spcAft>
                <a:spcPts val="0"/>
              </a:spcAft>
              <a:buClr>
                <a:schemeClr val="dk1"/>
              </a:buClr>
              <a:buSzPts val="1100"/>
              <a:buAutoNum type="arabicPeriod"/>
            </a:pPr>
            <a:r>
              <a:rPr lang="en"/>
              <a:t>The list of known words at edit distance two away</a:t>
            </a:r>
            <a:r>
              <a:rPr lang="en">
                <a:solidFill>
                  <a:schemeClr val="dk1"/>
                </a:solidFill>
              </a:rPr>
              <a:t> with highest probability </a:t>
            </a:r>
            <a:endParaRPr/>
          </a:p>
          <a:p>
            <a:pPr indent="-298450" lvl="0" marL="457200" rtl="0">
              <a:lnSpc>
                <a:spcPct val="115000"/>
              </a:lnSpc>
              <a:spcBef>
                <a:spcPts val="0"/>
              </a:spcBef>
              <a:spcAft>
                <a:spcPts val="0"/>
              </a:spcAft>
              <a:buClr>
                <a:schemeClr val="dk1"/>
              </a:buClr>
              <a:buSzPts val="1100"/>
              <a:buAutoNum type="arabicPeriod"/>
            </a:pPr>
            <a:r>
              <a:rPr lang="en"/>
              <a:t>The unknown original word</a:t>
            </a:r>
            <a:endParaRPr/>
          </a:p>
          <a:p>
            <a:pPr indent="0" lvl="0" marL="0" rt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Shape 231"/>
          <p:cNvPicPr preferRelativeResize="0"/>
          <p:nvPr/>
        </p:nvPicPr>
        <p:blipFill>
          <a:blip r:embed="rId3">
            <a:alphaModFix/>
          </a:blip>
          <a:stretch>
            <a:fillRect/>
          </a:stretch>
        </p:blipFill>
        <p:spPr>
          <a:xfrm>
            <a:off x="0" y="0"/>
            <a:ext cx="3443200" cy="1374675"/>
          </a:xfrm>
          <a:prstGeom prst="rect">
            <a:avLst/>
          </a:prstGeom>
          <a:noFill/>
          <a:ln>
            <a:noFill/>
          </a:ln>
        </p:spPr>
      </p:pic>
      <p:pic>
        <p:nvPicPr>
          <p:cNvPr id="232" name="Shape 232"/>
          <p:cNvPicPr preferRelativeResize="0"/>
          <p:nvPr/>
        </p:nvPicPr>
        <p:blipFill rotWithShape="1">
          <a:blip r:embed="rId4">
            <a:alphaModFix/>
          </a:blip>
          <a:srcRect b="0" l="0" r="2400" t="3966"/>
          <a:stretch/>
        </p:blipFill>
        <p:spPr>
          <a:xfrm>
            <a:off x="270750" y="1197675"/>
            <a:ext cx="5919649" cy="3838100"/>
          </a:xfrm>
          <a:prstGeom prst="rect">
            <a:avLst/>
          </a:prstGeom>
          <a:noFill/>
          <a:ln>
            <a:noFill/>
          </a:ln>
        </p:spPr>
      </p:pic>
      <p:pic>
        <p:nvPicPr>
          <p:cNvPr id="233" name="Shape 233"/>
          <p:cNvPicPr preferRelativeResize="0"/>
          <p:nvPr/>
        </p:nvPicPr>
        <p:blipFill>
          <a:blip r:embed="rId5">
            <a:alphaModFix/>
          </a:blip>
          <a:stretch>
            <a:fillRect/>
          </a:stretch>
        </p:blipFill>
        <p:spPr>
          <a:xfrm>
            <a:off x="1936571" y="1197675"/>
            <a:ext cx="4517825" cy="2981375"/>
          </a:xfrm>
          <a:prstGeom prst="rect">
            <a:avLst/>
          </a:prstGeom>
          <a:noFill/>
          <a:ln>
            <a:noFill/>
          </a:ln>
        </p:spPr>
      </p:pic>
      <p:sp>
        <p:nvSpPr>
          <p:cNvPr id="234" name="Shape 234"/>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Preprocessing</a:t>
            </a:r>
            <a:endParaRPr b="1" sz="1800">
              <a:latin typeface="Avenir"/>
              <a:ea typeface="Avenir"/>
              <a:cs typeface="Avenir"/>
              <a:sym typeface="Avenir"/>
            </a:endParaRPr>
          </a:p>
        </p:txBody>
      </p:sp>
      <p:sp>
        <p:nvSpPr>
          <p:cNvPr id="235" name="Shape 235"/>
          <p:cNvSpPr txBox="1"/>
          <p:nvPr/>
        </p:nvSpPr>
        <p:spPr>
          <a:xfrm>
            <a:off x="6055975" y="1914650"/>
            <a:ext cx="3074100" cy="180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Labels in range between 0 and 12 with distribution showing on the left</a:t>
            </a:r>
            <a:endParaRPr/>
          </a:p>
          <a:p>
            <a:pPr indent="0" lvl="0" marL="0">
              <a:spcBef>
                <a:spcPts val="0"/>
              </a:spcBef>
              <a:spcAft>
                <a:spcPts val="0"/>
              </a:spcAft>
              <a:buNone/>
            </a:pPr>
            <a:r>
              <a:t/>
            </a:r>
            <a:endParaRPr/>
          </a:p>
          <a:p>
            <a:pPr indent="0" lvl="0" marL="0">
              <a:spcBef>
                <a:spcPts val="0"/>
              </a:spcBef>
              <a:spcAft>
                <a:spcPts val="0"/>
              </a:spcAft>
              <a:buNone/>
            </a:pPr>
            <a:r>
              <a:rPr lang="en"/>
              <a:t>In the project, we will label all data essay with two groups:</a:t>
            </a:r>
            <a:endParaRPr/>
          </a:p>
          <a:p>
            <a:pPr indent="0" lvl="0" marL="0">
              <a:spcBef>
                <a:spcPts val="0"/>
              </a:spcBef>
              <a:spcAft>
                <a:spcPts val="0"/>
              </a:spcAft>
              <a:buNone/>
            </a:pPr>
            <a:r>
              <a:rPr lang="en"/>
              <a:t>	</a:t>
            </a:r>
            <a:r>
              <a:rPr b="1" lang="en"/>
              <a:t>0</a:t>
            </a:r>
            <a:r>
              <a:rPr lang="en"/>
              <a:t>: all depression rating 0</a:t>
            </a:r>
            <a:endParaRPr/>
          </a:p>
          <a:p>
            <a:pPr indent="0" lvl="0" marL="0">
              <a:spcBef>
                <a:spcPts val="0"/>
              </a:spcBef>
              <a:spcAft>
                <a:spcPts val="0"/>
              </a:spcAft>
              <a:buNone/>
            </a:pPr>
            <a:r>
              <a:rPr lang="en"/>
              <a:t>	</a:t>
            </a:r>
            <a:r>
              <a:rPr b="1" lang="en"/>
              <a:t>1</a:t>
            </a:r>
            <a:r>
              <a:rPr lang="en"/>
              <a:t>: all other depression ratings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Shape 240"/>
          <p:cNvPicPr preferRelativeResize="0"/>
          <p:nvPr/>
        </p:nvPicPr>
        <p:blipFill>
          <a:blip r:embed="rId3">
            <a:alphaModFix/>
          </a:blip>
          <a:stretch>
            <a:fillRect/>
          </a:stretch>
        </p:blipFill>
        <p:spPr>
          <a:xfrm>
            <a:off x="0" y="0"/>
            <a:ext cx="3443200" cy="1374675"/>
          </a:xfrm>
          <a:prstGeom prst="rect">
            <a:avLst/>
          </a:prstGeom>
          <a:noFill/>
          <a:ln>
            <a:noFill/>
          </a:ln>
        </p:spPr>
      </p:pic>
      <p:sp>
        <p:nvSpPr>
          <p:cNvPr id="241" name="Shape 241"/>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Feature</a:t>
            </a:r>
            <a:endParaRPr b="1" sz="1800">
              <a:latin typeface="Avenir"/>
              <a:ea typeface="Avenir"/>
              <a:cs typeface="Avenir"/>
              <a:sym typeface="Avenir"/>
            </a:endParaRPr>
          </a:p>
        </p:txBody>
      </p:sp>
      <p:sp>
        <p:nvSpPr>
          <p:cNvPr id="242" name="Shape 242"/>
          <p:cNvSpPr txBox="1"/>
          <p:nvPr/>
        </p:nvSpPr>
        <p:spPr>
          <a:xfrm>
            <a:off x="135950" y="1918525"/>
            <a:ext cx="2413200" cy="21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Feature Choice:</a:t>
            </a:r>
            <a:endParaRPr sz="1800"/>
          </a:p>
          <a:p>
            <a:pPr indent="-342900" lvl="0" marL="457200" rtl="0">
              <a:spcBef>
                <a:spcPts val="0"/>
              </a:spcBef>
              <a:spcAft>
                <a:spcPts val="0"/>
              </a:spcAft>
              <a:buSzPts val="1800"/>
              <a:buAutoNum type="arabicPeriod"/>
            </a:pPr>
            <a:r>
              <a:rPr b="1" i="1" lang="en" sz="1800"/>
              <a:t>Bag of Words</a:t>
            </a:r>
            <a:endParaRPr b="1" i="1" sz="1800"/>
          </a:p>
          <a:p>
            <a:pPr indent="-342900" lvl="1" marL="914400" rtl="0">
              <a:spcBef>
                <a:spcPts val="0"/>
              </a:spcBef>
              <a:spcAft>
                <a:spcPts val="0"/>
              </a:spcAft>
              <a:buClr>
                <a:schemeClr val="dk1"/>
              </a:buClr>
              <a:buSzPts val="1800"/>
              <a:buAutoNum type="alphaLcPeriod"/>
            </a:pPr>
            <a:r>
              <a:rPr b="1" i="1" lang="en" sz="1800">
                <a:solidFill>
                  <a:schemeClr val="dk1"/>
                </a:solidFill>
              </a:rPr>
              <a:t>Count</a:t>
            </a:r>
            <a:endParaRPr b="1" i="1" sz="1800">
              <a:solidFill>
                <a:schemeClr val="dk1"/>
              </a:solidFill>
            </a:endParaRPr>
          </a:p>
          <a:p>
            <a:pPr indent="-342900" lvl="1" marL="914400" rtl="0">
              <a:spcBef>
                <a:spcPts val="0"/>
              </a:spcBef>
              <a:spcAft>
                <a:spcPts val="0"/>
              </a:spcAft>
              <a:buClr>
                <a:schemeClr val="dk1"/>
              </a:buClr>
              <a:buSzPts val="1800"/>
              <a:buAutoNum type="alphaLcPeriod"/>
            </a:pPr>
            <a:r>
              <a:rPr b="1" i="1" lang="en" sz="1800">
                <a:solidFill>
                  <a:schemeClr val="dk1"/>
                </a:solidFill>
              </a:rPr>
              <a:t>TF-IDF</a:t>
            </a:r>
            <a:endParaRPr b="1" i="1" sz="1800"/>
          </a:p>
          <a:p>
            <a:pPr indent="-342900" lvl="0" marL="457200" rtl="0">
              <a:spcBef>
                <a:spcPts val="0"/>
              </a:spcBef>
              <a:spcAft>
                <a:spcPts val="0"/>
              </a:spcAft>
              <a:buSzPts val="1800"/>
              <a:buAutoNum type="arabicPeriod"/>
            </a:pPr>
            <a:r>
              <a:rPr lang="en" sz="1800"/>
              <a:t>Word Embedding</a:t>
            </a:r>
            <a:endParaRPr sz="1800"/>
          </a:p>
          <a:p>
            <a:pPr indent="-342900" lvl="1" marL="914400" rtl="0">
              <a:spcBef>
                <a:spcPts val="0"/>
              </a:spcBef>
              <a:spcAft>
                <a:spcPts val="0"/>
              </a:spcAft>
              <a:buSzPts val="1800"/>
              <a:buAutoNum type="alphaLcPeriod"/>
            </a:pPr>
            <a:r>
              <a:rPr lang="en" sz="1800">
                <a:solidFill>
                  <a:schemeClr val="dk1"/>
                </a:solidFill>
              </a:rPr>
              <a:t>Word2Vec</a:t>
            </a:r>
            <a:endParaRPr sz="1800"/>
          </a:p>
        </p:txBody>
      </p:sp>
      <p:sp>
        <p:nvSpPr>
          <p:cNvPr id="243" name="Shape 243"/>
          <p:cNvSpPr txBox="1"/>
          <p:nvPr/>
        </p:nvSpPr>
        <p:spPr>
          <a:xfrm>
            <a:off x="3749100" y="1023450"/>
            <a:ext cx="4541400" cy="119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222222"/>
                </a:solidFill>
                <a:highlight>
                  <a:srgbClr val="FFFFFF"/>
                </a:highlight>
              </a:rPr>
              <a:t>In this model, a text (such as a sentence or a document) is represented as the </a:t>
            </a:r>
            <a:r>
              <a:rPr lang="en" sz="1600" u="sng">
                <a:solidFill>
                  <a:srgbClr val="0B0080"/>
                </a:solidFill>
                <a:highlight>
                  <a:srgbClr val="FFFFFF"/>
                </a:highlight>
                <a:hlinkClick r:id="rId4"/>
              </a:rPr>
              <a:t>bag (multiset)</a:t>
            </a:r>
            <a:r>
              <a:rPr lang="en" sz="1600">
                <a:solidFill>
                  <a:srgbClr val="222222"/>
                </a:solidFill>
                <a:highlight>
                  <a:srgbClr val="FFFFFF"/>
                </a:highlight>
              </a:rPr>
              <a:t> of its words, disregarding grammar and even word order but keeping </a:t>
            </a:r>
            <a:r>
              <a:rPr lang="en" sz="1600" u="sng">
                <a:solidFill>
                  <a:srgbClr val="0B0080"/>
                </a:solidFill>
                <a:highlight>
                  <a:srgbClr val="FFFFFF"/>
                </a:highlight>
                <a:hlinkClick r:id="rId5"/>
              </a:rPr>
              <a:t>multiplicity</a:t>
            </a:r>
            <a:r>
              <a:rPr lang="en" sz="1600"/>
              <a:t> [1]</a:t>
            </a:r>
            <a:endParaRPr sz="1600"/>
          </a:p>
        </p:txBody>
      </p:sp>
      <p:pic>
        <p:nvPicPr>
          <p:cNvPr id="244" name="Shape 244"/>
          <p:cNvPicPr preferRelativeResize="0"/>
          <p:nvPr/>
        </p:nvPicPr>
        <p:blipFill>
          <a:blip r:embed="rId6">
            <a:alphaModFix/>
          </a:blip>
          <a:stretch>
            <a:fillRect/>
          </a:stretch>
        </p:blipFill>
        <p:spPr>
          <a:xfrm>
            <a:off x="3749100" y="3128550"/>
            <a:ext cx="5058901" cy="1849501"/>
          </a:xfrm>
          <a:prstGeom prst="rect">
            <a:avLst/>
          </a:prstGeom>
          <a:noFill/>
          <a:ln>
            <a:noFill/>
          </a:ln>
        </p:spPr>
      </p:pic>
      <p:sp>
        <p:nvSpPr>
          <p:cNvPr id="245" name="Shape 245"/>
          <p:cNvSpPr txBox="1"/>
          <p:nvPr/>
        </p:nvSpPr>
        <p:spPr>
          <a:xfrm>
            <a:off x="135950" y="4570175"/>
            <a:ext cx="2413200" cy="33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[1] wikipedia--bag_of_words</a:t>
            </a:r>
            <a:endParaRPr/>
          </a:p>
        </p:txBody>
      </p:sp>
      <p:sp>
        <p:nvSpPr>
          <p:cNvPr id="246" name="Shape 246"/>
          <p:cNvSpPr txBox="1"/>
          <p:nvPr/>
        </p:nvSpPr>
        <p:spPr>
          <a:xfrm>
            <a:off x="3749100" y="2334575"/>
            <a:ext cx="3987900" cy="44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Counts: word frequency vector composed of top n frequent words in the whole data set (bag of words)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Shape 251"/>
          <p:cNvPicPr preferRelativeResize="0"/>
          <p:nvPr/>
        </p:nvPicPr>
        <p:blipFill>
          <a:blip r:embed="rId3">
            <a:alphaModFix/>
          </a:blip>
          <a:stretch>
            <a:fillRect/>
          </a:stretch>
        </p:blipFill>
        <p:spPr>
          <a:xfrm>
            <a:off x="0" y="0"/>
            <a:ext cx="3443200" cy="1374675"/>
          </a:xfrm>
          <a:prstGeom prst="rect">
            <a:avLst/>
          </a:prstGeom>
          <a:noFill/>
          <a:ln>
            <a:noFill/>
          </a:ln>
        </p:spPr>
      </p:pic>
      <p:sp>
        <p:nvSpPr>
          <p:cNvPr id="252" name="Shape 252"/>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Feature</a:t>
            </a:r>
            <a:endParaRPr b="1" sz="1800">
              <a:latin typeface="Avenir"/>
              <a:ea typeface="Avenir"/>
              <a:cs typeface="Avenir"/>
              <a:sym typeface="Avenir"/>
            </a:endParaRPr>
          </a:p>
        </p:txBody>
      </p:sp>
      <p:pic>
        <p:nvPicPr>
          <p:cNvPr id="253" name="Shape 253"/>
          <p:cNvPicPr preferRelativeResize="0"/>
          <p:nvPr/>
        </p:nvPicPr>
        <p:blipFill rotWithShape="1">
          <a:blip r:embed="rId4">
            <a:alphaModFix/>
          </a:blip>
          <a:srcRect b="1993" l="0" r="0" t="4853"/>
          <a:stretch/>
        </p:blipFill>
        <p:spPr>
          <a:xfrm>
            <a:off x="3443200" y="1505425"/>
            <a:ext cx="4779001" cy="2509025"/>
          </a:xfrm>
          <a:prstGeom prst="rect">
            <a:avLst/>
          </a:prstGeom>
          <a:noFill/>
          <a:ln>
            <a:noFill/>
          </a:ln>
        </p:spPr>
      </p:pic>
      <p:sp>
        <p:nvSpPr>
          <p:cNvPr id="254" name="Shape 254"/>
          <p:cNvSpPr txBox="1"/>
          <p:nvPr/>
        </p:nvSpPr>
        <p:spPr>
          <a:xfrm>
            <a:off x="135950" y="1918525"/>
            <a:ext cx="2413200" cy="21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Feature Choice:</a:t>
            </a:r>
            <a:endParaRPr sz="1800"/>
          </a:p>
          <a:p>
            <a:pPr indent="-342900" lvl="0" marL="457200" rtl="0">
              <a:spcBef>
                <a:spcPts val="0"/>
              </a:spcBef>
              <a:spcAft>
                <a:spcPts val="0"/>
              </a:spcAft>
              <a:buSzPts val="1800"/>
              <a:buAutoNum type="arabicPeriod"/>
            </a:pPr>
            <a:r>
              <a:rPr lang="en" sz="1800"/>
              <a:t>Bag of Words</a:t>
            </a:r>
            <a:endParaRPr sz="1800"/>
          </a:p>
          <a:p>
            <a:pPr indent="-342900" lvl="1" marL="914400" rtl="0">
              <a:spcBef>
                <a:spcPts val="0"/>
              </a:spcBef>
              <a:spcAft>
                <a:spcPts val="0"/>
              </a:spcAft>
              <a:buClr>
                <a:schemeClr val="dk1"/>
              </a:buClr>
              <a:buSzPts val="1800"/>
              <a:buAutoNum type="alphaLcPeriod"/>
            </a:pPr>
            <a:r>
              <a:rPr lang="en" sz="1800">
                <a:solidFill>
                  <a:schemeClr val="dk1"/>
                </a:solidFill>
              </a:rPr>
              <a:t>Count</a:t>
            </a:r>
            <a:endParaRPr sz="1800">
              <a:solidFill>
                <a:schemeClr val="dk1"/>
              </a:solidFill>
            </a:endParaRPr>
          </a:p>
          <a:p>
            <a:pPr indent="-342900" lvl="1" marL="914400" rtl="0">
              <a:spcBef>
                <a:spcPts val="0"/>
              </a:spcBef>
              <a:spcAft>
                <a:spcPts val="0"/>
              </a:spcAft>
              <a:buClr>
                <a:schemeClr val="dk1"/>
              </a:buClr>
              <a:buSzPts val="1800"/>
              <a:buAutoNum type="alphaLcPeriod"/>
            </a:pPr>
            <a:r>
              <a:rPr lang="en" sz="1800">
                <a:solidFill>
                  <a:schemeClr val="dk1"/>
                </a:solidFill>
              </a:rPr>
              <a:t>TF-IDF</a:t>
            </a:r>
            <a:endParaRPr sz="1800"/>
          </a:p>
          <a:p>
            <a:pPr indent="-342900" lvl="0" marL="457200" rtl="0">
              <a:spcBef>
                <a:spcPts val="0"/>
              </a:spcBef>
              <a:spcAft>
                <a:spcPts val="0"/>
              </a:spcAft>
              <a:buSzPts val="1800"/>
              <a:buAutoNum type="arabicPeriod"/>
            </a:pPr>
            <a:r>
              <a:rPr b="1" i="1" lang="en" sz="1800"/>
              <a:t>Word Embedding</a:t>
            </a:r>
            <a:endParaRPr b="1" i="1" sz="1800"/>
          </a:p>
          <a:p>
            <a:pPr indent="-342900" lvl="1" marL="914400" rtl="0">
              <a:spcBef>
                <a:spcPts val="0"/>
              </a:spcBef>
              <a:spcAft>
                <a:spcPts val="0"/>
              </a:spcAft>
              <a:buSzPts val="1800"/>
              <a:buAutoNum type="alphaLcPeriod"/>
            </a:pPr>
            <a:r>
              <a:rPr b="1" i="1" lang="en" sz="1800">
                <a:solidFill>
                  <a:schemeClr val="dk1"/>
                </a:solidFill>
              </a:rPr>
              <a:t>Word2Vec</a:t>
            </a:r>
            <a:endParaRPr b="1" i="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Shape 259"/>
          <p:cNvPicPr preferRelativeResize="0"/>
          <p:nvPr/>
        </p:nvPicPr>
        <p:blipFill>
          <a:blip r:embed="rId3">
            <a:alphaModFix/>
          </a:blip>
          <a:stretch>
            <a:fillRect/>
          </a:stretch>
        </p:blipFill>
        <p:spPr>
          <a:xfrm>
            <a:off x="0" y="0"/>
            <a:ext cx="3443200" cy="1374675"/>
          </a:xfrm>
          <a:prstGeom prst="rect">
            <a:avLst/>
          </a:prstGeom>
          <a:noFill/>
          <a:ln>
            <a:noFill/>
          </a:ln>
        </p:spPr>
      </p:pic>
      <p:sp>
        <p:nvSpPr>
          <p:cNvPr id="260" name="Shape 260"/>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Feature</a:t>
            </a:r>
            <a:endParaRPr b="1" sz="1800">
              <a:latin typeface="Avenir"/>
              <a:ea typeface="Avenir"/>
              <a:cs typeface="Avenir"/>
              <a:sym typeface="Avenir"/>
            </a:endParaRPr>
          </a:p>
        </p:txBody>
      </p:sp>
      <p:pic>
        <p:nvPicPr>
          <p:cNvPr id="261" name="Shape 261"/>
          <p:cNvPicPr preferRelativeResize="0"/>
          <p:nvPr/>
        </p:nvPicPr>
        <p:blipFill rotWithShape="1">
          <a:blip r:embed="rId4">
            <a:alphaModFix/>
          </a:blip>
          <a:srcRect b="0" l="0" r="2123" t="4269"/>
          <a:stretch/>
        </p:blipFill>
        <p:spPr>
          <a:xfrm>
            <a:off x="1440250" y="1429275"/>
            <a:ext cx="6043299" cy="3633501"/>
          </a:xfrm>
          <a:prstGeom prst="rect">
            <a:avLst/>
          </a:prstGeom>
          <a:noFill/>
          <a:ln>
            <a:noFill/>
          </a:ln>
        </p:spPr>
      </p:pic>
      <p:sp>
        <p:nvSpPr>
          <p:cNvPr id="262" name="Shape 262"/>
          <p:cNvSpPr txBox="1"/>
          <p:nvPr/>
        </p:nvSpPr>
        <p:spPr>
          <a:xfrm>
            <a:off x="2328825" y="1144275"/>
            <a:ext cx="3936300" cy="44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Top 20-frequent words in the whole dataset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Shape 267"/>
          <p:cNvPicPr preferRelativeResize="0"/>
          <p:nvPr/>
        </p:nvPicPr>
        <p:blipFill>
          <a:blip r:embed="rId3">
            <a:alphaModFix/>
          </a:blip>
          <a:stretch>
            <a:fillRect/>
          </a:stretch>
        </p:blipFill>
        <p:spPr>
          <a:xfrm>
            <a:off x="0" y="0"/>
            <a:ext cx="3443200" cy="1374675"/>
          </a:xfrm>
          <a:prstGeom prst="rect">
            <a:avLst/>
          </a:prstGeom>
          <a:noFill/>
          <a:ln>
            <a:noFill/>
          </a:ln>
        </p:spPr>
      </p:pic>
      <p:sp>
        <p:nvSpPr>
          <p:cNvPr id="268" name="Shape 268"/>
          <p:cNvSpPr txBox="1"/>
          <p:nvPr/>
        </p:nvSpPr>
        <p:spPr>
          <a:xfrm>
            <a:off x="581750" y="1149425"/>
            <a:ext cx="5625600" cy="4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a:t>
            </a:r>
            <a:r>
              <a:rPr lang="en">
                <a:solidFill>
                  <a:schemeClr val="dk1"/>
                </a:solidFill>
              </a:rPr>
              <a:t> </a:t>
            </a:r>
            <a:r>
              <a:rPr lang="en"/>
              <a:t>Model performance (counts+logistic regression)</a:t>
            </a:r>
            <a:endParaRPr/>
          </a:p>
        </p:txBody>
      </p:sp>
      <p:graphicFrame>
        <p:nvGraphicFramePr>
          <p:cNvPr id="269" name="Shape 269"/>
          <p:cNvGraphicFramePr/>
          <p:nvPr/>
        </p:nvGraphicFramePr>
        <p:xfrm>
          <a:off x="1528100" y="2046450"/>
          <a:ext cx="3000000" cy="3000000"/>
        </p:xfrm>
        <a:graphic>
          <a:graphicData uri="http://schemas.openxmlformats.org/drawingml/2006/table">
            <a:tbl>
              <a:tblPr>
                <a:noFill/>
                <a:tableStyleId>{AE373B75-94BA-4044-B32D-96B57506A1EA}</a:tableStyleId>
              </a:tblPr>
              <a:tblGrid>
                <a:gridCol w="1521950"/>
                <a:gridCol w="1521950"/>
                <a:gridCol w="1521950"/>
                <a:gridCol w="1521950"/>
              </a:tblGrid>
              <a:tr h="381000">
                <a:tc>
                  <a:txBody>
                    <a:bodyPr>
                      <a:noAutofit/>
                    </a:bodyPr>
                    <a:lstStyle/>
                    <a:p>
                      <a:pPr indent="0" lvl="0" marL="0" algn="ctr">
                        <a:spcBef>
                          <a:spcPts val="0"/>
                        </a:spcBef>
                        <a:spcAft>
                          <a:spcPts val="0"/>
                        </a:spcAft>
                        <a:buNone/>
                      </a:pPr>
                      <a:r>
                        <a:rPr lang="en"/>
                        <a:t>Accuracy\Words</a:t>
                      </a:r>
                      <a:endParaRPr/>
                    </a:p>
                  </a:txBody>
                  <a:tcPr marT="91425" marB="91425" marR="91425" marL="91425"/>
                </a:tc>
                <a:tc>
                  <a:txBody>
                    <a:bodyPr>
                      <a:noAutofit/>
                    </a:bodyPr>
                    <a:lstStyle/>
                    <a:p>
                      <a:pPr indent="0" lvl="0" marL="0" algn="ctr">
                        <a:spcBef>
                          <a:spcPts val="0"/>
                        </a:spcBef>
                        <a:spcAft>
                          <a:spcPts val="0"/>
                        </a:spcAft>
                        <a:buNone/>
                      </a:pPr>
                      <a:r>
                        <a:rPr lang="en"/>
                        <a:t>20</a:t>
                      </a:r>
                      <a:endParaRPr/>
                    </a:p>
                  </a:txBody>
                  <a:tcPr marT="91425" marB="91425" marR="91425" marL="91425"/>
                </a:tc>
                <a:tc>
                  <a:txBody>
                    <a:bodyPr>
                      <a:noAutofit/>
                    </a:bodyPr>
                    <a:lstStyle/>
                    <a:p>
                      <a:pPr indent="0" lvl="0" marL="0" algn="ctr">
                        <a:spcBef>
                          <a:spcPts val="0"/>
                        </a:spcBef>
                        <a:spcAft>
                          <a:spcPts val="0"/>
                        </a:spcAft>
                        <a:buNone/>
                      </a:pPr>
                      <a:r>
                        <a:rPr lang="en"/>
                        <a:t>200</a:t>
                      </a:r>
                      <a:endParaRPr/>
                    </a:p>
                  </a:txBody>
                  <a:tcPr marT="91425" marB="91425" marR="91425" marL="91425"/>
                </a:tc>
                <a:tc>
                  <a:txBody>
                    <a:bodyPr>
                      <a:noAutofit/>
                    </a:bodyPr>
                    <a:lstStyle/>
                    <a:p>
                      <a:pPr indent="0" lvl="0" marL="0" algn="ctr">
                        <a:spcBef>
                          <a:spcPts val="0"/>
                        </a:spcBef>
                        <a:spcAft>
                          <a:spcPts val="0"/>
                        </a:spcAft>
                        <a:buNone/>
                      </a:pPr>
                      <a:r>
                        <a:rPr lang="en"/>
                        <a:t>2000</a:t>
                      </a:r>
                      <a:endParaRPr/>
                    </a:p>
                  </a:txBody>
                  <a:tcPr marT="91425" marB="91425" marR="91425" marL="91425"/>
                </a:tc>
              </a:tr>
              <a:tr h="396200">
                <a:tc>
                  <a:txBody>
                    <a:bodyPr>
                      <a:noAutofit/>
                    </a:bodyPr>
                    <a:lstStyle/>
                    <a:p>
                      <a:pPr indent="0" lvl="0" marL="0" algn="ctr">
                        <a:spcBef>
                          <a:spcPts val="0"/>
                        </a:spcBef>
                        <a:spcAft>
                          <a:spcPts val="0"/>
                        </a:spcAft>
                        <a:buNone/>
                      </a:pPr>
                      <a:r>
                        <a:rPr lang="en"/>
                        <a:t>Training</a:t>
                      </a:r>
                      <a:endParaRPr/>
                    </a:p>
                  </a:txBody>
                  <a:tcPr marT="91425" marB="91425" marR="91425" marL="91425"/>
                </a:tc>
                <a:tc>
                  <a:txBody>
                    <a:bodyPr>
                      <a:noAutofit/>
                    </a:bodyPr>
                    <a:lstStyle/>
                    <a:p>
                      <a:pPr indent="0" lvl="0" marL="0" algn="ctr">
                        <a:spcBef>
                          <a:spcPts val="0"/>
                        </a:spcBef>
                        <a:spcAft>
                          <a:spcPts val="0"/>
                        </a:spcAft>
                        <a:buNone/>
                      </a:pPr>
                      <a:r>
                        <a:rPr lang="en"/>
                        <a:t>58.87%</a:t>
                      </a:r>
                      <a:endParaRPr/>
                    </a:p>
                  </a:txBody>
                  <a:tcPr marT="91425" marB="91425" marR="91425" marL="91425"/>
                </a:tc>
                <a:tc>
                  <a:txBody>
                    <a:bodyPr>
                      <a:noAutofit/>
                    </a:bodyPr>
                    <a:lstStyle/>
                    <a:p>
                      <a:pPr indent="0" lvl="0" marL="0" algn="ctr">
                        <a:spcBef>
                          <a:spcPts val="0"/>
                        </a:spcBef>
                        <a:spcAft>
                          <a:spcPts val="0"/>
                        </a:spcAft>
                        <a:buNone/>
                      </a:pPr>
                      <a:r>
                        <a:rPr lang="en"/>
                        <a:t>63.91%</a:t>
                      </a:r>
                      <a:endParaRPr/>
                    </a:p>
                  </a:txBody>
                  <a:tcPr marT="91425" marB="91425" marR="91425" marL="91425"/>
                </a:tc>
                <a:tc>
                  <a:txBody>
                    <a:bodyPr>
                      <a:noAutofit/>
                    </a:bodyPr>
                    <a:lstStyle/>
                    <a:p>
                      <a:pPr indent="0" lvl="0" marL="0" algn="ctr">
                        <a:spcBef>
                          <a:spcPts val="0"/>
                        </a:spcBef>
                        <a:spcAft>
                          <a:spcPts val="0"/>
                        </a:spcAft>
                        <a:buNone/>
                      </a:pPr>
                      <a:r>
                        <a:rPr lang="en"/>
                        <a:t>78.13%</a:t>
                      </a:r>
                      <a:endParaRPr/>
                    </a:p>
                  </a:txBody>
                  <a:tcPr marT="91425" marB="91425" marR="91425" marL="91425"/>
                </a:tc>
              </a:tr>
              <a:tr h="396200">
                <a:tc>
                  <a:txBody>
                    <a:bodyPr>
                      <a:noAutofit/>
                    </a:bodyPr>
                    <a:lstStyle/>
                    <a:p>
                      <a:pPr indent="0" lvl="0" marL="0" algn="ctr">
                        <a:spcBef>
                          <a:spcPts val="0"/>
                        </a:spcBef>
                        <a:spcAft>
                          <a:spcPts val="0"/>
                        </a:spcAft>
                        <a:buNone/>
                      </a:pPr>
                      <a:r>
                        <a:rPr lang="en"/>
                        <a:t>Test</a:t>
                      </a:r>
                      <a:endParaRPr/>
                    </a:p>
                  </a:txBody>
                  <a:tcPr marT="91425" marB="91425" marR="91425" marL="91425"/>
                </a:tc>
                <a:tc>
                  <a:txBody>
                    <a:bodyPr>
                      <a:noAutofit/>
                    </a:bodyPr>
                    <a:lstStyle/>
                    <a:p>
                      <a:pPr indent="0" lvl="0" marL="0" algn="ctr">
                        <a:spcBef>
                          <a:spcPts val="0"/>
                        </a:spcBef>
                        <a:spcAft>
                          <a:spcPts val="0"/>
                        </a:spcAft>
                        <a:buNone/>
                      </a:pPr>
                      <a:r>
                        <a:rPr lang="en"/>
                        <a:t>58.25%</a:t>
                      </a:r>
                      <a:endParaRPr/>
                    </a:p>
                  </a:txBody>
                  <a:tcPr marT="91425" marB="91425" marR="91425" marL="91425"/>
                </a:tc>
                <a:tc>
                  <a:txBody>
                    <a:bodyPr>
                      <a:noAutofit/>
                    </a:bodyPr>
                    <a:lstStyle/>
                    <a:p>
                      <a:pPr indent="0" lvl="0" marL="0" algn="ctr">
                        <a:spcBef>
                          <a:spcPts val="0"/>
                        </a:spcBef>
                        <a:spcAft>
                          <a:spcPts val="0"/>
                        </a:spcAft>
                        <a:buNone/>
                      </a:pPr>
                      <a:r>
                        <a:rPr lang="en"/>
                        <a:t>60.56%</a:t>
                      </a:r>
                      <a:endParaRPr/>
                    </a:p>
                  </a:txBody>
                  <a:tcPr marT="91425" marB="91425" marR="91425" marL="91425"/>
                </a:tc>
                <a:tc>
                  <a:txBody>
                    <a:bodyPr>
                      <a:noAutofit/>
                    </a:bodyPr>
                    <a:lstStyle/>
                    <a:p>
                      <a:pPr indent="0" lvl="0" marL="0" algn="ctr">
                        <a:spcBef>
                          <a:spcPts val="0"/>
                        </a:spcBef>
                        <a:spcAft>
                          <a:spcPts val="0"/>
                        </a:spcAft>
                        <a:buNone/>
                      </a:pPr>
                      <a:r>
                        <a:rPr lang="en"/>
                        <a:t>57.10%</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a:off x="0" y="0"/>
            <a:ext cx="3443200" cy="1374675"/>
          </a:xfrm>
          <a:prstGeom prst="rect">
            <a:avLst/>
          </a:prstGeom>
          <a:noFill/>
          <a:ln>
            <a:noFill/>
          </a:ln>
        </p:spPr>
      </p:pic>
      <p:sp>
        <p:nvSpPr>
          <p:cNvPr id="275" name="Shape 275"/>
          <p:cNvSpPr txBox="1"/>
          <p:nvPr/>
        </p:nvSpPr>
        <p:spPr>
          <a:xfrm>
            <a:off x="581750" y="1149425"/>
            <a:ext cx="4906200" cy="4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 </a:t>
            </a:r>
            <a:r>
              <a:rPr lang="en"/>
              <a:t>Model performance (counts+svc): Top 200 words</a:t>
            </a:r>
            <a:endParaRPr/>
          </a:p>
        </p:txBody>
      </p:sp>
      <p:pic>
        <p:nvPicPr>
          <p:cNvPr id="276" name="Shape 276"/>
          <p:cNvPicPr preferRelativeResize="0"/>
          <p:nvPr/>
        </p:nvPicPr>
        <p:blipFill>
          <a:blip r:embed="rId4">
            <a:alphaModFix/>
          </a:blip>
          <a:stretch>
            <a:fillRect/>
          </a:stretch>
        </p:blipFill>
        <p:spPr>
          <a:xfrm>
            <a:off x="5623650" y="2812725"/>
            <a:ext cx="3333275" cy="2222184"/>
          </a:xfrm>
          <a:prstGeom prst="rect">
            <a:avLst/>
          </a:prstGeom>
          <a:noFill/>
          <a:ln>
            <a:noFill/>
          </a:ln>
        </p:spPr>
      </p:pic>
      <p:pic>
        <p:nvPicPr>
          <p:cNvPr id="277" name="Shape 277"/>
          <p:cNvPicPr preferRelativeResize="0"/>
          <p:nvPr/>
        </p:nvPicPr>
        <p:blipFill>
          <a:blip r:embed="rId5">
            <a:alphaModFix/>
          </a:blip>
          <a:stretch>
            <a:fillRect/>
          </a:stretch>
        </p:blipFill>
        <p:spPr>
          <a:xfrm>
            <a:off x="5623650" y="682525"/>
            <a:ext cx="3333276" cy="2222184"/>
          </a:xfrm>
          <a:prstGeom prst="rect">
            <a:avLst/>
          </a:prstGeom>
          <a:noFill/>
          <a:ln>
            <a:noFill/>
          </a:ln>
        </p:spPr>
      </p:pic>
      <p:pic>
        <p:nvPicPr>
          <p:cNvPr id="278" name="Shape 278"/>
          <p:cNvPicPr preferRelativeResize="0"/>
          <p:nvPr/>
        </p:nvPicPr>
        <p:blipFill rotWithShape="1">
          <a:blip r:embed="rId6">
            <a:alphaModFix/>
          </a:blip>
          <a:srcRect b="0" l="9820" r="0" t="0"/>
          <a:stretch/>
        </p:blipFill>
        <p:spPr>
          <a:xfrm>
            <a:off x="900525" y="1504186"/>
            <a:ext cx="3443202" cy="2545551"/>
          </a:xfrm>
          <a:prstGeom prst="rect">
            <a:avLst/>
          </a:prstGeom>
          <a:noFill/>
          <a:ln>
            <a:noFill/>
          </a:ln>
        </p:spPr>
      </p:pic>
      <p:sp>
        <p:nvSpPr>
          <p:cNvPr id="279" name="Shape 279"/>
          <p:cNvSpPr txBox="1"/>
          <p:nvPr/>
        </p:nvSpPr>
        <p:spPr>
          <a:xfrm>
            <a:off x="1302725" y="4300775"/>
            <a:ext cx="7341900" cy="8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solidFill>
                  <a:schemeClr val="dk1"/>
                </a:solidFill>
              </a:rPr>
              <a:t>Recall R = TP/(TP+FN) = 0.41</a:t>
            </a:r>
            <a:endParaRPr sz="1100">
              <a:solidFill>
                <a:schemeClr val="dk1"/>
              </a:solidFill>
            </a:endParaRPr>
          </a:p>
          <a:p>
            <a:pPr indent="0" lvl="0" marL="0">
              <a:spcBef>
                <a:spcPts val="0"/>
              </a:spcBef>
              <a:spcAft>
                <a:spcPts val="0"/>
              </a:spcAft>
              <a:buNone/>
            </a:pPr>
            <a:r>
              <a:rPr lang="en" sz="1100">
                <a:solidFill>
                  <a:schemeClr val="dk1"/>
                </a:solidFill>
              </a:rPr>
              <a:t>Precision P = TP/(TP+FP) = 0.58</a:t>
            </a:r>
            <a:endParaRPr sz="1100">
              <a:solidFill>
                <a:schemeClr val="dk1"/>
              </a:solidFill>
            </a:endParaRPr>
          </a:p>
          <a:p>
            <a:pPr indent="0" lvl="0" marL="0">
              <a:spcBef>
                <a:spcPts val="0"/>
              </a:spcBef>
              <a:spcAft>
                <a:spcPts val="0"/>
              </a:spcAft>
              <a:buNone/>
            </a:pPr>
            <a:r>
              <a:rPr lang="en" sz="1100">
                <a:solidFill>
                  <a:schemeClr val="dk1"/>
                </a:solidFill>
              </a:rPr>
              <a:t>F1 score = 2*R*P/(R+P) = 0.48</a:t>
            </a:r>
            <a:endParaRPr/>
          </a:p>
          <a:p>
            <a:pPr indent="0" lvl="0" marL="0">
              <a:spcBef>
                <a:spcPts val="0"/>
              </a:spcBef>
              <a:spcAft>
                <a:spcPts val="0"/>
              </a:spcAft>
              <a:buNone/>
            </a:pPr>
            <a:r>
              <a:t/>
            </a:r>
            <a:endParaRPr/>
          </a:p>
        </p:txBody>
      </p:sp>
      <p:sp>
        <p:nvSpPr>
          <p:cNvPr id="280" name="Shape 280"/>
          <p:cNvSpPr txBox="1"/>
          <p:nvPr/>
        </p:nvSpPr>
        <p:spPr>
          <a:xfrm>
            <a:off x="1302725" y="4026850"/>
            <a:ext cx="2638800" cy="273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50">
                <a:solidFill>
                  <a:schemeClr val="dk1"/>
                </a:solidFill>
              </a:rPr>
              <a:t>a</a:t>
            </a:r>
            <a:r>
              <a:rPr lang="en" sz="1050">
                <a:solidFill>
                  <a:schemeClr val="dk1"/>
                </a:solidFill>
              </a:rPr>
              <a:t>ccuracy: 62.223646 %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Shape 285"/>
          <p:cNvPicPr preferRelativeResize="0"/>
          <p:nvPr/>
        </p:nvPicPr>
        <p:blipFill>
          <a:blip r:embed="rId3">
            <a:alphaModFix/>
          </a:blip>
          <a:stretch>
            <a:fillRect/>
          </a:stretch>
        </p:blipFill>
        <p:spPr>
          <a:xfrm>
            <a:off x="0" y="0"/>
            <a:ext cx="3443200" cy="1374675"/>
          </a:xfrm>
          <a:prstGeom prst="rect">
            <a:avLst/>
          </a:prstGeom>
          <a:noFill/>
          <a:ln>
            <a:noFill/>
          </a:ln>
        </p:spPr>
      </p:pic>
      <p:sp>
        <p:nvSpPr>
          <p:cNvPr id="286" name="Shape 286"/>
          <p:cNvSpPr txBox="1"/>
          <p:nvPr/>
        </p:nvSpPr>
        <p:spPr>
          <a:xfrm>
            <a:off x="590125" y="1199675"/>
            <a:ext cx="4187400" cy="45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Models intro: knn</a:t>
            </a:r>
            <a:endParaRPr/>
          </a:p>
          <a:p>
            <a:pPr indent="0" lvl="0" marL="0" rtl="0">
              <a:spcBef>
                <a:spcPts val="0"/>
              </a:spcBef>
              <a:spcAft>
                <a:spcPts val="0"/>
              </a:spcAft>
              <a:buNone/>
            </a:pPr>
            <a:r>
              <a:t/>
            </a:r>
            <a:endParaRPr/>
          </a:p>
          <a:p>
            <a:pPr indent="0" lvl="0" marL="0" rtl="0">
              <a:lnSpc>
                <a:spcPct val="115000"/>
              </a:lnSpc>
              <a:spcBef>
                <a:spcPts val="1100"/>
              </a:spcBef>
              <a:spcAft>
                <a:spcPts val="0"/>
              </a:spcAft>
              <a:buNone/>
            </a:pPr>
            <a:r>
              <a:t/>
            </a:r>
            <a:endParaRPr sz="1050">
              <a:solidFill>
                <a:schemeClr val="dk1"/>
              </a:solidFill>
            </a:endParaRPr>
          </a:p>
          <a:p>
            <a:pPr indent="0" lvl="0" marL="0" rtl="0">
              <a:spcBef>
                <a:spcPts val="0"/>
              </a:spcBef>
              <a:spcAft>
                <a:spcPts val="0"/>
              </a:spcAft>
              <a:buNone/>
            </a:pPr>
            <a:r>
              <a:t/>
            </a:r>
            <a:endParaRPr sz="1050">
              <a:solidFill>
                <a:schemeClr val="dk1"/>
              </a:solidFill>
              <a:highlight>
                <a:srgbClr val="FFFFFF"/>
              </a:highlight>
            </a:endParaRPr>
          </a:p>
        </p:txBody>
      </p:sp>
      <p:pic>
        <p:nvPicPr>
          <p:cNvPr id="287" name="Shape 287"/>
          <p:cNvPicPr preferRelativeResize="0"/>
          <p:nvPr/>
        </p:nvPicPr>
        <p:blipFill>
          <a:blip r:embed="rId4">
            <a:alphaModFix/>
          </a:blip>
          <a:stretch>
            <a:fillRect/>
          </a:stretch>
        </p:blipFill>
        <p:spPr>
          <a:xfrm>
            <a:off x="5764975" y="1526525"/>
            <a:ext cx="2794000" cy="2527300"/>
          </a:xfrm>
          <a:prstGeom prst="rect">
            <a:avLst/>
          </a:prstGeom>
          <a:noFill/>
          <a:ln>
            <a:noFill/>
          </a:ln>
        </p:spPr>
      </p:pic>
      <p:sp>
        <p:nvSpPr>
          <p:cNvPr id="288" name="Shape 288"/>
          <p:cNvSpPr txBox="1"/>
          <p:nvPr/>
        </p:nvSpPr>
        <p:spPr>
          <a:xfrm>
            <a:off x="590125" y="4505300"/>
            <a:ext cx="6274500" cy="56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5"/>
              </a:rPr>
              <a:t>https://en.wikipedia.org/wiki/K-nearest_neighbors_algorithm</a:t>
            </a:r>
            <a:endParaRPr/>
          </a:p>
        </p:txBody>
      </p:sp>
      <p:sp>
        <p:nvSpPr>
          <p:cNvPr id="289" name="Shape 289"/>
          <p:cNvSpPr txBox="1"/>
          <p:nvPr/>
        </p:nvSpPr>
        <p:spPr>
          <a:xfrm>
            <a:off x="663350" y="1650275"/>
            <a:ext cx="4825200" cy="562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 sz="1050">
                <a:solidFill>
                  <a:srgbClr val="222222"/>
                </a:solidFill>
              </a:rPr>
              <a:t>KNN(</a:t>
            </a:r>
            <a:r>
              <a:rPr lang="en" sz="1000">
                <a:solidFill>
                  <a:schemeClr val="dk1"/>
                </a:solidFill>
              </a:rPr>
              <a:t>K-Nearest Neighbors Algorithm</a:t>
            </a:r>
            <a:r>
              <a:rPr lang="en" sz="1050">
                <a:solidFill>
                  <a:srgbClr val="222222"/>
                </a:solidFill>
              </a:rPr>
              <a:t>) </a:t>
            </a:r>
            <a:r>
              <a:rPr lang="en" sz="1000"/>
              <a:t>is one of the simplest classification algorithm and it is one of the most used learning algorithms.</a:t>
            </a:r>
            <a:r>
              <a:rPr lang="en" sz="1050">
                <a:solidFill>
                  <a:srgbClr val="222222"/>
                </a:solidFill>
              </a:rPr>
              <a:t>The training examples are vectors in a multidimensional feature space, each with a class label. The training phase of the algorithm consists only of storing the </a:t>
            </a:r>
            <a:r>
              <a:rPr lang="en" sz="1050">
                <a:solidFill>
                  <a:srgbClr val="0B0080"/>
                </a:solidFill>
                <a:uFill>
                  <a:noFill/>
                </a:uFill>
                <a:hlinkClick r:id="rId6"/>
              </a:rPr>
              <a:t>feature vectors</a:t>
            </a:r>
            <a:r>
              <a:rPr lang="en" sz="1050">
                <a:solidFill>
                  <a:srgbClr val="222222"/>
                </a:solidFill>
              </a:rPr>
              <a:t> and class labels of the training samples.</a:t>
            </a:r>
            <a:endParaRPr sz="1050">
              <a:solidFill>
                <a:srgbClr val="222222"/>
              </a:solidFill>
            </a:endParaRPr>
          </a:p>
          <a:p>
            <a:pPr indent="0" lvl="0" marL="0" rtl="0">
              <a:lnSpc>
                <a:spcPct val="115000"/>
              </a:lnSpc>
              <a:spcBef>
                <a:spcPts val="600"/>
              </a:spcBef>
              <a:spcAft>
                <a:spcPts val="0"/>
              </a:spcAft>
              <a:buClr>
                <a:schemeClr val="dk1"/>
              </a:buClr>
              <a:buSzPts val="1100"/>
              <a:buFont typeface="Arial"/>
              <a:buNone/>
            </a:pPr>
            <a:r>
              <a:rPr lang="en" sz="1050">
                <a:solidFill>
                  <a:srgbClr val="222222"/>
                </a:solidFill>
              </a:rPr>
              <a:t>In the classification phase, </a:t>
            </a:r>
            <a:r>
              <a:rPr i="1" lang="en" sz="1050">
                <a:solidFill>
                  <a:srgbClr val="222222"/>
                </a:solidFill>
              </a:rPr>
              <a:t>k</a:t>
            </a:r>
            <a:r>
              <a:rPr lang="en" sz="1050">
                <a:solidFill>
                  <a:srgbClr val="222222"/>
                </a:solidFill>
              </a:rPr>
              <a:t> is a user-defined constant, and an unlabeled vector (a query or test point) is classified by assigning the label which is most frequent among the </a:t>
            </a:r>
            <a:r>
              <a:rPr i="1" lang="en" sz="1050">
                <a:solidFill>
                  <a:srgbClr val="222222"/>
                </a:solidFill>
              </a:rPr>
              <a:t>k</a:t>
            </a:r>
            <a:r>
              <a:rPr lang="en" sz="1050">
                <a:solidFill>
                  <a:srgbClr val="222222"/>
                </a:solidFill>
              </a:rPr>
              <a:t> training samples nearest to that query point.</a:t>
            </a:r>
            <a:endParaRPr sz="1050">
              <a:solidFill>
                <a:srgbClr val="222222"/>
              </a:solidFill>
            </a:endParaRPr>
          </a:p>
          <a:p>
            <a:pPr indent="0" lvl="0" marL="0">
              <a:spcBef>
                <a:spcPts val="600"/>
              </a:spcBef>
              <a:spcAft>
                <a:spcPts val="0"/>
              </a:spcAft>
              <a:buNone/>
            </a:pPr>
            <a:r>
              <a:t/>
            </a:r>
            <a:endParaRPr/>
          </a:p>
        </p:txBody>
      </p:sp>
      <p:sp>
        <p:nvSpPr>
          <p:cNvPr id="290" name="Shape 290"/>
          <p:cNvSpPr txBox="1"/>
          <p:nvPr/>
        </p:nvSpPr>
        <p:spPr>
          <a:xfrm>
            <a:off x="663350" y="3493225"/>
            <a:ext cx="4825200" cy="90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 sz="950">
                <a:solidFill>
                  <a:srgbClr val="222222"/>
                </a:solidFill>
                <a:highlight>
                  <a:srgbClr val="F8F9FA"/>
                </a:highlight>
              </a:rPr>
              <a:t>Example of </a:t>
            </a:r>
            <a:r>
              <a:rPr i="1" lang="en" sz="950">
                <a:solidFill>
                  <a:srgbClr val="222222"/>
                </a:solidFill>
              </a:rPr>
              <a:t>k</a:t>
            </a:r>
            <a:r>
              <a:rPr lang="en" sz="950">
                <a:solidFill>
                  <a:srgbClr val="222222"/>
                </a:solidFill>
                <a:highlight>
                  <a:srgbClr val="F8F9FA"/>
                </a:highlight>
              </a:rPr>
              <a:t>-NN classification. The test sample (green circle) should be classified either to the first class of blue squares or to the second class of red triangles. If </a:t>
            </a:r>
            <a:r>
              <a:rPr i="1" lang="en" sz="950">
                <a:solidFill>
                  <a:srgbClr val="222222"/>
                </a:solidFill>
              </a:rPr>
              <a:t>k = 3</a:t>
            </a:r>
            <a:r>
              <a:rPr lang="en" sz="950">
                <a:solidFill>
                  <a:srgbClr val="222222"/>
                </a:solidFill>
                <a:highlight>
                  <a:srgbClr val="F8F9FA"/>
                </a:highlight>
              </a:rPr>
              <a:t> (solid line circle) it is assigned to the second class because there are 2 triangles and only 1 square inside the inner circle. If </a:t>
            </a:r>
            <a:r>
              <a:rPr i="1" lang="en" sz="950">
                <a:solidFill>
                  <a:srgbClr val="222222"/>
                </a:solidFill>
              </a:rPr>
              <a:t>k = 5</a:t>
            </a:r>
            <a:r>
              <a:rPr lang="en" sz="950">
                <a:solidFill>
                  <a:srgbClr val="222222"/>
                </a:solidFill>
                <a:highlight>
                  <a:srgbClr val="F8F9FA"/>
                </a:highlight>
              </a:rPr>
              <a:t> (dashed line circle) it is assigned to the first class (3 squares vs. 2 triangles inside the outer circle).</a:t>
            </a:r>
            <a:endParaRPr sz="1050">
              <a:solidFill>
                <a:srgbClr val="222222"/>
              </a:solidFill>
            </a:endParaRPr>
          </a:p>
          <a:p>
            <a:pPr indent="0" lvl="0" marL="0">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Shape 295"/>
          <p:cNvPicPr preferRelativeResize="0"/>
          <p:nvPr/>
        </p:nvPicPr>
        <p:blipFill>
          <a:blip r:embed="rId3">
            <a:alphaModFix/>
          </a:blip>
          <a:stretch>
            <a:fillRect/>
          </a:stretch>
        </p:blipFill>
        <p:spPr>
          <a:xfrm>
            <a:off x="0" y="0"/>
            <a:ext cx="3443200" cy="1374675"/>
          </a:xfrm>
          <a:prstGeom prst="rect">
            <a:avLst/>
          </a:prstGeom>
          <a:noFill/>
          <a:ln>
            <a:noFill/>
          </a:ln>
        </p:spPr>
      </p:pic>
      <p:sp>
        <p:nvSpPr>
          <p:cNvPr id="296" name="Shape 296"/>
          <p:cNvSpPr txBox="1"/>
          <p:nvPr/>
        </p:nvSpPr>
        <p:spPr>
          <a:xfrm>
            <a:off x="490600" y="1248525"/>
            <a:ext cx="4187400" cy="4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 Model performance ( tf-idf + knn)</a:t>
            </a:r>
            <a:endParaRPr/>
          </a:p>
        </p:txBody>
      </p:sp>
      <p:pic>
        <p:nvPicPr>
          <p:cNvPr id="297" name="Shape 297"/>
          <p:cNvPicPr preferRelativeResize="0"/>
          <p:nvPr/>
        </p:nvPicPr>
        <p:blipFill>
          <a:blip r:embed="rId4">
            <a:alphaModFix/>
          </a:blip>
          <a:stretch>
            <a:fillRect/>
          </a:stretch>
        </p:blipFill>
        <p:spPr>
          <a:xfrm>
            <a:off x="784350" y="1654887"/>
            <a:ext cx="2805800" cy="2452850"/>
          </a:xfrm>
          <a:prstGeom prst="rect">
            <a:avLst/>
          </a:prstGeom>
          <a:noFill/>
          <a:ln>
            <a:noFill/>
          </a:ln>
        </p:spPr>
      </p:pic>
      <p:pic>
        <p:nvPicPr>
          <p:cNvPr id="298" name="Shape 298"/>
          <p:cNvPicPr preferRelativeResize="0"/>
          <p:nvPr/>
        </p:nvPicPr>
        <p:blipFill>
          <a:blip r:embed="rId5">
            <a:alphaModFix/>
          </a:blip>
          <a:stretch>
            <a:fillRect/>
          </a:stretch>
        </p:blipFill>
        <p:spPr>
          <a:xfrm>
            <a:off x="4773400" y="429414"/>
            <a:ext cx="3122025" cy="2202861"/>
          </a:xfrm>
          <a:prstGeom prst="rect">
            <a:avLst/>
          </a:prstGeom>
          <a:noFill/>
          <a:ln>
            <a:noFill/>
          </a:ln>
        </p:spPr>
      </p:pic>
      <p:pic>
        <p:nvPicPr>
          <p:cNvPr id="299" name="Shape 299"/>
          <p:cNvPicPr preferRelativeResize="0"/>
          <p:nvPr/>
        </p:nvPicPr>
        <p:blipFill>
          <a:blip r:embed="rId6">
            <a:alphaModFix/>
          </a:blip>
          <a:stretch>
            <a:fillRect/>
          </a:stretch>
        </p:blipFill>
        <p:spPr>
          <a:xfrm>
            <a:off x="4773400" y="2721273"/>
            <a:ext cx="3122025" cy="2202827"/>
          </a:xfrm>
          <a:prstGeom prst="rect">
            <a:avLst/>
          </a:prstGeom>
          <a:noFill/>
          <a:ln>
            <a:noFill/>
          </a:ln>
        </p:spPr>
      </p:pic>
      <p:sp>
        <p:nvSpPr>
          <p:cNvPr id="300" name="Shape 300"/>
          <p:cNvSpPr txBox="1"/>
          <p:nvPr/>
        </p:nvSpPr>
        <p:spPr>
          <a:xfrm>
            <a:off x="867850" y="4043050"/>
            <a:ext cx="2638800" cy="60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50">
                <a:solidFill>
                  <a:schemeClr val="dk1"/>
                </a:solidFill>
              </a:rPr>
              <a:t>KNN classifier accuracy: 61.405349 %</a:t>
            </a:r>
            <a:endParaRPr/>
          </a:p>
        </p:txBody>
      </p:sp>
      <p:sp>
        <p:nvSpPr>
          <p:cNvPr id="301" name="Shape 301"/>
          <p:cNvSpPr txBox="1"/>
          <p:nvPr/>
        </p:nvSpPr>
        <p:spPr>
          <a:xfrm>
            <a:off x="867850" y="4311750"/>
            <a:ext cx="7341900" cy="8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solidFill>
                  <a:schemeClr val="dk1"/>
                </a:solidFill>
              </a:rPr>
              <a:t>Recall R = TP/(TP+FN) = 0.20</a:t>
            </a:r>
            <a:endParaRPr sz="1100">
              <a:solidFill>
                <a:schemeClr val="dk1"/>
              </a:solidFill>
            </a:endParaRPr>
          </a:p>
          <a:p>
            <a:pPr indent="0" lvl="0" marL="0">
              <a:spcBef>
                <a:spcPts val="0"/>
              </a:spcBef>
              <a:spcAft>
                <a:spcPts val="0"/>
              </a:spcAft>
              <a:buClr>
                <a:schemeClr val="dk1"/>
              </a:buClr>
              <a:buSzPts val="1100"/>
              <a:buFont typeface="Arial"/>
              <a:buNone/>
            </a:pPr>
            <a:r>
              <a:rPr lang="en" sz="1100">
                <a:solidFill>
                  <a:schemeClr val="dk1"/>
                </a:solidFill>
              </a:rPr>
              <a:t>Precision P = TP/(TP+FP) = 0.68</a:t>
            </a:r>
            <a:endParaRPr sz="1100">
              <a:solidFill>
                <a:schemeClr val="dk1"/>
              </a:solidFill>
            </a:endParaRPr>
          </a:p>
          <a:p>
            <a:pPr indent="0" lvl="0" marL="0">
              <a:spcBef>
                <a:spcPts val="0"/>
              </a:spcBef>
              <a:spcAft>
                <a:spcPts val="0"/>
              </a:spcAft>
              <a:buClr>
                <a:schemeClr val="dk1"/>
              </a:buClr>
              <a:buSzPts val="1100"/>
              <a:buFont typeface="Arial"/>
              <a:buNone/>
            </a:pPr>
            <a:r>
              <a:rPr lang="en" sz="1100">
                <a:solidFill>
                  <a:schemeClr val="dk1"/>
                </a:solidFill>
              </a:rPr>
              <a:t>F1 score = 2*R*P/(R+P) = 0.31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0" y="0"/>
            <a:ext cx="3443200" cy="1374675"/>
          </a:xfrm>
          <a:prstGeom prst="rect">
            <a:avLst/>
          </a:prstGeom>
          <a:noFill/>
          <a:ln>
            <a:noFill/>
          </a:ln>
        </p:spPr>
      </p:pic>
      <p:sp>
        <p:nvSpPr>
          <p:cNvPr id="137" name="Shape 137"/>
          <p:cNvSpPr txBox="1"/>
          <p:nvPr/>
        </p:nvSpPr>
        <p:spPr>
          <a:xfrm>
            <a:off x="1759050" y="1538050"/>
            <a:ext cx="5625900" cy="305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highlight>
                  <a:srgbClr val="FFFFFF"/>
                </a:highlight>
              </a:rPr>
              <a:t>The unprecedented data for this task comes from the National Child Development Study,  (</a:t>
            </a:r>
            <a:r>
              <a:rPr lang="en" u="sng">
                <a:solidFill>
                  <a:srgbClr val="222222"/>
                </a:solidFill>
                <a:highlight>
                  <a:srgbClr val="FFFFFF"/>
                </a:highlight>
                <a:hlinkClick r:id="rId4"/>
              </a:rPr>
              <a:t>NCDS</a:t>
            </a:r>
            <a:r>
              <a:rPr lang="en">
                <a:solidFill>
                  <a:srgbClr val="333333"/>
                </a:solidFill>
                <a:highlight>
                  <a:srgbClr val="FFFFFF"/>
                </a:highlight>
              </a:rPr>
              <a:t>), also known as the 1958 British Birth Cohort Study, which follows a cohort of all children born in a single week in Great Britain in March 1958 until the present day. They have been followed since their birth and have been surveyed at various points in their life to monitor their health and socioeconomic status. At age 11, the participants wrote short essays on where they saw themselves at age 25, fourteen years in the future; these essays will be used to predict aspects of their mental health at ages 11, 23, 33, 42, and 50. Additional non-linguistic variables, including gender and childhood parental social class, will be made available as well (Power &amp; Elliot, 2005). ---- CLPsych 2018</a:t>
            </a:r>
            <a:endParaRPr/>
          </a:p>
        </p:txBody>
      </p:sp>
      <p:sp>
        <p:nvSpPr>
          <p:cNvPr id="138" name="Shape 138"/>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Problem Definition</a:t>
            </a:r>
            <a:endParaRPr b="1" sz="1800">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Shape 306"/>
          <p:cNvPicPr preferRelativeResize="0"/>
          <p:nvPr/>
        </p:nvPicPr>
        <p:blipFill>
          <a:blip r:embed="rId3">
            <a:alphaModFix/>
          </a:blip>
          <a:stretch>
            <a:fillRect/>
          </a:stretch>
        </p:blipFill>
        <p:spPr>
          <a:xfrm>
            <a:off x="0" y="0"/>
            <a:ext cx="3443200" cy="1374675"/>
          </a:xfrm>
          <a:prstGeom prst="rect">
            <a:avLst/>
          </a:prstGeom>
          <a:noFill/>
          <a:ln>
            <a:noFill/>
          </a:ln>
        </p:spPr>
      </p:pic>
      <p:sp>
        <p:nvSpPr>
          <p:cNvPr id="307" name="Shape 307"/>
          <p:cNvSpPr txBox="1"/>
          <p:nvPr/>
        </p:nvSpPr>
        <p:spPr>
          <a:xfrm>
            <a:off x="384600" y="1120050"/>
            <a:ext cx="3712800" cy="103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 Word2Vec + Random Forest</a:t>
            </a:r>
            <a:endParaRPr/>
          </a:p>
          <a:p>
            <a:pPr indent="0" lvl="0" marL="0" rtl="0">
              <a:spcBef>
                <a:spcPts val="0"/>
              </a:spcBef>
              <a:spcAft>
                <a:spcPts val="0"/>
              </a:spcAft>
              <a:buNone/>
            </a:pPr>
            <a:r>
              <a:t/>
            </a:r>
            <a:endParaRPr/>
          </a:p>
          <a:p>
            <a:pPr indent="0" lvl="0" marL="0" rtl="0">
              <a:spcBef>
                <a:spcPts val="0"/>
              </a:spcBef>
              <a:spcAft>
                <a:spcPts val="0"/>
              </a:spcAft>
              <a:buNone/>
            </a:pPr>
            <a:r>
              <a:rPr lang="en"/>
              <a:t>Training accuracy: </a:t>
            </a:r>
            <a:r>
              <a:rPr lang="en" sz="1050">
                <a:solidFill>
                  <a:schemeClr val="dk1"/>
                </a:solidFill>
                <a:highlight>
                  <a:srgbClr val="FFFFFF"/>
                </a:highlight>
              </a:rPr>
              <a:t>0.99524</a:t>
            </a:r>
            <a:endParaRPr sz="1050">
              <a:solidFill>
                <a:schemeClr val="dk1"/>
              </a:solidFill>
              <a:highlight>
                <a:srgbClr val="FFFFFF"/>
              </a:highlight>
            </a:endParaRPr>
          </a:p>
          <a:p>
            <a:pPr indent="0" lvl="0" marL="0">
              <a:spcBef>
                <a:spcPts val="0"/>
              </a:spcBef>
              <a:spcAft>
                <a:spcPts val="0"/>
              </a:spcAft>
              <a:buNone/>
            </a:pPr>
            <a:r>
              <a:rPr lang="en"/>
              <a:t>Test accuracy: </a:t>
            </a:r>
            <a:r>
              <a:rPr lang="en" sz="1050">
                <a:solidFill>
                  <a:schemeClr val="dk1"/>
                </a:solidFill>
                <a:highlight>
                  <a:srgbClr val="FFFFFF"/>
                </a:highlight>
              </a:rPr>
              <a:t>0.60973</a:t>
            </a:r>
            <a:endParaRPr sz="1050">
              <a:solidFill>
                <a:schemeClr val="dk1"/>
              </a:solidFill>
              <a:highlight>
                <a:srgbClr val="FFFFFF"/>
              </a:highlight>
            </a:endParaRPr>
          </a:p>
          <a:p>
            <a:pPr indent="0" lvl="0" marL="0" rtl="0">
              <a:spcBef>
                <a:spcPts val="0"/>
              </a:spcBef>
              <a:spcAft>
                <a:spcPts val="0"/>
              </a:spcAft>
              <a:buNone/>
            </a:pPr>
            <a:r>
              <a:t/>
            </a:r>
            <a:endParaRPr sz="1050">
              <a:solidFill>
                <a:schemeClr val="dk1"/>
              </a:solidFill>
              <a:highlight>
                <a:srgbClr val="FFFFFF"/>
              </a:highlight>
            </a:endParaRPr>
          </a:p>
          <a:p>
            <a:pPr indent="0" lvl="0" marL="0" rtl="0">
              <a:spcBef>
                <a:spcPts val="0"/>
              </a:spcBef>
              <a:spcAft>
                <a:spcPts val="0"/>
              </a:spcAft>
              <a:buNone/>
            </a:pPr>
            <a:r>
              <a:t/>
            </a:r>
            <a:endParaRPr/>
          </a:p>
        </p:txBody>
      </p:sp>
      <p:pic>
        <p:nvPicPr>
          <p:cNvPr id="308" name="Shape 308"/>
          <p:cNvPicPr preferRelativeResize="0"/>
          <p:nvPr/>
        </p:nvPicPr>
        <p:blipFill>
          <a:blip r:embed="rId4">
            <a:alphaModFix/>
          </a:blip>
          <a:stretch>
            <a:fillRect/>
          </a:stretch>
        </p:blipFill>
        <p:spPr>
          <a:xfrm>
            <a:off x="384600" y="2159850"/>
            <a:ext cx="2971800" cy="2647950"/>
          </a:xfrm>
          <a:prstGeom prst="rect">
            <a:avLst/>
          </a:prstGeom>
          <a:noFill/>
          <a:ln>
            <a:noFill/>
          </a:ln>
        </p:spPr>
      </p:pic>
      <p:pic>
        <p:nvPicPr>
          <p:cNvPr id="309" name="Shape 309"/>
          <p:cNvPicPr preferRelativeResize="0"/>
          <p:nvPr/>
        </p:nvPicPr>
        <p:blipFill>
          <a:blip r:embed="rId5">
            <a:alphaModFix/>
          </a:blip>
          <a:stretch>
            <a:fillRect/>
          </a:stretch>
        </p:blipFill>
        <p:spPr>
          <a:xfrm>
            <a:off x="4987300" y="2516099"/>
            <a:ext cx="3321600" cy="2343676"/>
          </a:xfrm>
          <a:prstGeom prst="rect">
            <a:avLst/>
          </a:prstGeom>
          <a:noFill/>
          <a:ln>
            <a:noFill/>
          </a:ln>
        </p:spPr>
      </p:pic>
      <p:pic>
        <p:nvPicPr>
          <p:cNvPr id="310" name="Shape 310"/>
          <p:cNvPicPr preferRelativeResize="0"/>
          <p:nvPr/>
        </p:nvPicPr>
        <p:blipFill>
          <a:blip r:embed="rId6">
            <a:alphaModFix/>
          </a:blip>
          <a:stretch>
            <a:fillRect/>
          </a:stretch>
        </p:blipFill>
        <p:spPr>
          <a:xfrm>
            <a:off x="5048107" y="182500"/>
            <a:ext cx="3199980" cy="2257850"/>
          </a:xfrm>
          <a:prstGeom prst="rect">
            <a:avLst/>
          </a:prstGeom>
          <a:noFill/>
          <a:ln>
            <a:noFill/>
          </a:ln>
        </p:spPr>
      </p:pic>
      <p:sp>
        <p:nvSpPr>
          <p:cNvPr id="311" name="Shape 311"/>
          <p:cNvSpPr txBox="1"/>
          <p:nvPr/>
        </p:nvSpPr>
        <p:spPr>
          <a:xfrm>
            <a:off x="3567450" y="4003275"/>
            <a:ext cx="2299500" cy="85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chemeClr val="dk1"/>
                </a:solidFill>
              </a:rPr>
              <a:t>Recall R = 0.33</a:t>
            </a:r>
            <a:endParaRPr sz="1100">
              <a:solidFill>
                <a:schemeClr val="dk1"/>
              </a:solidFill>
            </a:endParaRPr>
          </a:p>
          <a:p>
            <a:pPr indent="0" lvl="0" marL="0" rtl="0">
              <a:spcBef>
                <a:spcPts val="0"/>
              </a:spcBef>
              <a:spcAft>
                <a:spcPts val="0"/>
              </a:spcAft>
              <a:buNone/>
            </a:pPr>
            <a:r>
              <a:rPr lang="en" sz="1100">
                <a:solidFill>
                  <a:schemeClr val="dk1"/>
                </a:solidFill>
              </a:rPr>
              <a:t>Precision P = </a:t>
            </a:r>
            <a:r>
              <a:rPr lang="en" sz="1100">
                <a:solidFill>
                  <a:schemeClr val="dk1"/>
                </a:solidFill>
              </a:rPr>
              <a:t>0.57</a:t>
            </a:r>
            <a:endParaRPr sz="1100">
              <a:solidFill>
                <a:schemeClr val="dk1"/>
              </a:solidFill>
            </a:endParaRPr>
          </a:p>
          <a:p>
            <a:pPr indent="0" lvl="0" marL="0" rtl="0">
              <a:spcBef>
                <a:spcPts val="0"/>
              </a:spcBef>
              <a:spcAft>
                <a:spcPts val="0"/>
              </a:spcAft>
              <a:buNone/>
            </a:pPr>
            <a:r>
              <a:rPr lang="en" sz="1100">
                <a:solidFill>
                  <a:schemeClr val="dk1"/>
                </a:solidFill>
              </a:rPr>
              <a:t>F1 score = 0.42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Shape 316"/>
          <p:cNvPicPr preferRelativeResize="0"/>
          <p:nvPr/>
        </p:nvPicPr>
        <p:blipFill>
          <a:blip r:embed="rId3">
            <a:alphaModFix/>
          </a:blip>
          <a:stretch>
            <a:fillRect/>
          </a:stretch>
        </p:blipFill>
        <p:spPr>
          <a:xfrm>
            <a:off x="0" y="0"/>
            <a:ext cx="3443200" cy="1374675"/>
          </a:xfrm>
          <a:prstGeom prst="rect">
            <a:avLst/>
          </a:prstGeom>
          <a:noFill/>
          <a:ln>
            <a:noFill/>
          </a:ln>
        </p:spPr>
      </p:pic>
      <p:pic>
        <p:nvPicPr>
          <p:cNvPr id="317" name="Shape 317"/>
          <p:cNvPicPr preferRelativeResize="0"/>
          <p:nvPr/>
        </p:nvPicPr>
        <p:blipFill>
          <a:blip r:embed="rId4">
            <a:alphaModFix/>
          </a:blip>
          <a:stretch>
            <a:fillRect/>
          </a:stretch>
        </p:blipFill>
        <p:spPr>
          <a:xfrm>
            <a:off x="590126" y="2381799"/>
            <a:ext cx="2674825" cy="2383350"/>
          </a:xfrm>
          <a:prstGeom prst="rect">
            <a:avLst/>
          </a:prstGeom>
          <a:noFill/>
          <a:ln>
            <a:noFill/>
          </a:ln>
        </p:spPr>
      </p:pic>
      <p:sp>
        <p:nvSpPr>
          <p:cNvPr id="318" name="Shape 318"/>
          <p:cNvSpPr txBox="1"/>
          <p:nvPr/>
        </p:nvSpPr>
        <p:spPr>
          <a:xfrm>
            <a:off x="517550" y="1150200"/>
            <a:ext cx="2408100" cy="103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    Word2Vec + AdaBoost</a:t>
            </a:r>
            <a:endParaRPr/>
          </a:p>
          <a:p>
            <a:pPr indent="0" lvl="0" marL="0" rtl="0">
              <a:spcBef>
                <a:spcPts val="0"/>
              </a:spcBef>
              <a:spcAft>
                <a:spcPts val="0"/>
              </a:spcAft>
              <a:buNone/>
            </a:pPr>
            <a:r>
              <a:t/>
            </a:r>
            <a:endParaRPr/>
          </a:p>
          <a:p>
            <a:pPr indent="0" lvl="0" marL="0" rtl="0">
              <a:spcBef>
                <a:spcPts val="0"/>
              </a:spcBef>
              <a:spcAft>
                <a:spcPts val="0"/>
              </a:spcAft>
              <a:buNone/>
            </a:pPr>
            <a:r>
              <a:rPr lang="en"/>
              <a:t>Training accuracy: </a:t>
            </a:r>
            <a:r>
              <a:rPr lang="en" sz="1050">
                <a:solidFill>
                  <a:schemeClr val="dk1"/>
                </a:solidFill>
                <a:highlight>
                  <a:srgbClr val="FFFFFF"/>
                </a:highlight>
              </a:rPr>
              <a:t>1.00000</a:t>
            </a:r>
            <a:endParaRPr sz="1050">
              <a:solidFill>
                <a:schemeClr val="dk1"/>
              </a:solidFill>
              <a:highlight>
                <a:srgbClr val="FFFFFF"/>
              </a:highlight>
            </a:endParaRPr>
          </a:p>
          <a:p>
            <a:pPr indent="0" lvl="0" marL="0" rtl="0">
              <a:spcBef>
                <a:spcPts val="0"/>
              </a:spcBef>
              <a:spcAft>
                <a:spcPts val="0"/>
              </a:spcAft>
              <a:buNone/>
            </a:pPr>
            <a:r>
              <a:rPr lang="en"/>
              <a:t>Test accuracy: </a:t>
            </a:r>
            <a:r>
              <a:rPr lang="en" sz="1050">
                <a:solidFill>
                  <a:schemeClr val="dk1"/>
                </a:solidFill>
                <a:highlight>
                  <a:srgbClr val="FFFFFF"/>
                </a:highlight>
              </a:rPr>
              <a:t>0.55896</a:t>
            </a:r>
            <a:endParaRPr sz="1050">
              <a:solidFill>
                <a:schemeClr val="dk1"/>
              </a:solidFill>
              <a:highlight>
                <a:srgbClr val="FFFFFF"/>
              </a:highlight>
            </a:endParaRPr>
          </a:p>
          <a:p>
            <a:pPr indent="0" lvl="0" marL="0" rtl="0">
              <a:spcBef>
                <a:spcPts val="0"/>
              </a:spcBef>
              <a:spcAft>
                <a:spcPts val="0"/>
              </a:spcAft>
              <a:buNone/>
            </a:pPr>
            <a:r>
              <a:t/>
            </a:r>
            <a:endParaRPr sz="1050">
              <a:solidFill>
                <a:schemeClr val="dk1"/>
              </a:solidFill>
              <a:highlight>
                <a:srgbClr val="FFFFFF"/>
              </a:highlight>
            </a:endParaRPr>
          </a:p>
          <a:p>
            <a:pPr indent="0" lvl="0" marL="0" rtl="0">
              <a:spcBef>
                <a:spcPts val="0"/>
              </a:spcBef>
              <a:spcAft>
                <a:spcPts val="0"/>
              </a:spcAft>
              <a:buNone/>
            </a:pPr>
            <a:r>
              <a:t/>
            </a:r>
            <a:endParaRPr/>
          </a:p>
        </p:txBody>
      </p:sp>
      <p:pic>
        <p:nvPicPr>
          <p:cNvPr id="319" name="Shape 319"/>
          <p:cNvPicPr preferRelativeResize="0"/>
          <p:nvPr/>
        </p:nvPicPr>
        <p:blipFill>
          <a:blip r:embed="rId5">
            <a:alphaModFix/>
          </a:blip>
          <a:stretch>
            <a:fillRect/>
          </a:stretch>
        </p:blipFill>
        <p:spPr>
          <a:xfrm>
            <a:off x="5143525" y="2571750"/>
            <a:ext cx="3443200" cy="2429475"/>
          </a:xfrm>
          <a:prstGeom prst="rect">
            <a:avLst/>
          </a:prstGeom>
          <a:noFill/>
          <a:ln>
            <a:noFill/>
          </a:ln>
        </p:spPr>
      </p:pic>
      <p:pic>
        <p:nvPicPr>
          <p:cNvPr id="320" name="Shape 320"/>
          <p:cNvPicPr preferRelativeResize="0"/>
          <p:nvPr/>
        </p:nvPicPr>
        <p:blipFill>
          <a:blip r:embed="rId6">
            <a:alphaModFix/>
          </a:blip>
          <a:stretch>
            <a:fillRect/>
          </a:stretch>
        </p:blipFill>
        <p:spPr>
          <a:xfrm>
            <a:off x="5153401" y="134075"/>
            <a:ext cx="3271049" cy="2308000"/>
          </a:xfrm>
          <a:prstGeom prst="rect">
            <a:avLst/>
          </a:prstGeom>
          <a:noFill/>
          <a:ln>
            <a:noFill/>
          </a:ln>
        </p:spPr>
      </p:pic>
      <p:sp>
        <p:nvSpPr>
          <p:cNvPr id="321" name="Shape 321"/>
          <p:cNvSpPr txBox="1"/>
          <p:nvPr/>
        </p:nvSpPr>
        <p:spPr>
          <a:xfrm>
            <a:off x="3567450" y="4003275"/>
            <a:ext cx="2299500" cy="8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solidFill>
                  <a:schemeClr val="dk1"/>
                </a:solidFill>
              </a:rPr>
              <a:t>Recall R = 0.45</a:t>
            </a:r>
            <a:endParaRPr sz="1100">
              <a:solidFill>
                <a:schemeClr val="dk1"/>
              </a:solidFill>
            </a:endParaRPr>
          </a:p>
          <a:p>
            <a:pPr indent="0" lvl="0" marL="0" rtl="0">
              <a:spcBef>
                <a:spcPts val="0"/>
              </a:spcBef>
              <a:spcAft>
                <a:spcPts val="0"/>
              </a:spcAft>
              <a:buNone/>
            </a:pPr>
            <a:r>
              <a:rPr lang="en" sz="1100">
                <a:solidFill>
                  <a:schemeClr val="dk1"/>
                </a:solidFill>
              </a:rPr>
              <a:t>Precision P = 0.48</a:t>
            </a:r>
            <a:endParaRPr sz="1100">
              <a:solidFill>
                <a:schemeClr val="dk1"/>
              </a:solidFill>
            </a:endParaRPr>
          </a:p>
          <a:p>
            <a:pPr indent="0" lvl="0" marL="0" rtl="0">
              <a:spcBef>
                <a:spcPts val="0"/>
              </a:spcBef>
              <a:spcAft>
                <a:spcPts val="0"/>
              </a:spcAft>
              <a:buNone/>
            </a:pPr>
            <a:r>
              <a:rPr lang="en" sz="1100">
                <a:solidFill>
                  <a:schemeClr val="dk1"/>
                </a:solidFill>
              </a:rPr>
              <a:t>F1 score = 0.46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Shape 326"/>
          <p:cNvPicPr preferRelativeResize="0"/>
          <p:nvPr/>
        </p:nvPicPr>
        <p:blipFill>
          <a:blip r:embed="rId3">
            <a:alphaModFix/>
          </a:blip>
          <a:stretch>
            <a:fillRect/>
          </a:stretch>
        </p:blipFill>
        <p:spPr>
          <a:xfrm>
            <a:off x="0" y="0"/>
            <a:ext cx="3443200" cy="1374675"/>
          </a:xfrm>
          <a:prstGeom prst="rect">
            <a:avLst/>
          </a:prstGeom>
          <a:noFill/>
          <a:ln>
            <a:noFill/>
          </a:ln>
        </p:spPr>
      </p:pic>
      <p:pic>
        <p:nvPicPr>
          <p:cNvPr id="327" name="Shape 327"/>
          <p:cNvPicPr preferRelativeResize="0"/>
          <p:nvPr/>
        </p:nvPicPr>
        <p:blipFill>
          <a:blip r:embed="rId4">
            <a:alphaModFix/>
          </a:blip>
          <a:stretch>
            <a:fillRect/>
          </a:stretch>
        </p:blipFill>
        <p:spPr>
          <a:xfrm>
            <a:off x="386025" y="2311526"/>
            <a:ext cx="2803139" cy="2497650"/>
          </a:xfrm>
          <a:prstGeom prst="rect">
            <a:avLst/>
          </a:prstGeom>
          <a:noFill/>
          <a:ln>
            <a:noFill/>
          </a:ln>
        </p:spPr>
      </p:pic>
      <p:sp>
        <p:nvSpPr>
          <p:cNvPr id="328" name="Shape 328"/>
          <p:cNvSpPr txBox="1"/>
          <p:nvPr/>
        </p:nvSpPr>
        <p:spPr>
          <a:xfrm>
            <a:off x="386025" y="1120050"/>
            <a:ext cx="3765900" cy="103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(6)    Word2Vec + Neural Network</a:t>
            </a:r>
            <a:endParaRPr/>
          </a:p>
          <a:p>
            <a:pPr indent="0" lvl="0" marL="0" rtl="0">
              <a:spcBef>
                <a:spcPts val="0"/>
              </a:spcBef>
              <a:spcAft>
                <a:spcPts val="0"/>
              </a:spcAft>
              <a:buNone/>
            </a:pPr>
            <a:r>
              <a:t/>
            </a:r>
            <a:endParaRPr/>
          </a:p>
          <a:p>
            <a:pPr indent="0" lvl="0" marL="0" rtl="0">
              <a:spcBef>
                <a:spcPts val="0"/>
              </a:spcBef>
              <a:spcAft>
                <a:spcPts val="0"/>
              </a:spcAft>
              <a:buNone/>
            </a:pPr>
            <a:r>
              <a:rPr lang="en"/>
              <a:t>Training accuracy: </a:t>
            </a:r>
            <a:r>
              <a:rPr lang="en" sz="1050">
                <a:solidFill>
                  <a:schemeClr val="dk1"/>
                </a:solidFill>
                <a:highlight>
                  <a:srgbClr val="FFFFFF"/>
                </a:highlight>
              </a:rPr>
              <a:t>0.64485</a:t>
            </a:r>
            <a:endParaRPr/>
          </a:p>
          <a:p>
            <a:pPr indent="0" lvl="0" marL="0" rtl="0">
              <a:spcBef>
                <a:spcPts val="0"/>
              </a:spcBef>
              <a:spcAft>
                <a:spcPts val="0"/>
              </a:spcAft>
              <a:buNone/>
            </a:pPr>
            <a:r>
              <a:rPr lang="en"/>
              <a:t>Test accuracy: </a:t>
            </a:r>
            <a:r>
              <a:rPr lang="en" sz="1050">
                <a:solidFill>
                  <a:schemeClr val="dk1"/>
                </a:solidFill>
                <a:highlight>
                  <a:srgbClr val="FFFFFF"/>
                </a:highlight>
              </a:rPr>
              <a:t>0.60232</a:t>
            </a:r>
            <a:endParaRPr sz="1050">
              <a:solidFill>
                <a:schemeClr val="dk1"/>
              </a:solidFill>
              <a:highlight>
                <a:srgbClr val="FFFFFF"/>
              </a:highlight>
            </a:endParaRPr>
          </a:p>
          <a:p>
            <a:pPr indent="0" lvl="0" marL="0" rtl="0">
              <a:spcBef>
                <a:spcPts val="0"/>
              </a:spcBef>
              <a:spcAft>
                <a:spcPts val="0"/>
              </a:spcAft>
              <a:buNone/>
            </a:pPr>
            <a:r>
              <a:t/>
            </a:r>
            <a:endParaRPr sz="1050">
              <a:solidFill>
                <a:schemeClr val="dk1"/>
              </a:solidFill>
              <a:highlight>
                <a:srgbClr val="FFFFFF"/>
              </a:highlight>
            </a:endParaRPr>
          </a:p>
          <a:p>
            <a:pPr indent="0" lvl="0" marL="0" rtl="0">
              <a:spcBef>
                <a:spcPts val="0"/>
              </a:spcBef>
              <a:spcAft>
                <a:spcPts val="0"/>
              </a:spcAft>
              <a:buNone/>
            </a:pPr>
            <a:r>
              <a:t/>
            </a:r>
            <a:endParaRPr sz="1050">
              <a:solidFill>
                <a:schemeClr val="dk1"/>
              </a:solidFill>
              <a:highlight>
                <a:srgbClr val="FFFFFF"/>
              </a:highlight>
            </a:endParaRPr>
          </a:p>
          <a:p>
            <a:pPr indent="0" lvl="0" marL="0" rtl="0">
              <a:spcBef>
                <a:spcPts val="0"/>
              </a:spcBef>
              <a:spcAft>
                <a:spcPts val="0"/>
              </a:spcAft>
              <a:buNone/>
            </a:pPr>
            <a:r>
              <a:t/>
            </a:r>
            <a:endParaRPr/>
          </a:p>
        </p:txBody>
      </p:sp>
      <p:pic>
        <p:nvPicPr>
          <p:cNvPr id="329" name="Shape 329"/>
          <p:cNvPicPr preferRelativeResize="0"/>
          <p:nvPr/>
        </p:nvPicPr>
        <p:blipFill>
          <a:blip r:embed="rId5">
            <a:alphaModFix/>
          </a:blip>
          <a:stretch>
            <a:fillRect/>
          </a:stretch>
        </p:blipFill>
        <p:spPr>
          <a:xfrm>
            <a:off x="5433098" y="2571750"/>
            <a:ext cx="3284928" cy="2317800"/>
          </a:xfrm>
          <a:prstGeom prst="rect">
            <a:avLst/>
          </a:prstGeom>
          <a:noFill/>
          <a:ln>
            <a:noFill/>
          </a:ln>
        </p:spPr>
      </p:pic>
      <p:pic>
        <p:nvPicPr>
          <p:cNvPr id="330" name="Shape 330"/>
          <p:cNvPicPr preferRelativeResize="0"/>
          <p:nvPr/>
        </p:nvPicPr>
        <p:blipFill>
          <a:blip r:embed="rId6">
            <a:alphaModFix/>
          </a:blip>
          <a:stretch>
            <a:fillRect/>
          </a:stretch>
        </p:blipFill>
        <p:spPr>
          <a:xfrm>
            <a:off x="5433100" y="141600"/>
            <a:ext cx="3208500" cy="2263855"/>
          </a:xfrm>
          <a:prstGeom prst="rect">
            <a:avLst/>
          </a:prstGeom>
          <a:noFill/>
          <a:ln>
            <a:noFill/>
          </a:ln>
        </p:spPr>
      </p:pic>
      <p:sp>
        <p:nvSpPr>
          <p:cNvPr id="331" name="Shape 331"/>
          <p:cNvSpPr txBox="1"/>
          <p:nvPr/>
        </p:nvSpPr>
        <p:spPr>
          <a:xfrm>
            <a:off x="3567450" y="4003275"/>
            <a:ext cx="2299500" cy="85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chemeClr val="dk1"/>
                </a:solidFill>
              </a:rPr>
              <a:t>Recall R = 0.22</a:t>
            </a:r>
            <a:endParaRPr sz="1100">
              <a:solidFill>
                <a:schemeClr val="dk1"/>
              </a:solidFill>
            </a:endParaRPr>
          </a:p>
          <a:p>
            <a:pPr indent="0" lvl="0" marL="0" rtl="0">
              <a:spcBef>
                <a:spcPts val="0"/>
              </a:spcBef>
              <a:spcAft>
                <a:spcPts val="0"/>
              </a:spcAft>
              <a:buNone/>
            </a:pPr>
            <a:r>
              <a:rPr lang="en" sz="1100">
                <a:solidFill>
                  <a:schemeClr val="dk1"/>
                </a:solidFill>
              </a:rPr>
              <a:t>Precision P = 0.58</a:t>
            </a:r>
            <a:endParaRPr sz="1100">
              <a:solidFill>
                <a:schemeClr val="dk1"/>
              </a:solidFill>
            </a:endParaRPr>
          </a:p>
          <a:p>
            <a:pPr indent="0" lvl="0" marL="0" rtl="0">
              <a:spcBef>
                <a:spcPts val="0"/>
              </a:spcBef>
              <a:spcAft>
                <a:spcPts val="0"/>
              </a:spcAft>
              <a:buNone/>
            </a:pPr>
            <a:r>
              <a:rPr lang="en" sz="1100">
                <a:solidFill>
                  <a:schemeClr val="dk1"/>
                </a:solidFill>
              </a:rPr>
              <a:t>F1 score = 0.32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pic>
        <p:nvPicPr>
          <p:cNvPr id="336" name="Shape 336"/>
          <p:cNvPicPr preferRelativeResize="0"/>
          <p:nvPr/>
        </p:nvPicPr>
        <p:blipFill>
          <a:blip r:embed="rId3">
            <a:alphaModFix/>
          </a:blip>
          <a:stretch>
            <a:fillRect/>
          </a:stretch>
        </p:blipFill>
        <p:spPr>
          <a:xfrm>
            <a:off x="0" y="0"/>
            <a:ext cx="3443200" cy="1374675"/>
          </a:xfrm>
          <a:prstGeom prst="rect">
            <a:avLst/>
          </a:prstGeom>
          <a:noFill/>
          <a:ln>
            <a:noFill/>
          </a:ln>
        </p:spPr>
      </p:pic>
      <p:sp>
        <p:nvSpPr>
          <p:cNvPr id="337" name="Shape 337"/>
          <p:cNvSpPr txBox="1"/>
          <p:nvPr/>
        </p:nvSpPr>
        <p:spPr>
          <a:xfrm>
            <a:off x="763525" y="1161150"/>
            <a:ext cx="3154500" cy="58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LSTM model</a:t>
            </a:r>
            <a:endParaRPr/>
          </a:p>
        </p:txBody>
      </p:sp>
      <p:pic>
        <p:nvPicPr>
          <p:cNvPr id="338" name="Shape 338"/>
          <p:cNvPicPr preferRelativeResize="0"/>
          <p:nvPr/>
        </p:nvPicPr>
        <p:blipFill>
          <a:blip r:embed="rId4">
            <a:alphaModFix/>
          </a:blip>
          <a:stretch>
            <a:fillRect/>
          </a:stretch>
        </p:blipFill>
        <p:spPr>
          <a:xfrm>
            <a:off x="1211400" y="1864574"/>
            <a:ext cx="6721201" cy="2290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Shape 343"/>
          <p:cNvPicPr preferRelativeResize="0"/>
          <p:nvPr/>
        </p:nvPicPr>
        <p:blipFill>
          <a:blip r:embed="rId3">
            <a:alphaModFix/>
          </a:blip>
          <a:stretch>
            <a:fillRect/>
          </a:stretch>
        </p:blipFill>
        <p:spPr>
          <a:xfrm>
            <a:off x="0" y="0"/>
            <a:ext cx="3443200" cy="1374675"/>
          </a:xfrm>
          <a:prstGeom prst="rect">
            <a:avLst/>
          </a:prstGeom>
          <a:noFill/>
          <a:ln>
            <a:noFill/>
          </a:ln>
        </p:spPr>
      </p:pic>
      <p:sp>
        <p:nvSpPr>
          <p:cNvPr id="344" name="Shape 344"/>
          <p:cNvSpPr txBox="1"/>
          <p:nvPr/>
        </p:nvSpPr>
        <p:spPr>
          <a:xfrm>
            <a:off x="386025" y="1120050"/>
            <a:ext cx="2408100" cy="103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LSTM</a:t>
            </a:r>
            <a:endParaRPr/>
          </a:p>
          <a:p>
            <a:pPr indent="0" lvl="0" marL="0" rtl="0">
              <a:spcBef>
                <a:spcPts val="0"/>
              </a:spcBef>
              <a:spcAft>
                <a:spcPts val="0"/>
              </a:spcAft>
              <a:buNone/>
            </a:pPr>
            <a:r>
              <a:t/>
            </a:r>
            <a:endParaRPr/>
          </a:p>
          <a:p>
            <a:pPr indent="0" lvl="0" marL="0" rtl="0">
              <a:spcBef>
                <a:spcPts val="0"/>
              </a:spcBef>
              <a:spcAft>
                <a:spcPts val="0"/>
              </a:spcAft>
              <a:buNone/>
            </a:pPr>
            <a:r>
              <a:rPr lang="en"/>
              <a:t>Training accuracy: </a:t>
            </a:r>
            <a:r>
              <a:rPr lang="en" sz="1050">
                <a:solidFill>
                  <a:schemeClr val="dk1"/>
                </a:solidFill>
                <a:highlight>
                  <a:srgbClr val="FFFFFF"/>
                </a:highlight>
              </a:rPr>
              <a:t>0.6</a:t>
            </a:r>
            <a:r>
              <a:rPr lang="en" sz="1050">
                <a:solidFill>
                  <a:schemeClr val="dk1"/>
                </a:solidFill>
                <a:highlight>
                  <a:srgbClr val="FFFFFF"/>
                </a:highlight>
              </a:rPr>
              <a:t>4619</a:t>
            </a:r>
            <a:endParaRPr sz="1050">
              <a:solidFill>
                <a:schemeClr val="dk1"/>
              </a:solidFill>
              <a:highlight>
                <a:srgbClr val="FFFFFF"/>
              </a:highlight>
            </a:endParaRPr>
          </a:p>
          <a:p>
            <a:pPr indent="0" lvl="0" marL="0">
              <a:spcBef>
                <a:spcPts val="0"/>
              </a:spcBef>
              <a:spcAft>
                <a:spcPts val="0"/>
              </a:spcAft>
              <a:buNone/>
            </a:pPr>
            <a:r>
              <a:rPr lang="en"/>
              <a:t>Test accuracy: </a:t>
            </a:r>
            <a:r>
              <a:rPr lang="en" sz="1050">
                <a:solidFill>
                  <a:schemeClr val="dk1"/>
                </a:solidFill>
                <a:highlight>
                  <a:srgbClr val="FFFFFF"/>
                </a:highlight>
              </a:rPr>
              <a:t>0.55981</a:t>
            </a:r>
            <a:endParaRPr sz="1050">
              <a:solidFill>
                <a:schemeClr val="dk1"/>
              </a:solidFill>
              <a:highlight>
                <a:srgbClr val="FFFFFF"/>
              </a:highlight>
            </a:endParaRPr>
          </a:p>
          <a:p>
            <a:pPr indent="0" lvl="0" marL="0" rtl="0">
              <a:spcBef>
                <a:spcPts val="0"/>
              </a:spcBef>
              <a:spcAft>
                <a:spcPts val="0"/>
              </a:spcAft>
              <a:buNone/>
            </a:pPr>
            <a:r>
              <a:t/>
            </a:r>
            <a:endParaRPr sz="1050">
              <a:solidFill>
                <a:schemeClr val="dk1"/>
              </a:solidFill>
              <a:highlight>
                <a:srgbClr val="FFFFFF"/>
              </a:highlight>
            </a:endParaRPr>
          </a:p>
          <a:p>
            <a:pPr indent="0" lvl="0" marL="0" rtl="0">
              <a:spcBef>
                <a:spcPts val="0"/>
              </a:spcBef>
              <a:spcAft>
                <a:spcPts val="0"/>
              </a:spcAft>
              <a:buNone/>
            </a:pPr>
            <a:r>
              <a:t/>
            </a:r>
            <a:endParaRPr sz="1050">
              <a:solidFill>
                <a:schemeClr val="dk1"/>
              </a:solidFill>
              <a:highlight>
                <a:srgbClr val="FFFFFF"/>
              </a:highlight>
            </a:endParaRPr>
          </a:p>
          <a:p>
            <a:pPr indent="0" lvl="0" marL="0" rtl="0">
              <a:spcBef>
                <a:spcPts val="0"/>
              </a:spcBef>
              <a:spcAft>
                <a:spcPts val="0"/>
              </a:spcAft>
              <a:buNone/>
            </a:pPr>
            <a:r>
              <a:t/>
            </a:r>
            <a:endParaRPr sz="1050">
              <a:solidFill>
                <a:schemeClr val="dk1"/>
              </a:solidFill>
              <a:highlight>
                <a:srgbClr val="FFFFFF"/>
              </a:highlight>
            </a:endParaRPr>
          </a:p>
          <a:p>
            <a:pPr indent="0" lvl="0" marL="0" rtl="0">
              <a:spcBef>
                <a:spcPts val="0"/>
              </a:spcBef>
              <a:spcAft>
                <a:spcPts val="0"/>
              </a:spcAft>
              <a:buNone/>
            </a:pPr>
            <a:r>
              <a:t/>
            </a:r>
            <a:endParaRPr/>
          </a:p>
        </p:txBody>
      </p:sp>
      <p:pic>
        <p:nvPicPr>
          <p:cNvPr id="345" name="Shape 345"/>
          <p:cNvPicPr preferRelativeResize="0"/>
          <p:nvPr/>
        </p:nvPicPr>
        <p:blipFill>
          <a:blip r:embed="rId4">
            <a:alphaModFix/>
          </a:blip>
          <a:stretch>
            <a:fillRect/>
          </a:stretch>
        </p:blipFill>
        <p:spPr>
          <a:xfrm>
            <a:off x="303075" y="2241600"/>
            <a:ext cx="2971800" cy="2647950"/>
          </a:xfrm>
          <a:prstGeom prst="rect">
            <a:avLst/>
          </a:prstGeom>
          <a:noFill/>
          <a:ln>
            <a:noFill/>
          </a:ln>
        </p:spPr>
      </p:pic>
      <p:pic>
        <p:nvPicPr>
          <p:cNvPr id="346" name="Shape 346"/>
          <p:cNvPicPr preferRelativeResize="0"/>
          <p:nvPr/>
        </p:nvPicPr>
        <p:blipFill>
          <a:blip r:embed="rId5">
            <a:alphaModFix/>
          </a:blip>
          <a:stretch>
            <a:fillRect/>
          </a:stretch>
        </p:blipFill>
        <p:spPr>
          <a:xfrm>
            <a:off x="4723200" y="2312250"/>
            <a:ext cx="3752850" cy="2647950"/>
          </a:xfrm>
          <a:prstGeom prst="rect">
            <a:avLst/>
          </a:prstGeom>
          <a:noFill/>
          <a:ln>
            <a:noFill/>
          </a:ln>
        </p:spPr>
      </p:pic>
      <p:pic>
        <p:nvPicPr>
          <p:cNvPr id="347" name="Shape 347"/>
          <p:cNvPicPr preferRelativeResize="0"/>
          <p:nvPr/>
        </p:nvPicPr>
        <p:blipFill>
          <a:blip r:embed="rId6">
            <a:alphaModFix/>
          </a:blip>
          <a:stretch>
            <a:fillRect/>
          </a:stretch>
        </p:blipFill>
        <p:spPr>
          <a:xfrm>
            <a:off x="5454100" y="152400"/>
            <a:ext cx="2845091" cy="2007450"/>
          </a:xfrm>
          <a:prstGeom prst="rect">
            <a:avLst/>
          </a:prstGeom>
          <a:noFill/>
          <a:ln>
            <a:noFill/>
          </a:ln>
        </p:spPr>
      </p:pic>
      <p:sp>
        <p:nvSpPr>
          <p:cNvPr id="348" name="Shape 348"/>
          <p:cNvSpPr txBox="1"/>
          <p:nvPr/>
        </p:nvSpPr>
        <p:spPr>
          <a:xfrm>
            <a:off x="3567450" y="4003275"/>
            <a:ext cx="2299500" cy="85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chemeClr val="dk1"/>
                </a:solidFill>
              </a:rPr>
              <a:t>Recall R = 0.40 </a:t>
            </a:r>
            <a:endParaRPr sz="1100">
              <a:solidFill>
                <a:schemeClr val="dk1"/>
              </a:solidFill>
            </a:endParaRPr>
          </a:p>
          <a:p>
            <a:pPr indent="0" lvl="0" marL="0" rtl="0">
              <a:spcBef>
                <a:spcPts val="0"/>
              </a:spcBef>
              <a:spcAft>
                <a:spcPts val="0"/>
              </a:spcAft>
              <a:buNone/>
            </a:pPr>
            <a:r>
              <a:rPr lang="en" sz="1100">
                <a:solidFill>
                  <a:schemeClr val="dk1"/>
                </a:solidFill>
              </a:rPr>
              <a:t>Precision P = 0.49</a:t>
            </a:r>
            <a:endParaRPr sz="1100">
              <a:solidFill>
                <a:schemeClr val="dk1"/>
              </a:solidFill>
            </a:endParaRPr>
          </a:p>
          <a:p>
            <a:pPr indent="0" lvl="0" marL="0" rtl="0">
              <a:spcBef>
                <a:spcPts val="0"/>
              </a:spcBef>
              <a:spcAft>
                <a:spcPts val="0"/>
              </a:spcAft>
              <a:buNone/>
            </a:pPr>
            <a:r>
              <a:rPr lang="en" sz="1100">
                <a:solidFill>
                  <a:schemeClr val="dk1"/>
                </a:solidFill>
              </a:rPr>
              <a:t>F1 score = 0.44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id="353" name="Shape 353"/>
          <p:cNvPicPr preferRelativeResize="0"/>
          <p:nvPr/>
        </p:nvPicPr>
        <p:blipFill>
          <a:blip r:embed="rId3">
            <a:alphaModFix/>
          </a:blip>
          <a:stretch>
            <a:fillRect/>
          </a:stretch>
        </p:blipFill>
        <p:spPr>
          <a:xfrm>
            <a:off x="0" y="0"/>
            <a:ext cx="3443200" cy="1374675"/>
          </a:xfrm>
          <a:prstGeom prst="rect">
            <a:avLst/>
          </a:prstGeom>
          <a:noFill/>
          <a:ln>
            <a:noFill/>
          </a:ln>
        </p:spPr>
      </p:pic>
      <p:sp>
        <p:nvSpPr>
          <p:cNvPr id="354" name="Shape 354"/>
          <p:cNvSpPr txBox="1"/>
          <p:nvPr/>
        </p:nvSpPr>
        <p:spPr>
          <a:xfrm>
            <a:off x="2131500" y="1601775"/>
            <a:ext cx="4187400" cy="9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5" name="Shape 355"/>
          <p:cNvSpPr txBox="1"/>
          <p:nvPr/>
        </p:nvSpPr>
        <p:spPr>
          <a:xfrm>
            <a:off x="552550" y="1060675"/>
            <a:ext cx="5063100" cy="174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Analysis - Inspecting the data</a:t>
            </a:r>
            <a:endParaRPr/>
          </a:p>
          <a:p>
            <a:pPr indent="0" lvl="0" marL="0">
              <a:spcBef>
                <a:spcPts val="0"/>
              </a:spcBef>
              <a:spcAft>
                <a:spcPts val="0"/>
              </a:spcAft>
              <a:buNone/>
            </a:pPr>
            <a:r>
              <a:t/>
            </a:r>
            <a:endParaRPr/>
          </a:p>
          <a:p>
            <a:pPr indent="0" lvl="0" marL="0">
              <a:spcBef>
                <a:spcPts val="0"/>
              </a:spcBef>
              <a:spcAft>
                <a:spcPts val="0"/>
              </a:spcAft>
              <a:buNone/>
            </a:pPr>
            <a:r>
              <a:rPr lang="en"/>
              <a:t>If we use the vectors from Word2Vec to represent the data, and compute the cosine similarity amongst data:</a:t>
            </a:r>
            <a:endParaRPr/>
          </a:p>
          <a:p>
            <a:pPr indent="0" lvl="0" marL="0">
              <a:spcBef>
                <a:spcPts val="0"/>
              </a:spcBef>
              <a:spcAft>
                <a:spcPts val="0"/>
              </a:spcAft>
              <a:buNone/>
            </a:pPr>
            <a:r>
              <a:t/>
            </a:r>
            <a:endParaRPr/>
          </a:p>
          <a:p>
            <a:pPr indent="0" lvl="0" marL="0">
              <a:spcBef>
                <a:spcPts val="0"/>
              </a:spcBef>
              <a:spcAft>
                <a:spcPts val="0"/>
              </a:spcAft>
              <a:buNone/>
            </a:pPr>
            <a:r>
              <a:rPr lang="en"/>
              <a:t>Pick out pairs where two data is highly similar (cosine similarity &gt; 0.95) and yet have different “depression” labels.</a:t>
            </a:r>
            <a:endParaRPr/>
          </a:p>
        </p:txBody>
      </p:sp>
      <p:pic>
        <p:nvPicPr>
          <p:cNvPr id="356" name="Shape 356"/>
          <p:cNvPicPr preferRelativeResize="0"/>
          <p:nvPr/>
        </p:nvPicPr>
        <p:blipFill>
          <a:blip r:embed="rId4">
            <a:alphaModFix/>
          </a:blip>
          <a:stretch>
            <a:fillRect/>
          </a:stretch>
        </p:blipFill>
        <p:spPr>
          <a:xfrm>
            <a:off x="5364526" y="2082027"/>
            <a:ext cx="3353150" cy="2551075"/>
          </a:xfrm>
          <a:prstGeom prst="rect">
            <a:avLst/>
          </a:prstGeom>
          <a:noFill/>
          <a:ln>
            <a:noFill/>
          </a:ln>
        </p:spPr>
      </p:pic>
      <p:sp>
        <p:nvSpPr>
          <p:cNvPr id="357" name="Shape 357"/>
          <p:cNvSpPr txBox="1"/>
          <p:nvPr/>
        </p:nvSpPr>
        <p:spPr>
          <a:xfrm>
            <a:off x="1034725" y="2738350"/>
            <a:ext cx="3887700" cy="2487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0,    0,    0,    0,    0,    0,    0,    0,    0,    0,    0,    0],</a:t>
            </a:r>
            <a:br>
              <a:rPr lang="en" sz="1050">
                <a:solidFill>
                  <a:schemeClr val="dk1"/>
                </a:solidFill>
                <a:highlight>
                  <a:srgbClr val="FFFFFF"/>
                </a:highlight>
              </a:rPr>
            </a:br>
            <a:r>
              <a:rPr lang="en" sz="1050">
                <a:solidFill>
                  <a:schemeClr val="dk1"/>
                </a:solidFill>
                <a:highlight>
                  <a:srgbClr val="FFFFFF"/>
                </a:highlight>
              </a:rPr>
              <a:t>[6576,    0,    0,    0,    0,    0,    0,    0,    0,    0,    0,    0],</a:t>
            </a:r>
            <a:br>
              <a:rPr lang="en" sz="1050">
                <a:solidFill>
                  <a:schemeClr val="dk1"/>
                </a:solidFill>
                <a:highlight>
                  <a:srgbClr val="FFFFFF"/>
                </a:highlight>
              </a:rPr>
            </a:br>
            <a:r>
              <a:rPr lang="en" sz="1050">
                <a:solidFill>
                  <a:schemeClr val="dk1"/>
                </a:solidFill>
                <a:highlight>
                  <a:srgbClr val="FFFFFF"/>
                </a:highlight>
              </a:rPr>
              <a:t>[3430, 1123,    0,    0,    0,    0,    0,    0,    0,    0,    0,    0],</a:t>
            </a:r>
            <a:br>
              <a:rPr lang="en" sz="1050">
                <a:solidFill>
                  <a:schemeClr val="dk1"/>
                </a:solidFill>
                <a:highlight>
                  <a:srgbClr val="FFFFFF"/>
                </a:highlight>
              </a:rPr>
            </a:br>
            <a:r>
              <a:rPr lang="en" sz="1050">
                <a:solidFill>
                  <a:schemeClr val="dk1"/>
                </a:solidFill>
                <a:highlight>
                  <a:srgbClr val="FFFFFF"/>
                </a:highlight>
              </a:rPr>
              <a:t>[1852,  600,  341,    0,    0,    0,    0,    0,    0,    0,    0,    0],</a:t>
            </a:r>
            <a:br>
              <a:rPr lang="en" sz="1050">
                <a:solidFill>
                  <a:schemeClr val="dk1"/>
                </a:solidFill>
                <a:highlight>
                  <a:srgbClr val="FFFFFF"/>
                </a:highlight>
              </a:rPr>
            </a:br>
            <a:r>
              <a:rPr lang="en" sz="1050">
                <a:solidFill>
                  <a:schemeClr val="dk1"/>
                </a:solidFill>
                <a:highlight>
                  <a:srgbClr val="FFFFFF"/>
                </a:highlight>
              </a:rPr>
              <a:t>[ 881,  269,  146,   83,    0,    0,    0,    0,    0,    0,    0,    0],</a:t>
            </a:r>
            <a:br>
              <a:rPr lang="en" sz="1050">
                <a:solidFill>
                  <a:schemeClr val="dk1"/>
                </a:solidFill>
                <a:highlight>
                  <a:srgbClr val="FFFFFF"/>
                </a:highlight>
              </a:rPr>
            </a:br>
            <a:r>
              <a:rPr lang="en" sz="1050">
                <a:solidFill>
                  <a:schemeClr val="dk1"/>
                </a:solidFill>
                <a:highlight>
                  <a:srgbClr val="FFFFFF"/>
                </a:highlight>
              </a:rPr>
              <a:t>[ 628,  211,  122,   63,   24,    0,    0,    0,    0,    0,    0,    0],</a:t>
            </a:r>
            <a:br>
              <a:rPr lang="en" sz="1050">
                <a:solidFill>
                  <a:schemeClr val="dk1"/>
                </a:solidFill>
                <a:highlight>
                  <a:srgbClr val="FFFFFF"/>
                </a:highlight>
              </a:rPr>
            </a:br>
            <a:r>
              <a:rPr lang="en" sz="1050">
                <a:solidFill>
                  <a:schemeClr val="dk1"/>
                </a:solidFill>
                <a:highlight>
                  <a:srgbClr val="FFFFFF"/>
                </a:highlight>
              </a:rPr>
              <a:t>[ 212,   61,   40,   26,    8,   11,    0,    0,    0,    0,    0,    0],</a:t>
            </a:r>
            <a:br>
              <a:rPr lang="en" sz="1050">
                <a:solidFill>
                  <a:schemeClr val="dk1"/>
                </a:solidFill>
                <a:highlight>
                  <a:srgbClr val="FFFFFF"/>
                </a:highlight>
              </a:rPr>
            </a:br>
            <a:r>
              <a:rPr lang="en" sz="1050">
                <a:solidFill>
                  <a:schemeClr val="dk1"/>
                </a:solidFill>
                <a:highlight>
                  <a:srgbClr val="FFFFFF"/>
                </a:highlight>
              </a:rPr>
              <a:t>[ 178,   72,   52,   22,   10,   10,    2,    0,    0,    0,    0,    0],</a:t>
            </a:r>
            <a:br>
              <a:rPr lang="en" sz="1050">
                <a:solidFill>
                  <a:schemeClr val="dk1"/>
                </a:solidFill>
                <a:highlight>
                  <a:srgbClr val="FFFFFF"/>
                </a:highlight>
              </a:rPr>
            </a:br>
            <a:r>
              <a:rPr lang="en" sz="1050">
                <a:solidFill>
                  <a:schemeClr val="dk1"/>
                </a:solidFill>
                <a:highlight>
                  <a:srgbClr val="FFFFFF"/>
                </a:highlight>
              </a:rPr>
              <a:t>[  49,   11,   15,    1,    3,    1,    0,    1,    0,    0,    0,    0],</a:t>
            </a:r>
            <a:br>
              <a:rPr lang="en" sz="1050">
                <a:solidFill>
                  <a:schemeClr val="dk1"/>
                </a:solidFill>
                <a:highlight>
                  <a:srgbClr val="FFFFFF"/>
                </a:highlight>
              </a:rPr>
            </a:br>
            <a:r>
              <a:rPr lang="en" sz="1050">
                <a:solidFill>
                  <a:schemeClr val="dk1"/>
                </a:solidFill>
                <a:highlight>
                  <a:srgbClr val="FFFFFF"/>
                </a:highlight>
              </a:rPr>
              <a:t>[  38,    9,    6,    1,    1,    1,    1,    0,    0,    0,    0,    0],</a:t>
            </a:r>
            <a:br>
              <a:rPr lang="en" sz="1050">
                <a:solidFill>
                  <a:schemeClr val="dk1"/>
                </a:solidFill>
                <a:highlight>
                  <a:srgbClr val="FFFFFF"/>
                </a:highlight>
              </a:rPr>
            </a:br>
            <a:r>
              <a:rPr lang="en" sz="1050">
                <a:solidFill>
                  <a:schemeClr val="dk1"/>
                </a:solidFill>
                <a:highlight>
                  <a:srgbClr val="FFFFFF"/>
                </a:highlight>
              </a:rPr>
              <a:t>[   7,    2,    1,    0,    0,    0,    1,    0,    0,    0,    0,    0],</a:t>
            </a:r>
            <a:br>
              <a:rPr lang="en" sz="1050">
                <a:solidFill>
                  <a:schemeClr val="dk1"/>
                </a:solidFill>
                <a:highlight>
                  <a:srgbClr val="FFFFFF"/>
                </a:highlight>
              </a:rPr>
            </a:br>
            <a:r>
              <a:rPr lang="en" sz="1050">
                <a:solidFill>
                  <a:schemeClr val="dk1"/>
                </a:solidFill>
                <a:highlight>
                  <a:srgbClr val="FFFFFF"/>
                </a:highlight>
              </a:rPr>
              <a:t>[  14,    3,    4,    0,    1,    0,    0,    0,    0,    0,    0,    0]]</a:t>
            </a:r>
            <a:endParaRPr sz="1050">
              <a:solidFill>
                <a:schemeClr val="dk1"/>
              </a:solidFill>
              <a:highlight>
                <a:srgbClr val="FFFFFF"/>
              </a:highlight>
            </a:endParaRPr>
          </a:p>
          <a:p>
            <a:pPr indent="0" lvl="0" marL="0">
              <a:spcBef>
                <a:spcPts val="0"/>
              </a:spcBef>
              <a:spcAft>
                <a:spcPts val="0"/>
              </a:spcAft>
              <a:buNone/>
            </a:pPr>
            <a:r>
              <a:t/>
            </a:r>
            <a:endParaRPr/>
          </a:p>
        </p:txBody>
      </p:sp>
      <p:sp>
        <p:nvSpPr>
          <p:cNvPr id="358" name="Shape 358"/>
          <p:cNvSpPr/>
          <p:nvPr/>
        </p:nvSpPr>
        <p:spPr>
          <a:xfrm>
            <a:off x="1105075" y="2979450"/>
            <a:ext cx="411900" cy="201000"/>
          </a:xfrm>
          <a:prstGeom prst="rect">
            <a:avLst/>
          </a:prstGeom>
          <a:no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txBox="1"/>
          <p:nvPr/>
        </p:nvSpPr>
        <p:spPr>
          <a:xfrm>
            <a:off x="6318900" y="404775"/>
            <a:ext cx="2441100" cy="112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There are 6576 pairs where one is labeled as 0 and the other labeled as 1, but they are highly similar</a:t>
            </a:r>
            <a:endParaRPr/>
          </a:p>
        </p:txBody>
      </p:sp>
      <p:cxnSp>
        <p:nvCxnSpPr>
          <p:cNvPr id="360" name="Shape 360"/>
          <p:cNvCxnSpPr>
            <a:stCxn id="358" idx="3"/>
            <a:endCxn id="359" idx="1"/>
          </p:cNvCxnSpPr>
          <p:nvPr/>
        </p:nvCxnSpPr>
        <p:spPr>
          <a:xfrm flipH="1" rot="10800000">
            <a:off x="1516975" y="968850"/>
            <a:ext cx="4801800" cy="2111100"/>
          </a:xfrm>
          <a:prstGeom prst="straightConnector1">
            <a:avLst/>
          </a:prstGeom>
          <a:noFill/>
          <a:ln cap="flat" cmpd="sng" w="28575">
            <a:solidFill>
              <a:srgbClr val="6FA8D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Shape 365"/>
          <p:cNvPicPr preferRelativeResize="0"/>
          <p:nvPr/>
        </p:nvPicPr>
        <p:blipFill>
          <a:blip r:embed="rId3">
            <a:alphaModFix/>
          </a:blip>
          <a:stretch>
            <a:fillRect/>
          </a:stretch>
        </p:blipFill>
        <p:spPr>
          <a:xfrm>
            <a:off x="0" y="0"/>
            <a:ext cx="3443200" cy="1374675"/>
          </a:xfrm>
          <a:prstGeom prst="rect">
            <a:avLst/>
          </a:prstGeom>
          <a:noFill/>
          <a:ln>
            <a:noFill/>
          </a:ln>
        </p:spPr>
      </p:pic>
      <p:sp>
        <p:nvSpPr>
          <p:cNvPr id="366" name="Shape 366"/>
          <p:cNvSpPr txBox="1"/>
          <p:nvPr/>
        </p:nvSpPr>
        <p:spPr>
          <a:xfrm>
            <a:off x="383500" y="1099475"/>
            <a:ext cx="4850400" cy="9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Even if we set cosine similarity threshold to be 0.97:</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id="367" name="Shape 367"/>
          <p:cNvSpPr txBox="1"/>
          <p:nvPr/>
        </p:nvSpPr>
        <p:spPr>
          <a:xfrm>
            <a:off x="622875" y="1717800"/>
            <a:ext cx="4229400" cy="2427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  0,   0,   0,   0,   0,   0,   0,   0,   0,   0,   0,   0],</a:t>
            </a:r>
            <a:br>
              <a:rPr lang="en" sz="1050">
                <a:solidFill>
                  <a:schemeClr val="dk1"/>
                </a:solidFill>
                <a:highlight>
                  <a:srgbClr val="FFFFFF"/>
                </a:highlight>
              </a:rPr>
            </a:br>
            <a:r>
              <a:rPr lang="en" sz="1050">
                <a:solidFill>
                  <a:schemeClr val="dk1"/>
                </a:solidFill>
                <a:highlight>
                  <a:srgbClr val="FFFFFF"/>
                </a:highlight>
              </a:rPr>
              <a:t>       [245,   0,   0,   0,   0,   0,   0,   0,   0,   0,   0,   0],</a:t>
            </a:r>
            <a:br>
              <a:rPr lang="en" sz="1050">
                <a:solidFill>
                  <a:schemeClr val="dk1"/>
                </a:solidFill>
                <a:highlight>
                  <a:srgbClr val="FFFFFF"/>
                </a:highlight>
              </a:rPr>
            </a:br>
            <a:r>
              <a:rPr lang="en" sz="1050">
                <a:solidFill>
                  <a:schemeClr val="dk1"/>
                </a:solidFill>
                <a:highlight>
                  <a:srgbClr val="FFFFFF"/>
                </a:highlight>
              </a:rPr>
              <a:t>       [141,  44,   0,   0,   0,   0,   0,   0,   0,   0,   0,   0],</a:t>
            </a:r>
            <a:br>
              <a:rPr lang="en" sz="1050">
                <a:solidFill>
                  <a:schemeClr val="dk1"/>
                </a:solidFill>
                <a:highlight>
                  <a:srgbClr val="FFFFFF"/>
                </a:highlight>
              </a:rPr>
            </a:br>
            <a:r>
              <a:rPr lang="en" sz="1050">
                <a:solidFill>
                  <a:schemeClr val="dk1"/>
                </a:solidFill>
                <a:highlight>
                  <a:srgbClr val="FFFFFF"/>
                </a:highlight>
              </a:rPr>
              <a:t>       [ 87,  31,  19,   0,   0,   0,   0,   0,   0,   0,   0,   0],</a:t>
            </a:r>
            <a:br>
              <a:rPr lang="en" sz="1050">
                <a:solidFill>
                  <a:schemeClr val="dk1"/>
                </a:solidFill>
                <a:highlight>
                  <a:srgbClr val="FFFFFF"/>
                </a:highlight>
              </a:rPr>
            </a:br>
            <a:r>
              <a:rPr lang="en" sz="1050">
                <a:solidFill>
                  <a:schemeClr val="dk1"/>
                </a:solidFill>
                <a:highlight>
                  <a:srgbClr val="FFFFFF"/>
                </a:highlight>
              </a:rPr>
              <a:t>       [ 28,   5,   5,   3,   0,   0,   0,   0,   0,   0,   0,   0],</a:t>
            </a:r>
            <a:br>
              <a:rPr lang="en" sz="1050">
                <a:solidFill>
                  <a:schemeClr val="dk1"/>
                </a:solidFill>
                <a:highlight>
                  <a:srgbClr val="FFFFFF"/>
                </a:highlight>
              </a:rPr>
            </a:br>
            <a:r>
              <a:rPr lang="en" sz="1050">
                <a:solidFill>
                  <a:schemeClr val="dk1"/>
                </a:solidFill>
                <a:highlight>
                  <a:srgbClr val="FFFFFF"/>
                </a:highlight>
              </a:rPr>
              <a:t>       [ 34,  12,  10,   4,   2,   0,   0,   0,   0,   0,   0,   0],</a:t>
            </a:r>
            <a:br>
              <a:rPr lang="en" sz="1050">
                <a:solidFill>
                  <a:schemeClr val="dk1"/>
                </a:solidFill>
                <a:highlight>
                  <a:srgbClr val="FFFFFF"/>
                </a:highlight>
              </a:rPr>
            </a:br>
            <a:r>
              <a:rPr lang="en" sz="1050">
                <a:solidFill>
                  <a:schemeClr val="dk1"/>
                </a:solidFill>
                <a:highlight>
                  <a:srgbClr val="FFFFFF"/>
                </a:highlight>
              </a:rPr>
              <a:t>       [ 11,   2,   1,   1,   0,   0,   0,   0,   0,   0,   0,   0],</a:t>
            </a:r>
            <a:br>
              <a:rPr lang="en" sz="1050">
                <a:solidFill>
                  <a:schemeClr val="dk1"/>
                </a:solidFill>
                <a:highlight>
                  <a:srgbClr val="FFFFFF"/>
                </a:highlight>
              </a:rPr>
            </a:br>
            <a:r>
              <a:rPr lang="en" sz="1050">
                <a:solidFill>
                  <a:schemeClr val="dk1"/>
                </a:solidFill>
                <a:highlight>
                  <a:srgbClr val="FFFFFF"/>
                </a:highlight>
              </a:rPr>
              <a:t>       [ 10,   1,   4,   3,   0,   0,   0,   0,   0,   0,   0,   0],</a:t>
            </a:r>
            <a:br>
              <a:rPr lang="en" sz="1050">
                <a:solidFill>
                  <a:schemeClr val="dk1"/>
                </a:solidFill>
                <a:highlight>
                  <a:srgbClr val="FFFFFF"/>
                </a:highlight>
              </a:rPr>
            </a:br>
            <a:r>
              <a:rPr lang="en" sz="1050">
                <a:solidFill>
                  <a:schemeClr val="dk1"/>
                </a:solidFill>
                <a:highlight>
                  <a:srgbClr val="FFFFFF"/>
                </a:highlight>
              </a:rPr>
              <a:t>       [  1,   0,   0,   0,   0,   0,   0,   0,   0,   0,   0,   0],</a:t>
            </a:r>
            <a:br>
              <a:rPr lang="en" sz="1050">
                <a:solidFill>
                  <a:schemeClr val="dk1"/>
                </a:solidFill>
                <a:highlight>
                  <a:srgbClr val="FFFFFF"/>
                </a:highlight>
              </a:rPr>
            </a:br>
            <a:r>
              <a:rPr lang="en" sz="1050">
                <a:solidFill>
                  <a:schemeClr val="dk1"/>
                </a:solidFill>
                <a:highlight>
                  <a:srgbClr val="FFFFFF"/>
                </a:highlight>
              </a:rPr>
              <a:t>       [  2,   0,   0,   0,   0,   0,   0,   0,   0,   0,   0,   0],</a:t>
            </a:r>
            <a:br>
              <a:rPr lang="en" sz="1050">
                <a:solidFill>
                  <a:schemeClr val="dk1"/>
                </a:solidFill>
                <a:highlight>
                  <a:srgbClr val="FFFFFF"/>
                </a:highlight>
              </a:rPr>
            </a:br>
            <a:r>
              <a:rPr lang="en" sz="1050">
                <a:solidFill>
                  <a:schemeClr val="dk1"/>
                </a:solidFill>
                <a:highlight>
                  <a:srgbClr val="FFFFFF"/>
                </a:highlight>
              </a:rPr>
              <a:t>       [  0,   1,   0,   0,   0,   0,   0,   0,   0,   0,   0,   0],</a:t>
            </a:r>
            <a:br>
              <a:rPr lang="en" sz="1050">
                <a:solidFill>
                  <a:schemeClr val="dk1"/>
                </a:solidFill>
                <a:highlight>
                  <a:srgbClr val="FFFFFF"/>
                </a:highlight>
              </a:rPr>
            </a:br>
            <a:r>
              <a:rPr lang="en" sz="1050">
                <a:solidFill>
                  <a:schemeClr val="dk1"/>
                </a:solidFill>
                <a:highlight>
                  <a:srgbClr val="FFFFFF"/>
                </a:highlight>
              </a:rPr>
              <a:t>       [  2,   0,   0,   0,   0,   0,   0,   0,   0,   0,   0,   0]</a:t>
            </a:r>
            <a:endParaRPr sz="1050">
              <a:solidFill>
                <a:schemeClr val="dk1"/>
              </a:solidFill>
              <a:highlight>
                <a:srgbClr val="FFFFFF"/>
              </a:highlight>
            </a:endParaRPr>
          </a:p>
          <a:p>
            <a:pPr indent="0" lvl="0" marL="0">
              <a:spcBef>
                <a:spcPts val="0"/>
              </a:spcBef>
              <a:spcAft>
                <a:spcPts val="0"/>
              </a:spcAft>
              <a:buNone/>
            </a:pPr>
            <a:r>
              <a:t/>
            </a:r>
            <a:endParaRPr/>
          </a:p>
        </p:txBody>
      </p:sp>
      <p:pic>
        <p:nvPicPr>
          <p:cNvPr id="368" name="Shape 368"/>
          <p:cNvPicPr preferRelativeResize="0"/>
          <p:nvPr/>
        </p:nvPicPr>
        <p:blipFill>
          <a:blip r:embed="rId4">
            <a:alphaModFix/>
          </a:blip>
          <a:stretch>
            <a:fillRect/>
          </a:stretch>
        </p:blipFill>
        <p:spPr>
          <a:xfrm>
            <a:off x="5376250" y="1548800"/>
            <a:ext cx="3248025" cy="2514600"/>
          </a:xfrm>
          <a:prstGeom prst="rect">
            <a:avLst/>
          </a:prstGeom>
          <a:noFill/>
          <a:ln>
            <a:noFill/>
          </a:ln>
        </p:spPr>
      </p:pic>
      <p:sp>
        <p:nvSpPr>
          <p:cNvPr id="369" name="Shape 369"/>
          <p:cNvSpPr txBox="1"/>
          <p:nvPr/>
        </p:nvSpPr>
        <p:spPr>
          <a:xfrm>
            <a:off x="890200" y="4235200"/>
            <a:ext cx="7508100" cy="70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   </a:t>
            </a:r>
            <a:r>
              <a:rPr lang="en" sz="2400"/>
              <a:t>The original “depression” marks are problematic!</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Shape 374"/>
          <p:cNvPicPr preferRelativeResize="0"/>
          <p:nvPr/>
        </p:nvPicPr>
        <p:blipFill>
          <a:blip r:embed="rId3">
            <a:alphaModFix/>
          </a:blip>
          <a:stretch>
            <a:fillRect/>
          </a:stretch>
        </p:blipFill>
        <p:spPr>
          <a:xfrm>
            <a:off x="0" y="0"/>
            <a:ext cx="3443200" cy="1374675"/>
          </a:xfrm>
          <a:prstGeom prst="rect">
            <a:avLst/>
          </a:prstGeom>
          <a:noFill/>
          <a:ln>
            <a:noFill/>
          </a:ln>
        </p:spPr>
      </p:pic>
      <p:sp>
        <p:nvSpPr>
          <p:cNvPr id="375" name="Shape 375"/>
          <p:cNvSpPr txBox="1"/>
          <p:nvPr/>
        </p:nvSpPr>
        <p:spPr>
          <a:xfrm>
            <a:off x="384600" y="1039200"/>
            <a:ext cx="8759400" cy="9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After we tune the labels and retry the models:</a:t>
            </a:r>
            <a:endParaRPr/>
          </a:p>
          <a:p>
            <a:pPr indent="0" lvl="0" marL="0">
              <a:spcBef>
                <a:spcPts val="0"/>
              </a:spcBef>
              <a:spcAft>
                <a:spcPts val="0"/>
              </a:spcAft>
              <a:buNone/>
            </a:pPr>
            <a:r>
              <a:t/>
            </a:r>
            <a:endParaRPr/>
          </a:p>
          <a:p>
            <a:pPr indent="-317500" lvl="0" marL="457200" rtl="0">
              <a:spcBef>
                <a:spcPts val="0"/>
              </a:spcBef>
              <a:spcAft>
                <a:spcPts val="0"/>
              </a:spcAft>
              <a:buSzPts val="1400"/>
              <a:buAutoNum type="arabicParenBoth"/>
            </a:pPr>
            <a:r>
              <a:rPr lang="en"/>
              <a:t>Random Forest                 		   (2)    AdaBoost                           (3)      Neural Network</a:t>
            </a:r>
            <a:endParaRPr/>
          </a:p>
        </p:txBody>
      </p:sp>
      <p:sp>
        <p:nvSpPr>
          <p:cNvPr id="376" name="Shape 376"/>
          <p:cNvSpPr txBox="1"/>
          <p:nvPr/>
        </p:nvSpPr>
        <p:spPr>
          <a:xfrm>
            <a:off x="836675" y="4395900"/>
            <a:ext cx="1624500" cy="7476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solidFill>
                  <a:schemeClr val="dk1"/>
                </a:solidFill>
                <a:highlight>
                  <a:srgbClr val="FFFFFF"/>
                </a:highlight>
              </a:rPr>
              <a:t>Test accuracy: </a:t>
            </a:r>
            <a:r>
              <a:rPr lang="en" sz="1050">
                <a:solidFill>
                  <a:schemeClr val="dk1"/>
                </a:solidFill>
                <a:highlight>
                  <a:srgbClr val="FFFFFF"/>
                </a:highlight>
              </a:rPr>
              <a:t>0.640</a:t>
            </a:r>
            <a:endParaRPr sz="1050">
              <a:solidFill>
                <a:schemeClr val="dk1"/>
              </a:solidFill>
              <a:highlight>
                <a:srgbClr val="FFFFFF"/>
              </a:highlight>
            </a:endParaRPr>
          </a:p>
        </p:txBody>
      </p:sp>
      <p:sp>
        <p:nvSpPr>
          <p:cNvPr id="377" name="Shape 377"/>
          <p:cNvSpPr txBox="1"/>
          <p:nvPr/>
        </p:nvSpPr>
        <p:spPr>
          <a:xfrm>
            <a:off x="4030250" y="4395900"/>
            <a:ext cx="1786500" cy="7476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solidFill>
                  <a:schemeClr val="dk1"/>
                </a:solidFill>
                <a:highlight>
                  <a:srgbClr val="FFFFFF"/>
                </a:highlight>
              </a:rPr>
              <a:t>Test accuracy: </a:t>
            </a:r>
            <a:r>
              <a:rPr lang="en" sz="1050">
                <a:solidFill>
                  <a:schemeClr val="dk1"/>
                </a:solidFill>
                <a:highlight>
                  <a:srgbClr val="FFFFFF"/>
                </a:highlight>
              </a:rPr>
              <a:t>0.602</a:t>
            </a:r>
            <a:endParaRPr sz="1050">
              <a:solidFill>
                <a:schemeClr val="dk1"/>
              </a:solidFill>
              <a:highlight>
                <a:srgbClr val="FFFFFF"/>
              </a:highlight>
            </a:endParaRPr>
          </a:p>
        </p:txBody>
      </p:sp>
      <p:sp>
        <p:nvSpPr>
          <p:cNvPr id="378" name="Shape 378"/>
          <p:cNvSpPr txBox="1"/>
          <p:nvPr/>
        </p:nvSpPr>
        <p:spPr>
          <a:xfrm>
            <a:off x="6778075" y="4395900"/>
            <a:ext cx="1786500" cy="7476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solidFill>
                  <a:schemeClr val="dk1"/>
                </a:solidFill>
                <a:highlight>
                  <a:srgbClr val="FFFFFF"/>
                </a:highlight>
              </a:rPr>
              <a:t>Test accuracy: </a:t>
            </a:r>
            <a:r>
              <a:rPr lang="en" sz="1050">
                <a:solidFill>
                  <a:schemeClr val="dk1"/>
                </a:solidFill>
                <a:highlight>
                  <a:srgbClr val="FFFFFF"/>
                </a:highlight>
              </a:rPr>
              <a:t>0.634</a:t>
            </a:r>
            <a:endParaRPr sz="1050">
              <a:solidFill>
                <a:schemeClr val="dk1"/>
              </a:solidFill>
              <a:highlight>
                <a:srgbClr val="FFFFFF"/>
              </a:highlight>
            </a:endParaRPr>
          </a:p>
        </p:txBody>
      </p:sp>
      <p:pic>
        <p:nvPicPr>
          <p:cNvPr id="379" name="Shape 379"/>
          <p:cNvPicPr preferRelativeResize="0"/>
          <p:nvPr/>
        </p:nvPicPr>
        <p:blipFill>
          <a:blip r:embed="rId4">
            <a:alphaModFix/>
          </a:blip>
          <a:stretch>
            <a:fillRect/>
          </a:stretch>
        </p:blipFill>
        <p:spPr>
          <a:xfrm>
            <a:off x="492775" y="2221775"/>
            <a:ext cx="2038725" cy="1733967"/>
          </a:xfrm>
          <a:prstGeom prst="rect">
            <a:avLst/>
          </a:prstGeom>
          <a:noFill/>
          <a:ln>
            <a:noFill/>
          </a:ln>
        </p:spPr>
      </p:pic>
      <p:pic>
        <p:nvPicPr>
          <p:cNvPr id="380" name="Shape 380"/>
          <p:cNvPicPr preferRelativeResize="0"/>
          <p:nvPr/>
        </p:nvPicPr>
        <p:blipFill>
          <a:blip r:embed="rId5">
            <a:alphaModFix/>
          </a:blip>
          <a:stretch>
            <a:fillRect/>
          </a:stretch>
        </p:blipFill>
        <p:spPr>
          <a:xfrm>
            <a:off x="3534025" y="2242800"/>
            <a:ext cx="2038725" cy="1733987"/>
          </a:xfrm>
          <a:prstGeom prst="rect">
            <a:avLst/>
          </a:prstGeom>
          <a:noFill/>
          <a:ln>
            <a:noFill/>
          </a:ln>
        </p:spPr>
      </p:pic>
      <p:pic>
        <p:nvPicPr>
          <p:cNvPr id="381" name="Shape 381"/>
          <p:cNvPicPr preferRelativeResize="0"/>
          <p:nvPr/>
        </p:nvPicPr>
        <p:blipFill>
          <a:blip r:embed="rId6">
            <a:alphaModFix/>
          </a:blip>
          <a:stretch>
            <a:fillRect/>
          </a:stretch>
        </p:blipFill>
        <p:spPr>
          <a:xfrm>
            <a:off x="6525850" y="2221775"/>
            <a:ext cx="2038725" cy="173396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pic>
        <p:nvPicPr>
          <p:cNvPr id="386" name="Shape 386"/>
          <p:cNvPicPr preferRelativeResize="0"/>
          <p:nvPr/>
        </p:nvPicPr>
        <p:blipFill>
          <a:blip r:embed="rId3">
            <a:alphaModFix/>
          </a:blip>
          <a:stretch>
            <a:fillRect/>
          </a:stretch>
        </p:blipFill>
        <p:spPr>
          <a:xfrm>
            <a:off x="0" y="0"/>
            <a:ext cx="3443200" cy="1374675"/>
          </a:xfrm>
          <a:prstGeom prst="rect">
            <a:avLst/>
          </a:prstGeom>
          <a:noFill/>
          <a:ln>
            <a:noFill/>
          </a:ln>
        </p:spPr>
      </p:pic>
      <p:sp>
        <p:nvSpPr>
          <p:cNvPr id="387" name="Shape 387"/>
          <p:cNvSpPr txBox="1"/>
          <p:nvPr/>
        </p:nvSpPr>
        <p:spPr>
          <a:xfrm>
            <a:off x="6266700" y="479888"/>
            <a:ext cx="2570100" cy="41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Conclusion</a:t>
            </a:r>
            <a:endParaRPr/>
          </a:p>
        </p:txBody>
      </p:sp>
      <p:sp>
        <p:nvSpPr>
          <p:cNvPr id="388" name="Shape 388"/>
          <p:cNvSpPr txBox="1"/>
          <p:nvPr/>
        </p:nvSpPr>
        <p:spPr>
          <a:xfrm>
            <a:off x="804375" y="1461475"/>
            <a:ext cx="7126200" cy="308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txBox="1"/>
          <p:nvPr/>
        </p:nvSpPr>
        <p:spPr>
          <a:xfrm>
            <a:off x="951650" y="1302875"/>
            <a:ext cx="7466100" cy="2900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Our model performance can achieve 70% accuracy, and from confusion matrix we can see s high true negative rate but a relatively low true positive rate.</a:t>
            </a:r>
            <a:endParaRPr/>
          </a:p>
          <a:p>
            <a:pPr indent="-317500" lvl="1" marL="914400" rtl="0">
              <a:spcBef>
                <a:spcPts val="0"/>
              </a:spcBef>
              <a:spcAft>
                <a:spcPts val="0"/>
              </a:spcAft>
              <a:buSzPts val="1400"/>
              <a:buAutoNum type="alphaLcPeriod"/>
            </a:pPr>
            <a:r>
              <a:rPr lang="en"/>
              <a:t>Our dataset shows 59% labeled 0 and others labeled more than 1 (NOT WELL </a:t>
            </a:r>
            <a:r>
              <a:rPr lang="en"/>
              <a:t>BALANCED</a:t>
            </a:r>
            <a:r>
              <a:rPr lang="en"/>
              <a:t>)</a:t>
            </a:r>
            <a:endParaRPr/>
          </a:p>
          <a:p>
            <a:pPr indent="-317500" lvl="1" marL="914400" rtl="0">
              <a:spcBef>
                <a:spcPts val="0"/>
              </a:spcBef>
              <a:spcAft>
                <a:spcPts val="0"/>
              </a:spcAft>
              <a:buSzPts val="1400"/>
              <a:buAutoNum type="alphaLcPeriod"/>
            </a:pPr>
            <a:r>
              <a:rPr lang="en"/>
              <a:t>This dataset from age 11 children who may have limited vocabulary, which limit our choice of word features</a:t>
            </a:r>
            <a:endParaRPr/>
          </a:p>
          <a:p>
            <a:pPr indent="-317500" lvl="1" marL="914400" rtl="0">
              <a:spcBef>
                <a:spcPts val="0"/>
              </a:spcBef>
              <a:spcAft>
                <a:spcPts val="0"/>
              </a:spcAft>
              <a:buSzPts val="1400"/>
              <a:buAutoNum type="alphaLcPeriod"/>
            </a:pPr>
            <a:r>
              <a:rPr lang="en"/>
              <a:t>Unable to represent the true meanings from them though correcting the words and spelling (LOSS)</a:t>
            </a:r>
            <a:endParaRPr/>
          </a:p>
          <a:p>
            <a:pPr indent="-317500" lvl="1" marL="914400" rtl="0">
              <a:spcBef>
                <a:spcPts val="0"/>
              </a:spcBef>
              <a:spcAft>
                <a:spcPts val="0"/>
              </a:spcAft>
              <a:buSzPts val="1400"/>
              <a:buAutoNum type="alphaLcPeriod"/>
            </a:pPr>
            <a:r>
              <a:rPr lang="en"/>
              <a:t>Preprocessing for essays still leaves some useless words which may have higher frequent appearance.</a:t>
            </a:r>
            <a:endParaRPr/>
          </a:p>
          <a:p>
            <a:pPr indent="-317500" lvl="0" marL="457200" rtl="0">
              <a:spcBef>
                <a:spcPts val="0"/>
              </a:spcBef>
              <a:spcAft>
                <a:spcPts val="0"/>
              </a:spcAft>
              <a:buSzPts val="1400"/>
              <a:buAutoNum type="arabicPeriod"/>
            </a:pPr>
            <a:r>
              <a:rPr lang="en"/>
              <a:t>Probably the correlations between the essays and their depression degrees may not be highly related. So in the future we hope that we can get better features so that we can perform better models for children’s mental health.</a:t>
            </a:r>
            <a:endParaRPr/>
          </a:p>
          <a:p>
            <a:pPr indent="0" lvl="0" marL="0" rtl="0">
              <a:spcBef>
                <a:spcPts val="0"/>
              </a:spcBef>
              <a:spcAft>
                <a:spcPts val="0"/>
              </a:spcAft>
              <a:buNone/>
            </a:pPr>
            <a:r>
              <a:t/>
            </a:r>
            <a:endParaRPr/>
          </a:p>
          <a:p>
            <a:pPr indent="0" lvl="0" marL="0">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0" y="0"/>
            <a:ext cx="3443200" cy="1374675"/>
          </a:xfrm>
          <a:prstGeom prst="rect">
            <a:avLst/>
          </a:prstGeom>
          <a:noFill/>
          <a:ln>
            <a:noFill/>
          </a:ln>
        </p:spPr>
      </p:pic>
      <p:sp>
        <p:nvSpPr>
          <p:cNvPr id="144" name="Shape 144"/>
          <p:cNvSpPr txBox="1"/>
          <p:nvPr/>
        </p:nvSpPr>
        <p:spPr>
          <a:xfrm>
            <a:off x="407100" y="1051375"/>
            <a:ext cx="8329800" cy="404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Case ID</a:t>
            </a:r>
            <a:r>
              <a:rPr lang="en"/>
              <a:t>: </a:t>
            </a:r>
            <a:r>
              <a:rPr lang="en">
                <a:solidFill>
                  <a:schemeClr val="dk1"/>
                </a:solidFill>
                <a:highlight>
                  <a:srgbClr val="FFFFFF"/>
                </a:highlight>
              </a:rPr>
              <a:t>'N18166S'</a:t>
            </a:r>
            <a:endParaRPr>
              <a:solidFill>
                <a:schemeClr val="dk1"/>
              </a:solidFill>
              <a:highlight>
                <a:srgbClr val="FFFFFF"/>
              </a:highlight>
            </a:endParaRPr>
          </a:p>
          <a:p>
            <a:pPr indent="0" lvl="0" marL="0">
              <a:spcBef>
                <a:spcPts val="0"/>
              </a:spcBef>
              <a:spcAft>
                <a:spcPts val="0"/>
              </a:spcAft>
              <a:buNone/>
            </a:pPr>
            <a:r>
              <a:rPr b="1" lang="en"/>
              <a:t>Essay</a:t>
            </a:r>
            <a:r>
              <a:rPr lang="en"/>
              <a:t>: </a:t>
            </a:r>
            <a:r>
              <a:rPr lang="en">
                <a:solidFill>
                  <a:schemeClr val="dk1"/>
                </a:solidFill>
                <a:highlight>
                  <a:srgbClr val="FFFFFF"/>
                </a:highlight>
              </a:rPr>
              <a:t>"</a:t>
            </a:r>
            <a:r>
              <a:rPr lang="en">
                <a:solidFill>
                  <a:srgbClr val="8E7CC3"/>
                </a:solidFill>
                <a:highlight>
                  <a:srgbClr val="FFFFFF"/>
                </a:highlight>
              </a:rPr>
              <a:t>My name is (name) and I am 25 years old. I am not married and I have a little boy. My life I am leading is not so good just now. My interests are gardening and jig-saw making I mak*e a jig-saw when I have notheng to do. My home life is not very intressting I just sit and watch the tv on Monday I watch Blue Petter. My work is an Builder and I have to build a 9 story flat, a factor, a school and for all thess job`s and a lot of outher`s. I need a scafflding to stand on to get to the top of the building. I have to go up and down the scalfflding to get some bricks and cement. I have sore legs going up and down the scalfflding. By this time I have got good exersice . When I go home I am as fit as a fiddle for my dinner. I come back after my dinner up the scafflding for more buillding and exersice. I go hom with my week's wages on my poket and I have got 10xxxx 15s and 6d for the week. My little boy (name) is staying with my next door neabour when I am at work . He has a train set their and it works by battery it only cost me 39. and 11 for it. My Garden is quite nice and I have a prize wining melling . I ceep it in a green house. When my favouret tv program comes on witch is How I go and watch it . It shown you how to left 8 brick with one hand last week. I do my Garden in the wonteh when the ground is soft. I *out my potatoes in the ***** and cover them ap so the frost dose not get them. After that I plant the onion's and shalots Words: 318</a:t>
            </a:r>
            <a:r>
              <a:rPr lang="en">
                <a:solidFill>
                  <a:schemeClr val="dk1"/>
                </a:solidFill>
                <a:highlight>
                  <a:srgbClr val="FFFFFF"/>
                </a:highlight>
              </a:rPr>
              <a:t>.”</a:t>
            </a:r>
            <a:endParaRPr sz="1050">
              <a:solidFill>
                <a:schemeClr val="dk1"/>
              </a:solidFill>
              <a:highlight>
                <a:srgbClr val="FFFFFF"/>
              </a:highlight>
            </a:endParaRPr>
          </a:p>
          <a:p>
            <a:pPr indent="0" lvl="0" marL="0">
              <a:spcBef>
                <a:spcPts val="0"/>
              </a:spcBef>
              <a:spcAft>
                <a:spcPts val="0"/>
              </a:spcAft>
              <a:buNone/>
            </a:pPr>
            <a:r>
              <a:rPr b="1" lang="en"/>
              <a:t>Anxiety</a:t>
            </a:r>
            <a:r>
              <a:rPr lang="en"/>
              <a:t>: 1.0</a:t>
            </a:r>
            <a:endParaRPr/>
          </a:p>
          <a:p>
            <a:pPr indent="0" lvl="0" marL="0">
              <a:spcBef>
                <a:spcPts val="0"/>
              </a:spcBef>
              <a:spcAft>
                <a:spcPts val="0"/>
              </a:spcAft>
              <a:buNone/>
            </a:pPr>
            <a:r>
              <a:rPr b="1" lang="en">
                <a:solidFill>
                  <a:srgbClr val="674EA7"/>
                </a:solidFill>
              </a:rPr>
              <a:t>Depression</a:t>
            </a:r>
            <a:r>
              <a:rPr lang="en">
                <a:solidFill>
                  <a:srgbClr val="674EA7"/>
                </a:solidFill>
              </a:rPr>
              <a:t>: 1.0</a:t>
            </a:r>
            <a:endParaRPr>
              <a:solidFill>
                <a:srgbClr val="674EA7"/>
              </a:solidFill>
            </a:endParaRPr>
          </a:p>
        </p:txBody>
      </p:sp>
      <p:sp>
        <p:nvSpPr>
          <p:cNvPr id="145" name="Shape 145"/>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Preparation</a:t>
            </a:r>
            <a:endParaRPr b="1" sz="1800">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0" y="0"/>
            <a:ext cx="3443200" cy="1374675"/>
          </a:xfrm>
          <a:prstGeom prst="rect">
            <a:avLst/>
          </a:prstGeom>
          <a:noFill/>
          <a:ln>
            <a:noFill/>
          </a:ln>
        </p:spPr>
      </p:pic>
      <p:sp>
        <p:nvSpPr>
          <p:cNvPr id="151" name="Shape 151"/>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Preprocessing</a:t>
            </a:r>
            <a:endParaRPr b="1" sz="1800">
              <a:latin typeface="Avenir"/>
              <a:ea typeface="Avenir"/>
              <a:cs typeface="Avenir"/>
              <a:sym typeface="Avenir"/>
            </a:endParaRPr>
          </a:p>
        </p:txBody>
      </p:sp>
      <p:sp>
        <p:nvSpPr>
          <p:cNvPr id="152" name="Shape 152"/>
          <p:cNvSpPr txBox="1"/>
          <p:nvPr/>
        </p:nvSpPr>
        <p:spPr>
          <a:xfrm>
            <a:off x="455175" y="1247175"/>
            <a:ext cx="6866400" cy="901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Remove numbers and meaningless words like connection words (stop words)</a:t>
            </a:r>
            <a:endParaRPr/>
          </a:p>
          <a:p>
            <a:pPr indent="-317500" lvl="0" marL="457200" rtl="0">
              <a:spcBef>
                <a:spcPts val="0"/>
              </a:spcBef>
              <a:spcAft>
                <a:spcPts val="0"/>
              </a:spcAft>
              <a:buSzPts val="1400"/>
              <a:buAutoNum type="arabicPeriod"/>
            </a:pPr>
            <a:r>
              <a:rPr lang="en"/>
              <a:t>Remove other structures like words count in the essay</a:t>
            </a:r>
            <a:endParaRPr/>
          </a:p>
          <a:p>
            <a:pPr indent="-317500" lvl="0" marL="457200" rtl="0">
              <a:spcBef>
                <a:spcPts val="0"/>
              </a:spcBef>
              <a:spcAft>
                <a:spcPts val="0"/>
              </a:spcAft>
              <a:buSzPts val="1400"/>
              <a:buAutoNum type="arabicPeriod"/>
            </a:pPr>
            <a:r>
              <a:rPr lang="en">
                <a:solidFill>
                  <a:schemeClr val="dk1"/>
                </a:solidFill>
              </a:rPr>
              <a:t>Correct misspelled words</a:t>
            </a:r>
            <a:endParaRPr/>
          </a:p>
        </p:txBody>
      </p:sp>
      <p:sp>
        <p:nvSpPr>
          <p:cNvPr id="153" name="Shape 153"/>
          <p:cNvSpPr txBox="1"/>
          <p:nvPr/>
        </p:nvSpPr>
        <p:spPr>
          <a:xfrm>
            <a:off x="1171800" y="3004150"/>
            <a:ext cx="6800400" cy="1511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'name name years old married little boy life leading good interests gardening jigsaw making make jigsaw nothing home life interesting sit watch monday watch blue letter work builder build story flat factor school jobs lot others need scaffolding stand get top building go scaffolding get bricks cement sore legs going scaffolding time got good exercise go home fit fiddle dinner come back dinner scaffolding building exercise go weeks wages pocket got week little boy name staying next door labour work train set works battery cost garden quite nice prize dining telling deep green house favoured program comes witch go watch shown left brick one hand last week garden wonted ground soft potatoes cover frost dose get plant onions shots '</a:t>
            </a:r>
            <a:endParaRPr sz="1050">
              <a:solidFill>
                <a:schemeClr val="dk1"/>
              </a:solidFill>
              <a:highlight>
                <a:srgbClr val="FFFFFF"/>
              </a:highlight>
            </a:endParaRPr>
          </a:p>
          <a:p>
            <a:pPr indent="0" lvl="0" marL="0">
              <a:spcBef>
                <a:spcPts val="0"/>
              </a:spcBef>
              <a:spcAft>
                <a:spcPts val="0"/>
              </a:spcAft>
              <a:buNone/>
            </a:pPr>
            <a:r>
              <a:t/>
            </a:r>
            <a:endParaRPr/>
          </a:p>
        </p:txBody>
      </p:sp>
      <p:sp>
        <p:nvSpPr>
          <p:cNvPr id="154" name="Shape 154"/>
          <p:cNvSpPr txBox="1"/>
          <p:nvPr/>
        </p:nvSpPr>
        <p:spPr>
          <a:xfrm>
            <a:off x="655450" y="2467050"/>
            <a:ext cx="4251300" cy="26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An example of essay after preprocessing: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0" y="0"/>
            <a:ext cx="3443200" cy="1374675"/>
          </a:xfrm>
          <a:prstGeom prst="rect">
            <a:avLst/>
          </a:prstGeom>
          <a:noFill/>
          <a:ln>
            <a:noFill/>
          </a:ln>
        </p:spPr>
      </p:pic>
      <p:sp>
        <p:nvSpPr>
          <p:cNvPr id="160" name="Shape 160"/>
          <p:cNvSpPr txBox="1"/>
          <p:nvPr/>
        </p:nvSpPr>
        <p:spPr>
          <a:xfrm>
            <a:off x="407100" y="1051375"/>
            <a:ext cx="8329800" cy="40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Case ID</a:t>
            </a:r>
            <a:r>
              <a:rPr lang="en"/>
              <a:t>: </a:t>
            </a:r>
            <a:r>
              <a:rPr lang="en">
                <a:solidFill>
                  <a:schemeClr val="dk1"/>
                </a:solidFill>
                <a:highlight>
                  <a:srgbClr val="FFFFFF"/>
                </a:highlight>
              </a:rPr>
              <a:t>'N18166S'</a:t>
            </a:r>
            <a:endParaRPr>
              <a:solidFill>
                <a:schemeClr val="dk1"/>
              </a:solidFill>
              <a:highlight>
                <a:srgbClr val="FFFFFF"/>
              </a:highlight>
            </a:endParaRPr>
          </a:p>
          <a:p>
            <a:pPr indent="0" lvl="0" marL="0">
              <a:spcBef>
                <a:spcPts val="0"/>
              </a:spcBef>
              <a:spcAft>
                <a:spcPts val="0"/>
              </a:spcAft>
              <a:buNone/>
            </a:pPr>
            <a:r>
              <a:rPr b="1" lang="en"/>
              <a:t>Essay</a:t>
            </a:r>
            <a:r>
              <a:rPr lang="en"/>
              <a:t>: </a:t>
            </a:r>
            <a:endParaRPr/>
          </a:p>
          <a:p>
            <a:pPr indent="0" lvl="0" marL="0">
              <a:spcBef>
                <a:spcPts val="0"/>
              </a:spcBef>
              <a:spcAft>
                <a:spcPts val="0"/>
              </a:spcAft>
              <a:buNone/>
            </a:pPr>
            <a:r>
              <a:rPr lang="en" sz="1800">
                <a:solidFill>
                  <a:srgbClr val="3D85C6"/>
                </a:solidFill>
                <a:highlight>
                  <a:srgbClr val="FFFFFF"/>
                </a:highlight>
              </a:rPr>
              <a:t>=&gt;</a:t>
            </a:r>
            <a:r>
              <a:rPr b="1" lang="en" sz="1800">
                <a:solidFill>
                  <a:srgbClr val="3D85C6"/>
                </a:solidFill>
                <a:highlight>
                  <a:srgbClr val="FFFFFF"/>
                </a:highlight>
              </a:rPr>
              <a:t>Process: delete [...]</a:t>
            </a:r>
            <a:r>
              <a:rPr lang="en" sz="1800">
                <a:solidFill>
                  <a:srgbClr val="3D85C6"/>
                </a:solidFill>
                <a:highlight>
                  <a:srgbClr val="FFFFFF"/>
                </a:highlight>
              </a:rPr>
              <a:t> </a:t>
            </a:r>
            <a:r>
              <a:rPr lang="en" sz="1800">
                <a:solidFill>
                  <a:srgbClr val="CFE2F3"/>
                </a:solidFill>
                <a:highlight>
                  <a:srgbClr val="FFFFFF"/>
                </a:highlight>
              </a:rPr>
              <a:t>=&gt;Delete punctuations =&gt; Delete stopwords </a:t>
            </a:r>
            <a:endParaRPr sz="1800">
              <a:solidFill>
                <a:srgbClr val="CFE2F3"/>
              </a:solidFill>
              <a:highlight>
                <a:srgbClr val="FFFFFF"/>
              </a:highlight>
            </a:endParaRPr>
          </a:p>
          <a:p>
            <a:pPr indent="0" lvl="0" marL="0">
              <a:spcBef>
                <a:spcPts val="0"/>
              </a:spcBef>
              <a:spcAft>
                <a:spcPts val="0"/>
              </a:spcAft>
              <a:buNone/>
            </a:pPr>
            <a:r>
              <a:rPr lang="en" sz="1800">
                <a:solidFill>
                  <a:srgbClr val="CFE2F3"/>
                </a:solidFill>
                <a:highlight>
                  <a:srgbClr val="FFFFFF"/>
                </a:highlight>
              </a:rPr>
              <a:t>=&gt; Delete numbers and word count</a:t>
            </a:r>
            <a:endParaRPr sz="1800">
              <a:solidFill>
                <a:srgbClr val="CFE2F3"/>
              </a:solidFill>
              <a:highlight>
                <a:srgbClr val="FFFFFF"/>
              </a:highlight>
            </a:endParaRPr>
          </a:p>
          <a:p>
            <a:pPr indent="0" lvl="0" marL="0">
              <a:spcBef>
                <a:spcPts val="0"/>
              </a:spcBef>
              <a:spcAft>
                <a:spcPts val="0"/>
              </a:spcAft>
              <a:buNone/>
            </a:pPr>
            <a:r>
              <a:t/>
            </a:r>
            <a:endParaRPr sz="1050">
              <a:solidFill>
                <a:schemeClr val="dk1"/>
              </a:solidFill>
              <a:highlight>
                <a:srgbClr val="FFFFFF"/>
              </a:highlight>
            </a:endParaRPr>
          </a:p>
          <a:p>
            <a:pPr indent="0" lvl="0" marL="0">
              <a:spcBef>
                <a:spcPts val="0"/>
              </a:spcBef>
              <a:spcAft>
                <a:spcPts val="0"/>
              </a:spcAft>
              <a:buNone/>
            </a:pPr>
            <a:r>
              <a:rPr lang="en" sz="1050">
                <a:solidFill>
                  <a:schemeClr val="dk1"/>
                </a:solidFill>
                <a:highlight>
                  <a:srgbClr val="FFFFFF"/>
                </a:highlight>
              </a:rPr>
              <a:t>My name is (name) and I am 25 years old. I am not married and I have a little boy. My life I am leading is not so good just now. My interests are gardening and jig-saw making I mak*e a jig-saw when I have notheng to do. My home life is not very intressting I just sit and watch the tv on Monday I watch Blue Petter. My work is an Builder and I have to build a 9 story flat, a factor, a school and for all thess job`s and a lot of outher`s. I need a scafflding to stand on to get to the top of the building. I have to go up and down the scalfflding to get some bricks and cement. I have sore legs going up and down the scalfflding. By this time I have got good exersice . When I go home I am as fit as a fiddle for my dinner. I come back after my dinner up the scafflding for more buillding and exersice. I go hom with my week's wages on my poket and I have got 10xxxx 15s and 6d for the week. My little boy (name) is staying with my next door neabour when I am at work . He has a train set their and it works by battery it only cost me 39. and 11 for it. My Garden is quite nice and I have a prize wining melling . I ceep it in a green house. When my favouret tv program comes on witch is How I go and watch it . It shown you how to left 8 brick with one hand last week. I do my Garden in the wonteh when the ground is soft. I *out my potatoes in the ***** and cover them ap so the frost dose not get them. After that I plant the onion's and shalots.  Words: 318</a:t>
            </a:r>
            <a:endParaRPr sz="1050">
              <a:solidFill>
                <a:schemeClr val="dk1"/>
              </a:solidFill>
              <a:highlight>
                <a:srgbClr val="FFFFFF"/>
              </a:highlight>
            </a:endParaRPr>
          </a:p>
          <a:p>
            <a:pPr indent="0" lvl="0" marL="0">
              <a:spcBef>
                <a:spcPts val="0"/>
              </a:spcBef>
              <a:spcAft>
                <a:spcPts val="0"/>
              </a:spcAft>
              <a:buNone/>
            </a:pPr>
            <a:r>
              <a:t/>
            </a:r>
            <a:endParaRPr/>
          </a:p>
          <a:p>
            <a:pPr indent="0" lvl="0" marL="0" rtl="0">
              <a:spcBef>
                <a:spcPts val="0"/>
              </a:spcBef>
              <a:spcAft>
                <a:spcPts val="0"/>
              </a:spcAft>
              <a:buNone/>
            </a:pPr>
            <a:r>
              <a:rPr b="1" lang="en"/>
              <a:t>Anxiety</a:t>
            </a:r>
            <a:r>
              <a:rPr lang="en"/>
              <a:t>: 1.0</a:t>
            </a:r>
            <a:endParaRPr/>
          </a:p>
          <a:p>
            <a:pPr indent="0" lvl="0" marL="0" rtl="0">
              <a:spcBef>
                <a:spcPts val="0"/>
              </a:spcBef>
              <a:spcAft>
                <a:spcPts val="0"/>
              </a:spcAft>
              <a:buNone/>
            </a:pPr>
            <a:r>
              <a:rPr b="1" lang="en">
                <a:solidFill>
                  <a:srgbClr val="674EA7"/>
                </a:solidFill>
              </a:rPr>
              <a:t>Depression</a:t>
            </a:r>
            <a:r>
              <a:rPr lang="en">
                <a:solidFill>
                  <a:srgbClr val="674EA7"/>
                </a:solidFill>
              </a:rPr>
              <a:t>: 1.0</a:t>
            </a:r>
            <a:endParaRPr>
              <a:solidFill>
                <a:srgbClr val="674EA7"/>
              </a:solidFill>
            </a:endParaRPr>
          </a:p>
        </p:txBody>
      </p:sp>
      <p:sp>
        <p:nvSpPr>
          <p:cNvPr id="161" name="Shape 161"/>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Preparation</a:t>
            </a:r>
            <a:endParaRPr b="1" sz="1800">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0" y="0"/>
            <a:ext cx="3443200" cy="1374675"/>
          </a:xfrm>
          <a:prstGeom prst="rect">
            <a:avLst/>
          </a:prstGeom>
          <a:noFill/>
          <a:ln>
            <a:noFill/>
          </a:ln>
        </p:spPr>
      </p:pic>
      <p:sp>
        <p:nvSpPr>
          <p:cNvPr id="167" name="Shape 167"/>
          <p:cNvSpPr txBox="1"/>
          <p:nvPr/>
        </p:nvSpPr>
        <p:spPr>
          <a:xfrm>
            <a:off x="407100" y="1051375"/>
            <a:ext cx="8329800" cy="40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Case ID</a:t>
            </a:r>
            <a:r>
              <a:rPr lang="en"/>
              <a:t>: </a:t>
            </a:r>
            <a:r>
              <a:rPr lang="en">
                <a:solidFill>
                  <a:schemeClr val="dk1"/>
                </a:solidFill>
                <a:highlight>
                  <a:srgbClr val="FFFFFF"/>
                </a:highlight>
              </a:rPr>
              <a:t>'N18166S'</a:t>
            </a:r>
            <a:endParaRPr>
              <a:solidFill>
                <a:schemeClr val="dk1"/>
              </a:solidFill>
              <a:highlight>
                <a:srgbClr val="FFFFFF"/>
              </a:highlight>
            </a:endParaRPr>
          </a:p>
          <a:p>
            <a:pPr indent="0" lvl="0" marL="0">
              <a:spcBef>
                <a:spcPts val="0"/>
              </a:spcBef>
              <a:spcAft>
                <a:spcPts val="0"/>
              </a:spcAft>
              <a:buNone/>
            </a:pPr>
            <a:r>
              <a:rPr b="1" lang="en"/>
              <a:t>Essay</a:t>
            </a:r>
            <a:r>
              <a:rPr lang="en"/>
              <a:t>: </a:t>
            </a:r>
            <a:endParaRPr>
              <a:solidFill>
                <a:schemeClr val="dk1"/>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CFE2F3"/>
                </a:solidFill>
                <a:highlight>
                  <a:srgbClr val="FFFFFF"/>
                </a:highlight>
              </a:rPr>
              <a:t>=&gt;Process: delete [...]</a:t>
            </a:r>
            <a:r>
              <a:rPr lang="en" sz="1800">
                <a:solidFill>
                  <a:srgbClr val="3D85C6"/>
                </a:solidFill>
                <a:highlight>
                  <a:srgbClr val="FFFFFF"/>
                </a:highlight>
              </a:rPr>
              <a:t> </a:t>
            </a:r>
            <a:r>
              <a:rPr b="1" lang="en" sz="1800">
                <a:solidFill>
                  <a:srgbClr val="3D85C6"/>
                </a:solidFill>
                <a:highlight>
                  <a:srgbClr val="FFFFFF"/>
                </a:highlight>
              </a:rPr>
              <a:t>=&gt;Delete punctuations</a:t>
            </a:r>
            <a:r>
              <a:rPr lang="en" sz="1800">
                <a:solidFill>
                  <a:srgbClr val="CFE2F3"/>
                </a:solidFill>
                <a:highlight>
                  <a:srgbClr val="FFFFFF"/>
                </a:highlight>
              </a:rPr>
              <a:t> =&gt; Delete stopwords </a:t>
            </a:r>
            <a:endParaRPr sz="1800">
              <a:solidFill>
                <a:srgbClr val="CFE2F3"/>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CFE2F3"/>
                </a:solidFill>
                <a:highlight>
                  <a:srgbClr val="FFFFFF"/>
                </a:highlight>
              </a:rPr>
              <a:t>=&gt; Delete numbers and word count</a:t>
            </a:r>
            <a:endParaRPr sz="1800">
              <a:solidFill>
                <a:srgbClr val="CFE2F3"/>
              </a:solidFill>
              <a:highlight>
                <a:srgbClr val="FFFFFF"/>
              </a:highlight>
            </a:endParaRPr>
          </a:p>
          <a:p>
            <a:pPr indent="0" lvl="0" marL="0">
              <a:spcBef>
                <a:spcPts val="0"/>
              </a:spcBef>
              <a:spcAft>
                <a:spcPts val="0"/>
              </a:spcAft>
              <a:buNone/>
            </a:pPr>
            <a:br>
              <a:rPr lang="en" sz="1050">
                <a:solidFill>
                  <a:schemeClr val="dk1"/>
                </a:solidFill>
                <a:highlight>
                  <a:srgbClr val="FFFFFF"/>
                </a:highlight>
              </a:rPr>
            </a:br>
            <a:r>
              <a:rPr lang="en" sz="1050">
                <a:solidFill>
                  <a:schemeClr val="dk1"/>
                </a:solidFill>
                <a:highlight>
                  <a:srgbClr val="FFFFFF"/>
                </a:highlight>
              </a:rPr>
              <a:t>My name is name and I am 25 years old I am not married and I have a little boy My life I am leading is not so good just now My interests are gardening and jigsaw making I make a jigsaw when I have notheng to do My home life is not very intressting I just sit and watch the tv on Monday I watch Blue Petter My work is an Builder and I have to build a 9 story flat a factor a school and for all thess jobs and a lot of outhers I need a scafflding to stand on to get to the top of the building I have to go up and down the scalfflding to get some bricks and cement I have sore legs going up and down the scalfflding By this time I have got good exersice  When I go home I am as fit as a fiddle for my dinner I come back after my dinner up the scafflding for more buillding and exersice I go hom with my weeks wages on my poket and I have got 10xxxx 15s and 6d for the week My little boy name is staying with my next door neabour when I am at work  He has a train set their and it works by battery it only cost me 39 and 11 for it My Garden is quite nice and I have a prize wining melling  I ceep it in a green house When my favouret tv program comes on witch is How I go and watch it  It shown you how to left 8 brick with one hand last week I do my Garden in the wonteh when the ground is soft I out my potatoes in the  and cover them ap so the frost dose not get them After that I plant the onions and shalots  Words 318</a:t>
            </a:r>
            <a:endParaRPr sz="1050">
              <a:solidFill>
                <a:schemeClr val="dk1"/>
              </a:solidFill>
              <a:highlight>
                <a:srgbClr val="FFFFFF"/>
              </a:highlight>
            </a:endParaRPr>
          </a:p>
          <a:p>
            <a:pPr indent="0" lvl="0" marL="0" rtl="0">
              <a:spcBef>
                <a:spcPts val="0"/>
              </a:spcBef>
              <a:spcAft>
                <a:spcPts val="0"/>
              </a:spcAft>
              <a:buNone/>
            </a:pPr>
            <a:r>
              <a:t/>
            </a:r>
            <a:endParaRPr>
              <a:solidFill>
                <a:srgbClr val="8E7CC3"/>
              </a:solidFill>
              <a:highlight>
                <a:srgbClr val="FFFFFF"/>
              </a:highlight>
            </a:endParaRPr>
          </a:p>
          <a:p>
            <a:pPr indent="0" lvl="0" marL="0" rtl="0">
              <a:spcBef>
                <a:spcPts val="0"/>
              </a:spcBef>
              <a:spcAft>
                <a:spcPts val="0"/>
              </a:spcAft>
              <a:buNone/>
            </a:pPr>
            <a:r>
              <a:rPr b="1" lang="en"/>
              <a:t>Anxiety</a:t>
            </a:r>
            <a:r>
              <a:rPr lang="en"/>
              <a:t>: 1.0</a:t>
            </a:r>
            <a:endParaRPr/>
          </a:p>
          <a:p>
            <a:pPr indent="0" lvl="0" marL="0" rtl="0">
              <a:spcBef>
                <a:spcPts val="0"/>
              </a:spcBef>
              <a:spcAft>
                <a:spcPts val="0"/>
              </a:spcAft>
              <a:buNone/>
            </a:pPr>
            <a:r>
              <a:rPr b="1" lang="en">
                <a:solidFill>
                  <a:srgbClr val="674EA7"/>
                </a:solidFill>
              </a:rPr>
              <a:t>Depression</a:t>
            </a:r>
            <a:r>
              <a:rPr lang="en">
                <a:solidFill>
                  <a:srgbClr val="674EA7"/>
                </a:solidFill>
              </a:rPr>
              <a:t>: 1.0</a:t>
            </a:r>
            <a:endParaRPr>
              <a:solidFill>
                <a:srgbClr val="674EA7"/>
              </a:solidFill>
            </a:endParaRPr>
          </a:p>
        </p:txBody>
      </p:sp>
      <p:sp>
        <p:nvSpPr>
          <p:cNvPr id="168" name="Shape 168"/>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Preparation</a:t>
            </a:r>
            <a:endParaRPr b="1" sz="1800">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0" y="0"/>
            <a:ext cx="3443200" cy="1374675"/>
          </a:xfrm>
          <a:prstGeom prst="rect">
            <a:avLst/>
          </a:prstGeom>
          <a:noFill/>
          <a:ln>
            <a:noFill/>
          </a:ln>
        </p:spPr>
      </p:pic>
      <p:sp>
        <p:nvSpPr>
          <p:cNvPr id="174" name="Shape 174"/>
          <p:cNvSpPr txBox="1"/>
          <p:nvPr/>
        </p:nvSpPr>
        <p:spPr>
          <a:xfrm>
            <a:off x="407100" y="1051375"/>
            <a:ext cx="8329800" cy="40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Case ID</a:t>
            </a:r>
            <a:r>
              <a:rPr lang="en"/>
              <a:t>: </a:t>
            </a:r>
            <a:r>
              <a:rPr lang="en">
                <a:solidFill>
                  <a:schemeClr val="dk1"/>
                </a:solidFill>
                <a:highlight>
                  <a:srgbClr val="FFFFFF"/>
                </a:highlight>
              </a:rPr>
              <a:t>'N18166S'</a:t>
            </a:r>
            <a:endParaRPr>
              <a:solidFill>
                <a:schemeClr val="dk1"/>
              </a:solidFill>
              <a:highlight>
                <a:srgbClr val="FFFFFF"/>
              </a:highlight>
            </a:endParaRPr>
          </a:p>
          <a:p>
            <a:pPr indent="0" lvl="0" marL="0">
              <a:spcBef>
                <a:spcPts val="0"/>
              </a:spcBef>
              <a:spcAft>
                <a:spcPts val="0"/>
              </a:spcAft>
              <a:buNone/>
            </a:pPr>
            <a:r>
              <a:rPr b="1" lang="en"/>
              <a:t>Essay</a:t>
            </a:r>
            <a:r>
              <a:rPr lang="en"/>
              <a:t>: </a:t>
            </a:r>
            <a:endParaRPr/>
          </a:p>
          <a:p>
            <a:pPr indent="0" lvl="0" marL="0">
              <a:spcBef>
                <a:spcPts val="0"/>
              </a:spcBef>
              <a:spcAft>
                <a:spcPts val="0"/>
              </a:spcAft>
              <a:buClr>
                <a:schemeClr val="dk1"/>
              </a:buClr>
              <a:buSzPts val="1100"/>
              <a:buFont typeface="Arial"/>
              <a:buNone/>
            </a:pPr>
            <a:r>
              <a:rPr lang="en" sz="1800">
                <a:solidFill>
                  <a:srgbClr val="CFE2F3"/>
                </a:solidFill>
                <a:highlight>
                  <a:srgbClr val="FFFFFF"/>
                </a:highlight>
              </a:rPr>
              <a:t>=&gt;Process: delete [...] =&gt;Delete punctuations </a:t>
            </a:r>
            <a:r>
              <a:rPr b="1" lang="en" sz="1800">
                <a:solidFill>
                  <a:srgbClr val="3D85C6"/>
                </a:solidFill>
                <a:highlight>
                  <a:srgbClr val="FFFFFF"/>
                </a:highlight>
              </a:rPr>
              <a:t>=&gt; Delete stopwords</a:t>
            </a:r>
            <a:r>
              <a:rPr lang="en" sz="1800">
                <a:solidFill>
                  <a:srgbClr val="CFE2F3"/>
                </a:solidFill>
                <a:highlight>
                  <a:srgbClr val="FFFFFF"/>
                </a:highlight>
              </a:rPr>
              <a:t> </a:t>
            </a:r>
            <a:endParaRPr sz="1800">
              <a:solidFill>
                <a:srgbClr val="CFE2F3"/>
              </a:solidFill>
              <a:highlight>
                <a:srgbClr val="FFFFFF"/>
              </a:highlight>
            </a:endParaRPr>
          </a:p>
          <a:p>
            <a:pPr indent="0" lvl="0" marL="0">
              <a:spcBef>
                <a:spcPts val="0"/>
              </a:spcBef>
              <a:spcAft>
                <a:spcPts val="0"/>
              </a:spcAft>
              <a:buClr>
                <a:schemeClr val="dk1"/>
              </a:buClr>
              <a:buSzPts val="1100"/>
              <a:buFont typeface="Arial"/>
              <a:buNone/>
            </a:pPr>
            <a:r>
              <a:rPr lang="en" sz="1800">
                <a:solidFill>
                  <a:srgbClr val="CFE2F3"/>
                </a:solidFill>
                <a:highlight>
                  <a:srgbClr val="FFFFFF"/>
                </a:highlight>
              </a:rPr>
              <a:t>=&gt; Delete numbers and word count</a:t>
            </a:r>
            <a:endParaRPr/>
          </a:p>
          <a:p>
            <a:pPr indent="0" lvl="0" marL="0" rtl="0">
              <a:lnSpc>
                <a:spcPct val="115000"/>
              </a:lnSpc>
              <a:spcBef>
                <a:spcPts val="0"/>
              </a:spcBef>
              <a:spcAft>
                <a:spcPts val="0"/>
              </a:spcAft>
              <a:buNone/>
            </a:pPr>
            <a:r>
              <a:t/>
            </a:r>
            <a:endParaRPr sz="1050">
              <a:solidFill>
                <a:schemeClr val="dk1"/>
              </a:solidFill>
              <a:highlight>
                <a:srgbClr val="FFFFFF"/>
              </a:highlight>
            </a:endParaRPr>
          </a:p>
          <a:p>
            <a:pPr indent="0" lvl="0" marL="0" rtl="0">
              <a:lnSpc>
                <a:spcPct val="115000"/>
              </a:lnSpc>
              <a:spcBef>
                <a:spcPts val="0"/>
              </a:spcBef>
              <a:spcAft>
                <a:spcPts val="0"/>
              </a:spcAft>
              <a:buNone/>
            </a:pPr>
            <a:r>
              <a:rPr lang="en" sz="1050">
                <a:solidFill>
                  <a:schemeClr val="dk1"/>
                </a:solidFill>
                <a:highlight>
                  <a:srgbClr val="FFFFFF"/>
                </a:highlight>
              </a:rPr>
              <a:t>name name 25 years old married little boy life leading good interests gardening jigsaw making make jigsaw notheng home life intressting sit watch tv monday watch blue petter work builder build 9 story flat factor school thess jobs lot outhers need scafflding stand get top building go scalfflding get bricks cement sore legs going scalfflding time got good exersice  go home fit fiddle dinner come back dinner scafflding buillding exersice go hom weeks wages poket got 10xxxx 15s 6d week little boy name staying next door neabour work  train set works battery cost 39 11 garden quite nice prize wining melling  ceep green house favouret tv program comes witch go watch  shown left 8 brick one hand last week garden wonteh ground soft potatoes  cover ap frost dose get plant onions shalots  words 318</a:t>
            </a:r>
            <a:endParaRPr sz="1050">
              <a:solidFill>
                <a:schemeClr val="dk1"/>
              </a:solidFill>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spcBef>
                <a:spcPts val="0"/>
              </a:spcBef>
              <a:spcAft>
                <a:spcPts val="0"/>
              </a:spcAft>
              <a:buNone/>
            </a:pPr>
            <a:r>
              <a:rPr b="1" lang="en"/>
              <a:t>Anxiety</a:t>
            </a:r>
            <a:r>
              <a:rPr lang="en"/>
              <a:t>: 1.0</a:t>
            </a:r>
            <a:endParaRPr/>
          </a:p>
          <a:p>
            <a:pPr indent="0" lvl="0" marL="0" rtl="0">
              <a:spcBef>
                <a:spcPts val="0"/>
              </a:spcBef>
              <a:spcAft>
                <a:spcPts val="0"/>
              </a:spcAft>
              <a:buNone/>
            </a:pPr>
            <a:r>
              <a:rPr b="1" lang="en">
                <a:solidFill>
                  <a:srgbClr val="674EA7"/>
                </a:solidFill>
              </a:rPr>
              <a:t>Depression</a:t>
            </a:r>
            <a:r>
              <a:rPr lang="en">
                <a:solidFill>
                  <a:srgbClr val="674EA7"/>
                </a:solidFill>
              </a:rPr>
              <a:t>: 1.0</a:t>
            </a:r>
            <a:endParaRPr>
              <a:solidFill>
                <a:srgbClr val="674EA7"/>
              </a:solidFill>
            </a:endParaRPr>
          </a:p>
        </p:txBody>
      </p:sp>
      <p:sp>
        <p:nvSpPr>
          <p:cNvPr id="175" name="Shape 175"/>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Preparation</a:t>
            </a:r>
            <a:endParaRPr b="1" sz="1800">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0" y="0"/>
            <a:ext cx="3443200" cy="1374675"/>
          </a:xfrm>
          <a:prstGeom prst="rect">
            <a:avLst/>
          </a:prstGeom>
          <a:noFill/>
          <a:ln>
            <a:noFill/>
          </a:ln>
        </p:spPr>
      </p:pic>
      <p:sp>
        <p:nvSpPr>
          <p:cNvPr id="181" name="Shape 181"/>
          <p:cNvSpPr txBox="1"/>
          <p:nvPr/>
        </p:nvSpPr>
        <p:spPr>
          <a:xfrm>
            <a:off x="407100" y="1051375"/>
            <a:ext cx="8329800" cy="40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Case ID</a:t>
            </a:r>
            <a:r>
              <a:rPr lang="en"/>
              <a:t>: </a:t>
            </a:r>
            <a:r>
              <a:rPr lang="en">
                <a:solidFill>
                  <a:schemeClr val="dk1"/>
                </a:solidFill>
                <a:highlight>
                  <a:srgbClr val="FFFFFF"/>
                </a:highlight>
              </a:rPr>
              <a:t>'N18166S'</a:t>
            </a:r>
            <a:endParaRPr>
              <a:solidFill>
                <a:schemeClr val="dk1"/>
              </a:solidFill>
              <a:highlight>
                <a:srgbClr val="FFFFFF"/>
              </a:highlight>
            </a:endParaRPr>
          </a:p>
          <a:p>
            <a:pPr indent="0" lvl="0" marL="0">
              <a:spcBef>
                <a:spcPts val="0"/>
              </a:spcBef>
              <a:spcAft>
                <a:spcPts val="0"/>
              </a:spcAft>
              <a:buNone/>
            </a:pPr>
            <a:r>
              <a:rPr b="1" lang="en"/>
              <a:t>Essay</a:t>
            </a:r>
            <a:r>
              <a:rPr lang="en"/>
              <a:t>: </a:t>
            </a:r>
            <a:endParaRPr/>
          </a:p>
          <a:p>
            <a:pPr indent="0" lvl="0" marL="0">
              <a:spcBef>
                <a:spcPts val="0"/>
              </a:spcBef>
              <a:spcAft>
                <a:spcPts val="0"/>
              </a:spcAft>
              <a:buClr>
                <a:schemeClr val="dk1"/>
              </a:buClr>
              <a:buSzPts val="1100"/>
              <a:buFont typeface="Arial"/>
              <a:buNone/>
            </a:pPr>
            <a:r>
              <a:rPr lang="en" sz="1800">
                <a:solidFill>
                  <a:srgbClr val="CFE2F3"/>
                </a:solidFill>
                <a:highlight>
                  <a:srgbClr val="FFFFFF"/>
                </a:highlight>
              </a:rPr>
              <a:t>=&gt;Process: delete [...] =&gt;Delete punctuations =&gt; Delete stopwords </a:t>
            </a:r>
            <a:endParaRPr sz="1800">
              <a:solidFill>
                <a:srgbClr val="CFE2F3"/>
              </a:solidFill>
              <a:highlight>
                <a:srgbClr val="FFFFFF"/>
              </a:highlight>
            </a:endParaRPr>
          </a:p>
          <a:p>
            <a:pPr indent="0" lvl="0" marL="0" rtl="0">
              <a:spcBef>
                <a:spcPts val="0"/>
              </a:spcBef>
              <a:spcAft>
                <a:spcPts val="0"/>
              </a:spcAft>
              <a:buClr>
                <a:schemeClr val="dk1"/>
              </a:buClr>
              <a:buSzPts val="1100"/>
              <a:buFont typeface="Arial"/>
              <a:buNone/>
            </a:pPr>
            <a:r>
              <a:rPr b="1" lang="en" sz="1800">
                <a:solidFill>
                  <a:srgbClr val="3D85C6"/>
                </a:solidFill>
                <a:highlight>
                  <a:srgbClr val="FFFFFF"/>
                </a:highlight>
              </a:rPr>
              <a:t>=&gt; Delete numbers and word count</a:t>
            </a:r>
            <a:endParaRPr b="1">
              <a:solidFill>
                <a:srgbClr val="3D85C6"/>
              </a:solidFill>
            </a:endParaRPr>
          </a:p>
          <a:p>
            <a:pPr indent="0" lvl="0" marL="0" rtl="0">
              <a:lnSpc>
                <a:spcPct val="115000"/>
              </a:lnSpc>
              <a:spcBef>
                <a:spcPts val="0"/>
              </a:spcBef>
              <a:spcAft>
                <a:spcPts val="0"/>
              </a:spcAft>
              <a:buNone/>
            </a:pPr>
            <a:r>
              <a:t/>
            </a:r>
            <a:endParaRPr sz="1050">
              <a:solidFill>
                <a:schemeClr val="dk1"/>
              </a:solidFill>
              <a:highlight>
                <a:srgbClr val="FFFFFF"/>
              </a:highlight>
            </a:endParaRPr>
          </a:p>
          <a:p>
            <a:pPr indent="0" lvl="0" marL="0" rtl="0">
              <a:lnSpc>
                <a:spcPct val="115000"/>
              </a:lnSpc>
              <a:spcBef>
                <a:spcPts val="0"/>
              </a:spcBef>
              <a:spcAft>
                <a:spcPts val="0"/>
              </a:spcAft>
              <a:buNone/>
            </a:pPr>
            <a:r>
              <a:rPr lang="en" sz="1050">
                <a:solidFill>
                  <a:schemeClr val="dk1"/>
                </a:solidFill>
                <a:highlight>
                  <a:srgbClr val="FFFFFF"/>
                </a:highlight>
              </a:rPr>
              <a:t>name name years old married little boy life leading good interests gardening jigsaw making make jigsaw </a:t>
            </a:r>
            <a:r>
              <a:rPr lang="en" sz="1050">
                <a:solidFill>
                  <a:srgbClr val="E06666"/>
                </a:solidFill>
                <a:highlight>
                  <a:srgbClr val="FFFFFF"/>
                </a:highlight>
              </a:rPr>
              <a:t>notheng</a:t>
            </a:r>
            <a:r>
              <a:rPr lang="en" sz="1050">
                <a:solidFill>
                  <a:schemeClr val="dk1"/>
                </a:solidFill>
                <a:highlight>
                  <a:srgbClr val="FFFFFF"/>
                </a:highlight>
              </a:rPr>
              <a:t> home life </a:t>
            </a:r>
            <a:r>
              <a:rPr lang="en" sz="1050">
                <a:solidFill>
                  <a:srgbClr val="E06666"/>
                </a:solidFill>
                <a:highlight>
                  <a:srgbClr val="FFFFFF"/>
                </a:highlight>
              </a:rPr>
              <a:t>intressting</a:t>
            </a:r>
            <a:r>
              <a:rPr lang="en" sz="1050">
                <a:solidFill>
                  <a:schemeClr val="dk1"/>
                </a:solidFill>
                <a:highlight>
                  <a:srgbClr val="FFFFFF"/>
                </a:highlight>
              </a:rPr>
              <a:t> sit watch tv monday watch blue </a:t>
            </a:r>
            <a:r>
              <a:rPr lang="en" sz="1050">
                <a:solidFill>
                  <a:srgbClr val="E06666"/>
                </a:solidFill>
                <a:highlight>
                  <a:srgbClr val="FFFFFF"/>
                </a:highlight>
              </a:rPr>
              <a:t>petter</a:t>
            </a:r>
            <a:r>
              <a:rPr lang="en" sz="1050">
                <a:solidFill>
                  <a:schemeClr val="dk1"/>
                </a:solidFill>
                <a:highlight>
                  <a:srgbClr val="FFFFFF"/>
                </a:highlight>
              </a:rPr>
              <a:t> work builder build story flat factor school thess jobs lot </a:t>
            </a:r>
            <a:r>
              <a:rPr lang="en" sz="1050">
                <a:solidFill>
                  <a:srgbClr val="E06666"/>
                </a:solidFill>
                <a:highlight>
                  <a:srgbClr val="FFFFFF"/>
                </a:highlight>
              </a:rPr>
              <a:t>outhers</a:t>
            </a:r>
            <a:r>
              <a:rPr lang="en" sz="1050">
                <a:solidFill>
                  <a:schemeClr val="dk1"/>
                </a:solidFill>
                <a:highlight>
                  <a:srgbClr val="FFFFFF"/>
                </a:highlight>
              </a:rPr>
              <a:t> need </a:t>
            </a:r>
            <a:r>
              <a:rPr lang="en" sz="1050">
                <a:solidFill>
                  <a:srgbClr val="E06666"/>
                </a:solidFill>
                <a:highlight>
                  <a:srgbClr val="FFFFFF"/>
                </a:highlight>
              </a:rPr>
              <a:t>scafflding</a:t>
            </a:r>
            <a:r>
              <a:rPr lang="en" sz="1050">
                <a:solidFill>
                  <a:schemeClr val="dk1"/>
                </a:solidFill>
                <a:highlight>
                  <a:srgbClr val="FFFFFF"/>
                </a:highlight>
              </a:rPr>
              <a:t> stand get top building go </a:t>
            </a:r>
            <a:r>
              <a:rPr lang="en" sz="1050">
                <a:solidFill>
                  <a:srgbClr val="E06666"/>
                </a:solidFill>
                <a:highlight>
                  <a:srgbClr val="FFFFFF"/>
                </a:highlight>
              </a:rPr>
              <a:t>scalfflding</a:t>
            </a:r>
            <a:r>
              <a:rPr lang="en" sz="1050">
                <a:solidFill>
                  <a:schemeClr val="dk1"/>
                </a:solidFill>
                <a:highlight>
                  <a:srgbClr val="FFFFFF"/>
                </a:highlight>
              </a:rPr>
              <a:t> get bricks cement sore legs going </a:t>
            </a:r>
            <a:r>
              <a:rPr lang="en" sz="1050">
                <a:solidFill>
                  <a:srgbClr val="E06666"/>
                </a:solidFill>
                <a:highlight>
                  <a:srgbClr val="FFFFFF"/>
                </a:highlight>
              </a:rPr>
              <a:t>scalfflding</a:t>
            </a:r>
            <a:r>
              <a:rPr lang="en" sz="1050">
                <a:solidFill>
                  <a:schemeClr val="dk1"/>
                </a:solidFill>
                <a:highlight>
                  <a:srgbClr val="FFFFFF"/>
                </a:highlight>
              </a:rPr>
              <a:t> time got good </a:t>
            </a:r>
            <a:r>
              <a:rPr lang="en" sz="1050">
                <a:solidFill>
                  <a:srgbClr val="E06666"/>
                </a:solidFill>
                <a:highlight>
                  <a:srgbClr val="FFFFFF"/>
                </a:highlight>
              </a:rPr>
              <a:t>exersice </a:t>
            </a:r>
            <a:r>
              <a:rPr lang="en" sz="1050">
                <a:solidFill>
                  <a:schemeClr val="dk1"/>
                </a:solidFill>
                <a:highlight>
                  <a:srgbClr val="FFFFFF"/>
                </a:highlight>
              </a:rPr>
              <a:t> go home fit fiddle dinner come back dinner </a:t>
            </a:r>
            <a:r>
              <a:rPr lang="en" sz="1050">
                <a:solidFill>
                  <a:srgbClr val="E06666"/>
                </a:solidFill>
                <a:highlight>
                  <a:srgbClr val="FFFFFF"/>
                </a:highlight>
              </a:rPr>
              <a:t>scafflding</a:t>
            </a:r>
            <a:r>
              <a:rPr lang="en" sz="1050">
                <a:solidFill>
                  <a:schemeClr val="dk1"/>
                </a:solidFill>
                <a:highlight>
                  <a:srgbClr val="FFFFFF"/>
                </a:highlight>
              </a:rPr>
              <a:t> </a:t>
            </a:r>
            <a:r>
              <a:rPr lang="en" sz="1050">
                <a:solidFill>
                  <a:srgbClr val="E06666"/>
                </a:solidFill>
                <a:highlight>
                  <a:srgbClr val="FFFFFF"/>
                </a:highlight>
              </a:rPr>
              <a:t>buillding exersice</a:t>
            </a:r>
            <a:r>
              <a:rPr lang="en" sz="1050">
                <a:solidFill>
                  <a:schemeClr val="dk1"/>
                </a:solidFill>
                <a:highlight>
                  <a:srgbClr val="FFFFFF"/>
                </a:highlight>
              </a:rPr>
              <a:t> go hom weeks wages </a:t>
            </a:r>
            <a:r>
              <a:rPr lang="en" sz="1050">
                <a:solidFill>
                  <a:srgbClr val="E06666"/>
                </a:solidFill>
                <a:highlight>
                  <a:srgbClr val="FFFFFF"/>
                </a:highlight>
              </a:rPr>
              <a:t>poket</a:t>
            </a:r>
            <a:r>
              <a:rPr lang="en" sz="1050">
                <a:solidFill>
                  <a:schemeClr val="dk1"/>
                </a:solidFill>
                <a:highlight>
                  <a:srgbClr val="FFFFFF"/>
                </a:highlight>
              </a:rPr>
              <a:t> got week little boy name staying next door </a:t>
            </a:r>
            <a:r>
              <a:rPr lang="en" sz="1050">
                <a:solidFill>
                  <a:srgbClr val="E06666"/>
                </a:solidFill>
                <a:highlight>
                  <a:srgbClr val="FFFFFF"/>
                </a:highlight>
              </a:rPr>
              <a:t>neabour</a:t>
            </a:r>
            <a:r>
              <a:rPr lang="en" sz="1050">
                <a:solidFill>
                  <a:schemeClr val="dk1"/>
                </a:solidFill>
                <a:highlight>
                  <a:srgbClr val="FFFFFF"/>
                </a:highlight>
              </a:rPr>
              <a:t> work  train set works battery cost garden quite nice prize </a:t>
            </a:r>
            <a:r>
              <a:rPr lang="en" sz="1050">
                <a:solidFill>
                  <a:srgbClr val="E06666"/>
                </a:solidFill>
                <a:highlight>
                  <a:srgbClr val="FFFFFF"/>
                </a:highlight>
              </a:rPr>
              <a:t>wining</a:t>
            </a:r>
            <a:r>
              <a:rPr lang="en" sz="1050">
                <a:solidFill>
                  <a:schemeClr val="dk1"/>
                </a:solidFill>
                <a:highlight>
                  <a:srgbClr val="FFFFFF"/>
                </a:highlight>
              </a:rPr>
              <a:t> melling  </a:t>
            </a:r>
            <a:r>
              <a:rPr lang="en" sz="1050">
                <a:solidFill>
                  <a:srgbClr val="E06666"/>
                </a:solidFill>
                <a:highlight>
                  <a:srgbClr val="FFFFFF"/>
                </a:highlight>
              </a:rPr>
              <a:t>ceep</a:t>
            </a:r>
            <a:r>
              <a:rPr lang="en" sz="1050">
                <a:solidFill>
                  <a:schemeClr val="dk1"/>
                </a:solidFill>
                <a:highlight>
                  <a:srgbClr val="FFFFFF"/>
                </a:highlight>
              </a:rPr>
              <a:t> green house </a:t>
            </a:r>
            <a:r>
              <a:rPr lang="en" sz="1050">
                <a:solidFill>
                  <a:srgbClr val="E06666"/>
                </a:solidFill>
                <a:highlight>
                  <a:srgbClr val="FFFFFF"/>
                </a:highlight>
              </a:rPr>
              <a:t>favouret </a:t>
            </a:r>
            <a:r>
              <a:rPr lang="en" sz="1050">
                <a:solidFill>
                  <a:schemeClr val="dk1"/>
                </a:solidFill>
                <a:highlight>
                  <a:srgbClr val="FFFFFF"/>
                </a:highlight>
              </a:rPr>
              <a:t>tv program comes witch go watch  shown left brick one hand last week garden </a:t>
            </a:r>
            <a:r>
              <a:rPr lang="en" sz="1050">
                <a:solidFill>
                  <a:srgbClr val="E06666"/>
                </a:solidFill>
                <a:highlight>
                  <a:srgbClr val="FFFFFF"/>
                </a:highlight>
              </a:rPr>
              <a:t>wonteh</a:t>
            </a:r>
            <a:r>
              <a:rPr lang="en" sz="1050">
                <a:solidFill>
                  <a:schemeClr val="dk1"/>
                </a:solidFill>
                <a:highlight>
                  <a:srgbClr val="FFFFFF"/>
                </a:highlight>
              </a:rPr>
              <a:t> ground soft potatoes  cover ap frost dose get plant onions </a:t>
            </a:r>
            <a:r>
              <a:rPr lang="en" sz="1050">
                <a:solidFill>
                  <a:srgbClr val="E06666"/>
                </a:solidFill>
                <a:highlight>
                  <a:srgbClr val="FFFFFF"/>
                </a:highlight>
              </a:rPr>
              <a:t>shalots</a:t>
            </a:r>
            <a:endParaRPr sz="1050">
              <a:solidFill>
                <a:srgbClr val="E06666"/>
              </a:solidFill>
              <a:highlight>
                <a:srgbClr val="FFFFFF"/>
              </a:highlight>
            </a:endParaRPr>
          </a:p>
          <a:p>
            <a:pPr indent="0" lvl="0" marL="0" rtl="0">
              <a:spcBef>
                <a:spcPts val="0"/>
              </a:spcBef>
              <a:spcAft>
                <a:spcPts val="0"/>
              </a:spcAft>
              <a:buNone/>
            </a:pPr>
            <a:r>
              <a:t/>
            </a:r>
            <a:endParaRPr/>
          </a:p>
          <a:p>
            <a:pPr indent="0" lvl="0" marL="0" rtl="0">
              <a:spcBef>
                <a:spcPts val="0"/>
              </a:spcBef>
              <a:spcAft>
                <a:spcPts val="0"/>
              </a:spcAft>
              <a:buNone/>
            </a:pPr>
            <a:r>
              <a:rPr b="1" lang="en"/>
              <a:t>Anxiety</a:t>
            </a:r>
            <a:r>
              <a:rPr lang="en"/>
              <a:t>: 1.0</a:t>
            </a:r>
            <a:endParaRPr/>
          </a:p>
          <a:p>
            <a:pPr indent="0" lvl="0" marL="0" rtl="0">
              <a:spcBef>
                <a:spcPts val="0"/>
              </a:spcBef>
              <a:spcAft>
                <a:spcPts val="0"/>
              </a:spcAft>
              <a:buNone/>
            </a:pPr>
            <a:r>
              <a:rPr b="1" lang="en">
                <a:solidFill>
                  <a:srgbClr val="674EA7"/>
                </a:solidFill>
              </a:rPr>
              <a:t>Depression</a:t>
            </a:r>
            <a:r>
              <a:rPr lang="en">
                <a:solidFill>
                  <a:srgbClr val="674EA7"/>
                </a:solidFill>
              </a:rPr>
              <a:t>: 1.0</a:t>
            </a:r>
            <a:endParaRPr>
              <a:solidFill>
                <a:srgbClr val="674EA7"/>
              </a:solidFill>
            </a:endParaRPr>
          </a:p>
        </p:txBody>
      </p:sp>
      <p:sp>
        <p:nvSpPr>
          <p:cNvPr id="182" name="Shape 182"/>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Preparation</a:t>
            </a:r>
            <a:endParaRPr b="1" sz="1800">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0" y="0"/>
            <a:ext cx="3443200" cy="1374675"/>
          </a:xfrm>
          <a:prstGeom prst="rect">
            <a:avLst/>
          </a:prstGeom>
          <a:noFill/>
          <a:ln>
            <a:noFill/>
          </a:ln>
        </p:spPr>
      </p:pic>
      <p:sp>
        <p:nvSpPr>
          <p:cNvPr id="188" name="Shape 188"/>
          <p:cNvSpPr txBox="1"/>
          <p:nvPr/>
        </p:nvSpPr>
        <p:spPr>
          <a:xfrm>
            <a:off x="6118825" y="464126"/>
            <a:ext cx="2948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Avenir"/>
                <a:ea typeface="Avenir"/>
                <a:cs typeface="Avenir"/>
                <a:sym typeface="Avenir"/>
              </a:rPr>
              <a:t>Data Preprocessing</a:t>
            </a:r>
            <a:endParaRPr b="1" sz="1800">
              <a:latin typeface="Avenir"/>
              <a:ea typeface="Avenir"/>
              <a:cs typeface="Avenir"/>
              <a:sym typeface="Avenir"/>
            </a:endParaRPr>
          </a:p>
        </p:txBody>
      </p:sp>
      <p:sp>
        <p:nvSpPr>
          <p:cNvPr id="189" name="Shape 189"/>
          <p:cNvSpPr txBox="1"/>
          <p:nvPr/>
        </p:nvSpPr>
        <p:spPr>
          <a:xfrm>
            <a:off x="436225" y="910525"/>
            <a:ext cx="5157300" cy="1123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2400"/>
              </a:spcBef>
              <a:spcAft>
                <a:spcPts val="0"/>
              </a:spcAft>
              <a:buClr>
                <a:schemeClr val="dk1"/>
              </a:buClr>
              <a:buSzPts val="1100"/>
              <a:buFont typeface="Arial"/>
              <a:buNone/>
            </a:pPr>
            <a:r>
              <a:rPr b="1" lang="en" sz="1800">
                <a:solidFill>
                  <a:schemeClr val="dk1"/>
                </a:solidFill>
              </a:rPr>
              <a:t>Spelling Corrector </a:t>
            </a:r>
            <a:r>
              <a:rPr lang="en" sz="1800">
                <a:solidFill>
                  <a:schemeClr val="dk1"/>
                </a:solidFill>
              </a:rPr>
              <a:t>-</a:t>
            </a:r>
            <a:r>
              <a:rPr b="1" lang="en" sz="1800">
                <a:solidFill>
                  <a:schemeClr val="dk1"/>
                </a:solidFill>
              </a:rPr>
              <a:t> </a:t>
            </a:r>
            <a:r>
              <a:rPr lang="en" sz="1800">
                <a:solidFill>
                  <a:schemeClr val="dk1"/>
                </a:solidFill>
              </a:rPr>
              <a:t>Model: Bayes' theorem</a:t>
            </a:r>
            <a:endParaRPr b="1" sz="1800">
              <a:solidFill>
                <a:schemeClr val="dk1"/>
              </a:solidFill>
            </a:endParaRPr>
          </a:p>
          <a:p>
            <a:pPr indent="0" lvl="0" marL="0" rtl="0">
              <a:spcBef>
                <a:spcPts val="600"/>
              </a:spcBef>
              <a:spcAft>
                <a:spcPts val="0"/>
              </a:spcAft>
              <a:buNone/>
            </a:pPr>
            <a:r>
              <a:t/>
            </a:r>
            <a:endParaRPr sz="1800"/>
          </a:p>
        </p:txBody>
      </p:sp>
      <p:sp>
        <p:nvSpPr>
          <p:cNvPr id="190" name="Shape 190"/>
          <p:cNvSpPr txBox="1"/>
          <p:nvPr/>
        </p:nvSpPr>
        <p:spPr>
          <a:xfrm>
            <a:off x="533275" y="1768675"/>
            <a:ext cx="4825200" cy="42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91" name="Shape 191"/>
          <p:cNvPicPr preferRelativeResize="0"/>
          <p:nvPr/>
        </p:nvPicPr>
        <p:blipFill>
          <a:blip r:embed="rId4">
            <a:alphaModFix/>
          </a:blip>
          <a:stretch>
            <a:fillRect/>
          </a:stretch>
        </p:blipFill>
        <p:spPr>
          <a:xfrm>
            <a:off x="360025" y="2128175"/>
            <a:ext cx="4035475" cy="581437"/>
          </a:xfrm>
          <a:prstGeom prst="rect">
            <a:avLst/>
          </a:prstGeom>
          <a:noFill/>
          <a:ln>
            <a:noFill/>
          </a:ln>
        </p:spPr>
      </p:pic>
      <p:pic>
        <p:nvPicPr>
          <p:cNvPr id="192" name="Shape 192"/>
          <p:cNvPicPr preferRelativeResize="0"/>
          <p:nvPr/>
        </p:nvPicPr>
        <p:blipFill>
          <a:blip r:embed="rId5">
            <a:alphaModFix/>
          </a:blip>
          <a:stretch>
            <a:fillRect/>
          </a:stretch>
        </p:blipFill>
        <p:spPr>
          <a:xfrm>
            <a:off x="665963" y="3123420"/>
            <a:ext cx="3423598" cy="474330"/>
          </a:xfrm>
          <a:prstGeom prst="rect">
            <a:avLst/>
          </a:prstGeom>
          <a:noFill/>
          <a:ln>
            <a:noFill/>
          </a:ln>
        </p:spPr>
      </p:pic>
      <p:cxnSp>
        <p:nvCxnSpPr>
          <p:cNvPr id="193" name="Shape 193"/>
          <p:cNvCxnSpPr>
            <a:stCxn id="191" idx="2"/>
            <a:endCxn id="192" idx="0"/>
          </p:cNvCxnSpPr>
          <p:nvPr/>
        </p:nvCxnSpPr>
        <p:spPr>
          <a:xfrm>
            <a:off x="2377762" y="2709612"/>
            <a:ext cx="0" cy="413700"/>
          </a:xfrm>
          <a:prstGeom prst="straightConnector1">
            <a:avLst/>
          </a:prstGeom>
          <a:noFill/>
          <a:ln cap="flat" cmpd="sng" w="9525">
            <a:solidFill>
              <a:schemeClr val="dk2"/>
            </a:solidFill>
            <a:prstDash val="solid"/>
            <a:round/>
            <a:headEnd len="med" w="med" type="none"/>
            <a:tailEnd len="med" w="med" type="triangle"/>
          </a:ln>
        </p:spPr>
      </p:cxnSp>
      <p:sp>
        <p:nvSpPr>
          <p:cNvPr id="194" name="Shape 194"/>
          <p:cNvSpPr txBox="1"/>
          <p:nvPr/>
        </p:nvSpPr>
        <p:spPr>
          <a:xfrm>
            <a:off x="2621850" y="2709588"/>
            <a:ext cx="937500" cy="34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simplify</a:t>
            </a:r>
            <a:endParaRPr/>
          </a:p>
        </p:txBody>
      </p:sp>
      <p:sp>
        <p:nvSpPr>
          <p:cNvPr id="195" name="Shape 195"/>
          <p:cNvSpPr txBox="1"/>
          <p:nvPr/>
        </p:nvSpPr>
        <p:spPr>
          <a:xfrm>
            <a:off x="4572000" y="1743700"/>
            <a:ext cx="4180800" cy="195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1"/>
                </a:solidFill>
              </a:rPr>
              <a:t>The four parts of this expression are:</a:t>
            </a:r>
            <a:endParaRPr sz="1800">
              <a:solidFill>
                <a:schemeClr val="dk1"/>
              </a:solidFill>
            </a:endParaRPr>
          </a:p>
          <a:p>
            <a:pPr indent="0" lvl="0" marL="0">
              <a:spcBef>
                <a:spcPts val="0"/>
              </a:spcBef>
              <a:spcAft>
                <a:spcPts val="0"/>
              </a:spcAft>
              <a:buNone/>
            </a:pPr>
            <a:r>
              <a:t/>
            </a:r>
            <a:endParaRPr sz="600">
              <a:solidFill>
                <a:schemeClr val="dk1"/>
              </a:solidFill>
            </a:endParaRPr>
          </a:p>
          <a:p>
            <a:pPr indent="-342900" lvl="0" marL="457200" rtl="0">
              <a:lnSpc>
                <a:spcPct val="115000"/>
              </a:lnSpc>
              <a:spcBef>
                <a:spcPts val="0"/>
              </a:spcBef>
              <a:spcAft>
                <a:spcPts val="0"/>
              </a:spcAft>
              <a:buClr>
                <a:schemeClr val="dk1"/>
              </a:buClr>
              <a:buSzPts val="1800"/>
              <a:buAutoNum type="arabicPeriod"/>
            </a:pPr>
            <a:r>
              <a:rPr b="1" lang="en" sz="1800">
                <a:solidFill>
                  <a:schemeClr val="dk1"/>
                </a:solidFill>
              </a:rPr>
              <a:t>Selection Mechanism</a:t>
            </a:r>
            <a:r>
              <a:rPr lang="en" sz="1800">
                <a:solidFill>
                  <a:schemeClr val="dk1"/>
                </a:solidFill>
              </a:rPr>
              <a:t>: argmax </a:t>
            </a:r>
            <a:endParaRPr sz="1800">
              <a:solidFill>
                <a:schemeClr val="dk1"/>
              </a:solidFill>
            </a:endParaRPr>
          </a:p>
          <a:p>
            <a:pPr indent="-342900" lvl="0" marL="457200" rtl="0">
              <a:lnSpc>
                <a:spcPct val="115000"/>
              </a:lnSpc>
              <a:spcBef>
                <a:spcPts val="0"/>
              </a:spcBef>
              <a:spcAft>
                <a:spcPts val="0"/>
              </a:spcAft>
              <a:buClr>
                <a:schemeClr val="dk1"/>
              </a:buClr>
              <a:buSzPts val="1800"/>
              <a:buAutoNum type="arabicPeriod"/>
            </a:pPr>
            <a:r>
              <a:rPr b="1" lang="en" sz="1800">
                <a:solidFill>
                  <a:schemeClr val="dk1"/>
                </a:solidFill>
              </a:rPr>
              <a:t>Candidate Model</a:t>
            </a:r>
            <a:r>
              <a:rPr lang="en" sz="1800">
                <a:solidFill>
                  <a:schemeClr val="dk1"/>
                </a:solidFill>
              </a:rPr>
              <a:t>: </a:t>
            </a:r>
            <a:r>
              <a:rPr i="1" lang="en" sz="1800">
                <a:solidFill>
                  <a:schemeClr val="dk1"/>
                </a:solidFill>
              </a:rPr>
              <a:t>c ∈ candidates</a:t>
            </a:r>
            <a:endParaRPr i="1" sz="1800">
              <a:solidFill>
                <a:schemeClr val="dk1"/>
              </a:solidFill>
            </a:endParaRPr>
          </a:p>
          <a:p>
            <a:pPr indent="-342900" lvl="0" marL="457200" rtl="0">
              <a:lnSpc>
                <a:spcPct val="115000"/>
              </a:lnSpc>
              <a:spcBef>
                <a:spcPts val="0"/>
              </a:spcBef>
              <a:spcAft>
                <a:spcPts val="0"/>
              </a:spcAft>
              <a:buClr>
                <a:schemeClr val="dk1"/>
              </a:buClr>
              <a:buSzPts val="1800"/>
              <a:buAutoNum type="arabicPeriod"/>
            </a:pPr>
            <a:r>
              <a:rPr b="1" lang="en" sz="1800">
                <a:solidFill>
                  <a:schemeClr val="dk1"/>
                </a:solidFill>
              </a:rPr>
              <a:t>Language Model</a:t>
            </a:r>
            <a:r>
              <a:rPr lang="en" sz="1800">
                <a:solidFill>
                  <a:schemeClr val="dk1"/>
                </a:solidFill>
              </a:rPr>
              <a:t>: P(</a:t>
            </a:r>
            <a:r>
              <a:rPr i="1" lang="en" sz="1800">
                <a:solidFill>
                  <a:schemeClr val="dk1"/>
                </a:solidFill>
              </a:rPr>
              <a:t>c</a:t>
            </a:r>
            <a:r>
              <a:rPr lang="en" sz="1800">
                <a:solidFill>
                  <a:schemeClr val="dk1"/>
                </a:solidFill>
              </a:rPr>
              <a:t>) </a:t>
            </a:r>
            <a:endParaRPr sz="1800">
              <a:solidFill>
                <a:schemeClr val="dk1"/>
              </a:solidFill>
            </a:endParaRPr>
          </a:p>
          <a:p>
            <a:pPr indent="-342900" lvl="0" marL="457200" rtl="0">
              <a:lnSpc>
                <a:spcPct val="115000"/>
              </a:lnSpc>
              <a:spcBef>
                <a:spcPts val="0"/>
              </a:spcBef>
              <a:spcAft>
                <a:spcPts val="0"/>
              </a:spcAft>
              <a:buClr>
                <a:schemeClr val="dk1"/>
              </a:buClr>
              <a:buSzPts val="1800"/>
              <a:buAutoNum type="arabicPeriod"/>
            </a:pPr>
            <a:r>
              <a:rPr b="1" lang="en" sz="1800">
                <a:solidFill>
                  <a:schemeClr val="dk1"/>
                </a:solidFill>
              </a:rPr>
              <a:t>Error Model</a:t>
            </a:r>
            <a:r>
              <a:rPr lang="en" sz="1800">
                <a:solidFill>
                  <a:schemeClr val="dk1"/>
                </a:solidFill>
              </a:rPr>
              <a:t>: P(</a:t>
            </a:r>
            <a:r>
              <a:rPr i="1" lang="en" sz="1800">
                <a:solidFill>
                  <a:schemeClr val="dk1"/>
                </a:solidFill>
              </a:rPr>
              <a:t>w</a:t>
            </a:r>
            <a:r>
              <a:rPr lang="en" sz="1800">
                <a:solidFill>
                  <a:schemeClr val="dk1"/>
                </a:solidFill>
              </a:rPr>
              <a:t>|</a:t>
            </a:r>
            <a:r>
              <a:rPr i="1" lang="en" sz="1800">
                <a:solidFill>
                  <a:schemeClr val="dk1"/>
                </a:solidFill>
              </a:rPr>
              <a:t>c</a:t>
            </a:r>
            <a:r>
              <a:rPr lang="en" sz="1800">
                <a:solidFill>
                  <a:schemeClr val="dk1"/>
                </a:solidFill>
              </a:rPr>
              <a:t>)</a:t>
            </a:r>
            <a:endParaRPr sz="1800">
              <a:solidFill>
                <a:schemeClr val="dk1"/>
              </a:solidFill>
            </a:endParaRPr>
          </a:p>
          <a:p>
            <a:pPr indent="0" lvl="0" marL="0">
              <a:spcBef>
                <a:spcPts val="0"/>
              </a:spcBef>
              <a:spcAft>
                <a:spcPts val="0"/>
              </a:spcAft>
              <a:buNone/>
            </a:pPr>
            <a:r>
              <a:t/>
            </a:r>
            <a:endParaRPr sz="1800"/>
          </a:p>
        </p:txBody>
      </p:sp>
      <p:sp>
        <p:nvSpPr>
          <p:cNvPr id="196" name="Shape 196"/>
          <p:cNvSpPr txBox="1"/>
          <p:nvPr/>
        </p:nvSpPr>
        <p:spPr>
          <a:xfrm>
            <a:off x="602600" y="4377488"/>
            <a:ext cx="7342200" cy="8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6"/>
              </a:rPr>
              <a:t>https://norvig.com/spell-correct.html</a:t>
            </a:r>
            <a:endParaRPr/>
          </a:p>
        </p:txBody>
      </p:sp>
      <p:pic>
        <p:nvPicPr>
          <p:cNvPr id="197" name="Shape 197"/>
          <p:cNvPicPr preferRelativeResize="0"/>
          <p:nvPr/>
        </p:nvPicPr>
        <p:blipFill>
          <a:blip r:embed="rId7">
            <a:alphaModFix/>
          </a:blip>
          <a:stretch>
            <a:fillRect/>
          </a:stretch>
        </p:blipFill>
        <p:spPr>
          <a:xfrm>
            <a:off x="4829500" y="3597750"/>
            <a:ext cx="3665800" cy="1374675"/>
          </a:xfrm>
          <a:prstGeom prst="rect">
            <a:avLst/>
          </a:prstGeom>
          <a:noFill/>
          <a:ln>
            <a:noFill/>
          </a:ln>
        </p:spPr>
      </p:pic>
      <p:sp>
        <p:nvSpPr>
          <p:cNvPr id="198" name="Shape 198"/>
          <p:cNvSpPr txBox="1"/>
          <p:nvPr/>
        </p:nvSpPr>
        <p:spPr>
          <a:xfrm>
            <a:off x="2044550" y="3798863"/>
            <a:ext cx="2704200" cy="8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by Peter Norvig in 2007</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