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30" r:id="rId2"/>
    <p:sldMasterId id="2147483742" r:id="rId3"/>
    <p:sldMasterId id="2147483766" r:id="rId4"/>
    <p:sldMasterId id="2147483778" r:id="rId5"/>
    <p:sldMasterId id="2147483790" r:id="rId6"/>
  </p:sldMasterIdLst>
  <p:sldIdLst>
    <p:sldId id="260" r:id="rId7"/>
    <p:sldId id="256" r:id="rId8"/>
    <p:sldId id="257" r:id="rId9"/>
    <p:sldId id="266" r:id="rId10"/>
    <p:sldId id="259" r:id="rId11"/>
    <p:sldId id="261" r:id="rId12"/>
    <p:sldId id="258" r:id="rId13"/>
    <p:sldId id="264" r:id="rId14"/>
    <p:sldId id="263" r:id="rId15"/>
    <p:sldId id="262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4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0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8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6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6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47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6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7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24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39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38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41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0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00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4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19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21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82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4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085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534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354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60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07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128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71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214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506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708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3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07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87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4236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074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80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180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3920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22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880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19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0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282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98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1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05621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61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1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34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6395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061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8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544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991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360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784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518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674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169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1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9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4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0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10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1EC85D-2933-4D2B-B39E-1A776AFCB9C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813EA7F-A87F-4B12-978F-FB72E60D55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2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90C146-F340-4D6F-9282-6710FCF5EA3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E68AAAE-F838-4279-9506-8EF355726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63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GameDemo.exe" TargetMode="Externa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6032;&#24314;%20Microsoft%20Visio%20Drawing.vsdx" TargetMode="External"/><Relationship Id="rId2" Type="http://schemas.openxmlformats.org/officeDocument/2006/relationships/hyperlink" Target="&#26032;&#24314;%20Microsoft%20Visio%20Drawing.jpg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&#28304;&#20195;&#30721;/GameDemo/GameDemo.sln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B509-9588-4E73-BB0C-7D0923A3E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694CE-7A76-474D-838E-5E9709CD3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4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438E8-3121-4AD5-A071-A1FCE084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5907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与服务器对接：上传本次分数，得到最高分数记录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0D296-E825-4C83-B289-F2B2EFB9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417320"/>
            <a:ext cx="9720073" cy="4023360"/>
          </a:xfrm>
        </p:spPr>
        <p:txBody>
          <a:bodyPr/>
          <a:lstStyle/>
          <a:p>
            <a:r>
              <a:rPr lang="zh-CN" altLang="en-US" dirty="0"/>
              <a:t>个人服务器地址：</a:t>
            </a:r>
            <a:r>
              <a:rPr lang="en-US" altLang="zh-CN" dirty="0"/>
              <a:t>www.jiqili.xyz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A5C270-18C8-4871-99A2-845E17FF2172}"/>
              </a:ext>
            </a:extLst>
          </p:cNvPr>
          <p:cNvSpPr/>
          <p:nvPr/>
        </p:nvSpPr>
        <p:spPr>
          <a:xfrm>
            <a:off x="110836" y="1955523"/>
            <a:ext cx="102985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 GET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协议来通知本次分数和最高分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CInternetSession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session;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session.SetOption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INTERNET_OPTION_CONNECT_TIMEOUT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1000 * 20);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session.SetOption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INTERNET_OPTION_CONNECT_BACKOFF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1000);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session.SetOption(</a:t>
            </a:r>
            <a:r>
              <a:rPr lang="fr-FR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INTERNET_OPTION_CONNECT_RETRIES</a:t>
            </a:r>
            <a:r>
              <a:rPr lang="fr-FR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1);</a:t>
            </a:r>
          </a:p>
          <a:p>
            <a:r>
              <a:rPr lang="en-US" altLang="zh-CN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c.Format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"/Game/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Game?sco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=%.0lf"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sco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将本次分数提交给服务器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CHttpConnection</a:t>
            </a:r>
            <a:r>
              <a:rPr lang="fr-FR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pConnection = session.GetHttpConnection(</a:t>
            </a:r>
            <a:r>
              <a:rPr lang="fr-FR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fr-FR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"www.jiqili.xyz"</a:t>
            </a:r>
            <a:r>
              <a:rPr lang="fr-FR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(</a:t>
            </a:r>
            <a:r>
              <a:rPr lang="fr-FR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INTERNET_PORT</a:t>
            </a:r>
            <a:r>
              <a:rPr lang="fr-FR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)80);</a:t>
            </a:r>
          </a:p>
          <a:p>
            <a:r>
              <a:rPr lang="en-US" altLang="zh-CN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CHttpFile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pConnection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OpenRequest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CHttpConnection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60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HTTP_VERB_GET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c);</a:t>
            </a:r>
          </a:p>
          <a:p>
            <a:r>
              <a:rPr lang="en-US" altLang="zh-CN" sz="1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szHeaders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L"Accept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*,*/*\r\n"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AddRequestHeaders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szHeaders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SendRequest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dwRet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QueryInfoStatusCode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dwRet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[20] 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numread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numread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-&gt;Read(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- 1)) &gt; 0)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numread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session.Close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-&gt;Close();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pFile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600" dirty="0"/>
          </a:p>
        </p:txBody>
      </p:sp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A7E38B49-E2DD-4293-BB5F-91D5DC08792B}"/>
              </a:ext>
            </a:extLst>
          </p:cNvPr>
          <p:cNvSpPr/>
          <p:nvPr/>
        </p:nvSpPr>
        <p:spPr>
          <a:xfrm>
            <a:off x="7257564" y="1576832"/>
            <a:ext cx="4065108" cy="1911928"/>
          </a:xfrm>
          <a:prstGeom prst="borderCallout2">
            <a:avLst>
              <a:gd name="adj1" fmla="val 40972"/>
              <a:gd name="adj2" fmla="val -2426"/>
              <a:gd name="adj3" fmla="val 41455"/>
              <a:gd name="adj4" fmla="val -9396"/>
              <a:gd name="adj5" fmla="val 95592"/>
              <a:gd name="adj6" fmla="val -18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用</a:t>
            </a:r>
            <a:r>
              <a:rPr lang="en-US" altLang="zh-CN" dirty="0"/>
              <a:t>Get()</a:t>
            </a:r>
            <a:r>
              <a:rPr lang="zh-CN" altLang="en-US" dirty="0"/>
              <a:t>协议发送</a:t>
            </a:r>
            <a:r>
              <a:rPr lang="en-US" altLang="zh-CN" dirty="0"/>
              <a:t>URL</a:t>
            </a:r>
          </a:p>
          <a:p>
            <a:r>
              <a:rPr lang="en-US" altLang="zh-CN" dirty="0"/>
              <a:t>”</a:t>
            </a:r>
            <a:r>
              <a:rPr lang="fr-FR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www.jiqili.xyz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/Game/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Game?sco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程序刚运行时发送的</a:t>
            </a:r>
            <a:r>
              <a:rPr lang="en-US" altLang="zh-CN" dirty="0" err="1"/>
              <a:t>sco</a:t>
            </a:r>
            <a:r>
              <a:rPr lang="en-US" altLang="zh-CN" dirty="0"/>
              <a:t>=-1</a:t>
            </a:r>
            <a:r>
              <a:rPr lang="zh-CN" altLang="en-US" dirty="0"/>
              <a:t>，表示要求返回最高纪录用于程序运行时显示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游戏结束时发送</a:t>
            </a:r>
            <a:r>
              <a:rPr lang="en-US" altLang="zh-CN" dirty="0" err="1"/>
              <a:t>sco</a:t>
            </a:r>
            <a:r>
              <a:rPr lang="en-US" altLang="zh-CN" dirty="0"/>
              <a:t>=</a:t>
            </a:r>
            <a:r>
              <a:rPr lang="zh-CN" altLang="en-US" dirty="0"/>
              <a:t>玩家分数，服务器会判断玩家是否破纪录并刷新纪录并返回最高纪录</a:t>
            </a:r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57BCA382-CE12-48ED-9CCC-4D378DC71CA7}"/>
              </a:ext>
            </a:extLst>
          </p:cNvPr>
          <p:cNvSpPr/>
          <p:nvPr/>
        </p:nvSpPr>
        <p:spPr>
          <a:xfrm>
            <a:off x="5911872" y="4267200"/>
            <a:ext cx="3701564" cy="1616364"/>
          </a:xfrm>
          <a:prstGeom prst="borderCallout1">
            <a:avLst>
              <a:gd name="adj1" fmla="val 18750"/>
              <a:gd name="adj2" fmla="val -8333"/>
              <a:gd name="adj3" fmla="val 102786"/>
              <a:gd name="adj4" fmla="val -65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服务器返回的</a:t>
            </a:r>
            <a:r>
              <a:rPr lang="en-US" altLang="zh-CN" dirty="0"/>
              <a:t>”%.</a:t>
            </a:r>
            <a:r>
              <a:rPr lang="en-US" altLang="zh-CN" dirty="0" err="1"/>
              <a:t>lf</a:t>
            </a:r>
            <a:r>
              <a:rPr lang="en-US" altLang="zh-CN" dirty="0"/>
              <a:t>”</a:t>
            </a:r>
            <a:r>
              <a:rPr lang="zh-CN" altLang="en-US" dirty="0"/>
              <a:t>表示最高分数记录，存储在</a:t>
            </a:r>
            <a:r>
              <a:rPr lang="en-US" altLang="zh-CN" dirty="0"/>
              <a:t>(char[])</a:t>
            </a:r>
            <a:r>
              <a:rPr lang="en-US" altLang="zh-CN" dirty="0" err="1"/>
              <a:t>buf</a:t>
            </a:r>
            <a:r>
              <a:rPr lang="zh-CN" altLang="en-US" dirty="0"/>
              <a:t>中，之后转化为</a:t>
            </a:r>
            <a:r>
              <a:rPr lang="en-US" altLang="zh-CN" dirty="0"/>
              <a:t>double</a:t>
            </a:r>
            <a:r>
              <a:rPr lang="zh-CN" altLang="en-US" dirty="0"/>
              <a:t>存储在变量</a:t>
            </a:r>
            <a:r>
              <a:rPr lang="en-US" altLang="zh-CN" dirty="0" err="1"/>
              <a:t>highestsco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0012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60AE-6759-4C0C-99D3-578C39CA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服务器端程序：由</a:t>
            </a:r>
            <a:r>
              <a:rPr lang="en-US" altLang="zh-CN" sz="3200" dirty="0"/>
              <a:t>Eclipse JAVAEE</a:t>
            </a:r>
            <a:r>
              <a:rPr lang="zh-CN" altLang="en-US" sz="3200" dirty="0"/>
              <a:t>完成，依托</a:t>
            </a:r>
            <a:r>
              <a:rPr lang="en-US" altLang="zh-CN" sz="3200" dirty="0"/>
              <a:t>Tomcat</a:t>
            </a:r>
            <a:r>
              <a:rPr lang="zh-CN" altLang="en-US" sz="3200" dirty="0"/>
              <a:t>运行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22EB17-E60C-4965-8941-C4D15E2DAA1D}"/>
              </a:ext>
            </a:extLst>
          </p:cNvPr>
          <p:cNvSpPr/>
          <p:nvPr/>
        </p:nvSpPr>
        <p:spPr>
          <a:xfrm>
            <a:off x="0" y="1687354"/>
            <a:ext cx="119455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5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5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5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  <a:r>
              <a:rPr lang="zh-CN" alt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650" dirty="0" err="1">
                <a:solidFill>
                  <a:srgbClr val="6A3E3E"/>
                </a:solidFill>
                <a:latin typeface="Consolas" panose="020B0609020204030204" pitchFamily="49" charset="0"/>
              </a:rPr>
              <a:t>sco</a:t>
            </a:r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5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50" dirty="0" err="1">
                <a:solidFill>
                  <a:srgbClr val="2A00FF"/>
                </a:solidFill>
                <a:latin typeface="Consolas" panose="020B0609020204030204" pitchFamily="49" charset="0"/>
              </a:rPr>
              <a:t>sco</a:t>
            </a:r>
            <a:r>
              <a:rPr lang="en-US" altLang="zh-CN" sz="16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50" dirty="0" err="1">
                <a:solidFill>
                  <a:srgbClr val="6A3E3E"/>
                </a:solidFill>
                <a:latin typeface="Consolas" panose="020B0609020204030204" pitchFamily="49" charset="0"/>
              </a:rPr>
              <a:t>sco</a:t>
            </a:r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(</a:t>
            </a:r>
            <a:r>
              <a:rPr lang="en-US" altLang="zh-CN" sz="16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sco</a:t>
            </a:r>
            <a:r>
              <a:rPr lang="en-US" altLang="zh-CN" sz="16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dirty="0">
                <a:solidFill>
                  <a:srgbClr val="2A00FF"/>
                </a:solidFill>
                <a:latin typeface="Consolas" panose="020B0609020204030204" pitchFamily="49" charset="0"/>
              </a:rPr>
              <a:t>"ISO8859-1"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650" b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分数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sco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5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sco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highestsco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&amp;&amp;(!</a:t>
            </a:r>
            <a:r>
              <a:rPr lang="en-US" altLang="zh-CN" sz="16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sco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"-1"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))){  </a:t>
            </a:r>
          </a:p>
          <a:p>
            <a:r>
              <a:rPr lang="zh-CN" alt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5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50" dirty="0">
                <a:solidFill>
                  <a:srgbClr val="3F7F5F"/>
                </a:solidFill>
                <a:latin typeface="Consolas" panose="020B0609020204030204" pitchFamily="49" charset="0"/>
              </a:rPr>
              <a:t>默认情况下使用的是</a:t>
            </a:r>
            <a:r>
              <a:rPr lang="en-US" altLang="zh-CN" sz="1650" dirty="0">
                <a:solidFill>
                  <a:srgbClr val="3F7F5F"/>
                </a:solidFill>
                <a:latin typeface="Consolas" panose="020B0609020204030204" pitchFamily="49" charset="0"/>
              </a:rPr>
              <a:t>iso8859——1</a:t>
            </a:r>
            <a:r>
              <a:rPr lang="zh-CN" altLang="en-US" sz="1650" dirty="0">
                <a:solidFill>
                  <a:srgbClr val="3F7F5F"/>
                </a:solidFill>
                <a:latin typeface="Consolas" panose="020B0609020204030204" pitchFamily="49" charset="0"/>
              </a:rPr>
              <a:t>编码，但是如果发现码表中没有当前字符，会使用当前系统下默认编码：</a:t>
            </a:r>
            <a:r>
              <a:rPr lang="en-US" altLang="zh-CN" sz="1650" dirty="0">
                <a:solidFill>
                  <a:srgbClr val="3F7F5F"/>
                </a:solidFill>
                <a:latin typeface="Consolas" panose="020B0609020204030204" pitchFamily="49" charset="0"/>
              </a:rPr>
              <a:t>GBK 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5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().write(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6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i="1" dirty="0">
                <a:solidFill>
                  <a:srgbClr val="2A00FF"/>
                </a:solidFill>
                <a:latin typeface="Consolas" panose="020B0609020204030204" pitchFamily="49" charset="0"/>
              </a:rPr>
              <a:t>"%.0f"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50" i="1" dirty="0">
                <a:solidFill>
                  <a:srgbClr val="0000C0"/>
                </a:solidFill>
                <a:latin typeface="Consolas" panose="020B0609020204030204" pitchFamily="49" charset="0"/>
              </a:rPr>
              <a:t>highestsco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6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最高值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%.0f</a:t>
            </a:r>
            <a:r>
              <a:rPr lang="zh-CN" altLang="en-US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没有更新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highestsco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zh-CN" alt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altLang="zh-CN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16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sco</a:t>
            </a:r>
            <a:r>
              <a:rPr lang="en-US" altLang="zh-CN" sz="16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dirty="0">
                <a:solidFill>
                  <a:srgbClr val="2A00FF"/>
                </a:solidFill>
                <a:latin typeface="Consolas" panose="020B0609020204030204" pitchFamily="49" charset="0"/>
              </a:rPr>
              <a:t>"-1"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)){ 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5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().write(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6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i="1" dirty="0">
                <a:solidFill>
                  <a:srgbClr val="2A00FF"/>
                </a:solidFill>
                <a:latin typeface="Consolas" panose="020B0609020204030204" pitchFamily="49" charset="0"/>
              </a:rPr>
              <a:t>"%.0f"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50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6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更新了最高值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%.0f"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highestsco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50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}  </a:t>
            </a:r>
            <a:r>
              <a:rPr lang="en-US" altLang="zh-CN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5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5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().write(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6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i="1" dirty="0">
                <a:solidFill>
                  <a:srgbClr val="2A00FF"/>
                </a:solidFill>
                <a:latin typeface="Consolas" panose="020B0609020204030204" pitchFamily="49" charset="0"/>
              </a:rPr>
              <a:t>"%.0f"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50" i="1" dirty="0">
                <a:solidFill>
                  <a:srgbClr val="0000C0"/>
                </a:solidFill>
                <a:latin typeface="Consolas" panose="020B0609020204030204" pitchFamily="49" charset="0"/>
              </a:rPr>
              <a:t>highestsco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6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650" i="1" dirty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</a:p>
          <a:p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返回了最高值</a:t>
            </a:r>
            <a:r>
              <a:rPr lang="en-US" altLang="zh-CN" sz="16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%.0f"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5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highestsco</a:t>
            </a:r>
            <a:r>
              <a:rPr lang="en-US" altLang="zh-CN" sz="16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zh-CN" alt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sz="1650" dirty="0"/>
          </a:p>
        </p:txBody>
      </p:sp>
    </p:spTree>
    <p:extLst>
      <p:ext uri="{BB962C8B-B14F-4D97-AF65-F5344CB8AC3E}">
        <p14:creationId xmlns:p14="http://schemas.microsoft.com/office/powerpoint/2010/main" val="19241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9536" y="476672"/>
            <a:ext cx="7543800" cy="1512168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第十四小组成员：黄凌玉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3552" y="1916832"/>
            <a:ext cx="8458200" cy="115212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负责内容：</a:t>
            </a:r>
            <a:r>
              <a:rPr lang="en-US" altLang="zh-CN" sz="4800" dirty="0"/>
              <a:t>2048</a:t>
            </a:r>
            <a:r>
              <a:rPr lang="zh-CN" altLang="en-US" sz="4800" dirty="0"/>
              <a:t>程序交互界面</a:t>
            </a:r>
          </a:p>
        </p:txBody>
      </p:sp>
    </p:spTree>
    <p:extLst>
      <p:ext uri="{BB962C8B-B14F-4D97-AF65-F5344CB8AC3E}">
        <p14:creationId xmlns:p14="http://schemas.microsoft.com/office/powerpoint/2010/main" val="62199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如何完成</a:t>
            </a:r>
            <a:r>
              <a:rPr lang="en-US" altLang="zh-CN" dirty="0"/>
              <a:t>2048</a:t>
            </a:r>
            <a:r>
              <a:rPr lang="zh-CN" altLang="en-US" dirty="0"/>
              <a:t>交互界面：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新建</a:t>
            </a:r>
            <a:r>
              <a:rPr lang="en-US" altLang="zh-CN" sz="4000" dirty="0" err="1"/>
              <a:t>mfc</a:t>
            </a:r>
            <a:r>
              <a:rPr lang="zh-CN" altLang="en-US" sz="4000" dirty="0"/>
              <a:t>项目后，修改对话框属性为</a:t>
            </a:r>
            <a:r>
              <a:rPr lang="en-US" altLang="zh-CN" sz="4000" dirty="0"/>
              <a:t>edit control</a:t>
            </a:r>
            <a:r>
              <a:rPr lang="zh-CN" altLang="en-US" sz="4000" dirty="0"/>
              <a:t>（示例编辑框），创建</a:t>
            </a:r>
            <a:r>
              <a:rPr lang="en-US" altLang="zh-CN" sz="4000" dirty="0"/>
              <a:t>16</a:t>
            </a:r>
            <a:r>
              <a:rPr lang="zh-CN" altLang="en-US" sz="4000" dirty="0"/>
              <a:t>个相同的对话框并调整大小为正方形分别添加变量</a:t>
            </a:r>
            <a:r>
              <a:rPr lang="en-US" altLang="zh-CN" sz="4000" dirty="0"/>
              <a:t>t1-t16.</a:t>
            </a:r>
          </a:p>
          <a:p>
            <a:r>
              <a:rPr lang="zh-CN" altLang="en-US" sz="4000" dirty="0"/>
              <a:t>并使</a:t>
            </a:r>
            <a:r>
              <a:rPr lang="en-US" altLang="zh-CN" sz="4000" dirty="0"/>
              <a:t>2048</a:t>
            </a:r>
            <a:r>
              <a:rPr lang="zh-CN" altLang="en-US" sz="4000" dirty="0"/>
              <a:t>的规则能在</a:t>
            </a:r>
            <a:r>
              <a:rPr lang="en-US" altLang="zh-CN" sz="4000" dirty="0"/>
              <a:t>4*4</a:t>
            </a:r>
            <a:r>
              <a:rPr lang="zh-CN" altLang="en-US" sz="4000" dirty="0"/>
              <a:t>方格中完整的运行</a:t>
            </a:r>
          </a:p>
        </p:txBody>
      </p:sp>
    </p:spTree>
    <p:extLst>
      <p:ext uri="{BB962C8B-B14F-4D97-AF65-F5344CB8AC3E}">
        <p14:creationId xmlns:p14="http://schemas.microsoft.com/office/powerpoint/2010/main" val="269099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4000" dirty="0"/>
              <a:t>对</a:t>
            </a:r>
            <a:r>
              <a:rPr lang="en-US" altLang="zh-CN" sz="4000" dirty="0"/>
              <a:t>MFC</a:t>
            </a:r>
            <a:r>
              <a:rPr lang="zh-CN" altLang="en-US" sz="4000" dirty="0"/>
              <a:t>应用的初次接触，编辑框的创建与修改等问题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对已执行编辑框中程序的格式化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WSAD</a:t>
            </a:r>
            <a:r>
              <a:rPr lang="zh-CN" altLang="en-US" sz="4000" dirty="0"/>
              <a:t>控制的移动与</a:t>
            </a:r>
            <a:r>
              <a:rPr lang="en-US" altLang="zh-CN" sz="4000" dirty="0"/>
              <a:t>edit control</a:t>
            </a:r>
            <a:r>
              <a:rPr lang="zh-CN" altLang="en-US" sz="4000" dirty="0"/>
              <a:t>的结合</a:t>
            </a:r>
            <a:endParaRPr lang="en-US" altLang="zh-CN" sz="4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956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向老师同学求助</a:t>
            </a:r>
            <a:endParaRPr lang="en-US" altLang="zh-CN" sz="4000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百度百科</a:t>
            </a:r>
            <a:endParaRPr lang="en-US" altLang="zh-CN" sz="4000" dirty="0"/>
          </a:p>
          <a:p>
            <a:r>
              <a:rPr lang="en-US" altLang="zh-CN" sz="4000" dirty="0"/>
              <a:t>3.CSDN</a:t>
            </a:r>
            <a:r>
              <a:rPr lang="zh-CN" altLang="en-US" sz="4000" dirty="0"/>
              <a:t>查找资料</a:t>
            </a:r>
            <a:endParaRPr lang="en-US" altLang="zh-CN" sz="4000" dirty="0"/>
          </a:p>
          <a:p>
            <a:r>
              <a:rPr lang="en-US" altLang="zh-CN" sz="4000" dirty="0"/>
              <a:t>4.</a:t>
            </a:r>
            <a:r>
              <a:rPr lang="zh-CN" altLang="en-US" sz="4000" dirty="0"/>
              <a:t>视频教程</a:t>
            </a:r>
          </a:p>
        </p:txBody>
      </p:sp>
    </p:spTree>
    <p:extLst>
      <p:ext uri="{BB962C8B-B14F-4D97-AF65-F5344CB8AC3E}">
        <p14:creationId xmlns:p14="http://schemas.microsoft.com/office/powerpoint/2010/main" val="148522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9536" y="476672"/>
            <a:ext cx="7543800" cy="1512168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第十四小组成员：李根安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3552" y="1916832"/>
            <a:ext cx="8458200" cy="115212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800" dirty="0"/>
              <a:t>负责内容：</a:t>
            </a:r>
            <a:r>
              <a:rPr lang="en-US" altLang="zh-CN" sz="4800" dirty="0"/>
              <a:t>2048</a:t>
            </a:r>
            <a:r>
              <a:rPr lang="zh-CN" altLang="en-US" sz="4800" dirty="0"/>
              <a:t>程序编写产生新数的程序、游戏是否进行的判断程序、积分程序 与测试程序等</a:t>
            </a:r>
          </a:p>
        </p:txBody>
      </p:sp>
    </p:spTree>
    <p:extLst>
      <p:ext uri="{BB962C8B-B14F-4D97-AF65-F5344CB8AC3E}">
        <p14:creationId xmlns:p14="http://schemas.microsoft.com/office/powerpoint/2010/main" val="27456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6856"/>
            <a:ext cx="10972800" cy="1143000"/>
          </a:xfrm>
        </p:spPr>
        <p:txBody>
          <a:bodyPr/>
          <a:lstStyle/>
          <a:p>
            <a:r>
              <a:rPr lang="zh-CN" altLang="en-US" dirty="0"/>
              <a:t>遇到的困难：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在图像数学重新分布之后判断游戏是否存在一个卡顿的情况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85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组内讨论</a:t>
            </a:r>
            <a:endParaRPr lang="en-US" altLang="zh-CN" sz="4000" dirty="0"/>
          </a:p>
          <a:p>
            <a:r>
              <a:rPr lang="zh-CN" altLang="en-US" sz="4000" dirty="0"/>
              <a:t>网上搜索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67439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23D07-C838-41F9-841C-C9C8AFA62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4722"/>
            <a:ext cx="9144000" cy="118672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大富翁小游戏</a:t>
            </a:r>
            <a:br>
              <a:rPr lang="en-US" altLang="zh-CN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zh-CN" alt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基于</a:t>
            </a:r>
            <a:r>
              <a:rPr lang="en-US" altLang="zh-C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Visual Studio 2019</a:t>
            </a:r>
            <a:endParaRPr lang="zh-CN" alt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3E3969-DE19-4499-85C6-BE242B08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129496"/>
            <a:ext cx="7766936" cy="1096899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dirty="0"/>
              <a:t>大富翁制作人：李嘉祺</a:t>
            </a:r>
            <a:endParaRPr lang="en-US" altLang="zh-CN" dirty="0"/>
          </a:p>
          <a:p>
            <a:pPr algn="ctr">
              <a:spcBef>
                <a:spcPts val="600"/>
              </a:spcBef>
            </a:pPr>
            <a:endParaRPr lang="en-US" altLang="zh-CN" sz="800" dirty="0"/>
          </a:p>
          <a:p>
            <a:pPr algn="ctr">
              <a:spcBef>
                <a:spcPts val="600"/>
              </a:spcBef>
            </a:pPr>
            <a:r>
              <a:rPr lang="en-US" altLang="zh-CN" dirty="0"/>
              <a:t>2048</a:t>
            </a:r>
            <a:r>
              <a:rPr lang="zh-CN" altLang="en-US" dirty="0"/>
              <a:t>制作人：黄凌玉 李根安</a:t>
            </a:r>
          </a:p>
        </p:txBody>
      </p:sp>
    </p:spTree>
    <p:extLst>
      <p:ext uri="{BB962C8B-B14F-4D97-AF65-F5344CB8AC3E}">
        <p14:creationId xmlns:p14="http://schemas.microsoft.com/office/powerpoint/2010/main" val="4209223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4945-7AA3-478F-87BD-09B28CAA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085" y="55418"/>
            <a:ext cx="7958841" cy="13208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软件介绍：一款联机的大富翁小游戏</a:t>
            </a:r>
          </a:p>
        </p:txBody>
      </p:sp>
      <p:pic>
        <p:nvPicPr>
          <p:cNvPr id="4" name="内容占位符 3">
            <a:hlinkClick r:id="rId2" action="ppaction://hlinkfile"/>
            <a:extLst>
              <a:ext uri="{FF2B5EF4-FFF2-40B4-BE49-F238E27FC236}">
                <a16:creationId xmlns:a16="http://schemas.microsoft.com/office/drawing/2014/main" id="{6FD1876E-3748-4CFD-9A8B-BC27F96AC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06719"/>
            <a:ext cx="12192000" cy="61512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DECCA-D169-4CEB-ACA8-992EF6D10AA5}"/>
              </a:ext>
            </a:extLst>
          </p:cNvPr>
          <p:cNvSpPr txBox="1"/>
          <p:nvPr/>
        </p:nvSpPr>
        <p:spPr>
          <a:xfrm>
            <a:off x="2586181" y="2233213"/>
            <a:ext cx="7019637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玩家的初始资产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1000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万，后通过投骰子在棋盘上前进不同的步数触发不同的事件。当资产小于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的时候则玩家失败。其中可以通过触发学校事件进入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2048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小游戏。</a:t>
            </a:r>
            <a:endParaRPr lang="en-US" altLang="zh-CN" sz="2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当玩家失败后其得分会记入本地数据库，同时也会上传给服务器。服务器将本次得分和其存储已最高分数记录比较，返回最高分数，如果破纪录则刷新服务器端的最高分数。</a:t>
            </a:r>
          </a:p>
        </p:txBody>
      </p:sp>
    </p:spTree>
    <p:extLst>
      <p:ext uri="{BB962C8B-B14F-4D97-AF65-F5344CB8AC3E}">
        <p14:creationId xmlns:p14="http://schemas.microsoft.com/office/powerpoint/2010/main" val="15404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54042-EDFF-4569-BC78-DBC63604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01" y="0"/>
            <a:ext cx="1243198" cy="5609854"/>
          </a:xfrm>
        </p:spPr>
        <p:txBody>
          <a:bodyPr vert="eaVert"/>
          <a:lstStyle/>
          <a:p>
            <a:r>
              <a:rPr lang="zh-CN" altLang="en-US" dirty="0">
                <a:hlinkClick r:id="rId2" action="ppaction://hlinkfile"/>
              </a:rPr>
              <a:t>程序思路流程图</a:t>
            </a:r>
          </a:p>
        </p:txBody>
      </p:sp>
      <p:pic>
        <p:nvPicPr>
          <p:cNvPr id="5" name="内容占位符 4">
            <a:hlinkClick r:id="rId3" action="ppaction://hlinkfile"/>
            <a:extLst>
              <a:ext uri="{FF2B5EF4-FFF2-40B4-BE49-F238E27FC236}">
                <a16:creationId xmlns:a16="http://schemas.microsoft.com/office/drawing/2014/main" id="{BCF2487A-CDA9-48DB-AF5E-E3B0FA497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74" y="0"/>
            <a:ext cx="9817152" cy="6858000"/>
          </a:xfrm>
          <a:effectLst>
            <a:softEdge rad="12700"/>
          </a:effec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832652-E1C1-47AF-B559-09A32A91C4E6}"/>
              </a:ext>
            </a:extLst>
          </p:cNvPr>
          <p:cNvCxnSpPr/>
          <p:nvPr/>
        </p:nvCxnSpPr>
        <p:spPr>
          <a:xfrm flipH="1">
            <a:off x="2101174" y="6585626"/>
            <a:ext cx="4669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9E23CFB-E1EA-443A-83E2-C3122AC29A61}"/>
              </a:ext>
            </a:extLst>
          </p:cNvPr>
          <p:cNvCxnSpPr>
            <a:cxnSpLocks/>
          </p:cNvCxnSpPr>
          <p:nvPr/>
        </p:nvCxnSpPr>
        <p:spPr>
          <a:xfrm flipV="1">
            <a:off x="2110901" y="535021"/>
            <a:ext cx="0" cy="6050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4CB8E7-F7B3-405D-A6AF-D9EFAF414194}"/>
              </a:ext>
            </a:extLst>
          </p:cNvPr>
          <p:cNvCxnSpPr>
            <a:cxnSpLocks/>
          </p:cNvCxnSpPr>
          <p:nvPr/>
        </p:nvCxnSpPr>
        <p:spPr>
          <a:xfrm>
            <a:off x="2101174" y="535021"/>
            <a:ext cx="466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14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8A973-27CA-4F29-8D10-A6A70B29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1" y="995463"/>
            <a:ext cx="1131651" cy="4867073"/>
          </a:xfrm>
        </p:spPr>
        <p:txBody>
          <a:bodyPr vert="eaVert"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功能分块与对比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F2A28-857A-4911-9809-392E551D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83" y="291828"/>
            <a:ext cx="9601200" cy="7782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                原先预计                                                                 实际成果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9113B5-920F-4D57-A851-480BEC05FD6D}"/>
              </a:ext>
            </a:extLst>
          </p:cNvPr>
          <p:cNvSpPr/>
          <p:nvPr/>
        </p:nvSpPr>
        <p:spPr>
          <a:xfrm>
            <a:off x="1298642" y="972762"/>
            <a:ext cx="10726367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游戏界面、分数纪录界面、基本控件、基本事件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81B4B0-DED5-41B0-8E80-1B3A91C87F28}"/>
              </a:ext>
            </a:extLst>
          </p:cNvPr>
          <p:cNvSpPr/>
          <p:nvPr/>
        </p:nvSpPr>
        <p:spPr>
          <a:xfrm>
            <a:off x="1298642" y="1575878"/>
            <a:ext cx="10726367" cy="661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随机投骰子获得数字修改位置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F7572D-C753-4086-9801-D0B2831EAB79}"/>
              </a:ext>
            </a:extLst>
          </p:cNvPr>
          <p:cNvSpPr/>
          <p:nvPr/>
        </p:nvSpPr>
        <p:spPr>
          <a:xfrm>
            <a:off x="1298642" y="2188721"/>
            <a:ext cx="10726367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不同的位置得到不同的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debuff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BB597F-92F3-41B8-B2F8-B969ACCEF723}"/>
              </a:ext>
            </a:extLst>
          </p:cNvPr>
          <p:cNvSpPr/>
          <p:nvPr/>
        </p:nvSpPr>
        <p:spPr>
          <a:xfrm>
            <a:off x="1298642" y="3404680"/>
            <a:ext cx="10726367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本地数据库记录最高的三次分数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406EFD-C06D-4778-A45D-26B73D532B92}"/>
              </a:ext>
            </a:extLst>
          </p:cNvPr>
          <p:cNvSpPr/>
          <p:nvPr/>
        </p:nvSpPr>
        <p:spPr>
          <a:xfrm>
            <a:off x="1298642" y="2791837"/>
            <a:ext cx="10726367" cy="661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到学校会触发</a:t>
            </a:r>
            <a:r>
              <a:rPr lang="en-US" altLang="zh-CN" dirty="0"/>
              <a:t>2048</a:t>
            </a:r>
            <a:r>
              <a:rPr lang="zh-CN" altLang="en-US" dirty="0"/>
              <a:t>事件必须做</a:t>
            </a:r>
            <a:r>
              <a:rPr lang="en-US" altLang="zh-CN" dirty="0"/>
              <a:t>2048</a:t>
            </a:r>
            <a:r>
              <a:rPr lang="zh-CN" altLang="en-US" dirty="0"/>
              <a:t>到</a:t>
            </a:r>
            <a:r>
              <a:rPr lang="en-US" altLang="zh-CN" dirty="0"/>
              <a:t>512</a:t>
            </a:r>
            <a:r>
              <a:rPr lang="zh-CN" altLang="en-US" dirty="0"/>
              <a:t>才能通过否则游戏失败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6239F8-8170-4D63-AE86-9485922E267C}"/>
              </a:ext>
            </a:extLst>
          </p:cNvPr>
          <p:cNvSpPr/>
          <p:nvPr/>
        </p:nvSpPr>
        <p:spPr>
          <a:xfrm>
            <a:off x="1298642" y="4620639"/>
            <a:ext cx="10726367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由箭头指向玩家所处位置                                          由控件颜色表明玩家所处位置              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0AF78A-8150-4230-B6A7-4835AAFD887E}"/>
              </a:ext>
            </a:extLst>
          </p:cNvPr>
          <p:cNvSpPr/>
          <p:nvPr/>
        </p:nvSpPr>
        <p:spPr>
          <a:xfrm>
            <a:off x="1298642" y="4007796"/>
            <a:ext cx="10726367" cy="661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6501A0-1B78-4276-A270-0F56BB85E545}"/>
              </a:ext>
            </a:extLst>
          </p:cNvPr>
          <p:cNvSpPr/>
          <p:nvPr/>
        </p:nvSpPr>
        <p:spPr>
          <a:xfrm>
            <a:off x="1298642" y="5223755"/>
            <a:ext cx="10726367" cy="661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                                                      服务器记录各个玩家的最高分数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7BECC0-2F66-4EC2-9529-ED3CF1F16C06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>
            <a:off x="6661826" y="4669277"/>
            <a:ext cx="0" cy="1215959"/>
          </a:xfrm>
          <a:prstGeom prst="line">
            <a:avLst/>
          </a:prstGeom>
          <a:ln w="571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0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29C78-C05D-4FB4-A908-BA42F176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87" y="0"/>
            <a:ext cx="1214431" cy="3275215"/>
          </a:xfrm>
        </p:spPr>
        <p:txBody>
          <a:bodyPr vert="eaVert">
            <a:normAutofit/>
          </a:bodyPr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6F81D-6826-4156-AB26-F665EA98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218" y="0"/>
            <a:ext cx="10012218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设置全局变量并将窗体的控件绑定到对象实例中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int mon;//</a:t>
            </a:r>
            <a:r>
              <a:rPr lang="zh-CN" altLang="en-US" sz="2400" dirty="0"/>
              <a:t>表示资产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int loc;//</a:t>
            </a:r>
            <a:r>
              <a:rPr lang="zh-CN" altLang="en-US" sz="2400" dirty="0"/>
              <a:t>表示现在所在的位置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sco</a:t>
            </a:r>
            <a:r>
              <a:rPr lang="en-US" altLang="zh-CN" sz="2400" dirty="0"/>
              <a:t>;//</a:t>
            </a:r>
            <a:r>
              <a:rPr lang="zh-CN" altLang="en-US" sz="2400" dirty="0"/>
              <a:t>当前我的分数</a:t>
            </a:r>
          </a:p>
          <a:p>
            <a:pPr marL="0" indent="0"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highestsco</a:t>
            </a:r>
            <a:r>
              <a:rPr lang="en-US" altLang="zh-CN" sz="2400" dirty="0"/>
              <a:t>;//</a:t>
            </a:r>
            <a:r>
              <a:rPr lang="zh-CN" altLang="en-US" sz="2400" dirty="0"/>
              <a:t>服务器传回来的最高分数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用</a:t>
            </a:r>
            <a:r>
              <a:rPr lang="en-US" altLang="zh-CN" sz="2400" dirty="0" err="1"/>
              <a:t>srand</a:t>
            </a:r>
            <a:r>
              <a:rPr lang="en-US" altLang="zh-CN" sz="2400" dirty="0"/>
              <a:t>()</a:t>
            </a:r>
            <a:r>
              <a:rPr lang="zh-CN" altLang="en-US" sz="2400" dirty="0"/>
              <a:t>和</a:t>
            </a:r>
            <a:r>
              <a:rPr lang="en-US" altLang="zh-CN" sz="2400" dirty="0"/>
              <a:t>rand()</a:t>
            </a:r>
            <a:r>
              <a:rPr lang="zh-CN" altLang="en-US" sz="2400" dirty="0"/>
              <a:t>实现随机数生成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重写控件绘图的方法，实现控件颜色的控制以告诉玩家目前所处的位置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并用</a:t>
            </a:r>
            <a:r>
              <a:rPr lang="en-US" altLang="zh-CN" sz="2400" dirty="0"/>
              <a:t>Invalidate();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UpdateData</a:t>
            </a:r>
            <a:r>
              <a:rPr lang="en-US" altLang="zh-CN" sz="2400" dirty="0"/>
              <a:t>(false);</a:t>
            </a:r>
            <a:r>
              <a:rPr lang="zh-CN" altLang="en-US" sz="2400" dirty="0"/>
              <a:t>方法在程序运行时通知程序重绘控件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用</a:t>
            </a:r>
            <a:r>
              <a:rPr lang="en-US" altLang="zh-CN" sz="2400" dirty="0"/>
              <a:t>HTTP</a:t>
            </a:r>
            <a:r>
              <a:rPr lang="zh-CN" altLang="en-US" sz="2400" dirty="0"/>
              <a:t>的</a:t>
            </a:r>
            <a:r>
              <a:rPr lang="en-US" altLang="zh-CN" sz="2400" dirty="0"/>
              <a:t>Get()</a:t>
            </a:r>
            <a:r>
              <a:rPr lang="zh-CN" altLang="en-US" sz="2400" dirty="0"/>
              <a:t>方法向服务器传递数据并得到服务器端传回的数据</a:t>
            </a:r>
          </a:p>
        </p:txBody>
      </p:sp>
    </p:spTree>
    <p:extLst>
      <p:ext uri="{BB962C8B-B14F-4D97-AF65-F5344CB8AC3E}">
        <p14:creationId xmlns:p14="http://schemas.microsoft.com/office/powerpoint/2010/main" val="2257672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28C18-3E63-4D31-92FC-75D3865F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26" y="626893"/>
            <a:ext cx="8596668" cy="1331119"/>
          </a:xfrm>
        </p:spPr>
        <p:txBody>
          <a:bodyPr/>
          <a:lstStyle/>
          <a:p>
            <a:r>
              <a:rPr lang="zh-CN" altLang="en-US" dirty="0">
                <a:hlinkClick r:id="rId2" action="ppaction://hlinkfile"/>
              </a:rPr>
              <a:t>事件的具体实现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BD0AB8-631E-4CDD-8405-E91519D4F0B0}"/>
              </a:ext>
            </a:extLst>
          </p:cNvPr>
          <p:cNvGrpSpPr/>
          <p:nvPr/>
        </p:nvGrpSpPr>
        <p:grpSpPr>
          <a:xfrm>
            <a:off x="304800" y="2203182"/>
            <a:ext cx="11360727" cy="3754272"/>
            <a:chOff x="443346" y="457419"/>
            <a:chExt cx="10834575" cy="362505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DF61C45-F73B-488B-A517-A06ACAF0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346" y="471054"/>
              <a:ext cx="2697714" cy="175876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6EC7232-E785-40B6-80C3-A41E3013D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1060" y="471054"/>
              <a:ext cx="2674852" cy="175876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73B152E-C648-47D6-9B27-3D68E9681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5910" y="457419"/>
              <a:ext cx="2659610" cy="175876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E2748F0-44F0-4C06-BB37-9E8F4D48A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5521" y="472240"/>
              <a:ext cx="2802399" cy="175756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ADB1933-4DAA-4415-849D-BDB358ED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347" y="2216184"/>
              <a:ext cx="8032176" cy="186628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C24F47-F329-40E0-876E-7536DEED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60281" y="2216184"/>
              <a:ext cx="2817640" cy="1866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476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28C18-3E63-4D31-92FC-75D3865F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26" y="626893"/>
            <a:ext cx="8596668" cy="1331119"/>
          </a:xfrm>
        </p:spPr>
        <p:txBody>
          <a:bodyPr/>
          <a:lstStyle/>
          <a:p>
            <a:r>
              <a:rPr lang="zh-CN" altLang="en-US" dirty="0"/>
              <a:t>事件的具体实现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5CD30FE-DF84-4C59-8578-7A58B1DAA7D1}"/>
              </a:ext>
            </a:extLst>
          </p:cNvPr>
          <p:cNvGrpSpPr/>
          <p:nvPr/>
        </p:nvGrpSpPr>
        <p:grpSpPr>
          <a:xfrm>
            <a:off x="203200" y="2178913"/>
            <a:ext cx="5615709" cy="4211782"/>
            <a:chOff x="203200" y="1897927"/>
            <a:chExt cx="5615709" cy="421178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0C22DA-F42C-4457-80F1-A7D2120183D1}"/>
                </a:ext>
              </a:extLst>
            </p:cNvPr>
            <p:cNvSpPr/>
            <p:nvPr/>
          </p:nvSpPr>
          <p:spPr>
            <a:xfrm>
              <a:off x="203200" y="1897927"/>
              <a:ext cx="5615709" cy="4211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F671137-464B-4BBF-ABDE-A44150AA2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72" y="2183091"/>
              <a:ext cx="2659610" cy="179085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A18E45C-CCDB-4207-BD6D-FBFF11ACC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573" y="3881582"/>
              <a:ext cx="2659610" cy="1798476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0311D4-9697-4475-A0C3-F9CDE048C72C}"/>
                </a:ext>
              </a:extLst>
            </p:cNvPr>
            <p:cNvSpPr txBox="1"/>
            <p:nvPr/>
          </p:nvSpPr>
          <p:spPr>
            <a:xfrm>
              <a:off x="3435928" y="2183091"/>
              <a:ext cx="2105891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两个全局变量，每次触发事件前先进行判断：</a:t>
              </a:r>
              <a:endParaRPr lang="en-US" altLang="zh-CN" dirty="0"/>
            </a:p>
            <a:p>
              <a:r>
                <a:rPr lang="en-US" altLang="zh-CN" dirty="0" err="1"/>
                <a:t>boolean</a:t>
              </a:r>
              <a:r>
                <a:rPr lang="en-US" altLang="zh-CN" dirty="0"/>
                <a:t> </a:t>
              </a:r>
              <a:r>
                <a:rPr lang="en-US" altLang="zh-CN" dirty="0" err="1"/>
                <a:t>hasLZ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//</a:t>
              </a:r>
              <a:r>
                <a:rPr lang="zh-CN" altLang="en-US" dirty="0"/>
                <a:t>是否有路障</a:t>
              </a:r>
            </a:p>
            <a:p>
              <a:r>
                <a:rPr lang="en-US" altLang="zh-CN" dirty="0"/>
                <a:t>int </a:t>
              </a:r>
              <a:r>
                <a:rPr lang="en-US" altLang="zh-CN" dirty="0" err="1"/>
                <a:t>BScost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//</a:t>
              </a:r>
              <a:r>
                <a:rPr lang="zh-CN" altLang="en-US" dirty="0"/>
                <a:t>别墅按揭付款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其中将别墅按揭付款定义为</a:t>
              </a:r>
              <a:r>
                <a:rPr lang="en-US" altLang="zh-CN" dirty="0"/>
                <a:t>int</a:t>
              </a:r>
              <a:r>
                <a:rPr lang="zh-CN" altLang="en-US" dirty="0"/>
                <a:t>，即可拥有多套别墅，每次投骰子后将</a:t>
              </a:r>
              <a:r>
                <a:rPr lang="en-US" altLang="zh-CN" dirty="0"/>
                <a:t>mon</a:t>
              </a:r>
              <a:r>
                <a:rPr lang="zh-CN" altLang="en-US" dirty="0"/>
                <a:t>减去</a:t>
              </a:r>
              <a:r>
                <a:rPr lang="en-US" altLang="zh-CN" dirty="0" err="1"/>
                <a:t>Bscost</a:t>
              </a:r>
              <a:r>
                <a:rPr lang="zh-CN" altLang="en-US" dirty="0"/>
                <a:t>即可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D4F8D8-530E-44BE-A714-6517A8D9A963}"/>
              </a:ext>
            </a:extLst>
          </p:cNvPr>
          <p:cNvGrpSpPr/>
          <p:nvPr/>
        </p:nvGrpSpPr>
        <p:grpSpPr>
          <a:xfrm>
            <a:off x="6057169" y="358071"/>
            <a:ext cx="5988936" cy="6002865"/>
            <a:chOff x="5999864" y="83899"/>
            <a:chExt cx="5988936" cy="600286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E0DEA1C-2347-414D-9FA8-6F641D054FD9}"/>
                </a:ext>
              </a:extLst>
            </p:cNvPr>
            <p:cNvSpPr/>
            <p:nvPr/>
          </p:nvSpPr>
          <p:spPr>
            <a:xfrm>
              <a:off x="5999864" y="83899"/>
              <a:ext cx="5988936" cy="17910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C43EA0C-812A-431F-B92B-986565FB9175}"/>
                </a:ext>
              </a:extLst>
            </p:cNvPr>
            <p:cNvSpPr/>
            <p:nvPr/>
          </p:nvSpPr>
          <p:spPr>
            <a:xfrm>
              <a:off x="5999864" y="1874982"/>
              <a:ext cx="5988936" cy="4211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31D274E-2112-488E-8D51-9C351F7AB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183091"/>
              <a:ext cx="2735817" cy="349696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7863091-0C9B-4840-8842-97D374388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44176"/>
              <a:ext cx="2659610" cy="1646063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9A13D7-6365-4FF4-8295-5BA7A6A77775}"/>
                </a:ext>
              </a:extLst>
            </p:cNvPr>
            <p:cNvSpPr txBox="1"/>
            <p:nvPr/>
          </p:nvSpPr>
          <p:spPr>
            <a:xfrm>
              <a:off x="8927953" y="2654080"/>
              <a:ext cx="30608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int </a:t>
              </a:r>
              <a:r>
                <a:rPr lang="en-US" altLang="zh-CN" dirty="0" err="1"/>
                <a:t>CGameDemoDlg</a:t>
              </a:r>
              <a:r>
                <a:rPr lang="en-US" altLang="zh-CN" dirty="0"/>
                <a:t>::</a:t>
              </a:r>
              <a:r>
                <a:rPr lang="en-US" altLang="zh-CN" dirty="0" err="1"/>
                <a:t>getRand</a:t>
              </a:r>
              <a:r>
                <a:rPr lang="en-US" altLang="zh-CN" dirty="0"/>
                <a:t>()</a:t>
              </a:r>
            </a:p>
            <a:p>
              <a:r>
                <a:rPr lang="en-US" altLang="zh-CN" dirty="0"/>
                <a:t>{</a:t>
              </a:r>
            </a:p>
            <a:p>
              <a:r>
                <a:rPr lang="en-US" altLang="zh-CN" dirty="0" err="1"/>
                <a:t>srand</a:t>
              </a:r>
              <a:r>
                <a:rPr lang="en-US" altLang="zh-CN" dirty="0"/>
                <a:t>(time(0));</a:t>
              </a:r>
            </a:p>
            <a:p>
              <a:r>
                <a:rPr lang="en-US" altLang="zh-CN" dirty="0" err="1"/>
                <a:t>srand</a:t>
              </a:r>
              <a:r>
                <a:rPr lang="en-US" altLang="zh-CN" dirty="0"/>
                <a:t>(rand());</a:t>
              </a:r>
            </a:p>
            <a:p>
              <a:r>
                <a:rPr lang="en-US" altLang="zh-CN" dirty="0" err="1"/>
                <a:t>srand</a:t>
              </a:r>
              <a:r>
                <a:rPr lang="en-US" altLang="zh-CN" dirty="0"/>
                <a:t>(rand());</a:t>
              </a:r>
            </a:p>
            <a:p>
              <a:r>
                <a:rPr lang="en-US" altLang="zh-CN" dirty="0"/>
                <a:t>return rand();</a:t>
              </a:r>
              <a:endParaRPr lang="zh-CN" altLang="en-US" dirty="0"/>
            </a:p>
            <a:p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24D989-6BA6-436D-A82B-AC06B81CB7BF}"/>
                </a:ext>
              </a:extLst>
            </p:cNvPr>
            <p:cNvSpPr txBox="1"/>
            <p:nvPr/>
          </p:nvSpPr>
          <p:spPr>
            <a:xfrm>
              <a:off x="8927953" y="445266"/>
              <a:ext cx="29126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新建一个</a:t>
              </a:r>
              <a:r>
                <a:rPr lang="en-US" altLang="zh-CN" dirty="0"/>
                <a:t>C2048</a:t>
              </a:r>
              <a:r>
                <a:rPr lang="zh-CN" altLang="en-US" dirty="0"/>
                <a:t>的对话框类，用</a:t>
              </a:r>
              <a:r>
                <a:rPr lang="en-US" altLang="zh-CN" dirty="0" err="1"/>
                <a:t>DoModel</a:t>
              </a:r>
              <a:r>
                <a:rPr lang="en-US" altLang="zh-CN" dirty="0"/>
                <a:t>()</a:t>
              </a:r>
              <a:r>
                <a:rPr lang="zh-CN" altLang="en-US" dirty="0"/>
                <a:t>方法使其对象运行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190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60AE-6759-4C0C-99D3-578C39CA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本地数据库：存储最高的三次分数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6BC58-8E2B-470A-A30E-A2FC13E5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397617" cy="1935018"/>
          </a:xfrm>
        </p:spPr>
        <p:txBody>
          <a:bodyPr/>
          <a:lstStyle/>
          <a:p>
            <a:r>
              <a:rPr lang="zh-CN" altLang="en-US" dirty="0"/>
              <a:t>可能出现的情况：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第一次运行还没有建本地数据库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数据库中只有一或两个分数纪录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数据库中已经存有三个分数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注: 弯曲线形 3">
            <a:extLst>
              <a:ext uri="{FF2B5EF4-FFF2-40B4-BE49-F238E27FC236}">
                <a16:creationId xmlns:a16="http://schemas.microsoft.com/office/drawing/2014/main" id="{5C79CEDD-1A14-4998-B4C0-DD09D90AD58C}"/>
              </a:ext>
            </a:extLst>
          </p:cNvPr>
          <p:cNvSpPr/>
          <p:nvPr/>
        </p:nvSpPr>
        <p:spPr>
          <a:xfrm>
            <a:off x="7128164" y="1998102"/>
            <a:ext cx="4627418" cy="523425"/>
          </a:xfrm>
          <a:prstGeom prst="borderCallout2">
            <a:avLst>
              <a:gd name="adj1" fmla="val 49048"/>
              <a:gd name="adj2" fmla="val -4163"/>
              <a:gd name="adj3" fmla="val 106220"/>
              <a:gd name="adj4" fmla="val -18266"/>
              <a:gd name="adj5" fmla="val 183182"/>
              <a:gd name="adj6" fmla="val -38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新建数据库文件，存入</a:t>
            </a:r>
            <a:r>
              <a:rPr lang="en-US" altLang="zh-CN" dirty="0"/>
              <a:t>”%.</a:t>
            </a:r>
            <a:r>
              <a:rPr lang="en-US" altLang="zh-CN" dirty="0" err="1"/>
              <a:t>lf</a:t>
            </a:r>
            <a:r>
              <a:rPr lang="en-US" altLang="zh-CN" dirty="0"/>
              <a:t>\0”</a:t>
            </a:r>
            <a:endParaRPr lang="zh-CN" altLang="en-US" dirty="0"/>
          </a:p>
        </p:txBody>
      </p:sp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BF3C1D29-C7C3-4C0C-B8A3-E3710C287AB2}"/>
              </a:ext>
            </a:extLst>
          </p:cNvPr>
          <p:cNvSpPr/>
          <p:nvPr/>
        </p:nvSpPr>
        <p:spPr>
          <a:xfrm>
            <a:off x="7128165" y="2730084"/>
            <a:ext cx="4627417" cy="964461"/>
          </a:xfrm>
          <a:prstGeom prst="borderCallout2">
            <a:avLst>
              <a:gd name="adj1" fmla="val 41031"/>
              <a:gd name="adj2" fmla="val -3808"/>
              <a:gd name="adj3" fmla="val 50355"/>
              <a:gd name="adj4" fmla="val -16915"/>
              <a:gd name="adj5" fmla="val 67897"/>
              <a:gd name="adj6" fmla="val -36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读取两次分数纪录</a:t>
            </a:r>
            <a:r>
              <a:rPr lang="en-US" altLang="zh-CN" dirty="0"/>
              <a:t>”%.</a:t>
            </a:r>
            <a:r>
              <a:rPr lang="en-US" altLang="zh-CN" dirty="0" err="1"/>
              <a:t>lf</a:t>
            </a:r>
            <a:r>
              <a:rPr lang="en-US" altLang="zh-CN" dirty="0"/>
              <a:t> %.</a:t>
            </a:r>
            <a:r>
              <a:rPr lang="en-US" altLang="zh-CN" dirty="0" err="1"/>
              <a:t>lf</a:t>
            </a:r>
            <a:r>
              <a:rPr lang="en-US" altLang="zh-CN" dirty="0"/>
              <a:t>\0”</a:t>
            </a:r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将本次分数与两次分数进行比较，将三个数据按大小依次存入数据库</a:t>
            </a:r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9B0C35CD-6BF1-4F8A-93A3-169E5444F933}"/>
              </a:ext>
            </a:extLst>
          </p:cNvPr>
          <p:cNvSpPr/>
          <p:nvPr/>
        </p:nvSpPr>
        <p:spPr>
          <a:xfrm>
            <a:off x="7128163" y="3903102"/>
            <a:ext cx="4627417" cy="964461"/>
          </a:xfrm>
          <a:prstGeom prst="borderCallout1">
            <a:avLst>
              <a:gd name="adj1" fmla="val 43869"/>
              <a:gd name="adj2" fmla="val -4457"/>
              <a:gd name="adj3" fmla="val 5391"/>
              <a:gd name="adj4" fmla="val -48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读取三次分数纪录</a:t>
            </a:r>
            <a:r>
              <a:rPr lang="en-US" altLang="zh-CN" dirty="0"/>
              <a:t>”%.</a:t>
            </a:r>
            <a:r>
              <a:rPr lang="en-US" altLang="zh-CN" dirty="0" err="1"/>
              <a:t>lf</a:t>
            </a:r>
            <a:r>
              <a:rPr lang="en-US" altLang="zh-CN" dirty="0"/>
              <a:t> %.</a:t>
            </a:r>
            <a:r>
              <a:rPr lang="en-US" altLang="zh-CN" dirty="0" err="1"/>
              <a:t>lf</a:t>
            </a:r>
            <a:r>
              <a:rPr lang="en-US" altLang="zh-CN" dirty="0"/>
              <a:t> &amp;.</a:t>
            </a:r>
            <a:r>
              <a:rPr lang="en-US" altLang="zh-CN" dirty="0" err="1"/>
              <a:t>lf</a:t>
            </a:r>
            <a:r>
              <a:rPr lang="en-US" altLang="zh-CN" dirty="0"/>
              <a:t>\0”</a:t>
            </a:r>
          </a:p>
          <a:p>
            <a:pPr algn="ctr"/>
            <a:r>
              <a:rPr lang="en-US" altLang="zh-CN" dirty="0"/>
              <a:t>2.</a:t>
            </a:r>
            <a:r>
              <a:rPr lang="zh-CN" altLang="en-US" dirty="0"/>
              <a:t>将本次分数与三次分数进行比较，选最大的三个依次存入数据库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52CA0C-43BD-421F-B4A8-2E8FC09BDE0B}"/>
              </a:ext>
            </a:extLst>
          </p:cNvPr>
          <p:cNvSpPr txBox="1"/>
          <p:nvPr/>
        </p:nvSpPr>
        <p:spPr>
          <a:xfrm>
            <a:off x="1016000" y="5052291"/>
            <a:ext cx="1117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遇到过的问题：</a:t>
            </a:r>
            <a:r>
              <a:rPr lang="en-US" altLang="zh-CN" dirty="0" err="1"/>
              <a:t>Cstring</a:t>
            </a:r>
            <a:r>
              <a:rPr lang="zh-CN" altLang="en-US" dirty="0"/>
              <a:t>与</a:t>
            </a:r>
            <a:r>
              <a:rPr lang="en-US" altLang="zh-CN" dirty="0"/>
              <a:t>char[]</a:t>
            </a:r>
            <a:r>
              <a:rPr lang="zh-CN" altLang="en-US" dirty="0"/>
              <a:t>之间的转换：</a:t>
            </a:r>
            <a:endParaRPr lang="en-US" altLang="zh-CN" dirty="0"/>
          </a:p>
          <a:p>
            <a:r>
              <a:rPr lang="en-US" altLang="zh-CN" dirty="0"/>
              <a:t>                          USES_CONVERSION;</a:t>
            </a:r>
          </a:p>
          <a:p>
            <a:r>
              <a:rPr lang="en-US" altLang="zh-CN" dirty="0"/>
              <a:t>                          str= A2T(</a:t>
            </a:r>
            <a:r>
              <a:rPr lang="en-US" altLang="zh-CN" dirty="0" err="1"/>
              <a:t>chr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6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地图集">
  <a:themeElements>
    <a:clrScheme name="地图集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地图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图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1_地图集">
  <a:themeElements>
    <a:clrScheme name="地图集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地图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图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5.xml><?xml version="1.0" encoding="utf-8"?>
<a:theme xmlns:a="http://schemas.openxmlformats.org/drawingml/2006/main" name="裁剪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6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1348</Words>
  <Application>Microsoft Office PowerPoint</Application>
  <PresentationFormat>宽屏</PresentationFormat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44" baseType="lpstr">
      <vt:lpstr>黑体</vt:lpstr>
      <vt:lpstr>华文仿宋</vt:lpstr>
      <vt:lpstr>华文楷体</vt:lpstr>
      <vt:lpstr>华文中宋</vt:lpstr>
      <vt:lpstr>宋体</vt:lpstr>
      <vt:lpstr>新宋体</vt:lpstr>
      <vt:lpstr>Arial</vt:lpstr>
      <vt:lpstr>Book Antiqua</vt:lpstr>
      <vt:lpstr>Calibri Light</vt:lpstr>
      <vt:lpstr>Consolas</vt:lpstr>
      <vt:lpstr>Franklin Gothic Book</vt:lpstr>
      <vt:lpstr>Gill Sans MT</vt:lpstr>
      <vt:lpstr>Impact</vt:lpstr>
      <vt:lpstr>Lucida Sans</vt:lpstr>
      <vt:lpstr>Rockwell</vt:lpstr>
      <vt:lpstr>Tw Cen MT</vt:lpstr>
      <vt:lpstr>Tw Cen MT Condensed</vt:lpstr>
      <vt:lpstr>Wingdings</vt:lpstr>
      <vt:lpstr>Wingdings 2</vt:lpstr>
      <vt:lpstr>Wingdings 3</vt:lpstr>
      <vt:lpstr>地图集</vt:lpstr>
      <vt:lpstr>1_地图集</vt:lpstr>
      <vt:lpstr>积分</vt:lpstr>
      <vt:lpstr>徽章</vt:lpstr>
      <vt:lpstr>裁剪</vt:lpstr>
      <vt:lpstr>顶峰</vt:lpstr>
      <vt:lpstr>PowerPoint 演示文稿</vt:lpstr>
      <vt:lpstr>大富翁小游戏 基于Visual Studio 2019</vt:lpstr>
      <vt:lpstr>软件介绍：一款联机的大富翁小游戏</vt:lpstr>
      <vt:lpstr>程序思路流程图</vt:lpstr>
      <vt:lpstr>功能分块与对比</vt:lpstr>
      <vt:lpstr>基本思路</vt:lpstr>
      <vt:lpstr>事件的具体实现</vt:lpstr>
      <vt:lpstr>事件的具体实现</vt:lpstr>
      <vt:lpstr>本地数据库：存储最高的三次分数</vt:lpstr>
      <vt:lpstr>与服务器对接：上传本次分数，得到最高分数记录</vt:lpstr>
      <vt:lpstr>服务器端程序：由Eclipse JAVAEE完成，依托Tomcat运行</vt:lpstr>
      <vt:lpstr>第十四小组成员：黄凌玉 </vt:lpstr>
      <vt:lpstr>如何完成2048交互界面：</vt:lpstr>
      <vt:lpstr>遇到的困难：</vt:lpstr>
      <vt:lpstr>解决方式：</vt:lpstr>
      <vt:lpstr>第十四小组成员：李根安 </vt:lpstr>
      <vt:lpstr>遇到的困难：</vt:lpstr>
      <vt:lpstr>解决方式：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大富翁小游戏</dc:title>
  <dc:creator>Li Jiaqi</dc:creator>
  <cp:lastModifiedBy>Li Jiaqi</cp:lastModifiedBy>
  <cp:revision>29</cp:revision>
  <dcterms:created xsi:type="dcterms:W3CDTF">2019-07-07T08:06:30Z</dcterms:created>
  <dcterms:modified xsi:type="dcterms:W3CDTF">2019-07-09T08:03:57Z</dcterms:modified>
</cp:coreProperties>
</file>