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 Yihao" initials="G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884D-3559-46A8-B842-6095A8198B6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ague_of_Legen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huckephron/leagueoflegen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jch9725/CSYE7200_Final_Project_Team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Winner of LOL Match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7</a:t>
            </a:r>
          </a:p>
          <a:p>
            <a:r>
              <a:rPr lang="en-US" dirty="0" err="1"/>
              <a:t>Jianchao</a:t>
            </a:r>
            <a:r>
              <a:rPr lang="en-US" dirty="0"/>
              <a:t> Li        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1054645</a:t>
            </a:r>
            <a:endParaRPr lang="en-US" dirty="0"/>
          </a:p>
          <a:p>
            <a:r>
              <a:rPr lang="en-US" dirty="0"/>
              <a:t>Lin </a:t>
            </a:r>
            <a:r>
              <a:rPr lang="en-US" dirty="0" err="1"/>
              <a:t>zhu</a:t>
            </a:r>
            <a:r>
              <a:rPr lang="en-US" dirty="0"/>
              <a:t>               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1066973</a:t>
            </a:r>
            <a:endParaRPr lang="en-US" dirty="0"/>
          </a:p>
          <a:p>
            <a:r>
              <a:rPr lang="en-US" dirty="0"/>
              <a:t>Yihao Gu            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1305641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3" y="685800"/>
            <a:ext cx="6677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D3B45"/>
                </a:solidFill>
                <a:latin typeface="Lato Extended"/>
              </a:rPr>
              <a:t>Goals of Project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90573" y="1843087"/>
            <a:ext cx="105156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Design a completed predicting system based on match histories. </a:t>
            </a:r>
          </a:p>
          <a:p>
            <a:endParaRPr lang="en-US" sz="3200" dirty="0"/>
          </a:p>
          <a:p>
            <a:r>
              <a:rPr lang="en-US" sz="3200" dirty="0"/>
              <a:t>Deal with data set and use information of first 15 minutes in the match to predict the correct final winner. </a:t>
            </a:r>
          </a:p>
          <a:p>
            <a:endParaRPr lang="en-US" sz="3200" dirty="0"/>
          </a:p>
          <a:p>
            <a:r>
              <a:rPr lang="en-US" sz="3200" dirty="0"/>
              <a:t>Learn related knowledge about Scala, Spark, Machine learning and Big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12890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74924" y="2575299"/>
            <a:ext cx="281467" cy="28146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kern="0" dirty="0">
                <a:solidFill>
                  <a:srgbClr val="A06843"/>
                </a:solidFill>
              </a:rPr>
              <a:t> </a:t>
            </a:r>
            <a:endParaRPr lang="zh-CN" altLang="en-US" kern="0" dirty="0">
              <a:solidFill>
                <a:srgbClr val="A06843"/>
              </a:solidFill>
            </a:endParaRPr>
          </a:p>
        </p:txBody>
      </p:sp>
      <p:cxnSp>
        <p:nvCxnSpPr>
          <p:cNvPr id="8" name="直接连接符 7"/>
          <p:cNvCxnSpPr>
            <a:cxnSpLocks/>
            <a:stCxn id="7" idx="6"/>
            <a:endCxn id="32" idx="2"/>
          </p:cNvCxnSpPr>
          <p:nvPr/>
        </p:nvCxnSpPr>
        <p:spPr>
          <a:xfrm>
            <a:off x="1056391" y="2716033"/>
            <a:ext cx="10233359" cy="3339"/>
          </a:xfrm>
          <a:prstGeom prst="line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9" name="椭圆 8"/>
          <p:cNvSpPr/>
          <p:nvPr/>
        </p:nvSpPr>
        <p:spPr>
          <a:xfrm>
            <a:off x="8546552" y="2583401"/>
            <a:ext cx="281467" cy="28146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A06843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209175" y="2575299"/>
            <a:ext cx="281467" cy="28146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kern="0" dirty="0">
                <a:solidFill>
                  <a:srgbClr val="A06843"/>
                </a:solidFill>
              </a:rPr>
              <a:t>                                                                   </a:t>
            </a:r>
            <a:endParaRPr lang="zh-CN" altLang="en-US" kern="0" dirty="0">
              <a:solidFill>
                <a:srgbClr val="A06843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698197" y="2553411"/>
            <a:ext cx="281467" cy="28146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A06843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356984" y="2566171"/>
            <a:ext cx="281467" cy="28146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A06843"/>
              </a:solidFill>
            </a:endParaRPr>
          </a:p>
        </p:txBody>
      </p:sp>
      <p:sp>
        <p:nvSpPr>
          <p:cNvPr id="15" name="任意多边形 10"/>
          <p:cNvSpPr/>
          <p:nvPr/>
        </p:nvSpPr>
        <p:spPr>
          <a:xfrm>
            <a:off x="1769944" y="3088008"/>
            <a:ext cx="1144724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A06843"/>
              </a:solidFill>
            </a:endParaRPr>
          </a:p>
        </p:txBody>
      </p:sp>
      <p:sp>
        <p:nvSpPr>
          <p:cNvPr id="18" name="任意多边形 13"/>
          <p:cNvSpPr/>
          <p:nvPr/>
        </p:nvSpPr>
        <p:spPr>
          <a:xfrm>
            <a:off x="3070928" y="3086103"/>
            <a:ext cx="1533394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A06843"/>
              </a:solidFill>
            </a:endParaRPr>
          </a:p>
        </p:txBody>
      </p:sp>
      <p:sp>
        <p:nvSpPr>
          <p:cNvPr id="21" name="任意多边形 16"/>
          <p:cNvSpPr/>
          <p:nvPr/>
        </p:nvSpPr>
        <p:spPr>
          <a:xfrm>
            <a:off x="4762616" y="3088008"/>
            <a:ext cx="1471482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A06843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3031" y="3088008"/>
            <a:ext cx="1534959" cy="743047"/>
            <a:chOff x="2751286" y="3246531"/>
            <a:chExt cx="1535430" cy="743187"/>
          </a:xfrm>
          <a:solidFill>
            <a:schemeClr val="bg2">
              <a:lumMod val="75000"/>
            </a:schemeClr>
          </a:solidFill>
        </p:grpSpPr>
        <p:sp>
          <p:nvSpPr>
            <p:cNvPr id="5" name="任意多边形 10"/>
            <p:cNvSpPr/>
            <p:nvPr/>
          </p:nvSpPr>
          <p:spPr>
            <a:xfrm>
              <a:off x="2822846" y="3246531"/>
              <a:ext cx="1376244" cy="743187"/>
            </a:xfrm>
            <a:custGeom>
              <a:avLst/>
              <a:gdLst>
                <a:gd name="connsiteX0" fmla="*/ 792089 w 1584176"/>
                <a:gd name="connsiteY0" fmla="*/ 0 h 743187"/>
                <a:gd name="connsiteX1" fmla="*/ 932822 w 1584176"/>
                <a:gd name="connsiteY1" fmla="*/ 95115 h 743187"/>
                <a:gd name="connsiteX2" fmla="*/ 1584176 w 1584176"/>
                <a:gd name="connsiteY2" fmla="*/ 95115 h 743187"/>
                <a:gd name="connsiteX3" fmla="*/ 1584176 w 1584176"/>
                <a:gd name="connsiteY3" fmla="*/ 743187 h 743187"/>
                <a:gd name="connsiteX4" fmla="*/ 0 w 1584176"/>
                <a:gd name="connsiteY4" fmla="*/ 743187 h 743187"/>
                <a:gd name="connsiteX5" fmla="*/ 0 w 1584176"/>
                <a:gd name="connsiteY5" fmla="*/ 95115 h 743187"/>
                <a:gd name="connsiteX6" fmla="*/ 651355 w 1584176"/>
                <a:gd name="connsiteY6" fmla="*/ 95115 h 74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4176" h="743187">
                  <a:moveTo>
                    <a:pt x="792089" y="0"/>
                  </a:moveTo>
                  <a:lnTo>
                    <a:pt x="932822" y="95115"/>
                  </a:lnTo>
                  <a:lnTo>
                    <a:pt x="1584176" y="95115"/>
                  </a:lnTo>
                  <a:lnTo>
                    <a:pt x="1584176" y="743187"/>
                  </a:lnTo>
                  <a:lnTo>
                    <a:pt x="0" y="743187"/>
                  </a:lnTo>
                  <a:lnTo>
                    <a:pt x="0" y="95115"/>
                  </a:lnTo>
                  <a:lnTo>
                    <a:pt x="651355" y="95115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A06843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51286" y="3460526"/>
              <a:ext cx="1535430" cy="398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2000" b="1" kern="0" dirty="0">
                  <a:solidFill>
                    <a:schemeClr val="bg1"/>
                  </a:solidFill>
                </a:rPr>
                <a:t>Introduction</a:t>
              </a:r>
              <a:endParaRPr lang="zh-CN" altLang="en-US" sz="2000" b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6700" y="3301435"/>
            <a:ext cx="168211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000" b="1" kern="0" dirty="0">
                <a:solidFill>
                  <a:schemeClr val="bg1"/>
                </a:solidFill>
              </a:rPr>
              <a:t>Use Cases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43401" y="3302003"/>
            <a:ext cx="19818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000" b="1" kern="0" dirty="0">
                <a:solidFill>
                  <a:schemeClr val="bg1"/>
                </a:solidFill>
              </a:rPr>
              <a:t>Methodology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44760" y="3302003"/>
            <a:ext cx="21164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25" name="任意多边形 16"/>
          <p:cNvSpPr/>
          <p:nvPr/>
        </p:nvSpPr>
        <p:spPr>
          <a:xfrm>
            <a:off x="7829118" y="3088008"/>
            <a:ext cx="1813756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A06843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66431" y="3302608"/>
            <a:ext cx="25664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chemeClr val="bg1"/>
                </a:solidFill>
              </a:rPr>
              <a:t>Program in Scala</a:t>
            </a:r>
          </a:p>
        </p:txBody>
      </p:sp>
      <p:sp>
        <p:nvSpPr>
          <p:cNvPr id="27" name="椭圆 26"/>
          <p:cNvSpPr/>
          <p:nvPr/>
        </p:nvSpPr>
        <p:spPr>
          <a:xfrm>
            <a:off x="6879725" y="2566806"/>
            <a:ext cx="281467" cy="28146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A06843"/>
              </a:solidFill>
            </a:endParaRPr>
          </a:p>
        </p:txBody>
      </p:sp>
      <p:sp>
        <p:nvSpPr>
          <p:cNvPr id="28" name="任意多边形 16"/>
          <p:cNvSpPr/>
          <p:nvPr/>
        </p:nvSpPr>
        <p:spPr>
          <a:xfrm>
            <a:off x="6396024" y="3088643"/>
            <a:ext cx="1257300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A06843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34176" y="3302638"/>
            <a:ext cx="19818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chemeClr val="bg1"/>
                </a:solidFill>
              </a:rPr>
              <a:t>Milestones</a:t>
            </a:r>
          </a:p>
        </p:txBody>
      </p:sp>
      <p:sp>
        <p:nvSpPr>
          <p:cNvPr id="22" name="椭圆 8">
            <a:extLst>
              <a:ext uri="{FF2B5EF4-FFF2-40B4-BE49-F238E27FC236}">
                <a16:creationId xmlns:a16="http://schemas.microsoft.com/office/drawing/2014/main" id="{7ABD08C9-4A94-4D19-98E2-1DDFFF8CEDF3}"/>
              </a:ext>
            </a:extLst>
          </p:cNvPr>
          <p:cNvSpPr/>
          <p:nvPr/>
        </p:nvSpPr>
        <p:spPr>
          <a:xfrm>
            <a:off x="10151517" y="2578638"/>
            <a:ext cx="281467" cy="28146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A06843"/>
              </a:solidFill>
            </a:endParaRPr>
          </a:p>
        </p:txBody>
      </p:sp>
      <p:sp>
        <p:nvSpPr>
          <p:cNvPr id="30" name="任意多边形 16">
            <a:extLst>
              <a:ext uri="{FF2B5EF4-FFF2-40B4-BE49-F238E27FC236}">
                <a16:creationId xmlns:a16="http://schemas.microsoft.com/office/drawing/2014/main" id="{6B22F972-F731-4604-B61B-EBEF0D2A173D}"/>
              </a:ext>
            </a:extLst>
          </p:cNvPr>
          <p:cNvSpPr/>
          <p:nvPr/>
        </p:nvSpPr>
        <p:spPr>
          <a:xfrm>
            <a:off x="9829812" y="3088008"/>
            <a:ext cx="943652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A06843"/>
              </a:solidFill>
            </a:endParaRPr>
          </a:p>
        </p:txBody>
      </p:sp>
      <p:sp>
        <p:nvSpPr>
          <p:cNvPr id="31" name="文本框 25">
            <a:extLst>
              <a:ext uri="{FF2B5EF4-FFF2-40B4-BE49-F238E27FC236}">
                <a16:creationId xmlns:a16="http://schemas.microsoft.com/office/drawing/2014/main" id="{2628E238-3D65-4181-9F4D-9805CB9393D8}"/>
              </a:ext>
            </a:extLst>
          </p:cNvPr>
          <p:cNvSpPr txBox="1"/>
          <p:nvPr/>
        </p:nvSpPr>
        <p:spPr>
          <a:xfrm>
            <a:off x="9614677" y="3301435"/>
            <a:ext cx="13321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chemeClr val="bg1"/>
                </a:solidFill>
              </a:rPr>
              <a:t>Criteria</a:t>
            </a:r>
          </a:p>
        </p:txBody>
      </p:sp>
      <p:sp>
        <p:nvSpPr>
          <p:cNvPr id="32" name="椭圆 8">
            <a:extLst>
              <a:ext uri="{FF2B5EF4-FFF2-40B4-BE49-F238E27FC236}">
                <a16:creationId xmlns:a16="http://schemas.microsoft.com/office/drawing/2014/main" id="{8C44E193-EF91-4019-B711-A6E702654D2D}"/>
              </a:ext>
            </a:extLst>
          </p:cNvPr>
          <p:cNvSpPr/>
          <p:nvPr/>
        </p:nvSpPr>
        <p:spPr>
          <a:xfrm>
            <a:off x="11289750" y="2578638"/>
            <a:ext cx="281467" cy="28146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A06843"/>
              </a:solidFill>
            </a:endParaRPr>
          </a:p>
        </p:txBody>
      </p:sp>
      <p:sp>
        <p:nvSpPr>
          <p:cNvPr id="33" name="任意多边形 16">
            <a:extLst>
              <a:ext uri="{FF2B5EF4-FFF2-40B4-BE49-F238E27FC236}">
                <a16:creationId xmlns:a16="http://schemas.microsoft.com/office/drawing/2014/main" id="{E1846CEA-B8DA-43AC-A315-35390B121FDD}"/>
              </a:ext>
            </a:extLst>
          </p:cNvPr>
          <p:cNvSpPr/>
          <p:nvPr/>
        </p:nvSpPr>
        <p:spPr>
          <a:xfrm>
            <a:off x="10968045" y="3088008"/>
            <a:ext cx="943652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A06843"/>
              </a:solidFill>
            </a:endParaRPr>
          </a:p>
        </p:txBody>
      </p:sp>
      <p:sp>
        <p:nvSpPr>
          <p:cNvPr id="34" name="文本框 25">
            <a:extLst>
              <a:ext uri="{FF2B5EF4-FFF2-40B4-BE49-F238E27FC236}">
                <a16:creationId xmlns:a16="http://schemas.microsoft.com/office/drawing/2014/main" id="{ADBECCAD-9491-4044-BCE3-F7019B8385E2}"/>
              </a:ext>
            </a:extLst>
          </p:cNvPr>
          <p:cNvSpPr txBox="1"/>
          <p:nvPr/>
        </p:nvSpPr>
        <p:spPr>
          <a:xfrm>
            <a:off x="10752910" y="3301435"/>
            <a:ext cx="13321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chemeClr val="bg1"/>
                </a:solidFill>
              </a:rPr>
              <a:t>Goals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372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Introduction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350E313E-39DD-4A46-8799-47EAF60B1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577" y="685800"/>
            <a:ext cx="2700850" cy="1190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F685A9-8818-4E62-9590-B6C270A5637B}"/>
              </a:ext>
            </a:extLst>
          </p:cNvPr>
          <p:cNvSpPr txBox="1"/>
          <p:nvPr/>
        </p:nvSpPr>
        <p:spPr>
          <a:xfrm>
            <a:off x="790574" y="2062162"/>
            <a:ext cx="1065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Two teams 5 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VS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5 battle</a:t>
            </a:r>
            <a:endParaRPr lang="en-US" sz="3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game is often cited as the world's largest </a:t>
            </a:r>
            <a:r>
              <a:rPr lang="en-US" altLang="zh-CN" sz="3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esport</a:t>
            </a:r>
            <a:r>
              <a:rPr lang="en-US" altLang="zh-C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altLang="zh-C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3"/>
              </a:rPr>
              <a:t>https://en.wikipedia.org/wiki/League_of_Legends</a:t>
            </a:r>
            <a:r>
              <a:rPr lang="en-US" altLang="zh-C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en-US" sz="3200" u="sng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3200" dirty="0"/>
              <a:t>Prediction on it will be very useful and popular!!!!!!!!</a:t>
            </a:r>
          </a:p>
        </p:txBody>
      </p:sp>
    </p:spTree>
    <p:extLst>
      <p:ext uri="{BB962C8B-B14F-4D97-AF65-F5344CB8AC3E}">
        <p14:creationId xmlns:p14="http://schemas.microsoft.com/office/powerpoint/2010/main" val="178146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372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Use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4" y="2062162"/>
            <a:ext cx="101512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Potential users input first 15 minutes information of one LOL match</a:t>
            </a:r>
          </a:p>
          <a:p>
            <a:endParaRPr lang="en-US" sz="3200" dirty="0"/>
          </a:p>
          <a:p>
            <a:r>
              <a:rPr lang="en-US" sz="3200" dirty="0"/>
              <a:t>System predicts which side will win based on the inputs and good models</a:t>
            </a:r>
          </a:p>
          <a:p>
            <a:endParaRPr lang="en-US" sz="3200" dirty="0"/>
          </a:p>
          <a:p>
            <a:r>
              <a:rPr lang="en-US" sz="3200" dirty="0"/>
              <a:t>Select prediction based on majority vote and output result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4733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i="0" dirty="0">
                <a:solidFill>
                  <a:srgbClr val="50575C"/>
                </a:solidFill>
                <a:effectLst/>
                <a:latin typeface="Lato Extended"/>
              </a:rPr>
              <a:t>Methodology</a:t>
            </a:r>
            <a:endParaRPr lang="en-US" sz="5400" dirty="0">
              <a:solidFill>
                <a:srgbClr val="50575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574" y="2062162"/>
            <a:ext cx="109156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Extract match dataset, select features and reduce dimension</a:t>
            </a:r>
          </a:p>
          <a:p>
            <a:endParaRPr lang="en-US" sz="3200" dirty="0"/>
          </a:p>
          <a:p>
            <a:r>
              <a:rPr lang="en-US" sz="3200" dirty="0"/>
              <a:t>Train different models, validate these models and select good models based on accuracy</a:t>
            </a:r>
          </a:p>
          <a:p>
            <a:endParaRPr lang="en-US" sz="3200" dirty="0"/>
          </a:p>
          <a:p>
            <a:r>
              <a:rPr lang="en-US" sz="3200" dirty="0"/>
              <a:t>Predict winner based on selected models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4733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i="0" dirty="0">
                <a:solidFill>
                  <a:srgbClr val="2D3B45"/>
                </a:solidFill>
                <a:effectLst/>
                <a:latin typeface="Lato Extended"/>
              </a:rPr>
              <a:t>Data Sources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90574" y="1995487"/>
            <a:ext cx="1095375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200" b="1" i="0" dirty="0">
                <a:effectLst/>
                <a:latin typeface="Lato Extended"/>
              </a:rPr>
              <a:t>League of Legends, Competitive matches, 2015 to 2018:</a:t>
            </a:r>
          </a:p>
          <a:p>
            <a:pPr algn="l" fontAlgn="base"/>
            <a:r>
              <a:rPr lang="en-US" sz="2800" i="0" dirty="0">
                <a:effectLst/>
                <a:latin typeface="Lato Extended"/>
                <a:hlinkClick r:id="rId2"/>
              </a:rPr>
              <a:t>https://www.kaggle.com/chuckephron/leagueoflegends</a:t>
            </a:r>
            <a:endParaRPr lang="en-US" sz="2800" i="0" dirty="0">
              <a:effectLst/>
              <a:latin typeface="Lato Extended"/>
            </a:endParaRPr>
          </a:p>
          <a:p>
            <a:pPr algn="l" fontAlgn="base"/>
            <a:endParaRPr lang="en-US" sz="2800" dirty="0">
              <a:latin typeface="Lato Extended"/>
            </a:endParaRPr>
          </a:p>
          <a:p>
            <a:pPr algn="l" fontAlgn="base"/>
            <a:r>
              <a:rPr lang="en-US" sz="2800" dirty="0">
                <a:latin typeface="Lato Extended"/>
              </a:rPr>
              <a:t>There are six different datasets:</a:t>
            </a:r>
          </a:p>
          <a:p>
            <a:pPr algn="l" fontAlgn="base"/>
            <a:r>
              <a:rPr lang="en-US" sz="2800" dirty="0">
                <a:latin typeface="Lato Extended"/>
              </a:rPr>
              <a:t>bans.csv contains 15241 rows</a:t>
            </a:r>
          </a:p>
          <a:p>
            <a:pPr algn="l" fontAlgn="base"/>
            <a:r>
              <a:rPr lang="en-US" sz="2800" dirty="0">
                <a:latin typeface="Lato Extended"/>
              </a:rPr>
              <a:t>g</a:t>
            </a:r>
            <a:r>
              <a:rPr lang="en-US" sz="2800" i="0" dirty="0">
                <a:effectLst/>
                <a:latin typeface="Lato Extended"/>
              </a:rPr>
              <a:t>old.csv contains 99061 rows</a:t>
            </a:r>
          </a:p>
          <a:p>
            <a:pPr algn="l" fontAlgn="base"/>
            <a:r>
              <a:rPr lang="en-US" sz="2800" dirty="0">
                <a:latin typeface="Lato Extended"/>
              </a:rPr>
              <a:t>k</a:t>
            </a:r>
            <a:r>
              <a:rPr lang="en-US" sz="2800" i="0" dirty="0">
                <a:effectLst/>
                <a:latin typeface="Lato Extended"/>
              </a:rPr>
              <a:t>ills.csv contains 191070 rows</a:t>
            </a:r>
          </a:p>
          <a:p>
            <a:pPr algn="l" fontAlgn="base"/>
            <a:r>
              <a:rPr lang="en-US" sz="2800" dirty="0">
                <a:latin typeface="Lato Extended"/>
              </a:rPr>
              <a:t>m</a:t>
            </a:r>
            <a:r>
              <a:rPr lang="en-US" sz="2800" i="0" dirty="0">
                <a:effectLst/>
                <a:latin typeface="Lato Extended"/>
              </a:rPr>
              <a:t>atchinfo.csv contains 7621 rows</a:t>
            </a:r>
          </a:p>
          <a:p>
            <a:pPr algn="l" fontAlgn="base"/>
            <a:r>
              <a:rPr lang="en-US" sz="2800" dirty="0">
                <a:latin typeface="Lato Extended"/>
              </a:rPr>
              <a:t>mosters.csv 44249 rows</a:t>
            </a:r>
          </a:p>
          <a:p>
            <a:pPr algn="l" fontAlgn="base"/>
            <a:r>
              <a:rPr lang="en-US" sz="2800" dirty="0">
                <a:latin typeface="Lato Extended"/>
              </a:rPr>
              <a:t>s</a:t>
            </a:r>
            <a:r>
              <a:rPr lang="en-US" sz="2800" i="0" dirty="0">
                <a:effectLst/>
                <a:latin typeface="Lato Extended"/>
              </a:rPr>
              <a:t>tructures.csv 121387 rows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4733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D3B45"/>
                </a:solidFill>
                <a:latin typeface="Lato Extended"/>
              </a:rPr>
              <a:t>Milestones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90574" y="1843087"/>
            <a:ext cx="96774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Mar 23 - 28: Clean dataset and self-learn related Spark and Scala skills  </a:t>
            </a:r>
          </a:p>
          <a:p>
            <a:endParaRPr lang="en-US" sz="3200" dirty="0"/>
          </a:p>
          <a:p>
            <a:r>
              <a:rPr lang="en-US" sz="3200" dirty="0"/>
              <a:t>Mar 29 – Apr 4: Do data analysis and feature selection</a:t>
            </a:r>
          </a:p>
          <a:p>
            <a:endParaRPr lang="en-US" sz="3200" dirty="0"/>
          </a:p>
          <a:p>
            <a:r>
              <a:rPr lang="en-US" sz="3200" dirty="0"/>
              <a:t>Apr 5 – Apr 18: Select all possible models; train models and get good enough models</a:t>
            </a:r>
          </a:p>
          <a:p>
            <a:endParaRPr lang="en-US" sz="3200" dirty="0"/>
          </a:p>
          <a:p>
            <a:r>
              <a:rPr lang="en-US" sz="3200" dirty="0"/>
              <a:t>Apr 19 –Apr 21: Optimize performance and prepare presentation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3" y="685800"/>
            <a:ext cx="545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D3B45"/>
                </a:solidFill>
                <a:latin typeface="Lato Extended"/>
              </a:rPr>
              <a:t>Program In Scala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90574" y="1843087"/>
            <a:ext cx="105156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preprocessing</a:t>
            </a:r>
          </a:p>
          <a:p>
            <a:endParaRPr lang="en-US" sz="1600" dirty="0"/>
          </a:p>
          <a:p>
            <a:r>
              <a:rPr lang="en-US" sz="3200" dirty="0"/>
              <a:t>Implements of different machine learning models</a:t>
            </a:r>
          </a:p>
          <a:p>
            <a:endParaRPr lang="en-US" sz="1600" dirty="0"/>
          </a:p>
          <a:p>
            <a:r>
              <a:rPr lang="en-US" sz="3200" dirty="0"/>
              <a:t>All unit tests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Github</a:t>
            </a:r>
            <a:r>
              <a:rPr lang="en-US" sz="3200" dirty="0"/>
              <a:t> Repository: </a:t>
            </a:r>
            <a:r>
              <a:rPr lang="en-US" sz="2800" dirty="0">
                <a:hlinkClick r:id="rId2"/>
              </a:rPr>
              <a:t>https://github.com/ljch9725/CSYE7200_Final_Project_Team7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3" y="685800"/>
            <a:ext cx="6677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D3B45"/>
                </a:solidFill>
                <a:latin typeface="Lato Extended"/>
              </a:rPr>
              <a:t>Acceptance Criteria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90574" y="1843087"/>
            <a:ext cx="105156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Confusion Matrix: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885825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5825" y="4586089"/>
            <a:ext cx="588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Accuracy = </a:t>
            </a:r>
            <a:r>
              <a:rPr lang="en-US" sz="2400" dirty="0"/>
              <a:t>(TP + TN)/(P + N)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825" y="5389881"/>
            <a:ext cx="10953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Accuracy &gt; 70%</a:t>
            </a:r>
          </a:p>
          <a:p>
            <a:r>
              <a:rPr lang="en-US" sz="3200" dirty="0"/>
              <a:t>Response Time </a:t>
            </a:r>
            <a:r>
              <a:rPr lang="en-US" sz="3200"/>
              <a:t>&lt; 2 </a:t>
            </a:r>
            <a:r>
              <a:rPr lang="en-US" sz="3200" dirty="0"/>
              <a:t>seconds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394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Lato Extended</vt:lpstr>
      <vt:lpstr>Arial</vt:lpstr>
      <vt:lpstr>Calibri</vt:lpstr>
      <vt:lpstr>Calibri Light</vt:lpstr>
      <vt:lpstr>Office Theme</vt:lpstr>
      <vt:lpstr>Predicting Winner of LOL Match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Yihao Gu</dc:creator>
  <cp:lastModifiedBy>Yihao Gu</cp:lastModifiedBy>
  <cp:revision>36</cp:revision>
  <dcterms:created xsi:type="dcterms:W3CDTF">2021-03-20T18:51:00Z</dcterms:created>
  <dcterms:modified xsi:type="dcterms:W3CDTF">2021-03-22T16:23:22Z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0413CE5441B244A69F606DA9F4732689</vt:lpwstr>
  </property>
  <property fmtid="{D5CDD505-2E9C-101B-9397-08002B2CF9AE}" pid="3" name="KSOProductBuildVer">
    <vt:lpwstr>2052-11.1.0.10356</vt:lpwstr>
  </property>
</Properties>
</file>