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71" r:id="rId4"/>
    <p:sldId id="259" r:id="rId5"/>
    <p:sldId id="272" r:id="rId6"/>
    <p:sldId id="260" r:id="rId7"/>
    <p:sldId id="273" r:id="rId8"/>
    <p:sldId id="274" r:id="rId9"/>
    <p:sldId id="275" r:id="rId10"/>
    <p:sldId id="270" r:id="rId11"/>
    <p:sldId id="276" r:id="rId12"/>
    <p:sldId id="27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70" d="100"/>
          <a:sy n="70" d="100"/>
        </p:scale>
        <p:origin x="281"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B0AE7-DEC7-4749-B00C-5B18891A18CB}"/>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F02F5AEE-64CF-423C-90F1-B0036F24D4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BC804EF2-EAEB-4200-9D32-718AA2890DA7}"/>
              </a:ext>
            </a:extLst>
          </p:cNvPr>
          <p:cNvSpPr>
            <a:spLocks noGrp="1"/>
          </p:cNvSpPr>
          <p:nvPr>
            <p:ph type="dt" sz="half" idx="10"/>
          </p:nvPr>
        </p:nvSpPr>
        <p:spPr/>
        <p:txBody>
          <a:bodyPr/>
          <a:lstStyle/>
          <a:p>
            <a:fld id="{FC6656E7-2AEB-446A-9BB9-95957537A4E0}" type="datetimeFigureOut">
              <a:rPr lang="zh-CN" altLang="en-US" smtClean="0"/>
              <a:t>2021/10/24</a:t>
            </a:fld>
            <a:endParaRPr lang="zh-CN" altLang="en-US"/>
          </a:p>
        </p:txBody>
      </p:sp>
      <p:sp>
        <p:nvSpPr>
          <p:cNvPr id="5" name="Footer Placeholder 4">
            <a:extLst>
              <a:ext uri="{FF2B5EF4-FFF2-40B4-BE49-F238E27FC236}">
                <a16:creationId xmlns:a16="http://schemas.microsoft.com/office/drawing/2014/main" id="{661467AD-24F2-4577-A02B-BB7195C7A45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63F2AC2-0C83-43E1-B6D7-164FB5696CBD}"/>
              </a:ext>
            </a:extLst>
          </p:cNvPr>
          <p:cNvSpPr>
            <a:spLocks noGrp="1"/>
          </p:cNvSpPr>
          <p:nvPr>
            <p:ph type="sldNum" sz="quarter" idx="12"/>
          </p:nvPr>
        </p:nvSpPr>
        <p:spPr/>
        <p:txBody>
          <a:bodyPr/>
          <a:lstStyle/>
          <a:p>
            <a:fld id="{20ABCF44-7963-41C3-A02B-BBB74D13748D}" type="slidenum">
              <a:rPr lang="zh-CN" altLang="en-US" smtClean="0"/>
              <a:t>‹#›</a:t>
            </a:fld>
            <a:endParaRPr lang="zh-CN" altLang="en-US"/>
          </a:p>
        </p:txBody>
      </p:sp>
    </p:spTree>
    <p:extLst>
      <p:ext uri="{BB962C8B-B14F-4D97-AF65-F5344CB8AC3E}">
        <p14:creationId xmlns:p14="http://schemas.microsoft.com/office/powerpoint/2010/main" val="873230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0060C-2A89-4795-8DF3-6B54145F8184}"/>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3C24E262-D296-44FE-AF2A-CE59AAB3A74D}"/>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2F6C3117-E130-4D39-89EA-FBA696AC8CB8}"/>
              </a:ext>
            </a:extLst>
          </p:cNvPr>
          <p:cNvSpPr>
            <a:spLocks noGrp="1"/>
          </p:cNvSpPr>
          <p:nvPr>
            <p:ph type="dt" sz="half" idx="10"/>
          </p:nvPr>
        </p:nvSpPr>
        <p:spPr/>
        <p:txBody>
          <a:bodyPr/>
          <a:lstStyle/>
          <a:p>
            <a:fld id="{FC6656E7-2AEB-446A-9BB9-95957537A4E0}" type="datetimeFigureOut">
              <a:rPr lang="zh-CN" altLang="en-US" smtClean="0"/>
              <a:t>2021/10/24</a:t>
            </a:fld>
            <a:endParaRPr lang="zh-CN" altLang="en-US"/>
          </a:p>
        </p:txBody>
      </p:sp>
      <p:sp>
        <p:nvSpPr>
          <p:cNvPr id="5" name="Footer Placeholder 4">
            <a:extLst>
              <a:ext uri="{FF2B5EF4-FFF2-40B4-BE49-F238E27FC236}">
                <a16:creationId xmlns:a16="http://schemas.microsoft.com/office/drawing/2014/main" id="{6D0762C7-340A-476A-A100-2DAA45CB042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24F90AD-ECC1-4F58-87A9-2A399CF8F31A}"/>
              </a:ext>
            </a:extLst>
          </p:cNvPr>
          <p:cNvSpPr>
            <a:spLocks noGrp="1"/>
          </p:cNvSpPr>
          <p:nvPr>
            <p:ph type="sldNum" sz="quarter" idx="12"/>
          </p:nvPr>
        </p:nvSpPr>
        <p:spPr/>
        <p:txBody>
          <a:bodyPr/>
          <a:lstStyle/>
          <a:p>
            <a:fld id="{20ABCF44-7963-41C3-A02B-BBB74D13748D}" type="slidenum">
              <a:rPr lang="zh-CN" altLang="en-US" smtClean="0"/>
              <a:t>‹#›</a:t>
            </a:fld>
            <a:endParaRPr lang="zh-CN" altLang="en-US"/>
          </a:p>
        </p:txBody>
      </p:sp>
    </p:spTree>
    <p:extLst>
      <p:ext uri="{BB962C8B-B14F-4D97-AF65-F5344CB8AC3E}">
        <p14:creationId xmlns:p14="http://schemas.microsoft.com/office/powerpoint/2010/main" val="3865363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0600A5-C78B-4056-8D82-555A3949650F}"/>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85F5D369-BD9D-40E7-B3C2-1F429CEF9C9C}"/>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09F8B96-206A-437B-B4EF-3BC9C4A9D3AF}"/>
              </a:ext>
            </a:extLst>
          </p:cNvPr>
          <p:cNvSpPr>
            <a:spLocks noGrp="1"/>
          </p:cNvSpPr>
          <p:nvPr>
            <p:ph type="dt" sz="half" idx="10"/>
          </p:nvPr>
        </p:nvSpPr>
        <p:spPr/>
        <p:txBody>
          <a:bodyPr/>
          <a:lstStyle/>
          <a:p>
            <a:fld id="{FC6656E7-2AEB-446A-9BB9-95957537A4E0}" type="datetimeFigureOut">
              <a:rPr lang="zh-CN" altLang="en-US" smtClean="0"/>
              <a:t>2021/10/24</a:t>
            </a:fld>
            <a:endParaRPr lang="zh-CN" altLang="en-US"/>
          </a:p>
        </p:txBody>
      </p:sp>
      <p:sp>
        <p:nvSpPr>
          <p:cNvPr id="5" name="Footer Placeholder 4">
            <a:extLst>
              <a:ext uri="{FF2B5EF4-FFF2-40B4-BE49-F238E27FC236}">
                <a16:creationId xmlns:a16="http://schemas.microsoft.com/office/drawing/2014/main" id="{B7A4F58B-D86F-4704-81EC-AEF72D86D70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26CB6E9-DE18-4380-9C8B-7A7645127920}"/>
              </a:ext>
            </a:extLst>
          </p:cNvPr>
          <p:cNvSpPr>
            <a:spLocks noGrp="1"/>
          </p:cNvSpPr>
          <p:nvPr>
            <p:ph type="sldNum" sz="quarter" idx="12"/>
          </p:nvPr>
        </p:nvSpPr>
        <p:spPr/>
        <p:txBody>
          <a:bodyPr/>
          <a:lstStyle/>
          <a:p>
            <a:fld id="{20ABCF44-7963-41C3-A02B-BBB74D13748D}" type="slidenum">
              <a:rPr lang="zh-CN" altLang="en-US" smtClean="0"/>
              <a:t>‹#›</a:t>
            </a:fld>
            <a:endParaRPr lang="zh-CN" altLang="en-US"/>
          </a:p>
        </p:txBody>
      </p:sp>
    </p:spTree>
    <p:extLst>
      <p:ext uri="{BB962C8B-B14F-4D97-AF65-F5344CB8AC3E}">
        <p14:creationId xmlns:p14="http://schemas.microsoft.com/office/powerpoint/2010/main" val="2352231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162F-83FE-4789-BDBB-595FEEBC8B7B}"/>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D13DFFB-1CBB-41CC-9ADF-5320E1E5E60C}"/>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F7DB2F8A-2E0B-40DF-B376-8FA2021F85E0}"/>
              </a:ext>
            </a:extLst>
          </p:cNvPr>
          <p:cNvSpPr>
            <a:spLocks noGrp="1"/>
          </p:cNvSpPr>
          <p:nvPr>
            <p:ph type="dt" sz="half" idx="10"/>
          </p:nvPr>
        </p:nvSpPr>
        <p:spPr/>
        <p:txBody>
          <a:bodyPr/>
          <a:lstStyle/>
          <a:p>
            <a:fld id="{FC6656E7-2AEB-446A-9BB9-95957537A4E0}" type="datetimeFigureOut">
              <a:rPr lang="zh-CN" altLang="en-US" smtClean="0"/>
              <a:t>2021/10/24</a:t>
            </a:fld>
            <a:endParaRPr lang="zh-CN" altLang="en-US"/>
          </a:p>
        </p:txBody>
      </p:sp>
      <p:sp>
        <p:nvSpPr>
          <p:cNvPr id="5" name="Footer Placeholder 4">
            <a:extLst>
              <a:ext uri="{FF2B5EF4-FFF2-40B4-BE49-F238E27FC236}">
                <a16:creationId xmlns:a16="http://schemas.microsoft.com/office/drawing/2014/main" id="{BB819E60-36FA-48AA-A0FD-1A21F4C2D1E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88D586B-9B24-404B-BB37-D3A4F824600A}"/>
              </a:ext>
            </a:extLst>
          </p:cNvPr>
          <p:cNvSpPr>
            <a:spLocks noGrp="1"/>
          </p:cNvSpPr>
          <p:nvPr>
            <p:ph type="sldNum" sz="quarter" idx="12"/>
          </p:nvPr>
        </p:nvSpPr>
        <p:spPr/>
        <p:txBody>
          <a:bodyPr/>
          <a:lstStyle/>
          <a:p>
            <a:fld id="{20ABCF44-7963-41C3-A02B-BBB74D13748D}" type="slidenum">
              <a:rPr lang="zh-CN" altLang="en-US" smtClean="0"/>
              <a:t>‹#›</a:t>
            </a:fld>
            <a:endParaRPr lang="zh-CN" altLang="en-US"/>
          </a:p>
        </p:txBody>
      </p:sp>
    </p:spTree>
    <p:extLst>
      <p:ext uri="{BB962C8B-B14F-4D97-AF65-F5344CB8AC3E}">
        <p14:creationId xmlns:p14="http://schemas.microsoft.com/office/powerpoint/2010/main" val="92231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B3D9B-D5AA-4D50-9A50-E4A9C9B7EF75}"/>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1BB75A23-6972-4ED7-8402-8523F47A15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A91603F2-56DD-4296-A7E4-1BE06AE9A070}"/>
              </a:ext>
            </a:extLst>
          </p:cNvPr>
          <p:cNvSpPr>
            <a:spLocks noGrp="1"/>
          </p:cNvSpPr>
          <p:nvPr>
            <p:ph type="dt" sz="half" idx="10"/>
          </p:nvPr>
        </p:nvSpPr>
        <p:spPr/>
        <p:txBody>
          <a:bodyPr/>
          <a:lstStyle/>
          <a:p>
            <a:fld id="{FC6656E7-2AEB-446A-9BB9-95957537A4E0}" type="datetimeFigureOut">
              <a:rPr lang="zh-CN" altLang="en-US" smtClean="0"/>
              <a:t>2021/10/24</a:t>
            </a:fld>
            <a:endParaRPr lang="zh-CN" altLang="en-US"/>
          </a:p>
        </p:txBody>
      </p:sp>
      <p:sp>
        <p:nvSpPr>
          <p:cNvPr id="5" name="Footer Placeholder 4">
            <a:extLst>
              <a:ext uri="{FF2B5EF4-FFF2-40B4-BE49-F238E27FC236}">
                <a16:creationId xmlns:a16="http://schemas.microsoft.com/office/drawing/2014/main" id="{2CD6B7D1-4921-48E2-9ADF-9E620BFC8EC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AF246B0-4565-4E53-9AAE-AB76AEABFD69}"/>
              </a:ext>
            </a:extLst>
          </p:cNvPr>
          <p:cNvSpPr>
            <a:spLocks noGrp="1"/>
          </p:cNvSpPr>
          <p:nvPr>
            <p:ph type="sldNum" sz="quarter" idx="12"/>
          </p:nvPr>
        </p:nvSpPr>
        <p:spPr/>
        <p:txBody>
          <a:bodyPr/>
          <a:lstStyle/>
          <a:p>
            <a:fld id="{20ABCF44-7963-41C3-A02B-BBB74D13748D}" type="slidenum">
              <a:rPr lang="zh-CN" altLang="en-US" smtClean="0"/>
              <a:t>‹#›</a:t>
            </a:fld>
            <a:endParaRPr lang="zh-CN" altLang="en-US"/>
          </a:p>
        </p:txBody>
      </p:sp>
    </p:spTree>
    <p:extLst>
      <p:ext uri="{BB962C8B-B14F-4D97-AF65-F5344CB8AC3E}">
        <p14:creationId xmlns:p14="http://schemas.microsoft.com/office/powerpoint/2010/main" val="17338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CB2A9-9DA3-4715-8915-D7099245A30E}"/>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44BB47E-E467-462A-BED7-7D8270FDDD01}"/>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398DAD49-7D57-438C-BB96-E0597E1BD1F3}"/>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424D6AD2-12CA-4B99-96FF-3C7FFA63C935}"/>
              </a:ext>
            </a:extLst>
          </p:cNvPr>
          <p:cNvSpPr>
            <a:spLocks noGrp="1"/>
          </p:cNvSpPr>
          <p:nvPr>
            <p:ph type="dt" sz="half" idx="10"/>
          </p:nvPr>
        </p:nvSpPr>
        <p:spPr/>
        <p:txBody>
          <a:bodyPr/>
          <a:lstStyle/>
          <a:p>
            <a:fld id="{FC6656E7-2AEB-446A-9BB9-95957537A4E0}" type="datetimeFigureOut">
              <a:rPr lang="zh-CN" altLang="en-US" smtClean="0"/>
              <a:t>2021/10/24</a:t>
            </a:fld>
            <a:endParaRPr lang="zh-CN" altLang="en-US"/>
          </a:p>
        </p:txBody>
      </p:sp>
      <p:sp>
        <p:nvSpPr>
          <p:cNvPr id="6" name="Footer Placeholder 5">
            <a:extLst>
              <a:ext uri="{FF2B5EF4-FFF2-40B4-BE49-F238E27FC236}">
                <a16:creationId xmlns:a16="http://schemas.microsoft.com/office/drawing/2014/main" id="{BF0037E4-B1A9-4CED-82BA-E6A84686B15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61179E32-FAEF-45ED-81BC-17C2D0AAF931}"/>
              </a:ext>
            </a:extLst>
          </p:cNvPr>
          <p:cNvSpPr>
            <a:spLocks noGrp="1"/>
          </p:cNvSpPr>
          <p:nvPr>
            <p:ph type="sldNum" sz="quarter" idx="12"/>
          </p:nvPr>
        </p:nvSpPr>
        <p:spPr/>
        <p:txBody>
          <a:bodyPr/>
          <a:lstStyle/>
          <a:p>
            <a:fld id="{20ABCF44-7963-41C3-A02B-BBB74D13748D}" type="slidenum">
              <a:rPr lang="zh-CN" altLang="en-US" smtClean="0"/>
              <a:t>‹#›</a:t>
            </a:fld>
            <a:endParaRPr lang="zh-CN" altLang="en-US"/>
          </a:p>
        </p:txBody>
      </p:sp>
    </p:spTree>
    <p:extLst>
      <p:ext uri="{BB962C8B-B14F-4D97-AF65-F5344CB8AC3E}">
        <p14:creationId xmlns:p14="http://schemas.microsoft.com/office/powerpoint/2010/main" val="2138203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75D7A-A425-4550-BAA5-BD8379952884}"/>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8C19B58-ED63-4B9D-A6AC-3EF3B5EC90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D61DD15C-C54D-46F6-9734-AAF39F676420}"/>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9759E5C5-6BAE-48DB-82F1-0F44FCC2A6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7C4832D8-C58B-41B9-94EA-F9EF841604EB}"/>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6CBBAA69-1923-4C12-85AC-3D331963E504}"/>
              </a:ext>
            </a:extLst>
          </p:cNvPr>
          <p:cNvSpPr>
            <a:spLocks noGrp="1"/>
          </p:cNvSpPr>
          <p:nvPr>
            <p:ph type="dt" sz="half" idx="10"/>
          </p:nvPr>
        </p:nvSpPr>
        <p:spPr/>
        <p:txBody>
          <a:bodyPr/>
          <a:lstStyle/>
          <a:p>
            <a:fld id="{FC6656E7-2AEB-446A-9BB9-95957537A4E0}" type="datetimeFigureOut">
              <a:rPr lang="zh-CN" altLang="en-US" smtClean="0"/>
              <a:t>2021/10/24</a:t>
            </a:fld>
            <a:endParaRPr lang="zh-CN" altLang="en-US"/>
          </a:p>
        </p:txBody>
      </p:sp>
      <p:sp>
        <p:nvSpPr>
          <p:cNvPr id="8" name="Footer Placeholder 7">
            <a:extLst>
              <a:ext uri="{FF2B5EF4-FFF2-40B4-BE49-F238E27FC236}">
                <a16:creationId xmlns:a16="http://schemas.microsoft.com/office/drawing/2014/main" id="{166B9005-B247-4F6F-A95A-E22C18D71A63}"/>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87479D9D-C3BD-49E3-B72C-EBDC9A4BA316}"/>
              </a:ext>
            </a:extLst>
          </p:cNvPr>
          <p:cNvSpPr>
            <a:spLocks noGrp="1"/>
          </p:cNvSpPr>
          <p:nvPr>
            <p:ph type="sldNum" sz="quarter" idx="12"/>
          </p:nvPr>
        </p:nvSpPr>
        <p:spPr/>
        <p:txBody>
          <a:bodyPr/>
          <a:lstStyle/>
          <a:p>
            <a:fld id="{20ABCF44-7963-41C3-A02B-BBB74D13748D}" type="slidenum">
              <a:rPr lang="zh-CN" altLang="en-US" smtClean="0"/>
              <a:t>‹#›</a:t>
            </a:fld>
            <a:endParaRPr lang="zh-CN" altLang="en-US"/>
          </a:p>
        </p:txBody>
      </p:sp>
    </p:spTree>
    <p:extLst>
      <p:ext uri="{BB962C8B-B14F-4D97-AF65-F5344CB8AC3E}">
        <p14:creationId xmlns:p14="http://schemas.microsoft.com/office/powerpoint/2010/main" val="2424570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0680C-6DB6-4A16-859E-4DF7E918BCEF}"/>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63DA9F76-DA72-4413-AEC2-0D68EC691BE4}"/>
              </a:ext>
            </a:extLst>
          </p:cNvPr>
          <p:cNvSpPr>
            <a:spLocks noGrp="1"/>
          </p:cNvSpPr>
          <p:nvPr>
            <p:ph type="dt" sz="half" idx="10"/>
          </p:nvPr>
        </p:nvSpPr>
        <p:spPr/>
        <p:txBody>
          <a:bodyPr/>
          <a:lstStyle/>
          <a:p>
            <a:fld id="{FC6656E7-2AEB-446A-9BB9-95957537A4E0}" type="datetimeFigureOut">
              <a:rPr lang="zh-CN" altLang="en-US" smtClean="0"/>
              <a:t>2021/10/24</a:t>
            </a:fld>
            <a:endParaRPr lang="zh-CN" altLang="en-US"/>
          </a:p>
        </p:txBody>
      </p:sp>
      <p:sp>
        <p:nvSpPr>
          <p:cNvPr id="4" name="Footer Placeholder 3">
            <a:extLst>
              <a:ext uri="{FF2B5EF4-FFF2-40B4-BE49-F238E27FC236}">
                <a16:creationId xmlns:a16="http://schemas.microsoft.com/office/drawing/2014/main" id="{9126D702-0D54-4AF0-97CD-A08248C28AE8}"/>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F84D8FE3-85F1-468C-867E-7563A4987D8B}"/>
              </a:ext>
            </a:extLst>
          </p:cNvPr>
          <p:cNvSpPr>
            <a:spLocks noGrp="1"/>
          </p:cNvSpPr>
          <p:nvPr>
            <p:ph type="sldNum" sz="quarter" idx="12"/>
          </p:nvPr>
        </p:nvSpPr>
        <p:spPr/>
        <p:txBody>
          <a:bodyPr/>
          <a:lstStyle/>
          <a:p>
            <a:fld id="{20ABCF44-7963-41C3-A02B-BBB74D13748D}" type="slidenum">
              <a:rPr lang="zh-CN" altLang="en-US" smtClean="0"/>
              <a:t>‹#›</a:t>
            </a:fld>
            <a:endParaRPr lang="zh-CN" altLang="en-US"/>
          </a:p>
        </p:txBody>
      </p:sp>
    </p:spTree>
    <p:extLst>
      <p:ext uri="{BB962C8B-B14F-4D97-AF65-F5344CB8AC3E}">
        <p14:creationId xmlns:p14="http://schemas.microsoft.com/office/powerpoint/2010/main" val="2098926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B6B8F9-B494-43F4-B593-3A3BA0201FCF}"/>
              </a:ext>
            </a:extLst>
          </p:cNvPr>
          <p:cNvSpPr>
            <a:spLocks noGrp="1"/>
          </p:cNvSpPr>
          <p:nvPr>
            <p:ph type="dt" sz="half" idx="10"/>
          </p:nvPr>
        </p:nvSpPr>
        <p:spPr/>
        <p:txBody>
          <a:bodyPr/>
          <a:lstStyle/>
          <a:p>
            <a:fld id="{FC6656E7-2AEB-446A-9BB9-95957537A4E0}" type="datetimeFigureOut">
              <a:rPr lang="zh-CN" altLang="en-US" smtClean="0"/>
              <a:t>2021/10/24</a:t>
            </a:fld>
            <a:endParaRPr lang="zh-CN" altLang="en-US"/>
          </a:p>
        </p:txBody>
      </p:sp>
      <p:sp>
        <p:nvSpPr>
          <p:cNvPr id="3" name="Footer Placeholder 2">
            <a:extLst>
              <a:ext uri="{FF2B5EF4-FFF2-40B4-BE49-F238E27FC236}">
                <a16:creationId xmlns:a16="http://schemas.microsoft.com/office/drawing/2014/main" id="{5524D276-0092-4842-8CDA-3F13711CBBB8}"/>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948145CA-7468-47CF-B562-7E078910015B}"/>
              </a:ext>
            </a:extLst>
          </p:cNvPr>
          <p:cNvSpPr>
            <a:spLocks noGrp="1"/>
          </p:cNvSpPr>
          <p:nvPr>
            <p:ph type="sldNum" sz="quarter" idx="12"/>
          </p:nvPr>
        </p:nvSpPr>
        <p:spPr/>
        <p:txBody>
          <a:bodyPr/>
          <a:lstStyle/>
          <a:p>
            <a:fld id="{20ABCF44-7963-41C3-A02B-BBB74D13748D}" type="slidenum">
              <a:rPr lang="zh-CN" altLang="en-US" smtClean="0"/>
              <a:t>‹#›</a:t>
            </a:fld>
            <a:endParaRPr lang="zh-CN" altLang="en-US"/>
          </a:p>
        </p:txBody>
      </p:sp>
    </p:spTree>
    <p:extLst>
      <p:ext uri="{BB962C8B-B14F-4D97-AF65-F5344CB8AC3E}">
        <p14:creationId xmlns:p14="http://schemas.microsoft.com/office/powerpoint/2010/main" val="90842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A2D9-D837-4190-9AFA-A1B7CAB1AAD6}"/>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72B9E9D0-F055-4095-9632-86DC948EC2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3F6F84C6-1B25-49D7-8FD5-08D895EA15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9EAA2B55-E225-41D0-9D0C-633CC7209B9C}"/>
              </a:ext>
            </a:extLst>
          </p:cNvPr>
          <p:cNvSpPr>
            <a:spLocks noGrp="1"/>
          </p:cNvSpPr>
          <p:nvPr>
            <p:ph type="dt" sz="half" idx="10"/>
          </p:nvPr>
        </p:nvSpPr>
        <p:spPr/>
        <p:txBody>
          <a:bodyPr/>
          <a:lstStyle/>
          <a:p>
            <a:fld id="{FC6656E7-2AEB-446A-9BB9-95957537A4E0}" type="datetimeFigureOut">
              <a:rPr lang="zh-CN" altLang="en-US" smtClean="0"/>
              <a:t>2021/10/24</a:t>
            </a:fld>
            <a:endParaRPr lang="zh-CN" altLang="en-US"/>
          </a:p>
        </p:txBody>
      </p:sp>
      <p:sp>
        <p:nvSpPr>
          <p:cNvPr id="6" name="Footer Placeholder 5">
            <a:extLst>
              <a:ext uri="{FF2B5EF4-FFF2-40B4-BE49-F238E27FC236}">
                <a16:creationId xmlns:a16="http://schemas.microsoft.com/office/drawing/2014/main" id="{3E458E71-D654-472C-A351-AC8DA3DDFBD6}"/>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04895D91-A460-479E-82AA-8DDC3794E6C0}"/>
              </a:ext>
            </a:extLst>
          </p:cNvPr>
          <p:cNvSpPr>
            <a:spLocks noGrp="1"/>
          </p:cNvSpPr>
          <p:nvPr>
            <p:ph type="sldNum" sz="quarter" idx="12"/>
          </p:nvPr>
        </p:nvSpPr>
        <p:spPr/>
        <p:txBody>
          <a:bodyPr/>
          <a:lstStyle/>
          <a:p>
            <a:fld id="{20ABCF44-7963-41C3-A02B-BBB74D13748D}" type="slidenum">
              <a:rPr lang="zh-CN" altLang="en-US" smtClean="0"/>
              <a:t>‹#›</a:t>
            </a:fld>
            <a:endParaRPr lang="zh-CN" altLang="en-US"/>
          </a:p>
        </p:txBody>
      </p:sp>
    </p:spTree>
    <p:extLst>
      <p:ext uri="{BB962C8B-B14F-4D97-AF65-F5344CB8AC3E}">
        <p14:creationId xmlns:p14="http://schemas.microsoft.com/office/powerpoint/2010/main" val="1323405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6361E-523D-45C6-B12E-78076F50540C}"/>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50B47AC2-F7C5-4881-9875-E9F0AE710A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04BE2A85-F270-4000-9E81-4C468652E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0B4DE3E-34D9-41A5-87B2-5627D8CE8E69}"/>
              </a:ext>
            </a:extLst>
          </p:cNvPr>
          <p:cNvSpPr>
            <a:spLocks noGrp="1"/>
          </p:cNvSpPr>
          <p:nvPr>
            <p:ph type="dt" sz="half" idx="10"/>
          </p:nvPr>
        </p:nvSpPr>
        <p:spPr/>
        <p:txBody>
          <a:bodyPr/>
          <a:lstStyle/>
          <a:p>
            <a:fld id="{FC6656E7-2AEB-446A-9BB9-95957537A4E0}" type="datetimeFigureOut">
              <a:rPr lang="zh-CN" altLang="en-US" smtClean="0"/>
              <a:t>2021/10/24</a:t>
            </a:fld>
            <a:endParaRPr lang="zh-CN" altLang="en-US"/>
          </a:p>
        </p:txBody>
      </p:sp>
      <p:sp>
        <p:nvSpPr>
          <p:cNvPr id="6" name="Footer Placeholder 5">
            <a:extLst>
              <a:ext uri="{FF2B5EF4-FFF2-40B4-BE49-F238E27FC236}">
                <a16:creationId xmlns:a16="http://schemas.microsoft.com/office/drawing/2014/main" id="{0FF01B62-6A64-4A81-91B5-4AF9DB73E141}"/>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D550E8FE-C823-4CA2-81DC-ABACE1244943}"/>
              </a:ext>
            </a:extLst>
          </p:cNvPr>
          <p:cNvSpPr>
            <a:spLocks noGrp="1"/>
          </p:cNvSpPr>
          <p:nvPr>
            <p:ph type="sldNum" sz="quarter" idx="12"/>
          </p:nvPr>
        </p:nvSpPr>
        <p:spPr/>
        <p:txBody>
          <a:bodyPr/>
          <a:lstStyle/>
          <a:p>
            <a:fld id="{20ABCF44-7963-41C3-A02B-BBB74D13748D}" type="slidenum">
              <a:rPr lang="zh-CN" altLang="en-US" smtClean="0"/>
              <a:t>‹#›</a:t>
            </a:fld>
            <a:endParaRPr lang="zh-CN" altLang="en-US"/>
          </a:p>
        </p:txBody>
      </p:sp>
    </p:spTree>
    <p:extLst>
      <p:ext uri="{BB962C8B-B14F-4D97-AF65-F5344CB8AC3E}">
        <p14:creationId xmlns:p14="http://schemas.microsoft.com/office/powerpoint/2010/main" val="4221550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F9EC51-69AB-4EDB-A5BF-D840D53716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F7A6AF1B-EDA3-4C0E-B4A7-5A870963EF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14AEDAC3-4DC3-4545-8B5A-40FFFE635E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656E7-2AEB-446A-9BB9-95957537A4E0}" type="datetimeFigureOut">
              <a:rPr lang="zh-CN" altLang="en-US" smtClean="0"/>
              <a:t>2021/10/24</a:t>
            </a:fld>
            <a:endParaRPr lang="zh-CN" altLang="en-US"/>
          </a:p>
        </p:txBody>
      </p:sp>
      <p:sp>
        <p:nvSpPr>
          <p:cNvPr id="5" name="Footer Placeholder 4">
            <a:extLst>
              <a:ext uri="{FF2B5EF4-FFF2-40B4-BE49-F238E27FC236}">
                <a16:creationId xmlns:a16="http://schemas.microsoft.com/office/drawing/2014/main" id="{CFDD908A-1773-41D5-AD6E-3880B3FFD1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1D6DCA7D-B633-45A9-BBBB-B8B8CD6BD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BCF44-7963-41C3-A02B-BBB74D13748D}" type="slidenum">
              <a:rPr lang="zh-CN" altLang="en-US" smtClean="0"/>
              <a:t>‹#›</a:t>
            </a:fld>
            <a:endParaRPr lang="zh-CN" altLang="en-US"/>
          </a:p>
        </p:txBody>
      </p:sp>
    </p:spTree>
    <p:extLst>
      <p:ext uri="{BB962C8B-B14F-4D97-AF65-F5344CB8AC3E}">
        <p14:creationId xmlns:p14="http://schemas.microsoft.com/office/powerpoint/2010/main" val="2971442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1BF8550-7079-46E6-B1F8-53D84A14487D}"/>
              </a:ext>
            </a:extLst>
          </p:cNvPr>
          <p:cNvSpPr>
            <a:spLocks noGrp="1"/>
          </p:cNvSpPr>
          <p:nvPr>
            <p:ph type="subTitle" idx="1"/>
          </p:nvPr>
        </p:nvSpPr>
        <p:spPr/>
        <p:txBody>
          <a:bodyPr/>
          <a:lstStyle/>
          <a:p>
            <a:r>
              <a:rPr lang="en-US" altLang="zh-CN"/>
              <a:t>Jiaqi Wang 001023711</a:t>
            </a:r>
          </a:p>
          <a:p>
            <a:endParaRPr lang="zh-CN" altLang="en-US" dirty="0"/>
          </a:p>
        </p:txBody>
      </p:sp>
      <p:graphicFrame>
        <p:nvGraphicFramePr>
          <p:cNvPr id="6" name="Table 5">
            <a:extLst>
              <a:ext uri="{FF2B5EF4-FFF2-40B4-BE49-F238E27FC236}">
                <a16:creationId xmlns:a16="http://schemas.microsoft.com/office/drawing/2014/main" id="{ACBDE144-5BF5-490B-A668-5DBADE0359AB}"/>
              </a:ext>
            </a:extLst>
          </p:cNvPr>
          <p:cNvGraphicFramePr>
            <a:graphicFrameLocks noGrp="1"/>
          </p:cNvGraphicFramePr>
          <p:nvPr>
            <p:extLst>
              <p:ext uri="{D42A27DB-BD31-4B8C-83A1-F6EECF244321}">
                <p14:modId xmlns:p14="http://schemas.microsoft.com/office/powerpoint/2010/main" val="3118132612"/>
              </p:ext>
            </p:extLst>
          </p:nvPr>
        </p:nvGraphicFramePr>
        <p:xfrm>
          <a:off x="2280557" y="1600200"/>
          <a:ext cx="7581900" cy="1404258"/>
        </p:xfrm>
        <a:graphic>
          <a:graphicData uri="http://schemas.openxmlformats.org/drawingml/2006/table">
            <a:tbl>
              <a:tblPr/>
              <a:tblGrid>
                <a:gridCol w="7581900">
                  <a:extLst>
                    <a:ext uri="{9D8B030D-6E8A-4147-A177-3AD203B41FA5}">
                      <a16:colId xmlns:a16="http://schemas.microsoft.com/office/drawing/2014/main" val="2181105081"/>
                    </a:ext>
                  </a:extLst>
                </a:gridCol>
              </a:tblGrid>
              <a:tr h="1404258">
                <a:tc>
                  <a:txBody>
                    <a:bodyPr/>
                    <a:lstStyle/>
                    <a:p>
                      <a:pPr algn="ctr" fontAlgn="b"/>
                      <a:r>
                        <a:rPr lang="en-US" sz="4000" b="0" i="0" u="none" strike="noStrike">
                          <a:solidFill>
                            <a:srgbClr val="000000"/>
                          </a:solidFill>
                          <a:effectLst/>
                          <a:latin typeface="Calibri" panose="020F0502020204030204" pitchFamily="34" charset="0"/>
                        </a:rPr>
                        <a:t>Moderated Remote Usability Studies</a:t>
                      </a:r>
                    </a:p>
                  </a:txBody>
                  <a:tcPr marL="3810" marR="3810" marT="3810" anchor="b">
                    <a:lnL>
                      <a:noFill/>
                    </a:lnL>
                    <a:lnR>
                      <a:noFill/>
                    </a:lnR>
                    <a:lnT>
                      <a:noFill/>
                    </a:lnT>
                    <a:lnB>
                      <a:noFill/>
                    </a:lnB>
                  </a:tcPr>
                </a:tc>
                <a:extLst>
                  <a:ext uri="{0D108BD9-81ED-4DB2-BD59-A6C34878D82A}">
                    <a16:rowId xmlns:a16="http://schemas.microsoft.com/office/drawing/2014/main" val="3812007127"/>
                  </a:ext>
                </a:extLst>
              </a:tr>
            </a:tbl>
          </a:graphicData>
        </a:graphic>
      </p:graphicFrame>
    </p:spTree>
    <p:extLst>
      <p:ext uri="{BB962C8B-B14F-4D97-AF65-F5344CB8AC3E}">
        <p14:creationId xmlns:p14="http://schemas.microsoft.com/office/powerpoint/2010/main" val="3377097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0D49A-40E7-4A30-A48B-ECC9EDAE54E7}"/>
              </a:ext>
            </a:extLst>
          </p:cNvPr>
          <p:cNvSpPr>
            <a:spLocks noGrp="1"/>
          </p:cNvSpPr>
          <p:nvPr>
            <p:ph type="title"/>
          </p:nvPr>
        </p:nvSpPr>
        <p:spPr/>
        <p:txBody>
          <a:bodyPr/>
          <a:lstStyle/>
          <a:p>
            <a:r>
              <a:rPr lang="en-US" altLang="zh-CN" b="1" i="0" dirty="0">
                <a:solidFill>
                  <a:srgbClr val="333333"/>
                </a:solidFill>
                <a:effectLst/>
                <a:latin typeface="Source Sans Variable"/>
              </a:rPr>
              <a:t>Summary</a:t>
            </a:r>
            <a:br>
              <a:rPr lang="en-US" altLang="zh-CN" b="1" i="0" dirty="0">
                <a:solidFill>
                  <a:srgbClr val="333333"/>
                </a:solidFill>
                <a:effectLst/>
                <a:latin typeface="Source Sans Variable"/>
              </a:rPr>
            </a:br>
            <a:endParaRPr lang="zh-CN" altLang="en-US" dirty="0"/>
          </a:p>
        </p:txBody>
      </p:sp>
      <p:sp>
        <p:nvSpPr>
          <p:cNvPr id="3" name="Content Placeholder 2">
            <a:extLst>
              <a:ext uri="{FF2B5EF4-FFF2-40B4-BE49-F238E27FC236}">
                <a16:creationId xmlns:a16="http://schemas.microsoft.com/office/drawing/2014/main" id="{695F0826-168A-4123-94EB-B3DB18E179BB}"/>
              </a:ext>
            </a:extLst>
          </p:cNvPr>
          <p:cNvSpPr>
            <a:spLocks noGrp="1"/>
          </p:cNvSpPr>
          <p:nvPr>
            <p:ph idx="1"/>
          </p:nvPr>
        </p:nvSpPr>
        <p:spPr/>
        <p:txBody>
          <a:bodyPr/>
          <a:lstStyle/>
          <a:p>
            <a:endParaRPr lang="en-US" altLang="zh-CN" dirty="0"/>
          </a:p>
          <a:p>
            <a:pPr marL="0" marR="0" indent="0">
              <a:lnSpc>
                <a:spcPct val="107000"/>
              </a:lnSpc>
              <a:spcBef>
                <a:spcPts val="0"/>
              </a:spcBef>
              <a:spcAft>
                <a:spcPts val="800"/>
              </a:spcAft>
              <a:buNone/>
            </a:pPr>
            <a:r>
              <a:rPr lang="en-US" sz="2400" spc="55">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Remote, moderated usability testing is a hybrid of in-person and remote, unmoderated usability testing. It’s an easy (and cost-effective) way to gather insight directly from the product’s intended users without breaking the bank.</a:t>
            </a:r>
            <a:endParaRPr lang="en-US" sz="2400">
              <a:effectLst/>
              <a:latin typeface="Arial Black" panose="020B0A04020102020204" pitchFamily="34" charset="0"/>
              <a:ea typeface="等线" panose="02010600030101010101" pitchFamily="2" charset="-122"/>
              <a:cs typeface="Times New Roman" panose="02020603050405020304" pitchFamily="18" charset="0"/>
            </a:endParaRPr>
          </a:p>
          <a:p>
            <a:pPr marL="0" marR="0" indent="0">
              <a:lnSpc>
                <a:spcPct val="107000"/>
              </a:lnSpc>
              <a:spcBef>
                <a:spcPts val="0"/>
              </a:spcBef>
              <a:spcAft>
                <a:spcPts val="800"/>
              </a:spcAft>
              <a:buNone/>
            </a:pPr>
            <a:r>
              <a:rPr lang="en-US" sz="1800" spc="55">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Let’s quickly recap the main steps you need to follow in conducting remote, moderated usability testing:</a:t>
            </a:r>
            <a:endParaRPr lang="en-US" sz="1800">
              <a:effectLst/>
              <a:latin typeface="Calibri" panose="020F0502020204030204" pitchFamily="34" charset="0"/>
              <a:ea typeface="等线" panose="02010600030101010101" pitchFamily="2" charset="-122"/>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spc="55">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Select a collaboration tool (with screen sharing and chat functionality) to conduct the usability tests.</a:t>
            </a:r>
            <a:endParaRPr lang="en-US" sz="1800">
              <a:effectLst/>
              <a:latin typeface="Calibri" panose="020F0502020204030204" pitchFamily="34" charset="0"/>
              <a:ea typeface="等线" panose="02010600030101010101" pitchFamily="2" charset="-122"/>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spc="55">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Develop a plan to administer task scenarios and instructions to test participants.</a:t>
            </a:r>
            <a:endParaRPr lang="en-US" sz="1800">
              <a:effectLst/>
              <a:latin typeface="Calibri" panose="020F0502020204030204" pitchFamily="34" charset="0"/>
              <a:ea typeface="等线" panose="02010600030101010101" pitchFamily="2" charset="-122"/>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spc="55">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On the day of the test, remember to take some time introducing yourself and asking for the participant’s consent to record their test session.</a:t>
            </a:r>
            <a:endParaRPr lang="en-US" sz="1800">
              <a:effectLst/>
              <a:latin typeface="Calibri" panose="020F0502020204030204" pitchFamily="34"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68820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F9332FC-22B6-4434-ADE2-6729CE6D3CD0}"/>
              </a:ext>
            </a:extLst>
          </p:cNvPr>
          <p:cNvPicPr>
            <a:picLocks noGrp="1" noChangeAspect="1"/>
          </p:cNvPicPr>
          <p:nvPr>
            <p:ph idx="1"/>
          </p:nvPr>
        </p:nvPicPr>
        <p:blipFill>
          <a:blip r:embed="rId2"/>
          <a:stretch>
            <a:fillRect/>
          </a:stretch>
        </p:blipFill>
        <p:spPr>
          <a:xfrm>
            <a:off x="980721" y="1901938"/>
            <a:ext cx="5115279" cy="3054123"/>
          </a:xfrm>
        </p:spPr>
      </p:pic>
      <p:sp>
        <p:nvSpPr>
          <p:cNvPr id="6" name="TextBox 5">
            <a:extLst>
              <a:ext uri="{FF2B5EF4-FFF2-40B4-BE49-F238E27FC236}">
                <a16:creationId xmlns:a16="http://schemas.microsoft.com/office/drawing/2014/main" id="{D13FE10D-4909-4A0A-93E1-F4BFB214E0B0}"/>
              </a:ext>
            </a:extLst>
          </p:cNvPr>
          <p:cNvSpPr txBox="1"/>
          <p:nvPr/>
        </p:nvSpPr>
        <p:spPr>
          <a:xfrm>
            <a:off x="6972300" y="3173186"/>
            <a:ext cx="4419600" cy="646331"/>
          </a:xfrm>
          <a:prstGeom prst="rect">
            <a:avLst/>
          </a:prstGeom>
          <a:noFill/>
        </p:spPr>
        <p:txBody>
          <a:bodyPr wrap="square" rtlCol="0">
            <a:spAutoFit/>
          </a:bodyPr>
          <a:lstStyle/>
          <a:p>
            <a:r>
              <a:rPr lang="en-US" sz="1800" b="0" i="0">
                <a:solidFill>
                  <a:srgbClr val="000000"/>
                </a:solidFill>
                <a:effectLst/>
                <a:latin typeface="ArialMT"/>
              </a:rPr>
              <a:t>Any Questions ?</a:t>
            </a:r>
            <a:r>
              <a:rPr lang="en-US"/>
              <a:t> </a:t>
            </a:r>
            <a:br>
              <a:rPr lang="en-US"/>
            </a:br>
            <a:endParaRPr lang="en-US"/>
          </a:p>
        </p:txBody>
      </p:sp>
    </p:spTree>
    <p:extLst>
      <p:ext uri="{BB962C8B-B14F-4D97-AF65-F5344CB8AC3E}">
        <p14:creationId xmlns:p14="http://schemas.microsoft.com/office/powerpoint/2010/main" val="1113874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9F41B7D-B72C-4CC0-8681-2C6417137BBC}"/>
              </a:ext>
            </a:extLst>
          </p:cNvPr>
          <p:cNvPicPr>
            <a:picLocks noGrp="1" noChangeAspect="1"/>
          </p:cNvPicPr>
          <p:nvPr>
            <p:ph idx="1"/>
          </p:nvPr>
        </p:nvPicPr>
        <p:blipFill>
          <a:blip r:embed="rId2"/>
          <a:stretch>
            <a:fillRect/>
          </a:stretch>
        </p:blipFill>
        <p:spPr>
          <a:xfrm>
            <a:off x="0" y="-54428"/>
            <a:ext cx="12144754" cy="6809014"/>
          </a:xfrm>
        </p:spPr>
      </p:pic>
    </p:spTree>
    <p:extLst>
      <p:ext uri="{BB962C8B-B14F-4D97-AF65-F5344CB8AC3E}">
        <p14:creationId xmlns:p14="http://schemas.microsoft.com/office/powerpoint/2010/main" val="2826365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F3D5F-2059-46CA-BE75-CC22EAD81831}"/>
              </a:ext>
            </a:extLst>
          </p:cNvPr>
          <p:cNvSpPr>
            <a:spLocks noGrp="1"/>
          </p:cNvSpPr>
          <p:nvPr>
            <p:ph type="title"/>
          </p:nvPr>
        </p:nvSpPr>
        <p:spPr/>
        <p:txBody>
          <a:bodyPr/>
          <a:lstStyle/>
          <a:p>
            <a:r>
              <a:rPr lang="en-US" altLang="zh-CN"/>
              <a:t>Introduction&amp;background</a:t>
            </a:r>
            <a:endParaRPr lang="zh-CN" altLang="en-US" dirty="0"/>
          </a:p>
        </p:txBody>
      </p:sp>
      <p:sp>
        <p:nvSpPr>
          <p:cNvPr id="3" name="Content Placeholder 2">
            <a:extLst>
              <a:ext uri="{FF2B5EF4-FFF2-40B4-BE49-F238E27FC236}">
                <a16:creationId xmlns:a16="http://schemas.microsoft.com/office/drawing/2014/main" id="{32491E7E-BA61-45D2-A4F4-E420A98D98EE}"/>
              </a:ext>
            </a:extLst>
          </p:cNvPr>
          <p:cNvSpPr>
            <a:spLocks noGrp="1"/>
          </p:cNvSpPr>
          <p:nvPr>
            <p:ph idx="1"/>
          </p:nvPr>
        </p:nvSpPr>
        <p:spPr/>
        <p:txBody>
          <a:bodyPr>
            <a:normAutofit/>
          </a:bodyPr>
          <a:lstStyle/>
          <a:p>
            <a:pPr marL="0" indent="0">
              <a:buNone/>
            </a:pPr>
            <a:r>
              <a:rPr lang="en-US" sz="4000" b="0" i="0">
                <a:solidFill>
                  <a:srgbClr val="444444"/>
                </a:solidFill>
                <a:effectLst/>
                <a:latin typeface="Proxima-Nova"/>
              </a:rPr>
              <a:t>What is a Moterated Usability Test:</a:t>
            </a:r>
          </a:p>
          <a:p>
            <a:pPr marL="0" indent="0">
              <a:buNone/>
            </a:pPr>
            <a:r>
              <a:rPr lang="en-US" sz="2400" i="0">
                <a:solidFill>
                  <a:srgbClr val="444444"/>
                </a:solidFill>
                <a:effectLst/>
                <a:latin typeface="Nirmala UI" panose="020B0502040204020203" pitchFamily="34" charset="0"/>
                <a:ea typeface="Nirmala UI" panose="020B0502040204020203" pitchFamily="34" charset="0"/>
                <a:cs typeface="Nirmala UI" panose="020B0502040204020203" pitchFamily="34" charset="0"/>
              </a:rPr>
              <a:t> During a moderated test, you're live, “on the line” with your test participants, guiding them through the tasks, answering their questions, and replying to their feedback in real time. </a:t>
            </a:r>
          </a:p>
          <a:p>
            <a:pPr marL="0" indent="0">
              <a:buNone/>
            </a:pPr>
            <a:r>
              <a:rPr lang="en-US" sz="2400" i="0">
                <a:solidFill>
                  <a:srgbClr val="444444"/>
                </a:solidFill>
                <a:effectLst/>
                <a:latin typeface="Nirmala UI" panose="020B0502040204020203" pitchFamily="34" charset="0"/>
                <a:ea typeface="Nirmala UI" panose="020B0502040204020203" pitchFamily="34" charset="0"/>
                <a:cs typeface="Nirmala UI" panose="020B0502040204020203" pitchFamily="34" charset="0"/>
              </a:rPr>
              <a:t>If the test is moderated, however, the moderator can lead the tester back in the right direction and get the test on track again. While the moderator should never interfere with the tester’s instincts, having a moderator available can salvage a test that would otherwise have flopped.</a:t>
            </a:r>
            <a:endParaRPr lang="en-US" altLang="zh-CN" sz="2400" dirty="0">
              <a:latin typeface="Nirmala UI" panose="020B0502040204020203" pitchFamily="34" charset="0"/>
              <a:ea typeface="Nirmala UI" panose="020B0502040204020203" pitchFamily="34" charset="0"/>
              <a:cs typeface="Nirmala UI" panose="020B0502040204020203" pitchFamily="34" charset="0"/>
            </a:endParaRPr>
          </a:p>
        </p:txBody>
      </p:sp>
    </p:spTree>
    <p:extLst>
      <p:ext uri="{BB962C8B-B14F-4D97-AF65-F5344CB8AC3E}">
        <p14:creationId xmlns:p14="http://schemas.microsoft.com/office/powerpoint/2010/main" val="1395861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7D986-F07A-4E9F-9200-607BD1D21464}"/>
              </a:ext>
            </a:extLst>
          </p:cNvPr>
          <p:cNvSpPr>
            <a:spLocks noGrp="1"/>
          </p:cNvSpPr>
          <p:nvPr>
            <p:ph type="title"/>
          </p:nvPr>
        </p:nvSpPr>
        <p:spPr>
          <a:xfrm>
            <a:off x="838200" y="365125"/>
            <a:ext cx="10515600" cy="1311275"/>
          </a:xfrm>
        </p:spPr>
        <p:txBody>
          <a:bodyPr>
            <a:normAutofit fontScale="90000"/>
          </a:bodyPr>
          <a:lstStyle/>
          <a:p>
            <a:br>
              <a:rPr lang="en-US" b="0" i="0">
                <a:solidFill>
                  <a:srgbClr val="444444"/>
                </a:solidFill>
                <a:effectLst/>
                <a:latin typeface="CocogoosePro-Light"/>
              </a:rPr>
            </a:br>
            <a:br>
              <a:rPr lang="en-US" b="0" i="0">
                <a:solidFill>
                  <a:srgbClr val="444444"/>
                </a:solidFill>
                <a:effectLst/>
                <a:latin typeface="CocogoosePro-Light"/>
              </a:rPr>
            </a:br>
            <a:r>
              <a:rPr lang="en-US" b="0" i="0">
                <a:solidFill>
                  <a:srgbClr val="444444"/>
                </a:solidFill>
                <a:effectLst/>
                <a:latin typeface="CocogoosePro-Light"/>
              </a:rPr>
              <a:t>Why should we use it?</a:t>
            </a:r>
            <a:br>
              <a:rPr lang="en-US" b="0" i="0">
                <a:solidFill>
                  <a:srgbClr val="444444"/>
                </a:solidFill>
                <a:effectLst/>
                <a:latin typeface="CocogoosePro-Light"/>
              </a:rPr>
            </a:br>
            <a:br>
              <a:rPr lang="en-US" b="0" i="0">
                <a:solidFill>
                  <a:srgbClr val="444444"/>
                </a:solidFill>
                <a:effectLst/>
                <a:latin typeface="CocogoosePro-Light"/>
              </a:rPr>
            </a:br>
            <a:br>
              <a:rPr lang="en-US" altLang="zh-CN" b="1" i="0" dirty="0">
                <a:solidFill>
                  <a:srgbClr val="333333"/>
                </a:solidFill>
                <a:effectLst/>
                <a:latin typeface="Source Sans Variable"/>
              </a:rPr>
            </a:br>
            <a:endParaRPr lang="zh-CN" altLang="en-US" dirty="0"/>
          </a:p>
        </p:txBody>
      </p:sp>
      <p:sp>
        <p:nvSpPr>
          <p:cNvPr id="3" name="Content Placeholder 2">
            <a:extLst>
              <a:ext uri="{FF2B5EF4-FFF2-40B4-BE49-F238E27FC236}">
                <a16:creationId xmlns:a16="http://schemas.microsoft.com/office/drawing/2014/main" id="{3BB5C376-AEC4-4A36-BE1F-71DAB93D7210}"/>
              </a:ext>
            </a:extLst>
          </p:cNvPr>
          <p:cNvSpPr>
            <a:spLocks noGrp="1"/>
          </p:cNvSpPr>
          <p:nvPr>
            <p:ph idx="1"/>
          </p:nvPr>
        </p:nvSpPr>
        <p:spPr/>
        <p:txBody>
          <a:bodyPr>
            <a:normAutofit/>
          </a:bodyPr>
          <a:lstStyle/>
          <a:p>
            <a:pPr marL="0" indent="0">
              <a:buNone/>
            </a:pPr>
            <a:r>
              <a:rPr lang="en-US" sz="1800" spc="55">
                <a:effectLst/>
                <a:latin typeface="Calibri Light" panose="020F0302020204030204" pitchFamily="34" charset="0"/>
                <a:ea typeface="Times New Roman" panose="02020603050405020304" pitchFamily="18" charset="0"/>
              </a:rPr>
              <a:t>conducting </a:t>
            </a:r>
            <a:r>
              <a:rPr lang="en-US" sz="1800" b="1" spc="55">
                <a:effectLst/>
                <a:latin typeface="Calibri Light" panose="020F0302020204030204" pitchFamily="34" charset="0"/>
                <a:ea typeface="Times New Roman" panose="02020603050405020304" pitchFamily="18" charset="0"/>
              </a:rPr>
              <a:t>in-person usability tests</a:t>
            </a:r>
            <a:r>
              <a:rPr lang="en-US" sz="1800" spc="55">
                <a:effectLst/>
                <a:latin typeface="Calibri Light" panose="020F0302020204030204" pitchFamily="34" charset="0"/>
                <a:ea typeface="Times New Roman" panose="02020603050405020304" pitchFamily="18" charset="0"/>
              </a:rPr>
              <a:t> takes a lot of resources. You need to recruit test participants, set up a testing environment, prepare task scenarios, fill out paperwork, and much more</a:t>
            </a:r>
          </a:p>
          <a:p>
            <a:pPr marL="0" indent="0">
              <a:buNone/>
            </a:pPr>
            <a:endParaRPr lang="en-US" altLang="zh-CN" sz="1800" spc="55">
              <a:latin typeface="Calibri Light" panose="020F0302020204030204" pitchFamily="34" charset="0"/>
            </a:endParaRPr>
          </a:p>
          <a:p>
            <a:pPr marL="0" indent="0">
              <a:buNone/>
            </a:pPr>
            <a:r>
              <a:rPr lang="en-US" sz="1800" spc="55">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With </a:t>
            </a:r>
            <a:r>
              <a:rPr lang="en-US" sz="1800" b="1" spc="55">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remote, unmoderated usability tests</a:t>
            </a:r>
            <a:r>
              <a:rPr lang="en-US" sz="1800" spc="55">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 you don’t have to recruit test participants or set up the testing environment. Instead, you simply hand over task scenarios to the usability testing service that’s conducting the tests for you and wait for the results. However, You can’t follow up with test participants during or after the test and test participants might get distracted during the test.</a:t>
            </a:r>
            <a:endParaRPr lang="en-US" sz="1800">
              <a:effectLst/>
              <a:latin typeface="Calibri" panose="020F0502020204030204" pitchFamily="34" charset="0"/>
              <a:ea typeface="等线" panose="02010600030101010101" pitchFamily="2" charset="-122"/>
              <a:cs typeface="Times New Roman" panose="02020603050405020304" pitchFamily="18" charset="0"/>
            </a:endParaRPr>
          </a:p>
          <a:p>
            <a:pPr marL="0" indent="0">
              <a:buNone/>
            </a:pPr>
            <a:endParaRPr lang="en-US" sz="1800">
              <a:effectLst/>
              <a:latin typeface="Calibri" panose="020F0502020204030204" pitchFamily="34" charset="0"/>
              <a:ea typeface="等线" panose="02010600030101010101" pitchFamily="2" charset="-122"/>
              <a:cs typeface="Times New Roman" panose="02020603050405020304" pitchFamily="18" charset="0"/>
            </a:endParaRPr>
          </a:p>
          <a:p>
            <a:pPr marL="0" indent="0">
              <a:buNone/>
            </a:pPr>
            <a:r>
              <a:rPr lang="en-US" sz="1800" b="1" spc="55">
                <a:solidFill>
                  <a:srgbClr val="000000"/>
                </a:solidFill>
                <a:effectLst/>
                <a:latin typeface="Calibri Light" panose="020F0302020204030204" pitchFamily="34" charset="0"/>
                <a:ea typeface="Times New Roman" panose="02020603050405020304" pitchFamily="18" charset="0"/>
              </a:rPr>
              <a:t>remote, moderated usability testing</a:t>
            </a:r>
            <a:r>
              <a:rPr lang="en-US" sz="1800" spc="55">
                <a:solidFill>
                  <a:srgbClr val="000000"/>
                </a:solidFill>
                <a:effectLst/>
                <a:latin typeface="Calibri Light" panose="020F0302020204030204" pitchFamily="34" charset="0"/>
                <a:ea typeface="Times New Roman" panose="02020603050405020304" pitchFamily="18" charset="0"/>
              </a:rPr>
              <a:t> is a </a:t>
            </a:r>
            <a:r>
              <a:rPr lang="en-US" sz="1800" spc="55">
                <a:solidFill>
                  <a:srgbClr val="FF0000"/>
                </a:solidFill>
                <a:effectLst/>
                <a:latin typeface="Calibri Light" panose="020F0302020204030204" pitchFamily="34" charset="0"/>
                <a:ea typeface="Times New Roman" panose="02020603050405020304" pitchFamily="18" charset="0"/>
              </a:rPr>
              <a:t>middle ground</a:t>
            </a:r>
            <a:r>
              <a:rPr lang="en-US" sz="1800" spc="55">
                <a:solidFill>
                  <a:srgbClr val="000000"/>
                </a:solidFill>
                <a:effectLst/>
                <a:latin typeface="Calibri Light" panose="020F0302020204030204" pitchFamily="34" charset="0"/>
                <a:ea typeface="Times New Roman" panose="02020603050405020304" pitchFamily="18" charset="0"/>
              </a:rPr>
              <a:t> between in-person and remote, unmoderated usability testing in that it combines the best elements of both approaches. Similar to remote, unmoderated usability testing, you’re able to conduct quick, inexpensive usability tests. And, similar to in-person usability tests, you can gather useful data.</a:t>
            </a:r>
            <a:endParaRPr lang="en-US" sz="1800">
              <a:effectLst/>
              <a:latin typeface="Times New Roman" panose="02020603050405020304" pitchFamily="18" charset="0"/>
              <a:ea typeface="Times New Roman" panose="02020603050405020304" pitchFamily="18" charset="0"/>
            </a:endParaRPr>
          </a:p>
          <a:p>
            <a:pPr marL="0" indent="0">
              <a:buNone/>
            </a:pPr>
            <a:endParaRPr lang="en-US" sz="1800">
              <a:effectLst/>
              <a:latin typeface="Calibri" panose="020F0502020204030204" pitchFamily="34" charset="0"/>
              <a:ea typeface="等线" panose="02010600030101010101" pitchFamily="2" charset="-122"/>
              <a:cs typeface="Times New Roman" panose="02020603050405020304" pitchFamily="18" charset="0"/>
            </a:endParaRPr>
          </a:p>
          <a:p>
            <a:pPr marL="0" indent="0">
              <a:buNone/>
            </a:pPr>
            <a:endParaRPr lang="en-US" sz="1800">
              <a:effectLst/>
              <a:latin typeface="Calibri" panose="020F0502020204030204" pitchFamily="34" charset="0"/>
              <a:ea typeface="等线" panose="02010600030101010101" pitchFamily="2" charset="-122"/>
              <a:cs typeface="Times New Roman" panose="02020603050405020304" pitchFamily="18" charset="0"/>
            </a:endParaRPr>
          </a:p>
          <a:p>
            <a:pPr marL="0" indent="0">
              <a:buNone/>
            </a:pPr>
            <a:endParaRPr lang="zh-CN" altLang="en-US" sz="1800" dirty="0"/>
          </a:p>
        </p:txBody>
      </p:sp>
    </p:spTree>
    <p:extLst>
      <p:ext uri="{BB962C8B-B14F-4D97-AF65-F5344CB8AC3E}">
        <p14:creationId xmlns:p14="http://schemas.microsoft.com/office/powerpoint/2010/main" val="3389872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7D986-F07A-4E9F-9200-607BD1D21464}"/>
              </a:ext>
            </a:extLst>
          </p:cNvPr>
          <p:cNvSpPr>
            <a:spLocks noGrp="1"/>
          </p:cNvSpPr>
          <p:nvPr>
            <p:ph type="title"/>
          </p:nvPr>
        </p:nvSpPr>
        <p:spPr>
          <a:xfrm>
            <a:off x="838200" y="365125"/>
            <a:ext cx="10515600" cy="1311275"/>
          </a:xfrm>
        </p:spPr>
        <p:txBody>
          <a:bodyPr>
            <a:normAutofit fontScale="90000"/>
          </a:bodyPr>
          <a:lstStyle/>
          <a:p>
            <a:br>
              <a:rPr lang="en-US" b="0" i="0">
                <a:solidFill>
                  <a:srgbClr val="444444"/>
                </a:solidFill>
                <a:effectLst/>
                <a:latin typeface="CocogoosePro-Light"/>
              </a:rPr>
            </a:br>
            <a:br>
              <a:rPr lang="en-US" b="0" i="0">
                <a:solidFill>
                  <a:srgbClr val="444444"/>
                </a:solidFill>
                <a:effectLst/>
                <a:latin typeface="CocogoosePro-Light"/>
              </a:rPr>
            </a:br>
            <a:r>
              <a:rPr lang="en-US" b="0" i="0">
                <a:solidFill>
                  <a:srgbClr val="444444"/>
                </a:solidFill>
                <a:effectLst/>
                <a:latin typeface="CocogoosePro-Light"/>
              </a:rPr>
              <a:t>When should you use it?</a:t>
            </a:r>
            <a:br>
              <a:rPr lang="en-US" b="0" i="0">
                <a:solidFill>
                  <a:srgbClr val="444444"/>
                </a:solidFill>
                <a:effectLst/>
                <a:latin typeface="CocogoosePro-Light"/>
              </a:rPr>
            </a:br>
            <a:br>
              <a:rPr lang="en-US" b="0" i="0">
                <a:solidFill>
                  <a:srgbClr val="444444"/>
                </a:solidFill>
                <a:effectLst/>
                <a:latin typeface="CocogoosePro-Light"/>
              </a:rPr>
            </a:br>
            <a:br>
              <a:rPr lang="en-US" altLang="zh-CN" b="1" i="0" dirty="0">
                <a:solidFill>
                  <a:srgbClr val="333333"/>
                </a:solidFill>
                <a:effectLst/>
                <a:latin typeface="Source Sans Variable"/>
              </a:rPr>
            </a:br>
            <a:endParaRPr lang="zh-CN" altLang="en-US" dirty="0"/>
          </a:p>
        </p:txBody>
      </p:sp>
      <p:sp>
        <p:nvSpPr>
          <p:cNvPr id="3" name="Content Placeholder 2">
            <a:extLst>
              <a:ext uri="{FF2B5EF4-FFF2-40B4-BE49-F238E27FC236}">
                <a16:creationId xmlns:a16="http://schemas.microsoft.com/office/drawing/2014/main" id="{3BB5C376-AEC4-4A36-BE1F-71DAB93D7210}"/>
              </a:ext>
            </a:extLst>
          </p:cNvPr>
          <p:cNvSpPr>
            <a:spLocks noGrp="1"/>
          </p:cNvSpPr>
          <p:nvPr>
            <p:ph idx="1"/>
          </p:nvPr>
        </p:nvSpPr>
        <p:spPr/>
        <p:txBody>
          <a:bodyPr>
            <a:normAutofit/>
          </a:bodyPr>
          <a:lstStyle/>
          <a:p>
            <a:pPr marL="0" indent="0">
              <a:buNone/>
            </a:pPr>
            <a:endParaRPr lang="en-US" b="0" i="0">
              <a:solidFill>
                <a:srgbClr val="444444"/>
              </a:solidFill>
              <a:effectLst/>
              <a:latin typeface="Proxima-Nova"/>
            </a:endParaRPr>
          </a:p>
          <a:p>
            <a:pPr marL="0" indent="0">
              <a:buNone/>
            </a:pPr>
            <a:r>
              <a:rPr lang="en-US" sz="1800" b="0" i="0">
                <a:solidFill>
                  <a:srgbClr val="444444"/>
                </a:solidFill>
                <a:effectLst/>
                <a:latin typeface="Proxima-Nova"/>
              </a:rPr>
              <a:t>moderated tests are best used early on in the development process. In the prototyping phase, you can use moderated testing for exploratory research. By prompting participants to brainstorm their thoughts on your prototype, you can gain invaluable information that can save you from spending a lot of design and development time on a product that users don’t understand.</a:t>
            </a:r>
          </a:p>
          <a:p>
            <a:pPr marL="0" indent="0">
              <a:buNone/>
            </a:pPr>
            <a:endParaRPr lang="en-US" sz="1800">
              <a:solidFill>
                <a:srgbClr val="444444"/>
              </a:solidFill>
              <a:latin typeface="Proxima-Nova"/>
            </a:endParaRPr>
          </a:p>
          <a:p>
            <a:pPr marL="0" indent="0" algn="l">
              <a:buNone/>
            </a:pPr>
            <a:r>
              <a:rPr lang="en-US" sz="2000" b="0" i="0">
                <a:solidFill>
                  <a:srgbClr val="333333"/>
                </a:solidFill>
                <a:effectLst/>
                <a:latin typeface="Arial" panose="020B0604020202020204" pitchFamily="34" charset="0"/>
              </a:rPr>
              <a:t>remote moderated usability testing may be a better fit than remote unmoderated testing or in-person moderated testing if:</a:t>
            </a:r>
          </a:p>
          <a:p>
            <a:pPr algn="l">
              <a:buFont typeface="Arial" panose="020B0604020202020204" pitchFamily="34" charset="0"/>
              <a:buChar char="•"/>
            </a:pPr>
            <a:r>
              <a:rPr lang="en-US" sz="2000" b="0" i="0">
                <a:solidFill>
                  <a:srgbClr val="333333"/>
                </a:solidFill>
                <a:effectLst/>
                <a:latin typeface="Arial" panose="020B0604020202020204" pitchFamily="34" charset="0"/>
              </a:rPr>
              <a:t>You want </a:t>
            </a:r>
            <a:r>
              <a:rPr lang="en-US" sz="2000" b="1" i="0">
                <a:solidFill>
                  <a:srgbClr val="333333"/>
                </a:solidFill>
                <a:effectLst/>
                <a:latin typeface="Arial" panose="020B0604020202020204" pitchFamily="34" charset="0"/>
              </a:rPr>
              <a:t>deep insights</a:t>
            </a:r>
            <a:r>
              <a:rPr lang="en-US" sz="2000" b="0" i="0">
                <a:solidFill>
                  <a:srgbClr val="333333"/>
                </a:solidFill>
                <a:effectLst/>
                <a:latin typeface="Arial" panose="020B0604020202020204" pitchFamily="34" charset="0"/>
              </a:rPr>
              <a:t> and rich data</a:t>
            </a:r>
          </a:p>
          <a:p>
            <a:pPr algn="l">
              <a:buFont typeface="Arial" panose="020B0604020202020204" pitchFamily="34" charset="0"/>
              <a:buChar char="•"/>
            </a:pPr>
            <a:r>
              <a:rPr lang="en-US" sz="2000" b="0" i="0">
                <a:solidFill>
                  <a:srgbClr val="333333"/>
                </a:solidFill>
                <a:effectLst/>
                <a:latin typeface="Arial" panose="020B0604020202020204" pitchFamily="34" charset="0"/>
              </a:rPr>
              <a:t>Your participants are busy, geographically distributed, or otherwise </a:t>
            </a:r>
            <a:r>
              <a:rPr lang="en-US" sz="2000" b="1" i="0">
                <a:solidFill>
                  <a:srgbClr val="333333"/>
                </a:solidFill>
                <a:effectLst/>
                <a:latin typeface="Arial" panose="020B0604020202020204" pitchFamily="34" charset="0"/>
              </a:rPr>
              <a:t>cannot travel</a:t>
            </a:r>
            <a:r>
              <a:rPr lang="en-US" sz="2000" b="0" i="0">
                <a:solidFill>
                  <a:srgbClr val="333333"/>
                </a:solidFill>
                <a:effectLst/>
                <a:latin typeface="Arial" panose="020B0604020202020204" pitchFamily="34" charset="0"/>
              </a:rPr>
              <a:t> to a testing location</a:t>
            </a:r>
          </a:p>
          <a:p>
            <a:pPr algn="l">
              <a:buFont typeface="Arial" panose="020B0604020202020204" pitchFamily="34" charset="0"/>
              <a:buChar char="•"/>
            </a:pPr>
            <a:r>
              <a:rPr lang="en-US" sz="2000" b="0" i="0">
                <a:solidFill>
                  <a:srgbClr val="333333"/>
                </a:solidFill>
                <a:effectLst/>
                <a:latin typeface="Arial" panose="020B0604020202020204" pitchFamily="34" charset="0"/>
              </a:rPr>
              <a:t>Your researchers have </a:t>
            </a:r>
            <a:r>
              <a:rPr lang="en-US" sz="2000" b="1" i="0">
                <a:solidFill>
                  <a:srgbClr val="333333"/>
                </a:solidFill>
                <a:effectLst/>
                <a:latin typeface="Arial" panose="020B0604020202020204" pitchFamily="34" charset="0"/>
              </a:rPr>
              <a:t>enough time</a:t>
            </a:r>
            <a:r>
              <a:rPr lang="en-US" sz="2000" b="0" i="0">
                <a:solidFill>
                  <a:srgbClr val="333333"/>
                </a:solidFill>
                <a:effectLst/>
                <a:latin typeface="Arial" panose="020B0604020202020204" pitchFamily="34" charset="0"/>
              </a:rPr>
              <a:t> to meet with each participant individually</a:t>
            </a:r>
          </a:p>
          <a:p>
            <a:pPr marL="0" indent="0">
              <a:buNone/>
            </a:pPr>
            <a:endParaRPr lang="en-US" sz="1800" b="0" i="0">
              <a:solidFill>
                <a:srgbClr val="444444"/>
              </a:solidFill>
              <a:effectLst/>
              <a:latin typeface="Proxima-Nova"/>
            </a:endParaRPr>
          </a:p>
          <a:p>
            <a:endParaRPr lang="en-US" sz="1800" b="0" i="0">
              <a:solidFill>
                <a:srgbClr val="444444"/>
              </a:solidFill>
              <a:effectLst/>
              <a:latin typeface="Proxima-Nova"/>
            </a:endParaRPr>
          </a:p>
          <a:p>
            <a:endParaRPr lang="zh-CN" altLang="en-US" sz="1800" dirty="0"/>
          </a:p>
        </p:txBody>
      </p:sp>
    </p:spTree>
    <p:extLst>
      <p:ext uri="{BB962C8B-B14F-4D97-AF65-F5344CB8AC3E}">
        <p14:creationId xmlns:p14="http://schemas.microsoft.com/office/powerpoint/2010/main" val="2570367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B40DF-0515-4BA8-B3F4-7C3DB5EAD0EF}"/>
              </a:ext>
            </a:extLst>
          </p:cNvPr>
          <p:cNvSpPr>
            <a:spLocks noGrp="1"/>
          </p:cNvSpPr>
          <p:nvPr>
            <p:ph type="title"/>
          </p:nvPr>
        </p:nvSpPr>
        <p:spPr/>
        <p:txBody>
          <a:bodyPr/>
          <a:lstStyle/>
          <a:p>
            <a:r>
              <a:rPr lang="en-US" sz="4000" b="1">
                <a:solidFill>
                  <a:srgbClr val="000000"/>
                </a:solidFill>
                <a:effectLst/>
                <a:latin typeface="Calibri Light" panose="020F0302020204030204" pitchFamily="34" charset="0"/>
                <a:ea typeface="等线" panose="02010600030101010101" pitchFamily="2" charset="-122"/>
                <a:cs typeface="Times New Roman" panose="02020603050405020304" pitchFamily="18" charset="0"/>
              </a:rPr>
              <a:t>Running a remote moderated usability test</a:t>
            </a:r>
            <a:br>
              <a:rPr lang="en-US" sz="1800">
                <a:effectLst/>
                <a:latin typeface="Calibri" panose="020F0502020204030204" pitchFamily="34" charset="0"/>
                <a:ea typeface="等线" panose="02010600030101010101" pitchFamily="2" charset="-122"/>
                <a:cs typeface="Times New Roman" panose="02020603050405020304" pitchFamily="18" charset="0"/>
              </a:rPr>
            </a:br>
            <a:endParaRPr lang="zh-CN" altLang="en-US" dirty="0"/>
          </a:p>
        </p:txBody>
      </p:sp>
      <p:sp>
        <p:nvSpPr>
          <p:cNvPr id="3" name="Content Placeholder 2">
            <a:extLst>
              <a:ext uri="{FF2B5EF4-FFF2-40B4-BE49-F238E27FC236}">
                <a16:creationId xmlns:a16="http://schemas.microsoft.com/office/drawing/2014/main" id="{52BD2D0F-D9F4-4DEB-9E63-B9FA4D4B3731}"/>
              </a:ext>
            </a:extLst>
          </p:cNvPr>
          <p:cNvSpPr>
            <a:spLocks noGrp="1"/>
          </p:cNvSpPr>
          <p:nvPr>
            <p:ph idx="1"/>
          </p:nvPr>
        </p:nvSpPr>
        <p:spPr/>
        <p:txBody>
          <a:bodyPr/>
          <a:lstStyle/>
          <a:p>
            <a:pPr marL="0" indent="0">
              <a:buNone/>
            </a:pPr>
            <a:r>
              <a:rPr lang="en-US" altLang="zh-CN"/>
              <a:t>Step1 :</a:t>
            </a:r>
            <a:r>
              <a:rPr lang="en-US" sz="1800">
                <a:solidFill>
                  <a:srgbClr val="000000"/>
                </a:solidFill>
                <a:effectLst/>
                <a:latin typeface="Calibri Light" panose="020F0302020204030204" pitchFamily="34" charset="0"/>
                <a:ea typeface="等线" panose="02010600030101010101" pitchFamily="2" charset="-122"/>
                <a:cs typeface="Times New Roman" panose="02020603050405020304" pitchFamily="18" charset="0"/>
              </a:rPr>
              <a:t>Set up the test session having the participants sharing their screen</a:t>
            </a:r>
          </a:p>
          <a:p>
            <a:pPr marL="0" indent="0">
              <a:buNone/>
            </a:pPr>
            <a:endParaRPr lang="en-US" sz="1800">
              <a:solidFill>
                <a:srgbClr val="000000"/>
              </a:solidFill>
              <a:latin typeface="Calibri Light" panose="020F0302020204030204" pitchFamily="34" charset="0"/>
              <a:ea typeface="等线" panose="02010600030101010101" pitchFamily="2" charset="-122"/>
              <a:cs typeface="Times New Roman" panose="02020603050405020304" pitchFamily="18" charset="0"/>
            </a:endParaRPr>
          </a:p>
          <a:p>
            <a:pPr marL="0" indent="0">
              <a:buNone/>
            </a:pPr>
            <a:endParaRPr lang="en-US" sz="1800">
              <a:solidFill>
                <a:srgbClr val="000000"/>
              </a:solidFill>
              <a:latin typeface="Calibri Light" panose="020F0302020204030204" pitchFamily="34" charset="0"/>
              <a:ea typeface="等线" panose="02010600030101010101" pitchFamily="2" charset="-122"/>
              <a:cs typeface="Times New Roman" panose="02020603050405020304" pitchFamily="18" charset="0"/>
            </a:endParaRPr>
          </a:p>
          <a:p>
            <a:pPr marL="0" indent="0">
              <a:buNone/>
            </a:pPr>
            <a:endParaRPr lang="en-US" sz="1800">
              <a:solidFill>
                <a:srgbClr val="000000"/>
              </a:solidFill>
              <a:latin typeface="Calibri Light" panose="020F0302020204030204" pitchFamily="34" charset="0"/>
              <a:ea typeface="等线" panose="02010600030101010101" pitchFamily="2" charset="-122"/>
              <a:cs typeface="Times New Roman" panose="02020603050405020304" pitchFamily="18" charset="0"/>
            </a:endParaRPr>
          </a:p>
          <a:p>
            <a:pPr marL="342900" indent="-342900">
              <a:buFont typeface="+mj-lt"/>
              <a:buAutoNum type="arabicPeriod"/>
            </a:pPr>
            <a:r>
              <a:rPr lang="en-US" sz="1800">
                <a:effectLst/>
                <a:latin typeface="Calibri Light" panose="020F0302020204030204" pitchFamily="34" charset="0"/>
                <a:ea typeface="等线" panose="02010600030101010101" pitchFamily="2" charset="-122"/>
              </a:rPr>
              <a:t>Send out reminders of the session to the participants.(Time, Equipment, App installed, How to join…)</a:t>
            </a:r>
          </a:p>
          <a:p>
            <a:pPr marL="342900" indent="-342900">
              <a:buFont typeface="+mj-lt"/>
              <a:buAutoNum type="arabicPeriod"/>
            </a:pPr>
            <a:r>
              <a:rPr lang="en-US" sz="1800">
                <a:effectLst/>
                <a:latin typeface="Calibri Light" panose="020F0302020204030204" pitchFamily="34" charset="0"/>
                <a:ea typeface="等线" panose="02010600030101010101" pitchFamily="2" charset="-122"/>
              </a:rPr>
              <a:t>Bring in observers and participants into the session.</a:t>
            </a:r>
          </a:p>
          <a:p>
            <a:pPr marL="342900" indent="-342900">
              <a:buFont typeface="+mj-lt"/>
              <a:buAutoNum type="arabicPeriod"/>
            </a:pPr>
            <a:r>
              <a:rPr lang="en-US" sz="1800">
                <a:effectLst/>
                <a:latin typeface="Calibri Light" panose="020F0302020204030204" pitchFamily="34" charset="0"/>
                <a:ea typeface="等线" panose="02010600030101010101" pitchFamily="2" charset="-122"/>
              </a:rPr>
              <a:t>Introduce the session.(welcome&amp;thanks, Confirm name pronunciation, collect consent ,begin)</a:t>
            </a:r>
            <a:endParaRPr lang="en-US" sz="1800">
              <a:effectLst/>
              <a:latin typeface="Calibri" panose="020F0502020204030204" pitchFamily="34" charset="0"/>
              <a:ea typeface="等线" panose="02010600030101010101" pitchFamily="2" charset="-122"/>
              <a:cs typeface="Times New Roman" panose="02020603050405020304" pitchFamily="18" charset="0"/>
            </a:endParaRPr>
          </a:p>
          <a:p>
            <a:pPr marL="0" indent="0">
              <a:buNone/>
            </a:pPr>
            <a:endParaRPr lang="zh-CN" altLang="en-US" dirty="0"/>
          </a:p>
        </p:txBody>
      </p:sp>
    </p:spTree>
    <p:extLst>
      <p:ext uri="{BB962C8B-B14F-4D97-AF65-F5344CB8AC3E}">
        <p14:creationId xmlns:p14="http://schemas.microsoft.com/office/powerpoint/2010/main" val="3147107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B40DF-0515-4BA8-B3F4-7C3DB5EAD0EF}"/>
              </a:ext>
            </a:extLst>
          </p:cNvPr>
          <p:cNvSpPr>
            <a:spLocks noGrp="1"/>
          </p:cNvSpPr>
          <p:nvPr>
            <p:ph type="title"/>
          </p:nvPr>
        </p:nvSpPr>
        <p:spPr/>
        <p:txBody>
          <a:bodyPr/>
          <a:lstStyle/>
          <a:p>
            <a:r>
              <a:rPr lang="en-US" sz="4000" b="1">
                <a:solidFill>
                  <a:srgbClr val="000000"/>
                </a:solidFill>
                <a:effectLst/>
                <a:latin typeface="Calibri Light" panose="020F0302020204030204" pitchFamily="34" charset="0"/>
                <a:ea typeface="等线" panose="02010600030101010101" pitchFamily="2" charset="-122"/>
                <a:cs typeface="Times New Roman" panose="02020603050405020304" pitchFamily="18" charset="0"/>
              </a:rPr>
              <a:t>Running a remote moderated usability test</a:t>
            </a:r>
            <a:br>
              <a:rPr lang="en-US" sz="1800">
                <a:effectLst/>
                <a:latin typeface="Calibri" panose="020F0502020204030204" pitchFamily="34" charset="0"/>
                <a:ea typeface="等线" panose="02010600030101010101" pitchFamily="2" charset="-122"/>
                <a:cs typeface="Times New Roman" panose="02020603050405020304" pitchFamily="18" charset="0"/>
              </a:rPr>
            </a:br>
            <a:endParaRPr lang="zh-CN" altLang="en-US" dirty="0"/>
          </a:p>
        </p:txBody>
      </p:sp>
      <p:sp>
        <p:nvSpPr>
          <p:cNvPr id="3" name="Content Placeholder 2">
            <a:extLst>
              <a:ext uri="{FF2B5EF4-FFF2-40B4-BE49-F238E27FC236}">
                <a16:creationId xmlns:a16="http://schemas.microsoft.com/office/drawing/2014/main" id="{52BD2D0F-D9F4-4DEB-9E63-B9FA4D4B3731}"/>
              </a:ext>
            </a:extLst>
          </p:cNvPr>
          <p:cNvSpPr>
            <a:spLocks noGrp="1"/>
          </p:cNvSpPr>
          <p:nvPr>
            <p:ph idx="1"/>
          </p:nvPr>
        </p:nvSpPr>
        <p:spPr/>
        <p:txBody>
          <a:bodyPr/>
          <a:lstStyle/>
          <a:p>
            <a:pPr marL="0" marR="0" indent="0">
              <a:lnSpc>
                <a:spcPct val="107000"/>
              </a:lnSpc>
              <a:spcBef>
                <a:spcPts val="0"/>
              </a:spcBef>
              <a:spcAft>
                <a:spcPts val="800"/>
              </a:spcAft>
              <a:buNone/>
            </a:pPr>
            <a:r>
              <a:rPr lang="en-US" altLang="zh-CN"/>
              <a:t>Step2 </a:t>
            </a:r>
            <a:r>
              <a:rPr lang="en-US" altLang="zh-CN">
                <a:sym typeface="Wingdings" panose="05000000000000000000" pitchFamily="2" charset="2"/>
              </a:rPr>
              <a:t>:</a:t>
            </a:r>
            <a:r>
              <a:rPr lang="en-US" sz="1800">
                <a:solidFill>
                  <a:srgbClr val="000000"/>
                </a:solidFill>
                <a:effectLst/>
                <a:latin typeface="Calibri Light" panose="020F0302020204030204" pitchFamily="34" charset="0"/>
                <a:ea typeface="等线" panose="02010600030101010101" pitchFamily="2" charset="-122"/>
                <a:cs typeface="Times New Roman" panose="02020603050405020304" pitchFamily="18" charset="0"/>
              </a:rPr>
              <a:t>Ask interview questiones:</a:t>
            </a:r>
            <a:endParaRPr lang="en-US" sz="1800">
              <a:effectLst/>
              <a:latin typeface="Calibri" panose="020F0502020204030204" pitchFamily="34" charset="0"/>
              <a:ea typeface="等线" panose="02010600030101010101" pitchFamily="2" charset="-122"/>
              <a:cs typeface="Times New Roman" panose="02020603050405020304" pitchFamily="18" charset="0"/>
            </a:endParaRPr>
          </a:p>
          <a:p>
            <a:pPr marL="0" indent="0">
              <a:buNone/>
            </a:pPr>
            <a:endParaRPr lang="en-US" sz="1800">
              <a:solidFill>
                <a:srgbClr val="000000"/>
              </a:solidFill>
              <a:latin typeface="Calibri Light" panose="020F0302020204030204" pitchFamily="34" charset="0"/>
              <a:ea typeface="等线" panose="02010600030101010101" pitchFamily="2" charset="-122"/>
              <a:cs typeface="Times New Roman" panose="02020603050405020304" pitchFamily="18" charset="0"/>
            </a:endParaRPr>
          </a:p>
          <a:p>
            <a:pPr marL="0" indent="0">
              <a:buNone/>
            </a:pPr>
            <a:endParaRPr lang="en-US" sz="1800">
              <a:solidFill>
                <a:srgbClr val="000000"/>
              </a:solidFill>
              <a:latin typeface="Calibri Light" panose="020F0302020204030204" pitchFamily="34" charset="0"/>
              <a:ea typeface="等线" panose="02010600030101010101" pitchFamily="2" charset="-122"/>
              <a:cs typeface="Times New Roman" panose="02020603050405020304" pitchFamily="18" charset="0"/>
            </a:endParaRPr>
          </a:p>
          <a:p>
            <a:pPr marL="0" indent="0">
              <a:buNone/>
            </a:pPr>
            <a:endParaRPr lang="en-US" sz="1800">
              <a:solidFill>
                <a:srgbClr val="000000"/>
              </a:solidFill>
              <a:latin typeface="Calibri Light" panose="020F0302020204030204" pitchFamily="34" charset="0"/>
              <a:ea typeface="等线"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1800">
                <a:solidFill>
                  <a:srgbClr val="000000"/>
                </a:solidFill>
                <a:effectLst/>
                <a:latin typeface="Calibri Light" panose="020F0302020204030204" pitchFamily="34" charset="0"/>
                <a:ea typeface="等线" panose="02010600030101010101" pitchFamily="2" charset="-122"/>
                <a:cs typeface="Times New Roman" panose="02020603050405020304" pitchFamily="18" charset="0"/>
              </a:rPr>
              <a:t>Before the participants share their screen, you may pause before beginning the session and ask the participant a few interview questions that are relevant to the test. You may ask if the participant has ever used this app before or you might ask behavior questions. Things like what kinds of things do you normally shop for online. These questions will give you context about the participants experiences and preferences but it will also make the participant a bit more comfortable talking to you. </a:t>
            </a:r>
            <a:endParaRPr lang="en-US" sz="1800">
              <a:effectLst/>
              <a:latin typeface="Calibri" panose="020F0502020204030204" pitchFamily="34" charset="0"/>
              <a:ea typeface="等线" panose="02010600030101010101" pitchFamily="2" charset="-122"/>
              <a:cs typeface="Times New Roman" panose="02020603050405020304" pitchFamily="18" charset="0"/>
            </a:endParaRPr>
          </a:p>
          <a:p>
            <a:pPr marL="0" indent="0">
              <a:buNone/>
            </a:pPr>
            <a:endParaRPr lang="zh-CN" altLang="en-US" dirty="0"/>
          </a:p>
        </p:txBody>
      </p:sp>
    </p:spTree>
    <p:extLst>
      <p:ext uri="{BB962C8B-B14F-4D97-AF65-F5344CB8AC3E}">
        <p14:creationId xmlns:p14="http://schemas.microsoft.com/office/powerpoint/2010/main" val="939137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B40DF-0515-4BA8-B3F4-7C3DB5EAD0EF}"/>
              </a:ext>
            </a:extLst>
          </p:cNvPr>
          <p:cNvSpPr>
            <a:spLocks noGrp="1"/>
          </p:cNvSpPr>
          <p:nvPr>
            <p:ph type="title"/>
          </p:nvPr>
        </p:nvSpPr>
        <p:spPr/>
        <p:txBody>
          <a:bodyPr/>
          <a:lstStyle/>
          <a:p>
            <a:r>
              <a:rPr lang="en-US" sz="4000" b="1">
                <a:solidFill>
                  <a:srgbClr val="000000"/>
                </a:solidFill>
                <a:effectLst/>
                <a:latin typeface="Calibri Light" panose="020F0302020204030204" pitchFamily="34" charset="0"/>
                <a:ea typeface="等线" panose="02010600030101010101" pitchFamily="2" charset="-122"/>
                <a:cs typeface="Times New Roman" panose="02020603050405020304" pitchFamily="18" charset="0"/>
              </a:rPr>
              <a:t>Running a remote moderated usability test</a:t>
            </a:r>
            <a:br>
              <a:rPr lang="en-US" sz="1800">
                <a:effectLst/>
                <a:latin typeface="Calibri" panose="020F0502020204030204" pitchFamily="34" charset="0"/>
                <a:ea typeface="等线" panose="02010600030101010101" pitchFamily="2" charset="-122"/>
                <a:cs typeface="Times New Roman" panose="02020603050405020304" pitchFamily="18" charset="0"/>
              </a:rPr>
            </a:br>
            <a:endParaRPr lang="zh-CN" altLang="en-US" dirty="0"/>
          </a:p>
        </p:txBody>
      </p:sp>
      <p:sp>
        <p:nvSpPr>
          <p:cNvPr id="3" name="Content Placeholder 2">
            <a:extLst>
              <a:ext uri="{FF2B5EF4-FFF2-40B4-BE49-F238E27FC236}">
                <a16:creationId xmlns:a16="http://schemas.microsoft.com/office/drawing/2014/main" id="{52BD2D0F-D9F4-4DEB-9E63-B9FA4D4B3731}"/>
              </a:ext>
            </a:extLst>
          </p:cNvPr>
          <p:cNvSpPr>
            <a:spLocks noGrp="1"/>
          </p:cNvSpPr>
          <p:nvPr>
            <p:ph idx="1"/>
          </p:nvPr>
        </p:nvSpPr>
        <p:spPr/>
        <p:txBody>
          <a:bodyPr/>
          <a:lstStyle/>
          <a:p>
            <a:pPr marL="0" marR="0" indent="0">
              <a:lnSpc>
                <a:spcPct val="107000"/>
              </a:lnSpc>
              <a:spcBef>
                <a:spcPts val="0"/>
              </a:spcBef>
              <a:spcAft>
                <a:spcPts val="800"/>
              </a:spcAft>
              <a:buNone/>
            </a:pPr>
            <a:r>
              <a:rPr lang="en-US" altLang="zh-CN"/>
              <a:t>Step3 :</a:t>
            </a:r>
            <a:r>
              <a:rPr lang="en-US" sz="1800">
                <a:solidFill>
                  <a:srgbClr val="000000"/>
                </a:solidFill>
                <a:effectLst/>
                <a:latin typeface="Calibri Light" panose="020F0302020204030204" pitchFamily="34" charset="0"/>
                <a:ea typeface="等线" panose="02010600030101010101" pitchFamily="2" charset="-122"/>
                <a:cs typeface="Times New Roman" panose="02020603050405020304" pitchFamily="18" charset="0"/>
              </a:rPr>
              <a:t>Start the session</a:t>
            </a:r>
          </a:p>
          <a:p>
            <a:pPr marL="0" marR="0" indent="0">
              <a:lnSpc>
                <a:spcPct val="107000"/>
              </a:lnSpc>
              <a:spcBef>
                <a:spcPts val="0"/>
              </a:spcBef>
              <a:spcAft>
                <a:spcPts val="800"/>
              </a:spcAft>
              <a:buNone/>
            </a:pPr>
            <a:endParaRPr lang="en-US" sz="1800">
              <a:solidFill>
                <a:srgbClr val="000000"/>
              </a:solidFill>
              <a:latin typeface="Calibri Light" panose="020F0302020204030204" pitchFamily="34" charset="0"/>
              <a:ea typeface="等线" panose="02010600030101010101" pitchFamily="2" charset="-122"/>
              <a:cs typeface="Times New Roman" panose="02020603050405020304" pitchFamily="18" charset="0"/>
            </a:endParaRPr>
          </a:p>
          <a:p>
            <a:pPr marL="0" marR="0" indent="0">
              <a:lnSpc>
                <a:spcPct val="107000"/>
              </a:lnSpc>
              <a:spcBef>
                <a:spcPts val="0"/>
              </a:spcBef>
              <a:spcAft>
                <a:spcPts val="800"/>
              </a:spcAft>
              <a:buNone/>
            </a:pPr>
            <a:endParaRPr lang="en-US" sz="1800">
              <a:solidFill>
                <a:srgbClr val="000000"/>
              </a:solidFill>
              <a:latin typeface="Calibri Light" panose="020F0302020204030204" pitchFamily="34" charset="0"/>
              <a:ea typeface="等线" panose="02010600030101010101" pitchFamily="2" charset="-122"/>
              <a:cs typeface="Times New Roman" panose="02020603050405020304" pitchFamily="18" charset="0"/>
            </a:endParaRPr>
          </a:p>
          <a:p>
            <a:pPr marL="514350" indent="-514350">
              <a:buFont typeface="+mj-lt"/>
              <a:buAutoNum type="arabicPeriod"/>
            </a:pPr>
            <a:r>
              <a:rPr lang="en-US" altLang="zh-CN" sz="2400"/>
              <a:t>Administer tasks</a:t>
            </a:r>
          </a:p>
          <a:p>
            <a:pPr marL="514350" indent="-514350">
              <a:buFont typeface="+mj-lt"/>
              <a:buAutoNum type="arabicPeriod"/>
            </a:pPr>
            <a:r>
              <a:rPr lang="en-US" altLang="zh-CN"/>
              <a:t>Reassure the participant</a:t>
            </a:r>
            <a:endParaRPr lang="zh-CN" altLang="en-US" dirty="0"/>
          </a:p>
        </p:txBody>
      </p:sp>
    </p:spTree>
    <p:extLst>
      <p:ext uri="{BB962C8B-B14F-4D97-AF65-F5344CB8AC3E}">
        <p14:creationId xmlns:p14="http://schemas.microsoft.com/office/powerpoint/2010/main" val="1900195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B40DF-0515-4BA8-B3F4-7C3DB5EAD0EF}"/>
              </a:ext>
            </a:extLst>
          </p:cNvPr>
          <p:cNvSpPr>
            <a:spLocks noGrp="1"/>
          </p:cNvSpPr>
          <p:nvPr>
            <p:ph type="title"/>
          </p:nvPr>
        </p:nvSpPr>
        <p:spPr/>
        <p:txBody>
          <a:bodyPr/>
          <a:lstStyle/>
          <a:p>
            <a:r>
              <a:rPr lang="en-US" sz="4000" b="1">
                <a:solidFill>
                  <a:srgbClr val="000000"/>
                </a:solidFill>
                <a:effectLst/>
                <a:latin typeface="Calibri Light" panose="020F0302020204030204" pitchFamily="34" charset="0"/>
                <a:ea typeface="等线" panose="02010600030101010101" pitchFamily="2" charset="-122"/>
                <a:cs typeface="Times New Roman" panose="02020603050405020304" pitchFamily="18" charset="0"/>
              </a:rPr>
              <a:t>Running a remote moderated usability test</a:t>
            </a:r>
            <a:br>
              <a:rPr lang="en-US" sz="1800">
                <a:effectLst/>
                <a:latin typeface="Calibri" panose="020F0502020204030204" pitchFamily="34" charset="0"/>
                <a:ea typeface="等线" panose="02010600030101010101" pitchFamily="2" charset="-122"/>
                <a:cs typeface="Times New Roman" panose="02020603050405020304" pitchFamily="18" charset="0"/>
              </a:rPr>
            </a:br>
            <a:endParaRPr lang="zh-CN" altLang="en-US" dirty="0"/>
          </a:p>
        </p:txBody>
      </p:sp>
      <p:sp>
        <p:nvSpPr>
          <p:cNvPr id="3" name="Content Placeholder 2">
            <a:extLst>
              <a:ext uri="{FF2B5EF4-FFF2-40B4-BE49-F238E27FC236}">
                <a16:creationId xmlns:a16="http://schemas.microsoft.com/office/drawing/2014/main" id="{52BD2D0F-D9F4-4DEB-9E63-B9FA4D4B3731}"/>
              </a:ext>
            </a:extLst>
          </p:cNvPr>
          <p:cNvSpPr>
            <a:spLocks noGrp="1"/>
          </p:cNvSpPr>
          <p:nvPr>
            <p:ph idx="1"/>
          </p:nvPr>
        </p:nvSpPr>
        <p:spPr/>
        <p:txBody>
          <a:bodyPr/>
          <a:lstStyle/>
          <a:p>
            <a:pPr marL="0" marR="0" indent="0">
              <a:lnSpc>
                <a:spcPct val="107000"/>
              </a:lnSpc>
              <a:spcBef>
                <a:spcPts val="0"/>
              </a:spcBef>
              <a:spcAft>
                <a:spcPts val="800"/>
              </a:spcAft>
              <a:buNone/>
            </a:pPr>
            <a:r>
              <a:rPr lang="en-US" altLang="zh-CN"/>
              <a:t>Step4 :</a:t>
            </a:r>
            <a:r>
              <a:rPr lang="en-US" sz="1800">
                <a:solidFill>
                  <a:srgbClr val="000000"/>
                </a:solidFill>
                <a:effectLst/>
                <a:latin typeface="Calibri Light" panose="020F0302020204030204" pitchFamily="34" charset="0"/>
                <a:ea typeface="等线" panose="02010600030101010101" pitchFamily="2" charset="-122"/>
                <a:cs typeface="Times New Roman" panose="02020603050405020304" pitchFamily="18" charset="0"/>
              </a:rPr>
              <a:t>Close the session:</a:t>
            </a:r>
            <a:endParaRPr lang="en-US" sz="1800">
              <a:effectLst/>
              <a:latin typeface="Calibri" panose="020F0502020204030204" pitchFamily="34" charset="0"/>
              <a:ea typeface="等线" panose="02010600030101010101" pitchFamily="2" charset="-122"/>
              <a:cs typeface="Times New Roman" panose="02020603050405020304" pitchFamily="18" charset="0"/>
            </a:endParaRPr>
          </a:p>
          <a:p>
            <a:pPr marL="0" indent="0">
              <a:buNone/>
            </a:pPr>
            <a:endParaRPr lang="en-US" sz="1800">
              <a:solidFill>
                <a:srgbClr val="000000"/>
              </a:solidFill>
              <a:latin typeface="Calibri Light" panose="020F0302020204030204" pitchFamily="34" charset="0"/>
              <a:ea typeface="等线" panose="02010600030101010101" pitchFamily="2" charset="-122"/>
              <a:cs typeface="Times New Roman" panose="02020603050405020304" pitchFamily="18" charset="0"/>
            </a:endParaRPr>
          </a:p>
          <a:p>
            <a:pPr marL="514350" indent="-514350">
              <a:buFont typeface="+mj-lt"/>
              <a:buAutoNum type="arabicPeriod"/>
            </a:pPr>
            <a:r>
              <a:rPr lang="en-US" altLang="zh-CN"/>
              <a:t>Final questions</a:t>
            </a:r>
          </a:p>
          <a:p>
            <a:pPr marL="514350" indent="-514350">
              <a:buFont typeface="+mj-lt"/>
              <a:buAutoNum type="arabicPeriod"/>
            </a:pPr>
            <a:r>
              <a:rPr lang="en-US" altLang="zh-CN"/>
              <a:t>Thank participants</a:t>
            </a:r>
          </a:p>
          <a:p>
            <a:pPr marL="514350" indent="-514350">
              <a:buFont typeface="+mj-lt"/>
              <a:buAutoNum type="arabicPeriod"/>
            </a:pPr>
            <a:r>
              <a:rPr lang="en-US" altLang="zh-CN"/>
              <a:t>Thank-you gift</a:t>
            </a:r>
          </a:p>
          <a:p>
            <a:pPr marL="514350" indent="-514350">
              <a:buFont typeface="+mj-lt"/>
              <a:buAutoNum type="arabicPeriod"/>
            </a:pPr>
            <a:r>
              <a:rPr lang="en-US" altLang="zh-CN"/>
              <a:t>dismiss</a:t>
            </a:r>
            <a:endParaRPr lang="zh-CN" altLang="en-US" dirty="0"/>
          </a:p>
        </p:txBody>
      </p:sp>
    </p:spTree>
    <p:extLst>
      <p:ext uri="{BB962C8B-B14F-4D97-AF65-F5344CB8AC3E}">
        <p14:creationId xmlns:p14="http://schemas.microsoft.com/office/powerpoint/2010/main" val="1522475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B40DF-0515-4BA8-B3F4-7C3DB5EAD0EF}"/>
              </a:ext>
            </a:extLst>
          </p:cNvPr>
          <p:cNvSpPr>
            <a:spLocks noGrp="1"/>
          </p:cNvSpPr>
          <p:nvPr>
            <p:ph type="title"/>
          </p:nvPr>
        </p:nvSpPr>
        <p:spPr/>
        <p:txBody>
          <a:bodyPr/>
          <a:lstStyle/>
          <a:p>
            <a:r>
              <a:rPr lang="en-US" sz="4000" b="1">
                <a:solidFill>
                  <a:srgbClr val="000000"/>
                </a:solidFill>
                <a:effectLst/>
                <a:latin typeface="Calibri Light" panose="020F0302020204030204" pitchFamily="34" charset="0"/>
                <a:ea typeface="等线" panose="02010600030101010101" pitchFamily="2" charset="-122"/>
                <a:cs typeface="Times New Roman" panose="02020603050405020304" pitchFamily="18" charset="0"/>
              </a:rPr>
              <a:t>Running a remote moderated usability test</a:t>
            </a:r>
            <a:br>
              <a:rPr lang="en-US" sz="1800">
                <a:effectLst/>
                <a:latin typeface="Calibri" panose="020F0502020204030204" pitchFamily="34" charset="0"/>
                <a:ea typeface="等线" panose="02010600030101010101" pitchFamily="2" charset="-122"/>
                <a:cs typeface="Times New Roman" panose="02020603050405020304" pitchFamily="18" charset="0"/>
              </a:rPr>
            </a:br>
            <a:endParaRPr lang="zh-CN" altLang="en-US" dirty="0"/>
          </a:p>
        </p:txBody>
      </p:sp>
      <p:sp>
        <p:nvSpPr>
          <p:cNvPr id="3" name="Content Placeholder 2">
            <a:extLst>
              <a:ext uri="{FF2B5EF4-FFF2-40B4-BE49-F238E27FC236}">
                <a16:creationId xmlns:a16="http://schemas.microsoft.com/office/drawing/2014/main" id="{52BD2D0F-D9F4-4DEB-9E63-B9FA4D4B3731}"/>
              </a:ext>
            </a:extLst>
          </p:cNvPr>
          <p:cNvSpPr>
            <a:spLocks noGrp="1"/>
          </p:cNvSpPr>
          <p:nvPr>
            <p:ph idx="1"/>
          </p:nvPr>
        </p:nvSpPr>
        <p:spPr/>
        <p:txBody>
          <a:bodyPr/>
          <a:lstStyle/>
          <a:p>
            <a:pPr marL="0" marR="0" indent="0">
              <a:lnSpc>
                <a:spcPct val="107000"/>
              </a:lnSpc>
              <a:spcBef>
                <a:spcPts val="0"/>
              </a:spcBef>
              <a:spcAft>
                <a:spcPts val="800"/>
              </a:spcAft>
              <a:buNone/>
            </a:pPr>
            <a:r>
              <a:rPr lang="en-US" altLang="zh-CN"/>
              <a:t>Step5 :</a:t>
            </a:r>
            <a:r>
              <a:rPr lang="en-US" sz="1800">
                <a:solidFill>
                  <a:srgbClr val="000000"/>
                </a:solidFill>
                <a:effectLst/>
                <a:latin typeface="Calibri Light" panose="020F0302020204030204" pitchFamily="34" charset="0"/>
                <a:ea typeface="等线" panose="02010600030101010101" pitchFamily="2" charset="-122"/>
                <a:cs typeface="Times New Roman" panose="02020603050405020304" pitchFamily="18" charset="0"/>
              </a:rPr>
              <a:t>Discussion&amp; reflection</a:t>
            </a:r>
            <a:endParaRPr lang="en-US" sz="1800">
              <a:effectLst/>
              <a:latin typeface="Calibri" panose="020F0502020204030204" pitchFamily="34" charset="0"/>
              <a:ea typeface="等线" panose="02010600030101010101" pitchFamily="2" charset="-122"/>
              <a:cs typeface="Times New Roman" panose="02020603050405020304" pitchFamily="18" charset="0"/>
            </a:endParaRPr>
          </a:p>
          <a:p>
            <a:pPr marL="0" indent="0">
              <a:buNone/>
            </a:pPr>
            <a:endParaRPr lang="en-US" sz="1800">
              <a:solidFill>
                <a:srgbClr val="000000"/>
              </a:solidFill>
              <a:latin typeface="Calibri Light" panose="020F0302020204030204" pitchFamily="34" charset="0"/>
              <a:ea typeface="等线" panose="02010600030101010101" pitchFamily="2" charset="-122"/>
              <a:cs typeface="Times New Roman" panose="02020603050405020304" pitchFamily="18" charset="0"/>
            </a:endParaRPr>
          </a:p>
          <a:p>
            <a:pPr marL="0" indent="0" algn="l" fontAlgn="base">
              <a:buNone/>
            </a:pPr>
            <a:r>
              <a:rPr lang="en-US" sz="2400" b="0" i="0">
                <a:solidFill>
                  <a:srgbClr val="333333"/>
                </a:solidFill>
                <a:effectLst/>
                <a:latin typeface="inherit"/>
              </a:rPr>
              <a:t>Test and analyze as planned.</a:t>
            </a:r>
            <a:r>
              <a:rPr lang="en-US" sz="2400" b="0" i="0">
                <a:solidFill>
                  <a:srgbClr val="333333"/>
                </a:solidFill>
                <a:effectLst/>
                <a:latin typeface="Helvetica" panose="020B0604020202020204" pitchFamily="34" charset="0"/>
              </a:rPr>
              <a:t> Depending on the technology or methodology used, you may also be able to analyze such metrics as task-completion rate, time on task, time on page, clickstream paths, and satisfaction ratings or opinion rankings</a:t>
            </a:r>
            <a:r>
              <a:rPr lang="en-US" sz="2400" b="1" i="0">
                <a:solidFill>
                  <a:srgbClr val="333333"/>
                </a:solidFill>
                <a:effectLst/>
                <a:latin typeface="Helvetica" panose="020B0604020202020204" pitchFamily="34" charset="0"/>
              </a:rPr>
              <a:t>.</a:t>
            </a:r>
            <a:endParaRPr lang="en-US" sz="2400" b="0" i="0">
              <a:solidFill>
                <a:srgbClr val="333333"/>
              </a:solidFill>
              <a:effectLst/>
              <a:latin typeface="inherit"/>
            </a:endParaRPr>
          </a:p>
          <a:p>
            <a:pPr marL="0" indent="0">
              <a:buNone/>
            </a:pPr>
            <a:endParaRPr lang="zh-CN" altLang="en-US" dirty="0"/>
          </a:p>
        </p:txBody>
      </p:sp>
    </p:spTree>
    <p:extLst>
      <p:ext uri="{BB962C8B-B14F-4D97-AF65-F5344CB8AC3E}">
        <p14:creationId xmlns:p14="http://schemas.microsoft.com/office/powerpoint/2010/main" val="1500916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791</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12</vt:i4>
      </vt:variant>
    </vt:vector>
  </HeadingPairs>
  <TitlesOfParts>
    <vt:vector size="28" baseType="lpstr">
      <vt:lpstr>ArialMT</vt:lpstr>
      <vt:lpstr>CocogoosePro-Light</vt:lpstr>
      <vt:lpstr>inherit</vt:lpstr>
      <vt:lpstr>Proxima-Nova</vt:lpstr>
      <vt:lpstr>Source Sans Variable</vt:lpstr>
      <vt:lpstr>等线</vt:lpstr>
      <vt:lpstr>等线 Light</vt:lpstr>
      <vt:lpstr>Arial</vt:lpstr>
      <vt:lpstr>Arial Black</vt:lpstr>
      <vt:lpstr>Calibri</vt:lpstr>
      <vt:lpstr>Calibri Light</vt:lpstr>
      <vt:lpstr>Helvetica</vt:lpstr>
      <vt:lpstr>Nirmala UI</vt:lpstr>
      <vt:lpstr>Symbol</vt:lpstr>
      <vt:lpstr>Times New Roman</vt:lpstr>
      <vt:lpstr>Office Theme</vt:lpstr>
      <vt:lpstr>PowerPoint Presentation</vt:lpstr>
      <vt:lpstr>Introduction&amp;background</vt:lpstr>
      <vt:lpstr>  Why should we use it?   </vt:lpstr>
      <vt:lpstr>  When should you use it?   </vt:lpstr>
      <vt:lpstr>Running a remote moderated usability test </vt:lpstr>
      <vt:lpstr>Running a remote moderated usability test </vt:lpstr>
      <vt:lpstr>Running a remote moderated usability test </vt:lpstr>
      <vt:lpstr>Running a remote moderated usability test </vt:lpstr>
      <vt:lpstr>Running a remote moderated usability test </vt:lpstr>
      <vt:lpstr>Summary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Unmoderated Remote Panel Studies</dc:title>
  <dc:creator>Xuanhe Wang</dc:creator>
  <cp:lastModifiedBy>王 家琪</cp:lastModifiedBy>
  <cp:revision>5</cp:revision>
  <dcterms:created xsi:type="dcterms:W3CDTF">2021-10-24T18:47:28Z</dcterms:created>
  <dcterms:modified xsi:type="dcterms:W3CDTF">2021-10-24T23:11:26Z</dcterms:modified>
</cp:coreProperties>
</file>