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0" d="100"/>
          <a:sy n="80" d="100"/>
        </p:scale>
        <p:origin x="1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7A3B-51A7-471E-8ED6-AA7E3C684C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41C5E2-4A06-4095-B271-7A8C98CC2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3C393F-F531-42E2-84F1-7FF4437FE30C}"/>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5" name="Footer Placeholder 4">
            <a:extLst>
              <a:ext uri="{FF2B5EF4-FFF2-40B4-BE49-F238E27FC236}">
                <a16:creationId xmlns:a16="http://schemas.microsoft.com/office/drawing/2014/main" id="{9F7ADD9C-2AE9-49EE-9C29-B0EE0DE07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314A1-33CB-4B39-8649-2A828B724250}"/>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229146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CCD1-1627-4206-B807-597FB4CD06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3221D-D24B-4FBE-BBA2-5F4B8CD04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FDCE9-B3AD-4072-AA1D-99E498C6D635}"/>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5" name="Footer Placeholder 4">
            <a:extLst>
              <a:ext uri="{FF2B5EF4-FFF2-40B4-BE49-F238E27FC236}">
                <a16:creationId xmlns:a16="http://schemas.microsoft.com/office/drawing/2014/main" id="{77B823F7-4A8D-419F-B49D-A189FE850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7FCAC-53F1-4217-89A6-36D219EA6657}"/>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176770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D7FB04-A84C-4B99-BF91-E637ED6A7C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56A6C2-DEEE-4B4F-8F0B-1AA2C03962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D1E65-C2C9-42E9-8C42-09B6433C1566}"/>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5" name="Footer Placeholder 4">
            <a:extLst>
              <a:ext uri="{FF2B5EF4-FFF2-40B4-BE49-F238E27FC236}">
                <a16:creationId xmlns:a16="http://schemas.microsoft.com/office/drawing/2014/main" id="{C72D8EAC-9AA0-4907-8F13-DEE957E91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6F767-337D-4EC8-808B-1695D74F79EC}"/>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5703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637E-1698-4012-8EB7-50CF5996A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12F69-ADF7-4A3E-AD4A-BDF611DE4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A797D-B3FF-4CF6-B67B-7E1CC1B25F74}"/>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5" name="Footer Placeholder 4">
            <a:extLst>
              <a:ext uri="{FF2B5EF4-FFF2-40B4-BE49-F238E27FC236}">
                <a16:creationId xmlns:a16="http://schemas.microsoft.com/office/drawing/2014/main" id="{D86DEB87-DAC3-4DB9-BCA3-275913F75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ED310-8746-4A7E-BEA6-4500957D6C59}"/>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333974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4857-7306-4EAB-881B-82EAE067E9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B22D64-F5E3-467E-8199-942A35E10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B6F3F-D50A-4D02-BA51-A6F59DAE8714}"/>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5" name="Footer Placeholder 4">
            <a:extLst>
              <a:ext uri="{FF2B5EF4-FFF2-40B4-BE49-F238E27FC236}">
                <a16:creationId xmlns:a16="http://schemas.microsoft.com/office/drawing/2014/main" id="{08657F34-B836-4102-ACC7-6D286B9ED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4AAC5-B6F9-48D8-9986-BF443986652E}"/>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127449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66C8-1A7E-4B96-9472-C72B937584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4A9454-FDFE-4789-9955-0B58FAF12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803724-0067-4F7C-808F-9140347985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4CEC0B-E0A4-4188-80A6-59A9079AF9D8}"/>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6" name="Footer Placeholder 5">
            <a:extLst>
              <a:ext uri="{FF2B5EF4-FFF2-40B4-BE49-F238E27FC236}">
                <a16:creationId xmlns:a16="http://schemas.microsoft.com/office/drawing/2014/main" id="{F068F253-A55E-481D-9DC6-D3E0079AB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C3428-BDE3-4E6B-9B51-3EC203386B87}"/>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204530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26D0-58CC-46A3-B50F-FFB41F4CAE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99BDF-84C5-4153-A6B6-200AE4365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25518-C598-446D-9DB2-01551E31BF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29B745-998B-478D-8B16-1AD413593F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156A19-5281-4F40-A053-A16424A1E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31C275-67F6-4A0D-B1CF-F396B2F7C9CC}"/>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8" name="Footer Placeholder 7">
            <a:extLst>
              <a:ext uri="{FF2B5EF4-FFF2-40B4-BE49-F238E27FC236}">
                <a16:creationId xmlns:a16="http://schemas.microsoft.com/office/drawing/2014/main" id="{FAC8D6A0-0756-4188-BF05-A52EDE1C52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FD113-4B88-4C57-839A-2E8D9B126FBA}"/>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31362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0F08-FF9E-4B0A-A2FB-4F579E009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B82CD-8C93-4EBB-B49B-35D327109551}"/>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4" name="Footer Placeholder 3">
            <a:extLst>
              <a:ext uri="{FF2B5EF4-FFF2-40B4-BE49-F238E27FC236}">
                <a16:creationId xmlns:a16="http://schemas.microsoft.com/office/drawing/2014/main" id="{A9E23D1D-3401-422E-83ED-B763637B7F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6E8E50-CC1F-4B2F-B3A9-A6F2DC29F01B}"/>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331513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4C529-B29E-4A7D-9B52-8AFE6C6FD8C9}"/>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3" name="Footer Placeholder 2">
            <a:extLst>
              <a:ext uri="{FF2B5EF4-FFF2-40B4-BE49-F238E27FC236}">
                <a16:creationId xmlns:a16="http://schemas.microsoft.com/office/drawing/2014/main" id="{434A6B13-CEB8-49C6-8FC5-579F6459EA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E8E929-1F22-4982-84D5-84C475B88011}"/>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71570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9E79-48E6-4829-9042-CFCDC9447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C0D494-AAD9-4B12-9753-F5B0A2939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222E5A-D842-4DE7-9E8F-D3F5942CA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37290-CB90-4E61-8D65-F07274B4EB67}"/>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6" name="Footer Placeholder 5">
            <a:extLst>
              <a:ext uri="{FF2B5EF4-FFF2-40B4-BE49-F238E27FC236}">
                <a16:creationId xmlns:a16="http://schemas.microsoft.com/office/drawing/2014/main" id="{47148B6E-14CB-4E1A-9179-457F97DA8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74C40-8362-49AA-848E-364D935039B8}"/>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428455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9AC2-8A98-4FD4-ADA6-CD7A40A80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406DE-8543-40EC-810D-11939BB6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B5A12-885C-419F-9B78-29522DEF4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EFE8-CD86-4ACA-864A-0F3191DD2F08}"/>
              </a:ext>
            </a:extLst>
          </p:cNvPr>
          <p:cNvSpPr>
            <a:spLocks noGrp="1"/>
          </p:cNvSpPr>
          <p:nvPr>
            <p:ph type="dt" sz="half" idx="10"/>
          </p:nvPr>
        </p:nvSpPr>
        <p:spPr/>
        <p:txBody>
          <a:bodyPr/>
          <a:lstStyle/>
          <a:p>
            <a:fld id="{9AE36C52-EC73-408B-BE09-EAE82BE050E1}" type="datetimeFigureOut">
              <a:rPr lang="en-US" smtClean="0"/>
              <a:t>2/18/2022</a:t>
            </a:fld>
            <a:endParaRPr lang="en-US"/>
          </a:p>
        </p:txBody>
      </p:sp>
      <p:sp>
        <p:nvSpPr>
          <p:cNvPr id="6" name="Footer Placeholder 5">
            <a:extLst>
              <a:ext uri="{FF2B5EF4-FFF2-40B4-BE49-F238E27FC236}">
                <a16:creationId xmlns:a16="http://schemas.microsoft.com/office/drawing/2014/main" id="{FCCAE6C3-F3EE-4221-827F-61AAA437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D8C27-9667-42B3-81CE-99260345CF33}"/>
              </a:ext>
            </a:extLst>
          </p:cNvPr>
          <p:cNvSpPr>
            <a:spLocks noGrp="1"/>
          </p:cNvSpPr>
          <p:nvPr>
            <p:ph type="sldNum" sz="quarter" idx="12"/>
          </p:nvPr>
        </p:nvSpPr>
        <p:spPr/>
        <p:txBody>
          <a:bodyPr/>
          <a:lstStyle/>
          <a:p>
            <a:fld id="{D8760F1F-F16F-47E5-B288-439E440ACEE4}" type="slidenum">
              <a:rPr lang="en-US" smtClean="0"/>
              <a:t>‹#›</a:t>
            </a:fld>
            <a:endParaRPr lang="en-US"/>
          </a:p>
        </p:txBody>
      </p:sp>
    </p:spTree>
    <p:extLst>
      <p:ext uri="{BB962C8B-B14F-4D97-AF65-F5344CB8AC3E}">
        <p14:creationId xmlns:p14="http://schemas.microsoft.com/office/powerpoint/2010/main" val="359893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A9383C-B8CA-464B-BD00-B7197004E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F51D0F-86F1-4F64-B0B1-992462F89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003C6-EFB1-4254-A01A-49124D161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36C52-EC73-408B-BE09-EAE82BE050E1}" type="datetimeFigureOut">
              <a:rPr lang="en-US" smtClean="0"/>
              <a:t>2/18/2022</a:t>
            </a:fld>
            <a:endParaRPr lang="en-US"/>
          </a:p>
        </p:txBody>
      </p:sp>
      <p:sp>
        <p:nvSpPr>
          <p:cNvPr id="5" name="Footer Placeholder 4">
            <a:extLst>
              <a:ext uri="{FF2B5EF4-FFF2-40B4-BE49-F238E27FC236}">
                <a16:creationId xmlns:a16="http://schemas.microsoft.com/office/drawing/2014/main" id="{35BBF572-4BAC-4A5F-8C60-EF5BEB232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2A2E7B-A75F-457F-A643-AFA939E6F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60F1F-F16F-47E5-B288-439E440ACEE4}" type="slidenum">
              <a:rPr lang="en-US" smtClean="0"/>
              <a:t>‹#›</a:t>
            </a:fld>
            <a:endParaRPr lang="en-US"/>
          </a:p>
        </p:txBody>
      </p:sp>
    </p:spTree>
    <p:extLst>
      <p:ext uri="{BB962C8B-B14F-4D97-AF65-F5344CB8AC3E}">
        <p14:creationId xmlns:p14="http://schemas.microsoft.com/office/powerpoint/2010/main" val="434982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hyperlink" Target="https://www.pmi.org/-/media/pmi/documents/public/pdf/learning/thought-leadership/pulse/pulse-of-the-profession-2017.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stomersandcontent.com/2015/01/28/minimum-viable-documentation/" TargetMode="External"/><Relationship Id="rId2" Type="http://schemas.openxmlformats.org/officeDocument/2006/relationships/hyperlink" Target="https://www.knowledgeowl.com/home/just-in-time-documentation" TargetMode="External"/><Relationship Id="rId1" Type="http://schemas.openxmlformats.org/officeDocument/2006/relationships/slideLayout" Target="../slideLayouts/slideLayout2.xml"/><Relationship Id="rId4" Type="http://schemas.openxmlformats.org/officeDocument/2006/relationships/hyperlink" Target="https://agileforall.com/new-to-agile-remember-one-thing-just-enough-just-in-time/"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ericholscher.com/blog/2013/jan/28/announcing-write-do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ncrement.com/documentation/primer-on-documentation-content-strateg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elpjuice.com/blog/knowledge-base" TargetMode="External"/><Relationship Id="rId2" Type="http://schemas.openxmlformats.org/officeDocument/2006/relationships/hyperlink" Target="https://econsultancy.com/83-of-online-shoppers-need-support-to-complete-a-purchase-stats/" TargetMode="External"/><Relationship Id="rId1" Type="http://schemas.openxmlformats.org/officeDocument/2006/relationships/slideLayout" Target="../slideLayouts/slideLayout2.xml"/><Relationship Id="rId4" Type="http://schemas.openxmlformats.org/officeDocument/2006/relationships/hyperlink" Target="https://helpjuice.com/blog/technical-docum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plunk.com/en_us/blog/splunklife/the-product-is-doc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elpjuice.com/blog/corporate-wiki" TargetMode="External"/><Relationship Id="rId2" Type="http://schemas.openxmlformats.org/officeDocument/2006/relationships/hyperlink" Target="https://helpjuice.com/blog/write-faq-p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6336-A064-4A53-A686-EAF4BB94F61D}"/>
              </a:ext>
            </a:extLst>
          </p:cNvPr>
          <p:cNvSpPr>
            <a:spLocks noGrp="1"/>
          </p:cNvSpPr>
          <p:nvPr>
            <p:ph type="ctrTitle"/>
          </p:nvPr>
        </p:nvSpPr>
        <p:spPr/>
        <p:txBody>
          <a:bodyPr>
            <a:normAutofit fontScale="90000"/>
          </a:bodyPr>
          <a:lstStyle/>
          <a:p>
            <a:pPr fontAlgn="base"/>
            <a:r>
              <a:rPr lang="en-US" b="1" i="0" dirty="0">
                <a:solidFill>
                  <a:srgbClr val="2F2F2F"/>
                </a:solidFill>
                <a:effectLst/>
                <a:latin typeface="Mulish"/>
              </a:rPr>
              <a:t>Software Documentation Best Practices </a:t>
            </a:r>
            <a:br>
              <a:rPr lang="en-US" b="1" i="0" dirty="0">
                <a:solidFill>
                  <a:srgbClr val="2F2F2F"/>
                </a:solidFill>
                <a:effectLst/>
                <a:latin typeface="Mulish"/>
              </a:rPr>
            </a:br>
            <a:endParaRPr lang="en-US" dirty="0"/>
          </a:p>
        </p:txBody>
      </p:sp>
      <p:sp>
        <p:nvSpPr>
          <p:cNvPr id="3" name="Subtitle 2">
            <a:extLst>
              <a:ext uri="{FF2B5EF4-FFF2-40B4-BE49-F238E27FC236}">
                <a16:creationId xmlns:a16="http://schemas.microsoft.com/office/drawing/2014/main" id="{9C3B3261-3073-4CC1-9297-63F0ABC290E0}"/>
              </a:ext>
            </a:extLst>
          </p:cNvPr>
          <p:cNvSpPr>
            <a:spLocks noGrp="1"/>
          </p:cNvSpPr>
          <p:nvPr>
            <p:ph type="subTitle" idx="1"/>
          </p:nvPr>
        </p:nvSpPr>
        <p:spPr/>
        <p:txBody>
          <a:bodyPr/>
          <a:lstStyle/>
          <a:p>
            <a:r>
              <a:rPr lang="en-US" dirty="0"/>
              <a:t>Maricla Pirozzi</a:t>
            </a:r>
          </a:p>
        </p:txBody>
      </p:sp>
    </p:spTree>
    <p:extLst>
      <p:ext uri="{BB962C8B-B14F-4D97-AF65-F5344CB8AC3E}">
        <p14:creationId xmlns:p14="http://schemas.microsoft.com/office/powerpoint/2010/main" val="3771096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3F15-F5E4-44EF-B0D1-A6BCED0B9271}"/>
              </a:ext>
            </a:extLst>
          </p:cNvPr>
          <p:cNvSpPr>
            <a:spLocks noGrp="1"/>
          </p:cNvSpPr>
          <p:nvPr>
            <p:ph type="title"/>
          </p:nvPr>
        </p:nvSpPr>
        <p:spPr/>
        <p:txBody>
          <a:bodyPr/>
          <a:lstStyle/>
          <a:p>
            <a:r>
              <a:rPr lang="en-US" b="1" i="0" dirty="0">
                <a:solidFill>
                  <a:srgbClr val="2F2F2F"/>
                </a:solidFill>
                <a:effectLst/>
                <a:latin typeface="Mulish"/>
              </a:rPr>
              <a:t>Follow Agile Documentation Practices</a:t>
            </a:r>
            <a:br>
              <a:rPr lang="en-US" b="1" i="0" dirty="0">
                <a:solidFill>
                  <a:srgbClr val="2F2F2F"/>
                </a:solidFill>
                <a:effectLst/>
                <a:latin typeface="Mulish"/>
              </a:rPr>
            </a:br>
            <a:endParaRPr lang="en-US" dirty="0"/>
          </a:p>
        </p:txBody>
      </p:sp>
      <p:sp>
        <p:nvSpPr>
          <p:cNvPr id="3" name="Content Placeholder 2">
            <a:extLst>
              <a:ext uri="{FF2B5EF4-FFF2-40B4-BE49-F238E27FC236}">
                <a16:creationId xmlns:a16="http://schemas.microsoft.com/office/drawing/2014/main" id="{0DBC4BBC-725F-45B1-87D9-16E989C43132}"/>
              </a:ext>
            </a:extLst>
          </p:cNvPr>
          <p:cNvSpPr>
            <a:spLocks noGrp="1"/>
          </p:cNvSpPr>
          <p:nvPr>
            <p:ph idx="1"/>
          </p:nvPr>
        </p:nvSpPr>
        <p:spPr/>
        <p:txBody>
          <a:bodyPr>
            <a:normAutofit lnSpcReduction="10000"/>
          </a:bodyPr>
          <a:lstStyle/>
          <a:p>
            <a:pPr algn="l" rtl="0" fontAlgn="base"/>
            <a:r>
              <a:rPr lang="en-US" sz="2900" b="0" i="0" dirty="0">
                <a:solidFill>
                  <a:srgbClr val="4E4E4E"/>
                </a:solidFill>
                <a:effectLst/>
                <a:latin typeface="Mulish"/>
              </a:rPr>
              <a:t>It’s increasingly common for software technical writers to work in Agile rather than Waterfall – The Agile approach to software documentation is used by </a:t>
            </a:r>
            <a:r>
              <a:rPr lang="en-US" sz="2900" b="1" i="0" u="none" strike="noStrike" dirty="0">
                <a:solidFill>
                  <a:srgbClr val="0E68CA"/>
                </a:solidFill>
                <a:effectLst/>
                <a:latin typeface="Mulish"/>
                <a:hlinkClick r:id="rId2"/>
              </a:rPr>
              <a:t>71% of companies</a:t>
            </a:r>
            <a:r>
              <a:rPr lang="en-US" sz="2900" b="0" i="0" dirty="0">
                <a:solidFill>
                  <a:srgbClr val="4E4E4E"/>
                </a:solidFill>
                <a:effectLst/>
                <a:latin typeface="Mulish"/>
              </a:rPr>
              <a:t> for their software projects. </a:t>
            </a:r>
          </a:p>
          <a:p>
            <a:pPr algn="l" rtl="0" fontAlgn="base"/>
            <a:r>
              <a:rPr lang="en-US" sz="2900" b="0" i="0" dirty="0">
                <a:solidFill>
                  <a:srgbClr val="4E4E4E"/>
                </a:solidFill>
                <a:effectLst/>
                <a:latin typeface="Mulish"/>
              </a:rPr>
              <a:t>The definition of the </a:t>
            </a:r>
            <a:r>
              <a:rPr lang="en-US" sz="2900" b="1" i="0" u="none" strike="noStrike" dirty="0">
                <a:solidFill>
                  <a:srgbClr val="0E68CA"/>
                </a:solidFill>
                <a:effectLst/>
                <a:latin typeface="Mulish"/>
                <a:hlinkClick r:id="rId3"/>
              </a:rPr>
              <a:t>Agile Manifesto</a:t>
            </a:r>
            <a:r>
              <a:rPr lang="en-US" sz="2900" b="0" i="0" dirty="0">
                <a:solidFill>
                  <a:srgbClr val="4E4E4E"/>
                </a:solidFill>
                <a:effectLst/>
                <a:latin typeface="Mulish"/>
              </a:rPr>
              <a:t> is: </a:t>
            </a:r>
          </a:p>
          <a:p>
            <a:pPr algn="l" rtl="0" fontAlgn="base">
              <a:buFont typeface="Arial" panose="020B0604020202020204" pitchFamily="34" charset="0"/>
              <a:buChar char="•"/>
            </a:pPr>
            <a:r>
              <a:rPr lang="en-US" sz="2900" b="1" i="0" dirty="0">
                <a:solidFill>
                  <a:srgbClr val="1D2B36"/>
                </a:solidFill>
                <a:effectLst/>
                <a:latin typeface="Mulish"/>
              </a:rPr>
              <a:t>Individuals and interactions</a:t>
            </a:r>
            <a:r>
              <a:rPr lang="en-US" sz="2900" b="0" i="0" dirty="0">
                <a:solidFill>
                  <a:srgbClr val="4E4E4E"/>
                </a:solidFill>
                <a:effectLst/>
                <a:latin typeface="Mulish"/>
              </a:rPr>
              <a:t> over processes and tools</a:t>
            </a:r>
          </a:p>
          <a:p>
            <a:pPr algn="l" rtl="0" fontAlgn="base">
              <a:buFont typeface="Arial" panose="020B0604020202020204" pitchFamily="34" charset="0"/>
              <a:buChar char="•"/>
            </a:pPr>
            <a:r>
              <a:rPr lang="en-US" sz="2900" b="1" i="0" dirty="0">
                <a:solidFill>
                  <a:srgbClr val="1D2B36"/>
                </a:solidFill>
                <a:effectLst/>
                <a:latin typeface="Mulish"/>
              </a:rPr>
              <a:t>Working software</a:t>
            </a:r>
            <a:r>
              <a:rPr lang="en-US" sz="2900" b="0" i="0" dirty="0">
                <a:solidFill>
                  <a:srgbClr val="4E4E4E"/>
                </a:solidFill>
                <a:effectLst/>
                <a:latin typeface="Mulish"/>
              </a:rPr>
              <a:t> over comprehensive documentation</a:t>
            </a:r>
          </a:p>
          <a:p>
            <a:pPr algn="l" rtl="0" fontAlgn="base">
              <a:buFont typeface="Arial" panose="020B0604020202020204" pitchFamily="34" charset="0"/>
              <a:buChar char="•"/>
            </a:pPr>
            <a:r>
              <a:rPr lang="en-US" sz="2900" b="1" i="0" dirty="0">
                <a:solidFill>
                  <a:srgbClr val="1D2B36"/>
                </a:solidFill>
                <a:effectLst/>
                <a:latin typeface="Mulish"/>
              </a:rPr>
              <a:t>Customer collaboration</a:t>
            </a:r>
            <a:r>
              <a:rPr lang="en-US" sz="2900" b="0" i="0" dirty="0">
                <a:solidFill>
                  <a:srgbClr val="4E4E4E"/>
                </a:solidFill>
                <a:effectLst/>
                <a:latin typeface="Mulish"/>
              </a:rPr>
              <a:t> over contract negotiation</a:t>
            </a:r>
          </a:p>
          <a:p>
            <a:pPr algn="l" rtl="0" fontAlgn="base">
              <a:buFont typeface="Arial" panose="020B0604020202020204" pitchFamily="34" charset="0"/>
              <a:buChar char="•"/>
            </a:pPr>
            <a:r>
              <a:rPr lang="en-US" sz="2900" b="1" i="0" dirty="0">
                <a:solidFill>
                  <a:srgbClr val="1D2B36"/>
                </a:solidFill>
                <a:effectLst/>
                <a:latin typeface="Mulish"/>
              </a:rPr>
              <a:t>Responding to change</a:t>
            </a:r>
            <a:r>
              <a:rPr lang="en-US" sz="2900" b="0" i="0" dirty="0">
                <a:solidFill>
                  <a:srgbClr val="4E4E4E"/>
                </a:solidFill>
                <a:effectLst/>
                <a:latin typeface="Mulish"/>
              </a:rPr>
              <a:t> over following a plan</a:t>
            </a:r>
            <a:br>
              <a:rPr lang="en-US" sz="2900" b="0" i="0" dirty="0">
                <a:solidFill>
                  <a:srgbClr val="4E4E4E"/>
                </a:solidFill>
                <a:effectLst/>
                <a:latin typeface="Mulish"/>
              </a:rPr>
            </a:br>
            <a:endParaRPr lang="en-US" dirty="0"/>
          </a:p>
        </p:txBody>
      </p:sp>
    </p:spTree>
    <p:extLst>
      <p:ext uri="{BB962C8B-B14F-4D97-AF65-F5344CB8AC3E}">
        <p14:creationId xmlns:p14="http://schemas.microsoft.com/office/powerpoint/2010/main" val="154269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E640-C21A-4A7B-B89A-81B9E42C884C}"/>
              </a:ext>
            </a:extLst>
          </p:cNvPr>
          <p:cNvSpPr>
            <a:spLocks noGrp="1"/>
          </p:cNvSpPr>
          <p:nvPr>
            <p:ph type="title"/>
          </p:nvPr>
        </p:nvSpPr>
        <p:spPr/>
        <p:txBody>
          <a:bodyPr/>
          <a:lstStyle/>
          <a:p>
            <a:r>
              <a:rPr lang="en-US" sz="4400" b="0" i="0" dirty="0">
                <a:solidFill>
                  <a:srgbClr val="4E4E4E"/>
                </a:solidFill>
                <a:effectLst/>
                <a:latin typeface="Mulish"/>
              </a:rPr>
              <a:t>The Docs Like Code methodology</a:t>
            </a:r>
            <a:endParaRPr lang="en-US" dirty="0"/>
          </a:p>
        </p:txBody>
      </p:sp>
      <p:sp>
        <p:nvSpPr>
          <p:cNvPr id="3" name="Content Placeholder 2">
            <a:extLst>
              <a:ext uri="{FF2B5EF4-FFF2-40B4-BE49-F238E27FC236}">
                <a16:creationId xmlns:a16="http://schemas.microsoft.com/office/drawing/2014/main" id="{C5A003DF-E6A8-4F75-A0FF-7771A651C6B6}"/>
              </a:ext>
            </a:extLst>
          </p:cNvPr>
          <p:cNvSpPr>
            <a:spLocks noGrp="1"/>
          </p:cNvSpPr>
          <p:nvPr>
            <p:ph idx="1"/>
          </p:nvPr>
        </p:nvSpPr>
        <p:spPr/>
        <p:txBody>
          <a:bodyPr>
            <a:normAutofit fontScale="92500" lnSpcReduction="10000"/>
          </a:bodyPr>
          <a:lstStyle/>
          <a:p>
            <a:pPr algn="l" rtl="0" fontAlgn="base"/>
            <a:r>
              <a:rPr lang="en-US" sz="2800" b="0" i="0" dirty="0">
                <a:solidFill>
                  <a:srgbClr val="4E4E4E"/>
                </a:solidFill>
                <a:effectLst/>
                <a:latin typeface="Mulish"/>
              </a:rPr>
              <a:t>The Docs Like Code methodology is a subset of Agile, and it means using the same tools and processes for the docs as you would for the software. </a:t>
            </a:r>
          </a:p>
          <a:p>
            <a:pPr algn="l" rtl="0" fontAlgn="base"/>
            <a:r>
              <a:rPr lang="en-US" sz="2800" b="0" i="0" dirty="0">
                <a:solidFill>
                  <a:srgbClr val="4E4E4E"/>
                </a:solidFill>
                <a:effectLst/>
                <a:latin typeface="Mulish"/>
              </a:rPr>
              <a:t>Make your tech writers part of every scrum team instead of having a dedicated documentation team, since this encourages better collaboration between writers and developers.</a:t>
            </a:r>
          </a:p>
          <a:p>
            <a:pPr algn="l" rtl="0" fontAlgn="base"/>
            <a:r>
              <a:rPr lang="en-US" sz="2800" b="0" i="0" dirty="0">
                <a:solidFill>
                  <a:srgbClr val="4E4E4E"/>
                </a:solidFill>
                <a:effectLst/>
                <a:latin typeface="Mulish"/>
              </a:rPr>
              <a:t>When producing documentation, you will need to think about version control, source control, and collaboration. </a:t>
            </a:r>
          </a:p>
          <a:p>
            <a:pPr algn="l" rtl="0" fontAlgn="base"/>
            <a:r>
              <a:rPr lang="en-US" sz="2800" b="0" i="0" dirty="0">
                <a:solidFill>
                  <a:srgbClr val="4E4E4E"/>
                </a:solidFill>
                <a:effectLst/>
                <a:latin typeface="Mulish"/>
              </a:rPr>
              <a:t>Keep your documentation tasks in the same tools as the software, such as </a:t>
            </a:r>
            <a:r>
              <a:rPr lang="en-US" sz="2800" b="1" i="0" u="none" strike="noStrike" dirty="0">
                <a:solidFill>
                  <a:srgbClr val="0E68CA"/>
                </a:solidFill>
                <a:effectLst/>
                <a:latin typeface="Mulish"/>
                <a:hlinkClick r:id="rId2"/>
              </a:rPr>
              <a:t>Jira</a:t>
            </a:r>
            <a:r>
              <a:rPr lang="en-US" sz="2800" b="0" i="0" dirty="0">
                <a:solidFill>
                  <a:srgbClr val="4E4E4E"/>
                </a:solidFill>
                <a:effectLst/>
                <a:latin typeface="Mulish"/>
              </a:rPr>
              <a:t>. </a:t>
            </a:r>
          </a:p>
          <a:p>
            <a:pPr algn="l" rtl="0" fontAlgn="base"/>
            <a:r>
              <a:rPr lang="en-US" sz="2800" b="0" i="0" dirty="0">
                <a:solidFill>
                  <a:srgbClr val="4E4E4E"/>
                </a:solidFill>
                <a:effectLst/>
                <a:latin typeface="Mulish"/>
              </a:rPr>
              <a:t>Instead of having your own Content Management System, use the same version control software that your developers use for the code. </a:t>
            </a:r>
          </a:p>
          <a:p>
            <a:endParaRPr lang="en-US" dirty="0"/>
          </a:p>
        </p:txBody>
      </p:sp>
    </p:spTree>
    <p:extLst>
      <p:ext uri="{BB962C8B-B14F-4D97-AF65-F5344CB8AC3E}">
        <p14:creationId xmlns:p14="http://schemas.microsoft.com/office/powerpoint/2010/main" val="282399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B84D-C4E9-4B60-AD08-B23D56FE420F}"/>
              </a:ext>
            </a:extLst>
          </p:cNvPr>
          <p:cNvSpPr>
            <a:spLocks noGrp="1"/>
          </p:cNvSpPr>
          <p:nvPr>
            <p:ph type="title"/>
          </p:nvPr>
        </p:nvSpPr>
        <p:spPr/>
        <p:txBody>
          <a:bodyPr/>
          <a:lstStyle/>
          <a:p>
            <a:r>
              <a:rPr lang="en-US" b="1" i="0" dirty="0">
                <a:solidFill>
                  <a:srgbClr val="2F2F2F"/>
                </a:solidFill>
                <a:effectLst/>
                <a:latin typeface="Mulish"/>
              </a:rPr>
              <a:t>Just-In-Time Documentation</a:t>
            </a:r>
            <a:br>
              <a:rPr lang="en-US" b="1" i="0" dirty="0">
                <a:solidFill>
                  <a:srgbClr val="2F2F2F"/>
                </a:solidFill>
                <a:effectLst/>
                <a:latin typeface="Mulish"/>
              </a:rPr>
            </a:br>
            <a:endParaRPr lang="en-US" dirty="0"/>
          </a:p>
        </p:txBody>
      </p:sp>
      <p:sp>
        <p:nvSpPr>
          <p:cNvPr id="3" name="Content Placeholder 2">
            <a:extLst>
              <a:ext uri="{FF2B5EF4-FFF2-40B4-BE49-F238E27FC236}">
                <a16:creationId xmlns:a16="http://schemas.microsoft.com/office/drawing/2014/main" id="{74609EC1-390B-43B3-9859-A65F7A0B3C42}"/>
              </a:ext>
            </a:extLst>
          </p:cNvPr>
          <p:cNvSpPr>
            <a:spLocks noGrp="1"/>
          </p:cNvSpPr>
          <p:nvPr>
            <p:ph idx="1"/>
          </p:nvPr>
        </p:nvSpPr>
        <p:spPr/>
        <p:txBody>
          <a:bodyPr>
            <a:normAutofit fontScale="70000" lnSpcReduction="20000"/>
          </a:bodyPr>
          <a:lstStyle/>
          <a:p>
            <a:pPr algn="l" rtl="0" fontAlgn="base"/>
            <a:r>
              <a:rPr lang="en-US" b="1" i="0" u="none" strike="noStrike" dirty="0">
                <a:solidFill>
                  <a:srgbClr val="0E68CA"/>
                </a:solidFill>
                <a:effectLst/>
                <a:latin typeface="Mulish"/>
                <a:hlinkClick r:id="rId2"/>
              </a:rPr>
              <a:t>Just In Time documentation</a:t>
            </a:r>
            <a:r>
              <a:rPr lang="en-US" b="0" i="0" dirty="0">
                <a:solidFill>
                  <a:srgbClr val="4E4E4E"/>
                </a:solidFill>
                <a:effectLst/>
                <a:latin typeface="Mulish"/>
              </a:rPr>
              <a:t> is a subset of Agile methodologies and originates from the Toyota Production System. </a:t>
            </a:r>
          </a:p>
          <a:p>
            <a:pPr algn="l" rtl="0" fontAlgn="base"/>
            <a:r>
              <a:rPr lang="en-US" b="0" i="0" dirty="0">
                <a:solidFill>
                  <a:srgbClr val="4E4E4E"/>
                </a:solidFill>
                <a:effectLst/>
                <a:latin typeface="Mulish"/>
              </a:rPr>
              <a:t>Instead of documenting every feature comprehensively, you produce articles as they become necessary based on your customer support tickets. </a:t>
            </a:r>
          </a:p>
          <a:p>
            <a:pPr algn="l" rtl="0" fontAlgn="base"/>
            <a:r>
              <a:rPr lang="en-US" b="0" i="0" dirty="0">
                <a:solidFill>
                  <a:srgbClr val="4E4E4E"/>
                </a:solidFill>
                <a:effectLst/>
                <a:latin typeface="Mulish"/>
              </a:rPr>
              <a:t>Naturally, this approach relates mostly to customer-facing product documentation rather than system docs or API docs aimed at technical folks. With develop-facing documentation, you want to try to be comprehensive. </a:t>
            </a:r>
          </a:p>
          <a:p>
            <a:pPr algn="l" rtl="0" fontAlgn="base"/>
            <a:r>
              <a:rPr lang="en-US" b="1" i="0" u="none" strike="noStrike" dirty="0">
                <a:solidFill>
                  <a:srgbClr val="0E68CA"/>
                </a:solidFill>
                <a:effectLst/>
                <a:latin typeface="Mulish"/>
                <a:hlinkClick r:id="rId3"/>
              </a:rPr>
              <a:t>Minimum Viable Documentation</a:t>
            </a:r>
            <a:r>
              <a:rPr lang="en-US" b="0" i="0" dirty="0">
                <a:solidFill>
                  <a:srgbClr val="4E4E4E"/>
                </a:solidFill>
                <a:effectLst/>
                <a:latin typeface="Mulish"/>
              </a:rPr>
              <a:t> is an approach that makes sense when you have limited access to technical writing resources, and you have to produce relatively large amounts of documentation at speed. </a:t>
            </a:r>
          </a:p>
          <a:p>
            <a:pPr algn="l" rtl="0" fontAlgn="base"/>
            <a:r>
              <a:rPr lang="en-US" b="0" i="0" dirty="0">
                <a:solidFill>
                  <a:srgbClr val="4E4E4E"/>
                </a:solidFill>
                <a:effectLst/>
                <a:latin typeface="Mulish"/>
              </a:rPr>
              <a:t>It means that you aim for the minimum amount of content that you need to be successful, and no more. </a:t>
            </a:r>
          </a:p>
          <a:p>
            <a:pPr algn="l" rtl="0" fontAlgn="base"/>
            <a:r>
              <a:rPr lang="en-US" b="1" i="0" u="none" strike="noStrike" dirty="0">
                <a:solidFill>
                  <a:srgbClr val="0E68CA"/>
                </a:solidFill>
                <a:effectLst/>
                <a:latin typeface="Mulish"/>
                <a:hlinkClick r:id="rId4"/>
              </a:rPr>
              <a:t>Agile for All</a:t>
            </a:r>
            <a:r>
              <a:rPr lang="en-US" b="0" i="0" dirty="0">
                <a:solidFill>
                  <a:srgbClr val="4E4E4E"/>
                </a:solidFill>
                <a:effectLst/>
                <a:latin typeface="Mulish"/>
              </a:rPr>
              <a:t> says: “We certainly don’t need “just in case” documentation, but I also believe it is a fallacy to think agile teams can be effective with zero documentation. </a:t>
            </a:r>
          </a:p>
          <a:p>
            <a:pPr algn="l" rtl="0" fontAlgn="base"/>
            <a:r>
              <a:rPr lang="en-US" b="0" i="0" dirty="0">
                <a:solidFill>
                  <a:srgbClr val="4E4E4E"/>
                </a:solidFill>
                <a:effectLst/>
                <a:latin typeface="Mulish"/>
              </a:rPr>
              <a:t>We need just enough documentation to make sure the team is successful.”</a:t>
            </a:r>
          </a:p>
          <a:p>
            <a:endParaRPr lang="en-US" dirty="0"/>
          </a:p>
        </p:txBody>
      </p:sp>
    </p:spTree>
    <p:extLst>
      <p:ext uri="{BB962C8B-B14F-4D97-AF65-F5344CB8AC3E}">
        <p14:creationId xmlns:p14="http://schemas.microsoft.com/office/powerpoint/2010/main" val="216228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548D-6F1E-4CBE-BEDB-B5E8821E709A}"/>
              </a:ext>
            </a:extLst>
          </p:cNvPr>
          <p:cNvSpPr>
            <a:spLocks noGrp="1"/>
          </p:cNvSpPr>
          <p:nvPr>
            <p:ph type="title"/>
          </p:nvPr>
        </p:nvSpPr>
        <p:spPr/>
        <p:txBody>
          <a:bodyPr>
            <a:normAutofit fontScale="90000"/>
          </a:bodyPr>
          <a:lstStyle/>
          <a:p>
            <a:r>
              <a:rPr lang="en-US" b="1" i="0" dirty="0">
                <a:solidFill>
                  <a:srgbClr val="2F2F2F"/>
                </a:solidFill>
                <a:effectLst/>
                <a:latin typeface="Mulish"/>
              </a:rPr>
              <a:t>Prioritize Documentation in the Development Process</a:t>
            </a:r>
            <a:br>
              <a:rPr lang="en-US" b="1" i="0" dirty="0">
                <a:solidFill>
                  <a:srgbClr val="2F2F2F"/>
                </a:solidFill>
                <a:effectLst/>
                <a:latin typeface="Mulish"/>
              </a:rPr>
            </a:br>
            <a:endParaRPr lang="en-US" dirty="0"/>
          </a:p>
        </p:txBody>
      </p:sp>
      <p:sp>
        <p:nvSpPr>
          <p:cNvPr id="3" name="Content Placeholder 2">
            <a:extLst>
              <a:ext uri="{FF2B5EF4-FFF2-40B4-BE49-F238E27FC236}">
                <a16:creationId xmlns:a16="http://schemas.microsoft.com/office/drawing/2014/main" id="{35F2636D-A5D7-448A-A8D5-6AA01666D6AE}"/>
              </a:ext>
            </a:extLst>
          </p:cNvPr>
          <p:cNvSpPr>
            <a:spLocks noGrp="1"/>
          </p:cNvSpPr>
          <p:nvPr>
            <p:ph idx="1"/>
          </p:nvPr>
        </p:nvSpPr>
        <p:spPr/>
        <p:txBody>
          <a:bodyPr>
            <a:normAutofit fontScale="62500" lnSpcReduction="20000"/>
          </a:bodyPr>
          <a:lstStyle/>
          <a:p>
            <a:pPr algn="l" rtl="0" fontAlgn="base"/>
            <a:r>
              <a:rPr lang="en-US" b="0" i="0" dirty="0">
                <a:solidFill>
                  <a:srgbClr val="4E4E4E"/>
                </a:solidFill>
                <a:effectLst/>
                <a:latin typeface="Mulish"/>
              </a:rPr>
              <a:t>Software documentation can easily fall under the radar until the last minute unless you make a concerted effort to prioritize through the Software Development Lifecycle. </a:t>
            </a:r>
          </a:p>
          <a:p>
            <a:pPr algn="l" rtl="0" fontAlgn="base"/>
            <a:r>
              <a:rPr lang="en-US" b="0" i="0" dirty="0">
                <a:solidFill>
                  <a:srgbClr val="4E4E4E"/>
                </a:solidFill>
                <a:effectLst/>
                <a:latin typeface="Mulish"/>
              </a:rPr>
              <a:t>Don’t allow developers to ship a feature unless it is accompanied by the appropriate documentation.</a:t>
            </a:r>
          </a:p>
          <a:p>
            <a:pPr algn="l" rtl="0" fontAlgn="base"/>
            <a:r>
              <a:rPr lang="en-US" b="0" i="0" dirty="0">
                <a:solidFill>
                  <a:srgbClr val="4E4E4E"/>
                </a:solidFill>
                <a:effectLst/>
                <a:latin typeface="Mulish"/>
              </a:rPr>
              <a:t>Hire technical writers who can promote the value of documentation within your company – Splunk has some great advice on how to do this. </a:t>
            </a:r>
          </a:p>
          <a:p>
            <a:pPr algn="l" rtl="0" fontAlgn="base"/>
            <a:r>
              <a:rPr lang="en-US" b="0" i="0" dirty="0">
                <a:solidFill>
                  <a:srgbClr val="4E4E4E"/>
                </a:solidFill>
                <a:effectLst/>
                <a:latin typeface="Mulish"/>
              </a:rPr>
              <a:t>Using the same tools as your development team can really help with this, since your documentation is far more visible. </a:t>
            </a:r>
          </a:p>
          <a:p>
            <a:pPr algn="l" rtl="0" fontAlgn="base"/>
            <a:r>
              <a:rPr lang="en-US" b="0" i="0" dirty="0">
                <a:solidFill>
                  <a:srgbClr val="4E4E4E"/>
                </a:solidFill>
                <a:effectLst/>
                <a:latin typeface="Mulish"/>
              </a:rPr>
              <a:t>For example, Splunk says: “</a:t>
            </a:r>
            <a:r>
              <a:rPr lang="en-US" b="0" i="1" dirty="0">
                <a:solidFill>
                  <a:srgbClr val="1D2B36"/>
                </a:solidFill>
                <a:effectLst/>
                <a:latin typeface="Mulish"/>
              </a:rPr>
              <a:t>So what makes a technical writer exceptional? Resourcefulness and eagerness are key. When you screen tech writer candidates, look for a real appetite for discovery. The job, fundamentally, isn’t about writing or learning technology. It’s a relationship business, more like investigative journalism than anything else</a:t>
            </a:r>
            <a:r>
              <a:rPr lang="en-US" b="0" i="0" dirty="0">
                <a:solidFill>
                  <a:srgbClr val="4E4E4E"/>
                </a:solidFill>
                <a:effectLst/>
                <a:latin typeface="Mulish"/>
              </a:rPr>
              <a:t>.” – Splunk, p.634. </a:t>
            </a:r>
          </a:p>
          <a:p>
            <a:pPr algn="l" rtl="0" fontAlgn="base"/>
            <a:r>
              <a:rPr lang="en-US" b="0" i="0" dirty="0">
                <a:solidFill>
                  <a:srgbClr val="4E4E4E"/>
                </a:solidFill>
                <a:effectLst/>
                <a:latin typeface="Mulish"/>
              </a:rPr>
              <a:t>We’ll cover the importance of hiring technical writers in a later section.</a:t>
            </a:r>
          </a:p>
          <a:p>
            <a:pPr algn="l" rtl="0" fontAlgn="base"/>
            <a:r>
              <a:rPr lang="en-US" b="1" i="0" u="none" strike="noStrike" dirty="0">
                <a:solidFill>
                  <a:srgbClr val="0E68CA"/>
                </a:solidFill>
                <a:effectLst/>
                <a:latin typeface="Mulish"/>
                <a:hlinkClick r:id="rId2"/>
              </a:rPr>
              <a:t>Docs Or It Didn’t Happen</a:t>
            </a:r>
            <a:r>
              <a:rPr lang="en-US" b="0" i="0" dirty="0">
                <a:solidFill>
                  <a:srgbClr val="4E4E4E"/>
                </a:solidFill>
                <a:effectLst/>
                <a:latin typeface="Mulish"/>
              </a:rPr>
              <a:t> is part of the ethos of  Write the Docs' community – essentially meaning that no software or feature is complete without the relevant documentation. </a:t>
            </a:r>
          </a:p>
          <a:p>
            <a:pPr algn="l" rtl="0" fontAlgn="base"/>
            <a:r>
              <a:rPr lang="en-US" b="0" i="0" dirty="0">
                <a:solidFill>
                  <a:srgbClr val="4E4E4E"/>
                </a:solidFill>
                <a:effectLst/>
                <a:latin typeface="Mulish"/>
              </a:rPr>
              <a:t>This means empowering everyone on your development team to be a documentarian, from engineering, to product, to support, although not everyone will not directly write the documentation. </a:t>
            </a:r>
          </a:p>
          <a:p>
            <a:endParaRPr lang="en-US" dirty="0"/>
          </a:p>
        </p:txBody>
      </p:sp>
    </p:spTree>
    <p:extLst>
      <p:ext uri="{BB962C8B-B14F-4D97-AF65-F5344CB8AC3E}">
        <p14:creationId xmlns:p14="http://schemas.microsoft.com/office/powerpoint/2010/main" val="281785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4201-83F6-400C-A0AF-4C4F08EE51EC}"/>
              </a:ext>
            </a:extLst>
          </p:cNvPr>
          <p:cNvSpPr>
            <a:spLocks noGrp="1"/>
          </p:cNvSpPr>
          <p:nvPr>
            <p:ph type="title"/>
          </p:nvPr>
        </p:nvSpPr>
        <p:spPr/>
        <p:txBody>
          <a:bodyPr/>
          <a:lstStyle/>
          <a:p>
            <a:r>
              <a:rPr lang="en-US" b="1" i="0" dirty="0">
                <a:solidFill>
                  <a:srgbClr val="2F2F2F"/>
                </a:solidFill>
                <a:effectLst/>
                <a:latin typeface="Mulish"/>
              </a:rPr>
              <a:t>Develop a Content Strategy</a:t>
            </a:r>
            <a:br>
              <a:rPr lang="en-US" b="1" i="0" dirty="0">
                <a:solidFill>
                  <a:srgbClr val="2F2F2F"/>
                </a:solidFill>
                <a:effectLst/>
                <a:latin typeface="Mulish"/>
              </a:rPr>
            </a:br>
            <a:endParaRPr lang="en-US" dirty="0"/>
          </a:p>
        </p:txBody>
      </p:sp>
      <p:sp>
        <p:nvSpPr>
          <p:cNvPr id="3" name="Content Placeholder 2">
            <a:extLst>
              <a:ext uri="{FF2B5EF4-FFF2-40B4-BE49-F238E27FC236}">
                <a16:creationId xmlns:a16="http://schemas.microsoft.com/office/drawing/2014/main" id="{5CCA89F1-3188-462F-B196-B450425A70F4}"/>
              </a:ext>
            </a:extLst>
          </p:cNvPr>
          <p:cNvSpPr>
            <a:spLocks noGrp="1"/>
          </p:cNvSpPr>
          <p:nvPr>
            <p:ph idx="1"/>
          </p:nvPr>
        </p:nvSpPr>
        <p:spPr/>
        <p:txBody>
          <a:bodyPr>
            <a:normAutofit fontScale="70000" lnSpcReduction="20000"/>
          </a:bodyPr>
          <a:lstStyle/>
          <a:p>
            <a:pPr algn="l" rtl="0" fontAlgn="base"/>
            <a:r>
              <a:rPr lang="en-US" b="0" i="0" dirty="0">
                <a:solidFill>
                  <a:srgbClr val="4E4E4E"/>
                </a:solidFill>
                <a:effectLst/>
                <a:latin typeface="Mulish"/>
              </a:rPr>
              <a:t>Documentation won’t appear by itself. Especially when you have a complex product that changes frequently, you need to take a conscious approach to how you produce documentation. </a:t>
            </a:r>
          </a:p>
          <a:p>
            <a:pPr algn="l" rtl="0" fontAlgn="base"/>
            <a:r>
              <a:rPr lang="en-US" b="0" i="0" dirty="0">
                <a:solidFill>
                  <a:srgbClr val="4E4E4E"/>
                </a:solidFill>
                <a:effectLst/>
                <a:latin typeface="Mulish"/>
              </a:rPr>
              <a:t>Your content strategy draws on your audience's definitions in determining the approach you take. </a:t>
            </a:r>
          </a:p>
          <a:p>
            <a:pPr algn="l" rtl="0" fontAlgn="base"/>
            <a:r>
              <a:rPr lang="en-US" b="0" i="0" dirty="0">
                <a:solidFill>
                  <a:srgbClr val="4E4E4E"/>
                </a:solidFill>
                <a:effectLst/>
                <a:latin typeface="Mulish"/>
              </a:rPr>
              <a:t>Even if you use Just In Time methodologies, you have to think about your documentation as a whole. </a:t>
            </a:r>
          </a:p>
          <a:p>
            <a:pPr algn="l" rtl="0" fontAlgn="base"/>
            <a:r>
              <a:rPr lang="en-US" b="0" i="0" dirty="0">
                <a:solidFill>
                  <a:srgbClr val="4E4E4E"/>
                </a:solidFill>
                <a:effectLst/>
                <a:latin typeface="Mulish"/>
              </a:rPr>
              <a:t>For example, do a comprehensive audit of your docs – many companies have the same content living in more than one place, reams of outdated documentation, or content that is just plain wrong.</a:t>
            </a:r>
          </a:p>
          <a:p>
            <a:pPr algn="l" rtl="0" fontAlgn="base"/>
            <a:r>
              <a:rPr lang="en-US" b="0" i="0" dirty="0">
                <a:solidFill>
                  <a:srgbClr val="4E4E4E"/>
                </a:solidFill>
                <a:effectLst/>
                <a:latin typeface="Mulish"/>
              </a:rPr>
              <a:t>A documentation content strategy helps you keep on track, allocate resources, and manage your time. It will help you time your documentation alongside releases so you can have some idea of what’s coming up. </a:t>
            </a:r>
          </a:p>
          <a:p>
            <a:pPr algn="l" rtl="0" fontAlgn="base"/>
            <a:r>
              <a:rPr lang="en-US" b="0" i="0" dirty="0">
                <a:solidFill>
                  <a:srgbClr val="4E4E4E"/>
                </a:solidFill>
                <a:effectLst/>
                <a:latin typeface="Mulish"/>
              </a:rPr>
              <a:t>It can be particularly helpful for engineering teams, as this article by Increment explores. </a:t>
            </a:r>
          </a:p>
          <a:p>
            <a:pPr algn="l" rtl="0" fontAlgn="base"/>
            <a:r>
              <a:rPr lang="en-US" b="0" i="0" dirty="0">
                <a:solidFill>
                  <a:srgbClr val="4E4E4E"/>
                </a:solidFill>
                <a:effectLst/>
                <a:latin typeface="Mulish"/>
              </a:rPr>
              <a:t>According to </a:t>
            </a:r>
            <a:r>
              <a:rPr lang="en-US" b="1" i="0" u="none" strike="noStrike" dirty="0">
                <a:solidFill>
                  <a:srgbClr val="0E68CA"/>
                </a:solidFill>
                <a:effectLst/>
                <a:latin typeface="Mulish"/>
                <a:hlinkClick r:id="rId2"/>
              </a:rPr>
              <a:t>Increment</a:t>
            </a:r>
            <a:r>
              <a:rPr lang="en-US" b="0" i="0" dirty="0">
                <a:solidFill>
                  <a:srgbClr val="4E4E4E"/>
                </a:solidFill>
                <a:effectLst/>
                <a:latin typeface="Mulish"/>
              </a:rPr>
              <a:t>, “Content that maps to the audience’s needs lead to better comprehension and less confusion and frustration; it presents helpful information that explains confusing tasks and concepts, and anticipates where their challenges might occur.”</a:t>
            </a:r>
          </a:p>
          <a:p>
            <a:endParaRPr lang="en-US" dirty="0"/>
          </a:p>
        </p:txBody>
      </p:sp>
    </p:spTree>
    <p:extLst>
      <p:ext uri="{BB962C8B-B14F-4D97-AF65-F5344CB8AC3E}">
        <p14:creationId xmlns:p14="http://schemas.microsoft.com/office/powerpoint/2010/main" val="386002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074B-74DF-4FC0-9561-006E55EA2EEC}"/>
              </a:ext>
            </a:extLst>
          </p:cNvPr>
          <p:cNvSpPr>
            <a:spLocks noGrp="1"/>
          </p:cNvSpPr>
          <p:nvPr>
            <p:ph type="title"/>
          </p:nvPr>
        </p:nvSpPr>
        <p:spPr/>
        <p:txBody>
          <a:bodyPr/>
          <a:lstStyle/>
          <a:p>
            <a:r>
              <a:rPr lang="en-US" b="1" i="0" dirty="0">
                <a:solidFill>
                  <a:srgbClr val="1D2B36"/>
                </a:solidFill>
                <a:effectLst/>
                <a:latin typeface="Mulish"/>
              </a:rPr>
              <a:t>Software documentation</a:t>
            </a:r>
            <a:r>
              <a:rPr lang="en-US" b="0" i="0" dirty="0">
                <a:solidFill>
                  <a:srgbClr val="4E4E4E"/>
                </a:solidFill>
                <a:effectLst/>
                <a:latin typeface="Mulish"/>
              </a:rPr>
              <a:t> </a:t>
            </a:r>
            <a:endParaRPr lang="en-US" dirty="0"/>
          </a:p>
        </p:txBody>
      </p:sp>
      <p:sp>
        <p:nvSpPr>
          <p:cNvPr id="3" name="Content Placeholder 2">
            <a:extLst>
              <a:ext uri="{FF2B5EF4-FFF2-40B4-BE49-F238E27FC236}">
                <a16:creationId xmlns:a16="http://schemas.microsoft.com/office/drawing/2014/main" id="{247404A1-308B-4B6A-9727-FC203079C2B2}"/>
              </a:ext>
            </a:extLst>
          </p:cNvPr>
          <p:cNvSpPr>
            <a:spLocks noGrp="1"/>
          </p:cNvSpPr>
          <p:nvPr>
            <p:ph idx="1"/>
          </p:nvPr>
        </p:nvSpPr>
        <p:spPr/>
        <p:txBody>
          <a:bodyPr>
            <a:normAutofit/>
          </a:bodyPr>
          <a:lstStyle/>
          <a:p>
            <a:pPr algn="l" rtl="0" fontAlgn="base"/>
            <a:r>
              <a:rPr lang="en-US" b="1" i="0" dirty="0">
                <a:solidFill>
                  <a:srgbClr val="1D2B36"/>
                </a:solidFill>
                <a:effectLst/>
                <a:latin typeface="Mulish"/>
              </a:rPr>
              <a:t>Software documentation</a:t>
            </a:r>
            <a:r>
              <a:rPr lang="en-US" b="0" i="0" dirty="0">
                <a:solidFill>
                  <a:srgbClr val="4E4E4E"/>
                </a:solidFill>
                <a:effectLst/>
                <a:latin typeface="Mulish"/>
              </a:rPr>
              <a:t> is a crucial part of working software. </a:t>
            </a:r>
          </a:p>
          <a:p>
            <a:pPr algn="l" rtl="0" fontAlgn="base"/>
            <a:r>
              <a:rPr lang="en-US" b="0" i="0" dirty="0">
                <a:solidFill>
                  <a:srgbClr val="4E4E4E"/>
                </a:solidFill>
                <a:effectLst/>
                <a:latin typeface="Mulish"/>
              </a:rPr>
              <a:t>“</a:t>
            </a:r>
            <a:r>
              <a:rPr lang="en-US" b="0" i="1" dirty="0">
                <a:solidFill>
                  <a:srgbClr val="1D2B36"/>
                </a:solidFill>
                <a:effectLst/>
                <a:latin typeface="Mulish"/>
              </a:rPr>
              <a:t>Documentation is one of the most important parts of a software project. However, a lot of projects have little or no documentation to help their (potential) users use the software</a:t>
            </a:r>
            <a:r>
              <a:rPr lang="en-US" b="0" i="0" dirty="0">
                <a:solidFill>
                  <a:srgbClr val="4E4E4E"/>
                </a:solidFill>
                <a:effectLst/>
                <a:latin typeface="Mulish"/>
              </a:rPr>
              <a:t>,”</a:t>
            </a:r>
          </a:p>
          <a:p>
            <a:pPr algn="l" rtl="0" fontAlgn="base"/>
            <a:r>
              <a:rPr lang="en-US" b="1" i="0" u="none" strike="noStrike" dirty="0">
                <a:solidFill>
                  <a:srgbClr val="0E68CA"/>
                </a:solidFill>
                <a:effectLst/>
                <a:latin typeface="Mulish"/>
                <a:hlinkClick r:id="rId2"/>
              </a:rPr>
              <a:t>51% of people</a:t>
            </a:r>
            <a:r>
              <a:rPr lang="en-US" b="0" i="0" dirty="0">
                <a:solidFill>
                  <a:srgbClr val="4E4E4E"/>
                </a:solidFill>
                <a:effectLst/>
                <a:latin typeface="Mulish"/>
              </a:rPr>
              <a:t> prefer to receive technical support through a </a:t>
            </a:r>
            <a:r>
              <a:rPr lang="en-US" b="1" i="0" u="none" strike="noStrike" dirty="0">
                <a:solidFill>
                  <a:srgbClr val="0E68CA"/>
                </a:solidFill>
                <a:effectLst/>
                <a:latin typeface="Mulish"/>
                <a:hlinkClick r:id="rId3"/>
              </a:rPr>
              <a:t>knowledge base</a:t>
            </a:r>
            <a:r>
              <a:rPr lang="en-US" b="0" i="0" dirty="0">
                <a:solidFill>
                  <a:srgbClr val="4E4E4E"/>
                </a:solidFill>
                <a:effectLst/>
                <a:latin typeface="Mulish"/>
              </a:rPr>
              <a:t>, and yet producing the relevant </a:t>
            </a:r>
            <a:r>
              <a:rPr lang="en-US" b="1" i="0" u="none" strike="noStrike" dirty="0">
                <a:solidFill>
                  <a:srgbClr val="0E68CA"/>
                </a:solidFill>
                <a:effectLst/>
                <a:latin typeface="Mulish"/>
                <a:hlinkClick r:id="rId4"/>
              </a:rPr>
              <a:t>technical documentation</a:t>
            </a:r>
            <a:r>
              <a:rPr lang="en-US" b="0" i="0" dirty="0">
                <a:solidFill>
                  <a:srgbClr val="4E4E4E"/>
                </a:solidFill>
                <a:effectLst/>
                <a:latin typeface="Mulish"/>
              </a:rPr>
              <a:t> can be a headache for many companies. </a:t>
            </a:r>
          </a:p>
          <a:p>
            <a:endParaRPr lang="en-US" dirty="0"/>
          </a:p>
        </p:txBody>
      </p:sp>
    </p:spTree>
    <p:extLst>
      <p:ext uri="{BB962C8B-B14F-4D97-AF65-F5344CB8AC3E}">
        <p14:creationId xmlns:p14="http://schemas.microsoft.com/office/powerpoint/2010/main" val="315131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0621-A862-41C8-86B7-EA5962D3E7EC}"/>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29485D49-7123-4512-8677-5EB5DBBC2D2A}"/>
              </a:ext>
            </a:extLst>
          </p:cNvPr>
          <p:cNvSpPr>
            <a:spLocks noGrp="1"/>
          </p:cNvSpPr>
          <p:nvPr>
            <p:ph idx="1"/>
          </p:nvPr>
        </p:nvSpPr>
        <p:spPr/>
        <p:txBody>
          <a:bodyPr>
            <a:normAutofit/>
          </a:bodyPr>
          <a:lstStyle/>
          <a:p>
            <a:pPr algn="l" rtl="0" fontAlgn="base"/>
            <a:r>
              <a:rPr lang="en-US" b="0" i="0" dirty="0">
                <a:solidFill>
                  <a:srgbClr val="4E4E4E"/>
                </a:solidFill>
                <a:effectLst/>
                <a:latin typeface="Mulish"/>
              </a:rPr>
              <a:t>Each documentation type requires a slightly different approach since they are aimed at different audiences. </a:t>
            </a:r>
          </a:p>
          <a:p>
            <a:r>
              <a:rPr lang="en-US" b="0" i="0" dirty="0">
                <a:solidFill>
                  <a:srgbClr val="4E4E4E"/>
                </a:solidFill>
                <a:effectLst/>
                <a:latin typeface="Mulish"/>
              </a:rPr>
              <a:t>There are several types of software documentation, but the two main categories are :</a:t>
            </a:r>
          </a:p>
          <a:p>
            <a:pPr marL="0" indent="0">
              <a:buNone/>
            </a:pPr>
            <a:r>
              <a:rPr lang="en-US" b="1" dirty="0">
                <a:highlight>
                  <a:srgbClr val="FFFF00"/>
                </a:highlight>
              </a:rPr>
              <a:t>PRODUCT DOCUMENTATION </a:t>
            </a:r>
          </a:p>
          <a:p>
            <a:pPr marL="0" indent="0">
              <a:buNone/>
            </a:pPr>
            <a:r>
              <a:rPr lang="en-US" b="1" dirty="0">
                <a:highlight>
                  <a:srgbClr val="FFFF00"/>
                </a:highlight>
              </a:rPr>
              <a:t>SYSTEM DOCUMENTATION</a:t>
            </a:r>
          </a:p>
          <a:p>
            <a:endParaRPr lang="en-US" dirty="0"/>
          </a:p>
        </p:txBody>
      </p:sp>
    </p:spTree>
    <p:extLst>
      <p:ext uri="{BB962C8B-B14F-4D97-AF65-F5344CB8AC3E}">
        <p14:creationId xmlns:p14="http://schemas.microsoft.com/office/powerpoint/2010/main" val="3558387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DE76-2650-43CF-9A70-A89FEC3872F9}"/>
              </a:ext>
            </a:extLst>
          </p:cNvPr>
          <p:cNvSpPr>
            <a:spLocks noGrp="1"/>
          </p:cNvSpPr>
          <p:nvPr>
            <p:ph type="title"/>
          </p:nvPr>
        </p:nvSpPr>
        <p:spPr>
          <a:xfrm>
            <a:off x="438150" y="365125"/>
            <a:ext cx="10915650" cy="1682750"/>
          </a:xfrm>
        </p:spPr>
        <p:txBody>
          <a:bodyPr>
            <a:noAutofit/>
          </a:bodyPr>
          <a:lstStyle/>
          <a:p>
            <a:r>
              <a:rPr lang="en-US" sz="2000" b="1" i="0" dirty="0">
                <a:effectLst/>
                <a:latin typeface="Mulish"/>
              </a:rPr>
              <a:t>User Documentation :  </a:t>
            </a:r>
            <a:r>
              <a:rPr lang="en-US" sz="2000" b="0" i="0" dirty="0">
                <a:effectLst/>
                <a:latin typeface="Mulish"/>
              </a:rPr>
              <a:t>four different types of software </a:t>
            </a:r>
            <a:r>
              <a:rPr lang="en-US" sz="2000" b="1" i="0" strike="noStrike" dirty="0">
                <a:effectLst/>
                <a:latin typeface="Mulish"/>
              </a:rPr>
              <a:t>user documentation</a:t>
            </a:r>
            <a:r>
              <a:rPr lang="en-US" sz="2000" b="0" i="0" dirty="0">
                <a:effectLst/>
                <a:latin typeface="Mulish"/>
              </a:rPr>
              <a:t> </a:t>
            </a:r>
            <a:endParaRPr lang="en-US" sz="2000" dirty="0"/>
          </a:p>
        </p:txBody>
      </p:sp>
      <p:sp>
        <p:nvSpPr>
          <p:cNvPr id="3" name="Content Placeholder 2">
            <a:extLst>
              <a:ext uri="{FF2B5EF4-FFF2-40B4-BE49-F238E27FC236}">
                <a16:creationId xmlns:a16="http://schemas.microsoft.com/office/drawing/2014/main" id="{9063466B-F6C1-4CE6-A424-0F481D28015A}"/>
              </a:ext>
            </a:extLst>
          </p:cNvPr>
          <p:cNvSpPr>
            <a:spLocks noGrp="1"/>
          </p:cNvSpPr>
          <p:nvPr>
            <p:ph idx="1"/>
          </p:nvPr>
        </p:nvSpPr>
        <p:spPr/>
        <p:txBody>
          <a:bodyPr/>
          <a:lstStyle/>
          <a:p>
            <a:endParaRPr lang="en-US" dirty="0">
              <a:solidFill>
                <a:srgbClr val="4E4E4E"/>
              </a:solidFill>
              <a:latin typeface="Mulish"/>
            </a:endParaRPr>
          </a:p>
          <a:p>
            <a:pPr algn="l" rtl="0" fontAlgn="base">
              <a:buFont typeface="Arial" panose="020B0604020202020204" pitchFamily="34" charset="0"/>
              <a:buChar char="•"/>
            </a:pPr>
            <a:r>
              <a:rPr lang="en-US" b="1" i="0" dirty="0">
                <a:solidFill>
                  <a:srgbClr val="1D2B36"/>
                </a:solidFill>
                <a:effectLst/>
                <a:latin typeface="Mulish"/>
              </a:rPr>
              <a:t>How-to guides</a:t>
            </a:r>
            <a:r>
              <a:rPr lang="en-US" b="0" i="0" dirty="0">
                <a:solidFill>
                  <a:srgbClr val="4E4E4E"/>
                </a:solidFill>
                <a:effectLst/>
                <a:latin typeface="Mulish"/>
              </a:rPr>
              <a:t> – Problem-oriented, take the user through a series of steps to reach a real-world goal</a:t>
            </a:r>
          </a:p>
          <a:p>
            <a:pPr algn="l" rtl="0" fontAlgn="base">
              <a:buFont typeface="Arial" panose="020B0604020202020204" pitchFamily="34" charset="0"/>
              <a:buChar char="•"/>
            </a:pPr>
            <a:r>
              <a:rPr lang="en-US" b="1" i="0" dirty="0">
                <a:solidFill>
                  <a:srgbClr val="1D2B36"/>
                </a:solidFill>
                <a:effectLst/>
                <a:latin typeface="Mulish"/>
              </a:rPr>
              <a:t>Tutorials </a:t>
            </a:r>
            <a:r>
              <a:rPr lang="en-US" b="0" i="0" dirty="0">
                <a:solidFill>
                  <a:srgbClr val="4E4E4E"/>
                </a:solidFill>
                <a:effectLst/>
                <a:latin typeface="Mulish"/>
              </a:rPr>
              <a:t>– Learning-oriented, take the user through a series of steps to learn a concept</a:t>
            </a:r>
          </a:p>
          <a:p>
            <a:pPr algn="l" rtl="0" fontAlgn="base">
              <a:buFont typeface="Arial" panose="020B0604020202020204" pitchFamily="34" charset="0"/>
              <a:buChar char="•"/>
            </a:pPr>
            <a:r>
              <a:rPr lang="en-US" b="1" i="0" dirty="0">
                <a:solidFill>
                  <a:srgbClr val="1D2B36"/>
                </a:solidFill>
                <a:effectLst/>
                <a:latin typeface="Mulish"/>
              </a:rPr>
              <a:t>Reference docs</a:t>
            </a:r>
            <a:r>
              <a:rPr lang="en-US" b="0" i="0" dirty="0">
                <a:solidFill>
                  <a:srgbClr val="4E4E4E"/>
                </a:solidFill>
                <a:effectLst/>
                <a:latin typeface="Mulish"/>
              </a:rPr>
              <a:t> – Information-oriented, technical descriptions of the software (could include software design documents)</a:t>
            </a:r>
          </a:p>
          <a:p>
            <a:pPr algn="l" rtl="0" fontAlgn="base">
              <a:buFont typeface="Arial" panose="020B0604020202020204" pitchFamily="34" charset="0"/>
              <a:buChar char="•"/>
            </a:pPr>
            <a:r>
              <a:rPr lang="en-US" b="1" i="0" dirty="0">
                <a:solidFill>
                  <a:srgbClr val="1D2B36"/>
                </a:solidFill>
                <a:effectLst/>
                <a:latin typeface="Mulish"/>
              </a:rPr>
              <a:t>Explanations </a:t>
            </a:r>
            <a:r>
              <a:rPr lang="en-US" b="0" i="0" dirty="0">
                <a:solidFill>
                  <a:srgbClr val="4E4E4E"/>
                </a:solidFill>
                <a:effectLst/>
                <a:latin typeface="Mulish"/>
              </a:rPr>
              <a:t>– Understanding-oriented, they clarify or illuminate a particular topic for a user</a:t>
            </a:r>
          </a:p>
          <a:p>
            <a:endParaRPr lang="en-US" dirty="0"/>
          </a:p>
        </p:txBody>
      </p:sp>
    </p:spTree>
    <p:extLst>
      <p:ext uri="{BB962C8B-B14F-4D97-AF65-F5344CB8AC3E}">
        <p14:creationId xmlns:p14="http://schemas.microsoft.com/office/powerpoint/2010/main" val="36440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C1A-2D2C-42F1-85F1-39A874CBA2C3}"/>
              </a:ext>
            </a:extLst>
          </p:cNvPr>
          <p:cNvSpPr>
            <a:spLocks noGrp="1"/>
          </p:cNvSpPr>
          <p:nvPr>
            <p:ph type="title"/>
          </p:nvPr>
        </p:nvSpPr>
        <p:spPr/>
        <p:txBody>
          <a:bodyPr/>
          <a:lstStyle/>
          <a:p>
            <a:r>
              <a:rPr lang="en-US" b="1" i="0" dirty="0">
                <a:solidFill>
                  <a:srgbClr val="2F2F2F"/>
                </a:solidFill>
                <a:effectLst/>
                <a:latin typeface="Mulish"/>
              </a:rPr>
              <a:t>For Developers Only</a:t>
            </a:r>
            <a:br>
              <a:rPr lang="en-US" b="1" i="0" dirty="0">
                <a:solidFill>
                  <a:srgbClr val="2F2F2F"/>
                </a:solidFill>
                <a:effectLst/>
                <a:latin typeface="Mulish"/>
              </a:rPr>
            </a:br>
            <a:endParaRPr lang="en-US" dirty="0"/>
          </a:p>
        </p:txBody>
      </p:sp>
      <p:sp>
        <p:nvSpPr>
          <p:cNvPr id="3" name="Content Placeholder 2">
            <a:extLst>
              <a:ext uri="{FF2B5EF4-FFF2-40B4-BE49-F238E27FC236}">
                <a16:creationId xmlns:a16="http://schemas.microsoft.com/office/drawing/2014/main" id="{8599E401-0A37-4B05-BDB2-8E1DBC02E0FE}"/>
              </a:ext>
            </a:extLst>
          </p:cNvPr>
          <p:cNvSpPr>
            <a:spLocks noGrp="1"/>
          </p:cNvSpPr>
          <p:nvPr>
            <p:ph idx="1"/>
          </p:nvPr>
        </p:nvSpPr>
        <p:spPr/>
        <p:txBody>
          <a:bodyPr>
            <a:normAutofit fontScale="77500" lnSpcReduction="20000"/>
          </a:bodyPr>
          <a:lstStyle/>
          <a:p>
            <a:pPr algn="l" rtl="0" fontAlgn="base"/>
            <a:r>
              <a:rPr lang="en-US" b="0" i="0" dirty="0">
                <a:solidFill>
                  <a:srgbClr val="4E4E4E"/>
                </a:solidFill>
                <a:effectLst/>
                <a:latin typeface="Mulish"/>
              </a:rPr>
              <a:t>Your users can also be developers, and there are very specific types of documentation aimed at developers only. This is where it gets fascinating, but some developer-only docs include: </a:t>
            </a:r>
          </a:p>
          <a:p>
            <a:pPr algn="l" rtl="0" fontAlgn="base">
              <a:buFont typeface="Arial" panose="020B0604020202020204" pitchFamily="34" charset="0"/>
              <a:buChar char="•"/>
            </a:pPr>
            <a:r>
              <a:rPr lang="en-US" b="1" i="0" dirty="0">
                <a:solidFill>
                  <a:srgbClr val="1D2B36"/>
                </a:solidFill>
                <a:effectLst/>
                <a:latin typeface="Mulish"/>
              </a:rPr>
              <a:t>API documentation</a:t>
            </a:r>
            <a:r>
              <a:rPr lang="en-US" b="0" i="0" dirty="0">
                <a:solidFill>
                  <a:srgbClr val="4E4E4E"/>
                </a:solidFill>
                <a:effectLst/>
                <a:latin typeface="Mulish"/>
              </a:rPr>
              <a:t> – Reference documentation regarding making API calls and classes</a:t>
            </a:r>
          </a:p>
          <a:p>
            <a:pPr algn="l" rtl="0" fontAlgn="base">
              <a:buFont typeface="Arial" panose="020B0604020202020204" pitchFamily="34" charset="0"/>
              <a:buChar char="•"/>
            </a:pPr>
            <a:r>
              <a:rPr lang="en-US" b="1" i="0" dirty="0">
                <a:solidFill>
                  <a:srgbClr val="1D2B36"/>
                </a:solidFill>
                <a:effectLst/>
                <a:latin typeface="Mulish"/>
              </a:rPr>
              <a:t>Release notes</a:t>
            </a:r>
            <a:r>
              <a:rPr lang="en-US" b="0" i="0" dirty="0">
                <a:solidFill>
                  <a:srgbClr val="4E4E4E"/>
                </a:solidFill>
                <a:effectLst/>
                <a:latin typeface="Mulish"/>
              </a:rPr>
              <a:t> – Information describing the latest software or feature releases, and bug fixes </a:t>
            </a:r>
          </a:p>
          <a:p>
            <a:pPr algn="l" rtl="0" fontAlgn="base">
              <a:buFont typeface="Arial" panose="020B0604020202020204" pitchFamily="34" charset="0"/>
              <a:buChar char="•"/>
            </a:pPr>
            <a:r>
              <a:rPr lang="en-US" b="1" i="0" dirty="0">
                <a:solidFill>
                  <a:srgbClr val="1D2B36"/>
                </a:solidFill>
                <a:effectLst/>
                <a:latin typeface="Mulish"/>
              </a:rPr>
              <a:t>README </a:t>
            </a:r>
            <a:r>
              <a:rPr lang="en-US" b="0" i="0" dirty="0">
                <a:solidFill>
                  <a:srgbClr val="4E4E4E"/>
                </a:solidFill>
                <a:effectLst/>
                <a:latin typeface="Mulish"/>
              </a:rPr>
              <a:t>– A high-level overview of the software, usually alongside the source code</a:t>
            </a:r>
          </a:p>
          <a:p>
            <a:pPr algn="l" rtl="0" fontAlgn="base">
              <a:buFont typeface="Arial" panose="020B0604020202020204" pitchFamily="34" charset="0"/>
              <a:buChar char="•"/>
            </a:pPr>
            <a:r>
              <a:rPr lang="en-US" b="1" i="0" dirty="0">
                <a:solidFill>
                  <a:srgbClr val="1D2B36"/>
                </a:solidFill>
                <a:effectLst/>
                <a:latin typeface="Mulish"/>
              </a:rPr>
              <a:t>System documentation</a:t>
            </a:r>
            <a:r>
              <a:rPr lang="en-US" b="0" i="0" dirty="0">
                <a:solidFill>
                  <a:srgbClr val="4E4E4E"/>
                </a:solidFill>
                <a:effectLst/>
                <a:latin typeface="Mulish"/>
              </a:rPr>
              <a:t> – Documents describing the software system, including technical design documents, software requirements, and UML diagrams</a:t>
            </a:r>
          </a:p>
          <a:p>
            <a:pPr algn="l" fontAlgn="base"/>
            <a:br>
              <a:rPr lang="en-US" b="0" i="0" dirty="0">
                <a:solidFill>
                  <a:srgbClr val="4E4E4E"/>
                </a:solidFill>
                <a:effectLst/>
                <a:latin typeface="Mulish"/>
              </a:rPr>
            </a:br>
            <a:endParaRPr lang="en-US" b="0" i="0" dirty="0">
              <a:solidFill>
                <a:srgbClr val="4E4E4E"/>
              </a:solidFill>
              <a:effectLst/>
              <a:latin typeface="Mulish"/>
            </a:endParaRPr>
          </a:p>
          <a:p>
            <a:br>
              <a:rPr lang="en-US" dirty="0"/>
            </a:br>
            <a:endParaRPr lang="en-US" dirty="0"/>
          </a:p>
        </p:txBody>
      </p:sp>
    </p:spTree>
    <p:extLst>
      <p:ext uri="{BB962C8B-B14F-4D97-AF65-F5344CB8AC3E}">
        <p14:creationId xmlns:p14="http://schemas.microsoft.com/office/powerpoint/2010/main" val="315092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69A2-3AF9-4420-BCE6-CB924D8560F7}"/>
              </a:ext>
            </a:extLst>
          </p:cNvPr>
          <p:cNvSpPr>
            <a:spLocks noGrp="1"/>
          </p:cNvSpPr>
          <p:nvPr>
            <p:ph type="title"/>
          </p:nvPr>
        </p:nvSpPr>
        <p:spPr/>
        <p:txBody>
          <a:bodyPr/>
          <a:lstStyle/>
          <a:p>
            <a:r>
              <a:rPr lang="en-US" dirty="0">
                <a:highlight>
                  <a:srgbClr val="FFFF00"/>
                </a:highlight>
              </a:rPr>
              <a:t>TIPS</a:t>
            </a:r>
          </a:p>
        </p:txBody>
      </p:sp>
      <p:sp>
        <p:nvSpPr>
          <p:cNvPr id="3" name="Content Placeholder 2">
            <a:extLst>
              <a:ext uri="{FF2B5EF4-FFF2-40B4-BE49-F238E27FC236}">
                <a16:creationId xmlns:a16="http://schemas.microsoft.com/office/drawing/2014/main" id="{18FC4D4A-F44C-4447-A25B-2EE6488C652E}"/>
              </a:ext>
            </a:extLst>
          </p:cNvPr>
          <p:cNvSpPr>
            <a:spLocks noGrp="1"/>
          </p:cNvSpPr>
          <p:nvPr>
            <p:ph idx="1"/>
          </p:nvPr>
        </p:nvSpPr>
        <p:spPr/>
        <p:txBody>
          <a:bodyPr/>
          <a:lstStyle/>
          <a:p>
            <a:pPr algn="l" rtl="0" fontAlgn="base"/>
            <a:r>
              <a:rPr lang="en-US" b="0" i="0" dirty="0">
                <a:solidFill>
                  <a:srgbClr val="1D2B36"/>
                </a:solidFill>
                <a:effectLst/>
                <a:latin typeface="Mulish"/>
              </a:rPr>
              <a:t>Consider code documentation that lives alongside the software, possibly in GitHub or similar tool – otherwise, none of your developers will read it. </a:t>
            </a:r>
            <a:endParaRPr lang="en-US" b="0" i="0" dirty="0">
              <a:solidFill>
                <a:srgbClr val="4E4E4E"/>
              </a:solidFill>
              <a:effectLst/>
              <a:latin typeface="Mulish"/>
            </a:endParaRPr>
          </a:p>
          <a:p>
            <a:pPr algn="l" rtl="0" fontAlgn="base"/>
            <a:r>
              <a:rPr lang="en-US" b="0" i="0" dirty="0">
                <a:solidFill>
                  <a:srgbClr val="1D2B36"/>
                </a:solidFill>
                <a:effectLst/>
                <a:latin typeface="Mulish"/>
              </a:rPr>
              <a:t>Distinguish between internal software documentation and external end-user facing documentation – you typically need different writers with each. </a:t>
            </a:r>
            <a:endParaRPr lang="en-US" dirty="0"/>
          </a:p>
        </p:txBody>
      </p:sp>
    </p:spTree>
    <p:extLst>
      <p:ext uri="{BB962C8B-B14F-4D97-AF65-F5344CB8AC3E}">
        <p14:creationId xmlns:p14="http://schemas.microsoft.com/office/powerpoint/2010/main" val="253135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1855-16DF-4428-821F-8C8C7F386AE3}"/>
              </a:ext>
            </a:extLst>
          </p:cNvPr>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F</a:t>
            </a:r>
            <a:r>
              <a:rPr lang="en-US" b="1" i="0" dirty="0">
                <a:solidFill>
                  <a:srgbClr val="2F2F2F"/>
                </a:solidFill>
                <a:effectLst/>
                <a:latin typeface="Aharoni" panose="02010803020104030203" pitchFamily="2" charset="-79"/>
                <a:cs typeface="Aharoni" panose="02010803020104030203" pitchFamily="2" charset="-79"/>
              </a:rPr>
              <a:t>ollow the Pre-Writing Exercise</a:t>
            </a:r>
            <a:br>
              <a:rPr lang="en-US" b="1" i="0" dirty="0">
                <a:solidFill>
                  <a:srgbClr val="2F2F2F"/>
                </a:solidFill>
                <a:effectLst/>
                <a:latin typeface="Mulish"/>
              </a:rPr>
            </a:br>
            <a:endParaRPr lang="en-US" dirty="0"/>
          </a:p>
        </p:txBody>
      </p:sp>
      <p:sp>
        <p:nvSpPr>
          <p:cNvPr id="3" name="Content Placeholder 2">
            <a:extLst>
              <a:ext uri="{FF2B5EF4-FFF2-40B4-BE49-F238E27FC236}">
                <a16:creationId xmlns:a16="http://schemas.microsoft.com/office/drawing/2014/main" id="{691BBA4C-54DB-43F2-9746-2962E7733BD1}"/>
              </a:ext>
            </a:extLst>
          </p:cNvPr>
          <p:cNvSpPr>
            <a:spLocks noGrp="1"/>
          </p:cNvSpPr>
          <p:nvPr>
            <p:ph idx="1"/>
          </p:nvPr>
        </p:nvSpPr>
        <p:spPr/>
        <p:txBody>
          <a:bodyPr>
            <a:normAutofit/>
          </a:bodyPr>
          <a:lstStyle/>
          <a:p>
            <a:pPr algn="l" rtl="0" fontAlgn="base"/>
            <a:r>
              <a:rPr lang="en-US" b="0" i="0" dirty="0">
                <a:solidFill>
                  <a:srgbClr val="4E4E4E"/>
                </a:solidFill>
                <a:effectLst/>
                <a:latin typeface="Mulish"/>
              </a:rPr>
              <a:t>You can also consider writing documentation as part of the “</a:t>
            </a:r>
            <a:r>
              <a:rPr lang="en-US" b="1" i="0" dirty="0">
                <a:solidFill>
                  <a:srgbClr val="4E4E4E"/>
                </a:solidFill>
                <a:effectLst/>
                <a:latin typeface="Mulish"/>
              </a:rPr>
              <a:t>pre-writing”</a:t>
            </a:r>
            <a:r>
              <a:rPr lang="en-US" b="0" i="0" dirty="0">
                <a:solidFill>
                  <a:srgbClr val="4E4E4E"/>
                </a:solidFill>
                <a:effectLst/>
                <a:latin typeface="Mulish"/>
              </a:rPr>
              <a:t> exercise for writing code – this is especially useful when you have multiple developers working on the same feature. </a:t>
            </a:r>
          </a:p>
          <a:p>
            <a:pPr algn="l" rtl="0" fontAlgn="base"/>
            <a:r>
              <a:rPr lang="en-US" b="0" i="0" dirty="0">
                <a:solidFill>
                  <a:srgbClr val="4E4E4E"/>
                </a:solidFill>
                <a:effectLst/>
                <a:latin typeface="Mulish"/>
              </a:rPr>
              <a:t>You’re not writing code per se, but you’re writing about the code you are going to use in order to solve a particular problem. </a:t>
            </a:r>
          </a:p>
          <a:p>
            <a:pPr algn="l" rtl="0" fontAlgn="base"/>
            <a:r>
              <a:rPr lang="en-US" b="0" i="0" dirty="0">
                <a:solidFill>
                  <a:srgbClr val="4E4E4E"/>
                </a:solidFill>
                <a:effectLst/>
                <a:latin typeface="Mulish"/>
              </a:rPr>
              <a:t>It’s like brainstorming the solutions you are going to use in your software before you actually implement any code. </a:t>
            </a:r>
          </a:p>
          <a:p>
            <a:endParaRPr lang="en-US" dirty="0"/>
          </a:p>
        </p:txBody>
      </p:sp>
    </p:spTree>
    <p:extLst>
      <p:ext uri="{BB962C8B-B14F-4D97-AF65-F5344CB8AC3E}">
        <p14:creationId xmlns:p14="http://schemas.microsoft.com/office/powerpoint/2010/main" val="344233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F2D9-895F-45B0-8017-787E564D7C26}"/>
              </a:ext>
            </a:extLst>
          </p:cNvPr>
          <p:cNvSpPr>
            <a:spLocks noGrp="1"/>
          </p:cNvSpPr>
          <p:nvPr>
            <p:ph type="title"/>
          </p:nvPr>
        </p:nvSpPr>
        <p:spPr/>
        <p:txBody>
          <a:bodyPr/>
          <a:lstStyle/>
          <a:p>
            <a:r>
              <a:rPr lang="en-US" b="1" i="0" dirty="0">
                <a:solidFill>
                  <a:srgbClr val="2F2F2F"/>
                </a:solidFill>
                <a:effectLst/>
                <a:latin typeface="Mulish"/>
              </a:rPr>
              <a:t>Identify Your Target Audience </a:t>
            </a:r>
            <a:br>
              <a:rPr lang="en-US" b="1" i="0" dirty="0">
                <a:solidFill>
                  <a:srgbClr val="2F2F2F"/>
                </a:solidFill>
                <a:effectLst/>
                <a:latin typeface="Mulish"/>
              </a:rPr>
            </a:br>
            <a:endParaRPr lang="en-US" dirty="0"/>
          </a:p>
        </p:txBody>
      </p:sp>
      <p:sp>
        <p:nvSpPr>
          <p:cNvPr id="3" name="Content Placeholder 2">
            <a:extLst>
              <a:ext uri="{FF2B5EF4-FFF2-40B4-BE49-F238E27FC236}">
                <a16:creationId xmlns:a16="http://schemas.microsoft.com/office/drawing/2014/main" id="{D64D51E0-FCCB-4FEF-943D-EC659B654C9A}"/>
              </a:ext>
            </a:extLst>
          </p:cNvPr>
          <p:cNvSpPr>
            <a:spLocks noGrp="1"/>
          </p:cNvSpPr>
          <p:nvPr>
            <p:ph idx="1"/>
          </p:nvPr>
        </p:nvSpPr>
        <p:spPr/>
        <p:txBody>
          <a:bodyPr>
            <a:normAutofit fontScale="92500"/>
          </a:bodyPr>
          <a:lstStyle/>
          <a:p>
            <a:pPr algn="l" rtl="0" fontAlgn="base"/>
            <a:r>
              <a:rPr lang="en-US" sz="2500" b="0" i="0" dirty="0">
                <a:solidFill>
                  <a:srgbClr val="4E4E4E"/>
                </a:solidFill>
                <a:effectLst/>
                <a:latin typeface="Mulish"/>
              </a:rPr>
              <a:t>If your target audience is not internal, then your audience is likely to be your customer base. </a:t>
            </a:r>
          </a:p>
          <a:p>
            <a:pPr algn="l" rtl="0" fontAlgn="base"/>
            <a:r>
              <a:rPr lang="en-US" sz="2500" b="0" i="0" dirty="0">
                <a:solidFill>
                  <a:srgbClr val="4E4E4E"/>
                </a:solidFill>
                <a:effectLst/>
                <a:latin typeface="Mulish"/>
              </a:rPr>
              <a:t>However, it may still be possible to segment your customer base down even further. </a:t>
            </a:r>
          </a:p>
          <a:p>
            <a:pPr algn="l" rtl="0" fontAlgn="base"/>
            <a:r>
              <a:rPr lang="en-US" sz="2500" b="0" i="0" dirty="0">
                <a:solidFill>
                  <a:srgbClr val="4E4E4E"/>
                </a:solidFill>
                <a:effectLst/>
                <a:latin typeface="Mulish"/>
              </a:rPr>
              <a:t>Splunk provides an in-depth guide in their book </a:t>
            </a:r>
            <a:r>
              <a:rPr lang="en-US" sz="2500" b="1" i="0" u="none" strike="noStrike" dirty="0">
                <a:solidFill>
                  <a:srgbClr val="0E68CA"/>
                </a:solidFill>
                <a:effectLst/>
                <a:latin typeface="Mulish"/>
                <a:hlinkClick r:id="rId2"/>
              </a:rPr>
              <a:t>The Product is the Docs</a:t>
            </a:r>
            <a:r>
              <a:rPr lang="en-US" sz="2500" b="0" i="0" dirty="0">
                <a:solidFill>
                  <a:srgbClr val="4E4E4E"/>
                </a:solidFill>
                <a:effectLst/>
                <a:latin typeface="Mulish"/>
              </a:rPr>
              <a:t> on how to define your audience for technical writers. </a:t>
            </a:r>
          </a:p>
          <a:p>
            <a:pPr algn="l" rtl="0" fontAlgn="base"/>
            <a:r>
              <a:rPr lang="en-US" sz="2500" b="0" i="0" dirty="0">
                <a:solidFill>
                  <a:srgbClr val="4E4E4E"/>
                </a:solidFill>
                <a:effectLst/>
                <a:latin typeface="Mulish"/>
              </a:rPr>
              <a:t>This is an exercise that is useful not just for technical writers but also for other members of your company, including marketing, engineering, product, and support.</a:t>
            </a:r>
          </a:p>
          <a:p>
            <a:pPr algn="l" rtl="0" fontAlgn="base">
              <a:buFont typeface="Arial" panose="020B0604020202020204" pitchFamily="34" charset="0"/>
              <a:buChar char="•"/>
            </a:pPr>
            <a:r>
              <a:rPr lang="en-US" sz="2500" b="0" i="0" dirty="0">
                <a:solidFill>
                  <a:srgbClr val="4E4E4E"/>
                </a:solidFill>
                <a:effectLst/>
                <a:latin typeface="Mulish"/>
              </a:rPr>
              <a:t>Define your user. You can start with available user information and talk to customer-facing teams like support.</a:t>
            </a:r>
          </a:p>
          <a:p>
            <a:pPr algn="l" rtl="0" fontAlgn="base">
              <a:buFont typeface="Arial" panose="020B0604020202020204" pitchFamily="34" charset="0"/>
              <a:buChar char="•"/>
            </a:pPr>
            <a:r>
              <a:rPr lang="en-US" sz="2500" b="0" i="0" dirty="0">
                <a:solidFill>
                  <a:srgbClr val="4E4E4E"/>
                </a:solidFill>
                <a:effectLst/>
                <a:latin typeface="Mulish"/>
              </a:rPr>
              <a:t>Identify your user’s goals (e.g., install a database).</a:t>
            </a:r>
          </a:p>
          <a:p>
            <a:pPr algn="l" rtl="0" fontAlgn="base">
              <a:buFont typeface="Arial" panose="020B0604020202020204" pitchFamily="34" charset="0"/>
              <a:buChar char="•"/>
            </a:pPr>
            <a:r>
              <a:rPr lang="en-US" sz="2500" b="0" i="0" dirty="0">
                <a:solidFill>
                  <a:srgbClr val="4E4E4E"/>
                </a:solidFill>
                <a:effectLst/>
                <a:latin typeface="Mulish"/>
              </a:rPr>
              <a:t>Create audience personas.</a:t>
            </a:r>
          </a:p>
          <a:p>
            <a:endParaRPr lang="en-US" dirty="0"/>
          </a:p>
        </p:txBody>
      </p:sp>
    </p:spTree>
    <p:extLst>
      <p:ext uri="{BB962C8B-B14F-4D97-AF65-F5344CB8AC3E}">
        <p14:creationId xmlns:p14="http://schemas.microsoft.com/office/powerpoint/2010/main" val="84876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1D99-424B-4F68-8AC0-CC785B2B0A2D}"/>
              </a:ext>
            </a:extLst>
          </p:cNvPr>
          <p:cNvSpPr>
            <a:spLocks noGrp="1"/>
          </p:cNvSpPr>
          <p:nvPr>
            <p:ph type="title"/>
          </p:nvPr>
        </p:nvSpPr>
        <p:spPr/>
        <p:txBody>
          <a:bodyPr/>
          <a:lstStyle/>
          <a:p>
            <a:r>
              <a:rPr lang="en-US" b="1" i="0" dirty="0">
                <a:solidFill>
                  <a:srgbClr val="2F2F2F"/>
                </a:solidFill>
                <a:effectLst/>
                <a:latin typeface="Mulish"/>
              </a:rPr>
              <a:t>Identify Your Target Audience </a:t>
            </a:r>
            <a:endParaRPr lang="en-US" dirty="0"/>
          </a:p>
        </p:txBody>
      </p:sp>
      <p:sp>
        <p:nvSpPr>
          <p:cNvPr id="3" name="Content Placeholder 2">
            <a:extLst>
              <a:ext uri="{FF2B5EF4-FFF2-40B4-BE49-F238E27FC236}">
                <a16:creationId xmlns:a16="http://schemas.microsoft.com/office/drawing/2014/main" id="{CFEAAB0E-4952-4D33-BAE8-3C50C272328B}"/>
              </a:ext>
            </a:extLst>
          </p:cNvPr>
          <p:cNvSpPr>
            <a:spLocks noGrp="1"/>
          </p:cNvSpPr>
          <p:nvPr>
            <p:ph idx="1"/>
          </p:nvPr>
        </p:nvSpPr>
        <p:spPr/>
        <p:txBody>
          <a:bodyPr>
            <a:normAutofit fontScale="92500" lnSpcReduction="10000"/>
          </a:bodyPr>
          <a:lstStyle/>
          <a:p>
            <a:pPr algn="l" rtl="0" fontAlgn="base">
              <a:buFont typeface="Arial" panose="020B0604020202020204" pitchFamily="34" charset="0"/>
              <a:buChar char="•"/>
            </a:pPr>
            <a:r>
              <a:rPr lang="en-US" sz="2800" b="0" i="0" dirty="0">
                <a:solidFill>
                  <a:srgbClr val="4E4E4E"/>
                </a:solidFill>
                <a:effectLst/>
                <a:latin typeface="Mulish"/>
              </a:rPr>
              <a:t>Create audience definitions (e.g., entry-level admin audience).</a:t>
            </a:r>
          </a:p>
          <a:p>
            <a:pPr algn="l" rtl="0" fontAlgn="base">
              <a:buFont typeface="Arial" panose="020B0604020202020204" pitchFamily="34" charset="0"/>
              <a:buChar char="•"/>
            </a:pPr>
            <a:r>
              <a:rPr lang="en-US" sz="2800" b="0" i="0" dirty="0">
                <a:solidFill>
                  <a:srgbClr val="4E4E4E"/>
                </a:solidFill>
                <a:effectLst/>
                <a:latin typeface="Mulish"/>
              </a:rPr>
              <a:t>Create use cases for the product (e.g., manage enterprise customers in a CRM system).</a:t>
            </a:r>
          </a:p>
          <a:p>
            <a:pPr algn="l" rtl="0" fontAlgn="base">
              <a:buFont typeface="Arial" panose="020B0604020202020204" pitchFamily="34" charset="0"/>
              <a:buChar char="•"/>
            </a:pPr>
            <a:r>
              <a:rPr lang="en-US" sz="2800" b="0" i="0" dirty="0">
                <a:solidFill>
                  <a:srgbClr val="4E4E4E"/>
                </a:solidFill>
                <a:effectLst/>
                <a:latin typeface="Mulish"/>
              </a:rPr>
              <a:t>Identify the correct delivery formats for your users (e.g., </a:t>
            </a:r>
            <a:r>
              <a:rPr lang="en-US" sz="2800" b="1" i="0" u="none" strike="noStrike" dirty="0">
                <a:solidFill>
                  <a:srgbClr val="0E68CA"/>
                </a:solidFill>
                <a:effectLst/>
                <a:latin typeface="Mulish"/>
                <a:hlinkClick r:id="rId2"/>
              </a:rPr>
              <a:t>FAQ</a:t>
            </a:r>
            <a:r>
              <a:rPr lang="en-US" sz="2800" b="0" i="0" dirty="0">
                <a:solidFill>
                  <a:srgbClr val="4E4E4E"/>
                </a:solidFill>
                <a:effectLst/>
                <a:latin typeface="Mulish"/>
              </a:rPr>
              <a:t>, </a:t>
            </a:r>
            <a:r>
              <a:rPr lang="en-US" sz="2800" b="1" i="0" u="none" strike="noStrike" dirty="0">
                <a:solidFill>
                  <a:srgbClr val="0E68CA"/>
                </a:solidFill>
                <a:effectLst/>
                <a:latin typeface="Mulish"/>
                <a:hlinkClick r:id="rId3"/>
              </a:rPr>
              <a:t>wiki</a:t>
            </a:r>
            <a:r>
              <a:rPr lang="en-US" sz="2800" b="0" i="0" dirty="0">
                <a:solidFill>
                  <a:srgbClr val="4E4E4E"/>
                </a:solidFill>
                <a:effectLst/>
                <a:latin typeface="Mulish"/>
              </a:rPr>
              <a:t>, or knowledge base).</a:t>
            </a:r>
          </a:p>
          <a:p>
            <a:pPr algn="l" rtl="0" fontAlgn="base">
              <a:buFont typeface="Arial" panose="020B0604020202020204" pitchFamily="34" charset="0"/>
              <a:buChar char="•"/>
            </a:pPr>
            <a:r>
              <a:rPr lang="en-US" sz="2800" b="0" i="0" dirty="0">
                <a:solidFill>
                  <a:srgbClr val="4E4E4E"/>
                </a:solidFill>
                <a:effectLst/>
                <a:latin typeface="Mulish"/>
              </a:rPr>
              <a:t>Create content that is an appropriate scope and at the right level of detail.</a:t>
            </a:r>
          </a:p>
          <a:p>
            <a:pPr algn="l" rtl="0" fontAlgn="base">
              <a:buFont typeface="Arial" panose="020B0604020202020204" pitchFamily="34" charset="0"/>
              <a:buChar char="•"/>
            </a:pPr>
            <a:r>
              <a:rPr lang="en-US" sz="2800" b="0" i="0" dirty="0">
                <a:solidFill>
                  <a:srgbClr val="4E4E4E"/>
                </a:solidFill>
                <a:effectLst/>
                <a:latin typeface="Mulish"/>
              </a:rPr>
              <a:t>Identify appropriate users to provide feedback on your documentation.</a:t>
            </a:r>
          </a:p>
          <a:p>
            <a:pPr algn="l" rtl="0" fontAlgn="base">
              <a:buFont typeface="Arial" panose="020B0604020202020204" pitchFamily="34" charset="0"/>
              <a:buChar char="•"/>
            </a:pPr>
            <a:r>
              <a:rPr lang="en-US" sz="2800" b="0" i="0" dirty="0">
                <a:solidFill>
                  <a:srgbClr val="4E4E4E"/>
                </a:solidFill>
                <a:effectLst/>
                <a:latin typeface="Mulish"/>
              </a:rPr>
              <a:t>Conduct user research and communicate with users.</a:t>
            </a:r>
          </a:p>
          <a:p>
            <a:pPr algn="l" rtl="0" fontAlgn="base"/>
            <a:br>
              <a:rPr lang="en-US" sz="2800" b="0" i="0" dirty="0">
                <a:solidFill>
                  <a:srgbClr val="4E4E4E"/>
                </a:solidFill>
                <a:effectLst/>
                <a:latin typeface="Mulish"/>
              </a:rPr>
            </a:br>
            <a:r>
              <a:rPr lang="en-US" sz="2800" b="0" i="0" dirty="0">
                <a:solidFill>
                  <a:srgbClr val="4E4E4E"/>
                </a:solidFill>
                <a:effectLst/>
                <a:latin typeface="Mulish"/>
              </a:rPr>
              <a:t>Remember, your software users may change over time. Repeat this exercise at least once a year.</a:t>
            </a:r>
          </a:p>
          <a:p>
            <a:endParaRPr lang="en-US" dirty="0"/>
          </a:p>
        </p:txBody>
      </p:sp>
    </p:spTree>
    <p:extLst>
      <p:ext uri="{BB962C8B-B14F-4D97-AF65-F5344CB8AC3E}">
        <p14:creationId xmlns:p14="http://schemas.microsoft.com/office/powerpoint/2010/main" val="2560955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1475</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Calibri</vt:lpstr>
      <vt:lpstr>Calibri Light</vt:lpstr>
      <vt:lpstr>Mulish</vt:lpstr>
      <vt:lpstr>Office Theme</vt:lpstr>
      <vt:lpstr>Software Documentation Best Practices  </vt:lpstr>
      <vt:lpstr>Software documentation </vt:lpstr>
      <vt:lpstr>Documentation</vt:lpstr>
      <vt:lpstr>User Documentation :  four different types of software user documentation </vt:lpstr>
      <vt:lpstr>For Developers Only </vt:lpstr>
      <vt:lpstr>TIPS</vt:lpstr>
      <vt:lpstr>Follow the Pre-Writing Exercise </vt:lpstr>
      <vt:lpstr>Identify Your Target Audience  </vt:lpstr>
      <vt:lpstr>Identify Your Target Audience </vt:lpstr>
      <vt:lpstr>Follow Agile Documentation Practices </vt:lpstr>
      <vt:lpstr>The Docs Like Code methodology</vt:lpstr>
      <vt:lpstr>Just-In-Time Documentation </vt:lpstr>
      <vt:lpstr>Prioritize Documentation in the Development Process </vt:lpstr>
      <vt:lpstr>Develop a Content Strategy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Documentation Best Practices</dc:title>
  <dc:creator>Pirozzi, Maricla</dc:creator>
  <cp:lastModifiedBy>Pirozzi, Maricla</cp:lastModifiedBy>
  <cp:revision>7</cp:revision>
  <dcterms:created xsi:type="dcterms:W3CDTF">2021-10-06T14:32:24Z</dcterms:created>
  <dcterms:modified xsi:type="dcterms:W3CDTF">2022-02-18T16:12:58Z</dcterms:modified>
</cp:coreProperties>
</file>