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57" r:id="rId3"/>
    <p:sldId id="258" r:id="rId4"/>
    <p:sldId id="263" r:id="rId5"/>
    <p:sldId id="260" r:id="rId6"/>
    <p:sldId id="285" r:id="rId7"/>
    <p:sldId id="261" r:id="rId8"/>
    <p:sldId id="267" r:id="rId9"/>
    <p:sldId id="280" r:id="rId10"/>
    <p:sldId id="264" r:id="rId11"/>
    <p:sldId id="268" r:id="rId12"/>
    <p:sldId id="269" r:id="rId13"/>
    <p:sldId id="271" r:id="rId14"/>
    <p:sldId id="274" r:id="rId15"/>
    <p:sldId id="282" r:id="rId16"/>
    <p:sldId id="278" r:id="rId17"/>
    <p:sldId id="281"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59857"/>
  </p:normalViewPr>
  <p:slideViewPr>
    <p:cSldViewPr snapToGrid="0">
      <p:cViewPr varScale="1">
        <p:scale>
          <a:sx n="50" d="100"/>
          <a:sy n="50" d="100"/>
        </p:scale>
        <p:origin x="184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0B142-9757-0048-BD7A-E3F5A1F8E213}" type="datetimeFigureOut">
              <a:rPr kumimoji="1" lang="zh-CN" altLang="en-US" smtClean="0"/>
              <a:t>2022/4/22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21C0-1853-4B4D-9CB0-9DFEC1117522}" type="slidenum">
              <a:rPr kumimoji="1" lang="zh-CN" altLang="en-US" smtClean="0"/>
              <a:t>‹#›</a:t>
            </a:fld>
            <a:endParaRPr kumimoji="1" lang="zh-CN" altLang="en-US"/>
          </a:p>
        </p:txBody>
      </p:sp>
    </p:spTree>
    <p:extLst>
      <p:ext uri="{BB962C8B-B14F-4D97-AF65-F5344CB8AC3E}">
        <p14:creationId xmlns:p14="http://schemas.microsoft.com/office/powerpoint/2010/main" val="303305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A621C0-1853-4B4D-9CB0-9DFEC1117522}" type="slidenum">
              <a:rPr kumimoji="1" lang="zh-CN" altLang="en-US" smtClean="0"/>
              <a:t>6</a:t>
            </a:fld>
            <a:endParaRPr kumimoji="1" lang="zh-CN" altLang="en-US"/>
          </a:p>
        </p:txBody>
      </p:sp>
    </p:spTree>
    <p:extLst>
      <p:ext uri="{BB962C8B-B14F-4D97-AF65-F5344CB8AC3E}">
        <p14:creationId xmlns:p14="http://schemas.microsoft.com/office/powerpoint/2010/main" val="493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Basically, there are three reasons to do this. </a:t>
            </a:r>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8</a:t>
            </a:fld>
            <a:endParaRPr kumimoji="1" lang="zh-CN" altLang="en-US"/>
          </a:p>
        </p:txBody>
      </p:sp>
    </p:spTree>
    <p:extLst>
      <p:ext uri="{BB962C8B-B14F-4D97-AF65-F5344CB8AC3E}">
        <p14:creationId xmlns:p14="http://schemas.microsoft.com/office/powerpoint/2010/main" val="167590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reason to do this is blue ocean.</a:t>
            </a:r>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9</a:t>
            </a:fld>
            <a:endParaRPr kumimoji="1" lang="zh-CN" altLang="en-US"/>
          </a:p>
        </p:txBody>
      </p:sp>
    </p:spTree>
    <p:extLst>
      <p:ext uri="{BB962C8B-B14F-4D97-AF65-F5344CB8AC3E}">
        <p14:creationId xmlns:p14="http://schemas.microsoft.com/office/powerpoint/2010/main" val="272653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t>Although there are many companies developing VR games, there are not many companies developing VR applications in education. Which means the competition in market is not fierce. This guarantee our company can be the pioneer.</a:t>
            </a:r>
          </a:p>
          <a:p>
            <a:r>
              <a:rPr lang="en-US" altLang="zh-CN" sz="1600" dirty="0"/>
              <a:t>Meanwhile the suppliers of VR equipment is plentiful like AR/VR </a:t>
            </a:r>
            <a:r>
              <a:rPr lang="en-US" altLang="zh-CN" sz="1600"/>
              <a:t>chip manufacturers, </a:t>
            </a:r>
            <a:r>
              <a:rPr lang="en-US" altLang="zh-CN" sz="1600" dirty="0"/>
              <a:t>NVIDIA Corporation, etc. They offer us many choices, so we can </a:t>
            </a:r>
            <a:r>
              <a:rPr lang="en" altLang="zh-CN" sz="1600" dirty="0"/>
              <a:t>reduce costs</a:t>
            </a:r>
            <a:r>
              <a:rPr lang="zh-CN" altLang="en-US" sz="1600" dirty="0"/>
              <a:t> </a:t>
            </a:r>
            <a:r>
              <a:rPr lang="en-US" altLang="zh-CN" sz="1600" dirty="0"/>
              <a:t>of buying chips or some other devices.</a:t>
            </a:r>
          </a:p>
          <a:p>
            <a:r>
              <a:rPr lang="en" altLang="zh-CN" sz="1600" dirty="0"/>
              <a:t>VR is currently in the blue ocean market</a:t>
            </a:r>
            <a:endParaRPr lang="en-US" altLang="zh-CN" sz="1600" dirty="0"/>
          </a:p>
          <a:p>
            <a:r>
              <a:rPr kumimoji="1" lang="en" altLang="zh-CN" sz="1600" dirty="0"/>
              <a:t>Taking the product form as an example, the models launched by major brands since 2020 are basically all-in-one VR headsets. On the basis of the independent operation ability of the all-in-one machine, by upgrading the PC streaming technology, it can be connected via wireless or wired mode. PC connection, to achieve basically the same experience as the split VR, basically meet the needs of different types of users in different scenarios.</a:t>
            </a:r>
            <a:endParaRPr kumimoji="1" lang="zh-CN" altLang="en-US" sz="1600"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10</a:t>
            </a:fld>
            <a:endParaRPr kumimoji="1" lang="zh-CN" altLang="en-US"/>
          </a:p>
        </p:txBody>
      </p:sp>
    </p:spTree>
    <p:extLst>
      <p:ext uri="{BB962C8B-B14F-4D97-AF65-F5344CB8AC3E}">
        <p14:creationId xmlns:p14="http://schemas.microsoft.com/office/powerpoint/2010/main" val="74330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Secondly, VR is promising in education.</a:t>
            </a:r>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11</a:t>
            </a:fld>
            <a:endParaRPr kumimoji="1" lang="zh-CN" altLang="en-US"/>
          </a:p>
        </p:txBody>
      </p:sp>
    </p:spTree>
    <p:extLst>
      <p:ext uri="{BB962C8B-B14F-4D97-AF65-F5344CB8AC3E}">
        <p14:creationId xmlns:p14="http://schemas.microsoft.com/office/powerpoint/2010/main" val="231469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VR in education can make students be more attractive to the class.</a:t>
            </a:r>
          </a:p>
          <a:p>
            <a:r>
              <a:rPr lang="en-US" altLang="zh-CN" dirty="0"/>
              <a:t>Learning through experiences have long been considered superior to learning via simply reading or listening.</a:t>
            </a:r>
          </a:p>
          <a:p>
            <a:r>
              <a:rPr lang="en-US" altLang="zh-CN" dirty="0"/>
              <a:t>VR can be used to simulate scenarios right within the confines of the home or classroom and provide students with experience that are otherwise too difficult to replicate.</a:t>
            </a:r>
            <a:endParaRPr kumimoji="1" lang="en-US" altLang="zh-CN" dirty="0"/>
          </a:p>
          <a:p>
            <a:r>
              <a:rPr kumimoji="1" lang="en" altLang="zh-CN" dirty="0"/>
              <a:t>VR education can build a virtual learning environment through VR technology, such as simulating the motion of celestial bodies in the universe, chemical reactions and other difficult or risky scenarios in reality </a:t>
            </a:r>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12</a:t>
            </a:fld>
            <a:endParaRPr kumimoji="1" lang="zh-CN" altLang="en-US"/>
          </a:p>
        </p:txBody>
      </p:sp>
    </p:spTree>
    <p:extLst>
      <p:ext uri="{BB962C8B-B14F-4D97-AF65-F5344CB8AC3E}">
        <p14:creationId xmlns:p14="http://schemas.microsoft.com/office/powerpoint/2010/main" val="1402852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2"/>
                </a:solidFill>
              </a:rPr>
              <a:t>In the field of VR commercial use, educational applications are expected to take the lead in developing. This field has rigid demands, the user group is relatively clear, and the business model is relatively clear. According to Goldman Sachs forecast, the global VR education market is expected to exceed US$300 million in 2020 and is expected to exceed US$700 million in 2025.</a:t>
            </a:r>
          </a:p>
          <a:p>
            <a:endParaRPr kumimoji="1" lang="en" altLang="zh-CN" dirty="0"/>
          </a:p>
          <a:p>
            <a:r>
              <a:rPr kumimoji="1" lang="en" altLang="zh-CN" dirty="0"/>
              <a:t>According to IDC data, VR education is the largest application of commercial VR: VR education can build a virtual learning environment through VR technology, such as simulating the motion of celestial bodies in the universe, chemical reactions and other difficult or risky scenarios in reality ;VR vocational education is mainly used in driving schools, auto repair and other fields. According to Oriental Fashion data, the use of VR driving simulators can help driving schools save 30%-40% of operating costs.</a:t>
            </a:r>
          </a:p>
          <a:p>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2"/>
                </a:solidFill>
              </a:rPr>
              <a:t>Parents are spending $42 billion on early child education</a:t>
            </a:r>
          </a:p>
          <a:p>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14</a:t>
            </a:fld>
            <a:endParaRPr kumimoji="1" lang="zh-CN" altLang="en-US"/>
          </a:p>
        </p:txBody>
      </p:sp>
    </p:spTree>
    <p:extLst>
      <p:ext uri="{BB962C8B-B14F-4D97-AF65-F5344CB8AC3E}">
        <p14:creationId xmlns:p14="http://schemas.microsoft.com/office/powerpoint/2010/main" val="189978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VR education as the largest application of commercial VR, it has many applicable business modes. And all</a:t>
            </a:r>
            <a:r>
              <a:rPr kumimoji="1" lang="zh-CN" altLang="en-US" dirty="0"/>
              <a:t> </a:t>
            </a:r>
            <a:r>
              <a:rPr kumimoji="1" lang="en" altLang="zh-CN" dirty="0"/>
              <a:t>these models have been successfully validated</a:t>
            </a:r>
            <a:r>
              <a:rPr kumimoji="1" lang="en-US" altLang="zh-CN" dirty="0"/>
              <a:t>.</a:t>
            </a:r>
            <a:endParaRPr kumimoji="1" lang="en" altLang="zh-CN" dirty="0"/>
          </a:p>
          <a:p>
            <a:endParaRPr kumimoji="1" lang="en" altLang="zh-CN" dirty="0"/>
          </a:p>
          <a:p>
            <a:r>
              <a:rPr kumimoji="1" lang="en" altLang="zh-CN" dirty="0"/>
              <a:t>VR education can build a virtual learning environment through VR technology, such as simulating the motion of celestial bodies in the universe, chemical reactions and other difficult or risky scenarios in reality ;VR vocational education is mainly used in driving schools, auto repair and other fields. According to Oriental Fashion data, the use of VR driving simulators can help driving schools save 30%-40% of operating costs. VR can also play a role in corporate training, as Walmart trained 150,000 employees in VR in 2017.</a:t>
            </a:r>
            <a:endParaRPr kumimoji="1" lang="zh-CN" altLang="en-US" dirty="0"/>
          </a:p>
        </p:txBody>
      </p:sp>
      <p:sp>
        <p:nvSpPr>
          <p:cNvPr id="4" name="灯片编号占位符 3"/>
          <p:cNvSpPr>
            <a:spLocks noGrp="1"/>
          </p:cNvSpPr>
          <p:nvPr>
            <p:ph type="sldNum" sz="quarter" idx="5"/>
          </p:nvPr>
        </p:nvSpPr>
        <p:spPr/>
        <p:txBody>
          <a:bodyPr/>
          <a:lstStyle/>
          <a:p>
            <a:fld id="{16A621C0-1853-4B4D-9CB0-9DFEC1117522}" type="slidenum">
              <a:rPr kumimoji="1" lang="zh-CN" altLang="en-US" smtClean="0"/>
              <a:t>15</a:t>
            </a:fld>
            <a:endParaRPr kumimoji="1" lang="zh-CN" altLang="en-US"/>
          </a:p>
        </p:txBody>
      </p:sp>
    </p:spTree>
    <p:extLst>
      <p:ext uri="{BB962C8B-B14F-4D97-AF65-F5344CB8AC3E}">
        <p14:creationId xmlns:p14="http://schemas.microsoft.com/office/powerpoint/2010/main" val="426895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4/22/2022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7153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32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460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841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76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695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20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4/22/2022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759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167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66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239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4/22/2022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388303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rxentlabs.com/what-is-virtual-reality" TargetMode="External"/><Relationship Id="rId2" Type="http://schemas.openxmlformats.org/officeDocument/2006/relationships/hyperlink" Target="https://www.cnbc.com/2020/01/27/parents-spending-42-billion-on-early-child-care-each-year.html" TargetMode="External"/><Relationship Id="rId1" Type="http://schemas.openxmlformats.org/officeDocument/2006/relationships/slideLayout" Target="../slideLayouts/slideLayout2.xml"/><Relationship Id="rId4" Type="http://schemas.openxmlformats.org/officeDocument/2006/relationships/hyperlink" Target="https://r.datayes.com/details/report/41234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cubes background">
            <a:extLst>
              <a:ext uri="{FF2B5EF4-FFF2-40B4-BE49-F238E27FC236}">
                <a16:creationId xmlns:a16="http://schemas.microsoft.com/office/drawing/2014/main" id="{155E6654-E920-FA63-AD11-4E73A224AE72}"/>
              </a:ext>
            </a:extLst>
          </p:cNvPr>
          <p:cNvPicPr>
            <a:picLocks noChangeAspect="1"/>
          </p:cNvPicPr>
          <p:nvPr/>
        </p:nvPicPr>
        <p:blipFill rotWithShape="1">
          <a:blip r:embed="rId3">
            <a:alphaModFix amt="70000"/>
          </a:blip>
          <a:srcRect t="10354"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90984A7E-A9D6-48CB-9F85-464E56A42B21}"/>
              </a:ext>
            </a:extLst>
          </p:cNvPr>
          <p:cNvSpPr>
            <a:spLocks noGrp="1"/>
          </p:cNvSpPr>
          <p:nvPr>
            <p:ph type="ctrTitle"/>
          </p:nvPr>
        </p:nvSpPr>
        <p:spPr>
          <a:xfrm>
            <a:off x="838200" y="740211"/>
            <a:ext cx="7530685" cy="3163864"/>
          </a:xfrm>
        </p:spPr>
        <p:txBody>
          <a:bodyPr>
            <a:normAutofit/>
          </a:bodyPr>
          <a:lstStyle/>
          <a:p>
            <a:pPr algn="l"/>
            <a:r>
              <a:rPr lang="en-US" altLang="zh-CN" sz="5200">
                <a:solidFill>
                  <a:srgbClr val="FFFFFF"/>
                </a:solidFill>
              </a:rPr>
              <a:t>Virtual Reality in Education</a:t>
            </a:r>
            <a:endParaRPr lang="zh-CN" altLang="en-US" sz="5200">
              <a:solidFill>
                <a:srgbClr val="FFFFFF"/>
              </a:solidFill>
            </a:endParaRPr>
          </a:p>
        </p:txBody>
      </p:sp>
      <p:sp>
        <p:nvSpPr>
          <p:cNvPr id="3" name="Subtitle 2">
            <a:extLst>
              <a:ext uri="{FF2B5EF4-FFF2-40B4-BE49-F238E27FC236}">
                <a16:creationId xmlns:a16="http://schemas.microsoft.com/office/drawing/2014/main" id="{03E81BF0-397B-429E-85DE-BB790B5C7D06}"/>
              </a:ext>
            </a:extLst>
          </p:cNvPr>
          <p:cNvSpPr>
            <a:spLocks noGrp="1"/>
          </p:cNvSpPr>
          <p:nvPr>
            <p:ph type="subTitle" idx="1"/>
          </p:nvPr>
        </p:nvSpPr>
        <p:spPr>
          <a:xfrm>
            <a:off x="838200" y="4074515"/>
            <a:ext cx="7583133" cy="1748769"/>
          </a:xfrm>
        </p:spPr>
        <p:txBody>
          <a:bodyPr>
            <a:normAutofit/>
          </a:bodyPr>
          <a:lstStyle/>
          <a:p>
            <a:pPr algn="l"/>
            <a:r>
              <a:rPr lang="en-US" altLang="zh-CN" sz="2200" dirty="0">
                <a:solidFill>
                  <a:srgbClr val="FFFFFF"/>
                </a:solidFill>
              </a:rPr>
              <a:t>Team Members:</a:t>
            </a:r>
          </a:p>
          <a:p>
            <a:pPr algn="l"/>
            <a:r>
              <a:rPr lang="en-US" altLang="zh-CN" sz="2200" dirty="0">
                <a:solidFill>
                  <a:srgbClr val="FFFFFF"/>
                </a:solidFill>
              </a:rPr>
              <a:t>Zechen</a:t>
            </a:r>
            <a:r>
              <a:rPr lang="zh-CN" altLang="en-US" sz="2200" dirty="0">
                <a:solidFill>
                  <a:srgbClr val="FFFFFF"/>
                </a:solidFill>
              </a:rPr>
              <a:t> </a:t>
            </a:r>
            <a:r>
              <a:rPr lang="en-US" altLang="zh-CN" sz="2200" dirty="0">
                <a:solidFill>
                  <a:srgbClr val="FFFFFF"/>
                </a:solidFill>
              </a:rPr>
              <a:t>Song		001533496</a:t>
            </a:r>
            <a:br>
              <a:rPr lang="en-US" altLang="zh-CN" sz="2200" dirty="0">
                <a:solidFill>
                  <a:srgbClr val="FFFFFF"/>
                </a:solidFill>
              </a:rPr>
            </a:br>
            <a:r>
              <a:rPr lang="en-US" altLang="zh-CN" sz="2200" dirty="0">
                <a:solidFill>
                  <a:srgbClr val="FFFFFF"/>
                </a:solidFill>
              </a:rPr>
              <a:t>Jiaqi</a:t>
            </a:r>
            <a:r>
              <a:rPr lang="zh-CN" altLang="en-US" sz="2200" dirty="0">
                <a:solidFill>
                  <a:srgbClr val="FFFFFF"/>
                </a:solidFill>
              </a:rPr>
              <a:t> </a:t>
            </a:r>
            <a:r>
              <a:rPr lang="en-US" altLang="zh-CN" sz="2200">
                <a:solidFill>
                  <a:srgbClr val="FFFFFF"/>
                </a:solidFill>
              </a:rPr>
              <a:t>Wang		001023711</a:t>
            </a:r>
            <a:br>
              <a:rPr lang="en-US" altLang="zh-CN" sz="2200" dirty="0">
                <a:solidFill>
                  <a:srgbClr val="FFFFFF"/>
                </a:solidFill>
              </a:rPr>
            </a:br>
            <a:r>
              <a:rPr lang="en-US" altLang="zh-CN" sz="2200">
                <a:solidFill>
                  <a:srgbClr val="FFFFFF"/>
                </a:solidFill>
              </a:rPr>
              <a:t>Taizhou Qing		001560796</a:t>
            </a:r>
            <a:endParaRPr lang="en-US" altLang="zh-CN" sz="2200" dirty="0">
              <a:solidFill>
                <a:srgbClr val="FFFFFF"/>
              </a:solidFill>
            </a:endParaRPr>
          </a:p>
        </p:txBody>
      </p:sp>
    </p:spTree>
    <p:extLst>
      <p:ext uri="{BB962C8B-B14F-4D97-AF65-F5344CB8AC3E}">
        <p14:creationId xmlns:p14="http://schemas.microsoft.com/office/powerpoint/2010/main" val="147338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normAutofit fontScale="90000"/>
          </a:bodyPr>
          <a:lstStyle/>
          <a:p>
            <a:r>
              <a:rPr lang="en" altLang="zh-CN" dirty="0"/>
              <a:t>VR is currently in the blue ocean market</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lstStyle/>
          <a:p>
            <a:pPr>
              <a:lnSpc>
                <a:spcPct val="200000"/>
              </a:lnSpc>
            </a:pPr>
            <a:r>
              <a:rPr lang="en-US" altLang="zh-CN" dirty="0"/>
              <a:t>Competition is not fierce.</a:t>
            </a:r>
          </a:p>
          <a:p>
            <a:pPr>
              <a:lnSpc>
                <a:spcPct val="200000"/>
              </a:lnSpc>
            </a:pPr>
            <a:r>
              <a:rPr lang="en-US" altLang="zh-CN" dirty="0"/>
              <a:t>Suppliers are </a:t>
            </a:r>
            <a:r>
              <a:rPr lang="en" altLang="zh-CN" dirty="0"/>
              <a:t>plentiful</a:t>
            </a:r>
            <a:r>
              <a:rPr lang="en-US" altLang="zh-CN" dirty="0"/>
              <a:t>.</a:t>
            </a:r>
          </a:p>
        </p:txBody>
      </p:sp>
      <p:pic>
        <p:nvPicPr>
          <p:cNvPr id="4" name="图片 3">
            <a:extLst>
              <a:ext uri="{FF2B5EF4-FFF2-40B4-BE49-F238E27FC236}">
                <a16:creationId xmlns:a16="http://schemas.microsoft.com/office/drawing/2014/main" id="{81B3BBCF-8A58-4143-8635-4F3785849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68799"/>
            <a:ext cx="10820931" cy="1325563"/>
          </a:xfrm>
          <a:prstGeom prst="rect">
            <a:avLst/>
          </a:prstGeom>
        </p:spPr>
      </p:pic>
    </p:spTree>
    <p:extLst>
      <p:ext uri="{BB962C8B-B14F-4D97-AF65-F5344CB8AC3E}">
        <p14:creationId xmlns:p14="http://schemas.microsoft.com/office/powerpoint/2010/main" val="304478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US" altLang="zh-CN" dirty="0"/>
              <a:t>Virtual Reality is Promising in Education</a:t>
            </a:r>
            <a:endParaRPr lang="zh-CN" altLang="en-US" dirty="0"/>
          </a:p>
        </p:txBody>
      </p:sp>
    </p:spTree>
    <p:extLst>
      <p:ext uri="{BB962C8B-B14F-4D97-AF65-F5344CB8AC3E}">
        <p14:creationId xmlns:p14="http://schemas.microsoft.com/office/powerpoint/2010/main" val="20387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lstStyle/>
          <a:p>
            <a:r>
              <a:rPr lang="en-US" altLang="zh-CN" dirty="0"/>
              <a:t>VR is promising in education</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lstStyle/>
          <a:p>
            <a:pPr>
              <a:lnSpc>
                <a:spcPct val="200000"/>
              </a:lnSpc>
            </a:pPr>
            <a:r>
              <a:rPr lang="en-US" altLang="zh-CN" dirty="0">
                <a:latin typeface="Times New Roman" panose="02020603050405020304" pitchFamily="18" charset="0"/>
                <a:cs typeface="Times New Roman" panose="02020603050405020304" pitchFamily="18" charset="0"/>
              </a:rPr>
              <a:t>More attractive</a:t>
            </a:r>
          </a:p>
          <a:p>
            <a:pPr>
              <a:lnSpc>
                <a:spcPct val="200000"/>
              </a:lnSpc>
            </a:pPr>
            <a:r>
              <a:rPr lang="en-US" altLang="zh-CN" dirty="0">
                <a:latin typeface="Times New Roman" panose="02020603050405020304" pitchFamily="18" charset="0"/>
                <a:cs typeface="Times New Roman" panose="02020603050405020304" pitchFamily="18" charset="0"/>
              </a:rPr>
              <a:t>More detail</a:t>
            </a:r>
          </a:p>
          <a:p>
            <a:pPr>
              <a:lnSpc>
                <a:spcPct val="200000"/>
              </a:lnSpc>
            </a:pPr>
            <a:r>
              <a:rPr lang="en-US" altLang="zh-CN" dirty="0">
                <a:latin typeface="Times New Roman" panose="02020603050405020304" pitchFamily="18" charset="0"/>
                <a:cs typeface="Times New Roman" panose="02020603050405020304" pitchFamily="18" charset="0"/>
              </a:rPr>
              <a:t>Higher grades</a:t>
            </a:r>
          </a:p>
          <a:p>
            <a:pPr>
              <a:lnSpc>
                <a:spcPct val="200000"/>
              </a:lnSpc>
            </a:pPr>
            <a:endParaRPr lang="en-US" altLang="zh-CN" dirty="0">
              <a:latin typeface="Times New Roman" panose="02020603050405020304" pitchFamily="18" charset="0"/>
              <a:cs typeface="Times New Roman" panose="02020603050405020304" pitchFamily="18" charset="0"/>
            </a:endParaRPr>
          </a:p>
          <a:p>
            <a:pPr>
              <a:lnSpc>
                <a:spcPct val="200000"/>
              </a:lnSpc>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83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US" altLang="zh-CN" dirty="0"/>
              <a:t>Virtual Reality in Education is Profitable</a:t>
            </a:r>
            <a:endParaRPr lang="zh-CN" altLang="en-US" dirty="0"/>
          </a:p>
        </p:txBody>
      </p:sp>
    </p:spTree>
    <p:extLst>
      <p:ext uri="{BB962C8B-B14F-4D97-AF65-F5344CB8AC3E}">
        <p14:creationId xmlns:p14="http://schemas.microsoft.com/office/powerpoint/2010/main" val="66841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a:xfrm>
            <a:off x="838200" y="586992"/>
            <a:ext cx="4953000" cy="1664573"/>
          </a:xfrm>
        </p:spPr>
        <p:txBody>
          <a:bodyPr>
            <a:normAutofit/>
          </a:bodyPr>
          <a:lstStyle/>
          <a:p>
            <a:r>
              <a:rPr lang="en-US" altLang="zh-CN" dirty="0">
                <a:solidFill>
                  <a:schemeClr val="tx2"/>
                </a:solidFill>
              </a:rPr>
              <a:t>VR in education is profitable</a:t>
            </a:r>
            <a:endParaRPr lang="zh-CN" altLang="en-US" dirty="0">
              <a:solidFill>
                <a:schemeClr val="tx2"/>
              </a:solidFill>
            </a:endParaRPr>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a:xfrm>
            <a:off x="838200" y="2411653"/>
            <a:ext cx="4952681" cy="3728613"/>
          </a:xfrm>
        </p:spPr>
        <p:txBody>
          <a:bodyPr>
            <a:normAutofit/>
          </a:bodyPr>
          <a:lstStyle/>
          <a:p>
            <a:pPr>
              <a:lnSpc>
                <a:spcPct val="200000"/>
              </a:lnSpc>
            </a:pPr>
            <a:r>
              <a:rPr lang="en-US" altLang="zh-CN"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rPr>
              <a:t>VR software service is highly profitable.</a:t>
            </a:r>
          </a:p>
          <a:p>
            <a:pPr>
              <a:lnSpc>
                <a:spcPct val="200000"/>
              </a:lnSpc>
            </a:pPr>
            <a:r>
              <a:rPr lang="en-US" altLang="zh-CN"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rPr>
              <a:t>VR in Education Market</a:t>
            </a:r>
            <a:r>
              <a:rPr lang="zh-CN" altLang="en-US"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rPr>
              <a:t>size developing rapidly.</a:t>
            </a:r>
          </a:p>
          <a:p>
            <a:pPr>
              <a:lnSpc>
                <a:spcPct val="200000"/>
              </a:lnSpc>
            </a:pPr>
            <a:r>
              <a:rPr lang="en-US" altLang="zh-CN"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rPr>
              <a:t>Parents spend a lot in children’s education</a:t>
            </a:r>
          </a:p>
          <a:p>
            <a:pPr>
              <a:lnSpc>
                <a:spcPct val="200000"/>
              </a:lnSpc>
            </a:pPr>
            <a:endParaRPr lang="en-US" altLang="zh-CN" sz="1800" b="1" dirty="0">
              <a:solidFill>
                <a:schemeClr val="tx2"/>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图片 4" descr="图表, 折线图&#10;&#10;描述已自动生成">
            <a:extLst>
              <a:ext uri="{FF2B5EF4-FFF2-40B4-BE49-F238E27FC236}">
                <a16:creationId xmlns:a16="http://schemas.microsoft.com/office/drawing/2014/main" id="{336B21AC-F78A-7444-B5C2-85BE9B34A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2014959"/>
            <a:ext cx="4724400" cy="2822828"/>
          </a:xfrm>
          <a:prstGeom prst="rect">
            <a:avLst/>
          </a:prstGeom>
        </p:spPr>
      </p:pic>
    </p:spTree>
    <p:extLst>
      <p:ext uri="{BB962C8B-B14F-4D97-AF65-F5344CB8AC3E}">
        <p14:creationId xmlns:p14="http://schemas.microsoft.com/office/powerpoint/2010/main" val="281721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D413849-4474-D046-B449-6B3B7071D14C}"/>
              </a:ext>
            </a:extLst>
          </p:cNvPr>
          <p:cNvSpPr txBox="1"/>
          <p:nvPr/>
        </p:nvSpPr>
        <p:spPr>
          <a:xfrm>
            <a:off x="188201" y="2412085"/>
            <a:ext cx="3693640" cy="584775"/>
          </a:xfrm>
          <a:prstGeom prst="rect">
            <a:avLst/>
          </a:prstGeom>
          <a:noFill/>
        </p:spPr>
        <p:txBody>
          <a:bodyPr wrap="none" rtlCol="0">
            <a:spAutoFit/>
          </a:bodyPr>
          <a:lstStyle/>
          <a:p>
            <a:r>
              <a:rPr kumimoji="1" lang="en-US" altLang="zh-CN" sz="3200" b="1" dirty="0">
                <a:solidFill>
                  <a:schemeClr val="bg1"/>
                </a:solidFill>
                <a:latin typeface="Times New Roman" panose="02020603050405020304" pitchFamily="18" charset="0"/>
                <a:cs typeface="Times New Roman" panose="02020603050405020304" pitchFamily="18" charset="0"/>
              </a:rPr>
              <a:t>Education in School</a:t>
            </a:r>
          </a:p>
        </p:txBody>
      </p:sp>
      <p:sp>
        <p:nvSpPr>
          <p:cNvPr id="7" name="文本框 6">
            <a:extLst>
              <a:ext uri="{FF2B5EF4-FFF2-40B4-BE49-F238E27FC236}">
                <a16:creationId xmlns:a16="http://schemas.microsoft.com/office/drawing/2014/main" id="{8BA3047E-3ECA-B641-A0FF-256113D94099}"/>
              </a:ext>
            </a:extLst>
          </p:cNvPr>
          <p:cNvSpPr txBox="1"/>
          <p:nvPr/>
        </p:nvSpPr>
        <p:spPr>
          <a:xfrm>
            <a:off x="4265258" y="2412085"/>
            <a:ext cx="3941272" cy="584775"/>
          </a:xfrm>
          <a:prstGeom prst="rect">
            <a:avLst/>
          </a:prstGeom>
          <a:noFill/>
        </p:spPr>
        <p:txBody>
          <a:bodyPr wrap="none" rtlCol="0">
            <a:spAutoFit/>
          </a:bodyPr>
          <a:lstStyle/>
          <a:p>
            <a:r>
              <a:rPr kumimoji="1" lang="en" altLang="zh-CN" sz="3200" b="1" dirty="0">
                <a:solidFill>
                  <a:schemeClr val="bg1"/>
                </a:solidFill>
                <a:latin typeface="Times New Roman" panose="02020603050405020304" pitchFamily="18" charset="0"/>
                <a:cs typeface="Times New Roman" panose="02020603050405020304" pitchFamily="18" charset="0"/>
              </a:rPr>
              <a:t>Vocational Education</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32D0A29-9CFE-334A-B75F-7BA50C4EAE7B}"/>
              </a:ext>
            </a:extLst>
          </p:cNvPr>
          <p:cNvSpPr txBox="1"/>
          <p:nvPr/>
        </p:nvSpPr>
        <p:spPr>
          <a:xfrm>
            <a:off x="8550480" y="2413479"/>
            <a:ext cx="3623684" cy="584775"/>
          </a:xfrm>
          <a:prstGeom prst="rect">
            <a:avLst/>
          </a:prstGeom>
          <a:noFill/>
        </p:spPr>
        <p:txBody>
          <a:bodyPr wrap="none" rtlCol="0">
            <a:spAutoFit/>
          </a:bodyPr>
          <a:lstStyle/>
          <a:p>
            <a:r>
              <a:rPr kumimoji="1" lang="en" altLang="zh-CN" sz="3200" b="1" dirty="0">
                <a:solidFill>
                  <a:schemeClr val="bg1"/>
                </a:solidFill>
                <a:latin typeface="Times New Roman" panose="02020603050405020304" pitchFamily="18" charset="0"/>
                <a:cs typeface="Times New Roman" panose="02020603050405020304" pitchFamily="18" charset="0"/>
              </a:rPr>
              <a:t>Corporate Training</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pic>
        <p:nvPicPr>
          <p:cNvPr id="3" name="图形 2" descr="女教授 纯色填充">
            <a:extLst>
              <a:ext uri="{FF2B5EF4-FFF2-40B4-BE49-F238E27FC236}">
                <a16:creationId xmlns:a16="http://schemas.microsoft.com/office/drawing/2014/main" id="{9788F606-8E82-874F-A831-5CE967438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7821" y="1371950"/>
            <a:ext cx="914400" cy="914400"/>
          </a:xfrm>
          <a:prstGeom prst="rect">
            <a:avLst/>
          </a:prstGeom>
        </p:spPr>
      </p:pic>
      <p:pic>
        <p:nvPicPr>
          <p:cNvPr id="5" name="图形 4" descr="出租车 纯色填充">
            <a:extLst>
              <a:ext uri="{FF2B5EF4-FFF2-40B4-BE49-F238E27FC236}">
                <a16:creationId xmlns:a16="http://schemas.microsoft.com/office/drawing/2014/main" id="{17467B74-3B67-0F4F-BAF0-F2CEB21F9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78694" y="1371950"/>
            <a:ext cx="914400" cy="914400"/>
          </a:xfrm>
          <a:prstGeom prst="rect">
            <a:avLst/>
          </a:prstGeom>
        </p:spPr>
      </p:pic>
      <p:pic>
        <p:nvPicPr>
          <p:cNvPr id="11" name="图形 10" descr="办公椅 纯色填充">
            <a:extLst>
              <a:ext uri="{FF2B5EF4-FFF2-40B4-BE49-F238E27FC236}">
                <a16:creationId xmlns:a16="http://schemas.microsoft.com/office/drawing/2014/main" id="{66436115-174E-3648-8A5F-87C59A7AE9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05123" y="1497685"/>
            <a:ext cx="914400" cy="914400"/>
          </a:xfrm>
          <a:prstGeom prst="rect">
            <a:avLst/>
          </a:prstGeom>
        </p:spPr>
      </p:pic>
      <p:sp>
        <p:nvSpPr>
          <p:cNvPr id="13" name="文本框 12">
            <a:extLst>
              <a:ext uri="{FF2B5EF4-FFF2-40B4-BE49-F238E27FC236}">
                <a16:creationId xmlns:a16="http://schemas.microsoft.com/office/drawing/2014/main" id="{D4A1BF92-B7A3-4D44-9626-73041B299361}"/>
              </a:ext>
            </a:extLst>
          </p:cNvPr>
          <p:cNvSpPr txBox="1"/>
          <p:nvPr/>
        </p:nvSpPr>
        <p:spPr>
          <a:xfrm>
            <a:off x="9208690" y="3498957"/>
            <a:ext cx="2307265" cy="1569660"/>
          </a:xfrm>
          <a:prstGeom prst="rect">
            <a:avLst/>
          </a:prstGeom>
          <a:noFill/>
        </p:spPr>
        <p:txBody>
          <a:bodyPr wrap="square">
            <a:spAutoFit/>
          </a:bodyPr>
          <a:lstStyle/>
          <a:p>
            <a:pPr algn="ctr"/>
            <a:r>
              <a:rPr lang="zh-CN" altLang="en-US" sz="2400" dirty="0">
                <a:solidFill>
                  <a:schemeClr val="bg1"/>
                </a:solidFill>
                <a:latin typeface="Times New Roman" panose="02020603050405020304" pitchFamily="18" charset="0"/>
                <a:cs typeface="Times New Roman" panose="02020603050405020304" pitchFamily="18" charset="0"/>
              </a:rPr>
              <a:t>Walmart trained 150,000 employees in VR in 2017</a:t>
            </a:r>
            <a:r>
              <a:rPr lang="en-US" altLang="zh-CN" sz="2400" dirty="0">
                <a:solidFill>
                  <a:schemeClr val="bg1"/>
                </a:solidFill>
                <a:latin typeface="Times New Roman" panose="02020603050405020304" pitchFamily="18" charset="0"/>
                <a:cs typeface="Times New Roman" panose="02020603050405020304" pitchFamily="18" charset="0"/>
              </a:rPr>
              <a:t>.</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49DDAE2F-1A27-224C-9014-87B1425780F8}"/>
              </a:ext>
            </a:extLst>
          </p:cNvPr>
          <p:cNvSpPr txBox="1"/>
          <p:nvPr/>
        </p:nvSpPr>
        <p:spPr>
          <a:xfrm>
            <a:off x="694598" y="3498957"/>
            <a:ext cx="2699735" cy="2308324"/>
          </a:xfrm>
          <a:prstGeom prst="rect">
            <a:avLst/>
          </a:prstGeom>
          <a:noFill/>
        </p:spPr>
        <p:txBody>
          <a:bodyPr wrap="square">
            <a:spAutoFit/>
          </a:bodyPr>
          <a:lstStyle/>
          <a:p>
            <a:pPr algn="ctr"/>
            <a:r>
              <a:rPr lang="zh-CN" altLang="en-US" sz="2400" dirty="0">
                <a:solidFill>
                  <a:schemeClr val="bg1"/>
                </a:solidFill>
                <a:latin typeface="Times New Roman" panose="02020603050405020304" pitchFamily="18" charset="0"/>
                <a:cs typeface="Times New Roman" panose="02020603050405020304" pitchFamily="18" charset="0"/>
              </a:rPr>
              <a:t>VR education can build a virtual learning environment through VR technology</a:t>
            </a:r>
            <a:r>
              <a:rPr lang="en-US" altLang="zh-CN" sz="2400" dirty="0">
                <a:solidFill>
                  <a:schemeClr val="bg1"/>
                </a:solidFill>
                <a:latin typeface="Times New Roman" panose="02020603050405020304" pitchFamily="18" charset="0"/>
                <a:cs typeface="Times New Roman" panose="02020603050405020304" pitchFamily="18" charset="0"/>
              </a:rPr>
              <a:t>.</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B0F8307B-430D-D045-B2B4-FE23DEC0474F}"/>
              </a:ext>
            </a:extLst>
          </p:cNvPr>
          <p:cNvSpPr txBox="1"/>
          <p:nvPr/>
        </p:nvSpPr>
        <p:spPr>
          <a:xfrm>
            <a:off x="4713666" y="3498957"/>
            <a:ext cx="3175692" cy="2308324"/>
          </a:xfrm>
          <a:prstGeom prst="rect">
            <a:avLst/>
          </a:prstGeom>
          <a:noFill/>
        </p:spPr>
        <p:txBody>
          <a:bodyPr wrap="square">
            <a:spAutoFit/>
          </a:bodyPr>
          <a:lstStyle/>
          <a:p>
            <a:pPr algn="ctr"/>
            <a:r>
              <a:rPr lang="zh-CN" altLang="en-US" sz="2400" dirty="0">
                <a:solidFill>
                  <a:schemeClr val="bg1"/>
                </a:solidFill>
                <a:latin typeface="Times New Roman" panose="02020603050405020304" pitchFamily="18" charset="0"/>
                <a:cs typeface="Times New Roman" panose="02020603050405020304" pitchFamily="18" charset="0"/>
              </a:rPr>
              <a:t>According to Oriental Fashion data, the use of VR driving simulators can help driving schools save 30%-40% of operating costs</a:t>
            </a:r>
            <a:r>
              <a:rPr lang="en-US" altLang="zh-CN" sz="2400" dirty="0">
                <a:solidFill>
                  <a:schemeClr val="bg1"/>
                </a:solidFill>
                <a:latin typeface="Times New Roman" panose="02020603050405020304" pitchFamily="18" charset="0"/>
                <a:cs typeface="Times New Roman" panose="02020603050405020304" pitchFamily="18" charset="0"/>
              </a:rPr>
              <a:t>.</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3789D2E8-E67F-C341-921B-B334FDAA53BC}"/>
              </a:ext>
            </a:extLst>
          </p:cNvPr>
          <p:cNvSpPr>
            <a:spLocks noGrp="1"/>
          </p:cNvSpPr>
          <p:nvPr>
            <p:ph type="title"/>
          </p:nvPr>
        </p:nvSpPr>
        <p:spPr>
          <a:xfrm>
            <a:off x="278771" y="357894"/>
            <a:ext cx="8093149" cy="763007"/>
          </a:xfrm>
        </p:spPr>
        <p:txBody>
          <a:bodyPr>
            <a:normAutofit/>
          </a:bodyPr>
          <a:lstStyle/>
          <a:p>
            <a:r>
              <a:rPr lang="en-US" altLang="zh-CN" dirty="0"/>
              <a:t>VR in education is profitable</a:t>
            </a:r>
            <a:endParaRPr lang="zh-CN" altLang="en-US" dirty="0"/>
          </a:p>
        </p:txBody>
      </p:sp>
    </p:spTree>
    <p:extLst>
      <p:ext uri="{BB962C8B-B14F-4D97-AF65-F5344CB8AC3E}">
        <p14:creationId xmlns:p14="http://schemas.microsoft.com/office/powerpoint/2010/main" val="196620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29247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lstStyle/>
          <a:p>
            <a:r>
              <a:rPr lang="en-US" altLang="zh-CN" dirty="0"/>
              <a:t>Conclusion</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VR in education is promising</a:t>
            </a:r>
          </a:p>
          <a:p>
            <a:pPr>
              <a:lnSpc>
                <a:spcPct val="150000"/>
              </a:lnSpc>
            </a:pPr>
            <a:r>
              <a:rPr lang="en-US" altLang="zh-CN" dirty="0">
                <a:latin typeface="Times New Roman" panose="02020603050405020304" pitchFamily="18" charset="0"/>
                <a:cs typeface="Times New Roman" panose="02020603050405020304" pitchFamily="18" charset="0"/>
              </a:rPr>
              <a:t>VR in education is profitable</a:t>
            </a:r>
          </a:p>
          <a:p>
            <a:pPr>
              <a:lnSpc>
                <a:spcPct val="150000"/>
              </a:lnSpc>
            </a:pPr>
            <a:r>
              <a:rPr lang="en-US" altLang="zh-CN" dirty="0">
                <a:latin typeface="Times New Roman" panose="02020603050405020304" pitchFamily="18" charset="0"/>
                <a:cs typeface="Times New Roman" panose="02020603050405020304" pitchFamily="18" charset="0"/>
              </a:rPr>
              <a:t>VR in education is attractive</a:t>
            </a:r>
          </a:p>
          <a:p>
            <a:pPr>
              <a:lnSpc>
                <a:spcPct val="150000"/>
              </a:lnSpc>
            </a:pPr>
            <a:r>
              <a:rPr lang="en-US" altLang="zh-CN" dirty="0">
                <a:latin typeface="Times New Roman" panose="02020603050405020304" pitchFamily="18" charset="0"/>
                <a:cs typeface="Times New Roman" panose="02020603050405020304" pitchFamily="18" charset="0"/>
              </a:rPr>
              <a:t>Software service is the target</a:t>
            </a:r>
          </a:p>
          <a:p>
            <a:pPr>
              <a:lnSpc>
                <a:spcPct val="150000"/>
              </a:lnSpc>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80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US" altLang="zh-CN" dirty="0"/>
              <a:t>Q &amp; A</a:t>
            </a:r>
            <a:endParaRPr lang="zh-CN" altLang="en-US" dirty="0"/>
          </a:p>
        </p:txBody>
      </p:sp>
    </p:spTree>
    <p:extLst>
      <p:ext uri="{BB962C8B-B14F-4D97-AF65-F5344CB8AC3E}">
        <p14:creationId xmlns:p14="http://schemas.microsoft.com/office/powerpoint/2010/main" val="508895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lstStyle/>
          <a:p>
            <a:r>
              <a:rPr lang="en-US" altLang="zh-CN" dirty="0"/>
              <a:t>References</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normAutofit/>
          </a:bodyPr>
          <a:lstStyle/>
          <a:p>
            <a:r>
              <a:rPr lang="en-US" altLang="zh-CN" sz="1600" dirty="0">
                <a:hlinkClick r:id="rId2"/>
              </a:rPr>
              <a:t>https://www.cnbc.com/2020/01/27/parents-spending-42-billion-on-early-child-care-each-year.html</a:t>
            </a:r>
            <a:endParaRPr lang="en-US" altLang="zh-CN" sz="1600" dirty="0"/>
          </a:p>
          <a:p>
            <a:r>
              <a:rPr lang="en-US" altLang="zh-CN" sz="1600" dirty="0"/>
              <a:t>https://</a:t>
            </a:r>
            <a:r>
              <a:rPr lang="en-US" altLang="zh-CN" sz="1600" dirty="0" err="1"/>
              <a:t>www.vrs.org.uk</a:t>
            </a:r>
            <a:r>
              <a:rPr lang="en-US" altLang="zh-CN" sz="1600" dirty="0"/>
              <a:t>/virtual-reality/what-is-virtual-</a:t>
            </a:r>
            <a:r>
              <a:rPr lang="en-US" altLang="zh-CN" sz="1600" dirty="0" err="1"/>
              <a:t>reality.html</a:t>
            </a:r>
            <a:endParaRPr lang="en-US" altLang="zh-CN" sz="1600" dirty="0"/>
          </a:p>
          <a:p>
            <a:r>
              <a:rPr lang="en-US" altLang="zh-CN" sz="1600" dirty="0">
                <a:hlinkClick r:id="rId3"/>
              </a:rPr>
              <a:t>https://www.marxentlabs.com/what-is-virtual-reality</a:t>
            </a:r>
            <a:endParaRPr lang="en-US" altLang="zh-CN" sz="1600" dirty="0"/>
          </a:p>
          <a:p>
            <a:r>
              <a:rPr lang="en-US" altLang="zh-CN" sz="1600" dirty="0">
                <a:hlinkClick r:id="rId4"/>
              </a:rPr>
              <a:t>https://r.datayes.com/details/report/4123413</a:t>
            </a:r>
            <a:endParaRPr lang="en-US" altLang="zh-CN" sz="1600" dirty="0"/>
          </a:p>
          <a:p>
            <a:r>
              <a:rPr lang="en-US" altLang="zh-CN" sz="1600" dirty="0"/>
              <a:t>https://</a:t>
            </a:r>
            <a:r>
              <a:rPr lang="en-US" altLang="zh-CN" sz="1600" dirty="0" err="1"/>
              <a:t>r.datayes.com</a:t>
            </a:r>
            <a:r>
              <a:rPr lang="en-US" altLang="zh-CN" sz="1600" dirty="0"/>
              <a:t>/details/report/4811797?tab=original</a:t>
            </a:r>
          </a:p>
          <a:p>
            <a:endParaRPr lang="en-US" altLang="zh-CN" sz="1600" dirty="0"/>
          </a:p>
        </p:txBody>
      </p:sp>
    </p:spTree>
    <p:extLst>
      <p:ext uri="{BB962C8B-B14F-4D97-AF65-F5344CB8AC3E}">
        <p14:creationId xmlns:p14="http://schemas.microsoft.com/office/powerpoint/2010/main" val="391167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0920E6-80CA-4F2F-B0D1-0ED4F9D5DBFE}"/>
              </a:ext>
            </a:extLst>
          </p:cNvPr>
          <p:cNvSpPr>
            <a:spLocks noGrp="1"/>
          </p:cNvSpPr>
          <p:nvPr>
            <p:ph type="title"/>
          </p:nvPr>
        </p:nvSpPr>
        <p:spPr>
          <a:xfrm>
            <a:off x="839788" y="1506071"/>
            <a:ext cx="3059859" cy="717176"/>
          </a:xfrm>
        </p:spPr>
        <p:txBody>
          <a:bodyPr>
            <a:noAutofit/>
          </a:bodyPr>
          <a:lstStyle/>
          <a:p>
            <a:r>
              <a:rPr lang="en-US" altLang="zh-CN" sz="4000" dirty="0"/>
              <a:t>Agenda</a:t>
            </a:r>
            <a:endParaRPr lang="zh-CN" altLang="en-US" sz="4000" dirty="0"/>
          </a:p>
        </p:txBody>
      </p:sp>
      <p:sp>
        <p:nvSpPr>
          <p:cNvPr id="5" name="Content Placeholder 4">
            <a:extLst>
              <a:ext uri="{FF2B5EF4-FFF2-40B4-BE49-F238E27FC236}">
                <a16:creationId xmlns:a16="http://schemas.microsoft.com/office/drawing/2014/main" id="{FEDC5D86-2AAD-4969-84CC-94D19B9DF33E}"/>
              </a:ext>
            </a:extLst>
          </p:cNvPr>
          <p:cNvSpPr>
            <a:spLocks noGrp="1"/>
          </p:cNvSpPr>
          <p:nvPr>
            <p:ph idx="1"/>
          </p:nvPr>
        </p:nvSpPr>
        <p:spPr>
          <a:xfrm>
            <a:off x="5378824" y="1506071"/>
            <a:ext cx="5976564" cy="4354979"/>
          </a:xfrm>
        </p:spPr>
        <p:txBody>
          <a:bodyPr>
            <a:normAutofit/>
          </a:bodyPr>
          <a:lstStyle/>
          <a:p>
            <a:pPr>
              <a:lnSpc>
                <a:spcPct val="200000"/>
              </a:lnSpc>
            </a:pPr>
            <a:r>
              <a:rPr lang="en-US" altLang="zh-CN" sz="2800">
                <a:latin typeface="Times New Roman" panose="02020603050405020304" pitchFamily="18" charset="0"/>
                <a:cs typeface="Times New Roman" panose="02020603050405020304" pitchFamily="18" charset="0"/>
              </a:rPr>
              <a:t>Introduction</a:t>
            </a:r>
          </a:p>
          <a:p>
            <a:pPr>
              <a:lnSpc>
                <a:spcPct val="200000"/>
              </a:lnSpc>
            </a:pPr>
            <a:r>
              <a:rPr lang="en-US" altLang="zh-CN" sz="2800">
                <a:latin typeface="Times New Roman" panose="02020603050405020304" pitchFamily="18" charset="0"/>
                <a:cs typeface="Times New Roman" panose="02020603050405020304" pitchFamily="18" charset="0"/>
              </a:rPr>
              <a:t>Development and Prospects</a:t>
            </a:r>
          </a:p>
          <a:p>
            <a:pPr>
              <a:lnSpc>
                <a:spcPct val="200000"/>
              </a:lnSpc>
            </a:pPr>
            <a:r>
              <a:rPr lang="en-US" altLang="zh-CN" sz="2800">
                <a:latin typeface="Times New Roman" panose="02020603050405020304" pitchFamily="18" charset="0"/>
                <a:cs typeface="Times New Roman" panose="02020603050405020304" pitchFamily="18" charset="0"/>
              </a:rPr>
              <a:t>Why</a:t>
            </a:r>
            <a:r>
              <a:rPr lang="zh-CN" altLang="en-US" sz="280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VR in education</a:t>
            </a:r>
          </a:p>
          <a:p>
            <a:pPr>
              <a:lnSpc>
                <a:spcPct val="200000"/>
              </a:lnSpc>
            </a:pPr>
            <a:r>
              <a:rPr lang="en-US" altLang="zh-CN"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3137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lstStyle/>
          <a:p>
            <a:r>
              <a:rPr lang="en-US" altLang="zh-CN" dirty="0"/>
              <a:t>Introduction</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VR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used to build immersive, simulated 3D environments.</a:t>
            </a:r>
          </a:p>
          <a:p>
            <a:r>
              <a:rPr lang="en-US" altLang="zh-CN" dirty="0">
                <a:latin typeface="Times New Roman" panose="02020603050405020304" pitchFamily="18" charset="0"/>
                <a:cs typeface="Times New Roman" panose="02020603050405020304" pitchFamily="18" charset="0"/>
              </a:rPr>
              <a:t>VR transports the person into a new environment.</a:t>
            </a:r>
          </a:p>
          <a:p>
            <a:r>
              <a:rPr lang="en-US" altLang="zh-CN" dirty="0">
                <a:latin typeface="Times New Roman" panose="02020603050405020304" pitchFamily="18" charset="0"/>
                <a:cs typeface="Times New Roman" panose="02020603050405020304" pitchFamily="18" charset="0"/>
              </a:rPr>
              <a:t>Enables to interact with the virtual environment.</a:t>
            </a:r>
          </a:p>
        </p:txBody>
      </p:sp>
    </p:spTree>
    <p:extLst>
      <p:ext uri="{BB962C8B-B14F-4D97-AF65-F5344CB8AC3E}">
        <p14:creationId xmlns:p14="http://schemas.microsoft.com/office/powerpoint/2010/main" val="185275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p:txBody>
          <a:bodyPr/>
          <a:lstStyle/>
          <a:p>
            <a:r>
              <a:rPr lang="en-US" altLang="zh-CN" dirty="0"/>
              <a:t>How Virtual Reality Works</a:t>
            </a:r>
            <a:endParaRPr lang="zh-CN" altLang="en-US" dirty="0"/>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Everything that we know about our reality comes by way of our senses</a:t>
            </a:r>
          </a:p>
          <a:p>
            <a:pPr>
              <a:lnSpc>
                <a:spcPct val="150000"/>
              </a:lnSpc>
            </a:pPr>
            <a:r>
              <a:rPr lang="en-US" altLang="zh-CN" dirty="0">
                <a:latin typeface="Times New Roman" panose="02020603050405020304" pitchFamily="18" charset="0"/>
                <a:cs typeface="Times New Roman" panose="02020603050405020304" pitchFamily="18" charset="0"/>
              </a:rPr>
              <a:t>Virtual Reality is done with the use of special devices such as head-sets, gloves and more</a:t>
            </a:r>
          </a:p>
          <a:p>
            <a:pPr>
              <a:lnSpc>
                <a:spcPct val="150000"/>
              </a:lnSpc>
            </a:pPr>
            <a:r>
              <a:rPr lang="en-US" altLang="zh-CN" dirty="0">
                <a:latin typeface="Times New Roman" panose="02020603050405020304" pitchFamily="18" charset="0"/>
                <a:cs typeface="Times New Roman" panose="02020603050405020304" pitchFamily="18" charset="0"/>
              </a:rPr>
              <a:t>Virtual reality is usually implemented using computer technology</a:t>
            </a:r>
          </a:p>
        </p:txBody>
      </p:sp>
    </p:spTree>
    <p:extLst>
      <p:ext uri="{BB962C8B-B14F-4D97-AF65-F5344CB8AC3E}">
        <p14:creationId xmlns:p14="http://schemas.microsoft.com/office/powerpoint/2010/main" val="54496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a:xfrm>
            <a:off x="838200" y="381000"/>
            <a:ext cx="10003218" cy="1600124"/>
          </a:xfrm>
        </p:spPr>
        <p:txBody>
          <a:bodyPr>
            <a:normAutofit/>
          </a:bodyPr>
          <a:lstStyle/>
          <a:p>
            <a:r>
              <a:rPr lang="en-US" altLang="zh-CN"/>
              <a:t>Virtual Reality has developed rapidly in recent years</a:t>
            </a:r>
            <a:endParaRPr lang="zh-CN" altLang="en-US"/>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idx="1"/>
          </p:nvPr>
        </p:nvSpPr>
        <p:spPr>
          <a:xfrm>
            <a:off x="838200" y="2745362"/>
            <a:ext cx="4800600" cy="3552824"/>
          </a:xfrm>
        </p:spPr>
        <p:txBody>
          <a:bodyPr anchor="ctr">
            <a:normAutofit/>
          </a:bodyPr>
          <a:lstStyle/>
          <a:p>
            <a:r>
              <a:rPr lang="en-US" altLang="zh-CN" sz="1800" dirty="0">
                <a:solidFill>
                  <a:schemeClr val="tx1"/>
                </a:solidFill>
              </a:rPr>
              <a:t>Virtual Reality is projected to grow exponentially in five years to come.</a:t>
            </a:r>
          </a:p>
          <a:p>
            <a:r>
              <a:rPr lang="en-US" altLang="zh-CN" sz="1800" dirty="0">
                <a:solidFill>
                  <a:schemeClr val="tx1"/>
                </a:solidFill>
              </a:rPr>
              <a:t>Advancement in chips and other technologies is helping VR</a:t>
            </a:r>
            <a:r>
              <a:rPr lang="zh-CN" altLang="en-US" sz="1800" dirty="0">
                <a:solidFill>
                  <a:schemeClr val="tx1"/>
                </a:solidFill>
              </a:rPr>
              <a:t> </a:t>
            </a:r>
            <a:r>
              <a:rPr lang="en-US" altLang="zh-CN" sz="1800" dirty="0">
                <a:solidFill>
                  <a:schemeClr val="tx1"/>
                </a:solidFill>
              </a:rPr>
              <a:t>devices develop</a:t>
            </a:r>
          </a:p>
        </p:txBody>
      </p:sp>
      <p:pic>
        <p:nvPicPr>
          <p:cNvPr id="4" name="Picture 2" descr="The reality of VR/AR growth | TechCrunch">
            <a:extLst>
              <a:ext uri="{FF2B5EF4-FFF2-40B4-BE49-F238E27FC236}">
                <a16:creationId xmlns:a16="http://schemas.microsoft.com/office/drawing/2014/main" id="{E1639D7A-3550-C847-8F8F-923B66AD1D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48009" y="2745362"/>
            <a:ext cx="5283009" cy="355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2298-5531-4F84-9092-CBBD316F4CCC}"/>
              </a:ext>
            </a:extLst>
          </p:cNvPr>
          <p:cNvSpPr>
            <a:spLocks noGrp="1"/>
          </p:cNvSpPr>
          <p:nvPr>
            <p:ph type="title"/>
          </p:nvPr>
        </p:nvSpPr>
        <p:spPr>
          <a:xfrm>
            <a:off x="838200" y="321582"/>
            <a:ext cx="10515600" cy="1325563"/>
          </a:xfrm>
        </p:spPr>
        <p:txBody>
          <a:bodyPr>
            <a:normAutofit/>
          </a:bodyPr>
          <a:lstStyle/>
          <a:p>
            <a:pPr algn="ctr"/>
            <a:r>
              <a:rPr lang="en-US" sz="2800" b="1" i="0">
                <a:effectLst/>
                <a:latin typeface="Tahoma" panose="020B0604030504040204" pitchFamily="34" charset="0"/>
                <a:ea typeface="Tahoma" panose="020B0604030504040204" pitchFamily="34" charset="0"/>
                <a:cs typeface="Tahoma" panose="020B0604030504040204" pitchFamily="34" charset="0"/>
              </a:rPr>
              <a:t>History of VR - Timeline of Events and Tech Development</a:t>
            </a:r>
          </a:p>
        </p:txBody>
      </p:sp>
      <p:sp>
        <p:nvSpPr>
          <p:cNvPr id="3" name="Content Placeholder 2">
            <a:extLst>
              <a:ext uri="{FF2B5EF4-FFF2-40B4-BE49-F238E27FC236}">
                <a16:creationId xmlns:a16="http://schemas.microsoft.com/office/drawing/2014/main" id="{74398DC6-7DF1-46BE-9FA3-E84C7B78CB31}"/>
              </a:ext>
            </a:extLst>
          </p:cNvPr>
          <p:cNvSpPr>
            <a:spLocks noGrp="1"/>
          </p:cNvSpPr>
          <p:nvPr>
            <p:ph sz="half" idx="1"/>
          </p:nvPr>
        </p:nvSpPr>
        <p:spPr>
          <a:xfrm>
            <a:off x="577240" y="1267581"/>
            <a:ext cx="4806350" cy="4923896"/>
          </a:xfrm>
        </p:spPr>
        <p:txBody>
          <a:bodyPr>
            <a:normAutofit lnSpcReduction="10000"/>
          </a:bodyPr>
          <a:lstStyle/>
          <a:p>
            <a:r>
              <a:rPr lang="en-US" altLang="zh-CN" sz="2000"/>
              <a:t>1930s--first appeared in science fiction</a:t>
            </a:r>
          </a:p>
          <a:p>
            <a:pPr marL="0" indent="0">
              <a:buNone/>
            </a:pPr>
            <a:endParaRPr lang="en-US" altLang="zh-CN"/>
          </a:p>
          <a:p>
            <a:endParaRPr lang="en-US" altLang="zh-CN"/>
          </a:p>
          <a:p>
            <a:endParaRPr lang="en-US" altLang="zh-CN"/>
          </a:p>
          <a:p>
            <a:endParaRPr lang="en-US" altLang="zh-CN"/>
          </a:p>
          <a:p>
            <a:r>
              <a:rPr lang="en-US" altLang="zh-CN" sz="2000"/>
              <a:t>1930s-1990s--concept products invented</a:t>
            </a:r>
          </a:p>
          <a:p>
            <a:pPr marL="0" indent="0">
              <a:buNone/>
            </a:pPr>
            <a:endParaRPr lang="en-US" altLang="zh-CN"/>
          </a:p>
          <a:p>
            <a:endParaRPr lang="en-US" altLang="zh-CN"/>
          </a:p>
        </p:txBody>
      </p:sp>
      <p:sp>
        <p:nvSpPr>
          <p:cNvPr id="4" name="Content Placeholder 3">
            <a:extLst>
              <a:ext uri="{FF2B5EF4-FFF2-40B4-BE49-F238E27FC236}">
                <a16:creationId xmlns:a16="http://schemas.microsoft.com/office/drawing/2014/main" id="{0B6A9857-A781-495D-BC13-C6F2BB03335F}"/>
              </a:ext>
            </a:extLst>
          </p:cNvPr>
          <p:cNvSpPr>
            <a:spLocks noGrp="1"/>
          </p:cNvSpPr>
          <p:nvPr>
            <p:ph sz="half" idx="2"/>
          </p:nvPr>
        </p:nvSpPr>
        <p:spPr>
          <a:xfrm>
            <a:off x="5193924" y="1321631"/>
            <a:ext cx="6601352" cy="4720317"/>
          </a:xfrm>
        </p:spPr>
        <p:txBody>
          <a:bodyPr>
            <a:normAutofit lnSpcReduction="10000"/>
          </a:bodyPr>
          <a:lstStyle/>
          <a:p>
            <a:r>
              <a:rPr lang="en-US" sz="2000"/>
              <a:t>1990s-2010s--Various attempts at commercialization</a:t>
            </a:r>
          </a:p>
          <a:p>
            <a:endParaRPr lang="en-US" sz="2000"/>
          </a:p>
          <a:p>
            <a:endParaRPr lang="en-US" sz="2000"/>
          </a:p>
          <a:p>
            <a:pPr marL="0" indent="0">
              <a:buNone/>
            </a:pPr>
            <a:r>
              <a:rPr lang="en-US" sz="2000"/>
              <a:t>                                                 </a:t>
            </a:r>
          </a:p>
          <a:p>
            <a:endParaRPr lang="en-US" sz="2000"/>
          </a:p>
          <a:p>
            <a:pPr marL="0" indent="0">
              <a:buNone/>
            </a:pPr>
            <a:endParaRPr lang="en-US" sz="2000"/>
          </a:p>
          <a:p>
            <a:r>
              <a:rPr lang="en-US" sz="2000"/>
              <a:t>2010s-now--Successfully commercialized products emerge</a:t>
            </a:r>
          </a:p>
          <a:p>
            <a:pPr marL="0" indent="0">
              <a:buNone/>
            </a:pPr>
            <a:r>
              <a:rPr lang="en-US" sz="2000"/>
              <a:t>                                                          </a:t>
            </a:r>
          </a:p>
          <a:p>
            <a:pPr marL="0" indent="0">
              <a:buNone/>
            </a:pPr>
            <a:endParaRPr lang="en-US" sz="2000"/>
          </a:p>
          <a:p>
            <a:pPr marL="0" indent="0">
              <a:buNone/>
            </a:pPr>
            <a:r>
              <a:rPr lang="en-US" sz="2000"/>
              <a:t>                                                                    oculus rift</a:t>
            </a:r>
          </a:p>
        </p:txBody>
      </p:sp>
      <p:pic>
        <p:nvPicPr>
          <p:cNvPr id="1028" name="Picture 4" descr="Wheatstone mirror stereoscope">
            <a:extLst>
              <a:ext uri="{FF2B5EF4-FFF2-40B4-BE49-F238E27FC236}">
                <a16:creationId xmlns:a16="http://schemas.microsoft.com/office/drawing/2014/main" id="{99F11228-9E1C-4A00-9907-3B15DA8C7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06" y="2002064"/>
            <a:ext cx="3244548" cy="20056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nsorama VR machine">
            <a:extLst>
              <a:ext uri="{FF2B5EF4-FFF2-40B4-BE49-F238E27FC236}">
                <a16:creationId xmlns:a16="http://schemas.microsoft.com/office/drawing/2014/main" id="{6B0CA890-74FD-417F-B2A4-A32908007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06" y="4855936"/>
            <a:ext cx="3247527" cy="17947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3B9DAB8-BC19-44F8-884D-67CE9D2B7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8843" y="2002064"/>
            <a:ext cx="3165216" cy="19503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A2C7555-25C3-4381-8CBF-C99252B02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4489" y="4855936"/>
            <a:ext cx="3234637" cy="181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0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ABFDC8-9732-40BB-ABC5-C69788B84BC5}"/>
              </a:ext>
            </a:extLst>
          </p:cNvPr>
          <p:cNvSpPr>
            <a:spLocks noGrp="1"/>
          </p:cNvSpPr>
          <p:nvPr>
            <p:ph type="title"/>
          </p:nvPr>
        </p:nvSpPr>
        <p:spPr>
          <a:xfrm>
            <a:off x="838200" y="365125"/>
            <a:ext cx="10515600" cy="1255637"/>
          </a:xfrm>
        </p:spPr>
        <p:txBody>
          <a:bodyPr>
            <a:normAutofit fontScale="90000"/>
          </a:bodyPr>
          <a:lstStyle/>
          <a:p>
            <a:r>
              <a:rPr lang="en-US" b="1" i="0">
                <a:effectLst/>
                <a:latin typeface="Arial" panose="020B0604020202020204" pitchFamily="34" charset="0"/>
              </a:rPr>
              <a:t>Future forecast of VR</a:t>
            </a:r>
            <a:br>
              <a:rPr lang="en-US" b="1" i="0">
                <a:solidFill>
                  <a:srgbClr val="000000"/>
                </a:solidFill>
                <a:effectLst/>
                <a:latin typeface="Arial" panose="020B0604020202020204" pitchFamily="34" charset="0"/>
              </a:rPr>
            </a:br>
            <a:endParaRPr lang="en-US"/>
          </a:p>
        </p:txBody>
      </p:sp>
      <p:sp>
        <p:nvSpPr>
          <p:cNvPr id="6" name="Content Placeholder 5">
            <a:extLst>
              <a:ext uri="{FF2B5EF4-FFF2-40B4-BE49-F238E27FC236}">
                <a16:creationId xmlns:a16="http://schemas.microsoft.com/office/drawing/2014/main" id="{00ECF45E-DC25-4559-B4EE-FC07458CB49C}"/>
              </a:ext>
            </a:extLst>
          </p:cNvPr>
          <p:cNvSpPr>
            <a:spLocks noGrp="1"/>
          </p:cNvSpPr>
          <p:nvPr>
            <p:ph idx="1"/>
          </p:nvPr>
        </p:nvSpPr>
        <p:spPr>
          <a:xfrm>
            <a:off x="838200" y="1825624"/>
            <a:ext cx="10515600" cy="4555823"/>
          </a:xfrm>
        </p:spPr>
        <p:txBody>
          <a:bodyPr>
            <a:normAutofit/>
          </a:bodyPr>
          <a:lstStyle/>
          <a:p>
            <a:r>
              <a:rPr lang="en-US" sz="2400" b="0" i="0">
                <a:effectLst/>
                <a:latin typeface="Arial" panose="020B0604020202020204" pitchFamily="34" charset="0"/>
              </a:rPr>
              <a:t>an increase is starting for the public interest in Virtual Reality</a:t>
            </a:r>
          </a:p>
          <a:p>
            <a:endParaRPr lang="en-US" sz="2400">
              <a:solidFill>
                <a:srgbClr val="202122"/>
              </a:solidFill>
              <a:latin typeface="Arial" panose="020B0604020202020204" pitchFamily="34" charset="0"/>
            </a:endParaRPr>
          </a:p>
          <a:p>
            <a:endParaRPr lang="en-US" sz="2400">
              <a:solidFill>
                <a:srgbClr val="202122"/>
              </a:solidFill>
              <a:latin typeface="Arial" panose="020B0604020202020204" pitchFamily="34" charset="0"/>
            </a:endParaRPr>
          </a:p>
          <a:p>
            <a:r>
              <a:rPr lang="en-US" sz="2400"/>
              <a:t>The application scenarios of VR will gradually increase</a:t>
            </a:r>
          </a:p>
          <a:p>
            <a:pPr marL="0" indent="0">
              <a:buNone/>
            </a:pPr>
            <a:endParaRPr lang="en-US" sz="2400"/>
          </a:p>
          <a:p>
            <a:endParaRPr lang="en-US" sz="2400"/>
          </a:p>
          <a:p>
            <a:r>
              <a:rPr lang="en-US" sz="2400"/>
              <a:t>Increased availability and lower cost of VR products</a:t>
            </a:r>
          </a:p>
          <a:p>
            <a:endParaRPr lang="en-US" sz="2400"/>
          </a:p>
          <a:p>
            <a:endParaRPr lang="en-US" sz="2400"/>
          </a:p>
        </p:txBody>
      </p:sp>
    </p:spTree>
    <p:extLst>
      <p:ext uri="{BB962C8B-B14F-4D97-AF65-F5344CB8AC3E}">
        <p14:creationId xmlns:p14="http://schemas.microsoft.com/office/powerpoint/2010/main" val="390212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US" altLang="zh-CN" dirty="0"/>
              <a:t>Why</a:t>
            </a:r>
            <a:r>
              <a:rPr lang="zh-CN" altLang="en-US" dirty="0"/>
              <a:t> </a:t>
            </a:r>
            <a:r>
              <a:rPr lang="en-US" altLang="zh-CN" dirty="0"/>
              <a:t>VR in education</a:t>
            </a:r>
            <a:br>
              <a:rPr lang="en-US" altLang="zh-CN" dirty="0"/>
            </a:br>
            <a:endParaRPr lang="zh-CN" altLang="en-US" dirty="0"/>
          </a:p>
        </p:txBody>
      </p:sp>
    </p:spTree>
    <p:extLst>
      <p:ext uri="{BB962C8B-B14F-4D97-AF65-F5344CB8AC3E}">
        <p14:creationId xmlns:p14="http://schemas.microsoft.com/office/powerpoint/2010/main" val="209559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AB8-54B8-41D2-843D-F0663B4BA077}"/>
              </a:ext>
            </a:extLst>
          </p:cNvPr>
          <p:cNvSpPr>
            <a:spLocks noGrp="1"/>
          </p:cNvSpPr>
          <p:nvPr>
            <p:ph type="title"/>
          </p:nvPr>
        </p:nvSpPr>
        <p:spPr/>
        <p:txBody>
          <a:bodyPr/>
          <a:lstStyle/>
          <a:p>
            <a:r>
              <a:rPr lang="en" altLang="zh-CN" dirty="0"/>
              <a:t>Blue Ocean</a:t>
            </a:r>
            <a:endParaRPr lang="zh-CN" altLang="en-US" dirty="0"/>
          </a:p>
        </p:txBody>
      </p:sp>
    </p:spTree>
    <p:extLst>
      <p:ext uri="{BB962C8B-B14F-4D97-AF65-F5344CB8AC3E}">
        <p14:creationId xmlns:p14="http://schemas.microsoft.com/office/powerpoint/2010/main" val="3285937447"/>
      </p:ext>
    </p:extLst>
  </p:cSld>
  <p:clrMapOvr>
    <a:masterClrMapping/>
  </p:clrMapOvr>
</p:sld>
</file>

<file path=ppt/theme/theme1.xml><?xml version="1.0" encoding="utf-8"?>
<a:theme xmlns:a="http://schemas.openxmlformats.org/drawingml/2006/main" name="Blockprint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1190</Words>
  <Application>Microsoft Office PowerPoint</Application>
  <PresentationFormat>Widescreen</PresentationFormat>
  <Paragraphs>106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AvenirNext LT Pro Medium</vt:lpstr>
      <vt:lpstr>等线</vt:lpstr>
      <vt:lpstr>Arial</vt:lpstr>
      <vt:lpstr>Avenir Next LT Pro</vt:lpstr>
      <vt:lpstr>Tahoma</vt:lpstr>
      <vt:lpstr>Times New Roman</vt:lpstr>
      <vt:lpstr>BlockprintVTI</vt:lpstr>
      <vt:lpstr>Virtual Reality in Education</vt:lpstr>
      <vt:lpstr>Agenda</vt:lpstr>
      <vt:lpstr>Introduction</vt:lpstr>
      <vt:lpstr>How Virtual Reality Works</vt:lpstr>
      <vt:lpstr>Virtual Reality has developed rapidly in recent years</vt:lpstr>
      <vt:lpstr>History of VR - Timeline of Events and Tech Development</vt:lpstr>
      <vt:lpstr>Future forecast of VR </vt:lpstr>
      <vt:lpstr>Why VR in education </vt:lpstr>
      <vt:lpstr>Blue Ocean</vt:lpstr>
      <vt:lpstr>VR is currently in the blue ocean market</vt:lpstr>
      <vt:lpstr>Virtual Reality is Promising in Education</vt:lpstr>
      <vt:lpstr>VR is promising in education</vt:lpstr>
      <vt:lpstr>Virtual Reality in Education is Profitable</vt:lpstr>
      <vt:lpstr>VR in education is profitable</vt:lpstr>
      <vt:lpstr>VR in education is profitable</vt:lpstr>
      <vt:lpstr>Conclusion</vt:lpstr>
      <vt:lpstr>Conclusion</vt:lpstr>
      <vt:lpstr>Q &amp; 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in Education</dc:title>
  <dc:creator>Zechen Song</dc:creator>
  <cp:lastModifiedBy>王 家琪</cp:lastModifiedBy>
  <cp:revision>16</cp:revision>
  <dcterms:created xsi:type="dcterms:W3CDTF">2022-04-01T00:50:00Z</dcterms:created>
  <dcterms:modified xsi:type="dcterms:W3CDTF">2022-04-22T17:05:54Z</dcterms:modified>
</cp:coreProperties>
</file>