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8FBA87-2E84-44DD-B480-BB6CF4B6D339}">
  <a:tblStyle styleId="{7C8FBA87-2E84-44DD-B480-BB6CF4B6D3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fa50abfb6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fa50abfb6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fa50abfb6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fa50abfb6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55f1a8f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55f1a8f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fa50abfb6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8fa50abfb6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55f1a8f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55f1a8f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55f1a8f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955f1a8f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fa50abfb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8fa50abfb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fa50abfb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fa50abfb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fa50abfb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fa50abfb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fa50abfb6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fa50abfb6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fa50abf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fa50abf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fa50abfb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fa50abfb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fa50abf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fa50abf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fa50abfb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fa50abfb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fa50abfb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fa50abfb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fa50abfb6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fa50abfb6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5819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500"/>
              <a:t>H</a:t>
            </a:r>
            <a:r>
              <a:rPr lang="zh-CN" sz="3500"/>
              <a:t>ow to improve the star rating of FastFood restaurants in US?</a:t>
            </a:r>
            <a:endParaRPr sz="3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/>
              <a:t>Module 3–Group 11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/>
              <a:t>Jiaqi Xia, Yutong Zhang, Midhun Satheesh</a:t>
            </a:r>
            <a:endParaRPr sz="1900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76275" y="63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Distribution of Attributes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6047125" y="3139000"/>
            <a:ext cx="2821200" cy="17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zh-CN" sz="5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fast food restaurants do not offer garage, street, and validated parking</a:t>
            </a:r>
            <a:endParaRPr sz="5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zh-CN" sz="5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fast food restaurant has valet parking</a:t>
            </a:r>
            <a:endParaRPr sz="5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zh-CN" sz="5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Lot parking is the most common way of parking for fast food restaurants.</a:t>
            </a:r>
            <a:endParaRPr sz="5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99" y="1330793"/>
            <a:ext cx="2709826" cy="1855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725" y="1330788"/>
            <a:ext cx="2709800" cy="18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7118" y="1330800"/>
            <a:ext cx="2709781" cy="18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325" y="3225775"/>
            <a:ext cx="2709809" cy="18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5724" y="3225776"/>
            <a:ext cx="2709826" cy="185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9450" y="2036525"/>
            <a:ext cx="76884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200">
                <a:solidFill>
                  <a:schemeClr val="dk2"/>
                </a:solidFill>
              </a:rPr>
              <a:t>Review</a:t>
            </a:r>
            <a:r>
              <a:rPr lang="zh-CN" sz="5200">
                <a:solidFill>
                  <a:schemeClr val="dk2"/>
                </a:solidFill>
              </a:rPr>
              <a:t> Analysis</a:t>
            </a:r>
            <a:endParaRPr sz="5200"/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727650" y="605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Reviews of the top 5 most </a:t>
            </a:r>
            <a:r>
              <a:rPr lang="zh-CN"/>
              <a:t>reviewed</a:t>
            </a:r>
            <a:r>
              <a:rPr lang="zh-CN"/>
              <a:t> Fastfood joints</a:t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36000"/>
            <a:ext cx="4840500" cy="34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727650" y="58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WordCloud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5635950" y="1731900"/>
            <a:ext cx="27822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zh-CN" sz="1500">
                <a:solidFill>
                  <a:schemeClr val="dk2"/>
                </a:solidFill>
              </a:rPr>
              <a:t>Wordcloud for data with reviews rating stars ≥ 4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zh-CN" sz="1500">
                <a:solidFill>
                  <a:schemeClr val="dk2"/>
                </a:solidFill>
              </a:rPr>
              <a:t>Cleaned the review after tokenization, removing stopqords, stemming, and lemmatization.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75" y="1557850"/>
            <a:ext cx="4736751" cy="30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5506300" y="1618750"/>
            <a:ext cx="3030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❏"/>
            </a:pPr>
            <a:r>
              <a:rPr lang="zh-C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Wordcloud for data with reviews star rating ≤ 2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❏"/>
            </a:pPr>
            <a:r>
              <a:rPr lang="zh-CN" sz="1500">
                <a:latin typeface="Lato"/>
                <a:ea typeface="Lato"/>
                <a:cs typeface="Lato"/>
                <a:sym typeface="Lato"/>
              </a:rPr>
              <a:t>Should focus more on customer service, faster order placement, including drive thru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75" y="1462100"/>
            <a:ext cx="4753625" cy="31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>
            <p:ph type="title"/>
          </p:nvPr>
        </p:nvSpPr>
        <p:spPr>
          <a:xfrm>
            <a:off x="727650" y="587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WordCloud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727650" y="58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Example WordCloud for a fast food joint- McDonalds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729450" y="2078875"/>
            <a:ext cx="3753300" cy="24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44700"/>
            <a:ext cx="4791825" cy="32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6763000" y="3226025"/>
            <a:ext cx="24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5583975" y="2171550"/>
            <a:ext cx="30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727650" y="5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Future Work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729450" y="1427300"/>
            <a:ext cx="7688700" cy="29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❏"/>
            </a:pPr>
            <a:r>
              <a:rPr lang="zh-CN" sz="1800">
                <a:solidFill>
                  <a:schemeClr val="dk2"/>
                </a:solidFill>
              </a:rPr>
              <a:t>Conduct the sentiment analysis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❏"/>
            </a:pPr>
            <a:r>
              <a:rPr lang="zh-CN" sz="1800">
                <a:solidFill>
                  <a:schemeClr val="dk2"/>
                </a:solidFill>
              </a:rPr>
              <a:t>Build a linear model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❏"/>
            </a:pPr>
            <a:r>
              <a:rPr lang="zh-CN" sz="1800">
                <a:solidFill>
                  <a:schemeClr val="dk2"/>
                </a:solidFill>
              </a:rPr>
              <a:t>C</a:t>
            </a:r>
            <a:r>
              <a:rPr lang="zh-CN" sz="1800">
                <a:solidFill>
                  <a:schemeClr val="dk2"/>
                </a:solidFill>
              </a:rPr>
              <a:t>reate</a:t>
            </a:r>
            <a:r>
              <a:rPr lang="zh-CN" sz="1800">
                <a:solidFill>
                  <a:schemeClr val="dk2"/>
                </a:solidFill>
              </a:rPr>
              <a:t> a Shiny App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729450" y="2036525"/>
            <a:ext cx="76884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200">
                <a:solidFill>
                  <a:schemeClr val="dk2"/>
                </a:solidFill>
              </a:rPr>
              <a:t>Thank you！</a:t>
            </a:r>
            <a:endParaRPr sz="5200"/>
          </a:p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2036525"/>
            <a:ext cx="76884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200">
                <a:solidFill>
                  <a:schemeClr val="dk2"/>
                </a:solidFill>
              </a:rPr>
              <a:t>Goals &amp; Data Cleaning</a:t>
            </a:r>
            <a:endParaRPr sz="5200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800" y="587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Goals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325" y="1427300"/>
            <a:ext cx="3143400" cy="29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700">
                <a:solidFill>
                  <a:schemeClr val="dk2"/>
                </a:solidFill>
              </a:rPr>
              <a:t>Our group is interested in Fastfood restuarants, we want to give some suggestions to owners of Fastfood restuarants in US based on Yelp review.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4393200" y="974750"/>
            <a:ext cx="40230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b="1" lang="zh-CN" sz="1400">
                <a:solidFill>
                  <a:schemeClr val="dk2"/>
                </a:solidFill>
              </a:rPr>
              <a:t>What attributes do successful fastfood restaurants have?</a:t>
            </a:r>
            <a:endParaRPr b="1"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zh-CN" sz="1400">
                <a:solidFill>
                  <a:schemeClr val="dk2"/>
                </a:solidFill>
              </a:rPr>
              <a:t>Offer delivery/ takeout service?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zh-CN" sz="1400">
                <a:solidFill>
                  <a:schemeClr val="dk2"/>
                </a:solidFill>
              </a:rPr>
              <a:t>Suitable for kids?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zh-CN" sz="1400">
                <a:solidFill>
                  <a:schemeClr val="dk2"/>
                </a:solidFill>
              </a:rPr>
              <a:t>Price?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zh-CN" sz="1400">
                <a:solidFill>
                  <a:schemeClr val="dk2"/>
                </a:solidFill>
              </a:rPr>
              <a:t>Location?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zh-CN" sz="1400">
                <a:solidFill>
                  <a:schemeClr val="dk2"/>
                </a:solidFill>
              </a:rPr>
              <a:t>Whether have Wi-Fi?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b="1" lang="zh-CN" sz="1400">
                <a:solidFill>
                  <a:schemeClr val="dk2"/>
                </a:solidFill>
              </a:rPr>
              <a:t>What aspects do customers care mostly when they write reviews for </a:t>
            </a:r>
            <a:r>
              <a:rPr b="1" lang="zh-CN" sz="1400">
                <a:solidFill>
                  <a:schemeClr val="dk2"/>
                </a:solidFill>
              </a:rPr>
              <a:t>fastfood restaurants?</a:t>
            </a:r>
            <a:endParaRPr b="1" sz="1400">
              <a:solidFill>
                <a:schemeClr val="dk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zh-CN" sz="1400">
                <a:solidFill>
                  <a:schemeClr val="dk2"/>
                </a:solidFill>
              </a:rPr>
              <a:t>delivery service?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zh-CN" sz="1400">
                <a:solidFill>
                  <a:schemeClr val="dk2"/>
                </a:solidFill>
              </a:rPr>
              <a:t>location?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zh-CN" sz="1400">
                <a:solidFill>
                  <a:schemeClr val="dk2"/>
                </a:solidFill>
              </a:rPr>
              <a:t>cleanliness?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zh-CN" sz="1400">
                <a:solidFill>
                  <a:schemeClr val="dk2"/>
                </a:solidFill>
              </a:rPr>
              <a:t>Type of food?</a:t>
            </a:r>
            <a:endParaRPr sz="1400">
              <a:solidFill>
                <a:schemeClr val="dk2"/>
              </a:solidFill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4190425" y="1227125"/>
            <a:ext cx="0" cy="33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7800" y="5962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Cleaning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325" y="1523025"/>
            <a:ext cx="32829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/>
              <a:t>Original Data</a:t>
            </a:r>
            <a:endParaRPr b="1" sz="18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❏"/>
            </a:pPr>
            <a:r>
              <a:rPr b="1" lang="zh-CN" sz="1600">
                <a:solidFill>
                  <a:schemeClr val="dk2"/>
                </a:solidFill>
              </a:rPr>
              <a:t>About 150k businesses &amp; 7 million reviews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800"/>
              <a:t>Final Data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❏"/>
            </a:pPr>
            <a:r>
              <a:rPr b="1" lang="zh-CN" sz="1600">
                <a:solidFill>
                  <a:schemeClr val="dk2"/>
                </a:solidFill>
              </a:rPr>
              <a:t>5218 businesses &amp; about 190k reviews 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4643650" y="1444700"/>
            <a:ext cx="37743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/>
              <a:t>Data Processing Procedures</a:t>
            </a:r>
            <a:endParaRPr b="1" sz="18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❏"/>
            </a:pPr>
            <a:r>
              <a:rPr lang="zh-CN" sz="1600">
                <a:solidFill>
                  <a:schemeClr val="dk2"/>
                </a:solidFill>
              </a:rPr>
              <a:t>Only keep the businesses that are still open and select states in US.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❏"/>
            </a:pPr>
            <a:r>
              <a:rPr lang="zh-CN" sz="1600">
                <a:solidFill>
                  <a:schemeClr val="dk2"/>
                </a:solidFill>
              </a:rPr>
              <a:t>Exact rows containig "Fast Food", remove rows that have no attributes (attributes == "NA")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❏"/>
            </a:pPr>
            <a:r>
              <a:rPr lang="zh-CN" sz="1600">
                <a:solidFill>
                  <a:schemeClr val="dk2"/>
                </a:solidFill>
              </a:rPr>
              <a:t>R</a:t>
            </a:r>
            <a:r>
              <a:rPr lang="zh-CN" sz="1600">
                <a:solidFill>
                  <a:schemeClr val="dk2"/>
                </a:solidFill>
              </a:rPr>
              <a:t>emove reviews which are not in English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❏"/>
            </a:pPr>
            <a:r>
              <a:rPr lang="zh-CN" sz="1600">
                <a:solidFill>
                  <a:schemeClr val="dk2"/>
                </a:solidFill>
              </a:rPr>
              <a:t>Merge the Review.json and Business.json file based on business_id</a:t>
            </a:r>
            <a:endParaRPr sz="1600"/>
          </a:p>
        </p:txBody>
      </p:sp>
      <p:cxnSp>
        <p:nvCxnSpPr>
          <p:cNvPr id="112" name="Google Shape;112;p16"/>
          <p:cNvCxnSpPr/>
          <p:nvPr/>
        </p:nvCxnSpPr>
        <p:spPr>
          <a:xfrm>
            <a:off x="4190425" y="1227125"/>
            <a:ext cx="0" cy="33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2036525"/>
            <a:ext cx="76884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200">
                <a:solidFill>
                  <a:schemeClr val="dk2"/>
                </a:solidFill>
              </a:rPr>
              <a:t>Attribute Analysis</a:t>
            </a:r>
            <a:endParaRPr sz="5200"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63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Attributes Selection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17925" y="1631825"/>
            <a:ext cx="3568200" cy="27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zh-CN" sz="1500">
                <a:solidFill>
                  <a:schemeClr val="dk2"/>
                </a:solidFill>
                <a:highlight>
                  <a:srgbClr val="FFFFFF"/>
                </a:highlight>
              </a:rPr>
              <a:t>Count the attributes provided by Fastfood restaurants using the "business.json" file. It turns out to be 38 attributes in total.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zh-CN" sz="1500">
                <a:solidFill>
                  <a:schemeClr val="dk2"/>
                </a:solidFill>
                <a:highlight>
                  <a:srgbClr val="FFFFFF"/>
                </a:highlight>
              </a:rPr>
              <a:t>Choose attributes that are provided by at least 80% of the businesses.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aphicFrame>
        <p:nvGraphicFramePr>
          <p:cNvPr id="126" name="Google Shape;126;p18"/>
          <p:cNvGraphicFramePr/>
          <p:nvPr/>
        </p:nvGraphicFramePr>
        <p:xfrm>
          <a:off x="4675250" y="9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{7C8FBA87-2E84-44DD-B480-BB6CF4B6D339}</a:tableStyleId>
              </a:tblPr>
              <a:tblGrid>
                <a:gridCol w="2554325"/>
                <a:gridCol w="1123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/>
                        <a:t>Attributes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/>
                        <a:t>Count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RestaurantsDelivery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5173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RestaurantsTakeOut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5114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RestaurantsPriceRange2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4797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5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BusinessAcceptsCreditCards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4725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RestaurantsReservations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4544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GoodForKids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4336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6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RestaurantsGoodForGroups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4316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BusinessParking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4210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7650" y="623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Attributes Processing &amp; ANOVA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563425" y="1473525"/>
            <a:ext cx="3613500" cy="32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zh-CN" sz="1500">
                <a:solidFill>
                  <a:schemeClr val="dk2"/>
                </a:solidFill>
              </a:rPr>
              <a:t>T</a:t>
            </a:r>
            <a:r>
              <a:rPr lang="zh-CN" sz="1500">
                <a:solidFill>
                  <a:schemeClr val="dk2"/>
                </a:solidFill>
                <a:highlight>
                  <a:srgbClr val="FFFFFF"/>
                </a:highlight>
              </a:rPr>
              <a:t>ransform the attributes to a dataframe format.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zh-CN" sz="1500">
                <a:solidFill>
                  <a:schemeClr val="dk2"/>
                </a:solidFill>
                <a:highlight>
                  <a:srgbClr val="FFFFFF"/>
                </a:highlight>
              </a:rPr>
              <a:t>"BusinessParking" has 5 types: Garage/Street/Validated/Lot/Valet, so we split them into 5 columns.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❏"/>
            </a:pPr>
            <a:r>
              <a:rPr lang="zh-CN" sz="1500">
                <a:solidFill>
                  <a:schemeClr val="dk2"/>
                </a:solidFill>
                <a:highlight>
                  <a:srgbClr val="FFFFFF"/>
                </a:highlight>
              </a:rPr>
              <a:t>Conduct the one-way ANOVA for attributes to find attributes that significantly affect rating stars. 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❏"/>
            </a:pPr>
            <a:r>
              <a:rPr lang="zh-CN" sz="1500">
                <a:solidFill>
                  <a:schemeClr val="dk2"/>
                </a:solidFill>
                <a:highlight>
                  <a:srgbClr val="FFFFFF"/>
                </a:highlight>
              </a:rPr>
              <a:t>All attributes we selected are significant.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aphicFrame>
        <p:nvGraphicFramePr>
          <p:cNvPr id="134" name="Google Shape;134;p19"/>
          <p:cNvGraphicFramePr/>
          <p:nvPr/>
        </p:nvGraphicFramePr>
        <p:xfrm>
          <a:off x="4727375" y="14011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{7C8FBA87-2E84-44DD-B480-BB6CF4B6D339}</a:tableStyleId>
              </a:tblPr>
              <a:tblGrid>
                <a:gridCol w="2404675"/>
                <a:gridCol w="1549875"/>
              </a:tblGrid>
              <a:tr h="414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/>
                        <a:t>Attributes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/>
                        <a:t>P-value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8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RestaurantsDelivery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4.512e-61</a:t>
                      </a:r>
                      <a:endParaRPr b="1"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8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RestaurantsTakeOut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7.997e-36</a:t>
                      </a:r>
                      <a:endParaRPr b="1"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8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RestaurantsPriceRange2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8.328e-61</a:t>
                      </a:r>
                      <a:endParaRPr b="1"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2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BusinessAcceptsCreditCards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1.399e-05</a:t>
                      </a:r>
                      <a:endParaRPr b="1"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8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RestaurantsReservations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1.549e-22</a:t>
                      </a:r>
                      <a:endParaRPr b="1"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8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GoodForKids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1.153e-15</a:t>
                      </a:r>
                      <a:endParaRPr b="1"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7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RestaurantsGoodForGroups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4.334e-14</a:t>
                      </a:r>
                      <a:endParaRPr b="1" sz="105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68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BusinessParking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50">
                          <a:highlight>
                            <a:srgbClr val="FFFFFF"/>
                          </a:highlight>
                        </a:rPr>
                        <a:t>all &lt; 0.05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76275" y="63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Distribution of Attributes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5865000" y="1368275"/>
            <a:ext cx="3119700" cy="3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zh-C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of fast food restaurants offer take out and delivery service.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zh-C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fast food restaurants are good for groups and kids.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9" y="1321425"/>
            <a:ext cx="2709826" cy="18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6750" y="1321425"/>
            <a:ext cx="2709826" cy="1855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00" y="3176475"/>
            <a:ext cx="2709826" cy="1855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6748" y="3176475"/>
            <a:ext cx="2709826" cy="1855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76275" y="63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Distribution of Attributes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484300" y="3830250"/>
            <a:ext cx="81633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zh-CN" sz="6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payment, they mostly accept credit cards.</a:t>
            </a:r>
            <a:endParaRPr sz="6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zh-CN" sz="6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zh-CN" sz="6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ostly</a:t>
            </a:r>
            <a:r>
              <a:rPr lang="zh-CN" sz="6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do not accept reservations.</a:t>
            </a:r>
            <a:endParaRPr sz="6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zh-CN" sz="6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price are mostly in range 1 or 2, which is an affordable price for most of the customers.</a:t>
            </a:r>
            <a:endParaRPr sz="6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50" y="1799225"/>
            <a:ext cx="2709826" cy="1855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088" y="1799225"/>
            <a:ext cx="2709826" cy="1855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2847" y="1799225"/>
            <a:ext cx="2615253" cy="18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