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2B92DF-8301-4608-9169-FE68C9716E8D}">
  <a:tblStyle styleId="{622B92DF-8301-4608-9169-FE68C9716E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BCDEED6-91C0-4C1F-ACC1-7EF6DC9CD2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c0e7f7ba3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c0e7f7ba3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c0e7f7ba3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c0e7f7ba3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c0e7f7ba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c0e7f7ba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c0e7f7ba3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c0e7f7ba3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c0e7f7ba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c0e7f7ba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c0e7f7ba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c0e7f7ba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c0e7f7ba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c0e7f7ba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c0e7f7ba3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c0e7f7ba3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c0e7f7ba3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c0e7f7ba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c0e7f7ba3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c0e7f7ba3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c0e7f7ba3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c0e7f7ba3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c0e7f7ba3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c0e7f7ba3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260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avoid the close-down of fast food restaurants?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903125"/>
            <a:ext cx="48750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Module 3–Group 11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Jiaqi Xia, Yutong Zhang, Midhun Satheesh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675" y="2497775"/>
            <a:ext cx="2373125" cy="23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63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Recommendations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51300" y="1405575"/>
            <a:ext cx="78414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❏"/>
            </a:pPr>
            <a:r>
              <a:rPr lang="zh-CN">
                <a:solidFill>
                  <a:schemeClr val="dk2"/>
                </a:solidFill>
              </a:rPr>
              <a:t>Provide delivery service:</a:t>
            </a:r>
            <a:endParaRPr>
              <a:solidFill>
                <a:schemeClr val="dk2"/>
              </a:solidFill>
            </a:endParaRPr>
          </a:p>
          <a:p>
            <a:pPr indent="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dk2"/>
                </a:solidFill>
              </a:rPr>
              <a:t>Why?</a:t>
            </a:r>
            <a:r>
              <a:rPr lang="zh-CN">
                <a:solidFill>
                  <a:schemeClr val="dk2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If the fast food restaurant provides delivery service, the odds of avoiding closure will increase by 25.03%.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❏"/>
            </a:pPr>
            <a:r>
              <a:rPr lang="zh-CN">
                <a:solidFill>
                  <a:schemeClr val="dk2"/>
                </a:solidFill>
              </a:rPr>
              <a:t>Introduce competitive pricing and great deals</a:t>
            </a:r>
            <a:endParaRPr>
              <a:solidFill>
                <a:schemeClr val="dk2"/>
              </a:solidFill>
            </a:endParaRPr>
          </a:p>
          <a:p>
            <a:pPr indent="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rgbClr val="1A1A1A"/>
                </a:solidFill>
              </a:rPr>
              <a:t>Why?</a:t>
            </a:r>
            <a:r>
              <a:rPr lang="zh-CN">
                <a:solidFill>
                  <a:srgbClr val="1A1A1A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Food with a lower price range will improve 6.55 times the odds to let restaurants remain open.</a:t>
            </a:r>
            <a:endParaRPr>
              <a:solidFill>
                <a:srgbClr val="1A1A1A"/>
              </a:solidFill>
              <a:highlight>
                <a:srgbClr val="FF0000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❏"/>
            </a:pPr>
            <a:r>
              <a:rPr lang="zh-CN">
                <a:solidFill>
                  <a:schemeClr val="dk2"/>
                </a:solidFill>
              </a:rPr>
              <a:t>Cancel the reservation needs</a:t>
            </a:r>
            <a:endParaRPr>
              <a:solidFill>
                <a:schemeClr val="dk2"/>
              </a:solidFill>
            </a:endParaRPr>
          </a:p>
          <a:p>
            <a:pPr indent="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dk2"/>
                </a:solidFill>
              </a:rPr>
              <a:t>Why?</a:t>
            </a:r>
            <a:r>
              <a:rPr lang="zh-CN">
                <a:solidFill>
                  <a:schemeClr val="dk2"/>
                </a:solidFill>
              </a:rPr>
              <a:t> Cancel the reservation will increase the probability of fast food restaurants remaining open by 4.26 times.</a:t>
            </a:r>
            <a:endParaRPr sz="8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❏"/>
            </a:pPr>
            <a:r>
              <a:rPr lang="zh-CN">
                <a:solidFill>
                  <a:schemeClr val="dk2"/>
                </a:solidFill>
              </a:rPr>
              <a:t>Provide more space for the people who come individually to follow the trend of the fast pace of </a:t>
            </a:r>
            <a:r>
              <a:rPr lang="zh-CN">
                <a:solidFill>
                  <a:srgbClr val="1A1A1A"/>
                </a:solidFill>
              </a:rPr>
              <a:t>modern society</a:t>
            </a:r>
            <a:endParaRPr>
              <a:solidFill>
                <a:schemeClr val="dk2"/>
              </a:solidFill>
            </a:endParaRPr>
          </a:p>
          <a:p>
            <a:pPr indent="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rgbClr val="1A1A1A"/>
                </a:solidFill>
              </a:rPr>
              <a:t>Why?</a:t>
            </a:r>
            <a:r>
              <a:rPr lang="zh-CN">
                <a:solidFill>
                  <a:srgbClr val="1A1A1A"/>
                </a:solidFill>
              </a:rPr>
              <a:t> </a:t>
            </a:r>
            <a:r>
              <a:rPr lang="zh-CN">
                <a:solidFill>
                  <a:schemeClr val="dk2"/>
                </a:solidFill>
              </a:rPr>
              <a:t>Fast food restaurants which suitable for eating alone tend to have a higher probability(95.67%) to remain open than Fast food restaurants which unsuitable for eating alone (94.31%).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❏"/>
            </a:pPr>
            <a:r>
              <a:rPr lang="zh-CN">
                <a:solidFill>
                  <a:srgbClr val="1A1A1A"/>
                </a:solidFill>
              </a:rPr>
              <a:t>Improve the quality and taste of burgers</a:t>
            </a:r>
            <a:endParaRPr>
              <a:solidFill>
                <a:srgbClr val="1A1A1A"/>
              </a:solidFill>
            </a:endParaRPr>
          </a:p>
          <a:p>
            <a:pPr indent="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rgbClr val="1A1A1A"/>
                </a:solidFill>
              </a:rPr>
              <a:t>Why?</a:t>
            </a:r>
            <a:r>
              <a:rPr lang="zh-CN">
                <a:solidFill>
                  <a:srgbClr val="1A1A1A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Burger has the lowest customer attitude score equal to 0.784 among the food menu.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63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Limitations and Future Work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17925" y="1631825"/>
            <a:ext cx="6178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❏"/>
            </a:pPr>
            <a:r>
              <a:rPr lang="zh-CN" sz="1700">
                <a:solidFill>
                  <a:srgbClr val="000000"/>
                </a:solidFill>
              </a:rPr>
              <a:t>Since our recommendations are only based on the proportion of attributes, they are not comprehensive enough for fast food restaurants.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❏"/>
            </a:pPr>
            <a:r>
              <a:rPr lang="zh-CN" sz="1700">
                <a:solidFill>
                  <a:srgbClr val="000000"/>
                </a:solidFill>
              </a:rPr>
              <a:t>Our recommendations limit how to help a fast food restaurant avoid closure.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❏"/>
            </a:pPr>
            <a:r>
              <a:rPr lang="zh-CN" sz="1700">
                <a:solidFill>
                  <a:srgbClr val="000000"/>
                </a:solidFill>
              </a:rPr>
              <a:t>Introducing Aspect Based Sentiment Analysis (ASBA) and Natural Language Inference (NLI) models for a comprehensive study. Using advanced transformer bases NLP models like GPT-3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525" y="2850000"/>
            <a:ext cx="1677825" cy="15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7650" y="64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Shiny App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795800" y="1180650"/>
            <a:ext cx="4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Lato"/>
                <a:ea typeface="Lato"/>
                <a:cs typeface="Lato"/>
                <a:sym typeface="Lato"/>
              </a:rPr>
              <a:t>https://msatheesh.shinyapps.io/Module-3/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800" y="1538950"/>
            <a:ext cx="5741901" cy="34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Thank you！</a:t>
            </a:r>
            <a:endParaRPr sz="5200"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800" y="596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Goal&amp;</a:t>
            </a:r>
            <a:r>
              <a:rPr lang="zh-CN"/>
              <a:t>Outline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1523025"/>
            <a:ext cx="32829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❏"/>
            </a:pPr>
            <a:r>
              <a:rPr lang="zh-CN" sz="1700">
                <a:solidFill>
                  <a:schemeClr val="dk2"/>
                </a:solidFill>
                <a:highlight>
                  <a:schemeClr val="lt1"/>
                </a:highlight>
              </a:rPr>
              <a:t>Attribute analysis</a:t>
            </a:r>
            <a:endParaRPr sz="1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❏"/>
            </a:pPr>
            <a:r>
              <a:rPr lang="zh-CN" sz="1700">
                <a:solidFill>
                  <a:schemeClr val="dk2"/>
                </a:solidFill>
                <a:highlight>
                  <a:schemeClr val="lt1"/>
                </a:highlight>
              </a:rPr>
              <a:t>Review analysis</a:t>
            </a:r>
            <a:endParaRPr sz="1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❏"/>
            </a:pPr>
            <a:r>
              <a:rPr lang="zh-CN" sz="1700">
                <a:solidFill>
                  <a:schemeClr val="dk2"/>
                </a:solidFill>
                <a:highlight>
                  <a:schemeClr val="lt1"/>
                </a:highlight>
              </a:rPr>
              <a:t>Recommendations </a:t>
            </a:r>
            <a:endParaRPr sz="1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❏"/>
            </a:pPr>
            <a:r>
              <a:rPr lang="zh-CN" sz="1700">
                <a:solidFill>
                  <a:schemeClr val="dk2"/>
                </a:solidFill>
                <a:highlight>
                  <a:schemeClr val="lt1"/>
                </a:highlight>
              </a:rPr>
              <a:t>Shiny app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641900" y="1444700"/>
            <a:ext cx="3774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325" y="1085700"/>
            <a:ext cx="4748976" cy="356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Attribute Analysis</a:t>
            </a:r>
            <a:endParaRPr sz="52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63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Logistic Regression </a:t>
            </a:r>
            <a:r>
              <a:rPr lang="zh-CN"/>
              <a:t>Model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50" y="1550600"/>
            <a:ext cx="8025351" cy="1021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6"/>
          <p:cNvGraphicFramePr/>
          <p:nvPr/>
        </p:nvGraphicFramePr>
        <p:xfrm>
          <a:off x="510925" y="300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{622B92DF-8301-4608-9169-FE68C9716E8D}</a:tableStyleId>
              </a:tblPr>
              <a:tblGrid>
                <a:gridCol w="1330700"/>
                <a:gridCol w="1330700"/>
                <a:gridCol w="1330700"/>
                <a:gridCol w="1330700"/>
                <a:gridCol w="1330700"/>
                <a:gridCol w="1330700"/>
              </a:tblGrid>
              <a:tr h="47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/>
                        <a:t>Status of Fast-Food Restaurant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/>
                        <a:t>Delivery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/>
                        <a:t>Take Out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/>
                        <a:t>Price Range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/>
                        <a:t>Reservations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/>
                        <a:t>Good 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/>
                        <a:t>For 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/>
                        <a:t>Groups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Open(low star ratings) = 1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Closed = 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Provide delivery service or not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Provide take out service or not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Price range from 1-2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Accept reservation or not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Good for groups or not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62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Interpretation &amp; Prediction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63425" y="1473525"/>
            <a:ext cx="64431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CN" sz="1700">
                <a:solidFill>
                  <a:srgbClr val="000000"/>
                </a:solidFill>
              </a:rPr>
              <a:t>Among fast food restaurants with identical selected attributes except delivery service, if the restaurant provides delivery service, the odds of avoiding close-down will increase by 25.03%.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CN" sz="1700">
                <a:solidFill>
                  <a:srgbClr val="000000"/>
                </a:solidFill>
                <a:highlight>
                  <a:srgbClr val="FFFFFF"/>
                </a:highlight>
              </a:rPr>
              <a:t>The probability of remaining open for a fast food restaurant with delivery service, takeout service and the lowest price range </a:t>
            </a:r>
            <a:r>
              <a:rPr lang="zh-CN" sz="1700">
                <a:solidFill>
                  <a:srgbClr val="000000"/>
                </a:solidFill>
              </a:rPr>
              <a:t>is estimated to be about 87.7%.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300" y="3161400"/>
            <a:ext cx="1690275" cy="16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Review Analysis</a:t>
            </a:r>
            <a:endParaRPr sz="52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63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Review Cleaning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5525" y="1483875"/>
            <a:ext cx="72321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C</a:t>
            </a: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onvert text into words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Convert words abbreviation into full words (wasn't=was not, can't=can not)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Lowercase all reviews and remove numbers, punctuations and stopwords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Replace the negations with their synonyms (not worth = expensive, never disappointed=satisfied)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Split the words in reviews into positive and negative ones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00" y="3052825"/>
            <a:ext cx="2545538" cy="1697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19"/>
          <p:cNvGraphicFramePr/>
          <p:nvPr/>
        </p:nvGraphicFramePr>
        <p:xfrm>
          <a:off x="2611750" y="34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{4BCDEED6-91C0-4C1F-ACC1-7EF6DC9CD233}</a:tableStyleId>
              </a:tblPr>
              <a:tblGrid>
                <a:gridCol w="533400"/>
                <a:gridCol w="695325"/>
                <a:gridCol w="600075"/>
                <a:gridCol w="1514475"/>
                <a:gridCol w="2581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0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Hardee's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['love', 'delicious']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['horrible', 'negative', 'bad', 'angry', 'negative', 'pathetic', 'with']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63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Sentiment Analysis </a:t>
            </a:r>
            <a:endParaRPr b="0"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492375"/>
            <a:ext cx="73107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Select the top 6 fast food nouns by counting the words frequency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Define customer attitude score = # positive review of a food noun / # all review words of that food noun 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Do a Chi-Square Test to see whether the six food nouns and customer attitude score are independent or not (p-value &lt; 0.05). 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1828800" y="32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{4BCDEED6-91C0-4C1F-ACC1-7EF6DC9CD233}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pos_count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neg_count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attitude_score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cheese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37196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39944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pizza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highlight>
                            <a:srgbClr val="F4CCCC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0.832</a:t>
                      </a:r>
                      <a:endParaRPr b="1" sz="1200">
                        <a:highlight>
                          <a:srgbClr val="F4CCCC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32736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7674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taco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burger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27139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7487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>
                          <a:highlight>
                            <a:srgbClr val="D9EAD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0.784</a:t>
                      </a:r>
                      <a:endParaRPr b="1" sz="1200">
                        <a:highlight>
                          <a:srgbClr val="D9EAD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7800" y="1662300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>
                <a:solidFill>
                  <a:schemeClr val="dk2"/>
                </a:solidFill>
              </a:rPr>
              <a:t>Recommendations &amp; Shiny App</a:t>
            </a:r>
            <a:endParaRPr sz="3900"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