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4B2088-BAFD-4B7B-9CB0-0ED5A93B0956}">
  <a:tblStyle styleId="{184B2088-BAFD-4B7B-9CB0-0ED5A93B0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a50abfb6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fa50abfb6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a50abfb6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fa50abfb6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55f1a8f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55f1a8f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fa50abfb6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fa50abfb6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5f1a8f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55f1a8f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55f1a8f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55f1a8f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fa50abfb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fa50abfb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fa50abf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fa50abf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fa50abf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fa50abf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a50abfb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a50abfb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fa50abf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fa50abf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a50abf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fa50abf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a50abf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fa50abf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fa50abf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fa50abf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a50abf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fa50abf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fa50abfb6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fa50abfb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581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H</a:t>
            </a:r>
            <a:r>
              <a:rPr lang="zh-CN" sz="3500"/>
              <a:t>ow to improve the star rating of FastFood restaurants in US?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Module 3–Group 11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Jiaqi Xia, Yutong Zhang, Midhun Satheesh</a:t>
            </a:r>
            <a:endParaRPr sz="19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76275" y="6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Attributes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047125" y="3139000"/>
            <a:ext cx="2821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5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fast food restaurants do not offer garage, street, and validated parking</a:t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5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fast food restaurant has valet parking</a:t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5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Lot parking is the most common way of parking for fast food restaurants.</a:t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9" y="1330793"/>
            <a:ext cx="2709826" cy="185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725" y="1330788"/>
            <a:ext cx="2709800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118" y="1330800"/>
            <a:ext cx="2709781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25" y="3225775"/>
            <a:ext cx="2709809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724" y="3225776"/>
            <a:ext cx="2709826" cy="18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Review</a:t>
            </a:r>
            <a:r>
              <a:rPr lang="zh-CN" sz="5200">
                <a:solidFill>
                  <a:schemeClr val="dk2"/>
                </a:solidFill>
              </a:rPr>
              <a:t> Analysis</a:t>
            </a:r>
            <a:endParaRPr sz="5200"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7650" y="60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Reviews of the top 5 most </a:t>
            </a:r>
            <a:r>
              <a:rPr lang="zh-CN"/>
              <a:t>reviewed</a:t>
            </a:r>
            <a:r>
              <a:rPr lang="zh-CN"/>
              <a:t> Fastfood joints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36000"/>
            <a:ext cx="4840500" cy="34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7650" y="58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WordCloud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5635950" y="1731900"/>
            <a:ext cx="27822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</a:rPr>
              <a:t>Wordcloud for data with reviews rating stars ≥ 4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</a:rPr>
              <a:t>Cleaned the review after tokenization, removing stopqords, stemming, and lemmatization.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" y="1557850"/>
            <a:ext cx="4736751" cy="30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5506300" y="1618750"/>
            <a:ext cx="303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❏"/>
            </a:pPr>
            <a:r>
              <a:rPr lang="zh-C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Wordcloud for data with reviews star rating ≤ 2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❏"/>
            </a:pPr>
            <a:r>
              <a:rPr lang="zh-CN" sz="1500">
                <a:latin typeface="Lato"/>
                <a:ea typeface="Lato"/>
                <a:cs typeface="Lato"/>
                <a:sym typeface="Lato"/>
              </a:rPr>
              <a:t>Should focus more on customer service, faster order placement, including drive thru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75" y="1462100"/>
            <a:ext cx="4753625" cy="31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type="title"/>
          </p:nvPr>
        </p:nvSpPr>
        <p:spPr>
          <a:xfrm>
            <a:off x="727650" y="58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WordCloud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7650" y="58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 WordCloud for a fast food joint- McDonalds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729450" y="2078875"/>
            <a:ext cx="37533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44700"/>
            <a:ext cx="4791825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6763000" y="3226025"/>
            <a:ext cx="24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583975" y="2171550"/>
            <a:ext cx="30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7650" y="5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1427300"/>
            <a:ext cx="76887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zh-CN" sz="1800">
                <a:solidFill>
                  <a:schemeClr val="dk2"/>
                </a:solidFill>
              </a:rPr>
              <a:t>Conduct the sentiment analysis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zh-CN" sz="1800">
                <a:solidFill>
                  <a:schemeClr val="dk2"/>
                </a:solidFill>
              </a:rPr>
              <a:t>Build a linear model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zh-CN" sz="1800">
                <a:solidFill>
                  <a:schemeClr val="dk2"/>
                </a:solidFill>
              </a:rPr>
              <a:t>C</a:t>
            </a:r>
            <a:r>
              <a:rPr lang="zh-CN" sz="1800">
                <a:solidFill>
                  <a:schemeClr val="dk2"/>
                </a:solidFill>
              </a:rPr>
              <a:t>reate</a:t>
            </a:r>
            <a:r>
              <a:rPr lang="zh-CN" sz="1800">
                <a:solidFill>
                  <a:schemeClr val="dk2"/>
                </a:solidFill>
              </a:rPr>
              <a:t> a Shiny App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Thank you！</a:t>
            </a:r>
            <a:endParaRPr sz="5200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Goals &amp; Data Cleaning</a:t>
            </a:r>
            <a:endParaRPr sz="52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800" y="587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1427300"/>
            <a:ext cx="31434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700">
                <a:solidFill>
                  <a:schemeClr val="dk2"/>
                </a:solidFill>
              </a:rPr>
              <a:t>Our group are interested in Fastfood restuarants, we want to give some suggestions to owners of Fastfood restuarants in US based on Yelp review.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393200" y="974750"/>
            <a:ext cx="40230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b="1" lang="zh-CN" sz="1400">
                <a:solidFill>
                  <a:schemeClr val="dk2"/>
                </a:solidFill>
              </a:rPr>
              <a:t>What attributes do successful fastfood restaurants have?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Offer delivery/ takeout service?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Suitable for kids?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Price?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Location?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Whether have Wi-Fi?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b="1" lang="zh-CN" sz="1400">
                <a:solidFill>
                  <a:schemeClr val="dk2"/>
                </a:solidFill>
              </a:rPr>
              <a:t>What aspects do customers care mostly when they write reviews for </a:t>
            </a:r>
            <a:r>
              <a:rPr b="1" lang="zh-CN" sz="1400">
                <a:solidFill>
                  <a:schemeClr val="dk2"/>
                </a:solidFill>
              </a:rPr>
              <a:t>fastfood restaurants?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delivery service?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location?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cleanliness?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Type of food?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190425" y="1227125"/>
            <a:ext cx="0" cy="3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800" y="596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Cleaning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1523025"/>
            <a:ext cx="32829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Original Data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zh-CN" sz="1600">
                <a:solidFill>
                  <a:schemeClr val="dk2"/>
                </a:solidFill>
              </a:rPr>
              <a:t>About 150k businesses &amp; 7 million reviews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800"/>
              <a:t>Final Data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zh-CN" sz="1600">
                <a:solidFill>
                  <a:schemeClr val="dk2"/>
                </a:solidFill>
              </a:rPr>
              <a:t>5218 businesses &amp; about 190k reviews after removing reviews which are not in English.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650" y="1444700"/>
            <a:ext cx="37743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Data Processing Procedures</a:t>
            </a:r>
            <a:endParaRPr b="1" sz="18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chemeClr val="dk2"/>
                </a:solidFill>
              </a:rPr>
              <a:t>We only keep the businesses that are still open and select states in US.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chemeClr val="dk2"/>
                </a:solidFill>
              </a:rPr>
              <a:t>And then we exact rows containig "Fast Food", remove rows that have no attributes (attributes == "NA")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chemeClr val="dk2"/>
                </a:solidFill>
              </a:rPr>
              <a:t>We merge the Review.json and Business.json file based on business_id</a:t>
            </a:r>
            <a:endParaRPr sz="1600"/>
          </a:p>
        </p:txBody>
      </p:sp>
      <p:cxnSp>
        <p:nvCxnSpPr>
          <p:cNvPr id="112" name="Google Shape;112;p16"/>
          <p:cNvCxnSpPr/>
          <p:nvPr/>
        </p:nvCxnSpPr>
        <p:spPr>
          <a:xfrm>
            <a:off x="4190425" y="1227125"/>
            <a:ext cx="0" cy="3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Attribute Analysis</a:t>
            </a:r>
            <a:endParaRPr sz="52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Attributes Selection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17925" y="1631825"/>
            <a:ext cx="3568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We count the attributes provided by Fastfood restaurants using the "business.json" file. It turns out to be 38 attributes in total.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To avoid bias in our analysis, we choose attributes that are provided by at least 80% of the businesses.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4675250" y="9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{184B2088-BAFD-4B7B-9CB0-0ED5A93B0956}</a:tableStyleId>
              </a:tblPr>
              <a:tblGrid>
                <a:gridCol w="2554325"/>
                <a:gridCol w="1123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Attributes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RestaurantsDelivery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5173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RestaurantsTakeOut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5114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RestaurantsPriceRange2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4797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BusinessAcceptsCreditCards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4725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RestaurantsReservations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4544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GoodForKids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4336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RestaurantsGoodForGroups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4316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BusinessParking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4210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62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Attributes Processing &amp; ANOVA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63425" y="1473525"/>
            <a:ext cx="36135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</a:rPr>
              <a:t>We then </a:t>
            </a: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transformed the attributes to a dataframe format.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"BusinessParking" has 5 types: Garage/Street/Validated/Lot/Valet, so we split them into 5 columns.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We conducted the one-way ANOVA for attributes to find attributes that significantly affect rating stars. 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All attributes we selected are significant.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4727375" y="1401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{184B2088-BAFD-4B7B-9CB0-0ED5A93B0956}</a:tableStyleId>
              </a:tblPr>
              <a:tblGrid>
                <a:gridCol w="2404675"/>
                <a:gridCol w="1549875"/>
              </a:tblGrid>
              <a:tr h="41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Attributes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P-value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RestaurantsDelivery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4.512e-61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RestaurantsTakeOut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7.997e-36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RestaurantsPriceRange2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8.328e-61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BusinessAcceptsCreditCards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1.399e-05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RestaurantsReservations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1.549e-22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GoodForKids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1.153e-15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7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RestaurantsGoodForGroups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4.334e-14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BusinessParking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all &lt; 0.05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76275" y="6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Attributes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865000" y="1368275"/>
            <a:ext cx="31197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fast food restaurants offer take out or delivery.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fast food restaurants are good for groups and kids.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" y="1321425"/>
            <a:ext cx="2709826" cy="18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750" y="1321425"/>
            <a:ext cx="2709826" cy="185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0" y="3176475"/>
            <a:ext cx="2709826" cy="185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6748" y="3176475"/>
            <a:ext cx="2709826" cy="185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76275" y="6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Attributes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84300" y="3830250"/>
            <a:ext cx="8163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payment, they mostly accept credit cards.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ostly</a:t>
            </a: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 not accept reservations.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price are mostly in range 1 or 2, which is an affordable price for most of the customers.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0" y="1799225"/>
            <a:ext cx="2709826" cy="185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088" y="1799225"/>
            <a:ext cx="2709826" cy="185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847" y="1799225"/>
            <a:ext cx="2615253" cy="1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