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72" r:id="rId1"/>
  </p:sldMasterIdLst>
  <p:notesMasterIdLst>
    <p:notesMasterId r:id="rId15"/>
  </p:notesMasterIdLst>
  <p:sldIdLst>
    <p:sldId id="256" r:id="rId2"/>
    <p:sldId id="278" r:id="rId3"/>
    <p:sldId id="279" r:id="rId4"/>
    <p:sldId id="268" r:id="rId5"/>
    <p:sldId id="269" r:id="rId6"/>
    <p:sldId id="277" r:id="rId7"/>
    <p:sldId id="262" r:id="rId8"/>
    <p:sldId id="271" r:id="rId9"/>
    <p:sldId id="280" r:id="rId10"/>
    <p:sldId id="274" r:id="rId11"/>
    <p:sldId id="265" r:id="rId12"/>
    <p:sldId id="282" r:id="rId13"/>
    <p:sldId id="28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1"/>
    <p:restoredTop sz="50741"/>
  </p:normalViewPr>
  <p:slideViewPr>
    <p:cSldViewPr snapToGrid="0" snapToObjects="1">
      <p:cViewPr varScale="1">
        <p:scale>
          <a:sx n="79" d="100"/>
          <a:sy n="79" d="100"/>
        </p:scale>
        <p:origin x="224" y="232"/>
      </p:cViewPr>
      <p:guideLst/>
    </p:cSldViewPr>
  </p:slideViewPr>
  <p:notesTextViewPr>
    <p:cViewPr>
      <p:scale>
        <a:sx n="80" d="100"/>
        <a:sy n="8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AB509-74CE-B840-8D41-6DE63F6CA4E2}" type="datetimeFigureOut">
              <a:rPr lang="en-US" smtClean="0"/>
              <a:t>11/29/20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60CDF-9CA4-E448-96F4-B103AFD67123}" type="slidenum">
              <a:rPr lang="en-US" smtClean="0"/>
              <a:t>‹#›</a:t>
            </a:fld>
            <a:endParaRPr lang="en-US"/>
          </a:p>
        </p:txBody>
      </p:sp>
    </p:spTree>
    <p:extLst>
      <p:ext uri="{BB962C8B-B14F-4D97-AF65-F5344CB8AC3E}">
        <p14:creationId xmlns:p14="http://schemas.microsoft.com/office/powerpoint/2010/main" val="3802547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Today I am going to talk about notability</a:t>
            </a:r>
          </a:p>
        </p:txBody>
      </p:sp>
      <p:sp>
        <p:nvSpPr>
          <p:cNvPr id="4" name="Slide Number Placeholder 3"/>
          <p:cNvSpPr>
            <a:spLocks noGrp="1"/>
          </p:cNvSpPr>
          <p:nvPr>
            <p:ph type="sldNum" sz="quarter" idx="5"/>
          </p:nvPr>
        </p:nvSpPr>
        <p:spPr/>
        <p:txBody>
          <a:bodyPr/>
          <a:lstStyle/>
          <a:p>
            <a:fld id="{95E60CDF-9CA4-E448-96F4-B103AFD67123}" type="slidenum">
              <a:rPr lang="en-US" smtClean="0"/>
              <a:t>1</a:t>
            </a:fld>
            <a:endParaRPr lang="en-US"/>
          </a:p>
        </p:txBody>
      </p:sp>
    </p:spTree>
    <p:extLst>
      <p:ext uri="{BB962C8B-B14F-4D97-AF65-F5344CB8AC3E}">
        <p14:creationId xmlns:p14="http://schemas.microsoft.com/office/powerpoint/2010/main" val="3804254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noProof="0" dirty="0"/>
              <a:t>https://</a:t>
            </a:r>
            <a:r>
              <a:rPr lang="en-GB" noProof="0" dirty="0" err="1"/>
              <a:t>medium.com</a:t>
            </a:r>
            <a:r>
              <a:rPr lang="en-GB" noProof="0" dirty="0"/>
              <a:t>/cracking-the-data-science-interview/how-operating-systems-work-10-concepts-you-should-know-as-a-developer-8d63bb38331f</a:t>
            </a:r>
          </a:p>
          <a:p>
            <a:endParaRPr lang="en-GB" noProof="0" dirty="0"/>
          </a:p>
          <a:p>
            <a:r>
              <a:rPr lang="en-GB" noProof="0" dirty="0"/>
              <a:t>Process states when a process executes. It passes through different states. These states maybe differ in different OS and named differently but there are 5 general states from start, ready, running, wait and terminate, among them ready, within these stages ready, running and wait can be cycled multiple times if needed.</a:t>
            </a:r>
          </a:p>
          <a:p>
            <a:endParaRPr lang="en-GB" noProof="0" dirty="0"/>
          </a:p>
          <a:p>
            <a:r>
              <a:rPr lang="en-GB" sz="1200" b="1" i="0" kern="1200" noProof="0" dirty="0">
                <a:solidFill>
                  <a:schemeClr val="tx1"/>
                </a:solidFill>
                <a:effectLst/>
                <a:latin typeface="+mn-lt"/>
                <a:ea typeface="+mn-ea"/>
                <a:cs typeface="+mn-cs"/>
              </a:rPr>
              <a:t>Start: </a:t>
            </a:r>
            <a:r>
              <a:rPr lang="en-GB" sz="1200" b="0" i="0" kern="1200" noProof="0" dirty="0">
                <a:solidFill>
                  <a:schemeClr val="tx1"/>
                </a:solidFill>
                <a:effectLst/>
                <a:latin typeface="+mn-lt"/>
                <a:ea typeface="+mn-ea"/>
                <a:cs typeface="+mn-cs"/>
              </a:rPr>
              <a:t>The initial state when a process is first started/created.</a:t>
            </a:r>
          </a:p>
          <a:p>
            <a:endParaRPr lang="en-GB" sz="1200" b="0" i="0" kern="1200" noProof="0" dirty="0">
              <a:solidFill>
                <a:schemeClr val="tx1"/>
              </a:solidFill>
              <a:effectLst/>
              <a:latin typeface="+mn-lt"/>
              <a:ea typeface="+mn-ea"/>
              <a:cs typeface="+mn-cs"/>
            </a:endParaRPr>
          </a:p>
          <a:p>
            <a:r>
              <a:rPr lang="en-GB" sz="1200" b="1" i="0" kern="1200" noProof="0" dirty="0">
                <a:solidFill>
                  <a:schemeClr val="tx1"/>
                </a:solidFill>
                <a:effectLst/>
                <a:latin typeface="+mn-lt"/>
                <a:ea typeface="+mn-ea"/>
                <a:cs typeface="+mn-cs"/>
              </a:rPr>
              <a:t>Ready: </a:t>
            </a:r>
            <a:r>
              <a:rPr lang="en-GB" sz="1200" b="0" i="0" kern="1200" noProof="0" dirty="0">
                <a:solidFill>
                  <a:schemeClr val="tx1"/>
                </a:solidFill>
                <a:effectLst/>
                <a:latin typeface="+mn-lt"/>
                <a:ea typeface="+mn-ea"/>
                <a:cs typeface="+mn-cs"/>
              </a:rPr>
              <a:t>The process is waiting to be assigned to a processor. Ready processes are waiting to have the processor allocated to them by the operating system so that they can run. A process may come into this state after the </a:t>
            </a:r>
            <a:r>
              <a:rPr lang="en-GB" sz="1200" b="1" i="0" kern="1200" noProof="0" dirty="0">
                <a:solidFill>
                  <a:schemeClr val="tx1"/>
                </a:solidFill>
                <a:effectLst/>
                <a:latin typeface="+mn-lt"/>
                <a:ea typeface="+mn-ea"/>
                <a:cs typeface="+mn-cs"/>
              </a:rPr>
              <a:t>Start</a:t>
            </a:r>
            <a:r>
              <a:rPr lang="en-GB" sz="1200" b="0" i="0" kern="1200" noProof="0" dirty="0">
                <a:solidFill>
                  <a:schemeClr val="tx1"/>
                </a:solidFill>
                <a:effectLst/>
                <a:latin typeface="+mn-lt"/>
                <a:ea typeface="+mn-ea"/>
                <a:cs typeface="+mn-cs"/>
              </a:rPr>
              <a:t> state, or while running it by but getting interrupted by the scheduler to assign CPU to some other process.</a:t>
            </a:r>
          </a:p>
          <a:p>
            <a:endParaRPr lang="en-GB" sz="1200" b="0" i="0" kern="1200" noProof="0" dirty="0">
              <a:solidFill>
                <a:schemeClr val="tx1"/>
              </a:solidFill>
              <a:effectLst/>
              <a:latin typeface="+mn-lt"/>
              <a:ea typeface="+mn-ea"/>
              <a:cs typeface="+mn-cs"/>
            </a:endParaRPr>
          </a:p>
          <a:p>
            <a:r>
              <a:rPr lang="en-GB" sz="1200" b="1" i="0" kern="1200" noProof="0" dirty="0">
                <a:solidFill>
                  <a:schemeClr val="tx1"/>
                </a:solidFill>
                <a:effectLst/>
                <a:latin typeface="+mn-lt"/>
                <a:ea typeface="+mn-ea"/>
                <a:cs typeface="+mn-cs"/>
              </a:rPr>
              <a:t>Running: </a:t>
            </a:r>
            <a:r>
              <a:rPr lang="en-GB" sz="1200" b="0" i="0" kern="1200" noProof="0" dirty="0">
                <a:solidFill>
                  <a:schemeClr val="tx1"/>
                </a:solidFill>
                <a:effectLst/>
                <a:latin typeface="+mn-lt"/>
                <a:ea typeface="+mn-ea"/>
                <a:cs typeface="+mn-cs"/>
              </a:rPr>
              <a:t>Once the process has been assigned to a processor by the OS scheduler, the process state is set to running and the processor executes its instructions.</a:t>
            </a:r>
          </a:p>
          <a:p>
            <a:endParaRPr lang="en-GB" sz="1200" b="0" i="0" kern="1200" noProof="0" dirty="0">
              <a:solidFill>
                <a:schemeClr val="tx1"/>
              </a:solidFill>
              <a:effectLst/>
              <a:latin typeface="+mn-lt"/>
              <a:ea typeface="+mn-ea"/>
              <a:cs typeface="+mn-cs"/>
            </a:endParaRPr>
          </a:p>
          <a:p>
            <a:r>
              <a:rPr lang="en-GB" sz="1200" b="1" i="0" kern="1200" noProof="0" dirty="0">
                <a:solidFill>
                  <a:schemeClr val="tx1"/>
                </a:solidFill>
                <a:effectLst/>
                <a:latin typeface="+mn-lt"/>
                <a:ea typeface="+mn-ea"/>
                <a:cs typeface="+mn-cs"/>
              </a:rPr>
              <a:t>Waiting: </a:t>
            </a:r>
            <a:r>
              <a:rPr lang="en-GB" sz="1200" b="0" i="0" kern="1200" noProof="0" dirty="0">
                <a:solidFill>
                  <a:schemeClr val="tx1"/>
                </a:solidFill>
                <a:effectLst/>
                <a:latin typeface="+mn-lt"/>
                <a:ea typeface="+mn-ea"/>
                <a:cs typeface="+mn-cs"/>
              </a:rPr>
              <a:t>the process moves into the waiting state if it needs to wait for a resource, such as waiting for user input, or waiting for a file to become available.</a:t>
            </a:r>
          </a:p>
          <a:p>
            <a:endParaRPr lang="en-GB" sz="1200" b="0" i="0" kern="1200" noProof="0" dirty="0">
              <a:solidFill>
                <a:schemeClr val="tx1"/>
              </a:solidFill>
              <a:effectLst/>
              <a:latin typeface="+mn-lt"/>
              <a:ea typeface="+mn-ea"/>
              <a:cs typeface="+mn-cs"/>
            </a:endParaRPr>
          </a:p>
          <a:p>
            <a:r>
              <a:rPr lang="en-GB" sz="1200" b="1" i="0" kern="1200" noProof="0" dirty="0">
                <a:solidFill>
                  <a:schemeClr val="tx1"/>
                </a:solidFill>
                <a:effectLst/>
                <a:latin typeface="+mn-lt"/>
                <a:ea typeface="+mn-ea"/>
                <a:cs typeface="+mn-cs"/>
              </a:rPr>
              <a:t>Terminated or Exit: </a:t>
            </a:r>
            <a:r>
              <a:rPr lang="en-GB" sz="1200" b="0" i="0" kern="1200" noProof="0" dirty="0">
                <a:solidFill>
                  <a:schemeClr val="tx1"/>
                </a:solidFill>
                <a:effectLst/>
                <a:latin typeface="+mn-lt"/>
                <a:ea typeface="+mn-ea"/>
                <a:cs typeface="+mn-cs"/>
              </a:rPr>
              <a:t>Once the process finishes its execution, or it is terminated by the operating system, it is moved to the terminated state where it waits to be removed from main memory.</a:t>
            </a:r>
          </a:p>
          <a:p>
            <a:endParaRPr lang="en-GB" noProof="0" dirty="0"/>
          </a:p>
        </p:txBody>
      </p:sp>
      <p:sp>
        <p:nvSpPr>
          <p:cNvPr id="4" name="Slide Number Placeholder 3"/>
          <p:cNvSpPr>
            <a:spLocks noGrp="1"/>
          </p:cNvSpPr>
          <p:nvPr>
            <p:ph type="sldNum" sz="quarter" idx="5"/>
          </p:nvPr>
        </p:nvSpPr>
        <p:spPr/>
        <p:txBody>
          <a:bodyPr/>
          <a:lstStyle/>
          <a:p>
            <a:fld id="{95E60CDF-9CA4-E448-96F4-B103AFD67123}" type="slidenum">
              <a:rPr lang="en-US" smtClean="0"/>
              <a:t>10</a:t>
            </a:fld>
            <a:endParaRPr lang="en-US"/>
          </a:p>
        </p:txBody>
      </p:sp>
    </p:spTree>
    <p:extLst>
      <p:ext uri="{BB962C8B-B14F-4D97-AF65-F5344CB8AC3E}">
        <p14:creationId xmlns:p14="http://schemas.microsoft.com/office/powerpoint/2010/main" val="359905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95E60CDF-9CA4-E448-96F4-B103AFD67123}" type="slidenum">
              <a:rPr lang="en-US" smtClean="0"/>
              <a:t>11</a:t>
            </a:fld>
            <a:endParaRPr lang="en-US"/>
          </a:p>
        </p:txBody>
      </p:sp>
    </p:spTree>
    <p:extLst>
      <p:ext uri="{BB962C8B-B14F-4D97-AF65-F5344CB8AC3E}">
        <p14:creationId xmlns:p14="http://schemas.microsoft.com/office/powerpoint/2010/main" val="1163497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60CDF-9CA4-E448-96F4-B103AFD67123}" type="slidenum">
              <a:rPr lang="en-US" smtClean="0"/>
              <a:t>12</a:t>
            </a:fld>
            <a:endParaRPr lang="en-US"/>
          </a:p>
        </p:txBody>
      </p:sp>
    </p:spTree>
    <p:extLst>
      <p:ext uri="{BB962C8B-B14F-4D97-AF65-F5344CB8AC3E}">
        <p14:creationId xmlns:p14="http://schemas.microsoft.com/office/powerpoint/2010/main" val="3067197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60CDF-9CA4-E448-96F4-B103AFD67123}" type="slidenum">
              <a:rPr lang="en-US" smtClean="0"/>
              <a:t>13</a:t>
            </a:fld>
            <a:endParaRPr lang="en-US"/>
          </a:p>
        </p:txBody>
      </p:sp>
    </p:spTree>
    <p:extLst>
      <p:ext uri="{BB962C8B-B14F-4D97-AF65-F5344CB8AC3E}">
        <p14:creationId xmlns:p14="http://schemas.microsoft.com/office/powerpoint/2010/main" val="2499780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 am going to discuss notability in the following concepts: Abstraction</a:t>
            </a:r>
            <a:r>
              <a:rPr lang="en-US"/>
              <a:t>, modularity</a:t>
            </a:r>
            <a:r>
              <a:rPr lang="en-US" dirty="0"/>
              <a:t>, states.</a:t>
            </a:r>
          </a:p>
        </p:txBody>
      </p:sp>
      <p:sp>
        <p:nvSpPr>
          <p:cNvPr id="4" name="Slide Number Placeholder 3"/>
          <p:cNvSpPr>
            <a:spLocks noGrp="1"/>
          </p:cNvSpPr>
          <p:nvPr>
            <p:ph type="sldNum" sz="quarter" idx="5"/>
          </p:nvPr>
        </p:nvSpPr>
        <p:spPr/>
        <p:txBody>
          <a:bodyPr/>
          <a:lstStyle/>
          <a:p>
            <a:fld id="{95E60CDF-9CA4-E448-96F4-B103AFD67123}" type="slidenum">
              <a:rPr lang="en-US" smtClean="0"/>
              <a:t>2</a:t>
            </a:fld>
            <a:endParaRPr lang="en-US"/>
          </a:p>
        </p:txBody>
      </p:sp>
    </p:spTree>
    <p:extLst>
      <p:ext uri="{BB962C8B-B14F-4D97-AF65-F5344CB8AC3E}">
        <p14:creationId xmlns:p14="http://schemas.microsoft.com/office/powerpoint/2010/main" val="1428187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So What is abstraction? </a:t>
            </a:r>
          </a:p>
          <a:p>
            <a:endParaRPr lang="en-US" dirty="0"/>
          </a:p>
          <a:p>
            <a:r>
              <a:rPr lang="en-US" dirty="0"/>
              <a:t>An abstraction is a simplifying key feature to understand what is going on in a system, not in detail but to provide you an overall observation of the program.</a:t>
            </a:r>
          </a:p>
          <a:p>
            <a:endParaRPr lang="en-US" dirty="0"/>
          </a:p>
          <a:p>
            <a:endParaRPr lang="en-US" dirty="0"/>
          </a:p>
        </p:txBody>
      </p:sp>
      <p:sp>
        <p:nvSpPr>
          <p:cNvPr id="4" name="Slide Number Placeholder 3"/>
          <p:cNvSpPr>
            <a:spLocks noGrp="1"/>
          </p:cNvSpPr>
          <p:nvPr>
            <p:ph type="sldNum" sz="quarter" idx="5"/>
          </p:nvPr>
        </p:nvSpPr>
        <p:spPr/>
        <p:txBody>
          <a:bodyPr/>
          <a:lstStyle/>
          <a:p>
            <a:fld id="{95E60CDF-9CA4-E448-96F4-B103AFD67123}" type="slidenum">
              <a:rPr lang="en-US" smtClean="0"/>
              <a:t>3</a:t>
            </a:fld>
            <a:endParaRPr lang="en-US"/>
          </a:p>
        </p:txBody>
      </p:sp>
    </p:spTree>
    <p:extLst>
      <p:ext uri="{BB962C8B-B14F-4D97-AF65-F5344CB8AC3E}">
        <p14:creationId xmlns:p14="http://schemas.microsoft.com/office/powerpoint/2010/main" val="3535564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Notability, an application allows you to record formats like photo, drawing, text, handwriting and voice recording to create notes. You can note-taking and share through cross platforms like  MAC, Windows, Linux and ARM-based iOS and Android. </a:t>
            </a:r>
            <a:endParaRPr lang="en-US" dirty="0"/>
          </a:p>
        </p:txBody>
      </p:sp>
      <p:sp>
        <p:nvSpPr>
          <p:cNvPr id="4" name="Slide Number Placeholder 3"/>
          <p:cNvSpPr>
            <a:spLocks noGrp="1"/>
          </p:cNvSpPr>
          <p:nvPr>
            <p:ph type="sldNum" sz="quarter" idx="5"/>
          </p:nvPr>
        </p:nvSpPr>
        <p:spPr/>
        <p:txBody>
          <a:bodyPr/>
          <a:lstStyle/>
          <a:p>
            <a:fld id="{95E60CDF-9CA4-E448-96F4-B103AFD67123}" type="slidenum">
              <a:rPr lang="en-US" smtClean="0"/>
              <a:t>4</a:t>
            </a:fld>
            <a:endParaRPr lang="en-US"/>
          </a:p>
        </p:txBody>
      </p:sp>
    </p:spTree>
    <p:extLst>
      <p:ext uri="{BB962C8B-B14F-4D97-AF65-F5344CB8AC3E}">
        <p14:creationId xmlns:p14="http://schemas.microsoft.com/office/powerpoint/2010/main" val="3794370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When creating a note, the information is stored in .note format. A .note format is a format that Notability has created to store information resources.  User can export the information to other formats like .PDF, .RTF, .DOC, .PPT, and .XLS for their own intentional purposes. (Importing, Exporting, and Sharing Notes (Mac), 2019) Although, it seems that the data is store digitally but they are stored physically on a hard drive can be locally and/or remotely somewhere in a database. The advantage of storing data on a hard drive rather on paper because it can be space-efficient, last longer and cost-efficient.</a:t>
            </a:r>
          </a:p>
        </p:txBody>
      </p:sp>
      <p:sp>
        <p:nvSpPr>
          <p:cNvPr id="4" name="Slide Number Placeholder 3"/>
          <p:cNvSpPr>
            <a:spLocks noGrp="1"/>
          </p:cNvSpPr>
          <p:nvPr>
            <p:ph type="sldNum" sz="quarter" idx="5"/>
          </p:nvPr>
        </p:nvSpPr>
        <p:spPr/>
        <p:txBody>
          <a:bodyPr/>
          <a:lstStyle/>
          <a:p>
            <a:fld id="{95E60CDF-9CA4-E448-96F4-B103AFD67123}" type="slidenum">
              <a:rPr lang="en-US" smtClean="0"/>
              <a:t>5</a:t>
            </a:fld>
            <a:endParaRPr lang="en-US"/>
          </a:p>
        </p:txBody>
      </p:sp>
    </p:spTree>
    <p:extLst>
      <p:ext uri="{BB962C8B-B14F-4D97-AF65-F5344CB8AC3E}">
        <p14:creationId xmlns:p14="http://schemas.microsoft.com/office/powerpoint/2010/main" val="404561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60CDF-9CA4-E448-96F4-B103AFD67123}" type="slidenum">
              <a:rPr lang="en-US" smtClean="0"/>
              <a:t>6</a:t>
            </a:fld>
            <a:endParaRPr lang="en-US"/>
          </a:p>
        </p:txBody>
      </p:sp>
    </p:spTree>
    <p:extLst>
      <p:ext uri="{BB962C8B-B14F-4D97-AF65-F5344CB8AC3E}">
        <p14:creationId xmlns:p14="http://schemas.microsoft.com/office/powerpoint/2010/main" val="1118335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https://</a:t>
            </a:r>
            <a:r>
              <a:rPr lang="en-US" dirty="0" err="1"/>
              <a:t>support.gingerlabs.com</a:t>
            </a:r>
            <a:r>
              <a:rPr lang="en-US" dirty="0"/>
              <a:t>/</a:t>
            </a:r>
            <a:r>
              <a:rPr lang="en-US" dirty="0" err="1"/>
              <a:t>hc</a:t>
            </a:r>
            <a:r>
              <a:rPr lang="en-US" dirty="0"/>
              <a:t>/</a:t>
            </a:r>
            <a:r>
              <a:rPr lang="en-US" dirty="0" err="1"/>
              <a:t>en</a:t>
            </a:r>
            <a:r>
              <a:rPr lang="en-US" dirty="0"/>
              <a:t>-us/categories/200300917-Notability-for-Mac</a:t>
            </a:r>
          </a:p>
          <a:p>
            <a:endParaRPr lang="en-US" dirty="0"/>
          </a:p>
          <a:p>
            <a:r>
              <a:rPr lang="en-US" dirty="0"/>
              <a:t>module</a:t>
            </a:r>
          </a:p>
        </p:txBody>
      </p:sp>
      <p:sp>
        <p:nvSpPr>
          <p:cNvPr id="4" name="Slide Number Placeholder 3"/>
          <p:cNvSpPr>
            <a:spLocks noGrp="1"/>
          </p:cNvSpPr>
          <p:nvPr>
            <p:ph type="sldNum" sz="quarter" idx="5"/>
          </p:nvPr>
        </p:nvSpPr>
        <p:spPr/>
        <p:txBody>
          <a:bodyPr/>
          <a:lstStyle/>
          <a:p>
            <a:fld id="{95E60CDF-9CA4-E448-96F4-B103AFD67123}" type="slidenum">
              <a:rPr lang="en-US" smtClean="0"/>
              <a:t>7</a:t>
            </a:fld>
            <a:endParaRPr lang="en-US"/>
          </a:p>
        </p:txBody>
      </p:sp>
    </p:spTree>
    <p:extLst>
      <p:ext uri="{BB962C8B-B14F-4D97-AF65-F5344CB8AC3E}">
        <p14:creationId xmlns:p14="http://schemas.microsoft.com/office/powerpoint/2010/main" val="785232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Reference:  https://</a:t>
            </a:r>
            <a:r>
              <a:rPr lang="en-US" dirty="0" err="1"/>
              <a:t>www.slideshare.net</a:t>
            </a:r>
            <a:r>
              <a:rPr lang="en-US" dirty="0"/>
              <a:t>/</a:t>
            </a:r>
            <a:r>
              <a:rPr lang="en-US" dirty="0" err="1"/>
              <a:t>uladzimir</a:t>
            </a:r>
            <a:r>
              <a:rPr lang="en-US" dirty="0"/>
              <a:t>/notability-data-management-</a:t>
            </a:r>
            <a:r>
              <a:rPr lang="en-US" dirty="0" err="1"/>
              <a:t>paddatamgmt</a:t>
            </a:r>
            <a:endParaRPr lang="en-US" dirty="0"/>
          </a:p>
          <a:p>
            <a:r>
              <a:rPr lang="en-US" dirty="0"/>
              <a:t>	https://blog.51cto.com/</a:t>
            </a:r>
            <a:r>
              <a:rPr lang="en-US" dirty="0" err="1"/>
              <a:t>yuanbin</a:t>
            </a:r>
            <a:r>
              <a:rPr lang="en-US" dirty="0"/>
              <a:t>/107672</a:t>
            </a:r>
          </a:p>
          <a:p>
            <a:endParaRPr lang="en-US" dirty="0"/>
          </a:p>
          <a:p>
            <a:r>
              <a:rPr lang="en-GB" sz="1200" kern="1200" dirty="0">
                <a:solidFill>
                  <a:schemeClr val="tx1"/>
                </a:solidFill>
                <a:effectLst/>
                <a:latin typeface="+mn-lt"/>
                <a:ea typeface="+mn-ea"/>
                <a:cs typeface="+mn-cs"/>
              </a:rPr>
              <a:t>In Notability the backup module is very simple and it happens without user’s consent once it’s being correctly set up. To set up is very simple and all the user need to do is enter the notability setting and backup function and login with their iCloud storage account like google drive.</a:t>
            </a:r>
          </a:p>
          <a:p>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First, the client (user) create a note, the data is being stored as .note format which contains all the information whether is graphics, pdf, audio. These data are first stored locally on that machine. machine and can be accessed locally. However, for the client to be able to manage information across multiple devices the Client will need to use the backup function to back up and “Cloud storing” the date on network machine whether is local land or over the internet.  To connect the storage machine, it uses TCP connection. Client send a request to the server to saying “hi I want to connected with you so I can store information on you” but to do so they need to establish a connection so they send a SYN to the server. Once the server received a request it respond it back to the client with a SYN ACK and at last the client respond it back to the server with ACK saying “Hi we are successfully connected”. This is a typical 3 way “handshake”. However, If the server requires a user name and password there will be further handshakes to be made to establish a much more secure tunnel. </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After establish connection with the server data can be transferred between the client and the server. (Access control user privilege) To access and edit the data on the server, client can download the file and edit it on local machine. This means files that are on the sever does not get edited directly by client. After the client complete the changes to the data/file, file gets upload back to the server and the file that’s been downloaded and edited will get replaced.</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benefit of this data flow is that it can save storages on the local client and because the data is store on cloud it can be access by multiple clients at the same time as long as they have connection to the server.</a:t>
            </a:r>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5E60CDF-9CA4-E448-96F4-B103AFD67123}" type="slidenum">
              <a:rPr lang="en-US" smtClean="0"/>
              <a:t>8</a:t>
            </a:fld>
            <a:endParaRPr lang="en-US"/>
          </a:p>
        </p:txBody>
      </p:sp>
    </p:spTree>
    <p:extLst>
      <p:ext uri="{BB962C8B-B14F-4D97-AF65-F5344CB8AC3E}">
        <p14:creationId xmlns:p14="http://schemas.microsoft.com/office/powerpoint/2010/main" val="940740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It is a temporary configuration of a computer system that affects how it responds to interaction. </a:t>
            </a:r>
            <a:endParaRPr lang="en-US" dirty="0"/>
          </a:p>
        </p:txBody>
      </p:sp>
      <p:sp>
        <p:nvSpPr>
          <p:cNvPr id="4" name="Slide Number Placeholder 3"/>
          <p:cNvSpPr>
            <a:spLocks noGrp="1"/>
          </p:cNvSpPr>
          <p:nvPr>
            <p:ph type="sldNum" sz="quarter" idx="5"/>
          </p:nvPr>
        </p:nvSpPr>
        <p:spPr/>
        <p:txBody>
          <a:bodyPr/>
          <a:lstStyle/>
          <a:p>
            <a:fld id="{95E60CDF-9CA4-E448-96F4-B103AFD67123}" type="slidenum">
              <a:rPr lang="en-US" smtClean="0"/>
              <a:t>9</a:t>
            </a:fld>
            <a:endParaRPr lang="en-US"/>
          </a:p>
        </p:txBody>
      </p:sp>
    </p:spTree>
    <p:extLst>
      <p:ext uri="{BB962C8B-B14F-4D97-AF65-F5344CB8AC3E}">
        <p14:creationId xmlns:p14="http://schemas.microsoft.com/office/powerpoint/2010/main" val="3686522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1CDAB8B-2355-4946-8BED-95A5E614CB62}" type="datetimeFigureOut">
              <a:rPr lang="en-US" smtClean="0"/>
              <a:t>11/29/20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3F5130-5608-DC4D-8D22-1A31477FDD32}" type="slidenum">
              <a:rPr lang="en-US" smtClean="0"/>
              <a:t>‹#›</a:t>
            </a:fld>
            <a:endParaRPr lang="en-US"/>
          </a:p>
        </p:txBody>
      </p:sp>
    </p:spTree>
    <p:extLst>
      <p:ext uri="{BB962C8B-B14F-4D97-AF65-F5344CB8AC3E}">
        <p14:creationId xmlns:p14="http://schemas.microsoft.com/office/powerpoint/2010/main" val="4189067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CDAB8B-2355-4946-8BED-95A5E614CB62}" type="datetimeFigureOut">
              <a:rPr lang="en-US" smtClean="0"/>
              <a:t>11/29/20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3F5130-5608-DC4D-8D22-1A31477FDD32}" type="slidenum">
              <a:rPr lang="en-US" smtClean="0"/>
              <a:t>‹#›</a:t>
            </a:fld>
            <a:endParaRPr lang="en-US"/>
          </a:p>
        </p:txBody>
      </p:sp>
    </p:spTree>
    <p:extLst>
      <p:ext uri="{BB962C8B-B14F-4D97-AF65-F5344CB8AC3E}">
        <p14:creationId xmlns:p14="http://schemas.microsoft.com/office/powerpoint/2010/main" val="291042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CDAB8B-2355-4946-8BED-95A5E614CB62}" type="datetimeFigureOut">
              <a:rPr lang="en-US" smtClean="0"/>
              <a:t>11/29/20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3F5130-5608-DC4D-8D22-1A31477FDD3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71901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CDAB8B-2355-4946-8BED-95A5E614CB62}" type="datetimeFigureOut">
              <a:rPr lang="en-US" smtClean="0"/>
              <a:t>11/29/20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3F5130-5608-DC4D-8D22-1A31477FDD32}" type="slidenum">
              <a:rPr lang="en-US" smtClean="0"/>
              <a:t>‹#›</a:t>
            </a:fld>
            <a:endParaRPr lang="en-US"/>
          </a:p>
        </p:txBody>
      </p:sp>
    </p:spTree>
    <p:extLst>
      <p:ext uri="{BB962C8B-B14F-4D97-AF65-F5344CB8AC3E}">
        <p14:creationId xmlns:p14="http://schemas.microsoft.com/office/powerpoint/2010/main" val="1865338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CDAB8B-2355-4946-8BED-95A5E614CB62}" type="datetimeFigureOut">
              <a:rPr lang="en-US" smtClean="0"/>
              <a:t>11/29/20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3F5130-5608-DC4D-8D22-1A31477FDD3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6806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CDAB8B-2355-4946-8BED-95A5E614CB62}" type="datetimeFigureOut">
              <a:rPr lang="en-US" smtClean="0"/>
              <a:t>11/29/20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3F5130-5608-DC4D-8D22-1A31477FDD32}" type="slidenum">
              <a:rPr lang="en-US" smtClean="0"/>
              <a:t>‹#›</a:t>
            </a:fld>
            <a:endParaRPr lang="en-US"/>
          </a:p>
        </p:txBody>
      </p:sp>
    </p:spTree>
    <p:extLst>
      <p:ext uri="{BB962C8B-B14F-4D97-AF65-F5344CB8AC3E}">
        <p14:creationId xmlns:p14="http://schemas.microsoft.com/office/powerpoint/2010/main" val="3745873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CDAB8B-2355-4946-8BED-95A5E614CB62}" type="datetimeFigureOut">
              <a:rPr lang="en-US" smtClean="0"/>
              <a:t>11/29/20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3F5130-5608-DC4D-8D22-1A31477FDD32}" type="slidenum">
              <a:rPr lang="en-US" smtClean="0"/>
              <a:t>‹#›</a:t>
            </a:fld>
            <a:endParaRPr lang="en-US"/>
          </a:p>
        </p:txBody>
      </p:sp>
    </p:spTree>
    <p:extLst>
      <p:ext uri="{BB962C8B-B14F-4D97-AF65-F5344CB8AC3E}">
        <p14:creationId xmlns:p14="http://schemas.microsoft.com/office/powerpoint/2010/main" val="2902198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CDAB8B-2355-4946-8BED-95A5E614CB62}" type="datetimeFigureOut">
              <a:rPr lang="en-US" smtClean="0"/>
              <a:t>11/29/20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3F5130-5608-DC4D-8D22-1A31477FDD32}" type="slidenum">
              <a:rPr lang="en-US" smtClean="0"/>
              <a:t>‹#›</a:t>
            </a:fld>
            <a:endParaRPr lang="en-US"/>
          </a:p>
        </p:txBody>
      </p:sp>
    </p:spTree>
    <p:extLst>
      <p:ext uri="{BB962C8B-B14F-4D97-AF65-F5344CB8AC3E}">
        <p14:creationId xmlns:p14="http://schemas.microsoft.com/office/powerpoint/2010/main" val="1689896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CDAB8B-2355-4946-8BED-95A5E614CB62}" type="datetimeFigureOut">
              <a:rPr lang="en-US" smtClean="0"/>
              <a:t>11/29/20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3F5130-5608-DC4D-8D22-1A31477FDD32}" type="slidenum">
              <a:rPr lang="en-US" smtClean="0"/>
              <a:t>‹#›</a:t>
            </a:fld>
            <a:endParaRPr lang="en-US"/>
          </a:p>
        </p:txBody>
      </p:sp>
    </p:spTree>
    <p:extLst>
      <p:ext uri="{BB962C8B-B14F-4D97-AF65-F5344CB8AC3E}">
        <p14:creationId xmlns:p14="http://schemas.microsoft.com/office/powerpoint/2010/main" val="283611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CDAB8B-2355-4946-8BED-95A5E614CB62}" type="datetimeFigureOut">
              <a:rPr lang="en-US" smtClean="0"/>
              <a:t>11/29/20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3F5130-5608-DC4D-8D22-1A31477FDD32}" type="slidenum">
              <a:rPr lang="en-US" smtClean="0"/>
              <a:t>‹#›</a:t>
            </a:fld>
            <a:endParaRPr lang="en-US"/>
          </a:p>
        </p:txBody>
      </p:sp>
    </p:spTree>
    <p:extLst>
      <p:ext uri="{BB962C8B-B14F-4D97-AF65-F5344CB8AC3E}">
        <p14:creationId xmlns:p14="http://schemas.microsoft.com/office/powerpoint/2010/main" val="1678023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1CDAB8B-2355-4946-8BED-95A5E614CB62}" type="datetimeFigureOut">
              <a:rPr lang="en-US" smtClean="0"/>
              <a:t>11/29/20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3F5130-5608-DC4D-8D22-1A31477FDD32}" type="slidenum">
              <a:rPr lang="en-US" smtClean="0"/>
              <a:t>‹#›</a:t>
            </a:fld>
            <a:endParaRPr lang="en-US"/>
          </a:p>
        </p:txBody>
      </p:sp>
    </p:spTree>
    <p:extLst>
      <p:ext uri="{BB962C8B-B14F-4D97-AF65-F5344CB8AC3E}">
        <p14:creationId xmlns:p14="http://schemas.microsoft.com/office/powerpoint/2010/main" val="56552389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1CDAB8B-2355-4946-8BED-95A5E614CB62}" type="datetimeFigureOut">
              <a:rPr lang="en-US" smtClean="0"/>
              <a:t>11/29/20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3F5130-5608-DC4D-8D22-1A31477FDD32}" type="slidenum">
              <a:rPr lang="en-US" smtClean="0"/>
              <a:t>‹#›</a:t>
            </a:fld>
            <a:endParaRPr lang="en-US"/>
          </a:p>
        </p:txBody>
      </p:sp>
    </p:spTree>
    <p:extLst>
      <p:ext uri="{BB962C8B-B14F-4D97-AF65-F5344CB8AC3E}">
        <p14:creationId xmlns:p14="http://schemas.microsoft.com/office/powerpoint/2010/main" val="112274335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1CDAB8B-2355-4946-8BED-95A5E614CB62}" type="datetimeFigureOut">
              <a:rPr lang="en-US" smtClean="0"/>
              <a:t>11/29/20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3F5130-5608-DC4D-8D22-1A31477FDD32}" type="slidenum">
              <a:rPr lang="en-US" smtClean="0"/>
              <a:t>‹#›</a:t>
            </a:fld>
            <a:endParaRPr lang="en-US"/>
          </a:p>
        </p:txBody>
      </p:sp>
    </p:spTree>
    <p:extLst>
      <p:ext uri="{BB962C8B-B14F-4D97-AF65-F5344CB8AC3E}">
        <p14:creationId xmlns:p14="http://schemas.microsoft.com/office/powerpoint/2010/main" val="2645897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CDAB8B-2355-4946-8BED-95A5E614CB62}" type="datetimeFigureOut">
              <a:rPr lang="en-US" smtClean="0"/>
              <a:t>11/29/20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3F5130-5608-DC4D-8D22-1A31477FDD32}" type="slidenum">
              <a:rPr lang="en-US" smtClean="0"/>
              <a:t>‹#›</a:t>
            </a:fld>
            <a:endParaRPr lang="en-US"/>
          </a:p>
        </p:txBody>
      </p:sp>
    </p:spTree>
    <p:extLst>
      <p:ext uri="{BB962C8B-B14F-4D97-AF65-F5344CB8AC3E}">
        <p14:creationId xmlns:p14="http://schemas.microsoft.com/office/powerpoint/2010/main" val="36614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1CDAB8B-2355-4946-8BED-95A5E614CB62}" type="datetimeFigureOut">
              <a:rPr lang="en-US" smtClean="0"/>
              <a:t>11/29/20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3F5130-5608-DC4D-8D22-1A31477FDD32}" type="slidenum">
              <a:rPr lang="en-US" smtClean="0"/>
              <a:t>‹#›</a:t>
            </a:fld>
            <a:endParaRPr lang="en-US"/>
          </a:p>
        </p:txBody>
      </p:sp>
    </p:spTree>
    <p:extLst>
      <p:ext uri="{BB962C8B-B14F-4D97-AF65-F5344CB8AC3E}">
        <p14:creationId xmlns:p14="http://schemas.microsoft.com/office/powerpoint/2010/main" val="318496318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3F5130-5608-DC4D-8D22-1A31477FDD32}" type="slidenum">
              <a:rPr lang="en-US" smtClean="0"/>
              <a:t>‹#›</a:t>
            </a:fld>
            <a:endParaRPr lang="en-US"/>
          </a:p>
        </p:txBody>
      </p:sp>
      <p:sp>
        <p:nvSpPr>
          <p:cNvPr id="5" name="Date Placeholder 4"/>
          <p:cNvSpPr>
            <a:spLocks noGrp="1"/>
          </p:cNvSpPr>
          <p:nvPr>
            <p:ph type="dt" sz="half" idx="10"/>
          </p:nvPr>
        </p:nvSpPr>
        <p:spPr/>
        <p:txBody>
          <a:bodyPr/>
          <a:lstStyle/>
          <a:p>
            <a:fld id="{C1CDAB8B-2355-4946-8BED-95A5E614CB62}" type="datetimeFigureOut">
              <a:rPr lang="en-US" smtClean="0"/>
              <a:t>11/29/20</a:t>
            </a:fld>
            <a:endParaRPr lang="en-US"/>
          </a:p>
        </p:txBody>
      </p:sp>
    </p:spTree>
    <p:extLst>
      <p:ext uri="{BB962C8B-B14F-4D97-AF65-F5344CB8AC3E}">
        <p14:creationId xmlns:p14="http://schemas.microsoft.com/office/powerpoint/2010/main" val="1947242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CDAB8B-2355-4946-8BED-95A5E614CB62}" type="datetimeFigureOut">
              <a:rPr lang="en-US" smtClean="0"/>
              <a:t>11/29/20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93F5130-5608-DC4D-8D22-1A31477FDD32}" type="slidenum">
              <a:rPr lang="en-US" smtClean="0"/>
              <a:t>‹#›</a:t>
            </a:fld>
            <a:endParaRPr lang="en-US"/>
          </a:p>
        </p:txBody>
      </p:sp>
    </p:spTree>
    <p:extLst>
      <p:ext uri="{BB962C8B-B14F-4D97-AF65-F5344CB8AC3E}">
        <p14:creationId xmlns:p14="http://schemas.microsoft.com/office/powerpoint/2010/main" val="2783536521"/>
      </p:ext>
    </p:extLst>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 id="2147484081" r:id="rId9"/>
    <p:sldLayoutId id="2147484082" r:id="rId10"/>
    <p:sldLayoutId id="2147484083" r:id="rId11"/>
    <p:sldLayoutId id="2147484084" r:id="rId12"/>
    <p:sldLayoutId id="2147484085" r:id="rId13"/>
    <p:sldLayoutId id="2147484086" r:id="rId14"/>
    <p:sldLayoutId id="2147484087" r:id="rId15"/>
    <p:sldLayoutId id="21474840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support.gingerlabs.com/hc/en-us/categories/200300917-Notability-for-Mac"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www.slideshare.net/uladzimir/notability-data-management-paddatamgmt" TargetMode="External"/><Relationship Id="rId5" Type="http://schemas.openxmlformats.org/officeDocument/2006/relationships/hyperlink" Target="https://blog.51cto.com/yuanbin/107672" TargetMode="External"/><Relationship Id="rId4" Type="http://schemas.openxmlformats.org/officeDocument/2006/relationships/hyperlink" Target="https://medium.com/cracking-the-data-science-interview/how-operating-systems-work-10-concepts-you-should-know-as-a-developer-8d63bb38331f"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99D7EA99-5CF1-3F4D-9D50-F7DBE11563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768600"/>
            <a:ext cx="6400800" cy="132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064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99D7EA99-5CF1-3F4D-9D50-F7DBE11563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657" y="230674"/>
            <a:ext cx="3313441" cy="68372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A4644A70-2215-8E42-B503-29B541AF858E}"/>
              </a:ext>
            </a:extLst>
          </p:cNvPr>
          <p:cNvSpPr txBox="1">
            <a:spLocks/>
          </p:cNvSpPr>
          <p:nvPr/>
        </p:nvSpPr>
        <p:spPr>
          <a:xfrm>
            <a:off x="838200" y="365127"/>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
        <p:nvSpPr>
          <p:cNvPr id="7" name="Title 1">
            <a:extLst>
              <a:ext uri="{FF2B5EF4-FFF2-40B4-BE49-F238E27FC236}">
                <a16:creationId xmlns:a16="http://schemas.microsoft.com/office/drawing/2014/main" id="{612518E2-32A3-9B49-A570-7AC842D88D45}"/>
              </a:ext>
            </a:extLst>
          </p:cNvPr>
          <p:cNvSpPr txBox="1">
            <a:spLocks/>
          </p:cNvSpPr>
          <p:nvPr/>
        </p:nvSpPr>
        <p:spPr>
          <a:xfrm>
            <a:off x="838200" y="365127"/>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States: Launching app</a:t>
            </a:r>
          </a:p>
        </p:txBody>
      </p:sp>
      <p:sp>
        <p:nvSpPr>
          <p:cNvPr id="8" name="Content Placeholder 2">
            <a:extLst>
              <a:ext uri="{FF2B5EF4-FFF2-40B4-BE49-F238E27FC236}">
                <a16:creationId xmlns:a16="http://schemas.microsoft.com/office/drawing/2014/main" id="{5237A027-1FCD-574A-884B-2443C1A40BB3}"/>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sp>
        <p:nvSpPr>
          <p:cNvPr id="17" name="Rectangle 16">
            <a:extLst>
              <a:ext uri="{FF2B5EF4-FFF2-40B4-BE49-F238E27FC236}">
                <a16:creationId xmlns:a16="http://schemas.microsoft.com/office/drawing/2014/main" id="{02CD445B-A373-BC42-85B2-1967A77E3ACC}"/>
              </a:ext>
            </a:extLst>
          </p:cNvPr>
          <p:cNvSpPr/>
          <p:nvPr/>
        </p:nvSpPr>
        <p:spPr>
          <a:xfrm>
            <a:off x="9803434" y="1229025"/>
            <a:ext cx="1974909" cy="923330"/>
          </a:xfrm>
          <a:prstGeom prst="rect">
            <a:avLst/>
          </a:prstGeom>
        </p:spPr>
        <p:txBody>
          <a:bodyPr wrap="square">
            <a:spAutoFit/>
          </a:bodyPr>
          <a:lstStyle/>
          <a:p>
            <a:pPr>
              <a:buFont typeface="Arial" panose="020B0604020202020204" pitchFamily="34" charset="0"/>
              <a:buChar char="•"/>
            </a:pPr>
            <a:r>
              <a:rPr lang="en-GB" b="0" i="0" dirty="0">
                <a:solidFill>
                  <a:srgbClr val="231F20"/>
                </a:solidFill>
                <a:effectLst/>
                <a:latin typeface="ReithSans"/>
              </a:rPr>
              <a:t>Process states:</a:t>
            </a:r>
          </a:p>
          <a:p>
            <a:pPr>
              <a:buFont typeface="Arial" panose="020B0604020202020204" pitchFamily="34" charset="0"/>
              <a:buChar char="•"/>
            </a:pPr>
            <a:endParaRPr lang="en-GB" dirty="0">
              <a:solidFill>
                <a:srgbClr val="231F20"/>
              </a:solidFill>
              <a:latin typeface="ReithSans"/>
            </a:endParaRPr>
          </a:p>
          <a:p>
            <a:pPr>
              <a:buFont typeface="Arial" panose="020B0604020202020204" pitchFamily="34" charset="0"/>
              <a:buChar char="•"/>
            </a:pPr>
            <a:endParaRPr lang="en-GB" b="0" i="0" dirty="0">
              <a:solidFill>
                <a:srgbClr val="231F20"/>
              </a:solidFill>
              <a:effectLst/>
              <a:latin typeface="ReithSans"/>
            </a:endParaRPr>
          </a:p>
        </p:txBody>
      </p:sp>
      <p:pic>
        <p:nvPicPr>
          <p:cNvPr id="4098" name="Picture 2" descr="Image for post">
            <a:extLst>
              <a:ext uri="{FF2B5EF4-FFF2-40B4-BE49-F238E27FC236}">
                <a16:creationId xmlns:a16="http://schemas.microsoft.com/office/drawing/2014/main" id="{8E5D1DE5-AB15-F547-98D2-B59BE69088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964" y="2425681"/>
            <a:ext cx="9562072" cy="3203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787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99D7EA99-5CF1-3F4D-9D50-F7DBE11563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657" y="230674"/>
            <a:ext cx="3313441" cy="68372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A4644A70-2215-8E42-B503-29B541AF858E}"/>
              </a:ext>
            </a:extLst>
          </p:cNvPr>
          <p:cNvSpPr txBox="1">
            <a:spLocks/>
          </p:cNvSpPr>
          <p:nvPr/>
        </p:nvSpPr>
        <p:spPr>
          <a:xfrm>
            <a:off x="838200" y="365127"/>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
        <p:nvSpPr>
          <p:cNvPr id="7" name="Title 1">
            <a:extLst>
              <a:ext uri="{FF2B5EF4-FFF2-40B4-BE49-F238E27FC236}">
                <a16:creationId xmlns:a16="http://schemas.microsoft.com/office/drawing/2014/main" id="{612518E2-32A3-9B49-A570-7AC842D88D45}"/>
              </a:ext>
            </a:extLst>
          </p:cNvPr>
          <p:cNvSpPr txBox="1">
            <a:spLocks/>
          </p:cNvSpPr>
          <p:nvPr/>
        </p:nvSpPr>
        <p:spPr>
          <a:xfrm>
            <a:off x="838200" y="365127"/>
            <a:ext cx="10515600" cy="1325563"/>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States: recording and playback</a:t>
            </a:r>
          </a:p>
        </p:txBody>
      </p:sp>
      <p:sp>
        <p:nvSpPr>
          <p:cNvPr id="8" name="Content Placeholder 2">
            <a:extLst>
              <a:ext uri="{FF2B5EF4-FFF2-40B4-BE49-F238E27FC236}">
                <a16:creationId xmlns:a16="http://schemas.microsoft.com/office/drawing/2014/main" id="{5237A027-1FCD-574A-884B-2443C1A40BB3}"/>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sp>
        <p:nvSpPr>
          <p:cNvPr id="24" name="Rectangle 23">
            <a:extLst>
              <a:ext uri="{FF2B5EF4-FFF2-40B4-BE49-F238E27FC236}">
                <a16:creationId xmlns:a16="http://schemas.microsoft.com/office/drawing/2014/main" id="{47DB62F3-BEB2-E84E-A4F7-E267B595A65C}"/>
              </a:ext>
            </a:extLst>
          </p:cNvPr>
          <p:cNvSpPr/>
          <p:nvPr/>
        </p:nvSpPr>
        <p:spPr>
          <a:xfrm>
            <a:off x="598395" y="2010099"/>
            <a:ext cx="8240805" cy="369332"/>
          </a:xfrm>
          <a:prstGeom prst="rect">
            <a:avLst/>
          </a:prstGeom>
        </p:spPr>
        <p:txBody>
          <a:bodyPr wrap="square">
            <a:spAutoFit/>
          </a:bodyPr>
          <a:lstStyle/>
          <a:p>
            <a:r>
              <a:rPr lang="en-GB" dirty="0">
                <a:solidFill>
                  <a:srgbClr val="000000"/>
                </a:solidFill>
                <a:latin typeface="Helvetica" pitchFamily="2" charset="0"/>
              </a:rPr>
              <a:t>Example: Recording Audio</a:t>
            </a:r>
          </a:p>
        </p:txBody>
      </p:sp>
      <p:sp>
        <p:nvSpPr>
          <p:cNvPr id="17" name="Rectangle 16">
            <a:extLst>
              <a:ext uri="{FF2B5EF4-FFF2-40B4-BE49-F238E27FC236}">
                <a16:creationId xmlns:a16="http://schemas.microsoft.com/office/drawing/2014/main" id="{4C418D6D-49FA-3C48-8E6C-2EFD2F153D56}"/>
              </a:ext>
            </a:extLst>
          </p:cNvPr>
          <p:cNvSpPr>
            <a:spLocks noChangeArrowheads="1"/>
          </p:cNvSpPr>
          <p:nvPr/>
        </p:nvSpPr>
        <p:spPr bwMode="auto">
          <a:xfrm>
            <a:off x="0" y="-1"/>
            <a:ext cx="11781321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pic>
        <p:nvPicPr>
          <p:cNvPr id="19" name="Picture 18">
            <a:extLst>
              <a:ext uri="{FF2B5EF4-FFF2-40B4-BE49-F238E27FC236}">
                <a16:creationId xmlns:a16="http://schemas.microsoft.com/office/drawing/2014/main" id="{4AA76F06-A449-AF41-BEEC-2F755D28848C}"/>
              </a:ext>
            </a:extLst>
          </p:cNvPr>
          <p:cNvPicPr>
            <a:picLocks noChangeAspect="1"/>
          </p:cNvPicPr>
          <p:nvPr/>
        </p:nvPicPr>
        <p:blipFill>
          <a:blip r:embed="rId4"/>
          <a:stretch>
            <a:fillRect/>
          </a:stretch>
        </p:blipFill>
        <p:spPr>
          <a:xfrm>
            <a:off x="598395" y="2370256"/>
            <a:ext cx="7594600" cy="1219200"/>
          </a:xfrm>
          <a:prstGeom prst="rect">
            <a:avLst/>
          </a:prstGeom>
        </p:spPr>
      </p:pic>
      <p:sp>
        <p:nvSpPr>
          <p:cNvPr id="29" name="Rectangle 28">
            <a:extLst>
              <a:ext uri="{FF2B5EF4-FFF2-40B4-BE49-F238E27FC236}">
                <a16:creationId xmlns:a16="http://schemas.microsoft.com/office/drawing/2014/main" id="{84EA3650-3FFE-4644-A0C6-70E8C856C96D}"/>
              </a:ext>
            </a:extLst>
          </p:cNvPr>
          <p:cNvSpPr/>
          <p:nvPr/>
        </p:nvSpPr>
        <p:spPr>
          <a:xfrm>
            <a:off x="598394" y="3764947"/>
            <a:ext cx="8240805" cy="369332"/>
          </a:xfrm>
          <a:prstGeom prst="rect">
            <a:avLst/>
          </a:prstGeom>
        </p:spPr>
        <p:txBody>
          <a:bodyPr wrap="square">
            <a:spAutoFit/>
          </a:bodyPr>
          <a:lstStyle/>
          <a:p>
            <a:r>
              <a:rPr lang="en-GB" dirty="0">
                <a:solidFill>
                  <a:srgbClr val="000000"/>
                </a:solidFill>
                <a:latin typeface="Helvetica" pitchFamily="2" charset="0"/>
              </a:rPr>
              <a:t>Example: playing Audio</a:t>
            </a:r>
          </a:p>
        </p:txBody>
      </p:sp>
      <p:pic>
        <p:nvPicPr>
          <p:cNvPr id="21" name="Picture 20">
            <a:extLst>
              <a:ext uri="{FF2B5EF4-FFF2-40B4-BE49-F238E27FC236}">
                <a16:creationId xmlns:a16="http://schemas.microsoft.com/office/drawing/2014/main" id="{11748EC8-59D7-B841-B49B-02A2724AB02D}"/>
              </a:ext>
            </a:extLst>
          </p:cNvPr>
          <p:cNvPicPr>
            <a:picLocks noChangeAspect="1"/>
          </p:cNvPicPr>
          <p:nvPr/>
        </p:nvPicPr>
        <p:blipFill>
          <a:blip r:embed="rId5"/>
          <a:stretch>
            <a:fillRect/>
          </a:stretch>
        </p:blipFill>
        <p:spPr>
          <a:xfrm>
            <a:off x="813548" y="4309770"/>
            <a:ext cx="5245100" cy="1054100"/>
          </a:xfrm>
          <a:prstGeom prst="rect">
            <a:avLst/>
          </a:prstGeom>
        </p:spPr>
      </p:pic>
    </p:spTree>
    <p:extLst>
      <p:ext uri="{BB962C8B-B14F-4D97-AF65-F5344CB8AC3E}">
        <p14:creationId xmlns:p14="http://schemas.microsoft.com/office/powerpoint/2010/main" val="528173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1DE171CB-11A3-9F47-8992-4C8A0F5082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657" y="230674"/>
            <a:ext cx="3313441" cy="6837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2E40E3C-17B5-244D-A838-33A8BB1FD2B9}"/>
              </a:ext>
            </a:extLst>
          </p:cNvPr>
          <p:cNvSpPr/>
          <p:nvPr/>
        </p:nvSpPr>
        <p:spPr>
          <a:xfrm>
            <a:off x="1202829" y="2227075"/>
            <a:ext cx="8240805" cy="3416320"/>
          </a:xfrm>
          <a:prstGeom prst="rect">
            <a:avLst/>
          </a:prstGeom>
        </p:spPr>
        <p:txBody>
          <a:bodyPr wrap="square">
            <a:spAutoFit/>
          </a:bodyPr>
          <a:lstStyle/>
          <a:p>
            <a:pPr marL="285750" indent="-285750">
              <a:buFont typeface="Arial" panose="020B0604020202020204" pitchFamily="34" charset="0"/>
              <a:buChar char="•"/>
            </a:pPr>
            <a:r>
              <a:rPr lang="en-GB" dirty="0">
                <a:hlinkClick r:id="rId4"/>
              </a:rPr>
              <a:t>https://medium.com/cracking-the-data-science-interview/how-operating-systems-work-10-concepts-you-should-know-as-a-developer-8d63bb38331f</a:t>
            </a: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US" dirty="0">
                <a:hlinkClick r:id="rId5"/>
              </a:rPr>
              <a:t>https://blog.51cto.com/yuanbin/107672</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6"/>
              </a:rPr>
              <a:t>https://www.slideshare.net/uladzimir/notability-data-management-paddatamgmt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7"/>
              </a:rPr>
              <a:t>https://support.gingerlabs.com/hc/en-us/categories/200300917-Notability-for-Mac</a:t>
            </a:r>
            <a:endParaRPr lang="en-US" dirty="0"/>
          </a:p>
        </p:txBody>
      </p:sp>
      <p:sp>
        <p:nvSpPr>
          <p:cNvPr id="7" name="Title 1">
            <a:extLst>
              <a:ext uri="{FF2B5EF4-FFF2-40B4-BE49-F238E27FC236}">
                <a16:creationId xmlns:a16="http://schemas.microsoft.com/office/drawing/2014/main" id="{3DF88170-5206-F348-8916-B2614B7FD9A3}"/>
              </a:ext>
            </a:extLst>
          </p:cNvPr>
          <p:cNvSpPr txBox="1">
            <a:spLocks/>
          </p:cNvSpPr>
          <p:nvPr/>
        </p:nvSpPr>
        <p:spPr>
          <a:xfrm>
            <a:off x="838200" y="365127"/>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References:</a:t>
            </a:r>
          </a:p>
        </p:txBody>
      </p:sp>
    </p:spTree>
    <p:extLst>
      <p:ext uri="{BB962C8B-B14F-4D97-AF65-F5344CB8AC3E}">
        <p14:creationId xmlns:p14="http://schemas.microsoft.com/office/powerpoint/2010/main" val="996129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99D7EA99-5CF1-3F4D-9D50-F7DBE11563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768600"/>
            <a:ext cx="6400800" cy="1320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BC38184-F4C4-C449-9C72-7E058ECAEF5A}"/>
              </a:ext>
            </a:extLst>
          </p:cNvPr>
          <p:cNvSpPr/>
          <p:nvPr/>
        </p:nvSpPr>
        <p:spPr>
          <a:xfrm>
            <a:off x="6470572" y="4089400"/>
            <a:ext cx="3729211" cy="923330"/>
          </a:xfrm>
          <a:prstGeom prst="rect">
            <a:avLst/>
          </a:prstGeom>
        </p:spPr>
        <p:txBody>
          <a:bodyPr wrap="square">
            <a:spAutoFit/>
          </a:bodyPr>
          <a:lstStyle/>
          <a:p>
            <a:r>
              <a:rPr lang="en-US" sz="5400" dirty="0"/>
              <a:t>Thanks </a:t>
            </a:r>
          </a:p>
        </p:txBody>
      </p:sp>
    </p:spTree>
    <p:extLst>
      <p:ext uri="{BB962C8B-B14F-4D97-AF65-F5344CB8AC3E}">
        <p14:creationId xmlns:p14="http://schemas.microsoft.com/office/powerpoint/2010/main" val="1668033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1C113A4E-4A26-644B-9BC3-7F8844840D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657" y="230674"/>
            <a:ext cx="3313441" cy="68372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E025AC9E-3047-E74E-8F0F-111C5335E7C3}"/>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sp>
        <p:nvSpPr>
          <p:cNvPr id="8" name="Content Placeholder 2">
            <a:extLst>
              <a:ext uri="{FF2B5EF4-FFF2-40B4-BE49-F238E27FC236}">
                <a16:creationId xmlns:a16="http://schemas.microsoft.com/office/drawing/2014/main" id="{904B9439-8C93-8042-BDCA-72083E5D6007}"/>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3200" dirty="0"/>
              <a:t>Abstraction</a:t>
            </a:r>
            <a:endParaRPr lang="en-US" sz="2800" dirty="0"/>
          </a:p>
          <a:p>
            <a:pPr marL="342900" indent="-342900" algn="l">
              <a:buFont typeface="Arial" panose="020B0604020202020204" pitchFamily="34" charset="0"/>
              <a:buChar char="•"/>
            </a:pPr>
            <a:r>
              <a:rPr lang="en-US" sz="3200" dirty="0"/>
              <a:t>Modularity</a:t>
            </a:r>
          </a:p>
          <a:p>
            <a:pPr marL="342900" indent="-342900" algn="l">
              <a:buFont typeface="Arial" panose="020B0604020202020204" pitchFamily="34" charset="0"/>
              <a:buChar char="•"/>
            </a:pPr>
            <a:r>
              <a:rPr lang="en-US" sz="3200" dirty="0"/>
              <a:t>States</a:t>
            </a:r>
          </a:p>
        </p:txBody>
      </p:sp>
      <p:pic>
        <p:nvPicPr>
          <p:cNvPr id="9" name="Picture 2">
            <a:extLst>
              <a:ext uri="{FF2B5EF4-FFF2-40B4-BE49-F238E27FC236}">
                <a16:creationId xmlns:a16="http://schemas.microsoft.com/office/drawing/2014/main" id="{277A1DF1-02D5-C349-8955-10FD0AE7640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 r="58132"/>
          <a:stretch/>
        </p:blipFill>
        <p:spPr bwMode="auto">
          <a:xfrm>
            <a:off x="6000107" y="957707"/>
            <a:ext cx="3619929" cy="4942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839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99D7EA99-5CF1-3F4D-9D50-F7DBE11563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1373" y="785564"/>
            <a:ext cx="6400800" cy="1320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91F8D55-7987-514B-9E27-D09F97F38C0A}"/>
              </a:ext>
            </a:extLst>
          </p:cNvPr>
          <p:cNvSpPr/>
          <p:nvPr/>
        </p:nvSpPr>
        <p:spPr>
          <a:xfrm>
            <a:off x="1" y="3033871"/>
            <a:ext cx="12192000" cy="923330"/>
          </a:xfrm>
          <a:prstGeom prst="rect">
            <a:avLst/>
          </a:prstGeom>
        </p:spPr>
        <p:txBody>
          <a:bodyPr wrap="square">
            <a:spAutoFit/>
          </a:bodyPr>
          <a:lstStyle/>
          <a:p>
            <a:pPr algn="ctr"/>
            <a:r>
              <a:rPr lang="en-US" sz="5400" dirty="0"/>
              <a:t>Abstraction</a:t>
            </a:r>
          </a:p>
        </p:txBody>
      </p:sp>
      <p:sp>
        <p:nvSpPr>
          <p:cNvPr id="4" name="Content Placeholder 2">
            <a:extLst>
              <a:ext uri="{FF2B5EF4-FFF2-40B4-BE49-F238E27FC236}">
                <a16:creationId xmlns:a16="http://schemas.microsoft.com/office/drawing/2014/main" id="{F6CBD7C5-7C6B-8F4E-82B5-B69E526933D9}"/>
              </a:ext>
            </a:extLst>
          </p:cNvPr>
          <p:cNvSpPr txBox="1">
            <a:spLocks/>
          </p:cNvSpPr>
          <p:nvPr/>
        </p:nvSpPr>
        <p:spPr>
          <a:xfrm>
            <a:off x="970509" y="4459249"/>
            <a:ext cx="10250978" cy="5847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t>Simplifying key features to understand what is going on in a system</a:t>
            </a:r>
          </a:p>
        </p:txBody>
      </p:sp>
    </p:spTree>
    <p:extLst>
      <p:ext uri="{BB962C8B-B14F-4D97-AF65-F5344CB8AC3E}">
        <p14:creationId xmlns:p14="http://schemas.microsoft.com/office/powerpoint/2010/main" val="511476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1C113A4E-4A26-644B-9BC3-7F8844840D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657" y="230674"/>
            <a:ext cx="3313441" cy="68372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E025AC9E-3047-E74E-8F0F-111C5335E7C3}"/>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sp>
        <p:nvSpPr>
          <p:cNvPr id="5" name="Title 1">
            <a:extLst>
              <a:ext uri="{FF2B5EF4-FFF2-40B4-BE49-F238E27FC236}">
                <a16:creationId xmlns:a16="http://schemas.microsoft.com/office/drawing/2014/main" id="{A96303FD-2621-8B4F-9BED-6078A9E081F5}"/>
              </a:ext>
            </a:extLst>
          </p:cNvPr>
          <p:cNvSpPr txBox="1">
            <a:spLocks/>
          </p:cNvSpPr>
          <p:nvPr/>
        </p:nvSpPr>
        <p:spPr>
          <a:xfrm>
            <a:off x="838200" y="365127"/>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What Is NOTABILITY?</a:t>
            </a:r>
          </a:p>
        </p:txBody>
      </p:sp>
      <p:sp>
        <p:nvSpPr>
          <p:cNvPr id="8" name="Content Placeholder 2">
            <a:extLst>
              <a:ext uri="{FF2B5EF4-FFF2-40B4-BE49-F238E27FC236}">
                <a16:creationId xmlns:a16="http://schemas.microsoft.com/office/drawing/2014/main" id="{904B9439-8C93-8042-BDCA-72083E5D6007}"/>
              </a:ext>
            </a:extLst>
          </p:cNvPr>
          <p:cNvSpPr txBox="1">
            <a:spLocks/>
          </p:cNvSpPr>
          <p:nvPr/>
        </p:nvSpPr>
        <p:spPr>
          <a:xfrm>
            <a:off x="990600" y="1978025"/>
            <a:ext cx="3619929"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t>App</a:t>
            </a:r>
          </a:p>
          <a:p>
            <a:pPr marL="342900" indent="-342900" algn="l">
              <a:buFont typeface="Arial" panose="020B0604020202020204" pitchFamily="34" charset="0"/>
              <a:buChar char="•"/>
            </a:pPr>
            <a:r>
              <a:rPr lang="en-US" dirty="0"/>
              <a:t>Information recording software</a:t>
            </a:r>
          </a:p>
          <a:p>
            <a:pPr marL="342900" indent="-342900" algn="l">
              <a:buFont typeface="Arial" panose="020B0604020202020204" pitchFamily="34" charset="0"/>
              <a:buChar char="•"/>
            </a:pPr>
            <a:r>
              <a:rPr lang="en-US" dirty="0"/>
              <a:t>Note taking </a:t>
            </a:r>
          </a:p>
          <a:p>
            <a:pPr marL="342900" indent="-342900" algn="l">
              <a:buFont typeface="Arial" panose="020B0604020202020204" pitchFamily="34" charset="0"/>
              <a:buChar char="•"/>
            </a:pPr>
            <a:r>
              <a:rPr lang="en-US" dirty="0"/>
              <a:t>Note sharing </a:t>
            </a:r>
          </a:p>
        </p:txBody>
      </p:sp>
      <p:sp>
        <p:nvSpPr>
          <p:cNvPr id="2" name="Rectangle 1">
            <a:extLst>
              <a:ext uri="{FF2B5EF4-FFF2-40B4-BE49-F238E27FC236}">
                <a16:creationId xmlns:a16="http://schemas.microsoft.com/office/drawing/2014/main" id="{13DC7F28-BFC0-8944-A521-E659AD313CB4}"/>
              </a:ext>
            </a:extLst>
          </p:cNvPr>
          <p:cNvSpPr/>
          <p:nvPr/>
        </p:nvSpPr>
        <p:spPr>
          <a:xfrm>
            <a:off x="6096000" y="1978025"/>
            <a:ext cx="6096000" cy="3046988"/>
          </a:xfrm>
          <a:prstGeom prst="rect">
            <a:avLst/>
          </a:prstGeom>
        </p:spPr>
        <p:txBody>
          <a:bodyPr>
            <a:spAutoFit/>
          </a:bodyPr>
          <a:lstStyle/>
          <a:p>
            <a:r>
              <a:rPr lang="en-US" sz="2400" dirty="0"/>
              <a:t>Mainstream OS</a:t>
            </a:r>
          </a:p>
          <a:p>
            <a:pPr marL="342900" indent="-342900">
              <a:buFont typeface="Arial" panose="020B0604020202020204" pitchFamily="34" charset="0"/>
              <a:buChar char="•"/>
            </a:pPr>
            <a:r>
              <a:rPr lang="en-US" sz="2400" dirty="0"/>
              <a:t>Mac OS</a:t>
            </a:r>
          </a:p>
          <a:p>
            <a:pPr marL="342900" indent="-342900">
              <a:buFont typeface="Arial" panose="020B0604020202020204" pitchFamily="34" charset="0"/>
              <a:buChar char="•"/>
            </a:pPr>
            <a:r>
              <a:rPr lang="en-US" sz="2400" dirty="0"/>
              <a:t>Windows</a:t>
            </a:r>
          </a:p>
          <a:p>
            <a:pPr marL="342900" indent="-342900">
              <a:buFont typeface="Arial" panose="020B0604020202020204" pitchFamily="34" charset="0"/>
              <a:buChar char="•"/>
            </a:pPr>
            <a:r>
              <a:rPr lang="en-US" sz="2400" dirty="0"/>
              <a:t>Linux</a:t>
            </a:r>
          </a:p>
          <a:p>
            <a:pPr marL="342900" indent="-342900">
              <a:buFont typeface="Arial" panose="020B0604020202020204" pitchFamily="34" charset="0"/>
              <a:buChar char="•"/>
            </a:pPr>
            <a:endParaRPr lang="en-US" sz="2400" dirty="0"/>
          </a:p>
          <a:p>
            <a:r>
              <a:rPr lang="en-US" sz="2400" dirty="0"/>
              <a:t>ARM based OS</a:t>
            </a:r>
          </a:p>
          <a:p>
            <a:pPr marL="342900" indent="-342900">
              <a:buFont typeface="Arial" panose="020B0604020202020204" pitchFamily="34" charset="0"/>
              <a:buChar char="•"/>
            </a:pPr>
            <a:r>
              <a:rPr lang="en-US" sz="2400" dirty="0"/>
              <a:t>iOS</a:t>
            </a:r>
          </a:p>
          <a:p>
            <a:pPr marL="342900" indent="-342900">
              <a:buFont typeface="Arial" panose="020B0604020202020204" pitchFamily="34" charset="0"/>
              <a:buChar char="•"/>
            </a:pPr>
            <a:r>
              <a:rPr lang="en-US" sz="2400" dirty="0"/>
              <a:t>Android</a:t>
            </a:r>
          </a:p>
        </p:txBody>
      </p:sp>
    </p:spTree>
    <p:extLst>
      <p:ext uri="{BB962C8B-B14F-4D97-AF65-F5344CB8AC3E}">
        <p14:creationId xmlns:p14="http://schemas.microsoft.com/office/powerpoint/2010/main" val="2714867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99D7EA99-5CF1-3F4D-9D50-F7DBE11563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657" y="230674"/>
            <a:ext cx="3313441" cy="68372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C290A651-74D6-7143-8F49-19C036413B4D}"/>
              </a:ext>
            </a:extLst>
          </p:cNvPr>
          <p:cNvSpPr txBox="1">
            <a:spLocks/>
          </p:cNvSpPr>
          <p:nvPr/>
        </p:nvSpPr>
        <p:spPr>
          <a:xfrm>
            <a:off x="838200" y="365127"/>
            <a:ext cx="113538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Abstraction Data Representation</a:t>
            </a:r>
          </a:p>
        </p:txBody>
      </p:sp>
      <p:pic>
        <p:nvPicPr>
          <p:cNvPr id="5" name="Picture 2">
            <a:extLst>
              <a:ext uri="{FF2B5EF4-FFF2-40B4-BE49-F238E27FC236}">
                <a16:creationId xmlns:a16="http://schemas.microsoft.com/office/drawing/2014/main" id="{04777BA2-913A-0E42-9C87-19EBA42AE7D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2794" b="26279"/>
          <a:stretch/>
        </p:blipFill>
        <p:spPr bwMode="auto">
          <a:xfrm>
            <a:off x="4795157" y="1690690"/>
            <a:ext cx="6047014" cy="445494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D970106A-4797-6947-9162-6B2E0D8D7EFB}"/>
              </a:ext>
            </a:extLst>
          </p:cNvPr>
          <p:cNvSpPr txBox="1">
            <a:spLocks/>
          </p:cNvSpPr>
          <p:nvPr/>
        </p:nvSpPr>
        <p:spPr>
          <a:xfrm>
            <a:off x="1257300" y="1970056"/>
            <a:ext cx="10515600" cy="46572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t>Store:</a:t>
            </a:r>
          </a:p>
          <a:p>
            <a:pPr marL="914400" lvl="1" indent="-457200" algn="l">
              <a:buFont typeface="Arial" panose="020B0604020202020204" pitchFamily="34" charset="0"/>
              <a:buChar char="•"/>
            </a:pPr>
            <a:r>
              <a:rPr lang="en-US" sz="2800" dirty="0"/>
              <a:t>.note</a:t>
            </a:r>
          </a:p>
          <a:p>
            <a:pPr lvl="1" algn="l"/>
            <a:endParaRPr lang="en-US" sz="3200" dirty="0"/>
          </a:p>
          <a:p>
            <a:pPr algn="l"/>
            <a:r>
              <a:rPr lang="en-US" sz="3200" dirty="0"/>
              <a:t>Export:</a:t>
            </a:r>
          </a:p>
          <a:p>
            <a:pPr marL="914400" lvl="1" indent="-457200" algn="l">
              <a:buFont typeface="Arial" panose="020B0604020202020204" pitchFamily="34" charset="0"/>
              <a:buChar char="•"/>
            </a:pPr>
            <a:r>
              <a:rPr lang="en-US" sz="2800" dirty="0"/>
              <a:t>.PDF</a:t>
            </a:r>
          </a:p>
          <a:p>
            <a:pPr marL="914400" lvl="1" indent="-457200" algn="l">
              <a:buFont typeface="Arial" panose="020B0604020202020204" pitchFamily="34" charset="0"/>
              <a:buChar char="•"/>
            </a:pPr>
            <a:r>
              <a:rPr lang="en-US" sz="2800" dirty="0"/>
              <a:t>.RTF</a:t>
            </a:r>
          </a:p>
          <a:p>
            <a:pPr marL="914400" lvl="1" indent="-457200" algn="l">
              <a:buFont typeface="Arial" panose="020B0604020202020204" pitchFamily="34" charset="0"/>
              <a:buChar char="•"/>
            </a:pPr>
            <a:r>
              <a:rPr lang="en-US" sz="2800" dirty="0"/>
              <a:t>.Note</a:t>
            </a:r>
          </a:p>
          <a:p>
            <a:pPr marL="914400" lvl="1" indent="-457200" algn="l">
              <a:buFont typeface="Arial" panose="020B0604020202020204" pitchFamily="34" charset="0"/>
              <a:buChar char="•"/>
            </a:pPr>
            <a:r>
              <a:rPr lang="en-US" sz="2800" dirty="0"/>
              <a:t>.DOC</a:t>
            </a:r>
          </a:p>
          <a:p>
            <a:pPr marL="914400" lvl="1" indent="-457200" algn="l">
              <a:buFont typeface="Arial" panose="020B0604020202020204" pitchFamily="34" charset="0"/>
              <a:buChar char="•"/>
            </a:pPr>
            <a:r>
              <a:rPr lang="en-US" sz="2800" dirty="0"/>
              <a:t>.PPT</a:t>
            </a:r>
          </a:p>
          <a:p>
            <a:pPr marL="914400" lvl="1" indent="-457200" algn="l">
              <a:buFont typeface="Arial" panose="020B0604020202020204" pitchFamily="34" charset="0"/>
              <a:buChar char="•"/>
            </a:pPr>
            <a:r>
              <a:rPr lang="en-US" sz="2800" dirty="0"/>
              <a:t>.XLS</a:t>
            </a:r>
          </a:p>
        </p:txBody>
      </p:sp>
    </p:spTree>
    <p:extLst>
      <p:ext uri="{BB962C8B-B14F-4D97-AF65-F5344CB8AC3E}">
        <p14:creationId xmlns:p14="http://schemas.microsoft.com/office/powerpoint/2010/main" val="3126470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99D7EA99-5CF1-3F4D-9D50-F7DBE11563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1373" y="785564"/>
            <a:ext cx="6400800" cy="1320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91F8D55-7987-514B-9E27-D09F97F38C0A}"/>
              </a:ext>
            </a:extLst>
          </p:cNvPr>
          <p:cNvSpPr/>
          <p:nvPr/>
        </p:nvSpPr>
        <p:spPr>
          <a:xfrm>
            <a:off x="4641773" y="2967335"/>
            <a:ext cx="3729211" cy="923330"/>
          </a:xfrm>
          <a:prstGeom prst="rect">
            <a:avLst/>
          </a:prstGeom>
        </p:spPr>
        <p:txBody>
          <a:bodyPr wrap="square">
            <a:spAutoFit/>
          </a:bodyPr>
          <a:lstStyle/>
          <a:p>
            <a:r>
              <a:rPr lang="en-US" sz="5400" dirty="0"/>
              <a:t>Modularity</a:t>
            </a:r>
          </a:p>
        </p:txBody>
      </p:sp>
      <p:sp>
        <p:nvSpPr>
          <p:cNvPr id="4" name="Content Placeholder 2">
            <a:extLst>
              <a:ext uri="{FF2B5EF4-FFF2-40B4-BE49-F238E27FC236}">
                <a16:creationId xmlns:a16="http://schemas.microsoft.com/office/drawing/2014/main" id="{F6CBD7C5-7C6B-8F4E-82B5-B69E526933D9}"/>
              </a:ext>
            </a:extLst>
          </p:cNvPr>
          <p:cNvSpPr txBox="1">
            <a:spLocks/>
          </p:cNvSpPr>
          <p:nvPr/>
        </p:nvSpPr>
        <p:spPr>
          <a:xfrm>
            <a:off x="970509" y="4459249"/>
            <a:ext cx="10250978" cy="161318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t>Modularity is about creating systems that are made up of simple modules that interact with each other</a:t>
            </a:r>
            <a:r>
              <a:rPr lang="zh-CN" altLang="en-US" dirty="0"/>
              <a:t>。</a:t>
            </a:r>
            <a:endParaRPr lang="en-US" dirty="0"/>
          </a:p>
        </p:txBody>
      </p:sp>
    </p:spTree>
    <p:extLst>
      <p:ext uri="{BB962C8B-B14F-4D97-AF65-F5344CB8AC3E}">
        <p14:creationId xmlns:p14="http://schemas.microsoft.com/office/powerpoint/2010/main" val="830512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99D7EA99-5CF1-3F4D-9D50-F7DBE11563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657" y="230674"/>
            <a:ext cx="3313441" cy="68372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A4644A70-2215-8E42-B503-29B541AF858E}"/>
              </a:ext>
            </a:extLst>
          </p:cNvPr>
          <p:cNvSpPr txBox="1">
            <a:spLocks/>
          </p:cNvSpPr>
          <p:nvPr/>
        </p:nvSpPr>
        <p:spPr>
          <a:xfrm>
            <a:off x="838200" y="365127"/>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
        <p:nvSpPr>
          <p:cNvPr id="4" name="Title 1">
            <a:extLst>
              <a:ext uri="{FF2B5EF4-FFF2-40B4-BE49-F238E27FC236}">
                <a16:creationId xmlns:a16="http://schemas.microsoft.com/office/drawing/2014/main" id="{B9F89EE4-F8B0-DC41-B718-589BDF691419}"/>
              </a:ext>
            </a:extLst>
          </p:cNvPr>
          <p:cNvSpPr txBox="1">
            <a:spLocks/>
          </p:cNvSpPr>
          <p:nvPr/>
        </p:nvSpPr>
        <p:spPr>
          <a:xfrm>
            <a:off x="838200" y="499578"/>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Modularity</a:t>
            </a:r>
          </a:p>
        </p:txBody>
      </p:sp>
      <p:sp>
        <p:nvSpPr>
          <p:cNvPr id="6" name="Content Placeholder 2">
            <a:extLst>
              <a:ext uri="{FF2B5EF4-FFF2-40B4-BE49-F238E27FC236}">
                <a16:creationId xmlns:a16="http://schemas.microsoft.com/office/drawing/2014/main" id="{BD93A0E0-6567-214E-95BD-969C351AA91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a:p>
            <a:pPr algn="l"/>
            <a:endParaRPr lang="en-US" dirty="0"/>
          </a:p>
        </p:txBody>
      </p:sp>
      <p:sp>
        <p:nvSpPr>
          <p:cNvPr id="2" name="Rectangle 1">
            <a:extLst>
              <a:ext uri="{FF2B5EF4-FFF2-40B4-BE49-F238E27FC236}">
                <a16:creationId xmlns:a16="http://schemas.microsoft.com/office/drawing/2014/main" id="{76A97B68-5722-9B4D-82D4-1DEE52CD6000}"/>
              </a:ext>
            </a:extLst>
          </p:cNvPr>
          <p:cNvSpPr/>
          <p:nvPr/>
        </p:nvSpPr>
        <p:spPr>
          <a:xfrm>
            <a:off x="598394" y="2431633"/>
            <a:ext cx="5257800" cy="3139321"/>
          </a:xfrm>
          <a:prstGeom prst="rect">
            <a:avLst/>
          </a:prstGeom>
        </p:spPr>
        <p:txBody>
          <a:bodyPr wrap="square">
            <a:spAutoFit/>
          </a:bodyPr>
          <a:lstStyle/>
          <a:p>
            <a:r>
              <a:rPr lang="en-GB" dirty="0">
                <a:solidFill>
                  <a:srgbClr val="000000"/>
                </a:solidFill>
                <a:latin typeface="Helvetica" pitchFamily="2" charset="0"/>
              </a:rPr>
              <a:t>Importing Notes</a:t>
            </a:r>
          </a:p>
          <a:p>
            <a:r>
              <a:rPr lang="en-GB" dirty="0">
                <a:solidFill>
                  <a:srgbClr val="555555"/>
                </a:solidFill>
                <a:latin typeface="Helvetica" pitchFamily="2" charset="0"/>
              </a:rPr>
              <a:t>Notability can import PDF, RTF, Note, DOC, PPT, and XLS files.</a:t>
            </a:r>
          </a:p>
          <a:p>
            <a:pPr>
              <a:buFont typeface="Arial" panose="020B0604020202020204" pitchFamily="34" charset="0"/>
              <a:buChar char="•"/>
            </a:pPr>
            <a:r>
              <a:rPr lang="en-GB" dirty="0">
                <a:solidFill>
                  <a:srgbClr val="555555"/>
                </a:solidFill>
                <a:latin typeface="Helvetica" pitchFamily="2" charset="0"/>
              </a:rPr>
              <a:t>Drag-and-drop a file into your note list or a subject to make a new note for that file.</a:t>
            </a:r>
          </a:p>
          <a:p>
            <a:pPr>
              <a:buFont typeface="Arial" panose="020B0604020202020204" pitchFamily="34" charset="0"/>
              <a:buChar char="•"/>
            </a:pPr>
            <a:r>
              <a:rPr lang="en-GB" dirty="0">
                <a:solidFill>
                  <a:srgbClr val="555555"/>
                </a:solidFill>
                <a:latin typeface="Helvetica" pitchFamily="2" charset="0"/>
              </a:rPr>
              <a:t>Drag-and-drop a PDF onto an open note to add the PDF to the end of the note.</a:t>
            </a:r>
          </a:p>
          <a:p>
            <a:pPr>
              <a:buFont typeface="Arial" panose="020B0604020202020204" pitchFamily="34" charset="0"/>
              <a:buChar char="•"/>
            </a:pPr>
            <a:r>
              <a:rPr lang="en-GB" dirty="0">
                <a:solidFill>
                  <a:srgbClr val="555555"/>
                </a:solidFill>
                <a:latin typeface="Helvetica" pitchFamily="2" charset="0"/>
              </a:rPr>
              <a:t>Click "File &gt; Import" at the top of your Mac's screen and select the files you'd like to import. The files will be added to the currently selected subject.</a:t>
            </a:r>
            <a:endParaRPr lang="en-GB" b="0" i="0" dirty="0">
              <a:solidFill>
                <a:srgbClr val="555555"/>
              </a:solidFill>
              <a:effectLst/>
              <a:latin typeface="Helvetica" pitchFamily="2" charset="0"/>
            </a:endParaRPr>
          </a:p>
        </p:txBody>
      </p:sp>
      <p:sp>
        <p:nvSpPr>
          <p:cNvPr id="3" name="Rectangle 2">
            <a:extLst>
              <a:ext uri="{FF2B5EF4-FFF2-40B4-BE49-F238E27FC236}">
                <a16:creationId xmlns:a16="http://schemas.microsoft.com/office/drawing/2014/main" id="{9FA1D54C-D864-9740-84D9-A5F4F15B9A74}"/>
              </a:ext>
            </a:extLst>
          </p:cNvPr>
          <p:cNvSpPr/>
          <p:nvPr/>
        </p:nvSpPr>
        <p:spPr>
          <a:xfrm>
            <a:off x="6335808" y="2431633"/>
            <a:ext cx="5017992" cy="3970318"/>
          </a:xfrm>
          <a:prstGeom prst="rect">
            <a:avLst/>
          </a:prstGeom>
        </p:spPr>
        <p:txBody>
          <a:bodyPr wrap="square">
            <a:spAutoFit/>
          </a:bodyPr>
          <a:lstStyle/>
          <a:p>
            <a:r>
              <a:rPr lang="en-GB" dirty="0">
                <a:solidFill>
                  <a:srgbClr val="000000"/>
                </a:solidFill>
                <a:latin typeface="Helvetica" pitchFamily="2" charset="0"/>
              </a:rPr>
              <a:t>Exporting Notes</a:t>
            </a:r>
          </a:p>
          <a:p>
            <a:r>
              <a:rPr lang="en-GB" dirty="0">
                <a:solidFill>
                  <a:srgbClr val="555555"/>
                </a:solidFill>
                <a:latin typeface="Helvetica" pitchFamily="2" charset="0"/>
              </a:rPr>
              <a:t>To export a single note:</a:t>
            </a:r>
          </a:p>
          <a:p>
            <a:pPr>
              <a:buFont typeface="+mj-lt"/>
              <a:buAutoNum type="arabicPeriod"/>
            </a:pPr>
            <a:r>
              <a:rPr lang="en-GB" dirty="0">
                <a:solidFill>
                  <a:srgbClr val="555555"/>
                </a:solidFill>
                <a:latin typeface="Helvetica" pitchFamily="2" charset="0"/>
              </a:rPr>
              <a:t>Click the thumbnail of the note you'd like to export.</a:t>
            </a:r>
          </a:p>
          <a:p>
            <a:pPr>
              <a:buFont typeface="+mj-lt"/>
              <a:buAutoNum type="arabicPeriod"/>
            </a:pPr>
            <a:r>
              <a:rPr lang="en-GB" dirty="0">
                <a:solidFill>
                  <a:srgbClr val="555555"/>
                </a:solidFill>
                <a:latin typeface="Helvetica" pitchFamily="2" charset="0"/>
              </a:rPr>
              <a:t>Click "File &gt; Export" at the top of your Mac's screen.</a:t>
            </a:r>
          </a:p>
          <a:p>
            <a:pPr>
              <a:buFont typeface="+mj-lt"/>
              <a:buAutoNum type="arabicPeriod"/>
            </a:pPr>
            <a:r>
              <a:rPr lang="en-GB" dirty="0">
                <a:solidFill>
                  <a:srgbClr val="555555"/>
                </a:solidFill>
                <a:latin typeface="Helvetica" pitchFamily="2" charset="0"/>
              </a:rPr>
              <a:t>Click PDF, ZIP (PDF + Recording), RTF, or Note.</a:t>
            </a:r>
          </a:p>
          <a:p>
            <a:pPr marL="742950" lvl="1" indent="-285750">
              <a:buFont typeface="+mj-lt"/>
              <a:buAutoNum type="arabicPeriod"/>
            </a:pPr>
            <a:r>
              <a:rPr lang="en-GB" dirty="0">
                <a:solidFill>
                  <a:srgbClr val="555555"/>
                </a:solidFill>
                <a:latin typeface="Helvetica" pitchFamily="2" charset="0"/>
              </a:rPr>
              <a:t>Zip files can be unzipped to access audio recordings.</a:t>
            </a:r>
          </a:p>
          <a:p>
            <a:pPr marL="742950" lvl="1" indent="-285750">
              <a:buFont typeface="+mj-lt"/>
              <a:buAutoNum type="arabicPeriod"/>
            </a:pPr>
            <a:r>
              <a:rPr lang="en-GB" dirty="0">
                <a:solidFill>
                  <a:srgbClr val="555555"/>
                </a:solidFill>
                <a:latin typeface="Helvetica" pitchFamily="2" charset="0"/>
              </a:rPr>
              <a:t>Note format files can only be read by Notability.</a:t>
            </a:r>
          </a:p>
          <a:p>
            <a:pPr>
              <a:buFont typeface="+mj-lt"/>
              <a:buAutoNum type="arabicPeriod"/>
            </a:pPr>
            <a:r>
              <a:rPr lang="en-GB" dirty="0">
                <a:solidFill>
                  <a:srgbClr val="555555"/>
                </a:solidFill>
                <a:latin typeface="Helvetica" pitchFamily="2" charset="0"/>
              </a:rPr>
              <a:t>Select a destination folder for your note.</a:t>
            </a:r>
            <a:br>
              <a:rPr lang="en-GB" dirty="0"/>
            </a:br>
            <a:endParaRPr lang="en-US" dirty="0"/>
          </a:p>
        </p:txBody>
      </p:sp>
    </p:spTree>
    <p:extLst>
      <p:ext uri="{BB962C8B-B14F-4D97-AF65-F5344CB8AC3E}">
        <p14:creationId xmlns:p14="http://schemas.microsoft.com/office/powerpoint/2010/main" val="1285276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99D7EA99-5CF1-3F4D-9D50-F7DBE11563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657" y="230674"/>
            <a:ext cx="3313441" cy="68372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C290A651-74D6-7143-8F49-19C036413B4D}"/>
              </a:ext>
            </a:extLst>
          </p:cNvPr>
          <p:cNvSpPr txBox="1">
            <a:spLocks/>
          </p:cNvSpPr>
          <p:nvPr/>
        </p:nvSpPr>
        <p:spPr>
          <a:xfrm>
            <a:off x="861060" y="862264"/>
            <a:ext cx="11353800" cy="1325563"/>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Data Flow management and </a:t>
            </a:r>
          </a:p>
          <a:p>
            <a:r>
              <a:rPr lang="en-US" dirty="0"/>
              <a:t>synchronization</a:t>
            </a:r>
          </a:p>
        </p:txBody>
      </p:sp>
      <p:sp>
        <p:nvSpPr>
          <p:cNvPr id="2" name="Up Arrow Callout 1">
            <a:extLst>
              <a:ext uri="{FF2B5EF4-FFF2-40B4-BE49-F238E27FC236}">
                <a16:creationId xmlns:a16="http://schemas.microsoft.com/office/drawing/2014/main" id="{2C22ED8B-CAA7-2646-A905-7666768B3EF5}"/>
              </a:ext>
            </a:extLst>
          </p:cNvPr>
          <p:cNvSpPr/>
          <p:nvPr/>
        </p:nvSpPr>
        <p:spPr>
          <a:xfrm>
            <a:off x="1924211" y="4029739"/>
            <a:ext cx="1748588" cy="2481502"/>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a:t>
            </a:r>
          </a:p>
          <a:p>
            <a:pPr algn="ctr"/>
            <a:r>
              <a:rPr lang="en-US" dirty="0">
                <a:solidFill>
                  <a:schemeClr val="tx1"/>
                </a:solidFill>
              </a:rPr>
              <a:t>Creating .note files,</a:t>
            </a:r>
          </a:p>
          <a:p>
            <a:pPr algn="ctr"/>
            <a:r>
              <a:rPr lang="en-US" dirty="0">
                <a:solidFill>
                  <a:schemeClr val="tx1"/>
                </a:solidFill>
              </a:rPr>
              <a:t>Exporting to Dropbox in native format</a:t>
            </a:r>
          </a:p>
        </p:txBody>
      </p:sp>
      <p:sp>
        <p:nvSpPr>
          <p:cNvPr id="6" name="Down Arrow Callout 5">
            <a:extLst>
              <a:ext uri="{FF2B5EF4-FFF2-40B4-BE49-F238E27FC236}">
                <a16:creationId xmlns:a16="http://schemas.microsoft.com/office/drawing/2014/main" id="{08A095FF-7657-7242-9439-26F0EA45E92F}"/>
              </a:ext>
            </a:extLst>
          </p:cNvPr>
          <p:cNvSpPr/>
          <p:nvPr/>
        </p:nvSpPr>
        <p:spPr>
          <a:xfrm>
            <a:off x="1851682" y="2240854"/>
            <a:ext cx="4244318" cy="2481502"/>
          </a:xfrm>
          <a:prstGeom prst="downArrowCallout">
            <a:avLst>
              <a:gd name="adj1" fmla="val 25268"/>
              <a:gd name="adj2" fmla="val 26053"/>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r>
              <a:rPr lang="en-US" dirty="0"/>
              <a:t>Server</a:t>
            </a:r>
          </a:p>
          <a:p>
            <a:pPr algn="ctr"/>
            <a:r>
              <a:rPr lang="en-US" dirty="0"/>
              <a:t>Respond connection to client.</a:t>
            </a:r>
          </a:p>
          <a:p>
            <a:pPr algn="ctr"/>
            <a:endParaRPr lang="en-US" dirty="0"/>
          </a:p>
          <a:p>
            <a:pPr algn="ctr"/>
            <a:endParaRPr lang="en-US" dirty="0"/>
          </a:p>
        </p:txBody>
      </p:sp>
      <p:sp>
        <p:nvSpPr>
          <p:cNvPr id="7" name="Right Arrow Callout 6">
            <a:extLst>
              <a:ext uri="{FF2B5EF4-FFF2-40B4-BE49-F238E27FC236}">
                <a16:creationId xmlns:a16="http://schemas.microsoft.com/office/drawing/2014/main" id="{E0680C7B-BDD1-924D-B0C9-B2E08AE5707C}"/>
              </a:ext>
            </a:extLst>
          </p:cNvPr>
          <p:cNvSpPr/>
          <p:nvPr/>
        </p:nvSpPr>
        <p:spPr>
          <a:xfrm>
            <a:off x="6205076" y="2240854"/>
            <a:ext cx="2057652" cy="1616931"/>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Establish a secure connection back to client                    </a:t>
            </a:r>
          </a:p>
        </p:txBody>
      </p:sp>
      <p:sp>
        <p:nvSpPr>
          <p:cNvPr id="10" name="Up Arrow Callout 9">
            <a:extLst>
              <a:ext uri="{FF2B5EF4-FFF2-40B4-BE49-F238E27FC236}">
                <a16:creationId xmlns:a16="http://schemas.microsoft.com/office/drawing/2014/main" id="{4685914B-1859-2542-9413-7D92090284BE}"/>
              </a:ext>
            </a:extLst>
          </p:cNvPr>
          <p:cNvSpPr/>
          <p:nvPr/>
        </p:nvSpPr>
        <p:spPr>
          <a:xfrm>
            <a:off x="3959669" y="4029739"/>
            <a:ext cx="4016189" cy="2481502"/>
          </a:xfrm>
          <a:prstGeom prst="upArrowCallout">
            <a:avLst>
              <a:gd name="adj1" fmla="val 25000"/>
              <a:gd name="adj2" fmla="val 25000"/>
              <a:gd name="adj3" fmla="val 25000"/>
              <a:gd name="adj4" fmla="val 650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a:t>
            </a:r>
          </a:p>
          <a:p>
            <a:pPr algn="ctr"/>
            <a:r>
              <a:rPr lang="en-US" dirty="0">
                <a:solidFill>
                  <a:schemeClr val="tx1"/>
                </a:solidFill>
              </a:rPr>
              <a:t>Importing/uploading .note files</a:t>
            </a:r>
            <a:r>
              <a:rPr lang="en-GB" dirty="0">
                <a:solidFill>
                  <a:schemeClr val="tx1"/>
                </a:solidFill>
              </a:rPr>
              <a:t>,</a:t>
            </a:r>
          </a:p>
          <a:p>
            <a:pPr algn="ctr"/>
            <a:r>
              <a:rPr lang="en-GB" altLang="zh-CN" dirty="0">
                <a:solidFill>
                  <a:schemeClr val="tx1"/>
                </a:solidFill>
              </a:rPr>
              <a:t>With graphic .pdf and audio .m4a,</a:t>
            </a:r>
          </a:p>
          <a:p>
            <a:pPr algn="ctr"/>
            <a:r>
              <a:rPr lang="en-GB" altLang="zh-CN" dirty="0">
                <a:solidFill>
                  <a:schemeClr val="tx1"/>
                </a:solidFill>
              </a:rPr>
              <a:t>Identifying, renaming, sorting information</a:t>
            </a:r>
          </a:p>
        </p:txBody>
      </p:sp>
      <p:sp>
        <p:nvSpPr>
          <p:cNvPr id="9" name="Rectangle 8">
            <a:extLst>
              <a:ext uri="{FF2B5EF4-FFF2-40B4-BE49-F238E27FC236}">
                <a16:creationId xmlns:a16="http://schemas.microsoft.com/office/drawing/2014/main" id="{2C87265D-258F-014B-A3B6-B268CE78EAE9}"/>
              </a:ext>
            </a:extLst>
          </p:cNvPr>
          <p:cNvSpPr/>
          <p:nvPr/>
        </p:nvSpPr>
        <p:spPr>
          <a:xfrm>
            <a:off x="8262728" y="2206195"/>
            <a:ext cx="2330823" cy="4339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a:p>
            <a:pPr algn="ctr"/>
            <a:r>
              <a:rPr lang="en-US" dirty="0"/>
              <a:t>Stores the data.</a:t>
            </a:r>
          </a:p>
          <a:p>
            <a:pPr algn="ctr"/>
            <a:endParaRPr lang="en-US" dirty="0"/>
          </a:p>
        </p:txBody>
      </p:sp>
    </p:spTree>
    <p:extLst>
      <p:ext uri="{BB962C8B-B14F-4D97-AF65-F5344CB8AC3E}">
        <p14:creationId xmlns:p14="http://schemas.microsoft.com/office/powerpoint/2010/main" val="790786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99D7EA99-5CF1-3F4D-9D50-F7DBE11563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1373" y="785564"/>
            <a:ext cx="6400800" cy="1320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91F8D55-7987-514B-9E27-D09F97F38C0A}"/>
              </a:ext>
            </a:extLst>
          </p:cNvPr>
          <p:cNvSpPr/>
          <p:nvPr/>
        </p:nvSpPr>
        <p:spPr>
          <a:xfrm>
            <a:off x="4641773" y="2967335"/>
            <a:ext cx="3729211" cy="923330"/>
          </a:xfrm>
          <a:prstGeom prst="rect">
            <a:avLst/>
          </a:prstGeom>
        </p:spPr>
        <p:txBody>
          <a:bodyPr wrap="square">
            <a:spAutoFit/>
          </a:bodyPr>
          <a:lstStyle/>
          <a:p>
            <a:r>
              <a:rPr lang="en-US" sz="5400" dirty="0"/>
              <a:t>States</a:t>
            </a:r>
          </a:p>
        </p:txBody>
      </p:sp>
      <p:sp>
        <p:nvSpPr>
          <p:cNvPr id="4" name="Content Placeholder 2">
            <a:extLst>
              <a:ext uri="{FF2B5EF4-FFF2-40B4-BE49-F238E27FC236}">
                <a16:creationId xmlns:a16="http://schemas.microsoft.com/office/drawing/2014/main" id="{F6CBD7C5-7C6B-8F4E-82B5-B69E526933D9}"/>
              </a:ext>
            </a:extLst>
          </p:cNvPr>
          <p:cNvSpPr txBox="1">
            <a:spLocks/>
          </p:cNvSpPr>
          <p:nvPr/>
        </p:nvSpPr>
        <p:spPr>
          <a:xfrm>
            <a:off x="970509" y="4459249"/>
            <a:ext cx="10250978" cy="584775"/>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GB" dirty="0"/>
              <a:t>It is a temporary configuration of a computer system that affects how it responds to interaction. </a:t>
            </a:r>
            <a:endParaRPr lang="en-US" dirty="0"/>
          </a:p>
        </p:txBody>
      </p:sp>
    </p:spTree>
    <p:extLst>
      <p:ext uri="{BB962C8B-B14F-4D97-AF65-F5344CB8AC3E}">
        <p14:creationId xmlns:p14="http://schemas.microsoft.com/office/powerpoint/2010/main" val="42567983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{8BFAECF2-3EDF-F843-8B02-7D035CD08D69}tf10001060</Template>
  <TotalTime>1870</TotalTime>
  <Words>1361</Words>
  <Application>Microsoft Macintosh PowerPoint</Application>
  <PresentationFormat>Widescreen</PresentationFormat>
  <Paragraphs>125</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ReithSans</vt:lpstr>
      <vt:lpstr>Arial</vt:lpstr>
      <vt:lpstr>Calibri</vt:lpstr>
      <vt:lpstr>Helvetica</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Jiaqin Kang</dc:creator>
  <cp:lastModifiedBy>Jiaqin Kang</cp:lastModifiedBy>
  <cp:revision>57</cp:revision>
  <dcterms:created xsi:type="dcterms:W3CDTF">2020-10-16T11:04:19Z</dcterms:created>
  <dcterms:modified xsi:type="dcterms:W3CDTF">2020-11-29T18:20:26Z</dcterms:modified>
</cp:coreProperties>
</file>