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465" r:id="rId3"/>
    <p:sldId id="468" r:id="rId4"/>
    <p:sldId id="469" r:id="rId5"/>
    <p:sldId id="471" r:id="rId6"/>
    <p:sldId id="453" r:id="rId7"/>
    <p:sldId id="447" r:id="rId8"/>
    <p:sldId id="321" r:id="rId9"/>
    <p:sldId id="461" r:id="rId10"/>
    <p:sldId id="449" r:id="rId11"/>
    <p:sldId id="459" r:id="rId12"/>
    <p:sldId id="460" r:id="rId13"/>
    <p:sldId id="389" r:id="rId14"/>
    <p:sldId id="274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9154"/>
  </p:normalViewPr>
  <p:slideViewPr>
    <p:cSldViewPr snapToGrid="0" snapToObjects="1">
      <p:cViewPr varScale="1">
        <p:scale>
          <a:sx n="87" d="100"/>
          <a:sy n="87" d="100"/>
        </p:scale>
        <p:origin x="1536" y="200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20:03:14.9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672.72656"/>
      <inkml:brushProperty name="anchorY" value="-65568.3125"/>
      <inkml:brushProperty name="scaleFactor" value="0.5"/>
    </inkml:brush>
  </inkml:definitions>
  <inkml:trace contextRef="#ctx0" brushRef="#br0">323 0 24575,'0'26'0,"0"15"0,0 21 0,0 9 0,0-13 0,0-9 0,0-12 0,0-9 0,0 1 0,0-8 0,0-2 0,0 0 0,0-1 0,0-2 0,0-2 0,0 2 0,-3 4 0,-2 5 0,0 3 0,-1-2 0,1-6 0,2-7 0,0-5 0,-2-4 0,-1-2 0,-4-2 0,-8-1 0,-7-9 0,-9-5 0,-2-4 0,4-1 0,7 4 0,8 3 0,3 0 0,-1-1 0,0 1 0,0 2 0,4 2 0,4 5 0,1 3 0,4 4 0,6 7 0,3 2 0,6 5 0,6 5 0,4 4 0,4 6 0,-1-2 0,-5-5 0,-6-5 0,-3-5 0,-2-5 0,-1-5 0,-2-5 0,-3-4 0,-1-3 0,0-5 0,5-3 0,6-3 0,12-5 0,11-2 0,6-2 0,1 0 0,-8 6 0,-7 7 0,-11 4 0,-7 5 0,-2 2 0,-1 1 0,4 2 0,3 0 0,-6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20:04:56.89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0251.25781"/>
      <inkml:brushProperty name="anchorY" value="-114056.53125"/>
      <inkml:brushProperty name="scaleFactor" value="0.5"/>
    </inkml:brush>
  </inkml:definitions>
  <inkml:trace contextRef="#ctx0" brushRef="#br0">213 0 24575,'0'78'0,"7"-21"0,-3 39 0,6-45 0,-6-22 0,2-3 0,-2-1 0,0-1 0,-1-2 0,0 0 0,0-4 0,-2-5 0,-4-5 0,-4-3 0,-1-7 0,-2-2 0,0 1 0,-3-1 0,-1 1 0,1-1 0,-4-2 0,-1-1 0,-4 0 0,-3-1 0,3 2 0,0-5 0,4 1 0,5-1 0,5-2 0,0 3 0,4 1 0,0 4 0,2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7T20:04:56.8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8013.98438"/>
      <inkml:brushProperty name="anchorY" value="-127663.82813"/>
      <inkml:brushProperty name="scaleFactor" value="0.5"/>
    </inkml:brush>
  </inkml:definitions>
  <inkml:trace contextRef="#ctx0" brushRef="#br0">1 284 24575,'0'-8'0,"0"0"0,0-3 0,2-1 0,1-2 0,3 3 0,4-1 0,0 2 0,3-1 0,2-4 0,-2 1 0,0-1 0,0 1 0,0 1 0,2 0 0,-2 4 0,-3 1 0,-1 0 0,0 0 0,2-3 0,2 1 0,-3-1 0,0 2 0,-1 4 0,2 1 0,2 4 0,-1-1 0,-2-2 0,-1-3 0,-6 2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3:04:27.4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284.3125"/>
      <inkml:brushProperty name="anchorY" value="-38966.41016"/>
      <inkml:brushProperty name="scaleFactor" value="0.5"/>
    </inkml:brush>
  </inkml:definitions>
  <inkml:trace contextRef="#ctx0" brushRef="#br0">1061 0 24575,'-46'2'0,"-24"12"0,21 3 0,-1 5 0,-6 8 0,1 3 0,6 0 0,4 3 0,2 3 0,2 3 0,3 2 0,2 3 0,-1 7 0,2 3 0,-7 11 0,3 3 0,3 2 0,2 1 0,2 0 0,1 0 0,2 1 0,2 1 0,2-2 0,3-1 0,3-6 0,1-2 0,3-5 0,2-3 0,-4 32 0,8-24 0,7-16 0,2-11 0,1 0 0,9 8 0,12 6 0,17 11 0,16 6 0,-22-32 0,2 0 0,1 1 0,0-3 0,35 27 0,-5-13 0,-6-15 0,5-7 0,10-4 0,8 0 0,5-3 0,-7-4 0,-11-7 0,-6-1 0,-3-4 0,-3 3 0,-2 1 0,-4-1 0,-4 2 0,1-1 0,3-1 0,5 2 0,7-1 0,4-1 0,-7-2 0,-11-2 0,-13-3 0,-14 0 0,-7 0 0,-4 0 0,-2 0 0,3 0 0,-6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8T03:04:29.2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290.33789"/>
      <inkml:brushProperty name="anchorY" value="-57818.68359"/>
      <inkml:brushProperty name="scaleFactor" value="0.5"/>
    </inkml:brush>
  </inkml:definitions>
  <inkml:trace contextRef="#ctx0" brushRef="#br0">1 1 24575,'20'0'0,"7"0"0,7 4 0,0 2 0,1 8 0,0 5 0,2 5 0,3 4 0,-5-3 0,-2 1 0,-3-3 0,1-1 0,-3-2 0,-3-3 0,-4-4 0,-2-3 0,-6 0 0,-5 0 0,-5 0 0,-3-2 0,0 3 0,0 3 0,0 11 0,-8 13 0,-17 17 0,-23 16 0,16-32 0,-1-1 0,-36 32 0,12-16 0,18-19 0,21-19 0,10-9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AF14-EC1F-AC48-A42E-AC82D2CEAD3F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6A0CC-7B84-D04D-BC68-0BB027A47E6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08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9002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151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354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6072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54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2059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17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4911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207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127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4535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821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330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explanation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Theorem</a:t>
            </a:r>
            <a:r>
              <a:rPr lang="zh-CN" altLang="en-US" dirty="0"/>
              <a:t>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6A0CC-7B84-D04D-BC68-0BB027A47E6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593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5C4E-1DF2-0544-9657-BEECBB7B7A7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48702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432FF"/>
                </a:solidFill>
              </a:defRPr>
            </a:lvl1pPr>
          </a:lstStyle>
          <a:p>
            <a:r>
              <a:rPr lang="en-US" altLang="zh-CN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T-count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br>
              <a:rPr lang="en-US" altLang="zh-CN" dirty="0"/>
            </a:br>
            <a:r>
              <a:rPr lang="en-US" altLang="zh-CN" dirty="0"/>
              <a:t>Unitary</a:t>
            </a:r>
            <a:r>
              <a:rPr lang="zh-CN" altLang="en-US" dirty="0"/>
              <a:t> </a:t>
            </a:r>
            <a:r>
              <a:rPr lang="en-US" altLang="zh-CN" dirty="0"/>
              <a:t>Stabilizer</a:t>
            </a:r>
            <a:r>
              <a:rPr lang="zh-CN" altLang="en-US" dirty="0"/>
              <a:t> </a:t>
            </a:r>
            <a:r>
              <a:rPr lang="en-US" altLang="zh-CN" dirty="0"/>
              <a:t>Nullity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3F37C-E370-4E48-9B82-71C9C8265B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353715"/>
            <a:ext cx="9144000" cy="443757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err="1"/>
              <a:t>Jiaqing</a:t>
            </a:r>
            <a:r>
              <a:rPr lang="zh-CN" altLang="en-US" dirty="0"/>
              <a:t> </a:t>
            </a:r>
            <a:r>
              <a:rPr lang="en-US" altLang="zh-CN" dirty="0"/>
              <a:t>Jiang,</a:t>
            </a:r>
            <a:r>
              <a:rPr lang="zh-CN" altLang="en-US" dirty="0"/>
              <a:t> </a:t>
            </a:r>
            <a:r>
              <a:rPr lang="en-US" altLang="zh-CN" dirty="0"/>
              <a:t>Xin</a:t>
            </a:r>
            <a:r>
              <a:rPr lang="zh-CN" altLang="en-US" dirty="0"/>
              <a:t> </a:t>
            </a:r>
            <a:r>
              <a:rPr lang="en-US" altLang="zh-CN" dirty="0"/>
              <a:t>Wang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2AF95-AA2D-0E43-8CC1-8B965A60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83DE-A474-B749-9625-519DDD85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5B8E-39A0-CC44-8853-8ADC94B5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03F66B-8C84-5A47-B9CA-CA9444B40AD7}"/>
              </a:ext>
            </a:extLst>
          </p:cNvPr>
          <p:cNvSpPr txBox="1">
            <a:spLocks/>
          </p:cNvSpPr>
          <p:nvPr userDrawn="1"/>
        </p:nvSpPr>
        <p:spPr>
          <a:xfrm>
            <a:off x="1524000" y="4354593"/>
            <a:ext cx="9144000" cy="44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552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2B7C-C49B-9341-92C0-70010DA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B5371-8239-D649-823F-3FBE4B8F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645D3-5A7C-1E49-A773-15132F32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CC80E-D9E3-3B4D-8A49-CB66224F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88C9-6E71-A443-B36D-709CD58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121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B41D5-969E-5944-B9F8-49FECA577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BD08C-EA69-4F42-8715-CAB42E63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0D939-0D52-AD43-9A81-8F7683F0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DF97-B7B1-9D4A-A8B6-0D51FC02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5DE8-B790-8444-BC48-027B5840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12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CFB2-F82A-C749-9620-BFCFA63E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E90B-7245-594C-AA00-A0914C563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27C8-30ED-B440-B9C7-A2AAE4C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E882-68AC-C44A-A91A-AD89AAE0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423E-3C49-1748-8CC2-3CB06F0C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13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0CC7-A1FB-8743-8FC5-4A2C5266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F655D-9126-6242-A0DC-1698414F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AFAF0-35F0-744D-8941-1F1E5B76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8F49-6445-F740-A293-2866D0AF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6B8A-9E4C-854D-8835-E57DE5B9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29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895E-873A-5C4A-A14A-D88595D0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1F68-F6A2-DC4F-B31D-C92DC3C17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93CC2-E0B9-1640-BB61-3D79E4608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3282F-B4AE-F145-844C-EB35220A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3F83-F569-9242-A390-CA1740544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144A4-FF68-B846-9293-17AC9C78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21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D87-369D-5040-AD13-B4DEC734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1D3B2-88BA-864B-ACBE-E0A7B5136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D6D30-2D70-4740-98BD-622428927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2F40E-87C2-FC42-BA0E-2DB08C4C7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EED57-CA86-7341-9B30-4D0418A34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BA41E-3712-6249-8261-335B80EF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6ECB9-F41C-5B42-BEA1-0D09FB8C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D6D80-B2DE-5242-BEBC-39ED1BF7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101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ED88-399F-794E-B4F0-703A7220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A09C8-EADD-A648-91D0-98864C4E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C0BB3-61D7-3944-A97F-0AEFA86D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FBEC-C17A-A74E-A16D-B0791DFA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085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9A26F-5426-B74D-BBB4-D20E81F3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A0AE4-FE82-9041-A1C1-4ADFCDE3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B4BF-CF64-BC4D-BF3E-3A300397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295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8A28-EA9F-654D-91CE-AAB02B60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BE78-68B7-CC40-8650-904CC418F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BBDA0-D31C-AC45-A08F-8883F2D5F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92F78-38A7-3D47-AB2D-6C37F7D9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671A-0471-0C43-BF7B-C00190080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DFEF8-3AAB-3B47-A377-461E91B8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940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D89B-37DC-F64A-A021-DA7CEE71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A4D57-AA1F-1040-A142-9927D8ABE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51A1E-21D3-2545-96D8-F7B5C1199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B0B5D-009B-7746-AA68-218BED13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240C-1A1C-1241-AFF3-FA467A0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1687D-5E6B-684A-89A9-9EFDF4FC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466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677E8-4918-B34F-8541-5F21BBDB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F581-62A9-2541-A675-34FE26F1B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FBD1D-32C8-F84D-94BB-688FC6256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3134-9CE1-A44B-B7FC-59DF17BC3277}" type="datetimeFigureOut">
              <a:rPr lang="en-CN" smtClean="0"/>
              <a:t>2024/1/16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2ACC-EF84-4943-9A35-504C200F9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2AC8-11A6-0640-BA9E-4718357F2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B468-F358-514A-B7CE-777C557E1DD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205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hyperlink" Target="https://en.wikiversity.org/wiki/Atomic_structu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6C3B-C9AF-0145-9B9D-8B0ED5E4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563100" cy="148702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Commuting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Local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Hamiltonian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Problem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2D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beyond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qubits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89811-2436-854C-9389-EC14675A7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6004" y="3118290"/>
            <a:ext cx="6384449" cy="939435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Sandy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Irani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(UCI)</a:t>
            </a:r>
            <a:r>
              <a:rPr lang="zh-CN" altLang="en-US" b="1" dirty="0">
                <a:latin typeface="+mn-ea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and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Jiaqing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Jiang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(Caltech)</a:t>
            </a:r>
            <a:endParaRPr lang="en-CN" sz="2400" dirty="0">
              <a:latin typeface="+mn-ea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FA7A2C6-E3EF-69C8-349B-09B1B438C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12" t="6594" r="8762" b="-5735"/>
          <a:stretch/>
        </p:blipFill>
        <p:spPr>
          <a:xfrm>
            <a:off x="6487239" y="3588007"/>
            <a:ext cx="1951628" cy="2423040"/>
          </a:xfrm>
          <a:prstGeom prst="rect">
            <a:avLst/>
          </a:prstGeom>
        </p:spPr>
      </p:pic>
      <p:sp>
        <p:nvSpPr>
          <p:cNvPr id="28" name="Subtitle 2">
            <a:extLst>
              <a:ext uri="{FF2B5EF4-FFF2-40B4-BE49-F238E27FC236}">
                <a16:creationId xmlns:a16="http://schemas.microsoft.com/office/drawing/2014/main" id="{ECF47282-3CA0-1747-D7B9-6A09371DA212}"/>
              </a:ext>
            </a:extLst>
          </p:cNvPr>
          <p:cNvSpPr txBox="1">
            <a:spLocks/>
          </p:cNvSpPr>
          <p:nvPr/>
        </p:nvSpPr>
        <p:spPr>
          <a:xfrm>
            <a:off x="2910873" y="6072115"/>
            <a:ext cx="5926137" cy="640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84F756-7931-DAE0-803B-FA659E46E094}"/>
              </a:ext>
            </a:extLst>
          </p:cNvPr>
          <p:cNvSpPr txBox="1"/>
          <p:nvPr/>
        </p:nvSpPr>
        <p:spPr>
          <a:xfrm>
            <a:off x="4715981" y="5870986"/>
            <a:ext cx="24609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2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2309.04910</a:t>
            </a:r>
            <a:endParaRPr lang="en-CN" sz="2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8DBF885-BC22-AF5D-DA0B-FA38FFDB7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r="9847"/>
          <a:stretch/>
        </p:blipFill>
        <p:spPr bwMode="auto">
          <a:xfrm>
            <a:off x="3639309" y="3619578"/>
            <a:ext cx="176634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79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F46AF-CCA6-FBDD-5FBD-1983DB43E115}"/>
              </a:ext>
            </a:extLst>
          </p:cNvPr>
          <p:cNvSpPr txBox="1"/>
          <p:nvPr/>
        </p:nvSpPr>
        <p:spPr>
          <a:xfrm>
            <a:off x="0" y="13632"/>
            <a:ext cx="12191999" cy="584775"/>
          </a:xfrm>
          <a:prstGeom prst="rect">
            <a:avLst/>
          </a:prstGeom>
          <a:solidFill>
            <a:schemeClr val="accent1">
              <a:lumMod val="50000"/>
              <a:alpha val="90256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for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qudit-CLHP-2D</a:t>
            </a:r>
            <a:endParaRPr lang="en-C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D29FF-ECF8-8D19-527D-D1153728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9" y="879520"/>
            <a:ext cx="6623416" cy="795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52E674-E6C6-898C-65E5-C6C65AB91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07" y="1675126"/>
            <a:ext cx="9266810" cy="1319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228DD-E773-B9FE-D0E0-36152A3D404D}"/>
              </a:ext>
            </a:extLst>
          </p:cNvPr>
          <p:cNvSpPr txBox="1"/>
          <p:nvPr/>
        </p:nvSpPr>
        <p:spPr>
          <a:xfrm>
            <a:off x="858281" y="3071145"/>
            <a:ext cx="4003002" cy="461665"/>
          </a:xfrm>
          <a:prstGeom prst="rect">
            <a:avLst/>
          </a:prstGeom>
          <a:solidFill>
            <a:schemeClr val="accent5">
              <a:lumMod val="20000"/>
              <a:lumOff val="80000"/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070C0"/>
                </a:solidFill>
              </a:rPr>
              <a:t>Previous:</a:t>
            </a:r>
            <a:r>
              <a:rPr lang="zh-CN" altLang="en-US" sz="2400" dirty="0">
                <a:solidFill>
                  <a:srgbClr val="0070C0"/>
                </a:solidFill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[BV03]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b="1" dirty="0"/>
              <a:t>factorized</a:t>
            </a:r>
            <a:r>
              <a:rPr lang="zh-CN" altLang="en-US" sz="2400" dirty="0"/>
              <a:t> 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D08750C-FCF3-53D8-6D01-342DD382A737}"/>
              </a:ext>
            </a:extLst>
          </p:cNvPr>
          <p:cNvSpPr/>
          <p:nvPr/>
        </p:nvSpPr>
        <p:spPr>
          <a:xfrm>
            <a:off x="4702583" y="4396065"/>
            <a:ext cx="553373" cy="4857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E12811-745F-34D1-0F36-C33387432E30}"/>
              </a:ext>
            </a:extLst>
          </p:cNvPr>
          <p:cNvSpPr txBox="1"/>
          <p:nvPr/>
        </p:nvSpPr>
        <p:spPr>
          <a:xfrm>
            <a:off x="5255956" y="3068149"/>
            <a:ext cx="3873296" cy="461665"/>
          </a:xfrm>
          <a:prstGeom prst="rect">
            <a:avLst/>
          </a:prstGeom>
          <a:solidFill>
            <a:schemeClr val="accent4">
              <a:lumMod val="20000"/>
              <a:lumOff val="80000"/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b="1" dirty="0"/>
              <a:t>Our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result: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factorized</a:t>
            </a:r>
            <a:r>
              <a:rPr lang="zh-CN" altLang="en-US" sz="2400" dirty="0"/>
              <a:t>    </a:t>
            </a:r>
            <a:endParaRPr lang="en-US" altLang="zh-CN" sz="2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A3823A-C8E0-082D-A196-227B3A2D860C}"/>
              </a:ext>
            </a:extLst>
          </p:cNvPr>
          <p:cNvSpPr/>
          <p:nvPr/>
        </p:nvSpPr>
        <p:spPr>
          <a:xfrm>
            <a:off x="2087424" y="3716642"/>
            <a:ext cx="2458614" cy="523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Any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</a:rPr>
              <a:t>geometry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B470D10-19D1-5299-550E-4F468314E0D2}"/>
              </a:ext>
            </a:extLst>
          </p:cNvPr>
          <p:cNvSpPr/>
          <p:nvPr/>
        </p:nvSpPr>
        <p:spPr>
          <a:xfrm>
            <a:off x="2087424" y="4358619"/>
            <a:ext cx="2458614" cy="5232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qubit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83E53C1-5D34-990E-4581-86CE54AC7ED3}"/>
              </a:ext>
            </a:extLst>
          </p:cNvPr>
          <p:cNvSpPr/>
          <p:nvPr/>
        </p:nvSpPr>
        <p:spPr>
          <a:xfrm>
            <a:off x="2087424" y="4969599"/>
            <a:ext cx="2458614" cy="5232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non-constructive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3EF04EE-AB0F-6D4D-FCA8-8945508BAB57}"/>
              </a:ext>
            </a:extLst>
          </p:cNvPr>
          <p:cNvSpPr/>
          <p:nvPr/>
        </p:nvSpPr>
        <p:spPr>
          <a:xfrm>
            <a:off x="2096524" y="5575579"/>
            <a:ext cx="2458614" cy="523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NP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FA3CF8D-1F75-22EC-D5E6-23FD88901FA5}"/>
              </a:ext>
            </a:extLst>
          </p:cNvPr>
          <p:cNvSpPr/>
          <p:nvPr/>
        </p:nvSpPr>
        <p:spPr>
          <a:xfrm>
            <a:off x="5360453" y="3716642"/>
            <a:ext cx="2458614" cy="523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432FF"/>
                </a:solidFill>
              </a:rPr>
              <a:t>2D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geometry</a:t>
            </a:r>
            <a:endParaRPr lang="en-CN" sz="2400" dirty="0">
              <a:solidFill>
                <a:srgbClr val="0432FF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81A2FCA-CE04-43D2-2863-7104F4940C0E}"/>
              </a:ext>
            </a:extLst>
          </p:cNvPr>
          <p:cNvSpPr/>
          <p:nvPr/>
        </p:nvSpPr>
        <p:spPr>
          <a:xfrm>
            <a:off x="5412501" y="4358618"/>
            <a:ext cx="2458614" cy="5232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rgbClr val="FF0000"/>
                </a:solidFill>
              </a:rPr>
              <a:t>qudit</a:t>
            </a:r>
            <a:endParaRPr lang="en-CN" sz="2400" dirty="0">
              <a:solidFill>
                <a:srgbClr val="FF0000"/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1539D9-2EB9-E5B8-487E-9F1104E4C544}"/>
              </a:ext>
            </a:extLst>
          </p:cNvPr>
          <p:cNvSpPr/>
          <p:nvPr/>
        </p:nvSpPr>
        <p:spPr>
          <a:xfrm>
            <a:off x="5412501" y="5052358"/>
            <a:ext cx="2458614" cy="52322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constructive</a:t>
            </a:r>
            <a:endParaRPr lang="en-CN" sz="2400" dirty="0">
              <a:solidFill>
                <a:srgbClr val="FF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4203C5-BB59-9952-B40F-889D6DFB08FB}"/>
              </a:ext>
            </a:extLst>
          </p:cNvPr>
          <p:cNvSpPr/>
          <p:nvPr/>
        </p:nvSpPr>
        <p:spPr>
          <a:xfrm>
            <a:off x="5412501" y="5716869"/>
            <a:ext cx="2458614" cy="523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NP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08CD6E8-D869-472D-BDC5-0D5A263AB087}"/>
              </a:ext>
            </a:extLst>
          </p:cNvPr>
          <p:cNvSpPr/>
          <p:nvPr/>
        </p:nvSpPr>
        <p:spPr>
          <a:xfrm>
            <a:off x="4702583" y="5028715"/>
            <a:ext cx="553373" cy="4857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DB58FF-963E-C61D-2D1F-80885DD231CC}"/>
              </a:ext>
            </a:extLst>
          </p:cNvPr>
          <p:cNvSpPr txBox="1"/>
          <p:nvPr/>
        </p:nvSpPr>
        <p:spPr>
          <a:xfrm>
            <a:off x="8131669" y="4070964"/>
            <a:ext cx="3169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non-constructively</a:t>
            </a:r>
            <a:r>
              <a:rPr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zh-CN" alt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[BV03]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[Sch11].</a:t>
            </a:r>
          </a:p>
        </p:txBody>
      </p:sp>
    </p:spTree>
    <p:extLst>
      <p:ext uri="{BB962C8B-B14F-4D97-AF65-F5344CB8AC3E}">
        <p14:creationId xmlns:p14="http://schemas.microsoft.com/office/powerpoint/2010/main" val="1184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9FB3B0-EB3C-E53E-9E89-B0F71DC9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8" y="67517"/>
            <a:ext cx="9972369" cy="1325563"/>
          </a:xfrm>
          <a:noFill/>
        </p:spPr>
        <p:txBody>
          <a:bodyPr>
            <a:normAutofit/>
          </a:bodyPr>
          <a:lstStyle/>
          <a:p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technique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Theorem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br>
              <a:rPr lang="en-US" altLang="zh-CN" sz="3600" dirty="0"/>
            </a:br>
            <a:r>
              <a:rPr lang="en-US" altLang="zh-CN" sz="3100" dirty="0">
                <a:solidFill>
                  <a:srgbClr val="0070C0"/>
                </a:solidFill>
              </a:rPr>
              <a:t>Non-constructive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self-reduction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for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CLHP: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qutrit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to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qubit?</a:t>
            </a:r>
            <a:endParaRPr lang="en-CN" sz="3100" dirty="0">
              <a:solidFill>
                <a:srgbClr val="0070C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19C2EA-65DF-CBA0-AE0D-42BEBD51CF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99"/>
          <a:stretch/>
        </p:blipFill>
        <p:spPr>
          <a:xfrm>
            <a:off x="2530086" y="2313847"/>
            <a:ext cx="3744023" cy="30670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27119F-6128-376D-F425-DCF48606BD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66" r="21212" b="21709"/>
          <a:stretch/>
        </p:blipFill>
        <p:spPr>
          <a:xfrm>
            <a:off x="5973833" y="3038618"/>
            <a:ext cx="2253067" cy="1617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4D508-8306-F5EE-0B99-0D558BB39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53" y="2716740"/>
            <a:ext cx="1932948" cy="19394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CDB45D-94B1-F23B-7B88-DB033EB1EA9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503" t="16069" r="22738" b="17675"/>
          <a:stretch/>
        </p:blipFill>
        <p:spPr>
          <a:xfrm>
            <a:off x="8275465" y="2620232"/>
            <a:ext cx="2941419" cy="16175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A0721B-203E-94FA-B720-7DD23697F3F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709" t="30636" r="10544" b="798"/>
          <a:stretch/>
        </p:blipFill>
        <p:spPr>
          <a:xfrm>
            <a:off x="2530086" y="1838820"/>
            <a:ext cx="4648200" cy="67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96C114-F594-CEAB-89F4-F0575F464D9A}"/>
                  </a:ext>
                </a:extLst>
              </p:cNvPr>
              <p:cNvSpPr txBox="1"/>
              <p:nvPr/>
            </p:nvSpPr>
            <p:spPr>
              <a:xfrm>
                <a:off x="661218" y="1238945"/>
                <a:ext cx="10486102" cy="5314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Goal:</a:t>
                </a:r>
                <a:r>
                  <a:rPr lang="zh-CN" altLang="en-US" sz="2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zh-CN" altLang="en-US" sz="2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6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(projection)</a:t>
                </a:r>
                <a:r>
                  <a:rPr lang="zh-CN" altLang="en-US" sz="2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altLang="zh-CN" sz="2600" dirty="0"/>
                  <a:t>prove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Decrease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dimension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</a:t>
                </a:r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2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qudit</a:t>
                </a:r>
                <a:endParaRPr lang="en-CN" sz="2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96C114-F594-CEAB-89F4-F0575F464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18" y="1238945"/>
                <a:ext cx="10486102" cy="531492"/>
              </a:xfrm>
              <a:prstGeom prst="rect">
                <a:avLst/>
              </a:prstGeom>
              <a:blipFill>
                <a:blip r:embed="rId8"/>
                <a:stretch>
                  <a:fillRect l="-967" t="-116279" r="-967" b="-1767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2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5DD857-2B48-35F1-038B-107320388C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26" t="15535" b="13119"/>
          <a:stretch/>
        </p:blipFill>
        <p:spPr>
          <a:xfrm>
            <a:off x="2689123" y="2254685"/>
            <a:ext cx="4555008" cy="40127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537BAA-626C-A952-07CA-78C26D092D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53" t="12826" r="-2467" b="12644"/>
          <a:stretch/>
        </p:blipFill>
        <p:spPr>
          <a:xfrm>
            <a:off x="6027277" y="2357680"/>
            <a:ext cx="4390000" cy="1681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78BA8-EF2D-2532-1FF8-F505F3B9E0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350" b="20281"/>
          <a:stretch/>
        </p:blipFill>
        <p:spPr>
          <a:xfrm>
            <a:off x="6096000" y="4096176"/>
            <a:ext cx="4795010" cy="1385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133CC-5DF4-87C9-69CB-C9E0FDE34A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745" b="8144"/>
          <a:stretch/>
        </p:blipFill>
        <p:spPr>
          <a:xfrm>
            <a:off x="4786147" y="1670018"/>
            <a:ext cx="3372303" cy="6787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52CC9B-20AC-EC9D-85A3-113E15D8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8" y="67517"/>
            <a:ext cx="9972369" cy="1325563"/>
          </a:xfrm>
          <a:noFill/>
        </p:spPr>
        <p:txBody>
          <a:bodyPr>
            <a:normAutofit/>
          </a:bodyPr>
          <a:lstStyle/>
          <a:p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technique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Theorem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br>
              <a:rPr lang="en-US" altLang="zh-CN" sz="3600" dirty="0"/>
            </a:br>
            <a:r>
              <a:rPr lang="en-US" altLang="zh-CN" sz="3100" dirty="0">
                <a:solidFill>
                  <a:srgbClr val="0070C0"/>
                </a:solidFill>
              </a:rPr>
              <a:t>Non-constructive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self-reduction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for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CLHP: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qutrit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to</a:t>
            </a:r>
            <a:r>
              <a:rPr lang="zh-CN" altLang="en-US" sz="3100" dirty="0">
                <a:solidFill>
                  <a:srgbClr val="0070C0"/>
                </a:solidFill>
              </a:rPr>
              <a:t> </a:t>
            </a:r>
            <a:r>
              <a:rPr lang="en-US" altLang="zh-CN" sz="3100" dirty="0">
                <a:solidFill>
                  <a:srgbClr val="0070C0"/>
                </a:solidFill>
              </a:rPr>
              <a:t>qubit?</a:t>
            </a:r>
            <a:endParaRPr lang="en-CN" sz="31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B5456-D7CD-4A49-4248-CBD981618B65}"/>
              </a:ext>
            </a:extLst>
          </p:cNvPr>
          <p:cNvSpPr txBox="1"/>
          <p:nvPr/>
        </p:nvSpPr>
        <p:spPr>
          <a:xfrm>
            <a:off x="641419" y="1731465"/>
            <a:ext cx="3901084" cy="523220"/>
          </a:xfrm>
          <a:prstGeom prst="rect">
            <a:avLst/>
          </a:prstGeom>
          <a:solidFill>
            <a:schemeClr val="accent4">
              <a:lumMod val="20000"/>
              <a:lumOff val="80000"/>
              <a:alpha val="36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highlight>
                  <a:srgbClr val="FFFF00"/>
                </a:highlight>
              </a:rPr>
              <a:t>For</a:t>
            </a:r>
            <a:r>
              <a:rPr lang="zh-CN" altLang="en-US" sz="2800" dirty="0"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CLHP</a:t>
            </a:r>
            <a:r>
              <a:rPr lang="zh-CN" altLang="en-US" sz="2800" dirty="0"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highlight>
                  <a:srgbClr val="FFFF00"/>
                </a:highlight>
              </a:rPr>
              <a:t>we</a:t>
            </a:r>
            <a:r>
              <a:rPr lang="zh-CN" altLang="en-US" sz="2800" dirty="0"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highlight>
                  <a:srgbClr val="FFFF00"/>
                </a:highlight>
              </a:rPr>
              <a:t>can</a:t>
            </a:r>
            <a:r>
              <a:rPr lang="zh-CN" altLang="en-US" sz="2800" dirty="0"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do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highlight>
                  <a:srgbClr val="FFFF00"/>
                </a:highlight>
              </a:rPr>
              <a:t>more!</a:t>
            </a:r>
            <a:endParaRPr lang="en-CN" sz="28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80971-38ED-BECA-C809-575120F17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53" y="2716740"/>
            <a:ext cx="1932948" cy="19394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424BDC-C497-8780-0F8B-AB98682E5956}"/>
                  </a:ext>
                </a:extLst>
              </p:cNvPr>
              <p:cNvSpPr txBox="1"/>
              <p:nvPr/>
            </p:nvSpPr>
            <p:spPr>
              <a:xfrm>
                <a:off x="661218" y="1238945"/>
                <a:ext cx="10486102" cy="5314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6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Goal:</a:t>
                </a:r>
                <a:r>
                  <a:rPr lang="zh-CN" altLang="en-US" sz="26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zh-CN" altLang="en-US" sz="2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6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6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Calibri" panose="020F0502020204030204" pitchFamily="34" charset="0"/>
                  </a:rPr>
                  <a:t>(projection)</a:t>
                </a:r>
                <a:r>
                  <a:rPr lang="zh-CN" altLang="en-US" sz="2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</a:t>
                </a:r>
                <a:r>
                  <a:rPr lang="en-US" altLang="zh-CN" sz="2600" dirty="0"/>
                  <a:t>prove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Decrease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dimension</a:t>
                </a:r>
                <a:r>
                  <a:rPr lang="zh-CN" altLang="en-US" sz="26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of</a:t>
                </a:r>
                <a:r>
                  <a:rPr lang="zh-CN" altLang="en-US" sz="2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2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qudit</a:t>
                </a:r>
                <a:endParaRPr lang="en-CN" sz="2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E424BDC-C497-8780-0F8B-AB98682E5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18" y="1238945"/>
                <a:ext cx="10486102" cy="531492"/>
              </a:xfrm>
              <a:prstGeom prst="rect">
                <a:avLst/>
              </a:prstGeom>
              <a:blipFill>
                <a:blip r:embed="rId8"/>
                <a:stretch>
                  <a:fillRect l="-967" t="-116279" r="-967" b="-1767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2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B2F097-B65D-A125-6A97-10B84B4CB520}"/>
                  </a:ext>
                </a:extLst>
              </p:cNvPr>
              <p:cNvSpPr txBox="1"/>
              <p:nvPr/>
            </p:nvSpPr>
            <p:spPr>
              <a:xfrm>
                <a:off x="2557667" y="3619334"/>
                <a:ext cx="8311699" cy="19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Non-constructive</a:t>
                </a:r>
                <a:r>
                  <a:rPr lang="zh-CN" altLang="en-US" sz="2400" b="1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Self-reduction</a:t>
                </a:r>
                <a:r>
                  <a:rPr lang="en-US" altLang="zh-CN" sz="2400" b="1" dirty="0">
                    <a:solidFill>
                      <a:srgbClr val="0432FF"/>
                    </a:solidFill>
                  </a:rPr>
                  <a:t>: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get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CLHP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with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/>
                  <a:t>smaller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dimension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qudit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q.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 err="1"/>
                  <a:t>iff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exists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b="0" dirty="0"/>
                  <a:t>,</a:t>
                </a:r>
                <a:r>
                  <a:rPr lang="zh-CN" alt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dirty="0">
                  <a:solidFill>
                    <a:srgbClr val="0432FF"/>
                  </a:solidFill>
                </a:endParaRPr>
              </a:p>
              <a:p>
                <a:pPr lvl="1"/>
                <a:endParaRPr lang="en-CN" sz="2400" dirty="0"/>
              </a:p>
              <a:p>
                <a:pPr marL="285750" indent="-285750">
                  <a:buFont typeface="Wingdings" pitchFamily="2" charset="2"/>
                  <a:buChar char="v"/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This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lemma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works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any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 err="1">
                    <a:solidFill>
                      <a:srgbClr val="00B050"/>
                    </a:solidFill>
                  </a:rPr>
                  <a:t>qudit</a:t>
                </a:r>
                <a:r>
                  <a:rPr lang="en-US" altLang="zh-CN" sz="2400" dirty="0"/>
                  <a:t>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any</a:t>
                </a:r>
                <a:r>
                  <a:rPr lang="zh-CN" altLang="en-US" sz="2400" dirty="0"/>
                  <a:t> </a:t>
                </a:r>
                <a:r>
                  <a:rPr lang="en-US" altLang="zh-CN" sz="2400" b="1" dirty="0">
                    <a:solidFill>
                      <a:srgbClr val="00B050"/>
                    </a:solidFill>
                  </a:rPr>
                  <a:t>geometry</a:t>
                </a:r>
                <a:r>
                  <a:rPr lang="en-US" altLang="zh-CN" sz="2400" dirty="0"/>
                  <a:t>.</a:t>
                </a:r>
                <a:endParaRPr lang="en-C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B2F097-B65D-A125-6A97-10B84B4CB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667" y="3619334"/>
                <a:ext cx="8311699" cy="1986506"/>
              </a:xfrm>
              <a:prstGeom prst="rect">
                <a:avLst/>
              </a:prstGeom>
              <a:blipFill>
                <a:blip r:embed="rId3"/>
                <a:stretch>
                  <a:fillRect l="-1069" t="-2548" b="-57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499A6195-7599-8A5E-3868-0150128A3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09" b="6580"/>
          <a:stretch/>
        </p:blipFill>
        <p:spPr>
          <a:xfrm>
            <a:off x="2557667" y="973394"/>
            <a:ext cx="6556641" cy="2253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26763-F6D6-89D3-325D-6123B8DAB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548" y="569209"/>
            <a:ext cx="21971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9FB3B0-EB3C-E53E-9E89-B0F71DC9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693"/>
            <a:ext cx="9499397" cy="1325563"/>
          </a:xfrm>
          <a:noFill/>
        </p:spPr>
        <p:txBody>
          <a:bodyPr>
            <a:normAutofit/>
          </a:bodyPr>
          <a:lstStyle/>
          <a:p>
            <a:r>
              <a:rPr lang="en-US" altLang="zh-CN" sz="3600" dirty="0"/>
              <a:t>Open</a:t>
            </a:r>
            <a:r>
              <a:rPr lang="zh-CN" altLang="en-US" sz="3600" dirty="0"/>
              <a:t> </a:t>
            </a:r>
            <a:r>
              <a:rPr lang="en-US" altLang="zh-CN" sz="3600" dirty="0"/>
              <a:t>problems</a:t>
            </a:r>
            <a:endParaRPr lang="en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D1B78-7F6D-46B4-999C-C7E062C39CA0}"/>
              </a:ext>
            </a:extLst>
          </p:cNvPr>
          <p:cNvSpPr txBox="1"/>
          <p:nvPr/>
        </p:nvSpPr>
        <p:spPr>
          <a:xfrm>
            <a:off x="994533" y="1675956"/>
            <a:ext cx="83116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constructive</a:t>
            </a:r>
            <a:r>
              <a:rPr lang="zh-CN" altLang="en-US" sz="2400" dirty="0"/>
              <a:t> </a:t>
            </a:r>
            <a:r>
              <a:rPr lang="en-US" altLang="zh-CN" sz="2400" dirty="0"/>
              <a:t>proof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qutrit-CLHP-2D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NP?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equivalent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 err="1"/>
              <a:t>Toric</a:t>
            </a:r>
            <a:r>
              <a:rPr lang="zh-CN" altLang="en-US" sz="2400" dirty="0"/>
              <a:t> </a:t>
            </a:r>
            <a:r>
              <a:rPr lang="en-US" altLang="zh-CN" sz="2400" dirty="0"/>
              <a:t>code?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/>
              <a:t>Apply</a:t>
            </a:r>
            <a:r>
              <a:rPr lang="zh-CN" altLang="en-US" sz="2400" dirty="0"/>
              <a:t> </a:t>
            </a: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non-constructive</a:t>
            </a:r>
            <a:r>
              <a:rPr lang="zh-CN" altLang="en-US" sz="2400" dirty="0"/>
              <a:t> </a:t>
            </a:r>
            <a:r>
              <a:rPr lang="en-US" altLang="zh-CN" sz="2400" dirty="0"/>
              <a:t>self-reduction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CLHP?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3-local qutrit-CLHP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NP?</a:t>
            </a:r>
            <a:r>
              <a:rPr lang="zh-CN" altLang="en-US" sz="2400" dirty="0"/>
              <a:t> </a:t>
            </a:r>
            <a:endParaRPr lang="en-US" sz="2400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zh-CN" sz="2400" dirty="0"/>
              <a:t>(Fact)</a:t>
            </a:r>
            <a:r>
              <a:rPr lang="zh-CN" altLang="en-US" sz="2400" dirty="0"/>
              <a:t> </a:t>
            </a:r>
            <a:r>
              <a:rPr lang="en-US" sz="2400" dirty="0"/>
              <a:t>3-local qubit</a:t>
            </a:r>
            <a:r>
              <a:rPr lang="zh-CN" altLang="en-US" sz="2400" dirty="0"/>
              <a:t> </a:t>
            </a:r>
            <a:r>
              <a:rPr lang="en-US" sz="2400" dirty="0"/>
              <a:t>CLHP is in NP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[AE11b]</a:t>
            </a:r>
            <a:r>
              <a:rPr lang="en-US" altLang="zh-CN" sz="2400" dirty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CN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CN" altLang="zh-CN" sz="2400" dirty="0"/>
              <a:t>Qudit</a:t>
            </a:r>
            <a:r>
              <a:rPr lang="en-US" altLang="zh-CN" sz="2400" dirty="0"/>
              <a:t>-CLHP-2D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NP?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QCMA?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285750" indent="-285750">
              <a:buFont typeface="Wingdings" pitchFamily="2" charset="2"/>
              <a:buChar char="v"/>
            </a:pPr>
            <a:endParaRPr lang="en-US" sz="2400" dirty="0"/>
          </a:p>
          <a:p>
            <a:pPr marL="285750" indent="-285750">
              <a:buFont typeface="Wingdings" pitchFamily="2" charset="2"/>
              <a:buChar char="v"/>
            </a:pPr>
            <a:r>
              <a:rPr lang="zh-CN" altLang="en-US" sz="2400" dirty="0"/>
              <a:t> </a:t>
            </a:r>
            <a:r>
              <a:rPr lang="en-US" altLang="zh-CN" sz="2400" dirty="0"/>
              <a:t>CLHP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harder</a:t>
            </a:r>
            <a:r>
              <a:rPr lang="zh-CN" altLang="en-US" sz="2400" dirty="0"/>
              <a:t> </a:t>
            </a:r>
            <a:r>
              <a:rPr lang="en-US" altLang="zh-CN" sz="2400" dirty="0"/>
              <a:t>than</a:t>
            </a:r>
            <a:r>
              <a:rPr lang="zh-CN" altLang="en-US" sz="2400" dirty="0"/>
              <a:t> </a:t>
            </a:r>
            <a:r>
              <a:rPr lang="en-US" altLang="zh-CN" sz="2400" dirty="0"/>
              <a:t>NP?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03212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2E38-7897-FD11-7759-78F3F50A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6F8F8-A367-8394-E9A4-5510CA62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351338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zh-CN" altLang="en-US" b="1" dirty="0"/>
              <a:t> </a:t>
            </a:r>
            <a:r>
              <a:rPr lang="en-US" altLang="zh-CN" b="1" dirty="0"/>
              <a:t>Local</a:t>
            </a:r>
            <a:r>
              <a:rPr lang="zh-CN" altLang="en-US" b="1" dirty="0"/>
              <a:t> </a:t>
            </a:r>
            <a:r>
              <a:rPr lang="en-US" altLang="zh-CN" b="1" dirty="0"/>
              <a:t>Hamiltonian</a:t>
            </a:r>
          </a:p>
          <a:p>
            <a:pPr>
              <a:buFont typeface="Wingdings" pitchFamily="2" charset="2"/>
              <a:buChar char="§"/>
            </a:pPr>
            <a:r>
              <a:rPr lang="zh-CN" altLang="en-US" sz="2400" dirty="0"/>
              <a:t>  </a:t>
            </a:r>
            <a:r>
              <a:rPr lang="en-US" altLang="zh-CN" sz="2400" dirty="0"/>
              <a:t>Locally</a:t>
            </a:r>
            <a:r>
              <a:rPr lang="zh-CN" altLang="en-US" sz="2400" dirty="0"/>
              <a:t> </a:t>
            </a:r>
            <a:r>
              <a:rPr lang="en-US" altLang="zh-CN" sz="2400" dirty="0"/>
              <a:t>interacting</a:t>
            </a:r>
            <a:r>
              <a:rPr lang="zh-CN" altLang="en-US" sz="2400" dirty="0"/>
              <a:t> </a:t>
            </a:r>
            <a:r>
              <a:rPr lang="en-US" altLang="zh-CN" sz="2400" dirty="0"/>
              <a:t>many-body</a:t>
            </a:r>
            <a:r>
              <a:rPr lang="zh-CN" altLang="en-US" sz="2400" dirty="0"/>
              <a:t> </a:t>
            </a:r>
            <a:r>
              <a:rPr lang="en-US" altLang="zh-CN" sz="2400" dirty="0"/>
              <a:t>system</a:t>
            </a:r>
          </a:p>
          <a:p>
            <a:pPr marL="0" indent="0">
              <a:buNone/>
            </a:pP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1D5C-1CEB-6F54-7638-361DE06C0AE1}"/>
              </a:ext>
            </a:extLst>
          </p:cNvPr>
          <p:cNvSpPr txBox="1"/>
          <p:nvPr/>
        </p:nvSpPr>
        <p:spPr>
          <a:xfrm>
            <a:off x="2177643" y="4582738"/>
            <a:ext cx="4113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Quantum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chemistry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Condense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matter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physics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Interacting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electrons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89DD8B-3179-F779-FA6E-3A50CCD13D96}"/>
                  </a:ext>
                </a:extLst>
              </p:cNvPr>
              <p:cNvSpPr txBox="1"/>
              <p:nvPr/>
            </p:nvSpPr>
            <p:spPr>
              <a:xfrm>
                <a:off x="1110524" y="3440100"/>
                <a:ext cx="4818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…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zh-CN" alt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en-US" altLang="zh-CN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zh-CN" altLang="en-US" sz="2400" i="1" baseline="-2500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CN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89DD8B-3179-F779-FA6E-3A50CCD13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24" y="3440100"/>
                <a:ext cx="4818328" cy="461665"/>
              </a:xfrm>
              <a:prstGeom prst="rect">
                <a:avLst/>
              </a:prstGeom>
              <a:blipFill>
                <a:blip r:embed="rId3"/>
                <a:stretch>
                  <a:fillRect b="-315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2A9C55-58A9-B09E-E9E2-A8CB45D930AC}"/>
                  </a:ext>
                </a:extLst>
              </p:cNvPr>
              <p:cNvSpPr txBox="1"/>
              <p:nvPr/>
            </p:nvSpPr>
            <p:spPr>
              <a:xfrm>
                <a:off x="823000" y="2839753"/>
                <a:ext cx="5105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    </m:t>
                    </m:r>
                    <m:r>
                      <a:rPr lang="en-US" altLang="zh-CN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𝐧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-qubit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Hermitian</a:t>
                </a:r>
                <a:endParaRPr lang="en-US" sz="2400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2A9C55-58A9-B09E-E9E2-A8CB45D9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0" y="2839753"/>
                <a:ext cx="5105852" cy="461665"/>
              </a:xfrm>
              <a:prstGeom prst="rect">
                <a:avLst/>
              </a:prstGeom>
              <a:blipFill>
                <a:blip r:embed="rId4"/>
                <a:stretch>
                  <a:fillRect l="-990" t="-7895" b="-263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7348223-C70E-B9B8-296E-D553078C0CB8}"/>
              </a:ext>
            </a:extLst>
          </p:cNvPr>
          <p:cNvSpPr txBox="1"/>
          <p:nvPr/>
        </p:nvSpPr>
        <p:spPr>
          <a:xfrm>
            <a:off x="4059658" y="2796843"/>
            <a:ext cx="23116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constant-qubit</a:t>
            </a:r>
            <a:endParaRPr lang="en-US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5D62D80-8F6A-1DEA-E90C-07F719DB864B}"/>
                  </a:ext>
                </a:extLst>
              </p14:cNvPr>
              <p14:cNvContentPartPr/>
              <p14:nvPr/>
            </p14:nvContentPartPr>
            <p14:xfrm>
              <a:off x="4466360" y="3170972"/>
              <a:ext cx="191160" cy="266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5D62D80-8F6A-1DEA-E90C-07F719DB86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7360" y="3161972"/>
                <a:ext cx="20880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C1A78-50EE-F4C6-6EF5-6919DCA990CE}"/>
              </a:ext>
            </a:extLst>
          </p:cNvPr>
          <p:cNvGrpSpPr/>
          <p:nvPr/>
        </p:nvGrpSpPr>
        <p:grpSpPr>
          <a:xfrm>
            <a:off x="2211998" y="3253834"/>
            <a:ext cx="185400" cy="197280"/>
            <a:chOff x="2706771" y="2661978"/>
            <a:chExt cx="185400" cy="197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87C9EE-B895-4C47-0DEB-B4679CA2BAF6}"/>
                    </a:ext>
                  </a:extLst>
                </p14:cNvPr>
                <p14:cNvContentPartPr/>
                <p14:nvPr/>
              </p14:nvContentPartPr>
              <p14:xfrm>
                <a:off x="2706771" y="2661978"/>
                <a:ext cx="94320" cy="171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87C9EE-B895-4C47-0DEB-B4679CA2BA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7771" y="2652978"/>
                  <a:ext cx="111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5D3135-A256-21FF-B0EB-70309046608D}"/>
                    </a:ext>
                  </a:extLst>
                </p14:cNvPr>
                <p14:cNvContentPartPr/>
                <p14:nvPr/>
              </p14:nvContentPartPr>
              <p14:xfrm>
                <a:off x="2790651" y="2757018"/>
                <a:ext cx="101520" cy="102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5D3135-A256-21FF-B0EB-7030904660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81651" y="2748018"/>
                  <a:ext cx="11916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D75D4-B0AF-46D6-8838-F5D5AB4E322D}"/>
                  </a:ext>
                </a:extLst>
              </p:cNvPr>
              <p:cNvSpPr txBox="1"/>
              <p:nvPr/>
            </p:nvSpPr>
            <p:spPr>
              <a:xfrm>
                <a:off x="5928852" y="1562484"/>
                <a:ext cx="6113906" cy="1974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914400" lvl="1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altLang="zh-CN" sz="2800" b="1" dirty="0"/>
                  <a:t>Local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Hamiltonian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problem(LHP)</a:t>
                </a:r>
                <a:r>
                  <a:rPr lang="zh-CN" altLang="en-US" sz="2800" b="1" dirty="0"/>
                  <a:t> </a:t>
                </a:r>
                <a:endParaRPr lang="en-US" altLang="zh-CN" sz="2800" b="1" dirty="0"/>
              </a:p>
              <a:p>
                <a:pPr marL="1257300" lvl="2" indent="-342900">
                  <a:buFont typeface="Wingdings" pitchFamily="2" charset="2"/>
                  <a:buChar char="§"/>
                </a:pPr>
                <a:r>
                  <a:rPr lang="en-US" altLang="zh-CN" sz="2400" dirty="0"/>
                  <a:t>Given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H,a,b</a:t>
                </a:r>
                <a:r>
                  <a:rPr lang="en-US" altLang="zh-CN" sz="2400" dirty="0"/>
                  <a:t>),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b-a&gt;1/poly(n)</a:t>
                </a:r>
              </a:p>
              <a:p>
                <a:pPr marL="1257300" lvl="2" indent="-342900">
                  <a:buClr>
                    <a:schemeClr val="bg1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sz="24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sz="24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zh-CN" altLang="en-US" sz="24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400" dirty="0"/>
                  <a:t>Decide </a:t>
                </a:r>
                <a:r>
                  <a:rPr lang="el-GR" sz="2400" dirty="0"/>
                  <a:t>λ(</a:t>
                </a:r>
                <a:r>
                  <a:rPr lang="en-US" sz="2400" dirty="0"/>
                  <a:t>H)≤a or  </a:t>
                </a:r>
                <a:r>
                  <a:rPr lang="el-GR" sz="2400" dirty="0"/>
                  <a:t>λ(</a:t>
                </a:r>
                <a:r>
                  <a:rPr lang="en-US" sz="2400" dirty="0"/>
                  <a:t>H)≥b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D75D4-B0AF-46D6-8838-F5D5AB4E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2" y="1562484"/>
                <a:ext cx="6113906" cy="1974067"/>
              </a:xfrm>
              <a:prstGeom prst="rect">
                <a:avLst/>
              </a:prstGeom>
              <a:blipFill>
                <a:blip r:embed="rId11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292AC2-27F6-C56C-F6D2-AAB8407FDB96}"/>
                  </a:ext>
                </a:extLst>
              </p:cNvPr>
              <p:cNvSpPr txBox="1"/>
              <p:nvPr/>
            </p:nvSpPr>
            <p:spPr>
              <a:xfrm>
                <a:off x="2057196" y="3932188"/>
                <a:ext cx="48183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432FF"/>
                    </a:solidFill>
                  </a:rPr>
                  <a:t>:</a:t>
                </a:r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ground</a:t>
                </a:r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energy</a:t>
                </a:r>
                <a:endParaRPr lang="en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292AC2-27F6-C56C-F6D2-AAB8407F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196" y="3932188"/>
                <a:ext cx="4818328" cy="461665"/>
              </a:xfrm>
              <a:prstGeom prst="rect">
                <a:avLst/>
              </a:prstGeom>
              <a:blipFill>
                <a:blip r:embed="rId12"/>
                <a:stretch>
                  <a:fillRect l="-262" t="-7895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picture containing art, circle, astronomy, star&#10;&#10;Description automatically generated">
            <a:extLst>
              <a:ext uri="{FF2B5EF4-FFF2-40B4-BE49-F238E27FC236}">
                <a16:creationId xmlns:a16="http://schemas.microsoft.com/office/drawing/2014/main" id="{44ADDDE5-B98D-0752-72FC-5B5AEA30A5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71029" y="4499821"/>
            <a:ext cx="1328326" cy="15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873FEB-A3F8-AB35-6B4B-CBB4043BEF36}"/>
              </a:ext>
            </a:extLst>
          </p:cNvPr>
          <p:cNvSpPr txBox="1"/>
          <p:nvPr/>
        </p:nvSpPr>
        <p:spPr>
          <a:xfrm>
            <a:off x="6359103" y="3747574"/>
            <a:ext cx="1704042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sz="2200" dirty="0">
                <a:solidFill>
                  <a:srgbClr val="0070C0"/>
                </a:solidFill>
              </a:rPr>
              <a:t>Classical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4EBC4F-80CF-3A3F-FBD4-1C1B46A0B846}"/>
              </a:ext>
            </a:extLst>
          </p:cNvPr>
          <p:cNvSpPr txBox="1"/>
          <p:nvPr/>
        </p:nvSpPr>
        <p:spPr>
          <a:xfrm>
            <a:off x="8963262" y="3696592"/>
            <a:ext cx="3558228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sz="2200" dirty="0">
                <a:solidFill>
                  <a:srgbClr val="0070C0"/>
                </a:solidFill>
              </a:rPr>
              <a:t>Quantum</a:t>
            </a:r>
            <a:r>
              <a:rPr lang="zh-CN" altLang="en-US" sz="2200" dirty="0">
                <a:solidFill>
                  <a:srgbClr val="0070C0"/>
                </a:solidFill>
              </a:rPr>
              <a:t> </a:t>
            </a:r>
            <a:r>
              <a:rPr lang="en-US" altLang="zh-CN" sz="2200" dirty="0">
                <a:solidFill>
                  <a:srgbClr val="0070C0"/>
                </a:solidFill>
              </a:rPr>
              <a:t>NP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E781CF-9968-DD01-334A-C51B2E4EDD7E}"/>
              </a:ext>
            </a:extLst>
          </p:cNvPr>
          <p:cNvSpPr/>
          <p:nvPr/>
        </p:nvSpPr>
        <p:spPr>
          <a:xfrm>
            <a:off x="9295521" y="4158257"/>
            <a:ext cx="1954910" cy="981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0432FF"/>
                </a:solidFill>
              </a:rPr>
              <a:t>QMA-Complete</a:t>
            </a:r>
            <a:endParaRPr lang="en-CN" sz="2400" dirty="0">
              <a:solidFill>
                <a:srgbClr val="0432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E82E38-7897-FD11-7759-78F3F50A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D75D4-B0AF-46D6-8838-F5D5AB4E322D}"/>
                  </a:ext>
                </a:extLst>
              </p:cNvPr>
              <p:cNvSpPr txBox="1"/>
              <p:nvPr/>
            </p:nvSpPr>
            <p:spPr>
              <a:xfrm>
                <a:off x="5928852" y="1562484"/>
                <a:ext cx="6113906" cy="19740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914400" lvl="1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altLang="zh-CN" sz="2800" b="1" dirty="0"/>
                  <a:t>Local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Hamiltonian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problem(LHP)</a:t>
                </a:r>
                <a:r>
                  <a:rPr lang="zh-CN" altLang="en-US" sz="2800" b="1" dirty="0"/>
                  <a:t> </a:t>
                </a:r>
                <a:endParaRPr lang="en-US" altLang="zh-CN" sz="2800" b="1" dirty="0"/>
              </a:p>
              <a:p>
                <a:pPr marL="1257300" lvl="2" indent="-342900">
                  <a:buFont typeface="Wingdings" pitchFamily="2" charset="2"/>
                  <a:buChar char="§"/>
                </a:pPr>
                <a:r>
                  <a:rPr lang="en-US" altLang="zh-CN" sz="2400" dirty="0"/>
                  <a:t>Given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H,a,b</a:t>
                </a:r>
                <a:r>
                  <a:rPr lang="en-US" altLang="zh-CN" sz="2400" dirty="0"/>
                  <a:t>),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b-a&gt;1/poly(n)</a:t>
                </a:r>
              </a:p>
              <a:p>
                <a:pPr marL="1257300" lvl="2" indent="-342900">
                  <a:buClr>
                    <a:schemeClr val="bg1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sz="24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zh-CN" altLang="en-US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sz="24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zh-CN" altLang="en-US" sz="24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400" dirty="0"/>
                  <a:t>Decide </a:t>
                </a:r>
                <a:r>
                  <a:rPr lang="el-GR" sz="2400" dirty="0"/>
                  <a:t>λ(</a:t>
                </a:r>
                <a:r>
                  <a:rPr lang="en-US" sz="2400" dirty="0"/>
                  <a:t>H)≤a or  </a:t>
                </a:r>
                <a:r>
                  <a:rPr lang="el-GR" sz="2400" dirty="0"/>
                  <a:t>λ(</a:t>
                </a:r>
                <a:r>
                  <a:rPr lang="en-US" sz="2400" dirty="0"/>
                  <a:t>H)≥b</a:t>
                </a:r>
                <a:r>
                  <a:rPr lang="en-US" altLang="zh-CN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D75D4-B0AF-46D6-8838-F5D5AB4E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852" y="1562484"/>
                <a:ext cx="6113906" cy="1974067"/>
              </a:xfrm>
              <a:prstGeom prst="rect">
                <a:avLst/>
              </a:prstGeom>
              <a:blipFill>
                <a:blip r:embed="rId3"/>
                <a:stretch>
                  <a:fillRect b="-57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93B69FA-A9EB-EE89-749A-28A07A81EEB4}"/>
              </a:ext>
            </a:extLst>
          </p:cNvPr>
          <p:cNvSpPr txBox="1"/>
          <p:nvPr/>
        </p:nvSpPr>
        <p:spPr>
          <a:xfrm>
            <a:off x="6654016" y="5207701"/>
            <a:ext cx="4645742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Fundamental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Question: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</a:rPr>
              <a:t>What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makes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LHP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quantum?</a:t>
            </a:r>
          </a:p>
          <a:p>
            <a:pPr lvl="1"/>
            <a:endParaRPr lang="en-US" altLang="zh-CN" sz="2400" dirty="0">
              <a:solidFill>
                <a:srgbClr val="0432FF"/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37D0468-0050-B2C6-1C08-E7CA892C128A}"/>
              </a:ext>
            </a:extLst>
          </p:cNvPr>
          <p:cNvSpPr/>
          <p:nvPr/>
        </p:nvSpPr>
        <p:spPr>
          <a:xfrm rot="10800000">
            <a:off x="8470773" y="4401842"/>
            <a:ext cx="824748" cy="46166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8F6D76-7451-41A0-0142-20D2450ADD15}"/>
              </a:ext>
            </a:extLst>
          </p:cNvPr>
          <p:cNvSpPr/>
          <p:nvPr/>
        </p:nvSpPr>
        <p:spPr>
          <a:xfrm>
            <a:off x="6500875" y="4144583"/>
            <a:ext cx="1995258" cy="9814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NP-Complete</a:t>
            </a:r>
            <a:endParaRPr lang="en-CN" sz="24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A050E-E6EC-AD54-01D4-EB4C7F4C0416}"/>
              </a:ext>
            </a:extLst>
          </p:cNvPr>
          <p:cNvSpPr txBox="1"/>
          <p:nvPr/>
        </p:nvSpPr>
        <p:spPr>
          <a:xfrm>
            <a:off x="7739941" y="3972505"/>
            <a:ext cx="2533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400" b="1" dirty="0">
                <a:solidFill>
                  <a:srgbClr val="FF0000"/>
                </a:solidFill>
              </a:rPr>
              <a:t>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6AE1A7CE-AA79-FA01-68F9-B38C246CEF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5061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zh-CN" altLang="en-US" b="1" dirty="0"/>
                  <a:t> 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Commuting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LHP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LHP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Property</a:t>
                </a:r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zh-CN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zh-CN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zh-CN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zh-CN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r>
                      <a:rPr lang="zh-CN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zh-CN" alt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altLang="zh-CN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zh-CN" altLang="en-US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altLang="zh-CN" dirty="0">
                  <a:solidFill>
                    <a:srgbClr val="FF0000"/>
                  </a:solidFill>
                  <a:highlight>
                    <a:srgbClr val="FFFF00"/>
                  </a:highlight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altLang="zh-CN" b="1" dirty="0">
                    <a:cs typeface="Calibri" panose="020F0502020204030204" pitchFamily="34" charset="0"/>
                  </a:rPr>
                  <a:t>Motivations: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Error</a:t>
                </a:r>
                <a:r>
                  <a:rPr lang="zh-CN" altLang="en-US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correcting</a:t>
                </a:r>
                <a:r>
                  <a:rPr lang="zh-CN" altLang="en-US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codes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Quantum</a:t>
                </a:r>
                <a:r>
                  <a:rPr lang="zh-CN" altLang="en-US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double</a:t>
                </a:r>
                <a:r>
                  <a:rPr lang="zh-CN" altLang="en-US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model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-US" altLang="zh-CN" dirty="0">
                    <a:latin typeface="+mn-lt"/>
                    <a:cs typeface="Calibri" panose="020F0502020204030204" pitchFamily="34" charset="0"/>
                  </a:rPr>
                  <a:t>Test</a:t>
                </a:r>
                <a:r>
                  <a:rPr lang="zh-CN" altLang="en-US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+mn-lt"/>
                    <a:cs typeface="Calibri" panose="020F0502020204030204" pitchFamily="34" charset="0"/>
                  </a:rPr>
                  <a:t>ground</a:t>
                </a:r>
                <a:r>
                  <a:rPr lang="zh-CN" altLang="en-US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+mn-lt"/>
                    <a:cs typeface="Calibri" panose="020F0502020204030204" pitchFamily="34" charset="0"/>
                  </a:rPr>
                  <a:t>for</a:t>
                </a:r>
                <a:r>
                  <a:rPr lang="zh-CN" altLang="en-US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tacking</a:t>
                </a:r>
                <a:r>
                  <a:rPr lang="zh-CN" altLang="en-US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hard</a:t>
                </a:r>
                <a:r>
                  <a:rPr lang="zh-CN" altLang="en-US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problem</a:t>
                </a:r>
                <a:r>
                  <a:rPr lang="zh-CN" altLang="en-US" dirty="0">
                    <a:solidFill>
                      <a:srgbClr val="0070C0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+mn-lt"/>
                    <a:cs typeface="Calibri" panose="020F0502020204030204" pitchFamily="34" charset="0"/>
                  </a:rPr>
                  <a:t>QPCP,</a:t>
                </a:r>
                <a:r>
                  <a:rPr lang="zh-CN" altLang="en-US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+mn-lt"/>
                    <a:cs typeface="Calibri" panose="020F0502020204030204" pitchFamily="34" charset="0"/>
                  </a:rPr>
                  <a:t>NLTS,</a:t>
                </a:r>
                <a:r>
                  <a:rPr lang="zh-CN" altLang="en-US" dirty="0"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+mn-lt"/>
                    <a:cs typeface="Calibri" panose="020F0502020204030204" pitchFamily="34" charset="0"/>
                  </a:rPr>
                  <a:t>Thermalization…</a:t>
                </a:r>
                <a:endParaRPr lang="en-US" altLang="zh-CN" dirty="0">
                  <a:highlight>
                    <a:srgbClr val="FFFF00"/>
                  </a:highlight>
                  <a:latin typeface="+mn-lt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q"/>
                </a:pPr>
                <a:r>
                  <a:rPr lang="zh-CN" altLang="en-US" dirty="0">
                    <a:highlight>
                      <a:srgbClr val="FFFF00"/>
                    </a:highlight>
                    <a:cs typeface="Calibri" panose="020F0502020204030204" pitchFamily="34" charset="0"/>
                  </a:rPr>
                  <a:t>  </a:t>
                </a:r>
                <a:r>
                  <a:rPr lang="en-US" altLang="zh-CN" dirty="0">
                    <a:highlight>
                      <a:srgbClr val="FFFF00"/>
                    </a:highlight>
                    <a:cs typeface="Calibri" panose="020F0502020204030204" pitchFamily="34" charset="0"/>
                  </a:rPr>
                  <a:t>Q</a:t>
                </a:r>
                <a:r>
                  <a:rPr lang="en-US" altLang="zh-CN" dirty="0">
                    <a:highlight>
                      <a:srgbClr val="FFFF00"/>
                    </a:highlight>
                    <a:latin typeface="+mn-lt"/>
                    <a:cs typeface="Calibri" panose="020F0502020204030204" pitchFamily="34" charset="0"/>
                  </a:rPr>
                  <a:t>:</a:t>
                </a:r>
                <a:r>
                  <a:rPr lang="zh-CN" altLang="en-US" dirty="0">
                    <a:highlight>
                      <a:srgbClr val="FFFF00"/>
                    </a:highlight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  <a:cs typeface="Calibri" panose="020F0502020204030204" pitchFamily="34" charset="0"/>
                  </a:rPr>
                  <a:t>Commuting</a:t>
                </a:r>
                <a:r>
                  <a:rPr lang="zh-CN" altLang="en-US" dirty="0">
                    <a:highlight>
                      <a:srgbClr val="FFFF00"/>
                    </a:highlight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  <a:latin typeface="+mn-lt"/>
                    <a:cs typeface="Calibri" panose="020F0502020204030204" pitchFamily="34" charset="0"/>
                  </a:rPr>
                  <a:t>LHP</a:t>
                </a:r>
                <a:r>
                  <a:rPr lang="zh-CN" altLang="en-US" dirty="0">
                    <a:highlight>
                      <a:srgbClr val="FFFF00"/>
                    </a:highlight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  <a:latin typeface="+mn-lt"/>
                    <a:cs typeface="Calibri" panose="020F0502020204030204" pitchFamily="34" charset="0"/>
                  </a:rPr>
                  <a:t>in</a:t>
                </a:r>
                <a:r>
                  <a:rPr lang="zh-CN" altLang="en-US" dirty="0">
                    <a:highlight>
                      <a:srgbClr val="FFFF00"/>
                    </a:highlight>
                    <a:latin typeface="+mn-lt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highlight>
                      <a:srgbClr val="FFFF00"/>
                    </a:highlight>
                    <a:latin typeface="+mn-lt"/>
                    <a:cs typeface="Calibri" panose="020F0502020204030204" pitchFamily="34" charset="0"/>
                  </a:rPr>
                  <a:t>NP?</a:t>
                </a:r>
              </a:p>
              <a:p>
                <a:pPr>
                  <a:buFont typeface="Wingdings" pitchFamily="2" charset="2"/>
                  <a:buChar char="§"/>
                </a:pP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6AE1A7CE-AA79-FA01-68F9-B38C246CEF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506100" cy="4351338"/>
              </a:xfrm>
              <a:blipFill>
                <a:blip r:embed="rId4"/>
                <a:stretch>
                  <a:fillRect l="-2074" t="-2326" r="-6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7" grpId="0" animBg="1"/>
      <p:bldP spid="11" grpId="0" animBg="1"/>
      <p:bldP spid="22" grpId="0" animBg="1"/>
      <p:bldP spid="25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C408-3EEF-5330-819B-57541C6A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7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Previous</a:t>
            </a:r>
            <a:r>
              <a:rPr lang="zh-CN" altLang="en-US" sz="3200" dirty="0"/>
              <a:t> </a:t>
            </a:r>
            <a:r>
              <a:rPr lang="en-US" altLang="zh-CN" sz="3200" dirty="0"/>
              <a:t>results</a:t>
            </a:r>
            <a:endParaRPr lang="en-C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38E42B-8913-7351-8B1F-567A41A55ABD}"/>
              </a:ext>
            </a:extLst>
          </p:cNvPr>
          <p:cNvSpPr/>
          <p:nvPr/>
        </p:nvSpPr>
        <p:spPr>
          <a:xfrm>
            <a:off x="9002101" y="1584339"/>
            <a:ext cx="2428875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SAT</a:t>
            </a:r>
            <a:endParaRPr lang="en-CN" sz="3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E19F4-FBCA-AAC9-CD58-3C12E9241A01}"/>
              </a:ext>
            </a:extLst>
          </p:cNvPr>
          <p:cNvSpPr/>
          <p:nvPr/>
        </p:nvSpPr>
        <p:spPr>
          <a:xfrm>
            <a:off x="5478451" y="1694799"/>
            <a:ext cx="2184651" cy="1189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CLHP</a:t>
            </a:r>
            <a:endParaRPr lang="en-CN" sz="3200" b="1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64859D7-BDA6-8007-9B89-9E1A72D43754}"/>
              </a:ext>
            </a:extLst>
          </p:cNvPr>
          <p:cNvSpPr/>
          <p:nvPr/>
        </p:nvSpPr>
        <p:spPr>
          <a:xfrm>
            <a:off x="7747666" y="2046493"/>
            <a:ext cx="1169871" cy="4857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AF0A9E9-AFB4-7F71-9B1E-66C02B1950FC}"/>
              </a:ext>
            </a:extLst>
          </p:cNvPr>
          <p:cNvSpPr/>
          <p:nvPr/>
        </p:nvSpPr>
        <p:spPr>
          <a:xfrm>
            <a:off x="6275645" y="4002423"/>
            <a:ext cx="1810991" cy="1039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Structure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Lemma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*</a:t>
            </a:r>
            <a:r>
              <a:rPr lang="en-US" altLang="zh-CN" sz="2400" dirty="0">
                <a:solidFill>
                  <a:schemeClr val="tx1"/>
                </a:solidFill>
              </a:rPr>
              <a:t>-algebra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4B984-A884-3C35-B772-80C71C4F875A}"/>
              </a:ext>
            </a:extLst>
          </p:cNvPr>
          <p:cNvSpPr txBox="1"/>
          <p:nvPr/>
        </p:nvSpPr>
        <p:spPr>
          <a:xfrm>
            <a:off x="8306779" y="4089492"/>
            <a:ext cx="286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2-local,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qu</a:t>
            </a:r>
            <a:r>
              <a:rPr lang="en-US" altLang="zh-CN" sz="2400" dirty="0" err="1">
                <a:solidFill>
                  <a:schemeClr val="accent2"/>
                </a:solidFill>
              </a:rPr>
              <a:t>d</a:t>
            </a:r>
            <a:r>
              <a:rPr lang="en-US" altLang="zh-CN" sz="2400" dirty="0" err="1"/>
              <a:t>it</a:t>
            </a:r>
            <a:endParaRPr lang="en-CN" sz="2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4F041-0669-5FF5-F750-AF1D834A9569}"/>
              </a:ext>
            </a:extLst>
          </p:cNvPr>
          <p:cNvSpPr txBox="1"/>
          <p:nvPr/>
        </p:nvSpPr>
        <p:spPr>
          <a:xfrm>
            <a:off x="8306779" y="4511612"/>
            <a:ext cx="343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3-local,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r>
              <a:rPr lang="en-US" altLang="zh-CN" sz="2400" dirty="0">
                <a:solidFill>
                  <a:schemeClr val="accent2"/>
                </a:solidFill>
              </a:rPr>
              <a:t>b</a:t>
            </a:r>
            <a:r>
              <a:rPr lang="en-US" altLang="zh-CN" sz="2400" dirty="0"/>
              <a:t>it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3-local,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r>
              <a:rPr lang="en-US" altLang="zh-CN" sz="2400" dirty="0">
                <a:solidFill>
                  <a:schemeClr val="accent2"/>
                </a:solidFill>
              </a:rPr>
              <a:t>tr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</a:p>
          <a:p>
            <a:r>
              <a:rPr lang="en-US" altLang="zh-CN" sz="2400" dirty="0"/>
              <a:t>Nearly</a:t>
            </a:r>
            <a:r>
              <a:rPr lang="zh-CN" altLang="en-US" sz="2400" dirty="0"/>
              <a:t> </a:t>
            </a:r>
            <a:r>
              <a:rPr lang="en-US" altLang="zh-CN" sz="2400" dirty="0"/>
              <a:t>Euclidean</a:t>
            </a:r>
            <a:r>
              <a:rPr lang="zh-CN" altLang="en-US" sz="2400" dirty="0"/>
              <a:t> </a:t>
            </a:r>
            <a:r>
              <a:rPr lang="en-US" altLang="zh-CN" sz="2400" dirty="0"/>
              <a:t>graph</a:t>
            </a:r>
            <a:endParaRPr lang="en-CN" sz="2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7602E-641B-BD6E-2591-FC1F2E4C8794}"/>
              </a:ext>
            </a:extLst>
          </p:cNvPr>
          <p:cNvSpPr txBox="1"/>
          <p:nvPr/>
        </p:nvSpPr>
        <p:spPr>
          <a:xfrm>
            <a:off x="8757363" y="5740046"/>
            <a:ext cx="1332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[BV03]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0EBA8-48C0-65FD-1962-89CA2E622FC2}"/>
              </a:ext>
            </a:extLst>
          </p:cNvPr>
          <p:cNvSpPr txBox="1"/>
          <p:nvPr/>
        </p:nvSpPr>
        <p:spPr>
          <a:xfrm>
            <a:off x="9696355" y="5721010"/>
            <a:ext cx="1332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[AE11]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0381E3-E6BE-823B-6470-6C649B5DB4AA}"/>
              </a:ext>
            </a:extLst>
          </p:cNvPr>
          <p:cNvSpPr txBox="1">
            <a:spLocks/>
          </p:cNvSpPr>
          <p:nvPr/>
        </p:nvSpPr>
        <p:spPr>
          <a:xfrm>
            <a:off x="4105363" y="927264"/>
            <a:ext cx="3981273" cy="774993"/>
          </a:xfrm>
          <a:prstGeom prst="rect">
            <a:avLst/>
          </a:prstGeom>
          <a:solidFill>
            <a:srgbClr val="FFFF00">
              <a:alpha val="49442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CLHP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classical”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&amp;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NP?</a:t>
            </a:r>
            <a:endParaRPr lang="en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C37986-3236-7658-316D-8C77F435269D}"/>
                  </a:ext>
                </a:extLst>
              </p:cNvPr>
              <p:cNvSpPr txBox="1"/>
              <p:nvPr/>
            </p:nvSpPr>
            <p:spPr>
              <a:xfrm>
                <a:off x="6877806" y="2880261"/>
                <a:ext cx="4638941" cy="8309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37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Uncertainty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principle:</a:t>
                </a:r>
              </a:p>
              <a:p>
                <a:pPr marL="342900" indent="-342900">
                  <a:buFont typeface="Wingdings" pitchFamily="2" charset="2"/>
                  <a:buChar char="§"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Non-commuting</a:t>
                </a:r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Quantum</a:t>
                </a:r>
                <a:endParaRPr lang="en-US" altLang="zh-CN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C37986-3236-7658-316D-8C77F4352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6" y="2880261"/>
                <a:ext cx="4638941" cy="830997"/>
              </a:xfrm>
              <a:prstGeom prst="rect">
                <a:avLst/>
              </a:prstGeom>
              <a:blipFill>
                <a:blip r:embed="rId3"/>
                <a:stretch>
                  <a:fillRect l="-1639" t="-5970" b="-134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F67814-B556-3635-5F29-1F7CE7085217}"/>
              </a:ext>
            </a:extLst>
          </p:cNvPr>
          <p:cNvSpPr txBox="1"/>
          <p:nvPr/>
        </p:nvSpPr>
        <p:spPr>
          <a:xfrm>
            <a:off x="6116889" y="3054409"/>
            <a:ext cx="5196050" cy="830997"/>
          </a:xfrm>
          <a:prstGeom prst="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432FF"/>
                </a:solidFill>
              </a:rPr>
              <a:t>Trivial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ground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state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State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prepared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constant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depth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circuit.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F217BC-B3F5-908F-C7D4-A1D2CB5D9433}"/>
              </a:ext>
            </a:extLst>
          </p:cNvPr>
          <p:cNvSpPr/>
          <p:nvPr/>
        </p:nvSpPr>
        <p:spPr>
          <a:xfrm>
            <a:off x="6283318" y="5611865"/>
            <a:ext cx="1810991" cy="523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NP</a:t>
            </a:r>
            <a:endParaRPr lang="en-CN" sz="2800" b="1" dirty="0">
              <a:solidFill>
                <a:schemeClr val="tx1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40D98F1D-BD74-166D-7589-6F681CF023ED}"/>
              </a:ext>
            </a:extLst>
          </p:cNvPr>
          <p:cNvSpPr/>
          <p:nvPr/>
        </p:nvSpPr>
        <p:spPr>
          <a:xfrm rot="5400000">
            <a:off x="6943310" y="5079683"/>
            <a:ext cx="519800" cy="4857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B3CB3E-A625-72DD-7781-918E70FADE28}"/>
              </a:ext>
            </a:extLst>
          </p:cNvPr>
          <p:cNvSpPr txBox="1"/>
          <p:nvPr/>
        </p:nvSpPr>
        <p:spPr>
          <a:xfrm>
            <a:off x="889409" y="1885741"/>
            <a:ext cx="4421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432FF"/>
                </a:solidFill>
              </a:rPr>
              <a:t>Q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Does</a:t>
            </a:r>
            <a:r>
              <a:rPr lang="zh-CN" altLang="en-US" sz="2400" dirty="0"/>
              <a:t> </a:t>
            </a:r>
            <a:r>
              <a:rPr lang="en-US" altLang="zh-CN" sz="2400" dirty="0"/>
              <a:t>CLHP</a:t>
            </a:r>
            <a:r>
              <a:rPr lang="zh-CN" altLang="en-US" sz="2400" dirty="0"/>
              <a:t> </a:t>
            </a:r>
            <a:r>
              <a:rPr lang="en-US" altLang="zh-CN" sz="2400" dirty="0"/>
              <a:t>always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trivial</a:t>
            </a:r>
            <a:r>
              <a:rPr lang="zh-CN" altLang="en-US" sz="2400" dirty="0"/>
              <a:t> </a:t>
            </a:r>
            <a:r>
              <a:rPr lang="en-US" altLang="zh-CN" sz="2400" dirty="0"/>
              <a:t>ground</a:t>
            </a:r>
            <a:r>
              <a:rPr lang="zh-CN" altLang="en-US" sz="2400" dirty="0"/>
              <a:t> </a:t>
            </a:r>
            <a:r>
              <a:rPr lang="en-US" altLang="zh-CN" sz="2400" dirty="0"/>
              <a:t>state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054B21-7BA2-9B1C-5D15-8CE88C7444C2}"/>
                  </a:ext>
                </a:extLst>
              </p:cNvPr>
              <p:cNvSpPr txBox="1"/>
              <p:nvPr/>
            </p:nvSpPr>
            <p:spPr>
              <a:xfrm>
                <a:off x="953375" y="3031492"/>
                <a:ext cx="4783056" cy="19389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930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4-local,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2D,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contains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Toric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code: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altLang="zh-CN" sz="2400" dirty="0">
                    <a:solidFill>
                      <a:srgbClr val="0432FF"/>
                    </a:solidFill>
                  </a:rPr>
                  <a:t>Highly</a:t>
                </a:r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entangled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en-US" altLang="zh-CN" sz="2400" b="1" dirty="0">
                    <a:solidFill>
                      <a:srgbClr val="FF0000"/>
                    </a:solidFill>
                  </a:rPr>
                  <a:t>No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trivial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ground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state!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400" dirty="0"/>
                  <a:t>-depth.</a:t>
                </a:r>
              </a:p>
              <a:p>
                <a:pPr marL="800100" lvl="1" indent="-342900">
                  <a:buFont typeface="Wingdings" pitchFamily="2" charset="2"/>
                  <a:buChar char="§"/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Need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new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technique</a:t>
                </a:r>
                <a:r>
                  <a:rPr lang="en-US" altLang="zh-CN" sz="2400" dirty="0"/>
                  <a:t>.</a:t>
                </a:r>
                <a:endParaRPr lang="en-CN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054B21-7BA2-9B1C-5D15-8CE88C744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75" y="3031492"/>
                <a:ext cx="4783056" cy="1938992"/>
              </a:xfrm>
              <a:prstGeom prst="rect">
                <a:avLst/>
              </a:prstGeom>
              <a:blipFill>
                <a:blip r:embed="rId4"/>
                <a:stretch>
                  <a:fillRect l="-1587" t="-2597" b="-58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6" grpId="0" animBg="1"/>
      <p:bldP spid="18" grpId="0"/>
      <p:bldP spid="19" grpId="0"/>
      <p:bldP spid="23" grpId="0"/>
      <p:bldP spid="24" grpId="0"/>
      <p:bldP spid="11" grpId="0" animBg="1"/>
      <p:bldP spid="11" grpId="1" animBg="1"/>
      <p:bldP spid="14" grpId="0" animBg="1"/>
      <p:bldP spid="30" grpId="0" animBg="1"/>
      <p:bldP spid="31" grpId="0" animBg="1"/>
      <p:bldP spid="32" grpId="0"/>
      <p:bldP spid="32" grpId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C408-3EEF-5330-819B-57541C6A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7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Previous</a:t>
            </a:r>
            <a:r>
              <a:rPr lang="zh-CN" altLang="en-US" sz="3200" dirty="0"/>
              <a:t> </a:t>
            </a:r>
            <a:r>
              <a:rPr lang="en-US" altLang="zh-CN" sz="3200" dirty="0"/>
              <a:t>results</a:t>
            </a:r>
            <a:endParaRPr lang="en-C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38E42B-8913-7351-8B1F-567A41A55ABD}"/>
              </a:ext>
            </a:extLst>
          </p:cNvPr>
          <p:cNvSpPr/>
          <p:nvPr/>
        </p:nvSpPr>
        <p:spPr>
          <a:xfrm>
            <a:off x="9002101" y="1584339"/>
            <a:ext cx="2428875" cy="12573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SAT</a:t>
            </a:r>
            <a:endParaRPr lang="en-CN" sz="32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0E19F4-FBCA-AAC9-CD58-3C12E9241A01}"/>
              </a:ext>
            </a:extLst>
          </p:cNvPr>
          <p:cNvSpPr/>
          <p:nvPr/>
        </p:nvSpPr>
        <p:spPr>
          <a:xfrm>
            <a:off x="5478451" y="1694799"/>
            <a:ext cx="2184651" cy="11891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</a:rPr>
              <a:t>CLHP</a:t>
            </a:r>
            <a:endParaRPr lang="en-CN" sz="3200" b="1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64859D7-BDA6-8007-9B89-9E1A72D43754}"/>
              </a:ext>
            </a:extLst>
          </p:cNvPr>
          <p:cNvSpPr/>
          <p:nvPr/>
        </p:nvSpPr>
        <p:spPr>
          <a:xfrm>
            <a:off x="7747666" y="2046493"/>
            <a:ext cx="1169871" cy="4857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AF0A9E9-AFB4-7F71-9B1E-66C02B1950FC}"/>
              </a:ext>
            </a:extLst>
          </p:cNvPr>
          <p:cNvSpPr/>
          <p:nvPr/>
        </p:nvSpPr>
        <p:spPr>
          <a:xfrm>
            <a:off x="6275645" y="4002423"/>
            <a:ext cx="1810991" cy="10399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Structure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Lemma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r>
              <a:rPr lang="zh-CN" altLang="en-US" sz="2400" dirty="0">
                <a:solidFill>
                  <a:schemeClr val="tx1"/>
                </a:solidFill>
              </a:rPr>
              <a:t>*</a:t>
            </a:r>
            <a:r>
              <a:rPr lang="en-US" altLang="zh-CN" sz="2400" dirty="0">
                <a:solidFill>
                  <a:schemeClr val="tx1"/>
                </a:solidFill>
              </a:rPr>
              <a:t>-algebra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34B984-A884-3C35-B772-80C71C4F875A}"/>
              </a:ext>
            </a:extLst>
          </p:cNvPr>
          <p:cNvSpPr txBox="1"/>
          <p:nvPr/>
        </p:nvSpPr>
        <p:spPr>
          <a:xfrm>
            <a:off x="8306779" y="4089492"/>
            <a:ext cx="2867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2-local,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qu</a:t>
            </a:r>
            <a:r>
              <a:rPr lang="en-US" altLang="zh-CN" sz="2400" dirty="0" err="1">
                <a:solidFill>
                  <a:schemeClr val="accent2"/>
                </a:solidFill>
              </a:rPr>
              <a:t>d</a:t>
            </a:r>
            <a:r>
              <a:rPr lang="en-US" altLang="zh-CN" sz="2400" dirty="0" err="1"/>
              <a:t>it</a:t>
            </a:r>
            <a:endParaRPr lang="en-CN" sz="2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4F041-0669-5FF5-F750-AF1D834A9569}"/>
              </a:ext>
            </a:extLst>
          </p:cNvPr>
          <p:cNvSpPr txBox="1"/>
          <p:nvPr/>
        </p:nvSpPr>
        <p:spPr>
          <a:xfrm>
            <a:off x="8306779" y="4511612"/>
            <a:ext cx="3436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3-local,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r>
              <a:rPr lang="en-US" altLang="zh-CN" sz="2400" dirty="0">
                <a:solidFill>
                  <a:schemeClr val="accent2"/>
                </a:solidFill>
              </a:rPr>
              <a:t>b</a:t>
            </a:r>
            <a:r>
              <a:rPr lang="en-US" altLang="zh-CN" sz="2400" dirty="0"/>
              <a:t>it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3-local,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r>
              <a:rPr lang="en-US" altLang="zh-CN" sz="2400" dirty="0">
                <a:solidFill>
                  <a:schemeClr val="accent2"/>
                </a:solidFill>
              </a:rPr>
              <a:t>tr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</a:p>
          <a:p>
            <a:r>
              <a:rPr lang="en-US" altLang="zh-CN" sz="2400" dirty="0"/>
              <a:t>Nearly</a:t>
            </a:r>
            <a:r>
              <a:rPr lang="zh-CN" altLang="en-US" sz="2400" dirty="0"/>
              <a:t> </a:t>
            </a:r>
            <a:r>
              <a:rPr lang="en-US" altLang="zh-CN" sz="2400" dirty="0"/>
              <a:t>Euclidean</a:t>
            </a:r>
            <a:r>
              <a:rPr lang="zh-CN" altLang="en-US" sz="2400" dirty="0"/>
              <a:t> </a:t>
            </a:r>
            <a:r>
              <a:rPr lang="en-US" altLang="zh-CN" sz="2400" dirty="0"/>
              <a:t>graph</a:t>
            </a:r>
            <a:endParaRPr lang="en-CN" sz="2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7602E-641B-BD6E-2591-FC1F2E4C8794}"/>
              </a:ext>
            </a:extLst>
          </p:cNvPr>
          <p:cNvSpPr txBox="1"/>
          <p:nvPr/>
        </p:nvSpPr>
        <p:spPr>
          <a:xfrm>
            <a:off x="8757363" y="5740046"/>
            <a:ext cx="1332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[BV03]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0EBA8-48C0-65FD-1962-89CA2E622FC2}"/>
              </a:ext>
            </a:extLst>
          </p:cNvPr>
          <p:cNvSpPr txBox="1"/>
          <p:nvPr/>
        </p:nvSpPr>
        <p:spPr>
          <a:xfrm>
            <a:off x="9696355" y="5721010"/>
            <a:ext cx="13325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[AE11]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0381E3-E6BE-823B-6470-6C649B5DB4AA}"/>
              </a:ext>
            </a:extLst>
          </p:cNvPr>
          <p:cNvSpPr txBox="1">
            <a:spLocks/>
          </p:cNvSpPr>
          <p:nvPr/>
        </p:nvSpPr>
        <p:spPr>
          <a:xfrm>
            <a:off x="4105363" y="927264"/>
            <a:ext cx="3981273" cy="774993"/>
          </a:xfrm>
          <a:prstGeom prst="rect">
            <a:avLst/>
          </a:prstGeom>
          <a:solidFill>
            <a:srgbClr val="FFFF00">
              <a:alpha val="49442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CLHP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classical”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&amp;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NP?</a:t>
            </a:r>
            <a:endParaRPr lang="en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67814-B556-3635-5F29-1F7CE7085217}"/>
              </a:ext>
            </a:extLst>
          </p:cNvPr>
          <p:cNvSpPr txBox="1"/>
          <p:nvPr/>
        </p:nvSpPr>
        <p:spPr>
          <a:xfrm>
            <a:off x="6116889" y="3054409"/>
            <a:ext cx="5196050" cy="830997"/>
          </a:xfrm>
          <a:prstGeom prst="rect">
            <a:avLst/>
          </a:prstGeom>
          <a:solidFill>
            <a:schemeClr val="accent6">
              <a:lumMod val="40000"/>
              <a:lumOff val="60000"/>
              <a:alpha val="31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432FF"/>
                </a:solidFill>
              </a:rPr>
              <a:t>Trivial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ground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state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State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be</a:t>
            </a:r>
            <a:r>
              <a:rPr lang="zh-CN" altLang="en-US" sz="2400" dirty="0"/>
              <a:t> </a:t>
            </a:r>
            <a:r>
              <a:rPr lang="en-US" altLang="zh-CN" sz="2400" dirty="0"/>
              <a:t>prepared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constant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depth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circuit.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1F217BC-B3F5-908F-C7D4-A1D2CB5D9433}"/>
              </a:ext>
            </a:extLst>
          </p:cNvPr>
          <p:cNvSpPr/>
          <p:nvPr/>
        </p:nvSpPr>
        <p:spPr>
          <a:xfrm>
            <a:off x="6283318" y="5611865"/>
            <a:ext cx="1810991" cy="5232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NP</a:t>
            </a:r>
            <a:endParaRPr lang="en-CN" sz="2800" b="1" dirty="0">
              <a:solidFill>
                <a:schemeClr val="tx1"/>
              </a:solidFill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40D98F1D-BD74-166D-7589-6F681CF023ED}"/>
              </a:ext>
            </a:extLst>
          </p:cNvPr>
          <p:cNvSpPr/>
          <p:nvPr/>
        </p:nvSpPr>
        <p:spPr>
          <a:xfrm rot="5400000">
            <a:off x="6943310" y="5079683"/>
            <a:ext cx="519800" cy="4857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A4D24-14EE-28FA-C699-9AF134C1E0D2}"/>
              </a:ext>
            </a:extLst>
          </p:cNvPr>
          <p:cNvSpPr txBox="1"/>
          <p:nvPr/>
        </p:nvSpPr>
        <p:spPr>
          <a:xfrm>
            <a:off x="838200" y="2055837"/>
            <a:ext cx="4489402" cy="461665"/>
          </a:xfrm>
          <a:prstGeom prst="rect">
            <a:avLst/>
          </a:prstGeom>
          <a:solidFill>
            <a:schemeClr val="accent4">
              <a:lumMod val="20000"/>
              <a:lumOff val="80000"/>
              <a:alpha val="32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4-local,</a:t>
            </a:r>
            <a:r>
              <a:rPr lang="zh-CN" altLang="en-US" sz="2400" dirty="0"/>
              <a:t> </a:t>
            </a:r>
            <a:r>
              <a:rPr lang="en-US" altLang="zh-CN" sz="2400" dirty="0"/>
              <a:t>2D,</a:t>
            </a:r>
            <a:r>
              <a:rPr lang="zh-CN" altLang="en-US" sz="2400" dirty="0"/>
              <a:t> </a:t>
            </a:r>
            <a:r>
              <a:rPr lang="en-US" altLang="zh-CN" sz="2400" dirty="0"/>
              <a:t>qu</a:t>
            </a:r>
            <a:r>
              <a:rPr lang="en-US" altLang="zh-CN" sz="2400" dirty="0">
                <a:solidFill>
                  <a:schemeClr val="accent2"/>
                </a:solidFill>
              </a:rPr>
              <a:t>b</a:t>
            </a:r>
            <a:r>
              <a:rPr lang="en-US" altLang="zh-CN" sz="2400" dirty="0"/>
              <a:t>it,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NP</a:t>
            </a:r>
            <a:r>
              <a:rPr lang="en-US" altLang="zh-CN" sz="2400" dirty="0">
                <a:solidFill>
                  <a:srgbClr val="00B050"/>
                </a:solidFill>
              </a:rPr>
              <a:t>.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endParaRPr lang="en-US" altLang="zh-CN" sz="2400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BB32F-EAC5-F0FF-C2C1-D2BF7ED49256}"/>
              </a:ext>
            </a:extLst>
          </p:cNvPr>
          <p:cNvSpPr txBox="1"/>
          <p:nvPr/>
        </p:nvSpPr>
        <p:spPr>
          <a:xfrm>
            <a:off x="1594035" y="1567719"/>
            <a:ext cx="2344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[Sch11]</a:t>
            </a:r>
            <a:r>
              <a:rPr lang="zh-CN" alt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[AKV18]</a:t>
            </a:r>
            <a:endParaRPr lang="en-US" altLang="zh-CN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B7F6B1-84C0-1130-6A42-FCEC6F3E9B70}"/>
                  </a:ext>
                </a:extLst>
              </p:cNvPr>
              <p:cNvSpPr txBox="1"/>
              <p:nvPr/>
            </p:nvSpPr>
            <p:spPr>
              <a:xfrm>
                <a:off x="814952" y="2649217"/>
                <a:ext cx="5284884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1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v"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[Sch11]: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b="1" dirty="0"/>
                  <a:t>Non-constructive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proof.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Proving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without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providing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circuit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for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ground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state.</a:t>
                </a:r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US" altLang="zh-CN" sz="2400" dirty="0">
                    <a:solidFill>
                      <a:schemeClr val="accent1"/>
                    </a:solidFill>
                  </a:rPr>
                  <a:t>[AKV18]: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400" b="1" dirty="0"/>
                  <a:t>Constructive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proof.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Proving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“Equivalence”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 err="1"/>
                  <a:t>Toric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code.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0B7F6B1-84C0-1130-6A42-FCEC6F3E9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" y="2649217"/>
                <a:ext cx="5284884" cy="1938992"/>
              </a:xfrm>
              <a:prstGeom prst="rect">
                <a:avLst/>
              </a:prstGeom>
              <a:blipFill>
                <a:blip r:embed="rId3"/>
                <a:stretch>
                  <a:fillRect l="-1679" t="-2597" b="-649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C27528D-FA58-0B24-0B55-CF0EBA13B374}"/>
              </a:ext>
            </a:extLst>
          </p:cNvPr>
          <p:cNvSpPr txBox="1"/>
          <p:nvPr/>
        </p:nvSpPr>
        <p:spPr>
          <a:xfrm>
            <a:off x="814952" y="2637378"/>
            <a:ext cx="4820395" cy="1200329"/>
          </a:xfrm>
          <a:prstGeom prst="rect">
            <a:avLst/>
          </a:prstGeom>
          <a:solidFill>
            <a:schemeClr val="accent6">
              <a:lumMod val="40000"/>
              <a:lumOff val="60000"/>
              <a:alpha val="22264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/>
              <a:t>Open</a:t>
            </a:r>
            <a:r>
              <a:rPr lang="zh-CN" altLang="en-US" sz="2400" dirty="0"/>
              <a:t> </a:t>
            </a:r>
            <a:r>
              <a:rPr lang="en-US" altLang="zh-CN" sz="2400" dirty="0"/>
              <a:t>Q: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0432FF"/>
                </a:solidFill>
              </a:rPr>
              <a:t>Qudit</a:t>
            </a:r>
            <a:r>
              <a:rPr lang="zh-CN" altLang="en-US" sz="2400" dirty="0"/>
              <a:t> </a:t>
            </a:r>
            <a:r>
              <a:rPr lang="en-US" altLang="zh-CN" sz="2400" dirty="0"/>
              <a:t>case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00B050"/>
                </a:solidFill>
              </a:rPr>
              <a:t>NP</a:t>
            </a:r>
            <a:r>
              <a:rPr lang="en-US" altLang="zh-CN" sz="2400" dirty="0"/>
              <a:t>?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Constructive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proof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characterize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ground</a:t>
            </a:r>
            <a:r>
              <a:rPr lang="zh-CN" altLang="en-US" sz="2400" dirty="0"/>
              <a:t> </a:t>
            </a:r>
            <a:r>
              <a:rPr lang="en-US" altLang="zh-CN" sz="2400" dirty="0"/>
              <a:t>space?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are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</a:rPr>
              <a:t>here</a:t>
            </a:r>
            <a:r>
              <a:rPr lang="en-US" altLang="zh-CN" sz="2400" dirty="0">
                <a:highlight>
                  <a:srgbClr val="FFFF00"/>
                </a:highlight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A42778-D071-FA8D-C1B3-C4093EC5B368}"/>
                  </a:ext>
                </a:extLst>
              </p:cNvPr>
              <p:cNvSpPr txBox="1"/>
              <p:nvPr/>
            </p:nvSpPr>
            <p:spPr>
              <a:xfrm>
                <a:off x="792368" y="4409924"/>
                <a:ext cx="5305774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1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v"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Others: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[BV03]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CLHP,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/>
                  <a:t>any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geometry</a:t>
                </a:r>
              </a:p>
              <a:p>
                <a:r>
                  <a:rPr lang="en-US" altLang="zh-CN" sz="2400" dirty="0"/>
                  <a:t>factorized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+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/>
                  <a:t>qubit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NP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,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/>
                  <a:t>non-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constructive</a:t>
                </a:r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Open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Q: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/>
                  <a:t>qudit</a:t>
                </a:r>
                <a:r>
                  <a:rPr lang="zh-CN" alt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NP,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constructive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A42778-D071-FA8D-C1B3-C4093EC5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68" y="4409924"/>
                <a:ext cx="5305774" cy="1200329"/>
              </a:xfrm>
              <a:prstGeom prst="rect">
                <a:avLst/>
              </a:prstGeom>
              <a:blipFill>
                <a:blip r:embed="rId4"/>
                <a:stretch>
                  <a:fillRect l="-1909" t="-4211" r="-1671" b="-105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EB0F1E7-0656-4139-CFF3-9C13E93FF31D}"/>
              </a:ext>
            </a:extLst>
          </p:cNvPr>
          <p:cNvGrpSpPr/>
          <p:nvPr/>
        </p:nvGrpSpPr>
        <p:grpSpPr>
          <a:xfrm>
            <a:off x="440408" y="5075210"/>
            <a:ext cx="781560" cy="1047960"/>
            <a:chOff x="440408" y="5075210"/>
            <a:chExt cx="781560" cy="1047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396FBF3-FB01-3B17-BE46-3399D4C3F85A}"/>
                    </a:ext>
                  </a:extLst>
                </p14:cNvPr>
                <p14:cNvContentPartPr/>
                <p14:nvPr/>
              </p14:nvContentPartPr>
              <p14:xfrm>
                <a:off x="440408" y="5075210"/>
                <a:ext cx="645120" cy="88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396FBF3-FB01-3B17-BE46-3399D4C3F8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1768" y="5066210"/>
                  <a:ext cx="66276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5266B3-0A2D-3371-45AE-D4D27450C503}"/>
                    </a:ext>
                  </a:extLst>
                </p14:cNvPr>
                <p14:cNvContentPartPr/>
                <p14:nvPr/>
              </p14:nvContentPartPr>
              <p14:xfrm>
                <a:off x="1038728" y="5848130"/>
                <a:ext cx="183240" cy="27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5266B3-0A2D-3371-45AE-D4D27450C5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30088" y="5839490"/>
                  <a:ext cx="200880" cy="292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EBA4E44-6611-969A-AEF5-F29F1B171A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7144" y="5740046"/>
            <a:ext cx="19685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7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25" grpId="0" animBg="1"/>
      <p:bldP spid="25" grpId="1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ED843-C567-3CF3-5BE7-D45AB7CB555D}"/>
                  </a:ext>
                </a:extLst>
              </p:cNvPr>
              <p:cNvSpPr txBox="1"/>
              <p:nvPr/>
            </p:nvSpPr>
            <p:spPr>
              <a:xfrm>
                <a:off x="647407" y="3874281"/>
                <a:ext cx="7115191" cy="1616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zh-CN" altLang="en-US" sz="2600" b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              </a:t>
                </a:r>
                <a:r>
                  <a:rPr lang="en-US" altLang="zh-CN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Local</a:t>
                </a:r>
                <a:r>
                  <a:rPr lang="zh-CN" alt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Hamiltonian</a:t>
                </a:r>
                <a:r>
                  <a:rPr lang="zh-CN" alt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on</a:t>
                </a:r>
                <a:r>
                  <a:rPr lang="zh-CN" alt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US" altLang="zh-CN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2D</a:t>
                </a:r>
                <a:r>
                  <a:rPr lang="zh-CN" altLang="en-US" sz="2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Calibri" panose="020F0502020204030204" pitchFamily="34" charset="0"/>
                  </a:rPr>
                  <a:t> </a:t>
                </a:r>
                <a:endParaRPr lang="en-US" altLang="zh-CN" sz="2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𝐻</m:t>
                      </m:r>
                      <m:r>
                        <a:rPr lang="zh-CN" altLang="en-US" sz="28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800" b="0" i="1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8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sub>
                        <m:sup/>
                        <m:e>
                          <m:r>
                            <a:rPr lang="en-US" altLang="zh-CN" sz="28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zh-CN" altLang="en-US" sz="28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CN" sz="2800" baseline="-25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ED843-C567-3CF3-5BE7-D45AB7CB5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07" y="3874281"/>
                <a:ext cx="7115191" cy="1616083"/>
              </a:xfrm>
              <a:prstGeom prst="rect">
                <a:avLst/>
              </a:prstGeom>
              <a:blipFill>
                <a:blip r:embed="rId3"/>
                <a:stretch>
                  <a:fillRect t="-66406" b="-12421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0AE1B90-12B1-C14F-A4F9-537BD631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6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setting: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3600" dirty="0"/>
              <a:t>Local</a:t>
            </a:r>
            <a:r>
              <a:rPr lang="zh-CN" altLang="en-US" sz="3600" dirty="0"/>
              <a:t> </a:t>
            </a:r>
            <a:r>
              <a:rPr lang="en-US" altLang="zh-CN" sz="3600" dirty="0"/>
              <a:t>Hamiltonian</a:t>
            </a:r>
            <a:r>
              <a:rPr lang="zh-CN" altLang="en-US" sz="3600" dirty="0"/>
              <a:t> </a:t>
            </a:r>
            <a:r>
              <a:rPr lang="en-US" altLang="zh-CN" sz="3600" dirty="0"/>
              <a:t>Problem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2D</a:t>
            </a:r>
            <a:endParaRPr lang="en-C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9A7A0-0B97-36AE-C88D-407931B52C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72" t="10788" r="29218" b="24007"/>
          <a:stretch/>
        </p:blipFill>
        <p:spPr>
          <a:xfrm>
            <a:off x="2987203" y="1528319"/>
            <a:ext cx="2435601" cy="230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BC1F9-76B8-2DBD-193F-65926DA15B5E}"/>
              </a:ext>
            </a:extLst>
          </p:cNvPr>
          <p:cNvSpPr txBox="1"/>
          <p:nvPr/>
        </p:nvSpPr>
        <p:spPr>
          <a:xfrm>
            <a:off x="989131" y="1693672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400" dirty="0" err="1">
                <a:solidFill>
                  <a:srgbClr val="FF0000"/>
                </a:solidFill>
              </a:rPr>
              <a:t>qudit</a:t>
            </a:r>
            <a:endParaRPr lang="en-CN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BE3918-A599-C97C-80C7-14A5B1C222B9}"/>
              </a:ext>
            </a:extLst>
          </p:cNvPr>
          <p:cNvSpPr txBox="1"/>
          <p:nvPr/>
        </p:nvSpPr>
        <p:spPr>
          <a:xfrm>
            <a:off x="481196" y="2815397"/>
            <a:ext cx="2606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rgbClr val="0070C0"/>
                </a:solidFill>
              </a:rPr>
              <a:t>Hermitian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term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zh-CN" altLang="en-US" sz="2400" dirty="0">
                <a:solidFill>
                  <a:srgbClr val="0070C0"/>
                </a:solidFill>
              </a:rPr>
              <a:t>  </a:t>
            </a:r>
            <a:r>
              <a:rPr lang="en-US" altLang="zh-CN" sz="2400" dirty="0">
                <a:solidFill>
                  <a:srgbClr val="0070C0"/>
                </a:solidFill>
              </a:rPr>
              <a:t>“plaquette”.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endParaRPr lang="en-CN" sz="2800" dirty="0">
              <a:solidFill>
                <a:srgbClr val="0070C0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6A32B3B-898E-F8B3-9F97-53E673D3A5C1}"/>
              </a:ext>
            </a:extLst>
          </p:cNvPr>
          <p:cNvSpPr/>
          <p:nvPr/>
        </p:nvSpPr>
        <p:spPr>
          <a:xfrm rot="680746">
            <a:off x="2381575" y="2041065"/>
            <a:ext cx="1326071" cy="153049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5DF18804-1A72-0313-98F2-204AD296B716}"/>
              </a:ext>
            </a:extLst>
          </p:cNvPr>
          <p:cNvSpPr/>
          <p:nvPr/>
        </p:nvSpPr>
        <p:spPr>
          <a:xfrm rot="20983332">
            <a:off x="2699063" y="2705366"/>
            <a:ext cx="1351962" cy="17248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4636F-80BE-3379-9A3F-E9902B8E46F9}"/>
                  </a:ext>
                </a:extLst>
              </p:cNvPr>
              <p:cNvSpPr txBox="1"/>
              <p:nvPr/>
            </p:nvSpPr>
            <p:spPr>
              <a:xfrm>
                <a:off x="5331349" y="1476319"/>
                <a:ext cx="6113906" cy="4980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914400" lvl="1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altLang="zh-CN" sz="2800" b="1" dirty="0"/>
                  <a:t>CLHP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on</a:t>
                </a:r>
                <a:r>
                  <a:rPr lang="zh-CN" altLang="en-US" sz="2800" b="1" dirty="0"/>
                  <a:t> </a:t>
                </a:r>
                <a:r>
                  <a:rPr lang="en-US" altLang="zh-CN" sz="2800" b="1" dirty="0"/>
                  <a:t>2D</a:t>
                </a:r>
              </a:p>
              <a:p>
                <a:pPr marL="1257300" lvl="2" indent="-342900">
                  <a:buFont typeface="Wingdings" pitchFamily="2" charset="2"/>
                  <a:buChar char="§"/>
                </a:pPr>
                <a:r>
                  <a:rPr lang="en-US" altLang="zh-CN" sz="2800" dirty="0"/>
                  <a:t>Given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(</a:t>
                </a:r>
                <a:r>
                  <a:rPr lang="en-US" altLang="zh-CN" sz="2800" dirty="0" err="1"/>
                  <a:t>H,a,b</a:t>
                </a:r>
                <a:r>
                  <a:rPr lang="en-US" altLang="zh-CN" sz="2800" dirty="0"/>
                  <a:t>),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b-a&gt;1/poly(n)</a:t>
                </a:r>
              </a:p>
              <a:p>
                <a:pPr marL="1257300" lvl="2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800" dirty="0"/>
                  <a:t>Decide </a:t>
                </a:r>
                <a:r>
                  <a:rPr lang="el-GR" sz="2800" dirty="0"/>
                  <a:t>λ(</a:t>
                </a:r>
                <a:r>
                  <a:rPr lang="en-US" sz="2800" dirty="0"/>
                  <a:t>H)≤a or  </a:t>
                </a:r>
                <a:r>
                  <a:rPr lang="el-GR" sz="2800" dirty="0"/>
                  <a:t>λ(</a:t>
                </a:r>
                <a:r>
                  <a:rPr lang="en-US" sz="2800" dirty="0"/>
                  <a:t>H)≥b</a:t>
                </a:r>
              </a:p>
              <a:p>
                <a:pPr marL="914400" lvl="1" indent="-457200">
                  <a:lnSpc>
                    <a:spcPct val="150000"/>
                  </a:lnSpc>
                  <a:buFont typeface="Wingdings" pitchFamily="2" charset="2"/>
                  <a:buChar char="q"/>
                </a:pPr>
                <a:r>
                  <a:rPr lang="en-US" altLang="zh-CN" sz="2800" dirty="0"/>
                  <a:t>Term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p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b="1" dirty="0"/>
                  <a:t>factorized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800" dirty="0"/>
              </a:p>
              <a:p>
                <a:pPr marL="1371600" lvl="2" indent="-4572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zh-CN" sz="2800" dirty="0"/>
              </a:p>
              <a:p>
                <a:pPr marL="1371600" lvl="2" indent="-4572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zh-CN" sz="2800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4636F-80BE-3379-9A3F-E9902B8E4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349" y="1476319"/>
                <a:ext cx="6113906" cy="4980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/>
      <p:bldP spid="23" grpId="0"/>
      <p:bldP spid="24" grpId="0" animBg="1"/>
      <p:bldP spid="28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F46AF-CCA6-FBDD-5FBD-1983DB43E115}"/>
              </a:ext>
            </a:extLst>
          </p:cNvPr>
          <p:cNvSpPr txBox="1"/>
          <p:nvPr/>
        </p:nvSpPr>
        <p:spPr>
          <a:xfrm>
            <a:off x="0" y="13632"/>
            <a:ext cx="12191999" cy="584775"/>
          </a:xfrm>
          <a:prstGeom prst="rect">
            <a:avLst/>
          </a:prstGeom>
          <a:solidFill>
            <a:schemeClr val="accent1">
              <a:lumMod val="50000"/>
              <a:alpha val="90256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qudit-CLHP-2D</a:t>
            </a:r>
            <a:endParaRPr lang="en-C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D29FF-ECF8-8D19-527D-D1153728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9" y="879520"/>
            <a:ext cx="6623416" cy="795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A1106-842D-039A-4649-5C65AA20FD6C}"/>
              </a:ext>
            </a:extLst>
          </p:cNvPr>
          <p:cNvSpPr txBox="1"/>
          <p:nvPr/>
        </p:nvSpPr>
        <p:spPr>
          <a:xfrm>
            <a:off x="941125" y="1624691"/>
            <a:ext cx="95302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Improve</a:t>
            </a:r>
            <a:r>
              <a:rPr lang="zh-CN" alt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[Sch11]</a:t>
            </a:r>
            <a:r>
              <a:rPr lang="zh-CN" alt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[AKV18]</a:t>
            </a:r>
            <a:r>
              <a:rPr lang="zh-CN" alt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cs typeface="Calibri" panose="020F0502020204030204" pitchFamily="34" charset="0"/>
              </a:rPr>
              <a:t>qubit</a:t>
            </a:r>
            <a:r>
              <a:rPr lang="zh-CN" altLang="en-US" sz="2400" b="1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solidFill>
                  <a:srgbClr val="0070C0"/>
                </a:solidFill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cs typeface="Calibri" panose="020F0502020204030204" pitchFamily="34" charset="0"/>
              </a:rPr>
              <a:t>qutrit</a:t>
            </a:r>
            <a:r>
              <a:rPr lang="en-US" altLang="zh-CN" sz="2400" dirty="0">
                <a:solidFill>
                  <a:srgbClr val="0070C0"/>
                </a:solidFill>
                <a:cs typeface="Calibri" panose="020F0502020204030204" pitchFamily="34" charset="0"/>
              </a:rPr>
              <a:t>.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Non-constructive.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0B050"/>
                </a:solidFill>
              </a:rPr>
              <a:t>Qutrit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qubit</a:t>
            </a:r>
            <a:r>
              <a:rPr lang="en-US" altLang="zh-CN" sz="2400" dirty="0">
                <a:solidFill>
                  <a:srgbClr val="0070C0"/>
                </a:solidFill>
              </a:rPr>
              <a:t>:</a:t>
            </a:r>
            <a:r>
              <a:rPr lang="zh-CN" altLang="en-US" sz="2400" dirty="0">
                <a:solidFill>
                  <a:srgbClr val="0070C0"/>
                </a:solidFill>
              </a:rPr>
              <a:t> 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dimension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introduces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degeneracy</a:t>
            </a:r>
            <a:r>
              <a:rPr lang="en-US" altLang="zh-CN" sz="2400" dirty="0">
                <a:solidFill>
                  <a:schemeClr val="accent2"/>
                </a:solidFill>
              </a:rPr>
              <a:t>.</a:t>
            </a:r>
          </a:p>
          <a:p>
            <a:pPr marL="742950" lvl="1" indent="-285750">
              <a:buFont typeface="Wingdings" pitchFamily="2" charset="2"/>
              <a:buChar char="v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intuitive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example: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qubit,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commuting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relation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transitive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US" altLang="zh-CN" sz="2400" b="0" i="0" dirty="0">
              <a:solidFill>
                <a:srgbClr val="0432FF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973B67-0840-78B3-E42B-3373CA4B59D5}"/>
              </a:ext>
            </a:extLst>
          </p:cNvPr>
          <p:cNvSpPr/>
          <p:nvPr/>
        </p:nvSpPr>
        <p:spPr>
          <a:xfrm>
            <a:off x="2636928" y="3871087"/>
            <a:ext cx="607715" cy="553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A</a:t>
            </a:r>
            <a:endParaRPr lang="en-CN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DB472A-EF96-D5FF-7964-CFE86300BE3F}"/>
                  </a:ext>
                </a:extLst>
              </p:cNvPr>
              <p:cNvSpPr txBox="1"/>
              <p:nvPr/>
            </p:nvSpPr>
            <p:spPr>
              <a:xfrm>
                <a:off x="750776" y="3501435"/>
                <a:ext cx="265962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400" b="0" dirty="0">
                    <a:solidFill>
                      <a:srgbClr val="0432FF"/>
                    </a:solidFill>
                  </a:rPr>
                  <a:t>A</a:t>
                </a:r>
                <a:r>
                  <a:rPr lang="zh-CN" altLang="en-US" sz="2400" b="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has</a:t>
                </a:r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unique</a:t>
                </a:r>
                <a:r>
                  <a:rPr lang="zh-CN" altLang="en-US" sz="2400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0432FF"/>
                    </a:solidFill>
                  </a:rPr>
                  <a:t>eigenstates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DB472A-EF96-D5FF-7964-CFE86300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76" y="3501435"/>
                <a:ext cx="2659622" cy="1200329"/>
              </a:xfrm>
              <a:prstGeom prst="rect">
                <a:avLst/>
              </a:prstGeom>
              <a:blipFill>
                <a:blip r:embed="rId4"/>
                <a:stretch>
                  <a:fillRect l="-3810" b="-104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F84CD911-097D-308C-B3BE-446593EDBC04}"/>
              </a:ext>
            </a:extLst>
          </p:cNvPr>
          <p:cNvSpPr/>
          <p:nvPr/>
        </p:nvSpPr>
        <p:spPr>
          <a:xfrm>
            <a:off x="4366620" y="3396400"/>
            <a:ext cx="607715" cy="553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</a:t>
            </a:r>
            <a:endParaRPr lang="en-CN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C9E947-F5C1-2D3D-B90B-B694EDD24A9C}"/>
              </a:ext>
            </a:extLst>
          </p:cNvPr>
          <p:cNvSpPr/>
          <p:nvPr/>
        </p:nvSpPr>
        <p:spPr>
          <a:xfrm>
            <a:off x="4267990" y="4424151"/>
            <a:ext cx="607715" cy="553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C</a:t>
            </a:r>
            <a:endParaRPr lang="en-CN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7A942C-4DEE-C3C8-03F2-2D24F0AB928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22462" y="3672932"/>
            <a:ext cx="1144158" cy="3496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0AC5DD-D38C-05B8-00AA-9F090A714699}"/>
                  </a:ext>
                </a:extLst>
              </p:cNvPr>
              <p:cNvSpPr txBox="1"/>
              <p:nvPr/>
            </p:nvSpPr>
            <p:spPr>
              <a:xfrm>
                <a:off x="2736927" y="3318635"/>
                <a:ext cx="16296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0AC5DD-D38C-05B8-00AA-9F090A71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927" y="3318635"/>
                <a:ext cx="1629693" cy="461665"/>
              </a:xfrm>
              <a:prstGeom prst="rect">
                <a:avLst/>
              </a:prstGeom>
              <a:blipFill>
                <a:blip r:embed="rId5"/>
                <a:stretch>
                  <a:fillRect l="-6202" t="-8108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7C1348-1590-BBDB-8CBC-CBB6CF4D946F}"/>
                  </a:ext>
                </a:extLst>
              </p:cNvPr>
              <p:cNvSpPr txBox="1"/>
              <p:nvPr/>
            </p:nvSpPr>
            <p:spPr>
              <a:xfrm>
                <a:off x="2736926" y="4533477"/>
                <a:ext cx="16296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0070C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7C1348-1590-BBDB-8CBC-CBB6CF4D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926" y="4533477"/>
                <a:ext cx="1629693" cy="461665"/>
              </a:xfrm>
              <a:prstGeom prst="rect">
                <a:avLst/>
              </a:prstGeom>
              <a:blipFill>
                <a:blip r:embed="rId6"/>
                <a:stretch>
                  <a:fillRect l="-6202" t="-8108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23F1D-3DDD-C0B9-5056-77AD079BFC5A}"/>
              </a:ext>
            </a:extLst>
          </p:cNvPr>
          <p:cNvCxnSpPr>
            <a:cxnSpLocks/>
          </p:cNvCxnSpPr>
          <p:nvPr/>
        </p:nvCxnSpPr>
        <p:spPr>
          <a:xfrm>
            <a:off x="3244643" y="4202043"/>
            <a:ext cx="1010766" cy="4495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0BB883-8CA7-DB5F-9A0F-E1946CFE17C4}"/>
                  </a:ext>
                </a:extLst>
              </p:cNvPr>
              <p:cNvSpPr txBox="1"/>
              <p:nvPr/>
            </p:nvSpPr>
            <p:spPr>
              <a:xfrm>
                <a:off x="4649448" y="3921035"/>
                <a:ext cx="158699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]=0</m:t>
                    </m:r>
                  </m:oMath>
                </a14:m>
                <a:endParaRPr lang="en-US" altLang="zh-CN" sz="24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0BB883-8CA7-DB5F-9A0F-E1946CFE1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448" y="3921035"/>
                <a:ext cx="1586994" cy="461665"/>
              </a:xfrm>
              <a:prstGeom prst="rect">
                <a:avLst/>
              </a:prstGeom>
              <a:blipFill>
                <a:blip r:embed="rId7"/>
                <a:stretch>
                  <a:fillRect l="-6349" t="-7895" b="-2894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BE6A8C-E697-5D75-CFC6-F30EC6CE462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4571848" y="3940040"/>
            <a:ext cx="6473" cy="4841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EB5A56-40F7-3D62-13A5-A5C1ED2DBC56}"/>
              </a:ext>
            </a:extLst>
          </p:cNvPr>
          <p:cNvSpPr txBox="1"/>
          <p:nvPr/>
        </p:nvSpPr>
        <p:spPr>
          <a:xfrm>
            <a:off x="5990064" y="3232547"/>
            <a:ext cx="3979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400" b="1" dirty="0"/>
              <a:t>B</a:t>
            </a:r>
            <a:r>
              <a:rPr lang="zh-CN" altLang="en-US" sz="2400" dirty="0"/>
              <a:t> 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b="1" dirty="0"/>
              <a:t>C</a:t>
            </a:r>
            <a:r>
              <a:rPr lang="zh-CN" altLang="en-US" sz="2400" dirty="0"/>
              <a:t> </a:t>
            </a:r>
            <a:r>
              <a:rPr lang="en-US" altLang="zh-CN" sz="2400" dirty="0"/>
              <a:t>diagonalized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b="1" dirty="0"/>
              <a:t>unique</a:t>
            </a:r>
            <a:r>
              <a:rPr lang="zh-CN" altLang="en-US" sz="2400" dirty="0"/>
              <a:t> </a:t>
            </a:r>
            <a:r>
              <a:rPr lang="en-US" altLang="zh-CN" sz="2400" dirty="0"/>
              <a:t>eigenstates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b="1" dirty="0"/>
              <a:t>A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CN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2F069B-BF5F-CFDB-3132-861C20A4C08B}"/>
              </a:ext>
            </a:extLst>
          </p:cNvPr>
          <p:cNvSpPr txBox="1"/>
          <p:nvPr/>
        </p:nvSpPr>
        <p:spPr>
          <a:xfrm>
            <a:off x="941125" y="5178050"/>
            <a:ext cx="953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Our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key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lemma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works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for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qudit</a:t>
            </a:r>
            <a:r>
              <a:rPr lang="en-US" altLang="zh-CN" sz="2400" dirty="0">
                <a:solidFill>
                  <a:srgbClr val="0432FF"/>
                </a:solidFill>
              </a:rPr>
              <a:t>.</a:t>
            </a:r>
            <a:endParaRPr lang="en-US" altLang="zh-CN" sz="2400" b="0" i="0" dirty="0">
              <a:solidFill>
                <a:srgbClr val="0432FF"/>
              </a:solidFill>
              <a:latin typeface="Cambria Math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295FCD-F35F-8D84-8D71-DABA55B45E74}"/>
              </a:ext>
            </a:extLst>
          </p:cNvPr>
          <p:cNvSpPr txBox="1"/>
          <p:nvPr/>
        </p:nvSpPr>
        <p:spPr>
          <a:xfrm>
            <a:off x="6072941" y="3713447"/>
            <a:ext cx="3979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b="0" dirty="0">
              <a:solidFill>
                <a:srgbClr val="0070C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0432FF"/>
                </a:solidFill>
              </a:rPr>
              <a:t>Not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true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qutrit</a:t>
            </a:r>
            <a:r>
              <a:rPr lang="en-US" altLang="zh-CN" sz="2400" dirty="0"/>
              <a:t>!</a:t>
            </a:r>
            <a:endParaRPr lang="en-CN" sz="2400" dirty="0"/>
          </a:p>
          <a:p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753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8" grpId="0"/>
      <p:bldP spid="9" grpId="0" animBg="1"/>
      <p:bldP spid="10" grpId="0" animBg="1"/>
      <p:bldP spid="15" grpId="0"/>
      <p:bldP spid="17" grpId="0"/>
      <p:bldP spid="23" grpId="0"/>
      <p:bldP spid="29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62DABF1-DCE1-E68A-939F-967352B79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72" y="1675524"/>
            <a:ext cx="9266810" cy="1319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F46AF-CCA6-FBDD-5FBD-1983DB43E115}"/>
              </a:ext>
            </a:extLst>
          </p:cNvPr>
          <p:cNvSpPr txBox="1"/>
          <p:nvPr/>
        </p:nvSpPr>
        <p:spPr>
          <a:xfrm>
            <a:off x="0" y="13632"/>
            <a:ext cx="12191999" cy="584775"/>
          </a:xfrm>
          <a:prstGeom prst="rect">
            <a:avLst/>
          </a:prstGeom>
          <a:solidFill>
            <a:schemeClr val="accent1">
              <a:lumMod val="50000"/>
              <a:alpha val="90256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qudit-CLHP-2D</a:t>
            </a:r>
            <a:endParaRPr lang="en-C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D29FF-ECF8-8D19-527D-D1153728E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9" y="879520"/>
            <a:ext cx="6623416" cy="7956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0839F2-2C3D-3D68-1739-05529DB9FEA8}"/>
              </a:ext>
            </a:extLst>
          </p:cNvPr>
          <p:cNvSpPr txBox="1"/>
          <p:nvPr/>
        </p:nvSpPr>
        <p:spPr>
          <a:xfrm>
            <a:off x="622621" y="2994643"/>
            <a:ext cx="7149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0B050"/>
                </a:solidFill>
              </a:rPr>
              <a:t>Factorized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Hamiltonian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can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look</a:t>
            </a:r>
            <a:r>
              <a:rPr lang="zh-CN" altLang="en-US" sz="2400" b="1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very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different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from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stabilizer</a:t>
            </a:r>
            <a:r>
              <a:rPr lang="zh-CN" altLang="en-US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50"/>
                </a:solidFill>
              </a:rPr>
              <a:t>Hamiltonian.</a:t>
            </a:r>
            <a:endParaRPr lang="en-US" altLang="zh-CN" sz="2400" u="sng" dirty="0">
              <a:solidFill>
                <a:srgbClr val="0070C0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400" u="sng" dirty="0">
                <a:solidFill>
                  <a:srgbClr val="0070C0"/>
                </a:solidFill>
              </a:rPr>
              <a:t>Stabilizer</a:t>
            </a:r>
            <a:r>
              <a:rPr lang="zh-CN" altLang="en-US" sz="2400" u="sng" dirty="0">
                <a:solidFill>
                  <a:srgbClr val="0070C0"/>
                </a:solidFill>
              </a:rPr>
              <a:t> </a:t>
            </a:r>
            <a:r>
              <a:rPr lang="en-US" altLang="zh-CN" sz="2400" u="sng" dirty="0">
                <a:solidFill>
                  <a:srgbClr val="0070C0"/>
                </a:solidFill>
              </a:rPr>
              <a:t>H</a:t>
            </a:r>
            <a:r>
              <a:rPr lang="en-US" altLang="zh-CN" sz="2400" dirty="0">
                <a:solidFill>
                  <a:srgbClr val="0070C0"/>
                </a:solidFill>
              </a:rPr>
              <a:t>: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Regular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way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of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commuting</a:t>
            </a:r>
          </a:p>
          <a:p>
            <a:pPr lvl="1"/>
            <a:endParaRPr lang="en-US" altLang="zh-CN" sz="2400" u="sng" dirty="0">
              <a:solidFill>
                <a:srgbClr val="0070C0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400" u="sng" dirty="0">
                <a:solidFill>
                  <a:srgbClr val="0070C0"/>
                </a:solidFill>
              </a:rPr>
              <a:t>Factorized</a:t>
            </a:r>
            <a:r>
              <a:rPr lang="zh-CN" altLang="en-US" sz="2400" u="sng" dirty="0">
                <a:solidFill>
                  <a:srgbClr val="0070C0"/>
                </a:solidFill>
              </a:rPr>
              <a:t> </a:t>
            </a:r>
            <a:r>
              <a:rPr lang="en-US" altLang="zh-CN" sz="2400" u="sng" dirty="0">
                <a:solidFill>
                  <a:srgbClr val="0070C0"/>
                </a:solidFill>
              </a:rPr>
              <a:t>H</a:t>
            </a:r>
            <a:r>
              <a:rPr lang="en-US" altLang="zh-CN" sz="2400" dirty="0">
                <a:solidFill>
                  <a:srgbClr val="0070C0"/>
                </a:solidFill>
              </a:rPr>
              <a:t>: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Singular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way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of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commuting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altLang="zh-CN" sz="2400" dirty="0">
              <a:solidFill>
                <a:srgbClr val="0070C0"/>
              </a:solidFill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en-US" altLang="zh-CN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N" sz="2400" b="1" dirty="0">
              <a:solidFill>
                <a:srgbClr val="0070C0"/>
              </a:solidFill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CN" sz="2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3AD6A-23B4-F542-89F4-15D05D4399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878" b="17533"/>
          <a:stretch/>
        </p:blipFill>
        <p:spPr>
          <a:xfrm>
            <a:off x="2603224" y="4112274"/>
            <a:ext cx="4520242" cy="402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CCFFCB-1379-C0E0-3D71-ECAF97AAF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849" y="5182476"/>
            <a:ext cx="2334795" cy="1485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F9B17-B92D-622F-05EB-1B15908A79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482" y="5294730"/>
            <a:ext cx="2152984" cy="937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F9A3F6-2C78-0DFA-536A-C27D0397134B}"/>
              </a:ext>
            </a:extLst>
          </p:cNvPr>
          <p:cNvSpPr txBox="1"/>
          <p:nvPr/>
        </p:nvSpPr>
        <p:spPr>
          <a:xfrm>
            <a:off x="7562634" y="3863358"/>
            <a:ext cx="40067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factorized-CLHP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looks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stabilizer</a:t>
            </a:r>
            <a:r>
              <a:rPr lang="zh-CN" altLang="en-US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432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Hamiltonian.</a:t>
            </a:r>
          </a:p>
        </p:txBody>
      </p:sp>
    </p:spTree>
    <p:extLst>
      <p:ext uri="{BB962C8B-B14F-4D97-AF65-F5344CB8AC3E}">
        <p14:creationId xmlns:p14="http://schemas.microsoft.com/office/powerpoint/2010/main" val="2619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84B4080-B4D5-648E-E600-A9D08397F034}"/>
              </a:ext>
            </a:extLst>
          </p:cNvPr>
          <p:cNvSpPr txBox="1"/>
          <p:nvPr/>
        </p:nvSpPr>
        <p:spPr>
          <a:xfrm>
            <a:off x="599301" y="3348834"/>
            <a:ext cx="76339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equivalent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qubit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stabilizer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Hamiltonian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altLang="zh-CN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endParaRPr lang="en-US" altLang="zh-CN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summation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Pauli</a:t>
            </a: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operators</a:t>
            </a: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phases.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qubit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stabilizer</a:t>
            </a:r>
            <a:r>
              <a:rPr lang="zh-CN" alt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Hamiltonian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9B1154-3E52-AD28-83F6-CBD7E2F7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16" y="3867015"/>
            <a:ext cx="1797333" cy="45624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6CB9B66-0E84-1B88-21DE-E40B061D8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916" y="4405069"/>
            <a:ext cx="3437061" cy="3930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62EE4BC-5739-16E1-2B09-641E0B73D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329" y="5697925"/>
            <a:ext cx="2199552" cy="561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2DABF1-DCE1-E68A-939F-967352B79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572" y="1675524"/>
            <a:ext cx="9266810" cy="1319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F46AF-CCA6-FBDD-5FBD-1983DB43E115}"/>
              </a:ext>
            </a:extLst>
          </p:cNvPr>
          <p:cNvSpPr txBox="1"/>
          <p:nvPr/>
        </p:nvSpPr>
        <p:spPr>
          <a:xfrm>
            <a:off x="0" y="13632"/>
            <a:ext cx="12191999" cy="584775"/>
          </a:xfrm>
          <a:prstGeom prst="rect">
            <a:avLst/>
          </a:prstGeom>
          <a:solidFill>
            <a:schemeClr val="accent1">
              <a:lumMod val="50000"/>
              <a:alpha val="90256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qudit-CLHP-2D</a:t>
            </a:r>
            <a:endParaRPr lang="en-CN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1D29FF-ECF8-8D19-527D-D1153728E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809" y="879520"/>
            <a:ext cx="6623416" cy="7956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A991AD-FB45-5B4C-664B-C6D82E26577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54" t="9359" r="30992" b="24767"/>
          <a:stretch/>
        </p:blipFill>
        <p:spPr>
          <a:xfrm>
            <a:off x="8436076" y="3722305"/>
            <a:ext cx="2905433" cy="285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7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935</Words>
  <Application>Microsoft Macintosh PowerPoint</Application>
  <PresentationFormat>Widescreen</PresentationFormat>
  <Paragraphs>170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Wingdings</vt:lpstr>
      <vt:lpstr>Office Theme</vt:lpstr>
      <vt:lpstr>Commuting Local Hamiltonian Problem on 2D  beyond qubits </vt:lpstr>
      <vt:lpstr>Introduction</vt:lpstr>
      <vt:lpstr>Introduction</vt:lpstr>
      <vt:lpstr>Previous results</vt:lpstr>
      <vt:lpstr>Previous results</vt:lpstr>
      <vt:lpstr>Our setting: Local Hamiltonian Problem on 2D</vt:lpstr>
      <vt:lpstr>PowerPoint Presentation</vt:lpstr>
      <vt:lpstr>PowerPoint Presentation</vt:lpstr>
      <vt:lpstr>PowerPoint Presentation</vt:lpstr>
      <vt:lpstr>PowerPoint Presentation</vt:lpstr>
      <vt:lpstr>Key technique for Theorem 1 Non-constructive self-reduction for CLHP: qutrit to qubit?</vt:lpstr>
      <vt:lpstr>Key technique for Theorem 1 Non-constructive self-reduction for CLHP: qutrit to qubit?</vt:lpstr>
      <vt:lpstr>PowerPoint Presentation</vt:lpstr>
      <vt:lpstr>Open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 the T-count via Unitary Stabilizer Nullity</dc:title>
  <dc:creator>yeziapp</dc:creator>
  <cp:lastModifiedBy>Jiaqing Jiang</cp:lastModifiedBy>
  <cp:revision>50</cp:revision>
  <dcterms:created xsi:type="dcterms:W3CDTF">2021-06-30T10:33:20Z</dcterms:created>
  <dcterms:modified xsi:type="dcterms:W3CDTF">2024-01-16T22:43:21Z</dcterms:modified>
</cp:coreProperties>
</file>