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1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notesSlides/notesSlide2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329" r:id="rId2"/>
    <p:sldId id="538" r:id="rId3"/>
    <p:sldId id="540" r:id="rId4"/>
    <p:sldId id="542" r:id="rId5"/>
    <p:sldId id="555" r:id="rId6"/>
    <p:sldId id="554" r:id="rId7"/>
    <p:sldId id="544" r:id="rId8"/>
    <p:sldId id="563" r:id="rId9"/>
    <p:sldId id="564" r:id="rId10"/>
    <p:sldId id="561" r:id="rId11"/>
    <p:sldId id="521" r:id="rId12"/>
    <p:sldId id="522" r:id="rId13"/>
    <p:sldId id="476" r:id="rId14"/>
    <p:sldId id="474" r:id="rId15"/>
    <p:sldId id="475" r:id="rId16"/>
    <p:sldId id="562" r:id="rId17"/>
    <p:sldId id="560" r:id="rId18"/>
    <p:sldId id="537" r:id="rId19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/>
    <p:restoredTop sz="94769"/>
  </p:normalViewPr>
  <p:slideViewPr>
    <p:cSldViewPr snapToGrid="0">
      <p:cViewPr varScale="1">
        <p:scale>
          <a:sx n="93" d="100"/>
          <a:sy n="93" d="100"/>
        </p:scale>
        <p:origin x="216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7T02:24:42.37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6778.63672"/>
      <inkml:brushProperty name="anchorY" value="-44368.72656"/>
      <inkml:brushProperty name="scaleFactor" value="0.5"/>
    </inkml:brush>
  </inkml:definitions>
  <inkml:trace contextRef="#ctx0" brushRef="#br0">34 1 24575,'0'16'0,"0"19"0,0 17 0,0 1 0,0 3 0,0-7 0,0 0 0,0 4 0,0-6 0,0-4 0,0-2 0,0-6 0,0-3 0,0-5 0,0-3 0,0-2 0,0-4 0,0-5 0,-4-10 0,-8-14 0,6 3 0,-5-5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8T00:57:06.71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094.92383"/>
      <inkml:brushProperty name="anchorY" value="-21989.44727"/>
      <inkml:brushProperty name="scaleFactor" value="0.5"/>
    </inkml:brush>
  </inkml:definitions>
  <inkml:trace contextRef="#ctx0" brushRef="#br0">1220 0 24575,'-6'7'0,"-5"-2"0,-13 7 0,-17 5 0,-13 9 0,-2 0 0,-8 2 0,-5 3 0,-9 3 0,32-14 0,0-1 0,-39 19 0,11-5 0,17-5 0,11-4 0,5-6 0,2-2 0,1-2 0,0 1 0,-2 0 0,-8 5 0,-5 3 0,0-1 0,5-5 0,12-4 0,17-9 0,9-1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8T00:57:08.49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7337.99805"/>
      <inkml:brushProperty name="anchorY" value="-43564.28125"/>
      <inkml:brushProperty name="scaleFactor" value="0.5"/>
    </inkml:brush>
  </inkml:definitions>
  <inkml:trace contextRef="#ctx0" brushRef="#br0">605 1 24575,'-17'22'0,"-11"14"0,-18 26 0,-1 3 0,-6 8 0,-5 3 0,0-7 0,-2 2 0,14-20 0,14-14 0,9-9 0,2-6 0,-1 0 0,-1-4 0,-1 1 0,3-8 0,6-11 0,5-6 0,10-4 0,7 3 0,7 4 0,6 2 0,8 1 0,7 4 0,12 7 0,8 9 0,1 7 0,-2-1 0,-9-8 0,-8-8 0,-9-7 0,-8 0 0,-5 0 0,-4 1 0,-5-1 0,-1-3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22:02:14.09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094.92383"/>
      <inkml:brushProperty name="anchorY" value="-21989.44727"/>
      <inkml:brushProperty name="scaleFactor" value="0.5"/>
    </inkml:brush>
  </inkml:definitions>
  <inkml:trace contextRef="#ctx0" brushRef="#br0">1220 0 24575,'-6'7'0,"-5"-2"0,-13 7 0,-17 5 0,-13 9 0,-2 0 0,-8 2 0,-5 3 0,-9 3 0,32-14 0,0-1 0,-39 19 0,11-5 0,17-5 0,11-4 0,5-6 0,2-2 0,1-2 0,0 1 0,-2 0 0,-8 5 0,-5 3 0,0-1 0,5-5 0,12-4 0,17-9 0,9-1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22:02:14.09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7337.99805"/>
      <inkml:brushProperty name="anchorY" value="-43564.28125"/>
      <inkml:brushProperty name="scaleFactor" value="0.5"/>
    </inkml:brush>
  </inkml:definitions>
  <inkml:trace contextRef="#ctx0" brushRef="#br0">605 1 24575,'-17'22'0,"-11"14"0,-18 26 0,-1 3 0,-6 8 0,-5 3 0,0-7 0,-2 2 0,14-20 0,14-14 0,9-9 0,2-6 0,-1 0 0,-1-4 0,-1 1 0,3-8 0,6-11 0,5-6 0,10-4 0,7 3 0,7 4 0,6 2 0,8 1 0,7 4 0,12 7 0,8 9 0,1 7 0,-2-1 0,-9-8 0,-8-8 0,-9-7 0,-8 0 0,-5 0 0,-4 1 0,-5-1 0,-1-3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8T20:10:49.82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1 873 24575,'0'-69'0,"0"0"0,0-1 0,0-24 0,0 9 0,0 1 0,0 18 0,0 11 0,0 13 0,0-3 0,0 16 0,0 9 0,0 1 0,2-4 0,2-5 0,0 1 0,0 0 0,-3 16 0,-1 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8T20:10:51.49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083.77197"/>
      <inkml:brushProperty name="anchorY" value="-21777.1582"/>
      <inkml:brushProperty name="scaleFactor" value="0.5"/>
    </inkml:brush>
  </inkml:definitions>
  <inkml:trace contextRef="#ctx0" brushRef="#br0">0 381 24575,'10'-20'0,"13"-8"0,11-16 0,2 2 0,4-5 0,-2 6 0,0 10 0,3-2 0,-6 9 0,-8 4 0,-5 0 0,-5 4 0,-3 6 0,1 5 0,5 11 0,5 11 0,13 10 0,9 6 0,4 1 0,2 0 0,-7-1 0,-6-1 0,0 5 0,-2-1 0,3 6 0,1-1 0,-5-5 0,-5-9 0,-16-13 0,-5-9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8T19:32:50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24575,'0'16'0,"0"8"0,0 11 0,0 4 0,7 4 0,9-2 0,11 4 0,10 4 0,1-1 0,-3-4 0,-5-11 0,-7-8 0,-6-8 0,-3-8 0,-4-5 0,-5-3 0,-1-1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8T19:32:50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1 375 24575,'0'-10'0,"0"-6"0,4-6 0,3-1 0,7-6 0,5 0 0,-2 1 0,2-2 0,-3 7 0,-1 2 0,-1 1 0,-2 0 0,-1 2 0,-1 0 0,-1 3 0,-1 0 0,-1 1 0,-1 4 0,2 2 0,6 5 0,6 1 0,4 2 0,5 0 0,3 0 0,0 0 0,2 2 0,-4 3 0,-3 3 0,-4 2 0,-2 1 0,0-1 0,-1 3 0,2-1 0,1 1 0,1-2 0,-3-2 0,-3-1 0,-7-2 0,-4-2 0,-4-2 0,0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8T19:32:50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1 504 24575,'0'-9'0,"0"-1"0,10-8 0,13-9 0,5-1 0,7-2 0,-3 4 0,-2 5 0,8-4 0,4-5 0,3-1 0,3-2 0,5-1 0,0-3 0,0-1 0,-7 4 0,-10 8 0,-8 7 0,-6 5 0,-4 5 0,-4 5 0,-5 4 0,-3 0 0,0 0 0,0 0 0,0 0 0,-2 0 0,-2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8T19:32:50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24575,'23'0'0,"5"0"0,6 0 0,2 0 0,-1 0 0,0 0 0,-5 0 0,-1 0 0,-3 0 0,-6 0 0,-1 0 0,-1 0 0,-1 0 0,2 0 0,-3 0 0,-1 0 0,0 0 0,-3 0 0,-1 0 0,1 0 0,3 0 0,0 0 0,-3 3 0,-5 6 0,-5 4 0,-2 1 0,0 2 0,0 1 0,0 1 0,0 1 0,0 0 0,0 0 0,0 1 0,0 2 0,0 0 0,0 0 0,0 0 0,0-1 0,0-1 0,0-2 0,0-2 0,0-1 0,0 0 0,0-1 0,0 0 0,0 0 0,0-3 0,0-2 0,0-1 0,0-1 0,0-1 0,0 1 0,0-2 0,0-1 0,0-2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7T02:24:44.26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5481.625"/>
      <inkml:brushProperty name="anchorY" value="-57665.51953"/>
      <inkml:brushProperty name="scaleFactor" value="0.5"/>
    </inkml:brush>
  </inkml:definitions>
  <inkml:trace contextRef="#ctx0" brushRef="#br0">1 1 24575,'4'18'0,"7"5"0,9 7 0,3 0 0,3 4 0,0-1 0,-1 0 0,4 7 0,-3-4 0,-3-4 0,0-5 0,-5-5 0,-2-6 0,-5-3 0,-2-4 0,-1-4 0,-2 0 0,2-1 0,-3-2 0,-1-2 0,-1-5 0,-2-1 0,-1-3 0,0-3 0,2-5 0,5-5 0,6-3 0,5-1 0,2 1 0,2 0 0,2 1 0,1 0 0,2 1 0,-1 2 0,-2 4 0,-4 6 0,-7 3 0,-4 1 0,-4 0 0,2-1 0,1 1 0,0 1 0,-2 3 0,-3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8T19:32:50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24575,'10'91'0,"-1"0"0,2-21 0,-3-2 0,1 13 0,0-18 0,2-23 0,-1-3 0,-3-15 0,1 4 0,0-5 0,-1-3 0,-1-3 0,0-2 0,-3 0 0,0-2 0,1-1 0,3-4 0,-3-2 0,2-2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8T19:32:50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0 440 24575,'0'-18'0,"0"-6"0,0-12 0,3 3 0,5-7 0,3 2 0,0 6 0,-1 3 0,-3 12 0,0 7 0,1-3 0,-5-2 0,3-8 0,-2-7 0,0 0 0,3 4 0,0 10 0,3 8 0,4 7 0,-5 4 0,1 4 0,1 8 0,0 6 0,1 5 0,2 3 0,1 0 0,5-1 0,5 1 0,2 0 0,2-3 0,0-1 0,-3-3 0,-2 0 0,1-1 0,-2-2 0,2-2 0,-3-3 0,-4 0 0,0 0 0,-2-2 0,-1-2 0,1-3 0,-2-4 0,-1-1 0,1-2 0,0 3 0,-1 1 0,1 0 0,-1-1 0,-6-3 0,0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8T19:32:50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24575,'0'16'0,"0"8"0,0 11 0,0 4 0,7 4 0,9-2 0,11 4 0,10 4 0,1-1 0,-3-4 0,-5-11 0,-7-8 0,-6-8 0,-3-8 0,-4-5 0,-5-3 0,-1-1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8T19:32:50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1 375 24575,'0'-10'0,"0"-6"0,4-6 0,3-1 0,7-6 0,5 0 0,-2 1 0,2-2 0,-3 7 0,-1 2 0,-1 1 0,-2 0 0,-1 2 0,-1 0 0,-1 3 0,-1 0 0,-1 1 0,-1 4 0,2 2 0,6 5 0,6 1 0,4 2 0,5 0 0,3 0 0,0 0 0,2 2 0,-4 3 0,-3 3 0,-4 2 0,-2 1 0,0-1 0,-1 3 0,2-1 0,1 1 0,1-2 0,-3-2 0,-3-1 0,-7-2 0,-4-2 0,-4-2 0,0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01:12:26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1 504 24575,'0'-9'0,"0"-1"0,10-8 0,13-9 0,5-1 0,7-2 0,-3 4 0,-2 5 0,8-4 0,4-5 0,3-1 0,3-2 0,5-1 0,0-3 0,0-1 0,-7 4 0,-10 8 0,-8 7 0,-6 5 0,-4 5 0,-4 5 0,-5 4 0,-3 0 0,0 0 0,0 0 0,0 0 0,-2 0 0,-2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01:12:28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24575,'23'0'0,"5"0"0,6 0 0,2 0 0,-1 0 0,0 0 0,-5 0 0,-1 0 0,-3 0 0,-6 0 0,-1 0 0,-1 0 0,-1 0 0,2 0 0,-3 0 0,-1 0 0,0 0 0,-3 0 0,-1 0 0,1 0 0,3 0 0,0 0 0,-3 3 0,-5 6 0,-5 4 0,-2 1 0,0 2 0,0 1 0,0 1 0,0 1 0,0 0 0,0 0 0,0 1 0,0 2 0,0 0 0,0 0 0,0 0 0,0-1 0,0-1 0,0-2 0,0-2 0,0-1 0,0 0 0,0-1 0,0 0 0,0 0 0,0-3 0,0-2 0,0-1 0,0-1 0,0-1 0,0 1 0,0-2 0,0-1 0,0-2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02:47:08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24575,'10'91'0,"-1"0"0,2-21 0,-3-2 0,1 13 0,0-18 0,2-23 0,-1-3 0,-3-15 0,1 4 0,0-5 0,-1-3 0,-1-3 0,0-2 0,-3 0 0,0-2 0,1-1 0,3-4 0,-3-2 0,2-2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02:47:11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0 440 24575,'0'-18'0,"0"-6"0,0-12 0,3 3 0,5-7 0,3 2 0,0 6 0,-1 3 0,-3 12 0,0 7 0,1-3 0,-5-2 0,3-8 0,-2-7 0,0 0 0,3 4 0,0 10 0,3 8 0,4 7 0,-5 4 0,1 4 0,1 8 0,0 6 0,1 5 0,2 3 0,1 0 0,5-1 0,5 1 0,2 0 0,2-3 0,0-1 0,-3-3 0,-2 0 0,1-1 0,-2-2 0,2-2 0,-3-3 0,-4 0 0,0 0 0,-2-2 0,-1-2 0,1-3 0,-2-4 0,-1-1 0,1-2 0,0 3 0,-1 1 0,1 0 0,-1-1 0,-6-3 0,0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8T19:22:55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24575,'0'16'0,"0"8"0,0 11 0,0 4 0,7 4 0,9-2 0,11 4 0,10 4 0,1-1 0,-3-4 0,-5-11 0,-7-8 0,-6-8 0,-3-8 0,-4-5 0,-5-3 0,-1-1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8T19:22:58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1 375 24575,'0'-10'0,"0"-6"0,4-6 0,3-1 0,7-6 0,5 0 0,-2 1 0,2-2 0,-3 7 0,-1 2 0,-1 1 0,-2 0 0,-1 2 0,-1 0 0,-1 3 0,-1 0 0,-1 1 0,-1 4 0,2 2 0,6 5 0,6 1 0,4 2 0,5 0 0,3 0 0,0 0 0,2 2 0,-4 3 0,-3 3 0,-4 2 0,-2 1 0,0-1 0,-1 3 0,2-1 0,1 1 0,1-2 0,-3-2 0,-3-1 0,-7-2 0,-4-2 0,-4-2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7T19:09:18.64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0 0 24575,'16'2'0,"4"8"0,7 8 0,-1 8 0,-3-3 0,-6-2 0,-3-1 0,0-1 0,4 3 0,-1 1 0,0-5 0,1 3 0,-2-2 0,4 1 0,0 1 0,-2-5 0,-1 0 0,-5-3 0,1-1 0,2 2 0,2-1 0,4 2 0,0 0 0,5 2 0,2 0 0,-5-1 0,-2-2 0,-6-5 0,-3-2 0,2 0 0,-2 2 0,6-1 0,-2 3 0,-1-1 0,-2-2 0,-3 2 0,3-1 0,2 0 0,-6-2 0,-1-2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00:52:30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24575,'17'0'0,"7"0"0,12 0 0,-1 0 0,-3 0 0,1 0 0,1 0 0,6 0 0,2 0 0,-1 0 0,0 0 0,2 0 0,2 0 0,3 0 0,1 0 0,-3 0 0,-4 0 0,-3 0 0,-6 0 0,0 0 0,-4 0 0,0 0 0,2 0 0,-2 0 0,3 0 0,0 0 0,0 0 0,4 2 0,-1 1 0,0 0 0,1 0 0,-1 0 0,1 0 0,0 0 0,-1 0 0,-3-3 0,-3 0 0,-6 0 0,-7 0 0,-3 0 0,-8 0 0,-2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00:52:32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0 24575,'67'49'0,"-18"-11"0,-2 1 0,-18-14 0,-3-2 0,-2-2 0,-2-1 0,0-3 0,0-1 0,1-2 0,-3 1 0,-4-2 0,-5-6 0,-4-1 0,-3-3 0,0 0 0,-1-1 0,2 0 0,0 0 0,-7 2 0,-8 2 0,-11 1 0,-6 2 0,-2 0 0,1-1 0,2-2 0,-1-1 0,-2 1 0,-3 4 0,-1 1 0,5-2 0,8-3 0,7-4 0,5-2 0,3 2 0,3 1 0,-1 0 0,0 2 0,-2 0 0,-5 3 0,-3 3 0,-5 1 0,-1-1 0,1 0 0,4-3 0,6-4 0,3-2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00:52:35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0 24575,'-4'14'0,"-13"15"0,-15 18 0,-9 7 0,0-1 0,12-15 0,14-12 0,5-7 0,6-7 0,1-3 0,1-4 0,0-2 0,-1 1 0,-1-2 0,-1 1 0,0 0 0,-4 2 0,-8 5 0,-6 6 0,-4 3 0,2-4 0,7-5 0,9-6 0,8-3 0,7-3 0,3-1 0,1 0 0,1 1 0,0 0 0,0-1 0,1 0 0,0 0 0,2 2 0,1 1 0,1 0 0,1 0 0,-1 0 0,0 0 0,4 0 0,6 3 0,5 2 0,2 6 0,-4 3 0,-4 1 0,-5-2 0,-2-1 0,-4 0 0,2 1 0,1 1 0,0 0 0,-2 1 0,-2-1 0,0-1 0,0-1 0,0-2 0,-3-1 0,-1-2 0,-1-2 0,-2 0 0,1 0 0,-1-3 0,0 3 0,0-2 0,0 0 0,0-1 0,0-2 0,-1 0 0,-3 0 0,0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8T19:35:46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1 504 24575,'0'-9'0,"0"-1"0,10-8 0,13-9 0,5-1 0,7-2 0,-3 4 0,-2 5 0,8-4 0,4-5 0,3-1 0,3-2 0,5-1 0,0-3 0,0-1 0,-7 4 0,-10 8 0,-8 7 0,-6 5 0,-4 5 0,-4 5 0,-5 4 0,-3 0 0,0 0 0,0 0 0,0 0 0,-2 0 0,-2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8T19:35:46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24575,'23'0'0,"5"0"0,6 0 0,2 0 0,-1 0 0,0 0 0,-5 0 0,-1 0 0,-3 0 0,-6 0 0,-1 0 0,-1 0 0,-1 0 0,2 0 0,-3 0 0,-1 0 0,0 0 0,-3 0 0,-1 0 0,1 0 0,3 0 0,0 0 0,-3 3 0,-5 6 0,-5 4 0,-2 1 0,0 2 0,0 1 0,0 1 0,0 1 0,0 0 0,0 0 0,0 1 0,0 2 0,0 0 0,0 0 0,0 0 0,0-1 0,0-1 0,0-2 0,0-2 0,0-1 0,0 0 0,0-1 0,0 0 0,0 0 0,0-3 0,0-2 0,0-1 0,0-1 0,0-1 0,0 1 0,0-2 0,0-1 0,0-2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8T19:35:46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24575,'10'91'0,"-1"0"0,2-21 0,-3-2 0,1 13 0,0-18 0,2-23 0,-1-3 0,-3-15 0,1 4 0,0-5 0,-1-3 0,-1-3 0,0-2 0,-3 0 0,0-2 0,1-1 0,3-4 0,-3-2 0,2-2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8T19:35:46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0 440 24575,'0'-18'0,"0"-6"0,0-12 0,3 3 0,5-7 0,3 2 0,0 6 0,-1 3 0,-3 12 0,0 7 0,1-3 0,-5-2 0,3-8 0,-2-7 0,0 0 0,3 4 0,0 10 0,3 8 0,4 7 0,-5 4 0,1 4 0,1 8 0,0 6 0,1 5 0,2 3 0,1 0 0,5-1 0,5 1 0,2 0 0,2-3 0,0-1 0,-3-3 0,-2 0 0,1-1 0,-2-2 0,2-2 0,-3-3 0,-4 0 0,0 0 0,-2-2 0,-1-2 0,1-3 0,-2-4 0,-1-1 0,1-2 0,0 3 0,-1 1 0,1 0 0,-1-1 0,-6-3 0,0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8T19:35:46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24575,'0'16'0,"0"8"0,0 11 0,0 4 0,7 4 0,9-2 0,11 4 0,10 4 0,1-1 0,-3-4 0,-5-11 0,-7-8 0,-6-8 0,-3-8 0,-4-5 0,-5-3 0,-1-1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8T19:35:46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1 375 24575,'0'-10'0,"0"-6"0,4-6 0,3-1 0,7-6 0,5 0 0,-2 1 0,2-2 0,-3 7 0,-1 2 0,-1 1 0,-2 0 0,-1 2 0,-1 0 0,-1 3 0,-1 0 0,-1 1 0,-1 4 0,2 2 0,6 5 0,6 1 0,4 2 0,5 0 0,3 0 0,0 0 0,2 2 0,-4 3 0,-3 3 0,-4 2 0,-2 1 0,0-1 0,-1 3 0,2-1 0,1 1 0,1-2 0,-3-2 0,-3-1 0,-7-2 0,-4-2 0,-4-2 0,0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8T19:38:50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1 504 24575,'0'-9'0,"0"-1"0,10-8 0,13-9 0,5-1 0,7-2 0,-3 4 0,-2 5 0,8-4 0,4-5 0,3-1 0,3-2 0,5-1 0,0-3 0,0-1 0,-7 4 0,-10 8 0,-8 7 0,-6 5 0,-4 5 0,-4 5 0,-5 4 0,-3 0 0,0 0 0,0 0 0,0 0 0,-2 0 0,-2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7T19:09:20.69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007.06836"/>
      <inkml:brushProperty name="anchorY" value="-21471.36328"/>
      <inkml:brushProperty name="scaleFactor" value="0.5"/>
    </inkml:brush>
  </inkml:definitions>
  <inkml:trace contextRef="#ctx0" brushRef="#br0">639 1 24575,'7'14'0,"5"4"0,6 8 0,0-3 0,-1 1 0,2 1 0,2 1 0,1 4 0,-3-1 0,-5-1 0,-3-6 0,-2-4 0,-7-7 0,-7-5 0,-10-2 0,-9 2 0,-18 8 0,-17 8 0,-15 8 0,-9 0 0,7-5 0,7-1 0,9-3 0,8-1 0,1 2 0,5-3 0,8-4 0,11-3 0,9-6 0,7 0 0,-4 1 0,-4-2 0,-2-2 0,8-2 0,3-1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8T19:38:50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24575,'23'0'0,"5"0"0,6 0 0,2 0 0,-1 0 0,0 0 0,-5 0 0,-1 0 0,-3 0 0,-6 0 0,-1 0 0,-1 0 0,-1 0 0,2 0 0,-3 0 0,-1 0 0,0 0 0,-3 0 0,-1 0 0,1 0 0,3 0 0,0 0 0,-3 3 0,-5 6 0,-5 4 0,-2 1 0,0 2 0,0 1 0,0 1 0,0 1 0,0 0 0,0 0 0,0 1 0,0 2 0,0 0 0,0 0 0,0 0 0,0-1 0,0-1 0,0-2 0,0-2 0,0-1 0,0 0 0,0-1 0,0 0 0,0 0 0,0-3 0,0-2 0,0-1 0,0-1 0,0-1 0,0 1 0,0-2 0,0-1 0,0-2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8T19:38:50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24575,'10'91'0,"-1"0"0,2-21 0,-3-2 0,1 13 0,0-18 0,2-23 0,-1-3 0,-3-15 0,1 4 0,0-5 0,-1-3 0,-1-3 0,0-2 0,-3 0 0,0-2 0,1-1 0,3-4 0,-3-2 0,2-2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8T19:38:50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0 440 24575,'0'-18'0,"0"-6"0,0-12 0,3 3 0,5-7 0,3 2 0,0 6 0,-1 3 0,-3 12 0,0 7 0,1-3 0,-5-2 0,3-8 0,-2-7 0,0 0 0,3 4 0,0 10 0,3 8 0,4 7 0,-5 4 0,1 4 0,1 8 0,0 6 0,1 5 0,2 3 0,1 0 0,5-1 0,5 1 0,2 0 0,2-3 0,0-1 0,-3-3 0,-2 0 0,1-1 0,-2-2 0,2-2 0,-3-3 0,-4 0 0,0 0 0,-2-2 0,-1-2 0,1-3 0,-2-4 0,-1-1 0,1-2 0,0 3 0,-1 1 0,1 0 0,-1-1 0,-6-3 0,0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8T19:38:50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24575,'0'16'0,"0"8"0,0 11 0,0 4 0,7 4 0,9-2 0,11 4 0,10 4 0,1-1 0,-3-4 0,-5-11 0,-7-8 0,-6-8 0,-3-8 0,-4-5 0,-5-3 0,-1-1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8T19:38:50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1 375 24575,'0'-10'0,"0"-6"0,4-6 0,3-1 0,7-6 0,5 0 0,-2 1 0,2-2 0,-3 7 0,-1 2 0,-1 1 0,-2 0 0,-1 2 0,-1 0 0,-1 3 0,-1 0 0,-1 1 0,-1 4 0,2 2 0,6 5 0,6 1 0,4 2 0,5 0 0,3 0 0,0 0 0,2 2 0,-4 3 0,-3 3 0,-4 2 0,-2 1 0,0-1 0,-1 3 0,2-1 0,1 1 0,1-2 0,-3-2 0,-3-1 0,-7-2 0,-4-2 0,-4-2 0,0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01:18:51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1 504 24575,'0'-9'0,"0"-1"0,10-8 0,13-9 0,5-1 0,7-2 0,-3 4 0,-2 5 0,8-4 0,4-5 0,3-1 0,3-2 0,5-1 0,0-3 0,0-1 0,-7 4 0,-10 8 0,-8 7 0,-6 5 0,-4 5 0,-4 5 0,-5 4 0,-3 0 0,0 0 0,0 0 0,0 0 0,-2 0 0,-2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01:18:51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24575,'23'0'0,"5"0"0,6 0 0,2 0 0,-1 0 0,0 0 0,-5 0 0,-1 0 0,-3 0 0,-6 0 0,-1 0 0,-1 0 0,-1 0 0,2 0 0,-3 0 0,-1 0 0,0 0 0,-3 0 0,-1 0 0,1 0 0,3 0 0,0 0 0,-3 3 0,-5 6 0,-5 4 0,-2 1 0,0 2 0,0 1 0,0 1 0,0 1 0,0 0 0,0 0 0,0 1 0,0 2 0,0 0 0,0 0 0,0 0 0,0-1 0,0-1 0,0-2 0,0-2 0,0-1 0,0 0 0,0-1 0,0 0 0,0 0 0,0-3 0,0-2 0,0-1 0,0-1 0,0-1 0,0 1 0,0-2 0,0-1 0,0-2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02:57:09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24575,'10'91'0,"-1"0"0,2-21 0,-3-2 0,1 13 0,0-18 0,2-23 0,-1-3 0,-3-15 0,1 4 0,0-5 0,-1-3 0,-1-3 0,0-2 0,-3 0 0,0-2 0,1-1 0,3-4 0,-3-2 0,2-2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02:57:09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0 440 24575,'0'-18'0,"0"-6"0,0-12 0,3 3 0,5-7 0,3 2 0,0 6 0,-1 3 0,-3 12 0,0 7 0,1-3 0,-5-2 0,3-8 0,-2-7 0,0 0 0,3 4 0,0 10 0,3 8 0,4 7 0,-5 4 0,1 4 0,1 8 0,0 6 0,1 5 0,2 3 0,1 0 0,5-1 0,5 1 0,2 0 0,2-3 0,0-1 0,-3-3 0,-2 0 0,1-1 0,-2-2 0,2-2 0,-3-3 0,-4 0 0,0 0 0,-2-2 0,-1-2 0,1-3 0,-2-4 0,-1-1 0,1-2 0,0 3 0,-1 1 0,1 0 0,-1-1 0,-6-3 0,0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01:18:53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1 504 24575,'0'-9'0,"0"-1"0,10-8 0,13-9 0,5-1 0,7-2 0,-3 4 0,-2 5 0,8-4 0,4-5 0,3-1 0,3-2 0,5-1 0,0-3 0,0-1 0,-7 4 0,-10 8 0,-8 7 0,-6 5 0,-4 5 0,-4 5 0,-5 4 0,-3 0 0,0 0 0,0 0 0,0 0 0,-2 0 0,-2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7T19:25:46.04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0251.25781"/>
      <inkml:brushProperty name="anchorY" value="-114056.53125"/>
      <inkml:brushProperty name="scaleFactor" value="0.5"/>
    </inkml:brush>
  </inkml:definitions>
  <inkml:trace contextRef="#ctx0" brushRef="#br0">213 0 24575,'0'78'0,"7"-21"0,-3 39 0,6-45 0,-6-22 0,2-3 0,-2-1 0,0-1 0,-1-2 0,0 0 0,0-4 0,-2-5 0,-4-5 0,-4-3 0,-1-7 0,-2-2 0,0 1 0,-3-1 0,-1 1 0,1-1 0,-4-2 0,-1-1 0,-4 0 0,-3-1 0,3 2 0,0-5 0,4 1 0,5-1 0,5-2 0,0 3 0,4 1 0,0 4 0,2 3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01:18:53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24575,'23'0'0,"5"0"0,6 0 0,2 0 0,-1 0 0,0 0 0,-5 0 0,-1 0 0,-3 0 0,-6 0 0,-1 0 0,-1 0 0,-1 0 0,2 0 0,-3 0 0,-1 0 0,0 0 0,-3 0 0,-1 0 0,1 0 0,3 0 0,0 0 0,-3 3 0,-5 6 0,-5 4 0,-2 1 0,0 2 0,0 1 0,0 1 0,0 1 0,0 0 0,0 0 0,0 1 0,0 2 0,0 0 0,0 0 0,0 0 0,0-1 0,0-1 0,0-2 0,0-2 0,0-1 0,0 0 0,0-1 0,0 0 0,0 0 0,0-3 0,0-2 0,0-1 0,0-1 0,0-1 0,0 1 0,0-2 0,0-1 0,0-2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02:57:12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24575,'10'91'0,"-1"0"0,2-21 0,-3-2 0,1 13 0,0-18 0,2-23 0,-1-3 0,-3-15 0,1 4 0,0-5 0,-1-3 0,-1-3 0,0-2 0,-3 0 0,0-2 0,1-1 0,3-4 0,-3-2 0,2-2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02:57:12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0 440 24575,'0'-18'0,"0"-6"0,0-12 0,3 3 0,5-7 0,3 2 0,0 6 0,-1 3 0,-3 12 0,0 7 0,1-3 0,-5-2 0,3-8 0,-2-7 0,0 0 0,3 4 0,0 10 0,3 8 0,4 7 0,-5 4 0,1 4 0,1 8 0,0 6 0,1 5 0,2 3 0,1 0 0,5-1 0,5 1 0,2 0 0,2-3 0,0-1 0,-3-3 0,-2 0 0,1-1 0,-2-2 0,2-2 0,-3-3 0,-4 0 0,0 0 0,-2-2 0,-1-2 0,1-3 0,-2-4 0,-1-1 0,1-2 0,0 3 0,-1 1 0,1 0 0,-1-1 0,-6-3 0,0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01:18:53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1 504 24575,'0'-9'0,"0"-1"0,10-8 0,13-9 0,5-1 0,7-2 0,-3 4 0,-2 5 0,8-4 0,4-5 0,3-1 0,3-2 0,5-1 0,0-3 0,0-1 0,-7 4 0,-10 8 0,-8 7 0,-6 5 0,-4 5 0,-4 5 0,-5 4 0,-3 0 0,0 0 0,0 0 0,0 0 0,-2 0 0,-2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01:18:53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24575,'23'0'0,"5"0"0,6 0 0,2 0 0,-1 0 0,0 0 0,-5 0 0,-1 0 0,-3 0 0,-6 0 0,-1 0 0,-1 0 0,-1 0 0,2 0 0,-3 0 0,-1 0 0,0 0 0,-3 0 0,-1 0 0,1 0 0,3 0 0,0 0 0,-3 3 0,-5 6 0,-5 4 0,-2 1 0,0 2 0,0 1 0,0 1 0,0 1 0,0 0 0,0 0 0,0 1 0,0 2 0,0 0 0,0 0 0,0 0 0,0-1 0,0-1 0,0-2 0,0-2 0,0-1 0,0 0 0,0-1 0,0 0 0,0 0 0,0-3 0,0-2 0,0-1 0,0-1 0,0-1 0,0 1 0,0-2 0,0-1 0,0-2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02:57:12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24575,'10'91'0,"-1"0"0,2-21 0,-3-2 0,1 13 0,0-18 0,2-23 0,-1-3 0,-3-15 0,1 4 0,0-5 0,-1-3 0,-1-3 0,0-2 0,-3 0 0,0-2 0,1-1 0,3-4 0,-3-2 0,2-2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02:57:12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0 440 24575,'0'-18'0,"0"-6"0,0-12 0,3 3 0,5-7 0,3 2 0,0 6 0,-1 3 0,-3 12 0,0 7 0,1-3 0,-5-2 0,3-8 0,-2-7 0,0 0 0,3 4 0,0 10 0,3 8 0,4 7 0,-5 4 0,1 4 0,1 8 0,0 6 0,1 5 0,2 3 0,1 0 0,5-1 0,5 1 0,2 0 0,2-3 0,0-1 0,-3-3 0,-2 0 0,1-1 0,-2-2 0,2-2 0,-3-3 0,-4 0 0,0 0 0,-2-2 0,-1-2 0,1-3 0,-2-4 0,-1-1 0,1-2 0,0 3 0,-1 1 0,1 0 0,-1-1 0,-6-3 0,0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8T03:25:10.22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945 1 24575,'-62'39'0,"0"1"0,0-2 0,-25 17 0,12-11 0,26-25 0,-31 30 0,26-13 0,-2 4 0,-4 6 0,1-2 0,6-3 0,1-3 0,-26 16 0,43-30 0,14-13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8T03:25:12.21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7427.01563"/>
      <inkml:brushProperty name="anchorY" value="-19438.64258"/>
      <inkml:brushProperty name="scaleFactor" value="0.5"/>
    </inkml:brush>
  </inkml:definitions>
  <inkml:trace contextRef="#ctx0" brushRef="#br0">692 1 24575,'0'21'0,"0"10"0,-7 21 0,-10 21 0,-7-4 0,-16 5 0,-6 4 0,-3-4 0,-3 7 0,10-14 0,6-10 0,2-4 0,0-1 0,-2 1 0,0 0 0,-3-5 0,5-5 0,3-5 0,1-4 0,3-1 0,-2-1 0,3 1 0,7-9 0,15-8 0,15-9 0,7-7 0,11 0 0,5 5 0,8 8 0,14 10 0,8 9 0,4 1 0,1-1 0,-7-3 0,-12-4 0,-10-4 0,-6-7 0,-4-3 0,-3-3 0,-5-2 0,0-2 0,-1-4 0,4 0 0,-1 0 0,-6 0 0,-5-4 0,-6-2 0,-4 2 0,-2-1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7T19:25:48.81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8013.98438"/>
      <inkml:brushProperty name="anchorY" value="-127663.82813"/>
      <inkml:brushProperty name="scaleFactor" value="0.5"/>
    </inkml:brush>
  </inkml:definitions>
  <inkml:trace contextRef="#ctx0" brushRef="#br0">1 284 24575,'0'-8'0,"0"0"0,0-3 0,2-1 0,1-2 0,3 3 0,4-1 0,0 2 0,3-1 0,2-4 0,-2 1 0,0-1 0,0 1 0,0 1 0,2 0 0,-2 4 0,-3 1 0,-1 0 0,0 0 0,2-3 0,2 1 0,-3-1 0,0 2 0,-1 4 0,2 1 0,2 4 0,-1-1 0,-2-2 0,-1-3 0,-6 2 0,0-1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8T01:17:50.64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0672.72656"/>
      <inkml:brushProperty name="anchorY" value="-65568.3125"/>
      <inkml:brushProperty name="scaleFactor" value="0.5"/>
    </inkml:brush>
  </inkml:definitions>
  <inkml:trace contextRef="#ctx0" brushRef="#br0">323 0 24575,'0'26'0,"0"15"0,0 21 0,0 9 0,0-13 0,0-9 0,0-12 0,0-9 0,0 1 0,0-8 0,0-2 0,0 0 0,0-1 0,0-2 0,0-2 0,0 2 0,-3 4 0,-2 5 0,0 3 0,-1-2 0,1-6 0,2-7 0,0-5 0,-2-4 0,-1-2 0,-4-2 0,-8-1 0,-7-9 0,-9-5 0,-2-4 0,4-1 0,7 4 0,8 3 0,3 0 0,-1-1 0,0 1 0,0 2 0,4 2 0,4 5 0,1 3 0,4 4 0,6 7 0,3 2 0,6 5 0,6 5 0,4 4 0,4 6 0,-1-2 0,-5-5 0,-6-5 0,-3-5 0,-2-5 0,-1-5 0,-2-5 0,-3-4 0,-1-3 0,0-5 0,5-3 0,6-3 0,12-5 0,11-2 0,6-2 0,1 0 0,-8 6 0,-7 7 0,-11 4 0,-7 5 0,-2 2 0,-1 1 0,4 2 0,3 0 0,-6 0 0,-1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7T17:30:15.55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0 0 24575,'8'13'0,"6"7"0,9 7 0,7 6 0,-3-5 0,7 7 0,8 7 0,9 11 0,13 11 0,-3-1 0,-1-1 0,-8-6 0,-6-5 0,-8-7 0,-9-10 0,-4-6 0,-6-7 0,-1-1 0,-2-1 0,1 4 0,3 5 0,3 6 0,1 0 0,-1-4 0,-4-8 0,-9-10 0,-3-6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7T17:30:17.56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126.99414"/>
      <inkml:brushProperty name="anchorY" value="-14237.27344"/>
      <inkml:brushProperty name="scaleFactor" value="0.5"/>
    </inkml:brush>
  </inkml:definitions>
  <inkml:trace contextRef="#ctx0" brushRef="#br0">0 511 24575,'0'-16'0,"0"-15"0,0-16 0,0-2 0,0-1 0,0 4 0,0 3 0,0-1 0,0 9 0,0 8 0,0 4 0,0 5 0,0 4 0,0 4 0,0 2 0,0-1 0,0 1 0,0-2 0,0 1 0,2 2 0,6 3 0,17 2 0,11 2 0,17 0 0,12 0 0,-2 0 0,2 0 0,-13 2 0,-10 1 0,-6 0 0,-6 1 0,-5-1 0,-3-1 0,-3 1 0,-2-3 0,-2 0 0,-3 0 0,-2 0 0,-3 1 0,-1 1 0,-3 0 0,-2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B386D8-FEB4-CF48-BB0B-45C02436BD61}" type="datetimeFigureOut">
              <a:rPr lang="en-CN" smtClean="0"/>
              <a:t>2024/1/16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B2A8B-4C68-B942-AE9F-7B61CF22E13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72785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Clarify</a:t>
            </a:r>
            <a:r>
              <a:rPr lang="zh-CN" altLang="en-US" dirty="0"/>
              <a:t> </a:t>
            </a:r>
            <a:r>
              <a:rPr lang="en-US" altLang="zh-CN" dirty="0"/>
              <a:t>query</a:t>
            </a:r>
            <a:r>
              <a:rPr lang="zh-CN" altLang="en-US" dirty="0"/>
              <a:t> </a:t>
            </a:r>
            <a:r>
              <a:rPr lang="en-US" altLang="zh-CN" dirty="0"/>
              <a:t>access</a:t>
            </a:r>
            <a:r>
              <a:rPr lang="zh-CN" altLang="en-US" dirty="0"/>
              <a:t> </a:t>
            </a:r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imply</a:t>
            </a:r>
            <a:r>
              <a:rPr lang="zh-CN" altLang="en-US" dirty="0"/>
              <a:t> </a:t>
            </a:r>
            <a:r>
              <a:rPr lang="en-US" altLang="zh-CN" dirty="0"/>
              <a:t>sample</a:t>
            </a:r>
            <a:r>
              <a:rPr lang="zh-CN" altLang="en-US" dirty="0"/>
              <a:t> </a:t>
            </a:r>
            <a:r>
              <a:rPr lang="en-US" altLang="zh-CN" dirty="0"/>
              <a:t>access.</a:t>
            </a:r>
            <a:r>
              <a:rPr lang="zh-CN" altLang="en-US" dirty="0"/>
              <a:t> </a:t>
            </a:r>
            <a:r>
              <a:rPr lang="en-US" altLang="zh-CN" dirty="0"/>
              <a:t>They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incomparable.</a:t>
            </a:r>
            <a:r>
              <a:rPr lang="zh-CN" altLang="en-US" dirty="0"/>
              <a:t> 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FB2A8B-4C68-B942-AE9F-7B61CF22E136}" type="slidenum">
              <a:rPr lang="en-CN" smtClean="0"/>
              <a:t>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18402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give</a:t>
            </a:r>
            <a:r>
              <a:rPr lang="zh-CN" altLang="en-US" dirty="0"/>
              <a:t> </a:t>
            </a:r>
            <a:r>
              <a:rPr lang="en-US" altLang="zh-CN" dirty="0"/>
              <a:t>explanations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sign</a:t>
            </a:r>
            <a:r>
              <a:rPr lang="zh-CN" altLang="en-US" dirty="0"/>
              <a:t> </a:t>
            </a:r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soon.</a:t>
            </a:r>
            <a:r>
              <a:rPr lang="zh-CN" altLang="en-US" dirty="0"/>
              <a:t> 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"is nontrivial";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FB2A8B-4C68-B942-AE9F-7B61CF22E136}" type="slidenum">
              <a:rPr lang="en-CN" smtClean="0"/>
              <a:t>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21438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1B5D8-3922-1A02-49CA-7F343EE01A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0CB0AA-BC0C-B0A9-FBA8-E38E26005D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67C41-EEA7-8B5B-E9E1-BD60DC15A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DE2F-AF12-5C4A-9F8D-ED9714E20701}" type="datetimeFigureOut">
              <a:rPr lang="en-CN" smtClean="0"/>
              <a:t>2024/1/16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25267-2EE4-681D-8C17-E3B9D8A24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ACCE7-162A-9C97-5EBB-FE318F3C0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653F-ECF8-AD46-97D4-8C6AAACB86A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3698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6B4B7-7009-0EA5-34BD-3DC6EAAA7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E274BF-D35E-D4B5-EDCE-CBF16B2CD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DA9F6-48BD-D98A-E51D-3D8EE749F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DE2F-AF12-5C4A-9F8D-ED9714E20701}" type="datetimeFigureOut">
              <a:rPr lang="en-CN" smtClean="0"/>
              <a:t>2024/1/16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DA7F0-5A0A-9318-C010-202C95461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C5C21-429E-FF85-9171-733D86D0D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653F-ECF8-AD46-97D4-8C6AAACB86A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5416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5C4272-D29F-A1F8-BA31-3311AF991D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9DACB7-72BC-1937-58E3-AB3B67A10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88765-5012-F2A2-FAFA-5EF480EA6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DE2F-AF12-5C4A-9F8D-ED9714E20701}" type="datetimeFigureOut">
              <a:rPr lang="en-CN" smtClean="0"/>
              <a:t>2024/1/16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32885-ACF9-63BF-E0E7-D2F3FAB2E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61172-2F3D-F249-ECE0-3CE6DCA2F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653F-ECF8-AD46-97D4-8C6AAACB86A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7756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92557-FEC0-FE70-E09D-725E49297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105F0-0D26-C5F5-8313-988152CF3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5B8C8-7BD4-1B54-A390-4880E4A45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DE2F-AF12-5C4A-9F8D-ED9714E20701}" type="datetimeFigureOut">
              <a:rPr lang="en-CN" smtClean="0"/>
              <a:t>2024/1/16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C49BC-F84C-ECEC-770A-E9E5911E3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F0D28-A745-61D1-61E1-2CC126141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653F-ECF8-AD46-97D4-8C6AAACB86A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43511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A386B-4649-A138-1185-61A2A7C82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7A5F5-4074-51B4-1C7B-59859765E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4045E-0EAB-4F92-41A5-7828D71DD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DE2F-AF12-5C4A-9F8D-ED9714E20701}" type="datetimeFigureOut">
              <a:rPr lang="en-CN" smtClean="0"/>
              <a:t>2024/1/16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65D6D-B480-9843-F1E6-6B21497FD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7DBCD-DB0C-83AC-7C08-363A3E042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653F-ECF8-AD46-97D4-8C6AAACB86A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40714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73951-3AE1-A713-7619-96D8F0B3C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B3108-350F-FC97-F832-B155090E6E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4F7229-FC1F-6B30-635A-551689AEA8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C5F5EF-5D6C-9530-9309-4D6F9F11C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DE2F-AF12-5C4A-9F8D-ED9714E20701}" type="datetimeFigureOut">
              <a:rPr lang="en-CN" smtClean="0"/>
              <a:t>2024/1/16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4AD90-4F3E-55F3-6B50-455CE3C7F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6EA0FE-A7EA-36AA-A97F-CD2614D50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653F-ECF8-AD46-97D4-8C6AAACB86A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8451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86C8A-1580-EE3D-D88A-78D174ECA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7B0F3-9152-029F-23AC-F6B1F5917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BA0055-C451-366C-F8D9-78F09E8AB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8920E8-F293-C98D-978B-986BCB2299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F1D716-743E-B551-2FB3-06BCA287E1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04724F-1D0C-2FCE-049D-2871154D5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DE2F-AF12-5C4A-9F8D-ED9714E20701}" type="datetimeFigureOut">
              <a:rPr lang="en-CN" smtClean="0"/>
              <a:t>2024/1/16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98167C-138E-52F4-4935-0D2A150BA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F6B158-BA5D-EA1E-5BF0-5BDE61951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653F-ECF8-AD46-97D4-8C6AAACB86A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87365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E66C0-AD44-3C22-C98A-50B70B8A1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D00A60-655D-6E00-C6BB-786884610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DE2F-AF12-5C4A-9F8D-ED9714E20701}" type="datetimeFigureOut">
              <a:rPr lang="en-CN" smtClean="0"/>
              <a:t>2024/1/16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9C49AD-2B3C-8362-C9BE-27114FF06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1441C-773B-3424-68A6-52183E8D7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653F-ECF8-AD46-97D4-8C6AAACB86A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87879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895516-1EF9-81E4-4463-52A975D6F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DE2F-AF12-5C4A-9F8D-ED9714E20701}" type="datetimeFigureOut">
              <a:rPr lang="en-CN" smtClean="0"/>
              <a:t>2024/1/16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9A309B-7735-114E-4964-FFFF74F61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3B20B-87C5-B54C-6657-7392FD73E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653F-ECF8-AD46-97D4-8C6AAACB86A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92187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D9C73-506F-2B0B-5ED6-1A34B0AB7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C5AEA-2D20-AAC1-0383-4271E7CF3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44DDB-C477-87CC-4E04-343D81F37A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E24E4-8067-E10B-09B1-484F5704D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DE2F-AF12-5C4A-9F8D-ED9714E20701}" type="datetimeFigureOut">
              <a:rPr lang="en-CN" smtClean="0"/>
              <a:t>2024/1/16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A51196-239F-7EEC-9EF1-E69B8ADBF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82A89C-AF9B-B510-DBBA-ADC4D95B4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653F-ECF8-AD46-97D4-8C6AAACB86A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73925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47B02-449B-9B8F-8FD9-FF99AFF64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FA1A66-47DB-6456-6401-D78AB7D770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6D2B2B-BD8C-F71C-5411-FF6DD0716F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3D8412-2C1C-75C2-5999-A2C8A7E9D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DE2F-AF12-5C4A-9F8D-ED9714E20701}" type="datetimeFigureOut">
              <a:rPr lang="en-CN" smtClean="0"/>
              <a:t>2024/1/16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B7965-53EC-ADB3-10AC-AE8B753A7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092A70-56C5-FD3F-97DD-501DFA02B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653F-ECF8-AD46-97D4-8C6AAACB86A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72539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CA1618-07BF-3A6A-FA85-1A9495522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45BD2-A947-ED84-AD64-50726ED1B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9C18E-832A-AFEB-13B3-0F656D6F4D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3DE2F-AF12-5C4A-9F8D-ED9714E20701}" type="datetimeFigureOut">
              <a:rPr lang="en-CN" smtClean="0"/>
              <a:t>2024/1/16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6ED87-BF05-D525-F95F-91549CE2F1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1D06C-ADA2-4A76-FEFB-6791CFC1C1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0653F-ECF8-AD46-97D4-8C6AAACB86A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8792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9.xml"/><Relationship Id="rId18" Type="http://schemas.openxmlformats.org/officeDocument/2006/relationships/image" Target="../media/image290.png"/><Relationship Id="rId21" Type="http://schemas.openxmlformats.org/officeDocument/2006/relationships/customXml" Target="../ink/ink23.xml"/><Relationship Id="rId12" Type="http://schemas.openxmlformats.org/officeDocument/2006/relationships/image" Target="../media/image35.png"/><Relationship Id="rId17" Type="http://schemas.openxmlformats.org/officeDocument/2006/relationships/customXml" Target="../ink/ink21.xml"/><Relationship Id="rId2" Type="http://schemas.openxmlformats.org/officeDocument/2006/relationships/customXml" Target="../ink/ink18.xml"/><Relationship Id="rId16" Type="http://schemas.openxmlformats.org/officeDocument/2006/relationships/image" Target="../media/image280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15" Type="http://schemas.openxmlformats.org/officeDocument/2006/relationships/customXml" Target="../ink/ink20.xml"/><Relationship Id="rId19" Type="http://schemas.openxmlformats.org/officeDocument/2006/relationships/customXml" Target="../ink/ink22.xml"/><Relationship Id="rId14" Type="http://schemas.openxmlformats.org/officeDocument/2006/relationships/image" Target="../media/image36.png"/><Relationship Id="rId22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5.xml"/><Relationship Id="rId18" Type="http://schemas.openxmlformats.org/officeDocument/2006/relationships/image" Target="../media/image290.png"/><Relationship Id="rId21" Type="http://schemas.openxmlformats.org/officeDocument/2006/relationships/customXml" Target="../ink/ink29.xml"/><Relationship Id="rId12" Type="http://schemas.openxmlformats.org/officeDocument/2006/relationships/image" Target="../media/image35.png"/><Relationship Id="rId17" Type="http://schemas.openxmlformats.org/officeDocument/2006/relationships/customXml" Target="../ink/ink27.xml"/><Relationship Id="rId2" Type="http://schemas.openxmlformats.org/officeDocument/2006/relationships/customXml" Target="../ink/ink24.xml"/><Relationship Id="rId16" Type="http://schemas.openxmlformats.org/officeDocument/2006/relationships/image" Target="../media/image280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15" Type="http://schemas.openxmlformats.org/officeDocument/2006/relationships/customXml" Target="../ink/ink26.xml"/><Relationship Id="rId19" Type="http://schemas.openxmlformats.org/officeDocument/2006/relationships/customXml" Target="../ink/ink28.xml"/><Relationship Id="rId14" Type="http://schemas.openxmlformats.org/officeDocument/2006/relationships/image" Target="../media/image36.png"/><Relationship Id="rId22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customXml" Target="../ink/ink34.xml"/><Relationship Id="rId18" Type="http://schemas.openxmlformats.org/officeDocument/2006/relationships/image" Target="../media/image290.png"/><Relationship Id="rId3" Type="http://schemas.openxmlformats.org/officeDocument/2006/relationships/image" Target="../media/image34.png"/><Relationship Id="rId21" Type="http://schemas.openxmlformats.org/officeDocument/2006/relationships/customXml" Target="../ink/ink38.xml"/><Relationship Id="rId7" Type="http://schemas.openxmlformats.org/officeDocument/2006/relationships/image" Target="../media/image310.png"/><Relationship Id="rId12" Type="http://schemas.openxmlformats.org/officeDocument/2006/relationships/image" Target="../media/image35.png"/><Relationship Id="rId17" Type="http://schemas.openxmlformats.org/officeDocument/2006/relationships/customXml" Target="../ink/ink36.xml"/><Relationship Id="rId2" Type="http://schemas.openxmlformats.org/officeDocument/2006/relationships/image" Target="../media/image33.png"/><Relationship Id="rId16" Type="http://schemas.openxmlformats.org/officeDocument/2006/relationships/image" Target="../media/image280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1.xml"/><Relationship Id="rId11" Type="http://schemas.openxmlformats.org/officeDocument/2006/relationships/customXml" Target="../ink/ink33.xml"/><Relationship Id="rId5" Type="http://schemas.openxmlformats.org/officeDocument/2006/relationships/image" Target="../media/image300.png"/><Relationship Id="rId15" Type="http://schemas.openxmlformats.org/officeDocument/2006/relationships/customXml" Target="../ink/ink35.xml"/><Relationship Id="rId10" Type="http://schemas.openxmlformats.org/officeDocument/2006/relationships/image" Target="../media/image37.png"/><Relationship Id="rId19" Type="http://schemas.openxmlformats.org/officeDocument/2006/relationships/customXml" Target="../ink/ink37.xml"/><Relationship Id="rId4" Type="http://schemas.openxmlformats.org/officeDocument/2006/relationships/customXml" Target="../ink/ink30.xml"/><Relationship Id="rId9" Type="http://schemas.openxmlformats.org/officeDocument/2006/relationships/image" Target="../media/image320.png"/><Relationship Id="rId1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0.xml"/><Relationship Id="rId18" Type="http://schemas.openxmlformats.org/officeDocument/2006/relationships/image" Target="../media/image290.png"/><Relationship Id="rId3" Type="http://schemas.openxmlformats.org/officeDocument/2006/relationships/customXml" Target="../ink/ink39.xml"/><Relationship Id="rId21" Type="http://schemas.openxmlformats.org/officeDocument/2006/relationships/customXml" Target="../ink/ink44.xml"/><Relationship Id="rId12" Type="http://schemas.openxmlformats.org/officeDocument/2006/relationships/image" Target="../media/image35.png"/><Relationship Id="rId17" Type="http://schemas.openxmlformats.org/officeDocument/2006/relationships/customXml" Target="../ink/ink42.xml"/><Relationship Id="rId2" Type="http://schemas.openxmlformats.org/officeDocument/2006/relationships/image" Target="../media/image33.png"/><Relationship Id="rId16" Type="http://schemas.openxmlformats.org/officeDocument/2006/relationships/image" Target="../media/image280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15" Type="http://schemas.openxmlformats.org/officeDocument/2006/relationships/customXml" Target="../ink/ink41.xml"/><Relationship Id="rId19" Type="http://schemas.openxmlformats.org/officeDocument/2006/relationships/customXml" Target="../ink/ink43.xml"/><Relationship Id="rId14" Type="http://schemas.openxmlformats.org/officeDocument/2006/relationships/image" Target="../media/image36.png"/><Relationship Id="rId22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6.xml"/><Relationship Id="rId18" Type="http://schemas.openxmlformats.org/officeDocument/2006/relationships/customXml" Target="../ink/ink48.xml"/><Relationship Id="rId12" Type="http://schemas.openxmlformats.org/officeDocument/2006/relationships/image" Target="../media/image40.png"/><Relationship Id="rId17" Type="http://schemas.openxmlformats.org/officeDocument/2006/relationships/image" Target="../media/image280.png"/><Relationship Id="rId2" Type="http://schemas.openxmlformats.org/officeDocument/2006/relationships/customXml" Target="../ink/ink45.xml"/><Relationship Id="rId16" Type="http://schemas.openxmlformats.org/officeDocument/2006/relationships/customXml" Target="../ink/ink47.xml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33.png"/><Relationship Id="rId19" Type="http://schemas.openxmlformats.org/officeDocument/2006/relationships/image" Target="../media/image290.png"/><Relationship Id="rId1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0.xml"/><Relationship Id="rId18" Type="http://schemas.openxmlformats.org/officeDocument/2006/relationships/customXml" Target="../ink/ink52.xml"/><Relationship Id="rId12" Type="http://schemas.openxmlformats.org/officeDocument/2006/relationships/image" Target="../media/image40.png"/><Relationship Id="rId17" Type="http://schemas.openxmlformats.org/officeDocument/2006/relationships/image" Target="../media/image280.png"/><Relationship Id="rId2" Type="http://schemas.openxmlformats.org/officeDocument/2006/relationships/customXml" Target="../ink/ink49.xml"/><Relationship Id="rId16" Type="http://schemas.openxmlformats.org/officeDocument/2006/relationships/customXml" Target="../ink/ink51.xml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33.png"/><Relationship Id="rId19" Type="http://schemas.openxmlformats.org/officeDocument/2006/relationships/image" Target="../media/image290.png"/><Relationship Id="rId1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8.png"/><Relationship Id="rId7" Type="http://schemas.openxmlformats.org/officeDocument/2006/relationships/customXml" Target="../ink/ink55.xml"/><Relationship Id="rId2" Type="http://schemas.openxmlformats.org/officeDocument/2006/relationships/customXml" Target="../ink/ink5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9.png"/><Relationship Id="rId10" Type="http://schemas.openxmlformats.org/officeDocument/2006/relationships/image" Target="../media/image43.png"/><Relationship Id="rId4" Type="http://schemas.openxmlformats.org/officeDocument/2006/relationships/customXml" Target="../ink/ink54.xml"/><Relationship Id="rId9" Type="http://schemas.openxmlformats.org/officeDocument/2006/relationships/customXml" Target="../ink/ink5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58.xml"/><Relationship Id="rId3" Type="http://schemas.openxmlformats.org/officeDocument/2006/relationships/image" Target="../media/image45.png"/><Relationship Id="rId7" Type="http://schemas.openxmlformats.org/officeDocument/2006/relationships/image" Target="../media/image43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57.xml"/><Relationship Id="rId10" Type="http://schemas.openxmlformats.org/officeDocument/2006/relationships/image" Target="../media/image47.png"/><Relationship Id="rId4" Type="http://schemas.openxmlformats.org/officeDocument/2006/relationships/image" Target="../media/image46.svg"/><Relationship Id="rId9" Type="http://schemas.openxmlformats.org/officeDocument/2006/relationships/image" Target="../media/image4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.xml"/><Relationship Id="rId18" Type="http://schemas.openxmlformats.org/officeDocument/2006/relationships/image" Target="../media/image8.png"/><Relationship Id="rId26" Type="http://schemas.openxmlformats.org/officeDocument/2006/relationships/image" Target="../media/image15.png"/><Relationship Id="rId3" Type="http://schemas.openxmlformats.org/officeDocument/2006/relationships/image" Target="../media/image4.png"/><Relationship Id="rId21" Type="http://schemas.openxmlformats.org/officeDocument/2006/relationships/customXml" Target="../ink/ink6.xml"/><Relationship Id="rId12" Type="http://schemas.openxmlformats.org/officeDocument/2006/relationships/image" Target="../media/image10.png"/><Relationship Id="rId17" Type="http://schemas.openxmlformats.org/officeDocument/2006/relationships/customXml" Target="../ink/ink4.xml"/><Relationship Id="rId25" Type="http://schemas.openxmlformats.org/officeDocument/2006/relationships/image" Target="../media/image14.png"/><Relationship Id="rId2" Type="http://schemas.openxmlformats.org/officeDocument/2006/relationships/image" Target="../media/image3.png"/><Relationship Id="rId16" Type="http://schemas.openxmlformats.org/officeDocument/2006/relationships/image" Target="../media/image7.png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24" Type="http://schemas.openxmlformats.org/officeDocument/2006/relationships/image" Target="../media/image13.png"/><Relationship Id="rId5" Type="http://schemas.openxmlformats.org/officeDocument/2006/relationships/image" Target="../media/image6.png"/><Relationship Id="rId15" Type="http://schemas.openxmlformats.org/officeDocument/2006/relationships/customXml" Target="../ink/ink3.xml"/><Relationship Id="rId23" Type="http://schemas.openxmlformats.org/officeDocument/2006/relationships/customXml" Target="../ink/ink7.xml"/><Relationship Id="rId19" Type="http://schemas.openxmlformats.org/officeDocument/2006/relationships/customXml" Target="../ink/ink5.xml"/><Relationship Id="rId4" Type="http://schemas.openxmlformats.org/officeDocument/2006/relationships/image" Target="../media/image5.png"/><Relationship Id="rId14" Type="http://schemas.openxmlformats.org/officeDocument/2006/relationships/image" Target="../media/image11.png"/><Relationship Id="rId22" Type="http://schemas.openxmlformats.org/officeDocument/2006/relationships/image" Target="../media/image12.png"/><Relationship Id="rId27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61.png"/><Relationship Id="rId7" Type="http://schemas.openxmlformats.org/officeDocument/2006/relationships/customXml" Target="../ink/ink9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customXml" Target="../ink/ink8.xml"/><Relationship Id="rId4" Type="http://schemas.openxmlformats.org/officeDocument/2006/relationships/image" Target="../media/image17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13" Type="http://schemas.openxmlformats.org/officeDocument/2006/relationships/customXml" Target="../ink/ink13.xml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customXml" Target="../ink/ink1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11" Type="http://schemas.openxmlformats.org/officeDocument/2006/relationships/image" Target="../media/image25.png"/><Relationship Id="rId5" Type="http://schemas.openxmlformats.org/officeDocument/2006/relationships/image" Target="../media/image21.png"/><Relationship Id="rId10" Type="http://schemas.openxmlformats.org/officeDocument/2006/relationships/customXml" Target="../ink/ink11.xml"/><Relationship Id="rId4" Type="http://schemas.openxmlformats.org/officeDocument/2006/relationships/image" Target="../media/image20.sv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7.png"/><Relationship Id="rId7" Type="http://schemas.openxmlformats.org/officeDocument/2006/relationships/image" Target="../media/image27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.xml"/><Relationship Id="rId5" Type="http://schemas.openxmlformats.org/officeDocument/2006/relationships/image" Target="../media/image260.png"/><Relationship Id="rId4" Type="http://schemas.openxmlformats.org/officeDocument/2006/relationships/customXml" Target="../ink/ink14.xml"/><Relationship Id="rId9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1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customXml" Target="../ink/ink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BF2862-BC2A-9123-3882-C30F877C9815}"/>
              </a:ext>
            </a:extLst>
          </p:cNvPr>
          <p:cNvSpPr txBox="1">
            <a:spLocks/>
          </p:cNvSpPr>
          <p:nvPr/>
        </p:nvSpPr>
        <p:spPr>
          <a:xfrm>
            <a:off x="1211766" y="1186856"/>
            <a:ext cx="999521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800" dirty="0">
                <a:latin typeface="+mn-lt"/>
                <a:cs typeface="Cavolini" panose="03000502040302020204" pitchFamily="66" charset="0"/>
              </a:rPr>
              <a:t>Local</a:t>
            </a:r>
            <a:r>
              <a:rPr lang="zh-CN" altLang="en-US" sz="4800" dirty="0">
                <a:latin typeface="+mn-lt"/>
                <a:cs typeface="Cavolini" panose="03000502040302020204" pitchFamily="66" charset="0"/>
              </a:rPr>
              <a:t> </a:t>
            </a:r>
            <a:r>
              <a:rPr lang="en-US" altLang="zh-CN" sz="4800" dirty="0">
                <a:latin typeface="+mn-lt"/>
                <a:cs typeface="Cavolini" panose="03000502040302020204" pitchFamily="66" charset="0"/>
              </a:rPr>
              <a:t>Hamiltonian</a:t>
            </a:r>
            <a:r>
              <a:rPr lang="zh-CN" altLang="en-US" sz="4800" dirty="0">
                <a:latin typeface="+mn-lt"/>
                <a:cs typeface="Cavolini" panose="03000502040302020204" pitchFamily="66" charset="0"/>
              </a:rPr>
              <a:t> </a:t>
            </a:r>
            <a:r>
              <a:rPr lang="en-US" altLang="zh-CN" sz="4800" dirty="0">
                <a:latin typeface="+mn-lt"/>
                <a:cs typeface="Cavolini" panose="03000502040302020204" pitchFamily="66" charset="0"/>
              </a:rPr>
              <a:t>Problem</a:t>
            </a:r>
            <a:r>
              <a:rPr lang="zh-CN" altLang="en-US" sz="4800" dirty="0">
                <a:latin typeface="+mn-lt"/>
                <a:cs typeface="Cavolini" panose="03000502040302020204" pitchFamily="66" charset="0"/>
              </a:rPr>
              <a:t> </a:t>
            </a:r>
            <a:r>
              <a:rPr lang="en-US" altLang="zh-CN" sz="4800" dirty="0">
                <a:latin typeface="+mn-lt"/>
                <a:cs typeface="Cavolini" panose="03000502040302020204" pitchFamily="66" charset="0"/>
              </a:rPr>
              <a:t>with</a:t>
            </a:r>
            <a:r>
              <a:rPr lang="zh-CN" altLang="en-US" sz="4800" dirty="0">
                <a:latin typeface="+mn-lt"/>
                <a:cs typeface="Cavolini" panose="03000502040302020204" pitchFamily="66" charset="0"/>
              </a:rPr>
              <a:t> </a:t>
            </a:r>
            <a:r>
              <a:rPr lang="en-US" altLang="zh-CN" sz="4800" dirty="0">
                <a:latin typeface="+mn-lt"/>
                <a:cs typeface="Cavolini" panose="03000502040302020204" pitchFamily="66" charset="0"/>
              </a:rPr>
              <a:t>succinct</a:t>
            </a:r>
            <a:r>
              <a:rPr lang="zh-CN" altLang="en-US" sz="4800" dirty="0">
                <a:latin typeface="+mn-lt"/>
                <a:cs typeface="Cavolini" panose="03000502040302020204" pitchFamily="66" charset="0"/>
              </a:rPr>
              <a:t> </a:t>
            </a:r>
            <a:r>
              <a:rPr lang="en-US" altLang="zh-CN" sz="4800" dirty="0">
                <a:latin typeface="+mn-lt"/>
                <a:cs typeface="Cavolini" panose="03000502040302020204" pitchFamily="66" charset="0"/>
              </a:rPr>
              <a:t>ground</a:t>
            </a:r>
            <a:r>
              <a:rPr lang="zh-CN" altLang="en-US" sz="4800" dirty="0">
                <a:latin typeface="+mn-lt"/>
                <a:cs typeface="Cavolini" panose="03000502040302020204" pitchFamily="66" charset="0"/>
              </a:rPr>
              <a:t> </a:t>
            </a:r>
            <a:r>
              <a:rPr lang="en-US" altLang="zh-CN" sz="4800" dirty="0">
                <a:latin typeface="+mn-lt"/>
                <a:cs typeface="Cavolini" panose="03000502040302020204" pitchFamily="66" charset="0"/>
              </a:rPr>
              <a:t>state</a:t>
            </a:r>
          </a:p>
          <a:p>
            <a:pPr algn="ctr"/>
            <a:r>
              <a:rPr lang="en-US" altLang="zh-CN" sz="4800" dirty="0">
                <a:latin typeface="+mn-lt"/>
                <a:cs typeface="Cavolini" panose="03000502040302020204" pitchFamily="66" charset="0"/>
              </a:rPr>
              <a:t>is</a:t>
            </a:r>
            <a:r>
              <a:rPr lang="zh-CN" altLang="en-US" sz="4800" dirty="0">
                <a:latin typeface="+mn-lt"/>
                <a:cs typeface="Cavolini" panose="03000502040302020204" pitchFamily="66" charset="0"/>
              </a:rPr>
              <a:t> </a:t>
            </a:r>
            <a:r>
              <a:rPr lang="en-US" altLang="zh-CN" sz="4800" dirty="0">
                <a:latin typeface="+mn-lt"/>
                <a:cs typeface="Cavolini" panose="03000502040302020204" pitchFamily="66" charset="0"/>
              </a:rPr>
              <a:t>MA-complete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4812F5-5A4B-0FA8-4757-605C28E588F8}"/>
              </a:ext>
            </a:extLst>
          </p:cNvPr>
          <p:cNvSpPr txBox="1"/>
          <p:nvPr/>
        </p:nvSpPr>
        <p:spPr>
          <a:xfrm>
            <a:off x="2967828" y="3569427"/>
            <a:ext cx="6097904" cy="180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Jiaqing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Jiang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Caltech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CMS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&amp;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IQIM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2400" dirty="0" err="1">
                <a:solidFill>
                  <a:srgbClr val="7030A0"/>
                </a:solidFill>
                <a:latin typeface="Calibri" panose="020F0502020204030204"/>
                <a:ea typeface="等线" panose="02010600030101010101" pitchFamily="2" charset="-122"/>
              </a:rPr>
              <a:t>Arxiv</a:t>
            </a:r>
            <a:r>
              <a:rPr lang="en-US" altLang="zh-CN" sz="2400" dirty="0">
                <a:solidFill>
                  <a:srgbClr val="7030A0"/>
                </a:solidFill>
                <a:latin typeface="Calibri" panose="020F0502020204030204"/>
                <a:ea typeface="等线" panose="02010600030101010101" pitchFamily="2" charset="-122"/>
              </a:rPr>
              <a:t>:</a:t>
            </a:r>
            <a:r>
              <a:rPr lang="zh-CN" altLang="en-US" sz="2400" dirty="0">
                <a:solidFill>
                  <a:srgbClr val="7030A0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7030A0"/>
                </a:solidFill>
                <a:latin typeface="Calibri" panose="020F0502020204030204"/>
                <a:ea typeface="等线" panose="02010600030101010101" pitchFamily="2" charset="-122"/>
              </a:rPr>
              <a:t>2309.10155</a:t>
            </a:r>
            <a:endParaRPr lang="en-CN" sz="2400" dirty="0">
              <a:solidFill>
                <a:srgbClr val="7030A0"/>
              </a:solidFill>
              <a:latin typeface="Calibri" panose="020F0502020204030204"/>
              <a:ea typeface="等线" panose="02010600030101010101" pitchFamily="2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endParaRPr lang="en-US" altLang="zh-CN" sz="2400" dirty="0">
              <a:latin typeface="+mn-lt"/>
              <a:cs typeface="Cavolini" panose="03000502040302020204" pitchFamily="66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DFB56C-4CE7-758A-23FF-83EB1693B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210" y="5371045"/>
            <a:ext cx="1615140" cy="148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813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1A1955C-1B5A-F073-8664-78B229928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543676"/>
              </p:ext>
            </p:extLst>
          </p:nvPr>
        </p:nvGraphicFramePr>
        <p:xfrm>
          <a:off x="1280160" y="2635697"/>
          <a:ext cx="8488680" cy="346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2170">
                  <a:extLst>
                    <a:ext uri="{9D8B030D-6E8A-4147-A177-3AD203B41FA5}">
                      <a16:colId xmlns:a16="http://schemas.microsoft.com/office/drawing/2014/main" val="1316965795"/>
                    </a:ext>
                  </a:extLst>
                </a:gridCol>
                <a:gridCol w="2122170">
                  <a:extLst>
                    <a:ext uri="{9D8B030D-6E8A-4147-A177-3AD203B41FA5}">
                      <a16:colId xmlns:a16="http://schemas.microsoft.com/office/drawing/2014/main" val="453948452"/>
                    </a:ext>
                  </a:extLst>
                </a:gridCol>
                <a:gridCol w="2122170">
                  <a:extLst>
                    <a:ext uri="{9D8B030D-6E8A-4147-A177-3AD203B41FA5}">
                      <a16:colId xmlns:a16="http://schemas.microsoft.com/office/drawing/2014/main" val="2104867318"/>
                    </a:ext>
                  </a:extLst>
                </a:gridCol>
                <a:gridCol w="2122170">
                  <a:extLst>
                    <a:ext uri="{9D8B030D-6E8A-4147-A177-3AD203B41FA5}">
                      <a16:colId xmlns:a16="http://schemas.microsoft.com/office/drawing/2014/main" val="3359965583"/>
                    </a:ext>
                  </a:extLst>
                </a:gridCol>
              </a:tblGrid>
              <a:tr h="10871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1/poly(n)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  <a:endParaRPr lang="en-CN" sz="2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Standard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/>
                        <a:t>guided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/>
                        <a:t>states</a:t>
                      </a:r>
                      <a:endParaRPr lang="en-C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Strong</a:t>
                      </a:r>
                      <a:r>
                        <a:rPr lang="zh-CN" alt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zh-CN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guided</a:t>
                      </a:r>
                      <a:r>
                        <a:rPr lang="zh-CN" alt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states</a:t>
                      </a:r>
                    </a:p>
                    <a:p>
                      <a:r>
                        <a:rPr lang="en-US" altLang="zh-CN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(open</a:t>
                      </a:r>
                      <a:r>
                        <a:rPr lang="zh-CN" alt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problem)</a:t>
                      </a:r>
                      <a:endParaRPr lang="en-CN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Succinct</a:t>
                      </a:r>
                      <a:r>
                        <a:rPr lang="zh-CN" alt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ground</a:t>
                      </a:r>
                      <a:r>
                        <a:rPr lang="zh-CN" alt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state</a:t>
                      </a:r>
                    </a:p>
                    <a:p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(Our</a:t>
                      </a:r>
                      <a:r>
                        <a:rPr lang="zh-CN" altLang="en-US" sz="24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result)</a:t>
                      </a:r>
                      <a:endParaRPr lang="en-CN" sz="2400" b="1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411421"/>
                  </a:ext>
                </a:extLst>
              </a:tr>
              <a:tr h="1087120">
                <a:tc>
                  <a:txBody>
                    <a:bodyPr/>
                    <a:lstStyle/>
                    <a:p>
                      <a:pPr algn="ctr"/>
                      <a:endParaRPr lang="en-US" altLang="zh-C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C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CN" sz="2400" dirty="0">
                        <a:solidFill>
                          <a:srgbClr val="0432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CN" sz="2400" dirty="0">
                        <a:solidFill>
                          <a:srgbClr val="0432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1192793"/>
                  </a:ext>
                </a:extLst>
              </a:tr>
              <a:tr h="10871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General</a:t>
                      </a:r>
                      <a:endParaRPr lang="en-C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QCMA-Complete</a:t>
                      </a:r>
                    </a:p>
                    <a:p>
                      <a:pPr algn="ctr"/>
                      <a:r>
                        <a:rPr lang="en-US" altLang="zh-CN" sz="2400" dirty="0">
                          <a:solidFill>
                            <a:srgbClr val="0432FF"/>
                          </a:solidFill>
                        </a:rPr>
                        <a:t>[WFC23]</a:t>
                      </a:r>
                      <a:endParaRPr lang="en-CN" sz="2400" dirty="0">
                        <a:solidFill>
                          <a:srgbClr val="0432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???</a:t>
                      </a:r>
                      <a:endParaRPr lang="en-C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???</a:t>
                      </a:r>
                      <a:endParaRPr lang="en-CN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773639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277DBD38-B526-A48A-71A2-31FFFB01FF72}"/>
              </a:ext>
            </a:extLst>
          </p:cNvPr>
          <p:cNvSpPr txBox="1">
            <a:spLocks/>
          </p:cNvSpPr>
          <p:nvPr/>
        </p:nvSpPr>
        <p:spPr>
          <a:xfrm>
            <a:off x="838200" y="666621"/>
            <a:ext cx="10515600" cy="5869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solidFill>
                  <a:srgbClr val="0070C0"/>
                </a:solidFill>
              </a:rPr>
              <a:t>Try</a:t>
            </a:r>
            <a:r>
              <a:rPr lang="zh-CN" altLang="en-US" sz="2800" dirty="0">
                <a:solidFill>
                  <a:srgbClr val="0070C0"/>
                </a:solidFill>
              </a:rPr>
              <a:t> </a:t>
            </a:r>
            <a:r>
              <a:rPr lang="en-US" altLang="zh-CN" sz="2800" dirty="0">
                <a:solidFill>
                  <a:srgbClr val="0070C0"/>
                </a:solidFill>
              </a:rPr>
              <a:t>dequantizing</a:t>
            </a:r>
            <a:r>
              <a:rPr lang="zh-CN" altLang="en-US" sz="2800" dirty="0">
                <a:solidFill>
                  <a:srgbClr val="0070C0"/>
                </a:solidFill>
              </a:rPr>
              <a:t> </a:t>
            </a:r>
            <a:r>
              <a:rPr lang="en-US" altLang="zh-CN" sz="2800" dirty="0">
                <a:solidFill>
                  <a:srgbClr val="0070C0"/>
                </a:solidFill>
              </a:rPr>
              <a:t>LHP</a:t>
            </a:r>
            <a:r>
              <a:rPr lang="zh-CN" altLang="en-US" sz="2800" dirty="0">
                <a:solidFill>
                  <a:srgbClr val="0070C0"/>
                </a:solidFill>
              </a:rPr>
              <a:t> </a:t>
            </a:r>
            <a:r>
              <a:rPr lang="en-US" altLang="zh-CN" sz="2800" dirty="0">
                <a:solidFill>
                  <a:srgbClr val="0070C0"/>
                </a:solidFill>
              </a:rPr>
              <a:t>+</a:t>
            </a:r>
            <a:r>
              <a:rPr lang="zh-CN" altLang="en-US" sz="2800" dirty="0">
                <a:solidFill>
                  <a:srgbClr val="0070C0"/>
                </a:solidFill>
              </a:rPr>
              <a:t> </a:t>
            </a:r>
            <a:r>
              <a:rPr lang="en-US" altLang="zh-CN" sz="2800" dirty="0">
                <a:solidFill>
                  <a:srgbClr val="0070C0"/>
                </a:solidFill>
              </a:rPr>
              <a:t>Guided</a:t>
            </a:r>
            <a:r>
              <a:rPr lang="zh-CN" altLang="en-US" sz="2800" dirty="0">
                <a:solidFill>
                  <a:srgbClr val="0070C0"/>
                </a:solidFill>
              </a:rPr>
              <a:t> </a:t>
            </a:r>
            <a:r>
              <a:rPr lang="en-US" altLang="zh-CN" sz="2800" dirty="0">
                <a:solidFill>
                  <a:srgbClr val="0070C0"/>
                </a:solidFill>
              </a:rPr>
              <a:t>states</a:t>
            </a:r>
            <a:endParaRPr lang="en-CN" altLang="zh-CN" sz="2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3DC230-F74F-D223-0ABB-00AC1AA69546}"/>
              </a:ext>
            </a:extLst>
          </p:cNvPr>
          <p:cNvSpPr txBox="1"/>
          <p:nvPr/>
        </p:nvSpPr>
        <p:spPr>
          <a:xfrm>
            <a:off x="2846083" y="6191379"/>
            <a:ext cx="3056780" cy="4308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200" dirty="0">
                <a:solidFill>
                  <a:schemeClr val="accent1"/>
                </a:solidFill>
              </a:rPr>
              <a:t>Cannot</a:t>
            </a:r>
            <a:r>
              <a:rPr lang="zh-CN" altLang="en-US" sz="2200" dirty="0">
                <a:solidFill>
                  <a:schemeClr val="accent1"/>
                </a:solidFill>
              </a:rPr>
              <a:t> </a:t>
            </a:r>
            <a:r>
              <a:rPr lang="en-US" altLang="zh-CN" sz="2200" dirty="0">
                <a:solidFill>
                  <a:schemeClr val="accent1"/>
                </a:solidFill>
              </a:rPr>
              <a:t>be</a:t>
            </a:r>
            <a:r>
              <a:rPr lang="zh-CN" altLang="en-US" sz="2200" dirty="0">
                <a:solidFill>
                  <a:schemeClr val="accent1"/>
                </a:solidFill>
              </a:rPr>
              <a:t> </a:t>
            </a:r>
            <a:r>
              <a:rPr lang="en-US" altLang="zh-CN" sz="2200" dirty="0">
                <a:solidFill>
                  <a:schemeClr val="accent1"/>
                </a:solidFill>
              </a:rPr>
              <a:t>dequantized!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D5E93E6-02AD-DFD8-9F8D-159E6534CC0A}"/>
              </a:ext>
            </a:extLst>
          </p:cNvPr>
          <p:cNvSpPr txBox="1"/>
          <p:nvPr/>
        </p:nvSpPr>
        <p:spPr>
          <a:xfrm>
            <a:off x="8702040" y="2014060"/>
            <a:ext cx="3390736" cy="400110"/>
          </a:xfrm>
          <a:prstGeom prst="rect">
            <a:avLst/>
          </a:prstGeom>
          <a:solidFill>
            <a:schemeClr val="accent6">
              <a:lumMod val="20000"/>
              <a:lumOff val="80000"/>
              <a:alpha val="44088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Extremely</a:t>
            </a:r>
            <a:r>
              <a:rPr lang="zh-CN" altLang="en-US" sz="2000" dirty="0"/>
              <a:t> </a:t>
            </a:r>
            <a:r>
              <a:rPr lang="en-US" altLang="zh-CN" sz="2000" dirty="0"/>
              <a:t>strong</a:t>
            </a:r>
            <a:r>
              <a:rPr lang="zh-CN" altLang="en-US" sz="2000" dirty="0"/>
              <a:t> </a:t>
            </a:r>
            <a:r>
              <a:rPr lang="en-US" altLang="zh-CN" sz="2000" dirty="0"/>
              <a:t>guided</a:t>
            </a:r>
            <a:r>
              <a:rPr lang="zh-CN" altLang="en-US" sz="2000" dirty="0"/>
              <a:t> </a:t>
            </a:r>
            <a:r>
              <a:rPr lang="en-US" altLang="zh-CN" sz="2000" dirty="0"/>
              <a:t>states</a:t>
            </a:r>
            <a:endParaRPr lang="en-CN" sz="20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8094F31-E97B-D194-22B2-355244B03913}"/>
              </a:ext>
            </a:extLst>
          </p:cNvPr>
          <p:cNvGrpSpPr/>
          <p:nvPr/>
        </p:nvGrpSpPr>
        <p:grpSpPr>
          <a:xfrm>
            <a:off x="8636280" y="2438280"/>
            <a:ext cx="277200" cy="203400"/>
            <a:chOff x="8636280" y="2438280"/>
            <a:chExt cx="277200" cy="20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F90720E-4C95-C791-E8F6-1CF71489380D}"/>
                    </a:ext>
                  </a:extLst>
                </p14:cNvPr>
                <p14:cNvContentPartPr/>
                <p14:nvPr/>
              </p14:nvContentPartPr>
              <p14:xfrm>
                <a:off x="8636280" y="2459880"/>
                <a:ext cx="249840" cy="1818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41A9A50-70F6-1F26-2193-92AEDE42152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627640" y="2451240"/>
                  <a:ext cx="2674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3843FFF-B1D3-9874-61F6-EDAF272EF876}"/>
                    </a:ext>
                  </a:extLst>
                </p14:cNvPr>
                <p14:cNvContentPartPr/>
                <p14:nvPr/>
              </p14:nvContentPartPr>
              <p14:xfrm>
                <a:off x="8732760" y="2438280"/>
                <a:ext cx="180720" cy="1663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103EAF8-A5A7-087C-5A37-5768872DF67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724120" y="2429280"/>
                  <a:ext cx="198360" cy="1839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2A198857-BD29-D010-45E4-8966802353BA}"/>
              </a:ext>
            </a:extLst>
          </p:cNvPr>
          <p:cNvSpPr txBox="1"/>
          <p:nvPr/>
        </p:nvSpPr>
        <p:spPr>
          <a:xfrm>
            <a:off x="4271205" y="2076902"/>
            <a:ext cx="3649589" cy="400110"/>
          </a:xfrm>
          <a:prstGeom prst="rect">
            <a:avLst/>
          </a:prstGeom>
          <a:solidFill>
            <a:schemeClr val="accent6">
              <a:lumMod val="40000"/>
              <a:lumOff val="60000"/>
              <a:alpha val="44088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Entry-wise</a:t>
            </a:r>
            <a:r>
              <a:rPr lang="zh-CN" altLang="en-US" sz="2000" dirty="0"/>
              <a:t> </a:t>
            </a:r>
            <a:r>
              <a:rPr lang="en-US" altLang="zh-CN" sz="2000" dirty="0"/>
              <a:t>1/poly</a:t>
            </a:r>
            <a:r>
              <a:rPr lang="zh-CN" altLang="en-US" sz="2000" dirty="0"/>
              <a:t> </a:t>
            </a:r>
            <a:r>
              <a:rPr lang="en-US" altLang="zh-CN" sz="2000" dirty="0"/>
              <a:t>overlap</a:t>
            </a:r>
            <a:r>
              <a:rPr lang="zh-CN" altLang="en-US" sz="2000" dirty="0"/>
              <a:t> </a:t>
            </a:r>
            <a:r>
              <a:rPr lang="en-US" altLang="zh-CN" sz="2000" dirty="0"/>
              <a:t>with</a:t>
            </a:r>
            <a:r>
              <a:rPr lang="zh-CN" altLang="en-US" sz="2000" dirty="0"/>
              <a:t> </a:t>
            </a:r>
            <a:r>
              <a:rPr lang="en-US" altLang="zh-CN" sz="2000" dirty="0" err="1"/>
              <a:t>gs</a:t>
            </a:r>
            <a:endParaRPr lang="en-CN" sz="2000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57CA7A7-C22A-1595-452A-76C54A51EAAE}"/>
              </a:ext>
            </a:extLst>
          </p:cNvPr>
          <p:cNvGrpSpPr/>
          <p:nvPr/>
        </p:nvGrpSpPr>
        <p:grpSpPr>
          <a:xfrm>
            <a:off x="6526042" y="2461473"/>
            <a:ext cx="240840" cy="297360"/>
            <a:chOff x="6526042" y="2461473"/>
            <a:chExt cx="240840" cy="29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6854347-2A13-8165-185A-EABBFA802C9C}"/>
                    </a:ext>
                  </a:extLst>
                </p14:cNvPr>
                <p14:cNvContentPartPr/>
                <p14:nvPr/>
              </p14:nvContentPartPr>
              <p14:xfrm>
                <a:off x="6620722" y="2505753"/>
                <a:ext cx="52920" cy="2530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7E0A51A-1554-F3F4-5989-40B53BA2EE4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612082" y="2497113"/>
                  <a:ext cx="7056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86E1AB9-61D1-1346-44F4-BBF6196E0827}"/>
                    </a:ext>
                  </a:extLst>
                </p14:cNvPr>
                <p14:cNvContentPartPr/>
                <p14:nvPr/>
              </p14:nvContentPartPr>
              <p14:xfrm>
                <a:off x="6526042" y="2461473"/>
                <a:ext cx="240840" cy="1652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596CC26-DC33-03C4-C38F-554C1696421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517042" y="2452833"/>
                  <a:ext cx="258480" cy="1828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5D75C7A2-72FC-E444-3E0B-FF648A8C1D1C}"/>
              </a:ext>
            </a:extLst>
          </p:cNvPr>
          <p:cNvSpPr txBox="1"/>
          <p:nvPr/>
        </p:nvSpPr>
        <p:spPr>
          <a:xfrm>
            <a:off x="2183130" y="2031040"/>
            <a:ext cx="1697452" cy="400110"/>
          </a:xfrm>
          <a:prstGeom prst="rect">
            <a:avLst/>
          </a:prstGeom>
          <a:solidFill>
            <a:schemeClr val="accent6">
              <a:lumMod val="40000"/>
              <a:lumOff val="60000"/>
              <a:alpha val="44088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1/poly</a:t>
            </a:r>
            <a:r>
              <a:rPr lang="zh-CN" altLang="en-US" sz="2000" dirty="0"/>
              <a:t> </a:t>
            </a:r>
            <a:r>
              <a:rPr lang="en-US" altLang="zh-CN" sz="2000" dirty="0"/>
              <a:t>overlap</a:t>
            </a:r>
            <a:endParaRPr lang="en-CN" sz="2000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676AA2A-4A35-7594-4E11-FA99C683BEB3}"/>
              </a:ext>
            </a:extLst>
          </p:cNvPr>
          <p:cNvGrpSpPr/>
          <p:nvPr/>
        </p:nvGrpSpPr>
        <p:grpSpPr>
          <a:xfrm>
            <a:off x="3417447" y="2503593"/>
            <a:ext cx="236160" cy="205560"/>
            <a:chOff x="3417447" y="2503593"/>
            <a:chExt cx="236160" cy="20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F9BDC0C-F3CF-1C0A-F696-4695F99F4486}"/>
                    </a:ext>
                  </a:extLst>
                </p14:cNvPr>
                <p14:cNvContentPartPr/>
                <p14:nvPr/>
              </p14:nvContentPartPr>
              <p14:xfrm>
                <a:off x="3513927" y="2538513"/>
                <a:ext cx="94680" cy="1706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F9BDC0C-F3CF-1C0A-F696-4695F99F448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504927" y="2529513"/>
                  <a:ext cx="11232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BB00761-96B0-5DDB-7A74-6BD032C1F540}"/>
                    </a:ext>
                  </a:extLst>
                </p14:cNvPr>
                <p14:cNvContentPartPr/>
                <p14:nvPr/>
              </p14:nvContentPartPr>
              <p14:xfrm>
                <a:off x="3417447" y="2503593"/>
                <a:ext cx="236160" cy="135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BB00761-96B0-5DDB-7A74-6BD032C1F54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408807" y="2494953"/>
                  <a:ext cx="253800" cy="153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3" name="Title 1">
            <a:extLst>
              <a:ext uri="{FF2B5EF4-FFF2-40B4-BE49-F238E27FC236}">
                <a16:creationId xmlns:a16="http://schemas.microsoft.com/office/drawing/2014/main" id="{06636455-83B1-871D-BA2A-8C2B2F2A8E04}"/>
              </a:ext>
            </a:extLst>
          </p:cNvPr>
          <p:cNvSpPr txBox="1">
            <a:spLocks/>
          </p:cNvSpPr>
          <p:nvPr/>
        </p:nvSpPr>
        <p:spPr>
          <a:xfrm>
            <a:off x="838200" y="1138517"/>
            <a:ext cx="10515600" cy="5869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N" altLang="zh-CN" sz="2800" dirty="0"/>
              <a:t>Can</a:t>
            </a:r>
            <a:r>
              <a:rPr lang="zh-CN" altLang="en-US" sz="2800" dirty="0"/>
              <a:t> </a:t>
            </a:r>
            <a:r>
              <a:rPr lang="en-US" altLang="zh-CN" sz="2800" dirty="0"/>
              <a:t>we</a:t>
            </a:r>
            <a:r>
              <a:rPr lang="zh-CN" altLang="en-US" sz="2800" dirty="0"/>
              <a:t> </a:t>
            </a:r>
            <a:r>
              <a:rPr lang="en-US" altLang="zh-CN" sz="2800" dirty="0"/>
              <a:t>dequantize</a:t>
            </a:r>
            <a:r>
              <a:rPr lang="zh-CN" altLang="en-US" sz="2800" dirty="0"/>
              <a:t> </a:t>
            </a:r>
            <a:r>
              <a:rPr lang="en-US" altLang="zh-CN" sz="2800" dirty="0"/>
              <a:t>with</a:t>
            </a:r>
            <a:r>
              <a:rPr lang="zh-CN" altLang="en-US" sz="2800" dirty="0"/>
              <a:t> </a:t>
            </a:r>
            <a:r>
              <a:rPr lang="en-US" altLang="zh-CN" sz="2800" dirty="0"/>
              <a:t>stronger</a:t>
            </a:r>
            <a:r>
              <a:rPr lang="zh-CN" altLang="en-US" sz="2800" dirty="0"/>
              <a:t> </a:t>
            </a:r>
            <a:r>
              <a:rPr lang="en-US" altLang="zh-CN" sz="2800" dirty="0"/>
              <a:t>guided</a:t>
            </a:r>
            <a:r>
              <a:rPr lang="zh-CN" altLang="en-US" sz="2800" dirty="0"/>
              <a:t> </a:t>
            </a:r>
            <a:r>
              <a:rPr lang="en-US" altLang="zh-CN" sz="2800" dirty="0"/>
              <a:t>states?</a:t>
            </a:r>
            <a:endParaRPr lang="en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709285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5AD04-B0FF-4475-E5EE-4A6FFD120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0111"/>
            <a:ext cx="10515600" cy="1325563"/>
          </a:xfrm>
        </p:spPr>
        <p:txBody>
          <a:bodyPr>
            <a:noAutofit/>
          </a:bodyPr>
          <a:lstStyle/>
          <a:p>
            <a:r>
              <a:rPr lang="zh-CN" altLang="en-US" sz="2800" dirty="0"/>
              <a:t> </a:t>
            </a:r>
            <a:br>
              <a:rPr lang="en-US" altLang="zh-CN" sz="2800" dirty="0"/>
            </a:br>
            <a:r>
              <a:rPr lang="en-US" altLang="zh-CN" sz="2800" dirty="0"/>
              <a:t>Difficulty</a:t>
            </a:r>
            <a:r>
              <a:rPr lang="zh-CN" altLang="en-US" sz="2800" dirty="0"/>
              <a:t> </a:t>
            </a:r>
            <a:r>
              <a:rPr lang="en-US" altLang="zh-CN" sz="2800" dirty="0"/>
              <a:t>for</a:t>
            </a:r>
            <a:r>
              <a:rPr lang="zh-CN" altLang="en-US" sz="2800" dirty="0"/>
              <a:t> </a:t>
            </a:r>
            <a:r>
              <a:rPr lang="en-US" altLang="zh-CN" sz="2800" dirty="0"/>
              <a:t>dequantizing:</a:t>
            </a:r>
            <a:r>
              <a:rPr lang="zh-CN" altLang="en-US" sz="2800" dirty="0"/>
              <a:t> </a:t>
            </a:r>
            <a:r>
              <a:rPr lang="en-US" altLang="zh-CN" sz="2800" b="1" dirty="0">
                <a:solidFill>
                  <a:srgbClr val="0432FF"/>
                </a:solidFill>
              </a:rPr>
              <a:t>Sign</a:t>
            </a:r>
            <a:r>
              <a:rPr lang="zh-CN" altLang="en-US" sz="2800" b="1" dirty="0">
                <a:solidFill>
                  <a:srgbClr val="0432FF"/>
                </a:solidFill>
              </a:rPr>
              <a:t> </a:t>
            </a:r>
            <a:r>
              <a:rPr lang="en-US" altLang="zh-CN" sz="2800" b="1" dirty="0">
                <a:solidFill>
                  <a:srgbClr val="0432FF"/>
                </a:solidFill>
              </a:rPr>
              <a:t>Problem</a:t>
            </a:r>
            <a:br>
              <a:rPr lang="en-US" altLang="zh-CN" sz="2800" dirty="0"/>
            </a:br>
            <a:r>
              <a:rPr lang="en-US" altLang="zh-CN" sz="2800" dirty="0"/>
              <a:t>Extremely</a:t>
            </a:r>
            <a:r>
              <a:rPr lang="zh-CN" altLang="en-US" sz="2800" dirty="0"/>
              <a:t> </a:t>
            </a:r>
            <a:r>
              <a:rPr lang="en-US" altLang="zh-CN" sz="2800" dirty="0"/>
              <a:t>strong</a:t>
            </a:r>
            <a:r>
              <a:rPr lang="zh-CN" altLang="en-US" sz="2800" dirty="0"/>
              <a:t> </a:t>
            </a:r>
            <a:r>
              <a:rPr lang="en-US" altLang="zh-CN" sz="2800" dirty="0"/>
              <a:t>guided</a:t>
            </a:r>
            <a:r>
              <a:rPr lang="zh-CN" altLang="en-US" sz="2800" dirty="0"/>
              <a:t> </a:t>
            </a:r>
            <a:r>
              <a:rPr lang="en-US" altLang="zh-CN" sz="2800" dirty="0"/>
              <a:t>states</a:t>
            </a:r>
            <a:r>
              <a:rPr lang="zh-CN" altLang="en-US" sz="2800" dirty="0"/>
              <a:t> </a:t>
            </a:r>
            <a:r>
              <a:rPr lang="en-US" altLang="zh-CN" sz="2800" dirty="0">
                <a:sym typeface="Wingdings" pitchFamily="2" charset="2"/>
              </a:rPr>
              <a:t></a:t>
            </a:r>
            <a:r>
              <a:rPr lang="zh-CN" altLang="en-US" sz="2800" dirty="0">
                <a:sym typeface="Wingdings" pitchFamily="2" charset="2"/>
              </a:rPr>
              <a:t> </a:t>
            </a:r>
            <a:r>
              <a:rPr lang="en-US" altLang="zh-CN" sz="2800" dirty="0">
                <a:sym typeface="Wingdings" pitchFamily="2" charset="2"/>
              </a:rPr>
              <a:t>Circumvent</a:t>
            </a:r>
            <a:r>
              <a:rPr lang="zh-CN" altLang="en-US" sz="2800" dirty="0">
                <a:sym typeface="Wingdings" pitchFamily="2" charset="2"/>
              </a:rPr>
              <a:t> </a:t>
            </a:r>
            <a:r>
              <a:rPr lang="en-US" altLang="zh-CN" sz="2800" dirty="0">
                <a:sym typeface="Wingdings" pitchFamily="2" charset="2"/>
              </a:rPr>
              <a:t>the</a:t>
            </a:r>
            <a:r>
              <a:rPr lang="zh-CN" altLang="en-US" sz="2800" dirty="0">
                <a:sym typeface="Wingdings" pitchFamily="2" charset="2"/>
              </a:rPr>
              <a:t> </a:t>
            </a:r>
            <a:r>
              <a:rPr lang="en-US" altLang="zh-CN" sz="2800" dirty="0">
                <a:sym typeface="Wingdings" pitchFamily="2" charset="2"/>
              </a:rPr>
              <a:t>sign</a:t>
            </a:r>
            <a:r>
              <a:rPr lang="zh-CN" altLang="en-US" sz="2800" dirty="0">
                <a:sym typeface="Wingdings" pitchFamily="2" charset="2"/>
              </a:rPr>
              <a:t> </a:t>
            </a:r>
            <a:r>
              <a:rPr lang="en-US" altLang="zh-CN" sz="2800" dirty="0">
                <a:sym typeface="Wingdings" pitchFamily="2" charset="2"/>
              </a:rPr>
              <a:t>problem</a:t>
            </a:r>
            <a:br>
              <a:rPr lang="en-US" altLang="zh-CN" sz="2800" dirty="0"/>
            </a:br>
            <a:endParaRPr lang="en-CN" sz="2800" dirty="0">
              <a:solidFill>
                <a:srgbClr val="0070C0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1A1955C-1B5A-F073-8664-78B229928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82122"/>
              </p:ext>
            </p:extLst>
          </p:nvPr>
        </p:nvGraphicFramePr>
        <p:xfrm>
          <a:off x="1280160" y="2635697"/>
          <a:ext cx="8488680" cy="346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2170">
                  <a:extLst>
                    <a:ext uri="{9D8B030D-6E8A-4147-A177-3AD203B41FA5}">
                      <a16:colId xmlns:a16="http://schemas.microsoft.com/office/drawing/2014/main" val="1316965795"/>
                    </a:ext>
                  </a:extLst>
                </a:gridCol>
                <a:gridCol w="2122170">
                  <a:extLst>
                    <a:ext uri="{9D8B030D-6E8A-4147-A177-3AD203B41FA5}">
                      <a16:colId xmlns:a16="http://schemas.microsoft.com/office/drawing/2014/main" val="453948452"/>
                    </a:ext>
                  </a:extLst>
                </a:gridCol>
                <a:gridCol w="2122170">
                  <a:extLst>
                    <a:ext uri="{9D8B030D-6E8A-4147-A177-3AD203B41FA5}">
                      <a16:colId xmlns:a16="http://schemas.microsoft.com/office/drawing/2014/main" val="2104867318"/>
                    </a:ext>
                  </a:extLst>
                </a:gridCol>
                <a:gridCol w="2122170">
                  <a:extLst>
                    <a:ext uri="{9D8B030D-6E8A-4147-A177-3AD203B41FA5}">
                      <a16:colId xmlns:a16="http://schemas.microsoft.com/office/drawing/2014/main" val="3359965583"/>
                    </a:ext>
                  </a:extLst>
                </a:gridCol>
              </a:tblGrid>
              <a:tr h="10871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1/poly(n)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  <a:endParaRPr lang="en-CN" sz="2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Standard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/>
                        <a:t>guided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/>
                        <a:t>states</a:t>
                      </a:r>
                      <a:endParaRPr lang="en-C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Strong</a:t>
                      </a:r>
                      <a:r>
                        <a:rPr lang="zh-CN" alt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zh-CN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guided</a:t>
                      </a:r>
                      <a:r>
                        <a:rPr lang="zh-CN" alt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states</a:t>
                      </a:r>
                    </a:p>
                    <a:p>
                      <a:r>
                        <a:rPr lang="en-US" altLang="zh-CN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(open</a:t>
                      </a:r>
                      <a:r>
                        <a:rPr lang="zh-CN" alt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problem)</a:t>
                      </a:r>
                      <a:endParaRPr lang="en-CN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Succinct</a:t>
                      </a:r>
                      <a:r>
                        <a:rPr lang="zh-CN" alt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ground</a:t>
                      </a:r>
                      <a:r>
                        <a:rPr lang="zh-CN" alt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state</a:t>
                      </a:r>
                    </a:p>
                    <a:p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(Our</a:t>
                      </a:r>
                      <a:r>
                        <a:rPr lang="zh-CN" altLang="en-US" sz="24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result)</a:t>
                      </a:r>
                      <a:endParaRPr lang="en-CN" sz="2400" b="1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411421"/>
                  </a:ext>
                </a:extLst>
              </a:tr>
              <a:tr h="10871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/>
                        <a:t>Stoquastic</a:t>
                      </a:r>
                      <a:endParaRPr lang="en-US" altLang="zh-C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C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CN" sz="2400" dirty="0">
                        <a:solidFill>
                          <a:srgbClr val="0432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CN" sz="2400" dirty="0">
                        <a:solidFill>
                          <a:srgbClr val="0432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1192793"/>
                  </a:ext>
                </a:extLst>
              </a:tr>
              <a:tr h="10871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General</a:t>
                      </a:r>
                      <a:endParaRPr lang="en-C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QCMA-Complete</a:t>
                      </a:r>
                    </a:p>
                    <a:p>
                      <a:pPr algn="ctr"/>
                      <a:r>
                        <a:rPr lang="en-US" altLang="zh-CN" sz="2400" dirty="0">
                          <a:solidFill>
                            <a:srgbClr val="0432FF"/>
                          </a:solidFill>
                        </a:rPr>
                        <a:t>[WFC23]</a:t>
                      </a:r>
                      <a:endParaRPr lang="en-CN" sz="2400" dirty="0">
                        <a:solidFill>
                          <a:srgbClr val="0432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???</a:t>
                      </a:r>
                      <a:endParaRPr lang="en-C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???</a:t>
                      </a:r>
                      <a:endParaRPr lang="en-CN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77363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BA0992C-6D4A-E342-41C0-AB840BE7DB27}"/>
              </a:ext>
            </a:extLst>
          </p:cNvPr>
          <p:cNvSpPr txBox="1"/>
          <p:nvPr/>
        </p:nvSpPr>
        <p:spPr>
          <a:xfrm>
            <a:off x="8702040" y="2014060"/>
            <a:ext cx="3390736" cy="400110"/>
          </a:xfrm>
          <a:prstGeom prst="rect">
            <a:avLst/>
          </a:prstGeom>
          <a:solidFill>
            <a:schemeClr val="accent6">
              <a:lumMod val="20000"/>
              <a:lumOff val="80000"/>
              <a:alpha val="44088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Extremely</a:t>
            </a:r>
            <a:r>
              <a:rPr lang="zh-CN" altLang="en-US" sz="2000" dirty="0"/>
              <a:t> </a:t>
            </a:r>
            <a:r>
              <a:rPr lang="en-US" altLang="zh-CN" sz="2000" dirty="0"/>
              <a:t>strong</a:t>
            </a:r>
            <a:r>
              <a:rPr lang="zh-CN" altLang="en-US" sz="2000" dirty="0"/>
              <a:t> </a:t>
            </a:r>
            <a:r>
              <a:rPr lang="en-US" altLang="zh-CN" sz="2000" dirty="0"/>
              <a:t>guided</a:t>
            </a:r>
            <a:r>
              <a:rPr lang="zh-CN" altLang="en-US" sz="2000" dirty="0"/>
              <a:t> </a:t>
            </a:r>
            <a:r>
              <a:rPr lang="en-US" altLang="zh-CN" sz="2000" dirty="0"/>
              <a:t>states</a:t>
            </a:r>
            <a:endParaRPr lang="en-CN" sz="20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483832F-39E7-A09C-68E8-1B6FFAF15BE3}"/>
              </a:ext>
            </a:extLst>
          </p:cNvPr>
          <p:cNvGrpSpPr/>
          <p:nvPr/>
        </p:nvGrpSpPr>
        <p:grpSpPr>
          <a:xfrm>
            <a:off x="8636280" y="2438280"/>
            <a:ext cx="277200" cy="203400"/>
            <a:chOff x="8636280" y="2438280"/>
            <a:chExt cx="277200" cy="20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41A9A50-70F6-1F26-2193-92AEDE421520}"/>
                    </a:ext>
                  </a:extLst>
                </p14:cNvPr>
                <p14:cNvContentPartPr/>
                <p14:nvPr/>
              </p14:nvContentPartPr>
              <p14:xfrm>
                <a:off x="8636280" y="2459880"/>
                <a:ext cx="249840" cy="1818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41A9A50-70F6-1F26-2193-92AEDE42152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627640" y="2451240"/>
                  <a:ext cx="2674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103EAF8-A5A7-087C-5A37-5768872DF67F}"/>
                    </a:ext>
                  </a:extLst>
                </p14:cNvPr>
                <p14:cNvContentPartPr/>
                <p14:nvPr/>
              </p14:nvContentPartPr>
              <p14:xfrm>
                <a:off x="8732760" y="2438280"/>
                <a:ext cx="180720" cy="1663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103EAF8-A5A7-087C-5A37-5768872DF67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724120" y="2429280"/>
                  <a:ext cx="198360" cy="1839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277DBD38-B526-A48A-71A2-31FFFB01FF72}"/>
              </a:ext>
            </a:extLst>
          </p:cNvPr>
          <p:cNvSpPr txBox="1">
            <a:spLocks/>
          </p:cNvSpPr>
          <p:nvPr/>
        </p:nvSpPr>
        <p:spPr>
          <a:xfrm>
            <a:off x="838200" y="666621"/>
            <a:ext cx="10515600" cy="5869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solidFill>
                  <a:srgbClr val="0070C0"/>
                </a:solidFill>
              </a:rPr>
              <a:t>Try</a:t>
            </a:r>
            <a:r>
              <a:rPr lang="zh-CN" altLang="en-US" sz="2800" dirty="0">
                <a:solidFill>
                  <a:srgbClr val="0070C0"/>
                </a:solidFill>
              </a:rPr>
              <a:t> </a:t>
            </a:r>
            <a:r>
              <a:rPr lang="en-US" altLang="zh-CN" sz="2800" dirty="0">
                <a:solidFill>
                  <a:srgbClr val="0070C0"/>
                </a:solidFill>
              </a:rPr>
              <a:t>dequantizing</a:t>
            </a:r>
            <a:r>
              <a:rPr lang="zh-CN" altLang="en-US" sz="2800" dirty="0">
                <a:solidFill>
                  <a:srgbClr val="0070C0"/>
                </a:solidFill>
              </a:rPr>
              <a:t> </a:t>
            </a:r>
            <a:r>
              <a:rPr lang="en-US" altLang="zh-CN" sz="2800" dirty="0">
                <a:solidFill>
                  <a:srgbClr val="0070C0"/>
                </a:solidFill>
              </a:rPr>
              <a:t>LHP</a:t>
            </a:r>
            <a:r>
              <a:rPr lang="zh-CN" altLang="en-US" sz="2800" dirty="0">
                <a:solidFill>
                  <a:srgbClr val="0070C0"/>
                </a:solidFill>
              </a:rPr>
              <a:t> </a:t>
            </a:r>
            <a:r>
              <a:rPr lang="en-US" altLang="zh-CN" sz="2800" dirty="0">
                <a:solidFill>
                  <a:srgbClr val="0070C0"/>
                </a:solidFill>
              </a:rPr>
              <a:t>+</a:t>
            </a:r>
            <a:r>
              <a:rPr lang="zh-CN" altLang="en-US" sz="2800" dirty="0">
                <a:solidFill>
                  <a:srgbClr val="0070C0"/>
                </a:solidFill>
              </a:rPr>
              <a:t> </a:t>
            </a:r>
            <a:r>
              <a:rPr lang="en-US" altLang="zh-CN" sz="2800" dirty="0">
                <a:solidFill>
                  <a:srgbClr val="0070C0"/>
                </a:solidFill>
              </a:rPr>
              <a:t>Guided</a:t>
            </a:r>
            <a:r>
              <a:rPr lang="zh-CN" altLang="en-US" sz="2800" dirty="0">
                <a:solidFill>
                  <a:srgbClr val="0070C0"/>
                </a:solidFill>
              </a:rPr>
              <a:t> </a:t>
            </a:r>
            <a:r>
              <a:rPr lang="en-US" altLang="zh-CN" sz="2800" dirty="0">
                <a:solidFill>
                  <a:srgbClr val="0070C0"/>
                </a:solidFill>
              </a:rPr>
              <a:t>states</a:t>
            </a:r>
            <a:endParaRPr lang="en-CN" sz="2800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FD491A-D061-37A6-A070-2C2A19C9A8AE}"/>
              </a:ext>
            </a:extLst>
          </p:cNvPr>
          <p:cNvSpPr txBox="1"/>
          <p:nvPr/>
        </p:nvSpPr>
        <p:spPr>
          <a:xfrm>
            <a:off x="4271205" y="2076902"/>
            <a:ext cx="3649589" cy="400110"/>
          </a:xfrm>
          <a:prstGeom prst="rect">
            <a:avLst/>
          </a:prstGeom>
          <a:solidFill>
            <a:schemeClr val="accent6">
              <a:lumMod val="40000"/>
              <a:lumOff val="60000"/>
              <a:alpha val="44088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Entry-wise</a:t>
            </a:r>
            <a:r>
              <a:rPr lang="zh-CN" altLang="en-US" sz="2000" dirty="0"/>
              <a:t> </a:t>
            </a:r>
            <a:r>
              <a:rPr lang="en-US" altLang="zh-CN" sz="2000" dirty="0"/>
              <a:t>1/poly</a:t>
            </a:r>
            <a:r>
              <a:rPr lang="zh-CN" altLang="en-US" sz="2000" dirty="0"/>
              <a:t> </a:t>
            </a:r>
            <a:r>
              <a:rPr lang="en-US" altLang="zh-CN" sz="2000" dirty="0"/>
              <a:t>overlap</a:t>
            </a:r>
            <a:r>
              <a:rPr lang="zh-CN" altLang="en-US" sz="2000" dirty="0"/>
              <a:t> </a:t>
            </a:r>
            <a:r>
              <a:rPr lang="en-US" altLang="zh-CN" sz="2000" dirty="0"/>
              <a:t>with</a:t>
            </a:r>
            <a:r>
              <a:rPr lang="zh-CN" altLang="en-US" sz="2000" dirty="0"/>
              <a:t> </a:t>
            </a:r>
            <a:r>
              <a:rPr lang="en-US" altLang="zh-CN" sz="2000" dirty="0" err="1"/>
              <a:t>gs</a:t>
            </a:r>
            <a:endParaRPr lang="en-CN" sz="20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D1F12B8-EFFB-2E87-B69A-D9B89D415177}"/>
              </a:ext>
            </a:extLst>
          </p:cNvPr>
          <p:cNvGrpSpPr/>
          <p:nvPr/>
        </p:nvGrpSpPr>
        <p:grpSpPr>
          <a:xfrm>
            <a:off x="6526042" y="2461473"/>
            <a:ext cx="240840" cy="297360"/>
            <a:chOff x="6526042" y="2461473"/>
            <a:chExt cx="240840" cy="29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7E0A51A-1554-F3F4-5989-40B53BA2EE45}"/>
                    </a:ext>
                  </a:extLst>
                </p14:cNvPr>
                <p14:cNvContentPartPr/>
                <p14:nvPr/>
              </p14:nvContentPartPr>
              <p14:xfrm>
                <a:off x="6620722" y="2505753"/>
                <a:ext cx="52920" cy="2530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7E0A51A-1554-F3F4-5989-40B53BA2EE4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612082" y="2497113"/>
                  <a:ext cx="7056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596CC26-DC33-03C4-C38F-554C1696421F}"/>
                    </a:ext>
                  </a:extLst>
                </p14:cNvPr>
                <p14:cNvContentPartPr/>
                <p14:nvPr/>
              </p14:nvContentPartPr>
              <p14:xfrm>
                <a:off x="6526042" y="2461473"/>
                <a:ext cx="240840" cy="1652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596CC26-DC33-03C4-C38F-554C1696421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517042" y="2452833"/>
                  <a:ext cx="258480" cy="1828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DE872A6-AD3E-D362-AFA3-6190282B7940}"/>
              </a:ext>
            </a:extLst>
          </p:cNvPr>
          <p:cNvSpPr txBox="1"/>
          <p:nvPr/>
        </p:nvSpPr>
        <p:spPr>
          <a:xfrm>
            <a:off x="2183130" y="2031040"/>
            <a:ext cx="1697452" cy="400110"/>
          </a:xfrm>
          <a:prstGeom prst="rect">
            <a:avLst/>
          </a:prstGeom>
          <a:solidFill>
            <a:schemeClr val="accent6">
              <a:lumMod val="40000"/>
              <a:lumOff val="60000"/>
              <a:alpha val="44088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1/poly</a:t>
            </a:r>
            <a:r>
              <a:rPr lang="zh-CN" altLang="en-US" sz="2000" dirty="0"/>
              <a:t> </a:t>
            </a:r>
            <a:r>
              <a:rPr lang="en-US" altLang="zh-CN" sz="2000" dirty="0"/>
              <a:t>overlap</a:t>
            </a:r>
            <a:endParaRPr lang="en-CN" sz="20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F6131AC-B61E-1CD5-31FA-62BED1AE874D}"/>
              </a:ext>
            </a:extLst>
          </p:cNvPr>
          <p:cNvGrpSpPr/>
          <p:nvPr/>
        </p:nvGrpSpPr>
        <p:grpSpPr>
          <a:xfrm>
            <a:off x="3417447" y="2503593"/>
            <a:ext cx="236160" cy="205560"/>
            <a:chOff x="3417447" y="2503593"/>
            <a:chExt cx="236160" cy="20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FD77EEA-FD03-EB3D-8FA0-4418950B87E3}"/>
                    </a:ext>
                  </a:extLst>
                </p14:cNvPr>
                <p14:cNvContentPartPr/>
                <p14:nvPr/>
              </p14:nvContentPartPr>
              <p14:xfrm>
                <a:off x="3513927" y="2538513"/>
                <a:ext cx="94680" cy="1706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FD77EEA-FD03-EB3D-8FA0-4418950B87E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504927" y="2529513"/>
                  <a:ext cx="11232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320A673-1EFC-4C25-41AB-C7B9FD69E637}"/>
                    </a:ext>
                  </a:extLst>
                </p14:cNvPr>
                <p14:cNvContentPartPr/>
                <p14:nvPr/>
              </p14:nvContentPartPr>
              <p14:xfrm>
                <a:off x="3417447" y="2503593"/>
                <a:ext cx="236160" cy="135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320A673-1EFC-4C25-41AB-C7B9FD69E63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408807" y="2494953"/>
                  <a:ext cx="253800" cy="153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7233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1A1955C-1B5A-F073-8664-78B229928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374444"/>
              </p:ext>
            </p:extLst>
          </p:nvPr>
        </p:nvGraphicFramePr>
        <p:xfrm>
          <a:off x="1280160" y="2635697"/>
          <a:ext cx="8488680" cy="346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2170">
                  <a:extLst>
                    <a:ext uri="{9D8B030D-6E8A-4147-A177-3AD203B41FA5}">
                      <a16:colId xmlns:a16="http://schemas.microsoft.com/office/drawing/2014/main" val="1316965795"/>
                    </a:ext>
                  </a:extLst>
                </a:gridCol>
                <a:gridCol w="2122170">
                  <a:extLst>
                    <a:ext uri="{9D8B030D-6E8A-4147-A177-3AD203B41FA5}">
                      <a16:colId xmlns:a16="http://schemas.microsoft.com/office/drawing/2014/main" val="453948452"/>
                    </a:ext>
                  </a:extLst>
                </a:gridCol>
                <a:gridCol w="2122170">
                  <a:extLst>
                    <a:ext uri="{9D8B030D-6E8A-4147-A177-3AD203B41FA5}">
                      <a16:colId xmlns:a16="http://schemas.microsoft.com/office/drawing/2014/main" val="2104867318"/>
                    </a:ext>
                  </a:extLst>
                </a:gridCol>
                <a:gridCol w="2122170">
                  <a:extLst>
                    <a:ext uri="{9D8B030D-6E8A-4147-A177-3AD203B41FA5}">
                      <a16:colId xmlns:a16="http://schemas.microsoft.com/office/drawing/2014/main" val="3359965583"/>
                    </a:ext>
                  </a:extLst>
                </a:gridCol>
              </a:tblGrid>
              <a:tr h="10871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1/poly(n)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  <a:endParaRPr lang="en-CN" sz="2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N" sz="2400" b="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Standard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/>
                        <a:t>guided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/>
                        <a:t>states</a:t>
                      </a:r>
                      <a:endParaRPr lang="en-C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Strong</a:t>
                      </a:r>
                      <a:r>
                        <a:rPr lang="zh-CN" alt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zh-CN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guided</a:t>
                      </a:r>
                      <a:r>
                        <a:rPr lang="zh-CN" alt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states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(open</a:t>
                      </a:r>
                      <a:r>
                        <a:rPr lang="zh-CN" alt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problem)</a:t>
                      </a:r>
                      <a:endParaRPr lang="en-CN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Succinct</a:t>
                      </a:r>
                      <a:r>
                        <a:rPr lang="zh-CN" alt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ground</a:t>
                      </a:r>
                      <a:r>
                        <a:rPr lang="zh-CN" alt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state</a:t>
                      </a:r>
                    </a:p>
                    <a:p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(Our</a:t>
                      </a:r>
                      <a:r>
                        <a:rPr lang="zh-CN" altLang="en-US" sz="24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result)</a:t>
                      </a:r>
                      <a:endParaRPr lang="en-CN" sz="2400" b="1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411421"/>
                  </a:ext>
                </a:extLst>
              </a:tr>
              <a:tr h="10871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>
                          <a:highlight>
                            <a:srgbClr val="00FFFF"/>
                          </a:highlight>
                        </a:rPr>
                        <a:t>Stoquastic</a:t>
                      </a:r>
                      <a:endParaRPr lang="en-US" altLang="zh-CN" sz="2400" dirty="0">
                        <a:highlight>
                          <a:srgbClr val="00FFFF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C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CN" sz="2400" dirty="0">
                        <a:solidFill>
                          <a:srgbClr val="0432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CN" sz="2400" dirty="0">
                        <a:solidFill>
                          <a:srgbClr val="0432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1192793"/>
                  </a:ext>
                </a:extLst>
              </a:tr>
              <a:tr h="10871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General</a:t>
                      </a:r>
                      <a:endParaRPr lang="en-C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QCMA-Complete</a:t>
                      </a:r>
                    </a:p>
                    <a:p>
                      <a:pPr algn="ctr"/>
                      <a:r>
                        <a:rPr lang="en-US" altLang="zh-CN" sz="2400" dirty="0">
                          <a:solidFill>
                            <a:srgbClr val="0432FF"/>
                          </a:solidFill>
                        </a:rPr>
                        <a:t>[WFC23]</a:t>
                      </a:r>
                      <a:endParaRPr lang="en-CN" sz="2400" dirty="0">
                        <a:solidFill>
                          <a:srgbClr val="0432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???</a:t>
                      </a:r>
                      <a:endParaRPr lang="en-C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???</a:t>
                      </a:r>
                      <a:endParaRPr lang="en-CN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773639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B64C9FC9-E8A3-15AB-1D28-EF4D2B8C1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687" y="3576598"/>
            <a:ext cx="1346200" cy="4318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B5CCDA5-4F7B-70DA-F269-84A1F1132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5613" y="3622485"/>
            <a:ext cx="2108200" cy="36830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2AA998B1-2D81-EA4E-F5CE-A446F13E2A88}"/>
              </a:ext>
            </a:extLst>
          </p:cNvPr>
          <p:cNvGrpSpPr/>
          <p:nvPr/>
        </p:nvGrpSpPr>
        <p:grpSpPr>
          <a:xfrm>
            <a:off x="2125440" y="3747826"/>
            <a:ext cx="595440" cy="221760"/>
            <a:chOff x="3202080" y="2178240"/>
            <a:chExt cx="595440" cy="22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AA845A3-7687-2ABB-ADC4-733AFA50B0DA}"/>
                    </a:ext>
                  </a:extLst>
                </p14:cNvPr>
                <p14:cNvContentPartPr/>
                <p14:nvPr/>
              </p14:nvContentPartPr>
              <p14:xfrm>
                <a:off x="3236640" y="2282280"/>
                <a:ext cx="494640" cy="86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AA845A3-7687-2ABB-ADC4-733AFA50B0D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227633" y="2273280"/>
                  <a:ext cx="512293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6468B55-72BF-EDF5-DF28-17544B93A8DD}"/>
                    </a:ext>
                  </a:extLst>
                </p14:cNvPr>
                <p14:cNvContentPartPr/>
                <p14:nvPr/>
              </p14:nvContentPartPr>
              <p14:xfrm>
                <a:off x="3633000" y="2203440"/>
                <a:ext cx="164520" cy="1796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6468B55-72BF-EDF5-DF28-17544B93A8D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24000" y="2194440"/>
                  <a:ext cx="18216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4FBE6E8-18F4-40CE-820D-A6C4E35F63FE}"/>
                    </a:ext>
                  </a:extLst>
                </p14:cNvPr>
                <p14:cNvContentPartPr/>
                <p14:nvPr/>
              </p14:nvContentPartPr>
              <p14:xfrm>
                <a:off x="3202080" y="2178240"/>
                <a:ext cx="214200" cy="2217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4FBE6E8-18F4-40CE-820D-A6C4E35F63F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193080" y="2169240"/>
                  <a:ext cx="231840" cy="2394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741C041-8178-3B5C-BD35-96DE437E967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8393" y="3504867"/>
            <a:ext cx="448540" cy="48591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C610F24-63CB-7CEE-B18E-0115152F95F7}"/>
              </a:ext>
            </a:extLst>
          </p:cNvPr>
          <p:cNvSpPr txBox="1">
            <a:spLocks/>
          </p:cNvSpPr>
          <p:nvPr/>
        </p:nvSpPr>
        <p:spPr>
          <a:xfrm>
            <a:off x="838200" y="96011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altLang="zh-CN" sz="2800" dirty="0"/>
            </a:br>
            <a:r>
              <a:rPr lang="en-US" altLang="zh-CN" sz="2800" dirty="0"/>
              <a:t>Difficulty</a:t>
            </a:r>
            <a:r>
              <a:rPr lang="zh-CN" altLang="en-US" sz="2800" dirty="0"/>
              <a:t> </a:t>
            </a:r>
            <a:r>
              <a:rPr lang="en-US" altLang="zh-CN" sz="2800" dirty="0"/>
              <a:t>for</a:t>
            </a:r>
            <a:r>
              <a:rPr lang="zh-CN" altLang="en-US" sz="2800" dirty="0"/>
              <a:t> </a:t>
            </a:r>
            <a:r>
              <a:rPr lang="en-US" altLang="zh-CN" sz="2800" dirty="0"/>
              <a:t>dequantizing:</a:t>
            </a:r>
            <a:r>
              <a:rPr lang="zh-CN" altLang="en-US" sz="2800" dirty="0"/>
              <a:t> </a:t>
            </a:r>
            <a:r>
              <a:rPr lang="en-US" altLang="zh-CN" sz="2800" b="1" dirty="0">
                <a:solidFill>
                  <a:srgbClr val="0432FF"/>
                </a:solidFill>
              </a:rPr>
              <a:t>Sign</a:t>
            </a:r>
            <a:r>
              <a:rPr lang="zh-CN" altLang="en-US" sz="2800" b="1" dirty="0">
                <a:solidFill>
                  <a:srgbClr val="0432FF"/>
                </a:solidFill>
              </a:rPr>
              <a:t> </a:t>
            </a:r>
            <a:r>
              <a:rPr lang="en-US" altLang="zh-CN" sz="2800" b="1" dirty="0">
                <a:solidFill>
                  <a:srgbClr val="0432FF"/>
                </a:solidFill>
              </a:rPr>
              <a:t>Problem</a:t>
            </a:r>
            <a:br>
              <a:rPr lang="en-US" altLang="zh-CN" sz="2800" dirty="0"/>
            </a:br>
            <a:r>
              <a:rPr lang="en-US" altLang="zh-CN" sz="2800" dirty="0"/>
              <a:t>Extremely</a:t>
            </a:r>
            <a:r>
              <a:rPr lang="zh-CN" altLang="en-US" sz="2800" dirty="0"/>
              <a:t> </a:t>
            </a:r>
            <a:r>
              <a:rPr lang="en-US" altLang="zh-CN" sz="2800" dirty="0"/>
              <a:t>strong</a:t>
            </a:r>
            <a:r>
              <a:rPr lang="zh-CN" altLang="en-US" sz="2800" dirty="0"/>
              <a:t> </a:t>
            </a:r>
            <a:r>
              <a:rPr lang="en-US" altLang="zh-CN" sz="2800" dirty="0"/>
              <a:t>guided</a:t>
            </a:r>
            <a:r>
              <a:rPr lang="zh-CN" altLang="en-US" sz="2800" dirty="0"/>
              <a:t> </a:t>
            </a:r>
            <a:r>
              <a:rPr lang="en-US" altLang="zh-CN" sz="2800" dirty="0"/>
              <a:t>states</a:t>
            </a:r>
            <a:r>
              <a:rPr lang="zh-CN" altLang="en-US" sz="2800" dirty="0"/>
              <a:t> </a:t>
            </a:r>
            <a:r>
              <a:rPr lang="en-US" altLang="zh-CN" sz="2800" dirty="0">
                <a:sym typeface="Wingdings" pitchFamily="2" charset="2"/>
              </a:rPr>
              <a:t></a:t>
            </a:r>
            <a:r>
              <a:rPr lang="zh-CN" altLang="en-US" sz="2800" dirty="0">
                <a:sym typeface="Wingdings" pitchFamily="2" charset="2"/>
              </a:rPr>
              <a:t> </a:t>
            </a:r>
            <a:r>
              <a:rPr lang="en-US" altLang="zh-CN" sz="2800" dirty="0">
                <a:sym typeface="Wingdings" pitchFamily="2" charset="2"/>
              </a:rPr>
              <a:t>Circumvent</a:t>
            </a:r>
            <a:r>
              <a:rPr lang="zh-CN" altLang="en-US" sz="2800" dirty="0">
                <a:sym typeface="Wingdings" pitchFamily="2" charset="2"/>
              </a:rPr>
              <a:t> </a:t>
            </a:r>
            <a:r>
              <a:rPr lang="en-US" altLang="zh-CN" sz="2800" dirty="0">
                <a:sym typeface="Wingdings" pitchFamily="2" charset="2"/>
              </a:rPr>
              <a:t>the</a:t>
            </a:r>
            <a:r>
              <a:rPr lang="zh-CN" altLang="en-US" sz="2800" dirty="0">
                <a:sym typeface="Wingdings" pitchFamily="2" charset="2"/>
              </a:rPr>
              <a:t> </a:t>
            </a:r>
            <a:r>
              <a:rPr lang="en-US" altLang="zh-CN" sz="2800" dirty="0">
                <a:sym typeface="Wingdings" pitchFamily="2" charset="2"/>
              </a:rPr>
              <a:t>sign</a:t>
            </a:r>
            <a:r>
              <a:rPr lang="zh-CN" altLang="en-US" sz="2800" dirty="0">
                <a:sym typeface="Wingdings" pitchFamily="2" charset="2"/>
              </a:rPr>
              <a:t> </a:t>
            </a:r>
            <a:r>
              <a:rPr lang="en-US" altLang="zh-CN" sz="2800" dirty="0">
                <a:sym typeface="Wingdings" pitchFamily="2" charset="2"/>
              </a:rPr>
              <a:t>problem</a:t>
            </a:r>
            <a:br>
              <a:rPr lang="en-US" altLang="zh-CN" sz="2800" dirty="0"/>
            </a:br>
            <a:endParaRPr lang="en-CN" sz="2800" dirty="0">
              <a:solidFill>
                <a:srgbClr val="0070C0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5482517-75FF-156E-FCCA-DEA69FB2DDC1}"/>
              </a:ext>
            </a:extLst>
          </p:cNvPr>
          <p:cNvSpPr txBox="1">
            <a:spLocks/>
          </p:cNvSpPr>
          <p:nvPr/>
        </p:nvSpPr>
        <p:spPr>
          <a:xfrm>
            <a:off x="838200" y="666621"/>
            <a:ext cx="10515600" cy="5869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solidFill>
                  <a:srgbClr val="0070C0"/>
                </a:solidFill>
              </a:rPr>
              <a:t>Try</a:t>
            </a:r>
            <a:r>
              <a:rPr lang="zh-CN" altLang="en-US" sz="2800" dirty="0">
                <a:solidFill>
                  <a:srgbClr val="0070C0"/>
                </a:solidFill>
              </a:rPr>
              <a:t> </a:t>
            </a:r>
            <a:r>
              <a:rPr lang="en-US" altLang="zh-CN" sz="2800" dirty="0">
                <a:solidFill>
                  <a:srgbClr val="0070C0"/>
                </a:solidFill>
              </a:rPr>
              <a:t>dequantizing</a:t>
            </a:r>
            <a:r>
              <a:rPr lang="zh-CN" altLang="en-US" sz="2800" dirty="0">
                <a:solidFill>
                  <a:srgbClr val="0070C0"/>
                </a:solidFill>
              </a:rPr>
              <a:t> </a:t>
            </a:r>
            <a:r>
              <a:rPr lang="en-US" altLang="zh-CN" sz="2800" dirty="0">
                <a:solidFill>
                  <a:srgbClr val="0070C0"/>
                </a:solidFill>
              </a:rPr>
              <a:t>LHP</a:t>
            </a:r>
            <a:r>
              <a:rPr lang="zh-CN" altLang="en-US" sz="2800" dirty="0">
                <a:solidFill>
                  <a:srgbClr val="0070C0"/>
                </a:solidFill>
              </a:rPr>
              <a:t> </a:t>
            </a:r>
            <a:r>
              <a:rPr lang="en-US" altLang="zh-CN" sz="2800" dirty="0">
                <a:solidFill>
                  <a:srgbClr val="0070C0"/>
                </a:solidFill>
              </a:rPr>
              <a:t>+</a:t>
            </a:r>
            <a:r>
              <a:rPr lang="zh-CN" altLang="en-US" sz="2800" dirty="0">
                <a:solidFill>
                  <a:srgbClr val="0070C0"/>
                </a:solidFill>
              </a:rPr>
              <a:t> </a:t>
            </a:r>
            <a:r>
              <a:rPr lang="en-US" altLang="zh-CN" sz="2800" dirty="0">
                <a:solidFill>
                  <a:srgbClr val="0070C0"/>
                </a:solidFill>
              </a:rPr>
              <a:t>Guided</a:t>
            </a:r>
            <a:r>
              <a:rPr lang="zh-CN" altLang="en-US" sz="2800" dirty="0">
                <a:solidFill>
                  <a:srgbClr val="0070C0"/>
                </a:solidFill>
              </a:rPr>
              <a:t> </a:t>
            </a:r>
            <a:r>
              <a:rPr lang="en-US" altLang="zh-CN" sz="2800" dirty="0">
                <a:solidFill>
                  <a:srgbClr val="0070C0"/>
                </a:solidFill>
              </a:rPr>
              <a:t>states</a:t>
            </a:r>
            <a:endParaRPr lang="en-CN" sz="2800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380EBC-D178-BB6E-B471-8F78CEB57317}"/>
              </a:ext>
            </a:extLst>
          </p:cNvPr>
          <p:cNvSpPr txBox="1"/>
          <p:nvPr/>
        </p:nvSpPr>
        <p:spPr>
          <a:xfrm>
            <a:off x="8702040" y="2014060"/>
            <a:ext cx="3390736" cy="400110"/>
          </a:xfrm>
          <a:prstGeom prst="rect">
            <a:avLst/>
          </a:prstGeom>
          <a:solidFill>
            <a:schemeClr val="accent6">
              <a:lumMod val="20000"/>
              <a:lumOff val="80000"/>
              <a:alpha val="44088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Extremely</a:t>
            </a:r>
            <a:r>
              <a:rPr lang="zh-CN" altLang="en-US" sz="2000" dirty="0"/>
              <a:t> </a:t>
            </a:r>
            <a:r>
              <a:rPr lang="en-US" altLang="zh-CN" sz="2000" dirty="0"/>
              <a:t>strong</a:t>
            </a:r>
            <a:r>
              <a:rPr lang="zh-CN" altLang="en-US" sz="2000" dirty="0"/>
              <a:t> </a:t>
            </a:r>
            <a:r>
              <a:rPr lang="en-US" altLang="zh-CN" sz="2000" dirty="0"/>
              <a:t>guided</a:t>
            </a:r>
            <a:r>
              <a:rPr lang="zh-CN" altLang="en-US" sz="2000" dirty="0"/>
              <a:t> </a:t>
            </a:r>
            <a:r>
              <a:rPr lang="en-US" altLang="zh-CN" sz="2000" dirty="0"/>
              <a:t>states</a:t>
            </a:r>
            <a:endParaRPr lang="en-CN" sz="20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D95FF05-EFFE-D965-16C6-CAF662725FC1}"/>
              </a:ext>
            </a:extLst>
          </p:cNvPr>
          <p:cNvGrpSpPr/>
          <p:nvPr/>
        </p:nvGrpSpPr>
        <p:grpSpPr>
          <a:xfrm>
            <a:off x="8636280" y="2438280"/>
            <a:ext cx="277200" cy="203400"/>
            <a:chOff x="8636280" y="2438280"/>
            <a:chExt cx="277200" cy="20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151AEF7-05E1-B207-86E0-9E51B4BA6BB7}"/>
                    </a:ext>
                  </a:extLst>
                </p14:cNvPr>
                <p14:cNvContentPartPr/>
                <p14:nvPr/>
              </p14:nvContentPartPr>
              <p14:xfrm>
                <a:off x="8636280" y="2459880"/>
                <a:ext cx="249840" cy="1818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41A9A50-70F6-1F26-2193-92AEDE42152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627640" y="2451240"/>
                  <a:ext cx="2674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617A8AE-44C3-29E0-2E6C-F50EB8153A66}"/>
                    </a:ext>
                  </a:extLst>
                </p14:cNvPr>
                <p14:cNvContentPartPr/>
                <p14:nvPr/>
              </p14:nvContentPartPr>
              <p14:xfrm>
                <a:off x="8732760" y="2438280"/>
                <a:ext cx="180720" cy="1663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103EAF8-A5A7-087C-5A37-5768872DF67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724120" y="2429280"/>
                  <a:ext cx="198360" cy="1839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B5FF74E6-A756-F39A-EDD2-434A7E98B9B5}"/>
              </a:ext>
            </a:extLst>
          </p:cNvPr>
          <p:cNvSpPr txBox="1"/>
          <p:nvPr/>
        </p:nvSpPr>
        <p:spPr>
          <a:xfrm>
            <a:off x="4271205" y="2076902"/>
            <a:ext cx="3649589" cy="400110"/>
          </a:xfrm>
          <a:prstGeom prst="rect">
            <a:avLst/>
          </a:prstGeom>
          <a:solidFill>
            <a:schemeClr val="accent6">
              <a:lumMod val="40000"/>
              <a:lumOff val="60000"/>
              <a:alpha val="44088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Entry-wise</a:t>
            </a:r>
            <a:r>
              <a:rPr lang="zh-CN" altLang="en-US" sz="2000" dirty="0"/>
              <a:t> </a:t>
            </a:r>
            <a:r>
              <a:rPr lang="en-US" altLang="zh-CN" sz="2000" dirty="0"/>
              <a:t>1/poly</a:t>
            </a:r>
            <a:r>
              <a:rPr lang="zh-CN" altLang="en-US" sz="2000" dirty="0"/>
              <a:t> </a:t>
            </a:r>
            <a:r>
              <a:rPr lang="en-US" altLang="zh-CN" sz="2000" dirty="0"/>
              <a:t>overlap</a:t>
            </a:r>
            <a:r>
              <a:rPr lang="zh-CN" altLang="en-US" sz="2000" dirty="0"/>
              <a:t> </a:t>
            </a:r>
            <a:r>
              <a:rPr lang="en-US" altLang="zh-CN" sz="2000" dirty="0"/>
              <a:t>with</a:t>
            </a:r>
            <a:r>
              <a:rPr lang="zh-CN" altLang="en-US" sz="2000" dirty="0"/>
              <a:t> </a:t>
            </a:r>
            <a:r>
              <a:rPr lang="en-US" altLang="zh-CN" sz="2000" dirty="0" err="1"/>
              <a:t>gs</a:t>
            </a:r>
            <a:endParaRPr lang="en-CN" sz="20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C1E145-3D88-B354-9D27-AAB6D35BEBA0}"/>
              </a:ext>
            </a:extLst>
          </p:cNvPr>
          <p:cNvGrpSpPr/>
          <p:nvPr/>
        </p:nvGrpSpPr>
        <p:grpSpPr>
          <a:xfrm>
            <a:off x="6526042" y="2461473"/>
            <a:ext cx="240840" cy="297360"/>
            <a:chOff x="6526042" y="2461473"/>
            <a:chExt cx="240840" cy="29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B211AF3-BF04-3D09-1C05-FE3618528AEE}"/>
                    </a:ext>
                  </a:extLst>
                </p14:cNvPr>
                <p14:cNvContentPartPr/>
                <p14:nvPr/>
              </p14:nvContentPartPr>
              <p14:xfrm>
                <a:off x="6620722" y="2505753"/>
                <a:ext cx="52920" cy="2530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7E0A51A-1554-F3F4-5989-40B53BA2EE4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612082" y="2497113"/>
                  <a:ext cx="7056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80FDE7D-144E-6304-6582-9C01F372ABB8}"/>
                    </a:ext>
                  </a:extLst>
                </p14:cNvPr>
                <p14:cNvContentPartPr/>
                <p14:nvPr/>
              </p14:nvContentPartPr>
              <p14:xfrm>
                <a:off x="6526042" y="2461473"/>
                <a:ext cx="240840" cy="1652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596CC26-DC33-03C4-C38F-554C1696421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517042" y="2452833"/>
                  <a:ext cx="258480" cy="1828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E3AACB60-0DEF-8649-08D7-FD4E1E7D573D}"/>
              </a:ext>
            </a:extLst>
          </p:cNvPr>
          <p:cNvSpPr txBox="1"/>
          <p:nvPr/>
        </p:nvSpPr>
        <p:spPr>
          <a:xfrm>
            <a:off x="2183130" y="2031040"/>
            <a:ext cx="1697452" cy="400110"/>
          </a:xfrm>
          <a:prstGeom prst="rect">
            <a:avLst/>
          </a:prstGeom>
          <a:solidFill>
            <a:schemeClr val="accent6">
              <a:lumMod val="40000"/>
              <a:lumOff val="60000"/>
              <a:alpha val="44088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1/poly</a:t>
            </a:r>
            <a:r>
              <a:rPr lang="zh-CN" altLang="en-US" sz="2000" dirty="0"/>
              <a:t> </a:t>
            </a:r>
            <a:r>
              <a:rPr lang="en-US" altLang="zh-CN" sz="2000" dirty="0"/>
              <a:t>overlap</a:t>
            </a:r>
            <a:endParaRPr lang="en-CN" sz="2000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038621A-AE45-F7FD-C38F-6339E5F033AB}"/>
              </a:ext>
            </a:extLst>
          </p:cNvPr>
          <p:cNvGrpSpPr/>
          <p:nvPr/>
        </p:nvGrpSpPr>
        <p:grpSpPr>
          <a:xfrm>
            <a:off x="3417447" y="2503593"/>
            <a:ext cx="236160" cy="205560"/>
            <a:chOff x="3417447" y="2503593"/>
            <a:chExt cx="236160" cy="20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94BA479-3DE5-0A7B-57CE-2FA496DD533C}"/>
                    </a:ext>
                  </a:extLst>
                </p14:cNvPr>
                <p14:cNvContentPartPr/>
                <p14:nvPr/>
              </p14:nvContentPartPr>
              <p14:xfrm>
                <a:off x="3513927" y="2538513"/>
                <a:ext cx="94680" cy="1706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94BA479-3DE5-0A7B-57CE-2FA496DD533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504927" y="2529513"/>
                  <a:ext cx="11232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B8C8C4E-4028-122E-1201-C6A9EA6115A2}"/>
                    </a:ext>
                  </a:extLst>
                </p14:cNvPr>
                <p14:cNvContentPartPr/>
                <p14:nvPr/>
              </p14:nvContentPartPr>
              <p14:xfrm>
                <a:off x="3417447" y="2503593"/>
                <a:ext cx="236160" cy="135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B8C8C4E-4028-122E-1201-C6A9EA6115A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408807" y="2494953"/>
                  <a:ext cx="253800" cy="153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71286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1A1955C-1B5A-F073-8664-78B229928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480802"/>
              </p:ext>
            </p:extLst>
          </p:nvPr>
        </p:nvGraphicFramePr>
        <p:xfrm>
          <a:off x="1280160" y="2635697"/>
          <a:ext cx="8488680" cy="346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2170">
                  <a:extLst>
                    <a:ext uri="{9D8B030D-6E8A-4147-A177-3AD203B41FA5}">
                      <a16:colId xmlns:a16="http://schemas.microsoft.com/office/drawing/2014/main" val="1316965795"/>
                    </a:ext>
                  </a:extLst>
                </a:gridCol>
                <a:gridCol w="2122170">
                  <a:extLst>
                    <a:ext uri="{9D8B030D-6E8A-4147-A177-3AD203B41FA5}">
                      <a16:colId xmlns:a16="http://schemas.microsoft.com/office/drawing/2014/main" val="453948452"/>
                    </a:ext>
                  </a:extLst>
                </a:gridCol>
                <a:gridCol w="2122170">
                  <a:extLst>
                    <a:ext uri="{9D8B030D-6E8A-4147-A177-3AD203B41FA5}">
                      <a16:colId xmlns:a16="http://schemas.microsoft.com/office/drawing/2014/main" val="2104867318"/>
                    </a:ext>
                  </a:extLst>
                </a:gridCol>
                <a:gridCol w="2122170">
                  <a:extLst>
                    <a:ext uri="{9D8B030D-6E8A-4147-A177-3AD203B41FA5}">
                      <a16:colId xmlns:a16="http://schemas.microsoft.com/office/drawing/2014/main" val="3359965583"/>
                    </a:ext>
                  </a:extLst>
                </a:gridCol>
              </a:tblGrid>
              <a:tr h="10871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1/poly(n)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  <a:endParaRPr lang="en-CN" sz="2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N" sz="2400" b="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Standard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/>
                        <a:t>guided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/>
                        <a:t>states</a:t>
                      </a:r>
                      <a:endParaRPr lang="en-C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Strong</a:t>
                      </a:r>
                      <a:r>
                        <a:rPr lang="zh-CN" alt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zh-CN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guided</a:t>
                      </a:r>
                      <a:r>
                        <a:rPr lang="zh-CN" alt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states</a:t>
                      </a:r>
                    </a:p>
                    <a:p>
                      <a:r>
                        <a:rPr lang="en-US" altLang="zh-CN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(open</a:t>
                      </a:r>
                      <a:r>
                        <a:rPr lang="zh-CN" alt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problem)</a:t>
                      </a:r>
                      <a:endParaRPr lang="en-CN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Succinct</a:t>
                      </a:r>
                      <a:r>
                        <a:rPr lang="zh-CN" alt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ground</a:t>
                      </a:r>
                      <a:r>
                        <a:rPr lang="zh-CN" alt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state</a:t>
                      </a:r>
                    </a:p>
                    <a:p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(Our</a:t>
                      </a:r>
                      <a:r>
                        <a:rPr lang="zh-CN" altLang="en-US" sz="24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result)</a:t>
                      </a:r>
                      <a:endParaRPr lang="en-CN" sz="2400" b="1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411421"/>
                  </a:ext>
                </a:extLst>
              </a:tr>
              <a:tr h="10871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/>
                        <a:t>Stoquastic</a:t>
                      </a:r>
                      <a:endParaRPr lang="en-US" altLang="zh-C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???</a:t>
                      </a:r>
                      <a:endParaRPr lang="en-C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MA-Complete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0432FF"/>
                          </a:solidFill>
                        </a:rPr>
                        <a:t>[Bra14]</a:t>
                      </a:r>
                      <a:endParaRPr lang="en-CN" sz="2400" dirty="0">
                        <a:solidFill>
                          <a:srgbClr val="0432FF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MA-complete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0432FF"/>
                          </a:solidFill>
                        </a:rPr>
                        <a:t>[BT10] [Liu20]</a:t>
                      </a:r>
                      <a:endParaRPr lang="en-CN" sz="2400" dirty="0">
                        <a:solidFill>
                          <a:srgbClr val="0432FF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192793"/>
                  </a:ext>
                </a:extLst>
              </a:tr>
              <a:tr h="10871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General</a:t>
                      </a:r>
                      <a:endParaRPr lang="en-C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QCMA-Complete</a:t>
                      </a:r>
                    </a:p>
                    <a:p>
                      <a:pPr algn="ctr"/>
                      <a:r>
                        <a:rPr lang="en-US" altLang="zh-CN" sz="2400" dirty="0">
                          <a:solidFill>
                            <a:srgbClr val="0432FF"/>
                          </a:solidFill>
                        </a:rPr>
                        <a:t>[WFC23]</a:t>
                      </a:r>
                      <a:endParaRPr lang="en-CN" sz="2400" dirty="0">
                        <a:solidFill>
                          <a:srgbClr val="0432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???</a:t>
                      </a:r>
                      <a:endParaRPr lang="en-C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???</a:t>
                      </a:r>
                      <a:endParaRPr lang="en-CN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773639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D90C1C70-196A-BE5F-8216-EE5C1F44D3D6}"/>
              </a:ext>
            </a:extLst>
          </p:cNvPr>
          <p:cNvSpPr txBox="1"/>
          <p:nvPr/>
        </p:nvSpPr>
        <p:spPr>
          <a:xfrm>
            <a:off x="9464040" y="4583817"/>
            <a:ext cx="2727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F0000"/>
                </a:solidFill>
              </a:rPr>
              <a:t>Can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we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circumvent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zh-CN" altLang="en-US" sz="2000" dirty="0">
                <a:solidFill>
                  <a:srgbClr val="FF0000"/>
                </a:solidFill>
              </a:rPr>
              <a:t>      </a:t>
            </a:r>
            <a:r>
              <a:rPr lang="en-US" altLang="zh-CN" sz="2000" dirty="0">
                <a:solidFill>
                  <a:srgbClr val="FF0000"/>
                </a:solidFill>
              </a:rPr>
              <a:t>sign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problem?</a:t>
            </a:r>
            <a:endParaRPr lang="en-CN" sz="2000" dirty="0">
              <a:solidFill>
                <a:srgbClr val="FF0000"/>
              </a:solidFill>
            </a:endParaRPr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91816107-3683-165C-3DCD-4DE30384C958}"/>
              </a:ext>
            </a:extLst>
          </p:cNvPr>
          <p:cNvSpPr/>
          <p:nvPr/>
        </p:nvSpPr>
        <p:spPr>
          <a:xfrm>
            <a:off x="8534400" y="4724400"/>
            <a:ext cx="335280" cy="426720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03AF527-EE00-4F86-46B0-2BE8281A5F2F}"/>
              </a:ext>
            </a:extLst>
          </p:cNvPr>
          <p:cNvSpPr txBox="1">
            <a:spLocks/>
          </p:cNvSpPr>
          <p:nvPr/>
        </p:nvSpPr>
        <p:spPr>
          <a:xfrm>
            <a:off x="838200" y="96011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altLang="zh-CN" sz="2800" dirty="0"/>
            </a:br>
            <a:r>
              <a:rPr lang="en-US" altLang="zh-CN" sz="2800" dirty="0"/>
              <a:t>Difficulty</a:t>
            </a:r>
            <a:r>
              <a:rPr lang="zh-CN" altLang="en-US" sz="2800" dirty="0"/>
              <a:t> </a:t>
            </a:r>
            <a:r>
              <a:rPr lang="en-US" altLang="zh-CN" sz="2800" dirty="0"/>
              <a:t>for</a:t>
            </a:r>
            <a:r>
              <a:rPr lang="zh-CN" altLang="en-US" sz="2800" dirty="0"/>
              <a:t> </a:t>
            </a:r>
            <a:r>
              <a:rPr lang="en-US" altLang="zh-CN" sz="2800" dirty="0"/>
              <a:t>dequantizing:</a:t>
            </a:r>
            <a:r>
              <a:rPr lang="zh-CN" altLang="en-US" sz="2800" dirty="0"/>
              <a:t> </a:t>
            </a:r>
            <a:r>
              <a:rPr lang="en-US" altLang="zh-CN" sz="2800" b="1" dirty="0">
                <a:solidFill>
                  <a:srgbClr val="0432FF"/>
                </a:solidFill>
              </a:rPr>
              <a:t>Sign</a:t>
            </a:r>
            <a:r>
              <a:rPr lang="zh-CN" altLang="en-US" sz="2800" b="1" dirty="0">
                <a:solidFill>
                  <a:srgbClr val="0432FF"/>
                </a:solidFill>
              </a:rPr>
              <a:t> </a:t>
            </a:r>
            <a:r>
              <a:rPr lang="en-US" altLang="zh-CN" sz="2800" b="1" dirty="0">
                <a:solidFill>
                  <a:srgbClr val="0432FF"/>
                </a:solidFill>
              </a:rPr>
              <a:t>Problem</a:t>
            </a:r>
            <a:br>
              <a:rPr lang="en-US" altLang="zh-CN" sz="2800" dirty="0"/>
            </a:br>
            <a:r>
              <a:rPr lang="en-US" altLang="zh-CN" sz="2800" dirty="0"/>
              <a:t>Extremely</a:t>
            </a:r>
            <a:r>
              <a:rPr lang="zh-CN" altLang="en-US" sz="2800" dirty="0"/>
              <a:t> </a:t>
            </a:r>
            <a:r>
              <a:rPr lang="en-US" altLang="zh-CN" sz="2800" dirty="0"/>
              <a:t>strong</a:t>
            </a:r>
            <a:r>
              <a:rPr lang="zh-CN" altLang="en-US" sz="2800" dirty="0"/>
              <a:t> </a:t>
            </a:r>
            <a:r>
              <a:rPr lang="en-US" altLang="zh-CN" sz="2800" dirty="0"/>
              <a:t>guided</a:t>
            </a:r>
            <a:r>
              <a:rPr lang="zh-CN" altLang="en-US" sz="2800" dirty="0"/>
              <a:t> </a:t>
            </a:r>
            <a:r>
              <a:rPr lang="en-US" altLang="zh-CN" sz="2800" dirty="0"/>
              <a:t>states</a:t>
            </a:r>
            <a:r>
              <a:rPr lang="zh-CN" altLang="en-US" sz="2800" dirty="0"/>
              <a:t> </a:t>
            </a:r>
            <a:r>
              <a:rPr lang="en-US" altLang="zh-CN" sz="2800" dirty="0">
                <a:sym typeface="Wingdings" pitchFamily="2" charset="2"/>
              </a:rPr>
              <a:t></a:t>
            </a:r>
            <a:r>
              <a:rPr lang="zh-CN" altLang="en-US" sz="2800" dirty="0">
                <a:sym typeface="Wingdings" pitchFamily="2" charset="2"/>
              </a:rPr>
              <a:t> </a:t>
            </a:r>
            <a:r>
              <a:rPr lang="en-US" altLang="zh-CN" sz="2800" dirty="0">
                <a:sym typeface="Wingdings" pitchFamily="2" charset="2"/>
              </a:rPr>
              <a:t>Circumvent</a:t>
            </a:r>
            <a:r>
              <a:rPr lang="zh-CN" altLang="en-US" sz="2800" dirty="0">
                <a:sym typeface="Wingdings" pitchFamily="2" charset="2"/>
              </a:rPr>
              <a:t> </a:t>
            </a:r>
            <a:r>
              <a:rPr lang="en-US" altLang="zh-CN" sz="2800" dirty="0">
                <a:sym typeface="Wingdings" pitchFamily="2" charset="2"/>
              </a:rPr>
              <a:t>the</a:t>
            </a:r>
            <a:r>
              <a:rPr lang="zh-CN" altLang="en-US" sz="2800" dirty="0">
                <a:sym typeface="Wingdings" pitchFamily="2" charset="2"/>
              </a:rPr>
              <a:t> </a:t>
            </a:r>
            <a:r>
              <a:rPr lang="en-US" altLang="zh-CN" sz="2800" dirty="0">
                <a:sym typeface="Wingdings" pitchFamily="2" charset="2"/>
              </a:rPr>
              <a:t>sign</a:t>
            </a:r>
            <a:r>
              <a:rPr lang="zh-CN" altLang="en-US" sz="2800" dirty="0">
                <a:sym typeface="Wingdings" pitchFamily="2" charset="2"/>
              </a:rPr>
              <a:t> </a:t>
            </a:r>
            <a:r>
              <a:rPr lang="en-US" altLang="zh-CN" sz="2800" dirty="0">
                <a:sym typeface="Wingdings" pitchFamily="2" charset="2"/>
              </a:rPr>
              <a:t>problem</a:t>
            </a:r>
            <a:br>
              <a:rPr lang="en-US" altLang="zh-CN" sz="2800" dirty="0"/>
            </a:br>
            <a:endParaRPr lang="en-CN" sz="2800" dirty="0">
              <a:solidFill>
                <a:srgbClr val="0070C0"/>
              </a:solidFill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7CA6958C-0AC5-7B62-1DCC-8482DA724BA0}"/>
              </a:ext>
            </a:extLst>
          </p:cNvPr>
          <p:cNvSpPr txBox="1">
            <a:spLocks/>
          </p:cNvSpPr>
          <p:nvPr/>
        </p:nvSpPr>
        <p:spPr>
          <a:xfrm>
            <a:off x="838200" y="666621"/>
            <a:ext cx="10515600" cy="5869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solidFill>
                  <a:srgbClr val="0070C0"/>
                </a:solidFill>
              </a:rPr>
              <a:t>Try</a:t>
            </a:r>
            <a:r>
              <a:rPr lang="zh-CN" altLang="en-US" sz="2800" dirty="0">
                <a:solidFill>
                  <a:srgbClr val="0070C0"/>
                </a:solidFill>
              </a:rPr>
              <a:t> </a:t>
            </a:r>
            <a:r>
              <a:rPr lang="en-US" altLang="zh-CN" sz="2800" dirty="0">
                <a:solidFill>
                  <a:srgbClr val="0070C0"/>
                </a:solidFill>
              </a:rPr>
              <a:t>dequantizing</a:t>
            </a:r>
            <a:r>
              <a:rPr lang="zh-CN" altLang="en-US" sz="2800" dirty="0">
                <a:solidFill>
                  <a:srgbClr val="0070C0"/>
                </a:solidFill>
              </a:rPr>
              <a:t> </a:t>
            </a:r>
            <a:r>
              <a:rPr lang="en-US" altLang="zh-CN" sz="2800" dirty="0">
                <a:solidFill>
                  <a:srgbClr val="0070C0"/>
                </a:solidFill>
              </a:rPr>
              <a:t>LHP</a:t>
            </a:r>
            <a:r>
              <a:rPr lang="zh-CN" altLang="en-US" sz="2800" dirty="0">
                <a:solidFill>
                  <a:srgbClr val="0070C0"/>
                </a:solidFill>
              </a:rPr>
              <a:t> </a:t>
            </a:r>
            <a:r>
              <a:rPr lang="en-US" altLang="zh-CN" sz="2800" dirty="0">
                <a:solidFill>
                  <a:srgbClr val="0070C0"/>
                </a:solidFill>
              </a:rPr>
              <a:t>+</a:t>
            </a:r>
            <a:r>
              <a:rPr lang="zh-CN" altLang="en-US" sz="2800" dirty="0">
                <a:solidFill>
                  <a:srgbClr val="0070C0"/>
                </a:solidFill>
              </a:rPr>
              <a:t> </a:t>
            </a:r>
            <a:r>
              <a:rPr lang="en-US" altLang="zh-CN" sz="2800" dirty="0">
                <a:solidFill>
                  <a:srgbClr val="0070C0"/>
                </a:solidFill>
              </a:rPr>
              <a:t>Guided</a:t>
            </a:r>
            <a:r>
              <a:rPr lang="zh-CN" altLang="en-US" sz="2800" dirty="0">
                <a:solidFill>
                  <a:srgbClr val="0070C0"/>
                </a:solidFill>
              </a:rPr>
              <a:t> </a:t>
            </a:r>
            <a:r>
              <a:rPr lang="en-US" altLang="zh-CN" sz="2800" dirty="0">
                <a:solidFill>
                  <a:srgbClr val="0070C0"/>
                </a:solidFill>
              </a:rPr>
              <a:t>states</a:t>
            </a:r>
            <a:endParaRPr lang="en-CN" sz="2800" dirty="0">
              <a:solidFill>
                <a:srgbClr val="0070C0"/>
              </a:solidFill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FC77A664-8E72-14A8-7580-60944B850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632" y="3712785"/>
            <a:ext cx="1346200" cy="431800"/>
          </a:xfrm>
          <a:prstGeom prst="rect">
            <a:avLst/>
          </a:prstGeom>
        </p:spPr>
      </p:pic>
      <p:sp>
        <p:nvSpPr>
          <p:cNvPr id="36" name="Down Arrow 35">
            <a:extLst>
              <a:ext uri="{FF2B5EF4-FFF2-40B4-BE49-F238E27FC236}">
                <a16:creationId xmlns:a16="http://schemas.microsoft.com/office/drawing/2014/main" id="{9B339B62-6AAA-B795-2DF8-98105710EDB9}"/>
              </a:ext>
            </a:extLst>
          </p:cNvPr>
          <p:cNvSpPr/>
          <p:nvPr/>
        </p:nvSpPr>
        <p:spPr>
          <a:xfrm>
            <a:off x="6313251" y="4724400"/>
            <a:ext cx="335280" cy="426720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1AC5FC-1EFE-2385-265F-AAC705A09A89}"/>
              </a:ext>
            </a:extLst>
          </p:cNvPr>
          <p:cNvSpPr txBox="1"/>
          <p:nvPr/>
        </p:nvSpPr>
        <p:spPr>
          <a:xfrm>
            <a:off x="8702040" y="2014060"/>
            <a:ext cx="3390736" cy="400110"/>
          </a:xfrm>
          <a:prstGeom prst="rect">
            <a:avLst/>
          </a:prstGeom>
          <a:solidFill>
            <a:schemeClr val="accent6">
              <a:lumMod val="20000"/>
              <a:lumOff val="80000"/>
              <a:alpha val="44088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Extremely</a:t>
            </a:r>
            <a:r>
              <a:rPr lang="zh-CN" altLang="en-US" sz="2000" dirty="0"/>
              <a:t> </a:t>
            </a:r>
            <a:r>
              <a:rPr lang="en-US" altLang="zh-CN" sz="2000" dirty="0"/>
              <a:t>strong</a:t>
            </a:r>
            <a:r>
              <a:rPr lang="zh-CN" altLang="en-US" sz="2000" dirty="0"/>
              <a:t> </a:t>
            </a:r>
            <a:r>
              <a:rPr lang="en-US" altLang="zh-CN" sz="2000" dirty="0"/>
              <a:t>guided</a:t>
            </a:r>
            <a:r>
              <a:rPr lang="zh-CN" altLang="en-US" sz="2000" dirty="0"/>
              <a:t> </a:t>
            </a:r>
            <a:r>
              <a:rPr lang="en-US" altLang="zh-CN" sz="2000" dirty="0"/>
              <a:t>states</a:t>
            </a:r>
            <a:endParaRPr lang="en-CN" sz="20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2FDC0DD-8B9E-9433-0723-52C41B0C3666}"/>
              </a:ext>
            </a:extLst>
          </p:cNvPr>
          <p:cNvGrpSpPr/>
          <p:nvPr/>
        </p:nvGrpSpPr>
        <p:grpSpPr>
          <a:xfrm>
            <a:off x="8636280" y="2438280"/>
            <a:ext cx="277200" cy="203400"/>
            <a:chOff x="8636280" y="2438280"/>
            <a:chExt cx="277200" cy="20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EA13631-F781-C352-7F05-892637898ED4}"/>
                    </a:ext>
                  </a:extLst>
                </p14:cNvPr>
                <p14:cNvContentPartPr/>
                <p14:nvPr/>
              </p14:nvContentPartPr>
              <p14:xfrm>
                <a:off x="8636280" y="2459880"/>
                <a:ext cx="249840" cy="1818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41A9A50-70F6-1F26-2193-92AEDE42152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627640" y="2451240"/>
                  <a:ext cx="2674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1369E07-83A5-A5CA-007B-2B8A11156027}"/>
                    </a:ext>
                  </a:extLst>
                </p14:cNvPr>
                <p14:cNvContentPartPr/>
                <p14:nvPr/>
              </p14:nvContentPartPr>
              <p14:xfrm>
                <a:off x="8732760" y="2438280"/>
                <a:ext cx="180720" cy="1663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103EAF8-A5A7-087C-5A37-5768872DF67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724120" y="2429280"/>
                  <a:ext cx="198360" cy="1839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A372C16-91FF-EB06-8EF0-799840AE8F41}"/>
              </a:ext>
            </a:extLst>
          </p:cNvPr>
          <p:cNvSpPr txBox="1"/>
          <p:nvPr/>
        </p:nvSpPr>
        <p:spPr>
          <a:xfrm>
            <a:off x="4271205" y="2076902"/>
            <a:ext cx="3649589" cy="400110"/>
          </a:xfrm>
          <a:prstGeom prst="rect">
            <a:avLst/>
          </a:prstGeom>
          <a:solidFill>
            <a:schemeClr val="accent6">
              <a:lumMod val="40000"/>
              <a:lumOff val="60000"/>
              <a:alpha val="44088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Entry-wise</a:t>
            </a:r>
            <a:r>
              <a:rPr lang="zh-CN" altLang="en-US" sz="2000" dirty="0"/>
              <a:t> </a:t>
            </a:r>
            <a:r>
              <a:rPr lang="en-US" altLang="zh-CN" sz="2000" dirty="0"/>
              <a:t>1/poly</a:t>
            </a:r>
            <a:r>
              <a:rPr lang="zh-CN" altLang="en-US" sz="2000" dirty="0"/>
              <a:t> </a:t>
            </a:r>
            <a:r>
              <a:rPr lang="en-US" altLang="zh-CN" sz="2000" dirty="0"/>
              <a:t>overlap</a:t>
            </a:r>
            <a:r>
              <a:rPr lang="zh-CN" altLang="en-US" sz="2000" dirty="0"/>
              <a:t> </a:t>
            </a:r>
            <a:r>
              <a:rPr lang="en-US" altLang="zh-CN" sz="2000" dirty="0"/>
              <a:t>with</a:t>
            </a:r>
            <a:r>
              <a:rPr lang="zh-CN" altLang="en-US" sz="2000" dirty="0"/>
              <a:t> </a:t>
            </a:r>
            <a:r>
              <a:rPr lang="en-US" altLang="zh-CN" sz="2000" dirty="0" err="1"/>
              <a:t>gs</a:t>
            </a:r>
            <a:endParaRPr lang="en-CN" sz="20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816AB83-E6D9-E7FD-2301-57442239D2BA}"/>
              </a:ext>
            </a:extLst>
          </p:cNvPr>
          <p:cNvGrpSpPr/>
          <p:nvPr/>
        </p:nvGrpSpPr>
        <p:grpSpPr>
          <a:xfrm>
            <a:off x="6526042" y="2461473"/>
            <a:ext cx="240840" cy="297360"/>
            <a:chOff x="6526042" y="2461473"/>
            <a:chExt cx="240840" cy="29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C3EFA74-1317-3FBA-9DEA-C624ABB54387}"/>
                    </a:ext>
                  </a:extLst>
                </p14:cNvPr>
                <p14:cNvContentPartPr/>
                <p14:nvPr/>
              </p14:nvContentPartPr>
              <p14:xfrm>
                <a:off x="6620722" y="2505753"/>
                <a:ext cx="52920" cy="2530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7E0A51A-1554-F3F4-5989-40B53BA2EE4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612082" y="2497113"/>
                  <a:ext cx="7056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4076BF6-F1A0-8D54-C44C-503A758A6637}"/>
                    </a:ext>
                  </a:extLst>
                </p14:cNvPr>
                <p14:cNvContentPartPr/>
                <p14:nvPr/>
              </p14:nvContentPartPr>
              <p14:xfrm>
                <a:off x="6526042" y="2461473"/>
                <a:ext cx="240840" cy="1652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596CC26-DC33-03C4-C38F-554C1696421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517042" y="2452833"/>
                  <a:ext cx="258480" cy="1828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AD7F2E2-2497-4CEB-6E4F-A913FDD89FD0}"/>
              </a:ext>
            </a:extLst>
          </p:cNvPr>
          <p:cNvSpPr txBox="1"/>
          <p:nvPr/>
        </p:nvSpPr>
        <p:spPr>
          <a:xfrm>
            <a:off x="2183130" y="2031040"/>
            <a:ext cx="1697452" cy="400110"/>
          </a:xfrm>
          <a:prstGeom prst="rect">
            <a:avLst/>
          </a:prstGeom>
          <a:solidFill>
            <a:schemeClr val="accent6">
              <a:lumMod val="40000"/>
              <a:lumOff val="60000"/>
              <a:alpha val="44088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1/poly</a:t>
            </a:r>
            <a:r>
              <a:rPr lang="zh-CN" altLang="en-US" sz="2000" dirty="0"/>
              <a:t> </a:t>
            </a:r>
            <a:r>
              <a:rPr lang="en-US" altLang="zh-CN" sz="2000" dirty="0"/>
              <a:t>overlap</a:t>
            </a:r>
            <a:endParaRPr lang="en-CN" sz="20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213CC61-7648-87B6-8C0C-55AAAF902914}"/>
              </a:ext>
            </a:extLst>
          </p:cNvPr>
          <p:cNvGrpSpPr/>
          <p:nvPr/>
        </p:nvGrpSpPr>
        <p:grpSpPr>
          <a:xfrm>
            <a:off x="3417447" y="2503593"/>
            <a:ext cx="236160" cy="205560"/>
            <a:chOff x="3417447" y="2503593"/>
            <a:chExt cx="236160" cy="20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8E4F212-933F-1FE8-03E2-39034B9726C5}"/>
                    </a:ext>
                  </a:extLst>
                </p14:cNvPr>
                <p14:cNvContentPartPr/>
                <p14:nvPr/>
              </p14:nvContentPartPr>
              <p14:xfrm>
                <a:off x="3513927" y="2538513"/>
                <a:ext cx="94680" cy="1706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8E4F212-933F-1FE8-03E2-39034B9726C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504927" y="2529513"/>
                  <a:ext cx="11232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004ACB2-9B6E-DB78-5C54-2D34AFF6BFCD}"/>
                    </a:ext>
                  </a:extLst>
                </p14:cNvPr>
                <p14:cNvContentPartPr/>
                <p14:nvPr/>
              </p14:nvContentPartPr>
              <p14:xfrm>
                <a:off x="3417447" y="2503593"/>
                <a:ext cx="236160" cy="135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004ACB2-9B6E-DB78-5C54-2D34AFF6BFC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408807" y="2494953"/>
                  <a:ext cx="253800" cy="153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0144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animBg="1"/>
      <p:bldP spid="3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1A1955C-1B5A-F073-8664-78B229928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271252"/>
              </p:ext>
            </p:extLst>
          </p:nvPr>
        </p:nvGraphicFramePr>
        <p:xfrm>
          <a:off x="1280160" y="2635697"/>
          <a:ext cx="8488680" cy="346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2170">
                  <a:extLst>
                    <a:ext uri="{9D8B030D-6E8A-4147-A177-3AD203B41FA5}">
                      <a16:colId xmlns:a16="http://schemas.microsoft.com/office/drawing/2014/main" val="1316965795"/>
                    </a:ext>
                  </a:extLst>
                </a:gridCol>
                <a:gridCol w="2122170">
                  <a:extLst>
                    <a:ext uri="{9D8B030D-6E8A-4147-A177-3AD203B41FA5}">
                      <a16:colId xmlns:a16="http://schemas.microsoft.com/office/drawing/2014/main" val="453948452"/>
                    </a:ext>
                  </a:extLst>
                </a:gridCol>
                <a:gridCol w="2122170">
                  <a:extLst>
                    <a:ext uri="{9D8B030D-6E8A-4147-A177-3AD203B41FA5}">
                      <a16:colId xmlns:a16="http://schemas.microsoft.com/office/drawing/2014/main" val="2104867318"/>
                    </a:ext>
                  </a:extLst>
                </a:gridCol>
                <a:gridCol w="2122170">
                  <a:extLst>
                    <a:ext uri="{9D8B030D-6E8A-4147-A177-3AD203B41FA5}">
                      <a16:colId xmlns:a16="http://schemas.microsoft.com/office/drawing/2014/main" val="3359965583"/>
                    </a:ext>
                  </a:extLst>
                </a:gridCol>
              </a:tblGrid>
              <a:tr h="10871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1/poly(n)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  <a:endParaRPr lang="en-CN" sz="2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Standard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/>
                        <a:t>guided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/>
                        <a:t>states</a:t>
                      </a:r>
                      <a:endParaRPr lang="en-C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Strong</a:t>
                      </a:r>
                      <a:r>
                        <a:rPr lang="zh-CN" alt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zh-CN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guided</a:t>
                      </a:r>
                      <a:r>
                        <a:rPr lang="zh-CN" alt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states</a:t>
                      </a:r>
                    </a:p>
                    <a:p>
                      <a:r>
                        <a:rPr lang="en-US" altLang="zh-CN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(open</a:t>
                      </a:r>
                      <a:r>
                        <a:rPr lang="zh-CN" alt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problem)</a:t>
                      </a:r>
                      <a:endParaRPr lang="en-CN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Succinct</a:t>
                      </a:r>
                      <a:r>
                        <a:rPr lang="zh-CN" alt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ground</a:t>
                      </a:r>
                      <a:r>
                        <a:rPr lang="zh-CN" alt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state</a:t>
                      </a:r>
                    </a:p>
                    <a:p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(Our</a:t>
                      </a:r>
                      <a:r>
                        <a:rPr lang="zh-CN" altLang="en-US" sz="24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result)</a:t>
                      </a:r>
                      <a:endParaRPr lang="en-CN" sz="2400" b="1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411421"/>
                  </a:ext>
                </a:extLst>
              </a:tr>
              <a:tr h="10871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/>
                        <a:t>Stoquastic</a:t>
                      </a:r>
                      <a:endParaRPr lang="en-US" altLang="zh-C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???</a:t>
                      </a:r>
                      <a:endParaRPr lang="en-C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MA-Complete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0432FF"/>
                          </a:solidFill>
                        </a:rPr>
                        <a:t>[Bra14]</a:t>
                      </a:r>
                      <a:endParaRPr lang="en-CN" sz="2400" dirty="0">
                        <a:solidFill>
                          <a:srgbClr val="0432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MA-complete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0432FF"/>
                          </a:solidFill>
                        </a:rPr>
                        <a:t>[BT10] [Liu20]</a:t>
                      </a:r>
                      <a:endParaRPr lang="en-CN" sz="2400" dirty="0">
                        <a:solidFill>
                          <a:srgbClr val="0432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1192793"/>
                  </a:ext>
                </a:extLst>
              </a:tr>
              <a:tr h="10871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General</a:t>
                      </a:r>
                      <a:endParaRPr lang="en-C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QCMA-Complete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rgbClr val="0432FF"/>
                          </a:solidFill>
                        </a:rPr>
                        <a:t>[WFC23]</a:t>
                      </a:r>
                      <a:endParaRPr lang="en-CN" sz="2400" dirty="0">
                        <a:solidFill>
                          <a:srgbClr val="0432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???</a:t>
                      </a:r>
                      <a:endParaRPr lang="en-C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Our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/>
                        <a:t>results:</a:t>
                      </a:r>
                    </a:p>
                    <a:p>
                      <a:pPr algn="ctr"/>
                      <a:r>
                        <a:rPr lang="en-US" altLang="zh-CN" sz="2400" dirty="0"/>
                        <a:t>MA-Complete</a:t>
                      </a:r>
                      <a:endParaRPr lang="en-CN" sz="2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77363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3DE01DA-1322-6C1C-8AF0-78305660E126}"/>
              </a:ext>
            </a:extLst>
          </p:cNvPr>
          <p:cNvSpPr txBox="1"/>
          <p:nvPr/>
        </p:nvSpPr>
        <p:spPr>
          <a:xfrm>
            <a:off x="9464040" y="4583817"/>
            <a:ext cx="2727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F0000"/>
                </a:solidFill>
              </a:rPr>
              <a:t>Can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we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circumvent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zh-CN" altLang="en-US" sz="2000" dirty="0">
                <a:solidFill>
                  <a:srgbClr val="FF0000"/>
                </a:solidFill>
              </a:rPr>
              <a:t>      </a:t>
            </a:r>
            <a:r>
              <a:rPr lang="en-US" altLang="zh-CN" sz="2000" dirty="0">
                <a:solidFill>
                  <a:srgbClr val="FF0000"/>
                </a:solidFill>
              </a:rPr>
              <a:t>sign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problem?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0432FF"/>
                </a:solidFill>
              </a:rPr>
              <a:t>Yes!</a:t>
            </a:r>
            <a:r>
              <a:rPr lang="zh-CN" altLang="en-US" sz="2000" b="1" dirty="0">
                <a:solidFill>
                  <a:srgbClr val="0432FF"/>
                </a:solidFill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</a:rPr>
              <a:t>We</a:t>
            </a:r>
            <a:r>
              <a:rPr lang="zh-CN" altLang="en-US" sz="2000" b="1" dirty="0">
                <a:solidFill>
                  <a:srgbClr val="0432FF"/>
                </a:solidFill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</a:rPr>
              <a:t>can</a:t>
            </a:r>
            <a:endParaRPr lang="en-CN" sz="2000" b="1" dirty="0">
              <a:solidFill>
                <a:srgbClr val="0432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DB78B1-8406-8E33-EA91-2B38D572813C}"/>
              </a:ext>
            </a:extLst>
          </p:cNvPr>
          <p:cNvSpPr txBox="1"/>
          <p:nvPr/>
        </p:nvSpPr>
        <p:spPr>
          <a:xfrm>
            <a:off x="8702040" y="2014060"/>
            <a:ext cx="3390736" cy="400110"/>
          </a:xfrm>
          <a:prstGeom prst="rect">
            <a:avLst/>
          </a:prstGeom>
          <a:solidFill>
            <a:schemeClr val="accent6">
              <a:lumMod val="20000"/>
              <a:lumOff val="80000"/>
              <a:alpha val="44088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Extremely</a:t>
            </a:r>
            <a:r>
              <a:rPr lang="zh-CN" altLang="en-US" sz="2000" dirty="0"/>
              <a:t> </a:t>
            </a:r>
            <a:r>
              <a:rPr lang="en-US" altLang="zh-CN" sz="2000" dirty="0"/>
              <a:t>strong</a:t>
            </a:r>
            <a:r>
              <a:rPr lang="zh-CN" altLang="en-US" sz="2000" dirty="0"/>
              <a:t> </a:t>
            </a:r>
            <a:r>
              <a:rPr lang="en-US" altLang="zh-CN" sz="2000" dirty="0"/>
              <a:t>guided</a:t>
            </a:r>
            <a:r>
              <a:rPr lang="zh-CN" altLang="en-US" sz="2000" dirty="0"/>
              <a:t> </a:t>
            </a:r>
            <a:r>
              <a:rPr lang="en-US" altLang="zh-CN" sz="2000" dirty="0"/>
              <a:t>states</a:t>
            </a:r>
            <a:endParaRPr lang="en-CN" sz="20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315A8C2-14DE-1756-5733-6809F44516A8}"/>
              </a:ext>
            </a:extLst>
          </p:cNvPr>
          <p:cNvGrpSpPr/>
          <p:nvPr/>
        </p:nvGrpSpPr>
        <p:grpSpPr>
          <a:xfrm>
            <a:off x="8636280" y="2438280"/>
            <a:ext cx="277200" cy="203400"/>
            <a:chOff x="8636280" y="2438280"/>
            <a:chExt cx="277200" cy="20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78BC9D5-BE70-341F-84E5-5AF6CBE75801}"/>
                    </a:ext>
                  </a:extLst>
                </p14:cNvPr>
                <p14:cNvContentPartPr/>
                <p14:nvPr/>
              </p14:nvContentPartPr>
              <p14:xfrm>
                <a:off x="8636280" y="2459880"/>
                <a:ext cx="249840" cy="1818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78BC9D5-BE70-341F-84E5-5AF6CBE7580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627280" y="2450862"/>
                  <a:ext cx="267480" cy="1994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713F15E-74D3-563D-3B01-8C4F37DB597D}"/>
                    </a:ext>
                  </a:extLst>
                </p14:cNvPr>
                <p14:cNvContentPartPr/>
                <p14:nvPr/>
              </p14:nvContentPartPr>
              <p14:xfrm>
                <a:off x="8732760" y="2438280"/>
                <a:ext cx="180720" cy="1663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713F15E-74D3-563D-3B01-8C4F37DB597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723760" y="2429280"/>
                  <a:ext cx="198360" cy="1839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97B83BA8-4F70-C0CC-7A39-2BB9B16712E0}"/>
              </a:ext>
            </a:extLst>
          </p:cNvPr>
          <p:cNvSpPr txBox="1">
            <a:spLocks/>
          </p:cNvSpPr>
          <p:nvPr/>
        </p:nvSpPr>
        <p:spPr>
          <a:xfrm>
            <a:off x="838200" y="96011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altLang="zh-CN" sz="2800" dirty="0"/>
            </a:br>
            <a:r>
              <a:rPr lang="en-US" altLang="zh-CN" sz="2800" dirty="0"/>
              <a:t>Difficulty</a:t>
            </a:r>
            <a:r>
              <a:rPr lang="zh-CN" altLang="en-US" sz="2800" dirty="0"/>
              <a:t> </a:t>
            </a:r>
            <a:r>
              <a:rPr lang="en-US" altLang="zh-CN" sz="2800" dirty="0"/>
              <a:t>for</a:t>
            </a:r>
            <a:r>
              <a:rPr lang="zh-CN" altLang="en-US" sz="2800" dirty="0"/>
              <a:t> </a:t>
            </a:r>
            <a:r>
              <a:rPr lang="en-US" altLang="zh-CN" sz="2800" dirty="0"/>
              <a:t>dequantizing:</a:t>
            </a:r>
            <a:r>
              <a:rPr lang="zh-CN" altLang="en-US" sz="2800" dirty="0"/>
              <a:t> </a:t>
            </a:r>
            <a:r>
              <a:rPr lang="en-US" altLang="zh-CN" sz="2800" b="1" dirty="0">
                <a:solidFill>
                  <a:srgbClr val="0432FF"/>
                </a:solidFill>
              </a:rPr>
              <a:t>Sign</a:t>
            </a:r>
            <a:r>
              <a:rPr lang="zh-CN" altLang="en-US" sz="2800" b="1" dirty="0">
                <a:solidFill>
                  <a:srgbClr val="0432FF"/>
                </a:solidFill>
              </a:rPr>
              <a:t> </a:t>
            </a:r>
            <a:r>
              <a:rPr lang="en-US" altLang="zh-CN" sz="2800" b="1" dirty="0">
                <a:solidFill>
                  <a:srgbClr val="0432FF"/>
                </a:solidFill>
              </a:rPr>
              <a:t>Problem</a:t>
            </a:r>
            <a:br>
              <a:rPr lang="en-US" altLang="zh-CN" sz="2800" dirty="0"/>
            </a:br>
            <a:r>
              <a:rPr lang="en-US" altLang="zh-CN" sz="2800" dirty="0"/>
              <a:t>Extremely</a:t>
            </a:r>
            <a:r>
              <a:rPr lang="zh-CN" altLang="en-US" sz="2800" dirty="0"/>
              <a:t> </a:t>
            </a:r>
            <a:r>
              <a:rPr lang="en-US" altLang="zh-CN" sz="2800" dirty="0"/>
              <a:t>strong</a:t>
            </a:r>
            <a:r>
              <a:rPr lang="zh-CN" altLang="en-US" sz="2800" dirty="0"/>
              <a:t> </a:t>
            </a:r>
            <a:r>
              <a:rPr lang="en-US" altLang="zh-CN" sz="2800" dirty="0"/>
              <a:t>guided</a:t>
            </a:r>
            <a:r>
              <a:rPr lang="zh-CN" altLang="en-US" sz="2800" dirty="0"/>
              <a:t> </a:t>
            </a:r>
            <a:r>
              <a:rPr lang="en-US" altLang="zh-CN" sz="2800" dirty="0"/>
              <a:t>states</a:t>
            </a:r>
            <a:r>
              <a:rPr lang="zh-CN" altLang="en-US" sz="2800" dirty="0"/>
              <a:t> </a:t>
            </a:r>
            <a:r>
              <a:rPr lang="en-US" altLang="zh-CN" sz="2800" dirty="0">
                <a:sym typeface="Wingdings" pitchFamily="2" charset="2"/>
              </a:rPr>
              <a:t></a:t>
            </a:r>
            <a:r>
              <a:rPr lang="zh-CN" altLang="en-US" sz="2800" dirty="0">
                <a:sym typeface="Wingdings" pitchFamily="2" charset="2"/>
              </a:rPr>
              <a:t> </a:t>
            </a:r>
            <a:r>
              <a:rPr lang="en-US" altLang="zh-CN" sz="2800" dirty="0">
                <a:sym typeface="Wingdings" pitchFamily="2" charset="2"/>
              </a:rPr>
              <a:t>Circumvent</a:t>
            </a:r>
            <a:r>
              <a:rPr lang="zh-CN" altLang="en-US" sz="2800" dirty="0">
                <a:sym typeface="Wingdings" pitchFamily="2" charset="2"/>
              </a:rPr>
              <a:t> </a:t>
            </a:r>
            <a:r>
              <a:rPr lang="en-US" altLang="zh-CN" sz="2800" dirty="0">
                <a:sym typeface="Wingdings" pitchFamily="2" charset="2"/>
              </a:rPr>
              <a:t>the</a:t>
            </a:r>
            <a:r>
              <a:rPr lang="zh-CN" altLang="en-US" sz="2800" dirty="0">
                <a:sym typeface="Wingdings" pitchFamily="2" charset="2"/>
              </a:rPr>
              <a:t> </a:t>
            </a:r>
            <a:r>
              <a:rPr lang="en-US" altLang="zh-CN" sz="2800" dirty="0">
                <a:sym typeface="Wingdings" pitchFamily="2" charset="2"/>
              </a:rPr>
              <a:t>sign</a:t>
            </a:r>
            <a:r>
              <a:rPr lang="zh-CN" altLang="en-US" sz="2800" dirty="0">
                <a:sym typeface="Wingdings" pitchFamily="2" charset="2"/>
              </a:rPr>
              <a:t> </a:t>
            </a:r>
            <a:r>
              <a:rPr lang="en-US" altLang="zh-CN" sz="2800" dirty="0">
                <a:sym typeface="Wingdings" pitchFamily="2" charset="2"/>
              </a:rPr>
              <a:t>problem</a:t>
            </a:r>
            <a:br>
              <a:rPr lang="en-US" altLang="zh-CN" sz="2800" dirty="0"/>
            </a:br>
            <a:endParaRPr lang="en-CN" sz="2800" dirty="0">
              <a:solidFill>
                <a:srgbClr val="0070C0"/>
              </a:solidFill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A96A07DF-D99D-8F9B-8536-ECB3B2AFAB59}"/>
              </a:ext>
            </a:extLst>
          </p:cNvPr>
          <p:cNvSpPr txBox="1">
            <a:spLocks/>
          </p:cNvSpPr>
          <p:nvPr/>
        </p:nvSpPr>
        <p:spPr>
          <a:xfrm>
            <a:off x="838200" y="666621"/>
            <a:ext cx="10515600" cy="5869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solidFill>
                  <a:srgbClr val="0070C0"/>
                </a:solidFill>
              </a:rPr>
              <a:t>Try</a:t>
            </a:r>
            <a:r>
              <a:rPr lang="zh-CN" altLang="en-US" sz="2800" dirty="0">
                <a:solidFill>
                  <a:srgbClr val="0070C0"/>
                </a:solidFill>
              </a:rPr>
              <a:t> </a:t>
            </a:r>
            <a:r>
              <a:rPr lang="en-US" altLang="zh-CN" sz="2800" dirty="0">
                <a:solidFill>
                  <a:srgbClr val="0070C0"/>
                </a:solidFill>
              </a:rPr>
              <a:t>dequantizing</a:t>
            </a:r>
            <a:r>
              <a:rPr lang="zh-CN" altLang="en-US" sz="2800" dirty="0">
                <a:solidFill>
                  <a:srgbClr val="0070C0"/>
                </a:solidFill>
              </a:rPr>
              <a:t> </a:t>
            </a:r>
            <a:r>
              <a:rPr lang="en-US" altLang="zh-CN" sz="2800" dirty="0">
                <a:solidFill>
                  <a:srgbClr val="0070C0"/>
                </a:solidFill>
              </a:rPr>
              <a:t>LHP</a:t>
            </a:r>
            <a:r>
              <a:rPr lang="zh-CN" altLang="en-US" sz="2800" dirty="0">
                <a:solidFill>
                  <a:srgbClr val="0070C0"/>
                </a:solidFill>
              </a:rPr>
              <a:t> </a:t>
            </a:r>
            <a:r>
              <a:rPr lang="en-US" altLang="zh-CN" sz="2800" dirty="0">
                <a:solidFill>
                  <a:srgbClr val="0070C0"/>
                </a:solidFill>
              </a:rPr>
              <a:t>+</a:t>
            </a:r>
            <a:r>
              <a:rPr lang="zh-CN" altLang="en-US" sz="2800" dirty="0">
                <a:solidFill>
                  <a:srgbClr val="0070C0"/>
                </a:solidFill>
              </a:rPr>
              <a:t> </a:t>
            </a:r>
            <a:r>
              <a:rPr lang="en-US" altLang="zh-CN" sz="2800" dirty="0">
                <a:solidFill>
                  <a:srgbClr val="0070C0"/>
                </a:solidFill>
              </a:rPr>
              <a:t>Guided</a:t>
            </a:r>
            <a:r>
              <a:rPr lang="zh-CN" altLang="en-US" sz="2800" dirty="0">
                <a:solidFill>
                  <a:srgbClr val="0070C0"/>
                </a:solidFill>
              </a:rPr>
              <a:t> </a:t>
            </a:r>
            <a:r>
              <a:rPr lang="en-US" altLang="zh-CN" sz="2800" dirty="0">
                <a:solidFill>
                  <a:srgbClr val="0070C0"/>
                </a:solidFill>
              </a:rPr>
              <a:t>states</a:t>
            </a:r>
            <a:r>
              <a:rPr lang="zh-CN" altLang="en-US" sz="2800" dirty="0">
                <a:solidFill>
                  <a:srgbClr val="0070C0"/>
                </a:solidFill>
              </a:rPr>
              <a:t> </a:t>
            </a:r>
            <a:endParaRPr lang="en-CN" sz="2800" dirty="0">
              <a:solidFill>
                <a:srgbClr val="0070C0"/>
              </a:solidFill>
            </a:endParaRPr>
          </a:p>
        </p:txBody>
      </p:sp>
      <p:sp>
        <p:nvSpPr>
          <p:cNvPr id="29" name="Down Arrow 28">
            <a:extLst>
              <a:ext uri="{FF2B5EF4-FFF2-40B4-BE49-F238E27FC236}">
                <a16:creationId xmlns:a16="http://schemas.microsoft.com/office/drawing/2014/main" id="{5B7AD36E-BBF0-67DB-5107-FD5ED20E2B92}"/>
              </a:ext>
            </a:extLst>
          </p:cNvPr>
          <p:cNvSpPr/>
          <p:nvPr/>
        </p:nvSpPr>
        <p:spPr>
          <a:xfrm>
            <a:off x="6313251" y="4724400"/>
            <a:ext cx="335280" cy="426720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30" name="Down Arrow 29">
            <a:extLst>
              <a:ext uri="{FF2B5EF4-FFF2-40B4-BE49-F238E27FC236}">
                <a16:creationId xmlns:a16="http://schemas.microsoft.com/office/drawing/2014/main" id="{B387CD10-AD8A-381B-B020-8F5C77B2DA60}"/>
              </a:ext>
            </a:extLst>
          </p:cNvPr>
          <p:cNvSpPr/>
          <p:nvPr/>
        </p:nvSpPr>
        <p:spPr>
          <a:xfrm>
            <a:off x="8534400" y="4724400"/>
            <a:ext cx="335280" cy="426720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FB9049EE-FC23-8AA8-E49C-083039452FE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606632" y="3712785"/>
            <a:ext cx="1346200" cy="431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1380DAE-DC8A-B792-6547-39E3F4C91736}"/>
              </a:ext>
            </a:extLst>
          </p:cNvPr>
          <p:cNvSpPr txBox="1"/>
          <p:nvPr/>
        </p:nvSpPr>
        <p:spPr>
          <a:xfrm>
            <a:off x="3680909" y="2068677"/>
            <a:ext cx="3649589" cy="400110"/>
          </a:xfrm>
          <a:prstGeom prst="rect">
            <a:avLst/>
          </a:prstGeom>
          <a:solidFill>
            <a:schemeClr val="accent6">
              <a:lumMod val="40000"/>
              <a:lumOff val="60000"/>
              <a:alpha val="44088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Entry-wise</a:t>
            </a:r>
            <a:r>
              <a:rPr lang="zh-CN" altLang="en-US" sz="2000" dirty="0"/>
              <a:t> </a:t>
            </a:r>
            <a:r>
              <a:rPr lang="en-US" altLang="zh-CN" sz="2000" dirty="0"/>
              <a:t>1/poly</a:t>
            </a:r>
            <a:r>
              <a:rPr lang="zh-CN" altLang="en-US" sz="2000" dirty="0"/>
              <a:t> </a:t>
            </a:r>
            <a:r>
              <a:rPr lang="en-US" altLang="zh-CN" sz="2000" dirty="0"/>
              <a:t>overlap</a:t>
            </a:r>
            <a:r>
              <a:rPr lang="zh-CN" altLang="en-US" sz="2000" dirty="0"/>
              <a:t> </a:t>
            </a:r>
            <a:r>
              <a:rPr lang="en-US" altLang="zh-CN" sz="2000" dirty="0"/>
              <a:t>with</a:t>
            </a:r>
            <a:r>
              <a:rPr lang="zh-CN" altLang="en-US" sz="2000" dirty="0"/>
              <a:t> </a:t>
            </a:r>
            <a:r>
              <a:rPr lang="en-US" altLang="zh-CN" sz="2000" dirty="0" err="1"/>
              <a:t>gs</a:t>
            </a:r>
            <a:endParaRPr lang="en-CN" sz="2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4720E2A-B74A-2EBF-FF6F-B23417B6FF84}"/>
              </a:ext>
            </a:extLst>
          </p:cNvPr>
          <p:cNvGrpSpPr/>
          <p:nvPr/>
        </p:nvGrpSpPr>
        <p:grpSpPr>
          <a:xfrm>
            <a:off x="6526042" y="2461473"/>
            <a:ext cx="240840" cy="297360"/>
            <a:chOff x="6526042" y="2461473"/>
            <a:chExt cx="240840" cy="29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F5EF13C-5766-CBBF-CC98-FD1DD518DE81}"/>
                    </a:ext>
                  </a:extLst>
                </p14:cNvPr>
                <p14:cNvContentPartPr/>
                <p14:nvPr/>
              </p14:nvContentPartPr>
              <p14:xfrm>
                <a:off x="6620722" y="2505753"/>
                <a:ext cx="52920" cy="2530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F5EF13C-5766-CBBF-CC98-FD1DD518DE8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612082" y="2497113"/>
                  <a:ext cx="7056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AC27CBC-819A-7C99-B604-0E20159B08D8}"/>
                    </a:ext>
                  </a:extLst>
                </p14:cNvPr>
                <p14:cNvContentPartPr/>
                <p14:nvPr/>
              </p14:nvContentPartPr>
              <p14:xfrm>
                <a:off x="6526042" y="2461473"/>
                <a:ext cx="240840" cy="1652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AC27CBC-819A-7C99-B604-0E20159B08D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517042" y="2452833"/>
                  <a:ext cx="258480" cy="182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65325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1A1955C-1B5A-F073-8664-78B229928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418325"/>
              </p:ext>
            </p:extLst>
          </p:nvPr>
        </p:nvGraphicFramePr>
        <p:xfrm>
          <a:off x="1280160" y="2635697"/>
          <a:ext cx="8488680" cy="346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2170">
                  <a:extLst>
                    <a:ext uri="{9D8B030D-6E8A-4147-A177-3AD203B41FA5}">
                      <a16:colId xmlns:a16="http://schemas.microsoft.com/office/drawing/2014/main" val="1316965795"/>
                    </a:ext>
                  </a:extLst>
                </a:gridCol>
                <a:gridCol w="2122170">
                  <a:extLst>
                    <a:ext uri="{9D8B030D-6E8A-4147-A177-3AD203B41FA5}">
                      <a16:colId xmlns:a16="http://schemas.microsoft.com/office/drawing/2014/main" val="453948452"/>
                    </a:ext>
                  </a:extLst>
                </a:gridCol>
                <a:gridCol w="2122170">
                  <a:extLst>
                    <a:ext uri="{9D8B030D-6E8A-4147-A177-3AD203B41FA5}">
                      <a16:colId xmlns:a16="http://schemas.microsoft.com/office/drawing/2014/main" val="2104867318"/>
                    </a:ext>
                  </a:extLst>
                </a:gridCol>
                <a:gridCol w="2122170">
                  <a:extLst>
                    <a:ext uri="{9D8B030D-6E8A-4147-A177-3AD203B41FA5}">
                      <a16:colId xmlns:a16="http://schemas.microsoft.com/office/drawing/2014/main" val="3359965583"/>
                    </a:ext>
                  </a:extLst>
                </a:gridCol>
              </a:tblGrid>
              <a:tr h="10871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1/poly(n)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  <a:endParaRPr lang="en-CN" sz="2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N" sz="2400" b="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Standard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/>
                        <a:t>guided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/>
                        <a:t>states</a:t>
                      </a:r>
                      <a:endParaRPr lang="en-C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Strong</a:t>
                      </a:r>
                      <a:r>
                        <a:rPr lang="zh-CN" alt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zh-CN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guided</a:t>
                      </a:r>
                      <a:r>
                        <a:rPr lang="zh-CN" alt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states</a:t>
                      </a:r>
                    </a:p>
                    <a:p>
                      <a:r>
                        <a:rPr lang="en-US" altLang="zh-CN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(open</a:t>
                      </a:r>
                      <a:r>
                        <a:rPr lang="zh-CN" alt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problem)</a:t>
                      </a:r>
                      <a:endParaRPr lang="en-CN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Succinct</a:t>
                      </a:r>
                      <a:r>
                        <a:rPr lang="zh-CN" alt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ground</a:t>
                      </a:r>
                      <a:r>
                        <a:rPr lang="zh-CN" alt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state</a:t>
                      </a:r>
                    </a:p>
                    <a:p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(Our</a:t>
                      </a:r>
                      <a:r>
                        <a:rPr lang="zh-CN" altLang="en-US" sz="24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result)</a:t>
                      </a:r>
                      <a:endParaRPr lang="en-CN" sz="2400" b="1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411421"/>
                  </a:ext>
                </a:extLst>
              </a:tr>
              <a:tr h="10871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/>
                        <a:t>Stoquastic</a:t>
                      </a:r>
                      <a:endParaRPr lang="en-US" altLang="zh-C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???</a:t>
                      </a:r>
                      <a:endParaRPr lang="en-C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MA-Complete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0432FF"/>
                          </a:solidFill>
                        </a:rPr>
                        <a:t>[Bra14]</a:t>
                      </a:r>
                      <a:endParaRPr lang="en-CN" sz="2400" dirty="0">
                        <a:solidFill>
                          <a:srgbClr val="0432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MA-complete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0432FF"/>
                          </a:solidFill>
                        </a:rPr>
                        <a:t>[BT10] [Liu20]</a:t>
                      </a:r>
                      <a:endParaRPr lang="en-CN" sz="2400" dirty="0">
                        <a:solidFill>
                          <a:srgbClr val="0432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1192793"/>
                  </a:ext>
                </a:extLst>
              </a:tr>
              <a:tr h="10871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General</a:t>
                      </a:r>
                      <a:endParaRPr lang="en-C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QCMA-Complete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rgbClr val="0432FF"/>
                          </a:solidFill>
                        </a:rPr>
                        <a:t>[WFC23]</a:t>
                      </a:r>
                      <a:endParaRPr lang="en-CN" sz="2400" dirty="0">
                        <a:solidFill>
                          <a:srgbClr val="0432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highlight>
                            <a:srgbClr val="FFFF00"/>
                          </a:highlight>
                        </a:rPr>
                        <a:t>Open</a:t>
                      </a:r>
                      <a:r>
                        <a:rPr lang="zh-CN" altLang="en-US" sz="2400" dirty="0"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altLang="zh-CN" sz="2400" dirty="0">
                          <a:highlight>
                            <a:srgbClr val="FFFF00"/>
                          </a:highlight>
                        </a:rPr>
                        <a:t>problem</a:t>
                      </a:r>
                      <a:endParaRPr lang="en-CN" sz="2400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Our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/>
                        <a:t>results:</a:t>
                      </a:r>
                    </a:p>
                    <a:p>
                      <a:pPr algn="ctr"/>
                      <a:r>
                        <a:rPr lang="en-US" altLang="zh-CN" sz="2400" dirty="0"/>
                        <a:t>MA-Complete</a:t>
                      </a:r>
                      <a:endParaRPr lang="en-CN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77363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FD846D8-523A-6C04-81B3-F641935DCFD5}"/>
              </a:ext>
            </a:extLst>
          </p:cNvPr>
          <p:cNvSpPr txBox="1"/>
          <p:nvPr/>
        </p:nvSpPr>
        <p:spPr>
          <a:xfrm>
            <a:off x="5379720" y="5777411"/>
            <a:ext cx="4389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F0000"/>
                </a:solidFill>
              </a:rPr>
              <a:t>Can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we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circumvent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zh-CN" altLang="en-US" sz="2000" dirty="0">
                <a:solidFill>
                  <a:srgbClr val="FF0000"/>
                </a:solidFill>
              </a:rPr>
              <a:t>      </a:t>
            </a:r>
            <a:r>
              <a:rPr lang="en-US" altLang="zh-CN" sz="2000" dirty="0">
                <a:solidFill>
                  <a:srgbClr val="FF0000"/>
                </a:solidFill>
              </a:rPr>
              <a:t>sign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problem?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7030A0"/>
                </a:solidFill>
              </a:rPr>
              <a:t>Magical</a:t>
            </a:r>
            <a:r>
              <a:rPr lang="zh-CN" altLang="en-US" sz="2000" dirty="0">
                <a:solidFill>
                  <a:srgbClr val="7030A0"/>
                </a:solidFill>
              </a:rPr>
              <a:t> </a:t>
            </a:r>
            <a:r>
              <a:rPr lang="en-US" altLang="zh-CN" sz="2000" dirty="0">
                <a:solidFill>
                  <a:srgbClr val="7030A0"/>
                </a:solidFill>
              </a:rPr>
              <a:t>Continuous-time</a:t>
            </a:r>
            <a:r>
              <a:rPr lang="zh-CN" altLang="en-US" sz="2000" dirty="0">
                <a:solidFill>
                  <a:srgbClr val="7030A0"/>
                </a:solidFill>
              </a:rPr>
              <a:t> </a:t>
            </a:r>
            <a:r>
              <a:rPr lang="en-US" altLang="zh-CN" sz="2000" dirty="0">
                <a:solidFill>
                  <a:srgbClr val="7030A0"/>
                </a:solidFill>
              </a:rPr>
              <a:t>MC?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16F81F-A55B-DF02-F6B9-6F932D31CA8A}"/>
              </a:ext>
            </a:extLst>
          </p:cNvPr>
          <p:cNvSpPr txBox="1"/>
          <p:nvPr/>
        </p:nvSpPr>
        <p:spPr>
          <a:xfrm>
            <a:off x="8702040" y="2014060"/>
            <a:ext cx="3390736" cy="400110"/>
          </a:xfrm>
          <a:prstGeom prst="rect">
            <a:avLst/>
          </a:prstGeom>
          <a:solidFill>
            <a:schemeClr val="accent6">
              <a:lumMod val="20000"/>
              <a:lumOff val="80000"/>
              <a:alpha val="44088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Extremely</a:t>
            </a:r>
            <a:r>
              <a:rPr lang="zh-CN" altLang="en-US" sz="2000" dirty="0"/>
              <a:t> </a:t>
            </a:r>
            <a:r>
              <a:rPr lang="en-US" altLang="zh-CN" sz="2000" dirty="0"/>
              <a:t>strong</a:t>
            </a:r>
            <a:r>
              <a:rPr lang="zh-CN" altLang="en-US" sz="2000" dirty="0"/>
              <a:t> </a:t>
            </a:r>
            <a:r>
              <a:rPr lang="en-US" altLang="zh-CN" sz="2000" dirty="0"/>
              <a:t>guided</a:t>
            </a:r>
            <a:r>
              <a:rPr lang="zh-CN" altLang="en-US" sz="2000" dirty="0"/>
              <a:t> </a:t>
            </a:r>
            <a:r>
              <a:rPr lang="en-US" altLang="zh-CN" sz="2000" dirty="0"/>
              <a:t>states</a:t>
            </a:r>
            <a:endParaRPr lang="en-CN" sz="20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8B661C-3A04-8E95-6400-72C8346C7E82}"/>
              </a:ext>
            </a:extLst>
          </p:cNvPr>
          <p:cNvGrpSpPr/>
          <p:nvPr/>
        </p:nvGrpSpPr>
        <p:grpSpPr>
          <a:xfrm>
            <a:off x="8636280" y="2438280"/>
            <a:ext cx="277200" cy="203400"/>
            <a:chOff x="8636280" y="2438280"/>
            <a:chExt cx="277200" cy="20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F8A3789-896D-DF60-A392-5415A7DB70FA}"/>
                    </a:ext>
                  </a:extLst>
                </p14:cNvPr>
                <p14:cNvContentPartPr/>
                <p14:nvPr/>
              </p14:nvContentPartPr>
              <p14:xfrm>
                <a:off x="8636280" y="2459880"/>
                <a:ext cx="249840" cy="1818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F8A3789-896D-DF60-A392-5415A7DB70F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627280" y="2450862"/>
                  <a:ext cx="267480" cy="1994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07A5AFF-7561-EF34-5374-FB100C36E0F3}"/>
                    </a:ext>
                  </a:extLst>
                </p14:cNvPr>
                <p14:cNvContentPartPr/>
                <p14:nvPr/>
              </p14:nvContentPartPr>
              <p14:xfrm>
                <a:off x="8732760" y="2438280"/>
                <a:ext cx="180720" cy="166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07A5AFF-7561-EF34-5374-FB100C36E0F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723760" y="2429280"/>
                  <a:ext cx="198360" cy="1839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25A06BC5-DA61-BE0E-E992-17AD8BA07D3D}"/>
              </a:ext>
            </a:extLst>
          </p:cNvPr>
          <p:cNvSpPr txBox="1">
            <a:spLocks/>
          </p:cNvSpPr>
          <p:nvPr/>
        </p:nvSpPr>
        <p:spPr>
          <a:xfrm>
            <a:off x="838200" y="96011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altLang="zh-CN" sz="2800" dirty="0"/>
            </a:br>
            <a:r>
              <a:rPr lang="en-US" altLang="zh-CN" sz="2800" dirty="0"/>
              <a:t>Difficulty</a:t>
            </a:r>
            <a:r>
              <a:rPr lang="zh-CN" altLang="en-US" sz="2800" dirty="0"/>
              <a:t> </a:t>
            </a:r>
            <a:r>
              <a:rPr lang="en-US" altLang="zh-CN" sz="2800" dirty="0"/>
              <a:t>for</a:t>
            </a:r>
            <a:r>
              <a:rPr lang="zh-CN" altLang="en-US" sz="2800" dirty="0"/>
              <a:t> </a:t>
            </a:r>
            <a:r>
              <a:rPr lang="en-US" altLang="zh-CN" sz="2800" dirty="0"/>
              <a:t>dequantizing:</a:t>
            </a:r>
            <a:r>
              <a:rPr lang="en-US" altLang="zh-CN" sz="2800" b="1" dirty="0">
                <a:solidFill>
                  <a:srgbClr val="0432FF"/>
                </a:solidFill>
              </a:rPr>
              <a:t> Sign</a:t>
            </a:r>
            <a:r>
              <a:rPr lang="zh-CN" altLang="en-US" sz="2800" b="1" dirty="0">
                <a:solidFill>
                  <a:srgbClr val="0432FF"/>
                </a:solidFill>
              </a:rPr>
              <a:t> </a:t>
            </a:r>
            <a:r>
              <a:rPr lang="en-US" altLang="zh-CN" sz="2800" b="1" dirty="0">
                <a:solidFill>
                  <a:srgbClr val="0432FF"/>
                </a:solidFill>
              </a:rPr>
              <a:t>Problem</a:t>
            </a:r>
            <a:br>
              <a:rPr lang="en-US" altLang="zh-CN" sz="2800" dirty="0"/>
            </a:br>
            <a:r>
              <a:rPr lang="en-US" altLang="zh-CN" sz="2800" dirty="0"/>
              <a:t>Extremely</a:t>
            </a:r>
            <a:r>
              <a:rPr lang="zh-CN" altLang="en-US" sz="2800" dirty="0"/>
              <a:t> </a:t>
            </a:r>
            <a:r>
              <a:rPr lang="en-US" altLang="zh-CN" sz="2800" dirty="0"/>
              <a:t>strong</a:t>
            </a:r>
            <a:r>
              <a:rPr lang="zh-CN" altLang="en-US" sz="2800" dirty="0"/>
              <a:t> </a:t>
            </a:r>
            <a:r>
              <a:rPr lang="en-US" altLang="zh-CN" sz="2800" dirty="0"/>
              <a:t>guided</a:t>
            </a:r>
            <a:r>
              <a:rPr lang="zh-CN" altLang="en-US" sz="2800" dirty="0"/>
              <a:t> </a:t>
            </a:r>
            <a:r>
              <a:rPr lang="en-US" altLang="zh-CN" sz="2800" dirty="0"/>
              <a:t>states</a:t>
            </a:r>
            <a:r>
              <a:rPr lang="zh-CN" altLang="en-US" sz="2800" dirty="0"/>
              <a:t> </a:t>
            </a:r>
            <a:r>
              <a:rPr lang="en-US" altLang="zh-CN" sz="2800" dirty="0">
                <a:sym typeface="Wingdings" pitchFamily="2" charset="2"/>
              </a:rPr>
              <a:t></a:t>
            </a:r>
            <a:r>
              <a:rPr lang="zh-CN" altLang="en-US" sz="2800" dirty="0">
                <a:sym typeface="Wingdings" pitchFamily="2" charset="2"/>
              </a:rPr>
              <a:t> </a:t>
            </a:r>
            <a:r>
              <a:rPr lang="en-US" altLang="zh-CN" sz="2800" dirty="0">
                <a:sym typeface="Wingdings" pitchFamily="2" charset="2"/>
              </a:rPr>
              <a:t>Circumvent</a:t>
            </a:r>
            <a:r>
              <a:rPr lang="zh-CN" altLang="en-US" sz="2800" dirty="0">
                <a:sym typeface="Wingdings" pitchFamily="2" charset="2"/>
              </a:rPr>
              <a:t> </a:t>
            </a:r>
            <a:r>
              <a:rPr lang="en-US" altLang="zh-CN" sz="2800" dirty="0">
                <a:sym typeface="Wingdings" pitchFamily="2" charset="2"/>
              </a:rPr>
              <a:t>the</a:t>
            </a:r>
            <a:r>
              <a:rPr lang="zh-CN" altLang="en-US" sz="2800" dirty="0">
                <a:sym typeface="Wingdings" pitchFamily="2" charset="2"/>
              </a:rPr>
              <a:t> </a:t>
            </a:r>
            <a:r>
              <a:rPr lang="en-US" altLang="zh-CN" sz="2800" dirty="0">
                <a:sym typeface="Wingdings" pitchFamily="2" charset="2"/>
              </a:rPr>
              <a:t>sign</a:t>
            </a:r>
            <a:r>
              <a:rPr lang="zh-CN" altLang="en-US" sz="2800" dirty="0">
                <a:sym typeface="Wingdings" pitchFamily="2" charset="2"/>
              </a:rPr>
              <a:t> </a:t>
            </a:r>
            <a:r>
              <a:rPr lang="en-US" altLang="zh-CN" sz="2800" dirty="0">
                <a:sym typeface="Wingdings" pitchFamily="2" charset="2"/>
              </a:rPr>
              <a:t>problem</a:t>
            </a:r>
            <a:br>
              <a:rPr lang="en-US" altLang="zh-CN" sz="2800" dirty="0"/>
            </a:br>
            <a:endParaRPr lang="en-CN" sz="2800" dirty="0">
              <a:solidFill>
                <a:srgbClr val="0070C0"/>
              </a:solidFill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E90852AF-F8B9-089C-1842-B18F2F36D494}"/>
              </a:ext>
            </a:extLst>
          </p:cNvPr>
          <p:cNvSpPr txBox="1">
            <a:spLocks/>
          </p:cNvSpPr>
          <p:nvPr/>
        </p:nvSpPr>
        <p:spPr>
          <a:xfrm>
            <a:off x="838200" y="666621"/>
            <a:ext cx="10515600" cy="5869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solidFill>
                  <a:srgbClr val="0070C0"/>
                </a:solidFill>
              </a:rPr>
              <a:t>Try</a:t>
            </a:r>
            <a:r>
              <a:rPr lang="zh-CN" altLang="en-US" sz="2800" dirty="0">
                <a:solidFill>
                  <a:srgbClr val="0070C0"/>
                </a:solidFill>
              </a:rPr>
              <a:t> </a:t>
            </a:r>
            <a:r>
              <a:rPr lang="en-US" altLang="zh-CN" sz="2800" dirty="0">
                <a:solidFill>
                  <a:srgbClr val="0070C0"/>
                </a:solidFill>
              </a:rPr>
              <a:t>dequantizing</a:t>
            </a:r>
            <a:r>
              <a:rPr lang="zh-CN" altLang="en-US" sz="2800" dirty="0">
                <a:solidFill>
                  <a:srgbClr val="0070C0"/>
                </a:solidFill>
              </a:rPr>
              <a:t> </a:t>
            </a:r>
            <a:r>
              <a:rPr lang="en-US" altLang="zh-CN" sz="2800" dirty="0">
                <a:solidFill>
                  <a:srgbClr val="0070C0"/>
                </a:solidFill>
              </a:rPr>
              <a:t>LHP</a:t>
            </a:r>
            <a:r>
              <a:rPr lang="zh-CN" altLang="en-US" sz="2800" dirty="0">
                <a:solidFill>
                  <a:srgbClr val="0070C0"/>
                </a:solidFill>
              </a:rPr>
              <a:t> </a:t>
            </a:r>
            <a:r>
              <a:rPr lang="en-US" altLang="zh-CN" sz="2800" dirty="0">
                <a:solidFill>
                  <a:srgbClr val="0070C0"/>
                </a:solidFill>
              </a:rPr>
              <a:t>+</a:t>
            </a:r>
            <a:r>
              <a:rPr lang="zh-CN" altLang="en-US" sz="2800" dirty="0">
                <a:solidFill>
                  <a:srgbClr val="0070C0"/>
                </a:solidFill>
              </a:rPr>
              <a:t> </a:t>
            </a:r>
            <a:r>
              <a:rPr lang="en-US" altLang="zh-CN" sz="2800" dirty="0">
                <a:solidFill>
                  <a:srgbClr val="0070C0"/>
                </a:solidFill>
              </a:rPr>
              <a:t>Guided</a:t>
            </a:r>
            <a:r>
              <a:rPr lang="zh-CN" altLang="en-US" sz="2800" dirty="0">
                <a:solidFill>
                  <a:srgbClr val="0070C0"/>
                </a:solidFill>
              </a:rPr>
              <a:t> </a:t>
            </a:r>
            <a:r>
              <a:rPr lang="en-US" altLang="zh-CN" sz="2800" dirty="0">
                <a:solidFill>
                  <a:srgbClr val="0070C0"/>
                </a:solidFill>
              </a:rPr>
              <a:t>states</a:t>
            </a:r>
            <a:endParaRPr lang="en-CN" sz="2800" dirty="0">
              <a:solidFill>
                <a:srgbClr val="0070C0"/>
              </a:solidFill>
            </a:endParaRPr>
          </a:p>
        </p:txBody>
      </p:sp>
      <p:sp>
        <p:nvSpPr>
          <p:cNvPr id="29" name="Down Arrow 28">
            <a:extLst>
              <a:ext uri="{FF2B5EF4-FFF2-40B4-BE49-F238E27FC236}">
                <a16:creationId xmlns:a16="http://schemas.microsoft.com/office/drawing/2014/main" id="{4B2710D6-8C59-F096-8647-EE5544D069C5}"/>
              </a:ext>
            </a:extLst>
          </p:cNvPr>
          <p:cNvSpPr/>
          <p:nvPr/>
        </p:nvSpPr>
        <p:spPr>
          <a:xfrm>
            <a:off x="8534400" y="4724400"/>
            <a:ext cx="335280" cy="426720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4C414B75-6427-FD6E-E7E5-1FCBAD5B4FB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606632" y="3712785"/>
            <a:ext cx="1346200" cy="431800"/>
          </a:xfrm>
          <a:prstGeom prst="rect">
            <a:avLst/>
          </a:prstGeom>
        </p:spPr>
      </p:pic>
      <p:sp>
        <p:nvSpPr>
          <p:cNvPr id="31" name="Down Arrow 30">
            <a:extLst>
              <a:ext uri="{FF2B5EF4-FFF2-40B4-BE49-F238E27FC236}">
                <a16:creationId xmlns:a16="http://schemas.microsoft.com/office/drawing/2014/main" id="{0F7E36FD-3437-61AD-1938-FD84011C08A8}"/>
              </a:ext>
            </a:extLst>
          </p:cNvPr>
          <p:cNvSpPr/>
          <p:nvPr/>
        </p:nvSpPr>
        <p:spPr>
          <a:xfrm>
            <a:off x="6313251" y="4724400"/>
            <a:ext cx="335280" cy="426720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A999CC-DB70-CBA7-C152-9593448CF326}"/>
              </a:ext>
            </a:extLst>
          </p:cNvPr>
          <p:cNvSpPr txBox="1"/>
          <p:nvPr/>
        </p:nvSpPr>
        <p:spPr>
          <a:xfrm>
            <a:off x="3680909" y="2068677"/>
            <a:ext cx="3649589" cy="400110"/>
          </a:xfrm>
          <a:prstGeom prst="rect">
            <a:avLst/>
          </a:prstGeom>
          <a:solidFill>
            <a:schemeClr val="accent6">
              <a:lumMod val="40000"/>
              <a:lumOff val="60000"/>
              <a:alpha val="44088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Entry-wise</a:t>
            </a:r>
            <a:r>
              <a:rPr lang="zh-CN" altLang="en-US" sz="2000" dirty="0"/>
              <a:t> </a:t>
            </a:r>
            <a:r>
              <a:rPr lang="en-US" altLang="zh-CN" sz="2000" dirty="0"/>
              <a:t>1/poly</a:t>
            </a:r>
            <a:r>
              <a:rPr lang="zh-CN" altLang="en-US" sz="2000" dirty="0"/>
              <a:t> </a:t>
            </a:r>
            <a:r>
              <a:rPr lang="en-US" altLang="zh-CN" sz="2000" dirty="0"/>
              <a:t>overlap</a:t>
            </a:r>
            <a:r>
              <a:rPr lang="zh-CN" altLang="en-US" sz="2000" dirty="0"/>
              <a:t> </a:t>
            </a:r>
            <a:r>
              <a:rPr lang="en-US" altLang="zh-CN" sz="2000" dirty="0"/>
              <a:t>with</a:t>
            </a:r>
            <a:r>
              <a:rPr lang="zh-CN" altLang="en-US" sz="2000" dirty="0"/>
              <a:t> </a:t>
            </a:r>
            <a:r>
              <a:rPr lang="en-US" altLang="zh-CN" sz="2000" dirty="0" err="1"/>
              <a:t>gs</a:t>
            </a:r>
            <a:endParaRPr lang="en-CN" sz="2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055C300-7431-1100-4282-65C6C2E52E5E}"/>
              </a:ext>
            </a:extLst>
          </p:cNvPr>
          <p:cNvGrpSpPr/>
          <p:nvPr/>
        </p:nvGrpSpPr>
        <p:grpSpPr>
          <a:xfrm>
            <a:off x="6526042" y="2461473"/>
            <a:ext cx="240840" cy="297360"/>
            <a:chOff x="6526042" y="2461473"/>
            <a:chExt cx="240840" cy="29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C6CADCB-352C-35D6-1584-63DF7AD080FB}"/>
                    </a:ext>
                  </a:extLst>
                </p14:cNvPr>
                <p14:cNvContentPartPr/>
                <p14:nvPr/>
              </p14:nvContentPartPr>
              <p14:xfrm>
                <a:off x="6620722" y="2505753"/>
                <a:ext cx="52920" cy="2530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C6CADCB-352C-35D6-1584-63DF7AD080F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612082" y="2497113"/>
                  <a:ext cx="7056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61F7DD9-3E1A-FD04-007E-188FE781DB0B}"/>
                    </a:ext>
                  </a:extLst>
                </p14:cNvPr>
                <p14:cNvContentPartPr/>
                <p14:nvPr/>
              </p14:nvContentPartPr>
              <p14:xfrm>
                <a:off x="6526042" y="2461473"/>
                <a:ext cx="240840" cy="1652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61F7DD9-3E1A-FD04-007E-188FE781DB0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517042" y="2452833"/>
                  <a:ext cx="258480" cy="182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15444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1A1955C-1B5A-F073-8664-78B229928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214536"/>
              </p:ext>
            </p:extLst>
          </p:nvPr>
        </p:nvGraphicFramePr>
        <p:xfrm>
          <a:off x="1280160" y="2635697"/>
          <a:ext cx="8488680" cy="346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2170">
                  <a:extLst>
                    <a:ext uri="{9D8B030D-6E8A-4147-A177-3AD203B41FA5}">
                      <a16:colId xmlns:a16="http://schemas.microsoft.com/office/drawing/2014/main" val="1316965795"/>
                    </a:ext>
                  </a:extLst>
                </a:gridCol>
                <a:gridCol w="2122170">
                  <a:extLst>
                    <a:ext uri="{9D8B030D-6E8A-4147-A177-3AD203B41FA5}">
                      <a16:colId xmlns:a16="http://schemas.microsoft.com/office/drawing/2014/main" val="453948452"/>
                    </a:ext>
                  </a:extLst>
                </a:gridCol>
                <a:gridCol w="2122170">
                  <a:extLst>
                    <a:ext uri="{9D8B030D-6E8A-4147-A177-3AD203B41FA5}">
                      <a16:colId xmlns:a16="http://schemas.microsoft.com/office/drawing/2014/main" val="2104867318"/>
                    </a:ext>
                  </a:extLst>
                </a:gridCol>
                <a:gridCol w="2122170">
                  <a:extLst>
                    <a:ext uri="{9D8B030D-6E8A-4147-A177-3AD203B41FA5}">
                      <a16:colId xmlns:a16="http://schemas.microsoft.com/office/drawing/2014/main" val="3359965583"/>
                    </a:ext>
                  </a:extLst>
                </a:gridCol>
              </a:tblGrid>
              <a:tr h="10871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1/poly(n)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  <a:endParaRPr lang="en-CN" sz="2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N" sz="2400" b="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Standard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/>
                        <a:t>guided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/>
                        <a:t>states</a:t>
                      </a:r>
                      <a:endParaRPr lang="en-C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Strong</a:t>
                      </a:r>
                      <a:r>
                        <a:rPr lang="zh-CN" alt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zh-CN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guided</a:t>
                      </a:r>
                      <a:r>
                        <a:rPr lang="zh-CN" alt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states</a:t>
                      </a:r>
                    </a:p>
                    <a:p>
                      <a:r>
                        <a:rPr lang="en-US" altLang="zh-CN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(open</a:t>
                      </a:r>
                      <a:r>
                        <a:rPr lang="zh-CN" alt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problem)</a:t>
                      </a:r>
                      <a:endParaRPr lang="en-CN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Succinct</a:t>
                      </a:r>
                      <a:r>
                        <a:rPr lang="zh-CN" alt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ground</a:t>
                      </a:r>
                      <a:r>
                        <a:rPr lang="zh-CN" alt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state</a:t>
                      </a:r>
                    </a:p>
                    <a:p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(Our</a:t>
                      </a:r>
                      <a:r>
                        <a:rPr lang="zh-CN" altLang="en-US" sz="24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result)</a:t>
                      </a:r>
                      <a:endParaRPr lang="en-CN" sz="2400" b="1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411421"/>
                  </a:ext>
                </a:extLst>
              </a:tr>
              <a:tr h="10871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/>
                        <a:t>Stoquastic</a:t>
                      </a:r>
                      <a:endParaRPr lang="en-US" altLang="zh-C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???</a:t>
                      </a:r>
                      <a:endParaRPr lang="en-C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MA-Complete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0432FF"/>
                          </a:solidFill>
                        </a:rPr>
                        <a:t>[Bra14]</a:t>
                      </a:r>
                      <a:endParaRPr lang="en-CN" sz="2400" dirty="0">
                        <a:solidFill>
                          <a:srgbClr val="0432FF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MA-complete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0432FF"/>
                          </a:solidFill>
                        </a:rPr>
                        <a:t>[BT10] [Liu20]</a:t>
                      </a:r>
                      <a:endParaRPr lang="en-CN" sz="2400" dirty="0">
                        <a:solidFill>
                          <a:srgbClr val="0432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1192793"/>
                  </a:ext>
                </a:extLst>
              </a:tr>
              <a:tr h="10871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General</a:t>
                      </a:r>
                      <a:endParaRPr lang="en-C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QCMA-Complete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rgbClr val="0432FF"/>
                          </a:solidFill>
                        </a:rPr>
                        <a:t>[WFC23]</a:t>
                      </a:r>
                      <a:endParaRPr lang="en-CN" sz="2400" dirty="0">
                        <a:solidFill>
                          <a:srgbClr val="0432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highlight>
                            <a:srgbClr val="FFFF00"/>
                          </a:highlight>
                        </a:rPr>
                        <a:t>Open</a:t>
                      </a:r>
                      <a:r>
                        <a:rPr lang="zh-CN" altLang="en-US" sz="2400" dirty="0"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altLang="zh-CN" sz="2400" dirty="0">
                          <a:highlight>
                            <a:srgbClr val="FFFF00"/>
                          </a:highlight>
                        </a:rPr>
                        <a:t>problem</a:t>
                      </a:r>
                      <a:endParaRPr lang="en-CN" sz="2400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Our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/>
                        <a:t>results:</a:t>
                      </a:r>
                    </a:p>
                    <a:p>
                      <a:pPr algn="ctr"/>
                      <a:r>
                        <a:rPr lang="en-US" altLang="zh-CN" sz="2400" dirty="0"/>
                        <a:t>MA-Complete</a:t>
                      </a:r>
                      <a:endParaRPr lang="en-CN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77363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FD846D8-523A-6C04-81B3-F641935DCFD5}"/>
              </a:ext>
            </a:extLst>
          </p:cNvPr>
          <p:cNvSpPr txBox="1"/>
          <p:nvPr/>
        </p:nvSpPr>
        <p:spPr>
          <a:xfrm>
            <a:off x="2504669" y="4229874"/>
            <a:ext cx="3134359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F0000"/>
                </a:solidFill>
              </a:rPr>
              <a:t>More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robust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Monte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Carlo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method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0432FF"/>
                </a:solidFill>
              </a:rPr>
              <a:t>[Bra14]</a:t>
            </a:r>
            <a:endParaRPr lang="en-CN" sz="2000" dirty="0">
              <a:solidFill>
                <a:srgbClr val="0432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16F81F-A55B-DF02-F6B9-6F932D31CA8A}"/>
              </a:ext>
            </a:extLst>
          </p:cNvPr>
          <p:cNvSpPr txBox="1"/>
          <p:nvPr/>
        </p:nvSpPr>
        <p:spPr>
          <a:xfrm>
            <a:off x="8702040" y="2014060"/>
            <a:ext cx="3390736" cy="400110"/>
          </a:xfrm>
          <a:prstGeom prst="rect">
            <a:avLst/>
          </a:prstGeom>
          <a:solidFill>
            <a:schemeClr val="accent6">
              <a:lumMod val="20000"/>
              <a:lumOff val="80000"/>
              <a:alpha val="44088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Extremely</a:t>
            </a:r>
            <a:r>
              <a:rPr lang="zh-CN" altLang="en-US" sz="2000" dirty="0"/>
              <a:t> </a:t>
            </a:r>
            <a:r>
              <a:rPr lang="en-US" altLang="zh-CN" sz="2000" dirty="0"/>
              <a:t>strong</a:t>
            </a:r>
            <a:r>
              <a:rPr lang="zh-CN" altLang="en-US" sz="2000" dirty="0"/>
              <a:t> </a:t>
            </a:r>
            <a:r>
              <a:rPr lang="en-US" altLang="zh-CN" sz="2000" dirty="0"/>
              <a:t>guided</a:t>
            </a:r>
            <a:r>
              <a:rPr lang="zh-CN" altLang="en-US" sz="2000" dirty="0"/>
              <a:t> </a:t>
            </a:r>
            <a:r>
              <a:rPr lang="en-US" altLang="zh-CN" sz="2000" dirty="0"/>
              <a:t>states</a:t>
            </a:r>
            <a:endParaRPr lang="en-CN" sz="20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8B661C-3A04-8E95-6400-72C8346C7E82}"/>
              </a:ext>
            </a:extLst>
          </p:cNvPr>
          <p:cNvGrpSpPr/>
          <p:nvPr/>
        </p:nvGrpSpPr>
        <p:grpSpPr>
          <a:xfrm>
            <a:off x="8636280" y="2438280"/>
            <a:ext cx="277200" cy="203400"/>
            <a:chOff x="8636280" y="2438280"/>
            <a:chExt cx="277200" cy="20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F8A3789-896D-DF60-A392-5415A7DB70FA}"/>
                    </a:ext>
                  </a:extLst>
                </p14:cNvPr>
                <p14:cNvContentPartPr/>
                <p14:nvPr/>
              </p14:nvContentPartPr>
              <p14:xfrm>
                <a:off x="8636280" y="2459880"/>
                <a:ext cx="249840" cy="1818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F8A3789-896D-DF60-A392-5415A7DB70F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627280" y="2450862"/>
                  <a:ext cx="267480" cy="1994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07A5AFF-7561-EF34-5374-FB100C36E0F3}"/>
                    </a:ext>
                  </a:extLst>
                </p14:cNvPr>
                <p14:cNvContentPartPr/>
                <p14:nvPr/>
              </p14:nvContentPartPr>
              <p14:xfrm>
                <a:off x="8732760" y="2438280"/>
                <a:ext cx="180720" cy="166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07A5AFF-7561-EF34-5374-FB100C36E0F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723760" y="2429280"/>
                  <a:ext cx="198360" cy="1839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25A06BC5-DA61-BE0E-E992-17AD8BA07D3D}"/>
              </a:ext>
            </a:extLst>
          </p:cNvPr>
          <p:cNvSpPr txBox="1">
            <a:spLocks/>
          </p:cNvSpPr>
          <p:nvPr/>
        </p:nvSpPr>
        <p:spPr>
          <a:xfrm>
            <a:off x="838200" y="96011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altLang="zh-CN" sz="2800" dirty="0"/>
            </a:br>
            <a:r>
              <a:rPr lang="en-US" altLang="zh-CN" sz="2800" dirty="0"/>
              <a:t>Difficulty</a:t>
            </a:r>
            <a:r>
              <a:rPr lang="zh-CN" altLang="en-US" sz="2800" dirty="0"/>
              <a:t> </a:t>
            </a:r>
            <a:r>
              <a:rPr lang="en-US" altLang="zh-CN" sz="2800" dirty="0"/>
              <a:t>for</a:t>
            </a:r>
            <a:r>
              <a:rPr lang="zh-CN" altLang="en-US" sz="2800" dirty="0"/>
              <a:t> </a:t>
            </a:r>
            <a:r>
              <a:rPr lang="en-US" altLang="zh-CN" sz="2800" dirty="0"/>
              <a:t>dequantizing:</a:t>
            </a:r>
            <a:r>
              <a:rPr lang="en-US" altLang="zh-CN" sz="2800" b="1" dirty="0">
                <a:solidFill>
                  <a:srgbClr val="0432FF"/>
                </a:solidFill>
              </a:rPr>
              <a:t> Sign</a:t>
            </a:r>
            <a:r>
              <a:rPr lang="zh-CN" altLang="en-US" sz="2800" b="1" dirty="0">
                <a:solidFill>
                  <a:srgbClr val="0432FF"/>
                </a:solidFill>
              </a:rPr>
              <a:t> </a:t>
            </a:r>
            <a:r>
              <a:rPr lang="en-US" altLang="zh-CN" sz="2800" b="1" dirty="0">
                <a:solidFill>
                  <a:srgbClr val="0432FF"/>
                </a:solidFill>
              </a:rPr>
              <a:t>Problem</a:t>
            </a:r>
            <a:br>
              <a:rPr lang="en-US" altLang="zh-CN" sz="2800" dirty="0"/>
            </a:br>
            <a:r>
              <a:rPr lang="en-US" altLang="zh-CN" sz="2800" dirty="0"/>
              <a:t>Extremely</a:t>
            </a:r>
            <a:r>
              <a:rPr lang="zh-CN" altLang="en-US" sz="2800" dirty="0"/>
              <a:t> </a:t>
            </a:r>
            <a:r>
              <a:rPr lang="en-US" altLang="zh-CN" sz="2800" dirty="0"/>
              <a:t>strong</a:t>
            </a:r>
            <a:r>
              <a:rPr lang="zh-CN" altLang="en-US" sz="2800" dirty="0"/>
              <a:t> </a:t>
            </a:r>
            <a:r>
              <a:rPr lang="en-US" altLang="zh-CN" sz="2800" dirty="0"/>
              <a:t>guided</a:t>
            </a:r>
            <a:r>
              <a:rPr lang="zh-CN" altLang="en-US" sz="2800" dirty="0"/>
              <a:t> </a:t>
            </a:r>
            <a:r>
              <a:rPr lang="en-US" altLang="zh-CN" sz="2800" dirty="0"/>
              <a:t>states</a:t>
            </a:r>
            <a:r>
              <a:rPr lang="zh-CN" altLang="en-US" sz="2800" dirty="0"/>
              <a:t> </a:t>
            </a:r>
            <a:r>
              <a:rPr lang="en-US" altLang="zh-CN" sz="2800" dirty="0">
                <a:sym typeface="Wingdings" pitchFamily="2" charset="2"/>
              </a:rPr>
              <a:t></a:t>
            </a:r>
            <a:r>
              <a:rPr lang="zh-CN" altLang="en-US" sz="2800" dirty="0">
                <a:sym typeface="Wingdings" pitchFamily="2" charset="2"/>
              </a:rPr>
              <a:t> </a:t>
            </a:r>
            <a:r>
              <a:rPr lang="en-US" altLang="zh-CN" sz="2800" dirty="0">
                <a:sym typeface="Wingdings" pitchFamily="2" charset="2"/>
              </a:rPr>
              <a:t>Circumvent</a:t>
            </a:r>
            <a:r>
              <a:rPr lang="zh-CN" altLang="en-US" sz="2800" dirty="0">
                <a:sym typeface="Wingdings" pitchFamily="2" charset="2"/>
              </a:rPr>
              <a:t> </a:t>
            </a:r>
            <a:r>
              <a:rPr lang="en-US" altLang="zh-CN" sz="2800" dirty="0">
                <a:sym typeface="Wingdings" pitchFamily="2" charset="2"/>
              </a:rPr>
              <a:t>the</a:t>
            </a:r>
            <a:r>
              <a:rPr lang="zh-CN" altLang="en-US" sz="2800" dirty="0">
                <a:sym typeface="Wingdings" pitchFamily="2" charset="2"/>
              </a:rPr>
              <a:t> </a:t>
            </a:r>
            <a:r>
              <a:rPr lang="en-US" altLang="zh-CN" sz="2800" dirty="0">
                <a:sym typeface="Wingdings" pitchFamily="2" charset="2"/>
              </a:rPr>
              <a:t>sign</a:t>
            </a:r>
            <a:r>
              <a:rPr lang="zh-CN" altLang="en-US" sz="2800" dirty="0">
                <a:sym typeface="Wingdings" pitchFamily="2" charset="2"/>
              </a:rPr>
              <a:t> </a:t>
            </a:r>
            <a:r>
              <a:rPr lang="en-US" altLang="zh-CN" sz="2800" dirty="0">
                <a:sym typeface="Wingdings" pitchFamily="2" charset="2"/>
              </a:rPr>
              <a:t>problem</a:t>
            </a:r>
            <a:br>
              <a:rPr lang="en-US" altLang="zh-CN" sz="2800" dirty="0"/>
            </a:br>
            <a:endParaRPr lang="en-CN" sz="2800" dirty="0">
              <a:solidFill>
                <a:srgbClr val="0070C0"/>
              </a:solidFill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E90852AF-F8B9-089C-1842-B18F2F36D494}"/>
              </a:ext>
            </a:extLst>
          </p:cNvPr>
          <p:cNvSpPr txBox="1">
            <a:spLocks/>
          </p:cNvSpPr>
          <p:nvPr/>
        </p:nvSpPr>
        <p:spPr>
          <a:xfrm>
            <a:off x="838200" y="666621"/>
            <a:ext cx="10515600" cy="5869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solidFill>
                  <a:srgbClr val="0070C0"/>
                </a:solidFill>
              </a:rPr>
              <a:t>Try</a:t>
            </a:r>
            <a:r>
              <a:rPr lang="zh-CN" altLang="en-US" sz="2800" dirty="0">
                <a:solidFill>
                  <a:srgbClr val="0070C0"/>
                </a:solidFill>
              </a:rPr>
              <a:t> </a:t>
            </a:r>
            <a:r>
              <a:rPr lang="en-US" altLang="zh-CN" sz="2800" dirty="0">
                <a:solidFill>
                  <a:srgbClr val="0070C0"/>
                </a:solidFill>
              </a:rPr>
              <a:t>dequantizing</a:t>
            </a:r>
            <a:r>
              <a:rPr lang="zh-CN" altLang="en-US" sz="2800" dirty="0">
                <a:solidFill>
                  <a:srgbClr val="0070C0"/>
                </a:solidFill>
              </a:rPr>
              <a:t> </a:t>
            </a:r>
            <a:r>
              <a:rPr lang="en-US" altLang="zh-CN" sz="2800" dirty="0">
                <a:solidFill>
                  <a:srgbClr val="0070C0"/>
                </a:solidFill>
              </a:rPr>
              <a:t>LHP</a:t>
            </a:r>
            <a:r>
              <a:rPr lang="zh-CN" altLang="en-US" sz="2800" dirty="0">
                <a:solidFill>
                  <a:srgbClr val="0070C0"/>
                </a:solidFill>
              </a:rPr>
              <a:t> </a:t>
            </a:r>
            <a:r>
              <a:rPr lang="en-US" altLang="zh-CN" sz="2800" dirty="0">
                <a:solidFill>
                  <a:srgbClr val="0070C0"/>
                </a:solidFill>
              </a:rPr>
              <a:t>+</a:t>
            </a:r>
            <a:r>
              <a:rPr lang="zh-CN" altLang="en-US" sz="2800" dirty="0">
                <a:solidFill>
                  <a:srgbClr val="0070C0"/>
                </a:solidFill>
              </a:rPr>
              <a:t> </a:t>
            </a:r>
            <a:r>
              <a:rPr lang="en-US" altLang="zh-CN" sz="2800" dirty="0">
                <a:solidFill>
                  <a:srgbClr val="0070C0"/>
                </a:solidFill>
              </a:rPr>
              <a:t>Guided</a:t>
            </a:r>
            <a:r>
              <a:rPr lang="zh-CN" altLang="en-US" sz="2800" dirty="0">
                <a:solidFill>
                  <a:srgbClr val="0070C0"/>
                </a:solidFill>
              </a:rPr>
              <a:t> </a:t>
            </a:r>
            <a:r>
              <a:rPr lang="en-US" altLang="zh-CN" sz="2800" dirty="0">
                <a:solidFill>
                  <a:srgbClr val="0070C0"/>
                </a:solidFill>
              </a:rPr>
              <a:t>states</a:t>
            </a:r>
            <a:endParaRPr lang="en-CN" sz="2800" dirty="0">
              <a:solidFill>
                <a:srgbClr val="0070C0"/>
              </a:solidFill>
            </a:endParaRPr>
          </a:p>
        </p:txBody>
      </p:sp>
      <p:sp>
        <p:nvSpPr>
          <p:cNvPr id="29" name="Down Arrow 28">
            <a:extLst>
              <a:ext uri="{FF2B5EF4-FFF2-40B4-BE49-F238E27FC236}">
                <a16:creationId xmlns:a16="http://schemas.microsoft.com/office/drawing/2014/main" id="{4B2710D6-8C59-F096-8647-EE5544D069C5}"/>
              </a:ext>
            </a:extLst>
          </p:cNvPr>
          <p:cNvSpPr/>
          <p:nvPr/>
        </p:nvSpPr>
        <p:spPr>
          <a:xfrm>
            <a:off x="8534400" y="4724400"/>
            <a:ext cx="335280" cy="426720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4C414B75-6427-FD6E-E7E5-1FCBAD5B4F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6632" y="3712785"/>
            <a:ext cx="1346200" cy="431800"/>
          </a:xfrm>
          <a:prstGeom prst="rect">
            <a:avLst/>
          </a:prstGeom>
        </p:spPr>
      </p:pic>
      <p:sp>
        <p:nvSpPr>
          <p:cNvPr id="31" name="Down Arrow 30">
            <a:extLst>
              <a:ext uri="{FF2B5EF4-FFF2-40B4-BE49-F238E27FC236}">
                <a16:creationId xmlns:a16="http://schemas.microsoft.com/office/drawing/2014/main" id="{0F7E36FD-3437-61AD-1938-FD84011C08A8}"/>
              </a:ext>
            </a:extLst>
          </p:cNvPr>
          <p:cNvSpPr/>
          <p:nvPr/>
        </p:nvSpPr>
        <p:spPr>
          <a:xfrm>
            <a:off x="6313251" y="4724400"/>
            <a:ext cx="335280" cy="426720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A999CC-DB70-CBA7-C152-9593448CF326}"/>
              </a:ext>
            </a:extLst>
          </p:cNvPr>
          <p:cNvSpPr txBox="1"/>
          <p:nvPr/>
        </p:nvSpPr>
        <p:spPr>
          <a:xfrm>
            <a:off x="3680909" y="2068677"/>
            <a:ext cx="3649589" cy="400110"/>
          </a:xfrm>
          <a:prstGeom prst="rect">
            <a:avLst/>
          </a:prstGeom>
          <a:solidFill>
            <a:schemeClr val="accent6">
              <a:lumMod val="40000"/>
              <a:lumOff val="60000"/>
              <a:alpha val="44088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Entry-wise</a:t>
            </a:r>
            <a:r>
              <a:rPr lang="zh-CN" altLang="en-US" sz="2000" dirty="0"/>
              <a:t> </a:t>
            </a:r>
            <a:r>
              <a:rPr lang="en-US" altLang="zh-CN" sz="2000" dirty="0"/>
              <a:t>1/poly</a:t>
            </a:r>
            <a:r>
              <a:rPr lang="zh-CN" altLang="en-US" sz="2000" dirty="0"/>
              <a:t> </a:t>
            </a:r>
            <a:r>
              <a:rPr lang="en-US" altLang="zh-CN" sz="2000" dirty="0"/>
              <a:t>overlap</a:t>
            </a:r>
            <a:r>
              <a:rPr lang="zh-CN" altLang="en-US" sz="2000" dirty="0"/>
              <a:t> </a:t>
            </a:r>
            <a:r>
              <a:rPr lang="en-US" altLang="zh-CN" sz="2000" dirty="0"/>
              <a:t>with</a:t>
            </a:r>
            <a:r>
              <a:rPr lang="zh-CN" altLang="en-US" sz="2000" dirty="0"/>
              <a:t> </a:t>
            </a:r>
            <a:r>
              <a:rPr lang="en-US" altLang="zh-CN" sz="2000" dirty="0" err="1"/>
              <a:t>gs</a:t>
            </a:r>
            <a:endParaRPr lang="en-CN" sz="2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055C300-7431-1100-4282-65C6C2E52E5E}"/>
              </a:ext>
            </a:extLst>
          </p:cNvPr>
          <p:cNvGrpSpPr/>
          <p:nvPr/>
        </p:nvGrpSpPr>
        <p:grpSpPr>
          <a:xfrm>
            <a:off x="6526042" y="2461473"/>
            <a:ext cx="240840" cy="297360"/>
            <a:chOff x="6526042" y="2461473"/>
            <a:chExt cx="240840" cy="29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C6CADCB-352C-35D6-1584-63DF7AD080FB}"/>
                    </a:ext>
                  </a:extLst>
                </p14:cNvPr>
                <p14:cNvContentPartPr/>
                <p14:nvPr/>
              </p14:nvContentPartPr>
              <p14:xfrm>
                <a:off x="6620722" y="2505753"/>
                <a:ext cx="52920" cy="2530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C6CADCB-352C-35D6-1584-63DF7AD080F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611722" y="2496753"/>
                  <a:ext cx="7056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61F7DD9-3E1A-FD04-007E-188FE781DB0B}"/>
                    </a:ext>
                  </a:extLst>
                </p14:cNvPr>
                <p14:cNvContentPartPr/>
                <p14:nvPr/>
              </p14:nvContentPartPr>
              <p14:xfrm>
                <a:off x="6526042" y="2461473"/>
                <a:ext cx="240840" cy="1652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61F7DD9-3E1A-FD04-007E-188FE781DB0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517055" y="2452473"/>
                  <a:ext cx="258454" cy="182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24498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95D076-1AE9-8899-F2BF-5132623CD195}"/>
              </a:ext>
            </a:extLst>
          </p:cNvPr>
          <p:cNvSpPr txBox="1"/>
          <p:nvPr/>
        </p:nvSpPr>
        <p:spPr>
          <a:xfrm>
            <a:off x="0" y="13632"/>
            <a:ext cx="12191999" cy="584775"/>
          </a:xfrm>
          <a:prstGeom prst="rect">
            <a:avLst/>
          </a:prstGeom>
          <a:solidFill>
            <a:schemeClr val="accent1">
              <a:lumMod val="50000"/>
              <a:alpha val="90256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zh-CN" alt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Sketch</a:t>
            </a:r>
            <a:r>
              <a:rPr lang="zh-CN" alt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zh-CN" alt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LHP</a:t>
            </a:r>
            <a:r>
              <a:rPr lang="zh-CN" alt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zh-CN" alt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succinct</a:t>
            </a:r>
            <a:r>
              <a:rPr lang="zh-CN" alt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3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gs</a:t>
            </a:r>
            <a:r>
              <a:rPr lang="zh-CN" alt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zh-CN" alt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MA-Complete</a:t>
            </a:r>
            <a:endParaRPr lang="en-CN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C3D697A-6704-1E92-D2E0-B59024735B8E}"/>
              </a:ext>
            </a:extLst>
          </p:cNvPr>
          <p:cNvSpPr/>
          <p:nvPr/>
        </p:nvSpPr>
        <p:spPr>
          <a:xfrm>
            <a:off x="1511099" y="3079769"/>
            <a:ext cx="2005264" cy="11409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General</a:t>
            </a:r>
            <a:r>
              <a:rPr lang="zh-CN" altLang="en-US" sz="2400" dirty="0"/>
              <a:t> </a:t>
            </a:r>
            <a:r>
              <a:rPr lang="en-US" altLang="zh-CN" sz="2400" dirty="0"/>
              <a:t>Hamiltonian</a:t>
            </a:r>
            <a:endParaRPr lang="en-CN" sz="24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4B72708-2B71-8E46-6903-118E866F2392}"/>
              </a:ext>
            </a:extLst>
          </p:cNvPr>
          <p:cNvSpPr/>
          <p:nvPr/>
        </p:nvSpPr>
        <p:spPr>
          <a:xfrm>
            <a:off x="8675637" y="2886689"/>
            <a:ext cx="2005264" cy="13340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MA</a:t>
            </a:r>
            <a:r>
              <a:rPr lang="zh-CN" altLang="en-US" sz="2400" dirty="0"/>
              <a:t> </a:t>
            </a:r>
            <a:r>
              <a:rPr lang="en-US" altLang="zh-CN" sz="2400" dirty="0"/>
              <a:t>verification</a:t>
            </a:r>
            <a:r>
              <a:rPr lang="zh-CN" altLang="en-US" sz="2400" dirty="0"/>
              <a:t> </a:t>
            </a:r>
            <a:r>
              <a:rPr lang="en-US" altLang="zh-CN" sz="2400" dirty="0"/>
              <a:t>protocol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608B212-065C-DFC4-75D7-51E24065E327}"/>
              </a:ext>
            </a:extLst>
          </p:cNvPr>
          <p:cNvSpPr/>
          <p:nvPr/>
        </p:nvSpPr>
        <p:spPr>
          <a:xfrm>
            <a:off x="4951448" y="1304700"/>
            <a:ext cx="2005264" cy="11409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err="1"/>
              <a:t>Stoquastic</a:t>
            </a:r>
            <a:endParaRPr lang="en-US" altLang="zh-CN" sz="2400" dirty="0"/>
          </a:p>
          <a:p>
            <a:pPr algn="ctr"/>
            <a:r>
              <a:rPr lang="en-US" altLang="zh-CN" sz="2400" dirty="0"/>
              <a:t>Hamiltonian</a:t>
            </a:r>
            <a:endParaRPr lang="en-CN" sz="2400" dirty="0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85FCC241-1A1F-BFC0-AC0F-119DE230D9A9}"/>
              </a:ext>
            </a:extLst>
          </p:cNvPr>
          <p:cNvSpPr/>
          <p:nvPr/>
        </p:nvSpPr>
        <p:spPr>
          <a:xfrm rot="17924141">
            <a:off x="7632067" y="1755105"/>
            <a:ext cx="397399" cy="1553835"/>
          </a:xfrm>
          <a:prstGeom prst="downArrow">
            <a:avLst/>
          </a:prstGeom>
          <a:solidFill>
            <a:schemeClr val="accent2">
              <a:alpha val="36997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84A56D-BABA-E7DE-7117-7FE5ADBA0F8C}"/>
              </a:ext>
            </a:extLst>
          </p:cNvPr>
          <p:cNvSpPr txBox="1"/>
          <p:nvPr/>
        </p:nvSpPr>
        <p:spPr>
          <a:xfrm>
            <a:off x="7830766" y="1362758"/>
            <a:ext cx="386188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432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[BT10]</a:t>
            </a:r>
          </a:p>
          <a:p>
            <a:r>
              <a:rPr lang="en-US" altLang="zh-CN" sz="2400" dirty="0">
                <a:solidFill>
                  <a:srgbClr val="0432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Discrete-time</a:t>
            </a:r>
            <a:r>
              <a:rPr lang="zh-CN" altLang="en-US" sz="2400" dirty="0">
                <a:solidFill>
                  <a:srgbClr val="0432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rgbClr val="0432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Monte</a:t>
            </a:r>
            <a:r>
              <a:rPr lang="zh-CN" altLang="en-US" sz="2400" dirty="0">
                <a:solidFill>
                  <a:srgbClr val="0432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rgbClr val="0432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Carlo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21602308-7954-FCD0-A932-09F4CD739F2F}"/>
              </a:ext>
            </a:extLst>
          </p:cNvPr>
          <p:cNvSpPr/>
          <p:nvPr/>
        </p:nvSpPr>
        <p:spPr>
          <a:xfrm rot="14489368">
            <a:off x="3958252" y="1770237"/>
            <a:ext cx="397399" cy="1553835"/>
          </a:xfrm>
          <a:prstGeom prst="downArrow">
            <a:avLst/>
          </a:prstGeom>
          <a:solidFill>
            <a:schemeClr val="accent2">
              <a:alpha val="36997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2644D1-02B7-74DC-88D0-51B854DBEE9B}"/>
              </a:ext>
            </a:extLst>
          </p:cNvPr>
          <p:cNvSpPr txBox="1"/>
          <p:nvPr/>
        </p:nvSpPr>
        <p:spPr>
          <a:xfrm>
            <a:off x="1520164" y="1676464"/>
            <a:ext cx="33826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432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Fixed</a:t>
            </a:r>
            <a:r>
              <a:rPr lang="zh-CN" altLang="en-US" sz="2400" dirty="0">
                <a:solidFill>
                  <a:srgbClr val="0432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rgbClr val="0432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</a:t>
            </a:r>
            <a:r>
              <a:rPr lang="zh-CN" altLang="en-US" sz="2400" dirty="0">
                <a:solidFill>
                  <a:srgbClr val="0432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rgbClr val="0432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Hamiltonian</a:t>
            </a:r>
          </a:p>
          <a:p>
            <a:r>
              <a:rPr lang="en-US" altLang="zh-CN" sz="2400" b="0" dirty="0">
                <a:solidFill>
                  <a:srgbClr val="0432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[TLHVB+95]</a:t>
            </a:r>
            <a:endParaRPr lang="en-US" altLang="zh-C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A0C4EFC-5927-2187-78D3-07407A66C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6318" y="2229319"/>
            <a:ext cx="1062407" cy="102122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C2E0B6E-1509-7B5D-700E-9E59F76443FC}"/>
              </a:ext>
            </a:extLst>
          </p:cNvPr>
          <p:cNvSpPr txBox="1"/>
          <p:nvPr/>
        </p:nvSpPr>
        <p:spPr>
          <a:xfrm>
            <a:off x="3613651" y="2730581"/>
            <a:ext cx="3870302" cy="1200329"/>
          </a:xfrm>
          <a:prstGeom prst="rect">
            <a:avLst/>
          </a:prstGeom>
          <a:solidFill>
            <a:schemeClr val="accent5">
              <a:lumMod val="20000"/>
              <a:lumOff val="80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pPr lvl="1"/>
            <a:r>
              <a:rPr lang="en-US" altLang="zh-CN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zh-CN" alt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fixed</a:t>
            </a:r>
            <a:r>
              <a:rPr lang="zh-CN" alt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</a:t>
            </a:r>
            <a:r>
              <a:rPr lang="zh-CN" alt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Hamiltonian</a:t>
            </a:r>
            <a:r>
              <a:rPr lang="zh-CN" alt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</a:t>
            </a:r>
            <a:r>
              <a:rPr lang="zh-CN" alt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exponentially</a:t>
            </a:r>
            <a:r>
              <a:rPr lang="zh-CN" alt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large</a:t>
            </a:r>
            <a:r>
              <a:rPr lang="zh-CN" alt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norm.</a:t>
            </a:r>
            <a:r>
              <a:rPr lang="zh-CN" alt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zh-CN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Curved Up Arrow 17">
            <a:extLst>
              <a:ext uri="{FF2B5EF4-FFF2-40B4-BE49-F238E27FC236}">
                <a16:creationId xmlns:a16="http://schemas.microsoft.com/office/drawing/2014/main" id="{05A2BBCA-9AAE-0125-6D36-171D8F03E1FB}"/>
              </a:ext>
            </a:extLst>
          </p:cNvPr>
          <p:cNvSpPr/>
          <p:nvPr/>
        </p:nvSpPr>
        <p:spPr>
          <a:xfrm rot="1531086">
            <a:off x="6835493" y="3637781"/>
            <a:ext cx="3033562" cy="565922"/>
          </a:xfrm>
          <a:prstGeom prst="curvedUpArrow">
            <a:avLst/>
          </a:prstGeom>
          <a:solidFill>
            <a:schemeClr val="accent2">
              <a:alpha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103B4D-6149-1D67-DE87-97364410927D}"/>
              </a:ext>
            </a:extLst>
          </p:cNvPr>
          <p:cNvSpPr txBox="1"/>
          <p:nvPr/>
        </p:nvSpPr>
        <p:spPr>
          <a:xfrm>
            <a:off x="6461427" y="4503219"/>
            <a:ext cx="5231220" cy="461665"/>
          </a:xfrm>
          <a:prstGeom prst="rect">
            <a:avLst/>
          </a:prstGeom>
          <a:solidFill>
            <a:schemeClr val="bg1">
              <a:alpha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432FF"/>
                </a:solidFill>
              </a:rPr>
              <a:t>Continuous</a:t>
            </a:r>
            <a:r>
              <a:rPr lang="zh-CN" altLang="en-US" sz="2400" dirty="0">
                <a:solidFill>
                  <a:srgbClr val="0432FF"/>
                </a:solidFill>
              </a:rPr>
              <a:t> </a:t>
            </a:r>
            <a:r>
              <a:rPr lang="en-US" altLang="zh-CN" sz="2400" dirty="0">
                <a:solidFill>
                  <a:srgbClr val="0432FF"/>
                </a:solidFill>
              </a:rPr>
              <a:t>time</a:t>
            </a:r>
            <a:r>
              <a:rPr lang="zh-CN" altLang="en-US" sz="2400" dirty="0">
                <a:solidFill>
                  <a:srgbClr val="0432FF"/>
                </a:solidFill>
              </a:rPr>
              <a:t> </a:t>
            </a:r>
            <a:r>
              <a:rPr lang="en-US" altLang="zh-CN" sz="2400" dirty="0">
                <a:solidFill>
                  <a:srgbClr val="0432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Monte</a:t>
            </a:r>
            <a:r>
              <a:rPr lang="zh-CN" altLang="en-US" sz="2400" dirty="0">
                <a:solidFill>
                  <a:srgbClr val="0432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rgbClr val="0432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Carlo</a:t>
            </a:r>
            <a:r>
              <a:rPr lang="zh-CN" altLang="en-US" sz="2400" dirty="0">
                <a:solidFill>
                  <a:srgbClr val="0432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rgbClr val="0432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[BCGL22]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11DBE5-6C7C-3E17-DFE8-D905CD6E2C44}"/>
              </a:ext>
            </a:extLst>
          </p:cNvPr>
          <p:cNvSpPr txBox="1"/>
          <p:nvPr/>
        </p:nvSpPr>
        <p:spPr>
          <a:xfrm>
            <a:off x="6976318" y="5282837"/>
            <a:ext cx="4015937" cy="461665"/>
          </a:xfrm>
          <a:prstGeom prst="rect">
            <a:avLst/>
          </a:prstGeom>
          <a:solidFill>
            <a:schemeClr val="accent4">
              <a:lumMod val="20000"/>
              <a:lumOff val="80000"/>
              <a:alpha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432FF"/>
                </a:solidFill>
              </a:rPr>
              <a:t>Consistency</a:t>
            </a:r>
            <a:r>
              <a:rPr lang="zh-CN" altLang="en-US" sz="2400" dirty="0">
                <a:solidFill>
                  <a:srgbClr val="0432FF"/>
                </a:solidFill>
              </a:rPr>
              <a:t> </a:t>
            </a:r>
            <a:r>
              <a:rPr lang="en-US" altLang="zh-CN" sz="2400" dirty="0">
                <a:solidFill>
                  <a:srgbClr val="0432FF"/>
                </a:solidFill>
              </a:rPr>
              <a:t>checks</a:t>
            </a:r>
            <a:r>
              <a:rPr lang="zh-CN" altLang="en-US" sz="2400" dirty="0">
                <a:solidFill>
                  <a:srgbClr val="0432FF"/>
                </a:solidFill>
              </a:rPr>
              <a:t> </a:t>
            </a:r>
            <a:r>
              <a:rPr lang="en-US" altLang="zh-CN" sz="2400" dirty="0">
                <a:solidFill>
                  <a:srgbClr val="0432FF"/>
                </a:solidFill>
              </a:rPr>
              <a:t>in</a:t>
            </a:r>
            <a:r>
              <a:rPr lang="zh-CN" altLang="en-US" sz="2400" dirty="0">
                <a:solidFill>
                  <a:srgbClr val="0432FF"/>
                </a:solidFill>
              </a:rPr>
              <a:t> </a:t>
            </a:r>
            <a:r>
              <a:rPr lang="en-US" altLang="zh-CN" sz="2400" dirty="0">
                <a:solidFill>
                  <a:srgbClr val="0432FF"/>
                </a:solidFill>
              </a:rPr>
              <a:t>CTMC</a:t>
            </a:r>
            <a:endParaRPr lang="en-CN" sz="2400" dirty="0">
              <a:solidFill>
                <a:srgbClr val="0432FF"/>
              </a:solidFill>
            </a:endParaRPr>
          </a:p>
        </p:txBody>
      </p:sp>
      <p:pic>
        <p:nvPicPr>
          <p:cNvPr id="25" name="Graphic 24" descr="Add with solid fill">
            <a:extLst>
              <a:ext uri="{FF2B5EF4-FFF2-40B4-BE49-F238E27FC236}">
                <a16:creationId xmlns:a16="http://schemas.microsoft.com/office/drawing/2014/main" id="{78C849A5-C070-11E3-2A63-62963DDC0D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02166" y="4926813"/>
            <a:ext cx="457200" cy="457200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2C6234F4-D1FB-F5A8-1392-6050FD5C0CBA}"/>
              </a:ext>
            </a:extLst>
          </p:cNvPr>
          <p:cNvGrpSpPr/>
          <p:nvPr/>
        </p:nvGrpSpPr>
        <p:grpSpPr>
          <a:xfrm>
            <a:off x="6089454" y="4585818"/>
            <a:ext cx="426477" cy="522960"/>
            <a:chOff x="6103011" y="4585818"/>
            <a:chExt cx="412920" cy="4586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A1054DB-CA29-F122-353D-D5432331EC4A}"/>
                    </a:ext>
                  </a:extLst>
                </p14:cNvPr>
                <p14:cNvContentPartPr/>
                <p14:nvPr/>
              </p14:nvContentPartPr>
              <p14:xfrm>
                <a:off x="6186171" y="4691658"/>
                <a:ext cx="329760" cy="1954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A1054DB-CA29-F122-353D-D5432331EC4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177171" y="4683018"/>
                  <a:ext cx="3474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A87B941-FE39-9941-4392-D48AA0BC5869}"/>
                    </a:ext>
                  </a:extLst>
                </p14:cNvPr>
                <p14:cNvContentPartPr/>
                <p14:nvPr/>
              </p14:nvContentPartPr>
              <p14:xfrm>
                <a:off x="6103011" y="4585818"/>
                <a:ext cx="275400" cy="4586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A87B941-FE39-9941-4392-D48AA0BC586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094011" y="4577178"/>
                  <a:ext cx="293040" cy="476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119C8A95-6E70-C5F0-5B8B-95A3CE530E98}"/>
              </a:ext>
            </a:extLst>
          </p:cNvPr>
          <p:cNvSpPr txBox="1"/>
          <p:nvPr/>
        </p:nvSpPr>
        <p:spPr>
          <a:xfrm>
            <a:off x="3696024" y="5892805"/>
            <a:ext cx="6529095" cy="769441"/>
          </a:xfrm>
          <a:prstGeom prst="rect">
            <a:avLst/>
          </a:prstGeom>
          <a:solidFill>
            <a:schemeClr val="accent4">
              <a:lumMod val="20000"/>
              <a:lumOff val="80000"/>
              <a:alpha val="29000"/>
            </a:schemeClr>
          </a:solidFill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rgbClr val="0070C0"/>
                </a:solidFill>
              </a:rPr>
              <a:t>We</a:t>
            </a:r>
            <a:r>
              <a:rPr lang="zh-CN" altLang="en-US" sz="2200" dirty="0">
                <a:solidFill>
                  <a:srgbClr val="0070C0"/>
                </a:solidFill>
              </a:rPr>
              <a:t> </a:t>
            </a:r>
            <a:r>
              <a:rPr lang="en-US" altLang="zh-CN" sz="2200" dirty="0">
                <a:solidFill>
                  <a:srgbClr val="0070C0"/>
                </a:solidFill>
              </a:rPr>
              <a:t>have</a:t>
            </a:r>
            <a:r>
              <a:rPr lang="zh-CN" altLang="en-US" sz="2200" dirty="0">
                <a:solidFill>
                  <a:srgbClr val="0070C0"/>
                </a:solidFill>
              </a:rPr>
              <a:t> </a:t>
            </a:r>
            <a:r>
              <a:rPr lang="en-US" altLang="zh-CN" sz="2200" dirty="0">
                <a:solidFill>
                  <a:srgbClr val="0070C0"/>
                </a:solidFill>
              </a:rPr>
              <a:t>different</a:t>
            </a:r>
            <a:r>
              <a:rPr lang="zh-CN" altLang="en-US" sz="2200" dirty="0">
                <a:solidFill>
                  <a:srgbClr val="0070C0"/>
                </a:solidFill>
              </a:rPr>
              <a:t> </a:t>
            </a:r>
            <a:r>
              <a:rPr lang="en-US" altLang="zh-CN" sz="2200" dirty="0">
                <a:solidFill>
                  <a:srgbClr val="0070C0"/>
                </a:solidFill>
              </a:rPr>
              <a:t>task</a:t>
            </a:r>
            <a:r>
              <a:rPr lang="zh-CN" altLang="en-US" sz="2200" dirty="0">
                <a:solidFill>
                  <a:srgbClr val="0070C0"/>
                </a:solidFill>
              </a:rPr>
              <a:t> </a:t>
            </a:r>
            <a:r>
              <a:rPr lang="en-US" altLang="zh-CN" sz="2200" dirty="0">
                <a:solidFill>
                  <a:srgbClr val="0070C0"/>
                </a:solidFill>
              </a:rPr>
              <a:t>&amp;</a:t>
            </a:r>
            <a:r>
              <a:rPr lang="zh-CN" altLang="en-US" sz="2200" dirty="0">
                <a:solidFill>
                  <a:srgbClr val="0070C0"/>
                </a:solidFill>
              </a:rPr>
              <a:t> </a:t>
            </a:r>
            <a:r>
              <a:rPr lang="en-US" altLang="zh-CN" sz="2200" dirty="0">
                <a:solidFill>
                  <a:srgbClr val="0070C0"/>
                </a:solidFill>
              </a:rPr>
              <a:t>setting</a:t>
            </a:r>
            <a:r>
              <a:rPr lang="zh-CN" altLang="en-US" sz="2200" dirty="0">
                <a:solidFill>
                  <a:srgbClr val="0070C0"/>
                </a:solidFill>
              </a:rPr>
              <a:t> </a:t>
            </a:r>
            <a:r>
              <a:rPr lang="en-US" altLang="zh-CN" sz="2200" dirty="0">
                <a:solidFill>
                  <a:srgbClr val="0070C0"/>
                </a:solidFill>
              </a:rPr>
              <a:t>from</a:t>
            </a:r>
            <a:r>
              <a:rPr lang="zh-CN" altLang="en-US" sz="2200" dirty="0">
                <a:solidFill>
                  <a:srgbClr val="0070C0"/>
                </a:solidFill>
              </a:rPr>
              <a:t> </a:t>
            </a:r>
            <a:r>
              <a:rPr lang="en-US" altLang="zh-CN" sz="2200" dirty="0">
                <a:solidFill>
                  <a:srgbClr val="0070C0"/>
                </a:solidFill>
              </a:rPr>
              <a:t>[BCGL22].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rgbClr val="0070C0"/>
                </a:solidFill>
              </a:rPr>
              <a:t>We</a:t>
            </a:r>
            <a:r>
              <a:rPr lang="zh-CN" altLang="en-US" sz="2200" dirty="0">
                <a:solidFill>
                  <a:srgbClr val="0070C0"/>
                </a:solidFill>
              </a:rPr>
              <a:t> </a:t>
            </a:r>
            <a:r>
              <a:rPr lang="en-US" altLang="zh-CN" sz="2200" b="1" dirty="0">
                <a:solidFill>
                  <a:srgbClr val="0070C0"/>
                </a:solidFill>
              </a:rPr>
              <a:t>do</a:t>
            </a:r>
            <a:r>
              <a:rPr lang="zh-CN" altLang="en-US" sz="2200" b="1" dirty="0">
                <a:solidFill>
                  <a:srgbClr val="0070C0"/>
                </a:solidFill>
              </a:rPr>
              <a:t> </a:t>
            </a:r>
            <a:r>
              <a:rPr lang="en-US" altLang="zh-CN" sz="2200" b="1" dirty="0">
                <a:solidFill>
                  <a:srgbClr val="0070C0"/>
                </a:solidFill>
              </a:rPr>
              <a:t>not</a:t>
            </a:r>
            <a:r>
              <a:rPr lang="zh-CN" altLang="en-US" sz="2200" b="1" dirty="0">
                <a:solidFill>
                  <a:srgbClr val="0070C0"/>
                </a:solidFill>
              </a:rPr>
              <a:t> </a:t>
            </a:r>
            <a:r>
              <a:rPr lang="en-US" altLang="zh-CN" sz="2200" b="1" dirty="0">
                <a:solidFill>
                  <a:srgbClr val="0070C0"/>
                </a:solidFill>
              </a:rPr>
              <a:t>need</a:t>
            </a:r>
            <a:r>
              <a:rPr lang="zh-CN" altLang="en-US" sz="2200" b="1" dirty="0">
                <a:solidFill>
                  <a:srgbClr val="0070C0"/>
                </a:solidFill>
              </a:rPr>
              <a:t> </a:t>
            </a:r>
            <a:r>
              <a:rPr lang="en-US" altLang="zh-CN" sz="2200" b="1" dirty="0">
                <a:solidFill>
                  <a:srgbClr val="0070C0"/>
                </a:solidFill>
              </a:rPr>
              <a:t>spectral</a:t>
            </a:r>
            <a:r>
              <a:rPr lang="zh-CN" altLang="en-US" sz="2200" b="1" dirty="0">
                <a:solidFill>
                  <a:srgbClr val="0070C0"/>
                </a:solidFill>
              </a:rPr>
              <a:t> </a:t>
            </a:r>
            <a:r>
              <a:rPr lang="en-US" altLang="zh-CN" sz="2200" b="1" dirty="0">
                <a:solidFill>
                  <a:srgbClr val="0070C0"/>
                </a:solidFill>
              </a:rPr>
              <a:t>gap</a:t>
            </a:r>
            <a:r>
              <a:rPr lang="zh-CN" altLang="en-US" sz="2200" b="1" dirty="0">
                <a:solidFill>
                  <a:srgbClr val="0070C0"/>
                </a:solidFill>
              </a:rPr>
              <a:t> </a:t>
            </a:r>
            <a:r>
              <a:rPr lang="en-US" altLang="zh-CN" sz="2200" dirty="0">
                <a:solidFill>
                  <a:srgbClr val="0070C0"/>
                </a:solidFill>
              </a:rPr>
              <a:t>in</a:t>
            </a:r>
            <a:r>
              <a:rPr lang="zh-CN" altLang="en-US" sz="2200" dirty="0">
                <a:solidFill>
                  <a:srgbClr val="0070C0"/>
                </a:solidFill>
              </a:rPr>
              <a:t> </a:t>
            </a:r>
            <a:r>
              <a:rPr lang="en-US" altLang="zh-CN" sz="2200" dirty="0">
                <a:solidFill>
                  <a:srgbClr val="0070C0"/>
                </a:solidFill>
              </a:rPr>
              <a:t>Hamiltonian</a:t>
            </a:r>
            <a:r>
              <a:rPr lang="zh-CN" altLang="en-US" sz="2200" dirty="0">
                <a:solidFill>
                  <a:srgbClr val="0070C0"/>
                </a:solidFill>
              </a:rPr>
              <a:t> </a:t>
            </a:r>
            <a:r>
              <a:rPr lang="en-US" altLang="zh-CN" sz="2200" dirty="0">
                <a:solidFill>
                  <a:srgbClr val="0070C0"/>
                </a:solidFill>
              </a:rPr>
              <a:t>and</a:t>
            </a:r>
            <a:r>
              <a:rPr lang="zh-CN" altLang="en-US" sz="2200" dirty="0">
                <a:solidFill>
                  <a:srgbClr val="0070C0"/>
                </a:solidFill>
              </a:rPr>
              <a:t> </a:t>
            </a:r>
            <a:r>
              <a:rPr lang="en-US" altLang="zh-CN" sz="2200" dirty="0">
                <a:solidFill>
                  <a:srgbClr val="0070C0"/>
                </a:solidFill>
              </a:rPr>
              <a:t>etc.</a:t>
            </a:r>
            <a:endParaRPr lang="en-CN" sz="2200" dirty="0">
              <a:solidFill>
                <a:srgbClr val="0070C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A1FFD0E-E0BF-20BE-DEB6-611FB6DB3408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5494" r="4236"/>
          <a:stretch/>
        </p:blipFill>
        <p:spPr>
          <a:xfrm>
            <a:off x="1395238" y="4066755"/>
            <a:ext cx="4624889" cy="179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079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 animBg="1"/>
      <p:bldP spid="12" grpId="0"/>
      <p:bldP spid="17" grpId="0" animBg="1"/>
      <p:bldP spid="18" grpId="0" animBg="1"/>
      <p:bldP spid="19" grpId="0" animBg="1"/>
      <p:bldP spid="21" grpId="0" animBg="1"/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 descr="Angel face outline with solid fill">
            <a:extLst>
              <a:ext uri="{FF2B5EF4-FFF2-40B4-BE49-F238E27FC236}">
                <a16:creationId xmlns:a16="http://schemas.microsoft.com/office/drawing/2014/main" id="{58F3E61C-D308-3B10-3F3E-FD3A01B5B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57900" y="5041625"/>
            <a:ext cx="914400" cy="914400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A1132EF7-FF6E-7D1B-CF8E-43F724811BF9}"/>
              </a:ext>
            </a:extLst>
          </p:cNvPr>
          <p:cNvSpPr txBox="1">
            <a:spLocks/>
          </p:cNvSpPr>
          <p:nvPr/>
        </p:nvSpPr>
        <p:spPr>
          <a:xfrm>
            <a:off x="838200" y="666621"/>
            <a:ext cx="10515600" cy="5869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/>
              <a:t>Summary</a:t>
            </a:r>
            <a:r>
              <a:rPr lang="zh-CN" altLang="en-US" sz="4000" dirty="0"/>
              <a:t> </a:t>
            </a:r>
            <a:r>
              <a:rPr lang="en-US" altLang="zh-CN" sz="4000" dirty="0"/>
              <a:t>and</a:t>
            </a:r>
            <a:r>
              <a:rPr lang="zh-CN" altLang="en-US" sz="4000" dirty="0"/>
              <a:t> </a:t>
            </a:r>
            <a:r>
              <a:rPr lang="en-US" altLang="zh-CN" sz="4000" dirty="0"/>
              <a:t>open</a:t>
            </a:r>
            <a:r>
              <a:rPr lang="zh-CN" altLang="en-US" sz="4000" dirty="0"/>
              <a:t> </a:t>
            </a:r>
            <a:r>
              <a:rPr lang="en-US" altLang="zh-CN" sz="4000" dirty="0"/>
              <a:t>problem</a:t>
            </a:r>
            <a:endParaRPr lang="en-CN" sz="400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3445FC0D-F3C5-08E0-3A98-BC6D006EE512}"/>
              </a:ext>
            </a:extLst>
          </p:cNvPr>
          <p:cNvSpPr txBox="1">
            <a:spLocks/>
          </p:cNvSpPr>
          <p:nvPr/>
        </p:nvSpPr>
        <p:spPr>
          <a:xfrm>
            <a:off x="838200" y="4249927"/>
            <a:ext cx="11353800" cy="5869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itchFamily="2" charset="2"/>
              <a:buChar char="q"/>
            </a:pPr>
            <a:endParaRPr lang="en-US" altLang="zh-C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981FCC-50C0-9C26-23AD-6ADD226EFD3F}"/>
              </a:ext>
            </a:extLst>
          </p:cNvPr>
          <p:cNvSpPr txBox="1"/>
          <p:nvPr/>
        </p:nvSpPr>
        <p:spPr>
          <a:xfrm>
            <a:off x="1035627" y="1405397"/>
            <a:ext cx="10120746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Summary</a:t>
            </a:r>
            <a:r>
              <a:rPr lang="en-US" altLang="zh-CN" sz="26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zh-CN" alt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600" b="1" dirty="0">
                <a:latin typeface="Calibri" panose="020F0502020204030204" pitchFamily="34" charset="0"/>
                <a:cs typeface="Calibri" panose="020F0502020204030204" pitchFamily="34" charset="0"/>
              </a:rPr>
              <a:t>Extreme</a:t>
            </a:r>
            <a:r>
              <a:rPr lang="zh-CN" alt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600" b="1" dirty="0">
                <a:latin typeface="Calibri" panose="020F0502020204030204" pitchFamily="34" charset="0"/>
                <a:cs typeface="Calibri" panose="020F0502020204030204" pitchFamily="34" charset="0"/>
              </a:rPr>
              <a:t>strong</a:t>
            </a:r>
            <a:r>
              <a:rPr lang="zh-CN" alt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600" b="1" dirty="0">
                <a:latin typeface="Calibri" panose="020F0502020204030204" pitchFamily="34" charset="0"/>
                <a:cs typeface="Calibri" panose="020F0502020204030204" pitchFamily="34" charset="0"/>
              </a:rPr>
              <a:t>guided</a:t>
            </a:r>
            <a:r>
              <a:rPr lang="zh-CN" alt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600" b="1" dirty="0">
                <a:latin typeface="Calibri" panose="020F0502020204030204" pitchFamily="34" charset="0"/>
                <a:cs typeface="Calibri" panose="020F0502020204030204" pitchFamily="34" charset="0"/>
              </a:rPr>
              <a:t>states</a:t>
            </a:r>
            <a:r>
              <a:rPr lang="zh-CN" alt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help</a:t>
            </a:r>
            <a:r>
              <a:rPr lang="zh-CN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zh-CN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resolve</a:t>
            </a:r>
            <a:r>
              <a:rPr lang="zh-CN" alt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600" b="1" dirty="0">
                <a:latin typeface="Calibri" panose="020F0502020204030204" pitchFamily="34" charset="0"/>
                <a:cs typeface="Calibri" panose="020F0502020204030204" pitchFamily="34" charset="0"/>
              </a:rPr>
              <a:t>sign</a:t>
            </a:r>
            <a:r>
              <a:rPr lang="zh-CN" alt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600" b="1" dirty="0">
                <a:latin typeface="Calibri" panose="020F0502020204030204" pitchFamily="34" charset="0"/>
                <a:cs typeface="Calibri" panose="020F0502020204030204" pitchFamily="34" charset="0"/>
              </a:rPr>
              <a:t>problem.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altLang="zh-CN" sz="2600" dirty="0">
                <a:solidFill>
                  <a:schemeClr val="accent1"/>
                </a:solidFill>
              </a:rPr>
              <a:t>Theorem:</a:t>
            </a:r>
            <a:r>
              <a:rPr lang="zh-CN" altLang="en-US" sz="2600" dirty="0">
                <a:solidFill>
                  <a:schemeClr val="accent1"/>
                </a:solidFill>
              </a:rPr>
              <a:t> </a:t>
            </a:r>
            <a:r>
              <a:rPr lang="en-US" altLang="zh-CN" sz="2600" dirty="0">
                <a:solidFill>
                  <a:schemeClr val="accent1"/>
                </a:solidFill>
              </a:rPr>
              <a:t>LHP</a:t>
            </a:r>
            <a:r>
              <a:rPr lang="zh-CN" altLang="en-US" sz="2600" dirty="0">
                <a:solidFill>
                  <a:schemeClr val="accent1"/>
                </a:solidFill>
              </a:rPr>
              <a:t> </a:t>
            </a:r>
            <a:r>
              <a:rPr lang="en-US" altLang="zh-CN" sz="2600" dirty="0">
                <a:solidFill>
                  <a:schemeClr val="accent1"/>
                </a:solidFill>
              </a:rPr>
              <a:t>with</a:t>
            </a:r>
            <a:r>
              <a:rPr lang="zh-CN" altLang="en-US" sz="2600" dirty="0">
                <a:solidFill>
                  <a:schemeClr val="accent1"/>
                </a:solidFill>
              </a:rPr>
              <a:t> </a:t>
            </a:r>
            <a:r>
              <a:rPr lang="en-US" altLang="zh-CN" sz="2600" dirty="0">
                <a:solidFill>
                  <a:schemeClr val="accent1"/>
                </a:solidFill>
              </a:rPr>
              <a:t>succinct</a:t>
            </a:r>
            <a:r>
              <a:rPr lang="zh-CN" altLang="en-US" sz="2600" dirty="0">
                <a:solidFill>
                  <a:schemeClr val="accent1"/>
                </a:solidFill>
              </a:rPr>
              <a:t> </a:t>
            </a:r>
            <a:r>
              <a:rPr lang="en-US" altLang="zh-CN" sz="2600" dirty="0">
                <a:solidFill>
                  <a:schemeClr val="accent1"/>
                </a:solidFill>
              </a:rPr>
              <a:t>ground</a:t>
            </a:r>
            <a:r>
              <a:rPr lang="zh-CN" altLang="en-US" sz="2600" dirty="0">
                <a:solidFill>
                  <a:schemeClr val="accent1"/>
                </a:solidFill>
              </a:rPr>
              <a:t> </a:t>
            </a:r>
            <a:r>
              <a:rPr lang="en-US" altLang="zh-CN" sz="2600" dirty="0">
                <a:solidFill>
                  <a:schemeClr val="accent1"/>
                </a:solidFill>
              </a:rPr>
              <a:t>state</a:t>
            </a:r>
            <a:r>
              <a:rPr lang="zh-CN" altLang="en-US" sz="2600" dirty="0">
                <a:solidFill>
                  <a:schemeClr val="accent1"/>
                </a:solidFill>
              </a:rPr>
              <a:t> </a:t>
            </a:r>
            <a:r>
              <a:rPr lang="en-US" altLang="zh-CN" sz="2600" dirty="0">
                <a:solidFill>
                  <a:schemeClr val="accent1"/>
                </a:solidFill>
              </a:rPr>
              <a:t>is</a:t>
            </a:r>
            <a:r>
              <a:rPr lang="zh-CN" altLang="en-US" sz="2600" dirty="0">
                <a:solidFill>
                  <a:schemeClr val="accent1"/>
                </a:solidFill>
              </a:rPr>
              <a:t> </a:t>
            </a:r>
            <a:r>
              <a:rPr lang="en-US" altLang="zh-CN" sz="2600" dirty="0">
                <a:solidFill>
                  <a:schemeClr val="accent1"/>
                </a:solidFill>
              </a:rPr>
              <a:t>MA-complete.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2600" dirty="0">
              <a:solidFill>
                <a:schemeClr val="accent1"/>
              </a:solidFill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Open</a:t>
            </a:r>
            <a:r>
              <a:rPr lang="zh-CN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problem</a:t>
            </a:r>
            <a:r>
              <a:rPr lang="en-US" altLang="zh-CN" sz="26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zh-CN" alt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600" b="1" dirty="0">
                <a:latin typeface="Calibri" panose="020F0502020204030204" pitchFamily="34" charset="0"/>
                <a:cs typeface="Calibri" panose="020F0502020204030204" pitchFamily="34" charset="0"/>
              </a:rPr>
              <a:t>Strong</a:t>
            </a:r>
            <a:r>
              <a:rPr lang="zh-CN" alt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600" b="1" dirty="0">
                <a:latin typeface="Calibri" panose="020F0502020204030204" pitchFamily="34" charset="0"/>
                <a:cs typeface="Calibri" panose="020F0502020204030204" pitchFamily="34" charset="0"/>
              </a:rPr>
              <a:t>guided</a:t>
            </a:r>
            <a:r>
              <a:rPr lang="zh-CN" alt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600" b="1" dirty="0">
                <a:latin typeface="Calibri" panose="020F0502020204030204" pitchFamily="34" charset="0"/>
                <a:cs typeface="Calibri" panose="020F0502020204030204" pitchFamily="34" charset="0"/>
              </a:rPr>
              <a:t>states</a:t>
            </a:r>
            <a:r>
              <a:rPr lang="zh-CN" alt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help</a:t>
            </a:r>
            <a:r>
              <a:rPr lang="zh-CN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zh-CN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resolve</a:t>
            </a:r>
            <a:r>
              <a:rPr lang="zh-CN" alt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600" b="1" dirty="0">
                <a:latin typeface="Calibri" panose="020F0502020204030204" pitchFamily="34" charset="0"/>
                <a:cs typeface="Calibri" panose="020F0502020204030204" pitchFamily="34" charset="0"/>
              </a:rPr>
              <a:t>sign</a:t>
            </a:r>
            <a:r>
              <a:rPr lang="zh-CN" alt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600" b="1" dirty="0">
                <a:latin typeface="Calibri" panose="020F0502020204030204" pitchFamily="34" charset="0"/>
                <a:cs typeface="Calibri" panose="020F0502020204030204" pitchFamily="34" charset="0"/>
              </a:rPr>
              <a:t>problem?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altLang="zh-CN" sz="2600" dirty="0">
                <a:solidFill>
                  <a:schemeClr val="accent1"/>
                </a:solidFill>
              </a:rPr>
              <a:t>Conjecture:</a:t>
            </a:r>
            <a:r>
              <a:rPr lang="zh-CN" altLang="en-US" sz="2600" dirty="0">
                <a:solidFill>
                  <a:schemeClr val="accent1"/>
                </a:solidFill>
              </a:rPr>
              <a:t> </a:t>
            </a:r>
            <a:r>
              <a:rPr lang="en-US" altLang="zh-CN" sz="2600" dirty="0">
                <a:solidFill>
                  <a:schemeClr val="accent1"/>
                </a:solidFill>
              </a:rPr>
              <a:t>LHP</a:t>
            </a:r>
            <a:r>
              <a:rPr lang="zh-CN" altLang="en-US" sz="2600" dirty="0">
                <a:solidFill>
                  <a:schemeClr val="accent1"/>
                </a:solidFill>
              </a:rPr>
              <a:t> </a:t>
            </a:r>
            <a:r>
              <a:rPr lang="en-US" altLang="zh-CN" sz="2600" dirty="0">
                <a:solidFill>
                  <a:schemeClr val="accent1"/>
                </a:solidFill>
              </a:rPr>
              <a:t>with</a:t>
            </a:r>
            <a:r>
              <a:rPr lang="zh-CN" altLang="en-US" sz="2600" dirty="0">
                <a:solidFill>
                  <a:schemeClr val="accent1"/>
                </a:solidFill>
              </a:rPr>
              <a:t> </a:t>
            </a:r>
            <a:r>
              <a:rPr lang="en-US" altLang="zh-CN" sz="2600" dirty="0">
                <a:solidFill>
                  <a:schemeClr val="accent1"/>
                </a:solidFill>
              </a:rPr>
              <a:t>strong</a:t>
            </a:r>
            <a:r>
              <a:rPr lang="zh-CN" altLang="en-US" sz="2600" dirty="0">
                <a:solidFill>
                  <a:schemeClr val="accent1"/>
                </a:solidFill>
              </a:rPr>
              <a:t> </a:t>
            </a:r>
            <a:r>
              <a:rPr lang="en-US" altLang="zh-CN" sz="2600" dirty="0">
                <a:solidFill>
                  <a:schemeClr val="accent1"/>
                </a:solidFill>
              </a:rPr>
              <a:t>guided</a:t>
            </a:r>
            <a:r>
              <a:rPr lang="zh-CN" altLang="en-US" sz="2600" dirty="0">
                <a:solidFill>
                  <a:schemeClr val="accent1"/>
                </a:solidFill>
              </a:rPr>
              <a:t> </a:t>
            </a:r>
            <a:r>
              <a:rPr lang="en-US" altLang="zh-CN" sz="2600" dirty="0">
                <a:solidFill>
                  <a:schemeClr val="accent1"/>
                </a:solidFill>
              </a:rPr>
              <a:t>states</a:t>
            </a:r>
            <a:r>
              <a:rPr lang="zh-CN" altLang="en-US" sz="2600" dirty="0">
                <a:solidFill>
                  <a:schemeClr val="accent1"/>
                </a:solidFill>
              </a:rPr>
              <a:t> </a:t>
            </a:r>
            <a:r>
              <a:rPr lang="en-US" altLang="zh-CN" sz="2600" dirty="0">
                <a:solidFill>
                  <a:schemeClr val="accent1"/>
                </a:solidFill>
              </a:rPr>
              <a:t>is</a:t>
            </a:r>
            <a:r>
              <a:rPr lang="zh-CN" altLang="en-US" sz="2600" dirty="0">
                <a:solidFill>
                  <a:schemeClr val="accent1"/>
                </a:solidFill>
              </a:rPr>
              <a:t> </a:t>
            </a:r>
            <a:r>
              <a:rPr lang="en-US" altLang="zh-CN" sz="2600" dirty="0">
                <a:solidFill>
                  <a:schemeClr val="accent1"/>
                </a:solidFill>
              </a:rPr>
              <a:t>MA-complete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sz="2600" dirty="0">
              <a:solidFill>
                <a:schemeClr val="accent1"/>
              </a:solidFill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Open</a:t>
            </a:r>
            <a:r>
              <a:rPr lang="zh-CN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problem</a:t>
            </a:r>
            <a:r>
              <a:rPr lang="en-US" altLang="zh-CN" sz="26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zh-CN" alt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zh-CN" sz="2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More</a:t>
            </a:r>
            <a:r>
              <a:rPr lang="zh-CN" alt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classical</a:t>
            </a:r>
            <a:r>
              <a:rPr lang="zh-CN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algorithms</a:t>
            </a:r>
            <a:r>
              <a:rPr lang="zh-CN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zh-CN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lang="zh-CN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600" b="1" dirty="0">
                <a:latin typeface="Calibri" panose="020F0502020204030204" pitchFamily="34" charset="0"/>
                <a:cs typeface="Calibri" panose="020F0502020204030204" pitchFamily="34" charset="0"/>
              </a:rPr>
              <a:t>Continuous-time</a:t>
            </a:r>
            <a:r>
              <a:rPr lang="zh-CN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MC?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More</a:t>
            </a:r>
            <a:r>
              <a:rPr lang="zh-CN" alt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quantum</a:t>
            </a:r>
            <a:r>
              <a:rPr lang="zh-CN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algorithm</a:t>
            </a:r>
            <a:r>
              <a:rPr lang="zh-CN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zh-CN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LHP</a:t>
            </a:r>
            <a:r>
              <a:rPr lang="en-US" altLang="zh-CN" sz="2600" b="1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1371600" lvl="2" indent="-457200">
              <a:buFont typeface="Courier New" panose="02070309020205020404" pitchFamily="49" charset="0"/>
              <a:buChar char="o"/>
            </a:pPr>
            <a:r>
              <a:rPr lang="en-US" altLang="zh-CN" sz="2600" dirty="0">
                <a:solidFill>
                  <a:schemeClr val="accent1"/>
                </a:solidFill>
              </a:rPr>
              <a:t>Via</a:t>
            </a:r>
            <a:r>
              <a:rPr lang="zh-CN" altLang="en-US" sz="2600" dirty="0">
                <a:solidFill>
                  <a:schemeClr val="accent1"/>
                </a:solidFill>
              </a:rPr>
              <a:t> </a:t>
            </a:r>
            <a:r>
              <a:rPr lang="en-US" altLang="zh-CN" sz="2600" dirty="0">
                <a:solidFill>
                  <a:schemeClr val="accent1"/>
                </a:solidFill>
              </a:rPr>
              <a:t>thermalization?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sz="2600" dirty="0">
              <a:solidFill>
                <a:schemeClr val="accent1"/>
              </a:solidFill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altLang="zh-CN" sz="2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Thanks</a:t>
            </a:r>
            <a:r>
              <a:rPr lang="zh-CN" altLang="en-US" sz="2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zh-CN" altLang="en-US" sz="2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listening.</a:t>
            </a:r>
            <a:r>
              <a:rPr lang="zh-CN" altLang="en-US" sz="2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Questions</a:t>
            </a:r>
            <a:r>
              <a:rPr lang="zh-CN" altLang="en-US" sz="2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US" altLang="zh-CN" sz="26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280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B6D3C-C15C-2D06-0428-C1D32056A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F19D9-7884-047F-CC4C-D4BE4FE5C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zh-CN" altLang="en-US" dirty="0"/>
              <a:t> </a:t>
            </a:r>
            <a:r>
              <a:rPr lang="en-US" altLang="zh-CN" dirty="0"/>
              <a:t>Local</a:t>
            </a:r>
            <a:r>
              <a:rPr lang="zh-CN" altLang="en-US" dirty="0"/>
              <a:t> </a:t>
            </a:r>
            <a:r>
              <a:rPr lang="en-US" altLang="zh-CN" dirty="0"/>
              <a:t>Hamiltonian</a:t>
            </a:r>
            <a:r>
              <a:rPr lang="zh-CN" altLang="en-US" dirty="0"/>
              <a:t> </a:t>
            </a:r>
            <a:r>
              <a:rPr lang="en-US" altLang="zh-CN" dirty="0"/>
              <a:t>problem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setting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Main</a:t>
            </a:r>
            <a:r>
              <a:rPr lang="zh-CN" altLang="en-US" dirty="0"/>
              <a:t> </a:t>
            </a:r>
            <a:r>
              <a:rPr lang="en-US" altLang="zh-CN" dirty="0"/>
              <a:t>results</a:t>
            </a:r>
          </a:p>
          <a:p>
            <a:pPr>
              <a:buFont typeface="Wingdings" pitchFamily="2" charset="2"/>
              <a:buChar char="v"/>
            </a:pPr>
            <a:endParaRPr lang="en-US" altLang="zh-CN" dirty="0"/>
          </a:p>
          <a:p>
            <a:pPr>
              <a:buFont typeface="Wingdings" pitchFamily="2" charset="2"/>
              <a:buChar char="v"/>
            </a:pPr>
            <a:r>
              <a:rPr lang="zh-CN" altLang="en-US" dirty="0"/>
              <a:t> </a:t>
            </a:r>
            <a:r>
              <a:rPr lang="en-US" altLang="zh-CN" dirty="0"/>
              <a:t>Implication?</a:t>
            </a:r>
            <a:r>
              <a:rPr lang="zh-CN" altLang="en-US" dirty="0"/>
              <a:t>  </a:t>
            </a:r>
            <a:r>
              <a:rPr lang="en-US" altLang="zh-CN" dirty="0"/>
              <a:t>Dequantizing</a:t>
            </a:r>
            <a:r>
              <a:rPr lang="zh-CN" altLang="en-US" dirty="0"/>
              <a:t> </a:t>
            </a:r>
            <a:r>
              <a:rPr lang="en-US" altLang="zh-CN" dirty="0"/>
              <a:t>quantum</a:t>
            </a:r>
            <a:r>
              <a:rPr lang="zh-CN" altLang="en-US" dirty="0"/>
              <a:t> </a:t>
            </a:r>
            <a:r>
              <a:rPr lang="en-US" altLang="zh-CN" dirty="0"/>
              <a:t>advantage?</a:t>
            </a:r>
            <a:r>
              <a:rPr lang="zh-CN" altLang="en-US" dirty="0"/>
              <a:t>  </a:t>
            </a:r>
            <a:endParaRPr lang="en-US" altLang="zh-CN" dirty="0"/>
          </a:p>
          <a:p>
            <a:pPr marL="0" indent="0">
              <a:buNone/>
            </a:pP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040224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9C4085F-3B9C-FB97-EE8E-471ED2D55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738114" cy="1325563"/>
          </a:xfrm>
        </p:spPr>
        <p:txBody>
          <a:bodyPr>
            <a:normAutofit/>
          </a:bodyPr>
          <a:lstStyle/>
          <a:p>
            <a:r>
              <a:rPr lang="en-CN" altLang="zh-CN" dirty="0"/>
              <a:t>Local</a:t>
            </a:r>
            <a:r>
              <a:rPr lang="zh-CN" altLang="en-US" dirty="0"/>
              <a:t> </a:t>
            </a:r>
            <a:r>
              <a:rPr lang="en-US" altLang="zh-CN" dirty="0"/>
              <a:t>Hamiltonian</a:t>
            </a:r>
            <a:endParaRPr lang="en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DCB501-FC7B-CA46-5FD6-06A5758A2A37}"/>
              </a:ext>
            </a:extLst>
          </p:cNvPr>
          <p:cNvSpPr txBox="1"/>
          <p:nvPr/>
        </p:nvSpPr>
        <p:spPr>
          <a:xfrm>
            <a:off x="4393098" y="2982430"/>
            <a:ext cx="2944139" cy="1107996"/>
          </a:xfrm>
          <a:prstGeom prst="rect">
            <a:avLst/>
          </a:prstGeom>
          <a:solidFill>
            <a:schemeClr val="accent6">
              <a:lumMod val="40000"/>
              <a:lumOff val="60000"/>
              <a:alpha val="5141"/>
            </a:schemeClr>
          </a:solidFill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altLang="zh-CN" sz="2200" b="1" dirty="0">
                <a:solidFill>
                  <a:schemeClr val="accent2"/>
                </a:solidFill>
              </a:rPr>
              <a:t>Quantum</a:t>
            </a:r>
            <a:r>
              <a:rPr lang="zh-CN" altLang="en-US" sz="2200" b="1" dirty="0">
                <a:solidFill>
                  <a:schemeClr val="accent2"/>
                </a:solidFill>
              </a:rPr>
              <a:t> </a:t>
            </a:r>
            <a:r>
              <a:rPr lang="en-US" altLang="zh-CN" sz="2200" b="1" dirty="0">
                <a:solidFill>
                  <a:schemeClr val="accent2"/>
                </a:solidFill>
              </a:rPr>
              <a:t>Chemistry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dirty="0"/>
              <a:t>Electronic</a:t>
            </a:r>
            <a:r>
              <a:rPr lang="zh-CN" altLang="en-US" sz="2200" dirty="0"/>
              <a:t> </a:t>
            </a:r>
            <a:r>
              <a:rPr lang="en-US" altLang="zh-CN" sz="2200" dirty="0"/>
              <a:t>structure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dirty="0"/>
              <a:t>Chemical</a:t>
            </a:r>
            <a:r>
              <a:rPr lang="zh-CN" altLang="en-US" sz="2200" dirty="0"/>
              <a:t> </a:t>
            </a:r>
            <a:r>
              <a:rPr lang="en-US" altLang="zh-CN" sz="2200" dirty="0"/>
              <a:t>Reactions…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D08F26-8C35-11F8-6CFE-3F8A5F7F5EE4}"/>
              </a:ext>
            </a:extLst>
          </p:cNvPr>
          <p:cNvSpPr txBox="1"/>
          <p:nvPr/>
        </p:nvSpPr>
        <p:spPr>
          <a:xfrm>
            <a:off x="4402214" y="4208616"/>
            <a:ext cx="3448123" cy="1446550"/>
          </a:xfrm>
          <a:prstGeom prst="rect">
            <a:avLst/>
          </a:prstGeom>
          <a:solidFill>
            <a:schemeClr val="accent6">
              <a:lumMod val="40000"/>
              <a:lumOff val="60000"/>
              <a:alpha val="11208"/>
            </a:schemeClr>
          </a:solidFill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altLang="zh-CN" sz="2200" b="1" dirty="0">
                <a:solidFill>
                  <a:schemeClr val="accent2"/>
                </a:solidFill>
              </a:rPr>
              <a:t>Condense</a:t>
            </a:r>
            <a:r>
              <a:rPr lang="zh-CN" altLang="en-US" sz="2200" b="1" dirty="0">
                <a:solidFill>
                  <a:schemeClr val="accent2"/>
                </a:solidFill>
              </a:rPr>
              <a:t> </a:t>
            </a:r>
            <a:r>
              <a:rPr lang="en-US" altLang="zh-CN" sz="2200" b="1" dirty="0">
                <a:solidFill>
                  <a:schemeClr val="accent2"/>
                </a:solidFill>
              </a:rPr>
              <a:t>matter</a:t>
            </a:r>
            <a:r>
              <a:rPr lang="zh-CN" altLang="en-US" sz="2200" b="1" dirty="0">
                <a:solidFill>
                  <a:schemeClr val="accent2"/>
                </a:solidFill>
              </a:rPr>
              <a:t> </a:t>
            </a:r>
            <a:r>
              <a:rPr lang="en-US" altLang="zh-CN" sz="2200" b="1" dirty="0">
                <a:solidFill>
                  <a:schemeClr val="accent2"/>
                </a:solidFill>
              </a:rPr>
              <a:t>physics</a:t>
            </a:r>
            <a:endParaRPr lang="en-CN" sz="2200" b="1" dirty="0">
              <a:solidFill>
                <a:schemeClr val="accent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dirty="0"/>
              <a:t>Materials,</a:t>
            </a:r>
            <a:r>
              <a:rPr lang="zh-CN" altLang="en-US" sz="2200" dirty="0"/>
              <a:t> </a:t>
            </a:r>
            <a:endParaRPr lang="en-US" altLang="zh-CN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Conductor,</a:t>
            </a:r>
            <a:r>
              <a:rPr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zh-CN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Superconductor…</a:t>
            </a:r>
            <a:endParaRPr lang="en-CN" sz="2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BDDDE6-426D-B4A3-7CCE-0FCCA752E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570" y="3241703"/>
            <a:ext cx="1584259" cy="163663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F8C1703-F796-B03C-F91B-80B0AB67CDC0}"/>
              </a:ext>
            </a:extLst>
          </p:cNvPr>
          <p:cNvSpPr txBox="1">
            <a:spLocks/>
          </p:cNvSpPr>
          <p:nvPr/>
        </p:nvSpPr>
        <p:spPr>
          <a:xfrm>
            <a:off x="1198948" y="1298083"/>
            <a:ext cx="8450890" cy="8097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itchFamily="2" charset="2"/>
              <a:buChar char="v"/>
            </a:pPr>
            <a:r>
              <a:rPr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Math</a:t>
            </a:r>
            <a:r>
              <a:rPr lang="zh-CN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lang="zh-CN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zh-CN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600" dirty="0">
                <a:solidFill>
                  <a:srgbClr val="0432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locally</a:t>
            </a:r>
            <a:r>
              <a:rPr lang="zh-CN" altLang="en-US" sz="2600" dirty="0">
                <a:solidFill>
                  <a:srgbClr val="0432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interacting</a:t>
            </a:r>
            <a:r>
              <a:rPr lang="zh-CN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600" dirty="0">
                <a:solidFill>
                  <a:srgbClr val="0432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many-body</a:t>
            </a:r>
            <a:r>
              <a:rPr lang="zh-CN" altLang="en-US" sz="2600" dirty="0">
                <a:solidFill>
                  <a:srgbClr val="0432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systems.</a:t>
            </a:r>
            <a:r>
              <a:rPr lang="zh-CN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zh-CN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352A94-0501-1AF2-E694-D241A3256340}"/>
              </a:ext>
            </a:extLst>
          </p:cNvPr>
          <p:cNvSpPr txBox="1"/>
          <p:nvPr/>
        </p:nvSpPr>
        <p:spPr>
          <a:xfrm>
            <a:off x="1594655" y="2063005"/>
            <a:ext cx="7294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</a:rPr>
              <a:t>Example:</a:t>
            </a:r>
            <a:r>
              <a:rPr lang="zh-CN" altLang="en-US" sz="2400" dirty="0">
                <a:solidFill>
                  <a:srgbClr val="0070C0"/>
                </a:solidFill>
              </a:rPr>
              <a:t> </a:t>
            </a:r>
            <a:r>
              <a:rPr lang="en-US" altLang="zh-CN" sz="2400" dirty="0">
                <a:solidFill>
                  <a:srgbClr val="0070C0"/>
                </a:solidFill>
              </a:rPr>
              <a:t>Molecules</a:t>
            </a:r>
            <a:r>
              <a:rPr lang="zh-CN" altLang="en-US" sz="2400" dirty="0">
                <a:solidFill>
                  <a:srgbClr val="0070C0"/>
                </a:solidFill>
              </a:rPr>
              <a:t> </a:t>
            </a:r>
            <a:r>
              <a:rPr lang="en-US" altLang="zh-CN" sz="2400" dirty="0">
                <a:solidFill>
                  <a:srgbClr val="0070C0"/>
                </a:solidFill>
              </a:rPr>
              <a:t>with</a:t>
            </a:r>
            <a:r>
              <a:rPr lang="zh-CN" altLang="en-US" sz="2400" dirty="0">
                <a:solidFill>
                  <a:srgbClr val="0070C0"/>
                </a:solidFill>
              </a:rPr>
              <a:t> </a:t>
            </a:r>
            <a:r>
              <a:rPr lang="en-US" altLang="zh-CN" sz="2400" dirty="0">
                <a:solidFill>
                  <a:srgbClr val="0070C0"/>
                </a:solidFill>
              </a:rPr>
              <a:t>many</a:t>
            </a:r>
            <a:r>
              <a:rPr lang="zh-CN" altLang="en-US" sz="2400" dirty="0">
                <a:solidFill>
                  <a:srgbClr val="0070C0"/>
                </a:solidFill>
              </a:rPr>
              <a:t> </a:t>
            </a:r>
            <a:r>
              <a:rPr lang="en-US" altLang="zh-CN" sz="2400" dirty="0">
                <a:solidFill>
                  <a:srgbClr val="0070C0"/>
                </a:solidFill>
              </a:rPr>
              <a:t>interacting</a:t>
            </a:r>
            <a:r>
              <a:rPr lang="zh-CN" altLang="en-US" sz="2400" dirty="0">
                <a:solidFill>
                  <a:srgbClr val="0070C0"/>
                </a:solidFill>
              </a:rPr>
              <a:t> </a:t>
            </a:r>
            <a:r>
              <a:rPr lang="en-US" altLang="zh-CN" sz="2400" dirty="0">
                <a:solidFill>
                  <a:srgbClr val="0070C0"/>
                </a:solidFill>
              </a:rPr>
              <a:t>electrons.</a:t>
            </a:r>
          </a:p>
        </p:txBody>
      </p:sp>
    </p:spTree>
    <p:extLst>
      <p:ext uri="{BB962C8B-B14F-4D97-AF65-F5344CB8AC3E}">
        <p14:creationId xmlns:p14="http://schemas.microsoft.com/office/powerpoint/2010/main" val="3202515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31B6932-C4A0-7889-9FF6-59EBDFDDD4AA}"/>
              </a:ext>
            </a:extLst>
          </p:cNvPr>
          <p:cNvSpPr txBox="1">
            <a:spLocks/>
          </p:cNvSpPr>
          <p:nvPr/>
        </p:nvSpPr>
        <p:spPr>
          <a:xfrm>
            <a:off x="1198948" y="1298083"/>
            <a:ext cx="8450890" cy="8097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itchFamily="2" charset="2"/>
              <a:buChar char="v"/>
            </a:pPr>
            <a:r>
              <a:rPr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Math</a:t>
            </a:r>
            <a:r>
              <a:rPr lang="zh-CN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lang="zh-CN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zh-CN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600" dirty="0">
                <a:solidFill>
                  <a:srgbClr val="0432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locally</a:t>
            </a:r>
            <a:r>
              <a:rPr lang="zh-CN" altLang="en-US" sz="2600" dirty="0">
                <a:solidFill>
                  <a:srgbClr val="0432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interacting</a:t>
            </a:r>
            <a:r>
              <a:rPr lang="zh-CN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600" dirty="0">
                <a:solidFill>
                  <a:srgbClr val="0432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many-body</a:t>
            </a:r>
            <a:r>
              <a:rPr lang="zh-CN" altLang="en-US" sz="2600" dirty="0">
                <a:solidFill>
                  <a:srgbClr val="0432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systems.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29BC1D3-95C3-F0BE-AC9C-0AFD302515CA}"/>
                  </a:ext>
                </a:extLst>
              </p:cNvPr>
              <p:cNvSpPr txBox="1"/>
              <p:nvPr/>
            </p:nvSpPr>
            <p:spPr>
              <a:xfrm>
                <a:off x="2113414" y="2784867"/>
                <a:ext cx="385637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𝐻</m:t>
                      </m:r>
                      <m:r>
                        <a:rPr lang="zh-CN" altLang="en-US" sz="24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altLang="zh-CN" sz="24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zh-CN" altLang="en-US" sz="24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altLang="zh-CN" sz="24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𝐻</m:t>
                      </m:r>
                      <m:r>
                        <a:rPr lang="en-US" altLang="zh-CN" sz="2400" i="1" baseline="-25000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1</m:t>
                      </m:r>
                      <m:r>
                        <a:rPr lang="zh-CN" altLang="en-US" sz="24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altLang="zh-CN" sz="24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zh-CN" altLang="en-US" sz="24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altLang="zh-CN" sz="24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…</m:t>
                      </m:r>
                      <m:r>
                        <a:rPr lang="zh-CN" altLang="en-US" sz="24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altLang="zh-CN" sz="24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zh-CN" altLang="en-US" sz="24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altLang="zh-CN" sz="24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𝐻</m:t>
                      </m:r>
                      <m:r>
                        <a:rPr lang="en-US" altLang="zh-CN" sz="2400" i="1" baseline="-25000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𝑚</m:t>
                      </m:r>
                      <m:r>
                        <a:rPr lang="zh-CN" altLang="en-US" sz="2400" i="1" baseline="-25000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</m:oMath>
                  </m:oMathPara>
                </a14:m>
                <a:endParaRPr lang="en-CN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29BC1D3-95C3-F0BE-AC9C-0AFD30251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414" y="2784867"/>
                <a:ext cx="3856376" cy="461665"/>
              </a:xfrm>
              <a:prstGeom prst="rect">
                <a:avLst/>
              </a:prstGeom>
              <a:blipFill>
                <a:blip r:embed="rId2"/>
                <a:stretch>
                  <a:fillRect b="-3243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 descr="combinatorics - Does this grid puzzle with a symmetry-breaking condition  have a solution? - Puzzling Stack Exchange">
            <a:extLst>
              <a:ext uri="{FF2B5EF4-FFF2-40B4-BE49-F238E27FC236}">
                <a16:creationId xmlns:a16="http://schemas.microsoft.com/office/drawing/2014/main" id="{C57979CC-F6FA-1658-6143-E898B4AEDA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1" t="13193" r="43215" b="44533"/>
          <a:stretch/>
        </p:blipFill>
        <p:spPr bwMode="auto">
          <a:xfrm>
            <a:off x="2950611" y="3611469"/>
            <a:ext cx="2129246" cy="201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00956DA-122C-9CD2-0908-914B7DBFBB83}"/>
              </a:ext>
            </a:extLst>
          </p:cNvPr>
          <p:cNvSpPr txBox="1"/>
          <p:nvPr/>
        </p:nvSpPr>
        <p:spPr>
          <a:xfrm>
            <a:off x="2164818" y="4039470"/>
            <a:ext cx="7857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>
                <a:solidFill>
                  <a:srgbClr val="7030A0"/>
                </a:solidFill>
              </a:rPr>
              <a:t>qubit</a:t>
            </a:r>
            <a:endParaRPr lang="en-CN" sz="22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1A44CE7-10B3-CE7C-F0DE-275D0557FD1F}"/>
                  </a:ext>
                </a:extLst>
              </p:cNvPr>
              <p:cNvSpPr txBox="1"/>
              <p:nvPr/>
            </p:nvSpPr>
            <p:spPr>
              <a:xfrm>
                <a:off x="3446331" y="4039470"/>
                <a:ext cx="52835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22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N" sz="2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1A44CE7-10B3-CE7C-F0DE-275D0557F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6331" y="4039470"/>
                <a:ext cx="528350" cy="430887"/>
              </a:xfrm>
              <a:prstGeom prst="rect">
                <a:avLst/>
              </a:prstGeom>
              <a:blipFill>
                <a:blip r:embed="rId4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5DB9344-4BED-34AE-F0AF-7A43846B98E8}"/>
                  </a:ext>
                </a:extLst>
              </p:cNvPr>
              <p:cNvSpPr txBox="1"/>
              <p:nvPr/>
            </p:nvSpPr>
            <p:spPr>
              <a:xfrm>
                <a:off x="1047245" y="2166321"/>
                <a:ext cx="4007027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2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     </m:t>
                    </m:r>
                    <m:r>
                      <a:rPr lang="en-US" altLang="zh-CN" sz="2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𝐧</m:t>
                    </m:r>
                  </m:oMath>
                </a14:m>
                <a:r>
                  <a:rPr lang="en-US" altLang="zh-CN" sz="2200" b="1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-qubit</a:t>
                </a:r>
                <a:r>
                  <a:rPr lang="zh-CN" altLang="en-US" sz="2200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200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Hermitian</a:t>
                </a:r>
                <a:r>
                  <a:rPr lang="zh-CN" altLang="en-US" sz="2200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200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matrix</a:t>
                </a:r>
                <a:endParaRPr lang="en-US" sz="2200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5DB9344-4BED-34AE-F0AF-7A43846B9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245" y="2166321"/>
                <a:ext cx="4007027" cy="430887"/>
              </a:xfrm>
              <a:prstGeom prst="rect">
                <a:avLst/>
              </a:prstGeom>
              <a:blipFill>
                <a:blip r:embed="rId5"/>
                <a:stretch>
                  <a:fillRect l="-1266" t="-8571" b="-2857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E7BE452A-8D69-2AC4-123A-CECC836DFC75}"/>
              </a:ext>
            </a:extLst>
          </p:cNvPr>
          <p:cNvGrpSpPr/>
          <p:nvPr/>
        </p:nvGrpSpPr>
        <p:grpSpPr>
          <a:xfrm>
            <a:off x="3589604" y="4419614"/>
            <a:ext cx="221040" cy="250560"/>
            <a:chOff x="3154166" y="4413909"/>
            <a:chExt cx="221040" cy="2505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479D9DC-B5AE-016D-7EF8-4C2A81D364BE}"/>
                    </a:ext>
                  </a:extLst>
                </p14:cNvPr>
                <p14:cNvContentPartPr/>
                <p14:nvPr/>
              </p14:nvContentPartPr>
              <p14:xfrm>
                <a:off x="3250286" y="4413909"/>
                <a:ext cx="12240" cy="2408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479D9DC-B5AE-016D-7EF8-4C2A81D364B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241646" y="4405269"/>
                  <a:ext cx="2988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0D948AE-20D3-E5EA-3178-4332AEF5861B}"/>
                    </a:ext>
                  </a:extLst>
                </p14:cNvPr>
                <p14:cNvContentPartPr/>
                <p14:nvPr/>
              </p14:nvContentPartPr>
              <p14:xfrm>
                <a:off x="3154166" y="4515429"/>
                <a:ext cx="221040" cy="149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0D948AE-20D3-E5EA-3178-4332AEF5861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145526" y="4506789"/>
                  <a:ext cx="238680" cy="16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B57C15F-25E2-77CD-8857-BC1E1BC4E0D3}"/>
              </a:ext>
            </a:extLst>
          </p:cNvPr>
          <p:cNvGrpSpPr/>
          <p:nvPr/>
        </p:nvGrpSpPr>
        <p:grpSpPr>
          <a:xfrm>
            <a:off x="2888648" y="4435036"/>
            <a:ext cx="298080" cy="286200"/>
            <a:chOff x="3063891" y="4499058"/>
            <a:chExt cx="298080" cy="2862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CD0D0F2-8ACA-66D2-85CF-8DE08790386A}"/>
                    </a:ext>
                  </a:extLst>
                </p14:cNvPr>
                <p14:cNvContentPartPr/>
                <p14:nvPr/>
              </p14:nvContentPartPr>
              <p14:xfrm>
                <a:off x="3073971" y="4499058"/>
                <a:ext cx="246960" cy="205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CD0D0F2-8ACA-66D2-85CF-8DE08790386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064971" y="4490058"/>
                  <a:ext cx="26460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0A8CA1E-7670-42EB-ACBE-75B9912CD980}"/>
                    </a:ext>
                  </a:extLst>
                </p14:cNvPr>
                <p14:cNvContentPartPr/>
                <p14:nvPr/>
              </p14:nvContentPartPr>
              <p14:xfrm>
                <a:off x="3063891" y="4571778"/>
                <a:ext cx="298080" cy="2134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0A8CA1E-7670-42EB-ACBE-75B9912CD98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054891" y="4563138"/>
                  <a:ext cx="315720" cy="231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77E371DE-8EDC-4C19-2B43-243BF0281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738114" cy="1325563"/>
          </a:xfrm>
        </p:spPr>
        <p:txBody>
          <a:bodyPr>
            <a:normAutofit/>
          </a:bodyPr>
          <a:lstStyle/>
          <a:p>
            <a:r>
              <a:rPr lang="en-CN" altLang="zh-CN" dirty="0"/>
              <a:t>Local</a:t>
            </a:r>
            <a:r>
              <a:rPr lang="zh-CN" altLang="en-US" dirty="0"/>
              <a:t> </a:t>
            </a:r>
            <a:r>
              <a:rPr lang="en-US" altLang="zh-CN" dirty="0"/>
              <a:t>Hamiltonian</a:t>
            </a:r>
            <a:endParaRPr lang="en-C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787B65D-C531-6844-A909-0323D37A0015}"/>
              </a:ext>
            </a:extLst>
          </p:cNvPr>
          <p:cNvSpPr txBox="1"/>
          <p:nvPr/>
        </p:nvSpPr>
        <p:spPr>
          <a:xfrm>
            <a:off x="4666199" y="2166320"/>
            <a:ext cx="385637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2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constant-qubit</a:t>
            </a:r>
            <a:r>
              <a:rPr lang="zh-CN" altLang="en-US" sz="22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2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Hermitian</a:t>
            </a:r>
            <a:r>
              <a:rPr lang="zh-CN" altLang="en-US" sz="22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2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matrix</a:t>
            </a:r>
            <a:r>
              <a:rPr lang="zh-CN" altLang="en-US" sz="22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200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69F9CB8-E83A-4623-5AE9-7F6F934CE27E}"/>
              </a:ext>
            </a:extLst>
          </p:cNvPr>
          <p:cNvGrpSpPr/>
          <p:nvPr/>
        </p:nvGrpSpPr>
        <p:grpSpPr>
          <a:xfrm>
            <a:off x="2706771" y="2661978"/>
            <a:ext cx="185400" cy="197280"/>
            <a:chOff x="2706771" y="2661978"/>
            <a:chExt cx="185400" cy="1972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EB47588-E74C-7C76-4143-B9A25F853BCD}"/>
                    </a:ext>
                  </a:extLst>
                </p14:cNvPr>
                <p14:cNvContentPartPr/>
                <p14:nvPr/>
              </p14:nvContentPartPr>
              <p14:xfrm>
                <a:off x="2706771" y="2661978"/>
                <a:ext cx="94320" cy="1710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EB47588-E74C-7C76-4143-B9A25F853BC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698131" y="2652978"/>
                  <a:ext cx="1119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9CEE30A-BE02-0855-BA8A-925BB42D2831}"/>
                    </a:ext>
                  </a:extLst>
                </p14:cNvPr>
                <p14:cNvContentPartPr/>
                <p14:nvPr/>
              </p14:nvContentPartPr>
              <p14:xfrm>
                <a:off x="2790651" y="2757018"/>
                <a:ext cx="101520" cy="1022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9CEE30A-BE02-0855-BA8A-925BB42D283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782011" y="2748378"/>
                  <a:ext cx="119160" cy="11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3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FCCEDA9B-F086-5F0B-7B23-B985537FFA63}"/>
                  </a:ext>
                </a:extLst>
              </p14:cNvPr>
              <p14:cNvContentPartPr/>
              <p14:nvPr/>
            </p14:nvContentPartPr>
            <p14:xfrm>
              <a:off x="5079857" y="2589789"/>
              <a:ext cx="191160" cy="2660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FCCEDA9B-F086-5F0B-7B23-B985537FFA63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070857" y="2580789"/>
                <a:ext cx="20880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itle 1">
                <a:extLst>
                  <a:ext uri="{FF2B5EF4-FFF2-40B4-BE49-F238E27FC236}">
                    <a16:creationId xmlns:a16="http://schemas.microsoft.com/office/drawing/2014/main" id="{C282E491-913E-E57C-00EA-B73B47B606A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25389" y="2678854"/>
                <a:ext cx="5394371" cy="86991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25000"/>
                </a:schemeClr>
              </a:solidFill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457200" indent="-457200">
                  <a:buFont typeface="Wingdings" pitchFamily="2" charset="2"/>
                  <a:buChar char="v"/>
                </a:pP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Estimate</a:t>
                </a:r>
                <a:r>
                  <a:rPr lang="zh-CN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zh-CN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400" dirty="0">
                    <a:solidFill>
                      <a:srgbClr val="0432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ground</a:t>
                </a:r>
                <a:r>
                  <a:rPr lang="zh-CN" altLang="en-US" sz="2400" dirty="0">
                    <a:solidFill>
                      <a:srgbClr val="0432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400" dirty="0">
                    <a:solidFill>
                      <a:srgbClr val="0432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energy</a:t>
                </a:r>
                <a:r>
                  <a:rPr lang="zh-CN" altLang="en-US" sz="2400" dirty="0">
                    <a:solidFill>
                      <a:srgbClr val="0432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avolini" panose="020B0604020202020204" pitchFamily="34" charset="0"/>
                      </a:rPr>
                      <m:t>λ</m:t>
                    </m:r>
                  </m:oMath>
                </a14:m>
                <a:r>
                  <a:rPr lang="en-US" altLang="zh-CN" sz="2400" dirty="0">
                    <a:solidFill>
                      <a:srgbClr val="0432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(H)</a:t>
                </a:r>
                <a:r>
                  <a:rPr lang="zh-CN" altLang="en-US" sz="2400" dirty="0">
                    <a:solidFill>
                      <a:srgbClr val="0432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within</a:t>
                </a:r>
                <a:r>
                  <a:rPr lang="zh-CN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desired</a:t>
                </a:r>
                <a:r>
                  <a:rPr lang="zh-CN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precision.</a:t>
                </a:r>
              </a:p>
            </p:txBody>
          </p:sp>
        </mc:Choice>
        <mc:Fallback xmlns="">
          <p:sp>
            <p:nvSpPr>
              <p:cNvPr id="39" name="Title 1">
                <a:extLst>
                  <a:ext uri="{FF2B5EF4-FFF2-40B4-BE49-F238E27FC236}">
                    <a16:creationId xmlns:a16="http://schemas.microsoft.com/office/drawing/2014/main" id="{C282E491-913E-E57C-00EA-B73B47B60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5389" y="2678854"/>
                <a:ext cx="5394371" cy="869917"/>
              </a:xfrm>
              <a:prstGeom prst="rect">
                <a:avLst/>
              </a:prstGeom>
              <a:blipFill>
                <a:blip r:embed="rId25"/>
                <a:stretch>
                  <a:fillRect l="-1408" b="-15714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A7200942-25AE-035C-442F-8CF40BF684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80206" y="3585373"/>
                <a:ext cx="4933019" cy="2360910"/>
              </a:xfrm>
              <a:prstGeom prst="rect">
                <a:avLst/>
              </a:prstGeom>
              <a:solidFill>
                <a:srgbClr val="FFFF00">
                  <a:alpha val="27000"/>
                </a:srgbClr>
              </a:solidFill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itchFamily="2" charset="2"/>
                  <a:buChar char="v"/>
                </a:pPr>
                <a:r>
                  <a:rPr lang="zh-CN" altLang="en-US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  <a:r>
                  <a:rPr lang="en-US" altLang="zh-CN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Local</a:t>
                </a:r>
                <a:r>
                  <a:rPr lang="zh-CN" altLang="en-US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Hamiltonian</a:t>
                </a:r>
                <a:r>
                  <a:rPr lang="zh-CN" altLang="en-US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problem</a:t>
                </a:r>
                <a:r>
                  <a:rPr lang="zh-CN" altLang="en-US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(LHP)</a:t>
                </a:r>
                <a:endParaRPr lang="en-US" altLang="zh-CN" sz="24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H</a:t>
                </a: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=</a:t>
                </a: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H</a:t>
                </a:r>
                <a:r>
                  <a:rPr lang="en-US" altLang="zh-CN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+</a:t>
                </a: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H</a:t>
                </a:r>
                <a:r>
                  <a:rPr lang="en-US" altLang="zh-CN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+</a:t>
                </a: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…</a:t>
                </a: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+</a:t>
                </a: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H</a:t>
                </a:r>
                <a:r>
                  <a:rPr lang="en-US" altLang="zh-CN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lang="zh-CN" altLang="en-US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  <a:endParaRPr lang="en-US" altLang="zh-CN" baseline="-25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b-a&gt;1/poly(n)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Yes:</a:t>
                </a: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  <a:cs typeface="Cavolini" panose="020B0604020202020204" pitchFamily="34" charset="0"/>
                      </a:rPr>
                      <m:t>λ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(H)&lt;a</a:t>
                </a:r>
                <a:r>
                  <a:rPr lang="en-US" altLang="zh-CN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No:</a:t>
                </a: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  <a:cs typeface="Cavolini" panose="020B0604020202020204" pitchFamily="34" charset="0"/>
                      </a:rPr>
                      <m:t>λ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(H)&gt;b</a:t>
                </a:r>
              </a:p>
              <a:p>
                <a:endParaRPr lang="en-CN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A7200942-25AE-035C-442F-8CF40BF68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206" y="3585373"/>
                <a:ext cx="4933019" cy="2360910"/>
              </a:xfrm>
              <a:prstGeom prst="rect">
                <a:avLst/>
              </a:prstGeom>
              <a:blipFill>
                <a:blip r:embed="rId26"/>
                <a:stretch>
                  <a:fillRect l="-1799" t="-3209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D04ABE1-BC03-26B8-D1D3-9194E79C1951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5880206" y="5797426"/>
            <a:ext cx="4182007" cy="91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646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  <p:bldP spid="18" grpId="0"/>
      <p:bldP spid="27" grpId="0"/>
      <p:bldP spid="28" grpId="0"/>
      <p:bldP spid="39" grpId="0" animBg="1"/>
      <p:bldP spid="4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840E3-37BE-1EFF-F169-BB5208688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setting</a:t>
            </a:r>
            <a:endParaRPr lang="en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025E7FC5-AA7D-1025-45BD-7AD57541D6F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40524" y="1697219"/>
                <a:ext cx="9640389" cy="23609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itchFamily="2" charset="2"/>
                  <a:buChar char="v"/>
                </a:pPr>
                <a:r>
                  <a:rPr lang="zh-CN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LHP</a:t>
                </a:r>
                <a:r>
                  <a:rPr lang="zh-CN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with</a:t>
                </a:r>
                <a:r>
                  <a:rPr lang="zh-CN" altLang="en-US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succinct</a:t>
                </a:r>
                <a:r>
                  <a:rPr lang="zh-CN" altLang="en-US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ground</a:t>
                </a:r>
                <a:r>
                  <a:rPr lang="zh-CN" altLang="en-US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states</a:t>
                </a:r>
                <a:r>
                  <a:rPr lang="zh-CN" altLang="en-US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n-US" altLang="zh-CN" sz="24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H</a:t>
                </a: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=</a:t>
                </a: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H</a:t>
                </a:r>
                <a:r>
                  <a:rPr lang="en-US" altLang="zh-CN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+</a:t>
                </a: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H</a:t>
                </a:r>
                <a:r>
                  <a:rPr lang="en-US" altLang="zh-CN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+</a:t>
                </a: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…</a:t>
                </a: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+</a:t>
                </a: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H</a:t>
                </a:r>
                <a:r>
                  <a:rPr lang="en-US" altLang="zh-CN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lang="zh-CN" altLang="en-US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  <a:endParaRPr lang="en-US" altLang="zh-CN" baseline="-25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b-a&gt;1/poly(n)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Yes:</a:t>
                </a: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  <a:cs typeface="Cavolini" panose="020B0604020202020204" pitchFamily="34" charset="0"/>
                      </a:rPr>
                      <m:t>λ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(H)&lt;a.</a:t>
                </a: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b="1" dirty="0"/>
                  <a:t>The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ground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state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has</a:t>
                </a:r>
                <a:r>
                  <a:rPr lang="zh-CN" altLang="en-US" b="1" dirty="0"/>
                  <a:t> </a:t>
                </a:r>
                <a:r>
                  <a:rPr lang="en-US" altLang="zh-CN" b="1" dirty="0">
                    <a:solidFill>
                      <a:srgbClr val="0432FF"/>
                    </a:solidFill>
                  </a:rPr>
                  <a:t>succinct</a:t>
                </a:r>
                <a:r>
                  <a:rPr lang="zh-CN" altLang="en-US" b="1" dirty="0">
                    <a:solidFill>
                      <a:srgbClr val="0432FF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0432FF"/>
                    </a:solidFill>
                  </a:rPr>
                  <a:t>classical</a:t>
                </a:r>
                <a:r>
                  <a:rPr lang="zh-CN" altLang="en-US" b="1" dirty="0">
                    <a:solidFill>
                      <a:srgbClr val="0432FF"/>
                    </a:solidFill>
                  </a:rPr>
                  <a:t> </a:t>
                </a:r>
                <a:r>
                  <a:rPr lang="en-US" altLang="zh-CN" b="1" dirty="0"/>
                  <a:t>description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.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No:</a:t>
                </a: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  <a:cs typeface="Cavolini" panose="020B0604020202020204" pitchFamily="34" charset="0"/>
                      </a:rPr>
                      <m:t>λ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(H)&gt;b?</a:t>
                </a:r>
              </a:p>
              <a:p>
                <a:endParaRPr lang="en-CN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025E7FC5-AA7D-1025-45BD-7AD57541D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524" y="1697219"/>
                <a:ext cx="9640389" cy="2360910"/>
              </a:xfrm>
              <a:prstGeom prst="rect">
                <a:avLst/>
              </a:prstGeom>
              <a:blipFill>
                <a:blip r:embed="rId3"/>
                <a:stretch>
                  <a:fillRect l="-788" t="-3209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768319B-B290-02BC-E4D1-F860AD38BC19}"/>
                  </a:ext>
                </a:extLst>
              </p:cNvPr>
              <p:cNvSpPr txBox="1"/>
              <p:nvPr/>
            </p:nvSpPr>
            <p:spPr>
              <a:xfrm>
                <a:off x="6357508" y="1222566"/>
                <a:ext cx="4707237" cy="18155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200" dirty="0">
                    <a:solidFill>
                      <a:srgbClr val="0070C0"/>
                    </a:solidFill>
                  </a:rPr>
                  <a:t>Poly-size</a:t>
                </a:r>
                <a:r>
                  <a:rPr lang="zh-CN" altLang="en-US" sz="220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2200" dirty="0">
                    <a:solidFill>
                      <a:srgbClr val="0070C0"/>
                    </a:solidFill>
                  </a:rPr>
                  <a:t>classical</a:t>
                </a:r>
                <a:r>
                  <a:rPr lang="zh-CN" altLang="en-US" sz="220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2200" dirty="0">
                    <a:solidFill>
                      <a:srgbClr val="0070C0"/>
                    </a:solidFill>
                  </a:rPr>
                  <a:t>circuit</a:t>
                </a:r>
                <a:r>
                  <a:rPr lang="zh-CN" altLang="en-US" sz="220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2200" dirty="0">
                    <a:solidFill>
                      <a:srgbClr val="0070C0"/>
                    </a:solidFill>
                  </a:rPr>
                  <a:t>to</a:t>
                </a:r>
                <a:r>
                  <a:rPr lang="zh-CN" altLang="en-US" sz="220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2200" dirty="0">
                    <a:solidFill>
                      <a:srgbClr val="0070C0"/>
                    </a:solidFill>
                  </a:rPr>
                  <a:t>compute</a:t>
                </a:r>
                <a:r>
                  <a:rPr lang="zh-CN" altLang="en-US" sz="220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2200" dirty="0">
                    <a:solidFill>
                      <a:srgbClr val="0070C0"/>
                    </a:solidFill>
                  </a:rPr>
                  <a:t>amplitude</a:t>
                </a:r>
                <a:r>
                  <a:rPr lang="zh-CN" altLang="en-US" sz="220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2200" dirty="0">
                    <a:solidFill>
                      <a:srgbClr val="0070C0"/>
                    </a:solidFill>
                  </a:rPr>
                  <a:t>(query</a:t>
                </a:r>
                <a:r>
                  <a:rPr lang="zh-CN" altLang="en-US" sz="220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2200" dirty="0">
                    <a:solidFill>
                      <a:srgbClr val="0070C0"/>
                    </a:solidFill>
                  </a:rPr>
                  <a:t>access)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b="1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1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zh-CN" sz="2200" b="1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𝝍</m:t>
                          </m:r>
                        </m:sub>
                      </m:sSub>
                      <m:d>
                        <m:dPr>
                          <m:ctrlPr>
                            <a:rPr lang="en-US" altLang="zh-CN" sz="2200" b="1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b="1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200" b="1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200" b="1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altLang="zh-CN" sz="2200" b="1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⋅⟨</m:t>
                      </m:r>
                      <m:r>
                        <a:rPr lang="en-US" altLang="zh-CN" sz="2200" b="1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200" b="1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2200" b="1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𝝍</m:t>
                      </m:r>
                      <m:r>
                        <a:rPr lang="en-US" altLang="zh-CN" sz="2200" b="1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altLang="zh-CN" sz="2200" b="1" dirty="0">
                  <a:solidFill>
                    <a:srgbClr val="0432FF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200" dirty="0">
                    <a:solidFill>
                      <a:srgbClr val="0070C0"/>
                    </a:solidFill>
                  </a:rPr>
                  <a:t>Note</a:t>
                </a:r>
                <a:r>
                  <a:rPr lang="zh-CN" altLang="en-US" sz="220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2200" dirty="0">
                    <a:solidFill>
                      <a:srgbClr val="0070C0"/>
                    </a:solidFill>
                  </a:rPr>
                  <a:t>that</a:t>
                </a:r>
                <a:r>
                  <a:rPr lang="zh-CN" altLang="en-US" sz="220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2200" dirty="0">
                    <a:solidFill>
                      <a:srgbClr val="0070C0"/>
                    </a:solidFill>
                  </a:rPr>
                  <a:t>there</a:t>
                </a:r>
                <a:r>
                  <a:rPr lang="zh-CN" altLang="en-US" sz="220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2200" dirty="0">
                    <a:solidFill>
                      <a:srgbClr val="0070C0"/>
                    </a:solidFill>
                  </a:rPr>
                  <a:t>is</a:t>
                </a:r>
                <a:r>
                  <a:rPr lang="zh-CN" altLang="en-US" sz="220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2200" b="1" dirty="0">
                    <a:solidFill>
                      <a:srgbClr val="0432FF"/>
                    </a:solidFill>
                  </a:rPr>
                  <a:t>no</a:t>
                </a:r>
                <a:r>
                  <a:rPr lang="zh-CN" altLang="en-US" sz="2200" b="1" dirty="0">
                    <a:solidFill>
                      <a:srgbClr val="0432FF"/>
                    </a:solidFill>
                  </a:rPr>
                  <a:t> </a:t>
                </a:r>
                <a:r>
                  <a:rPr lang="en-US" altLang="zh-CN" sz="2200" b="1" dirty="0">
                    <a:solidFill>
                      <a:srgbClr val="0432FF"/>
                    </a:solidFill>
                  </a:rPr>
                  <a:t>sample</a:t>
                </a:r>
                <a:r>
                  <a:rPr lang="zh-CN" altLang="en-US" sz="2200" b="1" dirty="0">
                    <a:solidFill>
                      <a:srgbClr val="0432FF"/>
                    </a:solidFill>
                  </a:rPr>
                  <a:t> </a:t>
                </a:r>
                <a:r>
                  <a:rPr lang="en-US" altLang="zh-CN" sz="2200" b="1" dirty="0">
                    <a:solidFill>
                      <a:srgbClr val="0432FF"/>
                    </a:solidFill>
                  </a:rPr>
                  <a:t>access</a:t>
                </a:r>
                <a:r>
                  <a:rPr lang="en-US" altLang="zh-CN" sz="2200" dirty="0">
                    <a:solidFill>
                      <a:srgbClr val="0070C0"/>
                    </a:solidFill>
                  </a:rPr>
                  <a:t>,</a:t>
                </a:r>
                <a:r>
                  <a:rPr lang="zh-CN" altLang="en-US" sz="2200" dirty="0">
                    <a:solidFill>
                      <a:srgbClr val="0070C0"/>
                    </a:solidFill>
                  </a:rPr>
                  <a:t> </a:t>
                </a:r>
                <a:endParaRPr lang="en-US" altLang="zh-CN" sz="2200" dirty="0">
                  <a:solidFill>
                    <a:srgbClr val="0070C0"/>
                  </a:solidFill>
                </a:endParaRPr>
              </a:p>
              <a:p>
                <a:r>
                  <a:rPr lang="zh-CN" altLang="en-US" sz="2200" dirty="0">
                    <a:solidFill>
                      <a:srgbClr val="0070C0"/>
                    </a:solidFill>
                  </a:rPr>
                  <a:t>      </a:t>
                </a:r>
                <a:r>
                  <a:rPr lang="en-US" altLang="zh-CN" sz="2200" dirty="0">
                    <a:solidFill>
                      <a:srgbClr val="0070C0"/>
                    </a:solidFill>
                  </a:rPr>
                  <a:t>only</a:t>
                </a:r>
                <a:r>
                  <a:rPr lang="zh-CN" altLang="en-US" sz="220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2200" dirty="0">
                    <a:solidFill>
                      <a:srgbClr val="0070C0"/>
                    </a:solidFill>
                  </a:rPr>
                  <a:t>query</a:t>
                </a:r>
                <a:r>
                  <a:rPr lang="zh-CN" altLang="en-US" sz="220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2200" dirty="0">
                    <a:solidFill>
                      <a:srgbClr val="0070C0"/>
                    </a:solidFill>
                  </a:rPr>
                  <a:t>access.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768319B-B290-02BC-E4D1-F860AD38B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7508" y="1222566"/>
                <a:ext cx="4707237" cy="1815562"/>
              </a:xfrm>
              <a:prstGeom prst="rect">
                <a:avLst/>
              </a:prstGeom>
              <a:blipFill>
                <a:blip r:embed="rId4"/>
                <a:stretch>
                  <a:fillRect l="-1613" t="-2083" r="-538" b="-625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0DA44521-0BAB-4034-0618-35880D113B36}"/>
              </a:ext>
            </a:extLst>
          </p:cNvPr>
          <p:cNvGrpSpPr/>
          <p:nvPr/>
        </p:nvGrpSpPr>
        <p:grpSpPr>
          <a:xfrm rot="15087145">
            <a:off x="6213328" y="2655384"/>
            <a:ext cx="288360" cy="325080"/>
            <a:chOff x="4000886" y="3742509"/>
            <a:chExt cx="288360" cy="325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7171FF1-249E-B0F6-E2C5-73A9C44AA3BD}"/>
                    </a:ext>
                  </a:extLst>
                </p14:cNvPr>
                <p14:cNvContentPartPr/>
                <p14:nvPr/>
              </p14:nvContentPartPr>
              <p14:xfrm>
                <a:off x="4000886" y="3742509"/>
                <a:ext cx="288360" cy="3250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7171FF1-249E-B0F6-E2C5-73A9C44AA3B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991886" y="3733509"/>
                  <a:ext cx="30600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3B1B5F0-4BA3-DFB5-C91E-08EBEC288E31}"/>
                    </a:ext>
                  </a:extLst>
                </p14:cNvPr>
                <p14:cNvContentPartPr/>
                <p14:nvPr/>
              </p14:nvContentPartPr>
              <p14:xfrm>
                <a:off x="4003046" y="3747549"/>
                <a:ext cx="221400" cy="1843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3B1B5F0-4BA3-DFB5-C91E-08EBEC288E3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994046" y="3738531"/>
                  <a:ext cx="239040" cy="201995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DAFB122-6C90-28EB-A824-91C9E3AF17CA}"/>
              </a:ext>
            </a:extLst>
          </p:cNvPr>
          <p:cNvSpPr txBox="1"/>
          <p:nvPr/>
        </p:nvSpPr>
        <p:spPr>
          <a:xfrm>
            <a:off x="5202416" y="3308849"/>
            <a:ext cx="5981131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altLang="zh-CN" sz="2200" dirty="0">
                <a:solidFill>
                  <a:srgbClr val="0070C0"/>
                </a:solidFill>
              </a:rPr>
              <a:t>In</a:t>
            </a:r>
            <a:r>
              <a:rPr lang="zh-CN" altLang="en-US" sz="2200" dirty="0">
                <a:solidFill>
                  <a:srgbClr val="0070C0"/>
                </a:solidFill>
              </a:rPr>
              <a:t> </a:t>
            </a:r>
            <a:r>
              <a:rPr lang="en-US" altLang="zh-CN" sz="2200" dirty="0">
                <a:solidFill>
                  <a:srgbClr val="0070C0"/>
                </a:solidFill>
              </a:rPr>
              <a:t>many</a:t>
            </a:r>
            <a:r>
              <a:rPr lang="zh-CN" altLang="en-US" sz="2200" dirty="0">
                <a:solidFill>
                  <a:srgbClr val="0070C0"/>
                </a:solidFill>
              </a:rPr>
              <a:t> </a:t>
            </a:r>
            <a:r>
              <a:rPr lang="en-US" altLang="zh-CN" sz="2200" dirty="0">
                <a:solidFill>
                  <a:srgbClr val="0070C0"/>
                </a:solidFill>
              </a:rPr>
              <a:t>variational</a:t>
            </a:r>
            <a:r>
              <a:rPr lang="zh-CN" altLang="en-US" sz="2200" dirty="0">
                <a:solidFill>
                  <a:srgbClr val="0070C0"/>
                </a:solidFill>
              </a:rPr>
              <a:t> </a:t>
            </a:r>
            <a:r>
              <a:rPr lang="en-US" altLang="zh-CN" sz="2200" dirty="0">
                <a:solidFill>
                  <a:srgbClr val="0070C0"/>
                </a:solidFill>
              </a:rPr>
              <a:t>classical</a:t>
            </a:r>
            <a:r>
              <a:rPr lang="zh-CN" altLang="en-US" sz="2200" dirty="0">
                <a:solidFill>
                  <a:srgbClr val="0070C0"/>
                </a:solidFill>
              </a:rPr>
              <a:t> </a:t>
            </a:r>
            <a:r>
              <a:rPr lang="en-US" altLang="zh-CN" sz="2200" dirty="0">
                <a:solidFill>
                  <a:srgbClr val="0070C0"/>
                </a:solidFill>
              </a:rPr>
              <a:t>algorithms,</a:t>
            </a:r>
            <a:r>
              <a:rPr lang="zh-CN" altLang="en-US" sz="2200" dirty="0">
                <a:solidFill>
                  <a:srgbClr val="0070C0"/>
                </a:solidFill>
              </a:rPr>
              <a:t> </a:t>
            </a:r>
            <a:r>
              <a:rPr lang="en-US" altLang="zh-CN" sz="2200" dirty="0">
                <a:solidFill>
                  <a:srgbClr val="0070C0"/>
                </a:solidFill>
              </a:rPr>
              <a:t>the</a:t>
            </a:r>
            <a:r>
              <a:rPr lang="zh-CN" altLang="en-US" sz="2200" dirty="0">
                <a:solidFill>
                  <a:srgbClr val="0070C0"/>
                </a:solidFill>
              </a:rPr>
              <a:t> </a:t>
            </a:r>
            <a:r>
              <a:rPr lang="en-US" altLang="zh-CN" sz="2200" dirty="0">
                <a:solidFill>
                  <a:srgbClr val="0070C0"/>
                </a:solidFill>
              </a:rPr>
              <a:t>ansatz</a:t>
            </a:r>
            <a:r>
              <a:rPr lang="zh-CN" altLang="en-US" sz="2200" dirty="0">
                <a:solidFill>
                  <a:srgbClr val="0070C0"/>
                </a:solidFill>
              </a:rPr>
              <a:t> </a:t>
            </a:r>
            <a:r>
              <a:rPr lang="en-US" altLang="zh-CN" sz="2200" dirty="0">
                <a:solidFill>
                  <a:srgbClr val="0070C0"/>
                </a:solidFill>
              </a:rPr>
              <a:t>for</a:t>
            </a:r>
            <a:r>
              <a:rPr lang="zh-CN" altLang="en-US" sz="2200" dirty="0">
                <a:solidFill>
                  <a:srgbClr val="0070C0"/>
                </a:solidFill>
              </a:rPr>
              <a:t> </a:t>
            </a:r>
            <a:r>
              <a:rPr lang="en-US" altLang="zh-CN" sz="2200" dirty="0">
                <a:solidFill>
                  <a:srgbClr val="0070C0"/>
                </a:solidFill>
              </a:rPr>
              <a:t>ground</a:t>
            </a:r>
            <a:r>
              <a:rPr lang="zh-CN" altLang="en-US" sz="2200" dirty="0">
                <a:solidFill>
                  <a:srgbClr val="0070C0"/>
                </a:solidFill>
              </a:rPr>
              <a:t> </a:t>
            </a:r>
            <a:r>
              <a:rPr lang="en-US" altLang="zh-CN" sz="2200" dirty="0">
                <a:solidFill>
                  <a:srgbClr val="0070C0"/>
                </a:solidFill>
              </a:rPr>
              <a:t>states</a:t>
            </a:r>
            <a:r>
              <a:rPr lang="zh-CN" altLang="en-US" sz="2200" dirty="0">
                <a:solidFill>
                  <a:srgbClr val="0070C0"/>
                </a:solidFill>
              </a:rPr>
              <a:t> </a:t>
            </a:r>
            <a:r>
              <a:rPr lang="en-US" altLang="zh-CN" sz="2200" dirty="0">
                <a:solidFill>
                  <a:srgbClr val="0070C0"/>
                </a:solidFill>
              </a:rPr>
              <a:t>are</a:t>
            </a:r>
            <a:r>
              <a:rPr lang="zh-CN" altLang="en-US" sz="2200" dirty="0">
                <a:solidFill>
                  <a:srgbClr val="0070C0"/>
                </a:solidFill>
              </a:rPr>
              <a:t> </a:t>
            </a:r>
            <a:r>
              <a:rPr lang="en-US" altLang="zh-CN" sz="2200" dirty="0">
                <a:solidFill>
                  <a:srgbClr val="FF0000"/>
                </a:solidFill>
              </a:rPr>
              <a:t>succinct</a:t>
            </a:r>
            <a:r>
              <a:rPr lang="en-US" altLang="zh-CN" sz="2200" dirty="0">
                <a:solidFill>
                  <a:srgbClr val="0070C0"/>
                </a:solidFill>
              </a:rPr>
              <a:t>.</a:t>
            </a:r>
          </a:p>
          <a:p>
            <a:pPr marL="800100" lvl="1" indent="-342900">
              <a:buFont typeface="Wingdings" pitchFamily="2" charset="2"/>
              <a:buChar char="v"/>
            </a:pPr>
            <a:r>
              <a:rPr lang="en-US" altLang="zh-CN" sz="2200" dirty="0">
                <a:solidFill>
                  <a:schemeClr val="accent2"/>
                </a:solidFill>
              </a:rPr>
              <a:t>Matrix</a:t>
            </a:r>
            <a:r>
              <a:rPr lang="zh-CN" altLang="en-US" sz="2200" dirty="0">
                <a:solidFill>
                  <a:schemeClr val="accent2"/>
                </a:solidFill>
              </a:rPr>
              <a:t> </a:t>
            </a:r>
            <a:r>
              <a:rPr lang="en-US" altLang="zh-CN" sz="2200" dirty="0">
                <a:solidFill>
                  <a:schemeClr val="accent2"/>
                </a:solidFill>
              </a:rPr>
              <a:t>product</a:t>
            </a:r>
            <a:r>
              <a:rPr lang="zh-CN" altLang="en-US" sz="2200" dirty="0">
                <a:solidFill>
                  <a:schemeClr val="accent2"/>
                </a:solidFill>
              </a:rPr>
              <a:t> </a:t>
            </a:r>
            <a:r>
              <a:rPr lang="en-US" altLang="zh-CN" sz="2200" dirty="0">
                <a:solidFill>
                  <a:schemeClr val="accent2"/>
                </a:solidFill>
              </a:rPr>
              <a:t>states</a:t>
            </a:r>
            <a:r>
              <a:rPr lang="zh-CN" altLang="en-US" sz="2200" dirty="0">
                <a:solidFill>
                  <a:schemeClr val="accent2"/>
                </a:solidFill>
              </a:rPr>
              <a:t>  </a:t>
            </a:r>
            <a:r>
              <a:rPr lang="en-US" altLang="zh-CN" sz="2200" dirty="0">
                <a:solidFill>
                  <a:srgbClr val="0070C0"/>
                </a:solidFill>
              </a:rPr>
              <a:t>(DMRG,</a:t>
            </a:r>
            <a:r>
              <a:rPr lang="en-US" sz="2200" dirty="0">
                <a:solidFill>
                  <a:srgbClr val="0070C0"/>
                </a:solidFill>
              </a:rPr>
              <a:t> [Whi92</a:t>
            </a:r>
            <a:r>
              <a:rPr lang="en-US" altLang="zh-CN" sz="2200" dirty="0">
                <a:solidFill>
                  <a:srgbClr val="0070C0"/>
                </a:solidFill>
              </a:rPr>
              <a:t>])</a:t>
            </a:r>
          </a:p>
          <a:p>
            <a:pPr marL="800100" lvl="1" indent="-342900">
              <a:buFont typeface="Wingdings" pitchFamily="2" charset="2"/>
              <a:buChar char="v"/>
              <a:defRPr/>
            </a:pPr>
            <a:r>
              <a:rPr lang="en-US" altLang="zh-CN" sz="2200" dirty="0">
                <a:solidFill>
                  <a:schemeClr val="accent2"/>
                </a:solidFill>
              </a:rPr>
              <a:t>Fermionic</a:t>
            </a:r>
            <a:r>
              <a:rPr lang="zh-CN" altLang="en-US" sz="2200" dirty="0">
                <a:solidFill>
                  <a:schemeClr val="accent2"/>
                </a:solidFill>
              </a:rPr>
              <a:t> </a:t>
            </a:r>
            <a:r>
              <a:rPr lang="en-US" altLang="zh-CN" sz="2200" dirty="0">
                <a:solidFill>
                  <a:schemeClr val="accent2"/>
                </a:solidFill>
              </a:rPr>
              <a:t>Gaussian</a:t>
            </a:r>
            <a:r>
              <a:rPr lang="zh-CN" altLang="en-US" sz="2200" dirty="0">
                <a:solidFill>
                  <a:schemeClr val="accent2"/>
                </a:solidFill>
              </a:rPr>
              <a:t> </a:t>
            </a:r>
            <a:r>
              <a:rPr lang="en-US" altLang="zh-CN" sz="2200" dirty="0">
                <a:solidFill>
                  <a:schemeClr val="accent2"/>
                </a:solidFill>
              </a:rPr>
              <a:t>states</a:t>
            </a:r>
            <a:r>
              <a:rPr lang="zh-CN" altLang="en-US" sz="2200" dirty="0">
                <a:solidFill>
                  <a:schemeClr val="accent2"/>
                </a:solidFill>
              </a:rPr>
              <a:t> </a:t>
            </a:r>
            <a:r>
              <a:rPr lang="en-US" altLang="zh-CN" sz="2200" dirty="0">
                <a:solidFill>
                  <a:srgbClr val="0070C0"/>
                </a:solidFill>
              </a:rPr>
              <a:t>(</a:t>
            </a:r>
            <a:r>
              <a:rPr lang="en-US" sz="2200" dirty="0">
                <a:solidFill>
                  <a:srgbClr val="0070C0"/>
                </a:solidFill>
              </a:rPr>
              <a:t>Hartree-Fork method [Fis87]</a:t>
            </a:r>
            <a:r>
              <a:rPr lang="en-US" altLang="zh-CN" sz="2200" dirty="0">
                <a:solidFill>
                  <a:srgbClr val="0070C0"/>
                </a:solidFill>
              </a:rPr>
              <a:t>)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endParaRPr lang="en-US" altLang="zh-CN" sz="2200" dirty="0">
              <a:solidFill>
                <a:srgbClr val="0070C0"/>
              </a:solidFill>
            </a:endParaRPr>
          </a:p>
          <a:p>
            <a:pPr marL="800100" lvl="1" indent="-342900">
              <a:buFont typeface="Wingdings" pitchFamily="2" charset="2"/>
              <a:buChar char="v"/>
            </a:pPr>
            <a:r>
              <a:rPr lang="en-US" altLang="zh-CN" sz="2200" dirty="0">
                <a:solidFill>
                  <a:schemeClr val="accent2"/>
                </a:solidFill>
              </a:rPr>
              <a:t>Neural</a:t>
            </a:r>
            <a:r>
              <a:rPr lang="zh-CN" altLang="en-US" sz="2200" dirty="0">
                <a:solidFill>
                  <a:schemeClr val="accent2"/>
                </a:solidFill>
              </a:rPr>
              <a:t> </a:t>
            </a:r>
            <a:r>
              <a:rPr lang="en-US" altLang="zh-CN" sz="2200" dirty="0">
                <a:solidFill>
                  <a:schemeClr val="accent2"/>
                </a:solidFill>
              </a:rPr>
              <a:t>network</a:t>
            </a:r>
            <a:r>
              <a:rPr lang="zh-CN" altLang="en-US" sz="2200" dirty="0">
                <a:solidFill>
                  <a:schemeClr val="accent2"/>
                </a:solidFill>
              </a:rPr>
              <a:t> </a:t>
            </a:r>
            <a:r>
              <a:rPr lang="en-US" altLang="zh-CN" sz="2200" dirty="0">
                <a:solidFill>
                  <a:schemeClr val="accent2"/>
                </a:solidFill>
              </a:rPr>
              <a:t>states</a:t>
            </a:r>
            <a:r>
              <a:rPr lang="zh-CN" altLang="en-US" sz="2200" dirty="0">
                <a:solidFill>
                  <a:schemeClr val="accent2"/>
                </a:solidFill>
              </a:rPr>
              <a:t> </a:t>
            </a:r>
            <a:r>
              <a:rPr lang="en-US" altLang="zh-CN" sz="2200" dirty="0">
                <a:solidFill>
                  <a:srgbClr val="0070C0"/>
                </a:solidFill>
              </a:rPr>
              <a:t>[GD17, CTMA19]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39EBBE-D9A0-A6BB-17EF-976D4A20F47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8200" y="4205219"/>
            <a:ext cx="10549641" cy="15751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305DEA-5509-D5C9-1288-160DF0FC65A2}"/>
              </a:ext>
            </a:extLst>
          </p:cNvPr>
          <p:cNvSpPr txBox="1"/>
          <p:nvPr/>
        </p:nvSpPr>
        <p:spPr>
          <a:xfrm>
            <a:off x="940524" y="3664736"/>
            <a:ext cx="9882305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zh-CN" altLang="en-US" sz="2400" b="1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Goal:</a:t>
            </a:r>
            <a:r>
              <a:rPr lang="zh-CN" altLang="en-US" sz="2400" b="1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Complexity</a:t>
            </a:r>
            <a:r>
              <a:rPr lang="zh-CN" altLang="en-US" sz="2400" b="1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implication</a:t>
            </a:r>
            <a:r>
              <a:rPr lang="zh-CN" altLang="en-US" sz="2400" b="1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of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succinct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assumptions.</a:t>
            </a:r>
            <a:endParaRPr lang="en-CN" altLang="zh-C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951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/>
      <p:bldP spid="5" grpId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840E3-37BE-1EFF-F169-BB5208688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setting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Main</a:t>
            </a:r>
            <a:r>
              <a:rPr lang="zh-CN" altLang="en-US" dirty="0"/>
              <a:t> </a:t>
            </a:r>
            <a:r>
              <a:rPr lang="en-US" altLang="zh-CN" dirty="0"/>
              <a:t>result</a:t>
            </a:r>
            <a:endParaRPr lang="en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338CA0-981B-63E7-78F4-0737C7B69587}"/>
              </a:ext>
            </a:extLst>
          </p:cNvPr>
          <p:cNvSpPr txBox="1"/>
          <p:nvPr/>
        </p:nvSpPr>
        <p:spPr>
          <a:xfrm>
            <a:off x="5224113" y="1973929"/>
            <a:ext cx="6554097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rgbClr val="0070C0"/>
                </a:solidFill>
              </a:rPr>
              <a:t>MA:</a:t>
            </a:r>
            <a:r>
              <a:rPr lang="zh-CN" altLang="en-US" sz="2200" dirty="0">
                <a:solidFill>
                  <a:srgbClr val="0070C0"/>
                </a:solidFill>
              </a:rPr>
              <a:t> </a:t>
            </a:r>
            <a:r>
              <a:rPr lang="en-US" altLang="zh-CN" sz="2200" b="1" dirty="0">
                <a:solidFill>
                  <a:srgbClr val="0070C0"/>
                </a:solidFill>
              </a:rPr>
              <a:t>Classical</a:t>
            </a:r>
            <a:r>
              <a:rPr lang="zh-CN" altLang="en-US" sz="2200" b="1" dirty="0">
                <a:solidFill>
                  <a:srgbClr val="0070C0"/>
                </a:solidFill>
              </a:rPr>
              <a:t> </a:t>
            </a:r>
            <a:r>
              <a:rPr lang="en-US" altLang="zh-CN" sz="2200" b="1" dirty="0">
                <a:solidFill>
                  <a:srgbClr val="0070C0"/>
                </a:solidFill>
              </a:rPr>
              <a:t>+</a:t>
            </a:r>
            <a:r>
              <a:rPr lang="zh-CN" altLang="en-US" sz="2200" b="1" dirty="0">
                <a:solidFill>
                  <a:srgbClr val="0070C0"/>
                </a:solidFill>
              </a:rPr>
              <a:t> </a:t>
            </a:r>
            <a:r>
              <a:rPr lang="en-US" altLang="zh-CN" sz="2200" b="1" dirty="0">
                <a:solidFill>
                  <a:srgbClr val="0070C0"/>
                </a:solidFill>
              </a:rPr>
              <a:t>Randomness</a:t>
            </a:r>
            <a:r>
              <a:rPr lang="zh-CN" altLang="en-US" sz="2200" b="1" dirty="0">
                <a:solidFill>
                  <a:srgbClr val="0070C0"/>
                </a:solidFill>
              </a:rPr>
              <a:t> </a:t>
            </a:r>
            <a:r>
              <a:rPr lang="en-US" altLang="zh-CN" sz="2200" dirty="0">
                <a:solidFill>
                  <a:srgbClr val="0070C0"/>
                </a:solidFill>
              </a:rPr>
              <a:t>verifier.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dirty="0"/>
              <a:t>Fact:</a:t>
            </a:r>
            <a:r>
              <a:rPr lang="zh-CN" altLang="en-US" sz="2200" dirty="0"/>
              <a:t>  </a:t>
            </a:r>
            <a:r>
              <a:rPr lang="en-US" altLang="zh-CN" sz="2200" dirty="0"/>
              <a:t>LHP</a:t>
            </a:r>
            <a:r>
              <a:rPr lang="zh-CN" altLang="en-US" sz="2200" dirty="0"/>
              <a:t> </a:t>
            </a:r>
            <a:r>
              <a:rPr lang="en-US" altLang="zh-CN" sz="2200" dirty="0"/>
              <a:t>is</a:t>
            </a:r>
            <a:r>
              <a:rPr lang="zh-CN" altLang="en-US" sz="2200" dirty="0"/>
              <a:t> </a:t>
            </a:r>
            <a:r>
              <a:rPr lang="en-US" altLang="zh-CN" sz="2200" dirty="0"/>
              <a:t>QMA-complete</a:t>
            </a:r>
            <a:r>
              <a:rPr lang="en-US" altLang="zh-CN" sz="2200" dirty="0">
                <a:solidFill>
                  <a:srgbClr val="0070C0"/>
                </a:solidFill>
              </a:rPr>
              <a:t>.</a:t>
            </a:r>
            <a:r>
              <a:rPr lang="zh-CN" altLang="en-US" sz="2200" dirty="0">
                <a:solidFill>
                  <a:srgbClr val="0070C0"/>
                </a:solidFill>
              </a:rPr>
              <a:t> </a:t>
            </a:r>
            <a:r>
              <a:rPr lang="en-US" altLang="zh-CN" sz="2200" dirty="0">
                <a:solidFill>
                  <a:srgbClr val="0070C0"/>
                </a:solidFill>
              </a:rPr>
              <a:t>(quantum</a:t>
            </a:r>
            <a:r>
              <a:rPr lang="zh-CN" altLang="en-US" sz="2200" dirty="0">
                <a:solidFill>
                  <a:srgbClr val="0070C0"/>
                </a:solidFill>
              </a:rPr>
              <a:t> </a:t>
            </a:r>
            <a:r>
              <a:rPr lang="en-US" altLang="zh-CN" sz="2200" dirty="0">
                <a:solidFill>
                  <a:srgbClr val="0070C0"/>
                </a:solidFill>
              </a:rPr>
              <a:t>verifier.)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b="1" dirty="0">
                <a:solidFill>
                  <a:srgbClr val="0070C0"/>
                </a:solidFill>
              </a:rPr>
              <a:t>Dequantizing</a:t>
            </a:r>
            <a:r>
              <a:rPr lang="zh-CN" altLang="en-US" sz="2200" dirty="0">
                <a:solidFill>
                  <a:srgbClr val="0070C0"/>
                </a:solidFill>
              </a:rPr>
              <a:t> </a:t>
            </a:r>
            <a:r>
              <a:rPr lang="en-US" altLang="zh-CN" sz="2200" dirty="0">
                <a:solidFill>
                  <a:srgbClr val="0070C0"/>
                </a:solidFill>
              </a:rPr>
              <a:t>the</a:t>
            </a:r>
            <a:r>
              <a:rPr lang="zh-CN" altLang="en-US" sz="2200" dirty="0">
                <a:solidFill>
                  <a:srgbClr val="0070C0"/>
                </a:solidFill>
              </a:rPr>
              <a:t> </a:t>
            </a:r>
            <a:r>
              <a:rPr lang="en-US" altLang="zh-CN" sz="2200" dirty="0">
                <a:solidFill>
                  <a:srgbClr val="0070C0"/>
                </a:solidFill>
              </a:rPr>
              <a:t>verifier</a:t>
            </a:r>
            <a:r>
              <a:rPr lang="zh-CN" altLang="en-US" sz="2200" dirty="0">
                <a:solidFill>
                  <a:srgbClr val="0070C0"/>
                </a:solidFill>
              </a:rPr>
              <a:t> </a:t>
            </a:r>
            <a:r>
              <a:rPr lang="en-US" altLang="zh-CN" sz="2200" dirty="0">
                <a:solidFill>
                  <a:srgbClr val="0070C0"/>
                </a:solidFill>
              </a:rPr>
              <a:t>from</a:t>
            </a:r>
            <a:r>
              <a:rPr lang="zh-CN" altLang="en-US" sz="2200" dirty="0">
                <a:solidFill>
                  <a:srgbClr val="0070C0"/>
                </a:solidFill>
              </a:rPr>
              <a:t> </a:t>
            </a:r>
            <a:r>
              <a:rPr lang="en-US" altLang="zh-CN" sz="2200" dirty="0">
                <a:solidFill>
                  <a:srgbClr val="0070C0"/>
                </a:solidFill>
              </a:rPr>
              <a:t>quantum</a:t>
            </a:r>
            <a:r>
              <a:rPr lang="zh-CN" altLang="en-US" sz="2200" dirty="0">
                <a:solidFill>
                  <a:srgbClr val="0070C0"/>
                </a:solidFill>
              </a:rPr>
              <a:t> </a:t>
            </a:r>
            <a:r>
              <a:rPr lang="en-US" altLang="zh-CN" sz="2200" dirty="0">
                <a:solidFill>
                  <a:srgbClr val="0070C0"/>
                </a:solidFill>
              </a:rPr>
              <a:t>to</a:t>
            </a:r>
            <a:r>
              <a:rPr lang="zh-CN" altLang="en-US" sz="2200" dirty="0">
                <a:solidFill>
                  <a:srgbClr val="0070C0"/>
                </a:solidFill>
              </a:rPr>
              <a:t> </a:t>
            </a:r>
            <a:r>
              <a:rPr lang="en-US" altLang="zh-CN" sz="2200" dirty="0">
                <a:solidFill>
                  <a:srgbClr val="0070C0"/>
                </a:solidFill>
              </a:rPr>
              <a:t>classical.</a:t>
            </a:r>
          </a:p>
          <a:p>
            <a:endParaRPr lang="en-US" altLang="zh-CN" sz="2200" dirty="0">
              <a:solidFill>
                <a:srgbClr val="0070C0"/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5EF59D5-8D65-5AF8-AD07-424FD591727A}"/>
              </a:ext>
            </a:extLst>
          </p:cNvPr>
          <p:cNvSpPr txBox="1">
            <a:spLocks/>
          </p:cNvSpPr>
          <p:nvPr/>
        </p:nvSpPr>
        <p:spPr>
          <a:xfrm>
            <a:off x="838200" y="1541887"/>
            <a:ext cx="8085911" cy="9104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US" altLang="zh-CN" sz="2400" b="1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Our</a:t>
            </a:r>
            <a:r>
              <a:rPr lang="zh-CN" altLang="en-US" sz="2400" b="1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b="1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result:</a:t>
            </a:r>
            <a:r>
              <a:rPr lang="zh-CN" altLang="en-US" sz="2400" b="1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b="1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LHP</a:t>
            </a:r>
            <a:r>
              <a:rPr lang="zh-CN" altLang="en-US" sz="2400" b="1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b="1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zh-CN" altLang="en-US" sz="2400" b="1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b="1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succinct</a:t>
            </a:r>
            <a:r>
              <a:rPr lang="zh-CN" altLang="en-US" sz="2400" b="1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b="1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ground</a:t>
            </a:r>
            <a:r>
              <a:rPr lang="zh-CN" altLang="en-US" sz="2400" b="1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b="1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state</a:t>
            </a:r>
            <a:r>
              <a:rPr lang="zh-CN" altLang="en-US" sz="2400" b="1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b="1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zh-CN" altLang="en-US" sz="2400" b="1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MA</a:t>
            </a:r>
            <a:r>
              <a:rPr lang="en-US" altLang="zh-CN" sz="2400" b="1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-complete.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939F972-C91C-9AB1-2FC7-74BE3A50A170}"/>
              </a:ext>
            </a:extLst>
          </p:cNvPr>
          <p:cNvSpPr txBox="1">
            <a:spLocks/>
          </p:cNvSpPr>
          <p:nvPr/>
        </p:nvSpPr>
        <p:spPr>
          <a:xfrm>
            <a:off x="838200" y="3458887"/>
            <a:ext cx="8085911" cy="1446550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Why</a:t>
            </a:r>
            <a:r>
              <a:rPr lang="zh-CN" alt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zh-CN" alt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</a:t>
            </a:r>
            <a:r>
              <a:rPr lang="zh-CN" alt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</a:t>
            </a:r>
            <a:r>
              <a:rPr lang="zh-CN" alt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zh-CN" alt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non-trivial</a:t>
            </a:r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r>
              <a:rPr lang="zh-CN" alt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Technical</a:t>
            </a:r>
            <a:r>
              <a:rPr lang="zh-CN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reason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sample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access.</a:t>
            </a:r>
          </a:p>
          <a:p>
            <a:pPr lvl="1">
              <a:buFont typeface="Wingdings" pitchFamily="2" charset="2"/>
              <a:buChar char="§"/>
            </a:pP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Implication:</a:t>
            </a:r>
            <a:r>
              <a:rPr lang="zh-CN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Dequantizing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LHP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guided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states?</a:t>
            </a:r>
          </a:p>
        </p:txBody>
      </p:sp>
    </p:spTree>
    <p:extLst>
      <p:ext uri="{BB962C8B-B14F-4D97-AF65-F5344CB8AC3E}">
        <p14:creationId xmlns:p14="http://schemas.microsoft.com/office/powerpoint/2010/main" val="160183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A384F-280F-EB99-BFB2-52D9C219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986"/>
            <a:ext cx="10515600" cy="1325563"/>
          </a:xfrm>
        </p:spPr>
        <p:txBody>
          <a:bodyPr/>
          <a:lstStyle/>
          <a:p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CN" altLang="zh-CN" dirty="0"/>
              <a:t>non</a:t>
            </a:r>
            <a:r>
              <a:rPr lang="en-US" altLang="zh-CN" dirty="0"/>
              <a:t>-trivial?</a:t>
            </a:r>
            <a:r>
              <a:rPr lang="zh-CN" altLang="en-US" dirty="0"/>
              <a:t> </a:t>
            </a:r>
            <a:r>
              <a:rPr lang="en-US" altLang="zh-CN" dirty="0"/>
              <a:t>Technical</a:t>
            </a:r>
            <a:r>
              <a:rPr lang="zh-CN" altLang="en-US" dirty="0"/>
              <a:t> </a:t>
            </a:r>
            <a:r>
              <a:rPr lang="en-US" altLang="zh-CN" dirty="0"/>
              <a:t>reasons</a:t>
            </a:r>
            <a:endParaRPr lang="en-CN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DA007FA-A454-5030-F83B-44B66329DBEF}"/>
              </a:ext>
            </a:extLst>
          </p:cNvPr>
          <p:cNvSpPr/>
          <p:nvPr/>
        </p:nvSpPr>
        <p:spPr>
          <a:xfrm>
            <a:off x="1708323" y="3274835"/>
            <a:ext cx="1991281" cy="103999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Succinct</a:t>
            </a:r>
            <a:r>
              <a:rPr lang="zh-CN" altLang="en-US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GS</a:t>
            </a:r>
            <a:endParaRPr lang="en-CN" sz="2400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BD4AE68-FE7E-69B7-A2F5-C746F611F2E7}"/>
              </a:ext>
            </a:extLst>
          </p:cNvPr>
          <p:cNvSpPr/>
          <p:nvPr/>
        </p:nvSpPr>
        <p:spPr>
          <a:xfrm>
            <a:off x="9235035" y="3162149"/>
            <a:ext cx="2253911" cy="103999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MA-Complete</a:t>
            </a:r>
            <a:endParaRPr lang="en-CN" sz="2400" dirty="0">
              <a:solidFill>
                <a:schemeClr val="tx1"/>
              </a:solidFill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3E2806A0-A653-BCDA-CB60-0E8C38DA811E}"/>
              </a:ext>
            </a:extLst>
          </p:cNvPr>
          <p:cNvSpPr/>
          <p:nvPr/>
        </p:nvSpPr>
        <p:spPr>
          <a:xfrm>
            <a:off x="3852256" y="3814570"/>
            <a:ext cx="5208035" cy="325929"/>
          </a:xfrm>
          <a:prstGeom prst="rightArrow">
            <a:avLst/>
          </a:prstGeom>
          <a:solidFill>
            <a:schemeClr val="accent2">
              <a:alpha val="52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3" name="Graphic 12" descr="Smiling with hearts face outline outline">
            <a:extLst>
              <a:ext uri="{FF2B5EF4-FFF2-40B4-BE49-F238E27FC236}">
                <a16:creationId xmlns:a16="http://schemas.microsoft.com/office/drawing/2014/main" id="{726482BD-DFB6-B7AB-1747-60663F0A6C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97511" y="2279353"/>
            <a:ext cx="480339" cy="48033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73246EF-FDF8-0B01-622A-04F54EB1827A}"/>
              </a:ext>
            </a:extLst>
          </p:cNvPr>
          <p:cNvSpPr txBox="1"/>
          <p:nvPr/>
        </p:nvSpPr>
        <p:spPr>
          <a:xfrm>
            <a:off x="4039026" y="2350960"/>
            <a:ext cx="4248697" cy="44627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zh-CN" altLang="en-US" sz="2300" dirty="0"/>
              <a:t> </a:t>
            </a:r>
            <a:r>
              <a:rPr lang="en-US" altLang="zh-CN" sz="2300" dirty="0">
                <a:solidFill>
                  <a:srgbClr val="0432FF"/>
                </a:solidFill>
              </a:rPr>
              <a:t>classical</a:t>
            </a:r>
            <a:r>
              <a:rPr lang="zh-CN" altLang="en-US" sz="2300" dirty="0"/>
              <a:t> </a:t>
            </a:r>
            <a:r>
              <a:rPr lang="en-US" altLang="zh-CN" sz="2300" dirty="0"/>
              <a:t>query</a:t>
            </a:r>
            <a:r>
              <a:rPr lang="zh-CN" altLang="en-US" sz="2300" dirty="0"/>
              <a:t> </a:t>
            </a:r>
            <a:r>
              <a:rPr lang="en-US" altLang="zh-CN" sz="2300" dirty="0"/>
              <a:t>access</a:t>
            </a:r>
            <a:r>
              <a:rPr lang="zh-CN" altLang="en-US" sz="2300" dirty="0"/>
              <a:t> </a:t>
            </a:r>
            <a:r>
              <a:rPr lang="en-US" altLang="zh-CN" sz="2300" dirty="0"/>
              <a:t>to</a:t>
            </a:r>
            <a:r>
              <a:rPr lang="zh-CN" altLang="en-US" sz="2300" dirty="0"/>
              <a:t> </a:t>
            </a:r>
            <a:r>
              <a:rPr lang="en-US" altLang="zh-CN" sz="2300" dirty="0" err="1"/>
              <a:t>gs</a:t>
            </a:r>
            <a:r>
              <a:rPr lang="en-US" altLang="zh-CN" sz="2300" dirty="0"/>
              <a:t>.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5B92D04-E97B-D1E5-C3F6-207EAA065B87}"/>
              </a:ext>
            </a:extLst>
          </p:cNvPr>
          <p:cNvSpPr txBox="1">
            <a:spLocks/>
          </p:cNvSpPr>
          <p:nvPr/>
        </p:nvSpPr>
        <p:spPr>
          <a:xfrm>
            <a:off x="838200" y="1480995"/>
            <a:ext cx="8085911" cy="9104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US" altLang="zh-CN" sz="2400" b="1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Our</a:t>
            </a:r>
            <a:r>
              <a:rPr lang="zh-CN" altLang="en-US" sz="2400" b="1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b="1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result:</a:t>
            </a:r>
            <a:r>
              <a:rPr lang="zh-CN" altLang="en-US" sz="2400" b="1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b="1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LHP</a:t>
            </a:r>
            <a:r>
              <a:rPr lang="zh-CN" altLang="en-US" sz="2400" b="1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b="1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zh-CN" altLang="en-US" sz="2400" b="1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b="1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succinct</a:t>
            </a:r>
            <a:r>
              <a:rPr lang="zh-CN" altLang="en-US" sz="2400" b="1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b="1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ground</a:t>
            </a:r>
            <a:r>
              <a:rPr lang="zh-CN" altLang="en-US" sz="2400" b="1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b="1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state</a:t>
            </a:r>
            <a:r>
              <a:rPr lang="zh-CN" altLang="en-US" sz="2400" b="1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b="1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zh-CN" altLang="en-US" sz="2400" b="1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MA</a:t>
            </a:r>
            <a:r>
              <a:rPr lang="en-US" altLang="zh-CN" sz="2400" b="1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-complete.</a:t>
            </a:r>
          </a:p>
        </p:txBody>
      </p:sp>
      <p:pic>
        <p:nvPicPr>
          <p:cNvPr id="16" name="Graphic 15" descr="Sad face outline outline">
            <a:extLst>
              <a:ext uri="{FF2B5EF4-FFF2-40B4-BE49-F238E27FC236}">
                <a16:creationId xmlns:a16="http://schemas.microsoft.com/office/drawing/2014/main" id="{2309CFDE-85D9-7DEE-2EA9-AEF9CCFC08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97512" y="2915288"/>
            <a:ext cx="480339" cy="4803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8654B33-A138-2C33-9311-50CC2048F56F}"/>
                  </a:ext>
                </a:extLst>
              </p:cNvPr>
              <p:cNvSpPr txBox="1"/>
              <p:nvPr/>
            </p:nvSpPr>
            <p:spPr>
              <a:xfrm>
                <a:off x="4052595" y="2847553"/>
                <a:ext cx="4439803" cy="115416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v"/>
                </a:pPr>
                <a:r>
                  <a:rPr lang="zh-CN" altLang="en-US" sz="2300" dirty="0"/>
                  <a:t> </a:t>
                </a:r>
                <a:r>
                  <a:rPr lang="en-US" altLang="zh-CN" sz="2300" dirty="0">
                    <a:solidFill>
                      <a:srgbClr val="0432FF"/>
                    </a:solidFill>
                  </a:rPr>
                  <a:t>no</a:t>
                </a:r>
                <a:r>
                  <a:rPr lang="zh-CN" altLang="en-US" sz="2300" dirty="0">
                    <a:solidFill>
                      <a:srgbClr val="0432FF"/>
                    </a:solidFill>
                  </a:rPr>
                  <a:t> </a:t>
                </a:r>
                <a:r>
                  <a:rPr lang="en-US" altLang="zh-CN" sz="2300" dirty="0">
                    <a:solidFill>
                      <a:srgbClr val="0432FF"/>
                    </a:solidFill>
                  </a:rPr>
                  <a:t>sample</a:t>
                </a:r>
                <a:r>
                  <a:rPr lang="zh-CN" altLang="en-US" sz="2300" dirty="0">
                    <a:solidFill>
                      <a:srgbClr val="0432FF"/>
                    </a:solidFill>
                  </a:rPr>
                  <a:t> </a:t>
                </a:r>
                <a:r>
                  <a:rPr lang="en-US" altLang="zh-CN" sz="2300" dirty="0">
                    <a:solidFill>
                      <a:srgbClr val="0432FF"/>
                    </a:solidFill>
                  </a:rPr>
                  <a:t>access</a:t>
                </a:r>
                <a:endParaRPr lang="en-US" altLang="zh-CN" sz="2300" dirty="0"/>
              </a:p>
              <a:p>
                <a:pPr marL="285750" indent="-285750">
                  <a:buFont typeface="Wingdings" pitchFamily="2" charset="2"/>
                  <a:buChar char="v"/>
                </a:pPr>
                <a:r>
                  <a:rPr lang="zh-CN" altLang="en-US" sz="2300" dirty="0"/>
                  <a:t> </a:t>
                </a:r>
                <a:r>
                  <a:rPr lang="en-US" altLang="zh-CN" sz="2300" dirty="0"/>
                  <a:t>can</a:t>
                </a:r>
                <a:r>
                  <a:rPr lang="zh-CN" altLang="en-US" sz="2300" dirty="0"/>
                  <a:t> </a:t>
                </a:r>
                <a:r>
                  <a:rPr lang="en-US" altLang="zh-CN" sz="2300" dirty="0"/>
                  <a:t>only</a:t>
                </a:r>
                <a:r>
                  <a:rPr lang="zh-CN" altLang="en-US" sz="2300" dirty="0"/>
                  <a:t> </a:t>
                </a:r>
                <a:r>
                  <a:rPr lang="en-US" altLang="zh-CN" sz="2300" dirty="0"/>
                  <a:t>query</a:t>
                </a:r>
                <a:r>
                  <a:rPr lang="zh-CN" altLang="en-US" sz="2300" dirty="0"/>
                  <a:t> </a:t>
                </a:r>
                <a:r>
                  <a:rPr lang="en-US" altLang="zh-CN" sz="2300" dirty="0">
                    <a:solidFill>
                      <a:srgbClr val="0432FF"/>
                    </a:solidFill>
                  </a:rPr>
                  <a:t>poly(n)</a:t>
                </a:r>
                <a:r>
                  <a:rPr lang="zh-CN" altLang="en-US" sz="2300" dirty="0">
                    <a:solidFill>
                      <a:srgbClr val="0432FF"/>
                    </a:solidFill>
                  </a:rPr>
                  <a:t> </a:t>
                </a:r>
                <a:r>
                  <a:rPr lang="en-US" altLang="zh-CN" sz="2300" dirty="0"/>
                  <a:t>amplitude</a:t>
                </a:r>
                <a:r>
                  <a:rPr lang="zh-CN" altLang="en-US" sz="2300" dirty="0"/>
                  <a:t> </a:t>
                </a:r>
                <a:r>
                  <a:rPr lang="en-US" altLang="zh-CN" sz="2300" dirty="0"/>
                  <a:t>(vs</a:t>
                </a:r>
                <a:r>
                  <a:rPr lang="zh-CN" altLang="en-US" sz="23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3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300" dirty="0"/>
                  <a:t> </a:t>
                </a:r>
                <a:r>
                  <a:rPr lang="en-US" altLang="zh-CN" sz="2300" dirty="0"/>
                  <a:t>amplitude).</a:t>
                </a:r>
                <a:endParaRPr lang="en-CN" sz="23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8654B33-A138-2C33-9311-50CC2048F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2595" y="2847553"/>
                <a:ext cx="4439803" cy="1154162"/>
              </a:xfrm>
              <a:prstGeom prst="rect">
                <a:avLst/>
              </a:prstGeom>
              <a:blipFill>
                <a:blip r:embed="rId7"/>
                <a:stretch>
                  <a:fillRect l="-1705" t="-3226" b="-9677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Graphic 17" descr="Smiling with hearts face outline outline">
            <a:extLst>
              <a:ext uri="{FF2B5EF4-FFF2-40B4-BE49-F238E27FC236}">
                <a16:creationId xmlns:a16="http://schemas.microsoft.com/office/drawing/2014/main" id="{51B00225-7C9D-6AFF-F0E3-E2F615622D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65491" y="4096536"/>
            <a:ext cx="480339" cy="48033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C8B3A17-3C96-07BB-A118-CF52BFE26871}"/>
              </a:ext>
            </a:extLst>
          </p:cNvPr>
          <p:cNvSpPr txBox="1"/>
          <p:nvPr/>
        </p:nvSpPr>
        <p:spPr>
          <a:xfrm>
            <a:off x="3870050" y="4202417"/>
            <a:ext cx="5808075" cy="800219"/>
          </a:xfrm>
          <a:prstGeom prst="rect">
            <a:avLst/>
          </a:prstGeom>
          <a:solidFill>
            <a:schemeClr val="accent5">
              <a:lumMod val="40000"/>
              <a:lumOff val="60000"/>
              <a:alpha val="37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zh-CN" altLang="en-US" sz="2300" dirty="0"/>
              <a:t> </a:t>
            </a:r>
            <a:r>
              <a:rPr lang="en-US" altLang="zh-CN" sz="2300" dirty="0"/>
              <a:t>Verifier</a:t>
            </a:r>
            <a:r>
              <a:rPr lang="zh-CN" altLang="en-US" sz="2300" dirty="0"/>
              <a:t> </a:t>
            </a:r>
            <a:r>
              <a:rPr lang="en-US" altLang="zh-CN" sz="2300" dirty="0"/>
              <a:t>has</a:t>
            </a:r>
            <a:r>
              <a:rPr lang="zh-CN" altLang="en-US" sz="2300" dirty="0"/>
              <a:t> </a:t>
            </a:r>
            <a:r>
              <a:rPr lang="en-US" altLang="zh-CN" sz="2300" dirty="0">
                <a:solidFill>
                  <a:srgbClr val="0432FF"/>
                </a:solidFill>
              </a:rPr>
              <a:t>randomness.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zh-CN" altLang="en-US" sz="2300" dirty="0"/>
              <a:t>  </a:t>
            </a:r>
            <a:r>
              <a:rPr lang="en-US" altLang="zh-CN" sz="2300" dirty="0"/>
              <a:t>poly(n)</a:t>
            </a:r>
            <a:r>
              <a:rPr lang="zh-CN" altLang="en-US" sz="2300" dirty="0"/>
              <a:t> </a:t>
            </a:r>
            <a:r>
              <a:rPr lang="en-US" altLang="zh-CN" sz="2300" dirty="0"/>
              <a:t>query</a:t>
            </a:r>
            <a:r>
              <a:rPr lang="zh-CN" altLang="en-US" sz="2300" dirty="0"/>
              <a:t> </a:t>
            </a:r>
            <a:r>
              <a:rPr lang="en-US" altLang="zh-CN" sz="2300" dirty="0"/>
              <a:t>+</a:t>
            </a:r>
            <a:r>
              <a:rPr lang="zh-CN" altLang="en-US" sz="2300" dirty="0"/>
              <a:t> </a:t>
            </a:r>
            <a:r>
              <a:rPr lang="en-US" altLang="zh-CN" sz="2300" dirty="0"/>
              <a:t>randomness</a:t>
            </a:r>
            <a:r>
              <a:rPr lang="zh-CN" altLang="en-US" sz="2300" dirty="0"/>
              <a:t>  </a:t>
            </a:r>
            <a:r>
              <a:rPr lang="en-US" altLang="zh-CN" sz="2300" dirty="0"/>
              <a:t>is</a:t>
            </a:r>
            <a:r>
              <a:rPr lang="zh-CN" altLang="en-US" sz="2300" dirty="0"/>
              <a:t> </a:t>
            </a:r>
            <a:r>
              <a:rPr lang="en-US" altLang="zh-CN" sz="2300" dirty="0"/>
              <a:t>powerful!</a:t>
            </a:r>
          </a:p>
        </p:txBody>
      </p:sp>
      <p:pic>
        <p:nvPicPr>
          <p:cNvPr id="20" name="Graphic 19" descr="Sad face outline outline">
            <a:extLst>
              <a:ext uri="{FF2B5EF4-FFF2-40B4-BE49-F238E27FC236}">
                <a16:creationId xmlns:a16="http://schemas.microsoft.com/office/drawing/2014/main" id="{40023113-BB2C-A88D-C9A9-7095074D28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71917" y="4836144"/>
            <a:ext cx="480339" cy="48033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A597BE1-C5A5-DF34-E717-22E7A181570E}"/>
              </a:ext>
            </a:extLst>
          </p:cNvPr>
          <p:cNvSpPr txBox="1"/>
          <p:nvPr/>
        </p:nvSpPr>
        <p:spPr>
          <a:xfrm>
            <a:off x="3874348" y="5056593"/>
            <a:ext cx="5512718" cy="4462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zh-CN" altLang="en-US" sz="2300" dirty="0">
                <a:highlight>
                  <a:srgbClr val="FFFF00"/>
                </a:highlight>
              </a:rPr>
              <a:t> </a:t>
            </a:r>
            <a:r>
              <a:rPr lang="en-US" altLang="zh-CN" sz="2300" dirty="0">
                <a:highlight>
                  <a:srgbClr val="FFFF00"/>
                </a:highlight>
              </a:rPr>
              <a:t>LHP</a:t>
            </a:r>
            <a:r>
              <a:rPr lang="zh-CN" altLang="en-US" sz="2300" dirty="0">
                <a:highlight>
                  <a:srgbClr val="FFFF00"/>
                </a:highlight>
              </a:rPr>
              <a:t> </a:t>
            </a:r>
            <a:r>
              <a:rPr lang="en-US" altLang="zh-CN" sz="2300" dirty="0">
                <a:highlight>
                  <a:srgbClr val="FFFF00"/>
                </a:highlight>
              </a:rPr>
              <a:t>suffers</a:t>
            </a:r>
            <a:r>
              <a:rPr lang="zh-CN" altLang="en-US" sz="2300" dirty="0">
                <a:highlight>
                  <a:srgbClr val="FFFF00"/>
                </a:highlight>
              </a:rPr>
              <a:t> </a:t>
            </a:r>
            <a:r>
              <a:rPr lang="en-US" altLang="zh-CN" sz="2300" dirty="0">
                <a:highlight>
                  <a:srgbClr val="FFFF00"/>
                </a:highlight>
              </a:rPr>
              <a:t>from</a:t>
            </a:r>
            <a:r>
              <a:rPr lang="zh-CN" altLang="en-US" sz="2300" dirty="0">
                <a:highlight>
                  <a:srgbClr val="FFFF00"/>
                </a:highlight>
              </a:rPr>
              <a:t> </a:t>
            </a:r>
            <a:r>
              <a:rPr lang="en-US" altLang="zh-CN" sz="2300" dirty="0">
                <a:solidFill>
                  <a:srgbClr val="FF0000"/>
                </a:solidFill>
                <a:highlight>
                  <a:srgbClr val="FFFF00"/>
                </a:highlight>
              </a:rPr>
              <a:t>the</a:t>
            </a:r>
            <a:r>
              <a:rPr lang="zh-CN" altLang="en-US" sz="2300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en-US" altLang="zh-CN" sz="2300" dirty="0">
                <a:solidFill>
                  <a:srgbClr val="FF0000"/>
                </a:solidFill>
                <a:highlight>
                  <a:srgbClr val="FFFF00"/>
                </a:highlight>
              </a:rPr>
              <a:t>sign</a:t>
            </a:r>
            <a:r>
              <a:rPr lang="zh-CN" altLang="en-US" sz="2300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en-US" altLang="zh-CN" sz="2300" dirty="0">
                <a:solidFill>
                  <a:srgbClr val="FF0000"/>
                </a:solidFill>
                <a:highlight>
                  <a:srgbClr val="FFFF00"/>
                </a:highlight>
              </a:rPr>
              <a:t>problem</a:t>
            </a:r>
            <a:r>
              <a:rPr lang="en-US" altLang="zh-CN" sz="2300" dirty="0">
                <a:solidFill>
                  <a:srgbClr val="0432FF"/>
                </a:solidFill>
                <a:highlight>
                  <a:srgbClr val="FFFF00"/>
                </a:highlight>
              </a:rPr>
              <a:t>!</a:t>
            </a:r>
            <a:endParaRPr lang="en-CN" sz="2300" dirty="0">
              <a:highlight>
                <a:srgbClr val="FFFF00"/>
              </a:highligh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26D91C-6569-F9A1-F44B-5384E696EBF5}"/>
              </a:ext>
            </a:extLst>
          </p:cNvPr>
          <p:cNvSpPr txBox="1"/>
          <p:nvPr/>
        </p:nvSpPr>
        <p:spPr>
          <a:xfrm>
            <a:off x="2025249" y="5547896"/>
            <a:ext cx="4011082" cy="830997"/>
          </a:xfrm>
          <a:prstGeom prst="rect">
            <a:avLst/>
          </a:prstGeom>
          <a:solidFill>
            <a:schemeClr val="accent2">
              <a:lumMod val="20000"/>
              <a:lumOff val="80000"/>
              <a:alpha val="33746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Unusual:</a:t>
            </a:r>
            <a:r>
              <a:rPr lang="zh-CN" altLang="en-US" sz="2400" dirty="0"/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Continuous-time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/>
              <a:t>Markov</a:t>
            </a:r>
            <a:r>
              <a:rPr lang="zh-CN" altLang="en-US" sz="2400" dirty="0"/>
              <a:t> </a:t>
            </a:r>
            <a:r>
              <a:rPr lang="en-US" altLang="zh-CN" sz="2400" dirty="0"/>
              <a:t>Chain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0432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[BCGL22]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54FF306-5899-A7BA-A770-4F4AC31B4C75}"/>
              </a:ext>
            </a:extLst>
          </p:cNvPr>
          <p:cNvGrpSpPr/>
          <p:nvPr/>
        </p:nvGrpSpPr>
        <p:grpSpPr>
          <a:xfrm>
            <a:off x="5320199" y="5368482"/>
            <a:ext cx="582840" cy="302400"/>
            <a:chOff x="5256651" y="5466018"/>
            <a:chExt cx="582840" cy="3024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D566BCA-A0F7-8B63-9993-6B22EB0E6E61}"/>
                    </a:ext>
                  </a:extLst>
                </p14:cNvPr>
                <p14:cNvContentPartPr/>
                <p14:nvPr/>
              </p14:nvContentPartPr>
              <p14:xfrm>
                <a:off x="5399931" y="5466018"/>
                <a:ext cx="439560" cy="1900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D566BCA-A0F7-8B63-9993-6B22EB0E6E6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390931" y="5457018"/>
                  <a:ext cx="4572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3536A5C-4EC2-CE94-EA35-7A20323BC6CC}"/>
                    </a:ext>
                  </a:extLst>
                </p14:cNvPr>
                <p14:cNvContentPartPr/>
                <p14:nvPr/>
              </p14:nvContentPartPr>
              <p14:xfrm>
                <a:off x="5256651" y="5484738"/>
                <a:ext cx="218160" cy="2836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3536A5C-4EC2-CE94-EA35-7A20323BC6C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248011" y="5476098"/>
                  <a:ext cx="235800" cy="3013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99B50BD-C266-A691-1195-B7E08FD3F2CD}"/>
              </a:ext>
            </a:extLst>
          </p:cNvPr>
          <p:cNvSpPr txBox="1"/>
          <p:nvPr/>
        </p:nvSpPr>
        <p:spPr>
          <a:xfrm>
            <a:off x="4881155" y="1079370"/>
            <a:ext cx="52463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200" b="1" dirty="0">
                <a:solidFill>
                  <a:srgbClr val="0070C0"/>
                </a:solidFill>
              </a:rPr>
              <a:t>Dequantizing</a:t>
            </a:r>
            <a:r>
              <a:rPr lang="zh-CN" altLang="en-US" sz="2200" b="1" dirty="0">
                <a:solidFill>
                  <a:srgbClr val="0070C0"/>
                </a:solidFill>
              </a:rPr>
              <a:t> </a:t>
            </a:r>
            <a:r>
              <a:rPr lang="en-US" altLang="zh-CN" sz="2200" b="1" dirty="0">
                <a:solidFill>
                  <a:srgbClr val="0070C0"/>
                </a:solidFill>
              </a:rPr>
              <a:t>from</a:t>
            </a:r>
            <a:r>
              <a:rPr lang="zh-CN" altLang="en-US" sz="2200" b="1" dirty="0">
                <a:solidFill>
                  <a:srgbClr val="0070C0"/>
                </a:solidFill>
              </a:rPr>
              <a:t> </a:t>
            </a:r>
            <a:r>
              <a:rPr lang="en-US" altLang="zh-CN" sz="2200" b="1" dirty="0">
                <a:solidFill>
                  <a:srgbClr val="0070C0"/>
                </a:solidFill>
              </a:rPr>
              <a:t>QMA</a:t>
            </a:r>
            <a:r>
              <a:rPr lang="zh-CN" altLang="en-US" sz="2200" b="1" dirty="0">
                <a:solidFill>
                  <a:srgbClr val="0070C0"/>
                </a:solidFill>
              </a:rPr>
              <a:t> </a:t>
            </a:r>
            <a:r>
              <a:rPr lang="en-US" altLang="zh-CN" sz="2200" b="1" dirty="0">
                <a:solidFill>
                  <a:srgbClr val="0070C0"/>
                </a:solidFill>
              </a:rPr>
              <a:t>to</a:t>
            </a:r>
            <a:r>
              <a:rPr lang="zh-CN" altLang="en-US" sz="2200" b="1" dirty="0">
                <a:solidFill>
                  <a:srgbClr val="0070C0"/>
                </a:solidFill>
              </a:rPr>
              <a:t> </a:t>
            </a:r>
            <a:r>
              <a:rPr lang="en-US" altLang="zh-CN" sz="2200" b="1" dirty="0">
                <a:solidFill>
                  <a:srgbClr val="0070C0"/>
                </a:solidFill>
              </a:rPr>
              <a:t>MA.</a:t>
            </a:r>
            <a:endParaRPr lang="en-US" altLang="zh-CN" sz="2200" dirty="0">
              <a:solidFill>
                <a:srgbClr val="0070C0"/>
              </a:solidFill>
            </a:endParaRPr>
          </a:p>
          <a:p>
            <a:endParaRPr lang="en-US" altLang="zh-CN" sz="2200" dirty="0">
              <a:solidFill>
                <a:srgbClr val="0070C0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7E275D6-8240-62D0-3091-89D5318C880A}"/>
              </a:ext>
            </a:extLst>
          </p:cNvPr>
          <p:cNvSpPr/>
          <p:nvPr/>
        </p:nvSpPr>
        <p:spPr>
          <a:xfrm>
            <a:off x="6083040" y="4884458"/>
            <a:ext cx="2653698" cy="836066"/>
          </a:xfrm>
          <a:prstGeom prst="ellipse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AD4C4A8-BF9E-AB65-653C-11F2D4BCDA3E}"/>
              </a:ext>
            </a:extLst>
          </p:cNvPr>
          <p:cNvGrpSpPr/>
          <p:nvPr/>
        </p:nvGrpSpPr>
        <p:grpSpPr>
          <a:xfrm rot="3852715">
            <a:off x="8507558" y="5678151"/>
            <a:ext cx="582840" cy="302400"/>
            <a:chOff x="5256651" y="5466018"/>
            <a:chExt cx="582840" cy="3024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1DF86C1-D5A7-5F03-DAE3-515F9BDEB852}"/>
                    </a:ext>
                  </a:extLst>
                </p14:cNvPr>
                <p14:cNvContentPartPr/>
                <p14:nvPr/>
              </p14:nvContentPartPr>
              <p14:xfrm>
                <a:off x="5399931" y="5466018"/>
                <a:ext cx="439560" cy="1900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D566BCA-A0F7-8B63-9993-6B22EB0E6E6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390931" y="5457018"/>
                  <a:ext cx="4572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43E1D37-901A-84FC-014C-81ED1E82A9CD}"/>
                    </a:ext>
                  </a:extLst>
                </p14:cNvPr>
                <p14:cNvContentPartPr/>
                <p14:nvPr/>
              </p14:nvContentPartPr>
              <p14:xfrm>
                <a:off x="5256651" y="5484738"/>
                <a:ext cx="218160" cy="2836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3536A5C-4EC2-CE94-EA35-7A20323BC6C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248011" y="5476098"/>
                  <a:ext cx="235800" cy="3013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4AB2A06-96C4-BC14-C1EA-3387BD4CC9DF}"/>
              </a:ext>
            </a:extLst>
          </p:cNvPr>
          <p:cNvSpPr txBox="1"/>
          <p:nvPr/>
        </p:nvSpPr>
        <p:spPr>
          <a:xfrm>
            <a:off x="7054750" y="5869424"/>
            <a:ext cx="4011082" cy="461665"/>
          </a:xfrm>
          <a:prstGeom prst="rect">
            <a:avLst/>
          </a:prstGeom>
          <a:solidFill>
            <a:schemeClr val="accent2">
              <a:lumMod val="20000"/>
              <a:lumOff val="80000"/>
              <a:alpha val="33746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Explain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later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slides.</a:t>
            </a:r>
          </a:p>
        </p:txBody>
      </p:sp>
    </p:spTree>
    <p:extLst>
      <p:ext uri="{BB962C8B-B14F-4D97-AF65-F5344CB8AC3E}">
        <p14:creationId xmlns:p14="http://schemas.microsoft.com/office/powerpoint/2010/main" val="1880846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2" grpId="0" animBg="1"/>
      <p:bldP spid="14" grpId="0" animBg="1"/>
      <p:bldP spid="17" grpId="0" animBg="1"/>
      <p:bldP spid="19" grpId="0" animBg="1"/>
      <p:bldP spid="21" grpId="0" animBg="1"/>
      <p:bldP spid="22" grpId="0" animBg="1"/>
      <p:bldP spid="40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77DBD38-B526-A48A-71A2-31FFFB01FF72}"/>
              </a:ext>
            </a:extLst>
          </p:cNvPr>
          <p:cNvSpPr txBox="1">
            <a:spLocks/>
          </p:cNvSpPr>
          <p:nvPr/>
        </p:nvSpPr>
        <p:spPr>
          <a:xfrm>
            <a:off x="838200" y="467639"/>
            <a:ext cx="10515600" cy="5869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/>
              <a:t>Why</a:t>
            </a:r>
            <a:r>
              <a:rPr lang="zh-CN" altLang="en-US" sz="4000" dirty="0"/>
              <a:t> </a:t>
            </a:r>
            <a:r>
              <a:rPr lang="en-US" altLang="zh-CN" sz="4000" dirty="0"/>
              <a:t>non-trivial?</a:t>
            </a:r>
            <a:r>
              <a:rPr lang="zh-CN" altLang="en-US" sz="4000" dirty="0"/>
              <a:t> </a:t>
            </a:r>
            <a:r>
              <a:rPr lang="en-US" altLang="zh-CN" sz="4000" dirty="0"/>
              <a:t>Implication:</a:t>
            </a:r>
            <a:r>
              <a:rPr lang="zh-CN" altLang="en-US" sz="4000" dirty="0"/>
              <a:t> </a:t>
            </a:r>
            <a:endParaRPr lang="en-US" altLang="zh-CN" sz="4000" dirty="0"/>
          </a:p>
          <a:p>
            <a:r>
              <a:rPr lang="en-US" altLang="zh-CN" sz="4000" dirty="0"/>
              <a:t>Try</a:t>
            </a:r>
            <a:r>
              <a:rPr lang="zh-CN" altLang="en-US" sz="4000" dirty="0"/>
              <a:t> </a:t>
            </a:r>
            <a:r>
              <a:rPr lang="en-US" altLang="zh-CN" sz="4000" dirty="0"/>
              <a:t>dequantizing</a:t>
            </a:r>
            <a:r>
              <a:rPr lang="zh-CN" altLang="en-US" sz="4000" dirty="0"/>
              <a:t> </a:t>
            </a:r>
            <a:r>
              <a:rPr lang="en-US" altLang="zh-CN" sz="4000" u="sng" dirty="0"/>
              <a:t>LHP</a:t>
            </a:r>
            <a:r>
              <a:rPr lang="zh-CN" altLang="en-US" sz="4000" u="sng" dirty="0"/>
              <a:t> </a:t>
            </a:r>
            <a:r>
              <a:rPr lang="en-US" altLang="zh-CN" sz="4000" u="sng" dirty="0"/>
              <a:t>+</a:t>
            </a:r>
            <a:r>
              <a:rPr lang="zh-CN" altLang="en-US" sz="4000" u="sng" dirty="0"/>
              <a:t> </a:t>
            </a:r>
            <a:r>
              <a:rPr lang="en-US" altLang="zh-CN" sz="4000" u="sng" dirty="0"/>
              <a:t>Guided</a:t>
            </a:r>
            <a:r>
              <a:rPr lang="zh-CN" altLang="en-US" sz="4000" u="sng" dirty="0"/>
              <a:t> </a:t>
            </a:r>
            <a:r>
              <a:rPr lang="en-US" altLang="zh-CN" sz="4000" u="sng" dirty="0"/>
              <a:t>states</a:t>
            </a:r>
            <a:endParaRPr lang="en-CN" sz="4000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172EE6-DFE3-430E-1ED1-1224FE8B78E5}"/>
              </a:ext>
            </a:extLst>
          </p:cNvPr>
          <p:cNvSpPr txBox="1"/>
          <p:nvPr/>
        </p:nvSpPr>
        <p:spPr>
          <a:xfrm>
            <a:off x="603432" y="3829509"/>
            <a:ext cx="5738466" cy="76944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rgbClr val="0070C0"/>
                </a:solidFill>
              </a:rPr>
              <a:t>1/poly(n)</a:t>
            </a:r>
            <a:r>
              <a:rPr lang="zh-CN" altLang="en-US" sz="2200" dirty="0">
                <a:solidFill>
                  <a:srgbClr val="0070C0"/>
                </a:solidFill>
              </a:rPr>
              <a:t> </a:t>
            </a:r>
            <a:r>
              <a:rPr lang="en-US" altLang="zh-CN" sz="2200" dirty="0">
                <a:solidFill>
                  <a:srgbClr val="0070C0"/>
                </a:solidFill>
              </a:rPr>
              <a:t>overlap</a:t>
            </a:r>
            <a:r>
              <a:rPr lang="zh-CN" altLang="en-US" sz="2200" dirty="0">
                <a:solidFill>
                  <a:srgbClr val="0070C0"/>
                </a:solidFill>
              </a:rPr>
              <a:t> </a:t>
            </a:r>
            <a:r>
              <a:rPr lang="en-US" altLang="zh-CN" sz="2200" dirty="0">
                <a:solidFill>
                  <a:srgbClr val="0070C0"/>
                </a:solidFill>
              </a:rPr>
              <a:t>with</a:t>
            </a:r>
            <a:r>
              <a:rPr lang="zh-CN" altLang="en-US" sz="2200" dirty="0">
                <a:solidFill>
                  <a:srgbClr val="0070C0"/>
                </a:solidFill>
              </a:rPr>
              <a:t> </a:t>
            </a:r>
            <a:r>
              <a:rPr lang="en-US" altLang="zh-CN" sz="2200" dirty="0">
                <a:solidFill>
                  <a:srgbClr val="0070C0"/>
                </a:solidFill>
              </a:rPr>
              <a:t>ground</a:t>
            </a:r>
            <a:r>
              <a:rPr lang="zh-CN" altLang="en-US" sz="2200" dirty="0">
                <a:solidFill>
                  <a:srgbClr val="0070C0"/>
                </a:solidFill>
              </a:rPr>
              <a:t> </a:t>
            </a:r>
            <a:r>
              <a:rPr lang="en-US" altLang="zh-CN" sz="2200" dirty="0">
                <a:solidFill>
                  <a:srgbClr val="0070C0"/>
                </a:solidFill>
              </a:rPr>
              <a:t>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rgbClr val="0070C0"/>
                </a:solidFill>
              </a:rPr>
              <a:t>Efficiently</a:t>
            </a:r>
            <a:r>
              <a:rPr lang="zh-CN" altLang="en-US" sz="2200" dirty="0">
                <a:solidFill>
                  <a:srgbClr val="0070C0"/>
                </a:solidFill>
              </a:rPr>
              <a:t> </a:t>
            </a:r>
            <a:r>
              <a:rPr lang="en-US" altLang="zh-CN" sz="2200" dirty="0">
                <a:solidFill>
                  <a:srgbClr val="0070C0"/>
                </a:solidFill>
              </a:rPr>
              <a:t>prepared</a:t>
            </a:r>
            <a:r>
              <a:rPr lang="zh-CN" altLang="en-US" sz="2200" dirty="0">
                <a:solidFill>
                  <a:srgbClr val="0070C0"/>
                </a:solidFill>
              </a:rPr>
              <a:t> </a:t>
            </a:r>
            <a:r>
              <a:rPr lang="en-US" altLang="zh-CN" sz="2200" dirty="0">
                <a:solidFill>
                  <a:srgbClr val="0070C0"/>
                </a:solidFill>
              </a:rPr>
              <a:t>by</a:t>
            </a:r>
            <a:r>
              <a:rPr lang="zh-CN" altLang="en-US" sz="2200" dirty="0">
                <a:solidFill>
                  <a:srgbClr val="0070C0"/>
                </a:solidFill>
              </a:rPr>
              <a:t> </a:t>
            </a:r>
            <a:r>
              <a:rPr lang="en-US" altLang="zh-CN" sz="2200" dirty="0">
                <a:solidFill>
                  <a:srgbClr val="0070C0"/>
                </a:solidFill>
              </a:rPr>
              <a:t>quantum</a:t>
            </a:r>
            <a:r>
              <a:rPr lang="zh-CN" altLang="en-US" sz="2200" dirty="0">
                <a:solidFill>
                  <a:srgbClr val="0070C0"/>
                </a:solidFill>
              </a:rPr>
              <a:t> </a:t>
            </a:r>
            <a:r>
              <a:rPr lang="en-US" altLang="zh-CN" sz="2200" dirty="0">
                <a:solidFill>
                  <a:srgbClr val="0070C0"/>
                </a:solidFill>
              </a:rPr>
              <a:t>circuit.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40256E-0001-5806-DDAC-5C90DC9BF44D}"/>
              </a:ext>
            </a:extLst>
          </p:cNvPr>
          <p:cNvSpPr txBox="1"/>
          <p:nvPr/>
        </p:nvSpPr>
        <p:spPr>
          <a:xfrm>
            <a:off x="1086153" y="1495656"/>
            <a:ext cx="4609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70C0"/>
                </a:solidFill>
              </a:rPr>
              <a:t>LHP</a:t>
            </a:r>
            <a:r>
              <a:rPr lang="zh-CN" altLang="en-US" sz="2400" b="1" dirty="0">
                <a:solidFill>
                  <a:srgbClr val="0070C0"/>
                </a:solidFill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</a:rPr>
              <a:t>+</a:t>
            </a:r>
            <a:r>
              <a:rPr lang="zh-CN" altLang="en-US" sz="2400" b="1" dirty="0">
                <a:solidFill>
                  <a:srgbClr val="0070C0"/>
                </a:solidFill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</a:rPr>
              <a:t>guided</a:t>
            </a:r>
            <a:r>
              <a:rPr lang="zh-CN" altLang="en-US" sz="2400" b="1" dirty="0">
                <a:solidFill>
                  <a:srgbClr val="0070C0"/>
                </a:solidFill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</a:rPr>
              <a:t>states:</a:t>
            </a:r>
            <a:r>
              <a:rPr lang="zh-CN" altLang="en-US" sz="2400" b="1" dirty="0">
                <a:solidFill>
                  <a:srgbClr val="0070C0"/>
                </a:solidFill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</a:rPr>
              <a:t>(informal)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085E1B4-F4E9-EF49-186D-E07F06A1DE0C}"/>
                  </a:ext>
                </a:extLst>
              </p:cNvPr>
              <p:cNvSpPr txBox="1"/>
              <p:nvPr/>
            </p:nvSpPr>
            <p:spPr>
              <a:xfrm>
                <a:off x="6096000" y="4018652"/>
                <a:ext cx="5492568" cy="144655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itchFamily="2" charset="2"/>
                  <a:buChar char="v"/>
                </a:pPr>
                <a:r>
                  <a:rPr lang="en-US" sz="2200" dirty="0">
                    <a:solidFill>
                      <a:srgbClr val="0432FF"/>
                    </a:solidFill>
                  </a:rPr>
                  <a:t>[GLG22] </a:t>
                </a:r>
                <a:r>
                  <a:rPr lang="en-US" altLang="zh-CN" sz="2200" dirty="0">
                    <a:solidFill>
                      <a:srgbClr val="0432FF"/>
                    </a:solidFill>
                  </a:rPr>
                  <a:t>[WFC23]</a:t>
                </a:r>
                <a:r>
                  <a:rPr lang="zh-CN" altLang="en-US" sz="2200" dirty="0">
                    <a:solidFill>
                      <a:srgbClr val="0432FF"/>
                    </a:solidFill>
                  </a:rPr>
                  <a:t> </a:t>
                </a:r>
                <a:r>
                  <a:rPr lang="en-US" altLang="zh-CN" sz="2200" dirty="0"/>
                  <a:t>LHP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with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guided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states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is</a:t>
                </a:r>
                <a:r>
                  <a:rPr lang="zh-CN" altLang="en-US" sz="2200" dirty="0"/>
                  <a:t> </a:t>
                </a:r>
                <a:r>
                  <a:rPr lang="en-US" altLang="zh-CN" sz="2200" b="1" dirty="0">
                    <a:solidFill>
                      <a:srgbClr val="FF0000"/>
                    </a:solidFill>
                  </a:rPr>
                  <a:t>QCMA</a:t>
                </a:r>
                <a:r>
                  <a:rPr lang="en-US" altLang="zh-CN" sz="2200" dirty="0">
                    <a:solidFill>
                      <a:srgbClr val="FF0000"/>
                    </a:solidFill>
                  </a:rPr>
                  <a:t>-Complete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200" dirty="0">
                    <a:solidFill>
                      <a:srgbClr val="0070C0"/>
                    </a:solidFill>
                  </a:rPr>
                  <a:t>Indeed</a:t>
                </a:r>
                <a:r>
                  <a:rPr lang="zh-CN" altLang="en-US" sz="220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2200" dirty="0">
                    <a:solidFill>
                      <a:srgbClr val="0070C0"/>
                    </a:solidFill>
                  </a:rPr>
                  <a:t>need</a:t>
                </a:r>
                <a:r>
                  <a:rPr lang="zh-CN" altLang="en-US" sz="220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2200" dirty="0">
                    <a:solidFill>
                      <a:srgbClr val="0070C0"/>
                    </a:solidFill>
                  </a:rPr>
                  <a:t>quantum</a:t>
                </a:r>
                <a:r>
                  <a:rPr lang="zh-CN" altLang="en-US" sz="2200" b="1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2200" dirty="0">
                    <a:solidFill>
                      <a:srgbClr val="0070C0"/>
                    </a:solidFill>
                  </a:rPr>
                  <a:t>algorithms.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200" dirty="0">
                    <a:solidFill>
                      <a:srgbClr val="0070C0"/>
                    </a:solidFill>
                  </a:rPr>
                  <a:t>Cannot</a:t>
                </a:r>
                <a:r>
                  <a:rPr lang="zh-CN" altLang="en-US" sz="220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2200" dirty="0">
                    <a:solidFill>
                      <a:srgbClr val="0070C0"/>
                    </a:solidFill>
                  </a:rPr>
                  <a:t>be</a:t>
                </a:r>
                <a:r>
                  <a:rPr lang="zh-CN" altLang="en-US" sz="220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2200" dirty="0">
                    <a:solidFill>
                      <a:srgbClr val="0070C0"/>
                    </a:solidFill>
                  </a:rPr>
                  <a:t>dequantized</a:t>
                </a:r>
                <a:r>
                  <a:rPr lang="zh-CN" altLang="en-US" sz="220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2200" dirty="0">
                    <a:solidFill>
                      <a:srgbClr val="0070C0"/>
                    </a:solidFill>
                  </a:rPr>
                  <a:t>unless</a:t>
                </a:r>
                <a:r>
                  <a:rPr lang="zh-CN" altLang="en-US" sz="220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2200" dirty="0">
                    <a:solidFill>
                      <a:srgbClr val="0070C0"/>
                    </a:solidFill>
                  </a:rPr>
                  <a:t>QCMA=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MA</m:t>
                    </m:r>
                  </m:oMath>
                </a14:m>
                <a:endParaRPr lang="en-US" sz="2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085E1B4-F4E9-EF49-186D-E07F06A1D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018652"/>
                <a:ext cx="5492568" cy="1446550"/>
              </a:xfrm>
              <a:prstGeom prst="rect">
                <a:avLst/>
              </a:prstGeom>
              <a:blipFill>
                <a:blip r:embed="rId2"/>
                <a:stretch>
                  <a:fillRect l="-1152" t="-1709" b="-6838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BC1C64D5-735E-5C1A-EFD4-8840B6AB6BA6}"/>
              </a:ext>
            </a:extLst>
          </p:cNvPr>
          <p:cNvSpPr/>
          <p:nvPr/>
        </p:nvSpPr>
        <p:spPr>
          <a:xfrm>
            <a:off x="688298" y="2469811"/>
            <a:ext cx="1887736" cy="10929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Guided</a:t>
            </a:r>
          </a:p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states</a:t>
            </a:r>
            <a:endParaRPr lang="en-CN" sz="2800" b="1" dirty="0">
              <a:solidFill>
                <a:schemeClr val="tx1"/>
              </a:solidFill>
            </a:endParaRPr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038B1AB1-7D9B-DDF2-6FC3-3E79B5F1167B}"/>
              </a:ext>
            </a:extLst>
          </p:cNvPr>
          <p:cNvSpPr/>
          <p:nvPr/>
        </p:nvSpPr>
        <p:spPr>
          <a:xfrm rot="16200000">
            <a:off x="2836090" y="2552222"/>
            <a:ext cx="432712" cy="840442"/>
          </a:xfrm>
          <a:prstGeom prst="downArrow">
            <a:avLst/>
          </a:prstGeom>
          <a:solidFill>
            <a:schemeClr val="accent2">
              <a:alpha val="10693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18FA109-5158-EBBB-8189-0360047124BC}"/>
                  </a:ext>
                </a:extLst>
              </p:cNvPr>
              <p:cNvSpPr txBox="1"/>
              <p:nvPr/>
            </p:nvSpPr>
            <p:spPr>
              <a:xfrm>
                <a:off x="694749" y="1936694"/>
                <a:ext cx="407486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       </a:t>
                </a:r>
                <a:r>
                  <a:rPr lang="en-US" altLang="zh-CN" sz="2400" dirty="0"/>
                  <a:t>quantum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algorithm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for</a:t>
                </a: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>
                        <a:latin typeface="Cambria Math" panose="02040503050406030204" pitchFamily="18" charset="0"/>
                        <a:cs typeface="Cavolini" panose="020B0604020202020204" pitchFamily="34" charset="0"/>
                      </a:rPr>
                      <m:t>λ</m:t>
                    </m:r>
                  </m:oMath>
                </a14:m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(H)</a:t>
                </a:r>
                <a:endParaRPr lang="en-CN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18FA109-5158-EBBB-8189-036004712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49" y="1936694"/>
                <a:ext cx="4074869" cy="461665"/>
              </a:xfrm>
              <a:prstGeom prst="rect">
                <a:avLst/>
              </a:prstGeom>
              <a:blipFill>
                <a:blip r:embed="rId3"/>
                <a:stretch>
                  <a:fillRect t="-8108" r="-2174" b="-2973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5BB4B9E4-F623-6E85-69F7-1A7B9DB385A6}"/>
              </a:ext>
            </a:extLst>
          </p:cNvPr>
          <p:cNvSpPr/>
          <p:nvPr/>
        </p:nvSpPr>
        <p:spPr>
          <a:xfrm>
            <a:off x="3472665" y="2469811"/>
            <a:ext cx="1887736" cy="10929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Ground</a:t>
            </a:r>
            <a:r>
              <a:rPr lang="zh-CN" altLang="en-US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>
                <a:solidFill>
                  <a:schemeClr val="tx1"/>
                </a:solidFill>
              </a:rPr>
              <a:t>energy</a:t>
            </a:r>
            <a:endParaRPr lang="en-CN" sz="2800" dirty="0">
              <a:solidFill>
                <a:schemeClr val="tx1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170E4F0-4EB2-4922-4922-2630A9808976}"/>
              </a:ext>
            </a:extLst>
          </p:cNvPr>
          <p:cNvGrpSpPr/>
          <p:nvPr/>
        </p:nvGrpSpPr>
        <p:grpSpPr>
          <a:xfrm>
            <a:off x="1632166" y="3582120"/>
            <a:ext cx="348480" cy="348120"/>
            <a:chOff x="1293061" y="4223068"/>
            <a:chExt cx="348480" cy="348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0388FCE-190E-2CF0-9C6E-1B134BFF6CBE}"/>
                    </a:ext>
                  </a:extLst>
                </p14:cNvPr>
                <p14:cNvContentPartPr/>
                <p14:nvPr/>
              </p14:nvContentPartPr>
              <p14:xfrm>
                <a:off x="1428061" y="4256548"/>
                <a:ext cx="5760" cy="314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0388FCE-190E-2CF0-9C6E-1B134BFF6CB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19421" y="4247548"/>
                  <a:ext cx="2340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6D13618-C099-ECAE-139C-072B170CBA44}"/>
                    </a:ext>
                  </a:extLst>
                </p14:cNvPr>
                <p14:cNvContentPartPr/>
                <p14:nvPr/>
              </p14:nvContentPartPr>
              <p14:xfrm>
                <a:off x="1293061" y="4223068"/>
                <a:ext cx="348480" cy="1638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6D13618-C099-ECAE-139C-072B170CBA4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84061" y="4214068"/>
                  <a:ext cx="366120" cy="181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39391C13-903A-6A8F-5D37-CB637914D3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72739" y="1406443"/>
                <a:ext cx="6103089" cy="2022557"/>
              </a:xfrm>
              <a:prstGeom prst="rect">
                <a:avLst/>
              </a:prstGeom>
              <a:ln>
                <a:solidFill>
                  <a:srgbClr val="00B050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itchFamily="2" charset="2"/>
                  <a:buChar char="v"/>
                </a:pPr>
                <a:r>
                  <a:rPr lang="zh-CN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LHP</a:t>
                </a:r>
                <a:r>
                  <a:rPr lang="zh-CN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with</a:t>
                </a:r>
                <a:r>
                  <a:rPr lang="zh-CN" altLang="en-US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400" b="1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guided</a:t>
                </a:r>
                <a:r>
                  <a:rPr lang="zh-CN" altLang="en-US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states</a:t>
                </a:r>
                <a:r>
                  <a:rPr lang="zh-CN" altLang="en-US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n-US" altLang="zh-CN" sz="24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H</a:t>
                </a: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=</a:t>
                </a: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H</a:t>
                </a:r>
                <a:r>
                  <a:rPr lang="en-US" altLang="zh-CN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+</a:t>
                </a: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H</a:t>
                </a:r>
                <a:r>
                  <a:rPr lang="en-US" altLang="zh-CN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+</a:t>
                </a: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…</a:t>
                </a: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+</a:t>
                </a: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H</a:t>
                </a:r>
                <a:r>
                  <a:rPr lang="en-US" altLang="zh-CN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lang="zh-CN" altLang="en-US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  <a:endParaRPr lang="en-US" altLang="zh-CN" baseline="-25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b-a&gt;</a:t>
                </a:r>
                <a:r>
                  <a:rPr lang="en-US" altLang="zh-CN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1/poly(n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Yes:</a:t>
                </a: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  <a:cs typeface="Cavolini" panose="020B0604020202020204" pitchFamily="34" charset="0"/>
                      </a:rPr>
                      <m:t>λ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(H)&lt;a.</a:t>
                </a: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b="1" dirty="0"/>
                  <a:t>There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exists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a</a:t>
                </a:r>
                <a:r>
                  <a:rPr lang="zh-CN" altLang="en-US" b="1" dirty="0"/>
                  <a:t> </a:t>
                </a:r>
                <a:r>
                  <a:rPr lang="en-US" altLang="zh-CN" b="1" dirty="0">
                    <a:solidFill>
                      <a:srgbClr val="0432FF"/>
                    </a:solidFill>
                  </a:rPr>
                  <a:t>guided</a:t>
                </a:r>
                <a:r>
                  <a:rPr lang="zh-CN" altLang="en-US" b="1" dirty="0">
                    <a:solidFill>
                      <a:srgbClr val="0432FF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0432FF"/>
                    </a:solidFill>
                  </a:rPr>
                  <a:t>state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.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No:</a:t>
                </a: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  <a:cs typeface="Cavolini" panose="020B0604020202020204" pitchFamily="34" charset="0"/>
                      </a:rPr>
                      <m:t>λ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(H)&gt;b?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zh-CN" altLang="en-US" sz="2400" b="1" dirty="0">
                    <a:solidFill>
                      <a:srgbClr val="0432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400" b="1" dirty="0">
                    <a:solidFill>
                      <a:srgbClr val="0432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Can</a:t>
                </a:r>
                <a:r>
                  <a:rPr lang="zh-CN" altLang="en-US" sz="2400" b="1" dirty="0">
                    <a:solidFill>
                      <a:srgbClr val="0432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400" b="1" dirty="0">
                    <a:solidFill>
                      <a:srgbClr val="0432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lang="zh-CN" altLang="en-US" sz="2400" b="1" dirty="0">
                    <a:solidFill>
                      <a:srgbClr val="0432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400" b="1" dirty="0">
                    <a:solidFill>
                      <a:srgbClr val="0432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dequantize</a:t>
                </a:r>
                <a:r>
                  <a:rPr lang="zh-CN" altLang="en-US" sz="2400" b="1" dirty="0">
                    <a:solidFill>
                      <a:srgbClr val="0432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400" b="1" dirty="0">
                    <a:solidFill>
                      <a:srgbClr val="0432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it?</a:t>
                </a:r>
              </a:p>
            </p:txBody>
          </p:sp>
        </mc:Choice>
        <mc:Fallback xmlns="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39391C13-903A-6A8F-5D37-CB637914D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2739" y="1406443"/>
                <a:ext cx="6103089" cy="2022557"/>
              </a:xfrm>
              <a:prstGeom prst="rect">
                <a:avLst/>
              </a:prstGeom>
              <a:blipFill>
                <a:blip r:embed="rId8"/>
                <a:stretch>
                  <a:fillRect l="-1035" t="-3727" b="-26708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9FF0A462-DBE1-0E10-54F8-4BB5BD511F5E}"/>
              </a:ext>
            </a:extLst>
          </p:cNvPr>
          <p:cNvSpPr txBox="1"/>
          <p:nvPr/>
        </p:nvSpPr>
        <p:spPr>
          <a:xfrm>
            <a:off x="688298" y="5701697"/>
            <a:ext cx="5407702" cy="76944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b="1" dirty="0"/>
              <a:t>Q:</a:t>
            </a:r>
            <a:r>
              <a:rPr lang="zh-CN" altLang="en-US" sz="2200" b="1" dirty="0"/>
              <a:t> </a:t>
            </a:r>
            <a:r>
              <a:rPr lang="en-US" altLang="zh-CN" sz="2200" b="1" dirty="0"/>
              <a:t>Guided</a:t>
            </a:r>
            <a:r>
              <a:rPr lang="zh-CN" altLang="en-US" sz="2200" b="1" dirty="0"/>
              <a:t> </a:t>
            </a:r>
            <a:r>
              <a:rPr lang="en-US" altLang="zh-CN" sz="2200" b="1" dirty="0"/>
              <a:t>states</a:t>
            </a:r>
            <a:r>
              <a:rPr lang="zh-CN" altLang="en-US" sz="2200" b="1" dirty="0"/>
              <a:t> </a:t>
            </a:r>
            <a:r>
              <a:rPr lang="en-US" altLang="zh-CN" sz="2200" b="1" dirty="0"/>
              <a:t>from</a:t>
            </a:r>
            <a:r>
              <a:rPr lang="zh-CN" altLang="en-US" sz="2200" b="1" dirty="0"/>
              <a:t> </a:t>
            </a:r>
            <a:r>
              <a:rPr lang="en-US" altLang="zh-CN" sz="2200" b="1" dirty="0"/>
              <a:t>classical</a:t>
            </a:r>
            <a:r>
              <a:rPr lang="zh-CN" altLang="en-US" sz="2200" b="1" dirty="0"/>
              <a:t> </a:t>
            </a:r>
            <a:r>
              <a:rPr lang="en-US" altLang="zh-CN" sz="2200" b="1" dirty="0"/>
              <a:t>algorithms</a:t>
            </a:r>
            <a:r>
              <a:rPr lang="zh-CN" altLang="en-US" sz="2200" b="1" dirty="0"/>
              <a:t> </a:t>
            </a:r>
            <a:r>
              <a:rPr lang="en-US" altLang="zh-CN" sz="2200" b="1" dirty="0"/>
              <a:t>are</a:t>
            </a:r>
            <a:r>
              <a:rPr lang="zh-CN" altLang="en-US" sz="2200" b="1" dirty="0"/>
              <a:t> </a:t>
            </a:r>
            <a:r>
              <a:rPr lang="en-US" altLang="zh-CN" sz="2200" b="1" dirty="0">
                <a:solidFill>
                  <a:srgbClr val="0432FF"/>
                </a:solidFill>
              </a:rPr>
              <a:t>succinct</a:t>
            </a:r>
            <a:r>
              <a:rPr lang="en-US" altLang="zh-CN" sz="2200" b="1" dirty="0"/>
              <a:t>.</a:t>
            </a:r>
            <a:r>
              <a:rPr lang="zh-CN" altLang="en-US" sz="2200" b="1" dirty="0"/>
              <a:t> </a:t>
            </a:r>
            <a:r>
              <a:rPr lang="en-US" altLang="zh-CN" sz="2200" b="1" dirty="0">
                <a:solidFill>
                  <a:srgbClr val="FF0000"/>
                </a:solidFill>
              </a:rPr>
              <a:t>When</a:t>
            </a:r>
            <a:r>
              <a:rPr lang="zh-CN" altLang="en-US" sz="2200" b="1" dirty="0"/>
              <a:t> </a:t>
            </a:r>
            <a:r>
              <a:rPr lang="en-US" altLang="zh-CN" sz="2200" b="1" dirty="0"/>
              <a:t>can</a:t>
            </a:r>
            <a:r>
              <a:rPr lang="zh-CN" altLang="en-US" sz="2200" b="1" dirty="0"/>
              <a:t> </a:t>
            </a:r>
            <a:r>
              <a:rPr lang="en-US" altLang="zh-CN" sz="2200" b="1" dirty="0"/>
              <a:t>be</a:t>
            </a:r>
            <a:r>
              <a:rPr lang="zh-CN" altLang="en-US" sz="2200" b="1" dirty="0"/>
              <a:t> </a:t>
            </a:r>
            <a:r>
              <a:rPr lang="en-US" altLang="zh-CN" sz="2200" b="1" dirty="0"/>
              <a:t>dequantized?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03C0675-A7A8-0492-A6FC-F50F86A33DEB}"/>
                  </a:ext>
                </a:extLst>
              </p:cNvPr>
              <p:cNvSpPr txBox="1"/>
              <p:nvPr/>
            </p:nvSpPr>
            <p:spPr>
              <a:xfrm>
                <a:off x="645865" y="4753081"/>
                <a:ext cx="5407703" cy="800219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200" b="1" dirty="0">
                    <a:solidFill>
                      <a:srgbClr val="0432FF"/>
                    </a:solidFill>
                  </a:rPr>
                  <a:t>Potential</a:t>
                </a:r>
                <a:r>
                  <a:rPr lang="zh-CN" altLang="en-US" sz="2200" b="1" dirty="0">
                    <a:solidFill>
                      <a:srgbClr val="0432FF"/>
                    </a:solidFill>
                  </a:rPr>
                  <a:t> </a:t>
                </a:r>
                <a:r>
                  <a:rPr lang="en-US" altLang="zh-CN" sz="2200" b="1" dirty="0">
                    <a:solidFill>
                      <a:srgbClr val="0432FF"/>
                    </a:solidFill>
                  </a:rPr>
                  <a:t>quantum</a:t>
                </a:r>
                <a:r>
                  <a:rPr lang="zh-CN" altLang="en-US" sz="2200" b="1" dirty="0">
                    <a:solidFill>
                      <a:srgbClr val="0432FF"/>
                    </a:solidFill>
                  </a:rPr>
                  <a:t> </a:t>
                </a:r>
                <a:r>
                  <a:rPr lang="en-US" altLang="zh-CN" sz="2200" b="1" dirty="0">
                    <a:solidFill>
                      <a:srgbClr val="0432FF"/>
                    </a:solidFill>
                  </a:rPr>
                  <a:t>advantage</a:t>
                </a:r>
                <a:r>
                  <a:rPr lang="zh-CN" altLang="en-US" sz="2200" b="1" dirty="0">
                    <a:solidFill>
                      <a:srgbClr val="0432FF"/>
                    </a:solidFill>
                  </a:rPr>
                  <a:t> </a:t>
                </a:r>
                <a:r>
                  <a:rPr lang="en-US" altLang="zh-CN" sz="2200" b="1" dirty="0"/>
                  <a:t>for</a:t>
                </a:r>
                <a:r>
                  <a:rPr lang="zh-CN" altLang="en-US" sz="2200" b="1" dirty="0"/>
                  <a:t> </a:t>
                </a:r>
                <a:r>
                  <a:rPr lang="en-US" altLang="zh-CN" sz="2200" b="1" dirty="0"/>
                  <a:t>chemistry</a:t>
                </a:r>
                <a:r>
                  <a:rPr lang="zh-CN" altLang="en-US" sz="2200" b="1" dirty="0"/>
                  <a:t> </a:t>
                </a:r>
                <a:r>
                  <a:rPr lang="en-US" altLang="zh-CN" sz="2200" b="1" dirty="0"/>
                  <a:t>since</a:t>
                </a:r>
                <a:r>
                  <a:rPr lang="zh-CN" altLang="en-US" sz="2200" b="1" dirty="0"/>
                  <a:t> </a:t>
                </a:r>
                <a:r>
                  <a:rPr lang="en-US" altLang="zh-CN" sz="2200" b="1" dirty="0"/>
                  <a:t>estimating</a:t>
                </a:r>
                <a:r>
                  <a:rPr lang="zh-CN" altLang="en-US" sz="2200" b="1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>
                        <a:latin typeface="Cambria Math" panose="02040503050406030204" pitchFamily="18" charset="0"/>
                        <a:cs typeface="Cavolini" panose="020B0604020202020204" pitchFamily="34" charset="0"/>
                      </a:rPr>
                      <m:t>λ</m:t>
                    </m:r>
                  </m:oMath>
                </a14:m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(H)</a:t>
                </a:r>
                <a:r>
                  <a:rPr lang="zh-CN" altLang="en-US" sz="2200" b="1" dirty="0"/>
                  <a:t> </a:t>
                </a:r>
                <a:r>
                  <a:rPr lang="en-US" altLang="zh-CN" sz="2200" b="1" dirty="0"/>
                  <a:t>is</a:t>
                </a:r>
                <a:r>
                  <a:rPr lang="zh-CN" altLang="en-US" sz="2200" b="1" dirty="0"/>
                  <a:t> </a:t>
                </a:r>
                <a:r>
                  <a:rPr lang="en-US" altLang="zh-CN" sz="2200" b="1" dirty="0"/>
                  <a:t>hard.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03C0675-A7A8-0492-A6FC-F50F86A33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865" y="4753081"/>
                <a:ext cx="5407703" cy="800219"/>
              </a:xfrm>
              <a:prstGeom prst="rect">
                <a:avLst/>
              </a:prstGeom>
              <a:blipFill>
                <a:blip r:embed="rId9"/>
                <a:stretch>
                  <a:fillRect l="-1168" t="-3077" b="-15385"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8943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7" grpId="0" animBg="1"/>
      <p:bldP spid="19" grpId="0" animBg="1"/>
      <p:bldP spid="20" grpId="0" animBg="1"/>
      <p:bldP spid="21" grpId="0"/>
      <p:bldP spid="22" grpId="0" animBg="1"/>
      <p:bldP spid="31" grpId="0" animBg="1"/>
      <p:bldP spid="32" grpId="0" animBg="1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1A1955C-1B5A-F073-8664-78B229928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083816"/>
              </p:ext>
            </p:extLst>
          </p:nvPr>
        </p:nvGraphicFramePr>
        <p:xfrm>
          <a:off x="1280160" y="2635697"/>
          <a:ext cx="4244340" cy="346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2170">
                  <a:extLst>
                    <a:ext uri="{9D8B030D-6E8A-4147-A177-3AD203B41FA5}">
                      <a16:colId xmlns:a16="http://schemas.microsoft.com/office/drawing/2014/main" val="1316965795"/>
                    </a:ext>
                  </a:extLst>
                </a:gridCol>
                <a:gridCol w="2122170">
                  <a:extLst>
                    <a:ext uri="{9D8B030D-6E8A-4147-A177-3AD203B41FA5}">
                      <a16:colId xmlns:a16="http://schemas.microsoft.com/office/drawing/2014/main" val="453948452"/>
                    </a:ext>
                  </a:extLst>
                </a:gridCol>
              </a:tblGrid>
              <a:tr h="10871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1/poly(n)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  <a:endParaRPr lang="en-CN" sz="2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Standard</a:t>
                      </a:r>
                      <a:r>
                        <a:rPr lang="zh-CN" altLang="en-US" sz="2400" dirty="0"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altLang="zh-CN" sz="2400" dirty="0"/>
                        <a:t>guided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/>
                        <a:t>states</a:t>
                      </a:r>
                    </a:p>
                    <a:p>
                      <a:endParaRPr lang="en-C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411421"/>
                  </a:ext>
                </a:extLst>
              </a:tr>
              <a:tr h="1087120">
                <a:tc>
                  <a:txBody>
                    <a:bodyPr/>
                    <a:lstStyle/>
                    <a:p>
                      <a:pPr algn="ctr"/>
                      <a:endParaRPr lang="en-US" altLang="zh-C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CN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1192793"/>
                  </a:ext>
                </a:extLst>
              </a:tr>
              <a:tr h="10871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General</a:t>
                      </a:r>
                      <a:endParaRPr lang="en-C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QCMA-Complete</a:t>
                      </a:r>
                    </a:p>
                    <a:p>
                      <a:pPr algn="ctr"/>
                      <a:r>
                        <a:rPr lang="en-US" altLang="zh-CN" sz="2400" dirty="0">
                          <a:solidFill>
                            <a:srgbClr val="0432FF"/>
                          </a:solidFill>
                        </a:rPr>
                        <a:t>[WFC23]</a:t>
                      </a:r>
                      <a:endParaRPr lang="en-CN" sz="2400" dirty="0">
                        <a:solidFill>
                          <a:srgbClr val="0432FF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773639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277DBD38-B526-A48A-71A2-31FFFB01FF72}"/>
              </a:ext>
            </a:extLst>
          </p:cNvPr>
          <p:cNvSpPr txBox="1">
            <a:spLocks/>
          </p:cNvSpPr>
          <p:nvPr/>
        </p:nvSpPr>
        <p:spPr>
          <a:xfrm>
            <a:off x="838200" y="666621"/>
            <a:ext cx="10515600" cy="5869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solidFill>
                  <a:srgbClr val="0070C0"/>
                </a:solidFill>
              </a:rPr>
              <a:t>Try</a:t>
            </a:r>
            <a:r>
              <a:rPr lang="zh-CN" altLang="en-US" sz="2800" dirty="0">
                <a:solidFill>
                  <a:srgbClr val="0070C0"/>
                </a:solidFill>
              </a:rPr>
              <a:t> </a:t>
            </a:r>
            <a:r>
              <a:rPr lang="en-US" altLang="zh-CN" sz="2800" dirty="0">
                <a:solidFill>
                  <a:srgbClr val="0070C0"/>
                </a:solidFill>
              </a:rPr>
              <a:t>dequantizing</a:t>
            </a:r>
            <a:r>
              <a:rPr lang="zh-CN" altLang="en-US" sz="2800" dirty="0">
                <a:solidFill>
                  <a:srgbClr val="0070C0"/>
                </a:solidFill>
              </a:rPr>
              <a:t> </a:t>
            </a:r>
            <a:r>
              <a:rPr lang="en-US" altLang="zh-CN" sz="2800" dirty="0">
                <a:solidFill>
                  <a:srgbClr val="0070C0"/>
                </a:solidFill>
              </a:rPr>
              <a:t>LHP</a:t>
            </a:r>
            <a:r>
              <a:rPr lang="zh-CN" altLang="en-US" sz="2800" dirty="0">
                <a:solidFill>
                  <a:srgbClr val="0070C0"/>
                </a:solidFill>
              </a:rPr>
              <a:t> </a:t>
            </a:r>
            <a:r>
              <a:rPr lang="en-US" altLang="zh-CN" sz="2800" dirty="0">
                <a:solidFill>
                  <a:srgbClr val="0070C0"/>
                </a:solidFill>
              </a:rPr>
              <a:t>+</a:t>
            </a:r>
            <a:r>
              <a:rPr lang="zh-CN" altLang="en-US" sz="2800" dirty="0">
                <a:solidFill>
                  <a:srgbClr val="0070C0"/>
                </a:solidFill>
              </a:rPr>
              <a:t> </a:t>
            </a:r>
            <a:r>
              <a:rPr lang="en-US" altLang="zh-CN" sz="2800" dirty="0">
                <a:solidFill>
                  <a:srgbClr val="0070C0"/>
                </a:solidFill>
              </a:rPr>
              <a:t>Guided</a:t>
            </a:r>
            <a:r>
              <a:rPr lang="zh-CN" altLang="en-US" sz="2800" dirty="0">
                <a:solidFill>
                  <a:srgbClr val="0070C0"/>
                </a:solidFill>
              </a:rPr>
              <a:t> </a:t>
            </a:r>
            <a:r>
              <a:rPr lang="en-US" altLang="zh-CN" sz="2800" dirty="0">
                <a:solidFill>
                  <a:srgbClr val="0070C0"/>
                </a:solidFill>
              </a:rPr>
              <a:t>states</a:t>
            </a:r>
            <a:endParaRPr lang="en-CN" altLang="zh-CN" sz="2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3DC230-F74F-D223-0ABB-00AC1AA69546}"/>
              </a:ext>
            </a:extLst>
          </p:cNvPr>
          <p:cNvSpPr txBox="1"/>
          <p:nvPr/>
        </p:nvSpPr>
        <p:spPr>
          <a:xfrm>
            <a:off x="2742815" y="6173344"/>
            <a:ext cx="3056780" cy="4308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200" dirty="0">
                <a:solidFill>
                  <a:schemeClr val="accent1"/>
                </a:solidFill>
              </a:rPr>
              <a:t>Cannot</a:t>
            </a:r>
            <a:r>
              <a:rPr lang="zh-CN" altLang="en-US" sz="2200" dirty="0">
                <a:solidFill>
                  <a:schemeClr val="accent1"/>
                </a:solidFill>
              </a:rPr>
              <a:t> </a:t>
            </a:r>
            <a:r>
              <a:rPr lang="en-US" altLang="zh-CN" sz="2200" dirty="0">
                <a:solidFill>
                  <a:schemeClr val="accent1"/>
                </a:solidFill>
              </a:rPr>
              <a:t>be</a:t>
            </a:r>
            <a:r>
              <a:rPr lang="zh-CN" altLang="en-US" sz="2200" dirty="0">
                <a:solidFill>
                  <a:schemeClr val="accent1"/>
                </a:solidFill>
              </a:rPr>
              <a:t> </a:t>
            </a:r>
            <a:r>
              <a:rPr lang="en-US" altLang="zh-CN" sz="2200" dirty="0">
                <a:solidFill>
                  <a:schemeClr val="accent1"/>
                </a:solidFill>
              </a:rPr>
              <a:t>dequantized!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D75C7A2-72FC-E444-3E0B-FF648A8C1D1C}"/>
              </a:ext>
            </a:extLst>
          </p:cNvPr>
          <p:cNvSpPr txBox="1"/>
          <p:nvPr/>
        </p:nvSpPr>
        <p:spPr>
          <a:xfrm>
            <a:off x="2183130" y="2031040"/>
            <a:ext cx="1697452" cy="400110"/>
          </a:xfrm>
          <a:prstGeom prst="rect">
            <a:avLst/>
          </a:prstGeom>
          <a:solidFill>
            <a:schemeClr val="accent6">
              <a:lumMod val="40000"/>
              <a:lumOff val="60000"/>
              <a:alpha val="44088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1/poly</a:t>
            </a:r>
            <a:r>
              <a:rPr lang="zh-CN" altLang="en-US" sz="2000" dirty="0"/>
              <a:t> </a:t>
            </a:r>
            <a:r>
              <a:rPr lang="en-US" altLang="zh-CN" sz="2000" dirty="0"/>
              <a:t>overlap</a:t>
            </a:r>
            <a:endParaRPr lang="en-CN" sz="2000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676AA2A-4A35-7594-4E11-FA99C683BEB3}"/>
              </a:ext>
            </a:extLst>
          </p:cNvPr>
          <p:cNvGrpSpPr/>
          <p:nvPr/>
        </p:nvGrpSpPr>
        <p:grpSpPr>
          <a:xfrm>
            <a:off x="3417447" y="2503593"/>
            <a:ext cx="236160" cy="205560"/>
            <a:chOff x="3417447" y="2503593"/>
            <a:chExt cx="236160" cy="20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F9BDC0C-F3CF-1C0A-F696-4695F99F4486}"/>
                    </a:ext>
                  </a:extLst>
                </p14:cNvPr>
                <p14:cNvContentPartPr/>
                <p14:nvPr/>
              </p14:nvContentPartPr>
              <p14:xfrm>
                <a:off x="3513927" y="2538513"/>
                <a:ext cx="94680" cy="1706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F9BDC0C-F3CF-1C0A-F696-4695F99F448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504961" y="2529513"/>
                  <a:ext cx="112253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BB00761-96B0-5DDB-7A74-6BD032C1F540}"/>
                    </a:ext>
                  </a:extLst>
                </p14:cNvPr>
                <p14:cNvContentPartPr/>
                <p14:nvPr/>
              </p14:nvContentPartPr>
              <p14:xfrm>
                <a:off x="3417447" y="2503593"/>
                <a:ext cx="236160" cy="135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BB00761-96B0-5DDB-7A74-6BD032C1F54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08447" y="2494569"/>
                  <a:ext cx="253800" cy="153047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247B841-98C1-A933-C1A6-79756C2CE72A}"/>
              </a:ext>
            </a:extLst>
          </p:cNvPr>
          <p:cNvSpPr txBox="1">
            <a:spLocks/>
          </p:cNvSpPr>
          <p:nvPr/>
        </p:nvSpPr>
        <p:spPr>
          <a:xfrm>
            <a:off x="838200" y="1138517"/>
            <a:ext cx="10515600" cy="5869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N" altLang="zh-CN" sz="2800" dirty="0"/>
              <a:t>Can</a:t>
            </a:r>
            <a:r>
              <a:rPr lang="zh-CN" altLang="en-US" sz="2800" dirty="0"/>
              <a:t> </a:t>
            </a:r>
            <a:r>
              <a:rPr lang="en-US" altLang="zh-CN" sz="2800" dirty="0"/>
              <a:t>we</a:t>
            </a:r>
            <a:r>
              <a:rPr lang="zh-CN" altLang="en-US" sz="2800" dirty="0"/>
              <a:t> </a:t>
            </a:r>
            <a:r>
              <a:rPr lang="en-US" altLang="zh-CN" sz="2800" dirty="0"/>
              <a:t>dequantize</a:t>
            </a:r>
            <a:r>
              <a:rPr lang="zh-CN" altLang="en-US" sz="2800" dirty="0"/>
              <a:t> </a:t>
            </a:r>
            <a:r>
              <a:rPr lang="en-US" altLang="zh-CN" sz="2800" dirty="0"/>
              <a:t>with</a:t>
            </a:r>
            <a:r>
              <a:rPr lang="zh-CN" altLang="en-US" sz="2800" dirty="0"/>
              <a:t> </a:t>
            </a:r>
            <a:r>
              <a:rPr lang="en-US" altLang="zh-CN" sz="2800" b="1" dirty="0">
                <a:solidFill>
                  <a:srgbClr val="0432FF"/>
                </a:solidFill>
              </a:rPr>
              <a:t>stronger</a:t>
            </a:r>
            <a:r>
              <a:rPr lang="zh-CN" altLang="en-US" sz="2800" dirty="0"/>
              <a:t> </a:t>
            </a:r>
            <a:r>
              <a:rPr lang="en-US" altLang="zh-CN" sz="2800" dirty="0"/>
              <a:t>guided</a:t>
            </a:r>
            <a:r>
              <a:rPr lang="zh-CN" altLang="en-US" sz="2800" dirty="0"/>
              <a:t> </a:t>
            </a:r>
            <a:r>
              <a:rPr lang="en-US" altLang="zh-CN" sz="2800" dirty="0"/>
              <a:t>states?</a:t>
            </a:r>
            <a:endParaRPr lang="en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100731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8501</TotalTime>
  <Words>1382</Words>
  <Application>Microsoft Macintosh PowerPoint</Application>
  <PresentationFormat>Widescreen</PresentationFormat>
  <Paragraphs>294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PowerPoint Presentation</vt:lpstr>
      <vt:lpstr>Outline</vt:lpstr>
      <vt:lpstr>Local Hamiltonian</vt:lpstr>
      <vt:lpstr>Local Hamiltonian</vt:lpstr>
      <vt:lpstr>Our setting</vt:lpstr>
      <vt:lpstr>Our setting &amp; Main result</vt:lpstr>
      <vt:lpstr>Why non-trivial? Technical reasons</vt:lpstr>
      <vt:lpstr>PowerPoint Presentation</vt:lpstr>
      <vt:lpstr>PowerPoint Presentation</vt:lpstr>
      <vt:lpstr>PowerPoint Presentation</vt:lpstr>
      <vt:lpstr>  Difficulty for dequantizing: Sign Problem Extremely strong guided states  Circumvent the sign problem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 Hamiltonian Problem with succinct ground state  is MA-complete</dc:title>
  <dc:creator>Jiaqing Jiang</dc:creator>
  <cp:lastModifiedBy>Jiaqing Jiang</cp:lastModifiedBy>
  <cp:revision>153</cp:revision>
  <dcterms:created xsi:type="dcterms:W3CDTF">2023-04-27T20:33:57Z</dcterms:created>
  <dcterms:modified xsi:type="dcterms:W3CDTF">2024-01-16T22:43:58Z</dcterms:modified>
</cp:coreProperties>
</file>