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6" r:id="rId3"/>
    <p:sldId id="376" r:id="rId4"/>
    <p:sldId id="265" r:id="rId5"/>
    <p:sldId id="262" r:id="rId6"/>
    <p:sldId id="269" r:id="rId7"/>
    <p:sldId id="372" r:id="rId8"/>
    <p:sldId id="373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62" r:id="rId17"/>
    <p:sldId id="363" r:id="rId18"/>
    <p:sldId id="364" r:id="rId19"/>
    <p:sldId id="366" r:id="rId20"/>
    <p:sldId id="378" r:id="rId21"/>
    <p:sldId id="367" r:id="rId22"/>
    <p:sldId id="369" r:id="rId23"/>
    <p:sldId id="370" r:id="rId24"/>
    <p:sldId id="371" r:id="rId25"/>
    <p:sldId id="368" r:id="rId26"/>
    <p:sldId id="288" r:id="rId27"/>
    <p:sldId id="329" r:id="rId28"/>
    <p:sldId id="330" r:id="rId29"/>
    <p:sldId id="331" r:id="rId30"/>
    <p:sldId id="332" r:id="rId31"/>
    <p:sldId id="302" r:id="rId32"/>
    <p:sldId id="290" r:id="rId33"/>
    <p:sldId id="291" r:id="rId34"/>
    <p:sldId id="374" r:id="rId35"/>
    <p:sldId id="312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A"/>
    <a:srgbClr val="0432FF"/>
    <a:srgbClr val="008300"/>
    <a:srgbClr val="DC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/>
    <p:restoredTop sz="94574"/>
  </p:normalViewPr>
  <p:slideViewPr>
    <p:cSldViewPr snapToGrid="0">
      <p:cViewPr varScale="1">
        <p:scale>
          <a:sx n="105" d="100"/>
          <a:sy n="105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9:22:0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24575,'0'49'0,"0"10"0,0 11 0,0 2 0,0-9 0,0-3 0,0-6 0,0-8 0,0-11 0,0-9 0,0-5 0,0-3 0,0 1 0,0-1 0,0-8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9:22:0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24575,'3'-24'0,"6"1"0,4 0 0,1 6 0,-2 4 0,-2 1 0,0-4 0,3-5 0,3-4 0,0-1 0,-2 6 0,-5 5 0,-4 11 0,-3 7 0,-2 6 0,0 2 0,0 3 0,1 1 0,4 1 0,3 0 0,2-3 0,0-3 0,-4-1 0,1-1 0,1 0 0,0 1 0,4 0 0,2 2 0,2 2 0,3 1 0,-1 0 0,-1-3 0,-4-4 0,-4-1 0,-3-2 0,-4-2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9:23:4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24575,'0'49'0,"0"10"0,0 12 0,0 0 0,0-8 0,0-3 0,0-6 0,0-7 0,0-12 0,0-9 0,0-6 0,0-1 0,0-1 0,0 0 0,0-8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5T19:23:4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24575,'4'-24'0,"5"0"0,4 2 0,1 5 0,-2 3 0,-3 3 0,1-6 0,3-4 0,3-3 0,0-3 0,-2 7 0,-4 6 0,-6 9 0,-2 8 0,-2 7 0,0 0 0,0 4 0,1 2 0,5-1 0,2 2 0,1-5 0,1-2 0,-4 0 0,2-3 0,0 2 0,0 0 0,4 0 0,1 2 0,4 2 0,1 1 0,1-1 0,-3-1 0,-2-5 0,-5-1 0,-4-3 0,-3-1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14F3E-7296-164B-81F2-EE41EE42EBD2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A94C0-A404-8E4B-A7C4-87EA28F6D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94C0-A404-8E4B-A7C4-87EA28F6D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A94C0-A404-8E4B-A7C4-87EA28F6D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9F01-A54B-368B-6C92-E6CFDCD8C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704C7-C9AA-9977-BFC1-D96122EAA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9A343-69AF-BD86-C6E0-240DB2CD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444B-87A9-2C91-E7DB-D7F265BB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95E4-5A62-04A8-D540-8907B912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95DD-7645-DBA5-ABEC-75C75F26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04AFF-01DF-F207-92D6-7A1839F5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0652-3A9A-EAD4-5EB1-EAB47E07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84272-F9E7-3853-ACA7-BA89AF4B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9E62-402F-4AD0-D4F8-85BC63EE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E6EEA-88FC-11D5-3994-5C36AC860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9346C-BA8A-920D-A496-FA307FE71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1D49-7714-D4B0-F5F9-D45E88D8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35CA-DD7B-4B8D-11B2-C2F6570B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225D-153F-B5F9-B8F4-A13F39D9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F0E4-0091-2E50-16CD-208D0B36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2753-3BA3-E108-C5C1-9D09DDE1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9B2D-AD2E-E63C-BADC-8848FFD4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9959-7E9E-4F11-D608-93AD27EB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EA25-07E4-A0A2-9169-4033DEE5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0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E5C9-995B-6B1D-FD4C-D3172B50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90F6-EDA2-28FD-A944-9D1DB4B2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129E1-FC0B-6636-BB1B-05B5F344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8E29-876E-CF0C-E2AC-8645B8DF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EC22-AA71-3878-FC3A-99CD5EAC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C219-1D3C-3B8D-C12B-F9AE8B3F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4CDF-784A-6CC0-E9ED-3AA11A0B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F2DC2-E30A-65B1-1117-6EE166CA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BF1B-36E9-EDBE-3659-093D62A0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4336-C448-A2DD-0E74-20E4BDC1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72C5-8DC3-C13F-09D2-3423092E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FF32-6034-0816-8E6A-89544C2F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D5FDB-14FE-B91D-D7CE-56978708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9692B-DD50-A429-79A6-7AC26B3CD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80573-B2DD-1FF0-90F5-603638E47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637DF-6C59-14DD-0BB1-842EE9AA0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6AC62-1A49-DA89-2858-870D7A8A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EC261-7282-F94F-CB26-5EA47B2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4888-E322-988A-3B0B-A5096CE6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9DB-A534-B3B9-8465-6D56B59C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693F5-8CB3-0C17-7788-4DAF30AF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EC0EB-EA3C-7663-D480-428B0317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ED846-0445-7024-AD6A-4EBF9CF2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1EF65-C21A-7B1D-67EB-412A3BBA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6FD50-E1BC-F1CD-B50E-A8773A5F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3F004-41F1-1D0F-6CA9-08603BDF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0CD8-891D-B7D3-ABAE-4A579FF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FD9B-A520-8059-50AF-C198DFD6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246A5-75BF-CB71-D348-8EAC48A1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A858B-862E-5D10-BA5F-4668835D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AB69-481D-E57C-6844-AADF5EA7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CE5D8-34DA-2517-4F8C-A81493F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72AF-E9F6-1BA8-5450-8916387A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DD9C3-5755-4D70-4AD4-1A99E2685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7D18-C4DA-640A-3AFE-073A94E3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289A-500D-E57D-D3B2-69688D18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66933-6C44-5715-5FBE-F99D236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B7C0D-9FD6-CBC4-8210-BFA6370A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F9D81-AEB5-897D-262E-AF15589F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B3445-0416-3E0F-3299-2BBB6EBF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C88B-81B9-9BE8-5FF2-FFD6603E5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FC323-635F-3344-8A30-9BA5E418497F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A18E-0B2C-0E7C-A958-C4052FB4F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8F12-6948-9A47-3166-7151D3DAE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529F8-2BDF-F34B-9AEC-F84C4EFC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versity.org/wiki/Atomic_structure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versity.org/wiki/Atomic_structure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versity.org/wiki/Atomic_structur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7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5150-71F0-2C6F-5E9A-FF7B0C2B5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81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Quantum Metropolis Sampling 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Weak Measurement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16416-47C6-A212-DC1A-720AF1BA5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1964"/>
            <a:ext cx="9144000" cy="1655762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Jiaqing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Jiang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(Caltech)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Sandy</a:t>
            </a:r>
            <a:r>
              <a:rPr lang="zh-CN" altLang="en-US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Irani</a:t>
            </a:r>
            <a:r>
              <a:rPr lang="zh-CN" altLang="en-US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(UCI)</a:t>
            </a:r>
            <a:endParaRPr lang="en-US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72DFD-D39E-AB35-DFC0-A01736FA2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2" t="6594" r="8762" b="-5735"/>
          <a:stretch/>
        </p:blipFill>
        <p:spPr>
          <a:xfrm>
            <a:off x="3752372" y="3808736"/>
            <a:ext cx="1715798" cy="213024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30EC08-D102-DD34-D9EB-B49A9C203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r="9847"/>
          <a:stretch/>
        </p:blipFill>
        <p:spPr bwMode="auto">
          <a:xfrm>
            <a:off x="6792534" y="3808736"/>
            <a:ext cx="1634662" cy="20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F34E83-4527-5326-A15C-CDCDD3B52788}"/>
              </a:ext>
            </a:extLst>
          </p:cNvPr>
          <p:cNvSpPr txBox="1"/>
          <p:nvPr/>
        </p:nvSpPr>
        <p:spPr>
          <a:xfrm>
            <a:off x="5059669" y="5938981"/>
            <a:ext cx="2382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Arxiv:2406.16023</a:t>
            </a:r>
            <a:endParaRPr lang="en-CN" sz="2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5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ADB-EFF0-DB14-3836-0995F43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Metropolis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[MRR+</a:t>
            </a:r>
            <a:r>
              <a:rPr lang="en-US" altLang="zh-CN" sz="4400" b="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en-US" altLang="zh-CN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6AEB1-CF48-5ED4-DB38-85A543BDCBF6}"/>
              </a:ext>
            </a:extLst>
          </p:cNvPr>
          <p:cNvSpPr txBox="1"/>
          <p:nvPr/>
        </p:nvSpPr>
        <p:spPr>
          <a:xfrm>
            <a:off x="876545" y="1313100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/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State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/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Arbitrary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/>
                  <a:t>Jump</a:t>
                </a:r>
              </a:p>
              <a:p>
                <a:pPr algn="ctr"/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blipFill>
                <a:blip r:embed="rId3"/>
                <a:stretch>
                  <a:fillRect t="-2655" b="-5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33F8914-9C0D-A8CE-CF18-C52920B5586B}"/>
              </a:ext>
            </a:extLst>
          </p:cNvPr>
          <p:cNvSpPr/>
          <p:nvPr/>
        </p:nvSpPr>
        <p:spPr>
          <a:xfrm>
            <a:off x="8696817" y="2187578"/>
            <a:ext cx="1302131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Accept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1A0F0-76AC-2E7F-1A7E-A07898D54F86}"/>
              </a:ext>
            </a:extLst>
          </p:cNvPr>
          <p:cNvSpPr/>
          <p:nvPr/>
        </p:nvSpPr>
        <p:spPr>
          <a:xfrm>
            <a:off x="8559491" y="4314406"/>
            <a:ext cx="1175522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C084B-8D1C-6A27-0833-A7753AFE671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38594" y="3457640"/>
            <a:ext cx="834854" cy="4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94EDB0-3007-728E-E2CF-7222FB0440DF}"/>
              </a:ext>
            </a:extLst>
          </p:cNvPr>
          <p:cNvCxnSpPr/>
          <p:nvPr/>
        </p:nvCxnSpPr>
        <p:spPr>
          <a:xfrm>
            <a:off x="5019183" y="3485535"/>
            <a:ext cx="9519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EBB890-B52C-EF57-A877-E7D0BCDE591E}"/>
              </a:ext>
            </a:extLst>
          </p:cNvPr>
          <p:cNvCxnSpPr>
            <a:cxnSpLocks/>
          </p:cNvCxnSpPr>
          <p:nvPr/>
        </p:nvCxnSpPr>
        <p:spPr>
          <a:xfrm flipV="1">
            <a:off x="7793501" y="2630600"/>
            <a:ext cx="872197" cy="7551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92A0FF-F1BD-E1D9-D22F-27AAF7EDB0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842733" y="3428418"/>
            <a:ext cx="1304519" cy="8859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/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/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650CB0-5141-3F63-B3DE-DD34CE30FB33}"/>
                  </a:ext>
                </a:extLst>
              </p:cNvPr>
              <p:cNvSpPr txBox="1"/>
              <p:nvPr/>
            </p:nvSpPr>
            <p:spPr>
              <a:xfrm>
                <a:off x="999641" y="4544000"/>
                <a:ext cx="2986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Energy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650CB0-5141-3F63-B3DE-DD34CE30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41" y="4544000"/>
                <a:ext cx="2986496" cy="461665"/>
              </a:xfrm>
              <a:prstGeom prst="rect">
                <a:avLst/>
              </a:prstGeom>
              <a:blipFill>
                <a:blip r:embed="rId6"/>
                <a:stretch>
                  <a:fillRect l="-296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A22ED9-A3DD-8C29-6638-060D87638C63}"/>
                  </a:ext>
                </a:extLst>
              </p:cNvPr>
              <p:cNvSpPr txBox="1"/>
              <p:nvPr/>
            </p:nvSpPr>
            <p:spPr>
              <a:xfrm>
                <a:off x="10066895" y="2123631"/>
                <a:ext cx="7085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A22ED9-A3DD-8C29-6638-060D87638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95" y="2123631"/>
                <a:ext cx="708592" cy="523220"/>
              </a:xfrm>
              <a:prstGeom prst="rect">
                <a:avLst/>
              </a:prstGeom>
              <a:blipFill>
                <a:blip r:embed="rId7"/>
                <a:stretch>
                  <a:fillRect l="-5263" r="-526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972D60-5094-8975-4414-EE857FD93791}"/>
                  </a:ext>
                </a:extLst>
              </p:cNvPr>
              <p:cNvSpPr txBox="1"/>
              <p:nvPr/>
            </p:nvSpPr>
            <p:spPr>
              <a:xfrm>
                <a:off x="10047589" y="4272192"/>
                <a:ext cx="7037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972D60-5094-8975-4414-EE857FD9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589" y="4272192"/>
                <a:ext cx="703719" cy="523220"/>
              </a:xfrm>
              <a:prstGeom prst="rect">
                <a:avLst/>
              </a:prstGeom>
              <a:blipFill>
                <a:blip r:embed="rId8"/>
                <a:stretch>
                  <a:fillRect l="-5357" r="-535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8E75971-8FDA-565D-E458-1F06E8227223}"/>
              </a:ext>
            </a:extLst>
          </p:cNvPr>
          <p:cNvSpPr/>
          <p:nvPr/>
        </p:nvSpPr>
        <p:spPr>
          <a:xfrm>
            <a:off x="10044619" y="2055581"/>
            <a:ext cx="872197" cy="721036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181BFFC-571D-D599-9391-40C712D6D482}"/>
              </a:ext>
            </a:extLst>
          </p:cNvPr>
          <p:cNvSpPr/>
          <p:nvPr/>
        </p:nvSpPr>
        <p:spPr>
          <a:xfrm>
            <a:off x="3429325" y="3591221"/>
            <a:ext cx="1342041" cy="723186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3024367-783F-38F4-3F12-857E66D8706F}"/>
              </a:ext>
            </a:extLst>
          </p:cNvPr>
          <p:cNvSpPr/>
          <p:nvPr/>
        </p:nvSpPr>
        <p:spPr>
          <a:xfrm>
            <a:off x="9903290" y="4256098"/>
            <a:ext cx="872197" cy="721036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D4D66C1-91B7-B939-89A3-A83A8A6C6D61}"/>
              </a:ext>
            </a:extLst>
          </p:cNvPr>
          <p:cNvSpPr/>
          <p:nvPr/>
        </p:nvSpPr>
        <p:spPr>
          <a:xfrm>
            <a:off x="1331475" y="3403619"/>
            <a:ext cx="872197" cy="721036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5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" grpId="0" animBg="1"/>
      <p:bldP spid="8" grpId="0" animBg="1"/>
      <p:bldP spid="12" grpId="0" animBg="1"/>
      <p:bldP spid="13" grpId="0" animBg="1"/>
      <p:bldP spid="22" grpId="0"/>
      <p:bldP spid="23" grpId="0"/>
      <p:bldP spid="24" grpId="0"/>
      <p:bldP spid="43" grpId="0"/>
      <p:bldP spid="44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ADB-EFF0-DB14-3836-0995F43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Metropolis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[MRR+</a:t>
            </a:r>
            <a:r>
              <a:rPr lang="en-US" altLang="zh-CN" sz="4400" b="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en-US" altLang="zh-CN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6AEB1-CF48-5ED4-DB38-85A543BDCBF6}"/>
              </a:ext>
            </a:extLst>
          </p:cNvPr>
          <p:cNvSpPr txBox="1"/>
          <p:nvPr/>
        </p:nvSpPr>
        <p:spPr>
          <a:xfrm>
            <a:off x="876545" y="1313100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/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State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/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Arbitrary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/>
                  <a:t>Jump</a:t>
                </a:r>
              </a:p>
              <a:p>
                <a:pPr algn="ctr"/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blipFill>
                <a:blip r:embed="rId3"/>
                <a:stretch>
                  <a:fillRect t="-2655" b="-5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/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C00000"/>
                    </a:solidFill>
                  </a:rPr>
                  <a:t>Probability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 </a:t>
                </a:r>
                <a:endParaRPr lang="en-US" altLang="zh-CN" sz="28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zh-CN" alt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blipFill>
                <a:blip r:embed="rId4"/>
                <a:stretch>
                  <a:fillRect l="-6122" r="-54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33F8914-9C0D-A8CE-CF18-C52920B5586B}"/>
              </a:ext>
            </a:extLst>
          </p:cNvPr>
          <p:cNvSpPr/>
          <p:nvPr/>
        </p:nvSpPr>
        <p:spPr>
          <a:xfrm>
            <a:off x="8696817" y="2187578"/>
            <a:ext cx="1302131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Accept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1A0F0-76AC-2E7F-1A7E-A07898D54F86}"/>
              </a:ext>
            </a:extLst>
          </p:cNvPr>
          <p:cNvSpPr/>
          <p:nvPr/>
        </p:nvSpPr>
        <p:spPr>
          <a:xfrm>
            <a:off x="8537233" y="4314406"/>
            <a:ext cx="1175522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C084B-8D1C-6A27-0833-A7753AFE671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38594" y="3457640"/>
            <a:ext cx="834854" cy="4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94EDB0-3007-728E-E2CF-7222FB0440DF}"/>
              </a:ext>
            </a:extLst>
          </p:cNvPr>
          <p:cNvCxnSpPr/>
          <p:nvPr/>
        </p:nvCxnSpPr>
        <p:spPr>
          <a:xfrm>
            <a:off x="5019183" y="3485535"/>
            <a:ext cx="9519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EBB890-B52C-EF57-A877-E7D0BCDE591E}"/>
              </a:ext>
            </a:extLst>
          </p:cNvPr>
          <p:cNvCxnSpPr>
            <a:cxnSpLocks/>
          </p:cNvCxnSpPr>
          <p:nvPr/>
        </p:nvCxnSpPr>
        <p:spPr>
          <a:xfrm flipV="1">
            <a:off x="7793501" y="2630600"/>
            <a:ext cx="872197" cy="7551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92A0FF-F1BD-E1D9-D22F-27AAF7EDB0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820475" y="3428418"/>
            <a:ext cx="1304519" cy="8859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/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/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F2451A-6E8E-9F78-4959-BEEC0CAE0F19}"/>
                  </a:ext>
                </a:extLst>
              </p:cNvPr>
              <p:cNvSpPr txBox="1"/>
              <p:nvPr/>
            </p:nvSpPr>
            <p:spPr>
              <a:xfrm>
                <a:off x="8229599" y="2813936"/>
                <a:ext cx="1837296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70C0"/>
                    </a:solidFill>
                  </a:rPr>
                  <a:t>w.p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.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F2451A-6E8E-9F78-4959-BEEC0CAE0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9" y="2813936"/>
                <a:ext cx="1837296" cy="605743"/>
              </a:xfrm>
              <a:prstGeom prst="rect">
                <a:avLst/>
              </a:prstGeom>
              <a:blipFill>
                <a:blip r:embed="rId7"/>
                <a:stretch>
                  <a:fillRect l="-7586" t="-8163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871992-4582-8590-54C1-73EF572062CA}"/>
                  </a:ext>
                </a:extLst>
              </p:cNvPr>
              <p:cNvSpPr txBox="1"/>
              <p:nvPr/>
            </p:nvSpPr>
            <p:spPr>
              <a:xfrm>
                <a:off x="8238588" y="3603015"/>
                <a:ext cx="2329150" cy="60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871992-4582-8590-54C1-73EF57206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588" y="3603015"/>
                <a:ext cx="2329150" cy="605743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D5CDF5-DC4F-9E0A-81F7-203FC892AECB}"/>
                  </a:ext>
                </a:extLst>
              </p:cNvPr>
              <p:cNvSpPr txBox="1"/>
              <p:nvPr/>
            </p:nvSpPr>
            <p:spPr>
              <a:xfrm>
                <a:off x="3796909" y="4409612"/>
                <a:ext cx="4929553" cy="558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zh-CN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D5CDF5-DC4F-9E0A-81F7-203FC892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909" y="4409612"/>
                <a:ext cx="4929553" cy="558871"/>
              </a:xfrm>
              <a:prstGeom prst="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A22ED9-A3DD-8C29-6638-060D87638C63}"/>
                  </a:ext>
                </a:extLst>
              </p:cNvPr>
              <p:cNvSpPr txBox="1"/>
              <p:nvPr/>
            </p:nvSpPr>
            <p:spPr>
              <a:xfrm>
                <a:off x="10066895" y="2123631"/>
                <a:ext cx="7085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A22ED9-A3DD-8C29-6638-060D87638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95" y="2123631"/>
                <a:ext cx="708592" cy="523220"/>
              </a:xfrm>
              <a:prstGeom prst="rect">
                <a:avLst/>
              </a:prstGeom>
              <a:blipFill>
                <a:blip r:embed="rId10"/>
                <a:stretch>
                  <a:fillRect l="-5263" r="-526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972D60-5094-8975-4414-EE857FD93791}"/>
                  </a:ext>
                </a:extLst>
              </p:cNvPr>
              <p:cNvSpPr txBox="1"/>
              <p:nvPr/>
            </p:nvSpPr>
            <p:spPr>
              <a:xfrm>
                <a:off x="10047589" y="4272192"/>
                <a:ext cx="7037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972D60-5094-8975-4414-EE857FD9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589" y="4272192"/>
                <a:ext cx="703719" cy="523220"/>
              </a:xfrm>
              <a:prstGeom prst="rect">
                <a:avLst/>
              </a:prstGeom>
              <a:blipFill>
                <a:blip r:embed="rId11"/>
                <a:stretch>
                  <a:fillRect l="-5357" r="-535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DEA47-ADD9-4B35-F477-9CF6BBEA39E8}"/>
                  </a:ext>
                </a:extLst>
              </p:cNvPr>
              <p:cNvSpPr txBox="1"/>
              <p:nvPr/>
            </p:nvSpPr>
            <p:spPr>
              <a:xfrm>
                <a:off x="999641" y="4544000"/>
                <a:ext cx="2986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Energy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DEA47-ADD9-4B35-F477-9CF6BBEA3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41" y="4544000"/>
                <a:ext cx="2986496" cy="461665"/>
              </a:xfrm>
              <a:prstGeom prst="rect">
                <a:avLst/>
              </a:prstGeom>
              <a:blipFill>
                <a:blip r:embed="rId12"/>
                <a:stretch>
                  <a:fillRect l="-296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3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ADB-EFF0-DB14-3836-0995F43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(?)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Metropolis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6AEB1-CF48-5ED4-DB38-85A543BDCBF6}"/>
              </a:ext>
            </a:extLst>
          </p:cNvPr>
          <p:cNvSpPr txBox="1"/>
          <p:nvPr/>
        </p:nvSpPr>
        <p:spPr>
          <a:xfrm>
            <a:off x="876545" y="1313100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/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State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/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Arbitrary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/>
                  <a:t>Jump</a:t>
                </a:r>
              </a:p>
              <a:p>
                <a:pPr algn="ctr"/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blipFill>
                <a:blip r:embed="rId3"/>
                <a:stretch>
                  <a:fillRect t="-2655" b="-5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/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Probability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blipFill>
                <a:blip r:embed="rId4"/>
                <a:stretch>
                  <a:fillRect l="-6122" r="-5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33F8914-9C0D-A8CE-CF18-C52920B5586B}"/>
              </a:ext>
            </a:extLst>
          </p:cNvPr>
          <p:cNvSpPr/>
          <p:nvPr/>
        </p:nvSpPr>
        <p:spPr>
          <a:xfrm>
            <a:off x="8696817" y="2187578"/>
            <a:ext cx="1302131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Accept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1A0F0-76AC-2E7F-1A7E-A07898D54F86}"/>
              </a:ext>
            </a:extLst>
          </p:cNvPr>
          <p:cNvSpPr/>
          <p:nvPr/>
        </p:nvSpPr>
        <p:spPr>
          <a:xfrm>
            <a:off x="8702639" y="3882826"/>
            <a:ext cx="1175522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C084B-8D1C-6A27-0833-A7753AFE671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38594" y="3457640"/>
            <a:ext cx="834854" cy="4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94EDB0-3007-728E-E2CF-7222FB0440DF}"/>
              </a:ext>
            </a:extLst>
          </p:cNvPr>
          <p:cNvCxnSpPr/>
          <p:nvPr/>
        </p:nvCxnSpPr>
        <p:spPr>
          <a:xfrm>
            <a:off x="5019183" y="3485535"/>
            <a:ext cx="9519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EBB890-B52C-EF57-A877-E7D0BCDE591E}"/>
              </a:ext>
            </a:extLst>
          </p:cNvPr>
          <p:cNvCxnSpPr>
            <a:cxnSpLocks/>
          </p:cNvCxnSpPr>
          <p:nvPr/>
        </p:nvCxnSpPr>
        <p:spPr>
          <a:xfrm flipV="1">
            <a:off x="7793501" y="2630600"/>
            <a:ext cx="872197" cy="7551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92A0FF-F1BD-E1D9-D22F-27AAF7EDB0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811393" y="3385722"/>
            <a:ext cx="1479007" cy="4971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/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/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ADB-EFF0-DB14-3836-0995F43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(?)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Metropolis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6AEB1-CF48-5ED4-DB38-85A543BDCBF6}"/>
              </a:ext>
            </a:extLst>
          </p:cNvPr>
          <p:cNvSpPr txBox="1"/>
          <p:nvPr/>
        </p:nvSpPr>
        <p:spPr>
          <a:xfrm>
            <a:off x="876545" y="1313100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/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State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/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Arbitrary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unitary</a:t>
                </a:r>
                <a:endParaRPr lang="en-US" altLang="zh-CN" sz="2800" dirty="0"/>
              </a:p>
              <a:p>
                <a:pPr algn="ctr"/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blipFill>
                <a:blip r:embed="rId3"/>
                <a:stretch>
                  <a:fillRect t="-442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/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Probability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blipFill>
                <a:blip r:embed="rId4"/>
                <a:stretch>
                  <a:fillRect l="-6122" r="-5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33F8914-9C0D-A8CE-CF18-C52920B5586B}"/>
              </a:ext>
            </a:extLst>
          </p:cNvPr>
          <p:cNvSpPr/>
          <p:nvPr/>
        </p:nvSpPr>
        <p:spPr>
          <a:xfrm>
            <a:off x="8696817" y="2187578"/>
            <a:ext cx="1302131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Accept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C084B-8D1C-6A27-0833-A7753AFE671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38594" y="3457640"/>
            <a:ext cx="834854" cy="4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94EDB0-3007-728E-E2CF-7222FB0440DF}"/>
              </a:ext>
            </a:extLst>
          </p:cNvPr>
          <p:cNvCxnSpPr/>
          <p:nvPr/>
        </p:nvCxnSpPr>
        <p:spPr>
          <a:xfrm>
            <a:off x="5019183" y="3485535"/>
            <a:ext cx="9519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EBB890-B52C-EF57-A877-E7D0BCDE591E}"/>
              </a:ext>
            </a:extLst>
          </p:cNvPr>
          <p:cNvCxnSpPr>
            <a:cxnSpLocks/>
          </p:cNvCxnSpPr>
          <p:nvPr/>
        </p:nvCxnSpPr>
        <p:spPr>
          <a:xfrm flipV="1">
            <a:off x="7793501" y="2630600"/>
            <a:ext cx="872197" cy="7551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/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/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B530815E-2710-7712-C0EC-786F97154C69}"/>
              </a:ext>
            </a:extLst>
          </p:cNvPr>
          <p:cNvSpPr/>
          <p:nvPr/>
        </p:nvSpPr>
        <p:spPr>
          <a:xfrm rot="10800000">
            <a:off x="2621394" y="4164862"/>
            <a:ext cx="304067" cy="40292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B001BAD-6FAB-BE0F-38C2-F4A23C629E06}"/>
              </a:ext>
            </a:extLst>
          </p:cNvPr>
          <p:cNvSpPr/>
          <p:nvPr/>
        </p:nvSpPr>
        <p:spPr>
          <a:xfrm rot="10800000">
            <a:off x="5322239" y="4111347"/>
            <a:ext cx="304067" cy="40292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006FC-3CB3-768C-8689-FEF067D67555}"/>
              </a:ext>
            </a:extLst>
          </p:cNvPr>
          <p:cNvSpPr txBox="1"/>
          <p:nvPr/>
        </p:nvSpPr>
        <p:spPr>
          <a:xfrm>
            <a:off x="1074739" y="4653215"/>
            <a:ext cx="455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QPE: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Quantum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Phase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Estimation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EAE207-7DD5-5128-79DF-A5D6D147087F}"/>
              </a:ext>
            </a:extLst>
          </p:cNvPr>
          <p:cNvSpPr/>
          <p:nvPr/>
        </p:nvSpPr>
        <p:spPr>
          <a:xfrm>
            <a:off x="8702639" y="3882826"/>
            <a:ext cx="1175522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21AEC-B45B-22FC-7797-7E304F0C90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811393" y="3385722"/>
            <a:ext cx="1479007" cy="4971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ADB-EFF0-DB14-3836-0995F43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(?)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Metropolis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6AEB1-CF48-5ED4-DB38-85A543BDCBF6}"/>
              </a:ext>
            </a:extLst>
          </p:cNvPr>
          <p:cNvSpPr txBox="1"/>
          <p:nvPr/>
        </p:nvSpPr>
        <p:spPr>
          <a:xfrm>
            <a:off x="876545" y="1313100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/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State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/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Arbitrary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unitary</a:t>
                </a:r>
              </a:p>
              <a:p>
                <a:pPr algn="ctr"/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blipFill>
                <a:blip r:embed="rId3"/>
                <a:stretch>
                  <a:fillRect t="-442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/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Probability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blipFill>
                <a:blip r:embed="rId4"/>
                <a:stretch>
                  <a:fillRect l="-6122" r="-5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33F8914-9C0D-A8CE-CF18-C52920B5586B}"/>
              </a:ext>
            </a:extLst>
          </p:cNvPr>
          <p:cNvSpPr/>
          <p:nvPr/>
        </p:nvSpPr>
        <p:spPr>
          <a:xfrm>
            <a:off x="8696817" y="2187578"/>
            <a:ext cx="1302131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Accept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C084B-8D1C-6A27-0833-A7753AFE671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38594" y="3457640"/>
            <a:ext cx="834854" cy="4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94EDB0-3007-728E-E2CF-7222FB0440DF}"/>
              </a:ext>
            </a:extLst>
          </p:cNvPr>
          <p:cNvCxnSpPr/>
          <p:nvPr/>
        </p:nvCxnSpPr>
        <p:spPr>
          <a:xfrm>
            <a:off x="5019183" y="3485535"/>
            <a:ext cx="9519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EBB890-B52C-EF57-A877-E7D0BCDE591E}"/>
              </a:ext>
            </a:extLst>
          </p:cNvPr>
          <p:cNvCxnSpPr>
            <a:cxnSpLocks/>
          </p:cNvCxnSpPr>
          <p:nvPr/>
        </p:nvCxnSpPr>
        <p:spPr>
          <a:xfrm flipV="1">
            <a:off x="7793501" y="2630600"/>
            <a:ext cx="872197" cy="7551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/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/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B530815E-2710-7712-C0EC-786F97154C69}"/>
              </a:ext>
            </a:extLst>
          </p:cNvPr>
          <p:cNvSpPr/>
          <p:nvPr/>
        </p:nvSpPr>
        <p:spPr>
          <a:xfrm rot="10800000">
            <a:off x="2621394" y="4164862"/>
            <a:ext cx="304067" cy="40292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B001BAD-6FAB-BE0F-38C2-F4A23C629E06}"/>
              </a:ext>
            </a:extLst>
          </p:cNvPr>
          <p:cNvSpPr/>
          <p:nvPr/>
        </p:nvSpPr>
        <p:spPr>
          <a:xfrm rot="10800000">
            <a:off x="5322239" y="4111347"/>
            <a:ext cx="304067" cy="40292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0B44B65-0723-1C22-B42E-5AEC52E9AAE0}"/>
              </a:ext>
            </a:extLst>
          </p:cNvPr>
          <p:cNvSpPr/>
          <p:nvPr/>
        </p:nvSpPr>
        <p:spPr>
          <a:xfrm rot="10800000">
            <a:off x="6590576" y="4211818"/>
            <a:ext cx="304067" cy="55963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29CF4-41BF-CE04-2E4F-FCA1369898E2}"/>
              </a:ext>
            </a:extLst>
          </p:cNvPr>
          <p:cNvSpPr txBox="1"/>
          <p:nvPr/>
        </p:nvSpPr>
        <p:spPr>
          <a:xfrm>
            <a:off x="5647127" y="4884047"/>
            <a:ext cx="248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Encode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unitary</a:t>
            </a:r>
          </a:p>
          <a:p>
            <a:r>
              <a:rPr lang="en-US" altLang="zh-CN" sz="2400" dirty="0"/>
              <a:t>a</a:t>
            </a:r>
            <a:r>
              <a:rPr lang="en-US" sz="2400" dirty="0"/>
              <a:t>nd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Measure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57EE3-67C7-59EA-47D9-2693B4189FF4}"/>
              </a:ext>
            </a:extLst>
          </p:cNvPr>
          <p:cNvSpPr txBox="1"/>
          <p:nvPr/>
        </p:nvSpPr>
        <p:spPr>
          <a:xfrm>
            <a:off x="1074739" y="4653215"/>
            <a:ext cx="455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QPE: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Quantum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Phase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Estimation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1D903-3243-8E5B-017C-88E06B90DEB0}"/>
              </a:ext>
            </a:extLst>
          </p:cNvPr>
          <p:cNvSpPr/>
          <p:nvPr/>
        </p:nvSpPr>
        <p:spPr>
          <a:xfrm>
            <a:off x="8702639" y="3882826"/>
            <a:ext cx="1175522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452C0A-DEA5-5531-ED08-3246B687428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811393" y="3385722"/>
            <a:ext cx="1479007" cy="4971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5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ADB-EFF0-DB14-3836-0995F43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(?)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Metropolis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26AEB1-CF48-5ED4-DB38-85A543BDCBF6}"/>
              </a:ext>
            </a:extLst>
          </p:cNvPr>
          <p:cNvSpPr txBox="1"/>
          <p:nvPr/>
        </p:nvSpPr>
        <p:spPr>
          <a:xfrm>
            <a:off x="876545" y="1313100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/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State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53" y="2704679"/>
                <a:ext cx="1342041" cy="1505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/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Arbitrary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unitary</a:t>
                </a:r>
              </a:p>
              <a:p>
                <a:pPr algn="ctr"/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48" y="2750875"/>
                <a:ext cx="1733376" cy="1414444"/>
              </a:xfrm>
              <a:prstGeom prst="rect">
                <a:avLst/>
              </a:prstGeom>
              <a:blipFill>
                <a:blip r:embed="rId3"/>
                <a:stretch>
                  <a:fillRect t="-442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/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Probability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95" y="2799385"/>
                <a:ext cx="1837296" cy="1411213"/>
              </a:xfrm>
              <a:prstGeom prst="rect">
                <a:avLst/>
              </a:prstGeom>
              <a:blipFill>
                <a:blip r:embed="rId4"/>
                <a:stretch>
                  <a:fillRect l="-6122" r="-5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33F8914-9C0D-A8CE-CF18-C52920B5586B}"/>
              </a:ext>
            </a:extLst>
          </p:cNvPr>
          <p:cNvSpPr/>
          <p:nvPr/>
        </p:nvSpPr>
        <p:spPr>
          <a:xfrm>
            <a:off x="8696817" y="2187578"/>
            <a:ext cx="1302131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Accept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C084B-8D1C-6A27-0833-A7753AFE671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38594" y="3457640"/>
            <a:ext cx="834854" cy="4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94EDB0-3007-728E-E2CF-7222FB0440DF}"/>
              </a:ext>
            </a:extLst>
          </p:cNvPr>
          <p:cNvCxnSpPr/>
          <p:nvPr/>
        </p:nvCxnSpPr>
        <p:spPr>
          <a:xfrm>
            <a:off x="5019183" y="3485535"/>
            <a:ext cx="9519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EBB890-B52C-EF57-A877-E7D0BCDE591E}"/>
              </a:ext>
            </a:extLst>
          </p:cNvPr>
          <p:cNvCxnSpPr>
            <a:cxnSpLocks/>
          </p:cNvCxnSpPr>
          <p:nvPr/>
        </p:nvCxnSpPr>
        <p:spPr>
          <a:xfrm flipV="1">
            <a:off x="7793501" y="2630600"/>
            <a:ext cx="872197" cy="7551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/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89" y="3588127"/>
                <a:ext cx="6409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/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74" y="3485535"/>
                <a:ext cx="651525" cy="557204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972D60-5094-8975-4414-EE857FD93791}"/>
                  </a:ext>
                </a:extLst>
              </p:cNvPr>
              <p:cNvSpPr txBox="1"/>
              <p:nvPr/>
            </p:nvSpPr>
            <p:spPr>
              <a:xfrm>
                <a:off x="9966011" y="3882826"/>
                <a:ext cx="16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go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972D60-5094-8975-4414-EE857FD9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011" y="3882826"/>
                <a:ext cx="1675780" cy="523220"/>
              </a:xfrm>
              <a:prstGeom prst="rect">
                <a:avLst/>
              </a:prstGeom>
              <a:blipFill>
                <a:blip r:embed="rId7"/>
                <a:stretch>
                  <a:fillRect l="-7519" t="-11628" r="-3759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B162D5D-E944-7B32-9E68-95945B5B3CA7}"/>
              </a:ext>
            </a:extLst>
          </p:cNvPr>
          <p:cNvSpPr/>
          <p:nvPr/>
        </p:nvSpPr>
        <p:spPr>
          <a:xfrm>
            <a:off x="8702639" y="3882826"/>
            <a:ext cx="1175522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2AA77-7C61-E35E-2D4F-24FE316A735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811393" y="3385722"/>
            <a:ext cx="1479007" cy="4971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own Arrow 25">
            <a:extLst>
              <a:ext uri="{FF2B5EF4-FFF2-40B4-BE49-F238E27FC236}">
                <a16:creationId xmlns:a16="http://schemas.microsoft.com/office/drawing/2014/main" id="{2378DB4E-2BF6-8D65-EDAE-1E766935F075}"/>
              </a:ext>
            </a:extLst>
          </p:cNvPr>
          <p:cNvSpPr/>
          <p:nvPr/>
        </p:nvSpPr>
        <p:spPr>
          <a:xfrm rot="10800000">
            <a:off x="9050749" y="4434052"/>
            <a:ext cx="304067" cy="402920"/>
          </a:xfrm>
          <a:prstGeom prst="downArrow">
            <a:avLst/>
          </a:prstGeom>
          <a:solidFill>
            <a:srgbClr val="FFFF00">
              <a:alpha val="78376"/>
            </a:srgb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F43DB-BF88-48C5-29FE-935ACD4B2CE1}"/>
              </a:ext>
            </a:extLst>
          </p:cNvPr>
          <p:cNvSpPr txBox="1"/>
          <p:nvPr/>
        </p:nvSpPr>
        <p:spPr>
          <a:xfrm>
            <a:off x="6433086" y="4965720"/>
            <a:ext cx="4563101" cy="830997"/>
          </a:xfrm>
          <a:prstGeom prst="rect">
            <a:avLst/>
          </a:prstGeom>
          <a:solidFill>
            <a:srgbClr val="FFFF00">
              <a:alpha val="27819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65DFEB2-E298-E05A-1A3D-33028C3B4B85}"/>
              </a:ext>
            </a:extLst>
          </p:cNvPr>
          <p:cNvSpPr/>
          <p:nvPr/>
        </p:nvSpPr>
        <p:spPr>
          <a:xfrm>
            <a:off x="8229599" y="3431990"/>
            <a:ext cx="3412192" cy="1173730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12774-2EE2-7900-8467-E3927CE675AD}"/>
              </a:ext>
            </a:extLst>
          </p:cNvPr>
          <p:cNvSpPr txBox="1"/>
          <p:nvPr/>
        </p:nvSpPr>
        <p:spPr>
          <a:xfrm>
            <a:off x="6190000" y="4224706"/>
            <a:ext cx="139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Measure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D23D27F8-2EE0-8302-BE57-EE8155E843EE}"/>
              </a:ext>
            </a:extLst>
          </p:cNvPr>
          <p:cNvSpPr/>
          <p:nvPr/>
        </p:nvSpPr>
        <p:spPr>
          <a:xfrm rot="10800000">
            <a:off x="2621394" y="4164862"/>
            <a:ext cx="304067" cy="40292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5C4AE780-B154-35E0-E76F-E5C4E2BF9019}"/>
              </a:ext>
            </a:extLst>
          </p:cNvPr>
          <p:cNvSpPr/>
          <p:nvPr/>
        </p:nvSpPr>
        <p:spPr>
          <a:xfrm rot="10800000">
            <a:off x="5322239" y="4111347"/>
            <a:ext cx="304067" cy="40292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C1C5E-0C2D-1DA7-623B-4765CBB39292}"/>
              </a:ext>
            </a:extLst>
          </p:cNvPr>
          <p:cNvSpPr txBox="1"/>
          <p:nvPr/>
        </p:nvSpPr>
        <p:spPr>
          <a:xfrm>
            <a:off x="1100923" y="4686371"/>
            <a:ext cx="5089078" cy="1107996"/>
          </a:xfrm>
          <a:prstGeom prst="rect">
            <a:avLst/>
          </a:prstGeom>
          <a:solidFill>
            <a:schemeClr val="accent4">
              <a:lumMod val="20000"/>
              <a:lumOff val="80000"/>
              <a:alpha val="27819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QPE: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Intrinsic</a:t>
            </a: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explode.</a:t>
            </a:r>
          </a:p>
        </p:txBody>
      </p:sp>
    </p:spTree>
    <p:extLst>
      <p:ext uri="{BB962C8B-B14F-4D97-AF65-F5344CB8AC3E}">
        <p14:creationId xmlns:p14="http://schemas.microsoft.com/office/powerpoint/2010/main" val="29387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" grpId="0" animBg="1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A63406-FF10-17C9-253F-F146D73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660E0A-AA68-FD0A-EC93-AD3899A4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8302"/>
              </p:ext>
            </p:extLst>
          </p:nvPr>
        </p:nvGraphicFramePr>
        <p:xfrm>
          <a:off x="1017749" y="2098237"/>
          <a:ext cx="10813774" cy="343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3562">
                  <a:extLst>
                    <a:ext uri="{9D8B030D-6E8A-4147-A177-3AD203B41FA5}">
                      <a16:colId xmlns:a16="http://schemas.microsoft.com/office/drawing/2014/main" val="2173568733"/>
                    </a:ext>
                  </a:extLst>
                </a:gridCol>
                <a:gridCol w="5740212">
                  <a:extLst>
                    <a:ext uri="{9D8B030D-6E8A-4147-A177-3AD203B41FA5}">
                      <a16:colId xmlns:a16="http://schemas.microsoft.com/office/drawing/2014/main" val="1460646103"/>
                    </a:ext>
                  </a:extLst>
                </a:gridCol>
              </a:tblGrid>
              <a:tr h="536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[TOV+11]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Quantum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Metropolis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Based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Marriott-Watrous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rewinding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Lemma,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Poly(n)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complex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3080"/>
                        </a:lnSpc>
                      </a:pP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Provably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correct</a:t>
                      </a:r>
                    </a:p>
                    <a:p>
                      <a:pPr>
                        <a:lnSpc>
                          <a:spcPts val="3080"/>
                        </a:lnSpc>
                      </a:pP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Black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Magic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[DV76]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Issues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proof.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806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929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Shift-invariant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exist.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endParaRPr lang="en-US" sz="2400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66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CD0855-78AE-DB81-8132-AB105F595B96}"/>
              </a:ext>
            </a:extLst>
          </p:cNvPr>
          <p:cNvSpPr txBox="1"/>
          <p:nvPr/>
        </p:nvSpPr>
        <p:spPr>
          <a:xfrm>
            <a:off x="2186609" y="1518760"/>
            <a:ext cx="847605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14035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measurement?</a:t>
            </a:r>
          </a:p>
        </p:txBody>
      </p:sp>
    </p:spTree>
    <p:extLst>
      <p:ext uri="{BB962C8B-B14F-4D97-AF65-F5344CB8AC3E}">
        <p14:creationId xmlns:p14="http://schemas.microsoft.com/office/powerpoint/2010/main" val="324798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A63406-FF10-17C9-253F-F146D73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660E0A-AA68-FD0A-EC93-AD3899A4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32062"/>
              </p:ext>
            </p:extLst>
          </p:nvPr>
        </p:nvGraphicFramePr>
        <p:xfrm>
          <a:off x="1017749" y="2098237"/>
          <a:ext cx="10813774" cy="343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3562">
                  <a:extLst>
                    <a:ext uri="{9D8B030D-6E8A-4147-A177-3AD203B41FA5}">
                      <a16:colId xmlns:a16="http://schemas.microsoft.com/office/drawing/2014/main" val="2173568733"/>
                    </a:ext>
                  </a:extLst>
                </a:gridCol>
                <a:gridCol w="5740212">
                  <a:extLst>
                    <a:ext uri="{9D8B030D-6E8A-4147-A177-3AD203B41FA5}">
                      <a16:colId xmlns:a16="http://schemas.microsoft.com/office/drawing/2014/main" val="1460646103"/>
                    </a:ext>
                  </a:extLst>
                </a:gridCol>
              </a:tblGrid>
              <a:tr h="536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[TOV+11]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Quantum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Metropolis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Based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Marriott-Watrous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rewinding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Lemma,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Poly(n)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complex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3080"/>
                        </a:lnSpc>
                      </a:pP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Provably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correct</a:t>
                      </a:r>
                    </a:p>
                    <a:p>
                      <a:pPr>
                        <a:lnSpc>
                          <a:spcPts val="3080"/>
                        </a:lnSpc>
                      </a:pP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Black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Magic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[DV76]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Issues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proof.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806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929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Shift-invariant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exist.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endParaRPr lang="en-US" sz="2400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66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CD0855-78AE-DB81-8132-AB105F595B96}"/>
              </a:ext>
            </a:extLst>
          </p:cNvPr>
          <p:cNvSpPr txBox="1"/>
          <p:nvPr/>
        </p:nvSpPr>
        <p:spPr>
          <a:xfrm>
            <a:off x="2186609" y="1518760"/>
            <a:ext cx="847605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14035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measurement?</a:t>
            </a:r>
          </a:p>
        </p:txBody>
      </p:sp>
    </p:spTree>
    <p:extLst>
      <p:ext uri="{BB962C8B-B14F-4D97-AF65-F5344CB8AC3E}">
        <p14:creationId xmlns:p14="http://schemas.microsoft.com/office/powerpoint/2010/main" val="97396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A63406-FF10-17C9-253F-F146D73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660E0A-AA68-FD0A-EC93-AD3899A4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45277"/>
              </p:ext>
            </p:extLst>
          </p:nvPr>
        </p:nvGraphicFramePr>
        <p:xfrm>
          <a:off x="1017749" y="2098237"/>
          <a:ext cx="10813774" cy="343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3562">
                  <a:extLst>
                    <a:ext uri="{9D8B030D-6E8A-4147-A177-3AD203B41FA5}">
                      <a16:colId xmlns:a16="http://schemas.microsoft.com/office/drawing/2014/main" val="2173568733"/>
                    </a:ext>
                  </a:extLst>
                </a:gridCol>
                <a:gridCol w="5740212">
                  <a:extLst>
                    <a:ext uri="{9D8B030D-6E8A-4147-A177-3AD203B41FA5}">
                      <a16:colId xmlns:a16="http://schemas.microsoft.com/office/drawing/2014/main" val="1460646103"/>
                    </a:ext>
                  </a:extLst>
                </a:gridCol>
              </a:tblGrid>
              <a:tr h="536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[TOV+11]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Quantum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Metropolis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Based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Marriott-Watrous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rewinding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Lemma,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Poly(n)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complex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3080"/>
                        </a:lnSpc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Black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Magic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[DV76]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Issues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proof.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806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929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Shift-invariant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exist.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endParaRPr lang="en-US" sz="2400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66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CD0855-78AE-DB81-8132-AB105F595B96}"/>
              </a:ext>
            </a:extLst>
          </p:cNvPr>
          <p:cNvSpPr txBox="1"/>
          <p:nvPr/>
        </p:nvSpPr>
        <p:spPr>
          <a:xfrm>
            <a:off x="2186609" y="1518760"/>
            <a:ext cx="847605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14035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measurement?</a:t>
            </a:r>
          </a:p>
        </p:txBody>
      </p:sp>
    </p:spTree>
    <p:extLst>
      <p:ext uri="{BB962C8B-B14F-4D97-AF65-F5344CB8AC3E}">
        <p14:creationId xmlns:p14="http://schemas.microsoft.com/office/powerpoint/2010/main" val="39047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A63406-FF10-17C9-253F-F146D73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660E0A-AA68-FD0A-EC93-AD3899A4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20341"/>
              </p:ext>
            </p:extLst>
          </p:nvPr>
        </p:nvGraphicFramePr>
        <p:xfrm>
          <a:off x="1017749" y="2098237"/>
          <a:ext cx="10813774" cy="343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3562">
                  <a:extLst>
                    <a:ext uri="{9D8B030D-6E8A-4147-A177-3AD203B41FA5}">
                      <a16:colId xmlns:a16="http://schemas.microsoft.com/office/drawing/2014/main" val="2173568733"/>
                    </a:ext>
                  </a:extLst>
                </a:gridCol>
                <a:gridCol w="5740212">
                  <a:extLst>
                    <a:ext uri="{9D8B030D-6E8A-4147-A177-3AD203B41FA5}">
                      <a16:colId xmlns:a16="http://schemas.microsoft.com/office/drawing/2014/main" val="1460646103"/>
                    </a:ext>
                  </a:extLst>
                </a:gridCol>
              </a:tblGrid>
              <a:tr h="536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[TOV+11]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Quantum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Metropolis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Based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Marriott-Watrous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rewinding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Lemma,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Poly(n)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complex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3080"/>
                        </a:lnSpc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Black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Magic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[DV76]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0" dirty="0" err="1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Lindbladian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Thermalization</a:t>
                      </a: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Gibbs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states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point</a:t>
                      </a: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formula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symmetric</a:t>
                      </a: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Impossible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to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implement</a:t>
                      </a: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directly</a:t>
                      </a: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Weighted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operator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Fourier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transform</a:t>
                      </a: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“Weak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Issues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proof.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806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929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Shift-invariant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exist.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endParaRPr lang="en-US" sz="2400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66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CD0855-78AE-DB81-8132-AB105F595B96}"/>
              </a:ext>
            </a:extLst>
          </p:cNvPr>
          <p:cNvSpPr txBox="1"/>
          <p:nvPr/>
        </p:nvSpPr>
        <p:spPr>
          <a:xfrm>
            <a:off x="2186609" y="1518760"/>
            <a:ext cx="847605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14035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measurement?</a:t>
            </a:r>
          </a:p>
        </p:txBody>
      </p:sp>
    </p:spTree>
    <p:extLst>
      <p:ext uri="{BB962C8B-B14F-4D97-AF65-F5344CB8AC3E}">
        <p14:creationId xmlns:p14="http://schemas.microsoft.com/office/powerpoint/2010/main" val="140415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8D72-70EA-49CF-FFA7-B4907F7C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computers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dirty="0"/>
          </a:p>
        </p:txBody>
      </p:sp>
      <p:pic>
        <p:nvPicPr>
          <p:cNvPr id="8" name="Picture 7" descr="A green tree with many branches&#10;&#10;Description automatically generated">
            <a:extLst>
              <a:ext uri="{FF2B5EF4-FFF2-40B4-BE49-F238E27FC236}">
                <a16:creationId xmlns:a16="http://schemas.microsoft.com/office/drawing/2014/main" id="{C0E1870E-DE6B-CFD6-D427-20254A45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89" y="1857084"/>
            <a:ext cx="2740312" cy="2031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7C495C-8493-CC6F-1719-DF6F338429F1}"/>
              </a:ext>
            </a:extLst>
          </p:cNvPr>
          <p:cNvSpPr txBox="1"/>
          <p:nvPr/>
        </p:nvSpPr>
        <p:spPr>
          <a:xfrm>
            <a:off x="1996789" y="4025868"/>
            <a:ext cx="48487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Algebraic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Factoring,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Shor’s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subgroup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pic>
        <p:nvPicPr>
          <p:cNvPr id="3" name="Picture 2" descr="A picture containing art, circle, astronomy, star&#10;&#10;Description automatically generated">
            <a:extLst>
              <a:ext uri="{FF2B5EF4-FFF2-40B4-BE49-F238E27FC236}">
                <a16:creationId xmlns:a16="http://schemas.microsoft.com/office/drawing/2014/main" id="{1C418C1B-C9D5-5CE1-E16B-D31D5ECBE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20833" y="1801952"/>
            <a:ext cx="1629961" cy="18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A63406-FF10-17C9-253F-F146D73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660E0A-AA68-FD0A-EC93-AD3899A4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40926"/>
              </p:ext>
            </p:extLst>
          </p:nvPr>
        </p:nvGraphicFramePr>
        <p:xfrm>
          <a:off x="1017749" y="2098237"/>
          <a:ext cx="10813774" cy="343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3562">
                  <a:extLst>
                    <a:ext uri="{9D8B030D-6E8A-4147-A177-3AD203B41FA5}">
                      <a16:colId xmlns:a16="http://schemas.microsoft.com/office/drawing/2014/main" val="2173568733"/>
                    </a:ext>
                  </a:extLst>
                </a:gridCol>
                <a:gridCol w="5740212">
                  <a:extLst>
                    <a:ext uri="{9D8B030D-6E8A-4147-A177-3AD203B41FA5}">
                      <a16:colId xmlns:a16="http://schemas.microsoft.com/office/drawing/2014/main" val="1460646103"/>
                    </a:ext>
                  </a:extLst>
                </a:gridCol>
              </a:tblGrid>
              <a:tr h="536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[TOV+11]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Quantum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Metropolis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Based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Marriott-Watrous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rewinding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Lemma,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Poly(n)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complex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3080"/>
                        </a:lnSpc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Black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Magic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from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[DV76]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0" dirty="0" err="1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Lindbladian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Thermalization</a:t>
                      </a: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Gibbs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states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point</a:t>
                      </a: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formula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2400" b="0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symmetric</a:t>
                      </a: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Original</a:t>
                      </a:r>
                      <a:r>
                        <a:rPr lang="zh-CN" altLang="en-US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Davies</a:t>
                      </a:r>
                      <a:r>
                        <a:rPr lang="zh-CN" altLang="en-US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generator</a:t>
                      </a:r>
                      <a:r>
                        <a:rPr lang="zh-CN" altLang="en-US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</a:t>
                      </a:r>
                      <a:r>
                        <a:rPr lang="zh-CN" altLang="en-US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impossible</a:t>
                      </a:r>
                      <a:r>
                        <a:rPr lang="zh-CN" altLang="en-US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to</a:t>
                      </a:r>
                      <a:r>
                        <a:rPr lang="zh-CN" altLang="en-US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0070C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implement</a:t>
                      </a:r>
                    </a:p>
                    <a:p>
                      <a:pPr marL="342900" indent="-342900">
                        <a:lnSpc>
                          <a:spcPts val="308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Weighted</a:t>
                      </a:r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operator</a:t>
                      </a:r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Fourier</a:t>
                      </a:r>
                      <a:r>
                        <a:rPr lang="zh-CN" altLang="en-US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rgbClr val="00B05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transform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Issues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proof.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806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929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Shift-invariant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exist.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</a:t>
                      </a:r>
                      <a:endParaRPr lang="en-US" sz="2400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66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CD0855-78AE-DB81-8132-AB105F595B96}"/>
              </a:ext>
            </a:extLst>
          </p:cNvPr>
          <p:cNvSpPr txBox="1"/>
          <p:nvPr/>
        </p:nvSpPr>
        <p:spPr>
          <a:xfrm>
            <a:off x="2186609" y="1518760"/>
            <a:ext cx="847605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14035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16447-088A-61E1-DFCD-D51E20658B97}"/>
              </a:ext>
            </a:extLst>
          </p:cNvPr>
          <p:cNvSpPr txBox="1"/>
          <p:nvPr/>
        </p:nvSpPr>
        <p:spPr>
          <a:xfrm>
            <a:off x="1876472" y="5055771"/>
            <a:ext cx="8786191" cy="954107"/>
          </a:xfrm>
          <a:prstGeom prst="rect">
            <a:avLst/>
          </a:prstGeom>
          <a:solidFill>
            <a:srgbClr val="FFFFAA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Metropolis.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zh-CN" alt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</a:t>
            </a:r>
            <a:r>
              <a:rPr lang="zh-CN" alt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zh-CN" alt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flexibility.</a:t>
            </a:r>
          </a:p>
        </p:txBody>
      </p:sp>
    </p:spTree>
    <p:extLst>
      <p:ext uri="{BB962C8B-B14F-4D97-AF65-F5344CB8AC3E}">
        <p14:creationId xmlns:p14="http://schemas.microsoft.com/office/powerpoint/2010/main" val="148060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58BC-D0FE-82F0-8D04-F16371C1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313"/>
            <a:ext cx="10515600" cy="132556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4400" dirty="0"/>
              <a:t>Our</a:t>
            </a:r>
            <a:r>
              <a:rPr lang="zh-CN" altLang="en-US" sz="4400" dirty="0"/>
              <a:t> </a:t>
            </a:r>
            <a:r>
              <a:rPr lang="en-US" altLang="zh-CN" sz="4400" dirty="0"/>
              <a:t>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1BF2-2435-06BD-7A6A-8E3A71B833CF}"/>
              </a:ext>
            </a:extLst>
          </p:cNvPr>
          <p:cNvSpPr txBox="1"/>
          <p:nvPr/>
        </p:nvSpPr>
        <p:spPr>
          <a:xfrm>
            <a:off x="2186609" y="1518760"/>
            <a:ext cx="847605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14035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079D2C-D5F0-96DC-8FFE-E057FBFAF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53870"/>
              </p:ext>
            </p:extLst>
          </p:nvPr>
        </p:nvGraphicFramePr>
        <p:xfrm>
          <a:off x="1017749" y="2098237"/>
          <a:ext cx="10813774" cy="343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5305">
                  <a:extLst>
                    <a:ext uri="{9D8B030D-6E8A-4147-A177-3AD203B41FA5}">
                      <a16:colId xmlns:a16="http://schemas.microsoft.com/office/drawing/2014/main" val="2173568733"/>
                    </a:ext>
                  </a:extLst>
                </a:gridCol>
                <a:gridCol w="5498469">
                  <a:extLst>
                    <a:ext uri="{9D8B030D-6E8A-4147-A177-3AD203B41FA5}">
                      <a16:colId xmlns:a16="http://schemas.microsoft.com/office/drawing/2014/main" val="1460646103"/>
                    </a:ext>
                  </a:extLst>
                </a:gridCol>
              </a:tblGrid>
              <a:tr h="536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[TOV+11]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Quantum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Metropolis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algorithm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Marriott-Watrous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rewinding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Lemma,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Poly(n)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complex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Weak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measurement,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single-qubit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Issues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proof.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8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400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929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Shift-invariant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exist.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 </a:t>
                      </a:r>
                      <a:endParaRPr lang="en-US" sz="2400" dirty="0">
                        <a:solidFill>
                          <a:srgbClr val="0432FF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1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58BC-D0FE-82F0-8D04-F16371C1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313"/>
            <a:ext cx="10515600" cy="132556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4400" dirty="0"/>
              <a:t>Our</a:t>
            </a:r>
            <a:r>
              <a:rPr lang="zh-CN" altLang="en-US" sz="4400" dirty="0"/>
              <a:t> </a:t>
            </a:r>
            <a:r>
              <a:rPr lang="en-US" altLang="zh-CN" sz="4400" dirty="0"/>
              <a:t>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1BF2-2435-06BD-7A6A-8E3A71B833CF}"/>
              </a:ext>
            </a:extLst>
          </p:cNvPr>
          <p:cNvSpPr txBox="1"/>
          <p:nvPr/>
        </p:nvSpPr>
        <p:spPr>
          <a:xfrm>
            <a:off x="2186609" y="1518760"/>
            <a:ext cx="847605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14035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079D2C-D5F0-96DC-8FFE-E057FBFAF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77889"/>
              </p:ext>
            </p:extLst>
          </p:nvPr>
        </p:nvGraphicFramePr>
        <p:xfrm>
          <a:off x="1017749" y="2098237"/>
          <a:ext cx="10813774" cy="343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5305">
                  <a:extLst>
                    <a:ext uri="{9D8B030D-6E8A-4147-A177-3AD203B41FA5}">
                      <a16:colId xmlns:a16="http://schemas.microsoft.com/office/drawing/2014/main" val="2173568733"/>
                    </a:ext>
                  </a:extLst>
                </a:gridCol>
                <a:gridCol w="5498469">
                  <a:extLst>
                    <a:ext uri="{9D8B030D-6E8A-4147-A177-3AD203B41FA5}">
                      <a16:colId xmlns:a16="http://schemas.microsoft.com/office/drawing/2014/main" val="1460646103"/>
                    </a:ext>
                  </a:extLst>
                </a:gridCol>
              </a:tblGrid>
              <a:tr h="536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[TOV+11]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Quantum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Metropolis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algorithm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Marriott-Watrous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rewinding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Lemma,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Poly(n)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complex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Weak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dirty="0">
                        <a:solidFill>
                          <a:srgbClr val="0432FF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single-qubit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Issues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proof.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8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400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929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Shift-invariant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exist.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 </a:t>
                      </a:r>
                      <a:endParaRPr lang="en-US" sz="2400" dirty="0">
                        <a:solidFill>
                          <a:srgbClr val="0432FF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400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285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ADB-EFF0-DB14-3836-0995F43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/>
              <p:nvPr/>
            </p:nvSpPr>
            <p:spPr>
              <a:xfrm>
                <a:off x="955876" y="2043498"/>
                <a:ext cx="1342041" cy="15059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State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2D9D5D-71CA-172B-4F0A-1D210B118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76" y="2043498"/>
                <a:ext cx="1342041" cy="1505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/>
              <p:nvPr/>
            </p:nvSpPr>
            <p:spPr>
              <a:xfrm>
                <a:off x="3132771" y="2089694"/>
                <a:ext cx="1733376" cy="1414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Arbitrary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unitary</a:t>
                </a:r>
              </a:p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DFC1B2-A923-F9B3-A144-0EEA9726C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71" y="2089694"/>
                <a:ext cx="1733376" cy="1414444"/>
              </a:xfrm>
              <a:prstGeom prst="rect">
                <a:avLst/>
              </a:prstGeom>
              <a:blipFill>
                <a:blip r:embed="rId3"/>
                <a:stretch>
                  <a:fillRect t="-442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/>
              <p:nvPr/>
            </p:nvSpPr>
            <p:spPr>
              <a:xfrm>
                <a:off x="5830418" y="2138204"/>
                <a:ext cx="1837296" cy="141121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Probability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1C749-8E19-8CF5-AAFF-654D67F0C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18" y="2138204"/>
                <a:ext cx="1837296" cy="1411213"/>
              </a:xfrm>
              <a:prstGeom prst="rect">
                <a:avLst/>
              </a:prstGeom>
              <a:blipFill>
                <a:blip r:embed="rId4"/>
                <a:stretch>
                  <a:fillRect l="-6122" r="-54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33F8914-9C0D-A8CE-CF18-C52920B5586B}"/>
              </a:ext>
            </a:extLst>
          </p:cNvPr>
          <p:cNvSpPr/>
          <p:nvPr/>
        </p:nvSpPr>
        <p:spPr>
          <a:xfrm>
            <a:off x="8556140" y="1526397"/>
            <a:ext cx="1302131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Accept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C084B-8D1C-6A27-0833-A7753AFE671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97917" y="2796459"/>
            <a:ext cx="834854" cy="4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94EDB0-3007-728E-E2CF-7222FB0440DF}"/>
              </a:ext>
            </a:extLst>
          </p:cNvPr>
          <p:cNvCxnSpPr/>
          <p:nvPr/>
        </p:nvCxnSpPr>
        <p:spPr>
          <a:xfrm>
            <a:off x="4878506" y="2824354"/>
            <a:ext cx="9519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EBB890-B52C-EF57-A877-E7D0BCDE591E}"/>
              </a:ext>
            </a:extLst>
          </p:cNvPr>
          <p:cNvCxnSpPr>
            <a:cxnSpLocks/>
          </p:cNvCxnSpPr>
          <p:nvPr/>
        </p:nvCxnSpPr>
        <p:spPr>
          <a:xfrm flipV="1">
            <a:off x="7652824" y="1969419"/>
            <a:ext cx="872197" cy="7551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/>
              <p:nvPr/>
            </p:nvSpPr>
            <p:spPr>
              <a:xfrm>
                <a:off x="2352212" y="2926946"/>
                <a:ext cx="64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10D92D-805F-C277-001A-4AAEFE53F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12" y="2926946"/>
                <a:ext cx="6409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/>
              <p:nvPr/>
            </p:nvSpPr>
            <p:spPr>
              <a:xfrm>
                <a:off x="4965697" y="2824354"/>
                <a:ext cx="651525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D26D3-FBBB-37C3-A2C9-4A0B7F71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97" y="2824354"/>
                <a:ext cx="651525" cy="557204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972D60-5094-8975-4414-EE857FD93791}"/>
                  </a:ext>
                </a:extLst>
              </p:cNvPr>
              <p:cNvSpPr txBox="1"/>
              <p:nvPr/>
            </p:nvSpPr>
            <p:spPr>
              <a:xfrm>
                <a:off x="9825334" y="3221645"/>
                <a:ext cx="9187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972D60-5094-8975-4414-EE857FD9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334" y="3221645"/>
                <a:ext cx="918713" cy="523220"/>
              </a:xfrm>
              <a:prstGeom prst="rect">
                <a:avLst/>
              </a:prstGeom>
              <a:blipFill>
                <a:blip r:embed="rId7"/>
                <a:stretch>
                  <a:fillRect l="-4110" r="-411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B162D5D-E944-7B32-9E68-95945B5B3CA7}"/>
              </a:ext>
            </a:extLst>
          </p:cNvPr>
          <p:cNvSpPr/>
          <p:nvPr/>
        </p:nvSpPr>
        <p:spPr>
          <a:xfrm>
            <a:off x="8561962" y="3221645"/>
            <a:ext cx="1175522" cy="457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2AA77-7C61-E35E-2D4F-24FE316A735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70716" y="2724541"/>
            <a:ext cx="1479007" cy="4971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own Arrow 25">
            <a:extLst>
              <a:ext uri="{FF2B5EF4-FFF2-40B4-BE49-F238E27FC236}">
                <a16:creationId xmlns:a16="http://schemas.microsoft.com/office/drawing/2014/main" id="{2378DB4E-2BF6-8D65-EDAE-1E766935F075}"/>
              </a:ext>
            </a:extLst>
          </p:cNvPr>
          <p:cNvSpPr/>
          <p:nvPr/>
        </p:nvSpPr>
        <p:spPr>
          <a:xfrm>
            <a:off x="7296775" y="3221644"/>
            <a:ext cx="239884" cy="899477"/>
          </a:xfrm>
          <a:prstGeom prst="downArrow">
            <a:avLst/>
          </a:prstGeom>
          <a:solidFill>
            <a:srgbClr val="FFFF00">
              <a:alpha val="78376"/>
            </a:srgb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F43DB-BF88-48C5-29FE-935ACD4B2CE1}"/>
              </a:ext>
            </a:extLst>
          </p:cNvPr>
          <p:cNvSpPr txBox="1"/>
          <p:nvPr/>
        </p:nvSpPr>
        <p:spPr>
          <a:xfrm>
            <a:off x="3342848" y="4841063"/>
            <a:ext cx="8211922" cy="461665"/>
          </a:xfrm>
          <a:prstGeom prst="rect">
            <a:avLst/>
          </a:prstGeom>
          <a:solidFill>
            <a:srgbClr val="FFFF00">
              <a:alpha val="27819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Intuitively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revert.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12774-2EE2-7900-8467-E3927CE675AD}"/>
              </a:ext>
            </a:extLst>
          </p:cNvPr>
          <p:cNvSpPr txBox="1"/>
          <p:nvPr/>
        </p:nvSpPr>
        <p:spPr>
          <a:xfrm>
            <a:off x="6049323" y="3563525"/>
            <a:ext cx="139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Measure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1839E3-AD66-BC93-F051-970AECC7FBDA}"/>
                  </a:ext>
                </a:extLst>
              </p:cNvPr>
              <p:cNvSpPr txBox="1"/>
              <p:nvPr/>
            </p:nvSpPr>
            <p:spPr>
              <a:xfrm>
                <a:off x="4757976" y="4211792"/>
                <a:ext cx="6661891" cy="54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432FF"/>
                    </a:solidFill>
                  </a:rPr>
                  <a:t>Change</a:t>
                </a:r>
                <a:r>
                  <a:rPr lang="zh-CN" altLang="en-US" sz="2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to</a:t>
                </a:r>
                <a:r>
                  <a:rPr lang="zh-CN" altLang="en-US" sz="2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sub>
                    </m:sSub>
                    <m:r>
                      <a:rPr lang="en-US" altLang="zh-CN" sz="24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endParaRPr lang="en-US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1839E3-AD66-BC93-F051-970AECC7F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76" y="4211792"/>
                <a:ext cx="6661891" cy="549638"/>
              </a:xfrm>
              <a:prstGeom prst="rect">
                <a:avLst/>
              </a:prstGeom>
              <a:blipFill>
                <a:blip r:embed="rId8"/>
                <a:stretch>
                  <a:fillRect l="-1331" t="-4545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1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22" grpId="0"/>
      <p:bldP spid="23" grpId="0"/>
      <p:bldP spid="44" grpId="0"/>
      <p:bldP spid="11" grpId="0" animBg="1"/>
      <p:bldP spid="26" grpId="0" animBg="1"/>
      <p:bldP spid="28" grpId="0" animBg="1"/>
      <p:bldP spid="30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58BC-D0FE-82F0-8D04-F16371C1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313"/>
            <a:ext cx="10515600" cy="132556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4400" dirty="0"/>
              <a:t>Our</a:t>
            </a:r>
            <a:r>
              <a:rPr lang="zh-CN" altLang="en-US" sz="4400" dirty="0"/>
              <a:t> </a:t>
            </a:r>
            <a:r>
              <a:rPr lang="en-US" altLang="zh-CN" sz="4400" dirty="0"/>
              <a:t>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1BF2-2435-06BD-7A6A-8E3A71B833CF}"/>
              </a:ext>
            </a:extLst>
          </p:cNvPr>
          <p:cNvSpPr txBox="1"/>
          <p:nvPr/>
        </p:nvSpPr>
        <p:spPr>
          <a:xfrm>
            <a:off x="2186609" y="1518760"/>
            <a:ext cx="847605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14035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079D2C-D5F0-96DC-8FFE-E057FBFAF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20936"/>
              </p:ext>
            </p:extLst>
          </p:nvPr>
        </p:nvGraphicFramePr>
        <p:xfrm>
          <a:off x="1017749" y="2098237"/>
          <a:ext cx="10813774" cy="343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5305">
                  <a:extLst>
                    <a:ext uri="{9D8B030D-6E8A-4147-A177-3AD203B41FA5}">
                      <a16:colId xmlns:a16="http://schemas.microsoft.com/office/drawing/2014/main" val="2173568733"/>
                    </a:ext>
                  </a:extLst>
                </a:gridCol>
                <a:gridCol w="5498469">
                  <a:extLst>
                    <a:ext uri="{9D8B030D-6E8A-4147-A177-3AD203B41FA5}">
                      <a16:colId xmlns:a16="http://schemas.microsoft.com/office/drawing/2014/main" val="1460646103"/>
                    </a:ext>
                  </a:extLst>
                </a:gridCol>
              </a:tblGrid>
              <a:tr h="536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[TOV+11]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Quantum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Metropolis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algorithm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>
                        <a:alpha val="160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Marriott-Watrous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rewinding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Lemma,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Poly(n)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complex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Weak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single-qubit measurement</a:t>
                      </a:r>
                    </a:p>
                  </a:txBody>
                  <a:tcPr>
                    <a:solidFill>
                      <a:srgbClr val="FFFF00">
                        <a:alpha val="160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Issues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proof.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8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400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>
                        <a:alpha val="160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Shift-invariant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exist.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 </a:t>
                      </a:r>
                      <a:endParaRPr lang="en-US" sz="2400" dirty="0">
                        <a:solidFill>
                          <a:srgbClr val="0432FF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400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>
                        <a:alpha val="160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4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33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58BC-D0FE-82F0-8D04-F16371C1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313"/>
            <a:ext cx="10515600" cy="132556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4400" dirty="0"/>
              <a:t>Our</a:t>
            </a:r>
            <a:r>
              <a:rPr lang="zh-CN" altLang="en-US" sz="4400" dirty="0"/>
              <a:t> </a:t>
            </a:r>
            <a:r>
              <a:rPr lang="en-US" altLang="zh-CN" sz="4400" dirty="0"/>
              <a:t>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1BF2-2435-06BD-7A6A-8E3A71B833CF}"/>
              </a:ext>
            </a:extLst>
          </p:cNvPr>
          <p:cNvSpPr txBox="1"/>
          <p:nvPr/>
        </p:nvSpPr>
        <p:spPr>
          <a:xfrm>
            <a:off x="2186609" y="1518760"/>
            <a:ext cx="847605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14035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079D2C-D5F0-96DC-8FFE-E057FBFAF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62496"/>
              </p:ext>
            </p:extLst>
          </p:nvPr>
        </p:nvGraphicFramePr>
        <p:xfrm>
          <a:off x="1017749" y="2098237"/>
          <a:ext cx="10813774" cy="343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5305">
                  <a:extLst>
                    <a:ext uri="{9D8B030D-6E8A-4147-A177-3AD203B41FA5}">
                      <a16:colId xmlns:a16="http://schemas.microsoft.com/office/drawing/2014/main" val="2173568733"/>
                    </a:ext>
                  </a:extLst>
                </a:gridCol>
                <a:gridCol w="5498469">
                  <a:extLst>
                    <a:ext uri="{9D8B030D-6E8A-4147-A177-3AD203B41FA5}">
                      <a16:colId xmlns:a16="http://schemas.microsoft.com/office/drawing/2014/main" val="1460646103"/>
                    </a:ext>
                  </a:extLst>
                </a:gridCol>
              </a:tblGrid>
              <a:tr h="536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[TOV+11]</a:t>
                      </a:r>
                      <a:r>
                        <a:rPr lang="zh-CN" altLang="en-US" sz="2400" b="1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Quantum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Metropolis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algorithm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>
                        <a:alpha val="148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Marriott-Watrous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rewinding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Lemma,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Poly(n)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complex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Weak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measurement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single-qubit measurement</a:t>
                      </a:r>
                    </a:p>
                  </a:txBody>
                  <a:tcPr>
                    <a:solidFill>
                      <a:srgbClr val="FFFF00">
                        <a:alpha val="148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3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Issues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proof.</a:t>
                      </a:r>
                      <a:r>
                        <a:rPr lang="zh-CN" altLang="en-US" sz="2400" b="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4806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Provably</a:t>
                      </a:r>
                      <a:r>
                        <a:rPr lang="zh-CN" altLang="en-US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correct</a:t>
                      </a:r>
                      <a:endParaRPr lang="en-US" sz="2400" b="1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>
                        <a:alpha val="148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9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Shift-invariant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exist.</a:t>
                      </a:r>
                      <a:r>
                        <a:rPr lang="zh-CN" altLang="en-US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rgbClr val="0432FF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[CKBG23] </a:t>
                      </a:r>
                      <a:endParaRPr lang="en-US" sz="2400" dirty="0">
                        <a:solidFill>
                          <a:srgbClr val="0432FF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Boosted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QPE</a:t>
                      </a:r>
                      <a:r>
                        <a:rPr lang="zh-CN" altLang="en-US" sz="24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sz="2400" dirty="0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>
                        <a:alpha val="148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4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96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13B0-01B4-54B2-73C6-90818383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957ED-ADB9-E043-3C49-A1B06113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3" y="1882913"/>
            <a:ext cx="11276602" cy="2768600"/>
          </a:xfrm>
          <a:prstGeom prst="rect">
            <a:avLst/>
          </a:prstGeom>
        </p:spPr>
      </p:pic>
      <p:pic>
        <p:nvPicPr>
          <p:cNvPr id="11" name="Picture 10" descr="A number and circl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DB03E70-3033-D8B8-69F8-18A7FCA46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35" y="4304815"/>
            <a:ext cx="3665783" cy="5159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5E126-FA58-2ECC-707F-B3AE96AC5BA1}"/>
              </a:ext>
            </a:extLst>
          </p:cNvPr>
          <p:cNvSpPr txBox="1"/>
          <p:nvPr/>
        </p:nvSpPr>
        <p:spPr>
          <a:xfrm>
            <a:off x="831225" y="1343241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F14B618F-EB56-15B5-5B80-50D0729337C7}"/>
              </a:ext>
            </a:extLst>
          </p:cNvPr>
          <p:cNvSpPr/>
          <p:nvPr/>
        </p:nvSpPr>
        <p:spPr>
          <a:xfrm>
            <a:off x="2914600" y="3927517"/>
            <a:ext cx="291548" cy="490330"/>
          </a:xfrm>
          <a:prstGeom prst="down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58B7F-835B-5D5F-C0E1-9D6BB1022607}"/>
              </a:ext>
            </a:extLst>
          </p:cNvPr>
          <p:cNvSpPr txBox="1"/>
          <p:nvPr/>
        </p:nvSpPr>
        <p:spPr>
          <a:xfrm>
            <a:off x="2029550" y="3488404"/>
            <a:ext cx="1953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Arbitrary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unitary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9C5C29-A8B0-9B5F-A101-D73CC4C1E643}"/>
              </a:ext>
            </a:extLst>
          </p:cNvPr>
          <p:cNvSpPr/>
          <p:nvPr/>
        </p:nvSpPr>
        <p:spPr>
          <a:xfrm>
            <a:off x="3799650" y="1917546"/>
            <a:ext cx="1143411" cy="1401632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D0096AC-8495-3193-1CF8-77BA108D062B}"/>
              </a:ext>
            </a:extLst>
          </p:cNvPr>
          <p:cNvSpPr/>
          <p:nvPr/>
        </p:nvSpPr>
        <p:spPr>
          <a:xfrm>
            <a:off x="736667" y="4415216"/>
            <a:ext cx="6678392" cy="444448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57B391-5921-8B1E-12AB-FDCC2D55AC43}"/>
              </a:ext>
            </a:extLst>
          </p:cNvPr>
          <p:cNvSpPr/>
          <p:nvPr/>
        </p:nvSpPr>
        <p:spPr>
          <a:xfrm>
            <a:off x="1058150" y="1917546"/>
            <a:ext cx="2279410" cy="1401632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38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3" grpId="0" animBg="1"/>
      <p:bldP spid="4" grpId="0" animBg="1"/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13B0-01B4-54B2-73C6-90818383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957ED-ADB9-E043-3C49-A1B06113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3" y="1882913"/>
            <a:ext cx="11276602" cy="27686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9F37BA6-374A-14E8-4CB6-A326481D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43738"/>
            <a:ext cx="6450497" cy="843202"/>
          </a:xfrm>
          <a:prstGeom prst="rect">
            <a:avLst/>
          </a:prstGeom>
        </p:spPr>
      </p:pic>
      <p:pic>
        <p:nvPicPr>
          <p:cNvPr id="11" name="Picture 10" descr="A number and circl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DB03E70-3033-D8B8-69F8-18A7FCA4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35" y="4304815"/>
            <a:ext cx="3665783" cy="515925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5BC703-A115-C0B0-BFFF-D70B6ABE972C}"/>
              </a:ext>
            </a:extLst>
          </p:cNvPr>
          <p:cNvSpPr/>
          <p:nvPr/>
        </p:nvSpPr>
        <p:spPr>
          <a:xfrm>
            <a:off x="831225" y="4886896"/>
            <a:ext cx="6678392" cy="723313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FEEADAA-DD80-A19A-135F-DBF7564A2439}"/>
              </a:ext>
            </a:extLst>
          </p:cNvPr>
          <p:cNvSpPr/>
          <p:nvPr/>
        </p:nvSpPr>
        <p:spPr>
          <a:xfrm rot="10800000">
            <a:off x="4063447" y="5506277"/>
            <a:ext cx="291548" cy="490330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8A721-451D-8937-0DF0-95DE74162CFE}"/>
              </a:ext>
            </a:extLst>
          </p:cNvPr>
          <p:cNvSpPr txBox="1"/>
          <p:nvPr/>
        </p:nvSpPr>
        <p:spPr>
          <a:xfrm>
            <a:off x="3515170" y="6057280"/>
            <a:ext cx="2391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Weak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Measurement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E126-FA58-2ECC-707F-B3AE96AC5BA1}"/>
              </a:ext>
            </a:extLst>
          </p:cNvPr>
          <p:cNvSpPr txBox="1"/>
          <p:nvPr/>
        </p:nvSpPr>
        <p:spPr>
          <a:xfrm>
            <a:off x="831225" y="1343241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F14B618F-EB56-15B5-5B80-50D0729337C7}"/>
              </a:ext>
            </a:extLst>
          </p:cNvPr>
          <p:cNvSpPr/>
          <p:nvPr/>
        </p:nvSpPr>
        <p:spPr>
          <a:xfrm>
            <a:off x="2914600" y="3927517"/>
            <a:ext cx="291548" cy="490330"/>
          </a:xfrm>
          <a:prstGeom prst="down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2A851-0C81-F142-D3DA-1E42B421AE5C}"/>
              </a:ext>
            </a:extLst>
          </p:cNvPr>
          <p:cNvSpPr txBox="1"/>
          <p:nvPr/>
        </p:nvSpPr>
        <p:spPr>
          <a:xfrm>
            <a:off x="2029550" y="3488404"/>
            <a:ext cx="1953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Arbitrary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unitary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E54CAC-C127-6675-427E-F21868599147}"/>
              </a:ext>
            </a:extLst>
          </p:cNvPr>
          <p:cNvSpPr/>
          <p:nvPr/>
        </p:nvSpPr>
        <p:spPr>
          <a:xfrm>
            <a:off x="5486400" y="1997131"/>
            <a:ext cx="901148" cy="1401632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5532E6-EB47-E28D-D9C7-D1A606F38248}"/>
              </a:ext>
            </a:extLst>
          </p:cNvPr>
          <p:cNvSpPr/>
          <p:nvPr/>
        </p:nvSpPr>
        <p:spPr>
          <a:xfrm>
            <a:off x="6224565" y="1313608"/>
            <a:ext cx="2570104" cy="519273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55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13B0-01B4-54B2-73C6-90818383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957ED-ADB9-E043-3C49-A1B06113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3" y="1882913"/>
            <a:ext cx="11276602" cy="27686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9F37BA6-374A-14E8-4CB6-A326481D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43738"/>
            <a:ext cx="6450497" cy="843202"/>
          </a:xfrm>
          <a:prstGeom prst="rect">
            <a:avLst/>
          </a:prstGeom>
        </p:spPr>
      </p:pic>
      <p:pic>
        <p:nvPicPr>
          <p:cNvPr id="11" name="Picture 10" descr="A number and circl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DB03E70-3033-D8B8-69F8-18A7FCA4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35" y="4304815"/>
            <a:ext cx="3665783" cy="5159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5E126-FA58-2ECC-707F-B3AE96AC5BA1}"/>
              </a:ext>
            </a:extLst>
          </p:cNvPr>
          <p:cNvSpPr txBox="1"/>
          <p:nvPr/>
        </p:nvSpPr>
        <p:spPr>
          <a:xfrm>
            <a:off x="831225" y="1343241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BDAF9D-186E-3286-624F-865804312150}"/>
              </a:ext>
            </a:extLst>
          </p:cNvPr>
          <p:cNvSpPr/>
          <p:nvPr/>
        </p:nvSpPr>
        <p:spPr>
          <a:xfrm>
            <a:off x="6135757" y="1779511"/>
            <a:ext cx="2464904" cy="889293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9FD79-8704-3A2B-A48B-926D42AB0F3E}"/>
              </a:ext>
            </a:extLst>
          </p:cNvPr>
          <p:cNvSpPr txBox="1"/>
          <p:nvPr/>
        </p:nvSpPr>
        <p:spPr>
          <a:xfrm>
            <a:off x="7596847" y="4764973"/>
            <a:ext cx="384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Try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rewinding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by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performing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inverse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operations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22C006-57B1-FEE9-EEF3-84778DADD8D0}"/>
              </a:ext>
            </a:extLst>
          </p:cNvPr>
          <p:cNvSpPr/>
          <p:nvPr/>
        </p:nvSpPr>
        <p:spPr>
          <a:xfrm>
            <a:off x="7070035" y="2681261"/>
            <a:ext cx="3849756" cy="1993250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EC0A839-0EAD-E77D-3EF5-6AE3E6F300B2}"/>
              </a:ext>
            </a:extLst>
          </p:cNvPr>
          <p:cNvSpPr/>
          <p:nvPr/>
        </p:nvSpPr>
        <p:spPr>
          <a:xfrm rot="3629833">
            <a:off x="7914112" y="966894"/>
            <a:ext cx="246662" cy="1398313"/>
          </a:xfrm>
          <a:prstGeom prst="down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FB1F0-5440-AAE6-EE9C-01A1C83269AB}"/>
              </a:ext>
            </a:extLst>
          </p:cNvPr>
          <p:cNvSpPr txBox="1"/>
          <p:nvPr/>
        </p:nvSpPr>
        <p:spPr>
          <a:xfrm>
            <a:off x="7083287" y="653060"/>
            <a:ext cx="3271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Trace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out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the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last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registers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Refresh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with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states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C735506-F8B3-0153-EC2A-B621EFB2A5DD}"/>
              </a:ext>
            </a:extLst>
          </p:cNvPr>
          <p:cNvSpPr/>
          <p:nvPr/>
        </p:nvSpPr>
        <p:spPr>
          <a:xfrm>
            <a:off x="8600661" y="2464904"/>
            <a:ext cx="2464904" cy="755374"/>
          </a:xfrm>
          <a:prstGeom prst="roundRect">
            <a:avLst/>
          </a:prstGeom>
          <a:solidFill>
            <a:srgbClr val="0432FF">
              <a:alpha val="0"/>
            </a:srgb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0432FF"/>
              </a:solidFill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842B9CF-4CD6-5DCC-A3B1-EA80F8F92BA7}"/>
              </a:ext>
            </a:extLst>
          </p:cNvPr>
          <p:cNvSpPr/>
          <p:nvPr/>
        </p:nvSpPr>
        <p:spPr>
          <a:xfrm>
            <a:off x="9659020" y="2009870"/>
            <a:ext cx="386127" cy="422489"/>
          </a:xfrm>
          <a:prstGeom prst="downArrow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DC8CB2-C50C-7DA9-4D0F-48E65C2FE195}"/>
              </a:ext>
            </a:extLst>
          </p:cNvPr>
          <p:cNvSpPr txBox="1"/>
          <p:nvPr/>
        </p:nvSpPr>
        <p:spPr>
          <a:xfrm>
            <a:off x="8013420" y="1637396"/>
            <a:ext cx="4178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</a:rPr>
              <a:t>The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state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is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close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to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the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accept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case</a:t>
            </a:r>
            <a:endParaRPr 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8" grpId="0" animBg="1"/>
      <p:bldP spid="10" grpId="0" animBg="1"/>
      <p:bldP spid="17" grpId="0"/>
      <p:bldP spid="18" grpId="0" animBg="1"/>
      <p:bldP spid="19" grpId="0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13B0-01B4-54B2-73C6-90818383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957ED-ADB9-E043-3C49-A1B06113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3" y="1882913"/>
            <a:ext cx="11276602" cy="27686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9F37BA6-374A-14E8-4CB6-A326481D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43738"/>
            <a:ext cx="6450497" cy="843202"/>
          </a:xfrm>
          <a:prstGeom prst="rect">
            <a:avLst/>
          </a:prstGeom>
        </p:spPr>
      </p:pic>
      <p:pic>
        <p:nvPicPr>
          <p:cNvPr id="11" name="Picture 10" descr="A number and circl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DB03E70-3033-D8B8-69F8-18A7FCA4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35" y="4304815"/>
            <a:ext cx="3665783" cy="51592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5DC81A-C0CC-BBFD-2B7A-FDE8D4F76DA1}"/>
              </a:ext>
            </a:extLst>
          </p:cNvPr>
          <p:cNvSpPr/>
          <p:nvPr/>
        </p:nvSpPr>
        <p:spPr>
          <a:xfrm>
            <a:off x="8594618" y="3504109"/>
            <a:ext cx="3016184" cy="1058668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E126-FA58-2ECC-707F-B3AE96AC5BA1}"/>
              </a:ext>
            </a:extLst>
          </p:cNvPr>
          <p:cNvSpPr txBox="1"/>
          <p:nvPr/>
        </p:nvSpPr>
        <p:spPr>
          <a:xfrm>
            <a:off x="831225" y="1343241"/>
            <a:ext cx="868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arbitrary,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probability.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F7F01-CBAD-C7A5-B955-2EB6A10785EA}"/>
              </a:ext>
            </a:extLst>
          </p:cNvPr>
          <p:cNvSpPr txBox="1"/>
          <p:nvPr/>
        </p:nvSpPr>
        <p:spPr>
          <a:xfrm>
            <a:off x="7596847" y="4764973"/>
            <a:ext cx="384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Try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rewinding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by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performing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inverse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operations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05F1B5-B37F-2D20-64DA-883C0CF2F48B}"/>
              </a:ext>
            </a:extLst>
          </p:cNvPr>
          <p:cNvSpPr/>
          <p:nvPr/>
        </p:nvSpPr>
        <p:spPr>
          <a:xfrm>
            <a:off x="7070035" y="2681261"/>
            <a:ext cx="3849756" cy="1993250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05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8D72-70EA-49CF-FFA7-B4907F7C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computers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dirty="0"/>
          </a:p>
        </p:txBody>
      </p:sp>
      <p:pic>
        <p:nvPicPr>
          <p:cNvPr id="8" name="Picture 7" descr="A green tree with many branches&#10;&#10;Description automatically generated">
            <a:extLst>
              <a:ext uri="{FF2B5EF4-FFF2-40B4-BE49-F238E27FC236}">
                <a16:creationId xmlns:a16="http://schemas.microsoft.com/office/drawing/2014/main" id="{C0E1870E-DE6B-CFD6-D427-20254A45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89" y="1857084"/>
            <a:ext cx="2740312" cy="2031705"/>
          </a:xfrm>
          <a:prstGeom prst="rect">
            <a:avLst/>
          </a:prstGeom>
        </p:spPr>
      </p:pic>
      <p:pic>
        <p:nvPicPr>
          <p:cNvPr id="9" name="Picture 8" descr="A picture containing art, circle, astronomy, star&#10;&#10;Description automatically generated">
            <a:extLst>
              <a:ext uri="{FF2B5EF4-FFF2-40B4-BE49-F238E27FC236}">
                <a16:creationId xmlns:a16="http://schemas.microsoft.com/office/drawing/2014/main" id="{47A7B663-C1E7-A05F-A92F-BFF361E05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20833" y="1801952"/>
            <a:ext cx="1629961" cy="1855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7C495C-8493-CC6F-1719-DF6F338429F1}"/>
              </a:ext>
            </a:extLst>
          </p:cNvPr>
          <p:cNvSpPr txBox="1"/>
          <p:nvPr/>
        </p:nvSpPr>
        <p:spPr>
          <a:xfrm>
            <a:off x="1996789" y="4025868"/>
            <a:ext cx="48487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Algebraic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(rare)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Factoring,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Shor’s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subgroup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646EB-8C9A-C042-27F7-FB525177A801}"/>
              </a:ext>
            </a:extLst>
          </p:cNvPr>
          <p:cNvSpPr txBox="1"/>
          <p:nvPr/>
        </p:nvSpPr>
        <p:spPr>
          <a:xfrm>
            <a:off x="6595557" y="3995735"/>
            <a:ext cx="4110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(common)</a:t>
            </a:r>
          </a:p>
          <a:p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13B0-01B4-54B2-73C6-90818383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957ED-ADB9-E043-3C49-A1B06113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3" y="1882913"/>
            <a:ext cx="11276602" cy="276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4088F-3EE2-C0B1-3046-112900490745}"/>
              </a:ext>
            </a:extLst>
          </p:cNvPr>
          <p:cNvSpPr txBox="1"/>
          <p:nvPr/>
        </p:nvSpPr>
        <p:spPr>
          <a:xfrm>
            <a:off x="851453" y="4143681"/>
            <a:ext cx="6993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Remarks: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We</a:t>
            </a:r>
            <a:r>
              <a:rPr lang="zh-CN" altLang="en-US" sz="2200" dirty="0"/>
              <a:t> </a:t>
            </a:r>
            <a:r>
              <a:rPr lang="en-US" altLang="zh-CN" sz="2200" dirty="0"/>
              <a:t>choose</a:t>
            </a:r>
            <a:r>
              <a:rPr lang="zh-CN" altLang="en-US" sz="2200" dirty="0"/>
              <a:t> </a:t>
            </a:r>
            <a:r>
              <a:rPr lang="en-US" altLang="zh-CN" sz="2200" b="1" dirty="0"/>
              <a:t>QPE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b="1" dirty="0"/>
              <a:t>FQPE</a:t>
            </a:r>
            <a:r>
              <a:rPr lang="zh-CN" altLang="en-US" sz="2200" dirty="0"/>
              <a:t> </a:t>
            </a:r>
            <a:r>
              <a:rPr lang="en-US" altLang="zh-CN" sz="2200" dirty="0"/>
              <a:t>randomly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avoid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bias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in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phase.</a:t>
            </a:r>
          </a:p>
        </p:txBody>
      </p:sp>
      <p:pic>
        <p:nvPicPr>
          <p:cNvPr id="9" name="Picture 8" descr="A number and circl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1A5CC27-05ED-A1DD-4593-318ADEDD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06" y="3627756"/>
            <a:ext cx="3665783" cy="51592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545470-A2B8-916A-4D25-15BE1D626DF4}"/>
              </a:ext>
            </a:extLst>
          </p:cNvPr>
          <p:cNvSpPr/>
          <p:nvPr/>
        </p:nvSpPr>
        <p:spPr>
          <a:xfrm flipV="1">
            <a:off x="677872" y="3693493"/>
            <a:ext cx="4101049" cy="515925"/>
          </a:xfrm>
          <a:prstGeom prst="roundRect">
            <a:avLst/>
          </a:prstGeom>
          <a:solidFill>
            <a:schemeClr val="lt1">
              <a:alpha val="0"/>
            </a:schemeClr>
          </a:solidFill>
          <a:ln w="34925">
            <a:solidFill>
              <a:srgbClr val="0070C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78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13B0-01B4-54B2-73C6-90818383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957ED-ADB9-E043-3C49-A1B06113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3" y="1882913"/>
            <a:ext cx="11276602" cy="276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4088F-3EE2-C0B1-3046-112900490745}"/>
              </a:ext>
            </a:extLst>
          </p:cNvPr>
          <p:cNvSpPr txBox="1"/>
          <p:nvPr/>
        </p:nvSpPr>
        <p:spPr>
          <a:xfrm>
            <a:off x="851453" y="4143681"/>
            <a:ext cx="69938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Remarks: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We</a:t>
            </a:r>
            <a:r>
              <a:rPr lang="zh-CN" altLang="en-US" sz="2200" dirty="0"/>
              <a:t> </a:t>
            </a:r>
            <a:r>
              <a:rPr lang="en-US" altLang="zh-CN" sz="2200" dirty="0"/>
              <a:t>choose</a:t>
            </a:r>
            <a:r>
              <a:rPr lang="zh-CN" altLang="en-US" sz="2200" dirty="0"/>
              <a:t> </a:t>
            </a:r>
            <a:r>
              <a:rPr lang="en-US" altLang="zh-CN" sz="2200" b="1" dirty="0"/>
              <a:t>QPE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b="1" dirty="0"/>
              <a:t>FQPE</a:t>
            </a:r>
            <a:r>
              <a:rPr lang="zh-CN" altLang="en-US" sz="2200" dirty="0"/>
              <a:t> </a:t>
            </a:r>
            <a:r>
              <a:rPr lang="en-US" altLang="zh-CN" sz="2200" dirty="0"/>
              <a:t>randomly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cancel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bias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in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err="1"/>
              <a:t>ALTAccept</a:t>
            </a:r>
            <a:r>
              <a:rPr lang="zh-CN" altLang="en-US" sz="2200" dirty="0"/>
              <a:t>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altLang="zh-CN" sz="2200" dirty="0"/>
              <a:t>essential</a:t>
            </a:r>
            <a:r>
              <a:rPr lang="zh-CN" altLang="en-US" sz="2200" dirty="0"/>
              <a:t> </a:t>
            </a:r>
            <a:r>
              <a:rPr lang="en-US" altLang="zh-CN" sz="2200" dirty="0"/>
              <a:t>for</a:t>
            </a:r>
            <a:r>
              <a:rPr lang="zh-CN" altLang="en-US" sz="2200" dirty="0"/>
              <a:t> </a:t>
            </a:r>
            <a:r>
              <a:rPr lang="en-US" altLang="zh-CN" sz="2200" dirty="0"/>
              <a:t>simplifying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rewinding</a:t>
            </a:r>
            <a:r>
              <a:rPr lang="zh-CN" altLang="en-US" sz="2200" dirty="0"/>
              <a:t> </a:t>
            </a:r>
            <a:r>
              <a:rPr lang="en-US" altLang="zh-CN" sz="2200" dirty="0"/>
              <a:t>even</a:t>
            </a:r>
            <a:r>
              <a:rPr lang="zh-CN" altLang="en-US" sz="2200" dirty="0"/>
              <a:t> </a:t>
            </a:r>
            <a:r>
              <a:rPr lang="en-US" altLang="zh-CN" sz="2200" dirty="0"/>
              <a:t>using</a:t>
            </a:r>
            <a:r>
              <a:rPr lang="zh-CN" altLang="en-US" sz="2200" dirty="0"/>
              <a:t> </a:t>
            </a:r>
            <a:r>
              <a:rPr lang="en-US" altLang="zh-CN" sz="2200" dirty="0"/>
              <a:t>weak</a:t>
            </a:r>
            <a:r>
              <a:rPr lang="zh-CN" altLang="en-US" sz="2200" dirty="0"/>
              <a:t> </a:t>
            </a:r>
            <a:r>
              <a:rPr lang="en-US" altLang="zh-CN" sz="2200" dirty="0"/>
              <a:t>measurement.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E450C4-7CFF-EF1E-C3AF-D67784CCFDB8}"/>
              </a:ext>
            </a:extLst>
          </p:cNvPr>
          <p:cNvSpPr/>
          <p:nvPr/>
        </p:nvSpPr>
        <p:spPr>
          <a:xfrm>
            <a:off x="8600661" y="2464904"/>
            <a:ext cx="2464904" cy="755374"/>
          </a:xfrm>
          <a:prstGeom prst="roundRect">
            <a:avLst/>
          </a:prstGeom>
          <a:solidFill>
            <a:srgbClr val="0432FF">
              <a:alpha val="0"/>
            </a:srgbClr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27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3914-0A9B-5315-4E07-D2A35421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proof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95BC-6600-C30D-3DEF-88677AE6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Energy-time</a:t>
            </a:r>
            <a:r>
              <a:rPr lang="zh-CN" altLang="en-US" sz="2400" dirty="0"/>
              <a:t> </a:t>
            </a:r>
            <a:r>
              <a:rPr lang="en-US" altLang="zh-CN" sz="2400" dirty="0"/>
              <a:t>uncertainty</a:t>
            </a:r>
            <a:r>
              <a:rPr lang="zh-CN" altLang="en-US" sz="2400" dirty="0"/>
              <a:t> </a:t>
            </a:r>
            <a:r>
              <a:rPr lang="en-US" altLang="zh-CN" sz="2400" dirty="0"/>
              <a:t>principle: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altLang="zh-CN" dirty="0"/>
              <a:t>QPE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1/poly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precision.</a:t>
            </a:r>
          </a:p>
          <a:p>
            <a:pPr lvl="1"/>
            <a:r>
              <a:rPr lang="en-US" altLang="zh-CN" dirty="0"/>
              <a:t>QPE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non-deterministic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15A2D-6785-B600-FF9E-1F10636DC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" t="2876" r="14876" b="17268"/>
          <a:stretch/>
        </p:blipFill>
        <p:spPr>
          <a:xfrm>
            <a:off x="1139686" y="3096838"/>
            <a:ext cx="4744278" cy="3602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52645-A902-5D8E-D46A-ABF86706AD30}"/>
              </a:ext>
            </a:extLst>
          </p:cNvPr>
          <p:cNvSpPr txBox="1"/>
          <p:nvPr/>
        </p:nvSpPr>
        <p:spPr>
          <a:xfrm>
            <a:off x="6379264" y="3493462"/>
            <a:ext cx="4673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70C0"/>
                </a:solidFill>
              </a:rPr>
              <a:t>We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developed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a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technique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for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analyzing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non-deterministic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QPE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by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deterministic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QPE.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E408-2C2D-2A4B-A41B-084DA3B7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C8CD-8A60-10C9-2D24-3174FBC5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conceptually</a:t>
            </a:r>
            <a:r>
              <a:rPr lang="zh-CN" altLang="en-US" b="1" dirty="0"/>
              <a:t> </a:t>
            </a:r>
            <a:r>
              <a:rPr lang="en-US" altLang="zh-CN" b="1" dirty="0"/>
              <a:t>simple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/>
              <a:t>provably</a:t>
            </a:r>
            <a:r>
              <a:rPr lang="zh-CN" altLang="en-US" b="1" dirty="0"/>
              <a:t> </a:t>
            </a:r>
            <a:r>
              <a:rPr lang="en-US" altLang="zh-CN" b="1" dirty="0"/>
              <a:t>correct</a:t>
            </a:r>
            <a:r>
              <a:rPr lang="zh-CN" altLang="en-US" b="1" dirty="0"/>
              <a:t> </a:t>
            </a:r>
            <a:r>
              <a:rPr lang="en-US" altLang="zh-CN" dirty="0"/>
              <a:t>Gibbs</a:t>
            </a:r>
            <a:r>
              <a:rPr lang="zh-CN" altLang="en-US" dirty="0"/>
              <a:t> </a:t>
            </a:r>
            <a:r>
              <a:rPr lang="en-US" dirty="0"/>
              <a:t>sampler,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mimicking</a:t>
            </a:r>
            <a:r>
              <a:rPr lang="zh-CN" altLang="en-US" dirty="0"/>
              <a:t> </a:t>
            </a:r>
            <a:r>
              <a:rPr lang="en-US" altLang="zh-CN" b="1" dirty="0"/>
              <a:t>classical</a:t>
            </a:r>
            <a:r>
              <a:rPr lang="zh-CN" altLang="en-US" dirty="0"/>
              <a:t> </a:t>
            </a:r>
            <a:r>
              <a:rPr lang="en-US" altLang="zh-CN" b="1" dirty="0"/>
              <a:t>Metropolis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en-US" altLang="zh-CN" dirty="0"/>
              <a:t>Adapted</a:t>
            </a:r>
            <a:r>
              <a:rPr lang="zh-CN" altLang="en-US" dirty="0"/>
              <a:t> </a:t>
            </a:r>
            <a:r>
              <a:rPr lang="en-US" altLang="zh-CN" dirty="0"/>
              <a:t>existing classical</a:t>
            </a:r>
            <a:r>
              <a:rPr lang="zh-CN" altLang="en-US" dirty="0"/>
              <a:t> </a:t>
            </a:r>
            <a:r>
              <a:rPr lang="en-US" altLang="zh-CN" dirty="0"/>
              <a:t>(heuristic/rigorous)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Gibbs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preparation?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Gibbs</a:t>
            </a:r>
            <a:r>
              <a:rPr lang="zh-CN" altLang="en-US" dirty="0"/>
              <a:t> </a:t>
            </a:r>
            <a:r>
              <a:rPr lang="en-US" altLang="zh-CN" dirty="0"/>
              <a:t>sampling?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Mixing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Hamiltonian?</a:t>
            </a:r>
            <a:r>
              <a:rPr lang="zh-CN" altLang="en-US" dirty="0"/>
              <a:t> </a:t>
            </a:r>
            <a:r>
              <a:rPr lang="en-US" altLang="zh-CN" dirty="0"/>
              <a:t>(1D,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high/low</a:t>
            </a:r>
            <a:r>
              <a:rPr lang="zh-CN" altLang="en-US" dirty="0"/>
              <a:t> </a:t>
            </a:r>
            <a:r>
              <a:rPr lang="en-US" altLang="zh-CN" dirty="0"/>
              <a:t>temperature)…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3BEC0C-2A60-9D2C-EBB4-61A95FECAD6B}"/>
              </a:ext>
            </a:extLst>
          </p:cNvPr>
          <p:cNvSpPr txBox="1">
            <a:spLocks/>
          </p:cNvSpPr>
          <p:nvPr/>
        </p:nvSpPr>
        <p:spPr>
          <a:xfrm>
            <a:off x="4630228" y="5657384"/>
            <a:ext cx="113538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listening.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1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1D39-7B05-76F4-78D7-535BB4A2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D132-864C-0BA5-D27E-EB3210A7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3" y="3651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Appendix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8560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C276-4DF4-5D34-B170-350623D1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ED30-D00D-781C-EE3D-9292FA67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/>
              <a:t>[</a:t>
            </a:r>
            <a:r>
              <a:rPr lang="en-US" sz="2200" dirty="0"/>
              <a:t>GZ03] Alice </a:t>
            </a:r>
            <a:r>
              <a:rPr lang="en-US" sz="2200" dirty="0" err="1"/>
              <a:t>Guionnet</a:t>
            </a:r>
            <a:r>
              <a:rPr lang="en-US" sz="2200" dirty="0"/>
              <a:t> and </a:t>
            </a:r>
            <a:r>
              <a:rPr lang="en-US" sz="2200" dirty="0" err="1"/>
              <a:t>Boguslaw</a:t>
            </a:r>
            <a:r>
              <a:rPr lang="en-US" sz="2200" dirty="0"/>
              <a:t> </a:t>
            </a:r>
            <a:r>
              <a:rPr lang="en-US" sz="2200" dirty="0" err="1"/>
              <a:t>Zegarlinksi</a:t>
            </a:r>
            <a:r>
              <a:rPr lang="en-US" sz="2200" dirty="0"/>
              <a:t>. Lectures on logarithmic </a:t>
            </a:r>
            <a:r>
              <a:rPr lang="en-US" sz="2200" dirty="0" err="1"/>
              <a:t>sobolev</a:t>
            </a:r>
            <a:r>
              <a:rPr lang="en-US" sz="2200" dirty="0"/>
              <a:t> inequalities.</a:t>
            </a:r>
            <a:r>
              <a:rPr lang="zh-CN" altLang="en-US" sz="2200" dirty="0"/>
              <a:t> </a:t>
            </a:r>
            <a:r>
              <a:rPr lang="en-US" sz="2200" dirty="0" err="1"/>
              <a:t>Seminaire</a:t>
            </a:r>
            <a:r>
              <a:rPr lang="en-US" sz="2200" dirty="0"/>
              <a:t> de probabilit</a:t>
            </a:r>
            <a:r>
              <a:rPr lang="en-US" altLang="zh-CN" sz="2200" dirty="0"/>
              <a:t>i</a:t>
            </a:r>
            <a:r>
              <a:rPr lang="en-US" sz="2200" dirty="0"/>
              <a:t>es XXXVI, pages 1–134, 2003</a:t>
            </a:r>
            <a:r>
              <a:rPr lang="en-US" altLang="zh-CN" sz="2200" dirty="0"/>
              <a:t>.</a:t>
            </a:r>
          </a:p>
          <a:p>
            <a:pPr marL="0" indent="0">
              <a:buNone/>
            </a:pPr>
            <a:r>
              <a:rPr lang="en-US" altLang="zh-CN" sz="2200" dirty="0"/>
              <a:t>[</a:t>
            </a:r>
            <a:r>
              <a:rPr lang="en-US" sz="2200" dirty="0"/>
              <a:t>MRR+53] Nicholas Metropolis, Arianna W Rosenbluth, Marshall N Rosenbluth, Augusta H Teller, and Edward Teller. Equation of state calculations by fast computing machines. The journal of chemical physics, 21(6):1087–1092, 1953.</a:t>
            </a:r>
          </a:p>
          <a:p>
            <a:pPr marL="0" indent="0">
              <a:buNone/>
            </a:pPr>
            <a:r>
              <a:rPr lang="en-US" sz="2200" dirty="0"/>
              <a:t>[MO94] Fabio Martinelli and Enzo </a:t>
            </a:r>
            <a:r>
              <a:rPr lang="en-US" sz="2200" dirty="0" err="1"/>
              <a:t>Olivieri</a:t>
            </a:r>
            <a:r>
              <a:rPr lang="en-US" sz="2200" dirty="0"/>
              <a:t>. Approach to equilibrium of </a:t>
            </a:r>
            <a:r>
              <a:rPr lang="en-US" sz="2200" dirty="0" err="1"/>
              <a:t>glauber</a:t>
            </a:r>
            <a:r>
              <a:rPr lang="en-US" sz="2200" dirty="0"/>
              <a:t> dynamics in</a:t>
            </a:r>
            <a:br>
              <a:rPr lang="en-US" sz="2200" dirty="0"/>
            </a:br>
            <a:r>
              <a:rPr lang="en-US" sz="2200" dirty="0"/>
              <a:t>the one phase region: </a:t>
            </a:r>
            <a:r>
              <a:rPr lang="en-US" sz="2200" dirty="0" err="1"/>
              <a:t>Ii</a:t>
            </a:r>
            <a:r>
              <a:rPr lang="en-US" sz="2200" dirty="0"/>
              <a:t>. the general case. Communications in Mathematical Physics,</a:t>
            </a:r>
            <a:br>
              <a:rPr lang="en-US" sz="2200" dirty="0"/>
            </a:br>
            <a:r>
              <a:rPr lang="en-US" sz="2200" dirty="0"/>
              <a:t>161(3):487–514, 1994</a:t>
            </a:r>
          </a:p>
          <a:p>
            <a:pPr marL="0" indent="0">
              <a:buNone/>
            </a:pPr>
            <a:r>
              <a:rPr lang="en-US" sz="2200" dirty="0"/>
              <a:t>[FGW23] </a:t>
            </a:r>
            <a:r>
              <a:rPr lang="en-US" sz="2200" dirty="0" err="1"/>
              <a:t>Weiming</a:t>
            </a:r>
            <a:r>
              <a:rPr lang="en-US" sz="2200" dirty="0"/>
              <a:t> Feng, Heng Guo, and </a:t>
            </a:r>
            <a:r>
              <a:rPr lang="en-US" sz="2200" dirty="0" err="1"/>
              <a:t>Jiaheng</a:t>
            </a:r>
            <a:r>
              <a:rPr lang="en-US" sz="2200" dirty="0"/>
              <a:t> Wang. </a:t>
            </a:r>
            <a:r>
              <a:rPr lang="en-US" sz="2200" dirty="0" err="1"/>
              <a:t>Swendsen</a:t>
            </a:r>
            <a:r>
              <a:rPr lang="en-US" sz="2200" dirty="0"/>
              <a:t>-wang dynamics for the ferro-</a:t>
            </a:r>
            <a:br>
              <a:rPr lang="en-US" sz="2200" dirty="0"/>
            </a:br>
            <a:r>
              <a:rPr lang="en-US" sz="2200" dirty="0"/>
              <a:t>magnetic </a:t>
            </a:r>
            <a:r>
              <a:rPr lang="en-US" sz="2200" dirty="0" err="1"/>
              <a:t>ising</a:t>
            </a:r>
            <a:r>
              <a:rPr lang="en-US" sz="2200" dirty="0"/>
              <a:t> model with external fields. Information and Computation, 294:105066,</a:t>
            </a:r>
            <a:br>
              <a:rPr lang="en-US" sz="2200" dirty="0"/>
            </a:br>
            <a:r>
              <a:rPr lang="en-US" sz="2200" dirty="0"/>
              <a:t>2023.</a:t>
            </a:r>
          </a:p>
        </p:txBody>
      </p:sp>
    </p:spTree>
    <p:extLst>
      <p:ext uri="{BB962C8B-B14F-4D97-AF65-F5344CB8AC3E}">
        <p14:creationId xmlns:p14="http://schemas.microsoft.com/office/powerpoint/2010/main" val="54069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0473-719D-D116-FFBC-5C4202F8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[SW87] Robert H </a:t>
            </a:r>
            <a:r>
              <a:rPr lang="en-US" sz="2200" dirty="0" err="1"/>
              <a:t>Swendsen</a:t>
            </a:r>
            <a:r>
              <a:rPr lang="en-US" sz="2200" dirty="0"/>
              <a:t> and Jian-Sheng Wang. Nonuniversal critical dynamics in monte</a:t>
            </a:r>
            <a:br>
              <a:rPr lang="en-US" sz="2200" dirty="0"/>
            </a:br>
            <a:r>
              <a:rPr lang="en-US" sz="2200" dirty="0" err="1"/>
              <a:t>carlo</a:t>
            </a:r>
            <a:r>
              <a:rPr lang="en-US" sz="2200" dirty="0"/>
              <a:t> simulations. Physical review letters, 58(2):86, 1987</a:t>
            </a:r>
          </a:p>
          <a:p>
            <a:r>
              <a:rPr lang="en-US" sz="2200" dirty="0"/>
              <a:t>[RFA24] </a:t>
            </a:r>
            <a:r>
              <a:rPr lang="en-US" sz="2200" dirty="0" err="1"/>
              <a:t>Cambyse</a:t>
            </a:r>
            <a:r>
              <a:rPr lang="en-US" sz="2200" dirty="0"/>
              <a:t> </a:t>
            </a:r>
            <a:r>
              <a:rPr lang="en-US" sz="2200" dirty="0" err="1"/>
              <a:t>Rouze</a:t>
            </a:r>
            <a:r>
              <a:rPr lang="en-US" sz="2200" dirty="0"/>
              <a:t>, Daniel </a:t>
            </a:r>
            <a:r>
              <a:rPr lang="en-US" sz="2200" dirty="0" err="1"/>
              <a:t>Stilck</a:t>
            </a:r>
            <a:r>
              <a:rPr lang="en-US" sz="2200" dirty="0"/>
              <a:t> </a:t>
            </a:r>
            <a:r>
              <a:rPr lang="en-US" sz="2200" dirty="0" err="1"/>
              <a:t>Fran¸ca</a:t>
            </a:r>
            <a:r>
              <a:rPr lang="en-US" sz="2200" dirty="0"/>
              <a:t>, and Alvaro M Alhambra. Efficient thermalization and universal quantum computing with quantum </a:t>
            </a:r>
            <a:r>
              <a:rPr lang="en-US" sz="2200" dirty="0" err="1"/>
              <a:t>gibbs</a:t>
            </a:r>
            <a:r>
              <a:rPr lang="en-US" sz="2200" dirty="0"/>
              <a:t> samplers. </a:t>
            </a:r>
            <a:r>
              <a:rPr lang="en-US" sz="2200" dirty="0" err="1"/>
              <a:t>arXiv</a:t>
            </a:r>
            <a:r>
              <a:rPr lang="en-US" sz="2200" dirty="0"/>
              <a:t> preprint arXiv:2403.12691, 2024</a:t>
            </a:r>
          </a:p>
          <a:p>
            <a:r>
              <a:rPr lang="en-US" sz="2200" dirty="0"/>
              <a:t>[BLMT24] </a:t>
            </a:r>
            <a:r>
              <a:rPr lang="en-US" sz="2200" dirty="0" err="1"/>
              <a:t>Ainesh</a:t>
            </a:r>
            <a:r>
              <a:rPr lang="en-US" sz="2200" dirty="0"/>
              <a:t> </a:t>
            </a:r>
            <a:r>
              <a:rPr lang="en-US" sz="2200" dirty="0" err="1"/>
              <a:t>Bakshi</a:t>
            </a:r>
            <a:r>
              <a:rPr lang="en-US" sz="2200" dirty="0"/>
              <a:t>, Allen Liu, Ankur </a:t>
            </a:r>
            <a:r>
              <a:rPr lang="en-US" sz="2200" dirty="0" err="1"/>
              <a:t>Moitra</a:t>
            </a:r>
            <a:r>
              <a:rPr lang="en-US" sz="2200" dirty="0"/>
              <a:t>, and Ewin Tang. High-temperature </a:t>
            </a:r>
            <a:r>
              <a:rPr lang="en-US" sz="2200" dirty="0" err="1"/>
              <a:t>gibbs</a:t>
            </a:r>
            <a:r>
              <a:rPr lang="en-US" sz="2200" dirty="0"/>
              <a:t> states are unentangled and efficiently preparable. </a:t>
            </a:r>
            <a:r>
              <a:rPr lang="en-US" sz="2200" dirty="0" err="1"/>
              <a:t>arXiv</a:t>
            </a:r>
            <a:r>
              <a:rPr lang="en-US" sz="2200" dirty="0"/>
              <a:t> preprint arXiv:2403.16850, 2024.</a:t>
            </a:r>
          </a:p>
          <a:p>
            <a:r>
              <a:rPr lang="en-US" sz="2200" dirty="0"/>
              <a:t>[Dav76] Edward Brian Davies. Quantum theory of open systems. (No Title), 1976</a:t>
            </a:r>
          </a:p>
        </p:txBody>
      </p:sp>
    </p:spTree>
    <p:extLst>
      <p:ext uri="{BB962C8B-B14F-4D97-AF65-F5344CB8AC3E}">
        <p14:creationId xmlns:p14="http://schemas.microsoft.com/office/powerpoint/2010/main" val="1069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8D72-70EA-49CF-FFA7-B4907F7C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computers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dirty="0"/>
          </a:p>
        </p:txBody>
      </p:sp>
      <p:pic>
        <p:nvPicPr>
          <p:cNvPr id="8" name="Picture 7" descr="A green tree with many branches&#10;&#10;Description automatically generated">
            <a:extLst>
              <a:ext uri="{FF2B5EF4-FFF2-40B4-BE49-F238E27FC236}">
                <a16:creationId xmlns:a16="http://schemas.microsoft.com/office/drawing/2014/main" id="{C0E1870E-DE6B-CFD6-D427-20254A45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89" y="1857084"/>
            <a:ext cx="2740312" cy="2031705"/>
          </a:xfrm>
          <a:prstGeom prst="rect">
            <a:avLst/>
          </a:prstGeom>
        </p:spPr>
      </p:pic>
      <p:pic>
        <p:nvPicPr>
          <p:cNvPr id="9" name="Picture 8" descr="A picture containing art, circle, astronomy, star&#10;&#10;Description automatically generated">
            <a:extLst>
              <a:ext uri="{FF2B5EF4-FFF2-40B4-BE49-F238E27FC236}">
                <a16:creationId xmlns:a16="http://schemas.microsoft.com/office/drawing/2014/main" id="{47A7B663-C1E7-A05F-A92F-BFF361E0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20833" y="1801952"/>
            <a:ext cx="1629961" cy="1855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7C495C-8493-CC6F-1719-DF6F338429F1}"/>
              </a:ext>
            </a:extLst>
          </p:cNvPr>
          <p:cNvSpPr txBox="1"/>
          <p:nvPr/>
        </p:nvSpPr>
        <p:spPr>
          <a:xfrm>
            <a:off x="1996789" y="4025868"/>
            <a:ext cx="48487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Algebraic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(rare)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Factoring,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Shor’s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subgroup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646EB-8C9A-C042-27F7-FB525177A801}"/>
              </a:ext>
            </a:extLst>
          </p:cNvPr>
          <p:cNvSpPr txBox="1"/>
          <p:nvPr/>
        </p:nvSpPr>
        <p:spPr>
          <a:xfrm>
            <a:off x="6595557" y="3995735"/>
            <a:ext cx="411047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(common)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(electronic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structure)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Gibbs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8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8D72-70EA-49CF-FFA7-B4907F7C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Gibbs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EEC2-8F34-55F1-545C-1D30E6B5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50" y="1545098"/>
            <a:ext cx="10515600" cy="600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many-body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finite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temperature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0763E451-F48C-1FB4-865B-110A75F23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952" y="2411853"/>
            <a:ext cx="3166070" cy="23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C18B50-6448-54F8-E0DF-E4CAF46D44E1}"/>
                  </a:ext>
                </a:extLst>
              </p:cNvPr>
              <p:cNvSpPr txBox="1"/>
              <p:nvPr/>
            </p:nvSpPr>
            <p:spPr>
              <a:xfrm>
                <a:off x="4415629" y="2078483"/>
                <a:ext cx="452247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Local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Hamiltonian: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en-US" altLang="zh-CN" sz="24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en-US" altLang="zh-CN" sz="24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zh-CN" altLang="en-US" sz="24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endParaRPr lang="en-CN" sz="2400" dirty="0">
                  <a:solidFill>
                    <a:srgbClr val="0070C0"/>
                  </a:solidFill>
                </a:endParaRPr>
              </a:p>
              <a:p>
                <a:endParaRPr lang="en-US" altLang="zh-C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C18B50-6448-54F8-E0DF-E4CAF46D4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29" y="2078483"/>
                <a:ext cx="4522472" cy="1754326"/>
              </a:xfrm>
              <a:prstGeom prst="rect">
                <a:avLst/>
              </a:prstGeom>
              <a:blipFill>
                <a:blip r:embed="rId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93C7E4E-9BFE-0C40-AAFB-B6BF2A755FCA}"/>
              </a:ext>
            </a:extLst>
          </p:cNvPr>
          <p:cNvSpPr txBox="1"/>
          <p:nvPr/>
        </p:nvSpPr>
        <p:spPr>
          <a:xfrm>
            <a:off x="4736214" y="3207002"/>
            <a:ext cx="4007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n-qubit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F9162-D7B6-0BE5-A372-05C4FD817AE4}"/>
              </a:ext>
            </a:extLst>
          </p:cNvPr>
          <p:cNvSpPr txBox="1"/>
          <p:nvPr/>
        </p:nvSpPr>
        <p:spPr>
          <a:xfrm>
            <a:off x="7050953" y="3263652"/>
            <a:ext cx="3856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constant-qubit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10BB7F-1430-0BCA-7E7C-29945E7E74A0}"/>
                  </a:ext>
                </a:extLst>
              </p:cNvPr>
              <p:cNvSpPr txBox="1"/>
              <p:nvPr/>
            </p:nvSpPr>
            <p:spPr>
              <a:xfrm>
                <a:off x="4415629" y="3768744"/>
                <a:ext cx="5764463" cy="1410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Gibbs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states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at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Inverse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sz="2400" dirty="0">
                  <a:solidFill>
                    <a:srgbClr val="0070C0"/>
                  </a:solidFill>
                </a:endParaRPr>
              </a:p>
              <a:p>
                <a:endParaRPr lang="en-US" altLang="zh-C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10BB7F-1430-0BCA-7E7C-29945E7E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29" y="3768744"/>
                <a:ext cx="5764463" cy="1410964"/>
              </a:xfrm>
              <a:prstGeom prst="rect">
                <a:avLst/>
              </a:prstGeom>
              <a:blipFill>
                <a:blip r:embed="rId4"/>
                <a:stretch>
                  <a:fillRect l="-1538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0B8C1C1-6A9D-91DB-6148-9E2C714565AF}"/>
              </a:ext>
            </a:extLst>
          </p:cNvPr>
          <p:cNvGrpSpPr/>
          <p:nvPr/>
        </p:nvGrpSpPr>
        <p:grpSpPr>
          <a:xfrm>
            <a:off x="7699454" y="3035880"/>
            <a:ext cx="121320" cy="259200"/>
            <a:chOff x="8482440" y="3307300"/>
            <a:chExt cx="1213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D4FB6D-0737-A748-46CA-C28E5D380739}"/>
                    </a:ext>
                  </a:extLst>
                </p14:cNvPr>
                <p14:cNvContentPartPr/>
                <p14:nvPr/>
              </p14:nvContentPartPr>
              <p14:xfrm>
                <a:off x="8521320" y="3340060"/>
                <a:ext cx="360" cy="226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D4FB6D-0737-A748-46CA-C28E5D3807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2680" y="3331420"/>
                  <a:ext cx="18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8DFA06-4EAC-A759-63FE-20D867881401}"/>
                    </a:ext>
                  </a:extLst>
                </p14:cNvPr>
                <p14:cNvContentPartPr/>
                <p14:nvPr/>
              </p14:nvContentPartPr>
              <p14:xfrm>
                <a:off x="8482440" y="3307300"/>
                <a:ext cx="121320" cy="86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8DFA06-4EAC-A759-63FE-20D8678814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73800" y="3298660"/>
                  <a:ext cx="13896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DA5799-7970-93EF-4DDB-A215033C517B}"/>
              </a:ext>
            </a:extLst>
          </p:cNvPr>
          <p:cNvGrpSpPr/>
          <p:nvPr/>
        </p:nvGrpSpPr>
        <p:grpSpPr>
          <a:xfrm>
            <a:off x="5384313" y="3037198"/>
            <a:ext cx="121320" cy="259200"/>
            <a:chOff x="8482440" y="3307300"/>
            <a:chExt cx="1213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067D58-86C3-447B-A37D-EEED1268ECB2}"/>
                    </a:ext>
                  </a:extLst>
                </p14:cNvPr>
                <p14:cNvContentPartPr/>
                <p14:nvPr/>
              </p14:nvContentPartPr>
              <p14:xfrm>
                <a:off x="8521320" y="3340060"/>
                <a:ext cx="360" cy="226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067D58-86C3-447B-A37D-EEED1268EC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2680" y="3331060"/>
                  <a:ext cx="18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A2ACA0-DC66-C9DB-E0E9-D182A61B5F9C}"/>
                    </a:ext>
                  </a:extLst>
                </p14:cNvPr>
                <p14:cNvContentPartPr/>
                <p14:nvPr/>
              </p14:nvContentPartPr>
              <p14:xfrm>
                <a:off x="8482440" y="3307300"/>
                <a:ext cx="121320" cy="86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A2ACA0-DC66-C9DB-E0E9-D182A61B5F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73440" y="3298300"/>
                  <a:ext cx="13896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E3DEA6-70C7-D0F2-EF21-1F5488749166}"/>
                  </a:ext>
                </a:extLst>
              </p:cNvPr>
              <p:cNvSpPr txBox="1"/>
              <p:nvPr/>
            </p:nvSpPr>
            <p:spPr>
              <a:xfrm>
                <a:off x="5218816" y="4813018"/>
                <a:ext cx="4961276" cy="135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over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eigenstates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0" dirty="0">
                    <a:solidFill>
                      <a:srgbClr val="00B05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zh-CN" alt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∼</m:t>
                    </m:r>
                    <m:r>
                      <a:rPr lang="zh-CN" alt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altLang="zh-CN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⁡(−</m:t>
                    </m:r>
                    <m:r>
                      <a:rPr lang="en-US" altLang="zh-CN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zh-CN" alt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𝑖𝑛𝑓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ground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state</a:t>
                </a:r>
                <a:endParaRPr lang="en-US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E3DEA6-70C7-D0F2-EF21-1F5488749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16" y="4813018"/>
                <a:ext cx="4961276" cy="1350241"/>
              </a:xfrm>
              <a:prstGeom prst="rect">
                <a:avLst/>
              </a:prstGeom>
              <a:blipFill>
                <a:blip r:embed="rId11"/>
                <a:stretch>
                  <a:fillRect l="-765" t="-935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BBE634C0-D219-A62A-2DD7-6B1BCC7164AC}"/>
              </a:ext>
            </a:extLst>
          </p:cNvPr>
          <p:cNvSpPr txBox="1"/>
          <p:nvPr/>
        </p:nvSpPr>
        <p:spPr>
          <a:xfrm>
            <a:off x="8318594" y="2368261"/>
            <a:ext cx="3213006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analogy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Satisfiability problem (SAT)</a:t>
            </a:r>
          </a:p>
        </p:txBody>
      </p:sp>
    </p:spTree>
    <p:extLst>
      <p:ext uri="{BB962C8B-B14F-4D97-AF65-F5344CB8AC3E}">
        <p14:creationId xmlns:p14="http://schemas.microsoft.com/office/powerpoint/2010/main" val="41015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31" grpId="0"/>
      <p:bldP spid="48" grpId="0"/>
      <p:bldP spid="49" grpId="0" animBg="1"/>
      <p:bldP spid="4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7E0F-6D3B-C62B-9F14-384E1DA1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Gibbs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6F3B1-9135-62D5-5458-25DC9E7A8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2700" y="1586707"/>
                <a:ext cx="6705600" cy="498475"/>
              </a:xfr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en-US" altLang="zh-CN" b="1" dirty="0"/>
                  <a:t>Goal: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Given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prepare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Gibbs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states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6F3B1-9135-62D5-5458-25DC9E7A8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2700" y="1586707"/>
                <a:ext cx="6705600" cy="498475"/>
              </a:xfrm>
              <a:blipFill>
                <a:blip r:embed="rId2"/>
                <a:stretch>
                  <a:fillRect l="-755" t="-19512" b="-2926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9B2AB91B-5BFF-F768-8A52-82BD5B3D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9296" y="2566508"/>
            <a:ext cx="2589707" cy="18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outline of a head with lines and dots above it&#10;&#10;Description automatically generated">
            <a:extLst>
              <a:ext uri="{FF2B5EF4-FFF2-40B4-BE49-F238E27FC236}">
                <a16:creationId xmlns:a16="http://schemas.microsoft.com/office/drawing/2014/main" id="{F1FA65F2-1039-D1BD-7EB6-87BE6B185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0" y="2566508"/>
            <a:ext cx="1905000" cy="1853045"/>
          </a:xfrm>
          <a:prstGeom prst="rect">
            <a:avLst/>
          </a:prstGeom>
        </p:spPr>
      </p:pic>
      <p:pic>
        <p:nvPicPr>
          <p:cNvPr id="12" name="Picture 11" descr="A graph of a red line&#10;&#10;Description automatically generated">
            <a:extLst>
              <a:ext uri="{FF2B5EF4-FFF2-40B4-BE49-F238E27FC236}">
                <a16:creationId xmlns:a16="http://schemas.microsoft.com/office/drawing/2014/main" id="{6875B6C4-CE62-0B57-F86C-694008B78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363" y="2779037"/>
            <a:ext cx="2056714" cy="16695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55A89F-40FC-5A0B-8558-C35AE71ACD4E}"/>
              </a:ext>
            </a:extLst>
          </p:cNvPr>
          <p:cNvSpPr txBox="1"/>
          <p:nvPr/>
        </p:nvSpPr>
        <p:spPr>
          <a:xfrm>
            <a:off x="1046163" y="4772819"/>
            <a:ext cx="3540125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Quantum Chemistry &amp; Physics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Hubbard model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Super-conductivity…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B067-8730-EFEE-8861-4EF286421CF0}"/>
              </a:ext>
            </a:extLst>
          </p:cNvPr>
          <p:cNvSpPr txBox="1"/>
          <p:nvPr/>
        </p:nvSpPr>
        <p:spPr>
          <a:xfrm>
            <a:off x="4830763" y="4772819"/>
            <a:ext cx="3436937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Boltzmann Machine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[HS83, AAR+18]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4B596-D033-1B7B-1C1A-962CBDD94A87}"/>
              </a:ext>
            </a:extLst>
          </p:cNvPr>
          <p:cNvSpPr txBox="1"/>
          <p:nvPr/>
        </p:nvSpPr>
        <p:spPr>
          <a:xfrm>
            <a:off x="8372475" y="4772819"/>
            <a:ext cx="3246437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Sub-routine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Semi-define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[BKL+19, VAGGdW17].</a:t>
            </a:r>
          </a:p>
        </p:txBody>
      </p:sp>
    </p:spTree>
    <p:extLst>
      <p:ext uri="{BB962C8B-B14F-4D97-AF65-F5344CB8AC3E}">
        <p14:creationId xmlns:p14="http://schemas.microsoft.com/office/powerpoint/2010/main" val="178902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9EF5-DAFE-AEA9-CA32-DD60D900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</a:t>
            </a:r>
            <a:r>
              <a:rPr lang="en-US" altLang="zh-CN" dirty="0"/>
              <a:t>sclaimer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0BAA60F-CA8A-77B5-9E45-E54E74DE3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3658" y="1800665"/>
                <a:ext cx="7424684" cy="50936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/>
                  <a:t> </a:t>
                </a:r>
                <a:r>
                  <a:rPr lang="en-US" altLang="zh-CN" b="1" dirty="0"/>
                  <a:t>Goal: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Given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prepare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Gibbs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states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0BAA60F-CA8A-77B5-9E45-E54E74DE3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58" y="1800665"/>
                <a:ext cx="7424684" cy="509367"/>
              </a:xfrm>
              <a:prstGeom prst="rect">
                <a:avLst/>
              </a:prstGeom>
              <a:blipFill>
                <a:blip r:embed="rId2"/>
                <a:stretch>
                  <a:fillRect l="-683" t="-19048" b="-2619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22ABC7C5-64A4-EB41-6399-C8AAE8984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642604"/>
              </p:ext>
            </p:extLst>
          </p:nvPr>
        </p:nvGraphicFramePr>
        <p:xfrm>
          <a:off x="2383658" y="2929378"/>
          <a:ext cx="7424684" cy="1206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280">
                  <a:extLst>
                    <a:ext uri="{9D8B030D-6E8A-4147-A177-3AD203B41FA5}">
                      <a16:colId xmlns:a16="http://schemas.microsoft.com/office/drawing/2014/main" val="1840990897"/>
                    </a:ext>
                  </a:extLst>
                </a:gridCol>
                <a:gridCol w="3518404">
                  <a:extLst>
                    <a:ext uri="{9D8B030D-6E8A-4147-A177-3AD203B41FA5}">
                      <a16:colId xmlns:a16="http://schemas.microsoft.com/office/drawing/2014/main" val="962413465"/>
                    </a:ext>
                  </a:extLst>
                </a:gridCol>
              </a:tblGrid>
              <a:tr h="1206524"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Correctness</a:t>
                      </a:r>
                    </a:p>
                    <a:p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Converge</a:t>
                      </a:r>
                      <a:r>
                        <a:rPr lang="zh-CN" altLang="en-US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Gibbs</a:t>
                      </a:r>
                      <a:r>
                        <a:rPr lang="zh-CN" altLang="en-US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states</a:t>
                      </a:r>
                      <a:r>
                        <a:rPr lang="zh-CN" altLang="en-US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zh-CN" altLang="en-US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finite</a:t>
                      </a:r>
                      <a:r>
                        <a:rPr lang="zh-CN" altLang="en-US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time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Efficiency</a:t>
                      </a:r>
                    </a:p>
                    <a:p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Converge</a:t>
                      </a:r>
                      <a:r>
                        <a:rPr lang="zh-CN" altLang="en-US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altLang="zh-CN" sz="2400" kern="1200" dirty="0">
                        <a:solidFill>
                          <a:srgbClr val="0070C0"/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zh-CN" altLang="en-US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poly(n)</a:t>
                      </a:r>
                      <a:r>
                        <a:rPr lang="zh-CN" altLang="en-US" sz="2400" b="1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0070C0"/>
                          </a:solidFill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time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92184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2A66D6-5270-E4C7-836E-F9E45FC8A0E0}"/>
              </a:ext>
            </a:extLst>
          </p:cNvPr>
          <p:cNvSpPr/>
          <p:nvPr/>
        </p:nvSpPr>
        <p:spPr>
          <a:xfrm>
            <a:off x="2261187" y="2690494"/>
            <a:ext cx="3942665" cy="1726762"/>
          </a:xfrm>
          <a:prstGeom prst="roundRect">
            <a:avLst/>
          </a:prstGeom>
          <a:solidFill>
            <a:schemeClr val="lt1">
              <a:alpha val="0"/>
            </a:schemeClr>
          </a:solidFill>
          <a:ln w="508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1C7E-1A79-4F3B-1B0C-0E1204938FBD}"/>
              </a:ext>
            </a:extLst>
          </p:cNvPr>
          <p:cNvSpPr txBox="1">
            <a:spLocks/>
          </p:cNvSpPr>
          <p:nvPr/>
        </p:nvSpPr>
        <p:spPr>
          <a:xfrm>
            <a:off x="2261187" y="4633600"/>
            <a:ext cx="9260253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B050"/>
                </a:solidFill>
              </a:rPr>
              <a:t>Correctness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is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the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first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step.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(Classical)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Gibbs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sampler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works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well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in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practice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without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an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efficiency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proof.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Proving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efficiency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for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quantum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Gibbs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sampling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is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widely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open.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B5A2-768F-185A-F500-4CEAD276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8D6C-8D7C-53FC-1B7D-6E339D0C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Metropolis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  <a:p>
            <a:endParaRPr lang="en-US" altLang="zh-CN" dirty="0"/>
          </a:p>
          <a:p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Metropolis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Challenge</a:t>
            </a:r>
          </a:p>
          <a:p>
            <a:endParaRPr lang="en-US" altLang="zh-CN" dirty="0"/>
          </a:p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</a:p>
          <a:p>
            <a:endParaRPr lang="en-US" altLang="zh-CN" dirty="0"/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0068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CADB-EFF0-DB14-3836-0995F43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Metropolis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[MRR+</a:t>
            </a:r>
            <a:r>
              <a:rPr lang="en-US" altLang="zh-CN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032E3-1694-B204-0F4E-8B96D7D0F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7192" y="2829353"/>
                <a:ext cx="6705600" cy="498475"/>
              </a:xfr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en-US" altLang="zh-CN" b="1" dirty="0"/>
                  <a:t>Goal: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Given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prepare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Gibbs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states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032E3-1694-B204-0F4E-8B96D7D0F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7192" y="2829353"/>
                <a:ext cx="6705600" cy="498475"/>
              </a:xfrm>
              <a:blipFill>
                <a:blip r:embed="rId2"/>
                <a:stretch>
                  <a:fillRect l="-756" t="-19512" b="-2926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2963BF4F-6FBA-FE1F-D7B1-12EFAA2F7B67}"/>
              </a:ext>
            </a:extLst>
          </p:cNvPr>
          <p:cNvSpPr/>
          <p:nvPr/>
        </p:nvSpPr>
        <p:spPr>
          <a:xfrm rot="10800000">
            <a:off x="4670913" y="3381500"/>
            <a:ext cx="304067" cy="40292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03000-2473-E780-8926-5EFBB7AAF423}"/>
              </a:ext>
            </a:extLst>
          </p:cNvPr>
          <p:cNvSpPr txBox="1"/>
          <p:nvPr/>
        </p:nvSpPr>
        <p:spPr>
          <a:xfrm>
            <a:off x="4075795" y="3838093"/>
            <a:ext cx="312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Classical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Hamiltonian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0E9E3D5-ECB9-400D-DB4E-72C0453A6E06}"/>
              </a:ext>
            </a:extLst>
          </p:cNvPr>
          <p:cNvSpPr/>
          <p:nvPr/>
        </p:nvSpPr>
        <p:spPr>
          <a:xfrm rot="10800000">
            <a:off x="7198702" y="3315861"/>
            <a:ext cx="299378" cy="115063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C39259-92B2-3A82-B3F1-E1A2B9C3BD38}"/>
                  </a:ext>
                </a:extLst>
              </p:cNvPr>
              <p:cNvSpPr txBox="1"/>
              <p:nvPr/>
            </p:nvSpPr>
            <p:spPr>
              <a:xfrm>
                <a:off x="4075795" y="4491336"/>
                <a:ext cx="6177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</a:rPr>
                  <a:t>Distribution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over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computational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basis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C39259-92B2-3A82-B3F1-E1A2B9C3B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95" y="4491336"/>
                <a:ext cx="6177076" cy="461665"/>
              </a:xfrm>
              <a:prstGeom prst="rect">
                <a:avLst/>
              </a:prstGeom>
              <a:blipFill>
                <a:blip r:embed="rId3"/>
                <a:stretch>
                  <a:fillRect l="-1643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58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1736</Words>
  <Application>Microsoft Macintosh PowerPoint</Application>
  <PresentationFormat>Widescreen</PresentationFormat>
  <Paragraphs>320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DengXian</vt:lpstr>
      <vt:lpstr>Aptos</vt:lpstr>
      <vt:lpstr>Aptos Display</vt:lpstr>
      <vt:lpstr>Arial</vt:lpstr>
      <vt:lpstr>Calibri</vt:lpstr>
      <vt:lpstr>Cambria Math</vt:lpstr>
      <vt:lpstr>Courier New</vt:lpstr>
      <vt:lpstr>Wingdings</vt:lpstr>
      <vt:lpstr>Office Theme</vt:lpstr>
      <vt:lpstr>Quantum Metropolis Sampling  via Weak Measurement</vt:lpstr>
      <vt:lpstr>What are quantum computers good for?</vt:lpstr>
      <vt:lpstr>What are quantum computers good for?</vt:lpstr>
      <vt:lpstr>What are quantum computers good for?</vt:lpstr>
      <vt:lpstr>Gibbs States</vt:lpstr>
      <vt:lpstr>Application of Gibbs states</vt:lpstr>
      <vt:lpstr>Disclaimer</vt:lpstr>
      <vt:lpstr>Outline</vt:lpstr>
      <vt:lpstr>Classical Metropolis Algorithm [MRR+53] </vt:lpstr>
      <vt:lpstr>Classical Metropolis Algorithm [MRR+53]  </vt:lpstr>
      <vt:lpstr>Classical Metropolis Algorithm [MRR+53]  </vt:lpstr>
      <vt:lpstr>(?) Quantum Metropolis Algorithm</vt:lpstr>
      <vt:lpstr>(?) Quantum Metropolis Algorithm</vt:lpstr>
      <vt:lpstr>(?) Quantum Metropolis Algorithm</vt:lpstr>
      <vt:lpstr>(?) Quantum Metropolis Algorithm</vt:lpstr>
      <vt:lpstr>Previous trying to handle this challenge</vt:lpstr>
      <vt:lpstr>Previous trying to handle this challenge</vt:lpstr>
      <vt:lpstr>Previous trying to handle this challenge</vt:lpstr>
      <vt:lpstr>Previous trying to handle this challenge</vt:lpstr>
      <vt:lpstr>Previous trying to handle this challenge</vt:lpstr>
      <vt:lpstr>Our idea</vt:lpstr>
      <vt:lpstr>Our idea</vt:lpstr>
      <vt:lpstr>Weak Measurement</vt:lpstr>
      <vt:lpstr>Our idea</vt:lpstr>
      <vt:lpstr>Our idea</vt:lpstr>
      <vt:lpstr>Our algorithm in details</vt:lpstr>
      <vt:lpstr>Our algorithm in details</vt:lpstr>
      <vt:lpstr>Our algorithm in details</vt:lpstr>
      <vt:lpstr>Our algorithm in details</vt:lpstr>
      <vt:lpstr>Remarks</vt:lpstr>
      <vt:lpstr>Remarks</vt:lpstr>
      <vt:lpstr>Challenges in proof</vt:lpstr>
      <vt:lpstr>Summary and Future directions</vt:lpstr>
      <vt:lpstr>PowerPoint Presentation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Jiang, Jiaqing</dc:creator>
  <cp:lastModifiedBy>Jiaqing Jiang</cp:lastModifiedBy>
  <cp:revision>74</cp:revision>
  <dcterms:created xsi:type="dcterms:W3CDTF">2024-08-02T19:47:19Z</dcterms:created>
  <dcterms:modified xsi:type="dcterms:W3CDTF">2024-09-08T22:32:08Z</dcterms:modified>
</cp:coreProperties>
</file>