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  <p:sldId id="263" r:id="rId8"/>
    <p:sldId id="269" r:id="rId9"/>
    <p:sldId id="266" r:id="rId10"/>
    <p:sldId id="265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40C7-36F0-484F-AB71-3E8442BE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3C86D-028D-480B-8B65-9BB5165A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5D81E-44A2-42A8-8C47-D0FA570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31FF-2F99-4630-98E8-F743E51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2D82-5339-4AAA-B3D4-E701D445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D52E9-DFE4-4E48-9FDD-F1FF73C3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DA4BD-2B6A-4172-8719-BAB1F923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B2E6B-9D6F-4628-83EC-F6AEE22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18D34-D753-4A3C-8614-A6CFC2D1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9A1A7-901D-48A7-B4E4-11446BF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E2215-A30D-446F-BDEE-7FB0264EA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7EEE4-A2B3-4AA9-89C3-6AE56FD3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5B2F4-2DEB-4950-ABFF-6C5BDE1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BEA8-3A40-409E-8DA0-1FE35927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11AD-26A2-4572-A993-A4E5627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A6D0-AFEC-4BA6-8661-10338C0C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1AA30-D37C-4411-A7CA-B1F6552C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3D932-A148-474A-872B-77726A38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784A-D657-493A-92E8-359464CF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3C7AF-6CEE-481B-B278-49DF64A3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34AA-174C-45BD-89C1-5AACED3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28A6D-6F77-4B83-AF2E-DE8987CC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04E6-9EDE-47D6-B7CB-21F6EDE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AAE6-8849-4A04-AC44-535FAE56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43919-09FB-4426-BF24-D4A7AAD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C279-9AE0-4896-8972-B5EFF19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378E5-D88B-4307-9DDE-C902AE51F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4E444-6344-41E2-BEC5-1D12B461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ACA1-C23C-4E0D-872D-2BEF91EE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68C23-3618-4F89-9DB0-92C3D6DE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CE54C-EE4C-48E5-AA9A-4F7A997B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7E7C-5B05-4BF2-AFFC-CCA1344C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34C30-A8CE-4379-9DA5-6ABEE79C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38368-9F33-4586-B4BE-E7819E08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DD8DE-EBD7-4D73-B36D-46C33CFCA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2440F-2E2B-4BF5-A41E-00BD6340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56CF7-520E-4FCF-B5BB-0A4404E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A5559-3CD4-4254-8287-930B261C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D44A-A7EC-4591-9B3F-1BCD131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F8E2-1736-4DBC-905A-78FCAD4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BB9E0-6257-4A14-927F-04208EA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B010F-6101-44C1-96A6-A5769FA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7546F-AA78-4ADF-BC4D-24AA1E0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ABD-E2C2-49FD-9859-84F4D7ED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3BBCD-FAD8-4DD4-953C-75FAC1EC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9A535-5515-4E1D-8A91-C223F7E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0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4B24-C1AE-4EB5-9EFE-E3209BB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37B9A-A511-41A3-B174-74FA70A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A0EBD-DCEC-46B3-8E8B-ECB59983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B31FC-2272-4E71-80C5-BB447A41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CAA1-B6EF-44D3-94F8-DEF72339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24AE2-C2D9-4079-BB67-9007F4F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3216-ECBA-4AA6-8F19-74C6D04E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F05DF-09A8-4D7F-A7E7-A81B0816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30B99-1966-4700-9FCF-01068844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DE598-8615-4E1E-93AF-6D802099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5CD4-0623-40B8-9619-93EB0E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E5511-4A04-4FA0-B72A-D8A6534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3AA95-206B-46C2-9D58-D1C82D1C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195CD-AE7B-494C-A289-75C47780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BAA4-ECEA-426B-90D0-42DC9DE7D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502A-1FF1-4713-AA37-98263C59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BB7-5EDC-459F-9702-46916291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8017-F9D3-4468-BD96-36CF6083E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Genome Analyses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DF008-3F27-4AA2-B295-7F87938D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Paper 5- Scaffold 6 </a:t>
            </a:r>
          </a:p>
          <a:p>
            <a:r>
              <a:rPr lang="en-US" altLang="zh-CN" dirty="0"/>
              <a:t>Jiarong 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6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AAC118-59E4-42AE-B3E7-07E216390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4" y="1690688"/>
            <a:ext cx="5362584" cy="439051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16C34F-1ACE-4BB0-8259-74164A910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97" y="1495155"/>
            <a:ext cx="6306430" cy="3867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5B2D95-BB34-4017-AC52-E66897FFB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11" y="5309256"/>
            <a:ext cx="2423370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884874-8EC2-49F4-A6E8-1443D2E1C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1" y="1885132"/>
            <a:ext cx="6306430" cy="387721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937CD1-3691-4239-A9FA-5E5E75CF94A7}"/>
              </a:ext>
            </a:extLst>
          </p:cNvPr>
          <p:cNvSpPr txBox="1"/>
          <p:nvPr/>
        </p:nvSpPr>
        <p:spPr>
          <a:xfrm>
            <a:off x="7084379" y="1589103"/>
            <a:ext cx="517864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1326 |caffeic acid</a:t>
            </a:r>
          </a:p>
          <a:p>
            <a:r>
              <a:rPr lang="en-US" altLang="zh-CN" sz="1600" dirty="0"/>
              <a:t>1009 |Abscisic acid 8'-hydroxylase</a:t>
            </a:r>
          </a:p>
          <a:p>
            <a:r>
              <a:rPr lang="en-US" altLang="zh-CN" sz="1600" dirty="0"/>
              <a:t>398   |jumonji domain protein</a:t>
            </a:r>
          </a:p>
          <a:p>
            <a:r>
              <a:rPr lang="en-US" altLang="zh-CN" sz="1600" dirty="0"/>
              <a:t>1049 |plasma membrane ATPase</a:t>
            </a:r>
          </a:p>
          <a:p>
            <a:r>
              <a:rPr lang="en-US" altLang="zh-CN" sz="1600" dirty="0"/>
              <a:t>673   |Plant invertase/pectin </a:t>
            </a:r>
            <a:r>
              <a:rPr lang="en-US" altLang="zh-CN" sz="1600" dirty="0" err="1"/>
              <a:t>methylesterase</a:t>
            </a:r>
            <a:r>
              <a:rPr lang="en-US" altLang="zh-CN" sz="1600" dirty="0"/>
              <a:t> inhibitor</a:t>
            </a:r>
          </a:p>
          <a:p>
            <a:r>
              <a:rPr lang="en-US" altLang="zh-CN" sz="1600" dirty="0"/>
              <a:t>41     |</a:t>
            </a:r>
            <a:r>
              <a:rPr lang="en-US" altLang="zh-CN" sz="16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sz="1600" dirty="0"/>
              <a:t>530   |</a:t>
            </a:r>
            <a:r>
              <a:rPr lang="en-US" altLang="zh-CN" sz="1600" dirty="0">
                <a:solidFill>
                  <a:srgbClr val="FF0000"/>
                </a:solidFill>
              </a:rPr>
              <a:t>no match</a:t>
            </a:r>
          </a:p>
          <a:p>
            <a:r>
              <a:rPr lang="en-US" altLang="zh-CN" sz="1600" dirty="0"/>
              <a:t>827   |Nucleoside diphosphate kinase</a:t>
            </a:r>
          </a:p>
          <a:p>
            <a:r>
              <a:rPr lang="en-US" altLang="zh-CN" sz="1600" dirty="0"/>
              <a:t>1420 |glutamate--cysteine ligase</a:t>
            </a:r>
          </a:p>
          <a:p>
            <a:r>
              <a:rPr lang="en-US" altLang="zh-CN" sz="1600" dirty="0"/>
              <a:t>45     |UDP-glucose 4-epimerase</a:t>
            </a:r>
          </a:p>
          <a:p>
            <a:r>
              <a:rPr lang="en-US" altLang="zh-CN" sz="1600" dirty="0"/>
              <a:t>360   |copper-transporting ATPase</a:t>
            </a:r>
          </a:p>
          <a:p>
            <a:r>
              <a:rPr lang="en-US" altLang="zh-CN" sz="1600" dirty="0"/>
              <a:t>371   |no match</a:t>
            </a:r>
          </a:p>
          <a:p>
            <a:r>
              <a:rPr lang="en-US" altLang="zh-CN" sz="1600" dirty="0"/>
              <a:t>665   |cytochrome P450</a:t>
            </a:r>
          </a:p>
          <a:p>
            <a:r>
              <a:rPr lang="en-US" altLang="zh-CN" sz="1600" dirty="0"/>
              <a:t>230   |</a:t>
            </a:r>
            <a:r>
              <a:rPr lang="en-US" altLang="zh-CN" sz="1600" dirty="0">
                <a:solidFill>
                  <a:srgbClr val="FF0000"/>
                </a:solidFill>
              </a:rPr>
              <a:t>not match</a:t>
            </a:r>
          </a:p>
          <a:p>
            <a:r>
              <a:rPr lang="en-US" altLang="zh-CN" sz="1600" dirty="0"/>
              <a:t>1107 |NAC domain-containing protein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3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Biological Interpretation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fruit and non-fruit part of Durian:</a:t>
            </a:r>
          </a:p>
          <a:p>
            <a:r>
              <a:rPr lang="en-US" altLang="zh-CN" dirty="0"/>
              <a:t>Different gene expression -&gt;</a:t>
            </a:r>
          </a:p>
          <a:p>
            <a:r>
              <a:rPr lang="en-US" altLang="zh-CN" dirty="0"/>
              <a:t>Different metabolic pathway -&gt;</a:t>
            </a:r>
          </a:p>
          <a:p>
            <a:r>
              <a:rPr lang="en-US" altLang="zh-CN" dirty="0"/>
              <a:t>Different composition</a:t>
            </a:r>
          </a:p>
          <a:p>
            <a:endParaRPr lang="en-US" altLang="zh-CN" dirty="0"/>
          </a:p>
          <a:p>
            <a:r>
              <a:rPr lang="en-US" altLang="zh-CN" dirty="0"/>
              <a:t>Fruit and </a:t>
            </a:r>
            <a:r>
              <a:rPr lang="en-US" altLang="zh-CN"/>
              <a:t>non-fruit parts </a:t>
            </a:r>
            <a:r>
              <a:rPr lang="en-US" altLang="zh-CN" dirty="0"/>
              <a:t>play different roles</a:t>
            </a:r>
          </a:p>
          <a:p>
            <a:r>
              <a:rPr lang="en-US" altLang="zh-CN" dirty="0"/>
              <a:t>Shared express: Majority, basic metabolic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0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53" y="2588665"/>
            <a:ext cx="4852386" cy="1325563"/>
          </a:xfrm>
        </p:spPr>
        <p:txBody>
          <a:bodyPr/>
          <a:lstStyle/>
          <a:p>
            <a:r>
              <a:rPr lang="en-US" altLang="zh-CN" dirty="0"/>
              <a:t>Thanks/Questions?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DNA-Illumina</a:t>
            </a:r>
          </a:p>
          <a:p>
            <a:r>
              <a:rPr lang="en-US" altLang="zh-CN" dirty="0"/>
              <a:t>DNA-</a:t>
            </a:r>
            <a:r>
              <a:rPr lang="en-US" altLang="zh-CN" dirty="0" err="1"/>
              <a:t>Pacbio</a:t>
            </a:r>
            <a:endParaRPr lang="en-US" altLang="zh-CN" dirty="0"/>
          </a:p>
          <a:p>
            <a:r>
              <a:rPr lang="en-US" altLang="zh-CN" dirty="0"/>
              <a:t>RNA-untrimmed (aril)</a:t>
            </a:r>
          </a:p>
          <a:p>
            <a:r>
              <a:rPr lang="en-US" altLang="zh-CN" dirty="0"/>
              <a:t>RNA-trimmed</a:t>
            </a:r>
          </a:p>
          <a:p>
            <a:pPr marL="0" indent="0">
              <a:buNone/>
            </a:pPr>
            <a:r>
              <a:rPr lang="en-US" altLang="zh-CN" dirty="0"/>
              <a:t>(leaf aril root stem)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91130-0407-4E2E-873B-D83D1036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2" y="681037"/>
            <a:ext cx="6248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Reads quality control</a:t>
            </a:r>
          </a:p>
          <a:p>
            <a:r>
              <a:rPr lang="en-US" altLang="zh-CN" dirty="0"/>
              <a:t>Genome Assembly</a:t>
            </a:r>
          </a:p>
          <a:p>
            <a:r>
              <a:rPr lang="en-US" altLang="zh-CN" dirty="0"/>
              <a:t>Transcriptome Assembly</a:t>
            </a:r>
          </a:p>
          <a:p>
            <a:r>
              <a:rPr lang="en-US" altLang="zh-CN" dirty="0"/>
              <a:t>Annotation</a:t>
            </a:r>
          </a:p>
          <a:p>
            <a:r>
              <a:rPr lang="en-US" altLang="zh-CN" dirty="0"/>
              <a:t>Statistical analyses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8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 – Reads trimming and Quality check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8E9372-4F6D-4A95-A125-A8DA0925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7" y="2342136"/>
            <a:ext cx="2126164" cy="35800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BB3C4-7A9C-4A75-A564-2EE98C1B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930"/>
            <a:ext cx="2222738" cy="37204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083AF6-CAAA-4761-A7CE-9094A60ABD7A}"/>
              </a:ext>
            </a:extLst>
          </p:cNvPr>
          <p:cNvSpPr txBox="1"/>
          <p:nvPr/>
        </p:nvSpPr>
        <p:spPr>
          <a:xfrm>
            <a:off x="751743" y="168452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Untrimmed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1C92F-7DF2-42FA-B8B1-9DAA35A6900D}"/>
              </a:ext>
            </a:extLst>
          </p:cNvPr>
          <p:cNvSpPr txBox="1"/>
          <p:nvPr/>
        </p:nvSpPr>
        <p:spPr>
          <a:xfrm>
            <a:off x="3215608" y="1665478"/>
            <a:ext cx="2620820" cy="38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Provided Trimmed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CB4FCE-AC97-43AE-A230-1F392C570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30" y="2271930"/>
            <a:ext cx="2126164" cy="3595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0FFB61-8548-4680-9BCE-7717C93F749C}"/>
              </a:ext>
            </a:extLst>
          </p:cNvPr>
          <p:cNvSpPr txBox="1"/>
          <p:nvPr/>
        </p:nvSpPr>
        <p:spPr>
          <a:xfrm>
            <a:off x="6001069" y="166724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 Trimmed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1748A8-B38E-44D1-B116-5B8037291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13" y="2500690"/>
            <a:ext cx="2126164" cy="34907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A992895-1B44-447F-82C3-650C0945AAFB}"/>
              </a:ext>
            </a:extLst>
          </p:cNvPr>
          <p:cNvSpPr txBox="1"/>
          <p:nvPr/>
        </p:nvSpPr>
        <p:spPr>
          <a:xfrm>
            <a:off x="8677434" y="172635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DNA’s Illumina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646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K-</a:t>
            </a:r>
            <a:r>
              <a:rPr lang="en-US" altLang="zh-CN" dirty="0" err="1"/>
              <a:t>mer</a:t>
            </a:r>
            <a:r>
              <a:rPr lang="en-US" altLang="zh-CN" dirty="0"/>
              <a:t>       NOT GOOD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72BA7F-B149-453A-9361-47AF06D6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3" y="1539876"/>
            <a:ext cx="5319447" cy="39135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FD1DE1-FB02-4B02-95C4-46E1C12B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59" y="1539876"/>
            <a:ext cx="5364090" cy="4060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5F610A-036C-47CF-A16F-5981680F713D}"/>
              </a:ext>
            </a:extLst>
          </p:cNvPr>
          <p:cNvSpPr txBox="1"/>
          <p:nvPr/>
        </p:nvSpPr>
        <p:spPr>
          <a:xfrm>
            <a:off x="838200" y="5753100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K=31, Predict size: 0.3 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89C1C-2388-46FA-A792-2B78A8D4152C}"/>
              </a:ext>
            </a:extLst>
          </p:cNvPr>
          <p:cNvSpPr txBox="1"/>
          <p:nvPr/>
        </p:nvSpPr>
        <p:spPr>
          <a:xfrm>
            <a:off x="7293745" y="5753100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K=11, Predict size: 70.9 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&amp; Polish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CANU’s draft genome has 659 contigs, total length 35452764 bp</a:t>
            </a:r>
          </a:p>
          <a:p>
            <a:endParaRPr lang="en-US" altLang="zh-CN" dirty="0"/>
          </a:p>
          <a:p>
            <a:r>
              <a:rPr lang="en-US" altLang="zh-CN" dirty="0"/>
              <a:t>Pilon didn’t improve the assembly quality</a:t>
            </a:r>
          </a:p>
          <a:p>
            <a:endParaRPr lang="en-US" altLang="zh-CN" dirty="0"/>
          </a:p>
          <a:p>
            <a:r>
              <a:rPr lang="en-US" altLang="zh-CN" dirty="0"/>
              <a:t>97.40% reads mapped back to genome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C011A-3FE4-4771-ADB0-F10D0B55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00" y="1630084"/>
            <a:ext cx="3852963" cy="4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quality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1D4690-AAFF-4500-AE78-85F53FDA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79" y="1825625"/>
            <a:ext cx="676184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57B5C9-D1B9-4C7A-B859-711786663426}"/>
              </a:ext>
            </a:extLst>
          </p:cNvPr>
          <p:cNvSpPr txBox="1"/>
          <p:nvPr/>
        </p:nvSpPr>
        <p:spPr>
          <a:xfrm>
            <a:off x="9055222" y="2521259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QUAST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47AA5F-0BC3-488A-A4F1-55A8E7A10296}"/>
              </a:ext>
            </a:extLst>
          </p:cNvPr>
          <p:cNvSpPr/>
          <p:nvPr/>
        </p:nvSpPr>
        <p:spPr>
          <a:xfrm>
            <a:off x="3901744" y="1825625"/>
            <a:ext cx="4208015" cy="1192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BD222-1CE2-4628-BC2E-8CCD52981646}"/>
              </a:ext>
            </a:extLst>
          </p:cNvPr>
          <p:cNvSpPr txBox="1"/>
          <p:nvPr/>
        </p:nvSpPr>
        <p:spPr>
          <a:xfrm>
            <a:off x="1347918" y="1976191"/>
            <a:ext cx="11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good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Transcriptome Assembly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90%-95% reads mapped to genome’s assembly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30C45A-9591-4C16-8E58-0CB60BEA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1" y="1825625"/>
            <a:ext cx="3841652" cy="41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Annotation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221" cy="4351338"/>
          </a:xfrm>
        </p:spPr>
        <p:txBody>
          <a:bodyPr/>
          <a:lstStyle/>
          <a:p>
            <a:r>
              <a:rPr lang="en-US" altLang="zh-CN" dirty="0"/>
              <a:t>Fail to do training (</a:t>
            </a:r>
            <a:r>
              <a:rPr lang="en-US" altLang="zh-CN" dirty="0" err="1"/>
              <a:t>snaphmm</a:t>
            </a:r>
            <a:r>
              <a:rPr lang="en-US" altLang="zh-CN" dirty="0"/>
              <a:t> &amp; AUGUSTUS)</a:t>
            </a:r>
          </a:p>
          <a:p>
            <a:endParaRPr lang="en-US" altLang="zh-CN" dirty="0"/>
          </a:p>
          <a:p>
            <a:r>
              <a:rPr lang="en-US" altLang="zh-CN" dirty="0"/>
              <a:t>Use tools to grep possible protein sequence from </a:t>
            </a:r>
            <a:r>
              <a:rPr lang="en-US" altLang="zh-CN" dirty="0" err="1"/>
              <a:t>gff</a:t>
            </a:r>
            <a:r>
              <a:rPr lang="en-US" altLang="zh-CN" dirty="0"/>
              <a:t> for functional annotation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D755F-4685-48E4-980D-8B2A3DE2D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6" y="1690688"/>
            <a:ext cx="4301953" cy="42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277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Genome Analyses Project</vt:lpstr>
      <vt:lpstr>Data Used</vt:lpstr>
      <vt:lpstr>Workflow</vt:lpstr>
      <vt:lpstr>Result – Reads trimming and Quality check</vt:lpstr>
      <vt:lpstr>Result – K-mer       NOT GOOD</vt:lpstr>
      <vt:lpstr>Result – Genome Assembly &amp; Polish</vt:lpstr>
      <vt:lpstr>Result – Genome Assembly quality </vt:lpstr>
      <vt:lpstr>Result – Transcriptome Assembly</vt:lpstr>
      <vt:lpstr>Result - Annotation </vt:lpstr>
      <vt:lpstr>Result - Statistical analyses </vt:lpstr>
      <vt:lpstr>Result - Statistical analyses </vt:lpstr>
      <vt:lpstr>Biological Interpretation</vt:lpstr>
      <vt:lpstr>Thanks/Questions?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Analyses Project</dc:title>
  <dc:creator>Jiarong Liang</dc:creator>
  <cp:lastModifiedBy>Jiarong Liang</cp:lastModifiedBy>
  <cp:revision>30</cp:revision>
  <dcterms:created xsi:type="dcterms:W3CDTF">2019-05-26T05:55:06Z</dcterms:created>
  <dcterms:modified xsi:type="dcterms:W3CDTF">2019-05-26T09:53:37Z</dcterms:modified>
</cp:coreProperties>
</file>