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9.jpg" ContentType="image/jpeg"/>
  <Override PartName="/ppt/media/image20.jpg" ContentType="image/jpeg"/>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76" r:id="rId5"/>
    <p:sldId id="260" r:id="rId6"/>
    <p:sldId id="275" r:id="rId7"/>
    <p:sldId id="261" r:id="rId8"/>
    <p:sldId id="263" r:id="rId9"/>
    <p:sldId id="277" r:id="rId10"/>
    <p:sldId id="257" r:id="rId11"/>
    <p:sldId id="278" r:id="rId12"/>
    <p:sldId id="279" r:id="rId13"/>
    <p:sldId id="264" r:id="rId14"/>
    <p:sldId id="265" r:id="rId15"/>
    <p:sldId id="280" r:id="rId16"/>
    <p:sldId id="281" r:id="rId17"/>
    <p:sldId id="282" r:id="rId18"/>
    <p:sldId id="266" r:id="rId19"/>
    <p:sldId id="283" r:id="rId20"/>
    <p:sldId id="267" r:id="rId21"/>
    <p:sldId id="268" r:id="rId22"/>
    <p:sldId id="284" r:id="rId23"/>
    <p:sldId id="269" r:id="rId24"/>
    <p:sldId id="270" r:id="rId25"/>
    <p:sldId id="271" r:id="rId26"/>
    <p:sldId id="272" r:id="rId27"/>
    <p:sldId id="273" r:id="rId28"/>
    <p:sldId id="27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90"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D6B24-3E81-4BD2-AA44-4B2784069B6F}" type="datetimeFigureOut">
              <a:rPr lang="zh-CN" altLang="en-US" smtClean="0"/>
              <a:t>2020/6/13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27E8C-7C9E-4322-9194-05083C3F226B}" type="slidenum">
              <a:rPr lang="zh-CN" altLang="en-US" smtClean="0"/>
              <a:t>‹#›</a:t>
            </a:fld>
            <a:endParaRPr lang="zh-CN" altLang="en-US"/>
          </a:p>
        </p:txBody>
      </p:sp>
    </p:spTree>
    <p:extLst>
      <p:ext uri="{BB962C8B-B14F-4D97-AF65-F5344CB8AC3E}">
        <p14:creationId xmlns:p14="http://schemas.microsoft.com/office/powerpoint/2010/main" val="47629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Jiarong000/Thesis2020/blob/master/DR/VGG16_model.p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that there are ‘</a:t>
            </a:r>
            <a:r>
              <a:rPr lang="en-US" altLang="zh-CN" sz="1200" b="0" i="0" kern="1200" dirty="0">
                <a:solidFill>
                  <a:schemeClr val="tx1"/>
                </a:solidFill>
                <a:effectLst/>
                <a:latin typeface="+mn-lt"/>
                <a:ea typeface="+mn-ea"/>
                <a:cs typeface="+mn-cs"/>
              </a:rPr>
              <a:t>Expert System</a:t>
            </a:r>
            <a:r>
              <a:rPr lang="en-US" altLang="zh-CN" dirty="0"/>
              <a:t>’, imitating expert’s logic, needs detailed control / need experts’ experience in that field. Might not be popular today, not sure..</a:t>
            </a:r>
          </a:p>
        </p:txBody>
      </p:sp>
      <p:sp>
        <p:nvSpPr>
          <p:cNvPr id="4" name="灯片编号占位符 3"/>
          <p:cNvSpPr>
            <a:spLocks noGrp="1"/>
          </p:cNvSpPr>
          <p:nvPr>
            <p:ph type="sldNum" sz="quarter" idx="5"/>
          </p:nvPr>
        </p:nvSpPr>
        <p:spPr/>
        <p:txBody>
          <a:bodyPr/>
          <a:lstStyle/>
          <a:p>
            <a:fld id="{98627E8C-7C9E-4322-9194-05083C3F226B}" type="slidenum">
              <a:rPr lang="zh-CN" altLang="en-US" smtClean="0"/>
              <a:t>3</a:t>
            </a:fld>
            <a:endParaRPr lang="zh-CN" altLang="en-US"/>
          </a:p>
        </p:txBody>
      </p:sp>
    </p:spTree>
    <p:extLst>
      <p:ext uri="{BB962C8B-B14F-4D97-AF65-F5344CB8AC3E}">
        <p14:creationId xmlns:p14="http://schemas.microsoft.com/office/powerpoint/2010/main" val="1715060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 simply the accuracy curve. I’ve recorded accuracy and loss for both training and testing set, they are available in my GitHub. Also stores the snapshots of the Simu system when each test ends, also can be downloaded from the link provided in GitHub.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13</a:t>
            </a:fld>
            <a:endParaRPr lang="zh-CN" altLang="en-US"/>
          </a:p>
        </p:txBody>
      </p:sp>
    </p:spTree>
    <p:extLst>
      <p:ext uri="{BB962C8B-B14F-4D97-AF65-F5344CB8AC3E}">
        <p14:creationId xmlns:p14="http://schemas.microsoft.com/office/powerpoint/2010/main" val="282121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Left is an example of testing acc after windowing. The colored point is where windowed loss is the smallest. We will focus on this point in the statistical tests.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14</a:t>
            </a:fld>
            <a:endParaRPr lang="zh-CN" altLang="en-US"/>
          </a:p>
        </p:txBody>
      </p:sp>
    </p:spTree>
    <p:extLst>
      <p:ext uri="{BB962C8B-B14F-4D97-AF65-F5344CB8AC3E}">
        <p14:creationId xmlns:p14="http://schemas.microsoft.com/office/powerpoint/2010/main" val="4171278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original design I test only 4k dataset with 2/5/IID, with batch size = 50 or other. Later I added test of 40k dataset with 2/3/5/IID, batch size = 100.</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15</a:t>
            </a:fld>
            <a:endParaRPr lang="zh-CN" altLang="en-US"/>
          </a:p>
        </p:txBody>
      </p:sp>
    </p:spTree>
    <p:extLst>
      <p:ext uri="{BB962C8B-B14F-4D97-AF65-F5344CB8AC3E}">
        <p14:creationId xmlns:p14="http://schemas.microsoft.com/office/powerpoint/2010/main" val="112850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Run only for 500 epoch and with 10 clients.</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16</a:t>
            </a:fld>
            <a:endParaRPr lang="zh-CN" altLang="en-US"/>
          </a:p>
        </p:txBody>
      </p:sp>
    </p:spTree>
    <p:extLst>
      <p:ext uri="{BB962C8B-B14F-4D97-AF65-F5344CB8AC3E}">
        <p14:creationId xmlns:p14="http://schemas.microsoft.com/office/powerpoint/2010/main" val="102731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b="1" kern="1200" dirty="0">
                <a:solidFill>
                  <a:schemeClr val="tx1"/>
                </a:solidFill>
                <a:effectLst/>
                <a:latin typeface="+mn-lt"/>
                <a:ea typeface="+mn-ea"/>
                <a:cs typeface="+mn-cs"/>
              </a:rPr>
              <a:t>40k dataset and under IID condition</a:t>
            </a:r>
          </a:p>
        </p:txBody>
      </p:sp>
      <p:sp>
        <p:nvSpPr>
          <p:cNvPr id="4" name="灯片编号占位符 3"/>
          <p:cNvSpPr>
            <a:spLocks noGrp="1"/>
          </p:cNvSpPr>
          <p:nvPr>
            <p:ph type="sldNum" sz="quarter" idx="5"/>
          </p:nvPr>
        </p:nvSpPr>
        <p:spPr/>
        <p:txBody>
          <a:bodyPr/>
          <a:lstStyle/>
          <a:p>
            <a:fld id="{98627E8C-7C9E-4322-9194-05083C3F226B}" type="slidenum">
              <a:rPr lang="zh-CN" altLang="en-US" smtClean="0"/>
              <a:t>18</a:t>
            </a:fld>
            <a:endParaRPr lang="zh-CN" altLang="en-US"/>
          </a:p>
        </p:txBody>
      </p:sp>
    </p:spTree>
    <p:extLst>
      <p:ext uri="{BB962C8B-B14F-4D97-AF65-F5344CB8AC3E}">
        <p14:creationId xmlns:p14="http://schemas.microsoft.com/office/powerpoint/2010/main" val="1594667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Statistical difference detected in speed (10 client is way more faster than 40 client)</a:t>
            </a:r>
          </a:p>
          <a:p>
            <a:r>
              <a:rPr lang="en-US" altLang="zh-CN" dirty="0"/>
              <a:t>Records from both 4k and 40k dataset and all IID/non-IID groups</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20</a:t>
            </a:fld>
            <a:endParaRPr lang="zh-CN" altLang="en-US"/>
          </a:p>
        </p:txBody>
      </p:sp>
    </p:spTree>
    <p:extLst>
      <p:ext uri="{BB962C8B-B14F-4D97-AF65-F5344CB8AC3E}">
        <p14:creationId xmlns:p14="http://schemas.microsoft.com/office/powerpoint/2010/main" val="378682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Red is statistical difference with group 0, blue is with nearby group</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21</a:t>
            </a:fld>
            <a:endParaRPr lang="zh-CN" altLang="en-US"/>
          </a:p>
        </p:txBody>
      </p:sp>
    </p:spTree>
    <p:extLst>
      <p:ext uri="{BB962C8B-B14F-4D97-AF65-F5344CB8AC3E}">
        <p14:creationId xmlns:p14="http://schemas.microsoft.com/office/powerpoint/2010/main" val="26840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Distribution of DDR dataset      Distribution of client’s training set (non-IID version)</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24</a:t>
            </a:fld>
            <a:endParaRPr lang="zh-CN" altLang="en-US"/>
          </a:p>
        </p:txBody>
      </p:sp>
    </p:spTree>
    <p:extLst>
      <p:ext uri="{BB962C8B-B14F-4D97-AF65-F5344CB8AC3E}">
        <p14:creationId xmlns:p14="http://schemas.microsoft.com/office/powerpoint/2010/main" val="399037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Methods from (https://www.kaggle.com/ratthachat/aptos-eye-preprocessing-in-diabeticretinopathy) and (https://www.kaggle.com/titericz/circle-to-rectagle-preprocessing-1) are used for preprocessing original images to our input data.</a:t>
            </a:r>
          </a:p>
          <a:p>
            <a:r>
              <a:rPr lang="en-US" altLang="zh-CN" sz="1200" b="0" i="0" u="none" strike="noStrike" kern="1200" baseline="0" dirty="0">
                <a:solidFill>
                  <a:schemeClr val="tx1"/>
                </a:solidFill>
                <a:latin typeface="+mn-lt"/>
                <a:ea typeface="+mn-ea"/>
                <a:cs typeface="+mn-cs"/>
              </a:rPr>
              <a:t>The original image is of different brightness / size etc.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25</a:t>
            </a:fld>
            <a:endParaRPr lang="zh-CN" altLang="en-US"/>
          </a:p>
        </p:txBody>
      </p:sp>
    </p:spTree>
    <p:extLst>
      <p:ext uri="{BB962C8B-B14F-4D97-AF65-F5344CB8AC3E}">
        <p14:creationId xmlns:p14="http://schemas.microsoft.com/office/powerpoint/2010/main" val="2366441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Zoomed acc curve (left). Pattern similar as simulation tests. </a:t>
            </a:r>
          </a:p>
          <a:p>
            <a:r>
              <a:rPr lang="en-US" altLang="zh-CN" dirty="0"/>
              <a:t>During training augmentation is used, and training start from the weights trained on ImageNet.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26</a:t>
            </a:fld>
            <a:endParaRPr lang="zh-CN" altLang="en-US"/>
          </a:p>
        </p:txBody>
      </p:sp>
    </p:spTree>
    <p:extLst>
      <p:ext uri="{BB962C8B-B14F-4D97-AF65-F5344CB8AC3E}">
        <p14:creationId xmlns:p14="http://schemas.microsoft.com/office/powerpoint/2010/main" val="200400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Many biological/medical researches, especially in drug development pipeline, are using deep learning as an assistant. (as I mentioned in my report).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many example for FedML.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Mention that result of ML still need careful analysis/evaluate by experts in medical/biological fields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4</a:t>
            </a:fld>
            <a:endParaRPr lang="zh-CN" altLang="en-US"/>
          </a:p>
        </p:txBody>
      </p:sp>
    </p:spTree>
    <p:extLst>
      <p:ext uri="{BB962C8B-B14F-4D97-AF65-F5344CB8AC3E}">
        <p14:creationId xmlns:p14="http://schemas.microsoft.com/office/powerpoint/2010/main" val="117241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Neural Network. Forward propagation is from input to output. Loss will be calculated (difference between output and label). </a:t>
            </a:r>
          </a:p>
          <a:p>
            <a:r>
              <a:rPr lang="en-US" altLang="zh-CN" dirty="0"/>
              <a:t>Gradient will be calculated (aim to minimize the loss), back propagated from output to input, w1 and w2 will be updated accordingly. [like: w1 = w1-gradient*</a:t>
            </a:r>
            <a:r>
              <a:rPr lang="en-US" altLang="zh-CN" dirty="0" err="1"/>
              <a:t>lr</a:t>
            </a:r>
            <a:r>
              <a:rPr lang="en-US" altLang="zh-CN" dirty="0"/>
              <a:t>]</a:t>
            </a:r>
          </a:p>
          <a:p>
            <a:r>
              <a:rPr lang="en-US" altLang="zh-CN" dirty="0"/>
              <a:t>Optimizers can do, for example, control the learning rate (</a:t>
            </a:r>
            <a:r>
              <a:rPr lang="en-US" altLang="zh-CN" dirty="0" err="1"/>
              <a:t>lr</a:t>
            </a:r>
            <a:r>
              <a:rPr lang="en-US" altLang="zh-CN" dirty="0"/>
              <a:t>), in later epochs </a:t>
            </a:r>
            <a:r>
              <a:rPr lang="en-US" altLang="zh-CN" dirty="0" err="1"/>
              <a:t>lr</a:t>
            </a:r>
            <a:r>
              <a:rPr lang="en-US" altLang="zh-CN" dirty="0"/>
              <a:t> to be smaller, </a:t>
            </a:r>
            <a:r>
              <a:rPr lang="en-US" altLang="zh-CN" dirty="0" err="1"/>
              <a:t>etc</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5</a:t>
            </a:fld>
            <a:endParaRPr lang="zh-CN" altLang="en-US"/>
          </a:p>
        </p:txBody>
      </p:sp>
    </p:spTree>
    <p:extLst>
      <p:ext uri="{BB962C8B-B14F-4D97-AF65-F5344CB8AC3E}">
        <p14:creationId xmlns:p14="http://schemas.microsoft.com/office/powerpoint/2010/main" val="388467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 training is like the centralized one, the system (central) collects only weights/gradients/hidden layer’s representation/… and aggregates them. </a:t>
            </a:r>
          </a:p>
          <a:p>
            <a:r>
              <a:rPr lang="en-US" altLang="zh-CN" dirty="0"/>
              <a:t>This shows FedAvg algorithm, it collects weights, another popular on FedSGD collects and aggregates gradient.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6</a:t>
            </a:fld>
            <a:endParaRPr lang="zh-CN" altLang="en-US"/>
          </a:p>
        </p:txBody>
      </p:sp>
    </p:spTree>
    <p:extLst>
      <p:ext uri="{BB962C8B-B14F-4D97-AF65-F5344CB8AC3E}">
        <p14:creationId xmlns:p14="http://schemas.microsoft.com/office/powerpoint/2010/main" val="6149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Many device, like 1000000 phone, each will little data, easy to drop off &amp; like 50 Institutes, each with a small dataset</a:t>
            </a:r>
          </a:p>
          <a:p>
            <a:endParaRPr lang="en-US" altLang="zh-CN" dirty="0"/>
          </a:p>
          <a:p>
            <a:r>
              <a:rPr lang="en-US" altLang="zh-CN" dirty="0"/>
              <a:t>Similar feature space &amp; similar user space &amp; small overlap in both user and feature space</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7</a:t>
            </a:fld>
            <a:endParaRPr lang="zh-CN" altLang="en-US"/>
          </a:p>
        </p:txBody>
      </p:sp>
    </p:spTree>
    <p:extLst>
      <p:ext uri="{BB962C8B-B14F-4D97-AF65-F5344CB8AC3E}">
        <p14:creationId xmlns:p14="http://schemas.microsoft.com/office/powerpoint/2010/main" val="3480811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8</a:t>
            </a:fld>
            <a:endParaRPr lang="zh-CN" altLang="en-US"/>
          </a:p>
        </p:txBody>
      </p:sp>
    </p:spTree>
    <p:extLst>
      <p:ext uri="{BB962C8B-B14F-4D97-AF65-F5344CB8AC3E}">
        <p14:creationId xmlns:p14="http://schemas.microsoft.com/office/powerpoint/2010/main" val="147759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we would like to imitate many scenarios, and only want to build an trivial example, plus issues like: not many tutorials found / platform not ready</a:t>
            </a:r>
          </a:p>
          <a:p>
            <a:r>
              <a:rPr lang="en-US" altLang="zh-CN" dirty="0"/>
              <a:t>----- We didn’t use the above tools</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9</a:t>
            </a:fld>
            <a:endParaRPr lang="zh-CN" altLang="en-US"/>
          </a:p>
        </p:txBody>
      </p:sp>
    </p:spTree>
    <p:extLst>
      <p:ext uri="{BB962C8B-B14F-4D97-AF65-F5344CB8AC3E}">
        <p14:creationId xmlns:p14="http://schemas.microsoft.com/office/powerpoint/2010/main" val="309453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10</a:t>
            </a:fld>
            <a:endParaRPr lang="zh-CN" altLang="en-US"/>
          </a:p>
        </p:txBody>
      </p:sp>
    </p:spTree>
    <p:extLst>
      <p:ext uri="{BB962C8B-B14F-4D97-AF65-F5344CB8AC3E}">
        <p14:creationId xmlns:p14="http://schemas.microsoft.com/office/powerpoint/2010/main" val="212234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Simulation Model looks like: https://github.com/Jiarong000/Thesis2020/blob/master/Cifar10/ANN_model.png</a:t>
            </a:r>
          </a:p>
          <a:p>
            <a:r>
              <a:rPr lang="en-US" altLang="zh-CN" sz="1200" b="0" i="0" u="none" strike="noStrike" kern="1200" baseline="0" dirty="0">
                <a:solidFill>
                  <a:schemeClr val="tx1"/>
                </a:solidFill>
                <a:latin typeface="+mn-lt"/>
                <a:ea typeface="+mn-ea"/>
                <a:cs typeface="+mn-cs"/>
              </a:rPr>
              <a:t>(provided by Mattias Åkesson from Scaleout Systems)</a:t>
            </a:r>
          </a:p>
          <a:p>
            <a:r>
              <a:rPr lang="en-US" altLang="zh-CN" sz="1200" b="0" i="0" u="none" strike="noStrike" kern="1200" baseline="0" dirty="0">
                <a:solidFill>
                  <a:schemeClr val="tx1"/>
                </a:solidFill>
                <a:latin typeface="+mn-lt"/>
                <a:ea typeface="+mn-ea"/>
                <a:cs typeface="+mn-cs"/>
              </a:rPr>
              <a:t>DR task use VGG16, looks like:  </a:t>
            </a:r>
            <a:r>
              <a:rPr lang="en-US" altLang="zh-CN" dirty="0">
                <a:hlinkClick r:id="rId3"/>
              </a:rPr>
              <a:t>https://github.com/Jiarong000/Thesis2020/blob/master/DR/VGG16_model.png</a:t>
            </a:r>
            <a:endParaRPr lang="en-US" altLang="zh-CN" dirty="0"/>
          </a:p>
          <a:p>
            <a:r>
              <a:rPr lang="en-US" altLang="zh-CN" dirty="0"/>
              <a:t>Using FedAvg, evaluation done by the central node.</a:t>
            </a:r>
          </a:p>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12</a:t>
            </a:fld>
            <a:endParaRPr lang="zh-CN" altLang="en-US"/>
          </a:p>
        </p:txBody>
      </p:sp>
    </p:spTree>
    <p:extLst>
      <p:ext uri="{BB962C8B-B14F-4D97-AF65-F5344CB8AC3E}">
        <p14:creationId xmlns:p14="http://schemas.microsoft.com/office/powerpoint/2010/main" val="889787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BAAAF-7F2C-4814-B639-471728F327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2B4EB2-2464-4627-A413-2DF0269A7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2D28B1-E17A-474F-BDDF-CDEFAB79B81B}"/>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85B58CCF-F5A8-43EB-9AB8-00A748C955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ED7B00-98A6-4C20-B896-BB169C6754F2}"/>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205911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D2F58-F09D-4412-88B2-2394363B83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34099F-11B7-4460-8FF3-0D128E1C7A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F10996-B601-4A5A-8807-8A8C42ECE9B3}"/>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CCC181BB-C2C3-49F2-9B1A-942D065DA6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554AC5-C234-4AAE-B06F-D20450CCC51B}"/>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89889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BFB747-5371-4E74-81A0-399CF92072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10E395-AF0F-4D50-A1BA-002FF0C5457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8486B8-955E-44DA-ACD2-E40AB3FC8AC7}"/>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A8FC5F83-E688-4C8E-B49A-B94786928B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DBADA0-C9F4-4BAB-BFB1-246A65ABF5DC}"/>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00200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F1A45-01A8-471E-A0C9-33A686A2D9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E2EFB9-6961-4386-BFF0-0521847975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DAE95A-6184-417F-9A89-8ECC2EE61DE2}"/>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A6ADB2AD-F27D-4408-BA7B-4B0D69EDED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7319FA-1D0E-48C5-8B3F-E644B316F324}"/>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88403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A99DF-5F39-4314-B2DF-61A30FEDFF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CE17F7-9692-4495-BCA4-BAB286936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5DA132A-54D6-4DAF-BD85-E2270277007B}"/>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F488E86B-446C-447A-A287-4473E4D9B0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6269E3-1AE5-4FD1-9812-6B0273869172}"/>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95535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D60D5-4F44-4D0E-9272-369E248E8C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56C07C-C977-4B45-8E7A-9E4F2DEE3E2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0BCEA4-4036-4B75-9054-AFB48847F2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D184D5-0A55-45BC-B729-7E715AAEEC02}"/>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6" name="页脚占位符 5">
            <a:extLst>
              <a:ext uri="{FF2B5EF4-FFF2-40B4-BE49-F238E27FC236}">
                <a16:creationId xmlns:a16="http://schemas.microsoft.com/office/drawing/2014/main" id="{E5B027C7-5EA4-4ADE-A7E4-ACD38301E4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F78EE6-EFB9-445A-B13E-725E76375897}"/>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56391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43381-B09A-4784-9288-AFC7BCA293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B79570-8572-4800-ADB4-45A01050A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B33969-7C6C-499A-856C-490691DB19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E40748-A3B3-4AE7-945D-89F8A324D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DBD76C-530F-4C81-8A16-FD7FD179BE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87DB28-46CE-40C2-AFB4-6816EA7063BF}"/>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8" name="页脚占位符 7">
            <a:extLst>
              <a:ext uri="{FF2B5EF4-FFF2-40B4-BE49-F238E27FC236}">
                <a16:creationId xmlns:a16="http://schemas.microsoft.com/office/drawing/2014/main" id="{4B8E9C73-3D2E-4390-AE7C-E65E8CE7A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CCF204-8543-4609-9E68-5BAE002F8406}"/>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287130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D02E7-08AA-49A3-AA20-BBAB2D542B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8D1C64-AA86-41C0-87DF-D18C34DCB183}"/>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4" name="页脚占位符 3">
            <a:extLst>
              <a:ext uri="{FF2B5EF4-FFF2-40B4-BE49-F238E27FC236}">
                <a16:creationId xmlns:a16="http://schemas.microsoft.com/office/drawing/2014/main" id="{FDAB8C91-27A5-47BE-8E84-963FE23D692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507FBB-EA45-409D-9699-7F99A514F567}"/>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1620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C080C7-B41A-4115-890E-D885FBED1EED}"/>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3" name="页脚占位符 2">
            <a:extLst>
              <a:ext uri="{FF2B5EF4-FFF2-40B4-BE49-F238E27FC236}">
                <a16:creationId xmlns:a16="http://schemas.microsoft.com/office/drawing/2014/main" id="{FCDB5BD4-1D8B-4C77-AEB5-4D8BAE6223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3A7887-A785-4D78-83D9-3097BEC82F50}"/>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57560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3B024-6490-4D59-9E86-4826340119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689657-27A9-4BF9-8597-32B5F133A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E00EF2-2C61-4CF4-AE1C-D4CBFEDC3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4C4805-FF22-4E22-ADC0-7B28059ED260}"/>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6" name="页脚占位符 5">
            <a:extLst>
              <a:ext uri="{FF2B5EF4-FFF2-40B4-BE49-F238E27FC236}">
                <a16:creationId xmlns:a16="http://schemas.microsoft.com/office/drawing/2014/main" id="{F2441153-2B91-48ED-A0B4-9455F59131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978FF1-443D-4CCD-B021-F2F2749D4841}"/>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41386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588FF-765A-4666-BE6D-6DDAC76278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FBDC05-0E45-48FB-B281-550984FCD5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310DE1-1AFB-4D5A-B388-6E4C6DEDC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2A7262-2211-4862-94F9-EA2693BD5947}"/>
              </a:ext>
            </a:extLst>
          </p:cNvPr>
          <p:cNvSpPr>
            <a:spLocks noGrp="1"/>
          </p:cNvSpPr>
          <p:nvPr>
            <p:ph type="dt" sz="half" idx="10"/>
          </p:nvPr>
        </p:nvSpPr>
        <p:spPr/>
        <p:txBody>
          <a:bodyPr/>
          <a:lstStyle/>
          <a:p>
            <a:fld id="{78D4CD18-A645-4599-9737-2DEBCEB86E1A}" type="datetimeFigureOut">
              <a:rPr lang="zh-CN" altLang="en-US" smtClean="0"/>
              <a:t>2020/6/13</a:t>
            </a:fld>
            <a:endParaRPr lang="zh-CN" altLang="en-US"/>
          </a:p>
        </p:txBody>
      </p:sp>
      <p:sp>
        <p:nvSpPr>
          <p:cNvPr id="6" name="页脚占位符 5">
            <a:extLst>
              <a:ext uri="{FF2B5EF4-FFF2-40B4-BE49-F238E27FC236}">
                <a16:creationId xmlns:a16="http://schemas.microsoft.com/office/drawing/2014/main" id="{9A4D212C-ADF2-4E89-9D53-47DA06D29D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E5297B-507E-4B72-8605-2910DE8C1741}"/>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28506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0EBAE8-E8A3-4FCD-A600-3FB69E31A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087D16-C401-46E5-8BA8-CB4AA02E6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89C8CC-3BD6-4924-80BB-DE601662D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4CD18-A645-4599-9737-2DEBCEB86E1A}"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A7D53C18-CCF6-4F72-99F8-F476B406E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AB18E9-25F0-4D28-A409-B39283FDE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01191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EA8DE-45B2-4AA8-98A2-A959FB273F22}"/>
              </a:ext>
            </a:extLst>
          </p:cNvPr>
          <p:cNvSpPr>
            <a:spLocks noGrp="1"/>
          </p:cNvSpPr>
          <p:nvPr>
            <p:ph type="ctrTitle"/>
          </p:nvPr>
        </p:nvSpPr>
        <p:spPr/>
        <p:txBody>
          <a:bodyPr/>
          <a:lstStyle/>
          <a:p>
            <a:r>
              <a:rPr lang="en-US" altLang="zh-CN" dirty="0"/>
              <a:t>Federated Learning for Bioimage Classification</a:t>
            </a:r>
            <a:endParaRPr lang="zh-CN" altLang="en-US" dirty="0"/>
          </a:p>
        </p:txBody>
      </p:sp>
      <p:sp>
        <p:nvSpPr>
          <p:cNvPr id="3" name="副标题 2">
            <a:extLst>
              <a:ext uri="{FF2B5EF4-FFF2-40B4-BE49-F238E27FC236}">
                <a16:creationId xmlns:a16="http://schemas.microsoft.com/office/drawing/2014/main" id="{B09207C1-FA5E-440F-B126-A417DBED434D}"/>
              </a:ext>
            </a:extLst>
          </p:cNvPr>
          <p:cNvSpPr>
            <a:spLocks noGrp="1"/>
          </p:cNvSpPr>
          <p:nvPr>
            <p:ph type="subTitle" idx="1"/>
          </p:nvPr>
        </p:nvSpPr>
        <p:spPr/>
        <p:txBody>
          <a:bodyPr/>
          <a:lstStyle/>
          <a:p>
            <a:r>
              <a:rPr lang="en-US" altLang="zh-CN" dirty="0"/>
              <a:t>Jiarong Liang</a:t>
            </a:r>
          </a:p>
          <a:p>
            <a:r>
              <a:rPr lang="en-US" altLang="zh-CN" dirty="0"/>
              <a:t>Supervisor: Andreas Hellander</a:t>
            </a:r>
          </a:p>
          <a:p>
            <a:r>
              <a:rPr lang="en-US" altLang="zh-CN" dirty="0"/>
              <a:t>Subject Reader: Salman Toor</a:t>
            </a:r>
            <a:endParaRPr lang="zh-CN" altLang="en-US" dirty="0"/>
          </a:p>
        </p:txBody>
      </p:sp>
    </p:spTree>
    <p:extLst>
      <p:ext uri="{BB962C8B-B14F-4D97-AF65-F5344CB8AC3E}">
        <p14:creationId xmlns:p14="http://schemas.microsoft.com/office/powerpoint/2010/main" val="333600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In this project</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Locally simulate different scenarios of Federated Learning using CIFAR10 dataset. </a:t>
            </a:r>
          </a:p>
          <a:p>
            <a:endParaRPr lang="en-US" altLang="zh-CN" dirty="0"/>
          </a:p>
          <a:p>
            <a:r>
              <a:rPr lang="en-US" altLang="zh-CN" dirty="0"/>
              <a:t>Deploy a simple bioimage classification example using federated learning on cloud.</a:t>
            </a:r>
          </a:p>
          <a:p>
            <a:endParaRPr lang="en-US" altLang="zh-CN" dirty="0"/>
          </a:p>
          <a:p>
            <a:pPr>
              <a:buFontTx/>
              <a:buChar char="-"/>
            </a:pPr>
            <a:r>
              <a:rPr lang="en-US" altLang="zh-CN" dirty="0"/>
              <a:t>Test the extent of the issues, provide a clearer overview</a:t>
            </a:r>
          </a:p>
          <a:p>
            <a:pPr>
              <a:buFontTx/>
              <a:buChar char="-"/>
            </a:pPr>
            <a:r>
              <a:rPr lang="en-US" altLang="zh-CN" dirty="0"/>
              <a:t>An easy-to-understand example for FedML on cloud</a:t>
            </a:r>
            <a:endParaRPr lang="zh-CN" altLang="en-US" dirty="0"/>
          </a:p>
        </p:txBody>
      </p:sp>
    </p:spTree>
    <p:extLst>
      <p:ext uri="{BB962C8B-B14F-4D97-AF65-F5344CB8AC3E}">
        <p14:creationId xmlns:p14="http://schemas.microsoft.com/office/powerpoint/2010/main" val="41137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Tools</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Python 3.6</a:t>
            </a:r>
          </a:p>
          <a:p>
            <a:r>
              <a:rPr lang="en-US" altLang="zh-CN" dirty="0"/>
              <a:t>TensorFlow 2.0</a:t>
            </a:r>
          </a:p>
          <a:p>
            <a:r>
              <a:rPr lang="en-US" altLang="zh-CN" dirty="0"/>
              <a:t>gRPC/Protobuf</a:t>
            </a:r>
          </a:p>
          <a:p>
            <a:endParaRPr lang="en-US" altLang="zh-CN" dirty="0"/>
          </a:p>
          <a:p>
            <a:r>
              <a:rPr lang="en-US" altLang="zh-CN" dirty="0"/>
              <a:t>Cloud platform: SNIC or aliyun.com</a:t>
            </a:r>
            <a:endParaRPr lang="zh-CN" altLang="en-US" dirty="0"/>
          </a:p>
        </p:txBody>
      </p:sp>
    </p:spTree>
    <p:extLst>
      <p:ext uri="{BB962C8B-B14F-4D97-AF65-F5344CB8AC3E}">
        <p14:creationId xmlns:p14="http://schemas.microsoft.com/office/powerpoint/2010/main" val="399245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Federated System</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690688"/>
            <a:ext cx="10515600" cy="560223"/>
          </a:xfrm>
        </p:spPr>
        <p:txBody>
          <a:bodyPr/>
          <a:lstStyle/>
          <a:p>
            <a:r>
              <a:rPr lang="en-US" altLang="zh-CN" dirty="0"/>
              <a:t>Image--&gt; [model] --&gt; Label</a:t>
            </a:r>
            <a:endParaRPr lang="zh-CN" altLang="en-US" dirty="0"/>
          </a:p>
        </p:txBody>
      </p:sp>
      <p:pic>
        <p:nvPicPr>
          <p:cNvPr id="7" name="图片 6" descr="卡通人物&#10;&#10;描述已自动生成">
            <a:extLst>
              <a:ext uri="{FF2B5EF4-FFF2-40B4-BE49-F238E27FC236}">
                <a16:creationId xmlns:a16="http://schemas.microsoft.com/office/drawing/2014/main" id="{0F2856A1-6E99-4B41-939C-5B8BF9A11868}"/>
              </a:ext>
            </a:extLst>
          </p:cNvPr>
          <p:cNvPicPr>
            <a:picLocks noChangeAspect="1"/>
          </p:cNvPicPr>
          <p:nvPr/>
        </p:nvPicPr>
        <p:blipFill rotWithShape="1">
          <a:blip r:embed="rId3">
            <a:extLst>
              <a:ext uri="{28A0092B-C50C-407E-A947-70E740481C1C}">
                <a14:useLocalDpi xmlns:a14="http://schemas.microsoft.com/office/drawing/2010/main" val="0"/>
              </a:ext>
            </a:extLst>
          </a:blip>
          <a:srcRect t="10696"/>
          <a:stretch/>
        </p:blipFill>
        <p:spPr>
          <a:xfrm>
            <a:off x="838199" y="2250911"/>
            <a:ext cx="7199625" cy="4607089"/>
          </a:xfrm>
          <a:prstGeom prst="rect">
            <a:avLst/>
          </a:prstGeom>
        </p:spPr>
      </p:pic>
      <p:sp>
        <p:nvSpPr>
          <p:cNvPr id="8" name="文本框 7">
            <a:extLst>
              <a:ext uri="{FF2B5EF4-FFF2-40B4-BE49-F238E27FC236}">
                <a16:creationId xmlns:a16="http://schemas.microsoft.com/office/drawing/2014/main" id="{68B67B09-EBF8-46F0-99E7-2BA667D5DD38}"/>
              </a:ext>
            </a:extLst>
          </p:cNvPr>
          <p:cNvSpPr txBox="1"/>
          <p:nvPr/>
        </p:nvSpPr>
        <p:spPr>
          <a:xfrm>
            <a:off x="8426706" y="2687303"/>
            <a:ext cx="3954479" cy="2246769"/>
          </a:xfrm>
          <a:prstGeom prst="rect">
            <a:avLst/>
          </a:prstGeom>
          <a:noFill/>
        </p:spPr>
        <p:txBody>
          <a:bodyPr wrap="square" rtlCol="0">
            <a:spAutoFit/>
          </a:bodyPr>
          <a:lstStyle/>
          <a:p>
            <a:r>
              <a:rPr lang="en-US" altLang="zh-CN" sz="2800" dirty="0"/>
              <a:t>Simulation</a:t>
            </a:r>
          </a:p>
          <a:p>
            <a:r>
              <a:rPr lang="en-US" altLang="zh-CN" sz="2800" dirty="0"/>
              <a:t> - locally simulate</a:t>
            </a:r>
          </a:p>
          <a:p>
            <a:endParaRPr lang="en-US" altLang="zh-CN" sz="2800" dirty="0"/>
          </a:p>
          <a:p>
            <a:r>
              <a:rPr lang="en-US" altLang="zh-CN" sz="2800" dirty="0"/>
              <a:t>Cloud example</a:t>
            </a:r>
          </a:p>
          <a:p>
            <a:r>
              <a:rPr lang="en-US" altLang="zh-CN" sz="2800" dirty="0"/>
              <a:t> - 3 client +1 central</a:t>
            </a:r>
            <a:endParaRPr lang="zh-CN" altLang="en-US" sz="2800" dirty="0"/>
          </a:p>
        </p:txBody>
      </p:sp>
    </p:spTree>
    <p:extLst>
      <p:ext uri="{BB962C8B-B14F-4D97-AF65-F5344CB8AC3E}">
        <p14:creationId xmlns:p14="http://schemas.microsoft.com/office/powerpoint/2010/main" val="15253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Show model performance</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7380890" cy="2725354"/>
          </a:xfrm>
        </p:spPr>
        <p:txBody>
          <a:bodyPr/>
          <a:lstStyle/>
          <a:p>
            <a:r>
              <a:rPr lang="en-US" altLang="zh-CN" dirty="0"/>
              <a:t>Accuracy: proportion of correctly assigned</a:t>
            </a:r>
          </a:p>
          <a:p>
            <a:r>
              <a:rPr lang="en-US" altLang="zh-CN" dirty="0"/>
              <a:t>Loss: cross-entropy</a:t>
            </a:r>
          </a:p>
          <a:p>
            <a:r>
              <a:rPr lang="en-US" altLang="zh-CN" dirty="0"/>
              <a:t>Windowed Acc/loss (size = 21)</a:t>
            </a:r>
            <a:endParaRPr lang="zh-CN" altLang="en-US" dirty="0"/>
          </a:p>
        </p:txBody>
      </p:sp>
      <p:pic>
        <p:nvPicPr>
          <p:cNvPr id="4" name="图片 3">
            <a:extLst>
              <a:ext uri="{FF2B5EF4-FFF2-40B4-BE49-F238E27FC236}">
                <a16:creationId xmlns:a16="http://schemas.microsoft.com/office/drawing/2014/main" id="{030A756B-DCA8-459A-9CFB-FF5B654E2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95" y="4285866"/>
            <a:ext cx="8420100" cy="800100"/>
          </a:xfrm>
          <a:prstGeom prst="rect">
            <a:avLst/>
          </a:prstGeom>
        </p:spPr>
      </p:pic>
      <p:pic>
        <p:nvPicPr>
          <p:cNvPr id="6" name="图片 5" descr="图片包含 游戏机, 女人, 桌子, 躺&#10;&#10;描述已自动生成">
            <a:extLst>
              <a:ext uri="{FF2B5EF4-FFF2-40B4-BE49-F238E27FC236}">
                <a16:creationId xmlns:a16="http://schemas.microsoft.com/office/drawing/2014/main" id="{F2AAC968-77E8-494E-A42C-69F4450961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115" y="856091"/>
            <a:ext cx="3217491" cy="5145818"/>
          </a:xfrm>
          <a:prstGeom prst="rect">
            <a:avLst/>
          </a:prstGeom>
        </p:spPr>
      </p:pic>
    </p:spTree>
    <p:extLst>
      <p:ext uri="{BB962C8B-B14F-4D97-AF65-F5344CB8AC3E}">
        <p14:creationId xmlns:p14="http://schemas.microsoft.com/office/powerpoint/2010/main" val="363607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Show model performance</a:t>
            </a:r>
            <a:endParaRPr lang="zh-CN" altLang="en-US" dirty="0"/>
          </a:p>
        </p:txBody>
      </p:sp>
      <p:pic>
        <p:nvPicPr>
          <p:cNvPr id="7" name="图片 6" descr="手机屏幕截图&#10;&#10;描述已自动生成">
            <a:extLst>
              <a:ext uri="{FF2B5EF4-FFF2-40B4-BE49-F238E27FC236}">
                <a16:creationId xmlns:a16="http://schemas.microsoft.com/office/drawing/2014/main" id="{ABFA16DB-50DE-44B3-9FBE-AAE6677769EC}"/>
              </a:ext>
            </a:extLst>
          </p:cNvPr>
          <p:cNvPicPr>
            <a:picLocks noChangeAspect="1"/>
          </p:cNvPicPr>
          <p:nvPr/>
        </p:nvPicPr>
        <p:blipFill rotWithShape="1">
          <a:blip r:embed="rId3">
            <a:extLst>
              <a:ext uri="{28A0092B-C50C-407E-A947-70E740481C1C}">
                <a14:useLocalDpi xmlns:a14="http://schemas.microsoft.com/office/drawing/2010/main" val="0"/>
              </a:ext>
            </a:extLst>
          </a:blip>
          <a:srcRect l="65643"/>
          <a:stretch/>
        </p:blipFill>
        <p:spPr>
          <a:xfrm>
            <a:off x="6516413" y="2065858"/>
            <a:ext cx="4679970" cy="4427017"/>
          </a:xfrm>
          <a:prstGeom prst="rect">
            <a:avLst/>
          </a:prstGeom>
        </p:spPr>
      </p:pic>
      <p:pic>
        <p:nvPicPr>
          <p:cNvPr id="11" name="图片 10" descr="手机屏幕截图&#10;&#10;描述已自动生成">
            <a:extLst>
              <a:ext uri="{FF2B5EF4-FFF2-40B4-BE49-F238E27FC236}">
                <a16:creationId xmlns:a16="http://schemas.microsoft.com/office/drawing/2014/main" id="{756D0961-0849-4A43-851A-4F7A67B31073}"/>
              </a:ext>
            </a:extLst>
          </p:cNvPr>
          <p:cNvPicPr>
            <a:picLocks noChangeAspect="1"/>
          </p:cNvPicPr>
          <p:nvPr/>
        </p:nvPicPr>
        <p:blipFill rotWithShape="1">
          <a:blip r:embed="rId4">
            <a:extLst>
              <a:ext uri="{28A0092B-C50C-407E-A947-70E740481C1C}">
                <a14:useLocalDpi xmlns:a14="http://schemas.microsoft.com/office/drawing/2010/main" val="0"/>
              </a:ext>
            </a:extLst>
          </a:blip>
          <a:srcRect l="66962"/>
          <a:stretch/>
        </p:blipFill>
        <p:spPr>
          <a:xfrm>
            <a:off x="1181840" y="2065857"/>
            <a:ext cx="4493747" cy="4427529"/>
          </a:xfrm>
          <a:prstGeom prst="rect">
            <a:avLst/>
          </a:prstGeom>
        </p:spPr>
      </p:pic>
    </p:spTree>
    <p:extLst>
      <p:ext uri="{BB962C8B-B14F-4D97-AF65-F5344CB8AC3E}">
        <p14:creationId xmlns:p14="http://schemas.microsoft.com/office/powerpoint/2010/main" val="8844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Simulation tasks – CIFAR10</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CIFAR10:</a:t>
            </a:r>
            <a:r>
              <a:rPr lang="zh-CN" altLang="en-US" dirty="0"/>
              <a:t> </a:t>
            </a:r>
            <a:r>
              <a:rPr lang="en-US" altLang="zh-CN" dirty="0"/>
              <a:t>Images of size (32*32*3) in 10 classes</a:t>
            </a:r>
          </a:p>
          <a:p>
            <a:r>
              <a:rPr lang="en-US" altLang="zh-CN" dirty="0"/>
              <a:t>10,000 testing set</a:t>
            </a:r>
          </a:p>
          <a:p>
            <a:r>
              <a:rPr lang="en-US" altLang="zh-CN" dirty="0"/>
              <a:t>4,000 or 40,000 total training set</a:t>
            </a:r>
          </a:p>
          <a:p>
            <a:r>
              <a:rPr lang="en-US" altLang="zh-CN" dirty="0"/>
              <a:t>Divided as 10 or 40 client</a:t>
            </a:r>
          </a:p>
          <a:p>
            <a:r>
              <a:rPr lang="en-US" altLang="zh-CN" dirty="0"/>
              <a:t>2 class / </a:t>
            </a:r>
            <a:r>
              <a:rPr lang="en-US" altLang="zh-CN" dirty="0">
                <a:solidFill>
                  <a:schemeClr val="bg2">
                    <a:lumMod val="75000"/>
                  </a:schemeClr>
                </a:solidFill>
              </a:rPr>
              <a:t>3 class </a:t>
            </a:r>
            <a:r>
              <a:rPr lang="en-US" altLang="zh-CN" dirty="0"/>
              <a:t>/ 5 class / non-IID + IID</a:t>
            </a:r>
          </a:p>
          <a:p>
            <a:endParaRPr lang="en-US" altLang="zh-CN" dirty="0"/>
          </a:p>
          <a:p>
            <a:r>
              <a:rPr lang="en-US" altLang="zh-CN" dirty="0"/>
              <a:t>1000+ global rounds, </a:t>
            </a:r>
            <a:r>
              <a:rPr lang="en-US" altLang="zh-CN" dirty="0" err="1"/>
              <a:t>lr</a:t>
            </a:r>
            <a:r>
              <a:rPr lang="en-US" altLang="zh-CN" dirty="0"/>
              <a:t> = 0.001, batch size 50 or 100</a:t>
            </a:r>
            <a:endParaRPr lang="zh-CN" altLang="en-US" dirty="0"/>
          </a:p>
        </p:txBody>
      </p:sp>
    </p:spTree>
    <p:extLst>
      <p:ext uri="{BB962C8B-B14F-4D97-AF65-F5344CB8AC3E}">
        <p14:creationId xmlns:p14="http://schemas.microsoft.com/office/powerpoint/2010/main" val="28867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Pilot Test 1/2</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10515600" cy="1127782"/>
          </a:xfrm>
        </p:spPr>
        <p:txBody>
          <a:bodyPr/>
          <a:lstStyle/>
          <a:p>
            <a:r>
              <a:rPr lang="en-US" altLang="zh-CN" dirty="0"/>
              <a:t>IID, different dataset size</a:t>
            </a:r>
            <a:endParaRPr lang="zh-CN" altLang="en-US" dirty="0"/>
          </a:p>
        </p:txBody>
      </p:sp>
      <p:pic>
        <p:nvPicPr>
          <p:cNvPr id="7" name="图片 6">
            <a:extLst>
              <a:ext uri="{FF2B5EF4-FFF2-40B4-BE49-F238E27FC236}">
                <a16:creationId xmlns:a16="http://schemas.microsoft.com/office/drawing/2014/main" id="{869B4E61-E1B5-42E0-BF6B-C69D36477DEA}"/>
              </a:ext>
            </a:extLst>
          </p:cNvPr>
          <p:cNvPicPr>
            <a:picLocks noChangeAspect="1"/>
          </p:cNvPicPr>
          <p:nvPr/>
        </p:nvPicPr>
        <p:blipFill>
          <a:blip r:embed="rId3"/>
          <a:stretch>
            <a:fillRect/>
          </a:stretch>
        </p:blipFill>
        <p:spPr>
          <a:xfrm>
            <a:off x="663957" y="2953407"/>
            <a:ext cx="10296525" cy="3657600"/>
          </a:xfrm>
          <a:prstGeom prst="rect">
            <a:avLst/>
          </a:prstGeom>
        </p:spPr>
      </p:pic>
    </p:spTree>
    <p:extLst>
      <p:ext uri="{BB962C8B-B14F-4D97-AF65-F5344CB8AC3E}">
        <p14:creationId xmlns:p14="http://schemas.microsoft.com/office/powerpoint/2010/main" val="2748748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Pilot Test 2/2</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10515600" cy="1127782"/>
          </a:xfrm>
        </p:spPr>
        <p:txBody>
          <a:bodyPr/>
          <a:lstStyle/>
          <a:p>
            <a:r>
              <a:rPr lang="en-US" altLang="zh-CN" dirty="0"/>
              <a:t>4000 dataset, different IID/non-IID</a:t>
            </a:r>
            <a:endParaRPr lang="zh-CN" altLang="en-US" dirty="0"/>
          </a:p>
        </p:txBody>
      </p:sp>
      <p:pic>
        <p:nvPicPr>
          <p:cNvPr id="4" name="图片 3">
            <a:extLst>
              <a:ext uri="{FF2B5EF4-FFF2-40B4-BE49-F238E27FC236}">
                <a16:creationId xmlns:a16="http://schemas.microsoft.com/office/drawing/2014/main" id="{0A299ABC-D71C-4FCF-8F5E-5BAA3A3AEDFA}"/>
              </a:ext>
            </a:extLst>
          </p:cNvPr>
          <p:cNvPicPr>
            <a:picLocks noChangeAspect="1"/>
          </p:cNvPicPr>
          <p:nvPr/>
        </p:nvPicPr>
        <p:blipFill>
          <a:blip r:embed="rId2"/>
          <a:stretch>
            <a:fillRect/>
          </a:stretch>
        </p:blipFill>
        <p:spPr>
          <a:xfrm>
            <a:off x="619125" y="2953407"/>
            <a:ext cx="10734675" cy="3371850"/>
          </a:xfrm>
          <a:prstGeom prst="rect">
            <a:avLst/>
          </a:prstGeom>
        </p:spPr>
      </p:pic>
    </p:spTree>
    <p:extLst>
      <p:ext uri="{BB962C8B-B14F-4D97-AF65-F5344CB8AC3E}">
        <p14:creationId xmlns:p14="http://schemas.microsoft.com/office/powerpoint/2010/main" val="239637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Model Poisoning 1/2</a:t>
            </a:r>
            <a:endParaRPr lang="zh-CN" altLang="en-US" dirty="0"/>
          </a:p>
        </p:txBody>
      </p:sp>
      <p:pic>
        <p:nvPicPr>
          <p:cNvPr id="4" name="图片 3" descr="C:\Users\12990\AppData\Local\Microsoft\Windows\INetCache\Content.MSO\95C5E95E.tmp">
            <a:extLst>
              <a:ext uri="{FF2B5EF4-FFF2-40B4-BE49-F238E27FC236}">
                <a16:creationId xmlns:a16="http://schemas.microsoft.com/office/drawing/2014/main" id="{2397B145-490A-436B-AE98-F467A73F99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16391" y="2183917"/>
            <a:ext cx="5537409" cy="3659833"/>
          </a:xfrm>
          <a:prstGeom prst="rect">
            <a:avLst/>
          </a:prstGeom>
          <a:noFill/>
          <a:ln>
            <a:noFill/>
          </a:ln>
        </p:spPr>
      </p:pic>
      <p:pic>
        <p:nvPicPr>
          <p:cNvPr id="5" name="图片 4" descr="C:\Users\12990\AppData\Local\Microsoft\Windows\INetCache\Content.MSO\E1537ADE.tmp">
            <a:extLst>
              <a:ext uri="{FF2B5EF4-FFF2-40B4-BE49-F238E27FC236}">
                <a16:creationId xmlns:a16="http://schemas.microsoft.com/office/drawing/2014/main" id="{6F5A4C77-5264-4549-8186-D955116F31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0915" y="2183917"/>
            <a:ext cx="5821001" cy="3659833"/>
          </a:xfrm>
          <a:prstGeom prst="rect">
            <a:avLst/>
          </a:prstGeom>
          <a:noFill/>
          <a:ln>
            <a:noFill/>
          </a:ln>
        </p:spPr>
      </p:pic>
    </p:spTree>
    <p:extLst>
      <p:ext uri="{BB962C8B-B14F-4D97-AF65-F5344CB8AC3E}">
        <p14:creationId xmlns:p14="http://schemas.microsoft.com/office/powerpoint/2010/main" val="370828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Model Poisoning 2/2</a:t>
            </a:r>
            <a:endParaRPr lang="zh-CN" altLang="en-US" dirty="0"/>
          </a:p>
        </p:txBody>
      </p:sp>
      <p:pic>
        <p:nvPicPr>
          <p:cNvPr id="4" name="图片 3">
            <a:extLst>
              <a:ext uri="{FF2B5EF4-FFF2-40B4-BE49-F238E27FC236}">
                <a16:creationId xmlns:a16="http://schemas.microsoft.com/office/drawing/2014/main" id="{B15D8BD5-B083-44AD-9DDE-11887C91FD55}"/>
              </a:ext>
            </a:extLst>
          </p:cNvPr>
          <p:cNvPicPr>
            <a:picLocks noChangeAspect="1"/>
          </p:cNvPicPr>
          <p:nvPr/>
        </p:nvPicPr>
        <p:blipFill>
          <a:blip r:embed="rId2"/>
          <a:stretch>
            <a:fillRect/>
          </a:stretch>
        </p:blipFill>
        <p:spPr>
          <a:xfrm>
            <a:off x="180810" y="1850149"/>
            <a:ext cx="11622307" cy="4004606"/>
          </a:xfrm>
          <a:prstGeom prst="rect">
            <a:avLst/>
          </a:prstGeom>
        </p:spPr>
      </p:pic>
    </p:spTree>
    <p:extLst>
      <p:ext uri="{BB962C8B-B14F-4D97-AF65-F5344CB8AC3E}">
        <p14:creationId xmlns:p14="http://schemas.microsoft.com/office/powerpoint/2010/main" val="15591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Background</a:t>
            </a:r>
          </a:p>
          <a:p>
            <a:endParaRPr lang="en-US" altLang="zh-CN" dirty="0"/>
          </a:p>
          <a:p>
            <a:r>
              <a:rPr lang="en-US" altLang="zh-CN" dirty="0"/>
              <a:t>Design and Result</a:t>
            </a:r>
          </a:p>
          <a:p>
            <a:endParaRPr lang="en-US" altLang="zh-CN" dirty="0"/>
          </a:p>
          <a:p>
            <a:r>
              <a:rPr lang="en-US" altLang="zh-CN" dirty="0"/>
              <a:t>Discussion</a:t>
            </a:r>
            <a:endParaRPr lang="zh-CN" altLang="en-US" dirty="0"/>
          </a:p>
        </p:txBody>
      </p:sp>
    </p:spTree>
    <p:extLst>
      <p:ext uri="{BB962C8B-B14F-4D97-AF65-F5344CB8AC3E}">
        <p14:creationId xmlns:p14="http://schemas.microsoft.com/office/powerpoint/2010/main" val="54695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Data Dispersion</a:t>
            </a:r>
            <a:endParaRPr lang="zh-CN" altLang="en-US" dirty="0"/>
          </a:p>
        </p:txBody>
      </p:sp>
      <p:pic>
        <p:nvPicPr>
          <p:cNvPr id="5" name="图片 4">
            <a:extLst>
              <a:ext uri="{FF2B5EF4-FFF2-40B4-BE49-F238E27FC236}">
                <a16:creationId xmlns:a16="http://schemas.microsoft.com/office/drawing/2014/main" id="{8C5C8F62-9884-42C2-918A-10C3F3AA0447}"/>
              </a:ext>
            </a:extLst>
          </p:cNvPr>
          <p:cNvPicPr>
            <a:picLocks noChangeAspect="1"/>
          </p:cNvPicPr>
          <p:nvPr/>
        </p:nvPicPr>
        <p:blipFill>
          <a:blip r:embed="rId3"/>
          <a:stretch>
            <a:fillRect/>
          </a:stretch>
        </p:blipFill>
        <p:spPr>
          <a:xfrm>
            <a:off x="370818" y="2024884"/>
            <a:ext cx="11627165" cy="3598150"/>
          </a:xfrm>
          <a:prstGeom prst="rect">
            <a:avLst/>
          </a:prstGeom>
        </p:spPr>
      </p:pic>
    </p:spTree>
    <p:extLst>
      <p:ext uri="{BB962C8B-B14F-4D97-AF65-F5344CB8AC3E}">
        <p14:creationId xmlns:p14="http://schemas.microsoft.com/office/powerpoint/2010/main" val="668843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Delayed Update 1/2</a:t>
            </a:r>
            <a:endParaRPr lang="zh-CN" altLang="en-US" dirty="0"/>
          </a:p>
        </p:txBody>
      </p:sp>
      <p:pic>
        <p:nvPicPr>
          <p:cNvPr id="5" name="图片 4">
            <a:extLst>
              <a:ext uri="{FF2B5EF4-FFF2-40B4-BE49-F238E27FC236}">
                <a16:creationId xmlns:a16="http://schemas.microsoft.com/office/drawing/2014/main" id="{408F5DCC-AC3B-4F9C-B63E-E9604A4A1FFA}"/>
              </a:ext>
            </a:extLst>
          </p:cNvPr>
          <p:cNvPicPr>
            <a:picLocks noChangeAspect="1"/>
          </p:cNvPicPr>
          <p:nvPr/>
        </p:nvPicPr>
        <p:blipFill>
          <a:blip r:embed="rId3"/>
          <a:stretch>
            <a:fillRect/>
          </a:stretch>
        </p:blipFill>
        <p:spPr>
          <a:xfrm>
            <a:off x="385925" y="2025376"/>
            <a:ext cx="11212603" cy="3513576"/>
          </a:xfrm>
          <a:prstGeom prst="rect">
            <a:avLst/>
          </a:prstGeom>
        </p:spPr>
      </p:pic>
    </p:spTree>
    <p:extLst>
      <p:ext uri="{BB962C8B-B14F-4D97-AF65-F5344CB8AC3E}">
        <p14:creationId xmlns:p14="http://schemas.microsoft.com/office/powerpoint/2010/main" val="130600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Delayed Update 2/2</a:t>
            </a:r>
            <a:endParaRPr lang="zh-CN" altLang="en-US" dirty="0"/>
          </a:p>
        </p:txBody>
      </p:sp>
      <p:pic>
        <p:nvPicPr>
          <p:cNvPr id="4" name="图片 3">
            <a:extLst>
              <a:ext uri="{FF2B5EF4-FFF2-40B4-BE49-F238E27FC236}">
                <a16:creationId xmlns:a16="http://schemas.microsoft.com/office/drawing/2014/main" id="{C54C8C96-5BDD-4104-B03C-57644CB98E37}"/>
              </a:ext>
            </a:extLst>
          </p:cNvPr>
          <p:cNvPicPr>
            <a:picLocks noChangeAspect="1"/>
          </p:cNvPicPr>
          <p:nvPr/>
        </p:nvPicPr>
        <p:blipFill>
          <a:blip r:embed="rId2"/>
          <a:stretch>
            <a:fillRect/>
          </a:stretch>
        </p:blipFill>
        <p:spPr>
          <a:xfrm>
            <a:off x="322042" y="2049517"/>
            <a:ext cx="11500881" cy="3762703"/>
          </a:xfrm>
          <a:prstGeom prst="rect">
            <a:avLst/>
          </a:prstGeom>
        </p:spPr>
      </p:pic>
    </p:spTree>
    <p:extLst>
      <p:ext uri="{BB962C8B-B14F-4D97-AF65-F5344CB8AC3E}">
        <p14:creationId xmlns:p14="http://schemas.microsoft.com/office/powerpoint/2010/main" val="185262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Share data strategy</a:t>
            </a:r>
            <a:endParaRPr lang="zh-CN" altLang="en-US" dirty="0"/>
          </a:p>
        </p:txBody>
      </p:sp>
      <p:pic>
        <p:nvPicPr>
          <p:cNvPr id="4" name="图片 3">
            <a:extLst>
              <a:ext uri="{FF2B5EF4-FFF2-40B4-BE49-F238E27FC236}">
                <a16:creationId xmlns:a16="http://schemas.microsoft.com/office/drawing/2014/main" id="{86F1FE1F-55D9-4E32-A6A8-E5B76D26B284}"/>
              </a:ext>
            </a:extLst>
          </p:cNvPr>
          <p:cNvPicPr>
            <a:picLocks noChangeAspect="1"/>
          </p:cNvPicPr>
          <p:nvPr/>
        </p:nvPicPr>
        <p:blipFill>
          <a:blip r:embed="rId2"/>
          <a:stretch>
            <a:fillRect/>
          </a:stretch>
        </p:blipFill>
        <p:spPr>
          <a:xfrm>
            <a:off x="800754" y="2041961"/>
            <a:ext cx="10857846" cy="3570561"/>
          </a:xfrm>
          <a:prstGeom prst="rect">
            <a:avLst/>
          </a:prstGeom>
        </p:spPr>
      </p:pic>
    </p:spTree>
    <p:extLst>
      <p:ext uri="{BB962C8B-B14F-4D97-AF65-F5344CB8AC3E}">
        <p14:creationId xmlns:p14="http://schemas.microsoft.com/office/powerpoint/2010/main" val="917032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Cloud implementation – OIA-DDR</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10515600" cy="1190844"/>
          </a:xfrm>
        </p:spPr>
        <p:txBody>
          <a:bodyPr/>
          <a:lstStyle/>
          <a:p>
            <a:r>
              <a:rPr lang="en-US" altLang="zh-CN" dirty="0"/>
              <a:t>Images of different sizes prepressed to 224x224x3</a:t>
            </a:r>
          </a:p>
          <a:p>
            <a:r>
              <a:rPr lang="en-US" altLang="zh-CN" dirty="0"/>
              <a:t>2521 testing data, 10000 training data</a:t>
            </a:r>
            <a:endParaRPr lang="zh-CN" altLang="en-US" dirty="0"/>
          </a:p>
        </p:txBody>
      </p:sp>
      <p:pic>
        <p:nvPicPr>
          <p:cNvPr id="4" name="图片 3">
            <a:extLst>
              <a:ext uri="{FF2B5EF4-FFF2-40B4-BE49-F238E27FC236}">
                <a16:creationId xmlns:a16="http://schemas.microsoft.com/office/drawing/2014/main" id="{D2ADA919-EE6E-42ED-9E54-FD296AB27EED}"/>
              </a:ext>
            </a:extLst>
          </p:cNvPr>
          <p:cNvPicPr>
            <a:picLocks noChangeAspect="1"/>
          </p:cNvPicPr>
          <p:nvPr/>
        </p:nvPicPr>
        <p:blipFill>
          <a:blip r:embed="rId3"/>
          <a:stretch>
            <a:fillRect/>
          </a:stretch>
        </p:blipFill>
        <p:spPr>
          <a:xfrm>
            <a:off x="838200" y="3151406"/>
            <a:ext cx="10353675" cy="3171825"/>
          </a:xfrm>
          <a:prstGeom prst="rect">
            <a:avLst/>
          </a:prstGeom>
        </p:spPr>
      </p:pic>
    </p:spTree>
    <p:extLst>
      <p:ext uri="{BB962C8B-B14F-4D97-AF65-F5344CB8AC3E}">
        <p14:creationId xmlns:p14="http://schemas.microsoft.com/office/powerpoint/2010/main" val="266224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4BE735A-DE42-486B-8728-38459C49C283}"/>
              </a:ext>
            </a:extLst>
          </p:cNvPr>
          <p:cNvPicPr>
            <a:picLocks noChangeAspect="1"/>
          </p:cNvPicPr>
          <p:nvPr/>
        </p:nvPicPr>
        <p:blipFill>
          <a:blip r:embed="rId3"/>
          <a:stretch>
            <a:fillRect/>
          </a:stretch>
        </p:blipFill>
        <p:spPr>
          <a:xfrm>
            <a:off x="1469477" y="770211"/>
            <a:ext cx="9105900" cy="2038350"/>
          </a:xfrm>
          <a:prstGeom prst="rect">
            <a:avLst/>
          </a:prstGeom>
        </p:spPr>
      </p:pic>
      <p:pic>
        <p:nvPicPr>
          <p:cNvPr id="6" name="图片 5" descr="黑暗里有星球&#10;&#10;描述已自动生成">
            <a:extLst>
              <a:ext uri="{FF2B5EF4-FFF2-40B4-BE49-F238E27FC236}">
                <a16:creationId xmlns:a16="http://schemas.microsoft.com/office/drawing/2014/main" id="{4645180B-821F-4A02-8F70-26B64ABEB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498" y="3292474"/>
            <a:ext cx="3200401" cy="3200401"/>
          </a:xfrm>
          <a:prstGeom prst="rect">
            <a:avLst/>
          </a:prstGeom>
        </p:spPr>
      </p:pic>
      <p:pic>
        <p:nvPicPr>
          <p:cNvPr id="8" name="图片 7" descr="黑暗里有星球&#10;&#10;描述已自动生成">
            <a:extLst>
              <a:ext uri="{FF2B5EF4-FFF2-40B4-BE49-F238E27FC236}">
                <a16:creationId xmlns:a16="http://schemas.microsoft.com/office/drawing/2014/main" id="{8606DE41-1426-44BA-BAF3-C763BB2074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9654" y="3292474"/>
            <a:ext cx="3200401" cy="3200401"/>
          </a:xfrm>
          <a:prstGeom prst="rect">
            <a:avLst/>
          </a:prstGeom>
        </p:spPr>
      </p:pic>
    </p:spTree>
    <p:extLst>
      <p:ext uri="{BB962C8B-B14F-4D97-AF65-F5344CB8AC3E}">
        <p14:creationId xmlns:p14="http://schemas.microsoft.com/office/powerpoint/2010/main" val="28912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Cloud implementation – Result</a:t>
            </a:r>
            <a:endParaRPr lang="zh-CN" altLang="en-US" dirty="0"/>
          </a:p>
        </p:txBody>
      </p:sp>
      <p:pic>
        <p:nvPicPr>
          <p:cNvPr id="4" name="图片 3" descr="C:\Users\12990\AppData\Local\Microsoft\Windows\INetCache\Content.MSO\EB9A9E3B.tmp">
            <a:extLst>
              <a:ext uri="{FF2B5EF4-FFF2-40B4-BE49-F238E27FC236}">
                <a16:creationId xmlns:a16="http://schemas.microsoft.com/office/drawing/2014/main" id="{DB1E0AB6-7CB9-4D3E-B0E7-754E68322D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4482" y="2265449"/>
            <a:ext cx="5461821" cy="3357585"/>
          </a:xfrm>
          <a:prstGeom prst="rect">
            <a:avLst/>
          </a:prstGeom>
          <a:noFill/>
          <a:ln>
            <a:noFill/>
          </a:ln>
        </p:spPr>
      </p:pic>
      <p:pic>
        <p:nvPicPr>
          <p:cNvPr id="5" name="图片 4" descr="C:\Users\12990\AppData\Local\Microsoft\Windows\INetCache\Content.MSO\3F10F01.tmp">
            <a:extLst>
              <a:ext uri="{FF2B5EF4-FFF2-40B4-BE49-F238E27FC236}">
                <a16:creationId xmlns:a16="http://schemas.microsoft.com/office/drawing/2014/main" id="{F080B502-349C-47A7-B9DD-EB69790EECF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03498" y="2265449"/>
            <a:ext cx="5536861" cy="3357585"/>
          </a:xfrm>
          <a:prstGeom prst="rect">
            <a:avLst/>
          </a:prstGeom>
          <a:noFill/>
          <a:ln>
            <a:noFill/>
          </a:ln>
        </p:spPr>
      </p:pic>
    </p:spTree>
    <p:extLst>
      <p:ext uri="{BB962C8B-B14F-4D97-AF65-F5344CB8AC3E}">
        <p14:creationId xmlns:p14="http://schemas.microsoft.com/office/powerpoint/2010/main" val="409808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normAutofit lnSpcReduction="10000"/>
          </a:bodyPr>
          <a:lstStyle/>
          <a:p>
            <a:r>
              <a:rPr lang="en-US" altLang="zh-CN" dirty="0"/>
              <a:t>Better check poisoning nodes, though the system can still have some level of tolerance to them. </a:t>
            </a:r>
          </a:p>
          <a:p>
            <a:r>
              <a:rPr lang="en-US" altLang="zh-CN" dirty="0"/>
              <a:t>Having many small nodes in the system can slower the convergence speed, but have little influence on final accuracy.</a:t>
            </a:r>
          </a:p>
          <a:p>
            <a:r>
              <a:rPr lang="en-US" altLang="zh-CN" dirty="0"/>
              <a:t>Better keep most of the nodes synchronous. The effect of delay nodes’ proportion is more seriously than the extent of delay nodes. </a:t>
            </a:r>
          </a:p>
          <a:p>
            <a:r>
              <a:rPr lang="en-US" altLang="zh-CN" dirty="0"/>
              <a:t>Sharing a small public data can slightly improve the performance of non-IID system. Under-sampling makes situation worse, over- sampling may can help with proper method, but method here is not suitable. </a:t>
            </a:r>
            <a:endParaRPr lang="zh-CN" altLang="en-US" dirty="0"/>
          </a:p>
        </p:txBody>
      </p:sp>
    </p:spTree>
    <p:extLst>
      <p:ext uri="{BB962C8B-B14F-4D97-AF65-F5344CB8AC3E}">
        <p14:creationId xmlns:p14="http://schemas.microsoft.com/office/powerpoint/2010/main" val="1101918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Thanks! </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418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Machine Learning</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Traditional machine learning:</a:t>
            </a:r>
          </a:p>
          <a:p>
            <a:pPr lvl="1"/>
            <a:r>
              <a:rPr lang="en-US" altLang="zh-CN" dirty="0"/>
              <a:t>Manual preprocessing and feature extraction,</a:t>
            </a:r>
          </a:p>
          <a:p>
            <a:pPr lvl="1"/>
            <a:r>
              <a:rPr lang="en-US" altLang="zh-CN" dirty="0"/>
              <a:t>PCA, random forest, etc.</a:t>
            </a:r>
          </a:p>
          <a:p>
            <a:pPr marL="0" indent="0">
              <a:buNone/>
            </a:pPr>
            <a:endParaRPr lang="en-US" altLang="zh-CN" dirty="0"/>
          </a:p>
          <a:p>
            <a:r>
              <a:rPr lang="en-US" altLang="zh-CN" b="1" dirty="0"/>
              <a:t>Deep Learning</a:t>
            </a:r>
            <a:r>
              <a:rPr lang="en-US" altLang="zh-CN" dirty="0"/>
              <a:t>:</a:t>
            </a:r>
          </a:p>
          <a:p>
            <a:pPr lvl="1"/>
            <a:r>
              <a:rPr lang="en-US" altLang="zh-CN" dirty="0"/>
              <a:t>End to end (raw data -&gt;[???] -&gt; label)</a:t>
            </a:r>
          </a:p>
          <a:p>
            <a:endParaRPr lang="en-US" altLang="zh-CN" dirty="0"/>
          </a:p>
          <a:p>
            <a:r>
              <a:rPr lang="en-US" altLang="zh-CN" dirty="0"/>
              <a:t>AutoML:</a:t>
            </a:r>
          </a:p>
          <a:p>
            <a:pPr lvl="1"/>
            <a:r>
              <a:rPr lang="en-US" altLang="zh-CN" dirty="0"/>
              <a:t>Computer can choose optimal model/optimizer/augmentation…</a:t>
            </a:r>
          </a:p>
          <a:p>
            <a:pPr lvl="1"/>
            <a:endParaRPr lang="zh-CN" altLang="en-US" dirty="0"/>
          </a:p>
        </p:txBody>
      </p:sp>
    </p:spTree>
    <p:extLst>
      <p:ext uri="{BB962C8B-B14F-4D97-AF65-F5344CB8AC3E}">
        <p14:creationId xmlns:p14="http://schemas.microsoft.com/office/powerpoint/2010/main" val="228778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In biological/medical field</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Drug screening</a:t>
            </a:r>
          </a:p>
          <a:p>
            <a:r>
              <a:rPr lang="en-US" altLang="zh-CN" dirty="0"/>
              <a:t>Denoising base calls</a:t>
            </a:r>
          </a:p>
          <a:p>
            <a:r>
              <a:rPr lang="en-US" altLang="zh-CN" dirty="0"/>
              <a:t>Sequencing analysis</a:t>
            </a:r>
          </a:p>
          <a:p>
            <a:r>
              <a:rPr lang="en-US" altLang="zh-CN" dirty="0"/>
              <a:t>Biological / </a:t>
            </a:r>
            <a:r>
              <a:rPr lang="en-US" altLang="zh-CN" b="1" dirty="0"/>
              <a:t>medical images</a:t>
            </a:r>
          </a:p>
          <a:p>
            <a:endParaRPr lang="en-US" altLang="zh-CN" dirty="0"/>
          </a:p>
          <a:p>
            <a:endParaRPr lang="en-US" altLang="zh-CN" dirty="0"/>
          </a:p>
          <a:p>
            <a:r>
              <a:rPr lang="en-US" altLang="zh-CN" dirty="0"/>
              <a:t>FedML: 2018 brain tumor segmentation</a:t>
            </a:r>
          </a:p>
          <a:p>
            <a:pPr lvl="1"/>
            <a:r>
              <a:rPr lang="en-US" altLang="zh-CN" dirty="0"/>
              <a:t>Not many example</a:t>
            </a:r>
            <a:endParaRPr lang="zh-CN" altLang="en-US" dirty="0"/>
          </a:p>
        </p:txBody>
      </p:sp>
    </p:spTree>
    <p:extLst>
      <p:ext uri="{BB962C8B-B14F-4D97-AF65-F5344CB8AC3E}">
        <p14:creationId xmlns:p14="http://schemas.microsoft.com/office/powerpoint/2010/main" val="20707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Non-Federated Example</a:t>
            </a:r>
            <a:endParaRPr lang="zh-CN" altLang="en-US" dirty="0"/>
          </a:p>
        </p:txBody>
      </p:sp>
      <p:pic>
        <p:nvPicPr>
          <p:cNvPr id="5" name="图片 4" descr="地图上有字&#10;&#10;描述已自动生成">
            <a:extLst>
              <a:ext uri="{FF2B5EF4-FFF2-40B4-BE49-F238E27FC236}">
                <a16:creationId xmlns:a16="http://schemas.microsoft.com/office/drawing/2014/main" id="{66681112-447D-41C1-9BFB-34FC4F6BA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168" y="1464089"/>
            <a:ext cx="8987903" cy="5393911"/>
          </a:xfrm>
          <a:prstGeom prst="rect">
            <a:avLst/>
          </a:prstGeom>
        </p:spPr>
      </p:pic>
    </p:spTree>
    <p:extLst>
      <p:ext uri="{BB962C8B-B14F-4D97-AF65-F5344CB8AC3E}">
        <p14:creationId xmlns:p14="http://schemas.microsoft.com/office/powerpoint/2010/main" val="380319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Federated Example</a:t>
            </a:r>
            <a:endParaRPr lang="zh-CN" altLang="en-US" dirty="0"/>
          </a:p>
        </p:txBody>
      </p:sp>
      <p:pic>
        <p:nvPicPr>
          <p:cNvPr id="4" name="图片 3" descr="地图上有字&#10;&#10;描述已自动生成">
            <a:extLst>
              <a:ext uri="{FF2B5EF4-FFF2-40B4-BE49-F238E27FC236}">
                <a16:creationId xmlns:a16="http://schemas.microsoft.com/office/drawing/2014/main" id="{9C7BA261-936F-4C6F-B9D4-3949BD880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39" y="1526434"/>
            <a:ext cx="4313007" cy="2588366"/>
          </a:xfrm>
          <a:prstGeom prst="rect">
            <a:avLst/>
          </a:prstGeom>
        </p:spPr>
      </p:pic>
      <p:pic>
        <p:nvPicPr>
          <p:cNvPr id="8" name="图片 7" descr="地图上有字&#10;&#10;描述已自动生成">
            <a:extLst>
              <a:ext uri="{FF2B5EF4-FFF2-40B4-BE49-F238E27FC236}">
                <a16:creationId xmlns:a16="http://schemas.microsoft.com/office/drawing/2014/main" id="{B84526AE-0699-4015-9298-31D7A1ED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00"/>
            <a:ext cx="4313007" cy="2588366"/>
          </a:xfrm>
          <a:prstGeom prst="rect">
            <a:avLst/>
          </a:prstGeom>
        </p:spPr>
      </p:pic>
      <p:pic>
        <p:nvPicPr>
          <p:cNvPr id="10" name="图片 9" descr="图片包含 灯, 游戏机&#10;&#10;描述已自动生成">
            <a:extLst>
              <a:ext uri="{FF2B5EF4-FFF2-40B4-BE49-F238E27FC236}">
                <a16:creationId xmlns:a16="http://schemas.microsoft.com/office/drawing/2014/main" id="{E6413F72-935D-40EE-B5F4-BD5C2D882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991" y="2197642"/>
            <a:ext cx="6096000" cy="2462716"/>
          </a:xfrm>
          <a:prstGeom prst="rect">
            <a:avLst/>
          </a:prstGeom>
        </p:spPr>
      </p:pic>
    </p:spTree>
    <p:extLst>
      <p:ext uri="{BB962C8B-B14F-4D97-AF65-F5344CB8AC3E}">
        <p14:creationId xmlns:p14="http://schemas.microsoft.com/office/powerpoint/2010/main" val="139535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Federated Learning</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Protect privacy</a:t>
            </a:r>
          </a:p>
          <a:p>
            <a:r>
              <a:rPr lang="en-US" altLang="zh-CN" dirty="0"/>
              <a:t>Use data that are not allowed to be shared (e.g. EMR)</a:t>
            </a:r>
          </a:p>
          <a:p>
            <a:r>
              <a:rPr lang="en-US" altLang="zh-CN" dirty="0"/>
              <a:t>No need for huge centralized computational / storage resources</a:t>
            </a:r>
          </a:p>
          <a:p>
            <a:endParaRPr lang="en-US" altLang="zh-CN" dirty="0"/>
          </a:p>
          <a:p>
            <a:r>
              <a:rPr lang="en-US" altLang="zh-CN" dirty="0"/>
              <a:t>Cross-device &amp; </a:t>
            </a:r>
            <a:r>
              <a:rPr lang="en-US" altLang="zh-CN" b="1" dirty="0"/>
              <a:t>Cross-silo</a:t>
            </a:r>
          </a:p>
          <a:p>
            <a:r>
              <a:rPr lang="en-US" altLang="zh-CN" b="1" dirty="0"/>
              <a:t>Horizontal</a:t>
            </a:r>
            <a:r>
              <a:rPr lang="en-US" altLang="zh-CN" dirty="0"/>
              <a:t> &amp; Vertical &amp; Transfer Learning</a:t>
            </a:r>
          </a:p>
        </p:txBody>
      </p:sp>
    </p:spTree>
    <p:extLst>
      <p:ext uri="{BB962C8B-B14F-4D97-AF65-F5344CB8AC3E}">
        <p14:creationId xmlns:p14="http://schemas.microsoft.com/office/powerpoint/2010/main" val="102309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Challenges in FedML</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Communication cost</a:t>
            </a:r>
          </a:p>
          <a:p>
            <a:pPr marL="0" indent="0">
              <a:buNone/>
            </a:pPr>
            <a:r>
              <a:rPr lang="en-US" altLang="zh-CN" dirty="0"/>
              <a:t>	- More local updates steps / compress model</a:t>
            </a:r>
          </a:p>
          <a:p>
            <a:r>
              <a:rPr lang="en-US" altLang="zh-CN" dirty="0"/>
              <a:t>Security and Privacy</a:t>
            </a:r>
          </a:p>
          <a:p>
            <a:pPr marL="0" indent="0">
              <a:buNone/>
            </a:pPr>
            <a:r>
              <a:rPr lang="en-US" altLang="zh-CN" dirty="0"/>
              <a:t>	- homomorphic encryption, SMC, differential privacy …</a:t>
            </a:r>
          </a:p>
          <a:p>
            <a:pPr marL="0" indent="0">
              <a:buNone/>
            </a:pPr>
            <a:r>
              <a:rPr lang="en-US" altLang="zh-CN" dirty="0"/>
              <a:t>	- blockchain</a:t>
            </a:r>
          </a:p>
          <a:p>
            <a:r>
              <a:rPr lang="en-US" altLang="zh-CN" dirty="0"/>
              <a:t>Statistical and system heterogeneity</a:t>
            </a:r>
          </a:p>
          <a:p>
            <a:pPr lvl="1"/>
            <a:r>
              <a:rPr lang="en-US" altLang="zh-CN" dirty="0"/>
              <a:t>Non-IID data distribution</a:t>
            </a:r>
          </a:p>
          <a:p>
            <a:pPr lvl="1"/>
            <a:r>
              <a:rPr lang="en-US" altLang="zh-CN" dirty="0"/>
              <a:t>Asynchronous nodes</a:t>
            </a:r>
          </a:p>
          <a:p>
            <a:pPr marL="0" indent="0">
              <a:buNone/>
            </a:pPr>
            <a:r>
              <a:rPr lang="en-US" altLang="zh-CN" dirty="0"/>
              <a:t>	- many solutions</a:t>
            </a:r>
            <a:endParaRPr lang="zh-CN" altLang="en-US" dirty="0"/>
          </a:p>
        </p:txBody>
      </p:sp>
    </p:spTree>
    <p:extLst>
      <p:ext uri="{BB962C8B-B14F-4D97-AF65-F5344CB8AC3E}">
        <p14:creationId xmlns:p14="http://schemas.microsoft.com/office/powerpoint/2010/main" val="216528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FedML Tools/platform</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pPr>
              <a:buFontTx/>
              <a:buChar char="-"/>
            </a:pPr>
            <a:r>
              <a:rPr lang="en-US" altLang="zh-CN" dirty="0"/>
              <a:t>Many still under construction:</a:t>
            </a:r>
          </a:p>
          <a:p>
            <a:pPr>
              <a:buFontTx/>
              <a:buChar char="-"/>
            </a:pPr>
            <a:r>
              <a:rPr lang="en-US" altLang="zh-CN" dirty="0"/>
              <a:t>TensorFlow Federated, PySyft</a:t>
            </a:r>
          </a:p>
          <a:p>
            <a:endParaRPr lang="en-US" altLang="zh-CN" dirty="0"/>
          </a:p>
          <a:p>
            <a:r>
              <a:rPr lang="en-US" altLang="zh-CN" dirty="0"/>
              <a:t>Seems to be almost ready:</a:t>
            </a:r>
          </a:p>
          <a:p>
            <a:r>
              <a:rPr lang="en-US" altLang="zh-CN" dirty="0"/>
              <a:t>FATE (traditional &amp; DL)</a:t>
            </a:r>
            <a:endParaRPr lang="zh-CN" altLang="en-US" dirty="0"/>
          </a:p>
        </p:txBody>
      </p:sp>
    </p:spTree>
    <p:extLst>
      <p:ext uri="{BB962C8B-B14F-4D97-AF65-F5344CB8AC3E}">
        <p14:creationId xmlns:p14="http://schemas.microsoft.com/office/powerpoint/2010/main" val="20989867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1136</Words>
  <Application>Microsoft Office PowerPoint</Application>
  <PresentationFormat>宽屏</PresentationFormat>
  <Paragraphs>157</Paragraphs>
  <Slides>28</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Federated Learning for Bioimage Classification</vt:lpstr>
      <vt:lpstr>Overview</vt:lpstr>
      <vt:lpstr>Machine Learning</vt:lpstr>
      <vt:lpstr>In biological/medical field</vt:lpstr>
      <vt:lpstr>Non-Federated Example</vt:lpstr>
      <vt:lpstr>Federated Example</vt:lpstr>
      <vt:lpstr>Federated Learning</vt:lpstr>
      <vt:lpstr>Challenges in FedML</vt:lpstr>
      <vt:lpstr>FedML Tools/platform</vt:lpstr>
      <vt:lpstr>In this project</vt:lpstr>
      <vt:lpstr>Tools</vt:lpstr>
      <vt:lpstr>Federated System</vt:lpstr>
      <vt:lpstr>Show model performance</vt:lpstr>
      <vt:lpstr>Show model performance</vt:lpstr>
      <vt:lpstr>Simulation tasks – CIFAR10</vt:lpstr>
      <vt:lpstr>Pilot Test 1/2</vt:lpstr>
      <vt:lpstr>Pilot Test 2/2</vt:lpstr>
      <vt:lpstr>Model Poisoning 1/2</vt:lpstr>
      <vt:lpstr>Model Poisoning 2/2</vt:lpstr>
      <vt:lpstr>Data Dispersion</vt:lpstr>
      <vt:lpstr>Delayed Update 1/2</vt:lpstr>
      <vt:lpstr>Delayed Update 2/2</vt:lpstr>
      <vt:lpstr>Share data strategy</vt:lpstr>
      <vt:lpstr>Cloud implementation – OIA-DDR</vt:lpstr>
      <vt:lpstr>PowerPoint 演示文稿</vt:lpstr>
      <vt:lpstr>Cloud implementation – Result</vt:lpstr>
      <vt:lpstr>Discussion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Jiarong</dc:creator>
  <cp:lastModifiedBy>Liang Jiarong</cp:lastModifiedBy>
  <cp:revision>174</cp:revision>
  <dcterms:created xsi:type="dcterms:W3CDTF">2020-06-12T23:28:57Z</dcterms:created>
  <dcterms:modified xsi:type="dcterms:W3CDTF">2020-06-13T08:46:53Z</dcterms:modified>
</cp:coreProperties>
</file>