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93" r:id="rId3"/>
    <p:sldId id="259" r:id="rId4"/>
    <p:sldId id="257" r:id="rId5"/>
    <p:sldId id="270" r:id="rId6"/>
    <p:sldId id="277" r:id="rId7"/>
    <p:sldId id="258" r:id="rId8"/>
    <p:sldId id="272" r:id="rId9"/>
    <p:sldId id="260" r:id="rId10"/>
    <p:sldId id="275" r:id="rId11"/>
    <p:sldId id="274" r:id="rId12"/>
    <p:sldId id="261" r:id="rId13"/>
    <p:sldId id="279" r:id="rId14"/>
    <p:sldId id="262" r:id="rId15"/>
    <p:sldId id="294" r:id="rId16"/>
    <p:sldId id="280" r:id="rId17"/>
    <p:sldId id="295" r:id="rId18"/>
    <p:sldId id="296" r:id="rId19"/>
    <p:sldId id="297" r:id="rId20"/>
    <p:sldId id="298" r:id="rId21"/>
    <p:sldId id="263" r:id="rId22"/>
    <p:sldId id="266" r:id="rId23"/>
    <p:sldId id="282" r:id="rId24"/>
    <p:sldId id="281" r:id="rId25"/>
    <p:sldId id="286" r:id="rId26"/>
    <p:sldId id="287" r:id="rId27"/>
    <p:sldId id="285" r:id="rId28"/>
    <p:sldId id="288" r:id="rId29"/>
    <p:sldId id="291" r:id="rId30"/>
    <p:sldId id="289" r:id="rId31"/>
    <p:sldId id="292" r:id="rId32"/>
    <p:sldId id="283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6A5AE-AC47-4011-81CD-01C98B10AD8D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4D21D-5965-4AFE-A4CD-8D0F7C8AA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751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en-US" altLang="zh-CN" dirty="0" err="1"/>
              <a:t>v.s</a:t>
            </a:r>
            <a:r>
              <a:rPr lang="en-US" altLang="zh-CN" dirty="0"/>
              <a:t>. 12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4D21D-5965-4AFE-A4CD-8D0F7C8AAB3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987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30 </a:t>
            </a:r>
            <a:r>
              <a:rPr lang="en-US" altLang="zh-CN" dirty="0" err="1"/>
              <a:t>v.s</a:t>
            </a:r>
            <a:r>
              <a:rPr lang="en-US" altLang="zh-CN" dirty="0"/>
              <a:t>. 12</a:t>
            </a:r>
          </a:p>
          <a:p>
            <a:r>
              <a:rPr lang="en-US" altLang="zh-CN" dirty="0"/>
              <a:t>Speed 30 less often affected? 5c+10c is fast so this effect can be covered, but 2c is slow so it’s obvious?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4D21D-5965-4AFE-A4CD-8D0F7C8AAB3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42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B7CD5-3781-4A85-949B-CBAF89EF9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AEC26F-0546-4D68-AD41-92F66D478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ABEE13-7C4C-40BE-97C7-21CC3868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6A709-4D04-4AC2-9A6C-288DF710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62C36-FCE6-4576-9F0D-BAE5FE34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77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F21AB-C2AD-4A95-8894-F65D9C84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EC9A2F-1D51-4E6B-9637-D24D7AD16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4BCF51-71BD-4941-A470-6A8937DC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D8A828-6D26-4029-9E83-9ED5AD62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C4DF4-3C4E-4B9A-8697-B24F2DC8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60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636015-3950-4357-A1F1-8790AD2FE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6C4ECF-D681-42C7-8AFB-979AD4F0D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D045EB-6DEF-4CA5-838D-81A81B8A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497FE-EBF9-492F-9769-7F85ED90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B69895-A27E-466C-9EC4-3E36EB47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385D5-506F-4A77-A5F9-56640261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BBCC06-031A-4A55-BA9A-7BC15DD6D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735994-2AC3-46FD-AAF6-E8CF52E8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C35522-B944-4BD2-9D57-D72B4B032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776482-DD6A-4B28-911F-43E6521C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30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2A203-F323-431A-A304-8C53DA28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2EF556-950C-4264-8E78-D99AA2E40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04B9F8-786D-42FC-A935-D5A7F010D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287AB8-1E5A-4FCB-9BE7-9FB3CEB1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ADEE44-E179-42E0-819F-8B7DAE1A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3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33EAE-FD4D-4746-8B85-A80F4E31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3BD67D-1219-4BE5-888B-524846607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52410B-3FA0-4EFE-AE33-86C0C14F5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3B651C-5654-4350-94CD-39502CC57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B2F62F-5450-42F6-9C20-1EB32936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EDCB20-2BBB-426D-BF9F-46A6FB18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35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8C210-88D6-4421-99B7-BB3CEC6E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CADB6A-EA86-4BC1-BAD4-862F963F7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B5B5F6-EB3C-464D-8B83-58E6A0CE7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338527-0124-410D-888F-944C6AB36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FD32F8-2ADD-4E61-88F9-00C8979A6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80911C-F879-448F-B6ED-698BD76D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BDDB9E-128F-4968-AC7D-0BAF560F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EFE0DC-9390-4634-931C-25B39FE9C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68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D64C0-B3A0-4F97-A387-37617627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22E044-21F4-4740-88EC-EED5F7D9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7A6846-A02F-4CD2-9B10-89EEE7C0E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0FD391-07A0-486C-AB6D-20CFDBC6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42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8FC711-24F5-4547-A8F1-65F2B373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81823A-9127-4E43-AFFB-070EF666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F096A1-6F20-4F11-907A-B1C7D26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53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3E017-32EE-4AF8-B25D-1B80D8E31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36CCB5-9270-4821-8E89-7E66B9262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AE452A-F093-40AD-BD84-050B0D044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04874A-CE44-4AE2-90BD-EA9CE75A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50239E-DC33-4F9E-87C7-ED0FAA16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BC137D-D5BE-4AFA-8D1B-CD6CA60D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46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DFEF4-4AAE-442E-9F4C-A0294C9A7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F5EF1E-D290-4FA6-99A6-81699AB65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812EFF-DA0F-4F96-85AF-D580FBF7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05789B-2A28-410D-AAD3-3870EA60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9CD8C9-30B8-445F-8583-900F3318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1E66E0-3064-4CCF-8CC0-C9B4E3B5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90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297B6E-F668-4B93-93F0-6F4586DD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1C77B9-0898-49DC-A387-BAC28EF42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A961C-782A-4B84-9F25-A62808EBD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B30A6-CDC2-4BFC-8644-0135E23227B7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0CAD24-6871-466A-94E5-EB46CB6F8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F6876-AC92-4C1B-9A88-253283533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8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CA891-F221-428E-B897-A88A80EE0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Test Results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7E30C8-5D70-42F9-9ECD-4DF3F40F8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2020/5/6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2915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24D0A-2059-4658-924A-C1ED2407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Bad node 1/2</a:t>
            </a:r>
            <a:endParaRPr lang="zh-CN" altLang="en-US" dirty="0"/>
          </a:p>
        </p:txBody>
      </p:sp>
      <p:pic>
        <p:nvPicPr>
          <p:cNvPr id="4" name="图片 3" descr="社交网络的手机截图&#10;&#10;描述已自动生成">
            <a:extLst>
              <a:ext uri="{FF2B5EF4-FFF2-40B4-BE49-F238E27FC236}">
                <a16:creationId xmlns:a16="http://schemas.microsoft.com/office/drawing/2014/main" id="{D38049F9-9BE6-4FBA-8790-A4F229BAD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7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22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24D0A-2059-4658-924A-C1ED2407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Bad node 2/2</a:t>
            </a:r>
            <a:endParaRPr lang="zh-CN" altLang="en-US" dirty="0"/>
          </a:p>
        </p:txBody>
      </p:sp>
      <p:pic>
        <p:nvPicPr>
          <p:cNvPr id="4" name="图片 3" descr="图片包含 游戏机, 文字, 地图, 截图&#10;&#10;描述已自动生成">
            <a:extLst>
              <a:ext uri="{FF2B5EF4-FFF2-40B4-BE49-F238E27FC236}">
                <a16:creationId xmlns:a16="http://schemas.microsoft.com/office/drawing/2014/main" id="{A7C97D75-CDA5-4B25-ACD7-2BD8AB1BC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7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74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Dispersion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C356662-19B9-45D4-9062-10CAA8476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8703" cy="4351338"/>
          </a:xfrm>
        </p:spPr>
        <p:txBody>
          <a:bodyPr/>
          <a:lstStyle/>
          <a:p>
            <a:r>
              <a:rPr lang="en-US" altLang="zh-CN" dirty="0"/>
              <a:t>4000 training data</a:t>
            </a:r>
          </a:p>
          <a:p>
            <a:r>
              <a:rPr lang="en-US" altLang="zh-CN" dirty="0"/>
              <a:t>10000 testing data</a:t>
            </a:r>
          </a:p>
          <a:p>
            <a:r>
              <a:rPr lang="en-US" altLang="zh-CN" dirty="0"/>
              <a:t>Early stop = 500</a:t>
            </a:r>
          </a:p>
          <a:p>
            <a:r>
              <a:rPr lang="en-US" altLang="zh-CN" dirty="0"/>
              <a:t>Local step = 1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852626E-88A3-4826-B82C-BA1D17B97684}"/>
              </a:ext>
            </a:extLst>
          </p:cNvPr>
          <p:cNvSpPr/>
          <p:nvPr/>
        </p:nvSpPr>
        <p:spPr>
          <a:xfrm>
            <a:off x="8594103" y="2375556"/>
            <a:ext cx="2652074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Node Number</a:t>
            </a:r>
            <a:endParaRPr lang="zh-CN" altLang="en-US" sz="28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E76EE64-F003-4269-8EB6-0DF242C2EBDC}"/>
              </a:ext>
            </a:extLst>
          </p:cNvPr>
          <p:cNvSpPr/>
          <p:nvPr/>
        </p:nvSpPr>
        <p:spPr>
          <a:xfrm>
            <a:off x="6095999" y="2375556"/>
            <a:ext cx="2185447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 </a:t>
            </a:r>
            <a:r>
              <a:rPr lang="en-US" altLang="zh-CN" sz="2800" dirty="0" err="1"/>
              <a:t>iid</a:t>
            </a:r>
            <a:r>
              <a:rPr lang="en-US" altLang="zh-CN" sz="2800" dirty="0"/>
              <a:t>?</a:t>
            </a:r>
            <a:endParaRPr lang="zh-CN" altLang="en-US" sz="2800" dirty="0"/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E678392B-B353-4D19-A2E1-F70452246773}"/>
              </a:ext>
            </a:extLst>
          </p:cNvPr>
          <p:cNvSpPr/>
          <p:nvPr/>
        </p:nvSpPr>
        <p:spPr>
          <a:xfrm>
            <a:off x="6645108" y="344220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8" name="矩形: 剪去对角 7">
            <a:extLst>
              <a:ext uri="{FF2B5EF4-FFF2-40B4-BE49-F238E27FC236}">
                <a16:creationId xmlns:a16="http://schemas.microsoft.com/office/drawing/2014/main" id="{2C738EC7-EEA1-4BE5-926B-AA82C426063E}"/>
              </a:ext>
            </a:extLst>
          </p:cNvPr>
          <p:cNvSpPr/>
          <p:nvPr/>
        </p:nvSpPr>
        <p:spPr>
          <a:xfrm>
            <a:off x="6645108" y="424505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9" name="矩形: 剪去对角 8">
            <a:extLst>
              <a:ext uri="{FF2B5EF4-FFF2-40B4-BE49-F238E27FC236}">
                <a16:creationId xmlns:a16="http://schemas.microsoft.com/office/drawing/2014/main" id="{87E82B66-9C79-495E-A4A9-8753F8DEB2EE}"/>
              </a:ext>
            </a:extLst>
          </p:cNvPr>
          <p:cNvSpPr/>
          <p:nvPr/>
        </p:nvSpPr>
        <p:spPr>
          <a:xfrm>
            <a:off x="6645108" y="504790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10" name="矩形: 剪去对角 9">
            <a:extLst>
              <a:ext uri="{FF2B5EF4-FFF2-40B4-BE49-F238E27FC236}">
                <a16:creationId xmlns:a16="http://schemas.microsoft.com/office/drawing/2014/main" id="{3735BF18-9AD2-4DEA-8878-57CE5589669B}"/>
              </a:ext>
            </a:extLst>
          </p:cNvPr>
          <p:cNvSpPr/>
          <p:nvPr/>
        </p:nvSpPr>
        <p:spPr>
          <a:xfrm>
            <a:off x="9149104" y="344220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10</a:t>
            </a:r>
            <a:endParaRPr lang="zh-CN" altLang="en-US" sz="2800" dirty="0"/>
          </a:p>
        </p:txBody>
      </p:sp>
      <p:sp>
        <p:nvSpPr>
          <p:cNvPr id="11" name="矩形: 剪去对角 10">
            <a:extLst>
              <a:ext uri="{FF2B5EF4-FFF2-40B4-BE49-F238E27FC236}">
                <a16:creationId xmlns:a16="http://schemas.microsoft.com/office/drawing/2014/main" id="{A5711216-33FE-4502-898C-06EAF37FEB30}"/>
              </a:ext>
            </a:extLst>
          </p:cNvPr>
          <p:cNvSpPr/>
          <p:nvPr/>
        </p:nvSpPr>
        <p:spPr>
          <a:xfrm>
            <a:off x="9149104" y="424505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40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44753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457B0-39C5-4908-A55D-6DDDD056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Dispersion 1/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1249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Share data</a:t>
            </a:r>
            <a:endParaRPr lang="zh-CN" altLang="en-US" dirty="0"/>
          </a:p>
        </p:txBody>
      </p:sp>
      <p:sp>
        <p:nvSpPr>
          <p:cNvPr id="14" name="矩形: 剪去对角 13">
            <a:extLst>
              <a:ext uri="{FF2B5EF4-FFF2-40B4-BE49-F238E27FC236}">
                <a16:creationId xmlns:a16="http://schemas.microsoft.com/office/drawing/2014/main" id="{3E638F6C-32BE-40C6-B744-2348D5177696}"/>
              </a:ext>
            </a:extLst>
          </p:cNvPr>
          <p:cNvSpPr/>
          <p:nvPr/>
        </p:nvSpPr>
        <p:spPr>
          <a:xfrm>
            <a:off x="5497288" y="2575583"/>
            <a:ext cx="1922286" cy="1054376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Set local epoch </a:t>
            </a:r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15" name="矩形: 剪去对角 14">
            <a:extLst>
              <a:ext uri="{FF2B5EF4-FFF2-40B4-BE49-F238E27FC236}">
                <a16:creationId xmlns:a16="http://schemas.microsoft.com/office/drawing/2014/main" id="{AB9D54BA-6241-452D-BB88-3F78E91FAE1B}"/>
              </a:ext>
            </a:extLst>
          </p:cNvPr>
          <p:cNvSpPr/>
          <p:nvPr/>
        </p:nvSpPr>
        <p:spPr>
          <a:xfrm>
            <a:off x="5497288" y="3905620"/>
            <a:ext cx="1922286" cy="1305045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Not set local epoch </a:t>
            </a:r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77A4BDE-4A2C-4FB7-B040-5B7884896C5D}"/>
              </a:ext>
            </a:extLst>
          </p:cNvPr>
          <p:cNvSpPr/>
          <p:nvPr/>
        </p:nvSpPr>
        <p:spPr>
          <a:xfrm>
            <a:off x="9816573" y="2109248"/>
            <a:ext cx="1630445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Share</a:t>
            </a:r>
            <a:endParaRPr lang="zh-CN" altLang="en-US" sz="2800" dirty="0"/>
          </a:p>
        </p:txBody>
      </p:sp>
      <p:sp>
        <p:nvSpPr>
          <p:cNvPr id="21" name="矩形: 剪去对角 20">
            <a:extLst>
              <a:ext uri="{FF2B5EF4-FFF2-40B4-BE49-F238E27FC236}">
                <a16:creationId xmlns:a16="http://schemas.microsoft.com/office/drawing/2014/main" id="{C40624E6-4BF1-4C83-9F3C-5BD583F04DF9}"/>
              </a:ext>
            </a:extLst>
          </p:cNvPr>
          <p:cNvSpPr/>
          <p:nvPr/>
        </p:nvSpPr>
        <p:spPr>
          <a:xfrm>
            <a:off x="10111353" y="3175901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100</a:t>
            </a:r>
            <a:endParaRPr lang="zh-CN" altLang="en-US" sz="2800" dirty="0"/>
          </a:p>
        </p:txBody>
      </p:sp>
      <p:sp>
        <p:nvSpPr>
          <p:cNvPr id="22" name="矩形: 剪去对角 21">
            <a:extLst>
              <a:ext uri="{FF2B5EF4-FFF2-40B4-BE49-F238E27FC236}">
                <a16:creationId xmlns:a16="http://schemas.microsoft.com/office/drawing/2014/main" id="{20BEE9A9-1D81-4B97-8049-0A7504581AD8}"/>
              </a:ext>
            </a:extLst>
          </p:cNvPr>
          <p:cNvSpPr/>
          <p:nvPr/>
        </p:nvSpPr>
        <p:spPr>
          <a:xfrm>
            <a:off x="10111353" y="3978750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400</a:t>
            </a:r>
            <a:endParaRPr lang="zh-CN" altLang="en-US" sz="2800" dirty="0"/>
          </a:p>
        </p:txBody>
      </p:sp>
      <p:sp>
        <p:nvSpPr>
          <p:cNvPr id="23" name="矩形: 剪去对角 22">
            <a:extLst>
              <a:ext uri="{FF2B5EF4-FFF2-40B4-BE49-F238E27FC236}">
                <a16:creationId xmlns:a16="http://schemas.microsoft.com/office/drawing/2014/main" id="{F67BD3EA-7C76-4540-8C1E-1FCD768C99E3}"/>
              </a:ext>
            </a:extLst>
          </p:cNvPr>
          <p:cNvSpPr/>
          <p:nvPr/>
        </p:nvSpPr>
        <p:spPr>
          <a:xfrm>
            <a:off x="10111353" y="4786167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800</a:t>
            </a:r>
            <a:endParaRPr lang="zh-CN" altLang="en-US" sz="28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E73C9A8-71E9-4C93-86B0-2323DA95204F}"/>
              </a:ext>
            </a:extLst>
          </p:cNvPr>
          <p:cNvSpPr/>
          <p:nvPr/>
        </p:nvSpPr>
        <p:spPr>
          <a:xfrm>
            <a:off x="7865099" y="2109248"/>
            <a:ext cx="1737675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 </a:t>
            </a:r>
            <a:r>
              <a:rPr lang="en-US" altLang="zh-CN" sz="2800" dirty="0" err="1"/>
              <a:t>iid</a:t>
            </a:r>
            <a:r>
              <a:rPr lang="en-US" altLang="zh-CN" sz="2800" dirty="0"/>
              <a:t>?</a:t>
            </a:r>
            <a:endParaRPr lang="zh-CN" altLang="en-US" sz="2800" dirty="0"/>
          </a:p>
        </p:txBody>
      </p:sp>
      <p:sp>
        <p:nvSpPr>
          <p:cNvPr id="25" name="矩形: 剪去对角 24">
            <a:extLst>
              <a:ext uri="{FF2B5EF4-FFF2-40B4-BE49-F238E27FC236}">
                <a16:creationId xmlns:a16="http://schemas.microsoft.com/office/drawing/2014/main" id="{388376CB-4CDA-4194-B873-E9EF858B6F38}"/>
              </a:ext>
            </a:extLst>
          </p:cNvPr>
          <p:cNvSpPr/>
          <p:nvPr/>
        </p:nvSpPr>
        <p:spPr>
          <a:xfrm>
            <a:off x="8207602" y="3175901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26" name="矩形: 剪去对角 25">
            <a:extLst>
              <a:ext uri="{FF2B5EF4-FFF2-40B4-BE49-F238E27FC236}">
                <a16:creationId xmlns:a16="http://schemas.microsoft.com/office/drawing/2014/main" id="{52C01889-ABA6-4F15-BFBA-8D00E00209A6}"/>
              </a:ext>
            </a:extLst>
          </p:cNvPr>
          <p:cNvSpPr/>
          <p:nvPr/>
        </p:nvSpPr>
        <p:spPr>
          <a:xfrm>
            <a:off x="8207602" y="3978750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56C950D2-8D9B-45FC-8E96-24C8D6C0E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8703" cy="4351338"/>
          </a:xfrm>
        </p:spPr>
        <p:txBody>
          <a:bodyPr/>
          <a:lstStyle/>
          <a:p>
            <a:r>
              <a:rPr lang="en-US" altLang="zh-CN" dirty="0"/>
              <a:t>40 worker nodes</a:t>
            </a:r>
          </a:p>
          <a:p>
            <a:r>
              <a:rPr lang="en-US" altLang="zh-CN" dirty="0"/>
              <a:t>4000 training data</a:t>
            </a:r>
          </a:p>
          <a:p>
            <a:r>
              <a:rPr lang="en-US" altLang="zh-CN" dirty="0"/>
              <a:t>10000 testing data</a:t>
            </a:r>
          </a:p>
          <a:p>
            <a:r>
              <a:rPr lang="en-US" altLang="zh-CN" dirty="0"/>
              <a:t>Early stop = 500</a:t>
            </a:r>
          </a:p>
          <a:p>
            <a:r>
              <a:rPr lang="en-US" altLang="zh-CN" dirty="0"/>
              <a:t>Local step = 1</a:t>
            </a:r>
          </a:p>
        </p:txBody>
      </p:sp>
    </p:spTree>
    <p:extLst>
      <p:ext uri="{BB962C8B-B14F-4D97-AF65-F5344CB8AC3E}">
        <p14:creationId xmlns:p14="http://schemas.microsoft.com/office/powerpoint/2010/main" val="4234437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1BB3A-A2C8-41D7-AAF7-824B7B5C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Share data1 1/4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EBBC33-1FBB-4F9B-BF13-8475E915D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12203721" cy="432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610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1BB3A-A2C8-41D7-AAF7-824B7B5C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Share data1 2/4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1FE8A0-58FF-461D-8817-0EFDB8180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12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1BB3A-A2C8-41D7-AAF7-824B7B5C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Share data1 3/4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080435-1DED-4344-8B90-542B7B7D3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1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63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1BB3A-A2C8-41D7-AAF7-824B7B5C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Share data1 4/4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C94621-47F7-4B76-B7AE-3A45EF2B3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06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1BB3A-A2C8-41D7-AAF7-824B7B5C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Share data2 1/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37ECE9-E773-46D0-BA7B-1AEAA1C12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2" y="1690688"/>
            <a:ext cx="12177148" cy="431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65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CB5E7-B811-4F7B-8084-7DA736C2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Index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EBB5AF-500D-45A9-BA5F-A3993EF48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Non – Fed performance</a:t>
            </a:r>
          </a:p>
          <a:p>
            <a:r>
              <a:rPr lang="en-US" altLang="zh-CN" dirty="0"/>
              <a:t>Local steps</a:t>
            </a:r>
          </a:p>
          <a:p>
            <a:r>
              <a:rPr lang="en-US" altLang="zh-CN" dirty="0"/>
              <a:t>Evaluate methods</a:t>
            </a:r>
          </a:p>
          <a:p>
            <a:r>
              <a:rPr lang="en-US" altLang="zh-CN" dirty="0"/>
              <a:t>Bad node (return randomized weights)</a:t>
            </a:r>
          </a:p>
          <a:p>
            <a:r>
              <a:rPr lang="en-US" altLang="zh-CN" dirty="0"/>
              <a:t>Data Dispersion</a:t>
            </a:r>
          </a:p>
          <a:p>
            <a:r>
              <a:rPr lang="en-US" altLang="zh-CN" dirty="0"/>
              <a:t>Share data</a:t>
            </a:r>
          </a:p>
          <a:p>
            <a:r>
              <a:rPr lang="en-US" altLang="zh-CN" dirty="0"/>
              <a:t>Delayed Update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497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1BB3A-A2C8-41D7-AAF7-824B7B5C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Share data2 1/2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227AB7-3ABF-47C2-A2CC-D180C66EB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12192000" cy="432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836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3C4E09F-7D67-4FDD-BA22-4228F3AD6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8703" cy="4351338"/>
          </a:xfrm>
        </p:spPr>
        <p:txBody>
          <a:bodyPr/>
          <a:lstStyle/>
          <a:p>
            <a:r>
              <a:rPr lang="en-US" altLang="zh-CN" dirty="0"/>
              <a:t>40 worker nodes</a:t>
            </a:r>
          </a:p>
          <a:p>
            <a:r>
              <a:rPr lang="en-US" altLang="zh-CN" dirty="0"/>
              <a:t>4000 training data</a:t>
            </a:r>
          </a:p>
          <a:p>
            <a:r>
              <a:rPr lang="en-US" altLang="zh-CN" dirty="0"/>
              <a:t>10000 testing data</a:t>
            </a:r>
          </a:p>
          <a:p>
            <a:r>
              <a:rPr lang="en-US" altLang="zh-CN" dirty="0"/>
              <a:t>Early stop = 500</a:t>
            </a:r>
          </a:p>
          <a:p>
            <a:r>
              <a:rPr lang="en-US" altLang="zh-CN" dirty="0"/>
              <a:t>Local step = 1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68D413E-6E22-4398-852A-3CAE5A7CAE3A}"/>
              </a:ext>
            </a:extLst>
          </p:cNvPr>
          <p:cNvSpPr/>
          <p:nvPr/>
        </p:nvSpPr>
        <p:spPr>
          <a:xfrm>
            <a:off x="4454953" y="2344278"/>
            <a:ext cx="1718822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 </a:t>
            </a:r>
            <a:r>
              <a:rPr lang="en-US" altLang="zh-CN" sz="2800" dirty="0" err="1"/>
              <a:t>iid</a:t>
            </a:r>
            <a:r>
              <a:rPr lang="en-US" altLang="zh-CN" sz="2800" dirty="0"/>
              <a:t>?</a:t>
            </a:r>
            <a:endParaRPr lang="zh-CN" altLang="en-US" sz="2800" dirty="0"/>
          </a:p>
        </p:txBody>
      </p:sp>
      <p:sp>
        <p:nvSpPr>
          <p:cNvPr id="6" name="矩形: 剪去对角 5">
            <a:extLst>
              <a:ext uri="{FF2B5EF4-FFF2-40B4-BE49-F238E27FC236}">
                <a16:creationId xmlns:a16="http://schemas.microsoft.com/office/drawing/2014/main" id="{04AFBB55-D737-4A30-8406-FDD002372014}"/>
              </a:ext>
            </a:extLst>
          </p:cNvPr>
          <p:cNvSpPr/>
          <p:nvPr/>
        </p:nvSpPr>
        <p:spPr>
          <a:xfrm>
            <a:off x="4788028" y="3432782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12454626-78AE-40E3-9B45-E4B0B4C84560}"/>
              </a:ext>
            </a:extLst>
          </p:cNvPr>
          <p:cNvSpPr/>
          <p:nvPr/>
        </p:nvSpPr>
        <p:spPr>
          <a:xfrm>
            <a:off x="4788028" y="4235631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8" name="矩形: 剪去对角 7">
            <a:extLst>
              <a:ext uri="{FF2B5EF4-FFF2-40B4-BE49-F238E27FC236}">
                <a16:creationId xmlns:a16="http://schemas.microsoft.com/office/drawing/2014/main" id="{538CD5B3-6E2D-40E9-A95B-B08ACAB4BE2F}"/>
              </a:ext>
            </a:extLst>
          </p:cNvPr>
          <p:cNvSpPr/>
          <p:nvPr/>
        </p:nvSpPr>
        <p:spPr>
          <a:xfrm>
            <a:off x="4788028" y="5038481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8879A69-5B42-4C9E-8210-C28B970C2325}"/>
              </a:ext>
            </a:extLst>
          </p:cNvPr>
          <p:cNvSpPr/>
          <p:nvPr/>
        </p:nvSpPr>
        <p:spPr>
          <a:xfrm>
            <a:off x="6634116" y="1928858"/>
            <a:ext cx="2170520" cy="1084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Delay Proportion</a:t>
            </a:r>
            <a:endParaRPr lang="zh-CN" altLang="en-US" sz="28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A16E15D-C82B-40E3-BCA1-0B982FEB0A8E}"/>
              </a:ext>
            </a:extLst>
          </p:cNvPr>
          <p:cNvSpPr/>
          <p:nvPr/>
        </p:nvSpPr>
        <p:spPr>
          <a:xfrm>
            <a:off x="9183280" y="1928858"/>
            <a:ext cx="2170520" cy="1084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Delay Speed</a:t>
            </a:r>
            <a:endParaRPr lang="zh-CN" altLang="en-US" sz="2800" dirty="0"/>
          </a:p>
        </p:txBody>
      </p:sp>
      <p:sp>
        <p:nvSpPr>
          <p:cNvPr id="11" name="矩形: 剪去对角 10">
            <a:extLst>
              <a:ext uri="{FF2B5EF4-FFF2-40B4-BE49-F238E27FC236}">
                <a16:creationId xmlns:a16="http://schemas.microsoft.com/office/drawing/2014/main" id="{D2E72A95-5CD2-4D55-A7F1-B46420C741BE}"/>
              </a:ext>
            </a:extLst>
          </p:cNvPr>
          <p:cNvSpPr/>
          <p:nvPr/>
        </p:nvSpPr>
        <p:spPr>
          <a:xfrm>
            <a:off x="7221714" y="3429000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20%</a:t>
            </a:r>
            <a:endParaRPr lang="zh-CN" altLang="en-US" sz="2800" dirty="0"/>
          </a:p>
        </p:txBody>
      </p:sp>
      <p:sp>
        <p:nvSpPr>
          <p:cNvPr id="12" name="矩形: 剪去对角 11">
            <a:extLst>
              <a:ext uri="{FF2B5EF4-FFF2-40B4-BE49-F238E27FC236}">
                <a16:creationId xmlns:a16="http://schemas.microsoft.com/office/drawing/2014/main" id="{C8E1A706-25AD-4962-ADE6-78A2503BE983}"/>
              </a:ext>
            </a:extLst>
          </p:cNvPr>
          <p:cNvSpPr/>
          <p:nvPr/>
        </p:nvSpPr>
        <p:spPr>
          <a:xfrm>
            <a:off x="7221714" y="423184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50%</a:t>
            </a:r>
            <a:endParaRPr lang="zh-CN" altLang="en-US" sz="2800" dirty="0"/>
          </a:p>
        </p:txBody>
      </p:sp>
      <p:sp>
        <p:nvSpPr>
          <p:cNvPr id="13" name="矩形: 剪去对角 12">
            <a:extLst>
              <a:ext uri="{FF2B5EF4-FFF2-40B4-BE49-F238E27FC236}">
                <a16:creationId xmlns:a16="http://schemas.microsoft.com/office/drawing/2014/main" id="{40C9B294-F06F-48AA-83F4-C784638C1AE7}"/>
              </a:ext>
            </a:extLst>
          </p:cNvPr>
          <p:cNvSpPr/>
          <p:nvPr/>
        </p:nvSpPr>
        <p:spPr>
          <a:xfrm>
            <a:off x="7221714" y="503469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80%</a:t>
            </a:r>
            <a:endParaRPr lang="zh-CN" altLang="en-US" sz="2800" dirty="0"/>
          </a:p>
        </p:txBody>
      </p:sp>
      <p:sp>
        <p:nvSpPr>
          <p:cNvPr id="14" name="矩形: 剪去对角 13">
            <a:extLst>
              <a:ext uri="{FF2B5EF4-FFF2-40B4-BE49-F238E27FC236}">
                <a16:creationId xmlns:a16="http://schemas.microsoft.com/office/drawing/2014/main" id="{0865B9C5-3540-4A97-B2E1-A3C163F414D0}"/>
              </a:ext>
            </a:extLst>
          </p:cNvPr>
          <p:cNvSpPr/>
          <p:nvPr/>
        </p:nvSpPr>
        <p:spPr>
          <a:xfrm>
            <a:off x="9655400" y="3429000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15" name="矩形: 剪去对角 14">
            <a:extLst>
              <a:ext uri="{FF2B5EF4-FFF2-40B4-BE49-F238E27FC236}">
                <a16:creationId xmlns:a16="http://schemas.microsoft.com/office/drawing/2014/main" id="{AB262FBE-A8F8-4379-8E2D-4BF82FE8CD99}"/>
              </a:ext>
            </a:extLst>
          </p:cNvPr>
          <p:cNvSpPr/>
          <p:nvPr/>
        </p:nvSpPr>
        <p:spPr>
          <a:xfrm>
            <a:off x="9655400" y="423184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12</a:t>
            </a:r>
            <a:endParaRPr lang="zh-CN" altLang="en-US" sz="2800" dirty="0"/>
          </a:p>
        </p:txBody>
      </p:sp>
      <p:sp>
        <p:nvSpPr>
          <p:cNvPr id="16" name="矩形: 剪去对角 15">
            <a:extLst>
              <a:ext uri="{FF2B5EF4-FFF2-40B4-BE49-F238E27FC236}">
                <a16:creationId xmlns:a16="http://schemas.microsoft.com/office/drawing/2014/main" id="{0E9B05BB-7327-4FF9-9B25-F601DA032445}"/>
              </a:ext>
            </a:extLst>
          </p:cNvPr>
          <p:cNvSpPr/>
          <p:nvPr/>
        </p:nvSpPr>
        <p:spPr>
          <a:xfrm>
            <a:off x="9655400" y="503469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30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50658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Update1 1/5</a:t>
            </a:r>
            <a:endParaRPr lang="zh-CN" altLang="en-US" dirty="0"/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E477B7D8-D874-4840-91C7-39B6C071A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1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Update1 2/5</a:t>
            </a:r>
            <a:endParaRPr lang="zh-CN" altLang="en-US" dirty="0"/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162D177B-9D80-4AEE-B343-62A50E1CC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02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Update1 3/5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CC0C22-33D7-4F60-A55E-22CFF9528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12192000" cy="432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667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Update1 4/5</a:t>
            </a:r>
            <a:endParaRPr lang="zh-CN" altLang="en-US" dirty="0"/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DDF2D216-6006-44AA-9142-DAB7B1950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41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Update1 5/5</a:t>
            </a: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869DA56-A187-4A85-8354-37D449D4E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24" y="1690688"/>
            <a:ext cx="12203724" cy="432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A9A0CEC-C2ED-4144-9784-6C5D8B5993CB}"/>
              </a:ext>
            </a:extLst>
          </p:cNvPr>
          <p:cNvSpPr txBox="1"/>
          <p:nvPr/>
        </p:nvSpPr>
        <p:spPr>
          <a:xfrm>
            <a:off x="452487" y="6287679"/>
            <a:ext cx="366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Why 2c behaves differently?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238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Update2 1/4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807BE3-A9C6-48A5-98FC-341269B31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F12012F-9567-427C-8EAF-A3A3F07554E1}"/>
              </a:ext>
            </a:extLst>
          </p:cNvPr>
          <p:cNvSpPr txBox="1"/>
          <p:nvPr/>
        </p:nvSpPr>
        <p:spPr>
          <a:xfrm>
            <a:off x="527901" y="6183984"/>
            <a:ext cx="495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Why 2c.speed12 worse than the other two??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395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Update2 2/4</a:t>
            </a:r>
            <a:endParaRPr lang="zh-CN" altLang="en-US" dirty="0"/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325B6CE2-4B96-4E6C-8283-8DC0BC8F2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50F9E7B-B991-4A25-9840-7449EE4F1A63}"/>
              </a:ext>
            </a:extLst>
          </p:cNvPr>
          <p:cNvSpPr txBox="1"/>
          <p:nvPr/>
        </p:nvSpPr>
        <p:spPr>
          <a:xfrm>
            <a:off x="527901" y="6183984"/>
            <a:ext cx="495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Why 2c.speed12 worse than the other two??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32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Update2 3/4</a:t>
            </a:r>
            <a:endParaRPr lang="zh-CN" altLang="en-US" dirty="0"/>
          </a:p>
        </p:txBody>
      </p:sp>
      <p:pic>
        <p:nvPicPr>
          <p:cNvPr id="6" name="图片 5" descr="一些文字和图片的手机截图&#10;&#10;描述已自动生成">
            <a:extLst>
              <a:ext uri="{FF2B5EF4-FFF2-40B4-BE49-F238E27FC236}">
                <a16:creationId xmlns:a16="http://schemas.microsoft.com/office/drawing/2014/main" id="{DA0A920B-9BCB-4403-A165-DEB48CE86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1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 – Fed performance</a:t>
            </a:r>
            <a:endParaRPr lang="zh-CN" altLang="en-US" dirty="0"/>
          </a:p>
        </p:txBody>
      </p:sp>
      <p:pic>
        <p:nvPicPr>
          <p:cNvPr id="4" name="图片 3" descr="截图里有图片&#10;&#10;描述已自动生成">
            <a:extLst>
              <a:ext uri="{FF2B5EF4-FFF2-40B4-BE49-F238E27FC236}">
                <a16:creationId xmlns:a16="http://schemas.microsoft.com/office/drawing/2014/main" id="{0480443C-C8DC-4D69-AC05-5CFFE7471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9106"/>
            <a:ext cx="9036911" cy="466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98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Update2 4/4</a:t>
            </a:r>
            <a:endParaRPr lang="zh-CN" altLang="en-US" dirty="0"/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8160BAA1-AA7A-4812-BB2F-8F7D2D5A0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75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CA388-722A-45D0-8393-FEF0260A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866C07-6CDE-4D9A-AFD8-4BB9320A8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427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3EF9E-92DF-4463-A96C-B881A734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Bioinfo</a:t>
            </a:r>
            <a:r>
              <a:rPr lang="en-US" altLang="zh-CN" dirty="0"/>
              <a:t>-task acc</a:t>
            </a:r>
            <a:endParaRPr lang="zh-CN" altLang="en-US" dirty="0"/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F637A9A2-EE80-4183-84E9-BE5D1BDA4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693" y="3079325"/>
            <a:ext cx="4801694" cy="315031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FE2EE67-7BCD-4B84-870F-F7790A7F1DF4}"/>
              </a:ext>
            </a:extLst>
          </p:cNvPr>
          <p:cNvSpPr txBox="1"/>
          <p:nvPr/>
        </p:nvSpPr>
        <p:spPr>
          <a:xfrm>
            <a:off x="7560297" y="2630078"/>
            <a:ext cx="763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SGD</a:t>
            </a:r>
            <a:endParaRPr lang="zh-CN" altLang="en-US" dirty="0"/>
          </a:p>
        </p:txBody>
      </p:sp>
      <p:pic>
        <p:nvPicPr>
          <p:cNvPr id="8" name="图片 7" descr="地图的截图&#10;&#10;描述已自动生成">
            <a:extLst>
              <a:ext uri="{FF2B5EF4-FFF2-40B4-BE49-F238E27FC236}">
                <a16:creationId xmlns:a16="http://schemas.microsoft.com/office/drawing/2014/main" id="{16368AC7-D9B6-4173-AA7C-7C2AACDB2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79325"/>
            <a:ext cx="4725477" cy="315031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BC5BBF6-A39B-4514-8A1F-6B30EB57802E}"/>
              </a:ext>
            </a:extLst>
          </p:cNvPr>
          <p:cNvSpPr txBox="1"/>
          <p:nvPr/>
        </p:nvSpPr>
        <p:spPr>
          <a:xfrm>
            <a:off x="1274190" y="2630079"/>
            <a:ext cx="11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407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steps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50C29-D857-46FA-8467-2F45E594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828069" cy="3971860"/>
          </a:xfrm>
        </p:spPr>
        <p:txBody>
          <a:bodyPr/>
          <a:lstStyle/>
          <a:p>
            <a:r>
              <a:rPr lang="en-US" altLang="zh-CN" dirty="0"/>
              <a:t>10 worker nodes</a:t>
            </a:r>
          </a:p>
          <a:p>
            <a:r>
              <a:rPr lang="en-US" altLang="zh-CN" dirty="0"/>
              <a:t>4000 training data</a:t>
            </a:r>
          </a:p>
          <a:p>
            <a:r>
              <a:rPr lang="en-US" altLang="zh-CN" dirty="0"/>
              <a:t>10000 testing data</a:t>
            </a:r>
          </a:p>
          <a:p>
            <a:r>
              <a:rPr lang="en-US" altLang="zh-CN" dirty="0"/>
              <a:t>Early stop = 500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B6A09BB-E39A-4CF8-A9EB-68C4A1E0AE5F}"/>
              </a:ext>
            </a:extLst>
          </p:cNvPr>
          <p:cNvSpPr/>
          <p:nvPr/>
        </p:nvSpPr>
        <p:spPr>
          <a:xfrm>
            <a:off x="8594103" y="2375556"/>
            <a:ext cx="2185447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Local Steps</a:t>
            </a:r>
            <a:endParaRPr lang="zh-CN" altLang="en-US" sz="28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47F7A39-B05E-4155-8DED-F26723C4F441}"/>
              </a:ext>
            </a:extLst>
          </p:cNvPr>
          <p:cNvSpPr/>
          <p:nvPr/>
        </p:nvSpPr>
        <p:spPr>
          <a:xfrm>
            <a:off x="6095999" y="2375556"/>
            <a:ext cx="2185447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 </a:t>
            </a:r>
            <a:r>
              <a:rPr lang="en-US" altLang="zh-CN" sz="2800" dirty="0" err="1"/>
              <a:t>iid</a:t>
            </a:r>
            <a:r>
              <a:rPr lang="en-US" altLang="zh-CN" sz="2800" dirty="0"/>
              <a:t>?</a:t>
            </a:r>
            <a:endParaRPr lang="zh-CN" altLang="en-US" sz="2800" dirty="0"/>
          </a:p>
        </p:txBody>
      </p:sp>
      <p:sp>
        <p:nvSpPr>
          <p:cNvPr id="13" name="矩形: 剪去对角 12">
            <a:extLst>
              <a:ext uri="{FF2B5EF4-FFF2-40B4-BE49-F238E27FC236}">
                <a16:creationId xmlns:a16="http://schemas.microsoft.com/office/drawing/2014/main" id="{CFB1562F-DA16-4C8B-8904-7DD965AF0AF8}"/>
              </a:ext>
            </a:extLst>
          </p:cNvPr>
          <p:cNvSpPr/>
          <p:nvPr/>
        </p:nvSpPr>
        <p:spPr>
          <a:xfrm>
            <a:off x="6645108" y="344220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14" name="矩形: 剪去对角 13">
            <a:extLst>
              <a:ext uri="{FF2B5EF4-FFF2-40B4-BE49-F238E27FC236}">
                <a16:creationId xmlns:a16="http://schemas.microsoft.com/office/drawing/2014/main" id="{9BBEBB58-E528-41E6-B4F0-6482F8AA6ADA}"/>
              </a:ext>
            </a:extLst>
          </p:cNvPr>
          <p:cNvSpPr/>
          <p:nvPr/>
        </p:nvSpPr>
        <p:spPr>
          <a:xfrm>
            <a:off x="6645108" y="424505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15" name="矩形: 剪去对角 14">
            <a:extLst>
              <a:ext uri="{FF2B5EF4-FFF2-40B4-BE49-F238E27FC236}">
                <a16:creationId xmlns:a16="http://schemas.microsoft.com/office/drawing/2014/main" id="{197CEE7A-CDB7-4C31-A5F5-882075D737CC}"/>
              </a:ext>
            </a:extLst>
          </p:cNvPr>
          <p:cNvSpPr/>
          <p:nvPr/>
        </p:nvSpPr>
        <p:spPr>
          <a:xfrm>
            <a:off x="6645108" y="504790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16" name="矩形: 剪去对角 15">
            <a:extLst>
              <a:ext uri="{FF2B5EF4-FFF2-40B4-BE49-F238E27FC236}">
                <a16:creationId xmlns:a16="http://schemas.microsoft.com/office/drawing/2014/main" id="{63F090C4-5453-4721-AA90-1BE03DBFD5E7}"/>
              </a:ext>
            </a:extLst>
          </p:cNvPr>
          <p:cNvSpPr/>
          <p:nvPr/>
        </p:nvSpPr>
        <p:spPr>
          <a:xfrm>
            <a:off x="9149104" y="344220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17" name="矩形: 剪去对角 16">
            <a:extLst>
              <a:ext uri="{FF2B5EF4-FFF2-40B4-BE49-F238E27FC236}">
                <a16:creationId xmlns:a16="http://schemas.microsoft.com/office/drawing/2014/main" id="{EBB9ECC2-4BE0-484E-9FA0-356588EEFDCF}"/>
              </a:ext>
            </a:extLst>
          </p:cNvPr>
          <p:cNvSpPr/>
          <p:nvPr/>
        </p:nvSpPr>
        <p:spPr>
          <a:xfrm>
            <a:off x="9149104" y="424505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7345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922FB-169F-42B0-B56F-4A33AF7A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steps 1/2</a:t>
            </a:r>
            <a:endParaRPr lang="zh-CN" altLang="en-US" dirty="0"/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5D6C4DC2-EC74-45A8-A90D-5F06DE65F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7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4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922FB-169F-42B0-B56F-4A33AF7A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steps 2/2</a:t>
            </a:r>
            <a:endParaRPr lang="zh-CN" altLang="en-US" dirty="0"/>
          </a:p>
        </p:txBody>
      </p:sp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55C2789E-5C8C-4493-AC51-E434DCE9E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5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Evaluate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50C29-D857-46FA-8467-2F45E594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8703" cy="4351338"/>
          </a:xfrm>
        </p:spPr>
        <p:txBody>
          <a:bodyPr/>
          <a:lstStyle/>
          <a:p>
            <a:r>
              <a:rPr lang="en-US" altLang="zh-CN" dirty="0"/>
              <a:t>10 worker nodes</a:t>
            </a:r>
          </a:p>
          <a:p>
            <a:r>
              <a:rPr lang="en-US" altLang="zh-CN" dirty="0"/>
              <a:t>4000 training data</a:t>
            </a:r>
          </a:p>
          <a:p>
            <a:r>
              <a:rPr lang="en-US" altLang="zh-CN" dirty="0"/>
              <a:t>10000 testing data</a:t>
            </a:r>
          </a:p>
          <a:p>
            <a:r>
              <a:rPr lang="en-US" altLang="zh-CN" dirty="0"/>
              <a:t>Early stop = 500</a:t>
            </a:r>
          </a:p>
          <a:p>
            <a:r>
              <a:rPr lang="en-US" altLang="zh-CN" dirty="0"/>
              <a:t>Local step = 1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96E3386-A65C-4825-8D85-4890CD7BB2C4}"/>
              </a:ext>
            </a:extLst>
          </p:cNvPr>
          <p:cNvSpPr/>
          <p:nvPr/>
        </p:nvSpPr>
        <p:spPr>
          <a:xfrm>
            <a:off x="7585435" y="1913643"/>
            <a:ext cx="2185447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Evaluate</a:t>
            </a:r>
            <a:endParaRPr lang="zh-CN" altLang="en-US" sz="28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B2CBE93-8119-43E3-AEDA-6DF38C068839}"/>
              </a:ext>
            </a:extLst>
          </p:cNvPr>
          <p:cNvSpPr/>
          <p:nvPr/>
        </p:nvSpPr>
        <p:spPr>
          <a:xfrm>
            <a:off x="5087331" y="1913643"/>
            <a:ext cx="2185447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 </a:t>
            </a:r>
            <a:r>
              <a:rPr lang="en-US" altLang="zh-CN" sz="2800" dirty="0" err="1"/>
              <a:t>iid</a:t>
            </a:r>
            <a:r>
              <a:rPr lang="en-US" altLang="zh-CN" sz="2800" dirty="0"/>
              <a:t>?</a:t>
            </a:r>
            <a:endParaRPr lang="zh-CN" altLang="en-US" sz="2800" dirty="0"/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35F10668-2383-4708-B682-F98E48B383F6}"/>
              </a:ext>
            </a:extLst>
          </p:cNvPr>
          <p:cNvSpPr/>
          <p:nvPr/>
        </p:nvSpPr>
        <p:spPr>
          <a:xfrm>
            <a:off x="5636440" y="2980296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8" name="矩形: 剪去对角 7">
            <a:extLst>
              <a:ext uri="{FF2B5EF4-FFF2-40B4-BE49-F238E27FC236}">
                <a16:creationId xmlns:a16="http://schemas.microsoft.com/office/drawing/2014/main" id="{9C38B94B-50DB-4599-9E48-E70566385DFC}"/>
              </a:ext>
            </a:extLst>
          </p:cNvPr>
          <p:cNvSpPr/>
          <p:nvPr/>
        </p:nvSpPr>
        <p:spPr>
          <a:xfrm>
            <a:off x="5636440" y="3783145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9" name="矩形: 剪去对角 8">
            <a:extLst>
              <a:ext uri="{FF2B5EF4-FFF2-40B4-BE49-F238E27FC236}">
                <a16:creationId xmlns:a16="http://schemas.microsoft.com/office/drawing/2014/main" id="{B9BA5710-385D-4777-909C-AD9CF504F2D4}"/>
              </a:ext>
            </a:extLst>
          </p:cNvPr>
          <p:cNvSpPr/>
          <p:nvPr/>
        </p:nvSpPr>
        <p:spPr>
          <a:xfrm>
            <a:off x="5636440" y="4585995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10" name="矩形: 剪去对角 9">
            <a:extLst>
              <a:ext uri="{FF2B5EF4-FFF2-40B4-BE49-F238E27FC236}">
                <a16:creationId xmlns:a16="http://schemas.microsoft.com/office/drawing/2014/main" id="{F93E1A87-E238-4217-A635-767346535398}"/>
              </a:ext>
            </a:extLst>
          </p:cNvPr>
          <p:cNvSpPr/>
          <p:nvPr/>
        </p:nvSpPr>
        <p:spPr>
          <a:xfrm>
            <a:off x="7585435" y="2980296"/>
            <a:ext cx="211121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Central</a:t>
            </a:r>
            <a:endParaRPr lang="zh-CN" altLang="en-US" sz="2800" dirty="0"/>
          </a:p>
        </p:txBody>
      </p:sp>
      <p:sp>
        <p:nvSpPr>
          <p:cNvPr id="12" name="矩形: 剪去对角 11">
            <a:extLst>
              <a:ext uri="{FF2B5EF4-FFF2-40B4-BE49-F238E27FC236}">
                <a16:creationId xmlns:a16="http://schemas.microsoft.com/office/drawing/2014/main" id="{2585EF06-8BBC-4818-87AB-FAA8BA4E0406}"/>
              </a:ext>
            </a:extLst>
          </p:cNvPr>
          <p:cNvSpPr/>
          <p:nvPr/>
        </p:nvSpPr>
        <p:spPr>
          <a:xfrm>
            <a:off x="7585434" y="3783145"/>
            <a:ext cx="3597897" cy="802850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Node – this epoch</a:t>
            </a:r>
          </a:p>
          <a:p>
            <a:pPr algn="ctr"/>
            <a:r>
              <a:rPr lang="en-US" altLang="zh-CN" sz="2400" dirty="0"/>
              <a:t>(before average model)</a:t>
            </a:r>
            <a:endParaRPr lang="zh-CN" altLang="en-US" sz="2400" dirty="0"/>
          </a:p>
        </p:txBody>
      </p:sp>
      <p:sp>
        <p:nvSpPr>
          <p:cNvPr id="13" name="矩形: 剪去对角 12">
            <a:extLst>
              <a:ext uri="{FF2B5EF4-FFF2-40B4-BE49-F238E27FC236}">
                <a16:creationId xmlns:a16="http://schemas.microsoft.com/office/drawing/2014/main" id="{7B38DE94-9CA6-487C-B25A-DB89C409F65E}"/>
              </a:ext>
            </a:extLst>
          </p:cNvPr>
          <p:cNvSpPr/>
          <p:nvPr/>
        </p:nvSpPr>
        <p:spPr>
          <a:xfrm>
            <a:off x="7585434" y="4813810"/>
            <a:ext cx="3597897" cy="802850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Node – last epoch</a:t>
            </a:r>
          </a:p>
          <a:p>
            <a:pPr algn="ctr"/>
            <a:r>
              <a:rPr lang="en-US" altLang="zh-CN" sz="2400" dirty="0"/>
              <a:t>(after average model)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623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4BB03-6ADB-4866-846C-AA16BF9B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Evaluate methods 1/1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CF05D4-71ED-46D0-AAFD-E06971FCE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12192000" cy="428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592D6CE-241A-43F0-B119-FC689ED0B73C}"/>
              </a:ext>
            </a:extLst>
          </p:cNvPr>
          <p:cNvSpPr txBox="1"/>
          <p:nvPr/>
        </p:nvSpPr>
        <p:spPr>
          <a:xfrm>
            <a:off x="1357460" y="6306532"/>
            <a:ext cx="565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Node_EVAL_lastEPO</a:t>
            </a:r>
            <a:r>
              <a:rPr lang="en-US" altLang="zh-CN" dirty="0"/>
              <a:t> perfectly covered by </a:t>
            </a:r>
            <a:r>
              <a:rPr lang="en-US" altLang="zh-CN" dirty="0" err="1"/>
              <a:t>central_EVAL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0151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Bad node (return randomized weights)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A7F61BA-6C80-407C-A979-9C123EF0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8703" cy="4351338"/>
          </a:xfrm>
        </p:spPr>
        <p:txBody>
          <a:bodyPr/>
          <a:lstStyle/>
          <a:p>
            <a:r>
              <a:rPr lang="en-US" altLang="zh-CN" dirty="0"/>
              <a:t>10 worker nodes</a:t>
            </a:r>
          </a:p>
          <a:p>
            <a:r>
              <a:rPr lang="en-US" altLang="zh-CN" dirty="0"/>
              <a:t>4000 training data</a:t>
            </a:r>
          </a:p>
          <a:p>
            <a:r>
              <a:rPr lang="en-US" altLang="zh-CN" dirty="0"/>
              <a:t>10000 testing data</a:t>
            </a:r>
          </a:p>
          <a:p>
            <a:r>
              <a:rPr lang="en-US" altLang="zh-CN" dirty="0"/>
              <a:t>Early stop = 500</a:t>
            </a:r>
          </a:p>
          <a:p>
            <a:r>
              <a:rPr lang="en-US" altLang="zh-CN" dirty="0"/>
              <a:t>Local step = 1</a:t>
            </a:r>
          </a:p>
          <a:p>
            <a:r>
              <a:rPr lang="en-US" altLang="zh-CN" dirty="0"/>
              <a:t>Bad node: 1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C0C6171-A32D-47D7-B5B1-498F0EE23EA3}"/>
              </a:ext>
            </a:extLst>
          </p:cNvPr>
          <p:cNvSpPr/>
          <p:nvPr/>
        </p:nvSpPr>
        <p:spPr>
          <a:xfrm>
            <a:off x="8594103" y="2375556"/>
            <a:ext cx="2185447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Node Size</a:t>
            </a:r>
            <a:endParaRPr lang="zh-CN" altLang="en-US" sz="28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BA7398F-9500-4725-82C8-D19801691190}"/>
              </a:ext>
            </a:extLst>
          </p:cNvPr>
          <p:cNvSpPr/>
          <p:nvPr/>
        </p:nvSpPr>
        <p:spPr>
          <a:xfrm>
            <a:off x="6095999" y="2375556"/>
            <a:ext cx="2185447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 </a:t>
            </a:r>
            <a:r>
              <a:rPr lang="en-US" altLang="zh-CN" sz="2800" dirty="0" err="1"/>
              <a:t>iid</a:t>
            </a:r>
            <a:r>
              <a:rPr lang="en-US" altLang="zh-CN" sz="2800" dirty="0"/>
              <a:t>?</a:t>
            </a:r>
            <a:endParaRPr lang="zh-CN" altLang="en-US" sz="2800" dirty="0"/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B4213758-A28F-4E10-BB26-380F54E5EC1D}"/>
              </a:ext>
            </a:extLst>
          </p:cNvPr>
          <p:cNvSpPr/>
          <p:nvPr/>
        </p:nvSpPr>
        <p:spPr>
          <a:xfrm>
            <a:off x="6645108" y="344220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8" name="矩形: 剪去对角 7">
            <a:extLst>
              <a:ext uri="{FF2B5EF4-FFF2-40B4-BE49-F238E27FC236}">
                <a16:creationId xmlns:a16="http://schemas.microsoft.com/office/drawing/2014/main" id="{318B6878-E18C-49C0-A824-55A2A9675CCE}"/>
              </a:ext>
            </a:extLst>
          </p:cNvPr>
          <p:cNvSpPr/>
          <p:nvPr/>
        </p:nvSpPr>
        <p:spPr>
          <a:xfrm>
            <a:off x="6645108" y="424505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9" name="矩形: 剪去对角 8">
            <a:extLst>
              <a:ext uri="{FF2B5EF4-FFF2-40B4-BE49-F238E27FC236}">
                <a16:creationId xmlns:a16="http://schemas.microsoft.com/office/drawing/2014/main" id="{8F0ED510-AE87-403B-B060-624ACFFA4582}"/>
              </a:ext>
            </a:extLst>
          </p:cNvPr>
          <p:cNvSpPr/>
          <p:nvPr/>
        </p:nvSpPr>
        <p:spPr>
          <a:xfrm>
            <a:off x="6645108" y="504790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10" name="矩形: 剪去对角 9">
            <a:extLst>
              <a:ext uri="{FF2B5EF4-FFF2-40B4-BE49-F238E27FC236}">
                <a16:creationId xmlns:a16="http://schemas.microsoft.com/office/drawing/2014/main" id="{B658D814-820B-48E6-ADD5-F7800C136344}"/>
              </a:ext>
            </a:extLst>
          </p:cNvPr>
          <p:cNvSpPr/>
          <p:nvPr/>
        </p:nvSpPr>
        <p:spPr>
          <a:xfrm>
            <a:off x="9149104" y="344220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40</a:t>
            </a:r>
            <a:endParaRPr lang="zh-CN" altLang="en-US" sz="2800" dirty="0"/>
          </a:p>
        </p:txBody>
      </p:sp>
      <p:sp>
        <p:nvSpPr>
          <p:cNvPr id="11" name="矩形: 剪去对角 10">
            <a:extLst>
              <a:ext uri="{FF2B5EF4-FFF2-40B4-BE49-F238E27FC236}">
                <a16:creationId xmlns:a16="http://schemas.microsoft.com/office/drawing/2014/main" id="{2CF787D8-169E-4FB3-BBA6-300A1006AEC9}"/>
              </a:ext>
            </a:extLst>
          </p:cNvPr>
          <p:cNvSpPr/>
          <p:nvPr/>
        </p:nvSpPr>
        <p:spPr>
          <a:xfrm>
            <a:off x="9149104" y="424505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400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9688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383</Words>
  <Application>Microsoft Office PowerPoint</Application>
  <PresentationFormat>宽屏</PresentationFormat>
  <Paragraphs>131</Paragraphs>
  <Slides>32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6" baseType="lpstr">
      <vt:lpstr>等线</vt:lpstr>
      <vt:lpstr>等线 Light</vt:lpstr>
      <vt:lpstr>Arial</vt:lpstr>
      <vt:lpstr>Office 主题​​</vt:lpstr>
      <vt:lpstr>Test Results</vt:lpstr>
      <vt:lpstr>Index </vt:lpstr>
      <vt:lpstr>Non – Fed performance</vt:lpstr>
      <vt:lpstr>Local steps</vt:lpstr>
      <vt:lpstr>Local steps 1/2</vt:lpstr>
      <vt:lpstr>Local steps 2/2</vt:lpstr>
      <vt:lpstr>Evaluate methods</vt:lpstr>
      <vt:lpstr>Evaluate methods 1/1</vt:lpstr>
      <vt:lpstr>Bad node (return randomized weights)</vt:lpstr>
      <vt:lpstr>Bad node 1/2</vt:lpstr>
      <vt:lpstr>Bad node 2/2</vt:lpstr>
      <vt:lpstr>Data Dispersion</vt:lpstr>
      <vt:lpstr>Data Dispersion 1/</vt:lpstr>
      <vt:lpstr>Share data</vt:lpstr>
      <vt:lpstr>Share data1 1/4</vt:lpstr>
      <vt:lpstr>Share data1 2/4</vt:lpstr>
      <vt:lpstr>Share data1 3/4</vt:lpstr>
      <vt:lpstr>Share data1 4/4</vt:lpstr>
      <vt:lpstr>Share data2 1/</vt:lpstr>
      <vt:lpstr>Share data2 1/2</vt:lpstr>
      <vt:lpstr>Delayed Update</vt:lpstr>
      <vt:lpstr>Delayed Update1 1/5</vt:lpstr>
      <vt:lpstr>Delayed Update1 2/5</vt:lpstr>
      <vt:lpstr>Delayed Update1 3/5</vt:lpstr>
      <vt:lpstr>Delayed Update1 4/5</vt:lpstr>
      <vt:lpstr>Delayed Update1 5/5</vt:lpstr>
      <vt:lpstr>Delayed Update2 1/4</vt:lpstr>
      <vt:lpstr>Delayed Update2 2/4</vt:lpstr>
      <vt:lpstr>Delayed Update2 3/4</vt:lpstr>
      <vt:lpstr>Delayed Update2 4/4</vt:lpstr>
      <vt:lpstr>PowerPoint 演示文稿</vt:lpstr>
      <vt:lpstr>Bioinfo-task acc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Results</dc:title>
  <dc:creator>Liang Jiarong</dc:creator>
  <cp:lastModifiedBy>Liang Jiarong</cp:lastModifiedBy>
  <cp:revision>77</cp:revision>
  <dcterms:created xsi:type="dcterms:W3CDTF">2020-05-03T12:17:14Z</dcterms:created>
  <dcterms:modified xsi:type="dcterms:W3CDTF">2020-05-05T07:24:33Z</dcterms:modified>
</cp:coreProperties>
</file>