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2" roundtripDataSignature="AMtx7mil/KIhr3QggQAe0TlUnjNvitrpZ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92"/>
  </p:normalViewPr>
  <p:slideViewPr>
    <p:cSldViewPr snapToGrid="0">
      <p:cViewPr varScale="1">
        <p:scale>
          <a:sx n="48" d="100"/>
          <a:sy n="48" d="100"/>
        </p:scale>
        <p:origin x="984" y="3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1:notes"/>
          <p:cNvSpPr txBox="1">
            <a:spLocks noGrp="1"/>
          </p:cNvSpPr>
          <p:nvPr>
            <p:ph type="body" idx="1"/>
          </p:nvPr>
        </p:nvSpPr>
        <p:spPr>
          <a:xfrm>
            <a:off x="685787" y="4343386"/>
            <a:ext cx="5486382" cy="4114795"/>
          </a:xfrm>
          <a:prstGeom prst="rect">
            <a:avLst/>
          </a:prstGeom>
          <a:noFill/>
          <a:ln>
            <a:noFill/>
          </a:ln>
        </p:spPr>
        <p:txBody>
          <a:bodyPr spcFirstLastPara="1" wrap="square" lIns="81475" tIns="81475" rIns="81475" bIns="81475" anchor="t" anchorCtr="0">
            <a:noAutofit/>
          </a:bodyPr>
          <a:lstStyle/>
          <a:p>
            <a:pPr marL="0" lvl="0" indent="0" algn="l" rtl="0">
              <a:lnSpc>
                <a:spcPct val="100000"/>
              </a:lnSpc>
              <a:spcBef>
                <a:spcPts val="0"/>
              </a:spcBef>
              <a:spcAft>
                <a:spcPts val="0"/>
              </a:spcAft>
              <a:buSzPts val="1100"/>
              <a:buNone/>
            </a:pPr>
            <a:endParaRPr/>
          </a:p>
        </p:txBody>
      </p:sp>
      <p:sp>
        <p:nvSpPr>
          <p:cNvPr id="56" name="Google Shape;5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 name="Google Shape;115;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 name="Google Shape;129;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3:notes"/>
          <p:cNvSpPr txBox="1">
            <a:spLocks noGrp="1"/>
          </p:cNvSpPr>
          <p:nvPr>
            <p:ph type="body" idx="1"/>
          </p:nvPr>
        </p:nvSpPr>
        <p:spPr>
          <a:xfrm>
            <a:off x="685787" y="4343386"/>
            <a:ext cx="5486400" cy="4114800"/>
          </a:xfrm>
          <a:prstGeom prst="rect">
            <a:avLst/>
          </a:prstGeom>
          <a:noFill/>
          <a:ln>
            <a:noFill/>
          </a:ln>
        </p:spPr>
        <p:txBody>
          <a:bodyPr spcFirstLastPara="1" wrap="square" lIns="81475" tIns="81475" rIns="81475" bIns="81475" anchor="t" anchorCtr="0">
            <a:noAutofit/>
          </a:bodyPr>
          <a:lstStyle/>
          <a:p>
            <a:pPr marL="0" lvl="0" indent="0" algn="l" rtl="0">
              <a:lnSpc>
                <a:spcPct val="100000"/>
              </a:lnSpc>
              <a:spcBef>
                <a:spcPts val="0"/>
              </a:spcBef>
              <a:spcAft>
                <a:spcPts val="0"/>
              </a:spcAft>
              <a:buSzPts val="1100"/>
              <a:buNone/>
            </a:pPr>
            <a:endParaRPr/>
          </a:p>
        </p:txBody>
      </p:sp>
      <p:sp>
        <p:nvSpPr>
          <p:cNvPr id="136" name="Google Shape;13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4:notes"/>
          <p:cNvSpPr txBox="1">
            <a:spLocks noGrp="1"/>
          </p:cNvSpPr>
          <p:nvPr>
            <p:ph type="body" idx="1"/>
          </p:nvPr>
        </p:nvSpPr>
        <p:spPr>
          <a:xfrm>
            <a:off x="685787" y="4343386"/>
            <a:ext cx="5486400" cy="4114800"/>
          </a:xfrm>
          <a:prstGeom prst="rect">
            <a:avLst/>
          </a:prstGeom>
          <a:noFill/>
          <a:ln>
            <a:noFill/>
          </a:ln>
        </p:spPr>
        <p:txBody>
          <a:bodyPr spcFirstLastPara="1" wrap="square" lIns="81475" tIns="81475" rIns="81475" bIns="8147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174d7d171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1174d7d171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174d7d171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174d7d171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 name="Google Shape;6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 name="Google Shape;8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599"/>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
        <p:cNvGrpSpPr/>
        <p:nvPr/>
      </p:nvGrpSpPr>
      <p:grpSpPr>
        <a:xfrm>
          <a:off x="0" y="0"/>
          <a:ext cx="0" cy="0"/>
          <a:chOff x="0" y="0"/>
          <a:chExt cx="0" cy="0"/>
        </a:xfrm>
      </p:grpSpPr>
      <p:sp>
        <p:nvSpPr>
          <p:cNvPr id="10" name="Google Shape;10;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2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5" name="Google Shape;45;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26"/>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26"/>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9" name="Google Shape;49;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50"/>
        <p:cNvGrpSpPr/>
        <p:nvPr/>
      </p:nvGrpSpPr>
      <p:grpSpPr>
        <a:xfrm>
          <a:off x="0" y="0"/>
          <a:ext cx="0" cy="0"/>
          <a:chOff x="0" y="0"/>
          <a:chExt cx="0" cy="0"/>
        </a:xfrm>
      </p:grpSpPr>
      <p:sp>
        <p:nvSpPr>
          <p:cNvPr id="51" name="Google Shape;51;p27"/>
          <p:cNvSpPr txBox="1">
            <a:spLocks noGrp="1"/>
          </p:cNvSpPr>
          <p:nvPr>
            <p:ph type="title"/>
          </p:nvPr>
        </p:nvSpPr>
        <p:spPr>
          <a:xfrm>
            <a:off x="457200" y="205200"/>
            <a:ext cx="8229300" cy="858600"/>
          </a:xfrm>
          <a:prstGeom prst="rect">
            <a:avLst/>
          </a:prstGeom>
          <a:noFill/>
          <a:ln>
            <a:noFill/>
          </a:ln>
        </p:spPr>
        <p:txBody>
          <a:bodyPr spcFirstLastPara="1" wrap="square" lIns="0" tIns="0" rIns="0" bIns="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2" name="Google Shape;52;p27"/>
          <p:cNvSpPr txBox="1">
            <a:spLocks noGrp="1"/>
          </p:cNvSpPr>
          <p:nvPr>
            <p:ph type="body" idx="1"/>
          </p:nvPr>
        </p:nvSpPr>
        <p:spPr>
          <a:xfrm>
            <a:off x="457200" y="1203480"/>
            <a:ext cx="4015800" cy="29829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1200"/>
              </a:spcBef>
              <a:spcAft>
                <a:spcPts val="0"/>
              </a:spcAft>
              <a:buClr>
                <a:schemeClr val="dk1"/>
              </a:buClr>
              <a:buSzPts val="1800"/>
              <a:buChar char="●"/>
              <a:defRPr/>
            </a:lvl7pPr>
            <a:lvl8pPr marL="3657600" lvl="7" indent="-342900" algn="l">
              <a:lnSpc>
                <a:spcPct val="90000"/>
              </a:lnSpc>
              <a:spcBef>
                <a:spcPts val="1200"/>
              </a:spcBef>
              <a:spcAft>
                <a:spcPts val="0"/>
              </a:spcAft>
              <a:buClr>
                <a:schemeClr val="dk1"/>
              </a:buClr>
              <a:buSzPts val="1800"/>
              <a:buChar char="○"/>
              <a:defRPr/>
            </a:lvl8pPr>
            <a:lvl9pPr marL="4114800" lvl="8" indent="-342900" algn="l">
              <a:lnSpc>
                <a:spcPct val="90000"/>
              </a:lnSpc>
              <a:spcBef>
                <a:spcPts val="1200"/>
              </a:spcBef>
              <a:spcAft>
                <a:spcPts val="1200"/>
              </a:spcAft>
              <a:buClr>
                <a:schemeClr val="dk1"/>
              </a:buClr>
              <a:buSzPts val="1800"/>
              <a:buChar char="■"/>
              <a:defRPr/>
            </a:lvl9pPr>
          </a:lstStyle>
          <a:p>
            <a:endParaRPr/>
          </a:p>
        </p:txBody>
      </p:sp>
      <p:sp>
        <p:nvSpPr>
          <p:cNvPr id="53" name="Google Shape;53;p27"/>
          <p:cNvSpPr txBox="1">
            <a:spLocks noGrp="1"/>
          </p:cNvSpPr>
          <p:nvPr>
            <p:ph type="body" idx="2"/>
          </p:nvPr>
        </p:nvSpPr>
        <p:spPr>
          <a:xfrm>
            <a:off x="4674240" y="1203480"/>
            <a:ext cx="4015800" cy="29829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1200"/>
              </a:spcBef>
              <a:spcAft>
                <a:spcPts val="0"/>
              </a:spcAft>
              <a:buClr>
                <a:schemeClr val="dk1"/>
              </a:buClr>
              <a:buSzPts val="1800"/>
              <a:buChar char="●"/>
              <a:defRPr/>
            </a:lvl7pPr>
            <a:lvl8pPr marL="3657600" lvl="7" indent="-342900" algn="l">
              <a:lnSpc>
                <a:spcPct val="90000"/>
              </a:lnSpc>
              <a:spcBef>
                <a:spcPts val="1200"/>
              </a:spcBef>
              <a:spcAft>
                <a:spcPts val="0"/>
              </a:spcAft>
              <a:buClr>
                <a:schemeClr val="dk1"/>
              </a:buClr>
              <a:buSzPts val="1800"/>
              <a:buChar char="○"/>
              <a:defRPr/>
            </a:lvl8pPr>
            <a:lvl9pPr marL="4114800" lvl="8" indent="-342900" algn="l">
              <a:lnSpc>
                <a:spcPct val="90000"/>
              </a:lnSpc>
              <a:spcBef>
                <a:spcPts val="1200"/>
              </a:spcBef>
              <a:spcAft>
                <a:spcPts val="120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1"/>
        <p:cNvGrpSpPr/>
        <p:nvPr/>
      </p:nvGrpSpPr>
      <p:grpSpPr>
        <a:xfrm>
          <a:off x="0" y="0"/>
          <a:ext cx="0" cy="0"/>
          <a:chOff x="0" y="0"/>
          <a:chExt cx="0" cy="0"/>
        </a:xfrm>
      </p:grpSpPr>
      <p:sp>
        <p:nvSpPr>
          <p:cNvPr id="12" name="Google Shape;12;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3" name="Google Shape;13;p1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14" name="Google Shape;14;p1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15" name="Google Shape;15;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1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0"/>
        <p:cNvGrpSpPr/>
        <p:nvPr/>
      </p:nvGrpSpPr>
      <p:grpSpPr>
        <a:xfrm>
          <a:off x="0" y="0"/>
          <a:ext cx="0" cy="0"/>
          <a:chOff x="0" y="0"/>
          <a:chExt cx="0" cy="0"/>
        </a:xfrm>
      </p:grpSpPr>
      <p:sp>
        <p:nvSpPr>
          <p:cNvPr id="21" name="Google Shape;21;p19"/>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22" name="Google Shape;22;p19"/>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23" name="Google Shape;23;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
        <p:cNvGrpSpPr/>
        <p:nvPr/>
      </p:nvGrpSpPr>
      <p:grpSpPr>
        <a:xfrm>
          <a:off x="0" y="0"/>
          <a:ext cx="0" cy="0"/>
          <a:chOff x="0" y="0"/>
          <a:chExt cx="0" cy="0"/>
        </a:xfrm>
      </p:grpSpPr>
      <p:sp>
        <p:nvSpPr>
          <p:cNvPr id="25" name="Google Shape;25;p20"/>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 name="Google Shape;26;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2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9" name="Google Shape;29;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22"/>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2" name="Google Shape;32;p22"/>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3" name="Google Shape;33;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23"/>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6" name="Google Shape;36;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24"/>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24"/>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0" name="Google Shape;40;p24"/>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1" name="Google Shape;41;p2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2" name="Google Shape;42;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14.jpg"/><Relationship Id="rId4" Type="http://schemas.openxmlformats.org/officeDocument/2006/relationships/image" Target="../media/image13.jp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
          <p:cNvSpPr/>
          <p:nvPr/>
        </p:nvSpPr>
        <p:spPr>
          <a:xfrm>
            <a:off x="311760" y="230400"/>
            <a:ext cx="8519400" cy="2051640"/>
          </a:xfrm>
          <a:prstGeom prst="rect">
            <a:avLst/>
          </a:prstGeom>
          <a:noFill/>
          <a:ln>
            <a:noFill/>
          </a:ln>
        </p:spPr>
        <p:txBody>
          <a:bodyPr spcFirstLastPara="1" wrap="square" lIns="90000" tIns="91425" rIns="90000" bIns="91425" anchor="b" anchorCtr="0">
            <a:noAutofit/>
          </a:bodyPr>
          <a:lstStyle/>
          <a:p>
            <a:pPr marL="0" marR="0" lvl="0" indent="0" algn="ctr" rtl="0">
              <a:lnSpc>
                <a:spcPct val="100000"/>
              </a:lnSpc>
              <a:spcBef>
                <a:spcPts val="0"/>
              </a:spcBef>
              <a:spcAft>
                <a:spcPts val="0"/>
              </a:spcAft>
              <a:buClr>
                <a:srgbClr val="000000"/>
              </a:buClr>
              <a:buSzPts val="5200"/>
              <a:buFont typeface="Arial"/>
              <a:buNone/>
            </a:pPr>
            <a:r>
              <a:rPr lang="en" sz="5200" b="0" i="0" u="none" strike="noStrike" cap="none">
                <a:solidFill>
                  <a:srgbClr val="000000"/>
                </a:solidFill>
                <a:latin typeface="Arial"/>
                <a:ea typeface="Arial"/>
                <a:cs typeface="Arial"/>
                <a:sym typeface="Arial"/>
              </a:rPr>
              <a:t>CS 4476/6476 Project 3</a:t>
            </a:r>
            <a:endParaRPr sz="5200" b="0" i="0" u="none" strike="noStrike" cap="none">
              <a:solidFill>
                <a:schemeClr val="dk1"/>
              </a:solidFill>
              <a:latin typeface="Arial"/>
              <a:ea typeface="Arial"/>
              <a:cs typeface="Arial"/>
              <a:sym typeface="Arial"/>
            </a:endParaRPr>
          </a:p>
        </p:txBody>
      </p:sp>
      <p:sp>
        <p:nvSpPr>
          <p:cNvPr id="59" name="Google Shape;59;p1"/>
          <p:cNvSpPr/>
          <p:nvPr/>
        </p:nvSpPr>
        <p:spPr>
          <a:xfrm>
            <a:off x="311760" y="2320200"/>
            <a:ext cx="8519400" cy="1796400"/>
          </a:xfrm>
          <a:prstGeom prst="rect">
            <a:avLst/>
          </a:prstGeom>
          <a:noFill/>
          <a:ln>
            <a:noFill/>
          </a:ln>
        </p:spPr>
        <p:txBody>
          <a:bodyPr spcFirstLastPara="1" wrap="square" lIns="90000" tIns="91425" rIns="90000" bIns="91425" anchor="t" anchorCtr="0">
            <a:noAutofit/>
          </a:bodyPr>
          <a:lstStyle/>
          <a:p>
            <a:pPr marL="0" marR="0" lvl="0" indent="0" algn="ctr" rtl="0">
              <a:lnSpc>
                <a:spcPct val="100000"/>
              </a:lnSpc>
              <a:spcBef>
                <a:spcPts val="0"/>
              </a:spcBef>
              <a:spcAft>
                <a:spcPts val="0"/>
              </a:spcAft>
              <a:buClr>
                <a:srgbClr val="000000"/>
              </a:buClr>
              <a:buSzPts val="2800"/>
              <a:buFont typeface="Arial"/>
              <a:buNone/>
            </a:pPr>
            <a:r>
              <a:rPr lang="en" sz="2800" b="0" i="0" u="none" strike="noStrike" cap="none" dirty="0">
                <a:solidFill>
                  <a:srgbClr val="595959"/>
                </a:solidFill>
                <a:latin typeface="Arial"/>
                <a:ea typeface="Arial"/>
                <a:cs typeface="Arial"/>
                <a:sym typeface="Arial"/>
              </a:rPr>
              <a:t>[</a:t>
            </a:r>
            <a:r>
              <a:rPr lang="en" sz="2800" dirty="0">
                <a:solidFill>
                  <a:srgbClr val="595959"/>
                </a:solidFill>
              </a:rPr>
              <a:t>Jiarui Xu</a:t>
            </a:r>
            <a:r>
              <a:rPr lang="en" sz="2800" b="0" i="0" u="none" strike="noStrike" cap="none" dirty="0">
                <a:solidFill>
                  <a:srgbClr val="595959"/>
                </a:solidFill>
                <a:latin typeface="Arial"/>
                <a:ea typeface="Arial"/>
                <a:cs typeface="Arial"/>
                <a:sym typeface="Arial"/>
              </a:rPr>
              <a:t>]</a:t>
            </a:r>
            <a:endParaRPr sz="28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800"/>
              <a:buFont typeface="Arial"/>
              <a:buNone/>
            </a:pPr>
            <a:r>
              <a:rPr lang="en" sz="2800" b="0" i="0" u="none" strike="noStrike" cap="none" dirty="0">
                <a:solidFill>
                  <a:srgbClr val="595959"/>
                </a:solidFill>
                <a:latin typeface="Arial"/>
                <a:ea typeface="Arial"/>
                <a:cs typeface="Arial"/>
                <a:sym typeface="Arial"/>
              </a:rPr>
              <a:t>[</a:t>
            </a:r>
            <a:r>
              <a:rPr lang="en" sz="2800" dirty="0">
                <a:solidFill>
                  <a:srgbClr val="595959"/>
                </a:solidFill>
              </a:rPr>
              <a:t>jxu605@gatech.edu</a:t>
            </a:r>
            <a:r>
              <a:rPr lang="en" sz="2800" b="0" i="0" u="none" strike="noStrike" cap="none" dirty="0">
                <a:solidFill>
                  <a:srgbClr val="595959"/>
                </a:solidFill>
                <a:latin typeface="Arial"/>
                <a:ea typeface="Arial"/>
                <a:cs typeface="Arial"/>
                <a:sym typeface="Arial"/>
              </a:rPr>
              <a:t>]</a:t>
            </a:r>
            <a:endParaRPr sz="2800" b="0" i="0" u="none" strike="noStrike" cap="none" dirty="0">
              <a:solidFill>
                <a:srgbClr val="595959"/>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800"/>
              <a:buFont typeface="Arial"/>
              <a:buNone/>
            </a:pPr>
            <a:r>
              <a:rPr lang="en" sz="2800" b="0" i="0" u="none" strike="noStrike" cap="none" dirty="0">
                <a:solidFill>
                  <a:srgbClr val="595959"/>
                </a:solidFill>
                <a:latin typeface="Arial"/>
                <a:ea typeface="Arial"/>
                <a:cs typeface="Arial"/>
                <a:sym typeface="Arial"/>
              </a:rPr>
              <a:t>[jxu605]</a:t>
            </a:r>
            <a:endParaRPr sz="2800" b="0" i="0" u="none" strike="noStrike" cap="none" dirty="0">
              <a:solidFill>
                <a:srgbClr val="595959"/>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800"/>
              <a:buFont typeface="Arial"/>
              <a:buNone/>
            </a:pPr>
            <a:r>
              <a:rPr lang="en" sz="2800" b="0" i="0" u="none" strike="noStrike" cap="none" dirty="0">
                <a:solidFill>
                  <a:srgbClr val="595959"/>
                </a:solidFill>
                <a:latin typeface="Arial"/>
                <a:ea typeface="Arial"/>
                <a:cs typeface="Arial"/>
                <a:sym typeface="Arial"/>
              </a:rPr>
              <a:t>[</a:t>
            </a:r>
            <a:r>
              <a:rPr lang="en" sz="2800" dirty="0">
                <a:solidFill>
                  <a:srgbClr val="595959"/>
                </a:solidFill>
              </a:rPr>
              <a:t>903617486</a:t>
            </a:r>
            <a:r>
              <a:rPr lang="en" sz="2800" b="0" i="0" u="none" strike="noStrike" cap="none" dirty="0">
                <a:solidFill>
                  <a:srgbClr val="595959"/>
                </a:solidFill>
                <a:latin typeface="Arial"/>
                <a:ea typeface="Arial"/>
                <a:cs typeface="Arial"/>
                <a:sym typeface="Arial"/>
              </a:rPr>
              <a:t>]</a:t>
            </a:r>
            <a:endParaRPr sz="2800" b="0" i="0" u="none" strike="noStrike" cap="none" dirty="0">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Part 3: RANSAC</a:t>
            </a:r>
            <a:endParaRPr/>
          </a:p>
        </p:txBody>
      </p:sp>
      <p:sp>
        <p:nvSpPr>
          <p:cNvPr id="118" name="Google Shape;118;p10"/>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fontScale="92500" lnSpcReduction="20000"/>
          </a:bodyPr>
          <a:lstStyle/>
          <a:p>
            <a:pPr marL="0" lvl="0" indent="0" algn="l" rtl="0">
              <a:lnSpc>
                <a:spcPct val="115000"/>
              </a:lnSpc>
              <a:spcBef>
                <a:spcPts val="0"/>
              </a:spcBef>
              <a:spcAft>
                <a:spcPts val="0"/>
              </a:spcAft>
              <a:buSzPts val="1400"/>
              <a:buNone/>
            </a:pPr>
            <a:r>
              <a:rPr lang="en" dirty="0"/>
              <a:t>[How many RANSAC iterations would we need to find the fundamental matrix with 99.9% certainty from your Mt. Rushmore and Notre Dame SIFT results assuming that they had a 90% point correspondence accuracy if there are 9 points?] </a:t>
            </a:r>
            <a:endParaRPr dirty="0"/>
          </a:p>
          <a:p>
            <a:pPr marL="0" lvl="0" indent="0" algn="l" rtl="0">
              <a:lnSpc>
                <a:spcPct val="115000"/>
              </a:lnSpc>
              <a:spcBef>
                <a:spcPts val="1200"/>
              </a:spcBef>
              <a:spcAft>
                <a:spcPts val="0"/>
              </a:spcAft>
              <a:buSzPts val="1400"/>
              <a:buNone/>
            </a:pPr>
            <a:r>
              <a:rPr lang="en-US" dirty="0"/>
              <a:t>13 iterations</a:t>
            </a:r>
            <a:endParaRPr dirty="0"/>
          </a:p>
          <a:p>
            <a:pPr marL="0" lvl="0" indent="0" algn="l" rtl="0">
              <a:lnSpc>
                <a:spcPct val="115000"/>
              </a:lnSpc>
              <a:spcBef>
                <a:spcPts val="1200"/>
              </a:spcBef>
              <a:spcAft>
                <a:spcPts val="1200"/>
              </a:spcAft>
              <a:buSzPts val="1400"/>
              <a:buNone/>
            </a:pPr>
            <a:r>
              <a:rPr lang="en" dirty="0"/>
              <a:t>[One might imagine that if we had more than 9 point correspondences, it would be better to use more of them to solve for the fundamental matrix. Investigate this by finding the # of RANSAC iterations you would need to run with 18 points.]</a:t>
            </a:r>
          </a:p>
          <a:p>
            <a:pPr marL="0" lvl="0" indent="0" algn="l" rtl="0">
              <a:lnSpc>
                <a:spcPct val="115000"/>
              </a:lnSpc>
              <a:spcBef>
                <a:spcPts val="1200"/>
              </a:spcBef>
              <a:spcAft>
                <a:spcPts val="1200"/>
              </a:spcAft>
              <a:buSzPts val="1400"/>
              <a:buNone/>
            </a:pPr>
            <a:r>
              <a:rPr lang="en-US" dirty="0"/>
              <a:t>43 iterations</a:t>
            </a:r>
            <a:endParaRPr dirty="0"/>
          </a:p>
        </p:txBody>
      </p:sp>
      <p:sp>
        <p:nvSpPr>
          <p:cNvPr id="119" name="Google Shape;119;p10"/>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400"/>
              <a:buNone/>
            </a:pPr>
            <a:r>
              <a:rPr lang="en" dirty="0"/>
              <a:t>[If our dataset had a lower point correspondence accuracy, say 70%, what is the minimum # of iterations needed to find the fundamental matrix with 99.9% certainty?]</a:t>
            </a:r>
          </a:p>
          <a:p>
            <a:pPr marL="0" indent="0">
              <a:spcAft>
                <a:spcPts val="1200"/>
              </a:spcAft>
              <a:buNone/>
            </a:pPr>
            <a:r>
              <a:rPr lang="en-US" dirty="0"/>
              <a:t>117 iterations</a:t>
            </a:r>
          </a:p>
          <a:p>
            <a:pPr marL="0" lvl="0" indent="0" algn="l" rtl="0">
              <a:lnSpc>
                <a:spcPct val="115000"/>
              </a:lnSpc>
              <a:spcBef>
                <a:spcPts val="0"/>
              </a:spcBef>
              <a:spcAft>
                <a:spcPts val="1200"/>
              </a:spcAft>
              <a:buSzPts val="1400"/>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Part 4: Performance comparison</a:t>
            </a:r>
            <a:endParaRPr/>
          </a:p>
        </p:txBody>
      </p:sp>
      <p:sp>
        <p:nvSpPr>
          <p:cNvPr id="125" name="Google Shape;125;p11"/>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400"/>
              <a:buNone/>
            </a:pPr>
            <a:r>
              <a:rPr lang="en"/>
              <a:t>[insert visualization of epipolar lines on the Argoverse image pair using the linear method]</a:t>
            </a:r>
            <a:endParaRPr/>
          </a:p>
        </p:txBody>
      </p:sp>
      <p:sp>
        <p:nvSpPr>
          <p:cNvPr id="126" name="Google Shape;126;p11"/>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400"/>
              <a:buNone/>
            </a:pPr>
            <a:r>
              <a:rPr lang="en" dirty="0"/>
              <a:t>[insert visualization of epipolar lines on the Argoverse image pair using RANSAC]</a:t>
            </a:r>
            <a:endParaRPr dirty="0"/>
          </a:p>
        </p:txBody>
      </p:sp>
      <p:pic>
        <p:nvPicPr>
          <p:cNvPr id="3" name="图片 2">
            <a:extLst>
              <a:ext uri="{FF2B5EF4-FFF2-40B4-BE49-F238E27FC236}">
                <a16:creationId xmlns:a16="http://schemas.microsoft.com/office/drawing/2014/main" id="{42F56FA5-8AA9-C446-4EE3-BCBF003AEED2}"/>
              </a:ext>
            </a:extLst>
          </p:cNvPr>
          <p:cNvPicPr>
            <a:picLocks noChangeAspect="1"/>
          </p:cNvPicPr>
          <p:nvPr/>
        </p:nvPicPr>
        <p:blipFill>
          <a:blip r:embed="rId3"/>
          <a:stretch>
            <a:fillRect/>
          </a:stretch>
        </p:blipFill>
        <p:spPr>
          <a:xfrm>
            <a:off x="0" y="1935480"/>
            <a:ext cx="4832400" cy="1530937"/>
          </a:xfrm>
          <a:prstGeom prst="rect">
            <a:avLst/>
          </a:prstGeom>
        </p:spPr>
      </p:pic>
      <p:pic>
        <p:nvPicPr>
          <p:cNvPr id="5" name="图片 4">
            <a:extLst>
              <a:ext uri="{FF2B5EF4-FFF2-40B4-BE49-F238E27FC236}">
                <a16:creationId xmlns:a16="http://schemas.microsoft.com/office/drawing/2014/main" id="{D3CA32BE-1B18-A0F2-D857-F3DB30267056}"/>
              </a:ext>
            </a:extLst>
          </p:cNvPr>
          <p:cNvPicPr>
            <a:picLocks noChangeAspect="1"/>
          </p:cNvPicPr>
          <p:nvPr/>
        </p:nvPicPr>
        <p:blipFill>
          <a:blip r:embed="rId4"/>
          <a:stretch>
            <a:fillRect/>
          </a:stretch>
        </p:blipFill>
        <p:spPr>
          <a:xfrm>
            <a:off x="4763245" y="1935480"/>
            <a:ext cx="4398628" cy="139939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Part 4: Performance comparison</a:t>
            </a:r>
            <a:endParaRPr/>
          </a:p>
        </p:txBody>
      </p:sp>
      <p:sp>
        <p:nvSpPr>
          <p:cNvPr id="132" name="Google Shape;132;p12"/>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fontScale="92500" lnSpcReduction="20000"/>
          </a:bodyPr>
          <a:lstStyle/>
          <a:p>
            <a:pPr marL="0" lvl="0" indent="0" algn="l" rtl="0">
              <a:lnSpc>
                <a:spcPct val="115000"/>
              </a:lnSpc>
              <a:spcBef>
                <a:spcPts val="0"/>
              </a:spcBef>
              <a:spcAft>
                <a:spcPts val="0"/>
              </a:spcAft>
              <a:buSzPts val="1400"/>
              <a:buNone/>
            </a:pPr>
            <a:r>
              <a:rPr lang="en" dirty="0"/>
              <a:t>[Describe the different performance of the two methods.]</a:t>
            </a:r>
          </a:p>
          <a:p>
            <a:pPr marL="0" lvl="0" indent="0" algn="l" rtl="0">
              <a:lnSpc>
                <a:spcPct val="115000"/>
              </a:lnSpc>
              <a:spcBef>
                <a:spcPts val="1200"/>
              </a:spcBef>
              <a:spcAft>
                <a:spcPts val="0"/>
              </a:spcAft>
              <a:buSzPts val="1400"/>
              <a:buNone/>
            </a:pPr>
            <a:r>
              <a:rPr lang="en-US" dirty="0"/>
              <a:t>The </a:t>
            </a:r>
            <a:r>
              <a:rPr lang="en" dirty="0"/>
              <a:t>positions of the epipole of the two methods are different. </a:t>
            </a:r>
            <a:r>
              <a:rPr lang="en-US" dirty="0"/>
              <a:t>W</a:t>
            </a:r>
            <a:r>
              <a:rPr lang="en" dirty="0"/>
              <a:t>e can see clearly that the epipole is out of the image in linear method, but for RANSAC it is not.</a:t>
            </a:r>
            <a:endParaRPr dirty="0"/>
          </a:p>
          <a:p>
            <a:pPr marL="0" lvl="0" indent="0" algn="l" rtl="0">
              <a:lnSpc>
                <a:spcPct val="115000"/>
              </a:lnSpc>
              <a:spcBef>
                <a:spcPts val="1200"/>
              </a:spcBef>
              <a:spcAft>
                <a:spcPts val="0"/>
              </a:spcAft>
              <a:buSzPts val="1400"/>
              <a:buNone/>
            </a:pPr>
            <a:r>
              <a:rPr lang="en-US" dirty="0"/>
              <a:t>Also </a:t>
            </a:r>
            <a:r>
              <a:rPr lang="en" dirty="0"/>
              <a:t>RANSAC has fewer and more precise matching points.</a:t>
            </a:r>
            <a:endParaRPr dirty="0"/>
          </a:p>
          <a:p>
            <a:pPr marL="0" lvl="0" indent="0" algn="l" rtl="0">
              <a:lnSpc>
                <a:spcPct val="115000"/>
              </a:lnSpc>
              <a:spcBef>
                <a:spcPts val="1200"/>
              </a:spcBef>
              <a:spcAft>
                <a:spcPts val="0"/>
              </a:spcAft>
              <a:buSzPts val="1400"/>
              <a:buNone/>
            </a:pPr>
            <a:r>
              <a:rPr lang="en" dirty="0"/>
              <a:t>[Why do these differences appear?]</a:t>
            </a:r>
          </a:p>
          <a:p>
            <a:pPr marL="0" lvl="0" indent="0" algn="l" rtl="0">
              <a:lnSpc>
                <a:spcPct val="115000"/>
              </a:lnSpc>
              <a:spcBef>
                <a:spcPts val="1200"/>
              </a:spcBef>
              <a:spcAft>
                <a:spcPts val="0"/>
              </a:spcAft>
              <a:buSzPts val="1400"/>
              <a:buNone/>
            </a:pPr>
            <a:r>
              <a:rPr lang="en-US" dirty="0"/>
              <a:t>RANSAC can capture precise matching points during iterations. But linear method cannot. </a:t>
            </a:r>
          </a:p>
          <a:p>
            <a:pPr marL="0" lvl="0" indent="0" algn="l" rtl="0">
              <a:lnSpc>
                <a:spcPct val="115000"/>
              </a:lnSpc>
              <a:spcBef>
                <a:spcPts val="1200"/>
              </a:spcBef>
              <a:spcAft>
                <a:spcPts val="0"/>
              </a:spcAft>
              <a:buSzPts val="1400"/>
              <a:buNone/>
            </a:pPr>
            <a:r>
              <a:rPr lang="en-US" dirty="0"/>
              <a:t>So linear method’s </a:t>
            </a:r>
            <a:r>
              <a:rPr lang="en-US" dirty="0" err="1"/>
              <a:t>epipole</a:t>
            </a:r>
            <a:r>
              <a:rPr lang="en-US" dirty="0"/>
              <a:t> will be influenced more by mismatched points than RANSAC. </a:t>
            </a:r>
            <a:endParaRPr dirty="0"/>
          </a:p>
          <a:p>
            <a:pPr marL="0" lvl="0" indent="0" algn="l" rtl="0">
              <a:lnSpc>
                <a:spcPct val="115000"/>
              </a:lnSpc>
              <a:spcBef>
                <a:spcPts val="1200"/>
              </a:spcBef>
              <a:spcAft>
                <a:spcPts val="1200"/>
              </a:spcAft>
              <a:buSzPts val="1400"/>
              <a:buNone/>
            </a:pPr>
            <a:endParaRPr dirty="0"/>
          </a:p>
        </p:txBody>
      </p:sp>
      <p:sp>
        <p:nvSpPr>
          <p:cNvPr id="133" name="Google Shape;133;p12"/>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400"/>
              <a:buNone/>
            </a:pPr>
            <a:r>
              <a:rPr lang="en" dirty="0"/>
              <a:t>[Which one should be more robust in real applications? Why?]</a:t>
            </a:r>
          </a:p>
          <a:p>
            <a:pPr marL="0" lvl="0" indent="0" algn="l" rtl="0">
              <a:lnSpc>
                <a:spcPct val="115000"/>
              </a:lnSpc>
              <a:spcBef>
                <a:spcPts val="0"/>
              </a:spcBef>
              <a:spcAft>
                <a:spcPts val="1200"/>
              </a:spcAft>
              <a:buSzPts val="1400"/>
              <a:buNone/>
            </a:pPr>
            <a:r>
              <a:rPr lang="en" dirty="0"/>
              <a:t>RANSAC.</a:t>
            </a:r>
          </a:p>
          <a:p>
            <a:pPr marL="0" lvl="0" indent="0" algn="l" rtl="0">
              <a:lnSpc>
                <a:spcPct val="115000"/>
              </a:lnSpc>
              <a:spcBef>
                <a:spcPts val="0"/>
              </a:spcBef>
              <a:spcAft>
                <a:spcPts val="1200"/>
              </a:spcAft>
              <a:buSzPts val="1400"/>
              <a:buNone/>
            </a:pPr>
            <a:r>
              <a:rPr lang="en" dirty="0"/>
              <a:t>Because in real applications, mismatched points are every where. If they have great influence on epipole, the result would be meaningless.</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3"/>
          <p:cNvSpPr/>
          <p:nvPr/>
        </p:nvSpPr>
        <p:spPr>
          <a:xfrm>
            <a:off x="311760" y="444960"/>
            <a:ext cx="8519400" cy="571800"/>
          </a:xfrm>
          <a:prstGeom prst="rect">
            <a:avLst/>
          </a:prstGeom>
          <a:noFill/>
          <a:ln>
            <a:noFill/>
          </a:ln>
        </p:spPr>
        <p:txBody>
          <a:bodyPr spcFirstLastPara="1" wrap="square" lIns="90000" tIns="91425" rIns="90000"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2800" b="0" i="0" u="none" strike="noStrike" cap="none">
                <a:solidFill>
                  <a:schemeClr val="dk1"/>
                </a:solidFill>
                <a:latin typeface="Arial"/>
                <a:ea typeface="Arial"/>
                <a:cs typeface="Arial"/>
                <a:sym typeface="Arial"/>
              </a:rPr>
              <a:t>Part 5: Visual odometry</a:t>
            </a:r>
            <a:endParaRPr sz="2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rgbClr val="000000"/>
              </a:solidFill>
              <a:latin typeface="Arial"/>
              <a:ea typeface="Arial"/>
              <a:cs typeface="Arial"/>
              <a:sym typeface="Arial"/>
            </a:endParaRPr>
          </a:p>
        </p:txBody>
      </p:sp>
      <p:sp>
        <p:nvSpPr>
          <p:cNvPr id="139" name="Google Shape;139;p13"/>
          <p:cNvSpPr/>
          <p:nvPr/>
        </p:nvSpPr>
        <p:spPr>
          <a:xfrm>
            <a:off x="311760" y="1152360"/>
            <a:ext cx="8519400" cy="3415200"/>
          </a:xfrm>
          <a:prstGeom prst="rect">
            <a:avLst/>
          </a:prstGeom>
          <a:noFill/>
          <a:ln>
            <a:noFill/>
          </a:ln>
        </p:spPr>
        <p:txBody>
          <a:bodyPr spcFirstLastPara="1" wrap="square" lIns="90000" tIns="91425" rIns="90000" bIns="91425" anchor="t" anchorCtr="0">
            <a:noAutofit/>
          </a:bodyPr>
          <a:lstStyle/>
          <a:p>
            <a:pPr marL="0" marR="0" lvl="0" indent="0" algn="l" rtl="0">
              <a:lnSpc>
                <a:spcPct val="115000"/>
              </a:lnSpc>
              <a:spcBef>
                <a:spcPts val="0"/>
              </a:spcBef>
              <a:spcAft>
                <a:spcPts val="0"/>
              </a:spcAft>
              <a:buClr>
                <a:srgbClr val="000000"/>
              </a:buClr>
              <a:buSzPts val="1400"/>
              <a:buFont typeface="Arial"/>
              <a:buNone/>
            </a:pPr>
            <a:r>
              <a:rPr lang="en" sz="1400" b="0" i="0" u="none" strike="noStrike" cap="none" dirty="0">
                <a:solidFill>
                  <a:schemeClr val="dk2"/>
                </a:solidFill>
                <a:latin typeface="Arial"/>
                <a:ea typeface="Arial"/>
                <a:cs typeface="Arial"/>
                <a:sym typeface="Arial"/>
              </a:rPr>
              <a:t>[How can we use our code from part 2 and part 3 to determine the “ego-motion” of a camera attached to a robot (i.e., motion of the robot)?]</a:t>
            </a:r>
            <a:endParaRPr sz="1400" b="0" i="0" u="none" strike="noStrike" cap="none" dirty="0">
              <a:solidFill>
                <a:schemeClr val="dk2"/>
              </a:solidFill>
              <a:latin typeface="Arial"/>
              <a:ea typeface="Arial"/>
              <a:cs typeface="Arial"/>
              <a:sym typeface="Arial"/>
            </a:endParaRPr>
          </a:p>
          <a:p>
            <a:pPr marL="0" marR="0" lvl="0" indent="0" algn="l" rtl="0">
              <a:lnSpc>
                <a:spcPct val="115000"/>
              </a:lnSpc>
              <a:spcBef>
                <a:spcPts val="1200"/>
              </a:spcBef>
              <a:spcAft>
                <a:spcPts val="0"/>
              </a:spcAft>
              <a:buClr>
                <a:srgbClr val="000000"/>
              </a:buClr>
              <a:buSzPts val="1400"/>
              <a:buFont typeface="Arial"/>
              <a:buNone/>
            </a:pPr>
            <a:r>
              <a:rPr lang="en-US" dirty="0">
                <a:solidFill>
                  <a:schemeClr val="dk2"/>
                </a:solidFill>
              </a:rPr>
              <a:t>We can calculate the position of the center of the camera using part2 and part3. When time goes by, the position the center of the camera will change based on the “ego-motion”, so by comparing the changing of the position, we can determine that.</a:t>
            </a:r>
            <a:endParaRPr sz="1400" b="0" i="0" u="none" strike="noStrike" cap="none" dirty="0">
              <a:solidFill>
                <a:schemeClr val="dk2"/>
              </a:solidFill>
              <a:latin typeface="Arial"/>
              <a:ea typeface="Arial"/>
              <a:cs typeface="Arial"/>
              <a:sym typeface="Arial"/>
            </a:endParaRPr>
          </a:p>
          <a:p>
            <a:pPr marL="0" marR="0" lvl="0" indent="0" algn="l" rtl="0">
              <a:lnSpc>
                <a:spcPct val="115000"/>
              </a:lnSpc>
              <a:spcBef>
                <a:spcPts val="1200"/>
              </a:spcBef>
              <a:spcAft>
                <a:spcPts val="0"/>
              </a:spcAft>
              <a:buClr>
                <a:srgbClr val="000000"/>
              </a:buClr>
              <a:buSzPts val="1400"/>
              <a:buFont typeface="Arial"/>
              <a:buNone/>
            </a:pPr>
            <a:endParaRPr sz="1400" b="0" i="0" u="none" strike="noStrike" cap="none" dirty="0">
              <a:solidFill>
                <a:schemeClr val="dk2"/>
              </a:solidFill>
              <a:latin typeface="Arial"/>
              <a:ea typeface="Arial"/>
              <a:cs typeface="Arial"/>
              <a:sym typeface="Arial"/>
            </a:endParaRPr>
          </a:p>
          <a:p>
            <a:pPr marL="0" marR="0" lvl="0" indent="0" algn="l" rtl="0">
              <a:lnSpc>
                <a:spcPct val="115000"/>
              </a:lnSpc>
              <a:spcBef>
                <a:spcPts val="1200"/>
              </a:spcBef>
              <a:spcAft>
                <a:spcPts val="0"/>
              </a:spcAft>
              <a:buClr>
                <a:srgbClr val="000000"/>
              </a:buClr>
              <a:buSzPts val="1400"/>
              <a:buFont typeface="Arial"/>
              <a:buNone/>
            </a:pPr>
            <a:r>
              <a:rPr lang="en" sz="1400" b="0" i="0" u="none" strike="noStrike" cap="none" dirty="0">
                <a:solidFill>
                  <a:schemeClr val="dk2"/>
                </a:solidFill>
                <a:latin typeface="Arial"/>
                <a:ea typeface="Arial"/>
                <a:cs typeface="Arial"/>
                <a:sym typeface="Arial"/>
              </a:rPr>
              <a:t>[In addition to the fundamental matrix, what additional camera information is required to recover the ego-motion?]</a:t>
            </a:r>
          </a:p>
          <a:p>
            <a:pPr marL="0" marR="0" lvl="0" indent="0" algn="l" rtl="0">
              <a:lnSpc>
                <a:spcPct val="115000"/>
              </a:lnSpc>
              <a:spcBef>
                <a:spcPts val="1200"/>
              </a:spcBef>
              <a:spcAft>
                <a:spcPts val="0"/>
              </a:spcAft>
              <a:buClr>
                <a:srgbClr val="000000"/>
              </a:buClr>
              <a:buSzPts val="1400"/>
              <a:buFont typeface="Arial"/>
              <a:buNone/>
            </a:pPr>
            <a:r>
              <a:rPr lang="en-US" dirty="0">
                <a:solidFill>
                  <a:schemeClr val="dk2"/>
                </a:solidFill>
              </a:rPr>
              <a:t>intrinsic parameters</a:t>
            </a:r>
            <a:endParaRPr sz="1400" b="0" i="0" u="none" strike="noStrike" cap="none" dirty="0">
              <a:solidFill>
                <a:schemeClr val="dk2"/>
              </a:solidFill>
              <a:latin typeface="Arial"/>
              <a:ea typeface="Arial"/>
              <a:cs typeface="Arial"/>
              <a:sym typeface="Arial"/>
            </a:endParaRPr>
          </a:p>
          <a:p>
            <a:pPr marL="0" marR="0" lvl="0" indent="0" algn="l" rtl="0">
              <a:lnSpc>
                <a:spcPct val="115000"/>
              </a:lnSpc>
              <a:spcBef>
                <a:spcPts val="1200"/>
              </a:spcBef>
              <a:spcAft>
                <a:spcPts val="0"/>
              </a:spcAft>
              <a:buClr>
                <a:srgbClr val="000000"/>
              </a:buClr>
              <a:buSzPts val="1400"/>
              <a:buFont typeface="Arial"/>
              <a:buNone/>
            </a:pPr>
            <a:endParaRPr sz="1400" b="0" i="0" u="none" strike="noStrike" cap="none" dirty="0">
              <a:solidFill>
                <a:schemeClr val="dk2"/>
              </a:solidFill>
              <a:latin typeface="Arial"/>
              <a:ea typeface="Arial"/>
              <a:cs typeface="Arial"/>
              <a:sym typeface="Arial"/>
            </a:endParaRPr>
          </a:p>
          <a:p>
            <a:pPr marL="0" marR="0" lvl="0" indent="0" algn="l" rtl="0">
              <a:lnSpc>
                <a:spcPct val="115000"/>
              </a:lnSpc>
              <a:spcBef>
                <a:spcPts val="1200"/>
              </a:spcBef>
              <a:spcAft>
                <a:spcPts val="0"/>
              </a:spcAft>
              <a:buClr>
                <a:srgbClr val="000000"/>
              </a:buClr>
              <a:buSzPts val="1400"/>
              <a:buFont typeface="Arial"/>
              <a:buNone/>
            </a:pPr>
            <a:endParaRPr sz="1400" b="0" i="0" u="none" strike="noStrike" cap="none" dirty="0">
              <a:solidFill>
                <a:schemeClr val="dk2"/>
              </a:solidFill>
              <a:latin typeface="Arial"/>
              <a:ea typeface="Arial"/>
              <a:cs typeface="Arial"/>
              <a:sym typeface="Arial"/>
            </a:endParaRPr>
          </a:p>
          <a:p>
            <a:pPr marL="0" marR="0" lvl="0" indent="0" algn="l" rtl="0">
              <a:lnSpc>
                <a:spcPct val="115000"/>
              </a:lnSpc>
              <a:spcBef>
                <a:spcPts val="1200"/>
              </a:spcBef>
              <a:spcAft>
                <a:spcPts val="0"/>
              </a:spcAft>
              <a:buClr>
                <a:srgbClr val="000000"/>
              </a:buClr>
              <a:buSzPts val="1400"/>
              <a:buFont typeface="Arial"/>
              <a:buNone/>
            </a:pPr>
            <a:endParaRPr sz="1400" b="0" i="0" u="none" strike="noStrike" cap="none" dirty="0">
              <a:solidFill>
                <a:schemeClr val="dk2"/>
              </a:solidFill>
              <a:latin typeface="Arial"/>
              <a:ea typeface="Arial"/>
              <a:cs typeface="Arial"/>
              <a:sym typeface="Arial"/>
            </a:endParaRPr>
          </a:p>
          <a:p>
            <a:pPr marL="0" marR="0" lvl="0" indent="0" algn="l" rtl="0">
              <a:lnSpc>
                <a:spcPct val="115000"/>
              </a:lnSpc>
              <a:spcBef>
                <a:spcPts val="1200"/>
              </a:spcBef>
              <a:spcAft>
                <a:spcPts val="1200"/>
              </a:spcAft>
              <a:buClr>
                <a:srgbClr val="000000"/>
              </a:buClr>
              <a:buSzPts val="1400"/>
              <a:buFont typeface="Arial"/>
              <a:buNone/>
            </a:pPr>
            <a:endParaRPr sz="1400" b="0" i="0" u="none" strike="noStrike" cap="none" dirty="0">
              <a:solidFill>
                <a:schemeClr val="dk2"/>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4"/>
          <p:cNvSpPr/>
          <p:nvPr/>
        </p:nvSpPr>
        <p:spPr>
          <a:xfrm>
            <a:off x="311760" y="444960"/>
            <a:ext cx="8519400" cy="571800"/>
          </a:xfrm>
          <a:prstGeom prst="rect">
            <a:avLst/>
          </a:prstGeom>
          <a:noFill/>
          <a:ln>
            <a:noFill/>
          </a:ln>
        </p:spPr>
        <p:txBody>
          <a:bodyPr spcFirstLastPara="1" wrap="square" lIns="90000" tIns="91425" rIns="90000"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2800" b="0" i="0" u="none" strike="noStrike" cap="none">
                <a:solidFill>
                  <a:schemeClr val="dk1"/>
                </a:solidFill>
                <a:latin typeface="Arial"/>
                <a:ea typeface="Arial"/>
                <a:cs typeface="Arial"/>
                <a:sym typeface="Arial"/>
              </a:rPr>
              <a:t>Part 5: Visual odometry</a:t>
            </a:r>
            <a:endParaRPr sz="2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rgbClr val="000000"/>
              </a:solidFill>
              <a:latin typeface="Arial"/>
              <a:ea typeface="Arial"/>
              <a:cs typeface="Arial"/>
              <a:sym typeface="Arial"/>
            </a:endParaRPr>
          </a:p>
        </p:txBody>
      </p:sp>
      <p:sp>
        <p:nvSpPr>
          <p:cNvPr id="145" name="Google Shape;145;p14"/>
          <p:cNvSpPr/>
          <p:nvPr/>
        </p:nvSpPr>
        <p:spPr>
          <a:xfrm>
            <a:off x="311760" y="906716"/>
            <a:ext cx="8519400" cy="3660844"/>
          </a:xfrm>
          <a:prstGeom prst="rect">
            <a:avLst/>
          </a:prstGeom>
          <a:noFill/>
          <a:ln>
            <a:noFill/>
          </a:ln>
        </p:spPr>
        <p:txBody>
          <a:bodyPr spcFirstLastPara="1" wrap="square" lIns="90000" tIns="91425" rIns="90000" bIns="91425" anchor="t" anchorCtr="0">
            <a:noAutofit/>
          </a:bodyPr>
          <a:lstStyle/>
          <a:p>
            <a:pPr marL="0" marR="0" lvl="0" indent="0" algn="l" rtl="0">
              <a:lnSpc>
                <a:spcPct val="115000"/>
              </a:lnSpc>
              <a:spcBef>
                <a:spcPts val="0"/>
              </a:spcBef>
              <a:spcAft>
                <a:spcPts val="0"/>
              </a:spcAft>
              <a:buClr>
                <a:srgbClr val="000000"/>
              </a:buClr>
              <a:buSzPts val="1400"/>
              <a:buFont typeface="Arial"/>
              <a:buNone/>
            </a:pPr>
            <a:r>
              <a:rPr lang="en" sz="1400" b="0" i="0" u="none" strike="noStrike" cap="none" dirty="0">
                <a:solidFill>
                  <a:schemeClr val="dk2"/>
                </a:solidFill>
                <a:latin typeface="Arial"/>
                <a:ea typeface="Arial"/>
                <a:cs typeface="Arial"/>
                <a:sym typeface="Arial"/>
              </a:rPr>
              <a:t>[Attach a plot of the camera’s trajectory through time]</a:t>
            </a:r>
            <a:endParaRPr sz="1400" b="0" i="0" u="none" strike="noStrike" cap="none" dirty="0">
              <a:solidFill>
                <a:schemeClr val="dk2"/>
              </a:solidFill>
              <a:latin typeface="Arial"/>
              <a:ea typeface="Arial"/>
              <a:cs typeface="Arial"/>
              <a:sym typeface="Arial"/>
            </a:endParaRPr>
          </a:p>
          <a:p>
            <a:pPr marL="0" marR="0" lvl="0" indent="0" algn="l" rtl="0">
              <a:lnSpc>
                <a:spcPct val="115000"/>
              </a:lnSpc>
              <a:spcBef>
                <a:spcPts val="1200"/>
              </a:spcBef>
              <a:spcAft>
                <a:spcPts val="0"/>
              </a:spcAft>
              <a:buClr>
                <a:srgbClr val="000000"/>
              </a:buClr>
              <a:buSzPts val="1400"/>
              <a:buFont typeface="Arial"/>
              <a:buNone/>
            </a:pPr>
            <a:endParaRPr sz="1400" b="0" i="0" u="none" strike="noStrike" cap="none" dirty="0">
              <a:solidFill>
                <a:schemeClr val="dk2"/>
              </a:solidFill>
              <a:latin typeface="Arial"/>
              <a:ea typeface="Arial"/>
              <a:cs typeface="Arial"/>
              <a:sym typeface="Arial"/>
            </a:endParaRPr>
          </a:p>
          <a:p>
            <a:pPr marL="0" marR="0" lvl="0" indent="0" algn="l" rtl="0">
              <a:lnSpc>
                <a:spcPct val="115000"/>
              </a:lnSpc>
              <a:spcBef>
                <a:spcPts val="1200"/>
              </a:spcBef>
              <a:spcAft>
                <a:spcPts val="0"/>
              </a:spcAft>
              <a:buClr>
                <a:srgbClr val="000000"/>
              </a:buClr>
              <a:buSzPts val="1400"/>
              <a:buFont typeface="Arial"/>
              <a:buNone/>
            </a:pPr>
            <a:endParaRPr sz="1400" b="0" i="0" u="none" strike="noStrike" cap="none" dirty="0">
              <a:solidFill>
                <a:schemeClr val="dk2"/>
              </a:solidFill>
              <a:latin typeface="Arial"/>
              <a:ea typeface="Arial"/>
              <a:cs typeface="Arial"/>
              <a:sym typeface="Arial"/>
            </a:endParaRPr>
          </a:p>
          <a:p>
            <a:pPr marL="0" marR="0" lvl="0" indent="0" algn="l" rtl="0">
              <a:lnSpc>
                <a:spcPct val="115000"/>
              </a:lnSpc>
              <a:spcBef>
                <a:spcPts val="1200"/>
              </a:spcBef>
              <a:spcAft>
                <a:spcPts val="0"/>
              </a:spcAft>
              <a:buClr>
                <a:srgbClr val="000000"/>
              </a:buClr>
              <a:buSzPts val="1400"/>
              <a:buFont typeface="Arial"/>
              <a:buNone/>
            </a:pPr>
            <a:endParaRPr sz="1400" b="0" i="0" u="none" strike="noStrike" cap="none" dirty="0">
              <a:solidFill>
                <a:schemeClr val="dk2"/>
              </a:solidFill>
              <a:latin typeface="Arial"/>
              <a:ea typeface="Arial"/>
              <a:cs typeface="Arial"/>
              <a:sym typeface="Arial"/>
            </a:endParaRPr>
          </a:p>
          <a:p>
            <a:pPr marL="0" marR="0" lvl="0" indent="0" algn="l" rtl="0">
              <a:lnSpc>
                <a:spcPct val="115000"/>
              </a:lnSpc>
              <a:spcBef>
                <a:spcPts val="1200"/>
              </a:spcBef>
              <a:spcAft>
                <a:spcPts val="1200"/>
              </a:spcAft>
              <a:buClr>
                <a:srgbClr val="000000"/>
              </a:buClr>
              <a:buSzPts val="1400"/>
              <a:buFont typeface="Arial"/>
              <a:buNone/>
            </a:pPr>
            <a:endParaRPr sz="1400" b="0" i="0" u="none" strike="noStrike" cap="none" dirty="0">
              <a:solidFill>
                <a:schemeClr val="dk2"/>
              </a:solidFill>
              <a:latin typeface="Arial"/>
              <a:ea typeface="Arial"/>
              <a:cs typeface="Arial"/>
              <a:sym typeface="Arial"/>
            </a:endParaRPr>
          </a:p>
        </p:txBody>
      </p:sp>
      <p:pic>
        <p:nvPicPr>
          <p:cNvPr id="5" name="图片 4">
            <a:extLst>
              <a:ext uri="{FF2B5EF4-FFF2-40B4-BE49-F238E27FC236}">
                <a16:creationId xmlns:a16="http://schemas.microsoft.com/office/drawing/2014/main" id="{B42F9199-B59C-3135-AEAD-49E1F947AF00}"/>
              </a:ext>
            </a:extLst>
          </p:cNvPr>
          <p:cNvPicPr>
            <a:picLocks noChangeAspect="1"/>
          </p:cNvPicPr>
          <p:nvPr/>
        </p:nvPicPr>
        <p:blipFill>
          <a:blip r:embed="rId3"/>
          <a:stretch>
            <a:fillRect/>
          </a:stretch>
        </p:blipFill>
        <p:spPr>
          <a:xfrm>
            <a:off x="1160376" y="1339981"/>
            <a:ext cx="3313660" cy="355474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g1174d7d1715_0_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Part 6: Panorama Stitching</a:t>
            </a:r>
            <a:endParaRPr/>
          </a:p>
        </p:txBody>
      </p:sp>
      <p:sp>
        <p:nvSpPr>
          <p:cNvPr id="151" name="Google Shape;151;g1174d7d1715_0_0"/>
          <p:cNvSpPr txBox="1">
            <a:spLocks noGrp="1"/>
          </p:cNvSpPr>
          <p:nvPr>
            <p:ph type="body" idx="1"/>
          </p:nvPr>
        </p:nvSpPr>
        <p:spPr>
          <a:xfrm>
            <a:off x="311700" y="1144920"/>
            <a:ext cx="8520600" cy="3998580"/>
          </a:xfrm>
          <a:prstGeom prst="rect">
            <a:avLst/>
          </a:prstGeom>
        </p:spPr>
        <p:txBody>
          <a:bodyPr spcFirstLastPara="1" wrap="square" lIns="91425" tIns="91425" rIns="91425" bIns="91425" anchor="t" anchorCtr="0">
            <a:normAutofit fontScale="55000" lnSpcReduction="20000"/>
          </a:bodyPr>
          <a:lstStyle/>
          <a:p>
            <a:pPr marL="0" lvl="0" indent="0" algn="l" rtl="0">
              <a:spcBef>
                <a:spcPts val="0"/>
              </a:spcBef>
              <a:spcAft>
                <a:spcPts val="0"/>
              </a:spcAft>
              <a:buNone/>
            </a:pPr>
            <a:r>
              <a:rPr lang="en-US" sz="2000" dirty="0"/>
              <a:t>Implement</a:t>
            </a:r>
          </a:p>
          <a:p>
            <a:pPr marL="0" lvl="0" indent="0" algn="l" rtl="0">
              <a:spcBef>
                <a:spcPts val="0"/>
              </a:spcBef>
              <a:spcAft>
                <a:spcPts val="0"/>
              </a:spcAft>
              <a:buNone/>
            </a:pPr>
            <a:r>
              <a:rPr lang="en-US" sz="2000" dirty="0"/>
              <a:t>1.I loaded the images and converted the images to grayscale.</a:t>
            </a:r>
          </a:p>
          <a:p>
            <a:pPr marL="0" lvl="0" indent="0" algn="l" rtl="0">
              <a:spcBef>
                <a:spcPts val="0"/>
              </a:spcBef>
              <a:spcAft>
                <a:spcPts val="0"/>
              </a:spcAft>
              <a:buNone/>
            </a:pPr>
            <a:r>
              <a:rPr lang="en-US" sz="2000" dirty="0"/>
              <a:t>2.Then I computed the SIFT </a:t>
            </a:r>
            <a:r>
              <a:rPr lang="en-US" sz="2000" dirty="0" err="1"/>
              <a:t>keypoints</a:t>
            </a:r>
            <a:r>
              <a:rPr lang="en-US" sz="2000" dirty="0"/>
              <a:t> and descriptors</a:t>
            </a:r>
          </a:p>
          <a:p>
            <a:pPr marL="0" lvl="0" indent="0" algn="l" rtl="0">
              <a:spcBef>
                <a:spcPts val="0"/>
              </a:spcBef>
              <a:spcAft>
                <a:spcPts val="0"/>
              </a:spcAft>
              <a:buNone/>
            </a:pPr>
            <a:r>
              <a:rPr lang="en-US" sz="2000" dirty="0"/>
              <a:t>A Scale Invariant Feature Transform (SIFT) feature or </a:t>
            </a:r>
            <a:r>
              <a:rPr lang="en-US" sz="2000" dirty="0" err="1"/>
              <a:t>keypoint</a:t>
            </a:r>
            <a:r>
              <a:rPr lang="en-US" sz="2000" dirty="0"/>
              <a:t>, is a selected circular region of an image with an orientation. </a:t>
            </a:r>
          </a:p>
          <a:p>
            <a:pPr marL="0" lvl="0" indent="0" algn="l" rtl="0">
              <a:spcBef>
                <a:spcPts val="0"/>
              </a:spcBef>
              <a:spcAft>
                <a:spcPts val="0"/>
              </a:spcAft>
              <a:buNone/>
            </a:pPr>
            <a:r>
              <a:rPr lang="en-US" sz="2000" dirty="0"/>
              <a:t>3.Find Top M matches of descriptors of 2 images</a:t>
            </a:r>
          </a:p>
          <a:p>
            <a:pPr marL="0" lvl="0" indent="0" algn="l" rtl="0">
              <a:spcBef>
                <a:spcPts val="0"/>
              </a:spcBef>
              <a:spcAft>
                <a:spcPts val="0"/>
              </a:spcAft>
              <a:buNone/>
            </a:pPr>
            <a:r>
              <a:rPr lang="en-US" sz="2000" dirty="0"/>
              <a:t>Now that I have SIFT </a:t>
            </a:r>
            <a:r>
              <a:rPr lang="en-US" sz="2000" dirty="0" err="1"/>
              <a:t>keypoints</a:t>
            </a:r>
            <a:r>
              <a:rPr lang="en-US" sz="2000" dirty="0"/>
              <a:t> and descriptors, I need to find the distance of each descriptor of image 1 to each descriptor of image 2.</a:t>
            </a:r>
          </a:p>
          <a:p>
            <a:pPr marL="0" lvl="0" indent="0" algn="l" rtl="0">
              <a:spcBef>
                <a:spcPts val="0"/>
              </a:spcBef>
              <a:spcAft>
                <a:spcPts val="0"/>
              </a:spcAft>
              <a:buNone/>
            </a:pPr>
            <a:r>
              <a:rPr lang="en-US" sz="2000" dirty="0"/>
              <a:t>bf = </a:t>
            </a:r>
            <a:r>
              <a:rPr lang="en-US" sz="2000" dirty="0" err="1"/>
              <a:t>cv.BFMatcher</a:t>
            </a:r>
            <a:r>
              <a:rPr lang="en-US" sz="2000" dirty="0"/>
              <a:t>()</a:t>
            </a:r>
          </a:p>
          <a:p>
            <a:pPr marL="0" lvl="0" indent="0" algn="l" rtl="0">
              <a:spcBef>
                <a:spcPts val="0"/>
              </a:spcBef>
              <a:spcAft>
                <a:spcPts val="0"/>
              </a:spcAft>
              <a:buNone/>
            </a:pPr>
            <a:r>
              <a:rPr lang="en-US" sz="2000" dirty="0"/>
              <a:t>4.I select the top M matches of the descriptors. Here, I took the value of M to be 2.</a:t>
            </a:r>
          </a:p>
          <a:p>
            <a:pPr marL="0" lvl="0" indent="0" algn="l" rtl="0">
              <a:spcBef>
                <a:spcPts val="0"/>
              </a:spcBef>
              <a:spcAft>
                <a:spcPts val="0"/>
              </a:spcAft>
              <a:buNone/>
            </a:pPr>
            <a:r>
              <a:rPr lang="en-US" sz="2000" dirty="0"/>
              <a:t>matches = </a:t>
            </a:r>
            <a:r>
              <a:rPr lang="en-US" sz="2000" dirty="0" err="1"/>
              <a:t>bf.knnMatch</a:t>
            </a:r>
            <a:r>
              <a:rPr lang="en-US" sz="2000" dirty="0"/>
              <a:t>(des1,des2, k=2)</a:t>
            </a:r>
          </a:p>
          <a:p>
            <a:pPr marL="0" lvl="0" indent="0" algn="l" rtl="0">
              <a:spcBef>
                <a:spcPts val="0"/>
              </a:spcBef>
              <a:spcAft>
                <a:spcPts val="0"/>
              </a:spcAft>
              <a:buNone/>
            </a:pPr>
            <a:r>
              <a:rPr lang="en-US" sz="2000" dirty="0"/>
              <a:t>5.Choose/get interest points for the pair of images. </a:t>
            </a:r>
          </a:p>
          <a:p>
            <a:pPr marL="0" lvl="0" indent="0" algn="l" rtl="0">
              <a:spcBef>
                <a:spcPts val="0"/>
              </a:spcBef>
              <a:spcAft>
                <a:spcPts val="0"/>
              </a:spcAft>
              <a:buNone/>
            </a:pPr>
            <a:r>
              <a:rPr lang="en-US" sz="2000" dirty="0"/>
              <a:t>I aligned the 2 images using </a:t>
            </a:r>
            <a:r>
              <a:rPr lang="en-US" sz="2000" dirty="0" err="1"/>
              <a:t>homography</a:t>
            </a:r>
            <a:r>
              <a:rPr lang="en-US" sz="2000" dirty="0"/>
              <a:t> transformation</a:t>
            </a:r>
          </a:p>
          <a:p>
            <a:pPr marL="0" lvl="0" indent="0" algn="l" rtl="0">
              <a:spcBef>
                <a:spcPts val="0"/>
              </a:spcBef>
              <a:spcAft>
                <a:spcPts val="0"/>
              </a:spcAft>
              <a:buNone/>
            </a:pPr>
            <a:r>
              <a:rPr lang="en-US" sz="2000" dirty="0"/>
              <a:t>6.Find candidate matches among the interest points. Also use RANSAC.</a:t>
            </a:r>
          </a:p>
          <a:p>
            <a:pPr marL="0" lvl="0" indent="0" algn="l" rtl="0">
              <a:spcBef>
                <a:spcPts val="0"/>
              </a:spcBef>
              <a:spcAft>
                <a:spcPts val="0"/>
              </a:spcAft>
              <a:buNone/>
            </a:pPr>
            <a:r>
              <a:rPr lang="en-US" sz="2000" dirty="0"/>
              <a:t>I calculated the </a:t>
            </a:r>
            <a:r>
              <a:rPr lang="en-US" sz="2000" dirty="0" err="1"/>
              <a:t>homography</a:t>
            </a:r>
            <a:r>
              <a:rPr lang="en-US" sz="2000" dirty="0"/>
              <a:t> matrix of the 2 images, which require </a:t>
            </a:r>
            <a:r>
              <a:rPr lang="en-US" sz="2000" dirty="0" err="1"/>
              <a:t>atleast</a:t>
            </a:r>
            <a:r>
              <a:rPr lang="en-US" sz="2000" dirty="0"/>
              <a:t> 4 matches, to align the images. It uses Random Sample </a:t>
            </a:r>
            <a:r>
              <a:rPr lang="en-US" sz="2000" dirty="0" err="1"/>
              <a:t>Consesus</a:t>
            </a:r>
            <a:r>
              <a:rPr lang="en-US" sz="2000" dirty="0"/>
              <a:t> (RANSAC), which produces right results even in presence of bad matches.</a:t>
            </a:r>
          </a:p>
          <a:p>
            <a:pPr marL="0" lvl="0" indent="0" algn="l" rtl="0">
              <a:spcBef>
                <a:spcPts val="0"/>
              </a:spcBef>
              <a:spcAft>
                <a:spcPts val="0"/>
              </a:spcAft>
              <a:buNone/>
            </a:pPr>
            <a:r>
              <a:rPr lang="en-US" sz="2000" dirty="0"/>
              <a:t>7.function </a:t>
            </a:r>
            <a:r>
              <a:rPr lang="en-US" sz="2000" dirty="0" err="1"/>
              <a:t>to_tx</a:t>
            </a:r>
            <a:r>
              <a:rPr lang="en-US" sz="2000" dirty="0"/>
              <a:t>() and </a:t>
            </a:r>
            <a:r>
              <a:rPr lang="en-US" sz="2000" dirty="0" err="1"/>
              <a:t>to_img</a:t>
            </a:r>
            <a:r>
              <a:rPr lang="en-US" sz="2000" dirty="0"/>
              <a:t>(</a:t>
            </a:r>
            <a:r>
              <a:rPr lang="en-US" sz="2000" dirty="0" err="1"/>
              <a:t>mtr</a:t>
            </a:r>
            <a:r>
              <a:rPr lang="en-US" sz="2000" dirty="0"/>
              <a:t>) are for changing the representation in order to make my implementation more simple</a:t>
            </a:r>
          </a:p>
          <a:p>
            <a:pPr marL="0" lvl="0" indent="0" algn="l" rtl="0">
              <a:spcBef>
                <a:spcPts val="0"/>
              </a:spcBef>
              <a:spcAft>
                <a:spcPts val="0"/>
              </a:spcAft>
              <a:buNone/>
            </a:pPr>
            <a:r>
              <a:rPr lang="en-US" sz="2000" dirty="0"/>
              <a:t>8.Implementing </a:t>
            </a:r>
            <a:r>
              <a:rPr lang="en-US" sz="2000" dirty="0" err="1"/>
              <a:t>warpPerspective</a:t>
            </a:r>
            <a:r>
              <a:rPr lang="en-US" sz="2000" dirty="0"/>
              <a:t>. As for affine transform, some pixels from original image might be mapped outside or into </a:t>
            </a:r>
            <a:r>
              <a:rPr lang="en-US" sz="2000" dirty="0" err="1"/>
              <a:t>subwindow</a:t>
            </a:r>
            <a:r>
              <a:rPr lang="en-US" sz="2000" dirty="0"/>
              <a:t> of the original image.</a:t>
            </a:r>
          </a:p>
          <a:p>
            <a:pPr marL="0" lvl="0" indent="0" algn="l" rtl="0">
              <a:spcBef>
                <a:spcPts val="0"/>
              </a:spcBef>
              <a:spcAft>
                <a:spcPts val="0"/>
              </a:spcAft>
              <a:buNone/>
            </a:pPr>
            <a:r>
              <a:rPr lang="en-US" sz="2000" dirty="0"/>
              <a:t>9.Project each image onto the same surface and stitch (warp operation)</a:t>
            </a:r>
          </a:p>
          <a:p>
            <a:pPr marL="0" lvl="0" indent="0" algn="l" rtl="0">
              <a:spcBef>
                <a:spcPts val="0"/>
              </a:spcBef>
              <a:spcAft>
                <a:spcPts val="0"/>
              </a:spcAft>
              <a:buNone/>
            </a:pPr>
            <a:r>
              <a:rPr lang="en-US" sz="2000" dirty="0"/>
              <a:t>Once I have the </a:t>
            </a:r>
            <a:r>
              <a:rPr lang="en-US" sz="2000" dirty="0" err="1"/>
              <a:t>homography</a:t>
            </a:r>
            <a:r>
              <a:rPr lang="en-US" sz="2000" dirty="0"/>
              <a:t> for transformation, I can warp the image and stitch the two images.</a:t>
            </a:r>
          </a:p>
          <a:p>
            <a:pPr marL="0" lvl="0" indent="0" algn="l" rtl="0">
              <a:spcBef>
                <a:spcPts val="0"/>
              </a:spcBef>
              <a:spcAft>
                <a:spcPts val="0"/>
              </a:spcAft>
              <a:buNone/>
            </a:pPr>
            <a:r>
              <a:rPr lang="en-US" sz="2000" dirty="0"/>
              <a:t>Replicate:</a:t>
            </a:r>
          </a:p>
          <a:p>
            <a:pPr marL="0" lvl="0" indent="0" algn="l" rtl="0">
              <a:spcBef>
                <a:spcPts val="0"/>
              </a:spcBef>
              <a:spcAft>
                <a:spcPts val="0"/>
              </a:spcAft>
              <a:buNone/>
            </a:pPr>
            <a:r>
              <a:rPr lang="en-US" sz="2000" dirty="0"/>
              <a:t>Just put two images named 1.jpg and 2.jpg in file </a:t>
            </a:r>
            <a:r>
              <a:rPr lang="en-US" sz="2000" dirty="0" err="1"/>
              <a:t>additional_data</a:t>
            </a:r>
            <a:r>
              <a:rPr lang="en-US" sz="2000" dirty="0"/>
              <a:t> and run the following code:</a:t>
            </a:r>
          </a:p>
          <a:p>
            <a:pPr marL="0" lvl="0" indent="0" algn="l" rtl="0">
              <a:spcBef>
                <a:spcPts val="0"/>
              </a:spcBef>
              <a:spcAft>
                <a:spcPts val="0"/>
              </a:spcAft>
              <a:buNone/>
            </a:pPr>
            <a:r>
              <a:rPr lang="en-US" sz="2000" dirty="0"/>
              <a:t>The result image will be printed in file </a:t>
            </a:r>
            <a:r>
              <a:rPr lang="en-US" sz="2000" dirty="0" err="1"/>
              <a:t>additional_data</a:t>
            </a:r>
            <a:endParaRPr lang="en-US" sz="2000" dirty="0"/>
          </a:p>
          <a:p>
            <a:pPr marL="0" lvl="0" indent="0" algn="l" rtl="0">
              <a:spcBef>
                <a:spcPts val="0"/>
              </a:spcBef>
              <a:spcAft>
                <a:spcPts val="0"/>
              </a:spcAft>
              <a:buNone/>
            </a:pPr>
            <a:endParaRPr lang="en-US" dirty="0"/>
          </a:p>
        </p:txBody>
      </p:sp>
      <p:pic>
        <p:nvPicPr>
          <p:cNvPr id="3" name="图片 2">
            <a:extLst>
              <a:ext uri="{FF2B5EF4-FFF2-40B4-BE49-F238E27FC236}">
                <a16:creationId xmlns:a16="http://schemas.microsoft.com/office/drawing/2014/main" id="{11E8228B-B5A6-2551-381D-7C57296490F0}"/>
              </a:ext>
            </a:extLst>
          </p:cNvPr>
          <p:cNvPicPr>
            <a:picLocks noChangeAspect="1"/>
          </p:cNvPicPr>
          <p:nvPr/>
        </p:nvPicPr>
        <p:blipFill>
          <a:blip r:embed="rId3"/>
          <a:stretch>
            <a:fillRect/>
          </a:stretch>
        </p:blipFill>
        <p:spPr>
          <a:xfrm>
            <a:off x="4740133" y="4585976"/>
            <a:ext cx="3761753" cy="557524"/>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g1174d7d1715_0_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Part 6: Panorama Stitching</a:t>
            </a:r>
            <a:endParaRPr/>
          </a:p>
        </p:txBody>
      </p:sp>
      <p:sp>
        <p:nvSpPr>
          <p:cNvPr id="157" name="Google Shape;157;g1174d7d1715_0_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[Insert visualizations of your stitched panorama here along with the 2 images you used to stitch this panorama (</a:t>
            </a:r>
            <a:r>
              <a:rPr lang="en" b="1" dirty="0"/>
              <a:t>there should be 3 images in this slide</a:t>
            </a:r>
            <a:r>
              <a:rPr lang="en" dirty="0"/>
              <a:t>)].</a:t>
            </a:r>
            <a:endParaRPr dirty="0"/>
          </a:p>
        </p:txBody>
      </p:sp>
      <p:pic>
        <p:nvPicPr>
          <p:cNvPr id="3" name="图片 2" descr="卡通人物&#10;&#10;中度可信度描述已自动生成">
            <a:extLst>
              <a:ext uri="{FF2B5EF4-FFF2-40B4-BE49-F238E27FC236}">
                <a16:creationId xmlns:a16="http://schemas.microsoft.com/office/drawing/2014/main" id="{32DE4465-5907-25D0-A84A-87D8CB633A65}"/>
              </a:ext>
            </a:extLst>
          </p:cNvPr>
          <p:cNvPicPr>
            <a:picLocks noChangeAspect="1"/>
          </p:cNvPicPr>
          <p:nvPr/>
        </p:nvPicPr>
        <p:blipFill>
          <a:blip r:embed="rId3"/>
          <a:stretch>
            <a:fillRect/>
          </a:stretch>
        </p:blipFill>
        <p:spPr>
          <a:xfrm>
            <a:off x="6883576" y="1930132"/>
            <a:ext cx="1399812" cy="3032926"/>
          </a:xfrm>
          <a:prstGeom prst="rect">
            <a:avLst/>
          </a:prstGeom>
        </p:spPr>
      </p:pic>
      <p:pic>
        <p:nvPicPr>
          <p:cNvPr id="5" name="图片 4" descr="花瓶里插满了鲜花&#10;&#10;中度可信度描述已自动生成">
            <a:extLst>
              <a:ext uri="{FF2B5EF4-FFF2-40B4-BE49-F238E27FC236}">
                <a16:creationId xmlns:a16="http://schemas.microsoft.com/office/drawing/2014/main" id="{DEF25246-708A-E448-2421-FEE811F1CF24}"/>
              </a:ext>
            </a:extLst>
          </p:cNvPr>
          <p:cNvPicPr>
            <a:picLocks noChangeAspect="1"/>
          </p:cNvPicPr>
          <p:nvPr/>
        </p:nvPicPr>
        <p:blipFill>
          <a:blip r:embed="rId4"/>
          <a:stretch>
            <a:fillRect/>
          </a:stretch>
        </p:blipFill>
        <p:spPr>
          <a:xfrm>
            <a:off x="732190" y="1965016"/>
            <a:ext cx="2678307" cy="3032926"/>
          </a:xfrm>
          <a:prstGeom prst="rect">
            <a:avLst/>
          </a:prstGeom>
        </p:spPr>
      </p:pic>
      <p:pic>
        <p:nvPicPr>
          <p:cNvPr id="7" name="图片 6" descr="卡通人物&#10;&#10;描述已自动生成">
            <a:extLst>
              <a:ext uri="{FF2B5EF4-FFF2-40B4-BE49-F238E27FC236}">
                <a16:creationId xmlns:a16="http://schemas.microsoft.com/office/drawing/2014/main" id="{52AD391B-C2BD-4490-4FBE-18B22B581E02}"/>
              </a:ext>
            </a:extLst>
          </p:cNvPr>
          <p:cNvPicPr>
            <a:picLocks noChangeAspect="1"/>
          </p:cNvPicPr>
          <p:nvPr/>
        </p:nvPicPr>
        <p:blipFill>
          <a:blip r:embed="rId5"/>
          <a:stretch>
            <a:fillRect/>
          </a:stretch>
        </p:blipFill>
        <p:spPr>
          <a:xfrm>
            <a:off x="4732525" y="1930132"/>
            <a:ext cx="1207234" cy="286387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Part 1: Projection matrix</a:t>
            </a:r>
            <a:endParaRPr/>
          </a:p>
        </p:txBody>
      </p:sp>
      <p:sp>
        <p:nvSpPr>
          <p:cNvPr id="65" name="Google Shape;65;p2"/>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400"/>
              <a:buNone/>
            </a:pPr>
            <a:r>
              <a:rPr lang="en"/>
              <a:t>[insert visualization of projected 3D points and actual 2D points for the CCB image we provided here]</a:t>
            </a:r>
            <a:endParaRPr/>
          </a:p>
        </p:txBody>
      </p:sp>
      <p:sp>
        <p:nvSpPr>
          <p:cNvPr id="66" name="Google Shape;66;p2"/>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400"/>
              <a:buNone/>
            </a:pPr>
            <a:r>
              <a:rPr lang="en"/>
              <a:t>[insert visualization of camera center for the CCB image here]</a:t>
            </a:r>
            <a:endParaRPr/>
          </a:p>
        </p:txBody>
      </p:sp>
      <p:pic>
        <p:nvPicPr>
          <p:cNvPr id="3" name="图片 2">
            <a:extLst>
              <a:ext uri="{FF2B5EF4-FFF2-40B4-BE49-F238E27FC236}">
                <a16:creationId xmlns:a16="http://schemas.microsoft.com/office/drawing/2014/main" id="{9A478B10-3BA1-8770-2A40-4BE14E7B9C61}"/>
              </a:ext>
            </a:extLst>
          </p:cNvPr>
          <p:cNvPicPr>
            <a:picLocks noChangeAspect="1"/>
          </p:cNvPicPr>
          <p:nvPr/>
        </p:nvPicPr>
        <p:blipFill>
          <a:blip r:embed="rId3"/>
          <a:stretch>
            <a:fillRect/>
          </a:stretch>
        </p:blipFill>
        <p:spPr>
          <a:xfrm>
            <a:off x="865782" y="1851852"/>
            <a:ext cx="3187073" cy="3027509"/>
          </a:xfrm>
          <a:prstGeom prst="rect">
            <a:avLst/>
          </a:prstGeom>
        </p:spPr>
      </p:pic>
      <p:pic>
        <p:nvPicPr>
          <p:cNvPr id="5" name="图片 4">
            <a:extLst>
              <a:ext uri="{FF2B5EF4-FFF2-40B4-BE49-F238E27FC236}">
                <a16:creationId xmlns:a16="http://schemas.microsoft.com/office/drawing/2014/main" id="{E733C60E-80C1-27CD-970D-1DE03544FA3A}"/>
              </a:ext>
            </a:extLst>
          </p:cNvPr>
          <p:cNvPicPr>
            <a:picLocks noChangeAspect="1"/>
          </p:cNvPicPr>
          <p:nvPr/>
        </p:nvPicPr>
        <p:blipFill>
          <a:blip r:embed="rId4"/>
          <a:stretch>
            <a:fillRect/>
          </a:stretch>
        </p:blipFill>
        <p:spPr>
          <a:xfrm>
            <a:off x="4832400" y="1851852"/>
            <a:ext cx="3337193" cy="302750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Part 1: Projection matrix</a:t>
            </a:r>
            <a:endParaRPr/>
          </a:p>
        </p:txBody>
      </p:sp>
      <p:sp>
        <p:nvSpPr>
          <p:cNvPr id="72" name="Google Shape;72;p3"/>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400"/>
              <a:buNone/>
            </a:pPr>
            <a:r>
              <a:rPr lang="en"/>
              <a:t>[insert visualization of projected 3D points and actual 2D points for the Argoverse image we provided here]</a:t>
            </a:r>
            <a:endParaRPr/>
          </a:p>
        </p:txBody>
      </p:sp>
      <p:sp>
        <p:nvSpPr>
          <p:cNvPr id="73" name="Google Shape;73;p3"/>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400"/>
              <a:buNone/>
            </a:pPr>
            <a:r>
              <a:rPr lang="en"/>
              <a:t>[insert visualization of camera center for the Argoverse image here]</a:t>
            </a:r>
            <a:endParaRPr/>
          </a:p>
        </p:txBody>
      </p:sp>
      <p:pic>
        <p:nvPicPr>
          <p:cNvPr id="3" name="图片 2">
            <a:extLst>
              <a:ext uri="{FF2B5EF4-FFF2-40B4-BE49-F238E27FC236}">
                <a16:creationId xmlns:a16="http://schemas.microsoft.com/office/drawing/2014/main" id="{0F22A2B9-824C-34D6-89DD-BC4A9741B8A9}"/>
              </a:ext>
            </a:extLst>
          </p:cNvPr>
          <p:cNvPicPr>
            <a:picLocks noChangeAspect="1"/>
          </p:cNvPicPr>
          <p:nvPr/>
        </p:nvPicPr>
        <p:blipFill>
          <a:blip r:embed="rId3"/>
          <a:stretch>
            <a:fillRect/>
          </a:stretch>
        </p:blipFill>
        <p:spPr>
          <a:xfrm>
            <a:off x="767939" y="2039150"/>
            <a:ext cx="2906962" cy="2755686"/>
          </a:xfrm>
          <a:prstGeom prst="rect">
            <a:avLst/>
          </a:prstGeom>
        </p:spPr>
      </p:pic>
      <p:pic>
        <p:nvPicPr>
          <p:cNvPr id="5" name="图片 4">
            <a:extLst>
              <a:ext uri="{FF2B5EF4-FFF2-40B4-BE49-F238E27FC236}">
                <a16:creationId xmlns:a16="http://schemas.microsoft.com/office/drawing/2014/main" id="{A9CA2AB7-CE73-CC25-E5A4-4EE378FF996B}"/>
              </a:ext>
            </a:extLst>
          </p:cNvPr>
          <p:cNvPicPr>
            <a:picLocks noChangeAspect="1"/>
          </p:cNvPicPr>
          <p:nvPr/>
        </p:nvPicPr>
        <p:blipFill>
          <a:blip r:embed="rId4"/>
          <a:stretch>
            <a:fillRect/>
          </a:stretch>
        </p:blipFill>
        <p:spPr>
          <a:xfrm>
            <a:off x="4767839" y="1893803"/>
            <a:ext cx="3285028" cy="309502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Part 1: Projection matrix</a:t>
            </a:r>
            <a:endParaRPr/>
          </a:p>
        </p:txBody>
      </p:sp>
      <p:sp>
        <p:nvSpPr>
          <p:cNvPr id="79" name="Google Shape;79;p4"/>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400"/>
              <a:buNone/>
            </a:pPr>
            <a:r>
              <a:rPr lang="en" dirty="0"/>
              <a:t>[What two quantities does the camera matrix relate?]</a:t>
            </a:r>
            <a:endParaRPr dirty="0"/>
          </a:p>
          <a:p>
            <a:pPr marL="0" lvl="0" indent="0" algn="l" rtl="0">
              <a:lnSpc>
                <a:spcPct val="115000"/>
              </a:lnSpc>
              <a:spcBef>
                <a:spcPts val="1200"/>
              </a:spcBef>
              <a:spcAft>
                <a:spcPts val="0"/>
              </a:spcAft>
              <a:buSzPts val="1400"/>
              <a:buNone/>
            </a:pPr>
            <a:r>
              <a:rPr lang="en-US" dirty="0"/>
              <a:t>2D image points and 3D points</a:t>
            </a:r>
            <a:endParaRPr dirty="0"/>
          </a:p>
          <a:p>
            <a:pPr marL="0" lvl="0" indent="0" algn="l" rtl="0">
              <a:lnSpc>
                <a:spcPct val="115000"/>
              </a:lnSpc>
              <a:spcBef>
                <a:spcPts val="1200"/>
              </a:spcBef>
              <a:spcAft>
                <a:spcPts val="1200"/>
              </a:spcAft>
              <a:buSzPts val="1400"/>
              <a:buNone/>
            </a:pPr>
            <a:r>
              <a:rPr lang="en" dirty="0"/>
              <a:t>[What quantities can the camera matrix be decomposed into?]</a:t>
            </a:r>
          </a:p>
          <a:p>
            <a:pPr marL="0" lvl="0" indent="0" algn="l" rtl="0">
              <a:spcBef>
                <a:spcPts val="1200"/>
              </a:spcBef>
              <a:spcAft>
                <a:spcPts val="1200"/>
              </a:spcAft>
              <a:buNone/>
            </a:pPr>
            <a:r>
              <a:rPr lang="en-US" dirty="0"/>
              <a:t>i</a:t>
            </a:r>
            <a:r>
              <a:rPr lang="en" dirty="0"/>
              <a:t>ntrinsic parameters</a:t>
            </a:r>
          </a:p>
          <a:p>
            <a:pPr marL="0" lvl="0" indent="0" algn="l" rtl="0">
              <a:spcBef>
                <a:spcPts val="1200"/>
              </a:spcBef>
              <a:spcAft>
                <a:spcPts val="1200"/>
              </a:spcAft>
              <a:buNone/>
            </a:pPr>
            <a:r>
              <a:rPr lang="en" dirty="0"/>
              <a:t>extrinsic parameters</a:t>
            </a:r>
          </a:p>
          <a:p>
            <a:pPr marL="0" lvl="0" indent="0" algn="l" rtl="0">
              <a:lnSpc>
                <a:spcPct val="115000"/>
              </a:lnSpc>
              <a:spcBef>
                <a:spcPts val="1200"/>
              </a:spcBef>
              <a:spcAft>
                <a:spcPts val="1200"/>
              </a:spcAft>
              <a:buSzPts val="1400"/>
              <a:buNone/>
            </a:pPr>
            <a:endParaRPr lang="en" dirty="0"/>
          </a:p>
          <a:p>
            <a:pPr marL="0" lvl="0" indent="0" algn="l" rtl="0">
              <a:lnSpc>
                <a:spcPct val="115000"/>
              </a:lnSpc>
              <a:spcBef>
                <a:spcPts val="1200"/>
              </a:spcBef>
              <a:spcAft>
                <a:spcPts val="1200"/>
              </a:spcAft>
              <a:buSzPts val="1400"/>
              <a:buNone/>
            </a:pPr>
            <a:endParaRPr dirty="0"/>
          </a:p>
        </p:txBody>
      </p:sp>
      <p:sp>
        <p:nvSpPr>
          <p:cNvPr id="80" name="Google Shape;80;p4"/>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400"/>
              <a:buNone/>
            </a:pPr>
            <a:r>
              <a:rPr lang="en" dirty="0"/>
              <a:t>[List any 3 factors that affect the camera projection matrix.]</a:t>
            </a:r>
          </a:p>
          <a:p>
            <a:pPr marL="0" lvl="0" indent="0" algn="l" rtl="0">
              <a:lnSpc>
                <a:spcPct val="115000"/>
              </a:lnSpc>
              <a:spcBef>
                <a:spcPts val="1200"/>
              </a:spcBef>
              <a:spcAft>
                <a:spcPts val="0"/>
              </a:spcAft>
              <a:buSzPts val="1400"/>
              <a:buNone/>
            </a:pPr>
            <a:r>
              <a:rPr lang="en-US" dirty="0"/>
              <a:t>camera translation</a:t>
            </a:r>
          </a:p>
          <a:p>
            <a:pPr marL="0" lvl="0" indent="0" algn="l" rtl="0">
              <a:lnSpc>
                <a:spcPct val="115000"/>
              </a:lnSpc>
              <a:spcBef>
                <a:spcPts val="1200"/>
              </a:spcBef>
              <a:spcAft>
                <a:spcPts val="0"/>
              </a:spcAft>
              <a:buSzPts val="1400"/>
              <a:buNone/>
            </a:pPr>
            <a:r>
              <a:rPr lang="en-US" dirty="0"/>
              <a:t>camera rotation</a:t>
            </a:r>
          </a:p>
          <a:p>
            <a:pPr marL="0" lvl="0" indent="0" algn="l" rtl="0">
              <a:lnSpc>
                <a:spcPct val="115000"/>
              </a:lnSpc>
              <a:spcBef>
                <a:spcPts val="1200"/>
              </a:spcBef>
              <a:spcAft>
                <a:spcPts val="0"/>
              </a:spcAft>
              <a:buSzPts val="1400"/>
              <a:buNone/>
            </a:pPr>
            <a:r>
              <a:rPr lang="en" dirty="0"/>
              <a:t>optical center</a:t>
            </a:r>
          </a:p>
          <a:p>
            <a:pPr marL="0" indent="0">
              <a:spcBef>
                <a:spcPts val="1200"/>
              </a:spcBef>
              <a:buNone/>
            </a:pPr>
            <a:r>
              <a:rPr lang="en-US" dirty="0"/>
              <a:t>T</a:t>
            </a:r>
            <a:r>
              <a:rPr lang="en" dirty="0"/>
              <a:t>he focal length of the camera</a:t>
            </a:r>
          </a:p>
          <a:p>
            <a:pPr marL="0" lvl="0" indent="0" algn="l" rtl="0">
              <a:lnSpc>
                <a:spcPct val="115000"/>
              </a:lnSpc>
              <a:spcBef>
                <a:spcPts val="1200"/>
              </a:spcBef>
              <a:spcAft>
                <a:spcPts val="0"/>
              </a:spcAft>
              <a:buSzPts val="1400"/>
              <a:buNone/>
            </a:pPr>
            <a:endParaRPr lang="en" dirty="0"/>
          </a:p>
          <a:p>
            <a:pPr marL="0" lvl="0" indent="0" algn="l" rtl="0">
              <a:lnSpc>
                <a:spcPct val="115000"/>
              </a:lnSpc>
              <a:spcBef>
                <a:spcPts val="0"/>
              </a:spcBef>
              <a:spcAft>
                <a:spcPts val="1200"/>
              </a:spcAft>
              <a:buSzPts val="1400"/>
              <a:buNone/>
            </a:pPr>
            <a:endParaRPr lang="en" dirty="0"/>
          </a:p>
          <a:p>
            <a:pPr marL="0" lvl="0" indent="0" algn="l" rtl="0">
              <a:lnSpc>
                <a:spcPct val="115000"/>
              </a:lnSpc>
              <a:spcBef>
                <a:spcPts val="0"/>
              </a:spcBef>
              <a:spcAft>
                <a:spcPts val="1200"/>
              </a:spcAft>
              <a:buSzPts val="1400"/>
              <a:buNone/>
            </a:pPr>
            <a:endParaRPr lang="en" dirty="0"/>
          </a:p>
          <a:p>
            <a:pPr marL="0" lvl="0" indent="0" algn="l" rtl="0">
              <a:lnSpc>
                <a:spcPct val="115000"/>
              </a:lnSpc>
              <a:spcBef>
                <a:spcPts val="0"/>
              </a:spcBef>
              <a:spcAft>
                <a:spcPts val="1200"/>
              </a:spcAft>
              <a:buSzPts val="1400"/>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Part 2: Fundamental matrix</a:t>
            </a:r>
            <a:endParaRPr/>
          </a:p>
        </p:txBody>
      </p:sp>
      <p:sp>
        <p:nvSpPr>
          <p:cNvPr id="86" name="Google Shape;86;p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
              <a:t>[insert visualization of epipolar lines on the CCB image pair]</a:t>
            </a:r>
            <a:endParaRPr/>
          </a:p>
        </p:txBody>
      </p:sp>
      <p:pic>
        <p:nvPicPr>
          <p:cNvPr id="3" name="图片 2">
            <a:extLst>
              <a:ext uri="{FF2B5EF4-FFF2-40B4-BE49-F238E27FC236}">
                <a16:creationId xmlns:a16="http://schemas.microsoft.com/office/drawing/2014/main" id="{6DB5AEA1-54C7-24AC-E989-ABF999F99EE2}"/>
              </a:ext>
            </a:extLst>
          </p:cNvPr>
          <p:cNvPicPr>
            <a:picLocks noChangeAspect="1"/>
          </p:cNvPicPr>
          <p:nvPr/>
        </p:nvPicPr>
        <p:blipFill>
          <a:blip r:embed="rId3"/>
          <a:stretch>
            <a:fillRect/>
          </a:stretch>
        </p:blipFill>
        <p:spPr>
          <a:xfrm>
            <a:off x="311699" y="1659130"/>
            <a:ext cx="8112307" cy="282834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Part 2: Fundamental matrix</a:t>
            </a:r>
            <a:endParaRPr/>
          </a:p>
        </p:txBody>
      </p:sp>
      <p:sp>
        <p:nvSpPr>
          <p:cNvPr id="92" name="Google Shape;92;p6"/>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400"/>
              <a:buNone/>
            </a:pPr>
            <a:r>
              <a:rPr lang="en" dirty="0"/>
              <a:t>[Why is it that points in one image are projected by the fundamental matrix onto epipolar lines in the other image?]</a:t>
            </a:r>
          </a:p>
          <a:p>
            <a:pPr marL="0" lvl="0" indent="0" algn="l" rtl="0">
              <a:lnSpc>
                <a:spcPct val="115000"/>
              </a:lnSpc>
              <a:spcBef>
                <a:spcPts val="0"/>
              </a:spcBef>
              <a:spcAft>
                <a:spcPts val="1200"/>
              </a:spcAft>
              <a:buSzPts val="1400"/>
              <a:buNone/>
            </a:pPr>
            <a:r>
              <a:rPr lang="en-US" dirty="0"/>
              <a:t>Since we don't know the actual depth of the points, a point in the image represents a line in 3D space. In the other picture, this point is projected onto the </a:t>
            </a:r>
            <a:r>
              <a:rPr lang="en" dirty="0"/>
              <a:t>epipolar</a:t>
            </a:r>
            <a:r>
              <a:rPr lang="en-US" dirty="0"/>
              <a:t> line.</a:t>
            </a:r>
            <a:endParaRPr lang="en" dirty="0"/>
          </a:p>
          <a:p>
            <a:pPr marL="0" lvl="0" indent="0" algn="l" rtl="0">
              <a:lnSpc>
                <a:spcPct val="115000"/>
              </a:lnSpc>
              <a:spcBef>
                <a:spcPts val="0"/>
              </a:spcBef>
              <a:spcAft>
                <a:spcPts val="1200"/>
              </a:spcAft>
              <a:buSzPts val="1400"/>
              <a:buNone/>
            </a:pPr>
            <a:endParaRPr lang="en" dirty="0"/>
          </a:p>
          <a:p>
            <a:pPr marL="0" lvl="0" indent="0" algn="l" rtl="0">
              <a:lnSpc>
                <a:spcPct val="115000"/>
              </a:lnSpc>
              <a:spcBef>
                <a:spcPts val="0"/>
              </a:spcBef>
              <a:spcAft>
                <a:spcPts val="1200"/>
              </a:spcAft>
              <a:buSzPts val="1400"/>
              <a:buNone/>
            </a:pPr>
            <a:endParaRPr lang="en" dirty="0"/>
          </a:p>
          <a:p>
            <a:pPr marL="0" lvl="0" indent="0" algn="l" rtl="0">
              <a:lnSpc>
                <a:spcPct val="115000"/>
              </a:lnSpc>
              <a:spcBef>
                <a:spcPts val="0"/>
              </a:spcBef>
              <a:spcAft>
                <a:spcPts val="1200"/>
              </a:spcAft>
              <a:buSzPts val="1400"/>
              <a:buNone/>
            </a:pPr>
            <a:endParaRPr lang="en" dirty="0"/>
          </a:p>
          <a:p>
            <a:pPr marL="0" lvl="0" indent="0" algn="l" rtl="0">
              <a:lnSpc>
                <a:spcPct val="115000"/>
              </a:lnSpc>
              <a:spcBef>
                <a:spcPts val="0"/>
              </a:spcBef>
              <a:spcAft>
                <a:spcPts val="1200"/>
              </a:spcAft>
              <a:buSzPts val="1400"/>
              <a:buNone/>
            </a:pPr>
            <a:endParaRPr dirty="0"/>
          </a:p>
        </p:txBody>
      </p:sp>
      <p:sp>
        <p:nvSpPr>
          <p:cNvPr id="93" name="Google Shape;93;p6"/>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lnSpcReduction="10000"/>
          </a:bodyPr>
          <a:lstStyle/>
          <a:p>
            <a:pPr marL="0" lvl="0" indent="0" algn="l" rtl="0">
              <a:lnSpc>
                <a:spcPct val="115000"/>
              </a:lnSpc>
              <a:spcBef>
                <a:spcPts val="0"/>
              </a:spcBef>
              <a:spcAft>
                <a:spcPts val="1200"/>
              </a:spcAft>
              <a:buClr>
                <a:schemeClr val="dk1"/>
              </a:buClr>
              <a:buSzPts val="1100"/>
              <a:buFont typeface="Arial"/>
              <a:buNone/>
            </a:pPr>
            <a:r>
              <a:rPr lang="en" dirty="0"/>
              <a:t>[What happens to the epipoles and epipolar lines when you take two images where the camera centers are within the images? Why?]</a:t>
            </a:r>
          </a:p>
          <a:p>
            <a:pPr marL="0" lvl="0" indent="0" algn="l" rtl="0">
              <a:lnSpc>
                <a:spcPct val="115000"/>
              </a:lnSpc>
              <a:spcBef>
                <a:spcPts val="0"/>
              </a:spcBef>
              <a:spcAft>
                <a:spcPts val="1200"/>
              </a:spcAft>
              <a:buClr>
                <a:schemeClr val="dk1"/>
              </a:buClr>
              <a:buSzPts val="1100"/>
              <a:buFont typeface="Arial"/>
              <a:buNone/>
            </a:pPr>
            <a:endParaRPr lang="en" dirty="0"/>
          </a:p>
          <a:p>
            <a:pPr marL="0" lvl="0" indent="0" algn="l" rtl="0">
              <a:lnSpc>
                <a:spcPct val="115000"/>
              </a:lnSpc>
              <a:spcBef>
                <a:spcPts val="0"/>
              </a:spcBef>
              <a:spcAft>
                <a:spcPts val="1200"/>
              </a:spcAft>
              <a:buClr>
                <a:schemeClr val="dk1"/>
              </a:buClr>
              <a:buSzPts val="1100"/>
              <a:buFont typeface="Arial"/>
              <a:buNone/>
            </a:pPr>
            <a:r>
              <a:rPr lang="en" dirty="0"/>
              <a:t>I think when camera centers are within the images, </a:t>
            </a:r>
            <a:r>
              <a:rPr lang="en-US" dirty="0"/>
              <a:t>all the </a:t>
            </a:r>
            <a:r>
              <a:rPr lang="en" dirty="0"/>
              <a:t>epipolar lines</a:t>
            </a:r>
            <a:r>
              <a:rPr lang="en-US" dirty="0"/>
              <a:t> will converge on the </a:t>
            </a:r>
            <a:r>
              <a:rPr lang="en-US" dirty="0" err="1"/>
              <a:t>epipole</a:t>
            </a:r>
            <a:r>
              <a:rPr lang="en-US" dirty="0"/>
              <a:t>, and the </a:t>
            </a:r>
            <a:r>
              <a:rPr lang="en-US" dirty="0" err="1"/>
              <a:t>epipole</a:t>
            </a:r>
            <a:r>
              <a:rPr lang="en-US" dirty="0"/>
              <a:t> in the image is the optical center of the other camera. </a:t>
            </a:r>
          </a:p>
          <a:p>
            <a:pPr marL="0" lvl="0" indent="0" algn="l" rtl="0">
              <a:lnSpc>
                <a:spcPct val="115000"/>
              </a:lnSpc>
              <a:spcBef>
                <a:spcPts val="0"/>
              </a:spcBef>
              <a:spcAft>
                <a:spcPts val="1200"/>
              </a:spcAft>
              <a:buClr>
                <a:schemeClr val="dk1"/>
              </a:buClr>
              <a:buSzPts val="1100"/>
              <a:buFont typeface="Arial"/>
              <a:buNone/>
            </a:pPr>
            <a:r>
              <a:rPr lang="en-US" dirty="0"/>
              <a:t>The reason for that is: all the </a:t>
            </a:r>
            <a:r>
              <a:rPr lang="en" dirty="0"/>
              <a:t>epipolar</a:t>
            </a:r>
            <a:r>
              <a:rPr lang="en-US" dirty="0"/>
              <a:t> lines goes through the object and the projection of the </a:t>
            </a:r>
            <a:r>
              <a:rPr lang="en" dirty="0"/>
              <a:t>epipole</a:t>
            </a:r>
            <a:r>
              <a:rPr lang="en-US" dirty="0"/>
              <a:t>.</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Part 2: Fundamental matrix</a:t>
            </a:r>
            <a:endParaRPr/>
          </a:p>
        </p:txBody>
      </p:sp>
      <p:sp>
        <p:nvSpPr>
          <p:cNvPr id="99" name="Google Shape;99;p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Clr>
                <a:schemeClr val="dk1"/>
              </a:buClr>
              <a:buSzPts val="1100"/>
              <a:buFont typeface="Arial"/>
              <a:buNone/>
            </a:pPr>
            <a:r>
              <a:rPr lang="en" dirty="0"/>
              <a:t>[What does it mean when your epipolar lines are all horizontal across the two images?]</a:t>
            </a:r>
            <a:endParaRPr dirty="0"/>
          </a:p>
          <a:p>
            <a:pPr marL="0" lvl="0" indent="0" algn="l" rtl="0">
              <a:lnSpc>
                <a:spcPct val="115000"/>
              </a:lnSpc>
              <a:spcBef>
                <a:spcPts val="1200"/>
              </a:spcBef>
              <a:spcAft>
                <a:spcPts val="0"/>
              </a:spcAft>
              <a:buClr>
                <a:schemeClr val="dk1"/>
              </a:buClr>
              <a:buSzPts val="1100"/>
              <a:buFont typeface="Arial"/>
              <a:buNone/>
            </a:pPr>
            <a:r>
              <a:rPr lang="en-US" dirty="0"/>
              <a:t>The two cameras' image planes are parallel.</a:t>
            </a:r>
            <a:endParaRPr dirty="0"/>
          </a:p>
          <a:p>
            <a:pPr marL="0" lvl="0" indent="0" algn="l" rtl="0">
              <a:lnSpc>
                <a:spcPct val="115000"/>
              </a:lnSpc>
              <a:spcBef>
                <a:spcPts val="1200"/>
              </a:spcBef>
              <a:spcAft>
                <a:spcPts val="0"/>
              </a:spcAft>
              <a:buClr>
                <a:schemeClr val="dk1"/>
              </a:buClr>
              <a:buSzPts val="1100"/>
              <a:buFont typeface="Arial"/>
              <a:buNone/>
            </a:pPr>
            <a:endParaRPr dirty="0"/>
          </a:p>
          <a:p>
            <a:pPr marL="0" lvl="0" indent="0" algn="l" rtl="0">
              <a:lnSpc>
                <a:spcPct val="115000"/>
              </a:lnSpc>
              <a:spcBef>
                <a:spcPts val="1200"/>
              </a:spcBef>
              <a:spcAft>
                <a:spcPts val="0"/>
              </a:spcAft>
              <a:buClr>
                <a:schemeClr val="dk1"/>
              </a:buClr>
              <a:buSzPts val="1100"/>
              <a:buFont typeface="Arial"/>
              <a:buNone/>
            </a:pPr>
            <a:endParaRPr dirty="0"/>
          </a:p>
          <a:p>
            <a:pPr marL="0" lvl="0" indent="0" algn="l" rtl="0">
              <a:lnSpc>
                <a:spcPct val="115000"/>
              </a:lnSpc>
              <a:spcBef>
                <a:spcPts val="1200"/>
              </a:spcBef>
              <a:spcAft>
                <a:spcPts val="0"/>
              </a:spcAft>
              <a:buClr>
                <a:schemeClr val="dk1"/>
              </a:buClr>
              <a:buSzPts val="1100"/>
              <a:buFont typeface="Arial"/>
              <a:buNone/>
            </a:pPr>
            <a:r>
              <a:rPr lang="en" dirty="0"/>
              <a:t>[Why is the fundamental matrix defined up to a scale?</a:t>
            </a:r>
            <a:endParaRPr dirty="0"/>
          </a:p>
          <a:p>
            <a:pPr marL="0" lvl="0" indent="0" algn="l" rtl="0">
              <a:lnSpc>
                <a:spcPct val="115000"/>
              </a:lnSpc>
              <a:spcBef>
                <a:spcPts val="1200"/>
              </a:spcBef>
              <a:spcAft>
                <a:spcPts val="1200"/>
              </a:spcAft>
              <a:buSzPts val="1400"/>
              <a:buNone/>
            </a:pPr>
            <a:r>
              <a:rPr lang="en-US" dirty="0"/>
              <a:t>Because when a camera translates to another camera, the scale is only up to one scale.</a:t>
            </a:r>
            <a:endParaRPr dirty="0"/>
          </a:p>
        </p:txBody>
      </p:sp>
      <p:sp>
        <p:nvSpPr>
          <p:cNvPr id="100" name="Google Shape;100;p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400"/>
              <a:buNone/>
            </a:pPr>
            <a:r>
              <a:rPr lang="en" dirty="0"/>
              <a:t>[Why is the fundamental matrix rank 2?]</a:t>
            </a:r>
          </a:p>
          <a:p>
            <a:pPr marL="0" lvl="0" indent="0" algn="l" rtl="0">
              <a:lnSpc>
                <a:spcPct val="115000"/>
              </a:lnSpc>
              <a:spcBef>
                <a:spcPts val="0"/>
              </a:spcBef>
              <a:spcAft>
                <a:spcPts val="1200"/>
              </a:spcAft>
              <a:buSzPts val="1400"/>
              <a:buNone/>
            </a:pPr>
            <a:r>
              <a:rPr lang="en" dirty="0"/>
              <a:t>The reason for that is: the fundamental matrix is derived from </a:t>
            </a:r>
            <a:r>
              <a:rPr lang="en-US" dirty="0"/>
              <a:t>the essential matrix, and the essential matrix is equal to =[T</a:t>
            </a:r>
            <a:r>
              <a:rPr lang="en-US" altLang="zh-CN" dirty="0"/>
              <a:t>×]R, [T×] has rank 2.</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Part 3: RANSAC</a:t>
            </a:r>
            <a:endParaRPr/>
          </a:p>
        </p:txBody>
      </p:sp>
      <p:sp>
        <p:nvSpPr>
          <p:cNvPr id="106" name="Google Shape;106;p8"/>
          <p:cNvSpPr txBox="1">
            <a:spLocks noGrp="1"/>
          </p:cNvSpPr>
          <p:nvPr>
            <p:ph type="body" idx="1"/>
          </p:nvPr>
        </p:nvSpPr>
        <p:spPr>
          <a:xfrm>
            <a:off x="311700" y="776087"/>
            <a:ext cx="8520600" cy="3792788"/>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 dirty="0"/>
              <a:t>[insert visualization of correspondences on Notre Dame after RANSAC]</a:t>
            </a:r>
            <a:endParaRPr dirty="0"/>
          </a:p>
        </p:txBody>
      </p:sp>
      <p:pic>
        <p:nvPicPr>
          <p:cNvPr id="2" name="图片 1">
            <a:extLst>
              <a:ext uri="{FF2B5EF4-FFF2-40B4-BE49-F238E27FC236}">
                <a16:creationId xmlns:a16="http://schemas.microsoft.com/office/drawing/2014/main" id="{119A2F88-E703-4747-C243-33EC2107472B}"/>
              </a:ext>
            </a:extLst>
          </p:cNvPr>
          <p:cNvPicPr>
            <a:picLocks noChangeAspect="1"/>
          </p:cNvPicPr>
          <p:nvPr/>
        </p:nvPicPr>
        <p:blipFill>
          <a:blip r:embed="rId3"/>
          <a:stretch>
            <a:fillRect/>
          </a:stretch>
        </p:blipFill>
        <p:spPr>
          <a:xfrm>
            <a:off x="1563840" y="1207465"/>
            <a:ext cx="4921485" cy="393603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Part 3: RANSAC</a:t>
            </a:r>
            <a:endParaRPr/>
          </a:p>
        </p:txBody>
      </p:sp>
      <p:sp>
        <p:nvSpPr>
          <p:cNvPr id="112" name="Google Shape;112;p9"/>
          <p:cNvSpPr txBox="1">
            <a:spLocks noGrp="1"/>
          </p:cNvSpPr>
          <p:nvPr>
            <p:ph type="body" idx="1"/>
          </p:nvPr>
        </p:nvSpPr>
        <p:spPr>
          <a:xfrm>
            <a:off x="311700" y="714615"/>
            <a:ext cx="8520600" cy="385426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 dirty="0"/>
              <a:t>[insert visualization of epipolar lines on the Notre Dame image pair] </a:t>
            </a:r>
            <a:endParaRPr dirty="0"/>
          </a:p>
        </p:txBody>
      </p:sp>
      <p:pic>
        <p:nvPicPr>
          <p:cNvPr id="5" name="图片 4">
            <a:extLst>
              <a:ext uri="{FF2B5EF4-FFF2-40B4-BE49-F238E27FC236}">
                <a16:creationId xmlns:a16="http://schemas.microsoft.com/office/drawing/2014/main" id="{1F8D0CC3-DA52-26E3-4F30-5A7A41CC0B2B}"/>
              </a:ext>
            </a:extLst>
          </p:cNvPr>
          <p:cNvPicPr>
            <a:picLocks noChangeAspect="1"/>
          </p:cNvPicPr>
          <p:nvPr/>
        </p:nvPicPr>
        <p:blipFill>
          <a:blip r:embed="rId3"/>
          <a:stretch>
            <a:fillRect/>
          </a:stretch>
        </p:blipFill>
        <p:spPr>
          <a:xfrm>
            <a:off x="732274" y="1115053"/>
            <a:ext cx="6459982" cy="4028447"/>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2165</TotalTime>
  <Words>1256</Words>
  <Application>Microsoft Office PowerPoint</Application>
  <PresentationFormat>全屏显示(16:9)</PresentationFormat>
  <Paragraphs>103</Paragraphs>
  <Slides>16</Slides>
  <Notes>16</Notes>
  <HiddenSlides>0</HiddenSlides>
  <MMClips>0</MMClips>
  <ScaleCrop>false</ScaleCrop>
  <HeadingPairs>
    <vt:vector size="6" baseType="variant">
      <vt:variant>
        <vt:lpstr>已用的字体</vt:lpstr>
      </vt:variant>
      <vt:variant>
        <vt:i4>1</vt:i4>
      </vt:variant>
      <vt:variant>
        <vt:lpstr>主题</vt:lpstr>
      </vt:variant>
      <vt:variant>
        <vt:i4>1</vt:i4>
      </vt:variant>
      <vt:variant>
        <vt:lpstr>幻灯片标题</vt:lpstr>
      </vt:variant>
      <vt:variant>
        <vt:i4>16</vt:i4>
      </vt:variant>
    </vt:vector>
  </HeadingPairs>
  <TitlesOfParts>
    <vt:vector size="18" baseType="lpstr">
      <vt:lpstr>Arial</vt:lpstr>
      <vt:lpstr>Simple Light</vt:lpstr>
      <vt:lpstr>PowerPoint 演示文稿</vt:lpstr>
      <vt:lpstr>Part 1: Projection matrix</vt:lpstr>
      <vt:lpstr>Part 1: Projection matrix</vt:lpstr>
      <vt:lpstr>Part 1: Projection matrix</vt:lpstr>
      <vt:lpstr>Part 2: Fundamental matrix</vt:lpstr>
      <vt:lpstr>Part 2: Fundamental matrix</vt:lpstr>
      <vt:lpstr>Part 2: Fundamental matrix</vt:lpstr>
      <vt:lpstr>Part 3: RANSAC</vt:lpstr>
      <vt:lpstr>Part 3: RANSAC</vt:lpstr>
      <vt:lpstr>Part 3: RANSAC</vt:lpstr>
      <vt:lpstr>Part 4: Performance comparison</vt:lpstr>
      <vt:lpstr>Part 4: Performance comparison</vt:lpstr>
      <vt:lpstr>PowerPoint 演示文稿</vt:lpstr>
      <vt:lpstr>PowerPoint 演示文稿</vt:lpstr>
      <vt:lpstr>Part 6: Panorama Stitching</vt:lpstr>
      <vt:lpstr>Part 6: Panorama Stitching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JIARUI XU</dc:creator>
  <cp:lastModifiedBy>XU JIARUI</cp:lastModifiedBy>
  <cp:revision>4</cp:revision>
  <cp:lastPrinted>2022-10-26T01:36:30Z</cp:lastPrinted>
  <dcterms:modified xsi:type="dcterms:W3CDTF">2022-10-27T00:57:29Z</dcterms:modified>
</cp:coreProperties>
</file>