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99" r:id="rId4"/>
    <p:sldId id="304" r:id="rId5"/>
    <p:sldId id="305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D07"/>
    <a:srgbClr val="EAAA00"/>
    <a:srgbClr val="FFFFFF"/>
    <a:srgbClr val="8C410D"/>
    <a:srgbClr val="EE6E17"/>
    <a:srgbClr val="9A470F"/>
    <a:srgbClr val="C55A11"/>
    <a:srgbClr val="003057"/>
    <a:srgbClr val="B3A369"/>
    <a:srgbClr val="68BC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6242" autoAdjust="0"/>
  </p:normalViewPr>
  <p:slideViewPr>
    <p:cSldViewPr snapToGrid="0" snapToObjects="1">
      <p:cViewPr varScale="1">
        <p:scale>
          <a:sx n="67" d="100"/>
          <a:sy n="67" d="100"/>
        </p:scale>
        <p:origin x="644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305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40B08AC-E5DB-2346-9522-E13FDAED48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EF2A5E-8AC0-D242-BDB0-D48C52EC46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90BDCF-FDED-7944-8BF6-2AC6A3D70E73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CDD624-43F6-2E45-9536-1E4A096D8D9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D07A2B-CDBD-BE48-8A80-8CCEF44924D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DF837-9F10-9C45-BDEE-FF8BEAB36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015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C19A01-7786-9E40-A342-3F309B51F3C8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FC0A0D-D265-1E4C-84AF-204ED6BDE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68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4223830"/>
            <a:ext cx="12192000" cy="2634170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1234"/>
            <a:ext cx="12192000" cy="42247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8368" y="1435260"/>
            <a:ext cx="1091184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" y="4345750"/>
            <a:ext cx="10911840" cy="1655762"/>
          </a:xfrm>
        </p:spPr>
        <p:txBody>
          <a:bodyPr/>
          <a:lstStyle>
            <a:lvl1pPr marL="0" indent="0" algn="l"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9727A66-6455-4B6B-B6B0-C885C09984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74657" y="6165292"/>
            <a:ext cx="3539016" cy="68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404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90BFBB-34F3-6C4E-AE14-F79FC96106B4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9906DC-87C5-E442-8918-7F76D287958D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C2C99E5F-79BF-4DC9-BB46-FFC780AFFE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583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F103E9-D16A-EB46-9F7B-A8705483339D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CFA407-F8A1-7642-9F56-93689CE11E42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E219413A-BB37-4E7C-B085-A0D943A154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4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11234"/>
            <a:ext cx="12192000" cy="13255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831" y="133154"/>
            <a:ext cx="11070336" cy="1149047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831" y="1604309"/>
            <a:ext cx="11070336" cy="4640166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2400">
                <a:latin typeface="+mj-lt"/>
              </a:defRPr>
            </a:lvl1pPr>
            <a:lvl2pPr marL="685800" indent="-228600">
              <a:buFont typeface="Arial" panose="020B0604020202020204" pitchFamily="34" charset="0"/>
              <a:buChar char="•"/>
              <a:defRPr sz="2000">
                <a:latin typeface="+mj-lt"/>
              </a:defRPr>
            </a:lvl2pPr>
            <a:lvl3pPr marL="1143000" indent="-228600">
              <a:buFont typeface=".AppleSystemUIFont" charset="-120"/>
              <a:buChar char="−"/>
              <a:defRPr sz="1800">
                <a:latin typeface="+mj-lt"/>
              </a:defRPr>
            </a:lvl3pPr>
            <a:lvl4pPr marL="1600200" indent="-228600">
              <a:buFont typeface=".AppleSystemUIFont" charset="-120"/>
              <a:buChar char="−"/>
              <a:defRPr sz="1600">
                <a:latin typeface="+mj-lt"/>
              </a:defRPr>
            </a:lvl4pPr>
            <a:lvl5pPr marL="2057400" indent="-228600">
              <a:buFont typeface=".AppleSystemUIFont" charset="-120"/>
              <a:buChar char="−"/>
              <a:defRPr sz="1400">
                <a:latin typeface="+mj-lt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1287321"/>
            <a:ext cx="12192000" cy="45719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-1" y="7121"/>
            <a:ext cx="12192000" cy="45719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94289BB5-E802-4E3E-9EF3-493812A6E2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586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11234"/>
            <a:ext cx="8534400" cy="68467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7997952" y="11234"/>
            <a:ext cx="4194048" cy="684676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968" y="11234"/>
            <a:ext cx="7235952" cy="68467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66909F-446E-5A44-9EA1-75B086A02941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C1EAA8F-F34E-45FC-9E10-C12246B494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742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9DEBDD-94B7-DE41-A403-C96CB3E1D8AE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58DFE1-15D0-9443-B5D0-33A92FE3806F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16F8265F-1D5C-47BE-B72E-76932958F3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838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+mj-lt"/>
              </a:defRPr>
            </a:lvl1pPr>
            <a:lvl2pPr marL="685800" indent="-228600">
              <a:buFont typeface=".AppleSystemUIFont" charset="-120"/>
              <a:buChar char="−"/>
              <a:defRPr>
                <a:latin typeface="+mj-lt"/>
              </a:defRPr>
            </a:lvl2pPr>
            <a:lvl3pPr marL="1143000" indent="-228600">
              <a:buFont typeface=".AppleSystemUIFont" charset="-120"/>
              <a:buChar char="−"/>
              <a:defRPr>
                <a:latin typeface="+mj-lt"/>
              </a:defRPr>
            </a:lvl3pPr>
            <a:lvl4pPr marL="1600200" indent="-228600">
              <a:buFont typeface=".AppleSystemUIFont" charset="-120"/>
              <a:buChar char="−"/>
              <a:defRPr>
                <a:latin typeface="+mj-lt"/>
              </a:defRPr>
            </a:lvl4pPr>
            <a:lvl5pPr marL="2057400" indent="-228600">
              <a:buFont typeface=".AppleSystemUIFont" charset="-120"/>
              <a:buChar char="−"/>
              <a:defRPr>
                <a:latin typeface="+mj-lt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+mj-lt"/>
              </a:defRPr>
            </a:lvl1pPr>
            <a:lvl2pPr marL="685800" indent="-228600">
              <a:buFont typeface=".AppleSystemUIFont" charset="-120"/>
              <a:buChar char="−"/>
              <a:defRPr>
                <a:latin typeface="+mj-lt"/>
              </a:defRPr>
            </a:lvl2pPr>
            <a:lvl3pPr marL="1143000" indent="-228600">
              <a:buFont typeface=".AppleSystemUIFont" charset="-120"/>
              <a:buChar char="−"/>
              <a:defRPr>
                <a:latin typeface="+mj-lt"/>
              </a:defRPr>
            </a:lvl3pPr>
            <a:lvl4pPr marL="1600200" indent="-228600">
              <a:buFont typeface=".AppleSystemUIFont" charset="-120"/>
              <a:buChar char="−"/>
              <a:defRPr>
                <a:latin typeface="+mj-lt"/>
              </a:defRPr>
            </a:lvl4pPr>
            <a:lvl5pPr marL="2057400" indent="-228600">
              <a:buFont typeface=".AppleSystemUIFont" charset="-120"/>
              <a:buChar char="−"/>
              <a:defRPr>
                <a:latin typeface="+mj-lt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F3DDB2-0665-BB4D-A7BB-D6E15B1BDEBE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F0BE45-414F-044C-A933-3D62AEBB17B5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679613E3-F659-4F6B-A525-3814C323F7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475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E30C84-59E8-9E44-A555-8B1373AB1B1A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BA38A8-83A5-E149-BF88-F17D812DBE80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F533209D-E000-476D-B7FA-1A35997E05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352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14FAE4-C3CE-8945-8C50-23225D3560EE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8E22FF-8F07-5448-88EA-2ADF8A34A1E6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AB16132E-0B74-4CB4-818A-E7CB3F95FB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23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90A807-0D75-8046-B1F9-FB7BE21BCEB5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11F5CE-32A3-7C4F-9727-B808DCFEDD2D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EBD44E6D-3D6F-4868-AA74-A0E507BB7E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374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AF80FF-3C5D-6F43-8A74-58134F834FB5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24CBF7-36BB-C848-9C0A-A657B15810D9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E0509593-4E93-46FF-B3D2-A6EC0CBF09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448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63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0FC07-DFB9-468B-95C1-22281A00D4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Query by Humming Searching Oct 28th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39B8E8-A3AB-46B3-8726-E933C8297D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Jiarui</a:t>
            </a:r>
            <a:r>
              <a:rPr lang="en-US" dirty="0"/>
              <a:t> Xu(Jerry), Alexander Lerch</a:t>
            </a:r>
          </a:p>
        </p:txBody>
      </p:sp>
    </p:spTree>
    <p:extLst>
      <p:ext uri="{BB962C8B-B14F-4D97-AF65-F5344CB8AC3E}">
        <p14:creationId xmlns:p14="http://schemas.microsoft.com/office/powerpoint/2010/main" val="3433027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5A477-9EA3-4F5C-B4B9-8CE29E6F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C9F3E-C7DF-44CE-A057-14D5228F5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system on bigger database(200)</a:t>
            </a:r>
          </a:p>
          <a:p>
            <a:r>
              <a:rPr lang="en-US" dirty="0"/>
              <a:t>Search for ways to modify the accuracy and the calculation speed</a:t>
            </a:r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496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AC4668-939F-4569-AF71-03676C226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 results on 200files’ database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4ABE12-AB40-4751-B02A-A3604888E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831" y="1604309"/>
            <a:ext cx="7821169" cy="4640166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For 40 seconds’ piece.</a:t>
            </a:r>
          </a:p>
          <a:p>
            <a:r>
              <a:rPr lang="en-US" altLang="zh-CN" dirty="0"/>
              <a:t>Only use </a:t>
            </a:r>
            <a:r>
              <a:rPr lang="en-US" altLang="zh-CN" dirty="0" err="1"/>
              <a:t>LB_Kim</a:t>
            </a:r>
            <a:endParaRPr lang="en-US" altLang="zh-CN" dirty="0"/>
          </a:p>
          <a:p>
            <a:r>
              <a:rPr lang="en-US" altLang="zh-CN" dirty="0"/>
              <a:t>accuracy: 12.5%</a:t>
            </a:r>
          </a:p>
          <a:p>
            <a:r>
              <a:rPr lang="en-US" altLang="zh-CN" dirty="0"/>
              <a:t>Use </a:t>
            </a:r>
            <a:r>
              <a:rPr lang="en-US" altLang="zh-CN" dirty="0" err="1"/>
              <a:t>LB_Kim</a:t>
            </a:r>
            <a:r>
              <a:rPr lang="en-US" altLang="zh-CN" dirty="0"/>
              <a:t> first, and top 5 rank(top 2.5%), use DTW(modified)</a:t>
            </a:r>
          </a:p>
          <a:p>
            <a:r>
              <a:rPr lang="en-US" altLang="zh-CN" dirty="0"/>
              <a:t>Accuracy: 9%</a:t>
            </a:r>
          </a:p>
          <a:p>
            <a:r>
              <a:rPr lang="en-US" altLang="zh-CN" dirty="0"/>
              <a:t>Use </a:t>
            </a:r>
            <a:r>
              <a:rPr lang="en-US" altLang="zh-CN" dirty="0" err="1"/>
              <a:t>LB_Kim</a:t>
            </a:r>
            <a:r>
              <a:rPr lang="en-US" altLang="zh-CN" dirty="0"/>
              <a:t> first, and top 10 rank(top 5%), use DTW(modified)</a:t>
            </a:r>
          </a:p>
          <a:p>
            <a:r>
              <a:rPr lang="en-US" altLang="zh-CN" dirty="0"/>
              <a:t>Accuracy: 11%</a:t>
            </a:r>
          </a:p>
          <a:p>
            <a:r>
              <a:rPr lang="en-US" altLang="zh-CN" dirty="0"/>
              <a:t>Use </a:t>
            </a:r>
            <a:r>
              <a:rPr lang="en-US" altLang="zh-CN" dirty="0" err="1"/>
              <a:t>LB_Kim</a:t>
            </a:r>
            <a:r>
              <a:rPr lang="en-US" altLang="zh-CN" dirty="0"/>
              <a:t> first, and top 20 rank(top 10%), use DTW(modified)</a:t>
            </a:r>
          </a:p>
          <a:p>
            <a:r>
              <a:rPr lang="en-US" altLang="zh-CN" dirty="0"/>
              <a:t>Accuracy: 11.5%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E97CA39-1211-4FC5-B5D0-47FEA2C55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226762" y="1706822"/>
            <a:ext cx="3360854" cy="264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138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C5738-3EFE-490A-A5E2-EE9C839A4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Searching for ways to modify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F62FF7-1A96-4CD7-BA6B-A87C478A1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1. N. Mostafa et al. “A machine learning based music retrieval and recommendation system,” Proc. 2016 Tenth Int. Conf. on Lang. Res. Eval. (LREC), pp. 1970-1977, May. 2016.</a:t>
            </a:r>
          </a:p>
          <a:p>
            <a:endParaRPr lang="en-US" altLang="zh-CN" dirty="0"/>
          </a:p>
          <a:p>
            <a:r>
              <a:rPr lang="en-US" altLang="zh-CN" dirty="0"/>
              <a:t>proposes a Deep Neural Network (DNN) based note-transcription method to train the neural network using hummed notes which are considered as features.</a:t>
            </a:r>
          </a:p>
          <a:p>
            <a:endParaRPr lang="en-US" altLang="zh-CN" dirty="0"/>
          </a:p>
          <a:p>
            <a:r>
              <a:rPr lang="en-US" altLang="zh-CN" dirty="0"/>
              <a:t>2. J.-Q. Sun, S.-P. Lee, “Query by singing/humming system based on deep learning,” Int. J. Appl. Eng. Res. 12(13), pp. 973–4562 (2017).</a:t>
            </a:r>
          </a:p>
          <a:p>
            <a:endParaRPr lang="en-US" altLang="zh-CN" dirty="0"/>
          </a:p>
          <a:p>
            <a:r>
              <a:rPr lang="en-US" altLang="zh-CN" dirty="0"/>
              <a:t>Compare DL and DTW: J.-Q. Sun. used a similar approach to train a DNN for a Query by Singing/Humming system (QBSH).(problem: find massive data)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89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C5738-3EFE-490A-A5E2-EE9C839A4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Searching for ways to modify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F62FF7-1A96-4CD7-BA6B-A87C478A1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3. A. </a:t>
            </a:r>
            <a:r>
              <a:rPr lang="en-US" altLang="zh-CN" dirty="0" err="1"/>
              <a:t>Ghias</a:t>
            </a:r>
            <a:r>
              <a:rPr lang="en-US" altLang="zh-CN" dirty="0"/>
              <a:t>, J. Logan, and D. Chamberlin. “Query By Humming,” in Proc. ACM Multimedia 95, pp. 231-236, November 1995.</a:t>
            </a:r>
          </a:p>
          <a:p>
            <a:r>
              <a:rPr lang="en-US" altLang="zh-CN" dirty="0" err="1"/>
              <a:t>Ghias</a:t>
            </a:r>
            <a:r>
              <a:rPr lang="en-US" altLang="zh-CN" dirty="0"/>
              <a:t> et al created a QBH system using the contour approach.(three possible relationships between pitches (‘U’, ‘S’ and ‘D’) , string matching to do that)(Problem: the time taken to retrieve the song was increased.)</a:t>
            </a:r>
          </a:p>
          <a:p>
            <a:r>
              <a:rPr lang="en-US" altLang="zh-CN" dirty="0"/>
              <a:t>4. Y. Zhu and D. </a:t>
            </a:r>
            <a:r>
              <a:rPr lang="en-US" altLang="zh-CN" dirty="0" err="1"/>
              <a:t>Shasha</a:t>
            </a:r>
            <a:r>
              <a:rPr lang="en-US" altLang="zh-CN" dirty="0"/>
              <a:t>, “Warping indexes with envelope transforms for query by humming,” in Proc. of the 2003 ACM SIGMOD Int. Conf. on Mgmt. of Data, New York, 2003. </a:t>
            </a:r>
          </a:p>
          <a:p>
            <a:r>
              <a:rPr lang="en-US" altLang="zh-CN" dirty="0"/>
              <a:t>Y. Zhu et al. applied DTW and compared the performance between the contour approach and time-series approach. (all the melody converted to a musical contour database.)(Problem: it is viable for a small database to get accurate results. However, this creates a challenge for a large music database.)</a:t>
            </a:r>
          </a:p>
          <a:p>
            <a:r>
              <a:rPr lang="en-US" altLang="zh-CN" dirty="0"/>
              <a:t>5. ‘</a:t>
            </a:r>
            <a:r>
              <a:rPr lang="en-US" altLang="zh-CN" dirty="0" err="1"/>
              <a:t>SoundHound</a:t>
            </a:r>
            <a:r>
              <a:rPr lang="en-US" altLang="zh-CN" dirty="0"/>
              <a:t>’ Group: use ML to first train the neural network on the hummed songs and then retrieve the song(Problem: it usually fails in most attempts to retrieve the correct song, due to noise and similar parts of songs.)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3598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7E4E3-58E4-48B2-B90A-3DD713AC4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601258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Gatec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A666A3D-0314-4DCC-B120-55F1D47C5B98}" vid="{3D0EE7A9-CBFD-4187-9AD2-997D9AF8E1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Slides-Template</Template>
  <TotalTime>2268</TotalTime>
  <Words>516</Words>
  <Application>Microsoft Office PowerPoint</Application>
  <PresentationFormat>宽屏</PresentationFormat>
  <Paragraphs>37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.AppleSystemUIFont</vt:lpstr>
      <vt:lpstr>Arial</vt:lpstr>
      <vt:lpstr>Calibri</vt:lpstr>
      <vt:lpstr>Calibri Light</vt:lpstr>
      <vt:lpstr>Wingdings</vt:lpstr>
      <vt:lpstr>Office 主题​​</vt:lpstr>
      <vt:lpstr>Query by Humming Searching Oct 28th</vt:lpstr>
      <vt:lpstr>This week</vt:lpstr>
      <vt:lpstr>The results on 200files’ database</vt:lpstr>
      <vt:lpstr>Searching for ways to modify</vt:lpstr>
      <vt:lpstr>Searching for ways to modify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JIARUI</dc:creator>
  <cp:lastModifiedBy>XU JIARUI</cp:lastModifiedBy>
  <cp:revision>126</cp:revision>
  <dcterms:created xsi:type="dcterms:W3CDTF">2021-04-20T16:09:55Z</dcterms:created>
  <dcterms:modified xsi:type="dcterms:W3CDTF">2021-11-18T20:52:23Z</dcterms:modified>
</cp:coreProperties>
</file>